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29"/>
  </p:notesMasterIdLst>
  <p:handoutMasterIdLst>
    <p:handoutMasterId r:id="rId30"/>
  </p:handoutMasterIdLst>
  <p:sldIdLst>
    <p:sldId id="257" r:id="rId5"/>
    <p:sldId id="258" r:id="rId6"/>
    <p:sldId id="259" r:id="rId7"/>
    <p:sldId id="298" r:id="rId8"/>
    <p:sldId id="286" r:id="rId9"/>
    <p:sldId id="290" r:id="rId10"/>
    <p:sldId id="265" r:id="rId11"/>
    <p:sldId id="260" r:id="rId12"/>
    <p:sldId id="261" r:id="rId13"/>
    <p:sldId id="291" r:id="rId14"/>
    <p:sldId id="262" r:id="rId15"/>
    <p:sldId id="293" r:id="rId16"/>
    <p:sldId id="288" r:id="rId17"/>
    <p:sldId id="294" r:id="rId18"/>
    <p:sldId id="263" r:id="rId19"/>
    <p:sldId id="295" r:id="rId20"/>
    <p:sldId id="268" r:id="rId21"/>
    <p:sldId id="270" r:id="rId22"/>
    <p:sldId id="267" r:id="rId23"/>
    <p:sldId id="273" r:id="rId24"/>
    <p:sldId id="297" r:id="rId25"/>
    <p:sldId id="272" r:id="rId26"/>
    <p:sldId id="296" r:id="rId27"/>
    <p:sldId id="289" r:id="rId28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C5F1E"/>
    <a:srgbClr val="E7D0A4"/>
    <a:srgbClr val="6A5B3F"/>
    <a:srgbClr val="987734"/>
    <a:srgbClr val="AB8C4E"/>
    <a:srgbClr val="C6A156"/>
    <a:srgbClr val="E8D2A8"/>
    <a:srgbClr val="F5F0E9"/>
    <a:srgbClr val="BE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D111D0-9B8F-4116-A67A-D67A86D4DCB9}" v="4" dt="2020-07-23T18:01:36.6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9796" autoAdjust="0"/>
  </p:normalViewPr>
  <p:slideViewPr>
    <p:cSldViewPr snapToGrid="0">
      <p:cViewPr varScale="1">
        <p:scale>
          <a:sx n="99" d="100"/>
          <a:sy n="99" d="100"/>
        </p:scale>
        <p:origin x="11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vans, James, VBABALT\ACAD" userId="d804af50-c2c6-4b66-abe0-70fda5f99ab7" providerId="ADAL" clId="{A8D111D0-9B8F-4116-A67A-D67A86D4DCB9}"/>
    <pc:docChg chg="custSel modSld">
      <pc:chgData name="Givans, James, VBABALT\ACAD" userId="d804af50-c2c6-4b66-abe0-70fda5f99ab7" providerId="ADAL" clId="{A8D111D0-9B8F-4116-A67A-D67A86D4DCB9}" dt="2020-07-23T18:05:17.438" v="32" actId="14100"/>
      <pc:docMkLst>
        <pc:docMk/>
      </pc:docMkLst>
      <pc:sldChg chg="modSp">
        <pc:chgData name="Givans, James, VBABALT\ACAD" userId="d804af50-c2c6-4b66-abe0-70fda5f99ab7" providerId="ADAL" clId="{A8D111D0-9B8F-4116-A67A-D67A86D4DCB9}" dt="2020-07-23T13:55:15.306" v="7" actId="6549"/>
        <pc:sldMkLst>
          <pc:docMk/>
          <pc:sldMk cId="303315381" sldId="257"/>
        </pc:sldMkLst>
        <pc:spChg chg="mod">
          <ac:chgData name="Givans, James, VBABALT\ACAD" userId="d804af50-c2c6-4b66-abe0-70fda5f99ab7" providerId="ADAL" clId="{A8D111D0-9B8F-4116-A67A-D67A86D4DCB9}" dt="2020-07-23T13:55:15.306" v="7" actId="6549"/>
          <ac:spMkLst>
            <pc:docMk/>
            <pc:sldMk cId="303315381" sldId="257"/>
            <ac:spMk id="7" creationId="{9908711E-EEC1-4BD8-A11D-9B1BA10DAB48}"/>
          </ac:spMkLst>
        </pc:spChg>
      </pc:sldChg>
      <pc:sldChg chg="modSp">
        <pc:chgData name="Givans, James, VBABALT\ACAD" userId="d804af50-c2c6-4b66-abe0-70fda5f99ab7" providerId="ADAL" clId="{A8D111D0-9B8F-4116-A67A-D67A86D4DCB9}" dt="2020-07-23T17:35:12.222" v="21" actId="20577"/>
        <pc:sldMkLst>
          <pc:docMk/>
          <pc:sldMk cId="155537135" sldId="258"/>
        </pc:sldMkLst>
        <pc:spChg chg="mod">
          <ac:chgData name="Givans, James, VBABALT\ACAD" userId="d804af50-c2c6-4b66-abe0-70fda5f99ab7" providerId="ADAL" clId="{A8D111D0-9B8F-4116-A67A-D67A86D4DCB9}" dt="2020-07-23T17:35:12.222" v="21" actId="20577"/>
          <ac:spMkLst>
            <pc:docMk/>
            <pc:sldMk cId="155537135" sldId="258"/>
            <ac:spMk id="3" creationId="{00000000-0000-0000-0000-000000000000}"/>
          </ac:spMkLst>
        </pc:spChg>
      </pc:sldChg>
      <pc:sldChg chg="modSp">
        <pc:chgData name="Givans, James, VBABALT\ACAD" userId="d804af50-c2c6-4b66-abe0-70fda5f99ab7" providerId="ADAL" clId="{A8D111D0-9B8F-4116-A67A-D67A86D4DCB9}" dt="2020-07-23T18:05:17.438" v="32" actId="14100"/>
        <pc:sldMkLst>
          <pc:docMk/>
          <pc:sldMk cId="1237217370" sldId="261"/>
        </pc:sldMkLst>
        <pc:spChg chg="mod">
          <ac:chgData name="Givans, James, VBABALT\ACAD" userId="d804af50-c2c6-4b66-abe0-70fda5f99ab7" providerId="ADAL" clId="{A8D111D0-9B8F-4116-A67A-D67A86D4DCB9}" dt="2020-07-23T18:05:04.519" v="30" actId="14100"/>
          <ac:spMkLst>
            <pc:docMk/>
            <pc:sldMk cId="1237217370" sldId="261"/>
            <ac:spMk id="2" creationId="{00000000-0000-0000-0000-000000000000}"/>
          </ac:spMkLst>
        </pc:spChg>
        <pc:spChg chg="mod">
          <ac:chgData name="Givans, James, VBABALT\ACAD" userId="d804af50-c2c6-4b66-abe0-70fda5f99ab7" providerId="ADAL" clId="{A8D111D0-9B8F-4116-A67A-D67A86D4DCB9}" dt="2020-07-23T18:05:17.438" v="32" actId="14100"/>
          <ac:spMkLst>
            <pc:docMk/>
            <pc:sldMk cId="1237217370" sldId="261"/>
            <ac:spMk id="3" creationId="{00000000-0000-0000-0000-000000000000}"/>
          </ac:spMkLst>
        </pc:spChg>
      </pc:sldChg>
      <pc:sldChg chg="modSp">
        <pc:chgData name="Givans, James, VBABALT\ACAD" userId="d804af50-c2c6-4b66-abe0-70fda5f99ab7" providerId="ADAL" clId="{A8D111D0-9B8F-4116-A67A-D67A86D4DCB9}" dt="2020-07-23T18:01:47.370" v="23" actId="20577"/>
        <pc:sldMkLst>
          <pc:docMk/>
          <pc:sldMk cId="1620744001" sldId="265"/>
        </pc:sldMkLst>
        <pc:spChg chg="mod">
          <ac:chgData name="Givans, James, VBABALT\ACAD" userId="d804af50-c2c6-4b66-abe0-70fda5f99ab7" providerId="ADAL" clId="{A8D111D0-9B8F-4116-A67A-D67A86D4DCB9}" dt="2020-07-23T18:01:47.370" v="23" actId="20577"/>
          <ac:spMkLst>
            <pc:docMk/>
            <pc:sldMk cId="1620744001" sldId="265"/>
            <ac:spMk id="2" creationId="{00000000-0000-0000-0000-000000000000}"/>
          </ac:spMkLst>
        </pc:spChg>
      </pc:sldChg>
      <pc:sldChg chg="modSp">
        <pc:chgData name="Givans, James, VBABALT\ACAD" userId="d804af50-c2c6-4b66-abe0-70fda5f99ab7" providerId="ADAL" clId="{A8D111D0-9B8F-4116-A67A-D67A86D4DCB9}" dt="2020-07-23T13:39:51.971" v="0" actId="2"/>
        <pc:sldMkLst>
          <pc:docMk/>
          <pc:sldMk cId="124394124" sldId="267"/>
        </pc:sldMkLst>
        <pc:spChg chg="mod">
          <ac:chgData name="Givans, James, VBABALT\ACAD" userId="d804af50-c2c6-4b66-abe0-70fda5f99ab7" providerId="ADAL" clId="{A8D111D0-9B8F-4116-A67A-D67A86D4DCB9}" dt="2020-07-23T13:39:51.971" v="0" actId="2"/>
          <ac:spMkLst>
            <pc:docMk/>
            <pc:sldMk cId="124394124" sldId="26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2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254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54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244115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254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244115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301046650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254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54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2058" indent="-61029">
              <a:spcBef>
                <a:spcPts val="0"/>
              </a:spcBef>
              <a:spcAft>
                <a:spcPts val="191"/>
              </a:spcAft>
              <a:buFont typeface="Arial" panose="020B0604020202020204" pitchFamily="34" charset="0"/>
              <a:buChar char="•"/>
              <a:defRPr sz="57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3086" indent="-61029">
              <a:spcBef>
                <a:spcPts val="0"/>
              </a:spcBef>
              <a:spcAft>
                <a:spcPts val="191"/>
              </a:spcAft>
              <a:buFont typeface="Arial" panose="020B0604020202020204" pitchFamily="34" charset="0"/>
              <a:buChar char="•"/>
              <a:defRPr sz="506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4115" indent="-61029">
              <a:spcBef>
                <a:spcPts val="0"/>
              </a:spcBef>
              <a:spcAft>
                <a:spcPts val="191"/>
              </a:spcAft>
              <a:buFont typeface="Arial" panose="020B0604020202020204" pitchFamily="34" charset="0"/>
              <a:buChar char="•"/>
              <a:defRPr sz="44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05144" indent="-61029">
              <a:spcBef>
                <a:spcPts val="0"/>
              </a:spcBef>
              <a:spcAft>
                <a:spcPts val="191"/>
              </a:spcAft>
              <a:buFont typeface="Arial" panose="020B0604020202020204" pitchFamily="34" charset="0"/>
              <a:buChar char="•"/>
              <a:defRPr sz="38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254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1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70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254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8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254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2225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254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>
              <a:spcBef>
                <a:spcPts val="0"/>
              </a:spcBef>
              <a:spcAft>
                <a:spcPts val="338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spcBef>
                <a:spcPts val="0"/>
              </a:spcBef>
              <a:spcAft>
                <a:spcPts val="338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01229" algn="l"/>
              </a:tabLs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4213" indent="-222250">
              <a:spcBef>
                <a:spcPts val="0"/>
              </a:spcBef>
              <a:spcAft>
                <a:spcPts val="338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30188">
              <a:spcBef>
                <a:spcPts val="0"/>
              </a:spcBef>
              <a:spcAft>
                <a:spcPts val="338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05144" indent="-61029">
              <a:spcBef>
                <a:spcPts val="0"/>
              </a:spcBef>
              <a:spcAft>
                <a:spcPts val="191"/>
              </a:spcAft>
              <a:buFont typeface="Arial" panose="020B0604020202020204" pitchFamily="34" charset="0"/>
              <a:buChar char="•"/>
              <a:defRPr sz="38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254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228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4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61620"/>
      </p:ext>
    </p:extLst>
  </p:cSld>
  <p:clrMapOvr>
    <a:masterClrMapping/>
  </p:clrMapOvr>
  <p:transition>
    <p:fade thruBlk="1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8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6088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1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6931152" y="6601982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332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4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hf hdr="0" ftr="0" dt="0"/>
  <p:txStyles>
    <p:titleStyle>
      <a:lvl1pPr algn="ctr" defTabSz="122058" rtl="0" eaLnBrk="1" latinLnBrk="0" hangingPunct="1">
        <a:spcBef>
          <a:spcPct val="0"/>
        </a:spcBef>
        <a:buNone/>
        <a:defRPr sz="1181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22058" rtl="0" eaLnBrk="1" latinLnBrk="0" hangingPunct="1">
        <a:spcBef>
          <a:spcPct val="20000"/>
        </a:spcBef>
        <a:buFont typeface="Arial" panose="020B0604020202020204" pitchFamily="34" charset="0"/>
        <a:buNone/>
        <a:defRPr sz="32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1029" indent="0" algn="l" defTabSz="122058" rtl="0" eaLnBrk="1" latinLnBrk="0" hangingPunct="1">
        <a:spcBef>
          <a:spcPct val="20000"/>
        </a:spcBef>
        <a:buFont typeface="Arial" panose="020B0604020202020204" pitchFamily="34" charset="0"/>
        <a:buNone/>
        <a:defRPr sz="321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2058" indent="0" algn="l" defTabSz="122058" rtl="0" eaLnBrk="1" latinLnBrk="0" hangingPunct="1">
        <a:spcBef>
          <a:spcPct val="20000"/>
        </a:spcBef>
        <a:buFont typeface="Arial" panose="020B0604020202020204" pitchFamily="34" charset="0"/>
        <a:buNone/>
        <a:defRPr sz="32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3086" indent="0" algn="l" defTabSz="122058" rtl="0" eaLnBrk="1" latinLnBrk="0" hangingPunct="1">
        <a:spcBef>
          <a:spcPct val="20000"/>
        </a:spcBef>
        <a:buFont typeface="Arial" panose="020B0604020202020204" pitchFamily="34" charset="0"/>
        <a:buNone/>
        <a:defRPr sz="32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4115" indent="0" algn="l" defTabSz="122058" rtl="0" eaLnBrk="1" latinLnBrk="0" hangingPunct="1">
        <a:spcBef>
          <a:spcPct val="20000"/>
        </a:spcBef>
        <a:buFont typeface="Arial" panose="020B0604020202020204" pitchFamily="34" charset="0"/>
        <a:buNone/>
        <a:defRPr sz="32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59" indent="-30515" algn="l" defTabSz="122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6pPr>
      <a:lvl7pPr marL="396688" indent="-30515" algn="l" defTabSz="122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7pPr>
      <a:lvl8pPr marL="457717" indent="-30515" algn="l" defTabSz="122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8pPr>
      <a:lvl9pPr marL="518746" indent="-30515" algn="l" defTabSz="122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1pPr>
      <a:lvl2pPr marL="61029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2pPr>
      <a:lvl3pPr marL="122058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3pPr>
      <a:lvl4pPr marL="183086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4pPr>
      <a:lvl5pPr marL="244115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5pPr>
      <a:lvl6pPr marL="305144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6pPr>
      <a:lvl7pPr marL="366173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7pPr>
      <a:lvl8pPr marL="427202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8pPr>
      <a:lvl9pPr marL="488231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hyperlink" Target="https://vaww.vrm.km.va.gov/system/templates/selfservice/va_kanew/help/agent/locale/en-US/portal/554400000001034/content/554400000020136/M21-1-Part-III-Subpart-v-Chapter-3-Section-D-Garnishment-of-Disability-Compensation-in-Lieu-of-Military-Retired-Pay-MRP-to-Pay-Alimony-or-Child-Support#1" TargetMode="Externa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BCEF53-EAEC-4806-BACF-2BB4ED788ABC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/>
          </a:bodyPr>
          <a:lstStyle/>
          <a:p>
            <a:r>
              <a:rPr lang="en-US" kern="0" dirty="0">
                <a:latin typeface="+mj-lt"/>
                <a:cs typeface="Times New Roman" panose="02020603050405020304" pitchFamily="18" charset="0"/>
              </a:rPr>
              <a:t>Apportionments for Compensation</a:t>
            </a:r>
            <a:endParaRPr lang="en-US" dirty="0">
              <a:latin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EAB7BE-98D9-400D-B8FB-32E4D33A20C8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r>
              <a:rPr lang="en-US" dirty="0"/>
              <a:t>Compensation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08711E-EEC1-4BD8-A11D-9B1BA10DAB48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July 2020</a:t>
            </a: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>
            <a:normAutofit/>
          </a:bodyPr>
          <a:lstStyle/>
          <a:p>
            <a:pPr hangingPunct="0"/>
            <a:r>
              <a:rPr lang="en-US" dirty="0"/>
              <a:t>Estimating the Apportionment Amount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US" sz="2200" dirty="0"/>
              <a:t>When making the apportionment estimate, consider:</a:t>
            </a:r>
          </a:p>
          <a:p>
            <a:pPr marL="0" indent="0" hangingPunct="0">
              <a:buNone/>
            </a:pPr>
            <a:endParaRPr lang="en-US" dirty="0"/>
          </a:p>
          <a:p>
            <a:pPr lvl="0" hangingPunct="0"/>
            <a:r>
              <a:rPr lang="en-US" sz="1800" dirty="0"/>
              <a:t>any additional amount VA pays for dependents on the award</a:t>
            </a:r>
          </a:p>
          <a:p>
            <a:pPr lvl="0" hangingPunct="0"/>
            <a:endParaRPr lang="en-US" sz="1800" dirty="0"/>
          </a:p>
          <a:p>
            <a:pPr hangingPunct="0"/>
            <a:r>
              <a:rPr lang="en-US" sz="1800" dirty="0"/>
              <a:t>ordinarily between 20- to 50-percent of Veteran’s benefits are apportioned</a:t>
            </a:r>
          </a:p>
          <a:p>
            <a:pPr hangingPunct="0"/>
            <a:endParaRPr lang="en-US" sz="1800" dirty="0"/>
          </a:p>
          <a:p>
            <a:pPr hangingPunct="0"/>
            <a:r>
              <a:rPr lang="en-US" sz="1800" dirty="0"/>
              <a:t>the final decision may only apportion an amount that is </a:t>
            </a:r>
            <a:r>
              <a:rPr lang="en-US" sz="1800" i="1" dirty="0"/>
              <a:t>equal to or less than</a:t>
            </a:r>
            <a:r>
              <a:rPr lang="en-US" sz="1800" dirty="0"/>
              <a:t> the estimated amount - a greater amount cannot be apportioned without re-issuing due process</a:t>
            </a:r>
          </a:p>
          <a:p>
            <a:pPr hangingPunct="0"/>
            <a:endParaRPr lang="en-US" sz="1800" dirty="0"/>
          </a:p>
          <a:p>
            <a:pPr hangingPunct="0"/>
            <a:r>
              <a:rPr lang="en-US" sz="1800" dirty="0"/>
              <a:t>round to an even dollar amount (no cents)</a:t>
            </a:r>
            <a:endParaRPr lang="en-US" sz="18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22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Issuing Notice of a Proposed Adverse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 fontScale="85000" lnSpcReduction="20000"/>
          </a:bodyPr>
          <a:lstStyle/>
          <a:p>
            <a:pPr marL="0" lvl="0" indent="0" hangingPunct="0">
              <a:buClr>
                <a:prstClr val="black"/>
              </a:buClr>
              <a:buNone/>
            </a:pPr>
            <a:r>
              <a:rPr lang="en-US" sz="2200" dirty="0">
                <a:solidFill>
                  <a:prstClr val="black"/>
                </a:solidFill>
              </a:rPr>
              <a:t>Use the Letter Creator tool to generate a notice of proposed adverse action to the Veteran – inform the Veteran of the following:</a:t>
            </a:r>
          </a:p>
          <a:p>
            <a:pPr marL="0" lvl="0" indent="0" hangingPunct="0">
              <a:buClr>
                <a:prstClr val="black"/>
              </a:buClr>
              <a:buNone/>
            </a:pPr>
            <a:endParaRPr lang="en-US" dirty="0">
              <a:solidFill>
                <a:prstClr val="black"/>
              </a:solidFill>
            </a:endParaRPr>
          </a:p>
          <a:p>
            <a:pPr lvl="0" hangingPunct="0"/>
            <a:r>
              <a:rPr lang="en-US" sz="2100" dirty="0"/>
              <a:t>A claim for an apportionment of their benefits is pending</a:t>
            </a:r>
          </a:p>
          <a:p>
            <a:pPr lvl="0" hangingPunct="0"/>
            <a:r>
              <a:rPr lang="en-US" sz="2100" dirty="0"/>
              <a:t>The proposed amount and effective date of any interim withholding</a:t>
            </a:r>
          </a:p>
          <a:p>
            <a:pPr lvl="0" hangingPunct="0"/>
            <a:r>
              <a:rPr lang="en-US" sz="2100" dirty="0"/>
              <a:t>The statutory authority for granting an apportionment (38 U.S.C. 5307)</a:t>
            </a:r>
          </a:p>
          <a:p>
            <a:pPr lvl="0" hangingPunct="0"/>
            <a:r>
              <a:rPr lang="en-US" sz="2100" dirty="0"/>
              <a:t>The apportionment effective date, and</a:t>
            </a:r>
          </a:p>
          <a:p>
            <a:pPr lvl="0" hangingPunct="0"/>
            <a:r>
              <a:rPr lang="en-US" sz="2100" dirty="0"/>
              <a:t>That their award will be reduced monthly by the apportionment amount authorized by the VA</a:t>
            </a:r>
          </a:p>
          <a:p>
            <a:pPr marL="0" indent="0" hangingPunct="0">
              <a:buClr>
                <a:prstClr val="black"/>
              </a:buClr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 hangingPunct="0">
              <a:buClr>
                <a:prstClr val="black"/>
              </a:buClr>
              <a:buNone/>
            </a:pPr>
            <a:r>
              <a:rPr lang="en-US" sz="2200" dirty="0">
                <a:solidFill>
                  <a:prstClr val="black"/>
                </a:solidFill>
              </a:rPr>
              <a:t>Request the Veteran to complete VA Form 21-0788 with their financial information and respond within 60 days of the notice.</a:t>
            </a:r>
          </a:p>
          <a:p>
            <a:pPr marL="0" indent="0" hangingPunct="0">
              <a:buClr>
                <a:prstClr val="black"/>
              </a:buClr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 hangingPunct="0">
              <a:buClr>
                <a:prstClr val="black"/>
              </a:buClr>
              <a:buNone/>
            </a:pPr>
            <a:r>
              <a:rPr lang="en-US" sz="2200" b="1" i="1" dirty="0">
                <a:solidFill>
                  <a:prstClr val="black"/>
                </a:solidFill>
              </a:rPr>
              <a:t>Note: </a:t>
            </a:r>
            <a:r>
              <a:rPr lang="en-US" sz="2200" dirty="0">
                <a:solidFill>
                  <a:prstClr val="black"/>
                </a:solidFill>
              </a:rPr>
              <a:t>If the Veteran is not contributing to claimant’s support, inform the Veteran they must also provide an explanation for not doing so.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61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Development to the Claimant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90000"/>
              </a:lnSpc>
              <a:buClr>
                <a:prstClr val="black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Generally, all necessary information is provided on VA Form 21-0788.</a:t>
            </a:r>
          </a:p>
          <a:p>
            <a:pPr marL="0" indent="0" hangingPunct="0">
              <a:lnSpc>
                <a:spcPct val="90000"/>
              </a:lnSpc>
              <a:buClr>
                <a:prstClr val="black"/>
              </a:buClr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 hangingPunct="0">
              <a:lnSpc>
                <a:spcPct val="90000"/>
              </a:lnSpc>
              <a:buClr>
                <a:prstClr val="black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However, when additional evidence or information is needed from a claimant to make an equitable decision, prepare and send to the claimant a development letter…</a:t>
            </a:r>
          </a:p>
          <a:p>
            <a:pPr marL="0" indent="0" hangingPunct="0">
              <a:lnSpc>
                <a:spcPct val="90000"/>
              </a:lnSpc>
              <a:buClr>
                <a:prstClr val="black"/>
              </a:buClr>
              <a:buNone/>
            </a:pPr>
            <a:endParaRPr lang="en-US" dirty="0">
              <a:solidFill>
                <a:prstClr val="black"/>
              </a:solidFill>
            </a:endParaRPr>
          </a:p>
          <a:p>
            <a:pPr hangingPunct="0">
              <a:lnSpc>
                <a:spcPct val="90000"/>
              </a:lnSpc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Requesting the required evidence or information, and </a:t>
            </a:r>
          </a:p>
          <a:p>
            <a:pPr hangingPunct="0">
              <a:lnSpc>
                <a:spcPct val="90000"/>
              </a:lnSpc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Allow 30 days for the claimant to respond.</a:t>
            </a:r>
            <a:endParaRPr lang="en-US" sz="1800" dirty="0">
              <a:solidFill>
                <a:prstClr val="black"/>
              </a:solidFill>
            </a:endParaRPr>
          </a:p>
          <a:p>
            <a:pPr marL="0" indent="0" hangingPunct="0">
              <a:lnSpc>
                <a:spcPct val="90000"/>
              </a:lnSpc>
              <a:buClr>
                <a:prstClr val="black"/>
              </a:buClr>
              <a:buNone/>
            </a:pPr>
            <a:endParaRPr lang="en-US" sz="2100" dirty="0">
              <a:solidFill>
                <a:prstClr val="black"/>
              </a:solidFill>
            </a:endParaRPr>
          </a:p>
          <a:p>
            <a:pPr marL="0" indent="0" hangingPunct="0">
              <a:lnSpc>
                <a:spcPct val="90000"/>
              </a:lnSpc>
              <a:buClr>
                <a:prstClr val="black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Development to the claimant should be completed simultaneously with due process notification to the Veteran.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282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Establish the Estimated Withholding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latin typeface="+mj-lt"/>
                <a:cs typeface="Times New Roman" panose="02020603050405020304" pitchFamily="18" charset="0"/>
              </a:rPr>
              <a:t>Generate the award under the EP 600 – </a:t>
            </a:r>
            <a:r>
              <a:rPr lang="en-US" sz="2200" i="1" dirty="0">
                <a:latin typeface="+mj-lt"/>
                <a:cs typeface="Times New Roman" panose="02020603050405020304" pitchFamily="18" charset="0"/>
              </a:rPr>
              <a:t>Apportionment Due Process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endParaRPr lang="en-US" sz="1200" dirty="0">
              <a:latin typeface="+mj-lt"/>
              <a:cs typeface="Times New Roman" panose="02020603050405020304" pitchFamily="18" charset="0"/>
            </a:endParaRP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In VBMS-A, open the AWARD ADJUSTMENTS screen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Click on the OTHER ADJUSTMENTS tab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Enter the required information:</a:t>
            </a:r>
          </a:p>
          <a:p>
            <a:pPr marL="457200" lvl="1" indent="-228600">
              <a:spcAft>
                <a:spcPts val="600"/>
              </a:spcAft>
              <a:tabLst>
                <a:tab pos="457200" algn="l"/>
              </a:tabLst>
            </a:pPr>
            <a:r>
              <a:rPr lang="en-US" sz="1700" dirty="0">
                <a:latin typeface="+mj-lt"/>
                <a:cs typeface="Times New Roman" panose="02020603050405020304" pitchFamily="18" charset="0"/>
              </a:rPr>
              <a:t>Adjustment Reason (pending apportionment decision)</a:t>
            </a:r>
          </a:p>
          <a:p>
            <a:pPr marL="457200" lvl="1" indent="-228600">
              <a:spcAft>
                <a:spcPts val="600"/>
              </a:spcAft>
              <a:tabLst>
                <a:tab pos="457200" algn="l"/>
              </a:tabLst>
            </a:pPr>
            <a:r>
              <a:rPr lang="en-US" sz="1700" dirty="0">
                <a:latin typeface="+mj-lt"/>
                <a:cs typeface="Times New Roman" panose="02020603050405020304" pitchFamily="18" charset="0"/>
              </a:rPr>
              <a:t>Adjustment Amount (estimated amount)</a:t>
            </a:r>
          </a:p>
          <a:p>
            <a:pPr marL="457200" lvl="1" indent="-228600">
              <a:spcAft>
                <a:spcPts val="600"/>
              </a:spcAft>
              <a:tabLst>
                <a:tab pos="457200" algn="l"/>
              </a:tabLst>
            </a:pPr>
            <a:r>
              <a:rPr lang="en-US" sz="1700" dirty="0">
                <a:latin typeface="+mj-lt"/>
                <a:cs typeface="Times New Roman" panose="02020603050405020304" pitchFamily="18" charset="0"/>
              </a:rPr>
              <a:t>From Date (first of the month following the 65 day due process period)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Click DONE to save the information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GENERATE AWARD</a:t>
            </a:r>
          </a:p>
          <a:p>
            <a:endParaRPr lang="en-US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200" b="1" i="1" dirty="0">
                <a:latin typeface="+mj-lt"/>
                <a:cs typeface="Times New Roman" panose="02020603050405020304" pitchFamily="18" charset="0"/>
              </a:rPr>
              <a:t>Note:  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The award must be continued at authorization to track the pending due process.</a:t>
            </a:r>
            <a:endParaRPr lang="en-US" sz="2200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99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Considering VA Form 21-0788 When Deciding a Claim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hangingPunct="0"/>
            <a:r>
              <a:rPr lang="en-US" dirty="0"/>
              <a:t>Consider the income and expenses individually reported on VA Form 21-0788 when determining:</a:t>
            </a:r>
          </a:p>
          <a:p>
            <a:pPr hangingPunct="0"/>
            <a:endParaRPr lang="en-US" dirty="0"/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US" dirty="0"/>
              <a:t>whether an apportionment would create a financial hardship on the beneficiary and their dependent(s) [38 CFR 3.451],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US" dirty="0"/>
              <a:t>whether the claimant has a financial need for the apportionment [38 CFR 3.451, 3.454(b), or 3.665(e)] and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US" dirty="0"/>
              <a:t>the amount of benefits VA should apportion.</a:t>
            </a:r>
          </a:p>
          <a:p>
            <a:endParaRPr lang="en-US" dirty="0">
              <a:latin typeface="+mj-lt"/>
              <a:cs typeface="Times New Roman" panose="02020603050405020304" pitchFamily="18" charset="0"/>
            </a:endParaRPr>
          </a:p>
          <a:p>
            <a:r>
              <a:rPr lang="en-US" b="1" i="1" dirty="0">
                <a:latin typeface="+mj-lt"/>
                <a:cs typeface="Times New Roman" panose="02020603050405020304" pitchFamily="18" charset="0"/>
              </a:rPr>
              <a:t>Note:  </a:t>
            </a:r>
            <a:r>
              <a:rPr lang="en-US" dirty="0"/>
              <a:t>claims processors may request documentary proof of expenses from a claimant or beneficiary that have been clearly inflated.</a:t>
            </a:r>
            <a:endParaRPr lang="en-US" sz="2200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56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Expiration of the Claimant’s 30-Day Response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development to the claimant was initiated, following expiration of the 30-day response period review the evidence received and/or of record: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grant or deny the claim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document the decision on VA Form 21-441, </a:t>
            </a:r>
            <a:r>
              <a:rPr lang="en-US" i="1" dirty="0"/>
              <a:t>Special Apportionment Decision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clear the pending EPs,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send notification of the decision to the claimant and beneficiary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i="1" dirty="0"/>
              <a:t>Note:  </a:t>
            </a:r>
            <a:r>
              <a:rPr lang="en-US" dirty="0"/>
              <a:t>Do </a:t>
            </a:r>
            <a:r>
              <a:rPr lang="en-US" i="1" dirty="0"/>
              <a:t>not </a:t>
            </a:r>
            <a:r>
              <a:rPr lang="en-US" dirty="0"/>
              <a:t>take action to </a:t>
            </a:r>
            <a:r>
              <a:rPr lang="en-US" u="sng" dirty="0"/>
              <a:t>grant</a:t>
            </a:r>
            <a:r>
              <a:rPr lang="en-US" dirty="0"/>
              <a:t> an apportionment until either the Veteran responds to the notice of proposed adverse action, or the due process period (i.e. 65 days) expires – whichever is earlier.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79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Determining the Amount of the Apportionment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/>
              <a:t>When granting the apportionment, consider the following factors when determining the amount of the apportionment: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amount of VA benefits payable to the Veteran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Other resources and income of the Veteran and the claimant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Special needs of the Veteran and/or their dependents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amount apportioned should generally be consistent with the total number of dependents involved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Ordinarily, apportion between 20- and 50- percent of the Veteran’s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83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VA Form 21-441, </a:t>
            </a:r>
            <a:r>
              <a:rPr lang="en-US" i="1" dirty="0"/>
              <a:t>Special Apportionment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 fontScale="92500" lnSpcReduction="10000"/>
          </a:bodyPr>
          <a:lstStyle/>
          <a:p>
            <a:pPr hangingPunct="0"/>
            <a:r>
              <a:rPr lang="en-US" dirty="0"/>
              <a:t>Document both favorable and unfavorable decisions on claims for apportionment using VA Form 21-441.</a:t>
            </a:r>
          </a:p>
          <a:p>
            <a:pPr hangingPunct="0"/>
            <a:r>
              <a:rPr lang="en-US" dirty="0"/>
              <a:t> </a:t>
            </a:r>
          </a:p>
          <a:p>
            <a:r>
              <a:rPr lang="en-US" b="1" i="1" dirty="0"/>
              <a:t>Exceptions:</a:t>
            </a:r>
            <a:r>
              <a:rPr lang="en-US" dirty="0"/>
              <a:t>  VA Form 21-441 is not required in decisions where:</a:t>
            </a:r>
          </a:p>
          <a:p>
            <a:r>
              <a:rPr lang="en-US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the beneficiary asserts a child for whom an apportionment has been claimed does </a:t>
            </a:r>
            <a:r>
              <a:rPr lang="en-US" i="1" dirty="0"/>
              <a:t>not</a:t>
            </a:r>
            <a:r>
              <a:rPr lang="en-US" dirty="0"/>
              <a:t> meet the definition of “child,”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a legal bar to the apportionment exists, or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grant or denial is based on an incompetent Veteran (without a fiduciary) that is institutionalized at the Government’s expense.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0"/>
            <a:r>
              <a:rPr lang="en-US" b="1" i="1" dirty="0"/>
              <a:t>Important:  </a:t>
            </a:r>
            <a:r>
              <a:rPr lang="en-US" dirty="0"/>
              <a:t>Do </a:t>
            </a:r>
            <a:r>
              <a:rPr lang="en-US" i="1" dirty="0"/>
              <a:t>not</a:t>
            </a:r>
            <a:r>
              <a:rPr lang="en-US" dirty="0"/>
              <a:t> attach a copy of the VA Form 21-441 to decision notices for the primary beneficiary and claimant.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10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Determining the Effective Date of an Apportionment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Running award at time of grant: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0000"/>
                </a:solidFill>
                <a:ea typeface="Times New Roman" panose="02020603050405020304" pitchFamily="18" charset="0"/>
                <a:cs typeface="+mn-cs"/>
              </a:rPr>
              <a:t>Pay the apportionment effective the first day of the month after the date the apportionment claim was received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prstClr val="black"/>
              </a:solidFill>
              <a:cs typeface="+mn-cs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Claim received with or prior to Veteran’s original claim for benefits: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Pay the apportionment on the basis of the facts found – this may be the same effective date as the Veteran’s original award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Apportioned amount is </a:t>
            </a:r>
            <a:r>
              <a:rPr lang="en-US" i="1" dirty="0"/>
              <a:t>greater</a:t>
            </a:r>
            <a:r>
              <a:rPr lang="en-US" dirty="0"/>
              <a:t> than the withheld amount: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Pay for the amount previously withheld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Determine the additional amount and effective date,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Send another notice of proposed adverse action for additional amount.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15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Effects of Offsets and Withholdings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Total award is offset or withheld: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Example – Separation Pay (withholding), under 38 U.S.C. 1151 (offset).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Veteran’s award </a:t>
            </a:r>
            <a:r>
              <a:rPr lang="en-US" b="1" i="1" dirty="0"/>
              <a:t>not</a:t>
            </a:r>
            <a:r>
              <a:rPr lang="en-US" dirty="0"/>
              <a:t> subject to an apportionment until offset or withholding ends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Diary established for 90 days prior to completion of offset and inform claimants the reason for deferral and anticipated length of delay (M21-1 III.v.3.A.4.b).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dirty="0"/>
              <a:t>Partial award is offset or withheld: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Determine amount to apportion based on balance of compensation payable, not total award, and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Do not make an apportionment if the balance does not permit payment of a reasonable amount to any apportionee.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769806"/>
            <a:ext cx="8229600" cy="4188542"/>
          </a:xfrm>
        </p:spPr>
        <p:txBody>
          <a:bodyPr>
            <a:noAutofit/>
          </a:bodyPr>
          <a:lstStyle/>
          <a:p>
            <a:pPr lvl="0" hangingPunct="0"/>
            <a:r>
              <a:rPr lang="en-US" dirty="0"/>
              <a:t>Locate and review the regulations that dictate how VA decides apportionment claims</a:t>
            </a:r>
          </a:p>
          <a:p>
            <a:pPr lvl="0" hangingPunct="0"/>
            <a:r>
              <a:rPr lang="en-US" dirty="0"/>
              <a:t>Accurately establish a claim for an apportionment in the system</a:t>
            </a:r>
          </a:p>
          <a:p>
            <a:pPr lvl="0" hangingPunct="0"/>
            <a:r>
              <a:rPr lang="en-US" dirty="0"/>
              <a:t>Interpret and follow proper notification and development procedures in order to obtain all information and evidence needed to decide an apportionment claim </a:t>
            </a:r>
          </a:p>
          <a:p>
            <a:pPr lvl="0" hangingPunct="0"/>
            <a:r>
              <a:rPr lang="en-US" dirty="0"/>
              <a:t>Evaluate evidence received and of record to determine a claimant’s entitlement to an apportionment in accordance with laws and regulations	</a:t>
            </a:r>
          </a:p>
          <a:p>
            <a:pPr lvl="0" hangingPunct="0"/>
            <a:r>
              <a:rPr lang="en-US" dirty="0"/>
              <a:t>Prepare and implement the process of granting, adjusting, and discontinuing an apportionment in VA awards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Granting the Apportionment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/>
              <a:t>After the apportionment is granted, the information must be entered into the award system (VBMS-A)</a:t>
            </a:r>
          </a:p>
          <a:p>
            <a:endParaRPr lang="en-US" sz="12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Open the ALLOTMENT DECISION screen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sz="1800" dirty="0"/>
              <a:t>nter the required information</a:t>
            </a:r>
          </a:p>
          <a:p>
            <a:pPr marL="457200" lvl="1" indent="-228600"/>
            <a:r>
              <a:rPr lang="en-US" sz="1600" dirty="0">
                <a:latin typeface="+mj-lt"/>
                <a:cs typeface="Times New Roman" panose="02020603050405020304" pitchFamily="18" charset="0"/>
              </a:rPr>
              <a:t>Recipient</a:t>
            </a:r>
          </a:p>
          <a:p>
            <a:pPr marL="457200" lvl="1" indent="-228600"/>
            <a:r>
              <a:rPr lang="en-US" sz="1600" dirty="0">
                <a:latin typeface="+mj-lt"/>
                <a:cs typeface="Times New Roman" panose="02020603050405020304" pitchFamily="18" charset="0"/>
              </a:rPr>
              <a:t>Decision</a:t>
            </a:r>
          </a:p>
          <a:p>
            <a:pPr marL="457200" lvl="1" indent="-228600"/>
            <a:r>
              <a:rPr lang="en-US" sz="1600" dirty="0">
                <a:latin typeface="+mj-lt"/>
                <a:cs typeface="Times New Roman" panose="02020603050405020304" pitchFamily="18" charset="0"/>
              </a:rPr>
              <a:t>Amount</a:t>
            </a:r>
          </a:p>
          <a:p>
            <a:pPr marL="457200" lvl="1" indent="-228600"/>
            <a:r>
              <a:rPr lang="en-US" sz="1600" dirty="0">
                <a:latin typeface="+mj-lt"/>
                <a:cs typeface="Times New Roman" panose="02020603050405020304" pitchFamily="18" charset="0"/>
              </a:rPr>
              <a:t>Award effective date</a:t>
            </a:r>
          </a:p>
          <a:p>
            <a:pPr marL="457200" lvl="1" indent="-228600"/>
            <a:r>
              <a:rPr lang="en-US" sz="1600" dirty="0">
                <a:latin typeface="+mj-lt"/>
                <a:cs typeface="Times New Roman" panose="02020603050405020304" pitchFamily="18" charset="0"/>
              </a:rPr>
              <a:t>Any additional information for multiple apportionee’s; end date if applicable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Click DONE to save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GENERATE AWARD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63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/>
          <a:lstStyle/>
          <a:p>
            <a:r>
              <a:rPr lang="en-US" sz="2700" dirty="0"/>
              <a:t>Discontinuing the Apportionment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it is determined the apportionment is no longer payable, the apportionment must be discontinued in VBMS-A.</a:t>
            </a:r>
          </a:p>
          <a:p>
            <a:endParaRPr lang="en-US" dirty="0"/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Open the ALLOTMENT DECISION screen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Enter the required information using the add/edit options</a:t>
            </a:r>
          </a:p>
          <a:p>
            <a:pPr marL="457200" lvl="1" indent="-228600">
              <a:spcAft>
                <a:spcPts val="600"/>
              </a:spcAft>
            </a:pPr>
            <a:r>
              <a:rPr lang="en-US" sz="2000" dirty="0">
                <a:cs typeface="Times New Roman" panose="02020603050405020304" pitchFamily="18" charset="0"/>
              </a:rPr>
              <a:t>Recipient</a:t>
            </a:r>
          </a:p>
          <a:p>
            <a:pPr marL="457200" lvl="1" indent="-228600">
              <a:spcAft>
                <a:spcPts val="600"/>
              </a:spcAft>
            </a:pPr>
            <a:r>
              <a:rPr lang="en-US" sz="2000" dirty="0">
                <a:cs typeface="Times New Roman" panose="02020603050405020304" pitchFamily="18" charset="0"/>
              </a:rPr>
              <a:t>Decision</a:t>
            </a:r>
          </a:p>
          <a:p>
            <a:pPr marL="457200" lvl="1" indent="-228600">
              <a:spcAft>
                <a:spcPts val="600"/>
              </a:spcAft>
            </a:pPr>
            <a:r>
              <a:rPr lang="en-US" sz="2000" dirty="0">
                <a:cs typeface="Times New Roman" panose="02020603050405020304" pitchFamily="18" charset="0"/>
              </a:rPr>
              <a:t>Award effective date</a:t>
            </a:r>
            <a:endParaRPr lang="en-US" sz="2000" dirty="0"/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Click ACCEPT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Click DONE to save information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GENERATE AWARD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92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Notification of the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880502"/>
            <a:ext cx="8229600" cy="4721480"/>
          </a:xfrm>
        </p:spPr>
        <p:txBody>
          <a:bodyPr>
            <a:normAutofit/>
          </a:bodyPr>
          <a:lstStyle/>
          <a:p>
            <a:r>
              <a:rPr lang="en-US" dirty="0"/>
              <a:t>The primary beneficiary and the claimant must be notified of:</a:t>
            </a:r>
          </a:p>
          <a:p>
            <a:endParaRPr lang="en-US" sz="1200" dirty="0"/>
          </a:p>
          <a:p>
            <a:pPr marL="285750" lvl="0" indent="-28575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effective date of payment, if granted</a:t>
            </a:r>
          </a:p>
          <a:p>
            <a:pPr marL="285750" lvl="0" indent="-28575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amount of the apportionment, if granted</a:t>
            </a:r>
          </a:p>
          <a:p>
            <a:pPr marL="285750" lvl="0" indent="-28575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reasons for the decision </a:t>
            </a:r>
          </a:p>
          <a:p>
            <a:pPr marL="285750" lvl="0" indent="-28575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evidence used to make the decision</a:t>
            </a:r>
          </a:p>
          <a:p>
            <a:pPr marL="285750" lvl="0" indent="-28575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Their rights to representation, </a:t>
            </a:r>
            <a:r>
              <a:rPr lang="en-US" b="1" dirty="0"/>
              <a:t>and</a:t>
            </a:r>
          </a:p>
          <a:p>
            <a:pPr marL="285750" lvl="0" indent="-28575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right to appeal the decision to the Board of Veterans Appeals (BVA) within 60 days from the date of the decision notice. </a:t>
            </a:r>
          </a:p>
          <a:p>
            <a:pPr lvl="0" hangingPunct="0">
              <a:spcAft>
                <a:spcPts val="600"/>
              </a:spcAft>
            </a:pPr>
            <a:endParaRPr lang="en-US" dirty="0"/>
          </a:p>
          <a:p>
            <a:pPr lvl="0" hangingPunct="0">
              <a:spcAft>
                <a:spcPts val="600"/>
              </a:spcAft>
            </a:pPr>
            <a:r>
              <a:rPr lang="en-US" b="1" i="1" dirty="0"/>
              <a:t>Exception:  </a:t>
            </a:r>
            <a:r>
              <a:rPr lang="en-US" dirty="0"/>
              <a:t>if the apportionment is denied and due process notification was </a:t>
            </a:r>
            <a:r>
              <a:rPr lang="en-US" i="1" dirty="0"/>
              <a:t>not </a:t>
            </a:r>
            <a:r>
              <a:rPr lang="en-US" dirty="0"/>
              <a:t>previously sent to the Veteran, there is </a:t>
            </a:r>
            <a:r>
              <a:rPr lang="en-US" i="1" dirty="0"/>
              <a:t>no</a:t>
            </a:r>
            <a:r>
              <a:rPr lang="en-US" dirty="0"/>
              <a:t> requirement to notify the Veteran of the denial.</a:t>
            </a:r>
            <a:endParaRPr lang="en-US" b="1" i="1" dirty="0"/>
          </a:p>
          <a:p>
            <a:pPr marL="407808" lvl="1" indent="-285750" hangingPunct="0"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84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Autofit/>
          </a:bodyPr>
          <a:lstStyle/>
          <a:p>
            <a:pPr lvl="0" hangingPunct="0"/>
            <a:r>
              <a:rPr lang="en-US" dirty="0"/>
              <a:t>VA may apportion a Veteran’s compensation to one or more dependent(s) under certain circumstances</a:t>
            </a:r>
          </a:p>
          <a:p>
            <a:pPr lvl="0" hangingPunct="0"/>
            <a:r>
              <a:rPr lang="en-US" dirty="0"/>
              <a:t>Apportionment claims are controlled with EP 130 and a dependent payee code – EP 600 is used to control due process to the Veteran</a:t>
            </a:r>
          </a:p>
          <a:p>
            <a:pPr lvl="0" hangingPunct="0"/>
            <a:r>
              <a:rPr lang="en-US" dirty="0"/>
              <a:t>Development to the claimant and/or the Veteran may be needed for information or evidence to justify the apportionment</a:t>
            </a:r>
          </a:p>
          <a:p>
            <a:pPr lvl="0" hangingPunct="0"/>
            <a:r>
              <a:rPr lang="en-US" dirty="0"/>
              <a:t>In most cases, due process to the Veteran is required and interim benefit withholding</a:t>
            </a:r>
          </a:p>
          <a:p>
            <a:pPr lvl="0" hangingPunct="0"/>
            <a:r>
              <a:rPr lang="en-US" dirty="0"/>
              <a:t>Most entitlement determinations regarding apportionment require a special administrative decision</a:t>
            </a:r>
          </a:p>
          <a:p>
            <a:r>
              <a:rPr lang="en-US" dirty="0"/>
              <a:t>When decided, the Veteran’s award must be adjusted in VBMS-A and notification provided to the claimant and Veteran</a:t>
            </a:r>
          </a:p>
          <a:p>
            <a:pPr lvl="0"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98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A9DA04-EA0B-41E9-8D6D-C361E304081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70"/>
            <a:ext cx="9144000" cy="108686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AD5151-2660-4E54-B4DB-8268306B1A9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76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References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Autofit/>
          </a:bodyPr>
          <a:lstStyle/>
          <a:p>
            <a:pPr lvl="0" hangingPunct="0"/>
            <a:r>
              <a:rPr lang="en-US" dirty="0"/>
              <a:t>38 U.S.C. 5307, Apportionment of benefits</a:t>
            </a:r>
            <a:endParaRPr lang="en-US" sz="1200" dirty="0"/>
          </a:p>
          <a:p>
            <a:pPr lvl="0" hangingPunct="0"/>
            <a:r>
              <a:rPr lang="en-US" dirty="0"/>
              <a:t>38 CFR 3.450, Apportionment – General</a:t>
            </a:r>
            <a:endParaRPr lang="en-US" sz="1200" dirty="0"/>
          </a:p>
          <a:p>
            <a:pPr lvl="0" hangingPunct="0"/>
            <a:r>
              <a:rPr lang="en-US" dirty="0"/>
              <a:t>38 CFR 3.451, Special Apportionments</a:t>
            </a:r>
            <a:endParaRPr lang="en-US" sz="1200" dirty="0"/>
          </a:p>
          <a:p>
            <a:pPr lvl="0" hangingPunct="0"/>
            <a:r>
              <a:rPr lang="en-US" dirty="0"/>
              <a:t>38 CFR 3.452, Situations when benefits may be apportioned</a:t>
            </a:r>
            <a:endParaRPr lang="en-US" sz="1200" dirty="0"/>
          </a:p>
          <a:p>
            <a:pPr lvl="0" hangingPunct="0"/>
            <a:r>
              <a:rPr lang="en-US" dirty="0"/>
              <a:t>38 CFR 3.458, Veteran’s benefits not apportionable</a:t>
            </a:r>
          </a:p>
          <a:p>
            <a:pPr lvl="0" hangingPunct="0"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M21-1, Part III, Subpart v, 3.A, Apportionment Process</a:t>
            </a:r>
            <a:endParaRPr lang="en-US" sz="1200" dirty="0">
              <a:solidFill>
                <a:prstClr val="black"/>
              </a:solidFill>
            </a:endParaRPr>
          </a:p>
          <a:p>
            <a:pPr lvl="0" hangingPunct="0"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M21-1, Part III, Subpart v, 3.B, Adjusting Apportioned Award </a:t>
            </a:r>
            <a:endParaRPr lang="en-US" sz="1200" dirty="0">
              <a:solidFill>
                <a:prstClr val="black"/>
              </a:solidFill>
            </a:endParaRPr>
          </a:p>
          <a:p>
            <a:pPr lvl="0" hangingPunct="0"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VSR Assistant Resources – Adverse Action Calculator</a:t>
            </a:r>
            <a:endParaRPr lang="en-US" sz="1200" dirty="0">
              <a:solidFill>
                <a:prstClr val="black"/>
              </a:solidFill>
            </a:endParaRPr>
          </a:p>
          <a:p>
            <a:pPr lvl="0" hangingPunct="0"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VBMS-A User Guide</a:t>
            </a:r>
          </a:p>
          <a:p>
            <a:pPr lvl="0" hangingPunct="0">
              <a:buClr>
                <a:prstClr val="black"/>
              </a:buClr>
            </a:pPr>
            <a:endParaRPr lang="en-US" sz="1200" dirty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n-US" sz="1650" dirty="0">
                <a:solidFill>
                  <a:prstClr val="black"/>
                </a:solidFill>
              </a:rPr>
              <a:t>**Additional references provided in the trainee handout.</a:t>
            </a:r>
          </a:p>
          <a:p>
            <a:pPr hangingPunct="0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2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>
            <a:normAutofit/>
          </a:bodyPr>
          <a:lstStyle/>
          <a:p>
            <a:pPr hangingPunct="0"/>
            <a:r>
              <a:rPr lang="en-US" dirty="0"/>
              <a:t>Claims for an Apportionment of a Veteran’s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4162425"/>
          </a:xfrm>
        </p:spPr>
        <p:txBody>
          <a:bodyPr>
            <a:normAutofit lnSpcReduction="10000"/>
          </a:bodyPr>
          <a:lstStyle/>
          <a:p>
            <a:pPr marL="342900" indent="-342900" fontAlgn="base" hangingPunct="0">
              <a:buFont typeface="Arial" panose="020B0604020202020204" pitchFamily="34" charset="0"/>
              <a:buChar char="•"/>
            </a:pPr>
            <a:r>
              <a:rPr lang="en-US" dirty="0"/>
              <a:t>38 U.S.C. 5307 permits the VA to apportion all or any part of a Veteran’s compensation benefits to their dependent(s) under certain circumstances.</a:t>
            </a:r>
          </a:p>
          <a:p>
            <a:pPr marL="342900" indent="-342900" fontAlgn="base" hangingPunct="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fontAlgn="base" hangingPunct="0">
              <a:buFont typeface="Arial" panose="020B0604020202020204" pitchFamily="34" charset="0"/>
              <a:buChar char="•"/>
            </a:pPr>
            <a:r>
              <a:rPr lang="en-US" dirty="0"/>
              <a:t>A claim for apportionment of compensation must be submitted by a dependent of the Veteran, or on the dependent’s behalf (e.g. a minor child).</a:t>
            </a:r>
          </a:p>
          <a:p>
            <a:pPr marL="342900" indent="-342900" fontAlgn="base" hangingPunct="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fontAlgn="base" hangingPunct="0">
              <a:buFont typeface="Arial" panose="020B0604020202020204" pitchFamily="34" charset="0"/>
              <a:buChar char="•"/>
            </a:pPr>
            <a:r>
              <a:rPr lang="en-US" dirty="0"/>
              <a:t>VA will not apportion benefits to a dependent as a convenience to the Veteran.  </a:t>
            </a:r>
          </a:p>
          <a:p>
            <a:pPr marL="342900" indent="-342900" fontAlgn="base" hangingPunct="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i="1" dirty="0"/>
              <a:t>Important:  </a:t>
            </a:r>
            <a:r>
              <a:rPr lang="en-US" dirty="0"/>
              <a:t>A request for garnishment of compensation for a Veteran entitled to military retirement pay is </a:t>
            </a:r>
            <a:r>
              <a:rPr lang="en-US" i="1" dirty="0"/>
              <a:t>not</a:t>
            </a:r>
            <a:r>
              <a:rPr lang="en-US" dirty="0"/>
              <a:t> a request for an apportionment of compensation benefits – refer to </a:t>
            </a:r>
            <a:r>
              <a:rPr lang="en-US" dirty="0">
                <a:hlinkClick r:id="rId5"/>
              </a:rPr>
              <a:t>M21-1 III.v.3.D</a:t>
            </a:r>
            <a:r>
              <a:rPr lang="en-US" dirty="0"/>
              <a:t> for more information.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76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Who May Receive an Apportionment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41624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An apportionment may be paid to or for the Veteran’s: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900" dirty="0"/>
          </a:p>
          <a:p>
            <a:pPr marL="22860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Estranged spouse,</a:t>
            </a:r>
          </a:p>
          <a:p>
            <a:pPr marL="22860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Child(ren) in an estranged or former spouse’s custody,</a:t>
            </a:r>
          </a:p>
          <a:p>
            <a:pPr marL="22860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Child not living with the Veteran or Veteran’s surviving spouse, or</a:t>
            </a:r>
          </a:p>
          <a:p>
            <a:pPr marL="22860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Dependent parent.</a:t>
            </a:r>
            <a:endParaRPr lang="en-US" dirty="0">
              <a:latin typeface="+mn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i="1" dirty="0">
                <a:latin typeface="+mj-lt"/>
                <a:cs typeface="Times New Roman" panose="02020603050405020304" pitchFamily="18" charset="0"/>
              </a:rPr>
              <a:t>Note: 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Dependents do not need to be on the Veteran’s </a:t>
            </a:r>
            <a:r>
              <a:rPr lang="en-US" dirty="0">
                <a:latin typeface="+mj-lt"/>
              </a:rPr>
              <a:t>award to be paid an apportionment as long as the legal relationship to the Veteran is properly established.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9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318F-D2E1-4362-845E-11C42E076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Granting a Claim for an Apportionment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D0A91-529A-444A-A9FC-6E157DD0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38 CFR 3.450(a)(1)(ii) permits apportionment of compensation to a Veteran’s dependent spouse and/or children provided:</a:t>
            </a:r>
          </a:p>
          <a:p>
            <a:pPr>
              <a:spcAft>
                <a:spcPts val="600"/>
              </a:spcAft>
            </a:pPr>
            <a:r>
              <a:rPr lang="en-US" dirty="0">
                <a:cs typeface="Times New Roman" panose="02020603050405020304" pitchFamily="18" charset="0"/>
              </a:rPr>
              <a:t>The claimant does not reside with the Veteran, and</a:t>
            </a:r>
          </a:p>
          <a:p>
            <a:pPr>
              <a:spcAft>
                <a:spcPts val="600"/>
              </a:spcAft>
            </a:pPr>
            <a:r>
              <a:rPr lang="en-US" dirty="0">
                <a:cs typeface="Times New Roman" panose="02020603050405020304" pitchFamily="18" charset="0"/>
              </a:rPr>
              <a:t>The Veteran is not providing a reasonable level of support to the claimant.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dirty="0">
                <a:cs typeface="Times New Roman" panose="02020603050405020304" pitchFamily="18" charset="0"/>
              </a:rPr>
              <a:t>38 CFR 3.451 permits the special apportionment of compensation to a Veteran’s dependents provided:</a:t>
            </a:r>
          </a:p>
          <a:p>
            <a:pPr>
              <a:spcAft>
                <a:spcPts val="600"/>
              </a:spcAft>
            </a:pPr>
            <a:r>
              <a:rPr lang="en-US" dirty="0">
                <a:cs typeface="Times New Roman" panose="02020603050405020304" pitchFamily="18" charset="0"/>
              </a:rPr>
              <a:t>The claimant does not reside with the Veteran,</a:t>
            </a:r>
          </a:p>
          <a:p>
            <a:pPr>
              <a:spcAft>
                <a:spcPts val="600"/>
              </a:spcAft>
            </a:pPr>
            <a:r>
              <a:rPr lang="en-US" dirty="0">
                <a:cs typeface="Times New Roman" panose="02020603050405020304" pitchFamily="18" charset="0"/>
              </a:rPr>
              <a:t>Financial hardship on the part of the claimant is shown, and</a:t>
            </a:r>
          </a:p>
          <a:p>
            <a:pPr>
              <a:spcAft>
                <a:spcPts val="600"/>
              </a:spcAft>
            </a:pPr>
            <a:r>
              <a:rPr lang="en-US" dirty="0">
                <a:cs typeface="Times New Roman" panose="02020603050405020304" pitchFamily="18" charset="0"/>
              </a:rPr>
              <a:t>Apportionment will not cause undue hardship on the Veteran and their other dependents.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34BCE-83E2-4E5C-A5EA-A976D4C83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1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Circumstances Under Which </a:t>
            </a:r>
            <a:br>
              <a:rPr lang="en-US" dirty="0"/>
            </a:br>
            <a:r>
              <a:rPr lang="en-US" dirty="0"/>
              <a:t>VA May Not Apportion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199" y="2057400"/>
            <a:ext cx="8429625" cy="4352925"/>
          </a:xfrm>
        </p:spPr>
        <p:txBody>
          <a:bodyPr>
            <a:normAutofit/>
          </a:bodyPr>
          <a:lstStyle/>
          <a:p>
            <a:pPr hangingPunct="0">
              <a:spcAft>
                <a:spcPts val="600"/>
              </a:spcAft>
            </a:pPr>
            <a:r>
              <a:rPr lang="en-US" dirty="0"/>
              <a:t>38 CFR 3.458 prohibits the apportioning of a Veteran’s benefits when:</a:t>
            </a:r>
          </a:p>
          <a:p>
            <a:pPr hangingPunct="0">
              <a:spcAft>
                <a:spcPts val="600"/>
              </a:spcAft>
            </a:pPr>
            <a:endParaRPr lang="en-US" dirty="0"/>
          </a:p>
          <a:p>
            <a:pPr marL="228600" indent="-22860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Total benefit payable not a reasonable amount to apportion</a:t>
            </a:r>
          </a:p>
          <a:p>
            <a:pPr marL="228600" indent="-22860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Spouse found guilty of conjugal infidelity (by court)</a:t>
            </a:r>
          </a:p>
          <a:p>
            <a:pPr marL="228600" indent="-22860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Spouse has lived with another person and held themselves out as married (exceptions may apply)</a:t>
            </a:r>
          </a:p>
          <a:p>
            <a:pPr marL="228600" indent="-22860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Child has been legally adopted by another person (exceptions may apply)</a:t>
            </a:r>
          </a:p>
          <a:p>
            <a:pPr hangingPunct="0">
              <a:spcAft>
                <a:spcPts val="600"/>
              </a:spcAft>
            </a:pPr>
            <a:endParaRPr lang="en-US" b="1" i="1" dirty="0">
              <a:cs typeface="Times New Roman" panose="02020603050405020304" pitchFamily="18" charset="0"/>
            </a:endParaRPr>
          </a:p>
          <a:p>
            <a:pPr hangingPunct="0">
              <a:spcAft>
                <a:spcPts val="600"/>
              </a:spcAft>
            </a:pPr>
            <a:r>
              <a:rPr lang="en-US" b="1" i="1" dirty="0">
                <a:cs typeface="Times New Roman" panose="02020603050405020304" pitchFamily="18" charset="0"/>
              </a:rPr>
              <a:t>Note: 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Refer to M21-1 III.v.3.A.1.k regarding restrictions on concurrent payments of certain education benefits and apportioned benefits.</a:t>
            </a:r>
            <a:endParaRPr lang="en-US" b="1" dirty="0">
              <a:cs typeface="Times New Roman" panose="02020603050405020304" pitchFamily="18" charset="0"/>
            </a:endParaRPr>
          </a:p>
          <a:p>
            <a:pPr hangingPunct="0">
              <a:spcAft>
                <a:spcPts val="600"/>
              </a:spcAft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4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Required Form in Claims for Apportionment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199" y="2057400"/>
            <a:ext cx="8353425" cy="391636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The prescribed form for a claim for apportionment is VA Form 21-0788, </a:t>
            </a:r>
            <a:r>
              <a:rPr lang="en-US" i="1" dirty="0">
                <a:latin typeface="+mj-lt"/>
                <a:cs typeface="Times New Roman" panose="02020603050405020304" pitchFamily="18" charset="0"/>
              </a:rPr>
              <a:t>Information Regarding Apportionment of Beneficiary’s Award.</a:t>
            </a:r>
          </a:p>
          <a:p>
            <a:pPr>
              <a:spcAft>
                <a:spcPts val="600"/>
              </a:spcAft>
            </a:pPr>
            <a:endParaRPr lang="en-US" i="1" dirty="0">
              <a:latin typeface="+mj-lt"/>
              <a:cs typeface="Times New Roman" panose="02020603050405020304" pitchFamily="18" charset="0"/>
            </a:endParaRPr>
          </a:p>
          <a:p>
            <a:pPr hangingPunct="0"/>
            <a:r>
              <a:rPr lang="en-US" dirty="0"/>
              <a:t>VA Form 21-0788 provides decision makers with:</a:t>
            </a:r>
          </a:p>
          <a:p>
            <a:pPr lvl="1" hangingPunct="0"/>
            <a:r>
              <a:rPr lang="en-US" dirty="0"/>
              <a:t>the amount of monetary support the beneficiary is providing to the claimant, if any, and</a:t>
            </a:r>
          </a:p>
          <a:p>
            <a:pPr lvl="1" hangingPunct="0"/>
            <a:r>
              <a:rPr lang="en-US" dirty="0"/>
              <a:t>Information about the net worth and monthly income and expenses of the</a:t>
            </a:r>
          </a:p>
          <a:p>
            <a:pPr lvl="2" hangingPunct="0"/>
            <a:r>
              <a:rPr lang="en-US" dirty="0"/>
              <a:t>beneficiary</a:t>
            </a:r>
          </a:p>
          <a:p>
            <a:pPr lvl="2" hangingPunct="0"/>
            <a:r>
              <a:rPr lang="en-US" dirty="0"/>
              <a:t>claimant, and</a:t>
            </a:r>
          </a:p>
          <a:p>
            <a:pPr lvl="2" hangingPunct="0"/>
            <a:r>
              <a:rPr lang="en-US" dirty="0"/>
              <a:t>claimant’s custodian, if applicable.</a:t>
            </a:r>
          </a:p>
          <a:p>
            <a:pPr marL="0" indent="0">
              <a:spcAft>
                <a:spcPts val="600"/>
              </a:spcAft>
              <a:buNone/>
            </a:pPr>
            <a:endParaRPr lang="en-US" i="1" dirty="0">
              <a:latin typeface="+mj-lt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As of March 24, 2015, if a request for apportionment is submitted in any other way, treat the correspondence as a Request for Application.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00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6"/>
            <a:ext cx="9144000" cy="754946"/>
          </a:xfrm>
        </p:spPr>
        <p:txBody>
          <a:bodyPr>
            <a:normAutofit/>
          </a:bodyPr>
          <a:lstStyle/>
          <a:p>
            <a:r>
              <a:rPr lang="en-US" dirty="0"/>
              <a:t>Initial Steps in Processing an Apportionment Claim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548582"/>
            <a:ext cx="8229600" cy="5053400"/>
          </a:xfrm>
        </p:spPr>
        <p:txBody>
          <a:bodyPr>
            <a:noAutofit/>
          </a:bodyPr>
          <a:lstStyle/>
          <a:p>
            <a:pPr hangingPunct="0"/>
            <a:r>
              <a:rPr lang="en-US" dirty="0"/>
              <a:t>Claims for apportionment are controlled with end product (EP) 130 – </a:t>
            </a:r>
            <a:r>
              <a:rPr lang="en-US" i="1" dirty="0"/>
              <a:t>Apportionment. </a:t>
            </a:r>
            <a:r>
              <a:rPr lang="en-US" dirty="0"/>
              <a:t>The payee code must correspond with the type of claimant (i.e. spouse, first child, etc.).</a:t>
            </a:r>
          </a:p>
          <a:p>
            <a:pPr hangingPunct="0"/>
            <a:endParaRPr lang="en-US" i="1" dirty="0"/>
          </a:p>
          <a:p>
            <a:pPr hangingPunct="0"/>
            <a:r>
              <a:rPr lang="en-US" dirty="0"/>
              <a:t>Claims processors must determine whether a bar to the apportionment exists – if yes, deny the claim without further development.</a:t>
            </a:r>
          </a:p>
          <a:p>
            <a:pPr marL="230188" lvl="1" indent="0" hangingPunct="0">
              <a:buNone/>
            </a:pPr>
            <a:endParaRPr lang="en-US" sz="2000" dirty="0"/>
          </a:p>
          <a:p>
            <a:pPr hangingPunct="0"/>
            <a:r>
              <a:rPr lang="en-US" dirty="0"/>
              <a:t>If a bar does </a:t>
            </a:r>
            <a:r>
              <a:rPr lang="en-US" i="1" dirty="0"/>
              <a:t>not </a:t>
            </a:r>
            <a:r>
              <a:rPr lang="en-US" dirty="0"/>
              <a:t>exist, determine whether due process is necessary and</a:t>
            </a:r>
          </a:p>
          <a:p>
            <a:pPr lvl="1" hangingPunct="0"/>
            <a:r>
              <a:rPr lang="en-US" sz="2000" dirty="0"/>
              <a:t>Establish EP 600 – </a:t>
            </a:r>
            <a:r>
              <a:rPr lang="en-US" sz="2000" i="1" dirty="0"/>
              <a:t>Apportionment Due Process</a:t>
            </a:r>
          </a:p>
          <a:p>
            <a:pPr lvl="1" hangingPunct="0"/>
            <a:r>
              <a:rPr lang="en-US" sz="2000" dirty="0"/>
              <a:t>Estimate the amount of benefits VA should apportion to the claimant</a:t>
            </a:r>
          </a:p>
          <a:p>
            <a:pPr lvl="1" hangingPunct="0"/>
            <a:r>
              <a:rPr lang="en-US" sz="2000" dirty="0"/>
              <a:t>Prepare and send a notice of proposed adverse action</a:t>
            </a:r>
          </a:p>
          <a:p>
            <a:pPr lvl="1" hangingPunct="0"/>
            <a:r>
              <a:rPr lang="en-US" sz="2000" dirty="0"/>
              <a:t>Update suspense date expiring in 65 days</a:t>
            </a:r>
          </a:p>
          <a:p>
            <a:pPr hangingPunct="0"/>
            <a:endParaRPr lang="en-US" dirty="0"/>
          </a:p>
          <a:p>
            <a:pPr hangingPunct="0"/>
            <a:r>
              <a:rPr lang="en-US" dirty="0"/>
              <a:t>Refer to the table in M21-1 III.v.3.A.2.a, Step 6 regarding cases where due process may </a:t>
            </a:r>
            <a:r>
              <a:rPr lang="en-US" i="1" dirty="0"/>
              <a:t>not </a:t>
            </a:r>
            <a:r>
              <a:rPr lang="en-US" dirty="0"/>
              <a:t>be necessary to decide the claim.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173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PRESENTER_DUMMYTAG" val="&lt;DummyForForceWrite&gt;&lt;/DummyForForceWrite&gt;"/>
  <p:tag name="HTML_SHAPEINFO" val="&lt;ThreeDShapeInfo&gt;&lt;uuid val=&quot;{67FC6900-15FF-4C8F-B1D0-E4B8A42E1CE9}&quot;/&gt;&lt;isInvalidForFieldText val=&quot;0&quot;/&gt;&lt;Image&gt;&lt;filename val=&quot;C:\Users\User\AppData\Local\Temp\CP1084152755546Session\CPTrustFolder1084152755562\PPTImport1084153175703\data\asimages\{67FC6900-15FF-4C8F-B1D0-E4B8A42E1CE9}_1.png&quot;/&gt;&lt;left val=&quot;71&quot;/&gt;&lt;top val=&quot;288&quot;/&gt;&lt;width val=&quot;817&quot;/&gt;&lt;height val=&quot;13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BE222302-CADA-4251-88D8-33D03332C9FF}&quot;/&gt;&lt;isInvalidForFieldText val=&quot;0&quot;/&gt;&lt;Image&gt;&lt;filename val=&quot;C:\Users\User\AppData\Local\Temp\CP1084152755546Session\CPTrustFolder1084152755562\PPTImport1084153175703\data\asimages\{BE222302-CADA-4251-88D8-33D03332C9FF}_1.png&quot;/&gt;&lt;left val=&quot;71&quot;/&gt;&lt;top val=&quot;491&quot;/&gt;&lt;width val=&quot;249&quot;/&gt;&lt;height val=&quot;93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DUMMYTAG" val="&lt;DummyForForceWrite&gt;&lt;/DummyForForceWrite&gt;"/>
  <p:tag name="HTML_SHAPEINFO" val="&lt;ThreeDShapeInfo&gt;&lt;uuid val=&quot;{7EF8B611-0B87-4275-BF44-B07FD0C22D87}&quot;/&gt;&lt;isInvalidForFieldText val=&quot;0&quot;/&gt;&lt;Image&gt;&lt;filename val=&quot;C:\Users\User\AppData\Local\Temp\CP1084152755546Session\CPTrustFolder1084152755562\PPTImport1084153175703\data\asimages\{7EF8B611-0B87-4275-BF44-B07FD0C22D87}_1.png&quot;/&gt;&lt;left val=&quot;639&quot;/&gt;&lt;top val=&quot;491&quot;/&gt;&lt;width val=&quot;249&quot;/&gt;&lt;height val=&quot;9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E6DBF7EB-1919-4A4D-9036-C064A3320215}&quot;/&gt;&lt;isInvalidForFieldText val=&quot;0&quot;/&gt;&lt;Image&gt;&lt;filename val=&quot;C:\Users\User\AppData\Local\Temp\CP1084152755546Session\CPTrustFolder1084152755562\PPTImport1084153175703\data\asimages\{E6DBF7EB-1919-4A4D-9036-C064A3320215}_2.png&quot;/&gt;&lt;left val=&quot;0&quot;/&gt;&lt;top val=&quot;76&quot;/&gt;&lt;width val=&quot;961&quot;/&gt;&lt;height val=&quot;12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0&quot;/&gt;&lt;lineCharCount val=&quot;14&quot;/&gt;&lt;lineCharCount val=&quot;1&quot;/&gt;&lt;lineCharCount val=&quot;50&quot;/&gt;&lt;lineCharCount val=&quot;1&quot;/&gt;&lt;lineCharCount val=&quot;64&quot;/&gt;&lt;lineCharCount val=&quot;54&quot;/&gt;&lt;lineCharCount val=&quot;27&quot;/&gt;&lt;/TableIndex&gt;&lt;/ShapeTextInfo&gt;"/>
  <p:tag name="HTML_SHAPEINFO" val="&lt;ThreeDShapeInfo&gt;&lt;uuid val=&quot;{FC86228C-ACDA-4FAB-9DF6-4602E826AB18}&quot;/&gt;&lt;isInvalidForFieldText val=&quot;0&quot;/&gt;&lt;Image&gt;&lt;filename val=&quot;C:\Users\User\AppData\Local\Temp\CP1084152755546Session\CPTrustFolder1084152755562\PPTImport1084153175703\data\asimages\{FC86228C-ACDA-4FAB-9DF6-4602E826AB18}_2.png&quot;/&gt;&lt;left val=&quot;42&quot;/&gt;&lt;top val=&quot;212&quot;/&gt;&lt;width val=&quot;870&quot;/&gt;&lt;height val=&quot;41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E42067AE-F4E8-4CCB-92CF-EFF607E96A25}&quot;/&gt;&lt;isInvalidForFieldText val=&quot;0&quot;/&gt;&lt;Image&gt;&lt;filename val=&quot;C:\Users\User\AppData\Local\Temp\CP1084152755546Session\CPTrustFolder1084152755562\PPTImport1084153175703\data\asimages\{E42067AE-F4E8-4CCB-92CF-EFF607E96A25}_2.png&quot;/&gt;&lt;left val=&quot;727&quot;/&gt;&lt;top val=&quot;687&quot;/&gt;&lt;width val=&quot;226&quot;/&gt;&lt;height val=&quot;4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B94AC5EA-904C-4EDC-9687-B7909E8FD010}&quot;/&gt;&lt;isInvalidForFieldText val=&quot;0&quot;/&gt;&lt;Image&gt;&lt;filename val=&quot;C:\Users\User\AppData\Local\Temp\CP1084152755546Session\CPTrustFolder1084152755562\PPTImport1084153175703\data\asimages\{B94AC5EA-904C-4EDC-9687-B7909E8FD010}_4.png&quot;/&gt;&lt;left val=&quot;0&quot;/&gt;&lt;top val=&quot;76&quot;/&gt;&lt;width val=&quot;961&quot;/&gt;&lt;height val=&quot;122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42&quot;/&gt;&lt;lineCharCount val=&quot;1&quot;/&gt;&lt;lineCharCount val=&quot;38&quot;/&gt;&lt;lineCharCount val=&quot;1&quot;/&gt;&lt;lineCharCount val=&quot;37&quot;/&gt;&lt;lineCharCount val=&quot;1&quot;/&gt;&lt;lineCharCount val=&quot;58&quot;/&gt;&lt;lineCharCount val=&quot;1&quot;/&gt;&lt;lineCharCount val=&quot;51&quot;/&gt;&lt;/TableIndex&gt;&lt;/ShapeTextInfo&gt;"/>
  <p:tag name="HTML_SHAPEINFO" val="&lt;ThreeDShapeInfo&gt;&lt;uuid val=&quot;{B8DB3776-8743-406E-9381-D20F150A67BE}&quot;/&gt;&lt;isInvalidForFieldText val=&quot;0&quot;/&gt;&lt;Image&gt;&lt;filename val=&quot;C:\Users\User\AppData\Local\Temp\CP1084152755546Session\CPTrustFolder1084152755562\PPTImport1084153175703\data\asimages\{B8DB3776-8743-406E-9381-D20F150A67BE}_4.png&quot;/&gt;&lt;left val=&quot;42&quot;/&gt;&lt;top val=&quot;212&quot;/&gt;&lt;width val=&quot;870&quot;/&gt;&lt;height val=&quot;415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0B356D85-9164-4565-B668-4EFF8A5DE0F0}&quot;/&gt;&lt;isInvalidForFieldText val=&quot;0&quot;/&gt;&lt;Image&gt;&lt;filename val=&quot;C:\Users\User\AppData\Local\Temp\CP1084152755546Session\CPTrustFolder1084152755562\PPTImport1084153175703\data\asimages\{0B356D85-9164-4565-B668-4EFF8A5DE0F0}_4.png&quot;/&gt;&lt;left val=&quot;727&quot;/&gt;&lt;top val=&quot;687&quot;/&gt;&lt;width val=&quot;226&quot;/&gt;&lt;height val=&quot;4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{22C4ACE3-81B7-4D1F-93B8-1CD96426D50B}&quot;/&gt;&lt;isInvalidForFieldText val=&quot;0&quot;/&gt;&lt;Image&gt;&lt;filename val=&quot;C:\Users\User\AppData\Local\Temp\CP1084152755546Session\CPTrustFolder1084152755562\PPTImport1084153175703\data\asimages\{22C4ACE3-81B7-4D1F-93B8-1CD96426D50B}_7.png&quot;/&gt;&lt;left val=&quot;0&quot;/&gt;&lt;top val=&quot;76&quot;/&gt;&lt;width val=&quot;961&quot;/&gt;&lt;height val=&quot;12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3&quot;/&gt;&lt;lineCharCount val=&quot;33&quot;/&gt;&lt;lineCharCount val=&quot;1&quot;/&gt;&lt;lineCharCount val=&quot;30&quot;/&gt;&lt;lineCharCount val=&quot;1&quot;/&gt;&lt;lineCharCount val=&quot;42&quot;/&gt;&lt;lineCharCount val=&quot;1&quot;/&gt;&lt;lineCharCount val=&quot;92&quot;/&gt;&lt;lineCharCount val=&quot;75&quot;/&gt;&lt;lineCharCount val=&quot;1&quot;/&gt;&lt;lineCharCount val=&quot;43&quot;/&gt;&lt;lineCharCount val=&quot;1&quot;/&gt;&lt;lineCharCount val=&quot;1&quot;/&gt;&lt;lineCharCount val=&quot;74&quot;/&gt;&lt;/TableIndex&gt;&lt;/ShapeTextInfo&gt;"/>
  <p:tag name="HTML_SHAPEINFO" val="&lt;ThreeDShapeInfo&gt;&lt;uuid val=&quot;{3E705F0A-A39A-4E31-91D0-C26FD6B955F8}&quot;/&gt;&lt;isInvalidForFieldText val=&quot;0&quot;/&gt;&lt;Image&gt;&lt;filename val=&quot;C:\Users\User\AppData\Local\Temp\CP1084152755546Session\CPTrustFolder1084152755562\PPTImport1084153175703\data\asimages\{3E705F0A-A39A-4E31-91D0-C26FD6B955F8}_7.png&quot;/&gt;&lt;left val=&quot;42&quot;/&gt;&lt;top val=&quot;213&quot;/&gt;&lt;width val=&quot;870&quot;/&gt;&lt;height val=&quot;439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E0E0F39B-13DE-4CCB-86BC-892092C78692}&quot;/&gt;&lt;isInvalidForFieldText val=&quot;0&quot;/&gt;&lt;Image&gt;&lt;filename val=&quot;C:\Users\User\AppData\Local\Temp\CP1084152755546Session\CPTrustFolder1084152755562\PPTImport1084153175703\data\asimages\{E0E0F39B-13DE-4CCB-86BC-892092C78692}_7.png&quot;/&gt;&lt;left val=&quot;727&quot;/&gt;&lt;top val=&quot;687&quot;/&gt;&lt;width val=&quot;226&quot;/&gt;&lt;height val=&quot;4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{22C4ACE3-81B7-4D1F-93B8-1CD96426D50B}&quot;/&gt;&lt;isInvalidForFieldText val=&quot;0&quot;/&gt;&lt;Image&gt;&lt;filename val=&quot;C:\Users\User\AppData\Local\Temp\CP1084152755546Session\CPTrustFolder1084152755562\PPTImport1084153175703\data\asimages\{22C4ACE3-81B7-4D1F-93B8-1CD96426D50B}_7.png&quot;/&gt;&lt;left val=&quot;0&quot;/&gt;&lt;top val=&quot;76&quot;/&gt;&lt;width val=&quot;961&quot;/&gt;&lt;height val=&quot;122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3&quot;/&gt;&lt;lineCharCount val=&quot;33&quot;/&gt;&lt;lineCharCount val=&quot;1&quot;/&gt;&lt;lineCharCount val=&quot;30&quot;/&gt;&lt;lineCharCount val=&quot;1&quot;/&gt;&lt;lineCharCount val=&quot;42&quot;/&gt;&lt;lineCharCount val=&quot;1&quot;/&gt;&lt;lineCharCount val=&quot;92&quot;/&gt;&lt;lineCharCount val=&quot;75&quot;/&gt;&lt;lineCharCount val=&quot;1&quot;/&gt;&lt;lineCharCount val=&quot;43&quot;/&gt;&lt;lineCharCount val=&quot;1&quot;/&gt;&lt;lineCharCount val=&quot;1&quot;/&gt;&lt;lineCharCount val=&quot;74&quot;/&gt;&lt;/TableIndex&gt;&lt;/ShapeTextInfo&gt;"/>
  <p:tag name="HTML_SHAPEINFO" val="&lt;ThreeDShapeInfo&gt;&lt;uuid val=&quot;{3E705F0A-A39A-4E31-91D0-C26FD6B955F8}&quot;/&gt;&lt;isInvalidForFieldText val=&quot;0&quot;/&gt;&lt;Image&gt;&lt;filename val=&quot;C:\Users\User\AppData\Local\Temp\CP1084152755546Session\CPTrustFolder1084152755562\PPTImport1084153175703\data\asimages\{3E705F0A-A39A-4E31-91D0-C26FD6B955F8}_7.png&quot;/&gt;&lt;left val=&quot;42&quot;/&gt;&lt;top val=&quot;213&quot;/&gt;&lt;width val=&quot;870&quot;/&gt;&lt;height val=&quot;4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E0E0F39B-13DE-4CCB-86BC-892092C78692}&quot;/&gt;&lt;isInvalidForFieldText val=&quot;0&quot;/&gt;&lt;Image&gt;&lt;filename val=&quot;C:\Users\User\AppData\Local\Temp\CP1084152755546Session\CPTrustFolder1084152755562\PPTImport1084153175703\data\asimages\{E0E0F39B-13DE-4CCB-86BC-892092C78692}_7.png&quot;/&gt;&lt;left val=&quot;727&quot;/&gt;&lt;top val=&quot;687&quot;/&gt;&lt;width val=&quot;226&quot;/&gt;&lt;height val=&quot;4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HTML_SHAPEINFO" val="&lt;ThreeDShapeInfo&gt;&lt;uuid val=&quot;{08C16143-22D3-480D-89CC-FDB13D0795CB}&quot;/&gt;&lt;isInvalidForFieldText val=&quot;0&quot;/&gt;&lt;Image&gt;&lt;filename val=&quot;C:\Users\User\AppData\Local\Temp\CP1084152755546Session\CPTrustFolder1084152755562\PPTImport1084153175703\data\asimages\{08C16143-22D3-480D-89CC-FDB13D0795CB}_8.png&quot;/&gt;&lt;left val=&quot;0&quot;/&gt;&lt;top val=&quot;76&quot;/&gt;&lt;width val=&quot;961&quot;/&gt;&lt;height val=&quot;122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39&quot;/&gt;&lt;lineCharCount val=&quot;46&quot;/&gt;&lt;lineCharCount val=&quot;54&quot;/&gt;&lt;lineCharCount val=&quot;64&quot;/&gt;&lt;lineCharCount val=&quot;8&quot;/&gt;&lt;lineCharCount val=&quot;49&quot;/&gt;&lt;lineCharCount val=&quot;47&quot;/&gt;&lt;lineCharCount val=&quot;71&quot;/&gt;&lt;lineCharCount val=&quot;66&quot;/&gt;&lt;lineCharCount val=&quot;70&quot;/&gt;&lt;lineCharCount val=&quot;50&quot;/&gt;&lt;lineCharCount val=&quot;51&quot;/&gt;&lt;/TableIndex&gt;&lt;/ShapeTextInfo&gt;"/>
  <p:tag name="HTML_SHAPEINFO" val="&lt;ThreeDShapeInfo&gt;&lt;uuid val=&quot;{EA6E460C-A5B4-4596-A675-DD96801C1699}&quot;/&gt;&lt;isInvalidForFieldText val=&quot;0&quot;/&gt;&lt;Image&gt;&lt;filename val=&quot;C:\Users\User\AppData\Local\Temp\CP1084152755546Session\CPTrustFolder1084152755562\PPTImport1084153175703\data\asimages\{EA6E460C-A5B4-4596-A675-DD96801C1699}_8.png&quot;/&gt;&lt;left val=&quot;40&quot;/&gt;&lt;top val=&quot;208&quot;/&gt;&lt;width val=&quot;897&quot;/&gt;&lt;height val=&quot;464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BDBFF9B-987A-4358-93E3-E99218C5FBF1}&quot;/&gt;&lt;isInvalidForFieldText val=&quot;0&quot;/&gt;&lt;Image&gt;&lt;filename val=&quot;C:\Users\User\AppData\Local\Temp\CP1084152755546Session\CPTrustFolder1084152755562\PPTImport1084153175703\data\asimages\{9BDBFF9B-987A-4358-93E3-E99218C5FBF1}_8.png&quot;/&gt;&lt;left val=&quot;727&quot;/&gt;&lt;top val=&quot;687&quot;/&gt;&lt;width val=&quot;226&quot;/&gt;&lt;height val=&quot;45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22&quot;/&gt;&lt;/TableIndex&gt;&lt;/ShapeTextInfo&gt;"/>
  <p:tag name="HTML_SHAPEINFO" val="&lt;ThreeDShapeInfo&gt;&lt;uuid val=&quot;{EF5506DC-C9CA-40EB-B387-B1F3D1F4BEBA}&quot;/&gt;&lt;isInvalidForFieldText val=&quot;0&quot;/&gt;&lt;Image&gt;&lt;filename val=&quot;C:\Users\User\AppData\Local\Temp\CP1084152755546Session\CPTrustFolder1084152755562\PPTImport1084153175703\data\asimages\{EF5506DC-C9CA-40EB-B387-B1F3D1F4BEBA}_6.png&quot;/&gt;&lt;left val=&quot;0&quot;/&gt;&lt;top val=&quot;76&quot;/&gt;&lt;width val=&quot;961&quot;/&gt;&lt;height val=&quot;124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2&quot;/&gt;&lt;lineCharCount val=&quot;1&quot;/&gt;&lt;lineCharCount val=&quot;62&quot;/&gt;&lt;lineCharCount val=&quot;33&quot;/&gt;&lt;lineCharCount val=&quot;1&quot;/&gt;&lt;lineCharCount val=&quot;40&quot;/&gt;&lt;lineCharCount val=&quot;47&quot;/&gt;&lt;lineCharCount val=&quot;1&quot;/&gt;&lt;lineCharCount val=&quot;70&quot;/&gt;&lt;/TableIndex&gt;&lt;/ShapeTextInfo&gt;"/>
  <p:tag name="HTML_SHAPEINFO" val="&lt;ThreeDShapeInfo&gt;&lt;uuid val=&quot;{6AB5397D-7A1C-49BD-839C-39A196F7CB57}&quot;/&gt;&lt;isInvalidForFieldText val=&quot;0&quot;/&gt;&lt;Image&gt;&lt;filename val=&quot;C:\Users\User\AppData\Local\Temp\CP1084152755546Session\CPTrustFolder1084152755562\PPTImport1084153175703\data\asimages\{6AB5397D-7A1C-49BD-839C-39A196F7CB57}_6.png&quot;/&gt;&lt;left val=&quot;40&quot;/&gt;&lt;top val=&quot;212&quot;/&gt;&lt;width val=&quot;887&quot;/&gt;&lt;height val=&quot;415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E05A44E-1648-4F61-B50D-77B90593DD44}&quot;/&gt;&lt;isInvalidForFieldText val=&quot;0&quot;/&gt;&lt;Image&gt;&lt;filename val=&quot;C:\Users\User\AppData\Local\Temp\CP1084152755546Session\CPTrustFolder1084152755562\PPTImport1084153175703\data\asimages\{8E05A44E-1648-4F61-B50D-77B90593DD44}_6.png&quot;/&gt;&lt;left val=&quot;727&quot;/&gt;&lt;top val=&quot;687&quot;/&gt;&lt;width val=&quot;226&quot;/&gt;&lt;height val=&quot;4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  <p:tag name="HTML_SHAPEINFO" val="&lt;ThreeDShapeInfo&gt;&lt;uuid val=&quot;{66F0D93D-075B-4C0D-904D-101138DC8661}&quot;/&gt;&lt;isInvalidForFieldText val=&quot;0&quot;/&gt;&lt;Image&gt;&lt;filename val=&quot;C:\Users\User\AppData\Local\Temp\CP1084152755546Session\CPTrustFolder1084152755562\PPTImport1084153175703\data\asimages\{66F0D93D-075B-4C0D-904D-101138DC8661}_9.png&quot;/&gt;&lt;left val=&quot;0&quot;/&gt;&lt;top val=&quot;76&quot;/&gt;&lt;width val=&quot;961&quot;/&gt;&lt;height val=&quot;122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21&quot;/&gt;&lt;lineCharCount val=&quot;1&quot;/&gt;&lt;lineCharCount val=&quot;61&quot;/&gt;&lt;lineCharCount val=&quot;1&quot;/&gt;&lt;lineCharCount val=&quot;61&quot;/&gt;&lt;lineCharCount val=&quot;1&quot;/&gt;&lt;lineCharCount val=&quot;68&quot;/&gt;&lt;lineCharCount val=&quot;26&quot;/&gt;&lt;/TableIndex&gt;&lt;/ShapeTextInfo&gt;"/>
  <p:tag name="HTML_SHAPEINFO" val="&lt;ThreeDShapeInfo&gt;&lt;uuid val=&quot;{DE16C13D-740F-45A9-B376-E256C90C8532}&quot;/&gt;&lt;isInvalidForFieldText val=&quot;0&quot;/&gt;&lt;Image&gt;&lt;filename val=&quot;C:\Users\User\AppData\Local\Temp\CP1084152755546Session\CPTrustFolder1084152755562\PPTImport1084153175703\data\asimages\{DE16C13D-740F-45A9-B376-E256C90C8532}_9.png&quot;/&gt;&lt;left val=&quot;42&quot;/&gt;&lt;top val=&quot;212&quot;/&gt;&lt;width val=&quot;870&quot;/&gt;&lt;height val=&quot;41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04BE9C6D-EA24-485B-A69C-D043C5BB7EBA}&quot;/&gt;&lt;isInvalidForFieldText val=&quot;0&quot;/&gt;&lt;Image&gt;&lt;filename val=&quot;C:\Users\User\AppData\Local\Temp\CP1084152755546Session\CPTrustFolder1084152755562\PPTImport1084153175703\data\asimages\{04BE9C6D-EA24-485B-A69C-D043C5BB7EBA}_9.png&quot;/&gt;&lt;left val=&quot;727&quot;/&gt;&lt;top val=&quot;687&quot;/&gt;&lt;width val=&quot;226&quot;/&gt;&lt;height val=&quot;4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  <p:tag name="HTML_SHAPEINFO" val="&lt;ThreeDShapeInfo&gt;&lt;uuid val=&quot;{66F0D93D-075B-4C0D-904D-101138DC8661}&quot;/&gt;&lt;isInvalidForFieldText val=&quot;0&quot;/&gt;&lt;Image&gt;&lt;filename val=&quot;C:\Users\User\AppData\Local\Temp\CP1084152755546Session\CPTrustFolder1084152755562\PPTImport1084153175703\data\asimages\{66F0D93D-075B-4C0D-904D-101138DC8661}_9.png&quot;/&gt;&lt;left val=&quot;0&quot;/&gt;&lt;top val=&quot;76&quot;/&gt;&lt;width val=&quot;961&quot;/&gt;&lt;height val=&quot;122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21&quot;/&gt;&lt;lineCharCount val=&quot;1&quot;/&gt;&lt;lineCharCount val=&quot;61&quot;/&gt;&lt;lineCharCount val=&quot;1&quot;/&gt;&lt;lineCharCount val=&quot;61&quot;/&gt;&lt;lineCharCount val=&quot;1&quot;/&gt;&lt;lineCharCount val=&quot;68&quot;/&gt;&lt;lineCharCount val=&quot;26&quot;/&gt;&lt;/TableIndex&gt;&lt;/ShapeTextInfo&gt;"/>
  <p:tag name="HTML_SHAPEINFO" val="&lt;ThreeDShapeInfo&gt;&lt;uuid val=&quot;{DE16C13D-740F-45A9-B376-E256C90C8532}&quot;/&gt;&lt;isInvalidForFieldText val=&quot;0&quot;/&gt;&lt;Image&gt;&lt;filename val=&quot;C:\Users\User\AppData\Local\Temp\CP1084152755546Session\CPTrustFolder1084152755562\PPTImport1084153175703\data\asimages\{DE16C13D-740F-45A9-B376-E256C90C8532}_9.png&quot;/&gt;&lt;left val=&quot;42&quot;/&gt;&lt;top val=&quot;212&quot;/&gt;&lt;width val=&quot;870&quot;/&gt;&lt;height val=&quot;41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04BE9C6D-EA24-485B-A69C-D043C5BB7EBA}&quot;/&gt;&lt;isInvalidForFieldText val=&quot;0&quot;/&gt;&lt;Image&gt;&lt;filename val=&quot;C:\Users\User\AppData\Local\Temp\CP1084152755546Session\CPTrustFolder1084152755562\PPTImport1084153175703\data\asimages\{04BE9C6D-EA24-485B-A69C-D043C5BB7EBA}_9.png&quot;/&gt;&lt;left val=&quot;727&quot;/&gt;&lt;top val=&quot;687&quot;/&gt;&lt;width val=&quot;226&quot;/&gt;&lt;height val=&quot;45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9C91EC47-F5CE-44CA-9F85-C03B1DB7A446}&quot;/&gt;&lt;isInvalidForFieldText val=&quot;0&quot;/&gt;&lt;Image&gt;&lt;filename val=&quot;C:\Users\User\AppData\Local\Temp\CP1084152755546Session\CPTrustFolder1084152755562\PPTImport1084153175703\data\asimages\{9C91EC47-F5CE-44CA-9F85-C03B1DB7A446}_10.png&quot;/&gt;&lt;left val=&quot;0&quot;/&gt;&lt;top val=&quot;76&quot;/&gt;&lt;width val=&quot;961&quot;/&gt;&lt;height val=&quot;122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9&quot;/&gt;&lt;lineCharCount val=&quot;71&quot;/&gt;&lt;lineCharCount val=&quot;10&quot;/&gt;&lt;lineCharCount val=&quot;70&quot;/&gt;&lt;lineCharCount val=&quot;47&quot;/&gt;&lt;lineCharCount val=&quot;1&quot;/&gt;&lt;lineCharCount val=&quot;40&quot;/&gt;&lt;lineCharCount val=&quot;1&quot;/&gt;&lt;lineCharCount val=&quot;64&quot;/&gt;&lt;lineCharCount val=&quot;37&quot;/&gt;&lt;/TableIndex&gt;&lt;/ShapeTextInfo&gt;"/>
  <p:tag name="HTML_SHAPEINFO" val="&lt;ThreeDShapeInfo&gt;&lt;uuid val=&quot;{4127DE25-CD7E-449E-A278-8C55955FFD26}&quot;/&gt;&lt;isInvalidForFieldText val=&quot;0&quot;/&gt;&lt;Image&gt;&lt;filename val=&quot;C:\Users\User\AppData\Local\Temp\CP1084152755546Session\CPTrustFolder1084152755562\PPTImport1084153175703\data\asimages\{4127DE25-CD7E-449E-A278-8C55955FFD26}_10.png&quot;/&gt;&lt;left val=&quot;42&quot;/&gt;&lt;top val=&quot;212&quot;/&gt;&lt;width val=&quot;877&quot;/&gt;&lt;height val=&quot;41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B28CCAE-6CFF-4CCD-BDC8-1963BE415013}&quot;/&gt;&lt;isInvalidForFieldText val=&quot;0&quot;/&gt;&lt;Image&gt;&lt;filename val=&quot;C:\Users\User\AppData\Local\Temp\CP1084152755546Session\CPTrustFolder1084152755562\PPTImport1084153175703\data\asimages\{8B28CCAE-6CFF-4CCD-BDC8-1963BE415013}_10.png&quot;/&gt;&lt;left val=&quot;727&quot;/&gt;&lt;top val=&quot;687&quot;/&gt;&lt;width val=&quot;226&quot;/&gt;&lt;height val=&quot;4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9C91EC47-F5CE-44CA-9F85-C03B1DB7A446}&quot;/&gt;&lt;isInvalidForFieldText val=&quot;0&quot;/&gt;&lt;Image&gt;&lt;filename val=&quot;C:\Users\User\AppData\Local\Temp\CP1084152755546Session\CPTrustFolder1084152755562\PPTImport1084153175703\data\asimages\{9C91EC47-F5CE-44CA-9F85-C03B1DB7A446}_10.png&quot;/&gt;&lt;left val=&quot;0&quot;/&gt;&lt;top val=&quot;76&quot;/&gt;&lt;width val=&quot;961&quot;/&gt;&lt;height val=&quot;122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9&quot;/&gt;&lt;lineCharCount val=&quot;71&quot;/&gt;&lt;lineCharCount val=&quot;10&quot;/&gt;&lt;lineCharCount val=&quot;70&quot;/&gt;&lt;lineCharCount val=&quot;47&quot;/&gt;&lt;lineCharCount val=&quot;1&quot;/&gt;&lt;lineCharCount val=&quot;40&quot;/&gt;&lt;lineCharCount val=&quot;1&quot;/&gt;&lt;lineCharCount val=&quot;64&quot;/&gt;&lt;lineCharCount val=&quot;37&quot;/&gt;&lt;/TableIndex&gt;&lt;/ShapeTextInfo&gt;"/>
  <p:tag name="HTML_SHAPEINFO" val="&lt;ThreeDShapeInfo&gt;&lt;uuid val=&quot;{4127DE25-CD7E-449E-A278-8C55955FFD26}&quot;/&gt;&lt;isInvalidForFieldText val=&quot;0&quot;/&gt;&lt;Image&gt;&lt;filename val=&quot;C:\Users\User\AppData\Local\Temp\CP1084152755546Session\CPTrustFolder1084152755562\PPTImport1084153175703\data\asimages\{4127DE25-CD7E-449E-A278-8C55955FFD26}_10.png&quot;/&gt;&lt;left val=&quot;42&quot;/&gt;&lt;top val=&quot;212&quot;/&gt;&lt;width val=&quot;877&quot;/&gt;&lt;height val=&quot;415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B28CCAE-6CFF-4CCD-BDC8-1963BE415013}&quot;/&gt;&lt;isInvalidForFieldText val=&quot;0&quot;/&gt;&lt;Image&gt;&lt;filename val=&quot;C:\Users\User\AppData\Local\Temp\CP1084152755546Session\CPTrustFolder1084152755562\PPTImport1084153175703\data\asimages\{8B28CCAE-6CFF-4CCD-BDC8-1963BE415013}_10.png&quot;/&gt;&lt;left val=&quot;727&quot;/&gt;&lt;top val=&quot;687&quot;/&gt;&lt;width val=&quot;226&quot;/&gt;&lt;height val=&quot;45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EB74F1A8-6C02-41CE-8457-C52D585BE9A9}&quot;/&gt;&lt;isInvalidForFieldText val=&quot;0&quot;/&gt;&lt;Image&gt;&lt;filename val=&quot;C:\Users\User\AppData\Local\Temp\CP1084152755546Session\CPTrustFolder1084152755562\PPTImport1084153175703\data\asimages\{EB74F1A8-6C02-41CE-8457-C52D585BE9A9}_11.png&quot;/&gt;&lt;left val=&quot;0&quot;/&gt;&lt;top val=&quot;76&quot;/&gt;&lt;width val=&quot;961&quot;/&gt;&lt;height val=&quot;12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5&quot;/&gt;&lt;lineCharCount val=&quot;1&quot;/&gt;&lt;lineCharCount val=&quot;34&quot;/&gt;&lt;lineCharCount val=&quot;35&quot;/&gt;&lt;lineCharCount val=&quot;31&quot;/&gt;&lt;lineCharCount val=&quot;18&quot;/&gt;&lt;lineCharCount val=&quot;18&quot;/&gt;&lt;lineCharCount val=&quot;10&quot;/&gt;&lt;lineCharCount val=&quot;31&quot;/&gt;&lt;lineCharCount val=&quot;15&quot;/&gt;&lt;/TableIndex&gt;&lt;/ShapeTextInfo&gt;"/>
  <p:tag name="HTML_SHAPEINFO" val="&lt;ThreeDShapeInfo&gt;&lt;uuid val=&quot;{C04921C3-DBFF-4BA4-A5C0-1AF25A00D1F0}&quot;/&gt;&lt;isInvalidForFieldText val=&quot;0&quot;/&gt;&lt;Image&gt;&lt;filename val=&quot;C:\Users\User\AppData\Local\Temp\CP1084152755546Session\CPTrustFolder1084152755562\PPTImport1084153175703\data\asimages\{C04921C3-DBFF-4BA4-A5C0-1AF25A00D1F0}_11.png&quot;/&gt;&lt;left val=&quot;40&quot;/&gt;&lt;top val=&quot;212&quot;/&gt;&lt;width val=&quot;871&quot;/&gt;&lt;height val=&quot;415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DC7E938-1AE1-4AB1-9300-86E4353C9388}&quot;/&gt;&lt;isInvalidForFieldText val=&quot;0&quot;/&gt;&lt;Image&gt;&lt;filename val=&quot;C:\Users\User\AppData\Local\Temp\CP1084152755546Session\CPTrustFolder1084152755562\PPTImport1084153175703\data\asimages\{8DC7E938-1AE1-4AB1-9300-86E4353C9388}_11.png&quot;/&gt;&lt;left val=&quot;727&quot;/&gt;&lt;top val=&quot;687&quot;/&gt;&lt;width val=&quot;226&quot;/&gt;&lt;height val=&quot;45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EB74F1A8-6C02-41CE-8457-C52D585BE9A9}&quot;/&gt;&lt;isInvalidForFieldText val=&quot;0&quot;/&gt;&lt;Image&gt;&lt;filename val=&quot;C:\Users\User\AppData\Local\Temp\CP1084152755546Session\CPTrustFolder1084152755562\PPTImport1084153175703\data\asimages\{EB74F1A8-6C02-41CE-8457-C52D585BE9A9}_11.png&quot;/&gt;&lt;left val=&quot;0&quot;/&gt;&lt;top val=&quot;76&quot;/&gt;&lt;width val=&quot;961&quot;/&gt;&lt;height val=&quot;122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5&quot;/&gt;&lt;lineCharCount val=&quot;1&quot;/&gt;&lt;lineCharCount val=&quot;34&quot;/&gt;&lt;lineCharCount val=&quot;35&quot;/&gt;&lt;lineCharCount val=&quot;31&quot;/&gt;&lt;lineCharCount val=&quot;18&quot;/&gt;&lt;lineCharCount val=&quot;18&quot;/&gt;&lt;lineCharCount val=&quot;10&quot;/&gt;&lt;lineCharCount val=&quot;31&quot;/&gt;&lt;lineCharCount val=&quot;15&quot;/&gt;&lt;/TableIndex&gt;&lt;/ShapeTextInfo&gt;"/>
  <p:tag name="HTML_SHAPEINFO" val="&lt;ThreeDShapeInfo&gt;&lt;uuid val=&quot;{C04921C3-DBFF-4BA4-A5C0-1AF25A00D1F0}&quot;/&gt;&lt;isInvalidForFieldText val=&quot;0&quot;/&gt;&lt;Image&gt;&lt;filename val=&quot;C:\Users\User\AppData\Local\Temp\CP1084152755546Session\CPTrustFolder1084152755562\PPTImport1084153175703\data\asimages\{C04921C3-DBFF-4BA4-A5C0-1AF25A00D1F0}_11.png&quot;/&gt;&lt;left val=&quot;40&quot;/&gt;&lt;top val=&quot;212&quot;/&gt;&lt;width val=&quot;871&quot;/&gt;&lt;height val=&quot;41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DC7E938-1AE1-4AB1-9300-86E4353C9388}&quot;/&gt;&lt;isInvalidForFieldText val=&quot;0&quot;/&gt;&lt;Image&gt;&lt;filename val=&quot;C:\Users\User\AppData\Local\Temp\CP1084152755546Session\CPTrustFolder1084152755562\PPTImport1084153175703\data\asimages\{8DC7E938-1AE1-4AB1-9300-86E4353C9388}_11.png&quot;/&gt;&lt;left val=&quot;727&quot;/&gt;&lt;top val=&quot;687&quot;/&gt;&lt;width val=&quot;226&quot;/&gt;&lt;height val=&quot;4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2562A4E0-4E58-4279-8F3F-2F4A1DCF6192}&quot;/&gt;&lt;isInvalidForFieldText val=&quot;0&quot;/&gt;&lt;Image&gt;&lt;filename val=&quot;C:\Users\User\AppData\Local\Temp\CP1084152755546Session\CPTrustFolder1084152755562\PPTImport1084153175703\data\asimages\{2562A4E0-4E58-4279-8F3F-2F4A1DCF6192}_13.png&quot;/&gt;&lt;left val=&quot;0&quot;/&gt;&lt;top val=&quot;76&quot;/&gt;&lt;width val=&quot;961&quot;/&gt;&lt;height val=&quot;122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9&quot;/&gt;&lt;/TableIndex&gt;&lt;/ShapeTextInfo&gt;"/>
  <p:tag name="HTML_SHAPEINFO" val="&lt;ThreeDShapeInfo&gt;&lt;uuid val=&quot;{70047097-3A7B-4E13-AD58-1DD2A945F5C4}&quot;/&gt;&lt;isInvalidForFieldText val=&quot;0&quot;/&gt;&lt;Image&gt;&lt;filename val=&quot;C:\Users\User\AppData\Local\Temp\CP1084152755546Session\CPTrustFolder1084152755562\PPTImport1084153175703\data\asimages\{70047097-3A7B-4E13-AD58-1DD2A945F5C4}_13.png&quot;/&gt;&lt;left val=&quot;40&quot;/&gt;&lt;top val=&quot;212&quot;/&gt;&lt;width val=&quot;871&quot;/&gt;&lt;height val=&quot;41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80F3CC0-046B-4031-ADB8-6359BA314A53}&quot;/&gt;&lt;isInvalidForFieldText val=&quot;0&quot;/&gt;&lt;Image&gt;&lt;filename val=&quot;C:\Users\User\AppData\Local\Temp\CP1084152755546Session\CPTrustFolder1084152755562\PPTImport1084153175703\data\asimages\{980F3CC0-046B-4031-ADB8-6359BA314A53}_13.png&quot;/&gt;&lt;left val=&quot;727&quot;/&gt;&lt;top val=&quot;687&quot;/&gt;&lt;width val=&quot;226&quot;/&gt;&lt;height val=&quot;45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2562A4E0-4E58-4279-8F3F-2F4A1DCF6192}&quot;/&gt;&lt;isInvalidForFieldText val=&quot;0&quot;/&gt;&lt;Image&gt;&lt;filename val=&quot;C:\Users\User\AppData\Local\Temp\CP1084152755546Session\CPTrustFolder1084152755562\PPTImport1084153175703\data\asimages\{2562A4E0-4E58-4279-8F3F-2F4A1DCF6192}_13.png&quot;/&gt;&lt;left val=&quot;0&quot;/&gt;&lt;top val=&quot;76&quot;/&gt;&lt;width val=&quot;961&quot;/&gt;&lt;height val=&quot;122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9&quot;/&gt;&lt;/TableIndex&gt;&lt;/ShapeTextInfo&gt;"/>
  <p:tag name="HTML_SHAPEINFO" val="&lt;ThreeDShapeInfo&gt;&lt;uuid val=&quot;{70047097-3A7B-4E13-AD58-1DD2A945F5C4}&quot;/&gt;&lt;isInvalidForFieldText val=&quot;0&quot;/&gt;&lt;Image&gt;&lt;filename val=&quot;C:\Users\User\AppData\Local\Temp\CP1084152755546Session\CPTrustFolder1084152755562\PPTImport1084153175703\data\asimages\{70047097-3A7B-4E13-AD58-1DD2A945F5C4}_13.png&quot;/&gt;&lt;left val=&quot;40&quot;/&gt;&lt;top val=&quot;212&quot;/&gt;&lt;width val=&quot;871&quot;/&gt;&lt;height val=&quot;41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80F3CC0-046B-4031-ADB8-6359BA314A53}&quot;/&gt;&lt;isInvalidForFieldText val=&quot;0&quot;/&gt;&lt;Image&gt;&lt;filename val=&quot;C:\Users\User\AppData\Local\Temp\CP1084152755546Session\CPTrustFolder1084152755562\PPTImport1084153175703\data\asimages\{980F3CC0-046B-4031-ADB8-6359BA314A53}_13.png&quot;/&gt;&lt;left val=&quot;727&quot;/&gt;&lt;top val=&quot;687&quot;/&gt;&lt;width val=&quot;226&quot;/&gt;&lt;height val=&quot;45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6&quot;/&gt;&lt;/TableIndex&gt;&lt;/ShapeTextInfo&gt;"/>
  <p:tag name="HTML_SHAPEINFO" val="&lt;ThreeDShapeInfo&gt;&lt;uuid val=&quot;{089A03FF-44CC-4F9F-A767-510B95234E6E}&quot;/&gt;&lt;isInvalidForFieldText val=&quot;0&quot;/&gt;&lt;Image&gt;&lt;filename val=&quot;C:\Users\User\AppData\Local\Temp\CP1084152755546Session\CPTrustFolder1084152755562\PPTImport1084153175703\data\asimages\{089A03FF-44CC-4F9F-A767-510B95234E6E}_16.png&quot;/&gt;&lt;left val=&quot;0&quot;/&gt;&lt;top val=&quot;76&quot;/&gt;&lt;width val=&quot;961&quot;/&gt;&lt;height val=&quot;122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6&quot;/&gt;&lt;lineCharCount val=&quot;45&quot;/&gt;&lt;lineCharCount val=&quot;1&quot;/&gt;&lt;lineCharCount val=&quot;62&quot;/&gt;&lt;lineCharCount val=&quot;59&quot;/&gt;&lt;lineCharCount val=&quot;60&quot;/&gt;&lt;lineCharCount val=&quot;10&quot;/&gt;&lt;/TableIndex&gt;&lt;/ShapeTextInfo&gt;"/>
  <p:tag name="HTML_SHAPEINFO" val="&lt;ThreeDShapeInfo&gt;&lt;uuid val=&quot;{3458A931-FB9B-4DC9-AB09-546355D2DFCF}&quot;/&gt;&lt;isInvalidForFieldText val=&quot;0&quot;/&gt;&lt;Image&gt;&lt;filename val=&quot;C:\Users\User\AppData\Local\Temp\CP1084152755546Session\CPTrustFolder1084152755562\PPTImport1084153175703\data\asimages\{3458A931-FB9B-4DC9-AB09-546355D2DFCF}_16.png&quot;/&gt;&lt;left val=&quot;40&quot;/&gt;&lt;top val=&quot;212&quot;/&gt;&lt;width val=&quot;871&quot;/&gt;&lt;height val=&quot;415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D4E7D96-EE27-4894-9410-4F6F86B98CF9}&quot;/&gt;&lt;isInvalidForFieldText val=&quot;0&quot;/&gt;&lt;Image&gt;&lt;filename val=&quot;C:\Users\User\AppData\Local\Temp\CP1084152755546Session\CPTrustFolder1084152755562\PPTImport1084153175703\data\asimages\{4D4E7D96-EE27-4894-9410-4F6F86B98CF9}_16.png&quot;/&gt;&lt;left val=&quot;727&quot;/&gt;&lt;top val=&quot;687&quot;/&gt;&lt;width val=&quot;226&quot;/&gt;&lt;height val=&quot;45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5ACC1D85-10E1-453B-9304-72B4CE0F8CCB}&quot;/&gt;&lt;isInvalidForFieldText val=&quot;0&quot;/&gt;&lt;Image&gt;&lt;filename val=&quot;C:\Users\User\AppData\Local\Temp\CP1084152755546Session\CPTrustFolder1084152755562\PPTImport1084153175703\data\asimages\{5ACC1D85-10E1-453B-9304-72B4CE0F8CCB}_17.png&quot;/&gt;&lt;left val=&quot;0&quot;/&gt;&lt;top val=&quot;76&quot;/&gt;&lt;width val=&quot;961&quot;/&gt;&lt;height val=&quot;122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5&quot;/&gt;&lt;lineCharCount val=&quot;19&quot;/&gt;&lt;lineCharCount val=&quot;1&quot;/&gt;&lt;lineCharCount val=&quot;70&quot;/&gt;&lt;lineCharCount val=&quot;38&quot;/&gt;&lt;/TableIndex&gt;&lt;/ShapeTextInfo&gt;"/>
  <p:tag name="HTML_SHAPEINFO" val="&lt;ThreeDShapeInfo&gt;&lt;uuid val=&quot;{D1DFFE22-3BFD-4A80-AC2B-8F06F5C7A87A}&quot;/&gt;&lt;isInvalidForFieldText val=&quot;0&quot;/&gt;&lt;Image&gt;&lt;filename val=&quot;C:\Users\User\AppData\Local\Temp\CP1084152755546Session\CPTrustFolder1084152755562\PPTImport1084153175703\data\asimages\{D1DFFE22-3BFD-4A80-AC2B-8F06F5C7A87A}_17.png&quot;/&gt;&lt;left val=&quot;40&quot;/&gt;&lt;top val=&quot;212&quot;/&gt;&lt;width val=&quot;871&quot;/&gt;&lt;height val=&quot;415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4B38702-2595-4887-8E32-18140781EA0E}&quot;/&gt;&lt;isInvalidForFieldText val=&quot;0&quot;/&gt;&lt;Image&gt;&lt;filename val=&quot;C:\Users\User\AppData\Local\Temp\CP1084152755546Session\CPTrustFolder1084152755562\PPTImport1084153175703\data\asimages\{24B38702-2595-4887-8E32-18140781EA0E}_17.png&quot;/&gt;&lt;left val=&quot;727&quot;/&gt;&lt;top val=&quot;687&quot;/&gt;&lt;width val=&quot;226&quot;/&gt;&lt;height val=&quot;45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HTML_SHAPEINFO" val="&lt;ThreeDShapeInfo&gt;&lt;uuid val=&quot;{5C3FFBD5-1861-4E3E-9F6B-DA0301459CF1}&quot;/&gt;&lt;isInvalidForFieldText val=&quot;0&quot;/&gt;&lt;Image&gt;&lt;filename val=&quot;C:\Users\User\AppData\Local\Temp\CP1084152755546Session\CPTrustFolder1084152755562\PPTImport1084153175703\data\asimages\{5C3FFBD5-1861-4E3E-9F6B-DA0301459CF1}_20.png&quot;/&gt;&lt;left val=&quot;0&quot;/&gt;&lt;top val=&quot;76&quot;/&gt;&lt;width val=&quot;961&quot;/&gt;&lt;height val=&quot;121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35&quot;/&gt;&lt;lineCharCount val=&quot;53&quot;/&gt;&lt;lineCharCount val=&quot;64&quot;/&gt;&lt;lineCharCount val=&quot;17&quot;/&gt;&lt;lineCharCount val=&quot;1&quot;/&gt;&lt;lineCharCount val=&quot;31&quot;/&gt;&lt;lineCharCount val=&quot;63&quot;/&gt;&lt;lineCharCount val=&quot;10&quot;/&gt;&lt;lineCharCount val=&quot;60&quot;/&gt;&lt;lineCharCount val=&quot;49&quot;/&gt;&lt;/TableIndex&gt;&lt;/ShapeTextInfo&gt;"/>
  <p:tag name="HTML_SHAPEINFO" val="&lt;ThreeDShapeInfo&gt;&lt;uuid val=&quot;{9834528A-8E08-4E13-8DF7-5EC5CB1C9B24}&quot;/&gt;&lt;isInvalidForFieldText val=&quot;0&quot;/&gt;&lt;Image&gt;&lt;filename val=&quot;C:\Users\User\AppData\Local\Temp\CP1084152755546Session\CPTrustFolder1084152755562\PPTImport1084153175703\data\asimages\{9834528A-8E08-4E13-8DF7-5EC5CB1C9B24}_20.png&quot;/&gt;&lt;left val=&quot;40&quot;/&gt;&lt;top val=&quot;212&quot;/&gt;&lt;width val=&quot;871&quot;/&gt;&lt;height val=&quot;415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5885166-A5ED-4503-805D-A9B90602AD44}&quot;/&gt;&lt;isInvalidForFieldText val=&quot;0&quot;/&gt;&lt;Image&gt;&lt;filename val=&quot;C:\Users\User\AppData\Local\Temp\CP1084152755546Session\CPTrustFolder1084152755562\PPTImport1084153175703\data\asimages\{75885166-A5ED-4503-805D-A9B90602AD44}_20.png&quot;/&gt;&lt;left val=&quot;727&quot;/&gt;&lt;top val=&quot;687&quot;/&gt;&lt;width val=&quot;226&quot;/&gt;&lt;height val=&quot;4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9FD0A8D2-8E63-45D6-A88D-5E24DCDA05F7}&quot;/&gt;&lt;isInvalidForFieldText val=&quot;0&quot;/&gt;&lt;Image&gt;&lt;filename val=&quot;C:\Users\User\AppData\Local\Temp\CP1084152755546Session\CPTrustFolder1084152755562\PPTImport1084153175703\data\asimages\{9FD0A8D2-8E63-45D6-A88D-5E24DCDA05F7}_21.png&quot;/&gt;&lt;left val=&quot;0&quot;/&gt;&lt;top val=&quot;76&quot;/&gt;&lt;width val=&quot;961&quot;/&gt;&lt;height val=&quot;121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73&quot;/&gt;&lt;lineCharCount val=&quot;44&quot;/&gt;&lt;lineCharCount val=&quot;1&quot;/&gt;&lt;lineCharCount val=&quot;35&quot;/&gt;&lt;lineCharCount val=&quot;31&quot;/&gt;&lt;lineCharCount val=&quot;10&quot;/&gt;&lt;lineCharCount val=&quot;9&quot;/&gt;&lt;lineCharCount val=&quot;7&quot;/&gt;&lt;lineCharCount val=&quot;21&quot;/&gt;&lt;lineCharCount val=&quot;78&quot;/&gt;&lt;lineCharCount val=&quot;31&quot;/&gt;&lt;lineCharCount val=&quot;14&quot;/&gt;&lt;/TableIndex&gt;&lt;/ShapeTextInfo&gt;"/>
  <p:tag name="HTML_SHAPEINFO" val="&lt;ThreeDShapeInfo&gt;&lt;uuid val=&quot;{B3A9196D-3411-4481-A686-1F7E87D5233A}&quot;/&gt;&lt;isInvalidForFieldText val=&quot;0&quot;/&gt;&lt;Image&gt;&lt;filename val=&quot;C:\Users\User\AppData\Local\Temp\CP1084152755546Session\CPTrustFolder1084152755562\PPTImport1084153175703\data\asimages\{B3A9196D-3411-4481-A686-1F7E87D5233A}_21.png&quot;/&gt;&lt;left val=&quot;40&quot;/&gt;&lt;top val=&quot;212&quot;/&gt;&lt;width val=&quot;884&quot;/&gt;&lt;height val=&quot;415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F625612-9CCF-47E3-AD87-0256931CF986}&quot;/&gt;&lt;isInvalidForFieldText val=&quot;0&quot;/&gt;&lt;Image&gt;&lt;filename val=&quot;C:\Users\User\AppData\Local\Temp\CP1084152755546Session\CPTrustFolder1084152755562\PPTImport1084153175703\data\asimages\{AF625612-9CCF-47E3-AD87-0256931CF986}_21.png&quot;/&gt;&lt;left val=&quot;727&quot;/&gt;&lt;top val=&quot;687&quot;/&gt;&lt;width val=&quot;226&quot;/&gt;&lt;height val=&quot;45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9FD0A8D2-8E63-45D6-A88D-5E24DCDA05F7}&quot;/&gt;&lt;isInvalidForFieldText val=&quot;0&quot;/&gt;&lt;Image&gt;&lt;filename val=&quot;C:\Users\User\AppData\Local\Temp\CP1084152755546Session\CPTrustFolder1084152755562\PPTImport1084153175703\data\asimages\{9FD0A8D2-8E63-45D6-A88D-5E24DCDA05F7}_21.png&quot;/&gt;&lt;left val=&quot;0&quot;/&gt;&lt;top val=&quot;76&quot;/&gt;&lt;width val=&quot;961&quot;/&gt;&lt;height val=&quot;121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73&quot;/&gt;&lt;lineCharCount val=&quot;44&quot;/&gt;&lt;lineCharCount val=&quot;1&quot;/&gt;&lt;lineCharCount val=&quot;35&quot;/&gt;&lt;lineCharCount val=&quot;31&quot;/&gt;&lt;lineCharCount val=&quot;10&quot;/&gt;&lt;lineCharCount val=&quot;9&quot;/&gt;&lt;lineCharCount val=&quot;7&quot;/&gt;&lt;lineCharCount val=&quot;21&quot;/&gt;&lt;lineCharCount val=&quot;78&quot;/&gt;&lt;lineCharCount val=&quot;31&quot;/&gt;&lt;lineCharCount val=&quot;14&quot;/&gt;&lt;/TableIndex&gt;&lt;/ShapeTextInfo&gt;"/>
  <p:tag name="HTML_SHAPEINFO" val="&lt;ThreeDShapeInfo&gt;&lt;uuid val=&quot;{B3A9196D-3411-4481-A686-1F7E87D5233A}&quot;/&gt;&lt;isInvalidForFieldText val=&quot;0&quot;/&gt;&lt;Image&gt;&lt;filename val=&quot;C:\Users\User\AppData\Local\Temp\CP1084152755546Session\CPTrustFolder1084152755562\PPTImport1084153175703\data\asimages\{B3A9196D-3411-4481-A686-1F7E87D5233A}_21.png&quot;/&gt;&lt;left val=&quot;40&quot;/&gt;&lt;top val=&quot;212&quot;/&gt;&lt;width val=&quot;884&quot;/&gt;&lt;height val=&quot;415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F625612-9CCF-47E3-AD87-0256931CF986}&quot;/&gt;&lt;isInvalidForFieldText val=&quot;0&quot;/&gt;&lt;Image&gt;&lt;filename val=&quot;C:\Users\User\AppData\Local\Temp\CP1084152755546Session\CPTrustFolder1084152755562\PPTImport1084153175703\data\asimages\{AF625612-9CCF-47E3-AD87-0256931CF986}_21.png&quot;/&gt;&lt;left val=&quot;727&quot;/&gt;&lt;top val=&quot;687&quot;/&gt;&lt;width val=&quot;226&quot;/&gt;&lt;height val=&quot;45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{04390649-CD05-4B1A-8BEB-DDBBC4F9DB58}&quot;/&gt;&lt;isInvalidForFieldText val=&quot;0&quot;/&gt;&lt;Image&gt;&lt;filename val=&quot;C:\Users\User\AppData\Local\Temp\CP1084152755546Session\CPTrustFolder1084152755562\PPTImport1084153175703\data\asimages\{04390649-CD05-4B1A-8BEB-DDBBC4F9DB58}_19.png&quot;/&gt;&lt;left val=&quot;0&quot;/&gt;&lt;top val=&quot;76&quot;/&gt;&lt;width val=&quot;961&quot;/&gt;&lt;height val=&quot;122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2&quot;/&gt;&lt;lineCharCount val=&quot;1&quot;/&gt;&lt;lineCharCount val=&quot;30&quot;/&gt;&lt;lineCharCount val=&quot;32&quot;/&gt;&lt;lineCharCount val=&quot;49&quot;/&gt;&lt;lineCharCount val=&quot;65&quot;/&gt;&lt;lineCharCount val=&quot;12&quot;/&gt;&lt;lineCharCount val=&quot;67&quot;/&gt;&lt;lineCharCount val=&quot;17&quot;/&gt;&lt;lineCharCount val=&quot;68&quot;/&gt;&lt;lineCharCount val=&quot;57&quot;/&gt;&lt;/TableIndex&gt;&lt;/ShapeTextInfo&gt;"/>
  <p:tag name="HTML_SHAPEINFO" val="&lt;ThreeDShapeInfo&gt;&lt;uuid val=&quot;{B161778E-C556-4E53-92DB-801CC788BB99}&quot;/&gt;&lt;isInvalidForFieldText val=&quot;0&quot;/&gt;&lt;Image&gt;&lt;filename val=&quot;C:\Users\User\AppData\Local\Temp\CP1084152755546Session\CPTrustFolder1084152755562\PPTImport1084153175703\data\asimages\{B161778E-C556-4E53-92DB-801CC788BB99}_19.png&quot;/&gt;&lt;left val=&quot;40&quot;/&gt;&lt;top val=&quot;212&quot;/&gt;&lt;width val=&quot;871&quot;/&gt;&lt;height val=&quot;415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416B20A-9A98-4678-9A83-AD307AEF5C5E}&quot;/&gt;&lt;isInvalidForFieldText val=&quot;0&quot;/&gt;&lt;Image&gt;&lt;filename val=&quot;C:\Users\User\AppData\Local\Temp\CP1084152755546Session\CPTrustFolder1084152755562\PPTImport1084153175703\data\asimages\{7416B20A-9A98-4678-9A83-AD307AEF5C5E}_19.png&quot;/&gt;&lt;left val=&quot;727&quot;/&gt;&lt;top val=&quot;687&quot;/&gt;&lt;width val=&quot;226&quot;/&gt;&lt;height val=&quot;45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E6DBF7EB-1919-4A4D-9036-C064A3320215}&quot;/&gt;&lt;isInvalidForFieldText val=&quot;0&quot;/&gt;&lt;Image&gt;&lt;filename val=&quot;C:\Users\User\AppData\Local\Temp\CP1084152755546Session\CPTrustFolder1084152755562\PPTImport1084153175703\data\asimages\{E6DBF7EB-1919-4A4D-9036-C064A3320215}_2.png&quot;/&gt;&lt;left val=&quot;0&quot;/&gt;&lt;top val=&quot;76&quot;/&gt;&lt;width val=&quot;961&quot;/&gt;&lt;height val=&quot;122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0&quot;/&gt;&lt;lineCharCount val=&quot;14&quot;/&gt;&lt;lineCharCount val=&quot;1&quot;/&gt;&lt;lineCharCount val=&quot;50&quot;/&gt;&lt;lineCharCount val=&quot;1&quot;/&gt;&lt;lineCharCount val=&quot;64&quot;/&gt;&lt;lineCharCount val=&quot;54&quot;/&gt;&lt;lineCharCount val=&quot;27&quot;/&gt;&lt;/TableIndex&gt;&lt;/ShapeTextInfo&gt;"/>
  <p:tag name="HTML_SHAPEINFO" val="&lt;ThreeDShapeInfo&gt;&lt;uuid val=&quot;{FC86228C-ACDA-4FAB-9DF6-4602E826AB18}&quot;/&gt;&lt;isInvalidForFieldText val=&quot;0&quot;/&gt;&lt;Image&gt;&lt;filename val=&quot;C:\Users\User\AppData\Local\Temp\CP1084152755546Session\CPTrustFolder1084152755562\PPTImport1084153175703\data\asimages\{FC86228C-ACDA-4FAB-9DF6-4602E826AB18}_2.png&quot;/&gt;&lt;left val=&quot;42&quot;/&gt;&lt;top val=&quot;212&quot;/&gt;&lt;width val=&quot;870&quot;/&gt;&lt;height val=&quot;415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E42067AE-F4E8-4CCB-92CF-EFF607E96A25}&quot;/&gt;&lt;isInvalidForFieldText val=&quot;0&quot;/&gt;&lt;Image&gt;&lt;filename val=&quot;C:\Users\User\AppData\Local\Temp\CP1084152755546Session\CPTrustFolder1084152755562\PPTImport1084153175703\data\asimages\{E42067AE-F4E8-4CCB-92CF-EFF607E96A25}_2.png&quot;/&gt;&lt;left val=&quot;727&quot;/&gt;&lt;top val=&quot;687&quot;/&gt;&lt;width val=&quot;226&quot;/&gt;&lt;height val=&quot;45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A3A0C485-1B2C-4BBE-A212-2D5C33D95121}&quot;/&gt;&lt;isInvalidForFieldText val=&quot;0&quot;/&gt;&lt;Image&gt;&lt;filename val=&quot;C:\Users\User\AppData\Local\Temp\CP1084152755546Session\CPTrustFolder1084152755562\PPTImport1084153175703\data\asimages\{A3A0C485-1B2C-4BBE-A212-2D5C33D95121}_25.png&quot;/&gt;&lt;left val=&quot;0&quot;/&gt;&lt;top val=&quot;278&quot;/&gt;&lt;width val=&quot;961&quot;/&gt;&lt;height val=&quot;202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BD98C87-1ECB-47B0-A51A-DB930E295AED}&quot;/&gt;&lt;isInvalidForFieldText val=&quot;0&quot;/&gt;&lt;Image&gt;&lt;filename val=&quot;C:\Users\User\AppData\Local\Temp\CP1084152755546Session\CPTrustFolder1084152755562\PPTImport1084153175703\data\asimages\{6BD98C87-1ECB-47B0-A51A-DB930E295AED}_25.png&quot;/&gt;&lt;left val=&quot;727&quot;/&gt;&lt;top val=&quot;687&quot;/&gt;&lt;width val=&quot;226&quot;/&gt;&lt;height val=&quot;4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heme/theme1.xml><?xml version="1.0" encoding="utf-8"?>
<a:theme xmlns:a="http://schemas.openxmlformats.org/drawingml/2006/main" name="VA Final Theme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Final Theme" id="{4AF325B3-39A9-457B-AAAD-715D05D2A176}" vid="{1B51375F-91D2-4004-B9C1-89CFABF030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4510ECF943B2439F08A0B15BBF2A24" ma:contentTypeVersion="5" ma:contentTypeDescription="Create a new document." ma:contentTypeScope="" ma:versionID="949aee1b2310784c7b2710851433f1ad">
  <xsd:schema xmlns:xsd="http://www.w3.org/2001/XMLSchema" xmlns:xs="http://www.w3.org/2001/XMLSchema" xmlns:p="http://schemas.microsoft.com/office/2006/metadata/properties" xmlns:ns2="77dce447-0566-47ff-8c07-c9b85fda5322" xmlns:ns3="b64ba0c6-cbc7-4b8a-8400-04e73b36eec3" xmlns:ns4="c13a68cb-816a-4054-99ff-2c26efa9c4e4" targetNamespace="http://schemas.microsoft.com/office/2006/metadata/properties" ma:root="true" ma:fieldsID="0fa04cf0b0c60143c07bea34e14d4e7d" ns2:_="" ns3:_="" ns4:_="">
    <xsd:import namespace="77dce447-0566-47ff-8c07-c9b85fda5322"/>
    <xsd:import namespace="b64ba0c6-cbc7-4b8a-8400-04e73b36eec3"/>
    <xsd:import namespace="c13a68cb-816a-4054-99ff-2c26efa9c4e4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3:Task_x0020_Status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ce447-0566-47ff-8c07-c9b85fda5322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8" ma:displayName="Document Category" ma:format="Dropdown" ma:internalName="Document_x0020_Category">
      <xsd:simpleType>
        <xsd:restriction base="dms:Choice">
          <xsd:enumeration value="RVSR Redesign Documents"/>
          <xsd:enumeration value="VSR Revamp Pre-D Documents"/>
          <xsd:enumeration value="VSR Revamp Post-D Documents"/>
          <xsd:enumeration value="Non-Rating VSR ISD Review"/>
          <xsd:enumeration value="TPSS Course Documents"/>
          <xsd:enumeration value="TPSS Answer Keys"/>
          <xsd:enumeration value="Challenge Course Documents"/>
          <xsd:enumeration value="VASRD"/>
          <xsd:enumeration value="After Challenge Training (ACT)"/>
          <xsd:enumeration value="National Training Curriculum (NTC)"/>
          <xsd:enumeration value="TPSS Projec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ba0c6-cbc7-4b8a-8400-04e73b36eec3" elementFormDefault="qualified">
    <xsd:import namespace="http://schemas.microsoft.com/office/2006/documentManagement/types"/>
    <xsd:import namespace="http://schemas.microsoft.com/office/infopath/2007/PartnerControls"/>
    <xsd:element name="Task_x0020_Status" ma:index="9" nillable="true" ma:displayName="Task Name" ma:list="{8b93bbfd-538f-45a4-95ce-353de2191062}" ma:internalName="Task_x0020_Status" ma:readOnly="false" ma:showField="Title" ma:web="b64ba0c6-cbc7-4b8a-8400-04e73b36eec3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a68cb-816a-4054-99ff-2c26efa9c4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Category xmlns="77dce447-0566-47ff-8c07-c9b85fda5322">Non-Rating VSR ISD Review</Document_x0020_Category>
    <Task_x0020_Status xmlns="b64ba0c6-cbc7-4b8a-8400-04e73b36eec3">116</Task_x0020_Status>
  </documentManagement>
</p:properties>
</file>

<file path=customXml/itemProps1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1B69E3-22C7-47D2-B1C5-945259A9C8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dce447-0566-47ff-8c07-c9b85fda5322"/>
    <ds:schemaRef ds:uri="b64ba0c6-cbc7-4b8a-8400-04e73b36eec3"/>
    <ds:schemaRef ds:uri="c13a68cb-816a-4054-99ff-2c26efa9c4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5E050F-F6DD-446A-BC54-722BE857956D}">
  <ds:schemaRefs>
    <ds:schemaRef ds:uri="http://purl.org/dc/elements/1.1/"/>
    <ds:schemaRef ds:uri="http://schemas.microsoft.com/office/2006/metadata/properties"/>
    <ds:schemaRef ds:uri="77dce447-0566-47ff-8c07-c9b85fda5322"/>
    <ds:schemaRef ds:uri="http://purl.org/dc/terms/"/>
    <ds:schemaRef ds:uri="b64ba0c6-cbc7-4b8a-8400-04e73b36eec3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c13a68cb-816a-4054-99ff-2c26efa9c4e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 Final Theme</Template>
  <TotalTime>8686</TotalTime>
  <Words>2168</Words>
  <Application>Microsoft Office PowerPoint</Application>
  <PresentationFormat>On-screen Show (4:3)</PresentationFormat>
  <Paragraphs>244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VA Final Theme</vt:lpstr>
      <vt:lpstr>Apportionments for Compensation</vt:lpstr>
      <vt:lpstr>Objectives</vt:lpstr>
      <vt:lpstr>References</vt:lpstr>
      <vt:lpstr>Claims for an Apportionment of a Veteran’s Benefits</vt:lpstr>
      <vt:lpstr>Who May Receive an Apportionment</vt:lpstr>
      <vt:lpstr>Criteria for Granting a Claim for an Apportionment</vt:lpstr>
      <vt:lpstr>Circumstances Under Which  VA May Not Apportion </vt:lpstr>
      <vt:lpstr>Required Form in Claims for Apportionment</vt:lpstr>
      <vt:lpstr>Initial Steps in Processing an Apportionment Claim</vt:lpstr>
      <vt:lpstr>Estimating the Apportionment Amount</vt:lpstr>
      <vt:lpstr>Issuing Notice of a Proposed Adverse Action</vt:lpstr>
      <vt:lpstr>Development to the Claimant</vt:lpstr>
      <vt:lpstr>Establish the Estimated Withholding</vt:lpstr>
      <vt:lpstr>Considering VA Form 21-0788 When Deciding a Claim</vt:lpstr>
      <vt:lpstr>Expiration of the Claimant’s 30-Day Response Period</vt:lpstr>
      <vt:lpstr>Determining the Amount of the Apportionment</vt:lpstr>
      <vt:lpstr>VA Form 21-441, Special Apportionment Decision</vt:lpstr>
      <vt:lpstr>Determining the Effective Date of an Apportionment</vt:lpstr>
      <vt:lpstr>Effects of Offsets and Withholdings</vt:lpstr>
      <vt:lpstr>Granting the Apportionment</vt:lpstr>
      <vt:lpstr>Discontinuing the Apportionment</vt:lpstr>
      <vt:lpstr>Notification of the Decision</vt:lpstr>
      <vt:lpstr>Summary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Apportionments for Compensation PowerPoint Presentation</dc:title>
  <dc:subject>VSR, AQRS</dc:subject>
  <dc:creator>Department of Veterans Affairs, Veterans Benefits Administration, Compensation Service, STAFF</dc:creator>
  <cp:keywords>apportionment,21-0788,21-441,allotment,development,award information,decision,notification</cp:keywords>
  <dc:description>This lesson introduces VSR's to the complex apportionement process. It provides an understanding of the rules and regulations pertaining to apportionments; as well as the process of making a decision, entering award information, and notifying the primary beneficiary and claimant.</dc:description>
  <cp:lastModifiedBy>Kathy Poole</cp:lastModifiedBy>
  <cp:revision>528</cp:revision>
  <dcterms:created xsi:type="dcterms:W3CDTF">2014-04-30T02:32:11Z</dcterms:created>
  <dcterms:modified xsi:type="dcterms:W3CDTF">2020-07-27T14:25:57Z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0x0101000A4510ECF943B2439F08A0B15BBF2A24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</Properties>
</file>