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2"/>
  </p:notesMasterIdLst>
  <p:handoutMasterIdLst>
    <p:handoutMasterId r:id="rId23"/>
  </p:handoutMasterIdLst>
  <p:sldIdLst>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3899" autoAdjust="0"/>
  </p:normalViewPr>
  <p:slideViewPr>
    <p:cSldViewPr snapToGrid="0">
      <p:cViewPr varScale="1">
        <p:scale>
          <a:sx n="106" d="100"/>
          <a:sy n="106" d="100"/>
        </p:scale>
        <p:origin x="146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01ef04ddd83f729bc3d41eba9c66d00a&amp;mc=true&amp;node=se38.1.4_114&amp;rgn=div8" TargetMode="External"/><Relationship Id="rId7" Type="http://schemas.openxmlformats.org/officeDocument/2006/relationships/hyperlink" Target="http://www.ecfr.gov/cgi-bin/retrieveECFR?gp=&amp;SID=9326662dc5925f175acd349f6883a4dd&amp;mc=true&amp;r=SECTION&amp;n=se38.1.4_111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ecfr.gov/cgi-bin/text-idx?SID=c6e31dba299e6c6fffd205284c5552b6&amp;mc=true&amp;node=se38.1.4_197&amp;rgn=div8" TargetMode="External"/><Relationship Id="rId5" Type="http://schemas.openxmlformats.org/officeDocument/2006/relationships/hyperlink" Target="http://www.ecfr.gov/cgi-bin/retrieveECFR?gp=&amp;SID=9326662dc5925f175acd349f6883a4dd&amp;mc=true&amp;r=SECTION&amp;n=se38.1.4_196" TargetMode="External"/><Relationship Id="rId4" Type="http://schemas.openxmlformats.org/officeDocument/2006/relationships/hyperlink" Target="http://www.ecfr.gov/cgi-bin/retrieveECFR?gp=&amp;SID=9326662dc5925f175acd349f6883a4dd&amp;mc=true&amp;r=SECTION&amp;n=se38.1.4_15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portal.html?portalid=55440000000103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vbaw.vba.va.gov/bl/21/advisory/DADS/1994dads/Esteban.do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kern="1200" dirty="0">
                <a:solidFill>
                  <a:schemeClr val="tx1"/>
                </a:solidFill>
                <a:effectLst/>
                <a:latin typeface="Arial" panose="020B0604020202020204" pitchFamily="34" charset="0"/>
                <a:ea typeface="+mn-ea"/>
                <a:cs typeface="Arial" panose="020B0604020202020204" pitchFamily="34" charset="0"/>
              </a:rPr>
              <a:t>Welcome to Pyramiding (Residency) course. To advance each slide, click anywhere on the screen.</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Points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Are the manifestations of the disability covered under one diagnostic code that is duplicative or overlapping of manifestations covered under another diagnostic code?</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30390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Examples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Painful Scars verses Scar Measurements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Limited motion of the Spine verses Radiculopathy</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Residuals of TBI verses Headaches, PTSD, Tinnitus</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90828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Remember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Some sections of the code are specifically written to address potential pyramiding</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215680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Rating Schedule</a:t>
            </a:r>
          </a:p>
          <a:p>
            <a:r>
              <a:rPr lang="en-US" sz="1800" b="0" dirty="0">
                <a:solidFill>
                  <a:schemeClr val="tx1"/>
                </a:solidFill>
                <a:latin typeface="Arial" panose="020B0604020202020204" pitchFamily="34" charset="0"/>
                <a:cs typeface="Arial" panose="020B0604020202020204" pitchFamily="34" charset="0"/>
              </a:rPr>
              <a:t>4.96 Special provisions regarding evaluation of respiratory conditions. </a:t>
            </a:r>
          </a:p>
          <a:p>
            <a:pPr marL="228600" indent="-228600">
              <a:buAutoNum type="alphaLcParenBoth"/>
            </a:pPr>
            <a:r>
              <a:rPr lang="en-US" sz="1800" b="0" dirty="0">
                <a:solidFill>
                  <a:schemeClr val="tx1"/>
                </a:solidFill>
                <a:latin typeface="Arial" panose="020B0604020202020204" pitchFamily="34" charset="0"/>
                <a:cs typeface="Arial" panose="020B0604020202020204" pitchFamily="34" charset="0"/>
              </a:rPr>
              <a:t>Rating coexisting respiratory conditions. Ratings under diagnostic codes 6600 through 68 17 and 68 22 through 68 47 will not be combined with each other. </a:t>
            </a:r>
          </a:p>
          <a:p>
            <a:pPr marL="0" indent="0">
              <a:buNone/>
            </a:pPr>
            <a:r>
              <a:rPr lang="en-US" sz="1800" b="0" dirty="0">
                <a:solidFill>
                  <a:schemeClr val="tx1"/>
                </a:solidFill>
                <a:latin typeface="Arial" panose="020B0604020202020204" pitchFamily="34" charset="0"/>
                <a:cs typeface="Arial" panose="020B0604020202020204" pitchFamily="34" charset="0"/>
              </a:rPr>
              <a:t>Where there is lung or pleural involvement, ratings under diagnostic codes 68 19 and 68 20 will not be combined with each other or with diagnostic codes 6600 through 68 17 or 68 22 through 68 47.</a:t>
            </a:r>
          </a:p>
          <a:p>
            <a:pPr marL="0" indent="0">
              <a:buNone/>
            </a:pPr>
            <a:r>
              <a:rPr lang="en-US" sz="1800" b="0" dirty="0">
                <a:solidFill>
                  <a:schemeClr val="tx1"/>
                </a:solidFill>
                <a:latin typeface="Arial" panose="020B0604020202020204" pitchFamily="34" charset="0"/>
                <a:cs typeface="Arial" panose="020B0604020202020204" pitchFamily="34" charset="0"/>
              </a:rPr>
              <a:t>A single rating will be assigned under the diagnostic code which reflects the predominant disability with elevation to the next higher evaluation where the severity of the overall disability warrants such evaluation.</a:t>
            </a:r>
          </a:p>
          <a:p>
            <a:pPr marL="0" indent="0">
              <a:buNone/>
            </a:pPr>
            <a:r>
              <a:rPr lang="en-US" sz="1800" b="0" dirty="0">
                <a:solidFill>
                  <a:schemeClr val="tx1"/>
                </a:solidFill>
                <a:latin typeface="Arial" panose="020B0604020202020204" pitchFamily="34" charset="0"/>
                <a:cs typeface="Arial" panose="020B0604020202020204" pitchFamily="34" charset="0"/>
              </a:rPr>
              <a:t>However, in cases protected by the provisions of Pub. L 90 through 493, the graduated ratings of 50 and 30 percent for inactive tuberculosis will not be elevated. </a:t>
            </a:r>
          </a:p>
          <a:p>
            <a:pPr marL="0" indent="0">
              <a:buNone/>
            </a:pPr>
            <a:r>
              <a:rPr lang="en-US" sz="1800" b="0" dirty="0">
                <a:solidFill>
                  <a:schemeClr val="tx1"/>
                </a:solidFill>
                <a:latin typeface="Arial" panose="020B0604020202020204" pitchFamily="34" charset="0"/>
                <a:cs typeface="Arial" panose="020B0604020202020204" pitchFamily="34" charset="0"/>
              </a:rPr>
              <a:t>4.114 Schedule of ratings – digestive system.</a:t>
            </a:r>
          </a:p>
          <a:p>
            <a:pPr marL="0" indent="0">
              <a:buNone/>
            </a:pPr>
            <a:r>
              <a:rPr lang="en-US" sz="1800" b="0" dirty="0">
                <a:solidFill>
                  <a:schemeClr val="tx1"/>
                </a:solidFill>
                <a:latin typeface="Arial" panose="020B0604020202020204" pitchFamily="34" charset="0"/>
                <a:cs typeface="Arial" panose="020B0604020202020204" pitchFamily="34" charset="0"/>
              </a:rPr>
              <a:t>Ratings under diagnostic codes 73 01 to 73 29, inclusive, 73 31, 73 42, and 73 45 to 73 48 inclusive will not be combined with each other. </a:t>
            </a:r>
          </a:p>
          <a:p>
            <a:pPr marL="0" indent="0">
              <a:buNone/>
            </a:pPr>
            <a:r>
              <a:rPr lang="en-US" sz="1800" b="0" dirty="0">
                <a:solidFill>
                  <a:schemeClr val="tx1"/>
                </a:solidFill>
                <a:latin typeface="Arial" panose="020B0604020202020204" pitchFamily="34" charset="0"/>
                <a:cs typeface="Arial" panose="020B0604020202020204" pitchFamily="34" charset="0"/>
              </a:rPr>
              <a:t>A single evaluation will be assigned under the diagnostic code which reflects the predominant disability picture, with elevation to the next higher evaluation where the severity of the overall disability warrants such elevation. </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183087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VBMS dash R Conflicts Tab</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289916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VBMS dash R Conflicts Tab</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60880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VBMS dash R Conflicts Tab</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4216014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104632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Given the available references, the trainee will be able to identify the regulations and manual references associated with pyramiding to properly evaluate a rating with 98% accuracy.</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270806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endParaRPr lang="en-US" sz="1800" b="0" dirty="0">
              <a:solidFill>
                <a:schemeClr val="tx1"/>
              </a:solidFill>
              <a:effectLst/>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38 CFR§4.14</a:t>
            </a:r>
            <a:r>
              <a:rPr lang="en-US" sz="1800" b="0" dirty="0">
                <a:solidFill>
                  <a:schemeClr val="tx1"/>
                </a:solidFill>
                <a:latin typeface="Arial" panose="020B0604020202020204" pitchFamily="34" charset="0"/>
                <a:cs typeface="Arial" panose="020B0604020202020204" pitchFamily="34" charset="0"/>
              </a:rPr>
              <a:t> - Avoidance of Pyramiding</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4"/>
              </a:rPr>
              <a:t>38 CFR§4.55 </a:t>
            </a:r>
            <a:r>
              <a:rPr lang="en-US" sz="1800" b="0" dirty="0">
                <a:solidFill>
                  <a:schemeClr val="tx1"/>
                </a:solidFill>
                <a:latin typeface="Arial" panose="020B0604020202020204" pitchFamily="34" charset="0"/>
                <a:cs typeface="Arial" panose="020B0604020202020204" pitchFamily="34" charset="0"/>
              </a:rPr>
              <a:t>- Principles of Combined Ratings for Muscle Injuries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38 CFR§4.96</a:t>
            </a:r>
            <a:r>
              <a:rPr lang="en-US" sz="1800" b="0" dirty="0">
                <a:solidFill>
                  <a:schemeClr val="tx1"/>
                </a:solidFill>
                <a:latin typeface="Arial" panose="020B0604020202020204" pitchFamily="34" charset="0"/>
                <a:cs typeface="Arial" panose="020B0604020202020204" pitchFamily="34" charset="0"/>
              </a:rPr>
              <a:t> - Special Provisions Regarding Evaluation of Respiratory Conditions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6"/>
              </a:rPr>
              <a:t>38 CFR 4.97 </a:t>
            </a:r>
            <a:r>
              <a:rPr lang="en-US" sz="1800" b="0" dirty="0">
                <a:solidFill>
                  <a:schemeClr val="tx1"/>
                </a:solidFill>
                <a:latin typeface="Arial" panose="020B0604020202020204" pitchFamily="34" charset="0"/>
                <a:cs typeface="Arial" panose="020B0604020202020204" pitchFamily="34" charset="0"/>
              </a:rPr>
              <a:t>- Respiratory System</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7"/>
              </a:rPr>
              <a:t>38 CFR§4.113 </a:t>
            </a:r>
            <a:r>
              <a:rPr lang="en-US" sz="1800" b="0" dirty="0">
                <a:solidFill>
                  <a:schemeClr val="tx1"/>
                </a:solidFill>
                <a:latin typeface="Arial" panose="020B0604020202020204" pitchFamily="34" charset="0"/>
                <a:cs typeface="Arial" panose="020B0604020202020204" pitchFamily="34" charset="0"/>
              </a:rPr>
              <a:t>- Coexisting Abdominal Conditions</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284411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fr-FR" sz="1800" b="0" dirty="0">
                <a:solidFill>
                  <a:schemeClr val="tx1"/>
                </a:solidFill>
                <a:latin typeface="Arial" panose="020B0604020202020204" pitchFamily="34" charset="0"/>
                <a:cs typeface="Arial" panose="020B0604020202020204" pitchFamily="34" charset="0"/>
                <a:hlinkClick r:id="rId3"/>
              </a:rPr>
              <a:t>M21 </a:t>
            </a:r>
            <a:r>
              <a:rPr lang="fr-FR" sz="1800" b="0" dirty="0" err="1">
                <a:solidFill>
                  <a:schemeClr val="tx1"/>
                </a:solidFill>
                <a:latin typeface="Arial" panose="020B0604020202020204" pitchFamily="34" charset="0"/>
                <a:cs typeface="Arial" panose="020B0604020202020204" pitchFamily="34" charset="0"/>
                <a:hlinkClick r:id="rId3"/>
              </a:rPr>
              <a:t>dash</a:t>
            </a:r>
            <a:r>
              <a:rPr lang="fr-FR" sz="1800" b="0" dirty="0">
                <a:solidFill>
                  <a:schemeClr val="tx1"/>
                </a:solidFill>
                <a:latin typeface="Arial" panose="020B0604020202020204" pitchFamily="34" charset="0"/>
                <a:cs typeface="Arial" panose="020B0604020202020204" pitchFamily="34" charset="0"/>
                <a:hlinkClick r:id="rId3"/>
              </a:rPr>
              <a:t> 1, Part III, </a:t>
            </a:r>
            <a:r>
              <a:rPr lang="fr-FR" sz="1800" b="0" dirty="0" err="1">
                <a:solidFill>
                  <a:schemeClr val="tx1"/>
                </a:solidFill>
                <a:latin typeface="Arial" panose="020B0604020202020204" pitchFamily="34" charset="0"/>
                <a:cs typeface="Arial" panose="020B0604020202020204" pitchFamily="34" charset="0"/>
                <a:hlinkClick r:id="rId3"/>
              </a:rPr>
              <a:t>Subpart</a:t>
            </a:r>
            <a:r>
              <a:rPr lang="fr-FR" sz="1800" b="0" dirty="0">
                <a:solidFill>
                  <a:schemeClr val="tx1"/>
                </a:solidFill>
                <a:latin typeface="Arial" panose="020B0604020202020204" pitchFamily="34" charset="0"/>
                <a:cs typeface="Arial" panose="020B0604020202020204" pitchFamily="34" charset="0"/>
                <a:hlinkClick r:id="rId3"/>
              </a:rPr>
              <a:t> iv, 4.A </a:t>
            </a:r>
            <a:r>
              <a:rPr lang="fr-FR" sz="1800" b="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Musculoskeletal Conditions </a:t>
            </a:r>
            <a:endParaRPr lang="fr-FR"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fr-FR" sz="1800" b="0" dirty="0">
                <a:solidFill>
                  <a:schemeClr val="tx1"/>
                </a:solidFill>
                <a:latin typeface="Arial" panose="020B0604020202020204" pitchFamily="34" charset="0"/>
                <a:cs typeface="Arial" panose="020B0604020202020204" pitchFamily="34" charset="0"/>
                <a:hlinkClick r:id="rId3"/>
              </a:rPr>
              <a:t>M21 </a:t>
            </a:r>
            <a:r>
              <a:rPr lang="fr-FR" sz="1800" b="0" dirty="0" err="1">
                <a:solidFill>
                  <a:schemeClr val="tx1"/>
                </a:solidFill>
                <a:latin typeface="Arial" panose="020B0604020202020204" pitchFamily="34" charset="0"/>
                <a:cs typeface="Arial" panose="020B0604020202020204" pitchFamily="34" charset="0"/>
                <a:hlinkClick r:id="rId3"/>
              </a:rPr>
              <a:t>dash</a:t>
            </a:r>
            <a:r>
              <a:rPr lang="fr-FR" sz="1800" b="0" dirty="0">
                <a:solidFill>
                  <a:schemeClr val="tx1"/>
                </a:solidFill>
                <a:latin typeface="Arial" panose="020B0604020202020204" pitchFamily="34" charset="0"/>
                <a:cs typeface="Arial" panose="020B0604020202020204" pitchFamily="34" charset="0"/>
                <a:hlinkClick r:id="rId3"/>
              </a:rPr>
              <a:t> 1, Part III, </a:t>
            </a:r>
            <a:r>
              <a:rPr lang="fr-FR" sz="1800" b="0" dirty="0" err="1">
                <a:solidFill>
                  <a:schemeClr val="tx1"/>
                </a:solidFill>
                <a:latin typeface="Arial" panose="020B0604020202020204" pitchFamily="34" charset="0"/>
                <a:cs typeface="Arial" panose="020B0604020202020204" pitchFamily="34" charset="0"/>
                <a:hlinkClick r:id="rId3"/>
              </a:rPr>
              <a:t>Subpart</a:t>
            </a:r>
            <a:r>
              <a:rPr lang="fr-FR" sz="1800" b="0" dirty="0">
                <a:solidFill>
                  <a:schemeClr val="tx1"/>
                </a:solidFill>
                <a:latin typeface="Arial" panose="020B0604020202020204" pitchFamily="34" charset="0"/>
                <a:cs typeface="Arial" panose="020B0604020202020204" pitchFamily="34" charset="0"/>
                <a:hlinkClick r:id="rId3"/>
              </a:rPr>
              <a:t> iv, 4.D.1</a:t>
            </a:r>
            <a:r>
              <a:rPr lang="fr-FR" sz="1800" b="0" dirty="0">
                <a:solidFill>
                  <a:schemeClr val="tx1"/>
                </a:solidFill>
                <a:latin typeface="Arial" panose="020B0604020202020204" pitchFamily="34" charset="0"/>
                <a:cs typeface="Arial" panose="020B0604020202020204" pitchFamily="34" charset="0"/>
              </a:rPr>
              <a:t> - </a:t>
            </a:r>
            <a:r>
              <a:rPr lang="fr-FR" sz="1800" b="0" dirty="0" err="1">
                <a:solidFill>
                  <a:schemeClr val="tx1"/>
                </a:solidFill>
                <a:latin typeface="Arial" panose="020B0604020202020204" pitchFamily="34" charset="0"/>
                <a:cs typeface="Arial" panose="020B0604020202020204" pitchFamily="34" charset="0"/>
              </a:rPr>
              <a:t>Respiratory</a:t>
            </a:r>
            <a:r>
              <a:rPr lang="fr-FR" sz="1800" b="0" dirty="0">
                <a:solidFill>
                  <a:schemeClr val="tx1"/>
                </a:solidFill>
                <a:latin typeface="Arial" panose="020B0604020202020204" pitchFamily="34" charset="0"/>
                <a:cs typeface="Arial" panose="020B0604020202020204" pitchFamily="34" charset="0"/>
              </a:rPr>
              <a:t> Conditions </a:t>
            </a:r>
            <a:endParaRPr lang="fr-FR" sz="1800" b="0" dirty="0">
              <a:solidFill>
                <a:schemeClr val="tx1"/>
              </a:solidFill>
              <a:latin typeface="Arial" panose="020B0604020202020204" pitchFamily="34" charset="0"/>
              <a:cs typeface="Arial" panose="020B0604020202020204" pitchFamily="34" charset="0"/>
              <a:hlinkClick r:id="" action="ppaction://noaction"/>
            </a:endParaRPr>
          </a:p>
          <a:p>
            <a:pPr marL="0" indent="0">
              <a:spcAft>
                <a:spcPts val="600"/>
              </a:spcAft>
              <a:buClr>
                <a:schemeClr val="tx1"/>
              </a:buClr>
              <a:buFont typeface="Arial" panose="020B0604020202020204" pitchFamily="34" charset="0"/>
              <a:buNone/>
            </a:pPr>
            <a:r>
              <a:rPr lang="fr-FR" sz="1800" b="0" dirty="0">
                <a:solidFill>
                  <a:schemeClr val="tx1"/>
                </a:solidFill>
                <a:latin typeface="Arial" panose="020B0604020202020204" pitchFamily="34" charset="0"/>
                <a:cs typeface="Arial" panose="020B0604020202020204" pitchFamily="34" charset="0"/>
                <a:hlinkClick r:id="" action="ppaction://noaction"/>
              </a:rPr>
              <a:t>M21 </a:t>
            </a:r>
            <a:r>
              <a:rPr lang="fr-FR" sz="1800" b="0" dirty="0" err="1">
                <a:solidFill>
                  <a:schemeClr val="tx1"/>
                </a:solidFill>
                <a:latin typeface="Arial" panose="020B0604020202020204" pitchFamily="34" charset="0"/>
                <a:cs typeface="Arial" panose="020B0604020202020204" pitchFamily="34" charset="0"/>
                <a:hlinkClick r:id="" action="ppaction://noaction"/>
              </a:rPr>
              <a:t>dash</a:t>
            </a:r>
            <a:r>
              <a:rPr lang="fr-FR" sz="1800" b="0" dirty="0">
                <a:solidFill>
                  <a:schemeClr val="tx1"/>
                </a:solidFill>
                <a:latin typeface="Arial" panose="020B0604020202020204" pitchFamily="34" charset="0"/>
                <a:cs typeface="Arial" panose="020B0604020202020204" pitchFamily="34" charset="0"/>
                <a:hlinkClick r:id="" action="ppaction://noaction"/>
              </a:rPr>
              <a:t> 1</a:t>
            </a:r>
            <a:r>
              <a:rPr lang="fr-FR" sz="1800" b="0" dirty="0">
                <a:solidFill>
                  <a:schemeClr val="tx1"/>
                </a:solidFill>
                <a:latin typeface="Arial" panose="020B0604020202020204" pitchFamily="34" charset="0"/>
                <a:cs typeface="Arial" panose="020B0604020202020204" pitchFamily="34" charset="0"/>
                <a:hlinkClick r:id="rId3"/>
              </a:rPr>
              <a:t>, Part III, </a:t>
            </a:r>
            <a:r>
              <a:rPr lang="fr-FR" sz="1800" b="0" dirty="0" err="1">
                <a:solidFill>
                  <a:schemeClr val="tx1"/>
                </a:solidFill>
                <a:latin typeface="Arial" panose="020B0604020202020204" pitchFamily="34" charset="0"/>
                <a:cs typeface="Arial" panose="020B0604020202020204" pitchFamily="34" charset="0"/>
                <a:hlinkClick r:id="rId3"/>
              </a:rPr>
              <a:t>Subpart</a:t>
            </a:r>
            <a:r>
              <a:rPr lang="fr-FR" sz="1800" b="0" dirty="0">
                <a:solidFill>
                  <a:schemeClr val="tx1"/>
                </a:solidFill>
                <a:latin typeface="Arial" panose="020B0604020202020204" pitchFamily="34" charset="0"/>
                <a:cs typeface="Arial" panose="020B0604020202020204" pitchFamily="34" charset="0"/>
                <a:hlinkClick r:id="rId3"/>
              </a:rPr>
              <a:t> iv </a:t>
            </a:r>
            <a:r>
              <a:rPr lang="en-US" sz="1800" b="0" dirty="0">
                <a:solidFill>
                  <a:schemeClr val="tx1"/>
                </a:solidFill>
                <a:latin typeface="Arial" panose="020B0604020202020204" pitchFamily="34" charset="0"/>
                <a:cs typeface="Arial" panose="020B0604020202020204" pitchFamily="34" charset="0"/>
                <a:hlinkClick r:id="rId3"/>
              </a:rPr>
              <a:t>6.C </a:t>
            </a:r>
            <a:r>
              <a:rPr lang="en-US" sz="1800" b="0" dirty="0">
                <a:solidFill>
                  <a:schemeClr val="tx1"/>
                </a:solidFill>
                <a:latin typeface="Arial" panose="020B0604020202020204" pitchFamily="34" charset="0"/>
                <a:cs typeface="Arial" panose="020B0604020202020204" pitchFamily="34" charset="0"/>
              </a:rPr>
              <a:t> - Completing the Rating Decision Narrative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hlinkClick r:id="rId4"/>
              </a:rPr>
              <a:t>Decision Assessment Document (D A D), Esteban v. Brown, No. 92 dash 693  </a:t>
            </a:r>
            <a:r>
              <a:rPr lang="en-US" sz="1800" b="0" dirty="0">
                <a:solidFill>
                  <a:schemeClr val="tx1"/>
                </a:solidFill>
                <a:latin typeface="Arial" panose="020B0604020202020204" pitchFamily="34" charset="0"/>
                <a:cs typeface="Arial" panose="020B0604020202020204" pitchFamily="34" charset="0"/>
              </a:rPr>
              <a:t>- Pyramiding</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406783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38 CFR 4.14</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Don’t use the same disability under various diagnoses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Disabilities may overlap to a great extent</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Special rules included in the specific bodily system for their evaluation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Don’t use manifestations </a:t>
            </a:r>
            <a:r>
              <a:rPr lang="en-US" sz="1800" b="0" u="sng" dirty="0">
                <a:solidFill>
                  <a:schemeClr val="tx1"/>
                </a:solidFill>
                <a:latin typeface="Arial" panose="020B0604020202020204" pitchFamily="34" charset="0"/>
                <a:cs typeface="Arial" panose="020B0604020202020204" pitchFamily="34" charset="0"/>
              </a:rPr>
              <a:t>not</a:t>
            </a:r>
            <a:r>
              <a:rPr lang="en-US" sz="1800" b="0" dirty="0">
                <a:solidFill>
                  <a:schemeClr val="tx1"/>
                </a:solidFill>
                <a:latin typeface="Arial" panose="020B0604020202020204" pitchFamily="34" charset="0"/>
                <a:cs typeface="Arial" panose="020B0604020202020204" pitchFamily="34" charset="0"/>
              </a:rPr>
              <a:t> resulting from service-connected disease or injury in establishing the service-connected evaluation, </a:t>
            </a:r>
            <a:r>
              <a:rPr lang="en-US" sz="1800" b="0" u="sng" dirty="0">
                <a:solidFill>
                  <a:schemeClr val="tx1"/>
                </a:solidFill>
                <a:latin typeface="Arial" panose="020B0604020202020204" pitchFamily="34" charset="0"/>
                <a:cs typeface="Arial" panose="020B0604020202020204" pitchFamily="34" charset="0"/>
              </a:rPr>
              <a:t>and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evaluation of the same manifestation under different diagnoses</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339327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Esteban verses Brown</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Esteban claimed separate evaluations for painful scars, disfiguring scars and facial muscle damage with mastication difficulties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Initially denied multiple evaluations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The Court determined separate disability ratings are appropriate when a single injury results in distinct functional impairments.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Separate ratings for a single disability, when allowed by the rating schedule, are authorized unless there is overlapping symptomology. </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85668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Points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What are the objective manifestations shown by medical evidence?</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367830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Points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kern="0" dirty="0">
                <a:solidFill>
                  <a:schemeClr val="tx1"/>
                </a:solidFill>
                <a:latin typeface="Arial" panose="020B0604020202020204" pitchFamily="34" charset="0"/>
                <a:cs typeface="Arial" panose="020B0604020202020204" pitchFamily="34" charset="0"/>
              </a:rPr>
              <a:t>Do those manifestations result in distinct functional impairments?</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74666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Points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What diagnostic codes in the rating schedule most accurately reflect the objective manifestations?</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3868553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17961960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0840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38575223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92261"/>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96323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1241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41329817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8.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jp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slideLayout" Target="../slideLayouts/slideLayout2.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31D76A-A161-4D95-83B1-788592590CB7}"/>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Pyramiding (Residency)</a:t>
            </a:r>
          </a:p>
        </p:txBody>
      </p:sp>
      <p:sp>
        <p:nvSpPr>
          <p:cNvPr id="6" name="Text Placeholder 5">
            <a:extLst>
              <a:ext uri="{FF2B5EF4-FFF2-40B4-BE49-F238E27FC236}">
                <a16:creationId xmlns:a16="http://schemas.microsoft.com/office/drawing/2014/main" id="{7DA1DE3A-0B2F-46F1-A715-54FAE2E0FEEE}"/>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63891716-1AC5-47BA-87D3-2BF61812B6F4}"/>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Points to Consider</a:t>
            </a:r>
            <a:endParaRPr lang="en-US" sz="2800" dirty="0"/>
          </a:p>
        </p:txBody>
      </p:sp>
      <p:sp>
        <p:nvSpPr>
          <p:cNvPr id="3" name="Content Placeholder 2"/>
          <p:cNvSpPr>
            <a:spLocks noGrp="1"/>
          </p:cNvSpPr>
          <p:nvPr>
            <p:ph idx="1"/>
            <p:custDataLst>
              <p:tags r:id="rId2"/>
            </p:custDataLst>
          </p:nvPr>
        </p:nvSpPr>
        <p:spPr>
          <a:xfrm>
            <a:off x="457199" y="1880496"/>
            <a:ext cx="8229600" cy="983255"/>
          </a:xfrm>
        </p:spPr>
        <p:txBody>
          <a:bodyPr>
            <a:normAutofit lnSpcReduction="10000"/>
          </a:bodyPr>
          <a:lstStyle/>
          <a:p>
            <a:pPr>
              <a:spcAft>
                <a:spcPts val="600"/>
              </a:spcAft>
            </a:pPr>
            <a:r>
              <a:rPr lang="en-US" altLang="en-US" sz="2000" dirty="0"/>
              <a:t>Are the manifestations of the disability covered under one diagnostic code that is duplicative or overlapping of manifestations covered under another diagnostic code?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sz="1400" dirty="0"/>
          </a:p>
        </p:txBody>
      </p:sp>
      <p:pic>
        <p:nvPicPr>
          <p:cNvPr id="2050" name="Picture 2" descr="C:\Users\VBABALLuzadE\AppData\Local\Microsoft\Windows\Temporary Internet Files\Content.IE5\57X13BVR\19287364-Suspecting-emoticon-Stock-Vector-smiley-face-emoticon[1].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177851" y="3036584"/>
            <a:ext cx="2788298" cy="273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8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Examples</a:t>
            </a:r>
            <a:endParaRPr lang="en-US" sz="28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altLang="en-US" sz="2000" dirty="0"/>
              <a:t>Painful Scars vs. Scar Measurements</a:t>
            </a:r>
          </a:p>
          <a:p>
            <a:pPr>
              <a:spcAft>
                <a:spcPts val="600"/>
              </a:spcAft>
              <a:buClr>
                <a:schemeClr val="tx1"/>
              </a:buClr>
            </a:pPr>
            <a:endParaRPr lang="en-US" altLang="en-US" sz="2000" dirty="0"/>
          </a:p>
          <a:p>
            <a:pPr>
              <a:spcAft>
                <a:spcPts val="600"/>
              </a:spcAft>
              <a:buClr>
                <a:schemeClr val="tx1"/>
              </a:buClr>
            </a:pPr>
            <a:r>
              <a:rPr lang="en-US" altLang="en-US" sz="2000" dirty="0"/>
              <a:t>Limited motion of the Spine vs. Radiculopathy</a:t>
            </a:r>
          </a:p>
          <a:p>
            <a:pPr>
              <a:spcAft>
                <a:spcPts val="600"/>
              </a:spcAft>
              <a:buClr>
                <a:schemeClr val="tx1"/>
              </a:buClr>
            </a:pPr>
            <a:endParaRPr lang="en-US" altLang="en-US" sz="2000" dirty="0"/>
          </a:p>
          <a:p>
            <a:pPr>
              <a:spcAft>
                <a:spcPts val="600"/>
              </a:spcAft>
              <a:buClr>
                <a:schemeClr val="tx1"/>
              </a:buClr>
            </a:pPr>
            <a:r>
              <a:rPr lang="en-US" altLang="en-US" sz="2000" dirty="0"/>
              <a:t>Residuals of TBI vs. Headaches, PTSD, Tinnitus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Tree>
    <p:extLst>
      <p:ext uri="{BB962C8B-B14F-4D97-AF65-F5344CB8AC3E}">
        <p14:creationId xmlns:p14="http://schemas.microsoft.com/office/powerpoint/2010/main" val="308271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Remember</a:t>
            </a:r>
            <a:endParaRPr lang="en-US" sz="2800" dirty="0"/>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sz="1400" dirty="0"/>
          </a:p>
        </p:txBody>
      </p:sp>
      <p:sp>
        <p:nvSpPr>
          <p:cNvPr id="5" name="TextBox 4">
            <a:extLst>
              <a:ext uri="{FF2B5EF4-FFF2-40B4-BE49-F238E27FC236}">
                <a16:creationId xmlns:a16="http://schemas.microsoft.com/office/drawing/2014/main" id="{952E79D5-D1FC-4D72-9D98-CAD4C1C37216}"/>
              </a:ext>
            </a:extLst>
          </p:cNvPr>
          <p:cNvSpPr txBox="1"/>
          <p:nvPr>
            <p:custDataLst>
              <p:tags r:id="rId3"/>
            </p:custDataLst>
          </p:nvPr>
        </p:nvSpPr>
        <p:spPr>
          <a:xfrm>
            <a:off x="462116" y="2113935"/>
            <a:ext cx="8219768" cy="707886"/>
          </a:xfrm>
          <a:prstGeom prst="rect">
            <a:avLst/>
          </a:prstGeom>
          <a:noFill/>
        </p:spPr>
        <p:txBody>
          <a:bodyPr wrap="square" rtlCol="0">
            <a:spAutoFit/>
          </a:bodyPr>
          <a:lstStyle/>
          <a:p>
            <a:pPr algn="ctr">
              <a:spcAft>
                <a:spcPts val="600"/>
              </a:spcAft>
            </a:pPr>
            <a:r>
              <a:rPr lang="en-US" altLang="en-US" sz="2000" dirty="0"/>
              <a:t>Some sections of the code are specifically written to address potential pyramiding</a:t>
            </a:r>
          </a:p>
        </p:txBody>
      </p:sp>
    </p:spTree>
    <p:extLst>
      <p:ext uri="{BB962C8B-B14F-4D97-AF65-F5344CB8AC3E}">
        <p14:creationId xmlns:p14="http://schemas.microsoft.com/office/powerpoint/2010/main" val="357121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5384" y="1735623"/>
            <a:ext cx="8232738" cy="242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Rating Schedule</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sz="1400" dirty="0"/>
          </a:p>
        </p:txBody>
      </p:sp>
      <p:pic>
        <p:nvPicPr>
          <p:cNvPr id="6" name="Picture 3">
            <a:extLst>
              <a:ext uri="{FF2B5EF4-FFF2-40B4-BE49-F238E27FC236}">
                <a16:creationId xmlns:a16="http://schemas.microsoft.com/office/drawing/2014/main" id="{8896C6EC-3595-4A64-8118-F7727CF8AA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75384" y="4391850"/>
            <a:ext cx="8075364" cy="143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37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VBMS-R Conflicts Tab</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938212" y="1735355"/>
            <a:ext cx="7267575" cy="4228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spTree>
    <p:extLst>
      <p:ext uri="{BB962C8B-B14F-4D97-AF65-F5344CB8AC3E}">
        <p14:creationId xmlns:p14="http://schemas.microsoft.com/office/powerpoint/2010/main" val="3347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VBMS-R Conflicts Tab</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937260" y="1750213"/>
            <a:ext cx="7269480" cy="441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sz="1400" dirty="0"/>
          </a:p>
        </p:txBody>
      </p:sp>
    </p:spTree>
    <p:extLst>
      <p:ext uri="{BB962C8B-B14F-4D97-AF65-F5344CB8AC3E}">
        <p14:creationId xmlns:p14="http://schemas.microsoft.com/office/powerpoint/2010/main" val="270675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VBMS-R Conflicts Tab</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937260" y="1771871"/>
            <a:ext cx="7269480" cy="4218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16</a:t>
            </a:fld>
            <a:endParaRPr lang="en-US" dirty="0"/>
          </a:p>
        </p:txBody>
      </p:sp>
    </p:spTree>
    <p:extLst>
      <p:ext uri="{BB962C8B-B14F-4D97-AF65-F5344CB8AC3E}">
        <p14:creationId xmlns:p14="http://schemas.microsoft.com/office/powerpoint/2010/main" val="281609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2881917"/>
            <a:ext cx="9144000" cy="1094165"/>
          </a:xfrm>
        </p:spPr>
        <p:txBody>
          <a:bodyPr>
            <a:noAutofit/>
          </a:bodyPr>
          <a:lstStyle/>
          <a:p>
            <a:r>
              <a:rPr lang="en-US" sz="7200" b="0" dirty="0"/>
              <a:t>Questions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sz="1400" dirty="0"/>
          </a:p>
        </p:txBody>
      </p:sp>
    </p:spTree>
    <p:extLst>
      <p:ext uri="{BB962C8B-B14F-4D97-AF65-F5344CB8AC3E}">
        <p14:creationId xmlns:p14="http://schemas.microsoft.com/office/powerpoint/2010/main" val="207342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Given the available references, the trainee will be able to identify the regulations and manual references associated with pyramiding to properly evaluate a rating with 98% accuracy.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276244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b="1" dirty="0">
                <a:effectLst/>
              </a:rPr>
              <a:t>References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38 CFR§4.14 - Avoidance of Pyramiding</a:t>
            </a:r>
          </a:p>
          <a:p>
            <a:pPr>
              <a:spcAft>
                <a:spcPts val="600"/>
              </a:spcAft>
              <a:buClr>
                <a:schemeClr val="tx1"/>
              </a:buClr>
            </a:pPr>
            <a:r>
              <a:rPr lang="en-US" sz="2000" dirty="0"/>
              <a:t>38 CFR§4.55 - Principles of Combined Ratings for Muscle Injuries </a:t>
            </a:r>
          </a:p>
          <a:p>
            <a:pPr>
              <a:spcAft>
                <a:spcPts val="600"/>
              </a:spcAft>
              <a:buClr>
                <a:schemeClr val="tx1"/>
              </a:buClr>
            </a:pPr>
            <a:r>
              <a:rPr lang="en-US" sz="2000" dirty="0"/>
              <a:t>38 CFR§4.96 - Special Provisions Regarding Evaluation of Respiratory Conditions </a:t>
            </a:r>
          </a:p>
          <a:p>
            <a:pPr>
              <a:spcAft>
                <a:spcPts val="600"/>
              </a:spcAft>
              <a:buClr>
                <a:schemeClr val="tx1"/>
              </a:buClr>
            </a:pPr>
            <a:r>
              <a:rPr lang="en-US" sz="2000" dirty="0"/>
              <a:t>38 CFR 4.97  - Respiratory System</a:t>
            </a:r>
          </a:p>
          <a:p>
            <a:pPr>
              <a:spcAft>
                <a:spcPts val="600"/>
              </a:spcAft>
              <a:buClr>
                <a:schemeClr val="tx1"/>
              </a:buClr>
            </a:pPr>
            <a:r>
              <a:rPr lang="en-US" sz="2000" dirty="0"/>
              <a:t>38 CFR§4.113 - Coexisting Abdominal Conditions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Tree>
    <p:extLst>
      <p:ext uri="{BB962C8B-B14F-4D97-AF65-F5344CB8AC3E}">
        <p14:creationId xmlns:p14="http://schemas.microsoft.com/office/powerpoint/2010/main" val="279246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2057400"/>
            <a:ext cx="7877175" cy="3916363"/>
          </a:xfrm>
        </p:spPr>
        <p:txBody>
          <a:bodyPr>
            <a:normAutofit/>
          </a:bodyPr>
          <a:lstStyle/>
          <a:p>
            <a:pPr>
              <a:spcAft>
                <a:spcPts val="600"/>
              </a:spcAft>
              <a:buClr>
                <a:schemeClr val="tx1"/>
              </a:buClr>
            </a:pPr>
            <a:r>
              <a:rPr lang="fr-FR" sz="2000" dirty="0"/>
              <a:t>M21-1, Part III, Subpart iv, 4.A - </a:t>
            </a:r>
            <a:r>
              <a:rPr lang="en-US" sz="2000" dirty="0"/>
              <a:t>Musculoskeletal Conditions </a:t>
            </a:r>
            <a:endParaRPr lang="fr-FR" sz="2000" dirty="0"/>
          </a:p>
          <a:p>
            <a:pPr>
              <a:spcAft>
                <a:spcPts val="600"/>
              </a:spcAft>
              <a:buClr>
                <a:schemeClr val="tx1"/>
              </a:buClr>
            </a:pPr>
            <a:r>
              <a:rPr lang="fr-FR" sz="2000" dirty="0"/>
              <a:t>M21-1, Part III, Subpart iv, 4.D.1 - Respiratory Conditions </a:t>
            </a:r>
          </a:p>
          <a:p>
            <a:pPr>
              <a:spcAft>
                <a:spcPts val="600"/>
              </a:spcAft>
              <a:buClr>
                <a:schemeClr val="tx1"/>
              </a:buClr>
            </a:pPr>
            <a:r>
              <a:rPr lang="fr-FR" sz="2000" dirty="0"/>
              <a:t>M21-1, Part III, </a:t>
            </a:r>
            <a:r>
              <a:rPr lang="fr-FR" sz="2000" dirty="0" err="1"/>
              <a:t>Subpart</a:t>
            </a:r>
            <a:r>
              <a:rPr lang="fr-FR" sz="2000" dirty="0"/>
              <a:t> iv </a:t>
            </a:r>
            <a:r>
              <a:rPr lang="en-US" sz="2000" dirty="0"/>
              <a:t>6.C  - Completing the Rating Decision Narrative </a:t>
            </a:r>
          </a:p>
          <a:p>
            <a:pPr>
              <a:spcAft>
                <a:spcPts val="600"/>
              </a:spcAft>
              <a:buClr>
                <a:schemeClr val="tx1"/>
              </a:buClr>
            </a:pPr>
            <a:r>
              <a:rPr lang="en-US" sz="2000" dirty="0"/>
              <a:t>Decision Assessment Document (DAD), Esteban v. Brown, No. 92-693  - Pyramiding</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387541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b="1" dirty="0">
                <a:effectLst/>
              </a:rPr>
              <a:t>38 CFR 4.14</a:t>
            </a:r>
          </a:p>
        </p:txBody>
      </p:sp>
      <p:sp>
        <p:nvSpPr>
          <p:cNvPr id="3" name="Content Placeholder 2"/>
          <p:cNvSpPr>
            <a:spLocks noGrp="1"/>
          </p:cNvSpPr>
          <p:nvPr>
            <p:ph idx="1"/>
            <p:custDataLst>
              <p:tags r:id="rId2"/>
            </p:custDataLst>
          </p:nvPr>
        </p:nvSpPr>
        <p:spPr>
          <a:xfrm>
            <a:off x="457200" y="1809750"/>
            <a:ext cx="8229600" cy="3916363"/>
          </a:xfrm>
        </p:spPr>
        <p:txBody>
          <a:bodyPr>
            <a:noAutofit/>
          </a:bodyPr>
          <a:lstStyle/>
          <a:p>
            <a:pPr>
              <a:spcAft>
                <a:spcPts val="600"/>
              </a:spcAft>
              <a:buClr>
                <a:schemeClr val="tx1"/>
              </a:buClr>
            </a:pPr>
            <a:r>
              <a:rPr lang="en-US" sz="2000" dirty="0"/>
              <a:t>Don’t use the same disability under various diagnoses </a:t>
            </a:r>
          </a:p>
          <a:p>
            <a:pPr>
              <a:spcAft>
                <a:spcPts val="600"/>
              </a:spcAft>
              <a:buClr>
                <a:schemeClr val="tx1"/>
              </a:buClr>
            </a:pPr>
            <a:r>
              <a:rPr lang="en-US" sz="2000" dirty="0"/>
              <a:t>Disabilities may overlap to a great extent</a:t>
            </a:r>
          </a:p>
          <a:p>
            <a:pPr marL="503238" lvl="2" indent="-277813">
              <a:spcAft>
                <a:spcPts val="600"/>
              </a:spcAft>
              <a:buClr>
                <a:schemeClr val="tx1"/>
              </a:buClr>
            </a:pPr>
            <a:r>
              <a:rPr lang="en-US" sz="1600" dirty="0"/>
              <a:t>Special rules included in the specific bodily system for their evaluation</a:t>
            </a:r>
            <a:endParaRPr lang="en-US" sz="2000" dirty="0"/>
          </a:p>
          <a:p>
            <a:pPr>
              <a:spcAft>
                <a:spcPts val="600"/>
              </a:spcAft>
              <a:buClr>
                <a:schemeClr val="tx1"/>
              </a:buClr>
            </a:pPr>
            <a:r>
              <a:rPr lang="en-US" sz="2000" dirty="0"/>
              <a:t>Don’t use manifestations </a:t>
            </a:r>
            <a:r>
              <a:rPr lang="en-US" sz="2000" b="1" u="sng" dirty="0"/>
              <a:t>not</a:t>
            </a:r>
            <a:r>
              <a:rPr lang="en-US" sz="2000" b="1" dirty="0"/>
              <a:t> </a:t>
            </a:r>
            <a:r>
              <a:rPr lang="en-US" sz="2000" dirty="0"/>
              <a:t>resulting from service-connected disease or injury in establishing the service-connected evaluation, </a:t>
            </a:r>
            <a:r>
              <a:rPr lang="en-US" sz="2000" b="1" u="sng" dirty="0"/>
              <a:t>and</a:t>
            </a:r>
            <a:r>
              <a:rPr lang="en-US" sz="2000" u="sng" dirty="0"/>
              <a:t> </a:t>
            </a:r>
            <a:endParaRPr lang="en-US" sz="2000" dirty="0"/>
          </a:p>
          <a:p>
            <a:pPr>
              <a:spcAft>
                <a:spcPts val="600"/>
              </a:spcAft>
              <a:buClr>
                <a:schemeClr val="tx1"/>
              </a:buClr>
            </a:pPr>
            <a:r>
              <a:rPr lang="en-US" sz="2000" dirty="0"/>
              <a:t>The evaluation of the same manifestation under different diagnoses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Tree>
    <p:extLst>
      <p:ext uri="{BB962C8B-B14F-4D97-AF65-F5344CB8AC3E}">
        <p14:creationId xmlns:p14="http://schemas.microsoft.com/office/powerpoint/2010/main" val="28867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b="1" dirty="0">
                <a:effectLst/>
              </a:rPr>
              <a:t>Esteban v. Brown</a:t>
            </a:r>
            <a:endParaRPr lang="en-US" sz="2800" dirty="0">
              <a:effectLst/>
            </a:endParaRPr>
          </a:p>
        </p:txBody>
      </p:sp>
      <p:sp>
        <p:nvSpPr>
          <p:cNvPr id="3" name="Content Placeholder 2"/>
          <p:cNvSpPr>
            <a:spLocks noGrp="1"/>
          </p:cNvSpPr>
          <p:nvPr>
            <p:ph idx="1"/>
            <p:custDataLst>
              <p:tags r:id="rId2"/>
            </p:custDataLst>
          </p:nvPr>
        </p:nvSpPr>
        <p:spPr>
          <a:xfrm>
            <a:off x="457200" y="1743075"/>
            <a:ext cx="8229600" cy="3916363"/>
          </a:xfrm>
        </p:spPr>
        <p:txBody>
          <a:bodyPr>
            <a:normAutofit/>
          </a:bodyPr>
          <a:lstStyle/>
          <a:p>
            <a:pPr>
              <a:spcAft>
                <a:spcPts val="600"/>
              </a:spcAft>
              <a:buClr>
                <a:schemeClr val="tx1"/>
              </a:buClr>
            </a:pPr>
            <a:r>
              <a:rPr lang="en-US" altLang="en-US" sz="2000" dirty="0"/>
              <a:t>Esteban claimed separate evaluations for painful scars, disfiguring scars and facial muscle damage with mastication difficulties</a:t>
            </a:r>
          </a:p>
          <a:p>
            <a:pPr>
              <a:spcAft>
                <a:spcPts val="600"/>
              </a:spcAft>
              <a:buClr>
                <a:schemeClr val="tx1"/>
              </a:buClr>
            </a:pPr>
            <a:r>
              <a:rPr lang="en-US" altLang="en-US" sz="2000" dirty="0"/>
              <a:t>Initially denied multiple evaluations</a:t>
            </a:r>
          </a:p>
          <a:p>
            <a:pPr>
              <a:spcAft>
                <a:spcPts val="600"/>
              </a:spcAft>
              <a:buClr>
                <a:schemeClr val="tx1"/>
              </a:buClr>
            </a:pPr>
            <a:r>
              <a:rPr lang="en-US" altLang="en-US" sz="2000" dirty="0"/>
              <a:t>The Court determined separate disability ratings are appropriate when a single injury results in distinct functional impairments.</a:t>
            </a:r>
          </a:p>
          <a:p>
            <a:pPr>
              <a:spcAft>
                <a:spcPts val="600"/>
              </a:spcAft>
              <a:buClr>
                <a:schemeClr val="tx1"/>
              </a:buClr>
            </a:pPr>
            <a:r>
              <a:rPr lang="en-US" altLang="en-US" sz="2000" dirty="0"/>
              <a:t>Separate ratings for a single disability, when allowed by the rating schedule, are authorized unless there is overlapping symptomology.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Tree>
    <p:extLst>
      <p:ext uri="{BB962C8B-B14F-4D97-AF65-F5344CB8AC3E}">
        <p14:creationId xmlns:p14="http://schemas.microsoft.com/office/powerpoint/2010/main" val="309693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67992" y="2598230"/>
            <a:ext cx="5808016" cy="3404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b="1" dirty="0">
                <a:effectLst/>
              </a:rPr>
              <a:t>Points to Consider</a:t>
            </a:r>
            <a:endParaRPr lang="en-US" sz="2800" dirty="0">
              <a:effectLst/>
            </a:endParaRPr>
          </a:p>
        </p:txBody>
      </p:sp>
      <p:sp>
        <p:nvSpPr>
          <p:cNvPr id="3" name="Content Placeholder 2"/>
          <p:cNvSpPr>
            <a:spLocks noGrp="1"/>
          </p:cNvSpPr>
          <p:nvPr>
            <p:ph idx="1"/>
            <p:custDataLst>
              <p:tags r:id="rId2"/>
            </p:custDataLst>
          </p:nvPr>
        </p:nvSpPr>
        <p:spPr>
          <a:xfrm>
            <a:off x="457199" y="2030696"/>
            <a:ext cx="8229600" cy="448597"/>
          </a:xfrm>
        </p:spPr>
        <p:txBody>
          <a:bodyPr/>
          <a:lstStyle/>
          <a:p>
            <a:pPr>
              <a:spcAft>
                <a:spcPts val="600"/>
              </a:spcAft>
            </a:pPr>
            <a:r>
              <a:rPr lang="en-US" altLang="en-US" sz="2000" dirty="0"/>
              <a:t>What are the objective manifestations shown by medical evidence?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Tree>
    <p:extLst>
      <p:ext uri="{BB962C8B-B14F-4D97-AF65-F5344CB8AC3E}">
        <p14:creationId xmlns:p14="http://schemas.microsoft.com/office/powerpoint/2010/main" val="406010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Points to Consider</a:t>
            </a:r>
            <a:endParaRPr lang="en-US" sz="2800" dirty="0"/>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
        <p:nvSpPr>
          <p:cNvPr id="5" name="Rectangle 3"/>
          <p:cNvSpPr txBox="1">
            <a:spLocks noChangeArrowheads="1"/>
          </p:cNvSpPr>
          <p:nvPr>
            <p:custDataLst>
              <p:tags r:id="rId3"/>
            </p:custDataLst>
          </p:nvPr>
        </p:nvSpPr>
        <p:spPr bwMode="auto">
          <a:xfrm>
            <a:off x="501963" y="2002627"/>
            <a:ext cx="8209418" cy="43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2000">
                <a:solidFill>
                  <a:srgbClr val="1D3275"/>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2000">
                <a:solidFill>
                  <a:srgbClr val="1D3275"/>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1191" indent="-1191">
              <a:spcBef>
                <a:spcPts val="0"/>
              </a:spcBef>
              <a:spcAft>
                <a:spcPts val="600"/>
              </a:spcAft>
              <a:buNone/>
            </a:pPr>
            <a:r>
              <a:rPr lang="en-US" altLang="en-US" sz="2000" kern="0" dirty="0">
                <a:solidFill>
                  <a:schemeClr val="tx1"/>
                </a:solidFill>
                <a:latin typeface="Arial" panose="020B0604020202020204" pitchFamily="34" charset="0"/>
                <a:cs typeface="Arial" panose="020B0604020202020204" pitchFamily="34" charset="0"/>
              </a:rPr>
              <a:t>Do those manifestations result in distinct functional impairments?</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7341" y="2667680"/>
            <a:ext cx="4269317" cy="3503839"/>
          </a:xfrm>
          <a:prstGeom prst="rect">
            <a:avLst/>
          </a:prstGeom>
        </p:spPr>
      </p:pic>
    </p:spTree>
    <p:extLst>
      <p:ext uri="{BB962C8B-B14F-4D97-AF65-F5344CB8AC3E}">
        <p14:creationId xmlns:p14="http://schemas.microsoft.com/office/powerpoint/2010/main" val="215542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Points to Consider</a:t>
            </a:r>
            <a:endParaRPr lang="en-US" sz="28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1191" indent="-1191">
              <a:spcAft>
                <a:spcPts val="600"/>
              </a:spcAft>
            </a:pPr>
            <a:r>
              <a:rPr lang="en-US" altLang="en-US" sz="2000" dirty="0"/>
              <a:t>What diagnostic codes in the rating schedule most accurately reflect the objective manifestations?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
        <p:nvSpPr>
          <p:cNvPr id="14" name="Rectangle 13">
            <a:extLst>
              <a:ext uri="{FF2B5EF4-FFF2-40B4-BE49-F238E27FC236}">
                <a16:creationId xmlns:a16="http://schemas.microsoft.com/office/drawing/2014/main" id="{33F4D788-49BD-439B-8159-9E3EA9D52CDB}"/>
              </a:ext>
            </a:extLst>
          </p:cNvPr>
          <p:cNvSpPr/>
          <p:nvPr>
            <p:custDataLst>
              <p:tags r:id="rId4"/>
            </p:custDataLst>
          </p:nvPr>
        </p:nvSpPr>
        <p:spPr>
          <a:xfrm rot="20449635">
            <a:off x="841147" y="2945356"/>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5260?</a:t>
            </a:r>
          </a:p>
        </p:txBody>
      </p:sp>
      <p:sp>
        <p:nvSpPr>
          <p:cNvPr id="15" name="Rectangle 14">
            <a:extLst>
              <a:ext uri="{FF2B5EF4-FFF2-40B4-BE49-F238E27FC236}">
                <a16:creationId xmlns:a16="http://schemas.microsoft.com/office/drawing/2014/main" id="{306B8630-0279-4D9B-84D8-71678272F5F6}"/>
              </a:ext>
            </a:extLst>
          </p:cNvPr>
          <p:cNvSpPr/>
          <p:nvPr>
            <p:custDataLst>
              <p:tags r:id="rId5"/>
            </p:custDataLst>
          </p:nvPr>
        </p:nvSpPr>
        <p:spPr>
          <a:xfrm rot="746643">
            <a:off x="1935248" y="4067155"/>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7331?</a:t>
            </a:r>
          </a:p>
        </p:txBody>
      </p:sp>
      <p:sp>
        <p:nvSpPr>
          <p:cNvPr id="16" name="Rectangle 15">
            <a:extLst>
              <a:ext uri="{FF2B5EF4-FFF2-40B4-BE49-F238E27FC236}">
                <a16:creationId xmlns:a16="http://schemas.microsoft.com/office/drawing/2014/main" id="{A423F1B8-0E36-4F12-B607-B23AD730A827}"/>
              </a:ext>
            </a:extLst>
          </p:cNvPr>
          <p:cNvSpPr/>
          <p:nvPr>
            <p:custDataLst>
              <p:tags r:id="rId6"/>
            </p:custDataLst>
          </p:nvPr>
        </p:nvSpPr>
        <p:spPr>
          <a:xfrm rot="21194987">
            <a:off x="1059317" y="5241215"/>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5242?</a:t>
            </a:r>
          </a:p>
        </p:txBody>
      </p:sp>
      <p:sp>
        <p:nvSpPr>
          <p:cNvPr id="17" name="Rectangle 16">
            <a:extLst>
              <a:ext uri="{FF2B5EF4-FFF2-40B4-BE49-F238E27FC236}">
                <a16:creationId xmlns:a16="http://schemas.microsoft.com/office/drawing/2014/main" id="{9628DC1F-9A46-4874-B6EE-471DD464ECDF}"/>
              </a:ext>
            </a:extLst>
          </p:cNvPr>
          <p:cNvSpPr/>
          <p:nvPr>
            <p:custDataLst>
              <p:tags r:id="rId7"/>
            </p:custDataLst>
          </p:nvPr>
        </p:nvSpPr>
        <p:spPr>
          <a:xfrm rot="746643">
            <a:off x="3872907" y="3152401"/>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5261?</a:t>
            </a:r>
          </a:p>
        </p:txBody>
      </p:sp>
      <p:sp>
        <p:nvSpPr>
          <p:cNvPr id="18" name="Rectangle 17">
            <a:extLst>
              <a:ext uri="{FF2B5EF4-FFF2-40B4-BE49-F238E27FC236}">
                <a16:creationId xmlns:a16="http://schemas.microsoft.com/office/drawing/2014/main" id="{AD1BD015-3909-47FE-9845-0A23888A4C33}"/>
              </a:ext>
            </a:extLst>
          </p:cNvPr>
          <p:cNvSpPr/>
          <p:nvPr>
            <p:custDataLst>
              <p:tags r:id="rId8"/>
            </p:custDataLst>
          </p:nvPr>
        </p:nvSpPr>
        <p:spPr>
          <a:xfrm rot="19542130">
            <a:off x="3951134" y="4770168"/>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7342?</a:t>
            </a:r>
          </a:p>
        </p:txBody>
      </p:sp>
      <p:sp>
        <p:nvSpPr>
          <p:cNvPr id="19" name="Rectangle 18">
            <a:extLst>
              <a:ext uri="{FF2B5EF4-FFF2-40B4-BE49-F238E27FC236}">
                <a16:creationId xmlns:a16="http://schemas.microsoft.com/office/drawing/2014/main" id="{52E8CD13-FCC0-45B9-B99D-A5487F37B47E}"/>
              </a:ext>
            </a:extLst>
          </p:cNvPr>
          <p:cNvSpPr/>
          <p:nvPr>
            <p:custDataLst>
              <p:tags r:id="rId9"/>
            </p:custDataLst>
          </p:nvPr>
        </p:nvSpPr>
        <p:spPr>
          <a:xfrm rot="19542130">
            <a:off x="6405129" y="2827444"/>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5257?</a:t>
            </a:r>
          </a:p>
        </p:txBody>
      </p:sp>
      <p:sp>
        <p:nvSpPr>
          <p:cNvPr id="20" name="Rectangle 19">
            <a:extLst>
              <a:ext uri="{FF2B5EF4-FFF2-40B4-BE49-F238E27FC236}">
                <a16:creationId xmlns:a16="http://schemas.microsoft.com/office/drawing/2014/main" id="{5B8C06E5-3893-46C7-99C2-9157EA2E56B4}"/>
              </a:ext>
            </a:extLst>
          </p:cNvPr>
          <p:cNvSpPr/>
          <p:nvPr>
            <p:custDataLst>
              <p:tags r:id="rId10"/>
            </p:custDataLst>
          </p:nvPr>
        </p:nvSpPr>
        <p:spPr>
          <a:xfrm rot="21194987">
            <a:off x="6425321" y="4770167"/>
            <a:ext cx="23407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3333CC">
                        <a:tint val="70000"/>
                        <a:satMod val="245000"/>
                      </a:srgbClr>
                    </a:gs>
                    <a:gs pos="75000">
                      <a:srgbClr val="3333CC">
                        <a:tint val="90000"/>
                        <a:shade val="60000"/>
                        <a:satMod val="240000"/>
                      </a:srgbClr>
                    </a:gs>
                    <a:gs pos="100000">
                      <a:srgbClr val="3333CC">
                        <a:tint val="100000"/>
                        <a:shade val="50000"/>
                        <a:satMod val="240000"/>
                      </a:srgbClr>
                    </a:gs>
                  </a:gsLst>
                  <a:lin ang="5400000"/>
                </a:gradFill>
                <a:effectLst>
                  <a:outerShdw blurRad="50800" dist="39000" dir="5460000" algn="tl">
                    <a:srgbClr val="000000">
                      <a:alpha val="38000"/>
                    </a:srgbClr>
                  </a:outerShdw>
                </a:effectLst>
                <a:latin typeface="Tahoma"/>
              </a:rPr>
              <a:t>5243?</a:t>
            </a:r>
          </a:p>
        </p:txBody>
      </p:sp>
    </p:spTree>
    <p:extLst>
      <p:ext uri="{BB962C8B-B14F-4D97-AF65-F5344CB8AC3E}">
        <p14:creationId xmlns:p14="http://schemas.microsoft.com/office/powerpoint/2010/main" val="2925707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DUMMYTAG" val="&lt;DummyForForceWrite&gt;&lt;/DummyForForceWrite&gt;"/>
  <p:tag name="HTML_SHAPEINFO" val="&lt;ThreeDShapeInfo&gt;&lt;uuid val=&quot;{CE6B2A09-4FE4-4406-BD7A-782DEACEAAD4}&quot;/&gt;&lt;isInvalidForFieldText val=&quot;0&quot;/&gt;&lt;Image&gt;&lt;filename val=&quot;C:\Users\User\AppData\Local\Temp\CP1474811212562Session\CPTrustFolder1474811212593\PPTImport1474820472937\data\asimages\{CE6B2A09-4FE4-4406-BD7A-782DEACEAAD4}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4BF7E8D-B66C-4732-A274-0E3BCD25F663}&quot;/&gt;&lt;isInvalidForFieldText val=&quot;0&quot;/&gt;&lt;Image&gt;&lt;filename val=&quot;C:\Users\User\AppData\Local\Temp\CP1474811212562Session\CPTrustFolder1474811212593\PPTImport1474820472937\data\asimages\{44BF7E8D-B66C-4732-A274-0E3BCD25F663}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4206961C-93BD-46D1-850F-FA151F28C9B2}&quot;/&gt;&lt;isInvalidForFieldText val=&quot;0&quot;/&gt;&lt;Image&gt;&lt;filename val=&quot;C:\Users\User\AppData\Local\Temp\CP1474811212562Session\CPTrustFolder1474811212593\PPTImport1474820472937\data\asimages\{4206961C-93BD-46D1-850F-FA151F28C9B2}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209F9D2-B98D-4853-86AA-C9BABE676C9C}&quot;/&gt;&lt;isInvalidForFieldText val=&quot;0&quot;/&gt;&lt;Image&gt;&lt;filename val=&quot;C:\Users\User\AppData\Local\Temp\CP1474811212562Session\CPTrustFolder1474811212593\PPTImport1474820472937\data\asimages\{3209F9D2-B98D-4853-86AA-C9BABE676C9C}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3&quot;/&gt;&lt;lineCharCount val=&quot;64&quot;/&gt;&lt;lineCharCount val=&quot;46&quot;/&gt;&lt;/TableIndex&gt;&lt;/ShapeTextInfo&gt;"/>
  <p:tag name="HTML_SHAPEINFO" val="&lt;ThreeDShapeInfo&gt;&lt;uuid val=&quot;{EB42CC6E-F6FD-4F88-82C7-30591DB49313}&quot;/&gt;&lt;isInvalidForFieldText val=&quot;0&quot;/&gt;&lt;Image&gt;&lt;filename val=&quot;C:\Users\User\AppData\Local\Temp\CP1474811212562Session\CPTrustFolder1474811212593\PPTImport1474820472937\data\asimages\{EB42CC6E-F6FD-4F88-82C7-30591DB49313}_2.png&quot;/&gt;&lt;left val=&quot;40&quot;/&gt;&lt;top val=&quot;212&quot;/&gt;&lt;width val=&quot;871&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C76A39F-0CD9-4378-8AC0-EDBDA72A6CA0}&quot;/&gt;&lt;isInvalidForFieldText val=&quot;0&quot;/&gt;&lt;Image&gt;&lt;filename val=&quot;C:\Users\User\AppData\Local\Temp\CP1474811212562Session\CPTrustFolder1474811212593\PPTImport1474820472937\data\asimages\{3C76A39F-0CD9-4378-8AC0-EDBDA72A6CA0}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4E7761C-EACF-4C8D-9E46-D41DDA558B31}&quot;/&gt;&lt;isInvalidForFieldText val=&quot;0&quot;/&gt;&lt;Image&gt;&lt;filename val=&quot;C:\Users\User\AppData\Local\Temp\CP1474811212562Session\CPTrustFolder1474811212593\PPTImport1474820472937\data\asimages\{24E7761C-EACF-4C8D-9E46-D41DDA558B31}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66&quot;/&gt;&lt;lineCharCount val=&quot;57&quot;/&gt;&lt;lineCharCount val=&quot;24&quot;/&gt;&lt;lineCharCount val=&quot;34&quot;/&gt;&lt;lineCharCount val=&quot;46&quot;/&gt;&lt;/TableIndex&gt;&lt;/ShapeTextInfo&gt;"/>
  <p:tag name="HTML_SHAPEINFO" val="&lt;ThreeDShapeInfo&gt;&lt;uuid val=&quot;{4CB3B44B-DFD7-4E28-823B-70F93EE08BDC}&quot;/&gt;&lt;isInvalidForFieldText val=&quot;0&quot;/&gt;&lt;Image&gt;&lt;filename val=&quot;C:\Users\User\AppData\Local\Temp\CP1474811212562Session\CPTrustFolder1474811212593\PPTImport1474820472937\data\asimages\{4CB3B44B-DFD7-4E28-823B-70F93EE08BDC}_3.png&quot;/&gt;&lt;left val=&quot;42&quot;/&gt;&lt;top val=&quot;212&quot;/&gt;&lt;width val=&quot;870&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B98CEC5-BBF6-4326-BE14-6BBA3A13C7FC}&quot;/&gt;&lt;isInvalidForFieldText val=&quot;0&quot;/&gt;&lt;Image&gt;&lt;filename val=&quot;C:\Users\User\AppData\Local\Temp\CP1474811212562Session\CPTrustFolder1474811212593\PPTImport1474820472937\data\asimages\{BB98CEC5-BBF6-4326-BE14-6BBA3A13C7FC}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F1EA0BE-D8C4-4795-97C5-0903CDC8188B}&quot;/&gt;&lt;isInvalidForFieldText val=&quot;0&quot;/&gt;&lt;Image&gt;&lt;filename val=&quot;C:\Users\User\AppData\Local\Temp\CP1474811212562Session\CPTrustFolder1474811212593\PPTImport1474820472937\data\asimages\{CF1EA0BE-D8C4-4795-97C5-0903CDC8188B}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61&quot;/&gt;&lt;lineCharCount val=&quot;66&quot;/&gt;&lt;lineCharCount val=&quot;11&quot;/&gt;&lt;lineCharCount val=&quot;58&quot;/&gt;&lt;lineCharCount val=&quot;20&quot;/&gt;&lt;/TableIndex&gt;&lt;/ShapeTextInfo&gt;"/>
  <p:tag name="HTML_SHAPEINFO" val="&lt;ThreeDShapeInfo&gt;&lt;uuid val=&quot;{13536B70-0F50-4FC1-9BBE-35FDB435F29E}&quot;/&gt;&lt;isInvalidForFieldText val=&quot;0&quot;/&gt;&lt;Image&gt;&lt;filename val=&quot;C:\Users\User\AppData\Local\Temp\CP1474811212562Session\CPTrustFolder1474811212593\PPTImport1474820472937\data\asimages\{13536B70-0F50-4FC1-9BBE-35FDB435F29E}_4.png&quot;/&gt;&lt;left val=&quot;42&quot;/&gt;&lt;top val=&quot;212&quot;/&gt;&lt;width val=&quot;833&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49A502B-2DB6-4554-8908-25B7B08D4282}&quot;/&gt;&lt;isInvalidForFieldText val=&quot;0&quot;/&gt;&lt;Image&gt;&lt;filename val=&quot;C:\Users\User\AppData\Local\Temp\CP1474811212562Session\CPTrustFolder1474811212593\PPTImport1474820472937\data\asimages\{E49A502B-2DB6-4554-8908-25B7B08D4282}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BB583C58-99C8-4102-B636-ACF7DE17A692}&quot;/&gt;&lt;isInvalidForFieldText val=&quot;0&quot;/&gt;&lt;Image&gt;&lt;filename val=&quot;C:\Users\User\AppData\Local\Temp\CP1474811212562Session\CPTrustFolder1474811212593\PPTImport1474820472937\data\asimages\{BB583C58-99C8-4102-B636-ACF7DE17A692}_5.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5&quot;/&gt;&lt;lineCharCount val=&quot;43&quot;/&gt;&lt;lineCharCount val=&quot;74&quot;/&gt;&lt;lineCharCount val=&quot;62&quot;/&gt;&lt;lineCharCount val=&quot;68&quot;/&gt;&lt;lineCharCount val=&quot;5&quot;/&gt;&lt;lineCharCount val=&quot;66&quot;/&gt;&lt;/TableIndex&gt;&lt;/ShapeTextInfo&gt;"/>
  <p:tag name="HTML_SHAPEINFO" val="&lt;ThreeDShapeInfo&gt;&lt;uuid val=&quot;{58BFB70F-D346-401A-B1C6-356FC17C381B}&quot;/&gt;&lt;isInvalidForFieldText val=&quot;0&quot;/&gt;&lt;Image&gt;&lt;filename val=&quot;C:\Users\User\AppData\Local\Temp\CP1474811212562Session\CPTrustFolder1474811212593\PPTImport1474820472937\data\asimages\{58BFB70F-D346-401A-B1C6-356FC17C381B}_5.png&quot;/&gt;&lt;left val=&quot;42&quot;/&gt;&lt;top val=&quot;186&quot;/&gt;&lt;width val=&quot;870&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EF2C86E-B30E-4FC4-9638-1B543AB94AD2}&quot;/&gt;&lt;isInvalidForFieldText val=&quot;0&quot;/&gt;&lt;Image&gt;&lt;filename val=&quot;C:\Users\User\AppData\Local\Temp\CP1474811212562Session\CPTrustFolder1474811212593\PPTImport1474820472937\data\asimages\{4EF2C86E-B30E-4FC4-9638-1B543AB94AD2}_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ED0796C3-3B2D-40AC-8FBC-104376330595}&quot;/&gt;&lt;isInvalidForFieldText val=&quot;0&quot;/&gt;&lt;Image&gt;&lt;filename val=&quot;C:\Users\User\AppData\Local\Temp\CP1474811212562Session\CPTrustFolder1474811212593\PPTImport1474820472937\data\asimages\{ED0796C3-3B2D-40AC-8FBC-104376330595}_6.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1&quot;/&gt;&lt;lineCharCount val=&quot;38&quot;/&gt;&lt;lineCharCount val=&quot;65&quot;/&gt;&lt;lineCharCount val=&quot;65&quot;/&gt;&lt;lineCharCount val=&quot;69&quot;/&gt;&lt;lineCharCount val=&quot;67&quot;/&gt;&lt;/TableIndex&gt;&lt;/ShapeTextInfo&gt;"/>
  <p:tag name="HTML_SHAPEINFO" val="&lt;ThreeDShapeInfo&gt;&lt;uuid val=&quot;{9B91E092-B4C4-4C85-9F4F-E63BFE5A9CE5}&quot;/&gt;&lt;isInvalidForFieldText val=&quot;0&quot;/&gt;&lt;Image&gt;&lt;filename val=&quot;C:\Users\User\AppData\Local\Temp\CP1474811212562Session\CPTrustFolder1474811212593\PPTImport1474820472937\data\asimages\{9B91E092-B4C4-4C85-9F4F-E63BFE5A9CE5}_6.png&quot;/&gt;&lt;left val=&quot;42&quot;/&gt;&lt;top val=&quot;179&quot;/&gt;&lt;width val=&quot;870&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9E0912C-8777-4B1B-A75D-C7B405E9F6E0}&quot;/&gt;&lt;isInvalidForFieldText val=&quot;0&quot;/&gt;&lt;Image&gt;&lt;filename val=&quot;C:\Users\User\AppData\Local\Temp\CP1474811212562Session\CPTrustFolder1474811212593\PPTImport1474820472937\data\asimages\{B9E0912C-8777-4B1B-A75D-C7B405E9F6E0}_6.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96E6B780-DD3C-4C1B-BDA6-027E2F7363A7}&quot;/&gt;&lt;isInvalidForFieldText val=&quot;0&quot;/&gt;&lt;Image&gt;&lt;filename val=&quot;C:\Users\User\AppData\Local\Temp\CP1474811212562Session\CPTrustFolder1474811212593\PPTImport1474820472937\data\asimages\{96E6B780-DD3C-4C1B-BDA6-027E2F7363A7}_7.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4&quot;/&gt;&lt;/TableIndex&gt;&lt;/ShapeTextInfo&gt;"/>
  <p:tag name="HTML_SHAPEINFO" val="&lt;ThreeDShapeInfo&gt;&lt;uuid val=&quot;{3C222EF8-6E0E-4C87-92B8-0780A8FC082E}&quot;/&gt;&lt;isInvalidForFieldText val=&quot;0&quot;/&gt;&lt;Image&gt;&lt;filename val=&quot;C:\Users\User\AppData\Local\Temp\CP1474811212562Session\CPTrustFolder1474811212593\PPTImport1474820472937\data\asimages\{3C222EF8-6E0E-4C87-92B8-0780A8FC082E}_7.png&quot;/&gt;&lt;left val=&quot;40&quot;/&gt;&lt;top val=&quot;209&quot;/&gt;&lt;width val=&quot;871&quot;/&gt;&lt;height val=&quot;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A9C24F0-6042-447F-A780-7B642CDDE473}&quot;/&gt;&lt;isInvalidForFieldText val=&quot;0&quot;/&gt;&lt;Image&gt;&lt;filename val=&quot;C:\Users\User\AppData\Local\Temp\CP1474811212562Session\CPTrustFolder1474811212593\PPTImport1474820472937\data\asimages\{0A9C24F0-6042-447F-A780-7B642CDDE473}_7.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9400726F-DFE1-4198-B775-EA75745D74F0}&quot;/&gt;&lt;isInvalidForFieldText val=&quot;0&quot;/&gt;&lt;Image&gt;&lt;filename val=&quot;C:\Users\User\AppData\Local\Temp\CP1474811212562Session\CPTrustFolder1474811212593\PPTImport1474820472937\data\asimages\{9400726F-DFE1-4198-B775-EA75745D74F0}_8.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62ACB3A-9914-403D-AF69-080A5CAA9236}&quot;/&gt;&lt;isInvalidForFieldText val=&quot;0&quot;/&gt;&lt;Image&gt;&lt;filename val=&quot;C:\Users\User\AppData\Local\Temp\CP1474811212562Session\CPTrustFolder1474811212593\PPTImport1474820472937\data\asimages\{562ACB3A-9914-403D-AF69-080A5CAA9236}_8.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F0E30F48-1830-48CC-A0A2-8198FF60A086}&quot;/&gt;&lt;isInvalidForFieldText val=&quot;0&quot;/&gt;&lt;Image&gt;&lt;filename val=&quot;C:\Users\User\AppData\Local\Temp\CP1474811212562Session\CPTrustFolder1474811212593\PPTImport1474820472937\data\asimages\{F0E30F48-1830-48CC-A0A2-8198FF60A086}_8.png&quot;/&gt;&lt;left val=&quot;43&quot;/&gt;&lt;top val=&quot;205&quot;/&gt;&lt;width val=&quot;872&quot;/&gt;&lt;height val=&quot;57&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AF2FACDD-8288-4526-9CD9-481931EF010B}&quot;/&gt;&lt;isInvalidForFieldText val=&quot;0&quot;/&gt;&lt;Image&gt;&lt;filename val=&quot;C:\Users\User\AppData\Local\Temp\CP1474811212562Session\CPTrustFolder1474811212593\PPTImport1474820472937\data\asimages\{AF2FACDD-8288-4526-9CD9-481931EF010B}_9.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9&quot;/&gt;&lt;/TableIndex&gt;&lt;/ShapeTextInfo&gt;"/>
  <p:tag name="HTML_SHAPEINFO" val="&lt;ThreeDShapeInfo&gt;&lt;uuid val=&quot;{8A3DDEE3-097C-47E3-9CF4-33B8B4A96D38}&quot;/&gt;&lt;isInvalidForFieldText val=&quot;0&quot;/&gt;&lt;Image&gt;&lt;filename val=&quot;C:\Users\User\AppData\Local\Temp\CP1474811212562Session\CPTrustFolder1474811212593\PPTImport1474820472937\data\asimages\{8A3DDEE3-097C-47E3-9CF4-33B8B4A96D38}_9.png&quot;/&gt;&lt;left val=&quot;40&quot;/&gt;&lt;top val=&quot;212&quot;/&gt;&lt;width val=&quot;871&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CB864F0-91DE-4AEE-AD42-0E385526E3BB}&quot;/&gt;&lt;isInvalidForFieldText val=&quot;0&quot;/&gt;&lt;Image&gt;&lt;filename val=&quot;C:\Users\User\AppData\Local\Temp\CP1474811212562Session\CPTrustFolder1474811212593\PPTImport1474820472937\data\asimages\{BCB864F0-91DE-4AEE-AD42-0E385526E3BB}_9.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89B8C980-F163-4A7E-A40D-B2D8989CC8E9}&quot;/&gt;&lt;isInvalidForFieldText val=&quot;0&quot;/&gt;&lt;Image&gt;&lt;filename val=&quot;C:\Users\User\AppData\Local\Temp\CP1474811212562Session\CPTrustFolder1474811212593\PPTImport1474820472937\data\asimages\{89B8C980-F163-4A7E-A40D-B2D8989CC8E9}_9.png&quot;/&gt;&lt;left val=&quot;78&quot;/&gt;&lt;top val=&quot;270&quot;/&gt;&lt;width val=&quot;265&quot;/&gt;&lt;height val=&quot;17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2B032F1D-5CDA-4826-88B0-72063F3343CE}&quot;/&gt;&lt;isInvalidForFieldText val=&quot;0&quot;/&gt;&lt;Image&gt;&lt;filename val=&quot;C:\Users\User\AppData\Local\Temp\CP1474811212562Session\CPTrustFolder1474811212593\PPTImport1474820472937\data\asimages\{2B032F1D-5CDA-4826-88B0-72063F3343CE}_9.png&quot;/&gt;&lt;left val=&quot;194&quot;/&gt;&lt;top val=&quot;400&quot;/&gt;&lt;width val=&quot;262&quot;/&gt;&lt;height val=&quot;14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2164F511-0B31-429A-B52A-DC42B663CFB6}&quot;/&gt;&lt;isInvalidForFieldText val=&quot;0&quot;/&gt;&lt;Image&gt;&lt;filename val=&quot;C:\Users\User\AppData\Local\Temp\CP1474811212562Session\CPTrustFolder1474811212593\PPTImport1474820472937\data\asimages\{2164F511-0B31-429A-B52A-DC42B663CFB6}_9.png&quot;/&gt;&lt;left val=&quot;105&quot;/&gt;&lt;top val=&quot;535&quot;/&gt;&lt;width val=&quot;256&quot;/&gt;&lt;height val=&quot;126&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5CB1F052-1B40-4471-AB06-65634FB4E251}&quot;/&gt;&lt;isInvalidForFieldText val=&quot;0&quot;/&gt;&lt;Image&gt;&lt;filename val=&quot;C:\Users\User\AppData\Local\Temp\CP1474811212562Session\CPTrustFolder1474811212593\PPTImport1474820472937\data\asimages\{5CB1F052-1B40-4471-AB06-65634FB4E251}_9.png&quot;/&gt;&lt;left val=&quot;398&quot;/&gt;&lt;top val=&quot;304&quot;/&gt;&lt;width val=&quot;262&quot;/&gt;&lt;height val=&quot;14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015B8F0B-F992-4A22-BFEA-45E8E029EC36}&quot;/&gt;&lt;isInvalidForFieldText val=&quot;0&quot;/&gt;&lt;Image&gt;&lt;filename val=&quot;C:\Users\User\AppData\Local\Temp\CP1474811212562Session\CPTrustFolder1474811212593\PPTImport1474820472937\data\asimages\{015B8F0B-F992-4A22-BFEA-45E8E029EC36}_9.png&quot;/&gt;&lt;left val=&quot;408&quot;/&gt;&lt;top val=&quot;439&quot;/&gt;&lt;width val=&quot;259&quot;/&gt;&lt;height val=&quot;22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B2701278-585E-40CB-8303-FFA6ED527BFF}&quot;/&gt;&lt;isInvalidForFieldText val=&quot;0&quot;/&gt;&lt;Image&gt;&lt;filename val=&quot;C:\Users\User\AppData\Local\Temp\CP1474811212562Session\CPTrustFolder1474811212593\PPTImport1474820472937\data\asimages\{B2701278-585E-40CB-8303-FFA6ED527BFF}_9.png&quot;/&gt;&lt;left val=&quot;665&quot;/&gt;&lt;top val=&quot;235&quot;/&gt;&lt;width val=&quot;259&quot;/&gt;&lt;height val=&quot;220&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FD1EF3B4-345A-4149-9C53-C191CFD51583}&quot;/&gt;&lt;isInvalidForFieldText val=&quot;0&quot;/&gt;&lt;Image&gt;&lt;filename val=&quot;C:\Users\User\AppData\Local\Temp\CP1474811212562Session\CPTrustFolder1474811212593\PPTImport1474820472937\data\asimages\{FD1EF3B4-345A-4149-9C53-C191CFD51583}_9.png&quot;/&gt;&lt;left val=&quot;668&quot;/&gt;&lt;top val=&quot;486&quot;/&gt;&lt;width val=&quot;256&quot;/&gt;&lt;height val=&quot;126&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C4FFCA0-E484-4660-9583-0E82C4C7D506}&quot;/&gt;&lt;isInvalidForFieldText val=&quot;0&quot;/&gt;&lt;Image&gt;&lt;filename val=&quot;C:\Users\User\AppData\Local\Temp\CP1474811212562Session\CPTrustFolder1474811212593\PPTImport1474820472937\data\asimages\{DC4FFCA0-E484-4660-9583-0E82C4C7D506}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2&quot;/&gt;&lt;lineCharCount val=&quot;24&quot;/&gt;&lt;/TableIndex&gt;&lt;/ShapeTextInfo&gt;"/>
  <p:tag name="HTML_SHAPEINFO" val="&lt;ThreeDShapeInfo&gt;&lt;uuid val=&quot;{7013E45C-C297-4E24-B45A-28BC4D717C25}&quot;/&gt;&lt;isInvalidForFieldText val=&quot;0&quot;/&gt;&lt;Image&gt;&lt;filename val=&quot;C:\Users\User\AppData\Local\Temp\CP1474811212562Session\CPTrustFolder1474811212593\PPTImport1474820472937\data\asimages\{7013E45C-C297-4E24-B45A-28BC4D717C25}_10.png&quot;/&gt;&lt;left val=&quot;40&quot;/&gt;&lt;top val=&quot;193&quot;/&gt;&lt;width val=&quot;873&quot;/&gt;&lt;height val=&quot;12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704534C-4D9A-4A38-94F1-E825BF8A4FFE}&quot;/&gt;&lt;isInvalidForFieldText val=&quot;0&quot;/&gt;&lt;Image&gt;&lt;filename val=&quot;C:\Users\User\AppData\Local\Temp\CP1474811212562Session\CPTrustFolder1474811212593\PPTImport1474820472937\data\asimages\{D704534C-4D9A-4A38-94F1-E825BF8A4FFE}_10.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83EC2FA3-B2A5-40CD-A3B1-C479DFB7FFCC}&quot;/&gt;&lt;isInvalidForFieldText val=&quot;0&quot;/&gt;&lt;Image&gt;&lt;filename val=&quot;C:\Users\User\AppData\Local\Temp\CP1474811212562Session\CPTrustFolder1474811212593\PPTImport1474820472937\data\asimages\{83EC2FA3-B2A5-40CD-A3B1-C479DFB7FFCC}_11.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6&quot;/&gt;&lt;lineCharCount val=&quot;1&quot;/&gt;&lt;lineCharCount val=&quot;46&quot;/&gt;&lt;lineCharCount val=&quot;1&quot;/&gt;&lt;lineCharCount val=&quot;46&quot;/&gt;&lt;/TableIndex&gt;&lt;/ShapeTextInfo&gt;"/>
  <p:tag name="HTML_SHAPEINFO" val="&lt;ThreeDShapeInfo&gt;&lt;uuid val=&quot;{6720CA3E-E685-467B-90E2-3DF529138227}&quot;/&gt;&lt;isInvalidForFieldText val=&quot;0&quot;/&gt;&lt;Image&gt;&lt;filename val=&quot;C:\Users\User\AppData\Local\Temp\CP1474811212562Session\CPTrustFolder1474811212593\PPTImport1474820472937\data\asimages\{6720CA3E-E685-467B-90E2-3DF529138227}_11.png&quot;/&gt;&lt;left val=&quot;42&quot;/&gt;&lt;top val=&quot;212&quot;/&gt;&lt;width val=&quot;870&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D8D5F75-C4BB-4637-9F7F-EAB440D61A2C}&quot;/&gt;&lt;isInvalidForFieldText val=&quot;0&quot;/&gt;&lt;Image&gt;&lt;filename val=&quot;C:\Users\User\AppData\Local\Temp\CP1474811212562Session\CPTrustFolder1474811212593\PPTImport1474820472937\data\asimages\{7D8D5F75-C4BB-4637-9F7F-EAB440D61A2C}_11.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50998144-5939-424A-A3E0-3564704E6BF3}&quot;/&gt;&lt;isInvalidForFieldText val=&quot;0&quot;/&gt;&lt;Image&gt;&lt;filename val=&quot;C:\Users\User\AppData\Local\Temp\CP1474811212562Session\CPTrustFolder1474811212593\PPTImport1474820472937\data\asimages\{50998144-5939-424A-A3E0-3564704E6BF3}_12.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98FEDF0-91FA-4E0E-835B-5423831863C6}&quot;/&gt;&lt;isInvalidForFieldText val=&quot;0&quot;/&gt;&lt;Image&gt;&lt;filename val=&quot;C:\Users\User\AppData\Local\Temp\CP1474811212562Session\CPTrustFolder1474811212593\PPTImport1474820472937\data\asimages\{198FEDF0-91FA-4E0E-835B-5423831863C6}_12.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10&quot;/&gt;&lt;/TableIndex&gt;&lt;/ShapeTextInfo&gt;"/>
  <p:tag name="HTML_SHAPEINFO" val="&lt;ThreeDShapeInfo&gt;&lt;uuid val=&quot;{11890B73-3CAB-428A-9567-521C2D85F8B0}&quot;/&gt;&lt;isInvalidForFieldText val=&quot;0&quot;/&gt;&lt;Image&gt;&lt;filename val=&quot;C:\Users\User\AppData\Local\Temp\CP1474811212562Session\CPTrustFolder1474811212593\PPTImport1474820472937\data\asimages\{11890B73-3CAB-428A-9567-521C2D85F8B0}_12.png&quot;/&gt;&lt;left val=&quot;47&quot;/&gt;&lt;top val=&quot;218&quot;/&gt;&lt;width val=&quot;867&quot;/&gt;&lt;height val=&quot;8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05CC5BBB-D008-46E5-A62E-449AC67730AE}&quot;/&gt;&lt;isInvalidForFieldText val=&quot;0&quot;/&gt;&lt;Image&gt;&lt;filename val=&quot;C:\Users\User\AppData\Local\Temp\CP1474811212562Session\CPTrustFolder1474811212593\PPTImport1474820472937\data\asimages\{05CC5BBB-D008-46E5-A62E-449AC67730AE}_13.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F1F51B3-A97A-4667-8501-EAFA71D0E2D6}&quot;/&gt;&lt;isInvalidForFieldText val=&quot;0&quot;/&gt;&lt;Image&gt;&lt;filename val=&quot;C:\Users\User\AppData\Local\Temp\CP1474811212562Session\CPTrustFolder1474811212593\PPTImport1474820472937\data\asimages\{1F1F51B3-A97A-4667-8501-EAFA71D0E2D6}_13.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8784FEE1-C9AE-4FBA-B37E-FD93D3312197}&quot;/&gt;&lt;isInvalidForFieldText val=&quot;0&quot;/&gt;&lt;Image&gt;&lt;filename val=&quot;C:\Users\User\AppData\Local\Temp\CP1474811212562Session\CPTrustFolder1474811212593\PPTImport1474820472937\data\asimages\{8784FEE1-C9AE-4FBA-B37E-FD93D3312197}_1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84FE74C-A019-4CB9-B6A2-C658C16DE807}&quot;/&gt;&lt;isInvalidForFieldText val=&quot;0&quot;/&gt;&lt;Image&gt;&lt;filename val=&quot;C:\Users\User\AppData\Local\Temp\CP1474811212562Session\CPTrustFolder1474811212593\PPTImport1474820472937\data\asimages\{984FE74C-A019-4CB9-B6A2-C658C16DE807}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B0039B0E-8B22-4E74-9CBD-2BCABD721A10}&quot;/&gt;&lt;isInvalidForFieldText val=&quot;0&quot;/&gt;&lt;Image&gt;&lt;filename val=&quot;C:\Users\User\AppData\Local\Temp\CP1474811212562Session\CPTrustFolder1474811212593\PPTImport1474820472937\data\asimages\{B0039B0E-8B22-4E74-9CBD-2BCABD721A10}_15.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CFB013-2E0F-4B88-81D7-7C329029177A}&quot;/&gt;&lt;isInvalidForFieldText val=&quot;0&quot;/&gt;&lt;Image&gt;&lt;filename val=&quot;C:\Users\User\AppData\Local\Temp\CP1474811212562Session\CPTrustFolder1474811212593\PPTImport1474820472937\data\asimages\{17CFB013-2E0F-4B88-81D7-7C329029177A}_1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438139A5-1ACC-4206-919F-13D3CACAEE9D}&quot;/&gt;&lt;isInvalidForFieldText val=&quot;0&quot;/&gt;&lt;Image&gt;&lt;filename val=&quot;C:\Users\User\AppData\Local\Temp\CP1474811212562Session\CPTrustFolder1474811212593\PPTImport1474820472937\data\asimages\{438139A5-1ACC-4206-919F-13D3CACAEE9D}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489E5F5-8C5D-4B37-8328-55770B5EF448}&quot;/&gt;&lt;isInvalidForFieldText val=&quot;0&quot;/&gt;&lt;Image&gt;&lt;filename val=&quot;C:\Users\User\AppData\Local\Temp\CP1474811212562Session\CPTrustFolder1474811212593\PPTImport1474820472937\data\asimages\{8489E5F5-8C5D-4B37-8328-55770B5EF448}_16.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CC6AE36-EF98-4C80-90DC-3C8F4DD5A55C}&quot;/&gt;&lt;isInvalidForFieldText val=&quot;0&quot;/&gt;&lt;Image&gt;&lt;filename val=&quot;C:\Users\User\AppData\Local\Temp\CP1474811212562Session\CPTrustFolder1474811212593\PPTImport1474820472937\data\asimages\{DCC6AE36-EF98-4C80-90DC-3C8F4DD5A55C}_17.png&quot;/&gt;&lt;left val=&quot;0&quot;/&gt;&lt;top val=&quot;277&quot;/&gt;&lt;width val=&quot;961&quot;/&gt;&lt;height val=&quot;20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651A4B-76C2-4641-9A12-63268E24D9F0}&quot;/&gt;&lt;isInvalidForFieldText val=&quot;0&quot;/&gt;&lt;Image&gt;&lt;filename val=&quot;C:\Users\User\AppData\Local\Temp\CP1474811212562Session\CPTrustFolder1474811212593\PPTImport1474820472937\data\asimages\{1B651A4B-76C2-4641-9A12-63268E24D9F0}_17.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Theme</Template>
  <TotalTime>5126</TotalTime>
  <Words>1105</Words>
  <Application>Microsoft Office PowerPoint</Application>
  <PresentationFormat>On-screen Show (4:3)</PresentationFormat>
  <Paragraphs>142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Tahoma</vt:lpstr>
      <vt:lpstr>Wingdings</vt:lpstr>
      <vt:lpstr>VA Theme</vt:lpstr>
      <vt:lpstr>Pyramiding (Residency)</vt:lpstr>
      <vt:lpstr>Objectives</vt:lpstr>
      <vt:lpstr>References</vt:lpstr>
      <vt:lpstr>References</vt:lpstr>
      <vt:lpstr>38 CFR 4.14</vt:lpstr>
      <vt:lpstr>Esteban v. Brown</vt:lpstr>
      <vt:lpstr>Points to Consider</vt:lpstr>
      <vt:lpstr>Points to Consider</vt:lpstr>
      <vt:lpstr>Points to Consider</vt:lpstr>
      <vt:lpstr>Points to Consider</vt:lpstr>
      <vt:lpstr>Examples</vt:lpstr>
      <vt:lpstr>Remember</vt:lpstr>
      <vt:lpstr>Rating Schedule</vt:lpstr>
      <vt:lpstr>VBMS-R Conflicts Tab</vt:lpstr>
      <vt:lpstr>VBMS-R Conflicts Tab</vt:lpstr>
      <vt:lpstr>VBMS-R Conflicts Tab</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Pyramiding PowerPoint Presentation</dc:title>
  <dc:subject>RVSR</dc:subject>
  <dc:creator>Department of Veterans Affairs, Veterans Benefits Administration, Compensation Service, STAFF</dc:creator>
  <cp:keywords>pyramiding,disability,Esteban v Brown,objective systems,overlap diagnostic codes,VBMS-R conflict tab,rating schedule</cp:keywords>
  <dc:description>This course provides a review of the considerations for pyramiding. It is an effective complement to the lesson on Rating Schedule 4.1-4.31.</dc:description>
  <cp:lastModifiedBy>Kathy Poole</cp:lastModifiedBy>
  <cp:revision>391</cp:revision>
  <dcterms:created xsi:type="dcterms:W3CDTF">2014-04-30T02:32:11Z</dcterms:created>
  <dcterms:modified xsi:type="dcterms:W3CDTF">2018-08-15T15:17:22Z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