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9.xml" ContentType="application/vnd.openxmlformats-officedocument.presentationml.notesSlide+xml"/>
  <Override PartName="/ppt/media/image4.jpg" ContentType="image/jpg"/>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media/image5.jpg" ContentType="image/jpg"/>
  <Override PartName="/ppt/media/image7.jpg" ContentType="image/jpg"/>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media/image8.jpg" ContentType="image/jpg"/>
  <Override PartName="/ppt/media/image9.jpg" ContentType="image/jpg"/>
  <Override PartName="/ppt/media/image10.jpg" ContentType="image/jpg"/>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media/image13.jpg" ContentType="image/jpg"/>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7.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9.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2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2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26.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7.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3"/>
  </p:notesMasterIdLst>
  <p:handoutMasterIdLst>
    <p:handoutMasterId r:id="rId34"/>
  </p:handoutMasterIdLst>
  <p:sldIdLst>
    <p:sldId id="257" r:id="rId5"/>
    <p:sldId id="258" r:id="rId6"/>
    <p:sldId id="259" r:id="rId7"/>
    <p:sldId id="264" r:id="rId8"/>
    <p:sldId id="260" r:id="rId9"/>
    <p:sldId id="261" r:id="rId10"/>
    <p:sldId id="262" r:id="rId11"/>
    <p:sldId id="281" r:id="rId12"/>
    <p:sldId id="282" r:id="rId13"/>
    <p:sldId id="283" r:id="rId14"/>
    <p:sldId id="273" r:id="rId15"/>
    <p:sldId id="274" r:id="rId16"/>
    <p:sldId id="275" r:id="rId17"/>
    <p:sldId id="276" r:id="rId18"/>
    <p:sldId id="277" r:id="rId19"/>
    <p:sldId id="278" r:id="rId20"/>
    <p:sldId id="279" r:id="rId21"/>
    <p:sldId id="284" r:id="rId22"/>
    <p:sldId id="285" r:id="rId23"/>
    <p:sldId id="286" r:id="rId24"/>
    <p:sldId id="287" r:id="rId25"/>
    <p:sldId id="288" r:id="rId26"/>
    <p:sldId id="289" r:id="rId27"/>
    <p:sldId id="290" r:id="rId28"/>
    <p:sldId id="291" r:id="rId29"/>
    <p:sldId id="294" r:id="rId30"/>
    <p:sldId id="292" r:id="rId31"/>
    <p:sldId id="298"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46" autoAdjust="0"/>
    <p:restoredTop sz="93899" autoAdjust="0"/>
  </p:normalViewPr>
  <p:slideViewPr>
    <p:cSldViewPr snapToGrid="0">
      <p:cViewPr varScale="1">
        <p:scale>
          <a:sx n="106" d="100"/>
          <a:sy n="106" d="100"/>
        </p:scale>
        <p:origin x="870"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8/14/2018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3&amp;rgn=div58"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ecfr.gov/cgi-bin/text-idx?SID=ad275643432556b9dda942343fb89296&amp;mc=true&amp;node=pt38.1.4&amp;rgn=div5"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cfr.gov/cgi-bin/text-idx?SID=ad275643432556b9dda942343fb89296&amp;mc=true&amp;node=pt38.1.4&amp;rgn=div5"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vaww.compensation.pension.km.va.gov/system/templates/selfservice/va_ka/" TargetMode="External"/><Relationship Id="rId4" Type="http://schemas.openxmlformats.org/officeDocument/2006/relationships/hyperlink" Target="https://vaww.compensation.pension.km.va.gov/system/templates/selfservice/va_ka/portal.html?encodedHash="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Respiratory System (RVSR IWT)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Sleep Apnea (DC 68 47)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Sleep apnea (AP-ne-ah) is a common disorder in which you have one or more pauses in breathing or shallow breaths while you sleep.</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Breathing pauses can last from a few seconds to minutes, and may occur 30 times or more an hour. Typically, normal breathing then starts again, sometimes with a loud snort or choking sound.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 a result, the quality of your sleep is poor, which makes you tired during the day. Sleep apnea is a leading cause of excessive daytime sleepiness.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diagnosis of sleep apnea, for rating purposes, cannot be accepted unless the diagnosis is confirmed by a sleep study.</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Without sleep study confirmation, service connection for sleep apnea cannot be granted.</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68 47 Sleep Apnea Syndromes (Obstructive, Central, Mixed):</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Chronic respiratory failure with carbon dioxide retention or </a:t>
            </a:r>
            <a:r>
              <a:rPr lang="en-US" sz="1800" b="0" dirty="0" err="1">
                <a:solidFill>
                  <a:schemeClr val="tx1"/>
                </a:solidFill>
                <a:latin typeface="Arial" panose="020B0604020202020204" pitchFamily="34" charset="0"/>
                <a:cs typeface="Arial" panose="020B0604020202020204" pitchFamily="34" charset="0"/>
              </a:rPr>
              <a:t>cor</a:t>
            </a:r>
            <a:r>
              <a:rPr lang="en-US" sz="1800" b="0" dirty="0">
                <a:solidFill>
                  <a:schemeClr val="tx1"/>
                </a:solidFill>
                <a:latin typeface="Arial" panose="020B0604020202020204" pitchFamily="34" charset="0"/>
                <a:cs typeface="Arial" panose="020B0604020202020204" pitchFamily="34" charset="0"/>
              </a:rPr>
              <a:t> pulmonale, or; requires tracheostomy. Rating 100.</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Requires use of breathing assistance device such as continuous airway pressure (CPAP) machine. Rating 50.</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Persistent day-time hypersomnolence. Rating 30.</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Asymptomatic but with documented sleep disorder breathing. Rating 0.</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18837225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Sinusitis (DC 65 10 dash 65 14)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Inflammation of one or more paranasal sinuses, due to bacterial or viral infection, or an allergy.</a:t>
            </a:r>
          </a:p>
          <a:p>
            <a:r>
              <a:rPr lang="en-US" sz="1800" b="0" dirty="0">
                <a:solidFill>
                  <a:schemeClr val="tx1"/>
                </a:solidFill>
                <a:latin typeface="Arial" panose="020B0604020202020204" pitchFamily="34" charset="0"/>
                <a:cs typeface="Arial" panose="020B0604020202020204" pitchFamily="34" charset="0"/>
              </a:rPr>
              <a:t>General Rating Formula for Sinusitis (DC’s 65 10 through 65 14):</a:t>
            </a:r>
          </a:p>
          <a:p>
            <a:r>
              <a:rPr lang="en-US" sz="1800" b="0" dirty="0">
                <a:solidFill>
                  <a:schemeClr val="tx1"/>
                </a:solidFill>
                <a:latin typeface="Arial" panose="020B0604020202020204" pitchFamily="34" charset="0"/>
                <a:cs typeface="Arial" panose="020B0604020202020204" pitchFamily="34" charset="0"/>
              </a:rPr>
              <a:t>Following radical surgery with chronic osteomyelitis, or; near constant sinusitis characterized by headaches, pain and tenderness of affected sinus, and purulent discharge or crusting after repeated surgeries. Rating 50.</a:t>
            </a:r>
          </a:p>
          <a:p>
            <a:r>
              <a:rPr lang="en-US" sz="1800" b="0" dirty="0">
                <a:solidFill>
                  <a:schemeClr val="tx1"/>
                </a:solidFill>
                <a:latin typeface="Arial" panose="020B0604020202020204" pitchFamily="34" charset="0"/>
                <a:cs typeface="Arial" panose="020B0604020202020204" pitchFamily="34" charset="0"/>
              </a:rPr>
              <a:t>Three or more incapacitating episodes per year of sinusitis requiring prolonged (lasting four to six weeks) antibiotic treatment, or;</a:t>
            </a:r>
          </a:p>
          <a:p>
            <a:r>
              <a:rPr lang="en-US" sz="1800" b="0" dirty="0">
                <a:solidFill>
                  <a:schemeClr val="tx1"/>
                </a:solidFill>
                <a:latin typeface="Arial" panose="020B0604020202020204" pitchFamily="34" charset="0"/>
                <a:cs typeface="Arial" panose="020B0604020202020204" pitchFamily="34" charset="0"/>
              </a:rPr>
              <a:t>more than six non-incapacitating episodes per year of sinusitis characterized by headaches, pain, and purulent discharge or crusting. Rating 30.</a:t>
            </a:r>
          </a:p>
          <a:p>
            <a:r>
              <a:rPr lang="en-US" sz="1800" b="0" dirty="0">
                <a:solidFill>
                  <a:schemeClr val="tx1"/>
                </a:solidFill>
                <a:latin typeface="Arial" panose="020B0604020202020204" pitchFamily="34" charset="0"/>
                <a:cs typeface="Arial" panose="020B0604020202020204" pitchFamily="34" charset="0"/>
              </a:rPr>
              <a:t>One or two incapacitating episodes per year of sinusitis requiring prolonged (lasting four to six weeks) antibiotic treatment, or;</a:t>
            </a:r>
          </a:p>
          <a:p>
            <a:r>
              <a:rPr lang="en-US" sz="1800" b="0" dirty="0">
                <a:solidFill>
                  <a:schemeClr val="tx1"/>
                </a:solidFill>
                <a:latin typeface="Arial" panose="020B0604020202020204" pitchFamily="34" charset="0"/>
                <a:cs typeface="Arial" panose="020B0604020202020204" pitchFamily="34" charset="0"/>
              </a:rPr>
              <a:t>three to six non incapacitating episodes per year of sinusitis characterized by headaches, pain, and purulent discharge or crusting. Rating 10.</a:t>
            </a:r>
          </a:p>
          <a:p>
            <a:r>
              <a:rPr lang="en-US" sz="1800" b="0" dirty="0">
                <a:solidFill>
                  <a:schemeClr val="tx1"/>
                </a:solidFill>
                <a:latin typeface="Arial" panose="020B0604020202020204" pitchFamily="34" charset="0"/>
                <a:cs typeface="Arial" panose="020B0604020202020204" pitchFamily="34" charset="0"/>
              </a:rPr>
              <a:t>Detected by X-ray only. Rating 0.</a:t>
            </a:r>
          </a:p>
          <a:p>
            <a:r>
              <a:rPr lang="en-US" sz="1800" b="0" dirty="0">
                <a:solidFill>
                  <a:schemeClr val="tx1"/>
                </a:solidFill>
                <a:latin typeface="Arial" panose="020B0604020202020204" pitchFamily="34" charset="0"/>
                <a:cs typeface="Arial" panose="020B0604020202020204" pitchFamily="34" charset="0"/>
              </a:rPr>
              <a:t>Note: An incapacitating episode of sinusitis means one that requires bed rest and treatment by a physician. </a:t>
            </a: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301821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Sinusitis  DBQ and Evaluation Builder</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274092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Rhinitis (DC 65 22 dash 65 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Inflammation of nasal mucous membranes due to bacterial infection, or allergies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65 22 Allergic or vasomotor rhinitis: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With polyps. Rating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Without polyps, but with greater than 50 percent obstruction of nasal passage on both sides or complete obstruction on one side. Rating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65 23 Bacterial rhinitis: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chemeClr val="tx1"/>
                </a:solidFill>
                <a:latin typeface="Arial" panose="020B0604020202020204" pitchFamily="34" charset="0"/>
                <a:cs typeface="Arial" panose="020B0604020202020204" pitchFamily="34" charset="0"/>
              </a:rPr>
              <a:t>Rhinoscleroma</a:t>
            </a:r>
            <a:r>
              <a:rPr lang="en-US" sz="1800" b="0" dirty="0">
                <a:solidFill>
                  <a:schemeClr val="tx1"/>
                </a:solidFill>
                <a:latin typeface="Arial" panose="020B0604020202020204" pitchFamily="34" charset="0"/>
                <a:cs typeface="Arial" panose="020B0604020202020204" pitchFamily="34" charset="0"/>
              </a:rPr>
              <a:t>. Rating 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With permanent hypertrophy of </a:t>
            </a:r>
            <a:r>
              <a:rPr lang="en-US" sz="1800" b="0" dirty="0" err="1">
                <a:solidFill>
                  <a:schemeClr val="tx1"/>
                </a:solidFill>
                <a:latin typeface="Arial" panose="020B0604020202020204" pitchFamily="34" charset="0"/>
                <a:cs typeface="Arial" panose="020B0604020202020204" pitchFamily="34" charset="0"/>
              </a:rPr>
              <a:t>turbinates</a:t>
            </a:r>
            <a:r>
              <a:rPr lang="en-US" sz="1800" b="0" dirty="0">
                <a:solidFill>
                  <a:schemeClr val="tx1"/>
                </a:solidFill>
                <a:latin typeface="Arial" panose="020B0604020202020204" pitchFamily="34" charset="0"/>
                <a:cs typeface="Arial" panose="020B0604020202020204" pitchFamily="34" charset="0"/>
              </a:rPr>
              <a:t> and with greater than 50 percent obstruction of nasal passage on both sides or complete obstruction on one side. Rating 10.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65 24 Granulomatous rhinitis: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Wegener’s granulomatosis, lethal midline granuloma. Rating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Other types of granulomatous infection. Rating 20.</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383993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Rhinitis dash DBQ and Evaluation Builder</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151609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Coexisting Respiratory Conditions under 38 CFR 4.96(a)</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Ratings under diagnostic codes 6600 through 68 17 and 68 22 through 68 47 will not be combined with each other.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single rating will be assigned under the diagnostic code which reflects the predominant disability with elevation to the next higher evaluation where the severity of the overall disability warrants such elevation.</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021397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 Provisions DC 6600, 66 03, 66 04, 68 25 through 68 33, and 68 40 through 6845</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Pulmonary Function Test (PFT) results are required to evaluate, EXCEPT:</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the results of a maximum exercise capacity test are of record and are 20 ml per kg per minute or less. If a maximum exercise capacity test is not of record, evaluate based on alternative criteria.</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pulmonary hypertension (documented by an echocardiogram or cardiac catheterization), </a:t>
            </a:r>
            <a:r>
              <a:rPr lang="en-US" sz="1800" b="0" dirty="0" err="1">
                <a:solidFill>
                  <a:schemeClr val="tx1"/>
                </a:solidFill>
                <a:latin typeface="Arial" panose="020B0604020202020204" pitchFamily="34" charset="0"/>
                <a:cs typeface="Arial" panose="020B0604020202020204" pitchFamily="34" charset="0"/>
              </a:rPr>
              <a:t>cor</a:t>
            </a:r>
            <a:r>
              <a:rPr lang="en-US" sz="1800" b="0" dirty="0">
                <a:solidFill>
                  <a:schemeClr val="tx1"/>
                </a:solidFill>
                <a:latin typeface="Arial" panose="020B0604020202020204" pitchFamily="34" charset="0"/>
                <a:cs typeface="Arial" panose="020B0604020202020204" pitchFamily="34" charset="0"/>
              </a:rPr>
              <a:t> pulmonale, or right ventricular hypertrophy has been diagnosed.</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there have been one or more episodes of acute respiratory failure.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When outpatient oxygen therapy is required.</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dirty="0"/>
          </a:p>
        </p:txBody>
      </p:sp>
    </p:spTree>
    <p:extLst>
      <p:ext uri="{BB962C8B-B14F-4D97-AF65-F5344CB8AC3E}">
        <p14:creationId xmlns:p14="http://schemas.microsoft.com/office/powerpoint/2010/main" val="82410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Special Provisions DC 6600, 66 03, 66 04, 68 25 through 68 33, and 68 40 through 68 45</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 DLCO test is not of record, evaluate based on alternative criteria as long as the examiner states why the test would not be useful or valid in a particular case.</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When the PFT's are not consistent with clinical findings, evaluate based on the PFT's unless the examiner states why they are not a valid indication of respiratory functional impairment in a particular case.</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Post bronchodilator studies are required when PFT's are done for disability evaluation purposes except when the results of pre bronchodilator pulmonary function tests are normal;</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or when the examiner determines that post-bronchodilator studies should not be done and states why; or using the DLCO score values.</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dirty="0"/>
          </a:p>
        </p:txBody>
      </p:sp>
    </p:spTree>
    <p:extLst>
      <p:ext uri="{BB962C8B-B14F-4D97-AF65-F5344CB8AC3E}">
        <p14:creationId xmlns:p14="http://schemas.microsoft.com/office/powerpoint/2010/main" val="4253205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Special Provisions DC 6600, 66 03, 66 04, 68 25 through 68 33, and 68 40 through 68 45</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When evaluating based on PFT's, use post-bronchodilator results in applying the evaluation criteria in the rating schedule unless the post-bronchodilator results were poorer than the pre-bronchodilator results. In those cases, use the pre-bronchodilator values for rating purposes.</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When there is a disparity between the results of different PFT's (FEV dash 1, FVC, etc.), so that the level of evaluation would differ depending on which test result is used, use the test result that the examiner states most accurately reflects the level of disability.</a:t>
            </a:r>
          </a:p>
          <a:p>
            <a:pPr>
              <a:lnSpc>
                <a:spcPct val="12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If the FEV dash 1 and the FVC are both greater than 100 percent, do not assign a compensable evaluation based on a decreased FEV dash 1 slash FVC ratio.</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dirty="0"/>
          </a:p>
        </p:txBody>
      </p:sp>
    </p:spTree>
    <p:extLst>
      <p:ext uri="{BB962C8B-B14F-4D97-AF65-F5344CB8AC3E}">
        <p14:creationId xmlns:p14="http://schemas.microsoft.com/office/powerpoint/2010/main" val="1111887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Asthma (DC 66 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Spasm, constriction, and or swelling of the bronchial tubes caused by increased responsiveness of the tracheobronchial tree to assorted stimuli.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Important: The evaluation can be based on the PFT OR frequency and type of medication! (Whichever is 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66 02 Asthma, bronchial: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less than 40 percent predicted, or; FEV dash 1 slash FVC less than 40 percent, or; more than one attack per week with episodes of respiratory failure,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requires daily use of systemic (oral or parenteral) high dose corticosteroids or immuno-suppressive medications. Rating 100.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40 to 55 percent predicted, or; FEV dash 1 slash FVC of 40 to 55 percent, or; at least monthly visits to physician for required care of exacerbations,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intermittent (at least three per year) courses of systemic (oral or parenteral) corticosteroids. Rating 60.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56 to 70 percent predicated, or; FEV dash 1 slash FVC of 56 to 70 percent, or; daily inhalational or oral bronchodilator therapy, or; inhalational anti-inflammatory medication. Rating 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71 to 80 percent predicted, or; FEV dash 1 slash FVC of 71 to 80 percent, or intermittent inhalational or oral bronchodilator therapy. Rating 10.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Note: In the absence of clinical findings of asthma at time of examination, a verified history of asthmatic attacks must be of record. </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dirty="0"/>
          </a:p>
        </p:txBody>
      </p:sp>
    </p:spTree>
    <p:extLst>
      <p:ext uri="{BB962C8B-B14F-4D97-AF65-F5344CB8AC3E}">
        <p14:creationId xmlns:p14="http://schemas.microsoft.com/office/powerpoint/2010/main" val="204806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Upon completion of this lesson and given available references, the trainee will prepare a rating decision targeting respiratory conditions with 98 percent accuracy. The trainee will be able to: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Properly evaluate respiratory conditions.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Apply pulmonary functions test (PFT) results to the rating schedule.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other considerations.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1939512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Asthma dash DBQ </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dirty="0"/>
          </a:p>
        </p:txBody>
      </p:sp>
    </p:spTree>
    <p:extLst>
      <p:ext uri="{BB962C8B-B14F-4D97-AF65-F5344CB8AC3E}">
        <p14:creationId xmlns:p14="http://schemas.microsoft.com/office/powerpoint/2010/main" val="392019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Asthma dash DBQ </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dirty="0"/>
          </a:p>
        </p:txBody>
      </p:sp>
    </p:spTree>
    <p:extLst>
      <p:ext uri="{BB962C8B-B14F-4D97-AF65-F5344CB8AC3E}">
        <p14:creationId xmlns:p14="http://schemas.microsoft.com/office/powerpoint/2010/main" val="800299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Chronic Obstructive Pulmonary Disease (C O P D) (DC 66 04)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Decreased ability of the lungs to perform their function of ventilation due to airway obstruction.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66 04 Chronic obstructive pulmonary 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less than 40 percent of predicted value, or; the ratio of Forced Expiratory Volume in one second to Forced Vital Capacity (FEV dash 1 slash FVC) less than 40 percent,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Diffusion Capacity of the Lung for Carbon Monoxide by the Single Breath Method (DLCO (SB)) less than 40 percent predicted, or; maximum exercise capacity less than 15 ml per kg per minute oxygen consumption (with cardiac or respiratory limitation),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err="1">
                <a:solidFill>
                  <a:schemeClr val="tx1"/>
                </a:solidFill>
                <a:latin typeface="Arial" panose="020B0604020202020204" pitchFamily="34" charset="0"/>
                <a:cs typeface="Arial" panose="020B0604020202020204" pitchFamily="34" charset="0"/>
              </a:rPr>
              <a:t>cor</a:t>
            </a:r>
            <a:r>
              <a:rPr lang="en-US" sz="1800" b="0" dirty="0">
                <a:solidFill>
                  <a:schemeClr val="tx1"/>
                </a:solidFill>
                <a:latin typeface="Arial" panose="020B0604020202020204" pitchFamily="34" charset="0"/>
                <a:cs typeface="Arial" panose="020B0604020202020204" pitchFamily="34" charset="0"/>
              </a:rPr>
              <a:t> pulmonale (right heart failure), or; right ventricular hypertrophy, or; pulmonary hypertension (shown by Echo or cardiac catheterization),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episode episodes of acute respiratory failure, or; requires outpatient oxygen therapy. Rating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40 to 55 percent predicted, or; FEV dash 1 slash FVC of 56 to 70 percent, or; DLCO (SB) of 40 to 55 percent predicted, or; maximum oxygen consumption of 15 to 20 ml per kg per minute (with cardiorespiratory limit). Rating 60.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56 to 70 percent predicted, or; FEV dash 1 slash FVC of 56 to 70 percent, or; DLCO (SB) 56 to 65 percent predicted. Rating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FEV dash 1 of 71 to 80 percent predicted, or; FEV dash 1 slash FVC of 71 to 80 percent, or; DLCO (SB) 66 to 80 percent predicted. Rating 10.</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dirty="0"/>
          </a:p>
        </p:txBody>
      </p:sp>
    </p:spTree>
    <p:extLst>
      <p:ext uri="{BB962C8B-B14F-4D97-AF65-F5344CB8AC3E}">
        <p14:creationId xmlns:p14="http://schemas.microsoft.com/office/powerpoint/2010/main" val="3873785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Asbestosis (DC 68 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 form of pneumoconiosis that results from prolonged inhalation of asbestos particles.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68 33 Asbestosis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General Rating Formula for Interstitial Lung Disease (diagnostic codes 68 25 through 68 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Forced Vital Capacity (FVC) less than 50 percent predicted, or; Diffusion Capacity of the Lung for Carbon Monoxide by the Single Breath Method (DLCO (SB)) less than 40 percent predicted, 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maximum exercise capacity less than 15 ml per kg per minute oxygen consumption with cardiorespiratory limitation, or; </a:t>
            </a:r>
            <a:r>
              <a:rPr lang="en-US" sz="1800" b="0" dirty="0" err="1">
                <a:solidFill>
                  <a:schemeClr val="tx1"/>
                </a:solidFill>
                <a:latin typeface="Arial" panose="020B0604020202020204" pitchFamily="34" charset="0"/>
                <a:cs typeface="Arial" panose="020B0604020202020204" pitchFamily="34" charset="0"/>
              </a:rPr>
              <a:t>cor</a:t>
            </a:r>
            <a:r>
              <a:rPr lang="en-US" sz="1800" b="0" dirty="0">
                <a:solidFill>
                  <a:schemeClr val="tx1"/>
                </a:solidFill>
                <a:latin typeface="Arial" panose="020B0604020202020204" pitchFamily="34" charset="0"/>
                <a:cs typeface="Arial" panose="020B0604020202020204" pitchFamily="34" charset="0"/>
              </a:rPr>
              <a:t> pulmonale or pulmonary hypertension, or; requires outpatient oxygen therapy. Rating 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FVC  of 50 to 64 percent predicted, or; DLCO (SB) of 40 to 55 percent predicted, or maximum exercise capacity of 15 to 20 ml per kg per minute oxygen consumption with cardiorespiratory limitation. Rating 60.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FVC of 65 to 74 percent predicted, or; DLCO (SB) of 56 to 65 percent predicted. Rating 30.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FVC of 75 to 80 percent predicted, or; DLCO (SB) of 66 to 80 percent predicted. Rating 10.</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dirty="0"/>
          </a:p>
        </p:txBody>
      </p:sp>
    </p:spTree>
    <p:extLst>
      <p:ext uri="{BB962C8B-B14F-4D97-AF65-F5344CB8AC3E}">
        <p14:creationId xmlns:p14="http://schemas.microsoft.com/office/powerpoint/2010/main" val="3723316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Respiratory Conditions (other than TB and Sleep Apnea) dash DBQ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Exposure to Asbestos is not a condition  the Veteran MUST have a disease or disability that resulted from such exposure to warrant service connection.</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dirty="0"/>
          </a:p>
        </p:txBody>
      </p:sp>
    </p:spTree>
    <p:extLst>
      <p:ext uri="{BB962C8B-B14F-4D97-AF65-F5344CB8AC3E}">
        <p14:creationId xmlns:p14="http://schemas.microsoft.com/office/powerpoint/2010/main" val="1004534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Presumptive Considerations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3.309(a)  Chronic diseases (within one year of discharge): Sarcoidosis, Active Tuberculosis, Malignant tumors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3.309(d)  Radiation exposure: Cancer of the Lung</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3.309(e)  Herbicide exposure: Respiratory Cancers (of the lung, bronchus, larynx, or trachea), Soft-tissue sarcoma (of the cells lining lungs)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3.317(b)  Gulf War: Undiagnosed illness - signs or symptoms involving respiratory system (upper or lower)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3.317(c)  Gulf War: Infectious diseases</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dirty="0"/>
          </a:p>
        </p:txBody>
      </p:sp>
    </p:spTree>
    <p:extLst>
      <p:ext uri="{BB962C8B-B14F-4D97-AF65-F5344CB8AC3E}">
        <p14:creationId xmlns:p14="http://schemas.microsoft.com/office/powerpoint/2010/main" val="210718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Special Monthly Compensation (SMC)</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dirty="0"/>
          </a:p>
        </p:txBody>
      </p:sp>
    </p:spTree>
    <p:extLst>
      <p:ext uri="{BB962C8B-B14F-4D97-AF65-F5344CB8AC3E}">
        <p14:creationId xmlns:p14="http://schemas.microsoft.com/office/powerpoint/2010/main" val="339106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Ancillary Considerations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latin typeface="Arial" panose="020B0604020202020204" pitchFamily="34" charset="0"/>
                <a:cs typeface="Arial" panose="020B0604020202020204" pitchFamily="34" charset="0"/>
              </a:rPr>
              <a:t>38 CFR 3.809(a) Special Home Adaptation dash Residuals of an inhalation injury including, but not limited to:</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pulmonary fibrosis</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asthma, and</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chronic obstructive pulmonary disease</a:t>
            </a:r>
          </a:p>
          <a:p>
            <a:pPr marL="0" indent="0">
              <a:spcAft>
                <a:spcPts val="600"/>
              </a:spcAft>
              <a:buFont typeface="Arial" panose="020B0604020202020204" pitchFamily="34" charset="0"/>
              <a:buNone/>
            </a:pPr>
            <a:r>
              <a:rPr lang="en-US" sz="1800" b="0" dirty="0">
                <a:latin typeface="Arial" panose="020B0604020202020204" pitchFamily="34" charset="0"/>
                <a:cs typeface="Arial" panose="020B0604020202020204" pitchFamily="34" charset="0"/>
              </a:rPr>
              <a:t>Note: An inhalational injury due to breathing steam or toxic inhalants such as fumes, gases, and mists present in a fire environment.</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dirty="0"/>
          </a:p>
        </p:txBody>
      </p:sp>
    </p:spTree>
    <p:extLst>
      <p:ext uri="{BB962C8B-B14F-4D97-AF65-F5344CB8AC3E}">
        <p14:creationId xmlns:p14="http://schemas.microsoft.com/office/powerpoint/2010/main" val="3526420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r>
              <a:rPr lang="en-US" sz="1800" b="0" dirty="0">
                <a:solidFill>
                  <a:schemeClr val="tx1"/>
                </a:solidFill>
                <a:latin typeface="Arial" panose="020B0604020202020204" pitchFamily="34" charset="0"/>
                <a:cs typeface="Arial" panose="020B0604020202020204" pitchFamily="34" charset="0"/>
                <a:hlinkClick r:id="rId3"/>
              </a:rPr>
              <a:t>38 CFR 3.309, Disease subject to presumptive service connection</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3"/>
              </a:rPr>
              <a:t>38 CFR 3.317(b), Signs or symptoms of undiagnosed illness and medically unexplained chronic </a:t>
            </a:r>
            <a:r>
              <a:rPr lang="en-US" sz="1800" b="0" dirty="0" err="1">
                <a:solidFill>
                  <a:schemeClr val="tx1"/>
                </a:solidFill>
                <a:latin typeface="Arial" panose="020B0604020202020204" pitchFamily="34" charset="0"/>
                <a:cs typeface="Arial" panose="020B0604020202020204" pitchFamily="34" charset="0"/>
                <a:hlinkClick r:id="rId3"/>
              </a:rPr>
              <a:t>multisymptom</a:t>
            </a:r>
            <a:r>
              <a:rPr lang="en-US" sz="1800" b="0" dirty="0">
                <a:solidFill>
                  <a:schemeClr val="tx1"/>
                </a:solidFill>
                <a:latin typeface="Arial" panose="020B0604020202020204" pitchFamily="34" charset="0"/>
                <a:cs typeface="Arial" panose="020B0604020202020204" pitchFamily="34" charset="0"/>
                <a:hlinkClick r:id="rId3"/>
              </a:rPr>
              <a:t> illnesses</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3"/>
              </a:rPr>
              <a:t>38 CFR 3.350, Special monthly compensation ratings</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3"/>
              </a:rPr>
              <a:t>38 CFR 3.380, Diseases of allergic etiology</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3"/>
              </a:rPr>
              <a:t>38 CFR 3.809(a), Special home adaptation grants under 38 U.S.C. 2101(b)</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4"/>
              </a:rPr>
              <a:t>38 CFR 4.88(c), Ratings for inactive </a:t>
            </a:r>
            <a:r>
              <a:rPr lang="en-US" sz="1800" b="0" dirty="0" err="1">
                <a:solidFill>
                  <a:schemeClr val="tx1"/>
                </a:solidFill>
                <a:latin typeface="Arial" panose="020B0604020202020204" pitchFamily="34" charset="0"/>
                <a:cs typeface="Arial" panose="020B0604020202020204" pitchFamily="34" charset="0"/>
                <a:hlinkClick r:id="rId4"/>
              </a:rPr>
              <a:t>nonpulmonary</a:t>
            </a:r>
            <a:r>
              <a:rPr lang="en-US" sz="1800" b="0" dirty="0">
                <a:solidFill>
                  <a:schemeClr val="tx1"/>
                </a:solidFill>
                <a:latin typeface="Arial" panose="020B0604020202020204" pitchFamily="34" charset="0"/>
                <a:cs typeface="Arial" panose="020B0604020202020204" pitchFamily="34" charset="0"/>
                <a:hlinkClick r:id="rId4"/>
              </a:rPr>
              <a:t> tuberculosis initially entitled after August 19, 1968</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hlinkClick r:id="rId4"/>
              </a:rPr>
              <a:t>38 CFR 4.89, Ratings for inactive </a:t>
            </a:r>
            <a:r>
              <a:rPr lang="en-US" sz="1800" b="0" dirty="0" err="1">
                <a:solidFill>
                  <a:schemeClr val="tx1"/>
                </a:solidFill>
                <a:latin typeface="Arial" panose="020B0604020202020204" pitchFamily="34" charset="0"/>
                <a:cs typeface="Arial" panose="020B0604020202020204" pitchFamily="34" charset="0"/>
                <a:hlinkClick r:id="rId4"/>
              </a:rPr>
              <a:t>nonpulmonary</a:t>
            </a:r>
            <a:r>
              <a:rPr lang="en-US" sz="1800" b="0" dirty="0">
                <a:solidFill>
                  <a:schemeClr val="tx1"/>
                </a:solidFill>
                <a:latin typeface="Arial" panose="020B0604020202020204" pitchFamily="34" charset="0"/>
                <a:cs typeface="Arial" panose="020B0604020202020204" pitchFamily="34" charset="0"/>
                <a:hlinkClick r:id="rId4"/>
              </a:rPr>
              <a:t> tuberculosis in effect on August 19, 1968</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358903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endParaRPr lang="en-US" sz="1800" b="0" dirty="0">
              <a:solidFill>
                <a:schemeClr val="tx1"/>
              </a:solidFill>
              <a:latin typeface="Arial" panose="020B0604020202020204" pitchFamily="34" charset="0"/>
              <a:cs typeface="Arial" panose="020B0604020202020204" pitchFamily="34" charset="0"/>
            </a:endParaRPr>
          </a:p>
          <a:p>
            <a:pPr>
              <a:lnSpc>
                <a:spcPct val="120000"/>
              </a:lnSpc>
              <a:spcAft>
                <a:spcPts val="600"/>
              </a:spcAft>
              <a:buClr>
                <a:schemeClr val="tx1"/>
              </a:buClr>
            </a:pPr>
            <a:r>
              <a:rPr lang="en-US" sz="1800" dirty="0">
                <a:hlinkClick r:id="rId3"/>
              </a:rPr>
              <a:t>38 CFR 4.96, Special provisions regarding evaluation of respiratory conditions</a:t>
            </a:r>
            <a:endParaRPr lang="en-US" sz="1800" dirty="0"/>
          </a:p>
          <a:p>
            <a:pPr>
              <a:lnSpc>
                <a:spcPct val="120000"/>
              </a:lnSpc>
              <a:spcAft>
                <a:spcPts val="600"/>
              </a:spcAft>
              <a:buClr>
                <a:schemeClr val="tx1"/>
              </a:buClr>
            </a:pPr>
            <a:r>
              <a:rPr lang="en-US" sz="1800" dirty="0">
                <a:hlinkClick r:id="rId3"/>
              </a:rPr>
              <a:t>38 CFR 4.97, Schedule of ratings—respiratory system</a:t>
            </a:r>
            <a:endParaRPr lang="en-US" sz="1800" dirty="0"/>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M21 dash 1, Part III, Subpart iv, Chapter 4, Section D Respiratory Conditions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III, Subpart v, Chapter 7, Section A Eligibility for Hospital, Nursing Home, Domiciliary, and Medical Care</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IV, Subpart ii, Chapter 1, Section I, Developing Claims for Service Connection (SC) Based on Other Exposure Types</a:t>
            </a:r>
            <a:endParaRPr lang="en-US" sz="1800" b="0" dirty="0">
              <a:solidFill>
                <a:schemeClr val="tx1"/>
              </a:solidFill>
              <a:latin typeface="Arial" panose="020B0604020202020204" pitchFamily="34" charset="0"/>
              <a:cs typeface="Arial" panose="020B0604020202020204" pitchFamily="34" charset="0"/>
            </a:endParaRP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M21 dash 1, Part IV, Subpart ii, Chapter 2, Section C, Service Connection (SC) for Disabilities Resulting From Exposure to Environmental Hazards or Service in the Republic of Vietnam (RVN) </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4319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Overview of the Respiratory System</a:t>
            </a:r>
          </a:p>
          <a:p>
            <a:pPr marL="0" indent="0">
              <a:lnSpc>
                <a:spcPct val="11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respiratory system has as a primary purpose, the exchange of</a:t>
            </a:r>
          </a:p>
          <a:p>
            <a:pPr marL="0" indent="0">
              <a:lnSpc>
                <a:spcPct val="11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oxygen and carbon dioxide in the lungs and tissues.</a:t>
            </a:r>
          </a:p>
          <a:p>
            <a:pPr marL="0" indent="0">
              <a:lnSpc>
                <a:spcPct val="110000"/>
              </a:lnSpc>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respiratory tract consists of upper and lower airways.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Structures of the upper airway include: the nose, pharynx, adenoids, tonsils, epiglottis, and larynx</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Structures of the lower airway include: the trachea, bronchi, bronchioles, and lungs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224324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Conditions for Discussion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Tuberculosis, Respiratory Cancer</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Sleep Apnea, Sinusitis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Asbestosis, Rhinitis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Asthma, COPD</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3677686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Tuberculosis (DC 67 01 dash 67 32)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An infectious disease of the lung in which the lesion or lesions become </a:t>
            </a:r>
            <a:r>
              <a:rPr lang="en-US" sz="1800" b="0" dirty="0" err="1">
                <a:solidFill>
                  <a:schemeClr val="tx1"/>
                </a:solidFill>
                <a:latin typeface="Arial" panose="020B0604020202020204" pitchFamily="34" charset="0"/>
                <a:cs typeface="Arial" panose="020B0604020202020204" pitchFamily="34" charset="0"/>
              </a:rPr>
              <a:t>fibrosed</a:t>
            </a:r>
            <a:r>
              <a:rPr lang="en-US" sz="1800" b="0" dirty="0">
                <a:solidFill>
                  <a:schemeClr val="tx1"/>
                </a:solidFill>
                <a:latin typeface="Arial" panose="020B0604020202020204" pitchFamily="34" charset="0"/>
                <a:cs typeface="Arial" panose="020B0604020202020204" pitchFamily="34" charset="0"/>
              </a:rPr>
              <a:t>, calcify, and heal through treatment. Following this course, the disease becomes inactive.</a:t>
            </a:r>
          </a:p>
          <a:p>
            <a:r>
              <a:rPr lang="en-US" sz="1800" b="0" dirty="0">
                <a:solidFill>
                  <a:schemeClr val="tx1"/>
                </a:solidFill>
                <a:latin typeface="Arial" panose="020B0604020202020204" pitchFamily="34" charset="0"/>
                <a:cs typeface="Arial" panose="020B0604020202020204" pitchFamily="34" charset="0"/>
              </a:rPr>
              <a:t>67 30 Tuberculosis, pulmonary, chronic, active</a:t>
            </a:r>
          </a:p>
          <a:p>
            <a:r>
              <a:rPr lang="en-US" sz="1800" b="0" dirty="0">
                <a:solidFill>
                  <a:schemeClr val="tx1"/>
                </a:solidFill>
                <a:latin typeface="Arial" panose="020B0604020202020204" pitchFamily="34" charset="0"/>
                <a:cs typeface="Arial" panose="020B0604020202020204" pitchFamily="34" charset="0"/>
              </a:rPr>
              <a:t>Note: Active pulmonary tuberculosis will be considered permanently and totally disabling for non-service-connected pension purposes in the following circumstances:</a:t>
            </a:r>
          </a:p>
          <a:p>
            <a:pPr marL="228600" indent="-228600">
              <a:buAutoNum type="alphaLcPeriod"/>
            </a:pPr>
            <a:r>
              <a:rPr lang="en-US" sz="1800" b="0" dirty="0">
                <a:solidFill>
                  <a:schemeClr val="tx1"/>
                </a:solidFill>
                <a:latin typeface="Arial" panose="020B0604020202020204" pitchFamily="34" charset="0"/>
                <a:cs typeface="Arial" panose="020B0604020202020204" pitchFamily="34" charset="0"/>
              </a:rPr>
              <a:t>Associated with active tuberculosis involving other than the respiratory system. </a:t>
            </a:r>
          </a:p>
          <a:p>
            <a:pPr marL="228600" indent="-228600">
              <a:buAutoNum type="alphaLcPeriod"/>
            </a:pPr>
            <a:r>
              <a:rPr lang="en-US" sz="1800" b="0" dirty="0">
                <a:solidFill>
                  <a:schemeClr val="tx1"/>
                </a:solidFill>
                <a:latin typeface="Arial" panose="020B0604020202020204" pitchFamily="34" charset="0"/>
                <a:cs typeface="Arial" panose="020B0604020202020204" pitchFamily="34" charset="0"/>
              </a:rPr>
              <a:t>With severe associated symptoms or with extensive cavity formation. </a:t>
            </a:r>
          </a:p>
          <a:p>
            <a:pPr marL="228600" indent="-228600">
              <a:buAutoNum type="alphaLcPeriod"/>
            </a:pPr>
            <a:r>
              <a:rPr lang="en-US" sz="1800" b="0" dirty="0">
                <a:solidFill>
                  <a:schemeClr val="tx1"/>
                </a:solidFill>
                <a:latin typeface="Arial" panose="020B0604020202020204" pitchFamily="34" charset="0"/>
                <a:cs typeface="Arial" panose="020B0604020202020204" pitchFamily="34" charset="0"/>
              </a:rPr>
              <a:t>Reactivated cases, generally.</a:t>
            </a:r>
          </a:p>
          <a:p>
            <a:pPr marL="228600" indent="-228600">
              <a:buAutoNum type="alphaLcPeriod"/>
            </a:pPr>
            <a:r>
              <a:rPr lang="en-US" sz="1800" b="0" dirty="0">
                <a:solidFill>
                  <a:schemeClr val="tx1"/>
                </a:solidFill>
                <a:latin typeface="Arial" panose="020B0604020202020204" pitchFamily="34" charset="0"/>
                <a:cs typeface="Arial" panose="020B0604020202020204" pitchFamily="34" charset="0"/>
              </a:rPr>
              <a:t>With advancement of lesions on successive examinations or while under treatment. (e) Without retrogression of lesions or other evidence of material improvement at the end of six months hospitalization or without change of diagnosis from “active” at the end of 12 months hospitalization.</a:t>
            </a:r>
          </a:p>
          <a:p>
            <a:pPr marL="0" indent="0">
              <a:buNone/>
            </a:pPr>
            <a:r>
              <a:rPr lang="en-US" sz="1800" b="0" dirty="0">
                <a:solidFill>
                  <a:schemeClr val="tx1"/>
                </a:solidFill>
                <a:latin typeface="Arial" panose="020B0604020202020204" pitchFamily="34" charset="0"/>
                <a:cs typeface="Arial" panose="020B0604020202020204" pitchFamily="34" charset="0"/>
              </a:rPr>
              <a:t>      Material improvement means lessening or absence of clinical symptoms, and X-ray findings of a stationary or retrogressive lesion.</a:t>
            </a:r>
          </a:p>
          <a:p>
            <a:pPr marL="0" indent="0">
              <a:buNone/>
            </a:pPr>
            <a:r>
              <a:rPr lang="en-US" sz="1800" b="0" dirty="0">
                <a:solidFill>
                  <a:schemeClr val="tx1"/>
                </a:solidFill>
                <a:latin typeface="Arial" panose="020B0604020202020204" pitchFamily="34" charset="0"/>
                <a:cs typeface="Arial" panose="020B0604020202020204" pitchFamily="34" charset="0"/>
              </a:rPr>
              <a:t>67 31 Tuberculosis, pulmonary, chronic, inactive: </a:t>
            </a:r>
          </a:p>
          <a:p>
            <a:pPr marL="0" indent="0">
              <a:buNone/>
            </a:pPr>
            <a:r>
              <a:rPr lang="en-US" sz="1800" b="0" dirty="0">
                <a:solidFill>
                  <a:schemeClr val="tx1"/>
                </a:solidFill>
                <a:latin typeface="Arial" panose="020B0604020202020204" pitchFamily="34" charset="0"/>
                <a:cs typeface="Arial" panose="020B0604020202020204" pitchFamily="34" charset="0"/>
              </a:rPr>
              <a:t>Depending on the specific findings, rate residuals as interstitial lung disease, restrictive lung disease, or, when obstructive lung disease is the major residual, as chronic bronchitis (DC 6600).</a:t>
            </a:r>
          </a:p>
          <a:p>
            <a:pPr marL="0" indent="0">
              <a:buNone/>
            </a:pPr>
            <a:r>
              <a:rPr lang="en-US" sz="1800" b="0" dirty="0">
                <a:solidFill>
                  <a:schemeClr val="tx1"/>
                </a:solidFill>
                <a:latin typeface="Arial" panose="020B0604020202020204" pitchFamily="34" charset="0"/>
                <a:cs typeface="Arial" panose="020B0604020202020204" pitchFamily="34" charset="0"/>
              </a:rPr>
              <a:t>Rate thoracoplasty as removal of ribs under DC 52 97.</a:t>
            </a:r>
          </a:p>
          <a:p>
            <a:pPr marL="0" indent="0">
              <a:buNone/>
            </a:pPr>
            <a:r>
              <a:rPr lang="en-US" sz="1800" b="0" dirty="0">
                <a:solidFill>
                  <a:schemeClr val="tx1"/>
                </a:solidFill>
                <a:latin typeface="Arial" panose="020B0604020202020204" pitchFamily="34" charset="0"/>
                <a:cs typeface="Arial" panose="020B0604020202020204" pitchFamily="34" charset="0"/>
              </a:rPr>
              <a:t>Note: A mandatory examination will be requested immediately following notification that active tuberculosis evaluated under DC 67 30 has become inactive. Any change in evaluation will be carried out under the provisions of 3.105(e)</a:t>
            </a:r>
          </a:p>
          <a:p>
            <a:pPr marL="0" indent="0">
              <a:buNone/>
            </a:pPr>
            <a:r>
              <a:rPr lang="en-US" sz="1800" b="0" dirty="0">
                <a:solidFill>
                  <a:schemeClr val="tx1"/>
                </a:solidFill>
                <a:latin typeface="Arial" panose="020B0604020202020204" pitchFamily="34" charset="0"/>
                <a:cs typeface="Arial" panose="020B0604020202020204" pitchFamily="34" charset="0"/>
              </a:rPr>
              <a:t>67 32 Pleurisy, tuberculous, active or inactive</a:t>
            </a:r>
          </a:p>
          <a:p>
            <a:pPr marL="0" indent="0">
              <a:buNone/>
            </a:pPr>
            <a:r>
              <a:rPr lang="en-US" sz="1800" b="0" dirty="0">
                <a:solidFill>
                  <a:schemeClr val="tx1"/>
                </a:solidFill>
                <a:latin typeface="Arial" panose="020B0604020202020204" pitchFamily="34" charset="0"/>
                <a:cs typeface="Arial" panose="020B0604020202020204" pitchFamily="34" charset="0"/>
              </a:rPr>
              <a:t>Rate under 4.88c or 4.89, whichever is appropriate.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Important: A positive tuberculin reaction without any other evidence of a tuberculosis infection is not a disease or disability.</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70175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Protected Tuberculosis under 38 CFR 4.96(b)</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United States Code which had provided graduated ratings for inactive tuberculosis was repealed, however, it still applies to the case of any Veteran who on August 19, 1968, was receiving or entitled to receive compensation for tuberculosis.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The use of the protective provisions should be mentioned in the discussion portion of all ratings in which these provisions are applied.</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3855259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Respiratory Cancer (DC 68 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A new and abnormal formation of tissue that forms as a tumor or new growth. It infiltrates, metastasizes, and often recurs after attempts at removal.</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68 19 Neoplasms, malignant, any specified part of respiratory system exclusive of skin growths</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A rating of 100 percent shall continue beyond the cessation of any surgical, X-ray, antineoplastic chemotherapy or other therapeutic procedure. Six months after discontinuance of such treatment, the appropriate disability rating shall be determined by mandatory VA examination.</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Any change evaluation based upon that or any subsequent examination shall be subject to the provisions of 3.105(e) of this chapter. If there has been no local recurrence or metastasis, rate on residuals.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Respiratory cancers (cancer of the lung, bronchus, larynx, or trachea) are Agent Orange Presumptive.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Lung Cancer is presumptive for radiation exposure and potentially contaminated water at Camp Lejeune (examination with medical opinion is required).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Where there is lung or pleural involvement, ratings under diagnostic codes 68 19 and 68 20 will not be combined with each other or with diagnostic codes 66 00 through 68 17 or 68 22 through 68 47.</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25407611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92996825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8816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8524640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907253"/>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476958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8"/>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9"/>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24128188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50.xml"/><Relationship Id="rId7"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7.jpg"/><Relationship Id="rId5" Type="http://schemas.openxmlformats.org/officeDocument/2006/relationships/tags" Target="../tags/tag52.xml"/><Relationship Id="rId10" Type="http://schemas.openxmlformats.org/officeDocument/2006/relationships/image" Target="../media/image6.png"/><Relationship Id="rId4" Type="http://schemas.openxmlformats.org/officeDocument/2006/relationships/tags" Target="../tags/tag51.xml"/><Relationship Id="rId9" Type="http://schemas.openxmlformats.org/officeDocument/2006/relationships/image" Target="../media/image5.jpg"/></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56.xml"/><Relationship Id="rId7"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10.jpg"/><Relationship Id="rId5" Type="http://schemas.openxmlformats.org/officeDocument/2006/relationships/tags" Target="../tags/tag58.xml"/><Relationship Id="rId10" Type="http://schemas.openxmlformats.org/officeDocument/2006/relationships/image" Target="../media/image9.jpg"/><Relationship Id="rId4" Type="http://schemas.openxmlformats.org/officeDocument/2006/relationships/tags" Target="../tags/tag57.xml"/><Relationship Id="rId9"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13.jp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17.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83.xml"/><Relationship Id="rId7" Type="http://schemas.openxmlformats.org/officeDocument/2006/relationships/image" Target="../media/image18.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84.xml"/><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21.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91.xml"/><Relationship Id="rId7" Type="http://schemas.openxmlformats.org/officeDocument/2006/relationships/notesSlide" Target="../notesSlides/notesSlide2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slideLayout" Target="../slideLayouts/slideLayout2.xml"/><Relationship Id="rId5" Type="http://schemas.openxmlformats.org/officeDocument/2006/relationships/tags" Target="../tags/tag93.xml"/><Relationship Id="rId10" Type="http://schemas.openxmlformats.org/officeDocument/2006/relationships/image" Target="../media/image26.png"/><Relationship Id="rId4" Type="http://schemas.openxmlformats.org/officeDocument/2006/relationships/tags" Target="../tags/tag92.xml"/><Relationship Id="rId9"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96.xml"/><Relationship Id="rId7" Type="http://schemas.openxmlformats.org/officeDocument/2006/relationships/image" Target="../media/image28.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27.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30.pn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5" Type="http://schemas.openxmlformats.org/officeDocument/2006/relationships/image" Target="../media/image31.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notesSlide" Target="../notesSlides/notesSlide27.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Layout" Target="../slideLayouts/slideLayout2.xml"/><Relationship Id="rId5" Type="http://schemas.openxmlformats.org/officeDocument/2006/relationships/tags" Target="../tags/tag109.xml"/><Relationship Id="rId4" Type="http://schemas.openxmlformats.org/officeDocument/2006/relationships/tags" Target="../tags/tag108.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3.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8.xml"/></Relationships>
</file>

<file path=ppt/slides/_rels/slide8.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44.xml"/><Relationship Id="rId7"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868F02-9780-4195-B72C-1BB440EEBF15}"/>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Respiratory System (RVSR IWT)</a:t>
            </a:r>
          </a:p>
        </p:txBody>
      </p:sp>
      <p:sp>
        <p:nvSpPr>
          <p:cNvPr id="6" name="Text Placeholder 5">
            <a:extLst>
              <a:ext uri="{FF2B5EF4-FFF2-40B4-BE49-F238E27FC236}">
                <a16:creationId xmlns:a16="http://schemas.microsoft.com/office/drawing/2014/main" id="{849292DA-C08B-4492-969A-7D737BD75077}"/>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4E3E0259-C039-48B6-8236-4996199FC783}"/>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Sleep Apnea (DC 6847)</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10</a:t>
            </a:fld>
            <a:endParaRPr lang="en-US" sz="1400" dirty="0"/>
          </a:p>
        </p:txBody>
      </p:sp>
      <p:sp>
        <p:nvSpPr>
          <p:cNvPr id="6" name="TextBox 5">
            <a:extLst>
              <a:ext uri="{FF2B5EF4-FFF2-40B4-BE49-F238E27FC236}">
                <a16:creationId xmlns:a16="http://schemas.microsoft.com/office/drawing/2014/main" id="{4BDB4260-A741-486A-81D5-27D26AA12063}"/>
              </a:ext>
            </a:extLst>
          </p:cNvPr>
          <p:cNvSpPr txBox="1"/>
          <p:nvPr>
            <p:custDataLst>
              <p:tags r:id="rId3"/>
            </p:custDataLst>
          </p:nvPr>
        </p:nvSpPr>
        <p:spPr>
          <a:xfrm>
            <a:off x="225134" y="2736073"/>
            <a:ext cx="4500212" cy="3046988"/>
          </a:xfrm>
          <a:prstGeom prst="rect">
            <a:avLst/>
          </a:prstGeom>
          <a:noFill/>
        </p:spPr>
        <p:txBody>
          <a:bodyPr wrap="square" rtlCol="0">
            <a:spAutoFit/>
          </a:bodyPr>
          <a:lstStyle/>
          <a:p>
            <a:pPr marL="166688" indent="-166688">
              <a:spcAft>
                <a:spcPts val="600"/>
              </a:spcAft>
              <a:buClr>
                <a:schemeClr val="tx1"/>
              </a:buClr>
              <a:buFont typeface="Arial" panose="020B0604020202020204" pitchFamily="34" charset="0"/>
              <a:buChar char="•"/>
            </a:pPr>
            <a:r>
              <a:rPr lang="en-US" sz="1400" dirty="0"/>
              <a:t>Breathing pauses can last from a few seconds to minutes, and may occur 30 times or more an hour. Typically, normal breathing then starts again, sometimes with a loud snort or choking sound. As a result, the quality of your sleep is poor, which makes you tired during the day. Sleep apnea is a leading cause of excessive daytime sleepiness.</a:t>
            </a:r>
          </a:p>
          <a:p>
            <a:pPr marL="166688" indent="-166688">
              <a:spcAft>
                <a:spcPts val="600"/>
              </a:spcAft>
              <a:buClr>
                <a:schemeClr val="tx1"/>
              </a:buClr>
            </a:pPr>
            <a:r>
              <a:rPr lang="en-US" sz="1400" dirty="0"/>
              <a:t> </a:t>
            </a:r>
          </a:p>
          <a:p>
            <a:pPr marL="166688" indent="-166688">
              <a:spcAft>
                <a:spcPts val="600"/>
              </a:spcAft>
              <a:buClr>
                <a:schemeClr val="tx1"/>
              </a:buClr>
              <a:buFont typeface="Arial" panose="020B0604020202020204" pitchFamily="34" charset="0"/>
              <a:buChar char="•"/>
            </a:pPr>
            <a:r>
              <a:rPr lang="en-US" sz="1400" dirty="0"/>
              <a:t>A diagnosis of sleep apnea, for rating purposes, cannot be accepted unless the diagnosis is confirmed by a sleep study. Without sleep study confirmation, service connection for sleep apnea cannot be granted.</a:t>
            </a:r>
          </a:p>
        </p:txBody>
      </p:sp>
      <p:sp>
        <p:nvSpPr>
          <p:cNvPr id="8" name="TextBox 7">
            <a:extLst>
              <a:ext uri="{FF2B5EF4-FFF2-40B4-BE49-F238E27FC236}">
                <a16:creationId xmlns:a16="http://schemas.microsoft.com/office/drawing/2014/main" id="{A6A47D1C-9104-4E80-8A02-756AA3650E45}"/>
              </a:ext>
            </a:extLst>
          </p:cNvPr>
          <p:cNvSpPr txBox="1"/>
          <p:nvPr>
            <p:custDataLst>
              <p:tags r:id="rId4"/>
            </p:custDataLst>
          </p:nvPr>
        </p:nvSpPr>
        <p:spPr>
          <a:xfrm>
            <a:off x="227738" y="1901620"/>
            <a:ext cx="4234742" cy="738664"/>
          </a:xfrm>
          <a:prstGeom prst="rect">
            <a:avLst/>
          </a:prstGeom>
          <a:noFill/>
        </p:spPr>
        <p:txBody>
          <a:bodyPr wrap="square" rtlCol="0">
            <a:spAutoFit/>
          </a:bodyPr>
          <a:lstStyle/>
          <a:p>
            <a:pPr>
              <a:spcAft>
                <a:spcPts val="600"/>
              </a:spcAft>
            </a:pPr>
            <a:r>
              <a:rPr lang="en-US" sz="1400" b="1" dirty="0"/>
              <a:t>Sleep apnea </a:t>
            </a:r>
            <a:r>
              <a:rPr lang="en-US" sz="1400" dirty="0"/>
              <a:t>(AP-ne-ah) is a common disorder in which you have one or more pauses in breathing or shallow breaths while you sleep.</a:t>
            </a:r>
          </a:p>
        </p:txBody>
      </p:sp>
      <p:sp>
        <p:nvSpPr>
          <p:cNvPr id="10" name="object 4">
            <a:extLst>
              <a:ext uri="{FF2B5EF4-FFF2-40B4-BE49-F238E27FC236}">
                <a16:creationId xmlns:a16="http://schemas.microsoft.com/office/drawing/2014/main" id="{F2F93693-DE4A-4CAE-AC43-1A23FB085DA7}"/>
              </a:ext>
            </a:extLst>
          </p:cNvPr>
          <p:cNvSpPr>
            <a:spLocks/>
          </p:cNvSpPr>
          <p:nvPr>
            <p:custDataLst>
              <p:tags r:id="rId5"/>
            </p:custDataLst>
          </p:nvPr>
        </p:nvSpPr>
        <p:spPr>
          <a:xfrm>
            <a:off x="4428071" y="1970157"/>
            <a:ext cx="4488191" cy="684964"/>
          </a:xfrm>
          <a:prstGeom prst="rect">
            <a:avLst/>
          </a:prstGeom>
          <a:blipFill>
            <a:blip r:embed="rId9" cstate="print"/>
            <a:stretch>
              <a:fillRect/>
            </a:stretch>
          </a:blipFill>
          <a:ln>
            <a:solidFill>
              <a:schemeClr val="tx1"/>
            </a:solidFill>
          </a:ln>
        </p:spPr>
        <p:txBody>
          <a:bodyPr wrap="square" lIns="0" tIns="0" rIns="0" bIns="0" rtlCol="0"/>
          <a:lstStyle/>
          <a:p>
            <a:endParaRPr sz="1350" dirty="0"/>
          </a:p>
        </p:txBody>
      </p:sp>
      <p:pic>
        <p:nvPicPr>
          <p:cNvPr id="7" name="Picture 2">
            <a:extLst>
              <a:ext uri="{FF2B5EF4-FFF2-40B4-BE49-F238E27FC236}">
                <a16:creationId xmlns:a16="http://schemas.microsoft.com/office/drawing/2014/main" id="{7D75956C-489E-412C-A1FD-BD013A15BE7F}"/>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584761" y="2813739"/>
            <a:ext cx="4346866" cy="135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ject 5">
            <a:extLst>
              <a:ext uri="{FF2B5EF4-FFF2-40B4-BE49-F238E27FC236}">
                <a16:creationId xmlns:a16="http://schemas.microsoft.com/office/drawing/2014/main" id="{856A17BA-B083-420E-ABBB-81703F47ED23}"/>
              </a:ext>
            </a:extLst>
          </p:cNvPr>
          <p:cNvSpPr/>
          <p:nvPr>
            <p:custDataLst>
              <p:tags r:id="rId6"/>
            </p:custDataLst>
          </p:nvPr>
        </p:nvSpPr>
        <p:spPr>
          <a:xfrm>
            <a:off x="4631213" y="4435066"/>
            <a:ext cx="4174298" cy="1629305"/>
          </a:xfrm>
          <a:prstGeom prst="rect">
            <a:avLst/>
          </a:prstGeom>
          <a:blipFill>
            <a:blip r:embed="rId11" cstate="print"/>
            <a:stretch>
              <a:fillRect/>
            </a:stretch>
          </a:blipFill>
          <a:ln>
            <a:solidFill>
              <a:schemeClr val="tx1"/>
            </a:solidFill>
          </a:ln>
        </p:spPr>
        <p:txBody>
          <a:bodyPr wrap="square" lIns="0" tIns="0" rIns="0" bIns="0" rtlCol="0"/>
          <a:lstStyle/>
          <a:p>
            <a:endParaRPr sz="1350" dirty="0"/>
          </a:p>
        </p:txBody>
      </p:sp>
    </p:spTree>
    <p:extLst>
      <p:ext uri="{BB962C8B-B14F-4D97-AF65-F5344CB8AC3E}">
        <p14:creationId xmlns:p14="http://schemas.microsoft.com/office/powerpoint/2010/main" val="91765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Sinusitis (DC 6510 – 6514)</a:t>
            </a:r>
          </a:p>
        </p:txBody>
      </p:sp>
      <p:sp>
        <p:nvSpPr>
          <p:cNvPr id="3" name="Content Placeholder 2"/>
          <p:cNvSpPr>
            <a:spLocks noGrp="1"/>
          </p:cNvSpPr>
          <p:nvPr>
            <p:ph idx="1"/>
            <p:custDataLst>
              <p:tags r:id="rId2"/>
            </p:custDataLst>
          </p:nvPr>
        </p:nvSpPr>
        <p:spPr>
          <a:xfrm>
            <a:off x="457200" y="2042391"/>
            <a:ext cx="8229600" cy="708285"/>
          </a:xfrm>
        </p:spPr>
        <p:txBody>
          <a:bodyPr/>
          <a:lstStyle/>
          <a:p>
            <a:pPr>
              <a:spcAft>
                <a:spcPts val="600"/>
              </a:spcAft>
            </a:pPr>
            <a:r>
              <a:rPr lang="en-US" sz="2000" dirty="0"/>
              <a:t>Inflammation of one or more paranasal sinuses, due to bacterial or viral infection, or an allergy.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11</a:t>
            </a:fld>
            <a:endParaRPr lang="en-US" sz="1400" dirty="0"/>
          </a:p>
        </p:txBody>
      </p:sp>
      <p:sp>
        <p:nvSpPr>
          <p:cNvPr id="5" name="object 5"/>
          <p:cNvSpPr/>
          <p:nvPr>
            <p:custDataLst>
              <p:tags r:id="rId4"/>
            </p:custDataLst>
          </p:nvPr>
        </p:nvSpPr>
        <p:spPr>
          <a:xfrm>
            <a:off x="760927" y="2825607"/>
            <a:ext cx="2591871" cy="1166943"/>
          </a:xfrm>
          <a:prstGeom prst="rect">
            <a:avLst/>
          </a:prstGeom>
          <a:blipFill>
            <a:blip r:embed="rId9" cstate="print"/>
            <a:stretch>
              <a:fillRect/>
            </a:stretch>
          </a:blipFill>
          <a:ln>
            <a:solidFill>
              <a:schemeClr val="tx1"/>
            </a:solidFill>
          </a:ln>
        </p:spPr>
        <p:txBody>
          <a:bodyPr wrap="square" lIns="0" tIns="0" rIns="0" bIns="0" rtlCol="0"/>
          <a:lstStyle/>
          <a:p>
            <a:endParaRPr sz="1350" dirty="0"/>
          </a:p>
        </p:txBody>
      </p:sp>
      <p:sp>
        <p:nvSpPr>
          <p:cNvPr id="6" name="object 6"/>
          <p:cNvSpPr/>
          <p:nvPr>
            <p:custDataLst>
              <p:tags r:id="rId5"/>
            </p:custDataLst>
          </p:nvPr>
        </p:nvSpPr>
        <p:spPr>
          <a:xfrm>
            <a:off x="3597518" y="2548082"/>
            <a:ext cx="5155381" cy="1529259"/>
          </a:xfrm>
          <a:prstGeom prst="rect">
            <a:avLst/>
          </a:prstGeom>
          <a:blipFill>
            <a:blip r:embed="rId10" cstate="print"/>
            <a:stretch>
              <a:fillRect/>
            </a:stretch>
          </a:blipFill>
          <a:ln>
            <a:solidFill>
              <a:schemeClr val="tx1"/>
            </a:solidFill>
          </a:ln>
        </p:spPr>
        <p:txBody>
          <a:bodyPr wrap="square" lIns="0" tIns="0" rIns="0" bIns="0" rtlCol="0"/>
          <a:lstStyle/>
          <a:p>
            <a:endParaRPr sz="1350" dirty="0"/>
          </a:p>
        </p:txBody>
      </p:sp>
      <p:sp>
        <p:nvSpPr>
          <p:cNvPr id="7" name="object 4"/>
          <p:cNvSpPr/>
          <p:nvPr>
            <p:custDataLst>
              <p:tags r:id="rId6"/>
            </p:custDataLst>
          </p:nvPr>
        </p:nvSpPr>
        <p:spPr>
          <a:xfrm>
            <a:off x="605634" y="4139552"/>
            <a:ext cx="3456975" cy="2097354"/>
          </a:xfrm>
          <a:prstGeom prst="rect">
            <a:avLst/>
          </a:prstGeom>
          <a:blipFill>
            <a:blip r:embed="rId11" cstate="print"/>
            <a:stretch>
              <a:fillRect/>
            </a:stretch>
          </a:blipFill>
        </p:spPr>
        <p:txBody>
          <a:bodyPr wrap="square" lIns="0" tIns="0" rIns="0" bIns="0" rtlCol="0"/>
          <a:lstStyle/>
          <a:p>
            <a:endParaRPr sz="1350" dirty="0"/>
          </a:p>
        </p:txBody>
      </p:sp>
    </p:spTree>
    <p:extLst>
      <p:ext uri="{BB962C8B-B14F-4D97-AF65-F5344CB8AC3E}">
        <p14:creationId xmlns:p14="http://schemas.microsoft.com/office/powerpoint/2010/main" val="1098658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Sinusitis – DBQ and Evaluation Builder</a:t>
            </a:r>
          </a:p>
        </p:txBody>
      </p:sp>
      <p:pic>
        <p:nvPicPr>
          <p:cNvPr id="5" name="Content Placeholder 4"/>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a:xfrm>
            <a:off x="476352" y="2082443"/>
            <a:ext cx="4729914" cy="3981927"/>
          </a:xfrm>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12</a:t>
            </a:fld>
            <a:endParaRPr lang="en-US" dirty="0"/>
          </a:p>
        </p:txBody>
      </p:sp>
      <p:pic>
        <p:nvPicPr>
          <p:cNvPr id="6"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316664" y="2401317"/>
            <a:ext cx="3464833" cy="22690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82215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Rhinitis (DC 6522 – 6523)</a:t>
            </a:r>
          </a:p>
        </p:txBody>
      </p:sp>
      <p:sp>
        <p:nvSpPr>
          <p:cNvPr id="3" name="Content Placeholder 2"/>
          <p:cNvSpPr>
            <a:spLocks noGrp="1"/>
          </p:cNvSpPr>
          <p:nvPr>
            <p:ph idx="1"/>
            <p:custDataLst>
              <p:tags r:id="rId2"/>
            </p:custDataLst>
          </p:nvPr>
        </p:nvSpPr>
        <p:spPr>
          <a:xfrm>
            <a:off x="457200" y="2029180"/>
            <a:ext cx="8229600" cy="674783"/>
          </a:xfrm>
        </p:spPr>
        <p:txBody>
          <a:bodyPr>
            <a:normAutofit lnSpcReduction="10000"/>
          </a:bodyPr>
          <a:lstStyle/>
          <a:p>
            <a:pPr>
              <a:spcAft>
                <a:spcPts val="600"/>
              </a:spcAft>
            </a:pPr>
            <a:r>
              <a:rPr lang="en-US" sz="2000" dirty="0"/>
              <a:t>Inflammation of nasal mucous membranes due to bacterial infection, or allergies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13</a:t>
            </a:fld>
            <a:endParaRPr lang="en-US" sz="1400" dirty="0"/>
          </a:p>
        </p:txBody>
      </p:sp>
      <p:sp>
        <p:nvSpPr>
          <p:cNvPr id="5" name="object 4"/>
          <p:cNvSpPr/>
          <p:nvPr>
            <p:custDataLst>
              <p:tags r:id="rId4"/>
            </p:custDataLst>
          </p:nvPr>
        </p:nvSpPr>
        <p:spPr>
          <a:xfrm>
            <a:off x="742464" y="3041927"/>
            <a:ext cx="7659071" cy="2631285"/>
          </a:xfrm>
          <a:prstGeom prst="rect">
            <a:avLst/>
          </a:prstGeom>
          <a:blipFill>
            <a:blip r:embed="rId7" cstate="print"/>
            <a:stretch>
              <a:fillRect/>
            </a:stretch>
          </a:blipFill>
          <a:ln>
            <a:solidFill>
              <a:schemeClr val="tx1"/>
            </a:solidFill>
          </a:ln>
        </p:spPr>
        <p:txBody>
          <a:bodyPr wrap="square" lIns="0" tIns="0" rIns="0" bIns="0" rtlCol="0"/>
          <a:lstStyle/>
          <a:p>
            <a:endParaRPr sz="1350" dirty="0"/>
          </a:p>
        </p:txBody>
      </p:sp>
    </p:spTree>
    <p:extLst>
      <p:ext uri="{BB962C8B-B14F-4D97-AF65-F5344CB8AC3E}">
        <p14:creationId xmlns:p14="http://schemas.microsoft.com/office/powerpoint/2010/main" val="3087020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Rhinitis – DBQ and Evaluation Builder</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14</a:t>
            </a:fld>
            <a:endParaRPr lang="en-US" sz="1400" dirty="0"/>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39938" y="2405050"/>
            <a:ext cx="2048655" cy="20919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a:extLst>
              <a:ext uri="{FF2B5EF4-FFF2-40B4-BE49-F238E27FC236}">
                <a16:creationId xmlns:a16="http://schemas.microsoft.com/office/drawing/2014/main" id="{67E0F2EA-66BA-4376-A194-5EB09DE9774D}"/>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tretch>
            <a:fillRect/>
          </a:stretch>
        </p:blipFill>
        <p:spPr bwMode="auto">
          <a:xfrm>
            <a:off x="289120" y="2383181"/>
            <a:ext cx="5777384" cy="14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a16="http://schemas.microsoft.com/office/drawing/2014/main" id="{3FEBA9E3-238B-4690-B7EA-0686C39167B8}"/>
              </a:ext>
            </a:extLst>
          </p:cNvPr>
          <p:cNvPicPr>
            <a:picLocks noChangeAspect="1"/>
          </p:cNvPicPr>
          <p:nvPr/>
        </p:nvPicPr>
        <p:blipFill>
          <a:blip r:embed="rId7"/>
          <a:stretch>
            <a:fillRect/>
          </a:stretch>
        </p:blipFill>
        <p:spPr>
          <a:xfrm>
            <a:off x="289120" y="4279868"/>
            <a:ext cx="5777384" cy="1034338"/>
          </a:xfrm>
          <a:prstGeom prst="rect">
            <a:avLst/>
          </a:prstGeom>
        </p:spPr>
      </p:pic>
      <p:pic>
        <p:nvPicPr>
          <p:cNvPr id="7" name="Picture 6">
            <a:extLst>
              <a:ext uri="{FF2B5EF4-FFF2-40B4-BE49-F238E27FC236}">
                <a16:creationId xmlns:a16="http://schemas.microsoft.com/office/drawing/2014/main" id="{53AA80A0-E06D-45BC-A4A1-A6BFB7DB4AC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239938" y="4728876"/>
            <a:ext cx="2048655" cy="585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56730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Coexisting Respiratory Conditions under 38 CFR 4.96(a)</a:t>
            </a:r>
          </a:p>
        </p:txBody>
      </p:sp>
      <p:sp>
        <p:nvSpPr>
          <p:cNvPr id="3" name="Content Placeholder 2"/>
          <p:cNvSpPr>
            <a:spLocks noGrp="1"/>
          </p:cNvSpPr>
          <p:nvPr>
            <p:ph idx="1"/>
            <p:custDataLst>
              <p:tags r:id="rId2"/>
            </p:custDataLst>
          </p:nvPr>
        </p:nvSpPr>
        <p:spPr>
          <a:xfrm>
            <a:off x="457200" y="2148008"/>
            <a:ext cx="8229600" cy="3916363"/>
          </a:xfrm>
        </p:spPr>
        <p:txBody>
          <a:bodyPr/>
          <a:lstStyle/>
          <a:p>
            <a:pPr>
              <a:spcAft>
                <a:spcPts val="600"/>
              </a:spcAft>
              <a:buClr>
                <a:schemeClr val="tx1"/>
              </a:buClr>
            </a:pPr>
            <a:r>
              <a:rPr lang="en-US" sz="1800" dirty="0"/>
              <a:t>Ratings under diagnostic codes 6600 through 6817 and 6822 through 6847 will not be combined with each other.</a:t>
            </a:r>
          </a:p>
          <a:p>
            <a:pPr marL="0" indent="0">
              <a:spcAft>
                <a:spcPts val="600"/>
              </a:spcAft>
              <a:buClr>
                <a:schemeClr val="tx1"/>
              </a:buClr>
              <a:buNone/>
            </a:pPr>
            <a:endParaRPr lang="en-US" sz="1800" dirty="0"/>
          </a:p>
          <a:p>
            <a:pPr>
              <a:spcAft>
                <a:spcPts val="600"/>
              </a:spcAft>
              <a:buClr>
                <a:schemeClr val="tx1"/>
              </a:buClr>
            </a:pPr>
            <a:r>
              <a:rPr lang="en-US" sz="1800" dirty="0"/>
              <a:t>A single rating will be assigned under the diagnostic code which reflects the predominant disability with elevation to the next higher evaluation where the severity of the overall disability warrants such elevation.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15</a:t>
            </a:fld>
            <a:endParaRPr lang="en-US" dirty="0"/>
          </a:p>
        </p:txBody>
      </p:sp>
    </p:spTree>
    <p:extLst>
      <p:ext uri="{BB962C8B-B14F-4D97-AF65-F5344CB8AC3E}">
        <p14:creationId xmlns:p14="http://schemas.microsoft.com/office/powerpoint/2010/main" val="76856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Special Provisions</a:t>
            </a:r>
            <a:br>
              <a:rPr lang="en-US" sz="2800" dirty="0"/>
            </a:br>
            <a:r>
              <a:rPr lang="en-US" sz="2800" dirty="0"/>
              <a:t>DC 6600, 6603, 6604, 6825–6833, and 6840–6845</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16</a:t>
            </a:fld>
            <a:endParaRPr lang="en-US" dirty="0"/>
          </a:p>
        </p:txBody>
      </p:sp>
      <p:sp>
        <p:nvSpPr>
          <p:cNvPr id="5" name="TextBox 4">
            <a:extLst>
              <a:ext uri="{FF2B5EF4-FFF2-40B4-BE49-F238E27FC236}">
                <a16:creationId xmlns:a16="http://schemas.microsoft.com/office/drawing/2014/main" id="{70D4C3D7-61F8-43CB-9D98-1870D9528D84}"/>
              </a:ext>
            </a:extLst>
          </p:cNvPr>
          <p:cNvSpPr txBox="1"/>
          <p:nvPr>
            <p:custDataLst>
              <p:tags r:id="rId3"/>
            </p:custDataLst>
          </p:nvPr>
        </p:nvSpPr>
        <p:spPr>
          <a:xfrm>
            <a:off x="583894" y="2698902"/>
            <a:ext cx="8240617" cy="3600986"/>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t>When the results of a maximum exercise capacity test are of record and are 20 ml/kg/min or less. If a maximum exercise capacity test is not of record, evaluate based on alternative criteria.</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dirty="0"/>
              <a:t>When pulmonary hypertension (documented by an echocardiogram or cardiac catheterization), </a:t>
            </a:r>
            <a:r>
              <a:rPr lang="en-US" dirty="0" err="1"/>
              <a:t>cor</a:t>
            </a:r>
            <a:r>
              <a:rPr lang="en-US" dirty="0"/>
              <a:t> pulmonale, or right ventricular hypertrophy has been diagnosed.</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dirty="0"/>
              <a:t>When there have been one or more episodes of acute respiratory failure.</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dirty="0"/>
              <a:t>When outpatient oxygen therapy is required.</a:t>
            </a:r>
          </a:p>
        </p:txBody>
      </p:sp>
      <p:sp>
        <p:nvSpPr>
          <p:cNvPr id="6" name="TextBox 5">
            <a:extLst>
              <a:ext uri="{FF2B5EF4-FFF2-40B4-BE49-F238E27FC236}">
                <a16:creationId xmlns:a16="http://schemas.microsoft.com/office/drawing/2014/main" id="{89983510-4D76-47A6-AEB9-B79ABF463750}"/>
              </a:ext>
            </a:extLst>
          </p:cNvPr>
          <p:cNvSpPr txBox="1"/>
          <p:nvPr>
            <p:custDataLst>
              <p:tags r:id="rId4"/>
            </p:custDataLst>
          </p:nvPr>
        </p:nvSpPr>
        <p:spPr>
          <a:xfrm>
            <a:off x="583894" y="2181483"/>
            <a:ext cx="8119431" cy="369332"/>
          </a:xfrm>
          <a:prstGeom prst="rect">
            <a:avLst/>
          </a:prstGeom>
          <a:noFill/>
        </p:spPr>
        <p:txBody>
          <a:bodyPr wrap="square" rtlCol="0">
            <a:spAutoFit/>
          </a:bodyPr>
          <a:lstStyle/>
          <a:p>
            <a:pPr>
              <a:spcAft>
                <a:spcPts val="600"/>
              </a:spcAft>
            </a:pPr>
            <a:r>
              <a:rPr lang="en-US" dirty="0"/>
              <a:t>Pulmonary Function Test (PFT) results are required to evaluate, EXCEPT:</a:t>
            </a:r>
          </a:p>
        </p:txBody>
      </p:sp>
    </p:spTree>
    <p:extLst>
      <p:ext uri="{BB962C8B-B14F-4D97-AF65-F5344CB8AC3E}">
        <p14:creationId xmlns:p14="http://schemas.microsoft.com/office/powerpoint/2010/main" val="1447032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Special Provisions</a:t>
            </a:r>
            <a:br>
              <a:rPr lang="en-US" sz="2800" dirty="0"/>
            </a:br>
            <a:r>
              <a:rPr lang="en-US" sz="2800" dirty="0"/>
              <a:t>DC 6600, 6603, 6604, 6825–6833, and 6840–6845</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17</a:t>
            </a:fld>
            <a:endParaRPr lang="en-US" dirty="0"/>
          </a:p>
        </p:txBody>
      </p:sp>
      <p:sp>
        <p:nvSpPr>
          <p:cNvPr id="5" name="TextBox 4">
            <a:extLst>
              <a:ext uri="{FF2B5EF4-FFF2-40B4-BE49-F238E27FC236}">
                <a16:creationId xmlns:a16="http://schemas.microsoft.com/office/drawing/2014/main" id="{9DDCED36-1872-4627-B067-6E98456289A6}"/>
              </a:ext>
            </a:extLst>
          </p:cNvPr>
          <p:cNvSpPr txBox="1"/>
          <p:nvPr>
            <p:custDataLst>
              <p:tags r:id="rId3"/>
            </p:custDataLst>
          </p:nvPr>
        </p:nvSpPr>
        <p:spPr>
          <a:xfrm>
            <a:off x="432619" y="2112961"/>
            <a:ext cx="8259097" cy="4001095"/>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t>If the DLCO test is not of record, evaluate based on alternative criteria as long as the examiner states why the test would not be useful or valid in a particular case.</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dirty="0"/>
              <a:t>When the PFT's are not consistent with clinical findings, evaluate based on the PFT's unless the examiner states why they are not a valid indication of respiratory functional impairment in a particular case.</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dirty="0"/>
              <a:t>Post-bronchodilator studies are required when PFT's are done for disability evaluation purposes except when the results of pre-bronchodilator pulmonary function tests are normal; or when the examiner determines that post-bronchodilator studies should not be done and states why; or using the DLCO score values.</a:t>
            </a:r>
          </a:p>
        </p:txBody>
      </p:sp>
    </p:spTree>
    <p:extLst>
      <p:ext uri="{BB962C8B-B14F-4D97-AF65-F5344CB8AC3E}">
        <p14:creationId xmlns:p14="http://schemas.microsoft.com/office/powerpoint/2010/main" val="2084891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Special Provisions</a:t>
            </a:r>
            <a:br>
              <a:rPr lang="en-US" sz="2800" dirty="0"/>
            </a:br>
            <a:r>
              <a:rPr lang="en-US" sz="2800" dirty="0"/>
              <a:t>DC 6600, 6603, 6604, 6825–6833, and 6840–6845</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85000" lnSpcReduction="10000"/>
          </a:bodyPr>
          <a:lstStyle/>
          <a:p>
            <a:pPr>
              <a:lnSpc>
                <a:spcPct val="120000"/>
              </a:lnSpc>
              <a:spcAft>
                <a:spcPts val="600"/>
              </a:spcAft>
              <a:buClr>
                <a:schemeClr val="tx1"/>
              </a:buClr>
            </a:pPr>
            <a:r>
              <a:rPr lang="en-US" sz="2000" dirty="0"/>
              <a:t>When evaluating based on PFT's, use post-bronchodilator results in applying the evaluation criteria in the rating schedule unless the post-bronchodilator results were poorer than the pre-bronchodilator results. In those cases, use the pre-bronchodilator values for rating purposes.</a:t>
            </a:r>
          </a:p>
          <a:p>
            <a:pPr>
              <a:lnSpc>
                <a:spcPct val="120000"/>
              </a:lnSpc>
              <a:spcAft>
                <a:spcPts val="600"/>
              </a:spcAft>
              <a:buClr>
                <a:schemeClr val="tx1"/>
              </a:buClr>
            </a:pPr>
            <a:endParaRPr lang="en-US" sz="2000" dirty="0"/>
          </a:p>
          <a:p>
            <a:pPr>
              <a:lnSpc>
                <a:spcPct val="120000"/>
              </a:lnSpc>
              <a:spcAft>
                <a:spcPts val="600"/>
              </a:spcAft>
              <a:buClr>
                <a:schemeClr val="tx1"/>
              </a:buClr>
            </a:pPr>
            <a:r>
              <a:rPr lang="en-US" sz="2000" dirty="0"/>
              <a:t>When there is a disparity between the results of different PFT's (FEV-1, FVC, etc.), so that the level of evaluation would differ depending on which test result is used, use the test result that the examiner states most accurately reflects the level of disability.</a:t>
            </a:r>
          </a:p>
          <a:p>
            <a:pPr>
              <a:lnSpc>
                <a:spcPct val="120000"/>
              </a:lnSpc>
              <a:spcAft>
                <a:spcPts val="600"/>
              </a:spcAft>
              <a:buClr>
                <a:schemeClr val="tx1"/>
              </a:buClr>
            </a:pPr>
            <a:endParaRPr lang="en-US" sz="2000" dirty="0"/>
          </a:p>
          <a:p>
            <a:pPr>
              <a:lnSpc>
                <a:spcPct val="120000"/>
              </a:lnSpc>
              <a:spcAft>
                <a:spcPts val="600"/>
              </a:spcAft>
              <a:buClr>
                <a:schemeClr val="tx1"/>
              </a:buClr>
            </a:pPr>
            <a:r>
              <a:rPr lang="en-US" sz="2000" dirty="0"/>
              <a:t>If the FEV-1 and the FVC are both greater than 100 percent, do not assign a compensable evaluation based on a decreased FEV-1/FVC ratio.</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18</a:t>
            </a:fld>
            <a:endParaRPr lang="en-US" dirty="0"/>
          </a:p>
        </p:txBody>
      </p:sp>
    </p:spTree>
    <p:extLst>
      <p:ext uri="{BB962C8B-B14F-4D97-AF65-F5344CB8AC3E}">
        <p14:creationId xmlns:p14="http://schemas.microsoft.com/office/powerpoint/2010/main" val="3888669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Asthma (DC 6602)</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pPr>
            <a:r>
              <a:rPr lang="en-US" sz="2000" dirty="0"/>
              <a:t>Spasm, constriction, and/or swelling of the bronchial tubes caused by increased responsiveness of the tracheobronchial tree to assorted stimuli.</a:t>
            </a: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19</a:t>
            </a:fld>
            <a:endParaRPr lang="en-US" dirty="0"/>
          </a:p>
        </p:txBody>
      </p:sp>
      <p:pic>
        <p:nvPicPr>
          <p:cNvPr id="5"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57199" y="3205181"/>
            <a:ext cx="5107857" cy="11417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0A3E4ACC-7106-4E6E-B0FC-D1DBBADAAE52}"/>
              </a:ext>
            </a:extLst>
          </p:cNvPr>
          <p:cNvSpPr txBox="1"/>
          <p:nvPr>
            <p:custDataLst>
              <p:tags r:id="rId4"/>
            </p:custDataLst>
          </p:nvPr>
        </p:nvSpPr>
        <p:spPr>
          <a:xfrm>
            <a:off x="457200" y="5387263"/>
            <a:ext cx="8295701" cy="677108"/>
          </a:xfrm>
          <a:prstGeom prst="rect">
            <a:avLst/>
          </a:prstGeom>
          <a:noFill/>
        </p:spPr>
        <p:txBody>
          <a:bodyPr wrap="square" rtlCol="0">
            <a:spAutoFit/>
          </a:bodyPr>
          <a:lstStyle/>
          <a:p>
            <a:pPr>
              <a:spcAft>
                <a:spcPts val="600"/>
              </a:spcAft>
            </a:pPr>
            <a:r>
              <a:rPr lang="en-US" sz="2000" b="1" dirty="0"/>
              <a:t>Important</a:t>
            </a:r>
            <a:r>
              <a:rPr lang="en-US" sz="2000" dirty="0"/>
              <a:t>: </a:t>
            </a:r>
            <a:r>
              <a:rPr lang="en-US" dirty="0"/>
              <a:t>The evaluation can be based on the PFT OR frequency and type of medication! (Whichever is higher!)</a:t>
            </a:r>
            <a:endParaRPr lang="en-US" sz="2000" dirty="0"/>
          </a:p>
        </p:txBody>
      </p:sp>
      <p:pic>
        <p:nvPicPr>
          <p:cNvPr id="6" name="Picture 5">
            <a:extLst>
              <a:ext uri="{FF2B5EF4-FFF2-40B4-BE49-F238E27FC236}">
                <a16:creationId xmlns:a16="http://schemas.microsoft.com/office/drawing/2014/main" id="{732A818D-D946-460F-9ADA-4B9E3594718D}"/>
              </a:ext>
            </a:extLst>
          </p:cNvPr>
          <p:cNvPicPr>
            <a:picLocks noChangeAspect="1"/>
          </p:cNvPicPr>
          <p:nvPr/>
        </p:nvPicPr>
        <p:blipFill>
          <a:blip r:embed="rId8"/>
          <a:stretch>
            <a:fillRect/>
          </a:stretch>
        </p:blipFill>
        <p:spPr>
          <a:xfrm>
            <a:off x="5664124" y="3232305"/>
            <a:ext cx="3215147" cy="1998605"/>
          </a:xfrm>
          <a:prstGeom prst="rect">
            <a:avLst/>
          </a:prstGeom>
        </p:spPr>
      </p:pic>
      <p:pic>
        <p:nvPicPr>
          <p:cNvPr id="7" name="Picture 6">
            <a:extLst>
              <a:ext uri="{FF2B5EF4-FFF2-40B4-BE49-F238E27FC236}">
                <a16:creationId xmlns:a16="http://schemas.microsoft.com/office/drawing/2014/main" id="{A0B19655-A910-4D0A-BC9A-6699D39A7E57}"/>
              </a:ext>
            </a:extLst>
          </p:cNvPr>
          <p:cNvPicPr>
            <a:picLocks noChangeAspect="1"/>
          </p:cNvPicPr>
          <p:nvPr/>
        </p:nvPicPr>
        <p:blipFill>
          <a:blip r:embed="rId9"/>
          <a:stretch>
            <a:fillRect/>
          </a:stretch>
        </p:blipFill>
        <p:spPr>
          <a:xfrm>
            <a:off x="358133" y="4449017"/>
            <a:ext cx="5305991" cy="836123"/>
          </a:xfrm>
          <a:prstGeom prst="rect">
            <a:avLst/>
          </a:prstGeom>
        </p:spPr>
      </p:pic>
    </p:spTree>
    <p:extLst>
      <p:ext uri="{BB962C8B-B14F-4D97-AF65-F5344CB8AC3E}">
        <p14:creationId xmlns:p14="http://schemas.microsoft.com/office/powerpoint/2010/main" val="1116266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Objectives</a:t>
            </a:r>
          </a:p>
        </p:txBody>
      </p:sp>
      <p:sp>
        <p:nvSpPr>
          <p:cNvPr id="3" name="Content Placeholder 2"/>
          <p:cNvSpPr>
            <a:spLocks noGrp="1"/>
          </p:cNvSpPr>
          <p:nvPr>
            <p:ph idx="1"/>
            <p:custDataLst>
              <p:tags r:id="rId2"/>
            </p:custDataLst>
          </p:nvPr>
        </p:nvSpPr>
        <p:spPr>
          <a:xfrm>
            <a:off x="457200" y="2057401"/>
            <a:ext cx="8229600" cy="1086868"/>
          </a:xfrm>
        </p:spPr>
        <p:txBody>
          <a:bodyPr>
            <a:normAutofit/>
          </a:bodyPr>
          <a:lstStyle/>
          <a:p>
            <a:pPr>
              <a:spcAft>
                <a:spcPts val="600"/>
              </a:spcAft>
            </a:pPr>
            <a:r>
              <a:rPr lang="en-US" sz="2000" dirty="0"/>
              <a:t>Upon completion of this lesson and given available references, the trainee will prepare a rating decision targeting respiratory conditions with 98% accuracy. The trainee will be able to: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a:t>
            </a:fld>
            <a:endParaRPr lang="en-US" sz="1400" dirty="0"/>
          </a:p>
        </p:txBody>
      </p:sp>
      <p:sp>
        <p:nvSpPr>
          <p:cNvPr id="5" name="TextBox 4">
            <a:extLst>
              <a:ext uri="{FF2B5EF4-FFF2-40B4-BE49-F238E27FC236}">
                <a16:creationId xmlns:a16="http://schemas.microsoft.com/office/drawing/2014/main" id="{60B8C155-8346-4EEB-863E-5BF0FB41941B}"/>
              </a:ext>
            </a:extLst>
          </p:cNvPr>
          <p:cNvSpPr txBox="1"/>
          <p:nvPr>
            <p:custDataLst>
              <p:tags r:id="rId4"/>
            </p:custDataLst>
          </p:nvPr>
        </p:nvSpPr>
        <p:spPr>
          <a:xfrm>
            <a:off x="457200" y="3257295"/>
            <a:ext cx="8315864"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Properly evaluate respiratory conditions.</a:t>
            </a:r>
          </a:p>
          <a:p>
            <a:pPr marL="285750" indent="-285750">
              <a:spcAft>
                <a:spcPts val="600"/>
              </a:spcAft>
              <a:buClr>
                <a:schemeClr val="tx1"/>
              </a:buClr>
              <a:buFont typeface="Arial" panose="020B0604020202020204" pitchFamily="34" charset="0"/>
              <a:buChar char="•"/>
            </a:pPr>
            <a:r>
              <a:rPr lang="en-US" sz="2000" dirty="0"/>
              <a:t>Apply pulmonary functions test (PFT) results to the rating schedule.</a:t>
            </a:r>
          </a:p>
          <a:p>
            <a:pPr marL="285750" indent="-285750">
              <a:spcAft>
                <a:spcPts val="600"/>
              </a:spcAft>
              <a:buClr>
                <a:schemeClr val="tx1"/>
              </a:buClr>
              <a:buFont typeface="Arial" panose="020B0604020202020204" pitchFamily="34" charset="0"/>
              <a:buChar char="•"/>
            </a:pPr>
            <a:r>
              <a:rPr lang="en-US" sz="2000" dirty="0"/>
              <a:t>Identify other considerations.</a:t>
            </a:r>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Asthma – DBQ </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924706" y="1565662"/>
            <a:ext cx="5294587" cy="4577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20</a:t>
            </a:fld>
            <a:endParaRPr lang="en-US" sz="1400" dirty="0"/>
          </a:p>
        </p:txBody>
      </p:sp>
    </p:spTree>
    <p:extLst>
      <p:ext uri="{BB962C8B-B14F-4D97-AF65-F5344CB8AC3E}">
        <p14:creationId xmlns:p14="http://schemas.microsoft.com/office/powerpoint/2010/main" val="344306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Asthma – DBQ </a:t>
            </a:r>
          </a:p>
        </p:txBody>
      </p:sp>
      <p:pic>
        <p:nvPicPr>
          <p:cNvPr id="5" name="Picture 3"/>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5223936" y="2094965"/>
            <a:ext cx="3562760" cy="37650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21</a:t>
            </a:fld>
            <a:endParaRPr lang="en-US" sz="1400"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7304" y="2950964"/>
            <a:ext cx="4737383" cy="10114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491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Chronic Obstructive Pulmonary Disease (COPD)</a:t>
            </a:r>
            <a:br>
              <a:rPr lang="en-US" sz="2800" dirty="0"/>
            </a:br>
            <a:r>
              <a:rPr lang="en-US" sz="2800" dirty="0"/>
              <a:t>(DC 6604)</a:t>
            </a:r>
          </a:p>
        </p:txBody>
      </p:sp>
      <p:sp>
        <p:nvSpPr>
          <p:cNvPr id="3" name="Content Placeholder 2"/>
          <p:cNvSpPr>
            <a:spLocks noGrp="1"/>
          </p:cNvSpPr>
          <p:nvPr>
            <p:ph idx="1"/>
            <p:custDataLst>
              <p:tags r:id="rId2"/>
            </p:custDataLst>
          </p:nvPr>
        </p:nvSpPr>
        <p:spPr>
          <a:xfrm>
            <a:off x="457200" y="2069924"/>
            <a:ext cx="8229600" cy="700657"/>
          </a:xfrm>
        </p:spPr>
        <p:txBody>
          <a:bodyPr>
            <a:normAutofit lnSpcReduction="10000"/>
          </a:bodyPr>
          <a:lstStyle/>
          <a:p>
            <a:pPr>
              <a:spcAft>
                <a:spcPts val="600"/>
              </a:spcAft>
            </a:pPr>
            <a:r>
              <a:rPr lang="en-US" sz="2000" dirty="0"/>
              <a:t>Decreased ability of the lungs to perform their function of ventilation due to airway obstruction.</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22</a:t>
            </a:fld>
            <a:endParaRPr lang="en-US" dirty="0"/>
          </a:p>
        </p:txBody>
      </p:sp>
      <p:pic>
        <p:nvPicPr>
          <p:cNvPr id="5"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57200" y="3224402"/>
            <a:ext cx="5923935" cy="14135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457199" y="4828889"/>
            <a:ext cx="5973073" cy="113929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bwMode="auto">
          <a:xfrm>
            <a:off x="6381135" y="3345950"/>
            <a:ext cx="2629447" cy="163155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956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Asbestosis (DC 6833)</a:t>
            </a:r>
          </a:p>
        </p:txBody>
      </p:sp>
      <p:sp>
        <p:nvSpPr>
          <p:cNvPr id="3" name="Content Placeholder 2"/>
          <p:cNvSpPr>
            <a:spLocks noGrp="1"/>
          </p:cNvSpPr>
          <p:nvPr>
            <p:ph idx="1"/>
            <p:custDataLst>
              <p:tags r:id="rId2"/>
            </p:custDataLst>
          </p:nvPr>
        </p:nvSpPr>
        <p:spPr>
          <a:xfrm>
            <a:off x="501268" y="2068418"/>
            <a:ext cx="8229600" cy="659142"/>
          </a:xfrm>
        </p:spPr>
        <p:txBody>
          <a:bodyPr>
            <a:normAutofit lnSpcReduction="10000"/>
          </a:bodyPr>
          <a:lstStyle/>
          <a:p>
            <a:pPr>
              <a:spcAft>
                <a:spcPts val="600"/>
              </a:spcAft>
            </a:pPr>
            <a:r>
              <a:rPr lang="en-US" sz="2000" dirty="0"/>
              <a:t>A form of pneumoconiosis that results from prolonged inhalation of asbestos particles.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23</a:t>
            </a:fld>
            <a:endParaRPr lang="en-US" dirty="0"/>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2167" y="2866652"/>
            <a:ext cx="7471124" cy="169894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01268" y="4838519"/>
            <a:ext cx="5820448" cy="917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245347" y="4617438"/>
            <a:ext cx="2337972" cy="152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065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Respiratory Conditions (other than TB and Sleep Apnea) – DBQ </a:t>
            </a:r>
          </a:p>
        </p:txBody>
      </p:sp>
      <p:sp>
        <p:nvSpPr>
          <p:cNvPr id="3" name="Content Placeholder 2"/>
          <p:cNvSpPr>
            <a:spLocks noGrp="1"/>
          </p:cNvSpPr>
          <p:nvPr>
            <p:ph idx="1"/>
            <p:custDataLst>
              <p:tags r:id="rId2"/>
            </p:custDataLst>
          </p:nvPr>
        </p:nvSpPr>
        <p:spPr>
          <a:xfrm>
            <a:off x="457199" y="1683935"/>
            <a:ext cx="8229600" cy="3916363"/>
          </a:xfrm>
        </p:spPr>
        <p:txBody>
          <a:bodyPr>
            <a:normAutofit/>
          </a:bodyPr>
          <a:lstStyle/>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a:p>
            <a:endParaRPr lang="en-US" dirty="0">
              <a:solidFill>
                <a:schemeClr val="accent2">
                  <a:lumMod val="50000"/>
                </a:schemeClr>
              </a:solidFill>
            </a:endParaRP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24</a:t>
            </a:fld>
            <a:endParaRPr lang="en-US"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28589" y="1880496"/>
            <a:ext cx="6054099" cy="329356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9A572CB1-915E-4081-8D3E-DF27C6F89435}"/>
              </a:ext>
            </a:extLst>
          </p:cNvPr>
          <p:cNvSpPr/>
          <p:nvPr/>
        </p:nvSpPr>
        <p:spPr>
          <a:xfrm>
            <a:off x="674483" y="5321053"/>
            <a:ext cx="7772400" cy="1059008"/>
          </a:xfrm>
          <a:prstGeom prst="rect">
            <a:avLst/>
          </a:prstGeom>
        </p:spPr>
        <p:txBody>
          <a:bodyPr wrap="square">
            <a:spAutoFit/>
          </a:bodyPr>
          <a:lstStyle/>
          <a:p>
            <a:pPr>
              <a:lnSpc>
                <a:spcPct val="120000"/>
              </a:lnSpc>
              <a:spcAft>
                <a:spcPts val="600"/>
              </a:spcAft>
            </a:pPr>
            <a:r>
              <a:rPr lang="en-US" b="1" dirty="0"/>
              <a:t>Exposure to Asbestos is not a condition </a:t>
            </a:r>
            <a:r>
              <a:rPr lang="en-US" dirty="0"/>
              <a:t>– the Veteran MUST have a disease or disability that resulted from such exposure to warrant service connection.</a:t>
            </a:r>
          </a:p>
        </p:txBody>
      </p:sp>
    </p:spTree>
    <p:extLst>
      <p:ext uri="{BB962C8B-B14F-4D97-AF65-F5344CB8AC3E}">
        <p14:creationId xmlns:p14="http://schemas.microsoft.com/office/powerpoint/2010/main" val="190585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Presumptive Considerations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25</a:t>
            </a:fld>
            <a:endParaRPr lang="en-US" dirty="0"/>
          </a:p>
        </p:txBody>
      </p:sp>
      <p:sp>
        <p:nvSpPr>
          <p:cNvPr id="5" name="TextBox 4">
            <a:extLst>
              <a:ext uri="{FF2B5EF4-FFF2-40B4-BE49-F238E27FC236}">
                <a16:creationId xmlns:a16="http://schemas.microsoft.com/office/drawing/2014/main" id="{C5074163-C155-4BDE-A244-B756315DC336}"/>
              </a:ext>
            </a:extLst>
          </p:cNvPr>
          <p:cNvSpPr txBox="1"/>
          <p:nvPr>
            <p:custDataLst>
              <p:tags r:id="rId3"/>
            </p:custDataLst>
          </p:nvPr>
        </p:nvSpPr>
        <p:spPr>
          <a:xfrm>
            <a:off x="446183" y="2071542"/>
            <a:ext cx="8251634" cy="403187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b="1" dirty="0"/>
              <a:t>3.309(a) – Chronic diseases (within one year of discharge):</a:t>
            </a:r>
            <a:r>
              <a:rPr lang="en-US" dirty="0"/>
              <a:t> Sarcoidosis, Active Tuberculosis, Malignant tumors</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b="1" dirty="0"/>
              <a:t>3.309(d) – Radiation exposure:</a:t>
            </a:r>
            <a:r>
              <a:rPr lang="en-US" dirty="0"/>
              <a:t> Cancer of the Lung</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b="1" dirty="0"/>
              <a:t>3.309(e) – Herbicide exposure:</a:t>
            </a:r>
            <a:r>
              <a:rPr lang="en-US" dirty="0"/>
              <a:t> Respiratory Cancers (of the lung, bronchus, larynx, or trachea), Soft-tissue sarcoma (of the cells lining lungs)</a:t>
            </a:r>
          </a:p>
          <a:p>
            <a:pPr marL="285750" indent="-285750">
              <a:spcAft>
                <a:spcPts val="600"/>
              </a:spcAft>
              <a:buClr>
                <a:schemeClr val="tx1"/>
              </a:buClr>
              <a:buFont typeface="Arial" panose="020B0604020202020204" pitchFamily="34" charset="0"/>
              <a:buChar char="•"/>
            </a:pPr>
            <a:endParaRPr lang="en-US" dirty="0"/>
          </a:p>
          <a:p>
            <a:pPr marL="285750" indent="-285750">
              <a:spcAft>
                <a:spcPts val="600"/>
              </a:spcAft>
              <a:buClr>
                <a:schemeClr val="tx1"/>
              </a:buClr>
              <a:buFont typeface="Arial" panose="020B0604020202020204" pitchFamily="34" charset="0"/>
              <a:buChar char="•"/>
            </a:pPr>
            <a:r>
              <a:rPr lang="en-US" b="1" dirty="0"/>
              <a:t>3.317(b) – Gulf War:</a:t>
            </a:r>
            <a:r>
              <a:rPr lang="en-US" dirty="0"/>
              <a:t> Undiagnosed illness – signs or symptoms involving respiratory system (upper or lower)</a:t>
            </a:r>
          </a:p>
          <a:p>
            <a:pPr>
              <a:spcAft>
                <a:spcPts val="600"/>
              </a:spcAft>
              <a:buClr>
                <a:schemeClr val="tx1"/>
              </a:buClr>
            </a:pPr>
            <a:endParaRPr lang="en-US" dirty="0"/>
          </a:p>
          <a:p>
            <a:pPr marL="285750" indent="-285750">
              <a:spcAft>
                <a:spcPts val="600"/>
              </a:spcAft>
              <a:buClr>
                <a:schemeClr val="tx1"/>
              </a:buClr>
              <a:buFont typeface="Arial" panose="020B0604020202020204" pitchFamily="34" charset="0"/>
              <a:buChar char="•"/>
            </a:pPr>
            <a:r>
              <a:rPr lang="en-US" b="1" dirty="0"/>
              <a:t>3.317(c) – Gulf War:</a:t>
            </a:r>
            <a:r>
              <a:rPr lang="en-US" dirty="0"/>
              <a:t> Infectious diseases</a:t>
            </a:r>
          </a:p>
        </p:txBody>
      </p:sp>
    </p:spTree>
    <p:extLst>
      <p:ext uri="{BB962C8B-B14F-4D97-AF65-F5344CB8AC3E}">
        <p14:creationId xmlns:p14="http://schemas.microsoft.com/office/powerpoint/2010/main" val="343561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Special Monthly Compensation (SMC)</a:t>
            </a:r>
          </a:p>
        </p:txBody>
      </p:sp>
      <p:pic>
        <p:nvPicPr>
          <p:cNvPr id="5"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tretch>
            <a:fillRect/>
          </a:stretch>
        </p:blipFill>
        <p:spPr bwMode="auto">
          <a:xfrm>
            <a:off x="1077739" y="1880496"/>
            <a:ext cx="6988522" cy="426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26</a:t>
            </a:fld>
            <a:endParaRPr lang="en-US" dirty="0"/>
          </a:p>
        </p:txBody>
      </p:sp>
    </p:spTree>
    <p:extLst>
      <p:ext uri="{BB962C8B-B14F-4D97-AF65-F5344CB8AC3E}">
        <p14:creationId xmlns:p14="http://schemas.microsoft.com/office/powerpoint/2010/main" val="688646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Ancillary Considerations</a:t>
            </a:r>
          </a:p>
        </p:txBody>
      </p:sp>
      <p:sp>
        <p:nvSpPr>
          <p:cNvPr id="3" name="Content Placeholder 2"/>
          <p:cNvSpPr>
            <a:spLocks noGrp="1"/>
          </p:cNvSpPr>
          <p:nvPr>
            <p:ph idx="1"/>
            <p:custDataLst>
              <p:tags r:id="rId2"/>
            </p:custDataLst>
          </p:nvPr>
        </p:nvSpPr>
        <p:spPr>
          <a:xfrm>
            <a:off x="457200" y="2057400"/>
            <a:ext cx="8229600" cy="696817"/>
          </a:xfrm>
        </p:spPr>
        <p:txBody>
          <a:bodyPr>
            <a:normAutofit lnSpcReduction="10000"/>
          </a:bodyPr>
          <a:lstStyle/>
          <a:p>
            <a:pPr>
              <a:spcAft>
                <a:spcPts val="600"/>
              </a:spcAft>
            </a:pPr>
            <a:r>
              <a:rPr lang="en-US" sz="2000" b="1" dirty="0"/>
              <a:t>38 CFR 3.809(a) Special Home Adaptation </a:t>
            </a:r>
            <a:r>
              <a:rPr lang="en-US" sz="2000" dirty="0"/>
              <a:t>– Residuals of an inhalation injury- including, but not limited to:</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27</a:t>
            </a:fld>
            <a:endParaRPr lang="en-US" dirty="0"/>
          </a:p>
        </p:txBody>
      </p:sp>
      <p:sp>
        <p:nvSpPr>
          <p:cNvPr id="6" name="TextBox 5">
            <a:extLst>
              <a:ext uri="{FF2B5EF4-FFF2-40B4-BE49-F238E27FC236}">
                <a16:creationId xmlns:a16="http://schemas.microsoft.com/office/drawing/2014/main" id="{24A6D511-F0C2-4AEC-9AD8-06AD72B60491}"/>
              </a:ext>
            </a:extLst>
          </p:cNvPr>
          <p:cNvSpPr txBox="1"/>
          <p:nvPr>
            <p:custDataLst>
              <p:tags r:id="rId4"/>
            </p:custDataLst>
          </p:nvPr>
        </p:nvSpPr>
        <p:spPr>
          <a:xfrm>
            <a:off x="457200" y="2931121"/>
            <a:ext cx="8229600" cy="1169551"/>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pulmonary fibrosis</a:t>
            </a:r>
          </a:p>
          <a:p>
            <a:pPr marL="285750" indent="-285750">
              <a:spcAft>
                <a:spcPts val="600"/>
              </a:spcAft>
              <a:buClr>
                <a:schemeClr val="tx1"/>
              </a:buClr>
              <a:buFont typeface="Arial" panose="020B0604020202020204" pitchFamily="34" charset="0"/>
              <a:buChar char="•"/>
            </a:pPr>
            <a:r>
              <a:rPr lang="en-US" sz="2000" dirty="0"/>
              <a:t>asthma, and</a:t>
            </a:r>
          </a:p>
          <a:p>
            <a:pPr marL="285750" indent="-285750">
              <a:spcAft>
                <a:spcPts val="600"/>
              </a:spcAft>
              <a:buClr>
                <a:schemeClr val="tx1"/>
              </a:buClr>
              <a:buFont typeface="Arial" panose="020B0604020202020204" pitchFamily="34" charset="0"/>
              <a:buChar char="•"/>
            </a:pPr>
            <a:r>
              <a:rPr lang="en-US" sz="2000" dirty="0"/>
              <a:t>chronic obstructive pulmonary disease</a:t>
            </a:r>
          </a:p>
        </p:txBody>
      </p:sp>
      <p:sp>
        <p:nvSpPr>
          <p:cNvPr id="7" name="TextBox 6">
            <a:extLst>
              <a:ext uri="{FF2B5EF4-FFF2-40B4-BE49-F238E27FC236}">
                <a16:creationId xmlns:a16="http://schemas.microsoft.com/office/drawing/2014/main" id="{A2B39813-E0D1-4C79-8E23-B7DA989DB913}"/>
              </a:ext>
            </a:extLst>
          </p:cNvPr>
          <p:cNvSpPr txBox="1"/>
          <p:nvPr>
            <p:custDataLst>
              <p:tags r:id="rId5"/>
            </p:custDataLst>
          </p:nvPr>
        </p:nvSpPr>
        <p:spPr>
          <a:xfrm>
            <a:off x="457200" y="4508691"/>
            <a:ext cx="8229600" cy="677108"/>
          </a:xfrm>
          <a:prstGeom prst="rect">
            <a:avLst/>
          </a:prstGeom>
          <a:noFill/>
        </p:spPr>
        <p:txBody>
          <a:bodyPr wrap="square" rtlCol="0">
            <a:spAutoFit/>
          </a:bodyPr>
          <a:lstStyle/>
          <a:p>
            <a:pPr>
              <a:spcAft>
                <a:spcPts val="600"/>
              </a:spcAft>
            </a:pPr>
            <a:r>
              <a:rPr lang="en-US" sz="2000" b="1" dirty="0"/>
              <a:t>Note</a:t>
            </a:r>
            <a:r>
              <a:rPr lang="en-US" sz="2000" dirty="0"/>
              <a:t>: </a:t>
            </a:r>
            <a:r>
              <a:rPr lang="en-US" dirty="0"/>
              <a:t>An inhalational injury due to breathing steam or toxic inhalants such as fumes, gases, and mists present in a fire environment.</a:t>
            </a:r>
          </a:p>
        </p:txBody>
      </p:sp>
    </p:spTree>
    <p:extLst>
      <p:ext uri="{BB962C8B-B14F-4D97-AF65-F5344CB8AC3E}">
        <p14:creationId xmlns:p14="http://schemas.microsoft.com/office/powerpoint/2010/main" val="3773953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6024A-2B5A-4B5F-9990-7454C672560F}"/>
              </a:ext>
            </a:extLst>
          </p:cNvPr>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Rectangle 10"/>
          <p:cNvSpPr>
            <a:spLocks noGrp="1" noChangeArrowheads="1"/>
          </p:cNvSpPr>
          <p:nvPr>
            <p:ph type="sldNum" sz="quarter" idx="12"/>
            <p:custDataLst>
              <p:tags r:id="rId2"/>
            </p:custDataLst>
          </p:nvPr>
        </p:nvSpPr>
        <p:spPr>
          <a:xfrm>
            <a:off x="6931152" y="6601976"/>
            <a:ext cx="2133600" cy="365125"/>
          </a:xfrm>
        </p:spPr>
        <p:txBody>
          <a:bodyPr/>
          <a:lstStyle/>
          <a:p>
            <a:pPr>
              <a:defRPr/>
            </a:pPr>
            <a:fld id="{D1E51B5A-3770-4F22-9D09-216358904227}" type="slidenum">
              <a:rPr lang="en-US" sz="1400"/>
              <a:pPr>
                <a:defRPr/>
              </a:pPr>
              <a:t>28</a:t>
            </a:fld>
            <a:endParaRPr lang="en-US" dirty="0"/>
          </a:p>
        </p:txBody>
      </p:sp>
    </p:spTree>
    <p:extLst>
      <p:ext uri="{BB962C8B-B14F-4D97-AF65-F5344CB8AC3E}">
        <p14:creationId xmlns:p14="http://schemas.microsoft.com/office/powerpoint/2010/main" val="195749281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2025584"/>
            <a:ext cx="8607552" cy="4234657"/>
          </a:xfrm>
        </p:spPr>
        <p:txBody>
          <a:bodyPr>
            <a:noAutofit/>
          </a:bodyPr>
          <a:lstStyle/>
          <a:p>
            <a:pPr>
              <a:spcAft>
                <a:spcPts val="600"/>
              </a:spcAft>
              <a:buClr>
                <a:schemeClr val="tx1"/>
              </a:buClr>
            </a:pPr>
            <a:r>
              <a:rPr lang="en-US" sz="1800" dirty="0"/>
              <a:t>38 CFR 3.309, Disease subject to presumptive service connection</a:t>
            </a:r>
          </a:p>
          <a:p>
            <a:pPr>
              <a:spcAft>
                <a:spcPts val="600"/>
              </a:spcAft>
              <a:buClr>
                <a:schemeClr val="tx1"/>
              </a:buClr>
            </a:pPr>
            <a:r>
              <a:rPr lang="en-US" sz="1800" dirty="0"/>
              <a:t>38 CFR 3.317(b), Signs or symptoms of undiagnosed illness and medically unexplained chronic multisymptom illnesses</a:t>
            </a:r>
          </a:p>
          <a:p>
            <a:pPr>
              <a:spcAft>
                <a:spcPts val="600"/>
              </a:spcAft>
              <a:buClr>
                <a:schemeClr val="tx1"/>
              </a:buClr>
            </a:pPr>
            <a:r>
              <a:rPr lang="en-US" sz="1800" dirty="0"/>
              <a:t>38 CFR 3.350, Special monthly compensation ratings</a:t>
            </a:r>
          </a:p>
          <a:p>
            <a:pPr>
              <a:spcAft>
                <a:spcPts val="600"/>
              </a:spcAft>
              <a:buClr>
                <a:schemeClr val="tx1"/>
              </a:buClr>
            </a:pPr>
            <a:r>
              <a:rPr lang="en-US" sz="1800" dirty="0"/>
              <a:t>38 CFR 3.380, Diseases of allergic etiology</a:t>
            </a:r>
          </a:p>
          <a:p>
            <a:pPr>
              <a:spcAft>
                <a:spcPts val="600"/>
              </a:spcAft>
              <a:buClr>
                <a:schemeClr val="tx1"/>
              </a:buClr>
            </a:pPr>
            <a:r>
              <a:rPr lang="en-US" sz="1800" dirty="0"/>
              <a:t>38 CFR 3.809(a), Special home adaptation grants under 38 U.S.C. 2101(b)</a:t>
            </a:r>
          </a:p>
          <a:p>
            <a:pPr>
              <a:spcAft>
                <a:spcPts val="600"/>
              </a:spcAft>
              <a:buClr>
                <a:schemeClr val="tx1"/>
              </a:buClr>
            </a:pPr>
            <a:r>
              <a:rPr lang="en-US" sz="1800" dirty="0"/>
              <a:t>38 CFR 4.88(c), Ratings for inactive nonpulmonary tuberculosis initially entitled after August 19, 1968</a:t>
            </a:r>
          </a:p>
          <a:p>
            <a:pPr>
              <a:spcAft>
                <a:spcPts val="600"/>
              </a:spcAft>
              <a:buClr>
                <a:schemeClr val="tx1"/>
              </a:buClr>
            </a:pPr>
            <a:r>
              <a:rPr lang="en-US" sz="1800" dirty="0"/>
              <a:t>38 CFR 4.89, Ratings for inactive nonpulmonary tuberculosis in effect on August 19, 1968</a:t>
            </a:r>
          </a:p>
          <a:p>
            <a:pPr>
              <a:spcAft>
                <a:spcPts val="600"/>
              </a:spcAft>
              <a:buClr>
                <a:schemeClr val="tx1"/>
              </a:buClr>
            </a:pPr>
            <a:r>
              <a:rPr lang="en-US" sz="1800" dirty="0"/>
              <a:t>38 CFR 4.96, Special provisions regarding evaluation of respiratory conditions</a:t>
            </a:r>
          </a:p>
          <a:p>
            <a:pPr>
              <a:spcAft>
                <a:spcPts val="600"/>
              </a:spcAft>
              <a:buClr>
                <a:schemeClr val="tx1"/>
              </a:buClr>
            </a:pPr>
            <a:r>
              <a:rPr lang="en-US" sz="1800" dirty="0"/>
              <a:t>38 CFR 4.97, Schedule of ratings—respiratory system</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3</a:t>
            </a:fld>
            <a:endParaRPr lang="en-US" sz="1400"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2000524"/>
            <a:ext cx="8229600" cy="3916363"/>
          </a:xfrm>
        </p:spPr>
        <p:txBody>
          <a:bodyPr>
            <a:noAutofit/>
          </a:bodyPr>
          <a:lstStyle/>
          <a:p>
            <a:pPr>
              <a:spcAft>
                <a:spcPts val="600"/>
              </a:spcAft>
              <a:buClr>
                <a:schemeClr val="tx1"/>
              </a:buClr>
            </a:pPr>
            <a:r>
              <a:rPr lang="en-US" sz="2000" dirty="0"/>
              <a:t>M21-1, Part III, Subpart iv, Chapter 4, Section D Respiratory Conditions</a:t>
            </a:r>
          </a:p>
          <a:p>
            <a:pPr>
              <a:spcAft>
                <a:spcPts val="600"/>
              </a:spcAft>
              <a:buClr>
                <a:schemeClr val="tx1"/>
              </a:buClr>
            </a:pPr>
            <a:r>
              <a:rPr lang="en-US" sz="2000" dirty="0"/>
              <a:t>M21-1, Part III, Subpart v, Chapter 7, Section A Eligibility for Hospital, Nursing Home, Domiciliary, and Medical Care</a:t>
            </a:r>
          </a:p>
          <a:p>
            <a:pPr>
              <a:spcAft>
                <a:spcPts val="600"/>
              </a:spcAft>
              <a:buClr>
                <a:schemeClr val="tx1"/>
              </a:buClr>
            </a:pPr>
            <a:r>
              <a:rPr lang="en-US" sz="2000" dirty="0"/>
              <a:t>M21-1, Part IV, Subpart ii, Chapter 1, Section I, Developing Claims for Service Connection (SC) Based on Other Exposure Types</a:t>
            </a:r>
          </a:p>
          <a:p>
            <a:pPr>
              <a:spcAft>
                <a:spcPts val="600"/>
              </a:spcAft>
              <a:buClr>
                <a:schemeClr val="tx1"/>
              </a:buClr>
            </a:pPr>
            <a:r>
              <a:rPr lang="en-US" sz="2000" dirty="0"/>
              <a:t>M21-1, Part IV, Subpart ii, Chapter 2, Section C, Service Connection (SC) for Disabilities Resulting From Exposure to Environmental Hazards or Service in the Republic of Vietnam (RVN)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4</a:t>
            </a:fld>
            <a:endParaRPr lang="en-US" sz="1400" dirty="0"/>
          </a:p>
        </p:txBody>
      </p:sp>
    </p:spTree>
    <p:extLst>
      <p:ext uri="{BB962C8B-B14F-4D97-AF65-F5344CB8AC3E}">
        <p14:creationId xmlns:p14="http://schemas.microsoft.com/office/powerpoint/2010/main" val="350444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Overview of the Respiratory System</a:t>
            </a:r>
          </a:p>
        </p:txBody>
      </p:sp>
      <p:sp>
        <p:nvSpPr>
          <p:cNvPr id="3" name="Content Placeholder 2"/>
          <p:cNvSpPr>
            <a:spLocks noGrp="1"/>
          </p:cNvSpPr>
          <p:nvPr>
            <p:ph idx="1"/>
            <p:custDataLst>
              <p:tags r:id="rId2"/>
            </p:custDataLst>
          </p:nvPr>
        </p:nvSpPr>
        <p:spPr>
          <a:xfrm>
            <a:off x="457200" y="2057400"/>
            <a:ext cx="8229600" cy="1610032"/>
          </a:xfrm>
        </p:spPr>
        <p:txBody>
          <a:bodyPr>
            <a:normAutofit lnSpcReduction="10000"/>
          </a:bodyPr>
          <a:lstStyle/>
          <a:p>
            <a:pPr>
              <a:lnSpc>
                <a:spcPct val="110000"/>
              </a:lnSpc>
              <a:spcAft>
                <a:spcPts val="600"/>
              </a:spcAft>
            </a:pPr>
            <a:r>
              <a:rPr lang="en-US" sz="2000" dirty="0"/>
              <a:t>The respiratory system has as a primary purpose, the exchange of</a:t>
            </a:r>
          </a:p>
          <a:p>
            <a:pPr>
              <a:lnSpc>
                <a:spcPct val="110000"/>
              </a:lnSpc>
              <a:spcAft>
                <a:spcPts val="600"/>
              </a:spcAft>
            </a:pPr>
            <a:r>
              <a:rPr lang="en-US" sz="2000" dirty="0"/>
              <a:t>oxygen and carbon dioxide in the lungs and tissues.</a:t>
            </a:r>
          </a:p>
          <a:p>
            <a:pPr>
              <a:lnSpc>
                <a:spcPct val="110000"/>
              </a:lnSpc>
              <a:spcAft>
                <a:spcPts val="600"/>
              </a:spcAft>
            </a:pPr>
            <a:endParaRPr lang="en-US" sz="2000" dirty="0"/>
          </a:p>
          <a:p>
            <a:pPr>
              <a:lnSpc>
                <a:spcPct val="110000"/>
              </a:lnSpc>
              <a:spcAft>
                <a:spcPts val="600"/>
              </a:spcAft>
            </a:pPr>
            <a:r>
              <a:rPr lang="en-US" sz="2000" dirty="0"/>
              <a:t>The respiratory tract consists of upper and lower airways.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5</a:t>
            </a:fld>
            <a:endParaRPr lang="en-US" sz="1400" dirty="0"/>
          </a:p>
        </p:txBody>
      </p:sp>
      <p:sp>
        <p:nvSpPr>
          <p:cNvPr id="5" name="TextBox 4">
            <a:extLst>
              <a:ext uri="{FF2B5EF4-FFF2-40B4-BE49-F238E27FC236}">
                <a16:creationId xmlns:a16="http://schemas.microsoft.com/office/drawing/2014/main" id="{B53FF761-7F49-4DAF-99BA-0D6EF6E6D8F9}"/>
              </a:ext>
            </a:extLst>
          </p:cNvPr>
          <p:cNvSpPr txBox="1"/>
          <p:nvPr>
            <p:custDataLst>
              <p:tags r:id="rId4"/>
            </p:custDataLst>
          </p:nvPr>
        </p:nvSpPr>
        <p:spPr>
          <a:xfrm>
            <a:off x="457200" y="3844336"/>
            <a:ext cx="8607552" cy="178510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Structures of the upper airway include: the nose, pharynx, adenoids, tonsils, epiglottis, and larynx</a:t>
            </a:r>
          </a:p>
          <a:p>
            <a:pPr marL="285750" indent="-285750">
              <a:spcAft>
                <a:spcPts val="600"/>
              </a:spcAft>
              <a:buClr>
                <a:schemeClr val="tx1"/>
              </a:buClr>
              <a:buFont typeface="Arial" panose="020B0604020202020204" pitchFamily="34" charset="0"/>
              <a:buChar char="•"/>
            </a:pPr>
            <a:endParaRPr lang="en-US" sz="2000" dirty="0"/>
          </a:p>
          <a:p>
            <a:pPr marL="285750" indent="-285750">
              <a:spcAft>
                <a:spcPts val="600"/>
              </a:spcAft>
              <a:buClr>
                <a:schemeClr val="tx1"/>
              </a:buClr>
              <a:buFont typeface="Arial" panose="020B0604020202020204" pitchFamily="34" charset="0"/>
              <a:buChar char="•"/>
            </a:pPr>
            <a:r>
              <a:rPr lang="en-US" sz="2000" dirty="0"/>
              <a:t>Structures of the lower airway include: the trachea, bronchi, bronchioles, and lungs</a:t>
            </a:r>
          </a:p>
        </p:txBody>
      </p:sp>
    </p:spTree>
    <p:extLst>
      <p:ext uri="{BB962C8B-B14F-4D97-AF65-F5344CB8AC3E}">
        <p14:creationId xmlns:p14="http://schemas.microsoft.com/office/powerpoint/2010/main" val="145185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Conditions for Discussion</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6</a:t>
            </a:fld>
            <a:endParaRPr lang="en-US" sz="1400" dirty="0"/>
          </a:p>
        </p:txBody>
      </p:sp>
      <p:sp>
        <p:nvSpPr>
          <p:cNvPr id="5" name="TextBox 4">
            <a:extLst>
              <a:ext uri="{FF2B5EF4-FFF2-40B4-BE49-F238E27FC236}">
                <a16:creationId xmlns:a16="http://schemas.microsoft.com/office/drawing/2014/main" id="{98855DFF-56FD-494D-ABDC-C24B13897ACB}"/>
              </a:ext>
            </a:extLst>
          </p:cNvPr>
          <p:cNvSpPr txBox="1"/>
          <p:nvPr>
            <p:custDataLst>
              <p:tags r:id="rId3"/>
            </p:custDataLst>
          </p:nvPr>
        </p:nvSpPr>
        <p:spPr>
          <a:xfrm>
            <a:off x="4792337" y="2094494"/>
            <a:ext cx="3910988" cy="15542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Asbestosis</a:t>
            </a:r>
          </a:p>
          <a:p>
            <a:pPr marL="285750" indent="-285750">
              <a:spcAft>
                <a:spcPts val="600"/>
              </a:spcAft>
              <a:buClr>
                <a:schemeClr val="tx1"/>
              </a:buClr>
              <a:buFont typeface="Arial" panose="020B0604020202020204" pitchFamily="34" charset="0"/>
              <a:buChar char="•"/>
            </a:pPr>
            <a:r>
              <a:rPr lang="en-US" sz="2000" dirty="0"/>
              <a:t>Rhinitis</a:t>
            </a:r>
          </a:p>
          <a:p>
            <a:pPr marL="285750" indent="-285750">
              <a:spcAft>
                <a:spcPts val="600"/>
              </a:spcAft>
              <a:buClr>
                <a:schemeClr val="tx1"/>
              </a:buClr>
              <a:buFont typeface="Arial" panose="020B0604020202020204" pitchFamily="34" charset="0"/>
              <a:buChar char="•"/>
            </a:pPr>
            <a:r>
              <a:rPr lang="en-US" sz="2000" dirty="0"/>
              <a:t>Asthma</a:t>
            </a:r>
          </a:p>
          <a:p>
            <a:pPr marL="285750" indent="-285750">
              <a:spcAft>
                <a:spcPts val="600"/>
              </a:spcAft>
              <a:buClr>
                <a:schemeClr val="tx1"/>
              </a:buClr>
              <a:buFont typeface="Arial" panose="020B0604020202020204" pitchFamily="34" charset="0"/>
              <a:buChar char="•"/>
            </a:pPr>
            <a:r>
              <a:rPr lang="en-US" sz="2000" dirty="0"/>
              <a:t>COPD</a:t>
            </a:r>
          </a:p>
        </p:txBody>
      </p:sp>
      <p:sp>
        <p:nvSpPr>
          <p:cNvPr id="6" name="TextBox 5">
            <a:extLst>
              <a:ext uri="{FF2B5EF4-FFF2-40B4-BE49-F238E27FC236}">
                <a16:creationId xmlns:a16="http://schemas.microsoft.com/office/drawing/2014/main" id="{C568A1CD-C11C-4C51-872B-CC9BFBC03A71}"/>
              </a:ext>
            </a:extLst>
          </p:cNvPr>
          <p:cNvSpPr txBox="1"/>
          <p:nvPr>
            <p:custDataLst>
              <p:tags r:id="rId4"/>
            </p:custDataLst>
          </p:nvPr>
        </p:nvSpPr>
        <p:spPr>
          <a:xfrm>
            <a:off x="914400" y="2094494"/>
            <a:ext cx="3657600" cy="155427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Tuberculosis</a:t>
            </a:r>
          </a:p>
          <a:p>
            <a:pPr marL="285750" indent="-285750">
              <a:spcAft>
                <a:spcPts val="600"/>
              </a:spcAft>
              <a:buClr>
                <a:schemeClr val="tx1"/>
              </a:buClr>
              <a:buFont typeface="Arial" panose="020B0604020202020204" pitchFamily="34" charset="0"/>
              <a:buChar char="•"/>
            </a:pPr>
            <a:r>
              <a:rPr lang="en-US" sz="2000" dirty="0"/>
              <a:t>Respiratory Cancer</a:t>
            </a:r>
          </a:p>
          <a:p>
            <a:pPr marL="285750" indent="-285750">
              <a:spcAft>
                <a:spcPts val="600"/>
              </a:spcAft>
              <a:buClr>
                <a:schemeClr val="tx1"/>
              </a:buClr>
              <a:buFont typeface="Arial" panose="020B0604020202020204" pitchFamily="34" charset="0"/>
              <a:buChar char="•"/>
            </a:pPr>
            <a:r>
              <a:rPr lang="en-US" sz="2000" dirty="0"/>
              <a:t>Sleep Apnea</a:t>
            </a:r>
          </a:p>
          <a:p>
            <a:pPr marL="285750" indent="-285750">
              <a:spcAft>
                <a:spcPts val="600"/>
              </a:spcAft>
              <a:buClr>
                <a:schemeClr val="tx1"/>
              </a:buClr>
              <a:buFont typeface="Arial" panose="020B0604020202020204" pitchFamily="34" charset="0"/>
              <a:buChar char="•"/>
            </a:pPr>
            <a:r>
              <a:rPr lang="en-US" sz="2000" dirty="0"/>
              <a:t>Sinusitis</a:t>
            </a:r>
          </a:p>
        </p:txBody>
      </p:sp>
    </p:spTree>
    <p:extLst>
      <p:ext uri="{BB962C8B-B14F-4D97-AF65-F5344CB8AC3E}">
        <p14:creationId xmlns:p14="http://schemas.microsoft.com/office/powerpoint/2010/main" val="1886881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Tuberculosis (DC 6701 – 6732)</a:t>
            </a:r>
          </a:p>
        </p:txBody>
      </p:sp>
      <p:sp>
        <p:nvSpPr>
          <p:cNvPr id="3" name="Content Placeholder 2"/>
          <p:cNvSpPr>
            <a:spLocks noGrp="1"/>
          </p:cNvSpPr>
          <p:nvPr>
            <p:ph idx="1"/>
            <p:custDataLst>
              <p:tags r:id="rId2"/>
            </p:custDataLst>
          </p:nvPr>
        </p:nvSpPr>
        <p:spPr>
          <a:xfrm>
            <a:off x="420524" y="1843440"/>
            <a:ext cx="8302949" cy="972238"/>
          </a:xfrm>
        </p:spPr>
        <p:txBody>
          <a:bodyPr>
            <a:noAutofit/>
          </a:bodyPr>
          <a:lstStyle/>
          <a:p>
            <a:pPr>
              <a:lnSpc>
                <a:spcPct val="120000"/>
              </a:lnSpc>
              <a:spcAft>
                <a:spcPts val="600"/>
              </a:spcAft>
            </a:pPr>
            <a:r>
              <a:rPr lang="en-US" sz="1800" dirty="0"/>
              <a:t>An infectious disease of the lung in which the lesion or lesions become fibrosed, calcify, and heal through treatment. Following this course, the disease becomes inactive.</a:t>
            </a:r>
            <a:endParaRPr lang="en-US" sz="12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7</a:t>
            </a:fld>
            <a:endParaRPr lang="en-US" sz="1400" dirty="0"/>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00418" y="3002653"/>
            <a:ext cx="7943163" cy="246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60F9F3D2-8A07-465F-B4F0-48F68C32830E}"/>
              </a:ext>
            </a:extLst>
          </p:cNvPr>
          <p:cNvSpPr txBox="1"/>
          <p:nvPr>
            <p:custDataLst>
              <p:tags r:id="rId4"/>
            </p:custDataLst>
          </p:nvPr>
        </p:nvSpPr>
        <p:spPr>
          <a:xfrm>
            <a:off x="457200" y="5581694"/>
            <a:ext cx="7943162" cy="646331"/>
          </a:xfrm>
          <a:prstGeom prst="rect">
            <a:avLst/>
          </a:prstGeom>
          <a:noFill/>
        </p:spPr>
        <p:txBody>
          <a:bodyPr wrap="square" rtlCol="0">
            <a:spAutoFit/>
          </a:bodyPr>
          <a:lstStyle/>
          <a:p>
            <a:pPr>
              <a:spcAft>
                <a:spcPts val="600"/>
              </a:spcAft>
            </a:pPr>
            <a:r>
              <a:rPr lang="en-US" b="1" dirty="0"/>
              <a:t>Important</a:t>
            </a:r>
            <a:r>
              <a:rPr lang="en-US" dirty="0"/>
              <a:t>: A positive tuberculin reaction without any other evidence of a tuberculosis infection is not a disease or disability.</a:t>
            </a:r>
          </a:p>
        </p:txBody>
      </p:sp>
    </p:spTree>
    <p:extLst>
      <p:ext uri="{BB962C8B-B14F-4D97-AF65-F5344CB8AC3E}">
        <p14:creationId xmlns:p14="http://schemas.microsoft.com/office/powerpoint/2010/main" val="85554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Protected Tuberculosis under 38 CFR 4.96(b)</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United States Code which had provided graduated ratings for inactive tuberculosis was repealed, however, it still applies to the case of any Veteran who on August 19, 1968, was receiving or entitled to receive compensation for tuberculosis.</a:t>
            </a:r>
          </a:p>
          <a:p>
            <a:pPr>
              <a:spcAft>
                <a:spcPts val="600"/>
              </a:spcAft>
              <a:buClr>
                <a:schemeClr val="tx1"/>
              </a:buClr>
            </a:pPr>
            <a:endParaRPr lang="en-US" sz="2000" dirty="0"/>
          </a:p>
          <a:p>
            <a:pPr>
              <a:spcAft>
                <a:spcPts val="600"/>
              </a:spcAft>
              <a:buClr>
                <a:schemeClr val="tx1"/>
              </a:buClr>
            </a:pPr>
            <a:r>
              <a:rPr lang="en-US" sz="2000" dirty="0"/>
              <a:t>The use of the protective provisions should be mentioned in the discussion portion of all ratings in which these provisions are applied.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8</a:t>
            </a:fld>
            <a:endParaRPr lang="en-US" sz="1400" dirty="0"/>
          </a:p>
        </p:txBody>
      </p:sp>
    </p:spTree>
    <p:extLst>
      <p:ext uri="{BB962C8B-B14F-4D97-AF65-F5344CB8AC3E}">
        <p14:creationId xmlns:p14="http://schemas.microsoft.com/office/powerpoint/2010/main" val="1927662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Respiratory Cancer (DC 6819)</a:t>
            </a:r>
          </a:p>
        </p:txBody>
      </p:sp>
      <p:sp>
        <p:nvSpPr>
          <p:cNvPr id="3" name="Content Placeholder 2"/>
          <p:cNvSpPr>
            <a:spLocks noGrp="1"/>
          </p:cNvSpPr>
          <p:nvPr>
            <p:ph idx="1"/>
            <p:custDataLst>
              <p:tags r:id="rId2"/>
            </p:custDataLst>
          </p:nvPr>
        </p:nvSpPr>
        <p:spPr>
          <a:xfrm>
            <a:off x="320274" y="1724340"/>
            <a:ext cx="8229600" cy="630716"/>
          </a:xfrm>
        </p:spPr>
        <p:txBody>
          <a:bodyPr>
            <a:noAutofit/>
          </a:bodyPr>
          <a:lstStyle/>
          <a:p>
            <a:pPr>
              <a:spcAft>
                <a:spcPts val="600"/>
              </a:spcAft>
            </a:pPr>
            <a:r>
              <a:rPr lang="en-US" sz="1800" dirty="0"/>
              <a:t>A new and abnormal formation of tissue that forms as a tumor or new growth. It infiltrates, metastasizes, and often recurs after attempts at removal.</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pPr>
              <a:spcAft>
                <a:spcPts val="600"/>
              </a:spcAft>
            </a:pPr>
            <a:fld id="{7C414AED-89CE-4A48-8B2B-1B3A5C68EA2A}" type="slidenum">
              <a:rPr lang="en-US" sz="1400" smtClean="0"/>
              <a:pPr>
                <a:spcAft>
                  <a:spcPts val="600"/>
                </a:spcAft>
              </a:pPr>
              <a:t>9</a:t>
            </a:fld>
            <a:endParaRPr lang="en-US" sz="1400" dirty="0"/>
          </a:p>
        </p:txBody>
      </p:sp>
      <p:sp>
        <p:nvSpPr>
          <p:cNvPr id="5" name="object 4"/>
          <p:cNvSpPr/>
          <p:nvPr>
            <p:custDataLst>
              <p:tags r:id="rId4"/>
            </p:custDataLst>
          </p:nvPr>
        </p:nvSpPr>
        <p:spPr>
          <a:xfrm>
            <a:off x="523301" y="2449645"/>
            <a:ext cx="8158040" cy="1010687"/>
          </a:xfrm>
          <a:prstGeom prst="rect">
            <a:avLst/>
          </a:prstGeom>
          <a:blipFill>
            <a:blip r:embed="rId9" cstate="print"/>
            <a:stretch>
              <a:fillRect/>
            </a:stretch>
          </a:blipFill>
          <a:ln>
            <a:solidFill>
              <a:schemeClr val="tx1"/>
            </a:solidFill>
          </a:ln>
        </p:spPr>
        <p:txBody>
          <a:bodyPr wrap="square" lIns="0" tIns="0" rIns="0" bIns="0" rtlCol="0"/>
          <a:lstStyle/>
          <a:p>
            <a:endParaRPr sz="1350" dirty="0"/>
          </a:p>
        </p:txBody>
      </p:sp>
      <p:sp>
        <p:nvSpPr>
          <p:cNvPr id="6" name="TextBox 5">
            <a:extLst>
              <a:ext uri="{FF2B5EF4-FFF2-40B4-BE49-F238E27FC236}">
                <a16:creationId xmlns:a16="http://schemas.microsoft.com/office/drawing/2014/main" id="{5ED7ADF7-0A2D-4FAF-BF21-86729AD2D2A1}"/>
              </a:ext>
            </a:extLst>
          </p:cNvPr>
          <p:cNvSpPr txBox="1"/>
          <p:nvPr>
            <p:custDataLst>
              <p:tags r:id="rId5"/>
            </p:custDataLst>
          </p:nvPr>
        </p:nvSpPr>
        <p:spPr>
          <a:xfrm>
            <a:off x="320274" y="3460332"/>
            <a:ext cx="8607552" cy="1277273"/>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dirty="0"/>
              <a:t>Respiratory cancers (cancer of the lung, bronchus, larynx, or trachea) are Agent Orange Presumptive.</a:t>
            </a:r>
          </a:p>
          <a:p>
            <a:pPr marL="285750" indent="-285750">
              <a:spcAft>
                <a:spcPts val="600"/>
              </a:spcAft>
              <a:buClr>
                <a:schemeClr val="tx1"/>
              </a:buClr>
              <a:buFont typeface="Arial" panose="020B0604020202020204" pitchFamily="34" charset="0"/>
              <a:buChar char="•"/>
            </a:pPr>
            <a:r>
              <a:rPr lang="en-US" dirty="0"/>
              <a:t>Lung Cancer is presumptive for radiation exposure and potentially contaminated water at Camp Lejeune (examination with medical opinion is required).</a:t>
            </a:r>
          </a:p>
        </p:txBody>
      </p:sp>
      <p:sp>
        <p:nvSpPr>
          <p:cNvPr id="7" name="TextBox 6">
            <a:extLst>
              <a:ext uri="{FF2B5EF4-FFF2-40B4-BE49-F238E27FC236}">
                <a16:creationId xmlns:a16="http://schemas.microsoft.com/office/drawing/2014/main" id="{630C864C-41FE-4B99-BEB8-7A7D389B4278}"/>
              </a:ext>
            </a:extLst>
          </p:cNvPr>
          <p:cNvSpPr txBox="1"/>
          <p:nvPr>
            <p:custDataLst>
              <p:tags r:id="rId6"/>
            </p:custDataLst>
          </p:nvPr>
        </p:nvSpPr>
        <p:spPr>
          <a:xfrm>
            <a:off x="320274" y="4983274"/>
            <a:ext cx="8333700" cy="923330"/>
          </a:xfrm>
          <a:prstGeom prst="rect">
            <a:avLst/>
          </a:prstGeom>
          <a:noFill/>
        </p:spPr>
        <p:txBody>
          <a:bodyPr wrap="square" rtlCol="0">
            <a:spAutoFit/>
          </a:bodyPr>
          <a:lstStyle/>
          <a:p>
            <a:pPr>
              <a:spcAft>
                <a:spcPts val="600"/>
              </a:spcAft>
            </a:pPr>
            <a:r>
              <a:rPr lang="en-US" dirty="0"/>
              <a:t>Where there is lung or pleural involvement, ratings under diagnostic codes 6819 and 6820 will not be combined with each other or with diagnostic codes 6600 through 6817 or 6822 through 6847.</a:t>
            </a:r>
          </a:p>
        </p:txBody>
      </p:sp>
    </p:spTree>
    <p:extLst>
      <p:ext uri="{BB962C8B-B14F-4D97-AF65-F5344CB8AC3E}">
        <p14:creationId xmlns:p14="http://schemas.microsoft.com/office/powerpoint/2010/main" val="39644726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D372AA96-818E-418F-802A-6241BFBD4435}&quot;/&gt;&lt;isInvalidForFieldText val=&quot;0&quot;/&gt;&lt;Image&gt;&lt;filename val=&quot;C:\Users\User\AppData\Local\Temp\CP89086534687Session\CPTrustFolder89086534703\PPTImport890812099500\data\asimages\{D372AA96-818E-418F-802A-6241BFBD4435}_25.png&quot;/&gt;&lt;left val=&quot;0&quot;/&gt;&lt;top val=&quot;76&quot;/&gt;&lt;width val=&quot;961&quot;/&gt;&lt;height val=&quot;122&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19F425-F342-449E-A4D4-D13289F2AC11}&quot;/&gt;&lt;isInvalidForFieldText val=&quot;0&quot;/&gt;&lt;Image&gt;&lt;filename val=&quot;C:\Users\User\AppData\Local\Temp\CP89086534687Session\CPTrustFolder89086534703\PPTImport890812099500\data\asimages\{A819F425-F342-449E-A4D4-D13289F2AC11}_25.png&quot;/&gt;&lt;left val=&quot;727&quot;/&gt;&lt;top val=&quot;687&quot;/&gt;&lt;width val=&quot;226&quot;/&gt;&lt;height val=&quot;45&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73&quot;/&gt;&lt;lineCharCount val=&quot;38&quot;/&gt;&lt;lineCharCount val=&quot;1&quot;/&gt;&lt;lineCharCount val=&quot;50&quot;/&gt;&lt;lineCharCount val=&quot;1&quot;/&gt;&lt;lineCharCount val=&quot;65&quot;/&gt;&lt;lineCharCount val=&quot;79&quot;/&gt;&lt;lineCharCount val=&quot;1&quot;/&gt;&lt;lineCharCount val=&quot;71&quot;/&gt;&lt;lineCharCount val=&quot;36&quot;/&gt;&lt;lineCharCount val=&quot;1&quot;/&gt;&lt;lineCharCount val=&quot;40&quot;/&gt;&lt;/TableIndex&gt;&lt;/ShapeTextInfo&gt;"/>
  <p:tag name="HTML_SHAPEINFO" val="&lt;ThreeDShapeInfo&gt;&lt;uuid val=&quot;{3D2CD1C5-B19C-4B96-BB33-CA5492BAB219}&quot;/&gt;&lt;isInvalidForFieldText val=&quot;0&quot;/&gt;&lt;Image&gt;&lt;filename val=&quot;C:\Users\User\AppData\Local\Temp\CP89086534687Session\CPTrustFolder89086534703\PPTImport890812099500\data\asimages\{3D2CD1C5-B19C-4B96-BB33-CA5492BAB219}_25.png&quot;/&gt;&lt;left val=&quot;42&quot;/&gt;&lt;top val=&quot;214&quot;/&gt;&lt;width val=&quot;872&quot;/&gt;&lt;height val=&quot;432&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F797BA8-F68A-4C48-9551-A70215313CB4}&quot;/&gt;&lt;isInvalidForFieldText val=&quot;0&quot;/&gt;&lt;Image&gt;&lt;filename val=&quot;C:\Users\User\AppData\Local\Temp\CP89086534687Session\CPTrustFolder89086534703\PPTImport890812099500\data\asimages\{AF797BA8-F68A-4C48-9551-A70215313CB4}_26.png&quot;/&gt;&lt;left val=&quot;0&quot;/&gt;&lt;top val=&quot;76&quot;/&gt;&lt;width val=&quot;961&quot;/&gt;&lt;height val=&quot;122&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CEEDC1-2545-4BE8-A4D3-D93D72975075}&quot;/&gt;&lt;isInvalidForFieldText val=&quot;0&quot;/&gt;&lt;Image&gt;&lt;filename val=&quot;C:\Users\User\AppData\Local\Temp\CP89086534687Session\CPTrustFolder89086534703\PPTImport890812099500\data\asimages\{A8CEEDC1-2545-4BE8-A4D3-D93D72975075}_26.png&quot;/&gt;&lt;left val=&quot;727&quot;/&gt;&lt;top val=&quot;687&quot;/&gt;&lt;width val=&quot;226&quot;/&gt;&lt;height val=&quot;45&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EE534207-7802-4025-AB93-E88B5A69E7CE}&quot;/&gt;&lt;isInvalidForFieldText val=&quot;0&quot;/&gt;&lt;Image&gt;&lt;filename val=&quot;C:\Users\User\AppData\Local\Temp\CP89086534687Session\CPTrustFolder89086534703\PPTImport890812099500\data\asimages\{EE534207-7802-4025-AB93-E88B5A69E7CE}_27.png&quot;/&gt;&lt;left val=&quot;0&quot;/&gt;&lt;top val=&quot;76&quot;/&gt;&lt;width val=&quot;961&quot;/&gt;&lt;height val=&quot;122&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8&quot;/&gt;&lt;lineCharCount val=&quot;49&quot;/&gt;&lt;/TableIndex&gt;&lt;/ShapeTextInfo&gt;"/>
  <p:tag name="HTML_SHAPEINFO" val="&lt;ThreeDShapeInfo&gt;&lt;uuid val=&quot;{AC0BC2A8-A25D-474F-851D-E9EF3A1519AE}&quot;/&gt;&lt;isInvalidForFieldText val=&quot;0&quot;/&gt;&lt;Image&gt;&lt;filename val=&quot;C:\Users\User\AppData\Local\Temp\CP89086534687Session\CPTrustFolder89086534703\PPTImport890812099500\data\asimages\{AC0BC2A8-A25D-474F-851D-E9EF3A1519AE}_27.png&quot;/&gt;&lt;left val=&quot;40&quot;/&gt;&lt;top val=&quot;212&quot;/&gt;&lt;width val=&quot;871&quot;/&gt;&lt;height val=&quot;8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F859A0A-E2C8-4A72-8D77-09356D36CFD9}&quot;/&gt;&lt;isInvalidForFieldText val=&quot;0&quot;/&gt;&lt;Image&gt;&lt;filename val=&quot;C:\Users\User\AppData\Local\Temp\CP89086534687Session\CPTrustFolder89086534703\PPTImport890812099500\data\asimages\{CF859A0A-E2C8-4A72-8D77-09356D36CFD9}_27.png&quot;/&gt;&lt;left val=&quot;727&quot;/&gt;&lt;top val=&quot;687&quot;/&gt;&lt;width val=&quot;226&quot;/&gt;&lt;height val=&quot;45&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9&quot;/&gt;&lt;lineCharCount val=&quot;12&quot;/&gt;&lt;lineCharCount val=&quot;37&quot;/&gt;&lt;/TableIndex&gt;&lt;/ShapeTextInfo&gt;"/>
  <p:tag name="HTML_SHAPEINFO" val="&lt;ThreeDShapeInfo&gt;&lt;uuid val=&quot;{37B5DBBF-FBC6-4BAA-88C1-276D9E2F6348}&quot;/&gt;&lt;isInvalidForFieldText val=&quot;0&quot;/&gt;&lt;Image&gt;&lt;filename val=&quot;C:\Users\User\AppData\Local\Temp\CP89086534687Session\CPTrustFolder89086534703\PPTImport890812099500\data\asimages\{37B5DBBF-FBC6-4BAA-88C1-276D9E2F6348}_27.png&quot;/&gt;&lt;left val=&quot;42&quot;/&gt;&lt;top val=&quot;303&quot;/&gt;&lt;width val=&quot;870&quot;/&gt;&lt;height val=&quot;137&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54&quot;/&gt;&lt;/TableIndex&gt;&lt;/ShapeTextInfo&gt;"/>
  <p:tag name="HTML_SHAPEINFO" val="&lt;ThreeDShapeInfo&gt;&lt;uuid val=&quot;{4062A9BD-FF9B-4F58-9CB5-CD644598EDD4}&quot;/&gt;&lt;isInvalidForFieldText val=&quot;0&quot;/&gt;&lt;Image&gt;&lt;filename val=&quot;C:\Users\User\AppData\Local\Temp\CP89086534687Session\CPTrustFolder89086534703\PPTImport890812099500\data\asimages\{4062A9BD-FF9B-4F58-9CB5-CD644598EDD4}_27.png&quot;/&gt;&lt;left val=&quot;40&quot;/&gt;&lt;top val=&quot;469&quot;/&gt;&lt;width val=&quot;871&quot;/&gt;&lt;height val=&quot;84&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9A62A80-A4CC-4A73-9212-477634F482F5}&quot;/&gt;&lt;isInvalidForFieldText val=&quot;0&quot;/&gt;&lt;Image&gt;&lt;filename val=&quot;C:\Users\User\AppData\Local\Temp\CP89086534687Session\CPTrustFolder89086534703\PPTImport890812099500\data\asimages\{09A62A80-A4CC-4A73-9212-477634F482F5}_28.png&quot;/&gt;&lt;left val=&quot;0&quot;/&gt;&lt;top val=&quot;278&quot;/&gt;&lt;width val=&quot;961&quot;/&gt;&lt;height val=&quot;20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F2168D1-77B9-454C-ABCC-1F4A2FB6C45B}&quot;/&gt;&lt;isInvalidForFieldText val=&quot;0&quot;/&gt;&lt;Image&gt;&lt;filename val=&quot;C:\Users\User\AppData\Local\Temp\CP89086534687Session\CPTrustFolder89086534703\PPTImport890812099500\data\asimages\{6F2168D1-77B9-454C-ABCC-1F4A2FB6C45B}_28.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PRESENTER_DUMMYTAG" val="&lt;DummyForForceWrite&gt;&lt;/DummyForForceWrite&gt;"/>
  <p:tag name="HTML_SHAPEINFO" val="&lt;ThreeDShapeInfo&gt;&lt;uuid val=&quot;{C583E49E-72A6-4ABC-A45B-40C125B01BCB}&quot;/&gt;&lt;isInvalidForFieldText val=&quot;0&quot;/&gt;&lt;Image&gt;&lt;filename val=&quot;C:\Users\User\AppData\Local\Temp\CP89086534687Session\CPTrustFolder89086534703\PPTImport890812099500\data\asimages\{C583E49E-72A6-4ABC-A45B-40C125B01BCB}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719DA7D1-0967-4DC0-B1E7-DB3EDCDBC072}&quot;/&gt;&lt;isInvalidForFieldText val=&quot;0&quot;/&gt;&lt;Image&gt;&lt;filename val=&quot;C:\Users\User\AppData\Local\Temp\CP89086534687Session\CPTrustFolder89086534703\PPTImport890812099500\data\asimages\{719DA7D1-0967-4DC0-B1E7-DB3EDCDBC072}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210BEF4A-5E4D-462F-9EDD-143838B9D5B8}&quot;/&gt;&lt;isInvalidForFieldText val=&quot;0&quot;/&gt;&lt;Image&gt;&lt;filename val=&quot;C:\Users\User\AppData\Local\Temp\CP89086534687Session\CPTrustFolder89086534703\PPTImport890812099500\data\asimages\{210BEF4A-5E4D-462F-9EDD-143838B9D5B8}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4B3EE17-37BB-45FF-BB1A-ED502E16140B}&quot;/&gt;&lt;isInvalidForFieldText val=&quot;0&quot;/&gt;&lt;Image&gt;&lt;filename val=&quot;C:\Users\User\AppData\Local\Temp\CP89086534687Session\CPTrustFolder89086534703\PPTImport890812099500\data\asimages\{A4B3EE17-37BB-45FF-BB1A-ED502E16140B}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7&quot;/&gt;&lt;lineCharCount val=&quot;72&quot;/&gt;&lt;lineCharCount val=&quot;48&quot;/&gt;&lt;/TableIndex&gt;&lt;/ShapeTextInfo&gt;"/>
  <p:tag name="HTML_SHAPEINFO" val="&lt;ThreeDShapeInfo&gt;&lt;uuid val=&quot;{20756C6C-6A36-450D-B809-585E2CD41001}&quot;/&gt;&lt;isInvalidForFieldText val=&quot;0&quot;/&gt;&lt;Image&gt;&lt;filename val=&quot;C:\Users\User\AppData\Local\Temp\CP89086534687Session\CPTrustFolder89086534703\PPTImport890812099500\data\asimages\{20756C6C-6A36-450D-B809-585E2CD41001}_2.png&quot;/&gt;&lt;left val=&quot;40&quot;/&gt;&lt;top val=&quot;212&quot;/&gt;&lt;width val=&quot;871&quot;/&gt;&lt;height val=&quot;12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C0B9F30-E791-4BBE-B186-A50387A77613}&quot;/&gt;&lt;isInvalidForFieldText val=&quot;0&quot;/&gt;&lt;Image&gt;&lt;filename val=&quot;C:\Users\User\AppData\Local\Temp\CP89086534687Session\CPTrustFolder89086534703\PPTImport890812099500\data\asimages\{5C0B9F30-E791-4BBE-B186-A50387A77613}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2&quot;/&gt;&lt;lineCharCount val=&quot;69&quot;/&gt;&lt;lineCharCount val=&quot;30&quot;/&gt;&lt;/TableIndex&gt;&lt;/ShapeTextInfo&gt;"/>
  <p:tag name="HTML_SHAPEINFO" val="&lt;ThreeDShapeInfo&gt;&lt;uuid val=&quot;{B2E68DF5-3028-4928-A8A7-CC87F8CC6D3C}&quot;/&gt;&lt;isInvalidForFieldText val=&quot;0&quot;/&gt;&lt;Image&gt;&lt;filename val=&quot;C:\Users\User\AppData\Local\Temp\CP89086534687Session\CPTrustFolder89086534703\PPTImport890812099500\data\asimages\{B2E68DF5-3028-4928-A8A7-CC87F8CC6D3C}_2.png&quot;/&gt;&lt;left val=&quot;42&quot;/&gt;&lt;top val=&quot;338&quot;/&gt;&lt;width val=&quot;879&quot;/&gt;&lt;height val=&quot;137&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C053E88D-3C00-4048-BF98-F6100C9FBCE3}&quot;/&gt;&lt;isInvalidForFieldText val=&quot;0&quot;/&gt;&lt;Image&gt;&lt;filename val=&quot;C:\Users\User\AppData\Local\Temp\CP89086534687Session\CPTrustFolder89086534703\PPTImport890812099500\data\asimages\{C053E88D-3C00-4048-BF98-F6100C9FBCE3}_3.png&quot;/&gt;&lt;left val=&quot;0&quot;/&gt;&lt;top val=&quot;76&quot;/&gt;&lt;width val=&quot;961&quot;/&gt;&lt;height val=&quot;122&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4&quot;/&gt;&lt;lineCharCount val=&quot;72&quot;/&gt;&lt;lineCharCount val=&quot;43&quot;/&gt;&lt;lineCharCount val=&quot;51&quot;/&gt;&lt;lineCharCount val=&quot;44&quot;/&gt;&lt;lineCharCount val=&quot;72&quot;/&gt;&lt;lineCharCount val=&quot;82&quot;/&gt;&lt;lineCharCount val=&quot;22&quot;/&gt;&lt;lineCharCount val=&quot;80&quot;/&gt;&lt;lineCharCount val=&quot;9&quot;/&gt;&lt;lineCharCount val=&quot;79&quot;/&gt;&lt;lineCharCount val=&quot;51&quot;/&gt;&lt;/TableIndex&gt;&lt;/ShapeTextInfo&gt;"/>
  <p:tag name="HTML_SHAPEINFO" val="&lt;ThreeDShapeInfo&gt;&lt;uuid val=&quot;{5DC5BF3E-1908-4266-8AF6-98F872AF9C0C}&quot;/&gt;&lt;isInvalidForFieldText val=&quot;0&quot;/&gt;&lt;Image&gt;&lt;filename val=&quot;C:\Users\User\AppData\Local\Temp\CP89086534687Session\CPTrustFolder89086534703\PPTImport890812099500\data\asimages\{5DC5BF3E-1908-4266-8AF6-98F872AF9C0C}_3.png&quot;/&gt;&lt;left val=&quot;43&quot;/&gt;&lt;top val=&quot;209&quot;/&gt;&lt;width val=&quot;908&quot;/&gt;&lt;height val=&quot;44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D333035-DF3D-4B4D-8240-77A16BC0E175}&quot;/&gt;&lt;isInvalidForFieldText val=&quot;0&quot;/&gt;&lt;Image&gt;&lt;filename val=&quot;C:\Users\User\AppData\Local\Temp\CP89086534687Session\CPTrustFolder89086534703\PPTImport890812099500\data\asimages\{0D333035-DF3D-4B4D-8240-77A16BC0E175}_3.png&quot;/&gt;&lt;left val=&quot;727&quot;/&gt;&lt;top val=&quot;687&quot;/&gt;&lt;width val=&quot;226&quot;/&gt;&lt;height val=&quot;4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4164BCD-A4C9-4AC2-8D6A-1E992DAC2F1E}&quot;/&gt;&lt;isInvalidForFieldText val=&quot;0&quot;/&gt;&lt;Image&gt;&lt;filename val=&quot;C:\Users\User\AppData\Local\Temp\CP89086534687Session\CPTrustFolder89086534703\PPTImport890812099500\data\asimages\{24164BCD-A4C9-4AC2-8D6A-1E992DAC2F1E}_4.png&quot;/&gt;&lt;left val=&quot;0&quot;/&gt;&lt;top val=&quot;76&quot;/&gt;&lt;width val=&quot;961&quot;/&gt;&lt;height val=&quot;122&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62&quot;/&gt;&lt;lineCharCount val=&quot;11&quot;/&gt;&lt;lineCharCount val=&quot;75&quot;/&gt;&lt;lineCharCount val=&quot;44&quot;/&gt;&lt;lineCharCount val=&quot;72&quot;/&gt;&lt;lineCharCount val=&quot;54&quot;/&gt;&lt;lineCharCount val=&quot;69&quot;/&gt;&lt;lineCharCount val=&quot;63&quot;/&gt;&lt;lineCharCount val=&quot;52&quot;/&gt;&lt;/TableIndex&gt;&lt;/ShapeTextInfo&gt;"/>
  <p:tag name="HTML_SHAPEINFO" val="&lt;ThreeDShapeInfo&gt;&lt;uuid val=&quot;{162CC37C-9758-424B-81F9-442FA16EF1E6}&quot;/&gt;&lt;isInvalidForFieldText val=&quot;0&quot;/&gt;&lt;Image&gt;&lt;filename val=&quot;C:\Users\User\AppData\Local\Temp\CP89086534687Session\CPTrustFolder89086534703\PPTImport890812099500\data\asimages\{162CC37C-9758-424B-81F9-442FA16EF1E6}_4.png&quot;/&gt;&lt;left val=&quot;42&quot;/&gt;&lt;top val=&quot;206&quot;/&gt;&lt;width val=&quot;884&quot;/&gt;&lt;height val=&quot;41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9221DCEA-6FC9-4CA2-9C67-FEA73C03F4B7}&quot;/&gt;&lt;isInvalidForFieldText val=&quot;0&quot;/&gt;&lt;Image&gt;&lt;filename val=&quot;C:\Users\User\AppData\Local\Temp\CP89086534687Session\CPTrustFolder89086534703\PPTImport890812099500\data\asimages\{9221DCEA-6FC9-4CA2-9C67-FEA73C03F4B7}_4.png&quot;/&gt;&lt;left val=&quot;727&quot;/&gt;&lt;top val=&quot;687&quot;/&gt;&lt;width val=&quot;226&quot;/&gt;&lt;height val=&quot;4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1E61EB1E-4542-43CE-9ED2-4457930C1860}&quot;/&gt;&lt;isInvalidForFieldText val=&quot;0&quot;/&gt;&lt;Image&gt;&lt;filename val=&quot;C:\Users\User\AppData\Local\Temp\CP89086534687Session\CPTrustFolder89086534703\PPTImport890812099500\data\asimages\{1E61EB1E-4542-43CE-9ED2-4457930C1860}_5.png&quot;/&gt;&lt;left val=&quot;0&quot;/&gt;&lt;top val=&quot;76&quot;/&gt;&lt;width val=&quot;961&quot;/&gt;&lt;height val=&quot;12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5&quot;/&gt;&lt;lineCharCount val=&quot;52&quot;/&gt;&lt;lineCharCount val=&quot;1&quot;/&gt;&lt;lineCharCount val=&quot;58&quot;/&gt;&lt;/TableIndex&gt;&lt;/ShapeTextInfo&gt;"/>
  <p:tag name="HTML_SHAPEINFO" val="&lt;ThreeDShapeInfo&gt;&lt;uuid val=&quot;{81B018C5-4F26-4F0E-B9DF-731BAD345784}&quot;/&gt;&lt;isInvalidForFieldText val=&quot;0&quot;/&gt;&lt;Image&gt;&lt;filename val=&quot;C:\Users\User\AppData\Local\Temp\CP89086534687Session\CPTrustFolder89086534703\PPTImport890812099500\data\asimages\{81B018C5-4F26-4F0E-B9DF-731BAD345784}_5.png&quot;/&gt;&lt;left val=&quot;40&quot;/&gt;&lt;top val=&quot;212&quot;/&gt;&lt;width val=&quot;871&quot;/&gt;&lt;height val=&quot;177&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FF0CC2F-0AC5-4D51-84A9-0AED69226657}&quot;/&gt;&lt;isInvalidForFieldText val=&quot;0&quot;/&gt;&lt;Image&gt;&lt;filename val=&quot;C:\Users\User\AppData\Local\Temp\CP89086534687Session\CPTrustFolder89086534703\PPTImport890812099500\data\asimages\{BFF0CC2F-0AC5-4D51-84A9-0AED69226657}_5.png&quot;/&gt;&lt;left val=&quot;727&quot;/&gt;&lt;top val=&quot;687&quot;/&gt;&lt;width val=&quot;226&quot;/&gt;&lt;height val=&quot;45&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9&quot;/&gt;&lt;lineCharCount val=&quot;32&quot;/&gt;&lt;lineCharCount val=&quot;1&quot;/&gt;&lt;lineCharCount val=&quot;75&quot;/&gt;&lt;lineCharCount val=&quot;9&quot;/&gt;&lt;/TableIndex&gt;&lt;/ShapeTextInfo&gt;"/>
  <p:tag name="HTML_SHAPEINFO" val="&lt;ThreeDShapeInfo&gt;&lt;uuid val=&quot;{B4AA81C5-28D6-48D6-BD14-FE6DAC17FAA2}&quot;/&gt;&lt;isInvalidForFieldText val=&quot;0&quot;/&gt;&lt;Image&gt;&lt;filename val=&quot;C:\Users\User\AppData\Local\Temp\CP89086534687Session\CPTrustFolder89086534703\PPTImport890812099500\data\asimages\{B4AA81C5-28D6-48D6-BD14-FE6DAC17FAA2}_5.png&quot;/&gt;&lt;left val=&quot;42&quot;/&gt;&lt;top val=&quot;399&quot;/&gt;&lt;width val=&quot;920&quot;/&gt;&lt;height val=&quot;201&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AB2A5608-1E5D-4E95-9F4B-9830B936222E}&quot;/&gt;&lt;isInvalidForFieldText val=&quot;0&quot;/&gt;&lt;Image&gt;&lt;filename val=&quot;C:\Users\User\AppData\Local\Temp\CP89086534687Session\CPTrustFolder89086534703\PPTImport890812099500\data\asimages\{AB2A5608-1E5D-4E95-9F4B-9830B936222E}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D2AC576-5528-466F-A2E5-23BC1757579B}&quot;/&gt;&lt;isInvalidForFieldText val=&quot;0&quot;/&gt;&lt;Image&gt;&lt;filename val=&quot;C:\Users\User\AppData\Local\Temp\CP89086534687Session\CPTrustFolder89086534703\PPTImport890812099500\data\asimages\{3D2AC576-5528-466F-A2E5-23BC1757579B}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9&quot;/&gt;&lt;lineCharCount val=&quot;7&quot;/&gt;&lt;lineCharCount val=&quot;4&quot;/&gt;&lt;/TableIndex&gt;&lt;/ShapeTextInfo&gt;"/>
  <p:tag name="HTML_SHAPEINFO" val="&lt;ThreeDShapeInfo&gt;&lt;uuid val=&quot;{2DC0721A-BCF1-4364-9731-1A90042150DB}&quot;/&gt;&lt;isInvalidForFieldText val=&quot;0&quot;/&gt;&lt;Image&gt;&lt;filename val=&quot;C:\Users\User\AppData\Local\Temp\CP89086534687Session\CPTrustFolder89086534703\PPTImport890812099500\data\asimages\{2DC0721A-BCF1-4364-9731-1A90042150DB}_6.png&quot;/&gt;&lt;left val=&quot;496&quot;/&gt;&lt;top val=&quot;216&quot;/&gt;&lt;width val=&quot;417&quot;/&gt;&lt;height val=&quot;17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9&quot;/&gt;&lt;lineCharCount val=&quot;12&quot;/&gt;&lt;lineCharCount val=&quot;9&quot;/&gt;&lt;/TableIndex&gt;&lt;/ShapeTextInfo&gt;"/>
  <p:tag name="HTML_SHAPEINFO" val="&lt;ThreeDShapeInfo&gt;&lt;uuid val=&quot;{6AD78AED-2B9C-4CCA-9D4B-2E448296450C}&quot;/&gt;&lt;isInvalidForFieldText val=&quot;0&quot;/&gt;&lt;Image&gt;&lt;filename val=&quot;C:\Users\User\AppData\Local\Temp\CP89086534687Session\CPTrustFolder89086534703\PPTImport890812099500\data\asimages\{6AD78AED-2B9C-4CCA-9D4B-2E448296450C}_6.png&quot;/&gt;&lt;left val=&quot;90&quot;/&gt;&lt;top val=&quot;216&quot;/&gt;&lt;width val=&quot;390&quot;/&gt;&lt;height val=&quot;177&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3DE28C7E-5995-47D5-934C-5E89C3A1D497}&quot;/&gt;&lt;isInvalidForFieldText val=&quot;0&quot;/&gt;&lt;Image&gt;&lt;filename val=&quot;C:\Users\User\AppData\Local\Temp\CP89086534687Session\CPTrustFolder89086534703\PPTImport890812099500\data\asimages\{3DE28C7E-5995-47D5-934C-5E89C3A1D497}_7.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2&quot;/&gt;&lt;lineCharCount val=&quot;80&quot;/&gt;&lt;lineCharCount val=&quot;9&quot;/&gt;&lt;/TableIndex&gt;&lt;/ShapeTextInfo&gt;"/>
  <p:tag name="HTML_SHAPEINFO" val="&lt;ThreeDShapeInfo&gt;&lt;uuid val=&quot;{7295EA45-E104-43C1-9065-F3FFF5C04C76}&quot;/&gt;&lt;isInvalidForFieldText val=&quot;0&quot;/&gt;&lt;Image&gt;&lt;filename val=&quot;C:\Users\User\AppData\Local\Temp\CP89086534687Session\CPTrustFolder89086534703\PPTImport890812099500\data\asimages\{7295EA45-E104-43C1-9065-F3FFF5C04C76}_7.png&quot;/&gt;&lt;left val=&quot;38&quot;/&gt;&lt;top val=&quot;192&quot;/&gt;&lt;width val=&quot;884&quot;/&gt;&lt;height val=&quot;121&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37EC6BF-902E-478C-A1BB-79E0BEA8611C}&quot;/&gt;&lt;isInvalidForFieldText val=&quot;0&quot;/&gt;&lt;Image&gt;&lt;filename val=&quot;C:\Users\User\AppData\Local\Temp\CP89086534687Session\CPTrustFolder89086534703\PPTImport890812099500\data\asimages\{F37EC6BF-902E-478C-A1BB-79E0BEA8611C}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4&quot;/&gt;&lt;lineCharCount val=&quot;54&quot;/&gt;&lt;/TableIndex&gt;&lt;/ShapeTextInfo&gt;"/>
  <p:tag name="HTML_SHAPEINFO" val="&lt;ThreeDShapeInfo&gt;&lt;uuid val=&quot;{E1CC789C-E373-4873-A957-18F51985BBA3}&quot;/&gt;&lt;isInvalidForFieldText val=&quot;0&quot;/&gt;&lt;Image&gt;&lt;filename val=&quot;C:\Users\User\AppData\Local\Temp\CP89086534687Session\CPTrustFolder89086534703\PPTImport890812099500\data\asimages\{E1CC789C-E373-4873-A957-18F51985BBA3}_7.png&quot;/&gt;&lt;left val=&quot;42&quot;/&gt;&lt;top val=&quot;582&quot;/&gt;&lt;width val=&quot;840&quot;/&gt;&lt;height val=&quot;80&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EC50AF7B-DF76-4993-84BA-B41587C917FC}&quot;/&gt;&lt;isInvalidForFieldText val=&quot;0&quot;/&gt;&lt;Image&gt;&lt;filename val=&quot;C:\Users\User\AppData\Local\Temp\CP89086534687Session\CPTrustFolder89086534703\PPTImport890812099500\data\asimages\{EC50AF7B-DF76-4993-84BA-B41587C917FC}_8.png&quot;/&gt;&lt;left val=&quot;0&quot;/&gt;&lt;top val=&quot;76&quot;/&gt;&lt;width val=&quot;961&quot;/&gt;&lt;height val=&quot;12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9&quot;/&gt;&lt;lineCharCount val=&quot;72&quot;/&gt;&lt;lineCharCount val=&quot;69&quot;/&gt;&lt;lineCharCount val=&quot;31&quot;/&gt;&lt;lineCharCount val=&quot;1&quot;/&gt;&lt;lineCharCount val=&quot;64&quot;/&gt;&lt;lineCharCount val=&quot;72&quot;/&gt;&lt;/TableIndex&gt;&lt;/ShapeTextInfo&gt;"/>
  <p:tag name="HTML_SHAPEINFO" val="&lt;ThreeDShapeInfo&gt;&lt;uuid val=&quot;{2B7F7BA3-FFBD-4420-A597-E3FDAECC299D}&quot;/&gt;&lt;isInvalidForFieldText val=&quot;0&quot;/&gt;&lt;Image&gt;&lt;filename val=&quot;C:\Users\User\AppData\Local\Temp\CP89086534687Session\CPTrustFolder89086534703\PPTImport890812099500\data\asimages\{2B7F7BA3-FFBD-4420-A597-E3FDAECC299D}_8.png&quot;/&gt;&lt;left val=&quot;42&quot;/&gt;&lt;top val=&quot;212&quot;/&gt;&lt;width val=&quot;881&quot;/&gt;&lt;height val=&quot;41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330C12D7-AE2B-4BFF-A018-11500EF15F82}&quot;/&gt;&lt;isInvalidForFieldText val=&quot;0&quot;/&gt;&lt;Image&gt;&lt;filename val=&quot;C:\Users\User\AppData\Local\Temp\CP89086534687Session\CPTrustFolder89086534703\PPTImport890812099500\data\asimages\{330C12D7-AE2B-4BFF-A018-11500EF15F82}_8.png&quot;/&gt;&lt;left val=&quot;727&quot;/&gt;&lt;top val=&quot;687&quot;/&gt;&lt;width val=&quot;226&quot;/&gt;&lt;height val=&quot;4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06932658-31F9-4796-82F4-FEF07FFABC2E}&quot;/&gt;&lt;isInvalidForFieldText val=&quot;0&quot;/&gt;&lt;Image&gt;&lt;filename val=&quot;C:\Users\User\AppData\Local\Temp\CP89086534687Session\CPTrustFolder89086534703\PPTImport890812099500\data\asimages\{06932658-31F9-4796-82F4-FEF07FFABC2E}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70&quot;/&gt;&lt;/TableIndex&gt;&lt;/ShapeTextInfo&gt;"/>
  <p:tag name="HTML_SHAPEINFO" val="&lt;ThreeDShapeInfo&gt;&lt;uuid val=&quot;{90852190-2317-499B-A973-30AA858671F1}&quot;/&gt;&lt;isInvalidForFieldText val=&quot;0&quot;/&gt;&lt;Image&gt;&lt;filename val=&quot;C:\Users\User\AppData\Local\Temp\CP89086534687Session\CPTrustFolder89086534703\PPTImport890812099500\data\asimages\{90852190-2317-499B-A973-30AA858671F1}_9.png&quot;/&gt;&lt;left val=&quot;28&quot;/&gt;&lt;top val=&quot;177&quot;/&gt;&lt;width val=&quot;875&quot;/&gt;&lt;height val=&quot;8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DE6495A-8ABC-43DF-B377-941E203CC7C0}&quot;/&gt;&lt;isInvalidForFieldText val=&quot;0&quot;/&gt;&lt;Image&gt;&lt;filename val=&quot;C:\Users\User\AppData\Local\Temp\CP89086534687Session\CPTrustFolder89086534703\PPTImport890812099500\data\asimages\{EDE6495A-8ABC-43DF-B377-941E203CC7C0}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81&quot;/&gt;&lt;lineCharCount val=&quot;20&quot;/&gt;&lt;lineCharCount val=&quot;79&quot;/&gt;&lt;lineCharCount val=&quot;69&quot;/&gt;&lt;/TableIndex&gt;&lt;/ShapeTextInfo&gt;"/>
  <p:tag name="HTML_SHAPEINFO" val="&lt;ThreeDShapeInfo&gt;&lt;uuid val=&quot;{D2AF8798-F144-4245-834A-FBD41A7EEF5A}&quot;/&gt;&lt;isInvalidForFieldText val=&quot;0&quot;/&gt;&lt;Image&gt;&lt;filename val=&quot;C:\Users\User\AppData\Local\Temp\CP89086534687Session\CPTrustFolder89086534703\PPTImport890812099500\data\asimages\{D2AF8798-F144-4245-834A-FBD41A7EEF5A}_9.png&quot;/&gt;&lt;left val=&quot;28&quot;/&gt;&lt;top val=&quot;360&quot;/&gt;&lt;width val=&quot;915&quot;/&gt;&lt;height val=&quot;146&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80&quot;/&gt;&lt;lineCharCount val=&quot;76&quot;/&gt;&lt;lineCharCount val=&quot;34&quot;/&gt;&lt;/TableIndex&gt;&lt;/ShapeTextInfo&gt;"/>
  <p:tag name="HTML_SHAPEINFO" val="&lt;ThreeDShapeInfo&gt;&lt;uuid val=&quot;{174FB7E1-9522-466E-9B57-36720288E29D}&quot;/&gt;&lt;isInvalidForFieldText val=&quot;0&quot;/&gt;&lt;Image&gt;&lt;filename val=&quot;C:\Users\User\AppData\Local\Temp\CP89086534687Session\CPTrustFolder89086534703\PPTImport890812099500\data\asimages\{174FB7E1-9522-466E-9B57-36720288E29D}_9.png&quot;/&gt;&lt;left val=&quot;28&quot;/&gt;&lt;top val=&quot;520&quot;/&gt;&lt;width val=&quot;884&quot;/&gt;&lt;height val=&quot;109&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4D33E54F-395B-4218-B7AC-078EEA6402D9}&quot;/&gt;&lt;isInvalidForFieldText val=&quot;0&quot;/&gt;&lt;Image&gt;&lt;filename val=&quot;C:\Users\User\AppData\Local\Temp\CP89086534687Session\CPTrustFolder89086534703\PPTImport890812099500\data\asimages\{4D33E54F-395B-4218-B7AC-078EEA6402D9}_10.png&quot;/&gt;&lt;left val=&quot;0&quot;/&gt;&lt;top val=&quot;76&quot;/&gt;&lt;width val=&quot;961&quot;/&gt;&lt;height val=&quot;122&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79CF7D7-EEB6-4193-A990-EB22CB8E994F}&quot;/&gt;&lt;isInvalidForFieldText val=&quot;0&quot;/&gt;&lt;Image&gt;&lt;filename val=&quot;C:\Users\User\AppData\Local\Temp\CP89086534687Session\CPTrustFolder89086534703\PPTImport890812099500\data\asimages\{179CF7D7-EEB6-4193-A990-EB22CB8E994F}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8&quot;/&gt;&lt;lineCharCount val=&quot;49&quot;/&gt;&lt;lineCharCount val=&quot;47&quot;/&gt;&lt;lineCharCount val=&quot;51&quot;/&gt;&lt;lineCharCount val=&quot;55&quot;/&gt;&lt;lineCharCount val=&quot;51&quot;/&gt;&lt;lineCharCount val=&quot;39&quot;/&gt;&lt;lineCharCount val=&quot;2&quot;/&gt;&lt;lineCharCount val=&quot;49&quot;/&gt;&lt;lineCharCount val=&quot;43&quot;/&gt;&lt;lineCharCount val=&quot;48&quot;/&gt;&lt;lineCharCount val=&quot;49&quot;/&gt;&lt;lineCharCount val=&quot;18&quot;/&gt;&lt;/TableIndex&gt;&lt;/ShapeTextInfo&gt;"/>
  <p:tag name="HTML_SHAPEINFO" val="&lt;ThreeDShapeInfo&gt;&lt;uuid val=&quot;{857D552D-B4D0-40B7-A767-9DBA4BE65F06}&quot;/&gt;&lt;isInvalidForFieldText val=&quot;0&quot;/&gt;&lt;Image&gt;&lt;filename val=&quot;C:\Users\User\AppData\Local\Temp\CP89086534687Session\CPTrustFolder89086534703\PPTImport890812099500\data\asimages\{857D552D-B4D0-40B7-A767-9DBA4BE65F06}_10.png&quot;/&gt;&lt;left val=&quot;22&quot;/&gt;&lt;top val=&quot;285&quot;/&gt;&lt;width val=&quot;476&quot;/&gt;&lt;height val=&quot;32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7&quot;/&gt;&lt;lineCharCount val=&quot;50&quot;/&gt;&lt;lineCharCount val=&quot;32&quot;/&gt;&lt;/TableIndex&gt;&lt;/ShapeTextInfo&gt;"/>
  <p:tag name="HTML_SHAPEINFO" val="&lt;ThreeDShapeInfo&gt;&lt;uuid val=&quot;{EAA0D8E3-7A73-4794-B125-E6C1AE2C6DC0}&quot;/&gt;&lt;isInvalidForFieldText val=&quot;0&quot;/&gt;&lt;Image&gt;&lt;filename val=&quot;C:\Users\User\AppData\Local\Temp\CP89086534687Session\CPTrustFolder89086534703\PPTImport890812099500\data\asimages\{EAA0D8E3-7A73-4794-B125-E6C1AE2C6DC0}_10.png&quot;/&gt;&lt;left val=&quot;21&quot;/&gt;&lt;top val=&quot;198&quot;/&gt;&lt;width val=&quot;451&quot;/&gt;&lt;height val=&quot;8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CBC6C5ED-E5EE-4FD3-8D73-82D742820EE7}&quot;/&gt;&lt;isInvalidForFieldText val=&quot;0&quot;/&gt;&lt;Image&gt;&lt;filename val=&quot;C:\Users\User\AppData\Local\Temp\CP89086534687Session\CPTrustFolder89086534703\PPTImport890812099500\data\asimages\{CBC6C5ED-E5EE-4FD3-8D73-82D742820EE7}_11.png&quot;/&gt;&lt;left val=&quot;0&quot;/&gt;&lt;top val=&quot;76&quot;/&gt;&lt;width val=&quot;961&quot;/&gt;&lt;height val=&quot;122&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3&quot;/&gt;&lt;lineCharCount val=&quot;25&quot;/&gt;&lt;/TableIndex&gt;&lt;/ShapeTextInfo&gt;"/>
  <p:tag name="HTML_SHAPEINFO" val="&lt;ThreeDShapeInfo&gt;&lt;uuid val=&quot;{40AEED6E-D692-4675-B47B-35D8D5D98A34}&quot;/&gt;&lt;isInvalidForFieldText val=&quot;0&quot;/&gt;&lt;Image&gt;&lt;filename val=&quot;C:\Users\User\AppData\Local\Temp\CP89086534687Session\CPTrustFolder89086534703\PPTImport890812099500\data\asimages\{40AEED6E-D692-4675-B47B-35D8D5D98A34}_11.png&quot;/&gt;&lt;left val=&quot;40&quot;/&gt;&lt;top val=&quot;210&quot;/&gt;&lt;width val=&quot;880&quot;/&gt;&lt;height val=&quot;89&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5DAF980F-4DFB-413C-BF1B-9E9C795E3BC0}&quot;/&gt;&lt;isInvalidForFieldText val=&quot;0&quot;/&gt;&lt;Image&gt;&lt;filename val=&quot;C:\Users\User\AppData\Local\Temp\CP89086534687Session\CPTrustFolder89086534703\PPTImport890812099500\data\asimages\{5DAF980F-4DFB-413C-BF1B-9E9C795E3BC0}_11.png&quot;/&gt;&lt;left val=&quot;727&quot;/&gt;&lt;top val=&quot;687&quot;/&gt;&lt;width val=&quot;226&quot;/&gt;&lt;height val=&quot;45&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8E21FB03-4B1B-471F-86F1-D0018B3C744D}&quot;/&gt;&lt;isInvalidForFieldText val=&quot;0&quot;/&gt;&lt;Image&gt;&lt;filename val=&quot;C:\Users\User\AppData\Local\Temp\CP89086534687Session\CPTrustFolder89086534703\PPTImport890812099500\data\asimages\{8E21FB03-4B1B-471F-86F1-D0018B3C744D}_12.png&quot;/&gt;&lt;left val=&quot;0&quot;/&gt;&lt;top val=&quot;76&quot;/&gt;&lt;width val=&quot;961&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A84808-FC15-4A3C-BD51-D904BC763612}&quot;/&gt;&lt;isInvalidForFieldText val=&quot;0&quot;/&gt;&lt;Image&gt;&lt;filename val=&quot;C:\Users\User\AppData\Local\Temp\CP89086534687Session\CPTrustFolder89086534703\PPTImport890812099500\data\asimages\{A9A84808-FC15-4A3C-BD51-D904BC763612}_12.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EF5BE1E-4B03-466C-B5C2-2C426BB10354}&quot;/&gt;&lt;isInvalidForFieldText val=&quot;0&quot;/&gt;&lt;Image&gt;&lt;filename val=&quot;C:\Users\User\AppData\Local\Temp\CP89086534687Session\CPTrustFolder89086534703\PPTImport890812099500\data\asimages\{BEF5BE1E-4B03-466C-B5C2-2C426BB10354}_13.png&quot;/&gt;&lt;left val=&quot;0&quot;/&gt;&lt;top val=&quot;76&quot;/&gt;&lt;width val=&quot;961&quot;/&gt;&lt;height val=&quot;122&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9&quot;/&gt;&lt;/TableIndex&gt;&lt;/ShapeTextInfo&gt;"/>
  <p:tag name="HTML_SHAPEINFO" val="&lt;ThreeDShapeInfo&gt;&lt;uuid val=&quot;{7558EEB8-7578-41DF-8F30-416134EF1A25}&quot;/&gt;&lt;isInvalidForFieldText val=&quot;0&quot;/&gt;&lt;Image&gt;&lt;filename val=&quot;C:\Users\User\AppData\Local\Temp\CP89086534687Session\CPTrustFolder89086534703\PPTImport890812099500\data\asimages\{7558EEB8-7578-41DF-8F30-416134EF1A25}_13.png&quot;/&gt;&lt;left val=&quot;40&quot;/&gt;&lt;top val=&quot;209&quot;/&gt;&lt;width val=&quot;877&quot;/&gt;&lt;height val=&quot;8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2459F4C-956D-40FE-90D4-91B35AFB920B}&quot;/&gt;&lt;isInvalidForFieldText val=&quot;0&quot;/&gt;&lt;Image&gt;&lt;filename val=&quot;C:\Users\User\AppData\Local\Temp\CP89086534687Session\CPTrustFolder89086534703\PPTImport890812099500\data\asimages\{22459F4C-956D-40FE-90D4-91B35AFB920B}_13.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26F51880-AC89-46BC-8DB0-1ED0FC5A77A7}&quot;/&gt;&lt;isInvalidForFieldText val=&quot;0&quot;/&gt;&lt;Image&gt;&lt;filename val=&quot;C:\Users\User\AppData\Local\Temp\CP89086534687Session\CPTrustFolder89086534703\PPTImport890812099500\data\asimages\{26F51880-AC89-46BC-8DB0-1ED0FC5A77A7}_14.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5636FF0-00FA-46BC-A9E9-D43D938582E4}&quot;/&gt;&lt;isInvalidForFieldText val=&quot;0&quot;/&gt;&lt;Image&gt;&lt;filename val=&quot;C:\Users\User\AppData\Local\Temp\CP89086534687Session\CPTrustFolder89086534703\PPTImport890812099500\data\asimages\{45636FF0-00FA-46BC-A9E9-D43D938582E4}_14.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7&quot;/&gt;&lt;/TableIndex&gt;&lt;/ShapeTextInfo&gt;"/>
  <p:tag name="HTML_SHAPEINFO" val="&lt;ThreeDShapeInfo&gt;&lt;uuid val=&quot;{C013B361-119D-43FD-9F77-9857AFC6E9F2}&quot;/&gt;&lt;isInvalidForFieldText val=&quot;0&quot;/&gt;&lt;Image&gt;&lt;filename val=&quot;C:\Users\User\AppData\Local\Temp\CP89086534687Session\CPTrustFolder89086534703\PPTImport890812099500\data\asimages\{C013B361-119D-43FD-9F77-9857AFC6E9F2}_15.png&quot;/&gt;&lt;left val=&quot;0&quot;/&gt;&lt;top val=&quot;76&quot;/&gt;&lt;width val=&quot;961&quot;/&gt;&lt;height val=&quot;124&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71&quot;/&gt;&lt;lineCharCount val=&quot;38&quot;/&gt;&lt;lineCharCount val=&quot;1&quot;/&gt;&lt;lineCharCount val=&quot;78&quot;/&gt;&lt;lineCharCount val=&quot;78&quot;/&gt;&lt;lineCharCount val=&quot;59&quot;/&gt;&lt;/TableIndex&gt;&lt;/ShapeTextInfo&gt;"/>
  <p:tag name="HTML_SHAPEINFO" val="&lt;ThreeDShapeInfo&gt;&lt;uuid val=&quot;{03A13FC1-0E49-4C55-8064-7196E71988F5}&quot;/&gt;&lt;isInvalidForFieldText val=&quot;0&quot;/&gt;&lt;Image&gt;&lt;filename val=&quot;C:\Users\User\AppData\Local\Temp\CP89086534687Session\CPTrustFolder89086534703\PPTImport890812099500\data\asimages\{03A13FC1-0E49-4C55-8064-7196E71988F5}_15.png&quot;/&gt;&lt;left val=&quot;43&quot;/&gt;&lt;top val=&quot;222&quot;/&gt;&lt;width val=&quot;869&quot;/&gt;&lt;height val=&quot;414&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CC6045F-1E3A-4A42-9306-62A47EED5C03}&quot;/&gt;&lt;isInvalidForFieldText val=&quot;0&quot;/&gt;&lt;Image&gt;&lt;filename val=&quot;C:\Users\User\AppData\Local\Temp\CP89086534687Session\CPTrustFolder89086534703\PPTImport890812099500\data\asimages\{ECC6045F-1E3A-4A42-9306-62A47EED5C03}_15.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45&quot;/&gt;&lt;/TableIndex&gt;&lt;/ShapeTextInfo&gt;"/>
  <p:tag name="HTML_SHAPEINFO" val="&lt;ThreeDShapeInfo&gt;&lt;uuid val=&quot;{8289DFE9-4B39-4D0D-9A64-299CACCFE961}&quot;/&gt;&lt;isInvalidForFieldText val=&quot;0&quot;/&gt;&lt;Image&gt;&lt;filename val=&quot;C:\Users\User\AppData\Local\Temp\CP89086534687Session\CPTrustFolder89086534703\PPTImport890812099500\data\asimages\{8289DFE9-4B39-4D0D-9A64-299CACCFE961}_16.png&quot;/&gt;&lt;left val=&quot;0&quot;/&gt;&lt;top val=&quot;76&quot;/&gt;&lt;width val=&quot;961&quot;/&gt;&lt;height val=&quot;124&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A745053-54ED-4327-B027-3BA690C15678}&quot;/&gt;&lt;isInvalidForFieldText val=&quot;0&quot;/&gt;&lt;Image&gt;&lt;filename val=&quot;C:\Users\User\AppData\Local\Temp\CP89086534687Session\CPTrustFolder89086534703\PPTImport890812099500\data\asimages\{4A745053-54ED-4327-B027-3BA690C15678}_16.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5&quot;/&gt;&lt;lineCharCount val=&quot;76&quot;/&gt;&lt;lineCharCount val=&quot;40&quot;/&gt;&lt;lineCharCount val=&quot;1&quot;/&gt;&lt;lineCharCount val=&quot;64&quot;/&gt;&lt;lineCharCount val=&quot;78&quot;/&gt;&lt;lineCharCount val=&quot;16&quot;/&gt;&lt;lineCharCount val=&quot;1&quot;/&gt;&lt;lineCharCount val=&quot;72&quot;/&gt;&lt;lineCharCount val=&quot;1&quot;/&gt;&lt;lineCharCount val=&quot;43&quot;/&gt;&lt;/TableIndex&gt;&lt;/ShapeTextInfo&gt;"/>
  <p:tag name="HTML_SHAPEINFO" val="&lt;ThreeDShapeInfo&gt;&lt;uuid val=&quot;{D74D6957-30E4-45F3-B01A-EA0A6DC46735}&quot;/&gt;&lt;isInvalidForFieldText val=&quot;0&quot;/&gt;&lt;Image&gt;&lt;filename val=&quot;C:\Users\User\AppData\Local\Temp\CP89086534687Session\CPTrustFolder89086534703\PPTImport890812099500\data\asimages\{D74D6957-30E4-45F3-B01A-EA0A6DC46735}_16.png&quot;/&gt;&lt;left val=&quot;56&quot;/&gt;&lt;top val=&quot;280&quot;/&gt;&lt;width val=&quot;870&quot;/&gt;&lt;height val=&quot;388&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1&quot;/&gt;&lt;/TableIndex&gt;&lt;/ShapeTextInfo&gt;"/>
  <p:tag name="HTML_SHAPEINFO" val="&lt;ThreeDShapeInfo&gt;&lt;uuid val=&quot;{BF4888F6-08ED-4D2F-A8D8-2964BB125CBC}&quot;/&gt;&lt;isInvalidForFieldText val=&quot;0&quot;/&gt;&lt;Image&gt;&lt;filename val=&quot;C:\Users\User\AppData\Local\Temp\CP89086534687Session\CPTrustFolder89086534703\PPTImport890812099500\data\asimages\{BF4888F6-08ED-4D2F-A8D8-2964BB125CBC}_16.png&quot;/&gt;&lt;left val=&quot;55&quot;/&gt;&lt;top val=&quot;225&quot;/&gt;&lt;width val=&quot;858&quot;/&gt;&lt;height val=&quot;52&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45&quot;/&gt;&lt;/TableIndex&gt;&lt;/ShapeTextInfo&gt;"/>
  <p:tag name="HTML_SHAPEINFO" val="&lt;ThreeDShapeInfo&gt;&lt;uuid val=&quot;{CDC8C53C-DEE1-4D09-9BFB-CD21D2C572E6}&quot;/&gt;&lt;isInvalidForFieldText val=&quot;0&quot;/&gt;&lt;Image&gt;&lt;filename val=&quot;C:\Users\User\AppData\Local\Temp\CP89086534687Session\CPTrustFolder89086534703\PPTImport890812099500\data\asimages\{CDC8C53C-DEE1-4D09-9BFB-CD21D2C572E6}_17.png&quot;/&gt;&lt;left val=&quot;0&quot;/&gt;&lt;top val=&quot;76&quot;/&gt;&lt;width val=&quot;961&quot;/&gt;&lt;height val=&quot;124&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6B47CB-6CB5-46F2-A52F-5DC81A4A5556}&quot;/&gt;&lt;isInvalidForFieldText val=&quot;0&quot;/&gt;&lt;Image&gt;&lt;filename val=&quot;C:\Users\User\AppData\Local\Temp\CP89086534687Session\CPTrustFolder89086534703\PPTImport890812099500\data\asimages\{AE6B47CB-6CB5-46F2-A52F-5DC81A4A5556}_17.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77&quot;/&gt;&lt;lineCharCount val=&quot;75&quot;/&gt;&lt;lineCharCount val=&quot;17&quot;/&gt;&lt;lineCharCount val=&quot;1&quot;/&gt;&lt;lineCharCount val=&quot;76&quot;/&gt;&lt;lineCharCount val=&quot;76&quot;/&gt;&lt;lineCharCount val=&quot;56&quot;/&gt;&lt;lineCharCount val=&quot;1&quot;/&gt;&lt;lineCharCount val=&quot;76&quot;/&gt;&lt;lineCharCount val=&quot;66&quot;/&gt;&lt;lineCharCount val=&quot;74&quot;/&gt;&lt;lineCharCount val=&quot;76&quot;/&gt;&lt;lineCharCount val=&quot;18&quot;/&gt;&lt;/TableIndex&gt;&lt;/ShapeTextInfo&gt;"/>
  <p:tag name="HTML_SHAPEINFO" val="&lt;ThreeDShapeInfo&gt;&lt;uuid val=&quot;{D05B0997-40DA-4D20-BF88-8DF1086C1AF0}&quot;/&gt;&lt;isInvalidForFieldText val=&quot;0&quot;/&gt;&lt;Image&gt;&lt;filename val=&quot;C:\Users\User\AppData\Local\Temp\CP89086534687Session\CPTrustFolder89086534703\PPTImport890812099500\data\asimages\{D05B0997-40DA-4D20-BF88-8DF1086C1AF0}_17.png&quot;/&gt;&lt;left val=&quot;40&quot;/&gt;&lt;top val=&quot;218&quot;/&gt;&lt;width val=&quot;872&quot;/&gt;&lt;height val=&quot;429&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45&quot;/&gt;&lt;/TableIndex&gt;&lt;/ShapeTextInfo&gt;"/>
  <p:tag name="HTML_SHAPEINFO" val="&lt;ThreeDShapeInfo&gt;&lt;uuid val=&quot;{3A363F7F-71D6-4941-9E63-53756C368277}&quot;/&gt;&lt;isInvalidForFieldText val=&quot;0&quot;/&gt;&lt;Image&gt;&lt;filename val=&quot;C:\Users\User\AppData\Local\Temp\CP89086534687Session\CPTrustFolder89086534703\PPTImport890812099500\data\asimages\{3A363F7F-71D6-4941-9E63-53756C368277}_18.png&quot;/&gt;&lt;left val=&quot;0&quot;/&gt;&lt;top val=&quot;76&quot;/&gt;&lt;width val=&quot;961&quot;/&gt;&lt;height val=&quot;124&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67&quot;/&gt;&lt;lineCharCount val=&quot;72&quot;/&gt;&lt;lineCharCount val=&quot;75&quot;/&gt;&lt;lineCharCount val=&quot;68&quot;/&gt;&lt;lineCharCount val=&quot;1&quot;/&gt;&lt;lineCharCount val=&quot;73&quot;/&gt;&lt;lineCharCount val=&quot;70&quot;/&gt;&lt;lineCharCount val=&quot;72&quot;/&gt;&lt;lineCharCount val=&quot;50&quot;/&gt;&lt;lineCharCount val=&quot;1&quot;/&gt;&lt;lineCharCount val=&quot;67&quot;/&gt;&lt;lineCharCount val=&quot;63&quot;/&gt;&lt;lineCharCount val=&quot;6&quot;/&gt;&lt;/TableIndex&gt;&lt;/ShapeTextInfo&gt;"/>
  <p:tag name="HTML_SHAPEINFO" val="&lt;ThreeDShapeInfo&gt;&lt;uuid val=&quot;{0D0F41EE-1104-4DCD-BF51-6B4028653E01}&quot;/&gt;&lt;isInvalidForFieldText val=&quot;0&quot;/&gt;&lt;Image&gt;&lt;filename val=&quot;C:\Users\User\AppData\Local\Temp\CP89086534687Session\CPTrustFolder89086534703\PPTImport890812099500\data\asimages\{0D0F41EE-1104-4DCD-BF51-6B4028653E01}_18.png&quot;/&gt;&lt;left val=&quot;42&quot;/&gt;&lt;top val=&quot;212&quot;/&gt;&lt;width val=&quot;875&quot;/&gt;&lt;height val=&quot;451&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0EA25A0-ED95-4CC7-9F1F-866B0AFAB9AE}&quot;/&gt;&lt;isInvalidForFieldText val=&quot;0&quot;/&gt;&lt;Image&gt;&lt;filename val=&quot;C:\Users\User\AppData\Local\Temp\CP89086534687Session\CPTrustFolder89086534703\PPTImport890812099500\data\asimages\{D0EA25A0-ED95-4CC7-9F1F-866B0AFAB9AE}_18.png&quot;/&gt;&lt;left val=&quot;727&quot;/&gt;&lt;top val=&quot;687&quot;/&gt;&lt;width val=&quot;226&quot;/&gt;&lt;height val=&quot;45&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9D0F3A0-D837-45C5-8DB0-FAA4FAE8C6D9}&quot;/&gt;&lt;isInvalidForFieldText val=&quot;0&quot;/&gt;&lt;Image&gt;&lt;filename val=&quot;C:\Users\User\AppData\Local\Temp\CP89086534687Session\CPTrustFolder89086534703\PPTImport890812099500\data\asimages\{09D0F3A0-D837-45C5-8DB0-FAA4FAE8C6D9}_19.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6&quot;/&gt;&lt;lineCharCount val=&quot;8&quot;/&gt;&lt;/TableIndex&gt;&lt;/ShapeTextInfo&gt;"/>
  <p:tag name="HTML_SHAPEINFO" val="&lt;ThreeDShapeInfo&gt;&lt;uuid val=&quot;{0C28CF27-90AD-4824-A04D-2AA1B79E2E6E}&quot;/&gt;&lt;isInvalidForFieldText val=&quot;0&quot;/&gt;&lt;Image&gt;&lt;filename val=&quot;C:\Users\User\AppData\Local\Temp\CP89086534687Session\CPTrustFolder89086534703\PPTImport890812099500\data\asimages\{0C28CF27-90AD-4824-A04D-2AA1B79E2E6E}_19.png&quot;/&gt;&lt;left val=&quot;40&quot;/&gt;&lt;top val=&quot;212&quot;/&gt;&lt;width val=&quot;871&quot;/&gt;&lt;height val=&quot;41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1A3496B-A2D6-4DB1-AFA1-8CA50FB854BD}&quot;/&gt;&lt;isInvalidForFieldText val=&quot;0&quot;/&gt;&lt;Image&gt;&lt;filename val=&quot;C:\Users\User\AppData\Local\Temp\CP89086534687Session\CPTrustFolder89086534703\PPTImport890812099500\data\asimages\{91A3496B-A2D6-4DB1-AFA1-8CA50FB854BD}_19.png&quot;/&gt;&lt;left val=&quot;727&quot;/&gt;&lt;top val=&quot;687&quot;/&gt;&lt;width val=&quot;226&quot;/&gt;&lt;height val=&quot;45&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5&quot;/&gt;&lt;lineCharCount val=&quot;34&quot;/&gt;&lt;/TableIndex&gt;&lt;/ShapeTextInfo&gt;"/>
  <p:tag name="HTML_SHAPEINFO" val="&lt;ThreeDShapeInfo&gt;&lt;uuid val=&quot;{F82C7CFF-6C6E-45C3-8807-9FC0B42A8FED}&quot;/&gt;&lt;isInvalidForFieldText val=&quot;0&quot;/&gt;&lt;Image&gt;&lt;filename val=&quot;C:\Users\User\AppData\Local\Temp\CP89086534687Session\CPTrustFolder89086534703\PPTImport890812099500\data\asimages\{F82C7CFF-6C6E-45C3-8807-9FC0B42A8FED}_19.png&quot;/&gt;&lt;left val=&quot;40&quot;/&gt;&lt;top val=&quot;561&quot;/&gt;&lt;width val=&quot;888&quot;/&gt;&lt;height val=&quot;84&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181F0161-5F26-4102-874E-B3A5B3564E9C}&quot;/&gt;&lt;isInvalidForFieldText val=&quot;0&quot;/&gt;&lt;Image&gt;&lt;filename val=&quot;C:\Users\User\AppData\Local\Temp\CP89086534687Session\CPTrustFolder89086534703\PPTImport890812099500\data\asimages\{181F0161-5F26-4102-874E-B3A5B3564E9C}_20.png&quot;/&gt;&lt;left val=&quot;0&quot;/&gt;&lt;top val=&quot;76&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74EE4C-8385-423B-A80D-14A38A7BF1DB}&quot;/&gt;&lt;isInvalidForFieldText val=&quot;0&quot;/&gt;&lt;Image&gt;&lt;filename val=&quot;C:\Users\User\AppData\Local\Temp\CP89086534687Session\CPTrustFolder89086534703\PPTImport890812099500\data\asimages\{7074EE4C-8385-423B-A80D-14A38A7BF1DB}_20.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F61FEC5E-1935-4184-9FF9-EFF3DC831B95}&quot;/&gt;&lt;isInvalidForFieldText val=&quot;0&quot;/&gt;&lt;Image&gt;&lt;filename val=&quot;C:\Users\User\AppData\Local\Temp\CP89086534687Session\CPTrustFolder89086534703\PPTImport890812099500\data\asimages\{F61FEC5E-1935-4184-9FF9-EFF3DC831B95}_21.png&quot;/&gt;&lt;left val=&quot;0&quot;/&gt;&lt;top val=&quot;76&quot;/&gt;&lt;width val=&quot;961&quot;/&gt;&lt;height val=&quot;12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326D62C-7EA7-4D04-A3BB-F586C561F610}&quot;/&gt;&lt;isInvalidForFieldText val=&quot;0&quot;/&gt;&lt;Image&gt;&lt;filename val=&quot;C:\Users\User\AppData\Local\Temp\CP89086534687Session\CPTrustFolder89086534703\PPTImport890812099500\data\asimages\{3326D62C-7EA7-4D04-A3BB-F586C561F610}_21.png&quot;/&gt;&lt;left val=&quot;727&quot;/&gt;&lt;top val=&quot;687&quot;/&gt;&lt;width val=&quot;226&quot;/&gt;&lt;height val=&quot;45&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5&quot;/&gt;&lt;lineCharCount val=&quot;9&quot;/&gt;&lt;/TableIndex&gt;&lt;/ShapeTextInfo&gt;"/>
  <p:tag name="HTML_SHAPEINFO" val="&lt;ThreeDShapeInfo&gt;&lt;uuid val=&quot;{933B50F5-6903-4154-98FB-0BF70F650313}&quot;/&gt;&lt;isInvalidForFieldText val=&quot;0&quot;/&gt;&lt;Image&gt;&lt;filename val=&quot;C:\Users\User\AppData\Local\Temp\CP89086534687Session\CPTrustFolder89086534703\PPTImport890812099500\data\asimages\{933B50F5-6903-4154-98FB-0BF70F650313}_22.png&quot;/&gt;&lt;left val=&quot;0&quot;/&gt;&lt;top val=&quot;76&quot;/&gt;&lt;width val=&quot;961&quot;/&gt;&lt;height val=&quot;124&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2&quot;/&gt;&lt;lineCharCount val=&quot;26&quot;/&gt;&lt;/TableIndex&gt;&lt;/ShapeTextInfo&gt;"/>
  <p:tag name="HTML_SHAPEINFO" val="&lt;ThreeDShapeInfo&gt;&lt;uuid val=&quot;{450272F0-D89A-4BA1-BB92-7528C8FF6EA9}&quot;/&gt;&lt;isInvalidForFieldText val=&quot;0&quot;/&gt;&lt;Image&gt;&lt;filename val=&quot;C:\Users\User\AppData\Local\Temp\CP89086534687Session\CPTrustFolder89086534703\PPTImport890812099500\data\asimages\{450272F0-D89A-4BA1-BB92-7528C8FF6EA9}_22.png&quot;/&gt;&lt;left val=&quot;40&quot;/&gt;&lt;top val=&quot;213&quot;/&gt;&lt;width val=&quot;871&quot;/&gt;&lt;height val=&quot;89&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E69F220-7743-4958-BA01-1C8EDD185F33}&quot;/&gt;&lt;isInvalidForFieldText val=&quot;0&quot;/&gt;&lt;Image&gt;&lt;filename val=&quot;C:\Users\User\AppData\Local\Temp\CP89086534687Session\CPTrustFolder89086534703\PPTImport890812099500\data\asimages\{8E69F220-7743-4958-BA01-1C8EDD185F33}_22.png&quot;/&gt;&lt;left val=&quot;727&quot;/&gt;&lt;top val=&quot;687&quot;/&gt;&lt;width val=&quot;226&quot;/&gt;&lt;height val=&quot;45&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INFO" val="&lt;ThreeDShapeInfo&gt;&lt;uuid val=&quot;{773CC2B8-B2B4-459F-940A-A6EDCFC41FB0}&quot;/&gt;&lt;isInvalidForFieldText val=&quot;0&quot;/&gt;&lt;Image&gt;&lt;filename val=&quot;C:\Users\User\AppData\Local\Temp\CP89086534687Session\CPTrustFolder89086534703\PPTImport890812099500\data\asimages\{773CC2B8-B2B4-459F-940A-A6EDCFC41FB0}_22.png&quot;/&gt;&lt;left val=&quot;47&quot;/&gt;&lt;top val=&quot;506&quot;/&gt;&lt;width val=&quot;631&quot;/&gt;&lt;height val=&quot;123&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06EA45B2-FDF2-41B4-9B90-B6BFC6367DEF}&quot;/&gt;&lt;isInvalidForFieldText val=&quot;0&quot;/&gt;&lt;Image&gt;&lt;filename val=&quot;C:\Users\User\AppData\Local\Temp\CP89086534687Session\CPTrustFolder89086534703\PPTImport890812099500\data\asimages\{06EA45B2-FDF2-41B4-9B90-B6BFC6367DEF}_22.png&quot;/&gt;&lt;left val=&quot;669&quot;/&gt;&lt;top val=&quot;350&quot;/&gt;&lt;width val=&quot;280&quot;/&gt;&lt;height val=&quot;17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8DD453E9-32D8-40DF-900D-A60B32F669FF}&quot;/&gt;&lt;isInvalidForFieldText val=&quot;0&quot;/&gt;&lt;Image&gt;&lt;filename val=&quot;C:\Users\User\AppData\Local\Temp\CP89086534687Session\CPTrustFolder89086534703\PPTImport890812099500\data\asimages\{8DD453E9-32D8-40DF-900D-A60B32F669FF}_23.png&quot;/&gt;&lt;left val=&quot;0&quot;/&gt;&lt;top val=&quot;76&quot;/&gt;&lt;width val=&quot;961&quot;/&gt;&lt;height val=&quot;122&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9&quot;/&gt;&lt;/TableIndex&gt;&lt;/ShapeTextInfo&gt;"/>
  <p:tag name="HTML_SHAPEINFO" val="&lt;ThreeDShapeInfo&gt;&lt;uuid val=&quot;{AA155FF6-D1BA-474C-8A0C-54379817A898}&quot;/&gt;&lt;isInvalidForFieldText val=&quot;0&quot;/&gt;&lt;Image&gt;&lt;filename val=&quot;C:\Users\User\AppData\Local\Temp\CP89086534687Session\CPTrustFolder89086534703\PPTImport890812099500\data\asimages\{AA155FF6-D1BA-474C-8A0C-54379817A898}_23.png&quot;/&gt;&lt;left val=&quot;45&quot;/&gt;&lt;top val=&quot;213&quot;/&gt;&lt;width val=&quot;871&quot;/&gt;&lt;height val=&quot;89&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9A2616B-5FA7-465C-AFB7-DD5007491FEA}&quot;/&gt;&lt;isInvalidForFieldText val=&quot;0&quot;/&gt;&lt;Image&gt;&lt;filename val=&quot;C:\Users\User\AppData\Local\Temp\CP89086534687Session\CPTrustFolder89086534703\PPTImport890812099500\data\asimages\{39A2616B-5FA7-465C-AFB7-DD5007491FEA}_23.png&quot;/&gt;&lt;left val=&quot;727&quot;/&gt;&lt;top val=&quot;687&quot;/&gt;&lt;width val=&quot;226&quot;/&gt;&lt;height val=&quot;4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8&quot;/&gt;&lt;lineCharCount val=&quot;13&quot;/&gt;&lt;/TableIndex&gt;&lt;/ShapeTextInfo&gt;"/>
  <p:tag name="HTML_SHAPEINFO" val="&lt;ThreeDShapeInfo&gt;&lt;uuid val=&quot;{98D500F4-1439-4D29-9091-FF94ABDB1997}&quot;/&gt;&lt;isInvalidForFieldText val=&quot;0&quot;/&gt;&lt;Image&gt;&lt;filename val=&quot;C:\Users\User\AppData\Local\Temp\CP89086534687Session\CPTrustFolder89086534703\PPTImport890812099500\data\asimages\{98D500F4-1439-4D29-9091-FF94ABDB1997}_24.png&quot;/&gt;&lt;left val=&quot;0&quot;/&gt;&lt;top val=&quot;76&quot;/&gt;&lt;width val=&quot;961&quot;/&gt;&lt;height val=&quot;124&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1&quot;/&gt;&lt;lineCharCount val=&quot;66&quot;/&gt;&lt;lineCharCount val=&quot;66&quot;/&gt;&lt;lineCharCount val=&quot;19&quot;/&gt;&lt;/TableIndex&gt;&lt;/ShapeTextInfo&gt;"/>
  <p:tag name="HTML_SHAPEINFO" val="&lt;ThreeDShapeInfo&gt;&lt;uuid val=&quot;{86A57877-84ED-4122-89B7-3DEF982DCF9C}&quot;/&gt;&lt;isInvalidForFieldText val=&quot;0&quot;/&gt;&lt;Image&gt;&lt;filename val=&quot;C:\Users\User\AppData\Local\Temp\CP89086534687Session\CPTrustFolder89086534703\PPTImport890812099500\data\asimages\{86A57877-84ED-4122-89B7-3DEF982DCF9C}_24.png&quot;/&gt;&lt;left val=&quot;40&quot;/&gt;&lt;top val=&quot;176&quot;/&gt;&lt;width val=&quot;884&quot;/&gt;&lt;height val=&quot;48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12F5434-B953-4A07-B96A-849F289A04CB}&quot;/&gt;&lt;isInvalidForFieldText val=&quot;0&quot;/&gt;&lt;Image&gt;&lt;filename val=&quot;C:\Users\User\AppData\Local\Temp\CP89086534687Session\CPTrustFolder89086534703\PPTImport890812099500\data\asimages\{812F5434-B953-4A07-B96A-849F289A04CB}_24.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F1CC5F55C510B4DB65A26F19BCB6ECF" ma:contentTypeVersion="0" ma:contentTypeDescription="Create a new document." ma:contentTypeScope="" ma:versionID="e1b169dbd5ea8df3090819aa3bfe9f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5E050F-F6DD-446A-BC54-722BE857956D}">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2E652B1-57B0-4451-BF27-277B76194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9407</TotalTime>
  <Words>4602</Words>
  <Application>Microsoft Office PowerPoint</Application>
  <PresentationFormat>On-screen Show (4:3)</PresentationFormat>
  <Paragraphs>339</Paragraphs>
  <Slides>28</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VA Theme</vt:lpstr>
      <vt:lpstr>Respiratory System (RVSR IWT)</vt:lpstr>
      <vt:lpstr>Objectives</vt:lpstr>
      <vt:lpstr>References</vt:lpstr>
      <vt:lpstr>References</vt:lpstr>
      <vt:lpstr>Overview of the Respiratory System</vt:lpstr>
      <vt:lpstr>Conditions for Discussion</vt:lpstr>
      <vt:lpstr>Tuberculosis (DC 6701 – 6732)</vt:lpstr>
      <vt:lpstr>Protected Tuberculosis under 38 CFR 4.96(b)</vt:lpstr>
      <vt:lpstr>Respiratory Cancer (DC 6819)</vt:lpstr>
      <vt:lpstr>Sleep Apnea (DC 6847)</vt:lpstr>
      <vt:lpstr>Sinusitis (DC 6510 – 6514)</vt:lpstr>
      <vt:lpstr>Sinusitis – DBQ and Evaluation Builder</vt:lpstr>
      <vt:lpstr>Rhinitis (DC 6522 – 6523)</vt:lpstr>
      <vt:lpstr>Rhinitis – DBQ and Evaluation Builder</vt:lpstr>
      <vt:lpstr>Coexisting Respiratory Conditions under 38 CFR 4.96(a)</vt:lpstr>
      <vt:lpstr>Special Provisions DC 6600, 6603, 6604, 6825–6833, and 6840–6845</vt:lpstr>
      <vt:lpstr>Special Provisions DC 6600, 6603, 6604, 6825–6833, and 6840–6845</vt:lpstr>
      <vt:lpstr>Special Provisions DC 6600, 6603, 6604, 6825–6833, and 6840–6845</vt:lpstr>
      <vt:lpstr>Asthma (DC 6602)</vt:lpstr>
      <vt:lpstr>Asthma – DBQ </vt:lpstr>
      <vt:lpstr>Asthma – DBQ </vt:lpstr>
      <vt:lpstr>Chronic Obstructive Pulmonary Disease (COPD) (DC 6604)</vt:lpstr>
      <vt:lpstr>Asbestosis (DC 6833)</vt:lpstr>
      <vt:lpstr>Respiratory Conditions (other than TB and Sleep Apnea) – DBQ </vt:lpstr>
      <vt:lpstr>Presumptive Considerations</vt:lpstr>
      <vt:lpstr>Special Monthly Compensation (SMC)</vt:lpstr>
      <vt:lpstr>Ancillary Considerations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Respiratory System (RVSR IWT) PowerPoint Presentation</dc:title>
  <dc:subject>RVSR</dc:subject>
  <dc:creator>Department of Veterans Affairs, Veterans Benefits Administration, Compensation Service, STAFF</dc:creator>
  <cp:keywords>respiratory conditions,pulmonary functions test,PFT,sleep apnea,COPD,asthma,sinusitis,rhinitis,asbestosis</cp:keywords>
  <dc:description>This lesson introduces the Respiratory System. This lesson includes discussions and exercises that provide a better understanding of the regulations that govern the respiratory system, the application of the pulmonary function test (PFT) results, and other benefit entitlement considerations.</dc:description>
  <cp:lastModifiedBy>Kathy Poole</cp:lastModifiedBy>
  <cp:revision>503</cp:revision>
  <dcterms:created xsi:type="dcterms:W3CDTF">2014-04-30T02:32:11Z</dcterms:created>
  <dcterms:modified xsi:type="dcterms:W3CDTF">2018-08-14T15:36:54Z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0x0101009F1CC5F55C510B4DB65A26F19BCB6ECF</vt:lpwstr>
  </property>
  <property fmtid="{D5CDD505-2E9C-101B-9397-08002B2CF9AE}" pid="8" name="Language">
    <vt:lpwstr>en</vt:lpwstr>
  </property>
  <property fmtid="{D5CDD505-2E9C-101B-9397-08002B2CF9AE}" pid="9" name="Type">
    <vt:lpwstr>Presentation</vt:lpwstr>
  </property>
</Properties>
</file>