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5"/>
  </p:sldMasterIdLst>
  <p:notesMasterIdLst>
    <p:notesMasterId r:id="rId81"/>
  </p:notesMasterIdLst>
  <p:sldIdLst>
    <p:sldId id="256" r:id="rId6"/>
    <p:sldId id="328" r:id="rId7"/>
    <p:sldId id="359" r:id="rId8"/>
    <p:sldId id="329" r:id="rId9"/>
    <p:sldId id="257" r:id="rId10"/>
    <p:sldId id="360" r:id="rId11"/>
    <p:sldId id="258" r:id="rId12"/>
    <p:sldId id="259" r:id="rId13"/>
    <p:sldId id="260" r:id="rId14"/>
    <p:sldId id="332" r:id="rId15"/>
    <p:sldId id="356" r:id="rId16"/>
    <p:sldId id="355"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2" r:id="rId35"/>
    <p:sldId id="353" r:id="rId36"/>
    <p:sldId id="354" r:id="rId37"/>
    <p:sldId id="331" r:id="rId38"/>
    <p:sldId id="261" r:id="rId39"/>
    <p:sldId id="301" r:id="rId40"/>
    <p:sldId id="287" r:id="rId41"/>
    <p:sldId id="289" r:id="rId42"/>
    <p:sldId id="291" r:id="rId43"/>
    <p:sldId id="317" r:id="rId44"/>
    <p:sldId id="310" r:id="rId45"/>
    <p:sldId id="311" r:id="rId46"/>
    <p:sldId id="362" r:id="rId47"/>
    <p:sldId id="292" r:id="rId48"/>
    <p:sldId id="294" r:id="rId49"/>
    <p:sldId id="295" r:id="rId50"/>
    <p:sldId id="296" r:id="rId51"/>
    <p:sldId id="297" r:id="rId52"/>
    <p:sldId id="298" r:id="rId53"/>
    <p:sldId id="324" r:id="rId54"/>
    <p:sldId id="357" r:id="rId55"/>
    <p:sldId id="288" r:id="rId56"/>
    <p:sldId id="315" r:id="rId57"/>
    <p:sldId id="302" r:id="rId58"/>
    <p:sldId id="303" r:id="rId59"/>
    <p:sldId id="304" r:id="rId60"/>
    <p:sldId id="305" r:id="rId61"/>
    <p:sldId id="306" r:id="rId62"/>
    <p:sldId id="307" r:id="rId63"/>
    <p:sldId id="308" r:id="rId64"/>
    <p:sldId id="316" r:id="rId65"/>
    <p:sldId id="309" r:id="rId66"/>
    <p:sldId id="319" r:id="rId67"/>
    <p:sldId id="285" r:id="rId68"/>
    <p:sldId id="361" r:id="rId69"/>
    <p:sldId id="313" r:id="rId70"/>
    <p:sldId id="325" r:id="rId71"/>
    <p:sldId id="358" r:id="rId72"/>
    <p:sldId id="321" r:id="rId73"/>
    <p:sldId id="320" r:id="rId74"/>
    <p:sldId id="330" r:id="rId75"/>
    <p:sldId id="299" r:id="rId76"/>
    <p:sldId id="363" r:id="rId77"/>
    <p:sldId id="323" r:id="rId78"/>
    <p:sldId id="300" r:id="rId79"/>
    <p:sldId id="322"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24" autoAdjust="0"/>
  </p:normalViewPr>
  <p:slideViewPr>
    <p:cSldViewPr>
      <p:cViewPr varScale="1">
        <p:scale>
          <a:sx n="107" d="100"/>
          <a:sy n="107" d="100"/>
        </p:scale>
        <p:origin x="-84"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30A1A-DB8F-4EE6-937D-E6AE739DA564}" type="datetimeFigureOut">
              <a:rPr lang="en-US" smtClean="0"/>
              <a:t>25-Jul-16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A99DF-3C41-4219-BF1F-27E139A40DCB}" type="slidenum">
              <a:rPr lang="en-US" smtClean="0"/>
              <a:t>‹#›</a:t>
            </a:fld>
            <a:endParaRPr lang="en-US" dirty="0"/>
          </a:p>
        </p:txBody>
      </p:sp>
    </p:spTree>
    <p:extLst>
      <p:ext uri="{BB962C8B-B14F-4D97-AF65-F5344CB8AC3E}">
        <p14:creationId xmlns:p14="http://schemas.microsoft.com/office/powerpoint/2010/main" val="6173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pPr marL="228600" indent="-228600">
              <a:buFont typeface="+mj-lt"/>
              <a:buAutoNum type="arabicPeriod"/>
            </a:pPr>
            <a:r>
              <a:rPr lang="en-US" dirty="0" smtClean="0"/>
              <a:t>Online or in-person</a:t>
            </a:r>
            <a:r>
              <a:rPr lang="en-US" baseline="0" dirty="0" smtClean="0"/>
              <a:t> at VARO or TRICARE</a:t>
            </a:r>
          </a:p>
          <a:p>
            <a:pPr marL="228600" indent="-228600">
              <a:buFont typeface="+mj-lt"/>
              <a:buAutoNum type="arabicPeriod"/>
            </a:pPr>
            <a:r>
              <a:rPr lang="en-US" baseline="0" dirty="0" smtClean="0"/>
              <a:t>Online, phone, VA office</a:t>
            </a:r>
          </a:p>
          <a:p>
            <a:pPr marL="228600" indent="-228600">
              <a:buFont typeface="+mj-lt"/>
              <a:buAutoNum type="arabicPeriod"/>
            </a:pPr>
            <a:r>
              <a:rPr lang="en-US" dirty="0" smtClean="0"/>
              <a:t>Either Basic or Premium level accounts may apply for benefits.</a:t>
            </a:r>
            <a:endParaRPr lang="en-US" dirty="0"/>
          </a:p>
        </p:txBody>
      </p:sp>
      <p:sp>
        <p:nvSpPr>
          <p:cNvPr id="4" name="Slide Number Placeholder 3"/>
          <p:cNvSpPr>
            <a:spLocks noGrp="1"/>
          </p:cNvSpPr>
          <p:nvPr>
            <p:ph type="sldNum" sz="quarter" idx="10"/>
          </p:nvPr>
        </p:nvSpPr>
        <p:spPr/>
        <p:txBody>
          <a:bodyPr/>
          <a:lstStyle/>
          <a:p>
            <a:fld id="{65CA99DF-3C41-4219-BF1F-27E139A40DCB}" type="slidenum">
              <a:rPr lang="en-US" smtClean="0"/>
              <a:t>32</a:t>
            </a:fld>
            <a:endParaRPr lang="en-US" dirty="0"/>
          </a:p>
        </p:txBody>
      </p:sp>
    </p:spTree>
    <p:extLst>
      <p:ext uri="{BB962C8B-B14F-4D97-AF65-F5344CB8AC3E}">
        <p14:creationId xmlns:p14="http://schemas.microsoft.com/office/powerpoint/2010/main" val="7360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pPr marL="228600" indent="-228600">
              <a:buAutoNum type="arabicPeriod"/>
            </a:pPr>
            <a:r>
              <a:rPr lang="en-US" baseline="0" dirty="0" smtClean="0"/>
              <a:t>Burial; Compensation; E</a:t>
            </a:r>
            <a:r>
              <a:rPr lang="en-US" dirty="0" smtClean="0"/>
              <a:t>ducation/Training, Health Care, Housing, Insurance, and</a:t>
            </a:r>
            <a:r>
              <a:rPr lang="en-US" baseline="0" dirty="0" smtClean="0"/>
              <a:t> P</a:t>
            </a:r>
            <a:r>
              <a:rPr lang="en-US" dirty="0" smtClean="0"/>
              <a:t>ension</a:t>
            </a:r>
          </a:p>
          <a:p>
            <a:pPr marL="228600" indent="-228600">
              <a:buAutoNum type="arabicPeriod"/>
            </a:pPr>
            <a:r>
              <a:rPr lang="en-US" dirty="0" smtClean="0"/>
              <a:t>Apply; Manage; Learn;</a:t>
            </a:r>
            <a:r>
              <a:rPr lang="en-US" baseline="0" dirty="0" smtClean="0"/>
              <a:t> National Resource Directory; Employment Center; Contact</a:t>
            </a:r>
            <a:endParaRPr lang="en-US" dirty="0" smtClean="0"/>
          </a:p>
        </p:txBody>
      </p:sp>
      <p:sp>
        <p:nvSpPr>
          <p:cNvPr id="4" name="Slide Number Placeholder 3"/>
          <p:cNvSpPr>
            <a:spLocks noGrp="1"/>
          </p:cNvSpPr>
          <p:nvPr>
            <p:ph type="sldNum" sz="quarter" idx="10"/>
          </p:nvPr>
        </p:nvSpPr>
        <p:spPr/>
        <p:txBody>
          <a:bodyPr/>
          <a:lstStyle/>
          <a:p>
            <a:fld id="{65CA99DF-3C41-4219-BF1F-27E139A40DCB}" type="slidenum">
              <a:rPr lang="en-US" smtClean="0"/>
              <a:t>49</a:t>
            </a:fld>
            <a:endParaRPr lang="en-US" dirty="0"/>
          </a:p>
        </p:txBody>
      </p:sp>
    </p:spTree>
    <p:extLst>
      <p:ext uri="{BB962C8B-B14F-4D97-AF65-F5344CB8AC3E}">
        <p14:creationId xmlns:p14="http://schemas.microsoft.com/office/powerpoint/2010/main" val="211995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a:t>
            </a:r>
          </a:p>
          <a:p>
            <a:pPr marL="228600" indent="-228600">
              <a:buAutoNum type="arabicPeriod"/>
            </a:pPr>
            <a:r>
              <a:rPr lang="en-US" baseline="0" dirty="0" smtClean="0"/>
              <a:t>Review Post-9/11 GI Bill enrollment; Transfer Post-9/11 GI Bill benefits; Review education benefit payment history; Certify attendance for Ch30, </a:t>
            </a:r>
            <a:r>
              <a:rPr lang="en-US" dirty="0" smtClean="0"/>
              <a:t>Ch1606, and Ch1607;</a:t>
            </a:r>
            <a:r>
              <a:rPr lang="en-US" baseline="0" dirty="0" smtClean="0"/>
              <a:t> Add/update direct deposit information</a:t>
            </a:r>
          </a:p>
          <a:p>
            <a:pPr marL="228600" indent="-228600">
              <a:buAutoNum type="arabicPeriod"/>
            </a:pPr>
            <a:r>
              <a:rPr lang="en-US" baseline="0" dirty="0" smtClean="0"/>
              <a:t>Post-9/11 GI Bill (Chapter 33)</a:t>
            </a:r>
            <a:endParaRPr lang="en-US" dirty="0"/>
          </a:p>
        </p:txBody>
      </p:sp>
      <p:sp>
        <p:nvSpPr>
          <p:cNvPr id="4" name="Slide Number Placeholder 3"/>
          <p:cNvSpPr>
            <a:spLocks noGrp="1"/>
          </p:cNvSpPr>
          <p:nvPr>
            <p:ph type="sldNum" sz="quarter" idx="10"/>
          </p:nvPr>
        </p:nvSpPr>
        <p:spPr/>
        <p:txBody>
          <a:bodyPr/>
          <a:lstStyle/>
          <a:p>
            <a:fld id="{65CA99DF-3C41-4219-BF1F-27E139A40DCB}" type="slidenum">
              <a:rPr lang="en-US" smtClean="0"/>
              <a:t>66</a:t>
            </a:fld>
            <a:endParaRPr lang="en-US" dirty="0"/>
          </a:p>
        </p:txBody>
      </p:sp>
    </p:spTree>
    <p:extLst>
      <p:ext uri="{BB962C8B-B14F-4D97-AF65-F5344CB8AC3E}">
        <p14:creationId xmlns:p14="http://schemas.microsoft.com/office/powerpoint/2010/main" val="190920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a:t>
            </a:r>
          </a:p>
          <a:p>
            <a:pPr marL="228600" indent="-228600">
              <a:buAutoNum type="arabicPeriod"/>
            </a:pPr>
            <a:r>
              <a:rPr lang="en-US" baseline="0" dirty="0" smtClean="0"/>
              <a:t>Offer to correct the change; Advise caller to contact local authorities; Notify supervisor via encrypted email with </a:t>
            </a:r>
            <a:r>
              <a:rPr lang="en-US" dirty="0" smtClean="0"/>
              <a:t>VA Form 119, Report of Contact; Complete a payment tracer, if necessary.</a:t>
            </a:r>
            <a:endParaRPr lang="en-US" baseline="0" dirty="0" smtClean="0"/>
          </a:p>
          <a:p>
            <a:pPr marL="228600" indent="-228600">
              <a:buAutoNum type="arabicPeriod"/>
            </a:pPr>
            <a:r>
              <a:rPr lang="en-US" baseline="0" dirty="0" smtClean="0"/>
              <a:t>False</a:t>
            </a:r>
            <a:endParaRPr lang="en-US" dirty="0" smtClean="0"/>
          </a:p>
        </p:txBody>
      </p:sp>
      <p:sp>
        <p:nvSpPr>
          <p:cNvPr id="4" name="Slide Number Placeholder 3"/>
          <p:cNvSpPr>
            <a:spLocks noGrp="1"/>
          </p:cNvSpPr>
          <p:nvPr>
            <p:ph type="sldNum" sz="quarter" idx="10"/>
          </p:nvPr>
        </p:nvSpPr>
        <p:spPr/>
        <p:txBody>
          <a:bodyPr/>
          <a:lstStyle/>
          <a:p>
            <a:fld id="{65CA99DF-3C41-4219-BF1F-27E139A40DCB}" type="slidenum">
              <a:rPr lang="en-US" smtClean="0"/>
              <a:t>70</a:t>
            </a:fld>
            <a:endParaRPr lang="en-US" dirty="0"/>
          </a:p>
        </p:txBody>
      </p:sp>
    </p:spTree>
    <p:extLst>
      <p:ext uri="{BB962C8B-B14F-4D97-AF65-F5344CB8AC3E}">
        <p14:creationId xmlns:p14="http://schemas.microsoft.com/office/powerpoint/2010/main" val="3950672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38600"/>
            <a:ext cx="6400800" cy="12192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370124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200400" y="6457496"/>
            <a:ext cx="2895600" cy="365125"/>
          </a:xfrm>
          <a:prstGeom prst="rect">
            <a:avLst/>
          </a:prstGeom>
        </p:spPr>
        <p:txBody>
          <a:bodyPr/>
          <a:lstStyle>
            <a:lvl1pPr algn="ctr">
              <a:defRPr/>
            </a:lvl1pPr>
          </a:lstStyle>
          <a:p>
            <a:r>
              <a:rPr lang="en-US" dirty="0" smtClean="0"/>
              <a:t>Lesson Title</a:t>
            </a:r>
            <a:endParaRPr lang="en-US" dirty="0"/>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t>‹#›</a:t>
            </a:fld>
            <a:endParaRPr lang="en-US" dirty="0"/>
          </a:p>
        </p:txBody>
      </p:sp>
    </p:spTree>
    <p:extLst>
      <p:ext uri="{BB962C8B-B14F-4D97-AF65-F5344CB8AC3E}">
        <p14:creationId xmlns:p14="http://schemas.microsoft.com/office/powerpoint/2010/main" val="1760454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eBenefits</a:t>
            </a:r>
            <a:endParaRPr lang="en-US" sz="1400" dirty="0">
              <a:solidFill>
                <a:schemeClr val="bg1"/>
              </a:solidFill>
            </a:endParaRPr>
          </a:p>
        </p:txBody>
      </p:sp>
    </p:spTree>
    <p:extLst>
      <p:ext uri="{BB962C8B-B14F-4D97-AF65-F5344CB8AC3E}">
        <p14:creationId xmlns:p14="http://schemas.microsoft.com/office/powerpoint/2010/main" val="2156759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6CF075D9-0C7C-4CF3-B718-32050F5FF271}" type="slidenum">
              <a:rPr lang="en-US" smtClean="0"/>
              <a:t>‹#›</a:t>
            </a:fld>
            <a:endParaRPr lang="en-US" dirty="0"/>
          </a:p>
        </p:txBody>
      </p:sp>
      <p:sp>
        <p:nvSpPr>
          <p:cNvPr id="5" name="Title 4"/>
          <p:cNvSpPr>
            <a:spLocks noGrp="1"/>
          </p:cNvSpPr>
          <p:nvPr>
            <p:ph type="title"/>
          </p:nvPr>
        </p:nvSpPr>
        <p:spPr>
          <a:xfrm>
            <a:off x="0" y="2667000"/>
            <a:ext cx="9144000" cy="1066800"/>
          </a:xfrm>
        </p:spPr>
        <p:txBody>
          <a:bodyPr>
            <a:normAutofit/>
          </a:bodyPr>
          <a:lstStyle>
            <a:lvl1pPr>
              <a:defRPr sz="3600"/>
            </a:lvl1pPr>
          </a:lstStyle>
          <a:p>
            <a:r>
              <a:rPr lang="en-US" smtClean="0"/>
              <a:t>Click to edit Master title style</a:t>
            </a:r>
            <a:endParaRPr lang="en-US"/>
          </a:p>
        </p:txBody>
      </p:sp>
      <p:sp>
        <p:nvSpPr>
          <p:cNvPr id="6"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eBenefits</a:t>
            </a:r>
            <a:endParaRPr lang="en-US" sz="1400" dirty="0">
              <a:solidFill>
                <a:schemeClr val="bg1"/>
              </a:solidFill>
            </a:endParaRPr>
          </a:p>
        </p:txBody>
      </p:sp>
    </p:spTree>
    <p:extLst>
      <p:ext uri="{BB962C8B-B14F-4D97-AF65-F5344CB8AC3E}">
        <p14:creationId xmlns:p14="http://schemas.microsoft.com/office/powerpoint/2010/main" val="2613941817"/>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5809344"/>
      </p:ext>
    </p:extLst>
  </p:cSld>
  <p:clrMap bg1="lt1" tx1="dk1" bg2="lt2" tx2="dk2" accent1="accent1" accent2="accent2" accent3="accent3" accent4="accent4" accent5="accent5" accent6="accent6" hlink="hlink" folHlink="folHlink"/>
  <p:sldLayoutIdLst>
    <p:sldLayoutId id="2147483667" r:id="rId1"/>
    <p:sldLayoutId id="2147483665" r:id="rId2"/>
    <p:sldLayoutId id="2147483666" r:id="rId3"/>
    <p:sldLayoutId id="2147483663" r:id="rId4"/>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ebenefits.va.gov/" TargetMode="External"/><Relationship Id="rId2" Type="http://schemas.openxmlformats.org/officeDocument/2006/relationships/hyperlink" Target="https://www.ebenefits.va.gov/ebenefits/homepag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ebenefits.va.gov/ebenefits/homepage"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www.ebenefits.va.gov/ebenefits/homepage"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9575"/>
            <a:ext cx="7772400" cy="1089025"/>
          </a:xfrm>
        </p:spPr>
        <p:txBody>
          <a:bodyPr>
            <a:normAutofit fontScale="90000"/>
          </a:bodyPr>
          <a:lstStyle/>
          <a:p>
            <a:r>
              <a:rPr lang="en-US" sz="4000" dirty="0" smtClean="0"/>
              <a:t>eBenefits</a:t>
            </a:r>
            <a:br>
              <a:rPr lang="en-US" sz="4000" dirty="0" smtClean="0"/>
            </a:br>
            <a:r>
              <a:rPr lang="en-US" sz="4000" dirty="0" smtClean="0"/>
              <a:t>(for Education)</a:t>
            </a:r>
            <a:endParaRPr lang="en-US" sz="4000" dirty="0"/>
          </a:p>
        </p:txBody>
      </p:sp>
    </p:spTree>
    <p:extLst>
      <p:ext uri="{BB962C8B-B14F-4D97-AF65-F5344CB8AC3E}">
        <p14:creationId xmlns:p14="http://schemas.microsoft.com/office/powerpoint/2010/main" val="3471092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Enrolling in eBenefits</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10</a:t>
            </a:fld>
            <a:endParaRPr lang="en-US" dirty="0"/>
          </a:p>
        </p:txBody>
      </p:sp>
      <p:sp>
        <p:nvSpPr>
          <p:cNvPr id="6" name="Footer Placeholder 5"/>
          <p:cNvSpPr>
            <a:spLocks noGrp="1"/>
          </p:cNvSpPr>
          <p:nvPr>
            <p:ph type="ftr" sz="quarter" idx="3"/>
          </p:nvPr>
        </p:nvSpPr>
        <p:spPr>
          <a:xfrm>
            <a:off x="9211" y="6601967"/>
            <a:ext cx="4272643" cy="329184"/>
          </a:xfrm>
          <a:prstGeom prst="rect">
            <a:avLst/>
          </a:prstGeom>
        </p:spPr>
        <p:txBody>
          <a:bodyPr/>
          <a:lstStyle/>
          <a:p>
            <a:r>
              <a:rPr lang="en-US" sz="1400" dirty="0">
                <a:solidFill>
                  <a:schemeClr val="bg1"/>
                </a:solidFill>
              </a:rPr>
              <a:t>eBenefits</a:t>
            </a:r>
          </a:p>
        </p:txBody>
      </p:sp>
    </p:spTree>
    <p:extLst>
      <p:ext uri="{BB962C8B-B14F-4D97-AF65-F5344CB8AC3E}">
        <p14:creationId xmlns:p14="http://schemas.microsoft.com/office/powerpoint/2010/main" val="72255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eBenefits Account Options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dirty="0" smtClean="0"/>
              <a:t>Two types or levels of access exist for the eBenefits portal:</a:t>
            </a:r>
          </a:p>
          <a:p>
            <a:r>
              <a:rPr lang="en-US" dirty="0"/>
              <a:t>B</a:t>
            </a:r>
            <a:r>
              <a:rPr lang="en-US" dirty="0" smtClean="0"/>
              <a:t>asic eBenefits </a:t>
            </a:r>
            <a:r>
              <a:rPr lang="en-US" dirty="0"/>
              <a:t>(DS Logon Level 1</a:t>
            </a:r>
            <a:r>
              <a:rPr lang="en-US" dirty="0" smtClean="0"/>
              <a:t>) account</a:t>
            </a:r>
          </a:p>
          <a:p>
            <a:pPr lvl="1"/>
            <a:r>
              <a:rPr lang="en-US" dirty="0" smtClean="0"/>
              <a:t>Does not allow access to Personally-Identifiable Information (PII)</a:t>
            </a:r>
          </a:p>
          <a:p>
            <a:pPr lvl="1"/>
            <a:r>
              <a:rPr lang="en-US" dirty="0" smtClean="0"/>
              <a:t>Allows limited access to self-service features</a:t>
            </a:r>
            <a:endParaRPr lang="en-US" dirty="0"/>
          </a:p>
          <a:p>
            <a:r>
              <a:rPr lang="en-US" dirty="0" smtClean="0"/>
              <a:t>Premium </a:t>
            </a:r>
            <a:r>
              <a:rPr lang="en-US" dirty="0"/>
              <a:t>eBenefits </a:t>
            </a:r>
            <a:r>
              <a:rPr lang="en-US" dirty="0" smtClean="0"/>
              <a:t>(DS Logon Level 2) account</a:t>
            </a:r>
          </a:p>
          <a:p>
            <a:pPr lvl="1"/>
            <a:r>
              <a:rPr lang="en-US" dirty="0" smtClean="0"/>
              <a:t>Includes access to individual’s PII</a:t>
            </a:r>
          </a:p>
          <a:p>
            <a:pPr lvl="1"/>
            <a:r>
              <a:rPr lang="en-US" dirty="0" smtClean="0"/>
              <a:t>Allows full access to all self-service features</a:t>
            </a:r>
          </a:p>
          <a:p>
            <a:pPr lvl="1"/>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11</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01175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vs Premium Account</a:t>
            </a:r>
            <a:endParaRPr lang="en-US" dirty="0"/>
          </a:p>
        </p:txBody>
      </p:sp>
      <p:graphicFrame>
        <p:nvGraphicFramePr>
          <p:cNvPr id="7" name="Content Placeholder 6" title="eBenefit feature differences between Basic and Premium level accounts"/>
          <p:cNvGraphicFramePr>
            <a:graphicFrameLocks noGrp="1"/>
          </p:cNvGraphicFramePr>
          <p:nvPr>
            <p:ph idx="1"/>
            <p:extLst>
              <p:ext uri="{D42A27DB-BD31-4B8C-83A1-F6EECF244321}">
                <p14:modId xmlns:p14="http://schemas.microsoft.com/office/powerpoint/2010/main" val="1530986715"/>
              </p:ext>
            </p:extLst>
          </p:nvPr>
        </p:nvGraphicFramePr>
        <p:xfrm>
          <a:off x="457200" y="1371600"/>
          <a:ext cx="8229600" cy="4348480"/>
        </p:xfrm>
        <a:graphic>
          <a:graphicData uri="http://schemas.openxmlformats.org/drawingml/2006/table">
            <a:tbl>
              <a:tblPr firstRow="1" bandRow="1">
                <a:tableStyleId>{5C22544A-7EE6-4342-B048-85BDC9FD1C3A}</a:tableStyleId>
              </a:tblPr>
              <a:tblGrid>
                <a:gridCol w="6019800"/>
                <a:gridCol w="1143000"/>
                <a:gridCol w="1066800"/>
              </a:tblGrid>
              <a:tr h="370840">
                <a:tc>
                  <a:txBody>
                    <a:bodyPr/>
                    <a:lstStyle/>
                    <a:p>
                      <a:pPr algn="ctr"/>
                      <a:r>
                        <a:rPr lang="en-US" dirty="0" smtClean="0"/>
                        <a:t>eBenefits</a:t>
                      </a:r>
                      <a:r>
                        <a:rPr lang="en-US" baseline="0" dirty="0" smtClean="0"/>
                        <a:t> </a:t>
                      </a:r>
                      <a:r>
                        <a:rPr lang="en-US" dirty="0" smtClean="0"/>
                        <a:t>Feature</a:t>
                      </a:r>
                      <a:endParaRPr lang="en-US" dirty="0"/>
                    </a:p>
                  </a:txBody>
                  <a:tcPr/>
                </a:tc>
                <a:tc>
                  <a:txBody>
                    <a:bodyPr/>
                    <a:lstStyle/>
                    <a:p>
                      <a:pPr algn="ctr"/>
                      <a:r>
                        <a:rPr lang="en-US" dirty="0" smtClean="0"/>
                        <a:t>Basic Account</a:t>
                      </a:r>
                      <a:endParaRPr lang="en-US" dirty="0"/>
                    </a:p>
                  </a:txBody>
                  <a:tcPr/>
                </a:tc>
                <a:tc>
                  <a:txBody>
                    <a:bodyPr/>
                    <a:lstStyle/>
                    <a:p>
                      <a:pPr algn="ctr"/>
                      <a:r>
                        <a:rPr lang="en-US" dirty="0" smtClean="0"/>
                        <a:t>Premium Account</a:t>
                      </a:r>
                      <a:endParaRPr lang="en-US" dirty="0"/>
                    </a:p>
                  </a:txBody>
                  <a:tcPr/>
                </a:tc>
              </a:tr>
              <a:tr h="370840">
                <a:tc>
                  <a:txBody>
                    <a:bodyPr/>
                    <a:lstStyle/>
                    <a:p>
                      <a:r>
                        <a:rPr lang="en-US" dirty="0" smtClean="0"/>
                        <a:t>Apply for VA benefits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Check eligibility</a:t>
                      </a:r>
                      <a:r>
                        <a:rPr lang="en-US" baseline="0" dirty="0" smtClean="0"/>
                        <a:t> for health benefits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Request state benefit information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Get a VA home loan Certificate of Eligibility</a:t>
                      </a:r>
                      <a:r>
                        <a:rPr lang="en-US" baseline="0" dirty="0" smtClean="0"/>
                        <a:t> </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Check status of a Compensation or Pension</a:t>
                      </a:r>
                      <a:r>
                        <a:rPr lang="en-US" baseline="0" dirty="0" smtClean="0"/>
                        <a:t> claim</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Check VA payment history</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View TRICARE health information</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Check claim appeal status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Transfer Post-9/11 GI</a:t>
                      </a:r>
                      <a:r>
                        <a:rPr lang="en-US" baseline="0" dirty="0" smtClean="0"/>
                        <a:t> Bill education benefits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Obtain a copy of DD214 or other military records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CF075D9-0C7C-4CF3-B718-32050F5FF271}" type="slidenum">
              <a:rPr lang="en-US" smtClean="0"/>
              <a:t>12</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05277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 Basic Account</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In order to obtain </a:t>
            </a:r>
            <a:r>
              <a:rPr lang="en-US" dirty="0"/>
              <a:t>a B</a:t>
            </a:r>
            <a:r>
              <a:rPr lang="en-US" dirty="0" smtClean="0"/>
              <a:t>asic </a:t>
            </a:r>
            <a:r>
              <a:rPr lang="en-US" dirty="0"/>
              <a:t>account, </a:t>
            </a:r>
            <a:r>
              <a:rPr lang="en-US" dirty="0" smtClean="0"/>
              <a:t>the user must be </a:t>
            </a:r>
            <a:r>
              <a:rPr lang="en-US" dirty="0"/>
              <a:t>registered </a:t>
            </a:r>
            <a:r>
              <a:rPr lang="en-US" dirty="0" smtClean="0"/>
              <a:t>in </a:t>
            </a:r>
            <a:r>
              <a:rPr lang="en-US" dirty="0"/>
              <a:t>Defense Enrollment Eligibility Reporting </a:t>
            </a:r>
            <a:r>
              <a:rPr lang="en-US" dirty="0" smtClean="0"/>
              <a:t>System (DEERS)</a:t>
            </a:r>
            <a:endParaRPr lang="en-US" dirty="0"/>
          </a:p>
          <a:p>
            <a:r>
              <a:rPr lang="en-US" dirty="0" smtClean="0"/>
              <a:t>Once registered in DEERS, the user may obtain a Basic eBenefits account by either:</a:t>
            </a:r>
          </a:p>
          <a:p>
            <a:pPr lvl="1"/>
            <a:r>
              <a:rPr lang="en-US" dirty="0" smtClean="0"/>
              <a:t>Online self-registration</a:t>
            </a:r>
          </a:p>
          <a:p>
            <a:pPr lvl="1"/>
            <a:r>
              <a:rPr lang="en-US" dirty="0" smtClean="0"/>
              <a:t>In-person registration at a VA Regional Office or TRICARE center</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13</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10504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Account Online Registration</a:t>
            </a:r>
            <a:endParaRPr lang="en-US" dirty="0"/>
          </a:p>
        </p:txBody>
      </p:sp>
      <p:pic>
        <p:nvPicPr>
          <p:cNvPr id="9" name="Content Placeholder 8" descr="Screenshot of the ebenefits home page with the register button highlighted for emphasis" title="ebenefits Home Pag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371600"/>
            <a:ext cx="6012493"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14</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
        <p:nvSpPr>
          <p:cNvPr id="4" name="TextBox 3"/>
          <p:cNvSpPr txBox="1"/>
          <p:nvPr/>
        </p:nvSpPr>
        <p:spPr>
          <a:xfrm>
            <a:off x="609600" y="5562600"/>
            <a:ext cx="807720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To register for a Basic eBenefits account online, select “Register” from the homepage.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16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Account Registration Page</a:t>
            </a:r>
            <a:endParaRPr lang="en-US" dirty="0"/>
          </a:p>
        </p:txBody>
      </p:sp>
      <p:sp>
        <p:nvSpPr>
          <p:cNvPr id="4" name="TextBox 3"/>
          <p:cNvSpPr txBox="1"/>
          <p:nvPr/>
        </p:nvSpPr>
        <p:spPr>
          <a:xfrm>
            <a:off x="612648" y="5559552"/>
            <a:ext cx="804672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Select the appropriate registration method and then select “Continue”.</a:t>
            </a:r>
            <a:endParaRPr lang="en-US" sz="2000" dirty="0">
              <a:latin typeface="Arial" panose="020B0604020202020204" pitchFamily="34" charset="0"/>
              <a:cs typeface="Arial" panose="020B0604020202020204" pitchFamily="34" charset="0"/>
            </a:endParaRPr>
          </a:p>
        </p:txBody>
      </p:sp>
      <p:pic>
        <p:nvPicPr>
          <p:cNvPr id="5122" name="Picture 2" descr="Screen displays the Initial DS LOGON registration page. The stem reads &quot;Select registration method&quot; First option reads &quot;I have a Common Access Card (CAC) with accessible card reader. Second option reads &quot;I have a Defense Finance and Accounting Service (DFAS) myPay account. Third option reads &quot;None of the above apply. However at least one of the following conditions is true: 1. I am a Veteran; 2. I am a Dependent of a Veteran; 3. I am a Survivor of a Veteran; 4. I am registered in the Defense Enrollment Eligibility Reporting System (DEERS). A &quot;Continue&quot; and a &quot;Cancel&quot; option is available." title="DS LOGON Regist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76582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15</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94109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Account Personal Information</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 should enter their personal information and select “Continue”. If they are not registered in DEERS, they will receive an error message.</a:t>
            </a:r>
            <a:endParaRPr lang="en-US" sz="2000" dirty="0">
              <a:latin typeface="Arial" panose="020B0604020202020204" pitchFamily="34" charset="0"/>
              <a:cs typeface="Arial" panose="020B0604020202020204" pitchFamily="34" charset="0"/>
            </a:endParaRPr>
          </a:p>
        </p:txBody>
      </p:sp>
      <p:pic>
        <p:nvPicPr>
          <p:cNvPr id="6147" name="Picture 3" descr="Registration page reads &quot;Fill in your personal information. We will search for your record in DEERS.&quot; Separate input fields are available for first name, last name, date of birth, and a identification field with dropdown. A &quot;Continue&quot; and a &quot;Cancel&quot; option is available." title="Basic Account Registration Proces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429" b="12573"/>
          <a:stretch/>
        </p:blipFill>
        <p:spPr bwMode="auto">
          <a:xfrm>
            <a:off x="685800" y="1371600"/>
            <a:ext cx="7723369"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16</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64464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Account Password</a:t>
            </a:r>
            <a:endParaRPr lang="en-US" dirty="0"/>
          </a:p>
        </p:txBody>
      </p:sp>
      <p:sp>
        <p:nvSpPr>
          <p:cNvPr id="6" name="TextBox 5"/>
          <p:cNvSpPr txBox="1"/>
          <p:nvPr/>
        </p:nvSpPr>
        <p:spPr>
          <a:xfrm>
            <a:off x="640080" y="5486400"/>
            <a:ext cx="79552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 should create and confirm </a:t>
            </a: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password; then, select “Continue”.</a:t>
            </a:r>
            <a:endParaRPr lang="en-US" sz="2000" dirty="0">
              <a:latin typeface="Arial" panose="020B0604020202020204" pitchFamily="34" charset="0"/>
              <a:cs typeface="Arial" panose="020B0604020202020204" pitchFamily="34" charset="0"/>
            </a:endParaRPr>
          </a:p>
        </p:txBody>
      </p:sp>
      <p:pic>
        <p:nvPicPr>
          <p:cNvPr id="7170" name="Picture 2" descr="Registration page reads &quot;Create your personalized password. Please note security tips. Security tips. For a strong password use 1. At least 9 characters; 2. At least one uppercase letter; 3. At least one lowercase letter; 4. At least one number; 5. At least one special character (@_#!&amp;$'%*+()/,;~:}|?{&lt;=&gt;)&quot;. Separate input fields for Password and Confirm Password are available. A &quot;Continue&quot; and a &quot;Cancel&quot; option is available. " title="Basic Account Registration 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936"/>
          <a:stretch/>
        </p:blipFill>
        <p:spPr bwMode="auto">
          <a:xfrm>
            <a:off x="762000" y="1371600"/>
            <a:ext cx="7696200" cy="340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17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55223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Account Challenge Questions</a:t>
            </a:r>
            <a:endParaRPr lang="en-US" dirty="0"/>
          </a:p>
        </p:txBody>
      </p:sp>
      <p:sp>
        <p:nvSpPr>
          <p:cNvPr id="6" name="TextBox 5"/>
          <p:cNvSpPr txBox="1"/>
          <p:nvPr/>
        </p:nvSpPr>
        <p:spPr>
          <a:xfrm>
            <a:off x="640080" y="5486400"/>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 should select and respond to five challenge questions. Then, select “Continue”.</a:t>
            </a:r>
            <a:endParaRPr lang="en-US" sz="2000" dirty="0">
              <a:latin typeface="Arial" panose="020B0604020202020204" pitchFamily="34" charset="0"/>
              <a:cs typeface="Arial" panose="020B0604020202020204" pitchFamily="34" charset="0"/>
            </a:endParaRPr>
          </a:p>
        </p:txBody>
      </p:sp>
      <p:pic>
        <p:nvPicPr>
          <p:cNvPr id="8194" name="Picture 2" descr="Registration page reads &quot;Select challenge questions and enter personalized answers. These questions will be asked if you need to retrive or change your password.&quot; Five drop down fields are available to select a challenge question. Beneath each is a text entry field to supply an answer to the question. A &quot;Continue&quot; and a &quot;Cancel&quot; option is availale." title="Basic account registration 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557" b="11985"/>
          <a:stretch/>
        </p:blipFill>
        <p:spPr bwMode="auto">
          <a:xfrm>
            <a:off x="1167538" y="1371600"/>
            <a:ext cx="6833462" cy="341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18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750632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Account Personal Image</a:t>
            </a:r>
            <a:endParaRPr lang="en-US" dirty="0"/>
          </a:p>
        </p:txBody>
      </p:sp>
      <p:sp>
        <p:nvSpPr>
          <p:cNvPr id="6" name="TextBox 5"/>
          <p:cNvSpPr txBox="1"/>
          <p:nvPr/>
        </p:nvSpPr>
        <p:spPr>
          <a:xfrm>
            <a:off x="520323" y="5478271"/>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 should select a personal image and enter a personal image phrase. Select “Continue”.</a:t>
            </a:r>
            <a:endParaRPr lang="en-US" sz="2000" dirty="0">
              <a:latin typeface="Arial" panose="020B0604020202020204" pitchFamily="34" charset="0"/>
              <a:cs typeface="Arial" panose="020B0604020202020204" pitchFamily="34" charset="0"/>
            </a:endParaRPr>
          </a:p>
        </p:txBody>
      </p:sp>
      <p:pic>
        <p:nvPicPr>
          <p:cNvPr id="9218" name="Picture 2" descr="Registration page reads &quot;Select personal image and enter personalized text below. These will display on your personal profile page.&quot; Eight images are available to select from. A text entry field is available with the following guidance &quot;Enter a personalized image phrase. Limit is 50 characters long.&quot; A &quot;Continue&quot; and a &quot;Cancel&quot; option is available." title="Registration Proces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905"/>
          <a:stretch/>
        </p:blipFill>
        <p:spPr bwMode="auto">
          <a:xfrm>
            <a:off x="640080" y="1363471"/>
            <a:ext cx="7624325" cy="412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19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48342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p>
            <a:r>
              <a:rPr lang="en-US" dirty="0" smtClean="0"/>
              <a:t>Overview of Today’s Training</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dirty="0" smtClean="0"/>
              <a:t>The </a:t>
            </a:r>
            <a:r>
              <a:rPr lang="en-US" dirty="0" err="1" smtClean="0"/>
              <a:t>eBenefits</a:t>
            </a:r>
            <a:r>
              <a:rPr lang="en-US" dirty="0" smtClean="0"/>
              <a:t> portal is a joint VA and DoD effort that allows users to update personal information, apply for benefits, view benefit payment history, check the status of a pending claim, and access official military personnel records.</a:t>
            </a:r>
          </a:p>
          <a:p>
            <a:endParaRPr lang="en-US" dirty="0" smtClean="0"/>
          </a:p>
          <a:p>
            <a:pPr marL="0" indent="0">
              <a:buNone/>
            </a:pPr>
            <a:r>
              <a:rPr lang="en-US" dirty="0" smtClean="0"/>
              <a:t>As a VCE, you may receive general or education-specific inquiries about the system; therefore you should have a basic understanding of its features and how users may interact with it.</a:t>
            </a:r>
          </a:p>
        </p:txBody>
      </p:sp>
      <p:sp>
        <p:nvSpPr>
          <p:cNvPr id="4" name="Slide Number Placeholder 3"/>
          <p:cNvSpPr>
            <a:spLocks noGrp="1"/>
          </p:cNvSpPr>
          <p:nvPr>
            <p:ph type="sldNum" sz="quarter" idx="12"/>
          </p:nvPr>
        </p:nvSpPr>
        <p:spPr/>
        <p:txBody>
          <a:bodyPr/>
          <a:lstStyle/>
          <a:p>
            <a:fld id="{6CF075D9-0C7C-4CF3-B718-32050F5FF271}" type="slidenum">
              <a:rPr lang="en-US" smtClean="0"/>
              <a:t>2</a:t>
            </a:fld>
            <a:endParaRPr lang="en-US" dirty="0"/>
          </a:p>
        </p:txBody>
      </p:sp>
      <p:sp>
        <p:nvSpPr>
          <p:cNvPr id="6" name="Footer Placeholder 5"/>
          <p:cNvSpPr>
            <a:spLocks noGrp="1"/>
          </p:cNvSpPr>
          <p:nvPr>
            <p:ph type="ftr" sz="quarter" idx="3"/>
          </p:nvPr>
        </p:nvSpPr>
        <p:spPr/>
        <p:txBody>
          <a:bodyPr/>
          <a:lstStyle/>
          <a:p>
            <a:r>
              <a:rPr lang="en-US" sz="1400" dirty="0" smtClean="0">
                <a:solidFill>
                  <a:schemeClr val="bg1"/>
                </a:solidFill>
              </a:rPr>
              <a:t>eBenefits</a:t>
            </a:r>
            <a:endParaRPr lang="en-US" sz="1400" dirty="0">
              <a:solidFill>
                <a:schemeClr val="bg1"/>
              </a:solidFill>
            </a:endParaRPr>
          </a:p>
        </p:txBody>
      </p:sp>
    </p:spTree>
    <p:extLst>
      <p:ext uri="{BB962C8B-B14F-4D97-AF65-F5344CB8AC3E}">
        <p14:creationId xmlns:p14="http://schemas.microsoft.com/office/powerpoint/2010/main" val="98944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Account Username Assigned</a:t>
            </a:r>
            <a:endParaRPr lang="en-US" dirty="0"/>
          </a:p>
        </p:txBody>
      </p:sp>
      <p:sp>
        <p:nvSpPr>
          <p:cNvPr id="6" name="TextBox 5"/>
          <p:cNvSpPr txBox="1"/>
          <p:nvPr/>
        </p:nvSpPr>
        <p:spPr>
          <a:xfrm>
            <a:off x="640080" y="5486400"/>
            <a:ext cx="7955280" cy="100584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 username will be provided. If needed, user should </a:t>
            </a:r>
            <a:r>
              <a:rPr lang="en-US" sz="2000" dirty="0">
                <a:latin typeface="Arial" panose="020B0604020202020204" pitchFamily="34" charset="0"/>
                <a:cs typeface="Arial" panose="020B0604020202020204" pitchFamily="34" charset="0"/>
              </a:rPr>
              <a:t>keep </a:t>
            </a:r>
            <a:r>
              <a:rPr lang="en-US" sz="2000" dirty="0" smtClean="0">
                <a:latin typeface="Arial" panose="020B0604020202020204" pitchFamily="34" charset="0"/>
                <a:cs typeface="Arial" panose="020B0604020202020204" pitchFamily="34" charset="0"/>
              </a:rPr>
              <a:t>a copy for future reference. </a:t>
            </a:r>
            <a:r>
              <a:rPr lang="en-US" sz="2000" dirty="0">
                <a:latin typeface="Arial" panose="020B0604020202020204" pitchFamily="34" charset="0"/>
                <a:cs typeface="Arial" panose="020B0604020202020204" pitchFamily="34" charset="0"/>
              </a:rPr>
              <a:t>User should select </a:t>
            </a:r>
            <a:r>
              <a:rPr lang="en-US" sz="2000" dirty="0" smtClean="0">
                <a:latin typeface="Arial" panose="020B0604020202020204" pitchFamily="34" charset="0"/>
                <a:cs typeface="Arial" panose="020B0604020202020204" pitchFamily="34" charset="0"/>
              </a:rPr>
              <a:t>“Begin” to continue with the Premium Account registration process.</a:t>
            </a:r>
            <a:endParaRPr lang="en-US" sz="2000" dirty="0">
              <a:latin typeface="Arial" panose="020B0604020202020204" pitchFamily="34" charset="0"/>
              <a:cs typeface="Arial" panose="020B0604020202020204" pitchFamily="34" charset="0"/>
            </a:endParaRPr>
          </a:p>
        </p:txBody>
      </p:sp>
      <p:pic>
        <p:nvPicPr>
          <p:cNvPr id="10242" name="Picture 2" descr="Registration page provides username, indicates firstname.lastname as a standard with a note that the username may contain a number for common last names. A &quot;Begin&quot; option is available." title="Basic account registration 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832"/>
          <a:stretch/>
        </p:blipFill>
        <p:spPr bwMode="auto">
          <a:xfrm>
            <a:off x="921057" y="1371600"/>
            <a:ext cx="7301886" cy="358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20</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89301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 Premium Account</a:t>
            </a:r>
            <a:endParaRPr lang="en-US" dirty="0"/>
          </a:p>
        </p:txBody>
      </p:sp>
      <p:sp>
        <p:nvSpPr>
          <p:cNvPr id="3" name="Content Placeholder 2"/>
          <p:cNvSpPr>
            <a:spLocks noGrp="1"/>
          </p:cNvSpPr>
          <p:nvPr>
            <p:ph idx="1"/>
          </p:nvPr>
        </p:nvSpPr>
        <p:spPr>
          <a:xfrm>
            <a:off x="457200" y="1371600"/>
            <a:ext cx="8229600" cy="4572000"/>
          </a:xfrm>
        </p:spPr>
        <p:txBody>
          <a:bodyPr>
            <a:normAutofit/>
          </a:bodyPr>
          <a:lstStyle/>
          <a:p>
            <a:r>
              <a:rPr lang="en-US" dirty="0" smtClean="0"/>
              <a:t>Before </a:t>
            </a:r>
            <a:r>
              <a:rPr lang="en-US" dirty="0"/>
              <a:t>obtaining a P</a:t>
            </a:r>
            <a:r>
              <a:rPr lang="en-US" dirty="0" smtClean="0"/>
              <a:t>remium account</a:t>
            </a:r>
            <a:r>
              <a:rPr lang="en-US" dirty="0"/>
              <a:t>, </a:t>
            </a:r>
            <a:r>
              <a:rPr lang="en-US" dirty="0" smtClean="0"/>
              <a:t>user </a:t>
            </a:r>
            <a:r>
              <a:rPr lang="en-US" dirty="0"/>
              <a:t>must </a:t>
            </a:r>
            <a:r>
              <a:rPr lang="en-US" dirty="0" smtClean="0"/>
              <a:t>have a Basic </a:t>
            </a:r>
            <a:r>
              <a:rPr lang="en-US" dirty="0" err="1" smtClean="0"/>
              <a:t>eBenefits</a:t>
            </a:r>
            <a:r>
              <a:rPr lang="en-US" dirty="0" smtClean="0"/>
              <a:t> account</a:t>
            </a:r>
            <a:endParaRPr lang="en-US" dirty="0"/>
          </a:p>
          <a:p>
            <a:r>
              <a:rPr lang="en-US" dirty="0" smtClean="0"/>
              <a:t>Once they have a Basic level account, there are three ways they can obtain a Premium eBenefits account:</a:t>
            </a:r>
          </a:p>
          <a:p>
            <a:pPr lvl="1"/>
            <a:r>
              <a:rPr lang="en-US" dirty="0" smtClean="0"/>
              <a:t>Online, self-service proofing</a:t>
            </a:r>
          </a:p>
          <a:p>
            <a:pPr lvl="1"/>
            <a:r>
              <a:rPr lang="en-US" dirty="0" smtClean="0"/>
              <a:t>Phone proofing</a:t>
            </a:r>
          </a:p>
          <a:p>
            <a:pPr lvl="1"/>
            <a:r>
              <a:rPr lang="en-US" dirty="0" smtClean="0"/>
              <a:t>In-person proofing at a VA Regional Office</a:t>
            </a:r>
          </a:p>
          <a:p>
            <a:pPr lvl="1"/>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21</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678255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Premium Account Online Proofing</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In order to upgrade to a Premium account online:</a:t>
            </a:r>
          </a:p>
          <a:p>
            <a:r>
              <a:rPr lang="en-US" dirty="0"/>
              <a:t>User should </a:t>
            </a:r>
            <a:r>
              <a:rPr lang="en-US" dirty="0" smtClean="0"/>
              <a:t>login </a:t>
            </a:r>
            <a:r>
              <a:rPr lang="en-US" dirty="0"/>
              <a:t>to </a:t>
            </a:r>
            <a:r>
              <a:rPr lang="en-US" dirty="0">
                <a:hlinkClick r:id="rId2"/>
              </a:rPr>
              <a:t>eBenefits</a:t>
            </a:r>
            <a:r>
              <a:rPr lang="en-US" dirty="0"/>
              <a:t> (</a:t>
            </a:r>
            <a:r>
              <a:rPr lang="en-US" dirty="0">
                <a:hlinkClick r:id="rId3"/>
              </a:rPr>
              <a:t>www.ebenefits.va.gov</a:t>
            </a:r>
            <a:r>
              <a:rPr lang="en-US" dirty="0"/>
              <a:t>) with </a:t>
            </a:r>
            <a:r>
              <a:rPr lang="en-US" dirty="0" smtClean="0"/>
              <a:t>their Basic </a:t>
            </a:r>
            <a:r>
              <a:rPr lang="en-US" dirty="0"/>
              <a:t>account login</a:t>
            </a:r>
          </a:p>
          <a:p>
            <a:r>
              <a:rPr lang="en-US" dirty="0" smtClean="0"/>
              <a:t>And select “Upgrade to a Premium Account”</a:t>
            </a:r>
          </a:p>
        </p:txBody>
      </p:sp>
      <p:sp>
        <p:nvSpPr>
          <p:cNvPr id="4" name="Slide Number Placeholder 3"/>
          <p:cNvSpPr>
            <a:spLocks noGrp="1"/>
          </p:cNvSpPr>
          <p:nvPr>
            <p:ph type="sldNum" sz="quarter" idx="12"/>
          </p:nvPr>
        </p:nvSpPr>
        <p:spPr/>
        <p:txBody>
          <a:bodyPr/>
          <a:lstStyle/>
          <a:p>
            <a:fld id="{6CF075D9-0C7C-4CF3-B718-32050F5FF271}" type="slidenum">
              <a:rPr lang="en-US" smtClean="0"/>
              <a:t>22</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01381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Method</a:t>
            </a:r>
            <a:endParaRPr lang="en-US" dirty="0"/>
          </a:p>
        </p:txBody>
      </p:sp>
      <p:sp>
        <p:nvSpPr>
          <p:cNvPr id="6" name="TextBox 5"/>
          <p:cNvSpPr txBox="1"/>
          <p:nvPr/>
        </p:nvSpPr>
        <p:spPr>
          <a:xfrm>
            <a:off x="640080" y="5486400"/>
            <a:ext cx="795528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User should select </a:t>
            </a:r>
            <a:r>
              <a:rPr lang="en-US" sz="2000" dirty="0" smtClean="0">
                <a:latin typeface="Arial" panose="020B0604020202020204" pitchFamily="34" charset="0"/>
                <a:cs typeface="Arial" panose="020B0604020202020204" pitchFamily="34" charset="0"/>
              </a:rPr>
              <a:t>the appropriate upgrade method option. Then select “Continue”.</a:t>
            </a:r>
            <a:endParaRPr lang="en-US" sz="2000" dirty="0">
              <a:latin typeface="Arial" panose="020B0604020202020204" pitchFamily="34" charset="0"/>
              <a:cs typeface="Arial" panose="020B0604020202020204" pitchFamily="34" charset="0"/>
            </a:endParaRPr>
          </a:p>
        </p:txBody>
      </p:sp>
      <p:pic>
        <p:nvPicPr>
          <p:cNvPr id="11266" name="Picture 2" descr="Registration page reads &quot;Select upgrade method&quot; with the following options available &quot;I have a Defense Finance and Accounting Service (DFAS) myPay account.&quot; and &quot;I have none of the above.&quot; A &quot;Continue&quot; and a &quot;Cancel&quot; option is available." title="Premium account registration screen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392"/>
          <a:stretch/>
        </p:blipFill>
        <p:spPr bwMode="auto">
          <a:xfrm>
            <a:off x="914400" y="1371600"/>
            <a:ext cx="7368543" cy="391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18506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Premium Account Proofing Instructions</a:t>
            </a:r>
            <a:endParaRPr lang="en-US" dirty="0"/>
          </a:p>
        </p:txBody>
      </p:sp>
      <p:sp>
        <p:nvSpPr>
          <p:cNvPr id="6" name="TextBox 5"/>
          <p:cNvSpPr txBox="1"/>
          <p:nvPr/>
        </p:nvSpPr>
        <p:spPr>
          <a:xfrm>
            <a:off x="640080" y="5486400"/>
            <a:ext cx="795528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User should select </a:t>
            </a:r>
            <a:r>
              <a:rPr lang="en-US" sz="2000" dirty="0" smtClean="0">
                <a:latin typeface="Arial" panose="020B0604020202020204" pitchFamily="34" charset="0"/>
                <a:cs typeface="Arial" panose="020B0604020202020204" pitchFamily="34" charset="0"/>
              </a:rPr>
              <a:t>“Begin” to proceed with the remote proofing process</a:t>
            </a:r>
            <a:r>
              <a:rPr lang="en-US" sz="2000" dirty="0">
                <a:latin typeface="Arial" panose="020B0604020202020204" pitchFamily="34" charset="0"/>
                <a:cs typeface="Arial" panose="020B0604020202020204" pitchFamily="34" charset="0"/>
              </a:rPr>
              <a:t>.</a:t>
            </a:r>
          </a:p>
        </p:txBody>
      </p:sp>
      <p:pic>
        <p:nvPicPr>
          <p:cNvPr id="12290" name="Picture 2" descr="Registration page reads &quot;There is one final step to complete the upgrade process. You will be presented with 3 questions intended to sufficiently proof your identity online. This quiz is time-based so please select the correct responses and submit your answers timely before the quiz expires. These questions are based on information in your credit history and in public records. The questions and responses are not stored nor are they maintained by the DoD. Upon successfully answering the questions on the following apge, you will be upgraded to a Premium DS LOGON account.&quot; There is a &quot;Begin&quot; option available." title="Registration Proces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392"/>
          <a:stretch/>
        </p:blipFill>
        <p:spPr bwMode="auto">
          <a:xfrm>
            <a:off x="794191" y="1371600"/>
            <a:ext cx="7555617" cy="410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24</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55052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Account Consent Page</a:t>
            </a:r>
            <a:endParaRPr lang="en-US" dirty="0"/>
          </a:p>
        </p:txBody>
      </p:sp>
      <p:sp>
        <p:nvSpPr>
          <p:cNvPr id="6" name="TextBox 5"/>
          <p:cNvSpPr txBox="1"/>
          <p:nvPr/>
        </p:nvSpPr>
        <p:spPr>
          <a:xfrm>
            <a:off x="640080" y="5486400"/>
            <a:ext cx="7955280" cy="73152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User should select </a:t>
            </a:r>
            <a:r>
              <a:rPr lang="en-US" sz="2000" dirty="0" smtClean="0">
                <a:latin typeface="Arial" panose="020B0604020202020204" pitchFamily="34" charset="0"/>
                <a:cs typeface="Arial" panose="020B0604020202020204" pitchFamily="34" charset="0"/>
              </a:rPr>
              <a:t>“I agree” to provide consent to use the remote proofing service.</a:t>
            </a:r>
            <a:endParaRPr lang="en-US" sz="2000" dirty="0">
              <a:latin typeface="Arial" panose="020B0604020202020204" pitchFamily="34" charset="0"/>
              <a:cs typeface="Arial" panose="020B0604020202020204" pitchFamily="34" charset="0"/>
            </a:endParaRPr>
          </a:p>
        </p:txBody>
      </p:sp>
      <p:pic>
        <p:nvPicPr>
          <p:cNvPr id="13314" name="Picture 2" descr="Registration page reads &quot;By clicking on the &quot;I AGREE&quot; button immediately following this notice, you are providing &quot;writtin instructions&quot; to (Government) under the Fair Credit Reporting Act authorizing (Government) to obtain information from your personal credit profile or other information from Contractor. You authorize (Government) to obtain such information solely to Remote Proof your identity so that you may be issued a DS Logon Credential.&quot; There is an &quot;I agree&quot; and a &quot;Print&quot; option available." title="Registration Proces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852"/>
          <a:stretch/>
        </p:blipFill>
        <p:spPr bwMode="auto">
          <a:xfrm>
            <a:off x="1219200" y="1371600"/>
            <a:ext cx="6682341" cy="363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25</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554084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Account Personal Information</a:t>
            </a:r>
            <a:endParaRPr lang="en-US" dirty="0"/>
          </a:p>
        </p:txBody>
      </p:sp>
      <p:sp>
        <p:nvSpPr>
          <p:cNvPr id="4" name="TextBox 3"/>
          <p:cNvSpPr txBox="1"/>
          <p:nvPr/>
        </p:nvSpPr>
        <p:spPr>
          <a:xfrm>
            <a:off x="640080" y="5486400"/>
            <a:ext cx="795528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User should </a:t>
            </a:r>
            <a:r>
              <a:rPr lang="en-US" sz="2000" dirty="0" smtClean="0">
                <a:latin typeface="Arial" panose="020B0604020202020204" pitchFamily="34" charset="0"/>
                <a:cs typeface="Arial" panose="020B0604020202020204" pitchFamily="34" charset="0"/>
              </a:rPr>
              <a:t>enter their address and select “Continue”.</a:t>
            </a:r>
            <a:endParaRPr lang="en-US" sz="2000" dirty="0">
              <a:latin typeface="Arial" panose="020B0604020202020204" pitchFamily="34" charset="0"/>
              <a:cs typeface="Arial" panose="020B0604020202020204" pitchFamily="34" charset="0"/>
            </a:endParaRPr>
          </a:p>
        </p:txBody>
      </p:sp>
      <p:pic>
        <p:nvPicPr>
          <p:cNvPr id="14338" name="Picture 2" descr="Registration page reads &quot;A U.S. domestic address is required to be eligible for the remote proofing service. Enter your current or most recent U.S. domestic address.&quot; Input fields for the address are available. A &quot;Continue&quot; and a &quot;Cancel&quot; option is available." title="Registration Proc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4199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26</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28490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Account Proofing Questions</a:t>
            </a:r>
            <a:endParaRPr lang="en-US" dirty="0"/>
          </a:p>
        </p:txBody>
      </p:sp>
      <p:sp>
        <p:nvSpPr>
          <p:cNvPr id="6" name="TextBox 5"/>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 quiz appears consisting of three applicant-specific questions. The user’s answers must be submitted within a few minutes for the remote proofing process to be successful. </a:t>
            </a:r>
            <a:endParaRPr lang="en-US" sz="2000" dirty="0">
              <a:latin typeface="Arial" panose="020B0604020202020204" pitchFamily="34" charset="0"/>
              <a:cs typeface="Arial" panose="020B0604020202020204" pitchFamily="34" charset="0"/>
            </a:endParaRPr>
          </a:p>
        </p:txBody>
      </p:sp>
      <p:pic>
        <p:nvPicPr>
          <p:cNvPr id="15362" name="Picture 2" descr="Registration page reads &quot;Which of the following is the highest level of education you have completed? If there is not a matched educational level, please select 'NONE OF THE ABOVE'. Options available are 1. High school diploma; 2. Some college; 3. Bachelor degree; 4. Graduate degree; 5. None of the above. A &quot;Submit Responses&quot; and a &quot;Cancel&quot; option is available." title="Upgrade Proces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562"/>
          <a:stretch/>
        </p:blipFill>
        <p:spPr bwMode="auto">
          <a:xfrm>
            <a:off x="862258" y="1371600"/>
            <a:ext cx="7367342" cy="355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5974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Premium Account Proofing Questions, Cont.</a:t>
            </a:r>
            <a:endParaRPr lang="en-US" dirty="0"/>
          </a:p>
        </p:txBody>
      </p:sp>
      <p:sp>
        <p:nvSpPr>
          <p:cNvPr id="6" name="TextBox 5"/>
          <p:cNvSpPr txBox="1"/>
          <p:nvPr/>
        </p:nvSpPr>
        <p:spPr>
          <a:xfrm>
            <a:off x="640080" y="5229761"/>
            <a:ext cx="7955280" cy="132343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user will have four minutes to select the correct answers to the quiz. Once the questions have been answered, they should select “Submit”. If the user answers one question incorrectly, an extra question will be asked.</a:t>
            </a:r>
            <a:endParaRPr lang="en-US" sz="2000" dirty="0">
              <a:latin typeface="Arial" panose="020B0604020202020204" pitchFamily="34" charset="0"/>
              <a:cs typeface="Arial" panose="020B0604020202020204" pitchFamily="34" charset="0"/>
            </a:endParaRPr>
          </a:p>
        </p:txBody>
      </p:sp>
      <p:pic>
        <p:nvPicPr>
          <p:cNvPr id="16386" name="Picture 2" descr="Registration page includes three sample proofing questions and answer options. A &quot;Submit&quot; option is available and highlighted for emphasis." title="Registration Remote Proofing Quiz"/>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214"/>
          <a:stretch/>
        </p:blipFill>
        <p:spPr bwMode="auto">
          <a:xfrm>
            <a:off x="1003691" y="1371600"/>
            <a:ext cx="7225909" cy="338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64914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Account Confirmation</a:t>
            </a:r>
            <a:endParaRPr lang="en-US" dirty="0"/>
          </a:p>
        </p:txBody>
      </p:sp>
      <p:sp>
        <p:nvSpPr>
          <p:cNvPr id="6" name="TextBox 5"/>
          <p:cNvSpPr txBox="1"/>
          <p:nvPr/>
        </p:nvSpPr>
        <p:spPr>
          <a:xfrm>
            <a:off x="640080" y="4572000"/>
            <a:ext cx="7955280" cy="193899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If the answers are successful, the user will receive confirmation of a Premium account. If they are unable to use remote proofing, they may need to pursue a different upgrade path.</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Users should log back into the </a:t>
            </a:r>
            <a:r>
              <a:rPr lang="en-US" sz="2000" dirty="0" smtClean="0">
                <a:latin typeface="Arial" panose="020B0604020202020204" pitchFamily="34" charset="0"/>
                <a:cs typeface="Arial" panose="020B0604020202020204" pitchFamily="34" charset="0"/>
              </a:rPr>
              <a:t>eBenefits </a:t>
            </a:r>
            <a:r>
              <a:rPr lang="en-US" sz="2000" dirty="0">
                <a:latin typeface="Arial" panose="020B0604020202020204" pitchFamily="34" charset="0"/>
                <a:cs typeface="Arial" panose="020B0604020202020204" pitchFamily="34" charset="0"/>
              </a:rPr>
              <a:t>portal instead of logging in from this </a:t>
            </a:r>
            <a:r>
              <a:rPr lang="en-US" sz="2000" dirty="0" smtClean="0">
                <a:latin typeface="Arial" panose="020B0604020202020204" pitchFamily="34" charset="0"/>
                <a:cs typeface="Arial" panose="020B0604020202020204" pitchFamily="34" charset="0"/>
              </a:rPr>
              <a:t>page.</a:t>
            </a:r>
            <a:endParaRPr lang="en-US" sz="2000" dirty="0">
              <a:latin typeface="Arial" panose="020B0604020202020204" pitchFamily="34" charset="0"/>
              <a:cs typeface="Arial" panose="020B0604020202020204" pitchFamily="34" charset="0"/>
            </a:endParaRPr>
          </a:p>
        </p:txBody>
      </p:sp>
      <p:pic>
        <p:nvPicPr>
          <p:cNvPr id="17410" name="Picture 2" descr="Registration page reads &quot;Congratulations! You have successfully upgraded to a DS LOGON Premium account. Your usernmae is John.Doe. You may now begin to use your DS LOGON Premium account.&quot; A &quot;Continue&quot; option is available." title="Congratulation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1299" b="12959"/>
          <a:stretch/>
        </p:blipFill>
        <p:spPr bwMode="auto">
          <a:xfrm>
            <a:off x="891425" y="1371600"/>
            <a:ext cx="7361150" cy="252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29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59602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p>
            <a:r>
              <a:rPr lang="en-US" dirty="0" smtClean="0"/>
              <a:t>Overview of Today’s Training, Cont.</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dirty="0" smtClean="0"/>
              <a:t>Today’s training will discuss the purpose of eBenefits, the services it provides, how to register for access, and what to do if technical issues arise.</a:t>
            </a:r>
          </a:p>
          <a:p>
            <a:endParaRPr lang="en-US" dirty="0" smtClean="0"/>
          </a:p>
          <a:p>
            <a:pPr marL="0" indent="0">
              <a:buNone/>
            </a:pPr>
            <a:r>
              <a:rPr lang="en-US" dirty="0" smtClean="0"/>
              <a:t>This PowerPoint also serves as a visual guide that VA employees may use to assist claimants in navigating through various portions of the portal.</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3</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826948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Account Phone Proofing</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t>Users must be receiving VBA payments by direct </a:t>
            </a:r>
            <a:r>
              <a:rPr lang="en-US" dirty="0"/>
              <a:t>d</a:t>
            </a:r>
            <a:r>
              <a:rPr lang="en-US" dirty="0" smtClean="0"/>
              <a:t>eposit</a:t>
            </a:r>
          </a:p>
          <a:p>
            <a:r>
              <a:rPr lang="en-US" dirty="0" smtClean="0"/>
              <a:t>This service is not available for dependents</a:t>
            </a:r>
          </a:p>
          <a:p>
            <a:r>
              <a:rPr lang="en-US" dirty="0" smtClean="0"/>
              <a:t>Dial 1-800-827-1000, options 1, 7, and 0</a:t>
            </a:r>
          </a:p>
          <a:p>
            <a:pPr lvl="1"/>
            <a:r>
              <a:rPr lang="en-US" dirty="0" smtClean="0"/>
              <a:t>ECC Phone Agents may transfer the call by dialing *6, then 150</a:t>
            </a:r>
            <a:endParaRPr lang="en-US" dirty="0"/>
          </a:p>
          <a:p>
            <a:r>
              <a:rPr lang="en-US" dirty="0" smtClean="0"/>
              <a:t>Users must have available:</a:t>
            </a:r>
          </a:p>
          <a:p>
            <a:pPr lvl="1"/>
            <a:r>
              <a:rPr lang="en-US" dirty="0"/>
              <a:t>D</a:t>
            </a:r>
            <a:r>
              <a:rPr lang="en-US" dirty="0" smtClean="0"/>
              <a:t>ate </a:t>
            </a:r>
            <a:r>
              <a:rPr lang="en-US" dirty="0"/>
              <a:t>of birth</a:t>
            </a:r>
          </a:p>
          <a:p>
            <a:pPr lvl="1"/>
            <a:r>
              <a:rPr lang="en-US" dirty="0"/>
              <a:t>Primary ID (driver’s license, Military ID, or passport)</a:t>
            </a:r>
          </a:p>
          <a:p>
            <a:pPr lvl="1"/>
            <a:r>
              <a:rPr lang="en-US" dirty="0"/>
              <a:t>Secondary ID (birth certificate or social security card)</a:t>
            </a:r>
          </a:p>
          <a:p>
            <a:pPr lvl="1"/>
            <a:r>
              <a:rPr lang="en-US" dirty="0" smtClean="0"/>
              <a:t>Bank </a:t>
            </a:r>
            <a:r>
              <a:rPr lang="en-US" dirty="0"/>
              <a:t>account number</a:t>
            </a:r>
          </a:p>
          <a:p>
            <a:pPr lvl="1"/>
            <a:r>
              <a:rPr lang="en-US" dirty="0" smtClean="0"/>
              <a:t>The exact dollar amount of their most recent VA payment</a:t>
            </a:r>
          </a:p>
        </p:txBody>
      </p:sp>
      <p:sp>
        <p:nvSpPr>
          <p:cNvPr id="4" name="Slide Number Placeholder 3"/>
          <p:cNvSpPr>
            <a:spLocks noGrp="1"/>
          </p:cNvSpPr>
          <p:nvPr>
            <p:ph type="sldNum" sz="quarter" idx="12"/>
          </p:nvPr>
        </p:nvSpPr>
        <p:spPr/>
        <p:txBody>
          <a:bodyPr/>
          <a:lstStyle/>
          <a:p>
            <a:fld id="{6CF075D9-0C7C-4CF3-B718-32050F5FF271}" type="slidenum">
              <a:rPr lang="en-US" smtClean="0"/>
              <a:t>30</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50876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Account In-Person Proofing</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Users may go </a:t>
            </a:r>
            <a:r>
              <a:rPr lang="en-US" dirty="0"/>
              <a:t>to </a:t>
            </a:r>
            <a:r>
              <a:rPr lang="en-US" dirty="0" smtClean="0"/>
              <a:t>the </a:t>
            </a:r>
            <a:r>
              <a:rPr lang="en-US" dirty="0"/>
              <a:t>nearest VA Regional </a:t>
            </a:r>
            <a:r>
              <a:rPr lang="en-US" dirty="0" smtClean="0"/>
              <a:t>Office or TRICARE Service Center</a:t>
            </a:r>
            <a:endParaRPr lang="en-US" dirty="0"/>
          </a:p>
          <a:p>
            <a:r>
              <a:rPr lang="en-US" dirty="0"/>
              <a:t>Provide a </a:t>
            </a:r>
            <a:r>
              <a:rPr lang="en-US" dirty="0" smtClean="0"/>
              <a:t>Federal or State-issued picture ID (</a:t>
            </a:r>
            <a:r>
              <a:rPr lang="en-US" dirty="0"/>
              <a:t>such as Driver’s License, Military </a:t>
            </a:r>
            <a:r>
              <a:rPr lang="en-US" dirty="0" smtClean="0"/>
              <a:t>ID, </a:t>
            </a:r>
            <a:r>
              <a:rPr lang="en-US" dirty="0"/>
              <a:t>or Passport)</a:t>
            </a:r>
          </a:p>
          <a:p>
            <a:r>
              <a:rPr lang="en-US" dirty="0"/>
              <a:t>Provide a </a:t>
            </a:r>
            <a:r>
              <a:rPr lang="en-US" dirty="0" smtClean="0"/>
              <a:t>Federal or State-issued non-picture ID (such </a:t>
            </a:r>
            <a:r>
              <a:rPr lang="en-US" dirty="0"/>
              <a:t>as Social Security Card, Voter </a:t>
            </a:r>
            <a:r>
              <a:rPr lang="en-US" dirty="0" smtClean="0"/>
              <a:t>Registration, </a:t>
            </a:r>
            <a:r>
              <a:rPr lang="en-US" dirty="0"/>
              <a:t>or Birth Certificate</a:t>
            </a:r>
            <a:r>
              <a:rPr lang="en-US" dirty="0" smtClean="0"/>
              <a:t>)</a:t>
            </a:r>
          </a:p>
          <a:p>
            <a:endParaRPr lang="en-US" dirty="0"/>
          </a:p>
          <a:p>
            <a:pPr marL="0" indent="0">
              <a:buNone/>
            </a:pPr>
            <a:r>
              <a:rPr lang="en-US" sz="2000" b="1" i="1" dirty="0" smtClean="0"/>
              <a:t>Note: </a:t>
            </a:r>
            <a:r>
              <a:rPr lang="en-US" sz="2000" i="1" dirty="0" smtClean="0"/>
              <a:t>Creating a Premium account by visiting a RO without having a Basic account first will require the Veteran to receive an activation code from DoD within 6-12 days at their mailing address on record.</a:t>
            </a:r>
            <a:endParaRPr lang="en-US" sz="2000" i="1" dirty="0"/>
          </a:p>
          <a:p>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31</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27665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a:xfrm>
            <a:off x="381000" y="1371600"/>
            <a:ext cx="8229600" cy="4419600"/>
          </a:xfrm>
        </p:spPr>
        <p:txBody>
          <a:bodyPr>
            <a:noAutofit/>
          </a:bodyPr>
          <a:lstStyle/>
          <a:p>
            <a:pPr marL="457200" indent="-457200">
              <a:buAutoNum type="arabicPeriod"/>
            </a:pPr>
            <a:r>
              <a:rPr lang="en-US" dirty="0" smtClean="0"/>
              <a:t>What methods are available to apply for a Basic level eBenefits account?</a:t>
            </a:r>
          </a:p>
          <a:p>
            <a:pPr marL="457200" indent="-457200">
              <a:buAutoNum type="arabicPeriod"/>
            </a:pPr>
            <a:endParaRPr lang="en-US" dirty="0" smtClean="0"/>
          </a:p>
          <a:p>
            <a:pPr marL="457200" indent="-457200">
              <a:buAutoNum type="arabicPeriod"/>
            </a:pPr>
            <a:r>
              <a:rPr lang="en-US" dirty="0" smtClean="0"/>
              <a:t>What methods are available to upgrade to a Premium level eBenefits account?</a:t>
            </a:r>
          </a:p>
          <a:p>
            <a:pPr marL="457200" indent="-457200">
              <a:buAutoNum type="arabicPeriod"/>
            </a:pPr>
            <a:endParaRPr lang="en-US" dirty="0" smtClean="0"/>
          </a:p>
          <a:p>
            <a:pPr marL="457200" indent="-457200">
              <a:buAutoNum type="arabicPeriod"/>
            </a:pPr>
            <a:r>
              <a:rPr lang="en-US" dirty="0" smtClean="0"/>
              <a:t>Which account level is needed to apply for VA benefits?</a:t>
            </a:r>
          </a:p>
        </p:txBody>
      </p:sp>
      <p:sp>
        <p:nvSpPr>
          <p:cNvPr id="4" name="Slide Number Placeholder 3"/>
          <p:cNvSpPr>
            <a:spLocks noGrp="1"/>
          </p:cNvSpPr>
          <p:nvPr>
            <p:ph type="sldNum" sz="quarter" idx="12"/>
          </p:nvPr>
        </p:nvSpPr>
        <p:spPr/>
        <p:txBody>
          <a:bodyPr/>
          <a:lstStyle/>
          <a:p>
            <a:fld id="{6CF075D9-0C7C-4CF3-B718-32050F5FF271}" type="slidenum">
              <a:rPr lang="en-US" smtClean="0"/>
              <a:t>32</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82057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Navigating the eBenefits Portal</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33</a:t>
            </a:fld>
            <a:endParaRPr lang="en-US" dirty="0"/>
          </a:p>
        </p:txBody>
      </p:sp>
      <p:sp>
        <p:nvSpPr>
          <p:cNvPr id="6" name="Footer Placeholder 5"/>
          <p:cNvSpPr>
            <a:spLocks noGrp="1"/>
          </p:cNvSpPr>
          <p:nvPr>
            <p:ph type="ftr" sz="quarter" idx="3"/>
          </p:nvPr>
        </p:nvSpPr>
        <p:spPr>
          <a:xfrm>
            <a:off x="9211" y="6601967"/>
            <a:ext cx="4272643" cy="329184"/>
          </a:xfrm>
          <a:prstGeom prst="rect">
            <a:avLst/>
          </a:prstGeom>
        </p:spPr>
        <p:txBody>
          <a:bodyPr/>
          <a:lstStyle/>
          <a:p>
            <a:r>
              <a:rPr lang="en-US" sz="1400" dirty="0">
                <a:solidFill>
                  <a:schemeClr val="bg1"/>
                </a:solidFill>
              </a:rPr>
              <a:t>eBenefits</a:t>
            </a:r>
          </a:p>
        </p:txBody>
      </p:sp>
    </p:spTree>
    <p:extLst>
      <p:ext uri="{BB962C8B-B14F-4D97-AF65-F5344CB8AC3E}">
        <p14:creationId xmlns:p14="http://schemas.microsoft.com/office/powerpoint/2010/main" val="1289815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eBenefits Home Page</a:t>
            </a:r>
            <a:endParaRPr lang="en-US" dirty="0"/>
          </a:p>
        </p:txBody>
      </p:sp>
      <p:pic>
        <p:nvPicPr>
          <p:cNvPr id="7" name="Content Placeholder 6" descr="Screen capture of the ebenefits home page" title="eBenefits Home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360" y="1371600"/>
            <a:ext cx="6613279" cy="4525963"/>
          </a:xfrm>
        </p:spPr>
      </p:pic>
      <p:sp>
        <p:nvSpPr>
          <p:cNvPr id="4" name="Slide Number Placeholder 3"/>
          <p:cNvSpPr>
            <a:spLocks noGrp="1"/>
          </p:cNvSpPr>
          <p:nvPr>
            <p:ph type="sldNum" sz="quarter" idx="12"/>
          </p:nvPr>
        </p:nvSpPr>
        <p:spPr/>
        <p:txBody>
          <a:bodyPr/>
          <a:lstStyle/>
          <a:p>
            <a:fld id="{6CF075D9-0C7C-4CF3-B718-32050F5FF271}" type="slidenum">
              <a:rPr lang="en-US" smtClean="0"/>
              <a:t>34</a:t>
            </a:fld>
            <a:endParaRPr lang="en-US" dirty="0"/>
          </a:p>
        </p:txBody>
      </p:sp>
      <p:sp>
        <p:nvSpPr>
          <p:cNvPr id="9" name="Footer Placeholder 8"/>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157498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eBenefits Homepage Tabs</a:t>
            </a:r>
            <a:endParaRPr lang="en-US" dirty="0"/>
          </a:p>
        </p:txBody>
      </p:sp>
      <p:sp>
        <p:nvSpPr>
          <p:cNvPr id="6" name="TextBox 5"/>
          <p:cNvSpPr txBox="1"/>
          <p:nvPr/>
        </p:nvSpPr>
        <p:spPr>
          <a:xfrm>
            <a:off x="457200" y="3352800"/>
            <a:ext cx="8077200" cy="2308324"/>
          </a:xfrm>
          <a:prstGeom prst="rect">
            <a:avLst/>
          </a:prstGeom>
          <a:noFill/>
        </p:spPr>
        <p:txBody>
          <a:bodyPr wrap="square" rtlCol="0">
            <a:spAutoFit/>
          </a:bodyPr>
          <a:lstStyle/>
          <a:p>
            <a:pPr marL="342900" indent="-342900">
              <a:buFont typeface="+mj-lt"/>
              <a:buAutoNum type="arabicPeriod"/>
            </a:pPr>
            <a:r>
              <a:rPr lang="en-US" sz="2400" dirty="0" smtClean="0">
                <a:latin typeface="Arial" panose="020B0604020202020204" pitchFamily="34" charset="0"/>
                <a:cs typeface="Arial" panose="020B0604020202020204" pitchFamily="34" charset="0"/>
              </a:rPr>
              <a:t>Apply</a:t>
            </a:r>
          </a:p>
          <a:p>
            <a:pPr marL="342900" indent="-342900">
              <a:buFont typeface="+mj-lt"/>
              <a:buAutoNum type="arabicPeriod"/>
            </a:pPr>
            <a:r>
              <a:rPr lang="en-US" sz="2400" dirty="0" smtClean="0">
                <a:latin typeface="Arial" panose="020B0604020202020204" pitchFamily="34" charset="0"/>
                <a:cs typeface="Arial" panose="020B0604020202020204" pitchFamily="34" charset="0"/>
              </a:rPr>
              <a:t>Manage</a:t>
            </a:r>
          </a:p>
          <a:p>
            <a:pPr marL="342900" indent="-342900">
              <a:buFont typeface="+mj-lt"/>
              <a:buAutoNum type="arabicPeriod"/>
            </a:pPr>
            <a:r>
              <a:rPr lang="en-US" sz="2400" dirty="0" smtClean="0">
                <a:latin typeface="Arial" panose="020B0604020202020204" pitchFamily="34" charset="0"/>
                <a:cs typeface="Arial" panose="020B0604020202020204" pitchFamily="34" charset="0"/>
              </a:rPr>
              <a:t>Learn</a:t>
            </a:r>
          </a:p>
          <a:p>
            <a:pPr marL="342900" indent="-342900">
              <a:buFont typeface="+mj-lt"/>
              <a:buAutoNum type="arabicPeriod"/>
            </a:pPr>
            <a:r>
              <a:rPr lang="en-US" sz="2400" dirty="0" smtClean="0">
                <a:latin typeface="Arial" panose="020B0604020202020204" pitchFamily="34" charset="0"/>
                <a:cs typeface="Arial" panose="020B0604020202020204" pitchFamily="34" charset="0"/>
              </a:rPr>
              <a:t>National Resource Directory</a:t>
            </a:r>
          </a:p>
          <a:p>
            <a:pPr marL="342900" indent="-342900">
              <a:buFont typeface="+mj-lt"/>
              <a:buAutoNum type="arabicPeriod"/>
            </a:pPr>
            <a:r>
              <a:rPr lang="en-US" sz="2400" dirty="0" smtClean="0">
                <a:latin typeface="Arial" panose="020B0604020202020204" pitchFamily="34" charset="0"/>
                <a:cs typeface="Arial" panose="020B0604020202020204" pitchFamily="34" charset="0"/>
              </a:rPr>
              <a:t>Employment Center</a:t>
            </a:r>
          </a:p>
          <a:p>
            <a:pPr marL="342900" indent="-342900">
              <a:buFont typeface="+mj-lt"/>
              <a:buAutoNum type="arabicPeriod"/>
            </a:pPr>
            <a:r>
              <a:rPr lang="en-US" sz="2400" dirty="0" smtClean="0">
                <a:latin typeface="Arial" panose="020B0604020202020204" pitchFamily="34" charset="0"/>
                <a:cs typeface="Arial" panose="020B0604020202020204" pitchFamily="34" charset="0"/>
              </a:rPr>
              <a:t>Contact</a:t>
            </a:r>
            <a:endParaRPr lang="en-US" sz="2400" dirty="0">
              <a:latin typeface="Arial" panose="020B0604020202020204" pitchFamily="34" charset="0"/>
              <a:cs typeface="Arial" panose="020B0604020202020204" pitchFamily="34" charset="0"/>
            </a:endParaRPr>
          </a:p>
        </p:txBody>
      </p:sp>
      <p:pic>
        <p:nvPicPr>
          <p:cNvPr id="8" name="Content Placeholder 7" descr="Displayed at the top of the eBenefits homepage, emphasizes tabs for &quot;Apply&quot;, &quot;Manage&quot;, &quot;Learn&quot;, &quot;National Resource Directory&quot;, &quot;Employment Center&quot;, and &quot;Contact&quot;." title=" eBenefits Home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1380172"/>
          </a:xfrm>
        </p:spPr>
      </p:pic>
      <p:sp>
        <p:nvSpPr>
          <p:cNvPr id="3" name="Slide Number Placeholder 2"/>
          <p:cNvSpPr>
            <a:spLocks noGrp="1"/>
          </p:cNvSpPr>
          <p:nvPr>
            <p:ph type="sldNum" sz="quarter" idx="12"/>
          </p:nvPr>
        </p:nvSpPr>
        <p:spPr/>
        <p:txBody>
          <a:bodyPr/>
          <a:lstStyle/>
          <a:p>
            <a:fld id="{6CF075D9-0C7C-4CF3-B718-32050F5FF271}" type="slidenum">
              <a:rPr lang="en-US" smtClean="0"/>
              <a:t>35</a:t>
            </a:fld>
            <a:endParaRPr lang="en-US" dirty="0"/>
          </a:p>
        </p:txBody>
      </p:sp>
      <p:sp>
        <p:nvSpPr>
          <p:cNvPr id="7" name="Footer Placeholder 6"/>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183530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for Benefits</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To apply for benefits, user should select the “Apply” tab. Then, select the hyperlink that corresponds to the type of benefit they wish to apply for.</a:t>
            </a:r>
            <a:endParaRPr lang="en-US" sz="2000" dirty="0">
              <a:latin typeface="Arial" panose="020B0604020202020204" pitchFamily="34" charset="0"/>
              <a:cs typeface="Arial" panose="020B0604020202020204" pitchFamily="34" charset="0"/>
            </a:endParaRPr>
          </a:p>
        </p:txBody>
      </p:sp>
      <p:pic>
        <p:nvPicPr>
          <p:cNvPr id="3075" name="Picture 3" descr="Screen capture of the Apply page of the eBenefits portal. The Apply tab is highlighted for emphasis." title="Apply for Benefi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599"/>
            <a:ext cx="812155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36</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32952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for Benefits, Cont.</a:t>
            </a:r>
            <a:endParaRPr lang="en-US" dirty="0"/>
          </a:p>
        </p:txBody>
      </p:sp>
      <p:sp>
        <p:nvSpPr>
          <p:cNvPr id="4" name="TextBox 3"/>
          <p:cNvSpPr txBox="1"/>
          <p:nvPr/>
        </p:nvSpPr>
        <p:spPr>
          <a:xfrm>
            <a:off x="640080" y="5483086"/>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 may apply for burial, compensation, education and training, health care, housing, insurance, or pension benefits through eBenefits. </a:t>
            </a:r>
            <a:endParaRPr lang="en-US" sz="2000" dirty="0">
              <a:latin typeface="Arial" panose="020B0604020202020204" pitchFamily="34" charset="0"/>
              <a:cs typeface="Arial" panose="020B0604020202020204" pitchFamily="34" charset="0"/>
            </a:endParaRPr>
          </a:p>
        </p:txBody>
      </p:sp>
      <p:pic>
        <p:nvPicPr>
          <p:cNvPr id="4098" name="Picture 2" descr="Screen capture of the tabs under the eBenefits portal in order to access various benefit programs or services available to veterans and their dependents. " title="Supporting Tasks for Compens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557" y="1371600"/>
            <a:ext cx="790984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37</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46762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Benefits</a:t>
            </a:r>
            <a:endParaRPr lang="en-US" dirty="0"/>
          </a:p>
        </p:txBody>
      </p:sp>
      <p:sp>
        <p:nvSpPr>
          <p:cNvPr id="4" name="TextBox 3"/>
          <p:cNvSpPr txBox="1"/>
          <p:nvPr/>
        </p:nvSpPr>
        <p:spPr>
          <a:xfrm>
            <a:off x="640080" y="5257800"/>
            <a:ext cx="7955280" cy="132343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From the </a:t>
            </a:r>
            <a:r>
              <a:rPr lang="en-US" sz="2000" dirty="0">
                <a:latin typeface="Arial" panose="020B0604020202020204" pitchFamily="34" charset="0"/>
                <a:cs typeface="Arial" panose="020B0604020202020204" pitchFamily="34" charset="0"/>
              </a:rPr>
              <a:t>“Manage Your Benefits” </a:t>
            </a:r>
            <a:r>
              <a:rPr lang="en-US" sz="2000" dirty="0" smtClean="0">
                <a:latin typeface="Arial" panose="020B0604020202020204" pitchFamily="34" charset="0"/>
                <a:cs typeface="Arial" panose="020B0604020202020204" pitchFamily="34" charset="0"/>
              </a:rPr>
              <a:t>tab users may track the status of their compensation and pension claim, order certain medical supplies, request copies of military documents, transfer education benefits, and update insurance beneficiaries.</a:t>
            </a:r>
            <a:endParaRPr lang="en-US" sz="2000" dirty="0">
              <a:latin typeface="Arial" panose="020B0604020202020204" pitchFamily="34" charset="0"/>
              <a:cs typeface="Arial" panose="020B0604020202020204" pitchFamily="34" charset="0"/>
            </a:endParaRPr>
          </a:p>
        </p:txBody>
      </p:sp>
      <p:pic>
        <p:nvPicPr>
          <p:cNvPr id="6146" name="Picture 2" descr="Screen capture of the Manage page of the eBenefits portal. The Manage tab is highlighted for emphasis." title="Manage Your Benefi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71601"/>
            <a:ext cx="7215452" cy="386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38</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000902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VA Letters</a:t>
            </a:r>
            <a:endParaRPr lang="en-US" dirty="0"/>
          </a:p>
        </p:txBody>
      </p:sp>
      <p:sp>
        <p:nvSpPr>
          <p:cNvPr id="4" name="TextBox 3"/>
          <p:cNvSpPr txBox="1"/>
          <p:nvPr/>
        </p:nvSpPr>
        <p:spPr>
          <a:xfrm>
            <a:off x="640080" y="5486400"/>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To request copies of official military documents, the user must first select the “Manage” tab, then select “Documents and Records”.</a:t>
            </a:r>
            <a:endParaRPr lang="en-US" sz="2000" dirty="0">
              <a:latin typeface="Arial" panose="020B0604020202020204" pitchFamily="34" charset="0"/>
              <a:cs typeface="Arial" panose="020B0604020202020204" pitchFamily="34" charset="0"/>
            </a:endParaRPr>
          </a:p>
        </p:txBody>
      </p:sp>
      <p:pic>
        <p:nvPicPr>
          <p:cNvPr id="7" name="Content Placeholder 6" descr="Screen capture of the Manage page of the eBenefits portal. The Documents and Records option is circled for emphasis." title="Manage Your Benefit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503" y="1371600"/>
            <a:ext cx="6787297" cy="3886200"/>
          </a:xfrm>
        </p:spPr>
      </p:pic>
      <p:sp>
        <p:nvSpPr>
          <p:cNvPr id="3" name="Slide Number Placeholder 2"/>
          <p:cNvSpPr>
            <a:spLocks noGrp="1"/>
          </p:cNvSpPr>
          <p:nvPr>
            <p:ph type="sldNum" sz="quarter" idx="12"/>
          </p:nvPr>
        </p:nvSpPr>
        <p:spPr/>
        <p:txBody>
          <a:bodyPr/>
          <a:lstStyle/>
          <a:p>
            <a:fld id="{6CF075D9-0C7C-4CF3-B718-32050F5FF271}" type="slidenum">
              <a:rPr lang="en-US" smtClean="0"/>
              <a:t>39</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02434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Icebreaker</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Has anyone heard of eBenefits?</a:t>
            </a:r>
          </a:p>
          <a:p>
            <a:endParaRPr lang="en-US" dirty="0"/>
          </a:p>
          <a:p>
            <a:r>
              <a:rPr lang="en-US" dirty="0" smtClean="0"/>
              <a:t>What do you know about eBenefits, or what have you heard about it?</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4</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941743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VA Letters, Cont.</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“Access Your Documents and Records” page shows several types of documents that may be requested. The user should select “VA Letters”.</a:t>
            </a:r>
            <a:endParaRPr lang="en-US" sz="2000" dirty="0">
              <a:latin typeface="Arial" panose="020B0604020202020204" pitchFamily="34" charset="0"/>
              <a:cs typeface="Arial" panose="020B0604020202020204" pitchFamily="34" charset="0"/>
            </a:endParaRPr>
          </a:p>
        </p:txBody>
      </p:sp>
      <p:pic>
        <p:nvPicPr>
          <p:cNvPr id="7" name="Content Placeholder 6" descr="Screen capture of the Documents and Records page of the of the eBenefits portal. The Manage tab and the VA Letters link are highlighted for emphasis." title="Access Your Documents and Record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1600"/>
            <a:ext cx="7921407" cy="3886200"/>
          </a:xfrm>
        </p:spPr>
      </p:pic>
      <p:sp>
        <p:nvSpPr>
          <p:cNvPr id="3" name="Slide Number Placeholder 2"/>
          <p:cNvSpPr>
            <a:spLocks noGrp="1"/>
          </p:cNvSpPr>
          <p:nvPr>
            <p:ph type="sldNum" sz="quarter" idx="12"/>
          </p:nvPr>
        </p:nvSpPr>
        <p:spPr/>
        <p:txBody>
          <a:bodyPr/>
          <a:lstStyle/>
          <a:p>
            <a:fld id="{6CF075D9-0C7C-4CF3-B718-32050F5FF271}" type="slidenum">
              <a:rPr lang="en-US" smtClean="0"/>
              <a:t>40</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573508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VA Letters, Cont.</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From the “Download VA Letters” page, the user will need to further specify the type of letter needed by selecting the appropriate hyperlink.</a:t>
            </a:r>
            <a:endParaRPr lang="en-US" sz="2000" dirty="0">
              <a:latin typeface="Arial" panose="020B0604020202020204" pitchFamily="34" charset="0"/>
              <a:cs typeface="Arial" panose="020B0604020202020204" pitchFamily="34" charset="0"/>
            </a:endParaRPr>
          </a:p>
        </p:txBody>
      </p:sp>
      <p:pic>
        <p:nvPicPr>
          <p:cNvPr id="10242" name="Picture 2" descr="Screen capture of the VA Letters page of the eBenefits portal. Screen displays Step 1 Confirm your address on file, and Step 2 select a letter from the following list." title="Download VA Letter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73" t="27275" r="1801" b="1464"/>
          <a:stretch/>
        </p:blipFill>
        <p:spPr bwMode="auto">
          <a:xfrm>
            <a:off x="729633" y="1371600"/>
            <a:ext cx="7804767" cy="390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41</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998604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VA Representative</a:t>
            </a:r>
            <a:endParaRPr lang="en-US" dirty="0"/>
          </a:p>
        </p:txBody>
      </p:sp>
      <p:sp>
        <p:nvSpPr>
          <p:cNvPr id="4" name="TextBox 3"/>
          <p:cNvSpPr txBox="1"/>
          <p:nvPr/>
        </p:nvSpPr>
        <p:spPr>
          <a:xfrm>
            <a:off x="640080" y="5486400"/>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Users may also request or find VA representation by selecting the “VA Representative” link from the “Manage” tab.</a:t>
            </a:r>
            <a:endParaRPr lang="en-US" sz="2000" dirty="0">
              <a:latin typeface="Arial" panose="020B0604020202020204" pitchFamily="34" charset="0"/>
              <a:cs typeface="Arial" panose="020B0604020202020204" pitchFamily="34" charset="0"/>
            </a:endParaRPr>
          </a:p>
        </p:txBody>
      </p:sp>
      <p:pic>
        <p:nvPicPr>
          <p:cNvPr id="9" name="Content Placeholder 8" descr="Screen capture of the Manage Your Benefits page within the eBenefits portal. The Manage tab is highlighted for emphasis. The VA Representative link is called out for emphasis." title="Manage Your Benefi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787297"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42</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855427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Page</a:t>
            </a:r>
            <a:endParaRPr lang="en-US" dirty="0"/>
          </a:p>
        </p:txBody>
      </p:sp>
      <p:sp>
        <p:nvSpPr>
          <p:cNvPr id="4" name="TextBox 3"/>
          <p:cNvSpPr txBox="1"/>
          <p:nvPr/>
        </p:nvSpPr>
        <p:spPr>
          <a:xfrm>
            <a:off x="640080" y="5486400"/>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From the “Learn” tab, users may select and explore the various links to find resources that are available to them.</a:t>
            </a:r>
            <a:endParaRPr lang="en-US" sz="2000" dirty="0">
              <a:latin typeface="Arial" panose="020B0604020202020204" pitchFamily="34" charset="0"/>
              <a:cs typeface="Arial" panose="020B0604020202020204" pitchFamily="34" charset="0"/>
            </a:endParaRPr>
          </a:p>
        </p:txBody>
      </p:sp>
      <p:pic>
        <p:nvPicPr>
          <p:cNvPr id="7170" name="Picture 2" descr="Screen capture of the Learn tab of the eBenefits portal. The screen displays four benefits and services tabs to learn more. " title="Learn About Benefits and Serv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485" y="1371600"/>
            <a:ext cx="795191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43</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789869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Resource Directory</a:t>
            </a:r>
            <a:endParaRPr lang="en-US" dirty="0"/>
          </a:p>
        </p:txBody>
      </p:sp>
      <p:sp>
        <p:nvSpPr>
          <p:cNvPr id="4" name="TextBox 3"/>
          <p:cNvSpPr txBox="1"/>
          <p:nvPr/>
        </p:nvSpPr>
        <p:spPr>
          <a:xfrm>
            <a:off x="640080" y="5334000"/>
            <a:ext cx="7955280" cy="132343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From the “National Resource Directory” tab drop-down menu, users may find resources in their specific geographic area. They should select the hyperlink for the type of resources they are searching for to find additional information.</a:t>
            </a:r>
            <a:endParaRPr lang="en-US" sz="2000" dirty="0">
              <a:latin typeface="Arial" panose="020B0604020202020204" pitchFamily="34" charset="0"/>
              <a:cs typeface="Arial" panose="020B0604020202020204" pitchFamily="34" charset="0"/>
            </a:endParaRPr>
          </a:p>
        </p:txBody>
      </p:sp>
      <p:pic>
        <p:nvPicPr>
          <p:cNvPr id="9218" name="Picture 2" descr="Screen capture of the National Resource Directory tab of the eBenefits portal. The tab is expanded to show the following options 1. Browse Resources; 2. Benefits &amp; Compensation; 3. Education and Training; 4. Employment; 5. Family and Caregiver Support; 6. Homeless Assistance; 7. Housing; 8. Transportation and Travel; 9. Other Services and Resources" title="eBenefits Home Pag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183" y="1371600"/>
            <a:ext cx="7439417"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44</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564175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Resource Directory, Cont.</a:t>
            </a:r>
            <a:endParaRPr lang="en-US" dirty="0"/>
          </a:p>
        </p:txBody>
      </p:sp>
      <p:sp>
        <p:nvSpPr>
          <p:cNvPr id="4" name="TextBox 3"/>
          <p:cNvSpPr txBox="1"/>
          <p:nvPr/>
        </p:nvSpPr>
        <p:spPr>
          <a:xfrm>
            <a:off x="640080" y="5334000"/>
            <a:ext cx="7955280" cy="132343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Users may also enter a keyword for the type of assistance they need from the “National Resource Directory” page. Then, enter their location and select “Search”. A list of topic-specific local resources will be displayed.</a:t>
            </a:r>
            <a:endParaRPr lang="en-US" sz="2000" dirty="0">
              <a:latin typeface="Arial" panose="020B0604020202020204" pitchFamily="34" charset="0"/>
              <a:cs typeface="Arial" panose="020B0604020202020204" pitchFamily="34" charset="0"/>
            </a:endParaRPr>
          </a:p>
        </p:txBody>
      </p:sp>
      <p:pic>
        <p:nvPicPr>
          <p:cNvPr id="10242" name="Picture 2" descr="Screen capture of the National Resource Directory page of the eBenefits portal, search feature. " title="eBenefits Home P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0740" y="1371600"/>
            <a:ext cx="7551260"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45</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744892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Center Page</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“Employment Center” tab provides options such as searching for jobs, translating military skills into similar civilian occupations, and building resumes.</a:t>
            </a:r>
            <a:endParaRPr lang="en-US" sz="2000" dirty="0">
              <a:latin typeface="Arial" panose="020B0604020202020204" pitchFamily="34" charset="0"/>
              <a:cs typeface="Arial" panose="020B0604020202020204" pitchFamily="34" charset="0"/>
            </a:endParaRPr>
          </a:p>
        </p:txBody>
      </p:sp>
      <p:pic>
        <p:nvPicPr>
          <p:cNvPr id="11266" name="Picture 2" descr="Screen capture of the Employment Center page of the eBenefits portal.The Employment Center tab is expanded to show the following options for employees 1. job search; 2. skills translator; 3. resume builder. The following options are dispalyed for employers 1. Manage employer profile; 2. post jobs; 3. make a hiring commitment" title="eBenefits Home P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81387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46</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977368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Page</a:t>
            </a:r>
            <a:endParaRPr lang="en-US" dirty="0"/>
          </a:p>
        </p:txBody>
      </p:sp>
      <p:sp>
        <p:nvSpPr>
          <p:cNvPr id="4" name="TextBox 3"/>
          <p:cNvSpPr txBox="1"/>
          <p:nvPr/>
        </p:nvSpPr>
        <p:spPr>
          <a:xfrm>
            <a:off x="640080" y="5486400"/>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“Contact” tab provides various means of interacting with VA</a:t>
            </a:r>
            <a:r>
              <a:rPr lang="en-US" sz="200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Users may contact the VA by phone, email, or chat.</a:t>
            </a:r>
            <a:endParaRPr lang="en-US" sz="2000" dirty="0">
              <a:latin typeface="Arial" panose="020B0604020202020204" pitchFamily="34" charset="0"/>
              <a:cs typeface="Arial" panose="020B0604020202020204" pitchFamily="34" charset="0"/>
            </a:endParaRPr>
          </a:p>
        </p:txBody>
      </p:sp>
      <p:pic>
        <p:nvPicPr>
          <p:cNvPr id="12290" name="Picture 2" descr="Screen capture of the Contact tab of the eBenefits portal. The Contact tab displays telehone numbers for technical support and Online support options. " title="eBenefits Home P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5717" y="1371600"/>
            <a:ext cx="750008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47</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806172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Page, Cont.</a:t>
            </a:r>
            <a:endParaRPr lang="en-US" dirty="0"/>
          </a:p>
        </p:txBody>
      </p:sp>
      <p:sp>
        <p:nvSpPr>
          <p:cNvPr id="4" name="TextBox 3"/>
          <p:cNvSpPr txBox="1"/>
          <p:nvPr/>
        </p:nvSpPr>
        <p:spPr>
          <a:xfrm>
            <a:off x="640080" y="5486400"/>
            <a:ext cx="79552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“Contact” tab also provides a list of nearest VA facilities.</a:t>
            </a:r>
            <a:endParaRPr lang="en-US" sz="2000" dirty="0">
              <a:latin typeface="Arial" panose="020B0604020202020204" pitchFamily="34" charset="0"/>
              <a:cs typeface="Arial" panose="020B0604020202020204" pitchFamily="34" charset="0"/>
            </a:endParaRPr>
          </a:p>
        </p:txBody>
      </p:sp>
      <p:pic>
        <p:nvPicPr>
          <p:cNvPr id="13314" name="Picture 2" descr="Screen capture of the In Person section of the Contact tab within the eBenefits portal. The Contact tab is highlighted for emphasis. A link is available that states Find your nearest VA office" title="eBenefits Home P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19531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48</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605049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marL="457200" indent="-457200">
              <a:buAutoNum type="arabicPeriod"/>
            </a:pPr>
            <a:r>
              <a:rPr lang="en-US" dirty="0" smtClean="0"/>
              <a:t>What types of benefits may be applied for on the eBenefits site?</a:t>
            </a:r>
          </a:p>
          <a:p>
            <a:pPr marL="800100" lvl="2" indent="0">
              <a:buNone/>
            </a:pPr>
            <a:endParaRPr lang="en-US" dirty="0" smtClean="0"/>
          </a:p>
          <a:p>
            <a:pPr marL="457200" indent="-457200">
              <a:buAutoNum type="arabicPeriod"/>
            </a:pPr>
            <a:r>
              <a:rPr lang="en-US" dirty="0" smtClean="0"/>
              <a:t>What are the main tabs available on the eBenefits site?</a:t>
            </a:r>
          </a:p>
          <a:p>
            <a:pPr marL="457200" indent="-457200">
              <a:buAutoNum type="arabicPeriod"/>
            </a:pPr>
            <a:endParaRPr lang="en-US" dirty="0" smtClean="0"/>
          </a:p>
          <a:p>
            <a:pPr marL="857250" lvl="1" indent="-457200">
              <a:buAutoNum type="alphaLcParenR"/>
            </a:pPr>
            <a:endParaRPr lang="en-US" dirty="0"/>
          </a:p>
          <a:p>
            <a:pPr marL="457200" indent="-457200">
              <a:buAutoNum type="arabicPeriod"/>
            </a:pPr>
            <a:endParaRPr lang="en-US" dirty="0" smtClean="0"/>
          </a:p>
          <a:p>
            <a:pPr marL="857250" lvl="1" indent="-457200">
              <a:buAutoNum type="alphaLcParenR"/>
            </a:pPr>
            <a:endParaRPr lang="en-US" dirty="0" smtClean="0"/>
          </a:p>
          <a:p>
            <a:pPr marL="400050" lvl="1" indent="0">
              <a:buNone/>
            </a:pP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49</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41619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dirty="0" smtClean="0"/>
              <a:t>At the conclusion of this lesson, you will be able to:</a:t>
            </a:r>
          </a:p>
          <a:p>
            <a:r>
              <a:rPr lang="en-US" dirty="0" smtClean="0"/>
              <a:t>Recall characteristics and features of the eBenefits portal</a:t>
            </a:r>
          </a:p>
          <a:p>
            <a:r>
              <a:rPr lang="en-US" dirty="0"/>
              <a:t>Differentiate between methods of </a:t>
            </a:r>
            <a:r>
              <a:rPr lang="en-US" dirty="0" smtClean="0"/>
              <a:t>obtaining Basic vs. Premium level eBenefits account access</a:t>
            </a:r>
          </a:p>
          <a:p>
            <a:r>
              <a:rPr lang="en-US" dirty="0" smtClean="0"/>
              <a:t>Recognize location of content within the eBenefits portal</a:t>
            </a:r>
            <a:endParaRPr lang="en-US" dirty="0"/>
          </a:p>
          <a:p>
            <a:r>
              <a:rPr lang="en-US" dirty="0" smtClean="0"/>
              <a:t>Recall education-specific features of eBenefits</a:t>
            </a:r>
          </a:p>
          <a:p>
            <a:r>
              <a:rPr lang="en-US" dirty="0" smtClean="0"/>
              <a:t>Identify actions when users report fraud and/or technical issues pertaining to </a:t>
            </a:r>
            <a:r>
              <a:rPr lang="en-US" dirty="0" err="1" smtClean="0"/>
              <a:t>eBenefits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5</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8294541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Education-Related eBenefits Features</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50</a:t>
            </a:fld>
            <a:endParaRPr lang="en-US" dirty="0"/>
          </a:p>
        </p:txBody>
      </p:sp>
      <p:sp>
        <p:nvSpPr>
          <p:cNvPr id="6" name="Footer Placeholder 5"/>
          <p:cNvSpPr>
            <a:spLocks noGrp="1"/>
          </p:cNvSpPr>
          <p:nvPr>
            <p:ph type="ftr" sz="quarter" idx="3"/>
          </p:nvPr>
        </p:nvSpPr>
        <p:spPr>
          <a:xfrm>
            <a:off x="9211" y="6601967"/>
            <a:ext cx="4272643" cy="329184"/>
          </a:xfrm>
          <a:prstGeom prst="rect">
            <a:avLst/>
          </a:prstGeom>
        </p:spPr>
        <p:txBody>
          <a:bodyPr/>
          <a:lstStyle/>
          <a:p>
            <a:r>
              <a:rPr lang="en-US" sz="1400" dirty="0">
                <a:solidFill>
                  <a:schemeClr val="bg1"/>
                </a:solidFill>
              </a:rPr>
              <a:t>eBenefits</a:t>
            </a:r>
          </a:p>
        </p:txBody>
      </p:sp>
    </p:spTree>
    <p:extLst>
      <p:ext uri="{BB962C8B-B14F-4D97-AF65-F5344CB8AC3E}">
        <p14:creationId xmlns:p14="http://schemas.microsoft.com/office/powerpoint/2010/main" val="3002472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Related Features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Apply for benefits</a:t>
            </a:r>
          </a:p>
          <a:p>
            <a:r>
              <a:rPr lang="en-US" dirty="0" smtClean="0"/>
              <a:t>Enroll </a:t>
            </a:r>
            <a:r>
              <a:rPr lang="en-US" dirty="0"/>
              <a:t>in </a:t>
            </a:r>
            <a:r>
              <a:rPr lang="en-US" dirty="0" smtClean="0"/>
              <a:t>direct deposit</a:t>
            </a:r>
            <a:endParaRPr lang="en-US" dirty="0"/>
          </a:p>
          <a:p>
            <a:r>
              <a:rPr lang="en-US" dirty="0" smtClean="0"/>
              <a:t>Change </a:t>
            </a:r>
            <a:r>
              <a:rPr lang="en-US" dirty="0"/>
              <a:t>a</a:t>
            </a:r>
            <a:r>
              <a:rPr lang="en-US" dirty="0" smtClean="0"/>
              <a:t>ddress</a:t>
            </a:r>
            <a:endParaRPr lang="en-US" dirty="0"/>
          </a:p>
          <a:p>
            <a:r>
              <a:rPr lang="en-US" dirty="0" smtClean="0"/>
              <a:t>Review Post </a:t>
            </a:r>
            <a:r>
              <a:rPr lang="en-US" dirty="0"/>
              <a:t>9/11 GI Bill </a:t>
            </a:r>
            <a:r>
              <a:rPr lang="en-US" dirty="0" smtClean="0"/>
              <a:t>enrollment </a:t>
            </a:r>
            <a:r>
              <a:rPr lang="en-US" dirty="0"/>
              <a:t>s</a:t>
            </a:r>
            <a:r>
              <a:rPr lang="en-US" dirty="0" smtClean="0"/>
              <a:t>tatus</a:t>
            </a:r>
          </a:p>
          <a:p>
            <a:r>
              <a:rPr lang="en-US" dirty="0"/>
              <a:t>Check remaining benefits and delimiting date</a:t>
            </a:r>
          </a:p>
          <a:p>
            <a:r>
              <a:rPr lang="en-US" dirty="0" smtClean="0"/>
              <a:t>Transfer Post-9/11 GI Bill entitlement</a:t>
            </a:r>
            <a:endParaRPr lang="en-US" dirty="0"/>
          </a:p>
          <a:p>
            <a:r>
              <a:rPr lang="en-US" dirty="0" smtClean="0"/>
              <a:t>Web Automated and Verification of Enrollment (WAVE) for Ch30, 1606, and 1607</a:t>
            </a:r>
          </a:p>
        </p:txBody>
      </p:sp>
      <p:sp>
        <p:nvSpPr>
          <p:cNvPr id="4" name="Slide Number Placeholder 3"/>
          <p:cNvSpPr>
            <a:spLocks noGrp="1"/>
          </p:cNvSpPr>
          <p:nvPr>
            <p:ph type="sldNum" sz="quarter" idx="12"/>
          </p:nvPr>
        </p:nvSpPr>
        <p:spPr/>
        <p:txBody>
          <a:bodyPr/>
          <a:lstStyle/>
          <a:p>
            <a:fld id="{6CF075D9-0C7C-4CF3-B718-32050F5FF271}" type="slidenum">
              <a:rPr lang="en-US" smtClean="0"/>
              <a:t>51</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15835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for Benefits</a:t>
            </a:r>
            <a:endParaRPr lang="en-US" dirty="0"/>
          </a:p>
        </p:txBody>
      </p:sp>
      <p:sp>
        <p:nvSpPr>
          <p:cNvPr id="4" name="TextBox 3"/>
          <p:cNvSpPr txBox="1"/>
          <p:nvPr/>
        </p:nvSpPr>
        <p:spPr>
          <a:xfrm>
            <a:off x="640080" y="5257800"/>
            <a:ext cx="7955280" cy="132343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From the “Apply” tab, the user may select “Education”, to be directed to the VONAPP portal where they can apply for a variety of VA Education benefits. If they are a new VONAPP user, they will first have to set up a VONAPP account.</a:t>
            </a:r>
            <a:endParaRPr lang="en-US" sz="2000" dirty="0">
              <a:latin typeface="Arial" panose="020B0604020202020204" pitchFamily="34" charset="0"/>
              <a:cs typeface="Arial" panose="020B0604020202020204" pitchFamily="34" charset="0"/>
            </a:endParaRPr>
          </a:p>
        </p:txBody>
      </p:sp>
      <p:pic>
        <p:nvPicPr>
          <p:cNvPr id="12290" name="Picture 2" descr="Screen capture of the Veterans On-Line Application (VONAPP) page within the eBenefits portal." title="eBenefits screensh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757" y="1371600"/>
            <a:ext cx="5293843"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52</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131053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or Direct Deposit Changes</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 order for a user to change their address or EFT information, the user </a:t>
            </a:r>
            <a:r>
              <a:rPr lang="en-US" sz="2000" dirty="0">
                <a:latin typeface="Arial" panose="020B0604020202020204" pitchFamily="34" charset="0"/>
                <a:cs typeface="Arial" panose="020B0604020202020204" pitchFamily="34" charset="0"/>
              </a:rPr>
              <a:t>should select </a:t>
            </a:r>
            <a:r>
              <a:rPr lang="en-US" sz="2000" dirty="0" smtClean="0">
                <a:latin typeface="Arial" panose="020B0604020202020204" pitchFamily="34" charset="0"/>
                <a:cs typeface="Arial" panose="020B0604020202020204" pitchFamily="34" charset="0"/>
              </a:rPr>
              <a:t>the “Contact and Direct Deposit Information” link from the “Manage” tab.</a:t>
            </a:r>
            <a:endParaRPr lang="en-US" sz="2000" dirty="0">
              <a:latin typeface="Arial" panose="020B0604020202020204" pitchFamily="34" charset="0"/>
              <a:cs typeface="Arial" panose="020B0604020202020204" pitchFamily="34" charset="0"/>
            </a:endParaRPr>
          </a:p>
        </p:txBody>
      </p:sp>
      <p:pic>
        <p:nvPicPr>
          <p:cNvPr id="8" name="Content Placeholder 7" descr="Screen capture of the Manage tab of the eBenefits portal. The Manage tab is highlighted for emphasis. The Contact and Direct Deposit Information link is called out for emphasis." title="Manage You Benefit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703" y="1371600"/>
            <a:ext cx="6787297"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53</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43270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Address or Direct Deposit Changes, Cont.</a:t>
            </a:r>
            <a:endParaRPr lang="en-US" dirty="0"/>
          </a:p>
        </p:txBody>
      </p:sp>
      <p:sp>
        <p:nvSpPr>
          <p:cNvPr id="4" name="TextBox 3"/>
          <p:cNvSpPr txBox="1"/>
          <p:nvPr/>
        </p:nvSpPr>
        <p:spPr>
          <a:xfrm>
            <a:off x="640080" y="5486400"/>
            <a:ext cx="79552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Select “Direct Deposit and Contact Information Update”.</a:t>
            </a:r>
            <a:endParaRPr lang="en-US" sz="2000" dirty="0">
              <a:latin typeface="Arial" panose="020B0604020202020204" pitchFamily="34" charset="0"/>
              <a:cs typeface="Arial" panose="020B0604020202020204" pitchFamily="34" charset="0"/>
            </a:endParaRPr>
          </a:p>
        </p:txBody>
      </p:sp>
      <p:pic>
        <p:nvPicPr>
          <p:cNvPr id="7" name="Content Placeholder 6" descr="Screen capture of the Contact and Direct Deposit page of the eBenefits portal. The Manage tab is highlighted for emphasis. The Direct Deposit and Contact Information Update link is called out for emphasis.  " title="Update Contact and Direct Deposit Informatio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3633511"/>
          </a:xfrm>
        </p:spPr>
      </p:pic>
      <p:sp>
        <p:nvSpPr>
          <p:cNvPr id="3" name="Slide Number Placeholder 2"/>
          <p:cNvSpPr>
            <a:spLocks noGrp="1"/>
          </p:cNvSpPr>
          <p:nvPr>
            <p:ph type="sldNum" sz="quarter" idx="12"/>
          </p:nvPr>
        </p:nvSpPr>
        <p:spPr/>
        <p:txBody>
          <a:bodyPr/>
          <a:lstStyle/>
          <a:p>
            <a:fld id="{6CF075D9-0C7C-4CF3-B718-32050F5FF271}" type="slidenum">
              <a:rPr lang="en-US" smtClean="0"/>
              <a:t>54</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524227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Address </a:t>
            </a:r>
            <a:r>
              <a:rPr lang="en-US" dirty="0"/>
              <a:t>or Direct </a:t>
            </a:r>
            <a:r>
              <a:rPr lang="en-US" dirty="0" smtClean="0"/>
              <a:t>Deposit Changes, Cont.</a:t>
            </a:r>
            <a:endParaRPr lang="en-US" dirty="0"/>
          </a:p>
        </p:txBody>
      </p:sp>
      <p:sp>
        <p:nvSpPr>
          <p:cNvPr id="5" name="TextBox 4"/>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“Personal Information” page will display and show their personal information that is already on file. From there the user may edit their direct deposit and/or address.</a:t>
            </a:r>
          </a:p>
        </p:txBody>
      </p:sp>
      <p:pic>
        <p:nvPicPr>
          <p:cNvPr id="3074" name="Picture 2" descr="Screen capture of the Personal Information page of the eBenefits portal requesting Basic Information. " title="eBenefit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07" t="25335" r="3170" b="1884"/>
          <a:stretch/>
        </p:blipFill>
        <p:spPr bwMode="auto">
          <a:xfrm>
            <a:off x="762000" y="1371600"/>
            <a:ext cx="7497124" cy="396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55</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003675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Deposit Changes</a:t>
            </a:r>
            <a:endParaRPr lang="en-US" dirty="0"/>
          </a:p>
        </p:txBody>
      </p:sp>
      <p:sp>
        <p:nvSpPr>
          <p:cNvPr id="4" name="TextBox 3"/>
          <p:cNvSpPr txBox="1"/>
          <p:nvPr/>
        </p:nvSpPr>
        <p:spPr>
          <a:xfrm>
            <a:off x="640080" y="5486400"/>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To edit direct deposit information, the user </a:t>
            </a:r>
            <a:r>
              <a:rPr lang="en-US" sz="2000" dirty="0">
                <a:latin typeface="Arial" panose="020B0604020202020204" pitchFamily="34" charset="0"/>
                <a:cs typeface="Arial" panose="020B0604020202020204" pitchFamily="34" charset="0"/>
              </a:rPr>
              <a:t>should </a:t>
            </a:r>
            <a:r>
              <a:rPr lang="en-US" sz="2000" dirty="0" smtClean="0">
                <a:latin typeface="Arial" panose="020B0604020202020204" pitchFamily="34" charset="0"/>
                <a:cs typeface="Arial" panose="020B0604020202020204" pitchFamily="34" charset="0"/>
              </a:rPr>
              <a:t>select “Edit Payment Information” and submit the updated information.</a:t>
            </a:r>
            <a:endParaRPr lang="en-US" sz="2000" dirty="0">
              <a:latin typeface="Arial" panose="020B0604020202020204" pitchFamily="34" charset="0"/>
              <a:cs typeface="Arial" panose="020B0604020202020204" pitchFamily="34" charset="0"/>
            </a:endParaRPr>
          </a:p>
        </p:txBody>
      </p:sp>
      <p:pic>
        <p:nvPicPr>
          <p:cNvPr id="4098" name="Picture 2" descr="Screen capture of the Payment Information page of the eBenefits portal. The Edit Payment Information option is circled for emphasis." title="eBenefits - Contact Information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41" t="24869" r="2872"/>
          <a:stretch/>
        </p:blipFill>
        <p:spPr bwMode="auto">
          <a:xfrm>
            <a:off x="838200" y="1371600"/>
            <a:ext cx="7461157" cy="406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56</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12635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Changes</a:t>
            </a:r>
            <a:endParaRPr lang="en-US" dirty="0"/>
          </a:p>
        </p:txBody>
      </p:sp>
      <p:sp>
        <p:nvSpPr>
          <p:cNvPr id="4" name="TextBox 3"/>
          <p:cNvSpPr txBox="1"/>
          <p:nvPr/>
        </p:nvSpPr>
        <p:spPr>
          <a:xfrm>
            <a:off x="640080" y="5486400"/>
            <a:ext cx="79552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To edit an address, the user </a:t>
            </a:r>
            <a:r>
              <a:rPr lang="en-US" sz="2000" dirty="0">
                <a:latin typeface="Arial" panose="020B0604020202020204" pitchFamily="34" charset="0"/>
                <a:cs typeface="Arial" panose="020B0604020202020204" pitchFamily="34" charset="0"/>
              </a:rPr>
              <a:t>should select </a:t>
            </a:r>
            <a:r>
              <a:rPr lang="en-US" sz="2000" dirty="0" smtClean="0">
                <a:latin typeface="Arial" panose="020B0604020202020204" pitchFamily="34" charset="0"/>
                <a:cs typeface="Arial" panose="020B0604020202020204" pitchFamily="34" charset="0"/>
              </a:rPr>
              <a:t>“Edit Contact Information”.</a:t>
            </a:r>
            <a:endParaRPr lang="en-US" sz="2000" dirty="0">
              <a:latin typeface="Arial" panose="020B0604020202020204" pitchFamily="34" charset="0"/>
              <a:cs typeface="Arial" panose="020B0604020202020204" pitchFamily="34" charset="0"/>
            </a:endParaRPr>
          </a:p>
        </p:txBody>
      </p:sp>
      <p:pic>
        <p:nvPicPr>
          <p:cNvPr id="5122" name="Picture 2" descr="Screen capture of the Personal Information page requesting Basic Information of the eBenefits portal. The Edit Contact Information option is emphasized. " title="eBenefits  - Personal Informatiion p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12" t="25863" r="5272"/>
          <a:stretch/>
        </p:blipFill>
        <p:spPr bwMode="auto">
          <a:xfrm>
            <a:off x="766317" y="1371600"/>
            <a:ext cx="7539483"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57</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973836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Changes, Cont.</a:t>
            </a:r>
            <a:endParaRPr lang="en-US" dirty="0"/>
          </a:p>
        </p:txBody>
      </p:sp>
      <p:sp>
        <p:nvSpPr>
          <p:cNvPr id="4" name="TextBox 3"/>
          <p:cNvSpPr txBox="1"/>
          <p:nvPr/>
        </p:nvSpPr>
        <p:spPr>
          <a:xfrm>
            <a:off x="631174" y="5212080"/>
            <a:ext cx="7955280" cy="1323439"/>
          </a:xfrm>
          <a:prstGeom prst="rect">
            <a:avLst/>
          </a:prstGeom>
          <a:noFill/>
        </p:spPr>
        <p:txBody>
          <a:bodyPr wrap="square" rtlCol="0">
            <a:spAutoFit/>
          </a:bodyPr>
          <a:lstStyle/>
          <a:p>
            <a:pPr marL="0" lvl="1"/>
            <a:r>
              <a:rPr lang="en-US" sz="2000" dirty="0" smtClean="0">
                <a:latin typeface="Arial" panose="020B0604020202020204" pitchFamily="34" charset="0"/>
                <a:cs typeface="Arial" panose="020B0604020202020204" pitchFamily="34" charset="0"/>
              </a:rPr>
              <a:t>The user will then update address information as necessary, then select “Save My Changes”.</a:t>
            </a:r>
          </a:p>
          <a:p>
            <a:pPr marL="0" lvl="1"/>
            <a:r>
              <a:rPr lang="en-US" sz="2000" b="1" dirty="0" smtClean="0">
                <a:latin typeface="Arial" panose="020B0604020202020204" pitchFamily="34" charset="0"/>
                <a:cs typeface="Arial" panose="020B0604020202020204" pitchFamily="34" charset="0"/>
              </a:rPr>
              <a:t>NOTE</a:t>
            </a:r>
            <a:r>
              <a:rPr lang="en-US" sz="2000" dirty="0" smtClean="0">
                <a:latin typeface="Arial" panose="020B0604020202020204" pitchFamily="34" charset="0"/>
                <a:cs typeface="Arial" panose="020B0604020202020204" pitchFamily="34" charset="0"/>
              </a:rPr>
              <a:t>: Address changes completed in eBenefits will have a 22 transaction code in BDN, but no NOTE in the TIMS file.</a:t>
            </a:r>
            <a:endParaRPr lang="en-US" sz="2000" dirty="0">
              <a:latin typeface="Arial" panose="020B0604020202020204" pitchFamily="34" charset="0"/>
              <a:cs typeface="Arial" panose="020B0604020202020204" pitchFamily="34" charset="0"/>
            </a:endParaRPr>
          </a:p>
        </p:txBody>
      </p:sp>
      <p:pic>
        <p:nvPicPr>
          <p:cNvPr id="6146" name="Picture 2" descr="The Manage tab is selected and displays a screen capture of the Edit Personal Information page of the eBenefits portal. Also displays Contact Information  requesting Correspondence Mailing Address.  A pop-up window reads &quot;How would you like to update your payment information?&quot; with the options 1. Don't update any payment information and 2. Change direct deposit information for Compensation and Pension payments.  Save My Changes is emphasized. " title="eBenefits - Edit Personal Informati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388" b="423"/>
          <a:stretch/>
        </p:blipFill>
        <p:spPr bwMode="auto">
          <a:xfrm>
            <a:off x="892435" y="1325880"/>
            <a:ext cx="6805113"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58</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980945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Education Benefits</a:t>
            </a:r>
            <a:endParaRPr lang="en-US" dirty="0"/>
          </a:p>
        </p:txBody>
      </p:sp>
      <p:sp>
        <p:nvSpPr>
          <p:cNvPr id="7" name="TextBox 6"/>
          <p:cNvSpPr txBox="1"/>
          <p:nvPr/>
        </p:nvSpPr>
        <p:spPr>
          <a:xfrm>
            <a:off x="640080" y="5486400"/>
            <a:ext cx="7955280" cy="1015663"/>
          </a:xfrm>
          <a:prstGeom prst="rect">
            <a:avLst/>
          </a:prstGeom>
          <a:noFill/>
        </p:spPr>
        <p:txBody>
          <a:bodyPr wrap="square" rtlCol="0">
            <a:spAutoFit/>
          </a:bodyPr>
          <a:lstStyle/>
          <a:p>
            <a:pPr marL="0" lvl="1"/>
            <a:r>
              <a:rPr lang="en-US" sz="2000" dirty="0" smtClean="0">
                <a:latin typeface="Arial" panose="020B0604020202020204" pitchFamily="34" charset="0"/>
                <a:cs typeface="Arial" panose="020B0604020202020204" pitchFamily="34" charset="0"/>
              </a:rPr>
              <a:t>The “Manage Your Education Benefits” page, accessible from the “Manage” tab, provides access to a variety of education benefit specific features and information.</a:t>
            </a:r>
            <a:endParaRPr lang="en-US" sz="2000" dirty="0">
              <a:latin typeface="Arial" panose="020B0604020202020204" pitchFamily="34" charset="0"/>
              <a:cs typeface="Arial" panose="020B0604020202020204" pitchFamily="34" charset="0"/>
            </a:endParaRPr>
          </a:p>
        </p:txBody>
      </p:sp>
      <p:pic>
        <p:nvPicPr>
          <p:cNvPr id="8" name="Content Placeholder 7" descr="Screen capture of the Manage Your Benefits page within the eBenefits portal. The Manage tab is highlighted for emphaiss. The Education link is circled for emphasis." title="eBenefits - Manage Your Benefit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503" y="1371600"/>
            <a:ext cx="6787297"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59</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89913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Features of eBenefits</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6</a:t>
            </a:fld>
            <a:endParaRPr lang="en-US" dirty="0"/>
          </a:p>
        </p:txBody>
      </p:sp>
      <p:sp>
        <p:nvSpPr>
          <p:cNvPr id="6" name="Footer Placeholder 5"/>
          <p:cNvSpPr>
            <a:spLocks noGrp="1"/>
          </p:cNvSpPr>
          <p:nvPr>
            <p:ph type="ftr" sz="quarter" idx="3"/>
          </p:nvPr>
        </p:nvSpPr>
        <p:spPr>
          <a:xfrm>
            <a:off x="9211" y="6601967"/>
            <a:ext cx="4272643" cy="329184"/>
          </a:xfrm>
          <a:prstGeom prst="rect">
            <a:avLst/>
          </a:prstGeom>
        </p:spPr>
        <p:txBody>
          <a:bodyPr/>
          <a:lstStyle/>
          <a:p>
            <a:r>
              <a:rPr lang="en-US" sz="1400" dirty="0">
                <a:solidFill>
                  <a:schemeClr val="bg1"/>
                </a:solidFill>
              </a:rPr>
              <a:t>eBenefits</a:t>
            </a:r>
          </a:p>
        </p:txBody>
      </p:sp>
    </p:spTree>
    <p:extLst>
      <p:ext uri="{BB962C8B-B14F-4D97-AF65-F5344CB8AC3E}">
        <p14:creationId xmlns:p14="http://schemas.microsoft.com/office/powerpoint/2010/main" val="815926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Checking VA Education Payments</a:t>
            </a:r>
            <a:endParaRPr lang="en-US" dirty="0"/>
          </a:p>
        </p:txBody>
      </p:sp>
      <p:sp>
        <p:nvSpPr>
          <p:cNvPr id="4" name="TextBox 3"/>
          <p:cNvSpPr txBox="1"/>
          <p:nvPr/>
        </p:nvSpPr>
        <p:spPr>
          <a:xfrm>
            <a:off x="640080" y="5486400"/>
            <a:ext cx="795528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User should select </a:t>
            </a:r>
            <a:r>
              <a:rPr lang="en-US" sz="2000" dirty="0" smtClean="0">
                <a:latin typeface="Arial" panose="020B0604020202020204" pitchFamily="34" charset="0"/>
                <a:cs typeface="Arial" panose="020B0604020202020204" pitchFamily="34" charset="0"/>
              </a:rPr>
              <a:t>the “VA Payment History” link to </a:t>
            </a:r>
            <a:r>
              <a:rPr lang="en-US" sz="2000" dirty="0">
                <a:latin typeface="Arial" panose="020B0604020202020204" pitchFamily="34" charset="0"/>
                <a:cs typeface="Arial" panose="020B0604020202020204" pitchFamily="34" charset="0"/>
              </a:rPr>
              <a:t>review </a:t>
            </a:r>
            <a:r>
              <a:rPr lang="en-US" sz="2000" dirty="0" smtClean="0">
                <a:latin typeface="Arial" panose="020B0604020202020204" pitchFamily="34" charset="0"/>
                <a:cs typeface="Arial" panose="020B0604020202020204" pitchFamily="34" charset="0"/>
              </a:rPr>
              <a:t>their education </a:t>
            </a:r>
            <a:r>
              <a:rPr lang="en-US" sz="2000" dirty="0">
                <a:latin typeface="Arial" panose="020B0604020202020204" pitchFamily="34" charset="0"/>
                <a:cs typeface="Arial" panose="020B0604020202020204" pitchFamily="34" charset="0"/>
              </a:rPr>
              <a:t>benefit payment </a:t>
            </a:r>
            <a:r>
              <a:rPr lang="en-US" sz="2000" dirty="0" smtClean="0">
                <a:latin typeface="Arial" panose="020B0604020202020204" pitchFamily="34" charset="0"/>
                <a:cs typeface="Arial" panose="020B0604020202020204" pitchFamily="34" charset="0"/>
              </a:rPr>
              <a:t>history. </a:t>
            </a:r>
            <a:endParaRPr lang="en-US" sz="2000" dirty="0">
              <a:latin typeface="Arial" panose="020B0604020202020204" pitchFamily="34" charset="0"/>
              <a:cs typeface="Arial" panose="020B0604020202020204" pitchFamily="34" charset="0"/>
            </a:endParaRPr>
          </a:p>
        </p:txBody>
      </p:sp>
      <p:pic>
        <p:nvPicPr>
          <p:cNvPr id="8" name="Content Placeholder 7" descr="Screen capture of the Manage Your Education Benefits page of the eBenefits portal. The VA Payment History link is circled for emphasis." title="eBenefits - Manage Your Education Benefi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476" y="1371600"/>
            <a:ext cx="6742324"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60</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326488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Checking VA Education Payments, Cont.</a:t>
            </a:r>
            <a:endParaRPr lang="en-US" dirty="0"/>
          </a:p>
        </p:txBody>
      </p:sp>
      <p:sp>
        <p:nvSpPr>
          <p:cNvPr id="6" name="TextBox 5"/>
          <p:cNvSpPr txBox="1"/>
          <p:nvPr/>
        </p:nvSpPr>
        <p:spPr>
          <a:xfrm>
            <a:off x="640080" y="5486400"/>
            <a:ext cx="795528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User </a:t>
            </a:r>
            <a:r>
              <a:rPr lang="en-US" sz="2000" dirty="0">
                <a:latin typeface="Arial" panose="020B0604020202020204" pitchFamily="34" charset="0"/>
                <a:cs typeface="Arial" panose="020B0604020202020204" pitchFamily="34" charset="0"/>
              </a:rPr>
              <a:t>should select </a:t>
            </a:r>
            <a:r>
              <a:rPr lang="en-US" sz="2000" dirty="0" smtClean="0">
                <a:latin typeface="Arial" panose="020B0604020202020204" pitchFamily="34" charset="0"/>
                <a:cs typeface="Arial" panose="020B0604020202020204" pitchFamily="34" charset="0"/>
              </a:rPr>
              <a:t>the time period for which they would like to view past payments.</a:t>
            </a:r>
            <a:endParaRPr lang="en-US" sz="2000" dirty="0">
              <a:latin typeface="Arial" panose="020B0604020202020204" pitchFamily="34" charset="0"/>
              <a:cs typeface="Arial" panose="020B0604020202020204" pitchFamily="34" charset="0"/>
            </a:endParaRPr>
          </a:p>
        </p:txBody>
      </p:sp>
      <p:pic>
        <p:nvPicPr>
          <p:cNvPr id="8194" name="Picture 2" descr="Screen capture of the VA Payment History page within the eBenefits portal, displays payments disbursed.  The Manage tab is highlighted for emphasis." title="eBenefits - VA Payment History"/>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63" t="25214" r="2076" b="1519"/>
          <a:stretch/>
        </p:blipFill>
        <p:spPr bwMode="auto">
          <a:xfrm>
            <a:off x="761745" y="1371600"/>
            <a:ext cx="769645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CF075D9-0C7C-4CF3-B718-32050F5FF271}" type="slidenum">
              <a:rPr lang="en-US" smtClean="0"/>
              <a:t>61</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617697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a:t>Post 9/11 GI Bill Enrollment </a:t>
            </a:r>
            <a:r>
              <a:rPr lang="en-US" dirty="0" smtClean="0"/>
              <a:t>Status</a:t>
            </a:r>
            <a:endParaRPr lang="en-US" dirty="0"/>
          </a:p>
        </p:txBody>
      </p:sp>
      <p:sp>
        <p:nvSpPr>
          <p:cNvPr id="4" name="TextBox 3"/>
          <p:cNvSpPr txBox="1"/>
          <p:nvPr/>
        </p:nvSpPr>
        <p:spPr>
          <a:xfrm>
            <a:off x="640080" y="5305961"/>
            <a:ext cx="795528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User should select </a:t>
            </a:r>
            <a:r>
              <a:rPr lang="en-US" sz="2000" dirty="0" smtClean="0">
                <a:latin typeface="Arial" panose="020B0604020202020204" pitchFamily="34" charset="0"/>
                <a:cs typeface="Arial" panose="020B0604020202020204" pitchFamily="34" charset="0"/>
              </a:rPr>
              <a:t>the “Post-9/11 GI Bill Enrollment Status” link to review benefit status. </a:t>
            </a:r>
          </a:p>
          <a:p>
            <a:r>
              <a:rPr lang="en-US" sz="2000" b="1" dirty="0" smtClean="0">
                <a:latin typeface="Arial" panose="020B0604020202020204" pitchFamily="34" charset="0"/>
                <a:cs typeface="Arial" panose="020B0604020202020204" pitchFamily="34" charset="0"/>
              </a:rPr>
              <a:t>Note: </a:t>
            </a:r>
            <a:r>
              <a:rPr lang="en-US" sz="2000" dirty="0" smtClean="0">
                <a:latin typeface="Arial" panose="020B0604020202020204" pitchFamily="34" charset="0"/>
                <a:cs typeface="Arial" panose="020B0604020202020204" pitchFamily="34" charset="0"/>
              </a:rPr>
              <a:t>Enrollment </a:t>
            </a:r>
            <a:r>
              <a:rPr lang="en-US" sz="2000" dirty="0">
                <a:latin typeface="Arial" panose="020B0604020202020204" pitchFamily="34" charset="0"/>
                <a:cs typeface="Arial" panose="020B0604020202020204" pitchFamily="34" charset="0"/>
              </a:rPr>
              <a:t>status for other education benefits is currently not available.</a:t>
            </a:r>
          </a:p>
        </p:txBody>
      </p:sp>
      <p:pic>
        <p:nvPicPr>
          <p:cNvPr id="7" name="Content Placeholder 6" descr="Screen capture of the Manage Your Education Benefits page emphasizes the Post-9/11 GI Bill Enrollment Status." title="eBenefits - Manage Your Education Benefit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534" y="1371600"/>
            <a:ext cx="6442666" cy="3931920"/>
          </a:xfrm>
        </p:spPr>
      </p:pic>
      <p:sp>
        <p:nvSpPr>
          <p:cNvPr id="3" name="Slide Number Placeholder 2"/>
          <p:cNvSpPr>
            <a:spLocks noGrp="1"/>
          </p:cNvSpPr>
          <p:nvPr>
            <p:ph type="sldNum" sz="quarter" idx="12"/>
          </p:nvPr>
        </p:nvSpPr>
        <p:spPr/>
        <p:txBody>
          <a:bodyPr/>
          <a:lstStyle/>
          <a:p>
            <a:fld id="{6CF075D9-0C7C-4CF3-B718-32050F5FF271}" type="slidenum">
              <a:rPr lang="en-US" smtClean="0"/>
              <a:t>62</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59569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066800"/>
          </a:xfrm>
        </p:spPr>
        <p:txBody>
          <a:bodyPr/>
          <a:lstStyle/>
          <a:p>
            <a:r>
              <a:rPr lang="en-US" dirty="0" smtClean="0"/>
              <a:t>Remaining Benefits and Delimiting Date</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Under “Entitlement Information” the user may view their school enrollment information, delimiting date, and the amount of entitlement used and remaining.</a:t>
            </a:r>
            <a:endParaRPr lang="en-US" sz="2000" dirty="0">
              <a:latin typeface="Arial" panose="020B0604020202020204" pitchFamily="34" charset="0"/>
              <a:cs typeface="Arial" panose="020B0604020202020204" pitchFamily="34" charset="0"/>
            </a:endParaRPr>
          </a:p>
        </p:txBody>
      </p:sp>
      <p:pic>
        <p:nvPicPr>
          <p:cNvPr id="7" name="Content Placeholder 6" descr="Screen capture of the Education Enrollment Status page within the eBenefits portal. A callout on the page reads &quot;Post 9/11 GI Bill Personal Entitlement Info&quot;" title="eBenefits - Education Enrollment Statu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371600"/>
            <a:ext cx="7193334"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63</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943256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Post-9/11 GI Bill Benefits</a:t>
            </a:r>
            <a:endParaRPr lang="en-US" dirty="0"/>
          </a:p>
        </p:txBody>
      </p:sp>
      <p:sp>
        <p:nvSpPr>
          <p:cNvPr id="4" name="TextBox 3"/>
          <p:cNvSpPr txBox="1"/>
          <p:nvPr/>
        </p:nvSpPr>
        <p:spPr>
          <a:xfrm>
            <a:off x="640080" y="5486400"/>
            <a:ext cx="795528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User </a:t>
            </a:r>
            <a:r>
              <a:rPr lang="en-US" sz="2000" dirty="0" smtClean="0">
                <a:latin typeface="Arial" panose="020B0604020202020204" pitchFamily="34" charset="0"/>
                <a:cs typeface="Arial" panose="020B0604020202020204" pitchFamily="34" charset="0"/>
              </a:rPr>
              <a:t>may select the “Post-9/11 GI Bill Benefits Transfer” link to transfer education benefit(s) to their dependent(s).</a:t>
            </a:r>
            <a:endParaRPr lang="en-US" sz="2000" dirty="0">
              <a:latin typeface="Arial" panose="020B0604020202020204" pitchFamily="34" charset="0"/>
              <a:cs typeface="Arial" panose="020B0604020202020204" pitchFamily="34" charset="0"/>
            </a:endParaRPr>
          </a:p>
        </p:txBody>
      </p:sp>
      <p:pic>
        <p:nvPicPr>
          <p:cNvPr id="7" name="Content Placeholder 6" descr="Screen capture of the Manage Your Education Benefits page emphasizes the Post-9/11 GI Bill Benefits Transfer link. " title="eBenefits -  Manage Your Education Benefi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6742324"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64</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308556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a:t>
            </a:r>
            <a:endParaRPr lang="en-US" dirty="0"/>
          </a:p>
        </p:txBody>
      </p:sp>
      <p:sp>
        <p:nvSpPr>
          <p:cNvPr id="4" name="TextBox 3"/>
          <p:cNvSpPr txBox="1"/>
          <p:nvPr/>
        </p:nvSpPr>
        <p:spPr>
          <a:xfrm>
            <a:off x="640080" y="5486400"/>
            <a:ext cx="795528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Students using Ch30, Ch1606, Ch1607 may access WAVE to certify their attendance electronically, rather than calling the Education Call Center.</a:t>
            </a:r>
            <a:endParaRPr lang="en-US" sz="2000" dirty="0">
              <a:latin typeface="Arial" panose="020B0604020202020204" pitchFamily="34" charset="0"/>
              <a:cs typeface="Arial" panose="020B0604020202020204" pitchFamily="34" charset="0"/>
            </a:endParaRPr>
          </a:p>
        </p:txBody>
      </p:sp>
      <p:pic>
        <p:nvPicPr>
          <p:cNvPr id="8" name="Content Placeholder 7" descr="Screen capture of the Manage Your Education Benefits page emphasizes the Montgomery GI Bill (WAVE) Enrollment Verification link. " title="eBenefits - Manage Your Education Benefi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71600"/>
            <a:ext cx="6742324" cy="4114800"/>
          </a:xfrm>
        </p:spPr>
      </p:pic>
      <p:sp>
        <p:nvSpPr>
          <p:cNvPr id="3" name="Slide Number Placeholder 2"/>
          <p:cNvSpPr>
            <a:spLocks noGrp="1"/>
          </p:cNvSpPr>
          <p:nvPr>
            <p:ph type="sldNum" sz="quarter" idx="12"/>
          </p:nvPr>
        </p:nvSpPr>
        <p:spPr/>
        <p:txBody>
          <a:bodyPr/>
          <a:lstStyle/>
          <a:p>
            <a:fld id="{6CF075D9-0C7C-4CF3-B718-32050F5FF271}" type="slidenum">
              <a:rPr lang="en-US" smtClean="0"/>
              <a:t>65</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689664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457200" indent="-457200">
              <a:buAutoNum type="arabicPeriod"/>
            </a:pPr>
            <a:r>
              <a:rPr lang="en-US" sz="2000" dirty="0" smtClean="0"/>
              <a:t>What are some education-related features available within eBenefits?</a:t>
            </a:r>
          </a:p>
          <a:p>
            <a:pPr marL="0" indent="0">
              <a:buNone/>
            </a:pPr>
            <a:endParaRPr lang="en-US" sz="2000" dirty="0"/>
          </a:p>
          <a:p>
            <a:pPr marL="457200" indent="-457200">
              <a:buFont typeface="+mj-lt"/>
              <a:buAutoNum type="arabicPeriod" startAt="2"/>
            </a:pPr>
            <a:r>
              <a:rPr lang="en-US" sz="2000" dirty="0" smtClean="0"/>
              <a:t>Which education benefit displays enrollment status on eBenefits?</a:t>
            </a:r>
          </a:p>
        </p:txBody>
      </p:sp>
      <p:sp>
        <p:nvSpPr>
          <p:cNvPr id="4" name="Slide Number Placeholder 3"/>
          <p:cNvSpPr>
            <a:spLocks noGrp="1"/>
          </p:cNvSpPr>
          <p:nvPr>
            <p:ph type="sldNum" sz="quarter" idx="12"/>
          </p:nvPr>
        </p:nvSpPr>
        <p:spPr/>
        <p:txBody>
          <a:bodyPr/>
          <a:lstStyle/>
          <a:p>
            <a:fld id="{6CF075D9-0C7C-4CF3-B718-32050F5FF271}" type="slidenum">
              <a:rPr lang="en-US" smtClean="0"/>
              <a:t>66</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587178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Fraud and Technical Issues</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67</a:t>
            </a:fld>
            <a:endParaRPr lang="en-US" dirty="0"/>
          </a:p>
        </p:txBody>
      </p:sp>
      <p:sp>
        <p:nvSpPr>
          <p:cNvPr id="6" name="Footer Placeholder 5"/>
          <p:cNvSpPr>
            <a:spLocks noGrp="1"/>
          </p:cNvSpPr>
          <p:nvPr>
            <p:ph type="ftr" sz="quarter" idx="3"/>
          </p:nvPr>
        </p:nvSpPr>
        <p:spPr>
          <a:xfrm>
            <a:off x="9211" y="6601967"/>
            <a:ext cx="4272643" cy="329184"/>
          </a:xfrm>
          <a:prstGeom prst="rect">
            <a:avLst/>
          </a:prstGeom>
        </p:spPr>
        <p:txBody>
          <a:bodyPr/>
          <a:lstStyle/>
          <a:p>
            <a:r>
              <a:rPr lang="en-US" sz="1400" dirty="0">
                <a:solidFill>
                  <a:schemeClr val="bg1"/>
                </a:solidFill>
              </a:rPr>
              <a:t>eBenefits</a:t>
            </a:r>
          </a:p>
        </p:txBody>
      </p:sp>
    </p:spTree>
    <p:extLst>
      <p:ext uri="{BB962C8B-B14F-4D97-AF65-F5344CB8AC3E}">
        <p14:creationId xmlns:p14="http://schemas.microsoft.com/office/powerpoint/2010/main" val="30740789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Issues</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dirty="0" smtClean="0"/>
              <a:t>eBenefits users have occasionally reported that their personal information (address, EFT) has been changed in the eBenefits system without their consent</a:t>
            </a:r>
          </a:p>
          <a:p>
            <a:r>
              <a:rPr lang="en-US" dirty="0" smtClean="0"/>
              <a:t>In these instances, VA Education employees must:</a:t>
            </a:r>
          </a:p>
          <a:p>
            <a:pPr lvl="1"/>
            <a:r>
              <a:rPr lang="en-US" dirty="0" smtClean="0"/>
              <a:t>Advise the user to contact their local police department and file a report</a:t>
            </a:r>
          </a:p>
          <a:p>
            <a:pPr lvl="1"/>
            <a:r>
              <a:rPr lang="en-US" dirty="0" smtClean="0"/>
              <a:t>Correct any address or EFT information as needed</a:t>
            </a:r>
          </a:p>
          <a:p>
            <a:pPr lvl="1"/>
            <a:r>
              <a:rPr lang="en-US" dirty="0" smtClean="0"/>
              <a:t>Complete a payment tracer for any missing payment</a:t>
            </a:r>
          </a:p>
          <a:p>
            <a:pPr lvl="1"/>
            <a:r>
              <a:rPr lang="en-US" dirty="0" smtClean="0"/>
              <a:t>Complete a VA Form 119, Report of Contact, and email (via encrypted email) to their supervisor</a:t>
            </a:r>
          </a:p>
          <a:p>
            <a:pPr marL="457200" lvl="1" indent="0">
              <a:buNone/>
            </a:pPr>
            <a:endParaRPr lang="en-US" dirty="0"/>
          </a:p>
          <a:p>
            <a:pPr marL="457200" lvl="1" indent="0">
              <a:buNone/>
            </a:pPr>
            <a:r>
              <a:rPr lang="en-US" sz="2200" dirty="0" smtClean="0"/>
              <a:t>**Please refer to the </a:t>
            </a:r>
            <a:r>
              <a:rPr lang="en-US" sz="2200" b="1" i="1" dirty="0" smtClean="0"/>
              <a:t>Fraud/Privacy </a:t>
            </a:r>
            <a:r>
              <a:rPr lang="en-US" sz="2200" b="1" i="1" dirty="0"/>
              <a:t>Violation Guidelines – Reportable Incidents, Procedural Guidance, FAQs, and Suggested </a:t>
            </a:r>
            <a:r>
              <a:rPr lang="en-US" sz="2200" b="1" i="1" dirty="0" smtClean="0"/>
              <a:t>Scripts </a:t>
            </a:r>
            <a:r>
              <a:rPr lang="en-US" sz="2200" i="1" dirty="0" smtClean="0"/>
              <a:t>for specific reporting instructions</a:t>
            </a:r>
            <a:endParaRPr lang="en-US" sz="2200" i="1" dirty="0"/>
          </a:p>
          <a:p>
            <a:pPr marL="457200" lvl="1"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CF075D9-0C7C-4CF3-B718-32050F5FF271}" type="slidenum">
              <a:rPr lang="en-US" smtClean="0"/>
              <a:t>68</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233319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Issues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dirty="0" smtClean="0"/>
              <a:t>Transfer callers who are experiencing </a:t>
            </a:r>
            <a:r>
              <a:rPr lang="en-US" u="sng" dirty="0" smtClean="0"/>
              <a:t>technical</a:t>
            </a:r>
            <a:r>
              <a:rPr lang="en-US" dirty="0" smtClean="0"/>
              <a:t> issues with the eBenefits portal to 1-800-983-0937.</a:t>
            </a:r>
          </a:p>
          <a:p>
            <a:pPr marL="0" indent="0">
              <a:buNone/>
            </a:pPr>
            <a:endParaRPr lang="en-US" dirty="0" smtClean="0"/>
          </a:p>
          <a:p>
            <a:pPr marL="0" indent="0">
              <a:buNone/>
            </a:pPr>
            <a:r>
              <a:rPr lang="en-US" dirty="0" smtClean="0"/>
              <a:t>Do </a:t>
            </a:r>
            <a:r>
              <a:rPr lang="en-US" u="sng" dirty="0" smtClean="0"/>
              <a:t>not</a:t>
            </a:r>
            <a:r>
              <a:rPr lang="en-US" dirty="0" smtClean="0"/>
              <a:t> transfer for:</a:t>
            </a:r>
          </a:p>
          <a:p>
            <a:r>
              <a:rPr lang="en-US" dirty="0"/>
              <a:t>Navigational help</a:t>
            </a:r>
          </a:p>
          <a:p>
            <a:r>
              <a:rPr lang="en-US" dirty="0" smtClean="0"/>
              <a:t>Help with applying for Education Benefits</a:t>
            </a:r>
          </a:p>
          <a:p>
            <a:r>
              <a:rPr lang="en-US" dirty="0" smtClean="0"/>
              <a:t>Problems with the VONAPP website</a:t>
            </a:r>
          </a:p>
          <a:p>
            <a:r>
              <a:rPr lang="en-US" dirty="0" smtClean="0"/>
              <a:t>Problems with the GI Bill website</a:t>
            </a:r>
          </a:p>
          <a:p>
            <a:r>
              <a:rPr lang="en-US" dirty="0" smtClean="0"/>
              <a:t>Phone proofing</a:t>
            </a:r>
          </a:p>
          <a:p>
            <a:pPr marL="0" indent="0">
              <a:buNone/>
            </a:pP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69</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78931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57200" y="914400"/>
            <a:ext cx="8229600" cy="4800600"/>
          </a:xfrm>
        </p:spPr>
        <p:txBody>
          <a:bodyPr>
            <a:noAutofit/>
          </a:bodyPr>
          <a:lstStyle/>
          <a:p>
            <a:pPr marL="0" indent="0">
              <a:buNone/>
            </a:pPr>
            <a:r>
              <a:rPr lang="en-US" dirty="0" smtClean="0">
                <a:hlinkClick r:id="rId2"/>
              </a:rPr>
              <a:t>Benefits</a:t>
            </a:r>
            <a:r>
              <a:rPr lang="en-US" dirty="0" smtClean="0"/>
              <a:t> </a:t>
            </a:r>
            <a:r>
              <a:rPr lang="en-US" dirty="0" smtClean="0"/>
              <a:t>is a joint VA/DoD Web portal that provides self-service capabilities to </a:t>
            </a:r>
            <a:r>
              <a:rPr lang="en-US" u="sng" dirty="0" smtClean="0"/>
              <a:t>Veterans</a:t>
            </a:r>
            <a:r>
              <a:rPr lang="en-US" dirty="0" smtClean="0"/>
              <a:t>, </a:t>
            </a:r>
            <a:r>
              <a:rPr lang="en-US" u="sng" dirty="0" err="1" smtClean="0"/>
              <a:t>Servicemembers</a:t>
            </a:r>
            <a:r>
              <a:rPr lang="en-US" dirty="0" smtClean="0"/>
              <a:t>, and their </a:t>
            </a:r>
            <a:r>
              <a:rPr lang="en-US" u="sng" dirty="0" smtClean="0"/>
              <a:t>dependents and caregivers.</a:t>
            </a:r>
            <a:endParaRPr lang="en-US" dirty="0" smtClean="0"/>
          </a:p>
          <a:p>
            <a:pPr marL="0" indent="0">
              <a:buNone/>
            </a:pPr>
            <a:endParaRPr lang="en-US" dirty="0" smtClean="0"/>
          </a:p>
          <a:p>
            <a:pPr marL="0" indent="0">
              <a:buNone/>
            </a:pPr>
            <a:r>
              <a:rPr lang="en-US" dirty="0" smtClean="0"/>
              <a:t>Development of eBenefits began in March of 2007 at the recommendation of  the President’s Commission on Care for America’s Returning Wounded Warriors (Dole/Shalala).</a:t>
            </a:r>
          </a:p>
          <a:p>
            <a:pPr marL="0" indent="0">
              <a:buNone/>
            </a:pPr>
            <a:endParaRPr lang="en-US" dirty="0" smtClean="0"/>
          </a:p>
          <a:p>
            <a:pPr marL="0" indent="0">
              <a:buNone/>
            </a:pPr>
            <a:r>
              <a:rPr lang="en-US" dirty="0" smtClean="0"/>
              <a:t>Veterans Online Application (VONAPP) is a website linked to eBenefits that allows Veterans to apply for benefits online by completing and sending an application electronically.</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7</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9693750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a:xfrm>
            <a:off x="457200" y="1524000"/>
            <a:ext cx="8229600" cy="3657600"/>
          </a:xfrm>
        </p:spPr>
        <p:txBody>
          <a:bodyPr>
            <a:normAutofit/>
          </a:bodyPr>
          <a:lstStyle/>
          <a:p>
            <a:pPr marL="457200" indent="-457200">
              <a:buFont typeface="+mj-lt"/>
              <a:buAutoNum type="arabicPeriod"/>
            </a:pPr>
            <a:r>
              <a:rPr lang="en-US" dirty="0" smtClean="0"/>
              <a:t>Which actions should you complete if a customer suspects fraud on their eBenefits account?</a:t>
            </a:r>
          </a:p>
          <a:p>
            <a:pPr marL="457200" indent="-457200">
              <a:buFont typeface="+mj-lt"/>
              <a:buAutoNum type="arabicPeriod"/>
            </a:pPr>
            <a:endParaRPr lang="en-US" dirty="0"/>
          </a:p>
          <a:p>
            <a:pPr marL="457200" indent="-457200">
              <a:buFont typeface="+mj-lt"/>
              <a:buAutoNum type="arabicPeriod"/>
            </a:pPr>
            <a:r>
              <a:rPr lang="en-US" u="sng" dirty="0" smtClean="0"/>
              <a:t>True or False</a:t>
            </a:r>
            <a:r>
              <a:rPr lang="en-US" dirty="0" smtClean="0"/>
              <a:t>:  You should transfer individuals who are having difficulty with the VONAPP site to the technical helpdesk.</a:t>
            </a:r>
          </a:p>
        </p:txBody>
      </p:sp>
      <p:sp>
        <p:nvSpPr>
          <p:cNvPr id="4" name="Slide Number Placeholder 3"/>
          <p:cNvSpPr>
            <a:spLocks noGrp="1"/>
          </p:cNvSpPr>
          <p:nvPr>
            <p:ph type="sldNum" sz="quarter" idx="12"/>
          </p:nvPr>
        </p:nvSpPr>
        <p:spPr/>
        <p:txBody>
          <a:bodyPr/>
          <a:lstStyle/>
          <a:p>
            <a:fld id="{6CF075D9-0C7C-4CF3-B718-32050F5FF271}" type="slidenum">
              <a:rPr lang="en-US" smtClean="0"/>
              <a:t>70</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415330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Autofit/>
          </a:bodyPr>
          <a:lstStyle/>
          <a:p>
            <a:r>
              <a:rPr lang="en-US" dirty="0" smtClean="0"/>
              <a:t>eBenefits is a self-service portal that offers services and access to VA and DoD programs and information</a:t>
            </a:r>
          </a:p>
          <a:p>
            <a:r>
              <a:rPr lang="en-US" dirty="0"/>
              <a:t>Veterans and dependents may obtain a Basic or Premium </a:t>
            </a:r>
            <a:r>
              <a:rPr lang="en-US" dirty="0" smtClean="0"/>
              <a:t>account</a:t>
            </a:r>
            <a:endParaRPr lang="en-US" dirty="0"/>
          </a:p>
          <a:p>
            <a:r>
              <a:rPr lang="en-US" dirty="0" smtClean="0"/>
              <a:t>The site contains six tabs which categorize services by function: Apply, Manage, Learn, National Resource Directory, Employment Center, and Contact</a:t>
            </a:r>
          </a:p>
          <a:p>
            <a:r>
              <a:rPr lang="en-US" dirty="0" smtClean="0"/>
              <a:t>Education specific functions include the ability to apply for education benefits, manage EFT and address information, check Post-9/11 GI Bill enrollment/benefit status, transfer benefits, and certify enrollment</a:t>
            </a:r>
          </a:p>
          <a:p>
            <a:r>
              <a:rPr lang="en-US" dirty="0" smtClean="0"/>
              <a:t>A dedicated phone line is available for technical help with the site</a:t>
            </a:r>
          </a:p>
          <a:p>
            <a:endParaRPr lang="en-US" dirty="0" smtClean="0"/>
          </a:p>
        </p:txBody>
      </p:sp>
      <p:sp>
        <p:nvSpPr>
          <p:cNvPr id="4" name="Slide Number Placeholder 3"/>
          <p:cNvSpPr>
            <a:spLocks noGrp="1"/>
          </p:cNvSpPr>
          <p:nvPr>
            <p:ph type="sldNum" sz="quarter" idx="12"/>
          </p:nvPr>
        </p:nvSpPr>
        <p:spPr/>
        <p:txBody>
          <a:bodyPr/>
          <a:lstStyle/>
          <a:p>
            <a:fld id="{6CF075D9-0C7C-4CF3-B718-32050F5FF271}" type="slidenum">
              <a:rPr lang="en-US" smtClean="0"/>
              <a:t>71</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301607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You have completed the eBenefits lesson. You should now be able to:</a:t>
            </a:r>
            <a:endParaRPr lang="en-US" dirty="0"/>
          </a:p>
          <a:p>
            <a:r>
              <a:rPr lang="en-US" dirty="0"/>
              <a:t>Recall characteristics and features of the eBenefits portal</a:t>
            </a:r>
          </a:p>
          <a:p>
            <a:r>
              <a:rPr lang="en-US" dirty="0"/>
              <a:t>Differentiate between methods of obtaining Basic vs. Premium level eBenefits account access</a:t>
            </a:r>
          </a:p>
          <a:p>
            <a:r>
              <a:rPr lang="en-US" dirty="0"/>
              <a:t>Recognize location of content within the eBenefits portal</a:t>
            </a:r>
          </a:p>
          <a:p>
            <a:r>
              <a:rPr lang="en-US" dirty="0"/>
              <a:t>Recall education-specific features of eBenefits</a:t>
            </a:r>
          </a:p>
          <a:p>
            <a:r>
              <a:rPr lang="en-US" dirty="0"/>
              <a:t>Identify actions when users report fraud and/or technical issues pertaining to </a:t>
            </a:r>
            <a:r>
              <a:rPr lang="en-US" dirty="0" err="1" smtClean="0"/>
              <a:t>eBenefits</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72</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821599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endParaRPr lang="en-US" dirty="0"/>
          </a:p>
          <a:p>
            <a:pPr marL="0" indent="0" algn="ctr">
              <a:buNone/>
            </a:pPr>
            <a:r>
              <a:rPr lang="en-US" dirty="0" smtClean="0"/>
              <a:t>What questions do you have about today’s training?</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73</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846873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hlinkClick r:id="rId2"/>
              </a:rPr>
              <a:t>eBenefits</a:t>
            </a:r>
            <a:r>
              <a:rPr lang="en-US" dirty="0" smtClean="0"/>
              <a:t> portal</a:t>
            </a:r>
          </a:p>
          <a:p>
            <a:r>
              <a:rPr lang="en-US" dirty="0" smtClean="0"/>
              <a:t>eBenefits Help Desk Reference Guide, Release 3.3 – December 2011</a:t>
            </a:r>
          </a:p>
          <a:p>
            <a:r>
              <a:rPr lang="en-US" i="1" dirty="0" smtClean="0"/>
              <a:t>eBenefits for the Call Center Representative and Public Contact</a:t>
            </a:r>
            <a:r>
              <a:rPr lang="en-US" dirty="0" smtClean="0"/>
              <a:t>, TMS VA #3864696, 11/6/13</a:t>
            </a:r>
          </a:p>
          <a:p>
            <a:r>
              <a:rPr lang="en-US" dirty="0" smtClean="0"/>
              <a:t>Fraud/Privacy Violation Guidelines – Reportable Incidents, Procedural Guidance, FAQs, and Suggested Scripts</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74</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145496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TMS Assessment and Survey</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a:t>The assessment and survey have been assigned to you in </a:t>
            </a:r>
            <a:r>
              <a:rPr lang="en-US" dirty="0" smtClean="0"/>
              <a:t>TMS</a:t>
            </a:r>
            <a:endParaRPr lang="en-US" dirty="0"/>
          </a:p>
          <a:p>
            <a:r>
              <a:rPr lang="en-US" dirty="0"/>
              <a:t>The assessment is comprised of multiple choice </a:t>
            </a:r>
            <a:r>
              <a:rPr lang="en-US" dirty="0" smtClean="0"/>
              <a:t>questions</a:t>
            </a:r>
            <a:endParaRPr lang="en-US" dirty="0"/>
          </a:p>
          <a:p>
            <a:r>
              <a:rPr lang="en-US" dirty="0"/>
              <a:t>The questions are based on the information presented </a:t>
            </a:r>
            <a:r>
              <a:rPr lang="en-US" dirty="0" smtClean="0"/>
              <a:t>throughout the lesson</a:t>
            </a:r>
            <a:endParaRPr lang="en-US" dirty="0"/>
          </a:p>
          <a:p>
            <a:r>
              <a:rPr lang="en-US" dirty="0"/>
              <a:t>The assessment should take approximately 30 </a:t>
            </a:r>
            <a:r>
              <a:rPr lang="en-US" dirty="0" smtClean="0"/>
              <a:t>minutes</a:t>
            </a:r>
            <a:endParaRPr lang="en-US" dirty="0"/>
          </a:p>
          <a:p>
            <a:r>
              <a:rPr lang="en-US" dirty="0"/>
              <a:t>Be sure to complete both the assessment and the survey in TMS to receive credit for </a:t>
            </a:r>
            <a:r>
              <a:rPr lang="en-US"/>
              <a:t>this </a:t>
            </a:r>
            <a:r>
              <a:rPr lang="en-US" smtClean="0"/>
              <a:t>training</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75</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22292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eBenefits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t>Secure, personalized online access to numerous VA and DoD applications and services</a:t>
            </a:r>
          </a:p>
          <a:p>
            <a:r>
              <a:rPr lang="en-US" dirty="0"/>
              <a:t>L</a:t>
            </a:r>
            <a:r>
              <a:rPr lang="en-US" dirty="0" smtClean="0"/>
              <a:t>inks to other sites containing information about military and Veteran benefits and services</a:t>
            </a:r>
          </a:p>
          <a:p>
            <a:r>
              <a:rPr lang="en-US" dirty="0" smtClean="0"/>
              <a:t>24/7 access to information, records, and services from VA and DoD</a:t>
            </a:r>
          </a:p>
          <a:p>
            <a:r>
              <a:rPr lang="en-US" dirty="0"/>
              <a:t>F</a:t>
            </a:r>
            <a:r>
              <a:rPr lang="en-US" dirty="0" smtClean="0"/>
              <a:t>aster way for </a:t>
            </a:r>
            <a:r>
              <a:rPr lang="en-US" dirty="0" err="1" smtClean="0"/>
              <a:t>Servicemembers</a:t>
            </a:r>
            <a:r>
              <a:rPr lang="en-US" dirty="0" smtClean="0"/>
              <a:t>, Veterans, and their eligible dependents (age 18 and over) to access and submit information</a:t>
            </a:r>
          </a:p>
          <a:p>
            <a:r>
              <a:rPr lang="en-US" dirty="0"/>
              <a:t>C</a:t>
            </a:r>
            <a:r>
              <a:rPr lang="en-US" dirty="0" smtClean="0"/>
              <a:t>omplete career lifecycle access to personnel and other records</a:t>
            </a:r>
            <a:endParaRPr lang="en-US" dirty="0"/>
          </a:p>
        </p:txBody>
      </p:sp>
      <p:sp>
        <p:nvSpPr>
          <p:cNvPr id="4" name="Slide Number Placeholder 3"/>
          <p:cNvSpPr>
            <a:spLocks noGrp="1"/>
          </p:cNvSpPr>
          <p:nvPr>
            <p:ph type="sldNum" sz="quarter" idx="12"/>
          </p:nvPr>
        </p:nvSpPr>
        <p:spPr/>
        <p:txBody>
          <a:bodyPr/>
          <a:lstStyle/>
          <a:p>
            <a:fld id="{6CF075D9-0C7C-4CF3-B718-32050F5FF271}" type="slidenum">
              <a:rPr lang="en-US" smtClean="0"/>
              <a:t>8</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80268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eBenefits, Cont.</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Access and download VA and DoD documents (to include DD214)</a:t>
            </a:r>
          </a:p>
          <a:p>
            <a:r>
              <a:rPr lang="en-US" dirty="0"/>
              <a:t>Edit personal information (to include address and Electronic Funds Transfer (EFT) changes)</a:t>
            </a:r>
          </a:p>
          <a:p>
            <a:r>
              <a:rPr lang="en-US" dirty="0" smtClean="0"/>
              <a:t>Apply for benefits</a:t>
            </a:r>
          </a:p>
          <a:p>
            <a:r>
              <a:rPr lang="en-US" dirty="0" smtClean="0"/>
              <a:t>Review benefit claims and appeal status</a:t>
            </a:r>
          </a:p>
          <a:p>
            <a:r>
              <a:rPr lang="en-US" dirty="0" smtClean="0"/>
              <a:t>Check Post-9/11 GI Bill status</a:t>
            </a:r>
          </a:p>
          <a:p>
            <a:r>
              <a:rPr lang="en-US" dirty="0" smtClean="0"/>
              <a:t>Transfer Post-9/11 GI Bill benefits</a:t>
            </a:r>
          </a:p>
          <a:p>
            <a:r>
              <a:rPr lang="en-US" dirty="0" smtClean="0"/>
              <a:t>Verify enrollment for Ch30, 1606, or 1607</a:t>
            </a:r>
          </a:p>
          <a:p>
            <a:r>
              <a:rPr lang="en-US" dirty="0" smtClean="0"/>
              <a:t>Search for employment</a:t>
            </a:r>
          </a:p>
          <a:p>
            <a:r>
              <a:rPr lang="en-US" dirty="0" smtClean="0"/>
              <a:t>Order medical equipment</a:t>
            </a:r>
          </a:p>
        </p:txBody>
      </p:sp>
      <p:sp>
        <p:nvSpPr>
          <p:cNvPr id="4" name="Slide Number Placeholder 3"/>
          <p:cNvSpPr>
            <a:spLocks noGrp="1"/>
          </p:cNvSpPr>
          <p:nvPr>
            <p:ph type="sldNum" sz="quarter" idx="12"/>
          </p:nvPr>
        </p:nvSpPr>
        <p:spPr/>
        <p:txBody>
          <a:bodyPr/>
          <a:lstStyle/>
          <a:p>
            <a:fld id="{6CF075D9-0C7C-4CF3-B718-32050F5FF271}" type="slidenum">
              <a:rPr lang="en-US" smtClean="0"/>
              <a:t>9</a:t>
            </a:fld>
            <a:endParaRPr lang="en-US" dirty="0"/>
          </a:p>
        </p:txBody>
      </p:sp>
      <p:sp>
        <p:nvSpPr>
          <p:cNvPr id="6" name="Footer Placeholder 5"/>
          <p:cNvSpPr>
            <a:spLocks noGrp="1"/>
          </p:cNvSpPr>
          <p:nvPr>
            <p:ph type="ftr" sz="quarter" idx="3"/>
          </p:nvPr>
        </p:nvSpPr>
        <p:spPr/>
        <p:txBody>
          <a:bodyPr/>
          <a:lstStyle/>
          <a:p>
            <a:r>
              <a:rPr lang="en-US" sz="1400" dirty="0">
                <a:solidFill>
                  <a:schemeClr val="bg1"/>
                </a:solidFill>
              </a:rPr>
              <a:t>eBenefits</a:t>
            </a:r>
          </a:p>
        </p:txBody>
      </p:sp>
    </p:spTree>
    <p:extLst>
      <p:ext uri="{BB962C8B-B14F-4D97-AF65-F5344CB8AC3E}">
        <p14:creationId xmlns:p14="http://schemas.microsoft.com/office/powerpoint/2010/main" val="356686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EDUSHARE-305-398</_dlc_DocId>
    <_dlc_DocIdUrl xmlns="ced1f988-d16c-4eb7-9443-312b8723c36c">
      <Url>http://vaww.infoshare.va.gov/sites/educationservice/225/225A/_layouts/DocIdRedir.aspx?ID=EDUSHARE-305-398</Url>
      <Description>EDUSHARE-305-398</Description>
    </_dlc_DocIdUrl>
  </documentManagement>
</p:properties>
</file>

<file path=customXml/itemProps1.xml><?xml version="1.0" encoding="utf-8"?>
<ds:datastoreItem xmlns:ds="http://schemas.openxmlformats.org/officeDocument/2006/customXml" ds:itemID="{53081F5E-E957-4090-BE6C-14A18BC5B44C}">
  <ds:schemaRefs>
    <ds:schemaRef ds:uri="http://schemas.microsoft.com/sharepoint/v3/contenttype/forms"/>
  </ds:schemaRefs>
</ds:datastoreItem>
</file>

<file path=customXml/itemProps2.xml><?xml version="1.0" encoding="utf-8"?>
<ds:datastoreItem xmlns:ds="http://schemas.openxmlformats.org/officeDocument/2006/customXml" ds:itemID="{A69B97BD-C723-4F2A-A0CB-A35CDD612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8F8A84-BA48-4E53-8ED7-1DAB7388939E}">
  <ds:schemaRefs>
    <ds:schemaRef ds:uri="http://schemas.microsoft.com/sharepoint/events"/>
  </ds:schemaRefs>
</ds:datastoreItem>
</file>

<file path=customXml/itemProps4.xml><?xml version="1.0" encoding="utf-8"?>
<ds:datastoreItem xmlns:ds="http://schemas.openxmlformats.org/officeDocument/2006/customXml" ds:itemID="{EC22DA35-E643-4B66-BD22-57F83294C6B9}">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ced1f988-d16c-4eb7-9443-312b8723c36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3739</TotalTime>
  <Words>3040</Words>
  <Application>Microsoft Office PowerPoint</Application>
  <PresentationFormat>On-screen Show (4:3)</PresentationFormat>
  <Paragraphs>451</Paragraphs>
  <Slides>75</Slides>
  <Notes>4</Notes>
  <HiddenSlides>1</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eBenefits (for Education)</vt:lpstr>
      <vt:lpstr>Overview of Today’s Training</vt:lpstr>
      <vt:lpstr>Overview of Today’s Training, Cont.</vt:lpstr>
      <vt:lpstr>Icebreaker</vt:lpstr>
      <vt:lpstr>Lesson Objectives</vt:lpstr>
      <vt:lpstr>History and Features of eBenefits</vt:lpstr>
      <vt:lpstr>History</vt:lpstr>
      <vt:lpstr>Features of eBenefits</vt:lpstr>
      <vt:lpstr>Features of eBenefits, Cont.</vt:lpstr>
      <vt:lpstr>Enrolling in eBenefits</vt:lpstr>
      <vt:lpstr>eBenefits Account Options</vt:lpstr>
      <vt:lpstr>Basic vs Premium Account</vt:lpstr>
      <vt:lpstr>Obtaining a Basic Account</vt:lpstr>
      <vt:lpstr>Basic Account Online Registration</vt:lpstr>
      <vt:lpstr>Basic Account Registration Page</vt:lpstr>
      <vt:lpstr>Basic Account Personal Information</vt:lpstr>
      <vt:lpstr>Basic Account Password</vt:lpstr>
      <vt:lpstr>Basic Account Challenge Questions</vt:lpstr>
      <vt:lpstr>Basic Account Personal Image</vt:lpstr>
      <vt:lpstr>Basic Account Username Assigned</vt:lpstr>
      <vt:lpstr>Obtaining a Premium Account</vt:lpstr>
      <vt:lpstr>Premium Account Online Proofing</vt:lpstr>
      <vt:lpstr>Upgrade Method</vt:lpstr>
      <vt:lpstr>Premium Account Proofing Instructions</vt:lpstr>
      <vt:lpstr>Premium Account Consent Page</vt:lpstr>
      <vt:lpstr>Premium Account Personal Information</vt:lpstr>
      <vt:lpstr>Premium Account Proofing Questions</vt:lpstr>
      <vt:lpstr>Premium Account Proofing Questions, Cont.</vt:lpstr>
      <vt:lpstr>Premium Account Confirmation</vt:lpstr>
      <vt:lpstr>Premium Account Phone Proofing</vt:lpstr>
      <vt:lpstr>Premium Account In-Person Proofing</vt:lpstr>
      <vt:lpstr>Comprehension Check</vt:lpstr>
      <vt:lpstr>Navigating the eBenefits Portal</vt:lpstr>
      <vt:lpstr>eBenefits Home Page</vt:lpstr>
      <vt:lpstr>eBenefits Homepage Tabs</vt:lpstr>
      <vt:lpstr>Apply for Benefits</vt:lpstr>
      <vt:lpstr>Apply for Benefits, Cont.</vt:lpstr>
      <vt:lpstr>Manage Your Benefits</vt:lpstr>
      <vt:lpstr>Obtaining VA Letters</vt:lpstr>
      <vt:lpstr>Obtaining VA Letters, Cont.</vt:lpstr>
      <vt:lpstr>Obtaining VA Letters, Cont.</vt:lpstr>
      <vt:lpstr>Finding a VA Representative</vt:lpstr>
      <vt:lpstr>Learn Page</vt:lpstr>
      <vt:lpstr>National Resource Directory</vt:lpstr>
      <vt:lpstr>National Resource Directory, Cont.</vt:lpstr>
      <vt:lpstr>Employment Center Page</vt:lpstr>
      <vt:lpstr>Contact Page</vt:lpstr>
      <vt:lpstr>Contact Page, Cont.</vt:lpstr>
      <vt:lpstr>Comprehension Check</vt:lpstr>
      <vt:lpstr>Education-Related eBenefits Features</vt:lpstr>
      <vt:lpstr>Education Related Features</vt:lpstr>
      <vt:lpstr>Applying for Benefits</vt:lpstr>
      <vt:lpstr>Address or Direct Deposit Changes</vt:lpstr>
      <vt:lpstr>Address or Direct Deposit Changes, Cont.</vt:lpstr>
      <vt:lpstr>Address or Direct Deposit Changes, Cont.</vt:lpstr>
      <vt:lpstr>Direct Deposit Changes</vt:lpstr>
      <vt:lpstr>Address Changes</vt:lpstr>
      <vt:lpstr>Address Changes, Cont.</vt:lpstr>
      <vt:lpstr>Managing Education Benefits</vt:lpstr>
      <vt:lpstr>Checking VA Education Payments</vt:lpstr>
      <vt:lpstr>Checking VA Education Payments, Cont.</vt:lpstr>
      <vt:lpstr>Post 9/11 GI Bill Enrollment Status</vt:lpstr>
      <vt:lpstr>Remaining Benefits and Delimiting Date</vt:lpstr>
      <vt:lpstr>Transferring Post-9/11 GI Bill Benefits</vt:lpstr>
      <vt:lpstr>WAVE</vt:lpstr>
      <vt:lpstr>Comprehension Check</vt:lpstr>
      <vt:lpstr>Fraud and Technical Issues</vt:lpstr>
      <vt:lpstr>Fraud Issues</vt:lpstr>
      <vt:lpstr>Technical Issues</vt:lpstr>
      <vt:lpstr>Comprehension Check</vt:lpstr>
      <vt:lpstr>Summary</vt:lpstr>
      <vt:lpstr>Summary, Cont.</vt:lpstr>
      <vt:lpstr>Questions</vt:lpstr>
      <vt:lpstr>References</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eBenefits PowerPoint Presentation</dc:title>
  <dc:subject>ECCT</dc:subject>
  <dc:creator>Department of Veterans Affairs, Veterans Benefits Administration, Education Service, STAFF</dc:creator>
  <cp:keywords>eBenefits,basic vs. premium,fraud,technical issues</cp:keywords>
  <dc:description>This lesson discusses the purpose of the eBenefits portal, the services it provides, how to register for access, and what to do if technical issues arise. This lesson also serves as a visual guide that VA Education employees may use to assist claimants in navigating through various portions of the program.</dc:description>
  <cp:lastModifiedBy>Kathleen Poole</cp:lastModifiedBy>
  <cp:revision>337</cp:revision>
  <dcterms:created xsi:type="dcterms:W3CDTF">2015-10-01T17:39:06Z</dcterms:created>
  <dcterms:modified xsi:type="dcterms:W3CDTF">2016-07-25T17:13:29Z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_dlc_DocIdItemGuid">
    <vt:lpwstr>dc93bffa-495b-4f59-9b9d-5c36b193f0cd</vt:lpwstr>
  </property>
  <property fmtid="{D5CDD505-2E9C-101B-9397-08002B2CF9AE}" pid="4" name="Topic">
    <vt:lpwstr>eBenefits for Education</vt:lpwstr>
  </property>
  <property fmtid="{D5CDD505-2E9C-101B-9397-08002B2CF9AE}" pid="5" name="RPO">
    <vt:lpwstr>Muskogee</vt:lpwstr>
  </property>
  <property fmtid="{D5CDD505-2E9C-101B-9397-08002B2CF9AE}" pid="6" name="Language">
    <vt:lpwstr>en</vt:lpwstr>
  </property>
  <property fmtid="{D5CDD505-2E9C-101B-9397-08002B2CF9AE}" pid="7" name="Type">
    <vt:lpwstr>Presentation</vt:lpwstr>
  </property>
</Properties>
</file>