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0"/>
  </p:notesMasterIdLst>
  <p:handoutMasterIdLst>
    <p:handoutMasterId r:id="rId21"/>
  </p:handoutMasterIdLst>
  <p:sldIdLst>
    <p:sldId id="257" r:id="rId5"/>
    <p:sldId id="258" r:id="rId6"/>
    <p:sldId id="259" r:id="rId7"/>
    <p:sldId id="260" r:id="rId8"/>
    <p:sldId id="261" r:id="rId9"/>
    <p:sldId id="262" r:id="rId10"/>
    <p:sldId id="263" r:id="rId11"/>
    <p:sldId id="264" r:id="rId12"/>
    <p:sldId id="268" r:id="rId13"/>
    <p:sldId id="269" r:id="rId14"/>
    <p:sldId id="270" r:id="rId15"/>
    <p:sldId id="265" r:id="rId16"/>
    <p:sldId id="266" r:id="rId17"/>
    <p:sldId id="267" r:id="rId18"/>
    <p:sldId id="271" r:id="rId19"/>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70623" autoAdjust="0"/>
  </p:normalViewPr>
  <p:slideViewPr>
    <p:cSldViewPr snapToGrid="0">
      <p:cViewPr varScale="1">
        <p:scale>
          <a:sx n="75" d="100"/>
          <a:sy n="75" d="100"/>
        </p:scale>
        <p:origin x="1980"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cfr.gov/cgi-bin/text-idx?SID=ee0e0e9950f489b7df65b799eb91b35f&amp;mc=true&amp;node=se38.1.3_1105&amp;rgn=div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3&amp;rgn=div5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vaww.compensation.pension.km.va.gov/system/templates/selfservice/va_k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Welcome to Routine Future Exams </a:t>
            </a:r>
            <a:r>
              <a:rPr lang="en-US" sz="1800" b="0" kern="1200">
                <a:solidFill>
                  <a:schemeClr val="tx1"/>
                </a:solidFill>
                <a:effectLst/>
                <a:latin typeface="Arial" panose="020B0604020202020204" pitchFamily="34" charset="0"/>
                <a:ea typeface="+mn-ea"/>
                <a:cs typeface="Arial" panose="020B0604020202020204" pitchFamily="34" charset="0"/>
              </a:rPr>
              <a:t>(RVSR </a:t>
            </a:r>
            <a:r>
              <a:rPr lang="en-US" sz="1800" b="0" kern="1200" dirty="0">
                <a:solidFill>
                  <a:schemeClr val="tx1"/>
                </a:solidFill>
                <a:effectLst/>
                <a:latin typeface="Arial" panose="020B0604020202020204" pitchFamily="34" charset="0"/>
                <a:ea typeface="+mn-ea"/>
                <a:cs typeface="Arial" panose="020B0604020202020204" pitchFamily="34" charset="0"/>
              </a:rPr>
              <a:t>Residency) course. To advance each slide, click anywhere on the screen.</a:t>
            </a: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latin typeface="Arial" panose="020B0604020202020204" pitchFamily="34" charset="0"/>
                <a:cs typeface="Arial" panose="020B0604020202020204" pitchFamily="34" charset="0"/>
              </a:rPr>
              <a:t>Scheduled minimum rating</a:t>
            </a:r>
          </a:p>
          <a:p>
            <a:pPr>
              <a:spcAft>
                <a:spcPts val="600"/>
              </a:spcAft>
              <a:buClr>
                <a:schemeClr val="tx1"/>
              </a:buClr>
            </a:pPr>
            <a:r>
              <a:rPr lang="en-US" sz="1800" b="0" dirty="0">
                <a:latin typeface="Arial" panose="020B0604020202020204" pitchFamily="34" charset="0"/>
                <a:cs typeface="Arial" panose="020B0604020202020204" pitchFamily="34" charset="0"/>
              </a:rPr>
              <a:t>Residuals of a stroke (80 08)   10 percent</a:t>
            </a:r>
          </a:p>
          <a:p>
            <a:pPr>
              <a:spcAft>
                <a:spcPts val="600"/>
              </a:spcAft>
              <a:buClr>
                <a:schemeClr val="tx1"/>
              </a:buClr>
            </a:pPr>
            <a:r>
              <a:rPr lang="en-US" sz="1800" b="0" dirty="0">
                <a:latin typeface="Arial" panose="020B0604020202020204" pitchFamily="34" charset="0"/>
                <a:cs typeface="Arial" panose="020B0604020202020204" pitchFamily="34" charset="0"/>
              </a:rPr>
              <a:t>Knee replacement (50 55)   30 percent</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78129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Combined evaluation would NOT be affected</a:t>
            </a:r>
          </a:p>
          <a:p>
            <a:pPr>
              <a:spcAft>
                <a:spcPts val="600"/>
              </a:spcAft>
            </a:pPr>
            <a:r>
              <a:rPr lang="en-US" sz="1200" dirty="0"/>
              <a:t>Run it through the combinator!  If no change…</a:t>
            </a:r>
          </a:p>
          <a:p>
            <a:pPr algn="l">
              <a:spcAft>
                <a:spcPts val="600"/>
              </a:spcAft>
            </a:pPr>
            <a:r>
              <a:rPr lang="en-US" sz="1200" dirty="0"/>
              <a:t>DO NOT SCHEDULE ROUTINE FUTURE!</a:t>
            </a: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1868245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What if reexamination shows improvement?</a:t>
            </a:r>
          </a:p>
          <a:p>
            <a:pPr>
              <a:lnSpc>
                <a:spcPct val="11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Reexaminations disclosing improvement, physical or mental, warrant reduction in rating.</a:t>
            </a:r>
          </a:p>
          <a:p>
            <a:pPr>
              <a:lnSpc>
                <a:spcPct val="11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If the evaluation has been at the same level for 5 or more years: </a:t>
            </a:r>
          </a:p>
          <a:p>
            <a:pPr lvl="0">
              <a:lnSpc>
                <a:spcPct val="11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Review and consider the entire case history and record of examinations and the medical industrial history to determine if there is evidence of sustained improvement.</a:t>
            </a:r>
          </a:p>
          <a:p>
            <a:pPr lvl="0">
              <a:lnSpc>
                <a:spcPct val="11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If there is sustained improvement shown after one review examination, or a preponderance of evidence showing sustained improvement based on more than one examination,</a:t>
            </a:r>
          </a:p>
          <a:p>
            <a:pPr lvl="0">
              <a:lnSpc>
                <a:spcPct val="11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and it is reasonably certain that improvement will be maintained under the ordinary conditions of life, propose to reduce. </a:t>
            </a:r>
          </a:p>
          <a:p>
            <a:pPr lvl="0">
              <a:lnSpc>
                <a:spcPct val="11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IF IN DOUBT order reexamination in 18, 24 or 30 months</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3755360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Improvement (continued)</a:t>
            </a:r>
          </a:p>
          <a:p>
            <a:pPr>
              <a:lnSpc>
                <a:spcPct val="110000"/>
              </a:lnSpc>
              <a:spcAft>
                <a:spcPts val="600"/>
              </a:spcAft>
            </a:pPr>
            <a:r>
              <a:rPr lang="en-US" sz="1800" b="0" dirty="0">
                <a:solidFill>
                  <a:schemeClr val="tx1"/>
                </a:solidFill>
                <a:latin typeface="Arial" panose="020B0604020202020204" pitchFamily="34" charset="0"/>
                <a:cs typeface="Arial" panose="020B0604020202020204" pitchFamily="34" charset="0"/>
              </a:rPr>
              <a:t>Diseases subject to temporary or episodic improvement, e.g., manic depressive or other psychotic reaction, epilepsy, psychoneurotic reaction, arteriosclerotic heart disease, bronchial asthma, gastric or duodenal ulcer, many skin diseases, etc.,</a:t>
            </a:r>
          </a:p>
          <a:p>
            <a:pPr>
              <a:lnSpc>
                <a:spcPct val="110000"/>
              </a:lnSpc>
              <a:spcAft>
                <a:spcPts val="600"/>
              </a:spcAft>
            </a:pPr>
            <a:r>
              <a:rPr lang="en-US" sz="1800" b="0" dirty="0">
                <a:solidFill>
                  <a:schemeClr val="tx1"/>
                </a:solidFill>
                <a:latin typeface="Arial" panose="020B0604020202020204" pitchFamily="34" charset="0"/>
                <a:cs typeface="Arial" panose="020B0604020202020204" pitchFamily="34" charset="0"/>
              </a:rPr>
              <a:t>will not be reduced on any one examination, except in those instances where all the evidence of record clearly warrants the conclusion that sustained improvement has been demonstrated. </a:t>
            </a:r>
          </a:p>
          <a:p>
            <a:pPr algn="l">
              <a:lnSpc>
                <a:spcPct val="110000"/>
              </a:lnSpc>
              <a:spcAft>
                <a:spcPts val="600"/>
              </a:spcAft>
            </a:pPr>
            <a:r>
              <a:rPr lang="en-US" sz="1800" b="0" dirty="0">
                <a:solidFill>
                  <a:schemeClr val="tx1"/>
                </a:solidFill>
                <a:latin typeface="Arial" panose="020B0604020202020204" pitchFamily="34" charset="0"/>
                <a:cs typeface="Arial" panose="020B0604020202020204" pitchFamily="34" charset="0"/>
              </a:rPr>
              <a:t>ONLY APPLIES TO CONDITIONS EVALUATED AT THE SAME LEVEL FOR 5 plus YEARS</a:t>
            </a: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308621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Proposing to reduce</a:t>
            </a:r>
          </a:p>
          <a:p>
            <a:pPr marL="0" indent="0">
              <a:lnSpc>
                <a:spcPct val="110000"/>
              </a:lnSpc>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hlinkClick r:id="rId3"/>
              </a:rPr>
              <a:t>38 C F R 3.105(e)</a:t>
            </a:r>
            <a:r>
              <a:rPr lang="en-US" sz="1800" b="0" dirty="0">
                <a:solidFill>
                  <a:schemeClr val="tx1"/>
                </a:solidFill>
                <a:latin typeface="Arial" panose="020B0604020202020204" pitchFamily="34" charset="0"/>
                <a:cs typeface="Arial" panose="020B0604020202020204" pitchFamily="34" charset="0"/>
              </a:rPr>
              <a:t>  applies </a:t>
            </a:r>
            <a:r>
              <a:rPr lang="en-US" sz="1800" b="0" i="1" dirty="0">
                <a:solidFill>
                  <a:schemeClr val="tx1"/>
                </a:solidFill>
                <a:latin typeface="Arial" panose="020B0604020202020204" pitchFamily="34" charset="0"/>
                <a:cs typeface="Arial" panose="020B0604020202020204" pitchFamily="34" charset="0"/>
              </a:rPr>
              <a:t>only</a:t>
            </a:r>
            <a:r>
              <a:rPr lang="en-US" sz="1800" b="0" dirty="0">
                <a:solidFill>
                  <a:schemeClr val="tx1"/>
                </a:solidFill>
                <a:latin typeface="Arial" panose="020B0604020202020204" pitchFamily="34" charset="0"/>
                <a:cs typeface="Arial" panose="020B0604020202020204" pitchFamily="34" charset="0"/>
              </a:rPr>
              <a:t> to reductions in compensation in running awards when a reduction or discontinuance of compensation results from</a:t>
            </a:r>
          </a:p>
          <a:p>
            <a:pPr marL="0" lvl="0" indent="0">
              <a:lnSpc>
                <a:spcPct val="110000"/>
              </a:lnSpc>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reduction in the evaluation of a S C disability, or</a:t>
            </a:r>
          </a:p>
          <a:p>
            <a:pPr marL="0" lvl="0" indent="0">
              <a:lnSpc>
                <a:spcPct val="110000"/>
              </a:lnSpc>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loss of entitlement to a total rating based on individual unemployability</a:t>
            </a:r>
          </a:p>
          <a:p>
            <a:pPr marL="0" indent="0">
              <a:lnSpc>
                <a:spcPct val="110000"/>
              </a:lnSpc>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 need to propose if there will be no overall adverse change in the combined evaluation or rate of monthly compensation.</a:t>
            </a:r>
          </a:p>
          <a:p>
            <a:pPr marL="0" indent="0" algn="l">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M21 dash 1 IV.ii.3.A.3.d.  When 38 C F R 3.105(e) Does Not Apply</a:t>
            </a: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314470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Questions?</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115339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After this lesson and given the available resources and references, the R V S R will be able to, with 98 percent accuracy:</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Identify the regulations that determine when and when not to schedule a routine future exam.</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Identify the regulations that determine what action to take if a reexamination shows improvement.</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Determine what action to take when there is a reduction in the evaluation of an service connected disability.</a:t>
            </a: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266956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References</a:t>
            </a:r>
          </a:p>
          <a:p>
            <a:pPr marL="0" indent="0">
              <a:buFont typeface="Arial" panose="020B0604020202020204" pitchFamily="34" charset="0"/>
              <a:buNone/>
            </a:pPr>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marL="0" indent="0">
              <a:spcAft>
                <a:spcPts val="600"/>
              </a:spcAft>
              <a:buClr>
                <a:schemeClr val="tx1"/>
              </a:buClr>
              <a:buFont typeface="Arial" panose="020B0604020202020204" pitchFamily="34" charset="0"/>
              <a:buNone/>
            </a:pPr>
            <a:r>
              <a:rPr lang="en-US" sz="1800" b="0" kern="1200" dirty="0">
                <a:solidFill>
                  <a:schemeClr val="tx1"/>
                </a:solidFill>
                <a:effectLst/>
                <a:latin typeface="Arial" panose="020B0604020202020204" pitchFamily="34" charset="0"/>
                <a:ea typeface="+mn-ea"/>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hlinkClick r:id="rId3"/>
              </a:rPr>
              <a:t>38 C F R 3.105(e), Reduction in evaluation dash compensation</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hlinkClick r:id="rId3"/>
              </a:rPr>
              <a:t>38 C F R 3.326, Examinations</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hlinkClick r:id="rId3"/>
              </a:rPr>
              <a:t>38 C F R 3.327, Reexaminations</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hlinkClick r:id="rId3"/>
              </a:rPr>
              <a:t>38 C F R 3.344, Stabilization of disability evaluations</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hlinkClick r:id="rId4"/>
              </a:rPr>
              <a:t>M21 dash 1, Part III, Subpart iv, Chapter 3,Section B, Examinations</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hlinkClick r:id="rId4"/>
              </a:rPr>
              <a:t>M21 dash 1, Part III, Subpart iv, Chapter 8, Section D, Competency, Due Process and Protected Ratings</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hlinkClick r:id="rId4"/>
              </a:rPr>
              <a:t>M21 dash 1, Part IV, Subpart ii, Chapter 3, Section A, General Authorization and Claimant Notification Issues </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hlinkClick r:id="rId4"/>
              </a:rPr>
              <a:t>M21 dash 1, Part IV, Subpart ii, 3.B, Failure to Report for Review Examination</a:t>
            </a: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90909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When do I order a future exam?</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Whenever </a:t>
            </a:r>
            <a:r>
              <a:rPr lang="en-US" sz="1800" b="0" i="1" dirty="0">
                <a:solidFill>
                  <a:schemeClr val="tx1"/>
                </a:solidFill>
                <a:latin typeface="Arial" panose="020B0604020202020204" pitchFamily="34" charset="0"/>
                <a:cs typeface="Arial" panose="020B0604020202020204" pitchFamily="34" charset="0"/>
              </a:rPr>
              <a:t>V A determines </a:t>
            </a:r>
            <a:r>
              <a:rPr lang="en-US" sz="1800" b="0" dirty="0">
                <a:solidFill>
                  <a:schemeClr val="tx1"/>
                </a:solidFill>
                <a:latin typeface="Arial" panose="020B0604020202020204" pitchFamily="34" charset="0"/>
                <a:cs typeface="Arial" panose="020B0604020202020204" pitchFamily="34" charset="0"/>
              </a:rPr>
              <a:t>there is a need to verify either the continued existence or the current severity of a disability. </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Generally, reexaminations will be required if it is likely that a disability has improved, or if evidence indicates there has been a material change in a disability or that the current rating may be incorrect.</a:t>
            </a: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178814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When should I NOT schedule a future exam?</a:t>
            </a:r>
          </a:p>
          <a:p>
            <a:pPr marL="0" indent="0">
              <a:lnSpc>
                <a:spcPct val="120000"/>
              </a:lnSpc>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When the disability is established as static..</a:t>
            </a:r>
          </a:p>
          <a:p>
            <a:pPr marL="0" indent="0">
              <a:lnSpc>
                <a:spcPct val="120000"/>
              </a:lnSpc>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When the findings and symptoms have persisted without material improvement for a period of 5 years or more.</a:t>
            </a:r>
          </a:p>
          <a:p>
            <a:pPr marL="0" indent="0">
              <a:lnSpc>
                <a:spcPct val="120000"/>
              </a:lnSpc>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Where the disability from disease is permanent in character and of such nature that there is no likelihood of improvement.</a:t>
            </a:r>
          </a:p>
          <a:p>
            <a:pPr marL="0" indent="0">
              <a:lnSpc>
                <a:spcPct val="120000"/>
              </a:lnSpc>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In cases of veterans over 55 years of age, except under unusual circumstances.</a:t>
            </a:r>
          </a:p>
          <a:p>
            <a:pPr marL="0" indent="0">
              <a:lnSpc>
                <a:spcPct val="120000"/>
              </a:lnSpc>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When the rating is a prescribed scheduled minimum rating.</a:t>
            </a:r>
          </a:p>
          <a:p>
            <a:pPr marL="0" indent="0">
              <a:lnSpc>
                <a:spcPct val="120000"/>
              </a:lnSpc>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Where a combined disability evaluation would not be affected if the future examination should result in reduced evaluation for one or more conditions. </a:t>
            </a: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205223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Definition: Static 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A static disability is a disability that is considered permanent by its nature, history and severity.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Examples: arthritis, hypertension, diabetes</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379108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Symptoms have persisted without improvement 5 years or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A disability or condition that is not “static” in nature in and of itself, but the evidence shows no change in 5 years.</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10489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Permanent in character and no likelihood of improvement</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Terminal cancer</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ALS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Parkinson’s disease</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2973246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Over 55 dash unusual circumstances</a:t>
            </a:r>
          </a:p>
          <a:p>
            <a:r>
              <a:rPr lang="en-US" sz="1800" b="0" dirty="0">
                <a:solidFill>
                  <a:schemeClr val="tx1"/>
                </a:solidFill>
                <a:latin typeface="Arial" panose="020B0604020202020204" pitchFamily="34" charset="0"/>
                <a:cs typeface="Arial" panose="020B0604020202020204" pitchFamily="34" charset="0"/>
              </a:rPr>
              <a:t>Cancer (which may be treated and go into remission)</a:t>
            </a:r>
          </a:p>
          <a:p>
            <a:r>
              <a:rPr lang="en-US" sz="1800" b="0" dirty="0">
                <a:solidFill>
                  <a:schemeClr val="tx1"/>
                </a:solidFill>
                <a:latin typeface="Arial" panose="020B0604020202020204" pitchFamily="34" charset="0"/>
                <a:cs typeface="Arial" panose="020B0604020202020204" pitchFamily="34" charset="0"/>
              </a:rPr>
              <a:t>Surgical procedures that may result in a change or improvement in the condition.</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1611752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212176370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44634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25102769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152604"/>
      </p:ext>
    </p:extLst>
  </p:cSld>
  <p:clrMapOvr>
    <a:masterClrMapping/>
  </p:clrMapOvr>
  <p:transition>
    <p:fade thruBlk="1"/>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19155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8"/>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9"/>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4856076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5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E50B17-C729-4BE5-96B6-E7C76C747618}"/>
              </a:ext>
            </a:extLst>
          </p:cNvPr>
          <p:cNvSpPr>
            <a:spLocks noGrp="1"/>
          </p:cNvSpPr>
          <p:nvPr>
            <p:ph type="ctrTitle"/>
            <p:custDataLst>
              <p:tags r:id="rId1"/>
            </p:custDataLst>
          </p:nvPr>
        </p:nvSpPr>
        <p:spPr>
          <a:xfrm>
            <a:off x="685800" y="2819400"/>
            <a:ext cx="7772400" cy="1219200"/>
          </a:xfrm>
        </p:spPr>
        <p:txBody>
          <a:bodyPr>
            <a:normAutofit/>
          </a:bodyPr>
          <a:lstStyle/>
          <a:p>
            <a:r>
              <a:rPr lang="en-US" sz="2800" dirty="0"/>
              <a:t>Routine Future Exams</a:t>
            </a:r>
            <a:br>
              <a:rPr lang="en-US" sz="2800" dirty="0"/>
            </a:br>
            <a:r>
              <a:rPr lang="en-US" sz="2800" dirty="0"/>
              <a:t>(RVSR Residency)</a:t>
            </a:r>
          </a:p>
        </p:txBody>
      </p:sp>
      <p:sp>
        <p:nvSpPr>
          <p:cNvPr id="6" name="Text Placeholder 5">
            <a:extLst>
              <a:ext uri="{FF2B5EF4-FFF2-40B4-BE49-F238E27FC236}">
                <a16:creationId xmlns:a16="http://schemas.microsoft.com/office/drawing/2014/main" id="{2EC96D44-9C8F-4108-BDFD-8B6650FA7214}"/>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7A0277B9-0F8F-4B0B-9E4E-76C8A996C87E}"/>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May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Scheduled minimum rating</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Residuals of a stroke (8008) – 10%</a:t>
            </a:r>
          </a:p>
          <a:p>
            <a:pPr>
              <a:spcAft>
                <a:spcPts val="600"/>
              </a:spcAft>
              <a:buClr>
                <a:schemeClr val="tx1"/>
              </a:buClr>
            </a:pPr>
            <a:endParaRPr lang="en-US" sz="2000" dirty="0"/>
          </a:p>
          <a:p>
            <a:pPr>
              <a:spcAft>
                <a:spcPts val="600"/>
              </a:spcAft>
              <a:buClr>
                <a:schemeClr val="tx1"/>
              </a:buClr>
            </a:pPr>
            <a:r>
              <a:rPr lang="en-US" sz="2000" dirty="0"/>
              <a:t>Knee replacement (5055) –  30%</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10</a:t>
            </a:fld>
            <a:endParaRPr lang="en-US" dirty="0"/>
          </a:p>
        </p:txBody>
      </p:sp>
    </p:spTree>
    <p:extLst>
      <p:ext uri="{BB962C8B-B14F-4D97-AF65-F5344CB8AC3E}">
        <p14:creationId xmlns:p14="http://schemas.microsoft.com/office/powerpoint/2010/main" val="276389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Combined evaluation would NOT be affected</a:t>
            </a:r>
          </a:p>
        </p:txBody>
      </p:sp>
      <p:sp>
        <p:nvSpPr>
          <p:cNvPr id="3" name="Content Placeholder 2"/>
          <p:cNvSpPr>
            <a:spLocks noGrp="1"/>
          </p:cNvSpPr>
          <p:nvPr>
            <p:ph idx="1"/>
            <p:custDataLst>
              <p:tags r:id="rId2"/>
            </p:custDataLst>
          </p:nvPr>
        </p:nvSpPr>
        <p:spPr>
          <a:xfrm>
            <a:off x="457200" y="2148008"/>
            <a:ext cx="8229600" cy="3916363"/>
          </a:xfrm>
        </p:spPr>
        <p:txBody>
          <a:bodyPr/>
          <a:lstStyle/>
          <a:p>
            <a:pPr>
              <a:spcAft>
                <a:spcPts val="600"/>
              </a:spcAft>
            </a:pPr>
            <a:r>
              <a:rPr lang="en-US" sz="2000" dirty="0"/>
              <a:t>Run it through the </a:t>
            </a:r>
            <a:r>
              <a:rPr lang="en-US" sz="2000" dirty="0" err="1"/>
              <a:t>combinator</a:t>
            </a:r>
            <a:r>
              <a:rPr lang="en-US" sz="2000" dirty="0"/>
              <a:t>!  If no change…</a:t>
            </a:r>
          </a:p>
          <a:p>
            <a:pPr>
              <a:spcAft>
                <a:spcPts val="600"/>
              </a:spcAft>
            </a:pPr>
            <a:endParaRPr lang="en-US" sz="2000" dirty="0"/>
          </a:p>
          <a:p>
            <a:pPr algn="ctr">
              <a:spcAft>
                <a:spcPts val="600"/>
              </a:spcAft>
            </a:pPr>
            <a:r>
              <a:rPr lang="en-US" sz="2000" dirty="0"/>
              <a:t>DO NOT SCHEDULE ROUTINE FUTURE!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11</a:t>
            </a:fld>
            <a:endParaRPr lang="en-US" sz="1400" dirty="0"/>
          </a:p>
        </p:txBody>
      </p:sp>
    </p:spTree>
    <p:extLst>
      <p:ext uri="{BB962C8B-B14F-4D97-AF65-F5344CB8AC3E}">
        <p14:creationId xmlns:p14="http://schemas.microsoft.com/office/powerpoint/2010/main" val="171008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What if reexamination shows improvement?</a:t>
            </a:r>
          </a:p>
        </p:txBody>
      </p:sp>
      <p:sp>
        <p:nvSpPr>
          <p:cNvPr id="3" name="Content Placeholder 2"/>
          <p:cNvSpPr>
            <a:spLocks noGrp="1"/>
          </p:cNvSpPr>
          <p:nvPr>
            <p:ph idx="1"/>
            <p:custDataLst>
              <p:tags r:id="rId2"/>
            </p:custDataLst>
          </p:nvPr>
        </p:nvSpPr>
        <p:spPr>
          <a:xfrm>
            <a:off x="457200" y="1717431"/>
            <a:ext cx="8229600" cy="3916363"/>
          </a:xfrm>
        </p:spPr>
        <p:txBody>
          <a:bodyPr>
            <a:noAutofit/>
          </a:bodyPr>
          <a:lstStyle/>
          <a:p>
            <a:pPr>
              <a:lnSpc>
                <a:spcPct val="110000"/>
              </a:lnSpc>
              <a:spcAft>
                <a:spcPts val="600"/>
              </a:spcAft>
              <a:buClr>
                <a:schemeClr val="tx1"/>
              </a:buClr>
            </a:pPr>
            <a:r>
              <a:rPr lang="en-US" sz="1800" dirty="0"/>
              <a:t>Re-examinations disclosing improvement, physical or mental, warrant reduction in rating.</a:t>
            </a:r>
            <a:endParaRPr lang="en-US" sz="600" dirty="0"/>
          </a:p>
          <a:p>
            <a:pPr>
              <a:lnSpc>
                <a:spcPct val="110000"/>
              </a:lnSpc>
              <a:spcAft>
                <a:spcPts val="600"/>
              </a:spcAft>
              <a:buClr>
                <a:schemeClr val="tx1"/>
              </a:buClr>
            </a:pPr>
            <a:endParaRPr lang="en-US" sz="1050" dirty="0"/>
          </a:p>
          <a:p>
            <a:pPr>
              <a:lnSpc>
                <a:spcPct val="110000"/>
              </a:lnSpc>
              <a:spcAft>
                <a:spcPts val="600"/>
              </a:spcAft>
              <a:buClr>
                <a:schemeClr val="tx1"/>
              </a:buClr>
            </a:pPr>
            <a:r>
              <a:rPr lang="en-US" sz="1800" dirty="0"/>
              <a:t>If the evaluation has been at the same level for 5 or more years: </a:t>
            </a:r>
          </a:p>
          <a:p>
            <a:pPr lvl="2">
              <a:lnSpc>
                <a:spcPct val="110000"/>
              </a:lnSpc>
              <a:spcAft>
                <a:spcPts val="600"/>
              </a:spcAft>
              <a:buClr>
                <a:schemeClr val="tx1"/>
              </a:buClr>
            </a:pPr>
            <a:r>
              <a:rPr lang="en-US" sz="1800" dirty="0"/>
              <a:t>Review and consider the entire case history and record of examinations and the medical-industrial history to determine if there is evidence of sustained improvement.</a:t>
            </a:r>
            <a:endParaRPr lang="en-US" sz="900" dirty="0"/>
          </a:p>
          <a:p>
            <a:pPr lvl="2">
              <a:lnSpc>
                <a:spcPct val="110000"/>
              </a:lnSpc>
              <a:spcAft>
                <a:spcPts val="600"/>
              </a:spcAft>
              <a:buClr>
                <a:schemeClr val="tx1"/>
              </a:buClr>
            </a:pPr>
            <a:endParaRPr lang="en-US" sz="900" dirty="0"/>
          </a:p>
          <a:p>
            <a:pPr lvl="2">
              <a:lnSpc>
                <a:spcPct val="110000"/>
              </a:lnSpc>
              <a:spcAft>
                <a:spcPts val="600"/>
              </a:spcAft>
              <a:buClr>
                <a:schemeClr val="tx1"/>
              </a:buClr>
            </a:pPr>
            <a:r>
              <a:rPr lang="en-US" sz="1800" dirty="0"/>
              <a:t>If there is sustained improvement shown after one review examination, or a preponderance of evidence showing sustained improvement based on more than one examination, and it is reasonably certain that improvement will be maintained under the ordinary conditions of life, propose to reduce. </a:t>
            </a:r>
            <a:endParaRPr lang="en-US" sz="900" dirty="0"/>
          </a:p>
          <a:p>
            <a:pPr lvl="2">
              <a:lnSpc>
                <a:spcPct val="110000"/>
              </a:lnSpc>
              <a:spcAft>
                <a:spcPts val="600"/>
              </a:spcAft>
              <a:buClr>
                <a:schemeClr val="tx1"/>
              </a:buClr>
            </a:pPr>
            <a:endParaRPr lang="en-US" sz="900" dirty="0"/>
          </a:p>
          <a:p>
            <a:pPr lvl="2">
              <a:lnSpc>
                <a:spcPct val="110000"/>
              </a:lnSpc>
              <a:spcAft>
                <a:spcPts val="600"/>
              </a:spcAft>
              <a:buClr>
                <a:schemeClr val="tx1"/>
              </a:buClr>
            </a:pPr>
            <a:r>
              <a:rPr lang="en-US" sz="1800" dirty="0"/>
              <a:t>IF IN DOUBT order reexamination in 18, 24 or 30 months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12</a:t>
            </a:fld>
            <a:endParaRPr lang="en-US" sz="1400" dirty="0"/>
          </a:p>
        </p:txBody>
      </p:sp>
    </p:spTree>
    <p:extLst>
      <p:ext uri="{BB962C8B-B14F-4D97-AF65-F5344CB8AC3E}">
        <p14:creationId xmlns:p14="http://schemas.microsoft.com/office/powerpoint/2010/main" val="3756064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Improvement</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lnSpc>
                <a:spcPct val="110000"/>
              </a:lnSpc>
              <a:spcAft>
                <a:spcPts val="600"/>
              </a:spcAft>
            </a:pPr>
            <a:r>
              <a:rPr lang="en-US" sz="2000" dirty="0"/>
              <a:t>Diseases subject to temporary or episodic improvement, e.g., manic depressive or other psychotic reaction, epilepsy, psychoneurotic reaction, arteriosclerotic heart disease, bronchial asthma, gastric or duodenal ulcer, many skin diseases, etc., </a:t>
            </a:r>
            <a:r>
              <a:rPr lang="en-US" sz="2000" b="1" dirty="0"/>
              <a:t>will not be reduced on any one examination, except in those instances where all the evidence of record clearly warrants the conclusion that sustained improvement has been demonstrated. </a:t>
            </a:r>
          </a:p>
          <a:p>
            <a:pPr>
              <a:lnSpc>
                <a:spcPct val="110000"/>
              </a:lnSpc>
              <a:spcAft>
                <a:spcPts val="600"/>
              </a:spcAft>
            </a:pPr>
            <a:endParaRPr lang="en-US" sz="2000" b="1" dirty="0"/>
          </a:p>
          <a:p>
            <a:pPr algn="ctr">
              <a:lnSpc>
                <a:spcPct val="110000"/>
              </a:lnSpc>
              <a:spcAft>
                <a:spcPts val="600"/>
              </a:spcAft>
            </a:pPr>
            <a:r>
              <a:rPr lang="en-US" sz="2000" b="1" dirty="0"/>
              <a:t>***ONLY APPLIES TO CONDITIONS EVALUATED AT THE SAME LEVEL FOR 5+ YEARS***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13</a:t>
            </a:fld>
            <a:endParaRPr lang="en-US" sz="1400" dirty="0"/>
          </a:p>
        </p:txBody>
      </p:sp>
    </p:spTree>
    <p:extLst>
      <p:ext uri="{BB962C8B-B14F-4D97-AF65-F5344CB8AC3E}">
        <p14:creationId xmlns:p14="http://schemas.microsoft.com/office/powerpoint/2010/main" val="26094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Proposing to reduce</a:t>
            </a:r>
          </a:p>
        </p:txBody>
      </p:sp>
      <p:sp>
        <p:nvSpPr>
          <p:cNvPr id="3" name="Content Placeholder 2"/>
          <p:cNvSpPr>
            <a:spLocks noGrp="1"/>
          </p:cNvSpPr>
          <p:nvPr>
            <p:ph idx="1"/>
            <p:custDataLst>
              <p:tags r:id="rId2"/>
            </p:custDataLst>
          </p:nvPr>
        </p:nvSpPr>
        <p:spPr>
          <a:xfrm>
            <a:off x="457200" y="2057401"/>
            <a:ext cx="8229600" cy="2333624"/>
          </a:xfrm>
        </p:spPr>
        <p:txBody>
          <a:bodyPr>
            <a:normAutofit fontScale="85000" lnSpcReduction="20000"/>
          </a:bodyPr>
          <a:lstStyle/>
          <a:p>
            <a:pPr marL="285750" indent="-285750">
              <a:lnSpc>
                <a:spcPct val="110000"/>
              </a:lnSpc>
              <a:spcAft>
                <a:spcPts val="600"/>
              </a:spcAft>
              <a:buClr>
                <a:schemeClr val="tx1"/>
              </a:buClr>
              <a:buFont typeface="Arial" panose="020B0604020202020204" pitchFamily="34" charset="0"/>
              <a:buChar char="•"/>
            </a:pPr>
            <a:r>
              <a:rPr lang="en-US" sz="2000" dirty="0"/>
              <a:t>38 CFR 3.105(e)  applies </a:t>
            </a:r>
            <a:r>
              <a:rPr lang="en-US" sz="2000" i="1" dirty="0"/>
              <a:t>only</a:t>
            </a:r>
            <a:r>
              <a:rPr lang="en-US" sz="2000" dirty="0"/>
              <a:t> to reductions in compensation in running awards when a reduction or discontinuance of compensation results from</a:t>
            </a:r>
          </a:p>
          <a:p>
            <a:pPr marL="285750" indent="-285750">
              <a:lnSpc>
                <a:spcPct val="110000"/>
              </a:lnSpc>
              <a:spcAft>
                <a:spcPts val="600"/>
              </a:spcAft>
              <a:buClr>
                <a:schemeClr val="tx1"/>
              </a:buClr>
              <a:buFont typeface="Arial" panose="020B0604020202020204" pitchFamily="34" charset="0"/>
              <a:buChar char="•"/>
            </a:pPr>
            <a:endParaRPr lang="en-US" sz="2000" dirty="0"/>
          </a:p>
          <a:p>
            <a:pPr lvl="2">
              <a:lnSpc>
                <a:spcPct val="110000"/>
              </a:lnSpc>
              <a:spcAft>
                <a:spcPts val="600"/>
              </a:spcAft>
              <a:buClr>
                <a:schemeClr val="tx1"/>
              </a:buClr>
            </a:pPr>
            <a:r>
              <a:rPr lang="en-US" sz="1600" dirty="0"/>
              <a:t>the reduction in the evaluation of a SC disability, or</a:t>
            </a:r>
          </a:p>
          <a:p>
            <a:pPr lvl="2">
              <a:lnSpc>
                <a:spcPct val="110000"/>
              </a:lnSpc>
              <a:spcAft>
                <a:spcPts val="600"/>
              </a:spcAft>
              <a:buClr>
                <a:schemeClr val="tx1"/>
              </a:buClr>
            </a:pPr>
            <a:r>
              <a:rPr lang="en-US" sz="1600" dirty="0"/>
              <a:t>loss of entitlement to a total rating based on individual unemployability</a:t>
            </a:r>
          </a:p>
          <a:p>
            <a:pPr lvl="2">
              <a:lnSpc>
                <a:spcPct val="110000"/>
              </a:lnSpc>
              <a:spcAft>
                <a:spcPts val="600"/>
              </a:spcAft>
              <a:buClr>
                <a:schemeClr val="tx1"/>
              </a:buClr>
            </a:pPr>
            <a:endParaRPr lang="en-US" sz="1600" dirty="0"/>
          </a:p>
          <a:p>
            <a:pPr marL="285750" indent="-285750">
              <a:lnSpc>
                <a:spcPct val="110000"/>
              </a:lnSpc>
              <a:spcAft>
                <a:spcPts val="600"/>
              </a:spcAft>
              <a:buClr>
                <a:schemeClr val="tx1"/>
              </a:buClr>
              <a:buFont typeface="Arial" panose="020B0604020202020204" pitchFamily="34" charset="0"/>
              <a:buChar char="•"/>
            </a:pPr>
            <a:r>
              <a:rPr lang="en-US" sz="2000" dirty="0"/>
              <a:t>No need to propose if there will be no overall adverse change in the combined evaluation or rate of monthly compensation.</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14</a:t>
            </a:fld>
            <a:endParaRPr lang="en-US" sz="1400" dirty="0"/>
          </a:p>
        </p:txBody>
      </p:sp>
      <p:sp>
        <p:nvSpPr>
          <p:cNvPr id="5" name="TextBox 4">
            <a:extLst>
              <a:ext uri="{FF2B5EF4-FFF2-40B4-BE49-F238E27FC236}">
                <a16:creationId xmlns:a16="http://schemas.microsoft.com/office/drawing/2014/main" id="{ED614D9D-D480-4220-8603-A5FF454017B6}"/>
              </a:ext>
            </a:extLst>
          </p:cNvPr>
          <p:cNvSpPr txBox="1"/>
          <p:nvPr>
            <p:custDataLst>
              <p:tags r:id="rId4"/>
            </p:custDataLst>
          </p:nvPr>
        </p:nvSpPr>
        <p:spPr>
          <a:xfrm>
            <a:off x="457200" y="5341096"/>
            <a:ext cx="8130448" cy="723275"/>
          </a:xfrm>
          <a:prstGeom prst="rect">
            <a:avLst/>
          </a:prstGeom>
          <a:noFill/>
        </p:spPr>
        <p:txBody>
          <a:bodyPr wrap="square" rtlCol="0">
            <a:spAutoFit/>
          </a:bodyPr>
          <a:lstStyle/>
          <a:p>
            <a:pPr algn="ctr">
              <a:spcAft>
                <a:spcPts val="600"/>
              </a:spcAft>
            </a:pPr>
            <a:r>
              <a:rPr lang="en-US" b="1" dirty="0"/>
              <a:t>M21-1 IV.ii.3.A.3.d.  </a:t>
            </a:r>
          </a:p>
          <a:p>
            <a:pPr algn="ctr">
              <a:spcAft>
                <a:spcPts val="600"/>
              </a:spcAft>
            </a:pPr>
            <a:r>
              <a:rPr lang="en-US" b="1" dirty="0"/>
              <a:t>When 38 CFR 3.105(e) Does Not Apply</a:t>
            </a:r>
          </a:p>
        </p:txBody>
      </p:sp>
    </p:spTree>
    <p:extLst>
      <p:ext uri="{BB962C8B-B14F-4D97-AF65-F5344CB8AC3E}">
        <p14:creationId xmlns:p14="http://schemas.microsoft.com/office/powerpoint/2010/main" val="83408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oAutofit/>
          </a:bodyPr>
          <a:lstStyle/>
          <a:p>
            <a:r>
              <a:rPr lang="en-US" sz="7200" b="0" dirty="0"/>
              <a:t>Questions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15</a:t>
            </a:fld>
            <a:endParaRPr lang="en-US" sz="1400" dirty="0"/>
          </a:p>
        </p:txBody>
      </p:sp>
    </p:spTree>
    <p:extLst>
      <p:ext uri="{BB962C8B-B14F-4D97-AF65-F5344CB8AC3E}">
        <p14:creationId xmlns:p14="http://schemas.microsoft.com/office/powerpoint/2010/main" val="207700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Objectives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a:t>
            </a:fld>
            <a:endParaRPr lang="en-US" dirty="0"/>
          </a:p>
        </p:txBody>
      </p:sp>
      <p:sp>
        <p:nvSpPr>
          <p:cNvPr id="5" name="TextBox 4">
            <a:extLst>
              <a:ext uri="{FF2B5EF4-FFF2-40B4-BE49-F238E27FC236}">
                <a16:creationId xmlns:a16="http://schemas.microsoft.com/office/drawing/2014/main" id="{7640BB1D-D30D-4E89-BB04-502A41E912D1}"/>
              </a:ext>
            </a:extLst>
          </p:cNvPr>
          <p:cNvSpPr txBox="1"/>
          <p:nvPr>
            <p:custDataLst>
              <p:tags r:id="rId3"/>
            </p:custDataLst>
          </p:nvPr>
        </p:nvSpPr>
        <p:spPr>
          <a:xfrm>
            <a:off x="583894" y="2925664"/>
            <a:ext cx="8108414" cy="286232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Identify the regulations that determine when and when not to schedule a routine future exam</a:t>
            </a:r>
          </a:p>
          <a:p>
            <a:pPr marL="285750" indent="-285750">
              <a:spcAft>
                <a:spcPts val="600"/>
              </a:spcAft>
              <a:buClr>
                <a:schemeClr val="tx1"/>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Identify the regulations that determine what action to take if a reexamination shows improvement</a:t>
            </a:r>
          </a:p>
          <a:p>
            <a:pPr marL="285750" indent="-285750">
              <a:spcAft>
                <a:spcPts val="600"/>
              </a:spcAft>
              <a:buClr>
                <a:schemeClr val="tx1"/>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Determine what action to take when there is a reduction in the evaluation of a service connected disability</a:t>
            </a:r>
          </a:p>
        </p:txBody>
      </p:sp>
      <p:sp>
        <p:nvSpPr>
          <p:cNvPr id="6" name="TextBox 5">
            <a:extLst>
              <a:ext uri="{FF2B5EF4-FFF2-40B4-BE49-F238E27FC236}">
                <a16:creationId xmlns:a16="http://schemas.microsoft.com/office/drawing/2014/main" id="{B990E399-453E-4BE0-A998-88DA72730C52}"/>
              </a:ext>
            </a:extLst>
          </p:cNvPr>
          <p:cNvSpPr txBox="1"/>
          <p:nvPr>
            <p:custDataLst>
              <p:tags r:id="rId4"/>
            </p:custDataLst>
          </p:nvPr>
        </p:nvSpPr>
        <p:spPr>
          <a:xfrm>
            <a:off x="583894" y="2049137"/>
            <a:ext cx="8108414" cy="707886"/>
          </a:xfrm>
          <a:prstGeom prst="rect">
            <a:avLst/>
          </a:prstGeom>
          <a:noFill/>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After this lesson and given the available resources and references, the RVSR will be able to, with 98% accuracy:</a:t>
            </a:r>
          </a:p>
        </p:txBody>
      </p:sp>
    </p:spTree>
    <p:extLst>
      <p:ext uri="{BB962C8B-B14F-4D97-AF65-F5344CB8AC3E}">
        <p14:creationId xmlns:p14="http://schemas.microsoft.com/office/powerpoint/2010/main" val="15553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References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a:t>
            </a:fld>
            <a:endParaRPr lang="en-US" sz="1400" dirty="0"/>
          </a:p>
        </p:txBody>
      </p:sp>
      <p:sp>
        <p:nvSpPr>
          <p:cNvPr id="5" name="TextBox 4">
            <a:extLst>
              <a:ext uri="{FF2B5EF4-FFF2-40B4-BE49-F238E27FC236}">
                <a16:creationId xmlns:a16="http://schemas.microsoft.com/office/drawing/2014/main" id="{7485101F-61FA-48C8-B841-111E57C3D81F}"/>
              </a:ext>
            </a:extLst>
          </p:cNvPr>
          <p:cNvSpPr txBox="1"/>
          <p:nvPr>
            <p:custDataLst>
              <p:tags r:id="rId3"/>
            </p:custDataLst>
          </p:nvPr>
        </p:nvSpPr>
        <p:spPr>
          <a:xfrm>
            <a:off x="523301" y="1667554"/>
            <a:ext cx="8097398" cy="401648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38 CFR 3.105(e), Reduction in evaluation—compensation</a:t>
            </a:r>
          </a:p>
          <a:p>
            <a:pPr marL="285750" indent="-285750">
              <a:spcAft>
                <a:spcPts val="600"/>
              </a:spcAft>
              <a:buClr>
                <a:schemeClr val="tx1"/>
              </a:buClr>
              <a:buFont typeface="Arial" panose="020B0604020202020204" pitchFamily="34" charset="0"/>
              <a:buChar char="•"/>
            </a:pPr>
            <a:r>
              <a:rPr lang="en-US" sz="2000" dirty="0"/>
              <a:t>38 CFR 3.326, Examinations</a:t>
            </a:r>
          </a:p>
          <a:p>
            <a:pPr marL="285750" indent="-285750">
              <a:spcAft>
                <a:spcPts val="600"/>
              </a:spcAft>
              <a:buClr>
                <a:schemeClr val="tx1"/>
              </a:buClr>
              <a:buFont typeface="Arial" panose="020B0604020202020204" pitchFamily="34" charset="0"/>
              <a:buChar char="•"/>
            </a:pPr>
            <a:r>
              <a:rPr lang="en-US" sz="2000" dirty="0"/>
              <a:t>38 CFR 3.327, Reexaminations</a:t>
            </a:r>
          </a:p>
          <a:p>
            <a:pPr marL="285750" indent="-285750">
              <a:spcAft>
                <a:spcPts val="600"/>
              </a:spcAft>
              <a:buClr>
                <a:schemeClr val="tx1"/>
              </a:buClr>
              <a:buFont typeface="Arial" panose="020B0604020202020204" pitchFamily="34" charset="0"/>
              <a:buChar char="•"/>
            </a:pPr>
            <a:r>
              <a:rPr lang="en-US" sz="2000" dirty="0"/>
              <a:t>38 CFR 3.344, Stabilization of disability evaluations</a:t>
            </a:r>
          </a:p>
          <a:p>
            <a:pPr marL="285750" indent="-285750">
              <a:spcAft>
                <a:spcPts val="600"/>
              </a:spcAft>
              <a:buClr>
                <a:schemeClr val="tx1"/>
              </a:buClr>
              <a:buFont typeface="Arial" panose="020B0604020202020204" pitchFamily="34" charset="0"/>
              <a:buChar char="•"/>
            </a:pPr>
            <a:r>
              <a:rPr lang="en-US" sz="2000" dirty="0"/>
              <a:t>M21-1, Part III, Subpart iv, Chapter 3,Section B, Examinations</a:t>
            </a:r>
          </a:p>
          <a:p>
            <a:pPr marL="285750" indent="-285750">
              <a:spcAft>
                <a:spcPts val="600"/>
              </a:spcAft>
              <a:buClr>
                <a:schemeClr val="tx1"/>
              </a:buClr>
              <a:buFont typeface="Arial" panose="020B0604020202020204" pitchFamily="34" charset="0"/>
              <a:buChar char="•"/>
            </a:pPr>
            <a:r>
              <a:rPr lang="en-US" sz="2000" dirty="0"/>
              <a:t>M21-1, Part III, Subpart iv, Chapter 8, Section D, Competency, Due Process and Protected Ratings</a:t>
            </a:r>
          </a:p>
          <a:p>
            <a:pPr marL="285750" indent="-285750">
              <a:spcAft>
                <a:spcPts val="600"/>
              </a:spcAft>
              <a:buClr>
                <a:schemeClr val="tx1"/>
              </a:buClr>
              <a:buFont typeface="Arial" panose="020B0604020202020204" pitchFamily="34" charset="0"/>
              <a:buChar char="•"/>
            </a:pPr>
            <a:r>
              <a:rPr lang="en-US" sz="2000" dirty="0"/>
              <a:t>M21-1, Part IV, Subpart ii, Chapter 3, Section A, General Authorization and Claimant Notification Issues </a:t>
            </a:r>
          </a:p>
          <a:p>
            <a:pPr marL="285750" indent="-285750">
              <a:spcAft>
                <a:spcPts val="600"/>
              </a:spcAft>
              <a:buClr>
                <a:schemeClr val="tx1"/>
              </a:buClr>
              <a:buFont typeface="Arial" panose="020B0604020202020204" pitchFamily="34" charset="0"/>
              <a:buChar char="•"/>
            </a:pPr>
            <a:r>
              <a:rPr lang="en-US" sz="2000" dirty="0"/>
              <a:t>M21-1, Part IV, Subpart ii, 3.B, Failure to Report for Review Examination</a:t>
            </a:r>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When do I order a future exam?</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Whenever </a:t>
            </a:r>
            <a:r>
              <a:rPr lang="en-US" sz="2000" i="1" dirty="0"/>
              <a:t>VA determines </a:t>
            </a:r>
            <a:r>
              <a:rPr lang="en-US" sz="2000" dirty="0"/>
              <a:t>there is a need to verify either the continued existence or the current severity of a disability. </a:t>
            </a:r>
          </a:p>
          <a:p>
            <a:pPr>
              <a:spcAft>
                <a:spcPts val="600"/>
              </a:spcAft>
              <a:buClr>
                <a:schemeClr val="tx1"/>
              </a:buClr>
            </a:pPr>
            <a:endParaRPr lang="en-US" sz="2000" dirty="0"/>
          </a:p>
          <a:p>
            <a:pPr>
              <a:spcAft>
                <a:spcPts val="600"/>
              </a:spcAft>
              <a:buClr>
                <a:schemeClr val="tx1"/>
              </a:buClr>
            </a:pPr>
            <a:r>
              <a:rPr lang="en-US" sz="2000" dirty="0"/>
              <a:t>Generally, reexaminations will be required </a:t>
            </a:r>
            <a:r>
              <a:rPr lang="en-US" sz="2000" b="1" dirty="0"/>
              <a:t>if it is likely that a disability has improved,</a:t>
            </a:r>
            <a:r>
              <a:rPr lang="en-US" sz="2000" dirty="0"/>
              <a:t> or if evidence indicates there has been a material change in a disability or that the current rating may be incorrect.</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a:t>
            </a:fld>
            <a:endParaRPr lang="en-US" sz="1400" dirty="0"/>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When should I NOT schedule a future exam?</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5</a:t>
            </a:fld>
            <a:endParaRPr lang="en-US" sz="1400" dirty="0"/>
          </a:p>
        </p:txBody>
      </p:sp>
      <p:sp>
        <p:nvSpPr>
          <p:cNvPr id="8" name="Content Placeholder 7">
            <a:extLst>
              <a:ext uri="{FF2B5EF4-FFF2-40B4-BE49-F238E27FC236}">
                <a16:creationId xmlns:a16="http://schemas.microsoft.com/office/drawing/2014/main" id="{E337AC1D-D0CE-4C57-BDFE-645B552A41A2}"/>
              </a:ext>
            </a:extLst>
          </p:cNvPr>
          <p:cNvSpPr>
            <a:spLocks noGrp="1"/>
          </p:cNvSpPr>
          <p:nvPr>
            <p:ph idx="1"/>
            <p:custDataLst>
              <p:tags r:id="rId3"/>
            </p:custDataLst>
          </p:nvPr>
        </p:nvSpPr>
        <p:spPr>
          <a:xfrm>
            <a:off x="457200" y="1880496"/>
            <a:ext cx="8229600" cy="3916363"/>
          </a:xfrm>
        </p:spPr>
        <p:txBody>
          <a:bodyPr>
            <a:normAutofit lnSpcReduction="10000"/>
          </a:bodyPr>
          <a:lstStyle/>
          <a:p>
            <a:pPr>
              <a:lnSpc>
                <a:spcPct val="150000"/>
              </a:lnSpc>
              <a:spcAft>
                <a:spcPts val="600"/>
              </a:spcAft>
            </a:pPr>
            <a:r>
              <a:rPr lang="en-US" sz="2000" dirty="0"/>
              <a:t>When the disability is established </a:t>
            </a:r>
            <a:r>
              <a:rPr lang="en-US" sz="2000"/>
              <a:t>as static</a:t>
            </a:r>
            <a:endParaRPr lang="en-US" sz="2000" dirty="0"/>
          </a:p>
          <a:p>
            <a:pPr>
              <a:spcAft>
                <a:spcPts val="600"/>
              </a:spcAft>
            </a:pPr>
            <a:r>
              <a:rPr lang="en-US" sz="2000" dirty="0"/>
              <a:t>When the findings and symptoms have persisted without material improvement for a period of 5 years or more</a:t>
            </a:r>
          </a:p>
          <a:p>
            <a:pPr>
              <a:spcAft>
                <a:spcPts val="600"/>
              </a:spcAft>
            </a:pPr>
            <a:r>
              <a:rPr lang="en-US" sz="2000" dirty="0"/>
              <a:t>Where the disability from disease is permanent in character and of such nature that there is no likelihood of improvement</a:t>
            </a:r>
          </a:p>
          <a:p>
            <a:pPr>
              <a:spcAft>
                <a:spcPts val="600"/>
              </a:spcAft>
            </a:pPr>
            <a:r>
              <a:rPr lang="en-US" sz="2000" dirty="0"/>
              <a:t>In cases of veterans over 55 years of age, except under unusual circumstances</a:t>
            </a:r>
          </a:p>
          <a:p>
            <a:pPr>
              <a:lnSpc>
                <a:spcPct val="150000"/>
              </a:lnSpc>
              <a:spcAft>
                <a:spcPts val="600"/>
              </a:spcAft>
            </a:pPr>
            <a:r>
              <a:rPr lang="en-US" sz="2000" dirty="0"/>
              <a:t>When the rating is a prescribed scheduled minimum rating</a:t>
            </a:r>
          </a:p>
          <a:p>
            <a:pPr>
              <a:spcAft>
                <a:spcPts val="600"/>
              </a:spcAft>
            </a:pPr>
            <a:r>
              <a:rPr lang="en-US" sz="2000" dirty="0"/>
              <a:t>Where a combined disability evaluation would not be affected if the future examination should result in reduced evaluation for one or more conditions.</a:t>
            </a:r>
          </a:p>
        </p:txBody>
      </p:sp>
    </p:spTree>
    <p:extLst>
      <p:ext uri="{BB962C8B-B14F-4D97-AF65-F5344CB8AC3E}">
        <p14:creationId xmlns:p14="http://schemas.microsoft.com/office/powerpoint/2010/main" val="3004693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Definition: Static Disability</a:t>
            </a:r>
          </a:p>
        </p:txBody>
      </p:sp>
      <p:sp>
        <p:nvSpPr>
          <p:cNvPr id="3" name="Content Placeholder 2"/>
          <p:cNvSpPr>
            <a:spLocks noGrp="1"/>
          </p:cNvSpPr>
          <p:nvPr>
            <p:ph idx="1"/>
            <p:custDataLst>
              <p:tags r:id="rId2"/>
            </p:custDataLst>
          </p:nvPr>
        </p:nvSpPr>
        <p:spPr>
          <a:xfrm>
            <a:off x="457200" y="2057400"/>
            <a:ext cx="8229600" cy="729867"/>
          </a:xfrm>
        </p:spPr>
        <p:txBody>
          <a:bodyPr>
            <a:noAutofit/>
          </a:bodyPr>
          <a:lstStyle/>
          <a:p>
            <a:pPr>
              <a:spcAft>
                <a:spcPts val="600"/>
              </a:spcAft>
            </a:pPr>
            <a:r>
              <a:rPr lang="en-US" sz="2000" dirty="0"/>
              <a:t>A static disability is a disability that is considered permanent by its nature, history and severity.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6</a:t>
            </a:fld>
            <a:endParaRPr lang="en-US" sz="1400" dirty="0"/>
          </a:p>
        </p:txBody>
      </p:sp>
      <p:sp>
        <p:nvSpPr>
          <p:cNvPr id="5" name="TextBox 4">
            <a:extLst>
              <a:ext uri="{FF2B5EF4-FFF2-40B4-BE49-F238E27FC236}">
                <a16:creationId xmlns:a16="http://schemas.microsoft.com/office/drawing/2014/main" id="{281FC1BA-EFB8-4973-8572-4D3F3DE516C2}"/>
              </a:ext>
            </a:extLst>
          </p:cNvPr>
          <p:cNvSpPr txBox="1"/>
          <p:nvPr>
            <p:custDataLst>
              <p:tags r:id="rId4"/>
            </p:custDataLst>
          </p:nvPr>
        </p:nvSpPr>
        <p:spPr>
          <a:xfrm>
            <a:off x="457200" y="2964171"/>
            <a:ext cx="8086381" cy="40011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Examples: arthritis, hypertension, diabetes</a:t>
            </a:r>
          </a:p>
        </p:txBody>
      </p:sp>
    </p:spTree>
    <p:extLst>
      <p:ext uri="{BB962C8B-B14F-4D97-AF65-F5344CB8AC3E}">
        <p14:creationId xmlns:p14="http://schemas.microsoft.com/office/powerpoint/2010/main" val="3660451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Symptoms have persisted without improvement</a:t>
            </a:r>
            <a:br>
              <a:rPr lang="en-US" sz="2800" dirty="0"/>
            </a:br>
            <a:r>
              <a:rPr lang="en-US" sz="2800" dirty="0"/>
              <a:t>5 years or more</a:t>
            </a:r>
          </a:p>
        </p:txBody>
      </p:sp>
      <p:sp>
        <p:nvSpPr>
          <p:cNvPr id="3" name="Content Placeholder 2"/>
          <p:cNvSpPr>
            <a:spLocks noGrp="1"/>
          </p:cNvSpPr>
          <p:nvPr>
            <p:ph idx="1"/>
            <p:custDataLst>
              <p:tags r:id="rId2"/>
            </p:custDataLst>
          </p:nvPr>
        </p:nvSpPr>
        <p:spPr>
          <a:xfrm>
            <a:off x="457200" y="2283054"/>
            <a:ext cx="8229600" cy="3916363"/>
          </a:xfrm>
        </p:spPr>
        <p:txBody>
          <a:bodyPr/>
          <a:lstStyle/>
          <a:p>
            <a:pPr>
              <a:spcAft>
                <a:spcPts val="600"/>
              </a:spcAft>
            </a:pPr>
            <a:r>
              <a:rPr lang="en-US" sz="2000" dirty="0"/>
              <a:t>A disability or condition that is not “static” in nature in and of itself, but the evidence shows no change in 5 years.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7</a:t>
            </a:fld>
            <a:endParaRPr lang="en-US" sz="1400" dirty="0"/>
          </a:p>
        </p:txBody>
      </p:sp>
    </p:spTree>
    <p:extLst>
      <p:ext uri="{BB962C8B-B14F-4D97-AF65-F5344CB8AC3E}">
        <p14:creationId xmlns:p14="http://schemas.microsoft.com/office/powerpoint/2010/main" val="519060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Permanent in character and no likelihood of improvement</a:t>
            </a:r>
          </a:p>
        </p:txBody>
      </p:sp>
      <p:sp>
        <p:nvSpPr>
          <p:cNvPr id="3" name="Content Placeholder 2"/>
          <p:cNvSpPr>
            <a:spLocks noGrp="1"/>
          </p:cNvSpPr>
          <p:nvPr>
            <p:ph idx="1"/>
            <p:custDataLst>
              <p:tags r:id="rId2"/>
            </p:custDataLst>
          </p:nvPr>
        </p:nvSpPr>
        <p:spPr>
          <a:xfrm>
            <a:off x="457200" y="2148008"/>
            <a:ext cx="8229600" cy="3916363"/>
          </a:xfrm>
        </p:spPr>
        <p:txBody>
          <a:bodyPr>
            <a:normAutofit/>
          </a:bodyPr>
          <a:lstStyle/>
          <a:p>
            <a:pPr>
              <a:spcAft>
                <a:spcPts val="600"/>
              </a:spcAft>
              <a:buClr>
                <a:schemeClr val="tx1"/>
              </a:buClr>
            </a:pPr>
            <a:r>
              <a:rPr lang="en-US" sz="2000" dirty="0"/>
              <a:t>Terminal cancer</a:t>
            </a:r>
          </a:p>
          <a:p>
            <a:pPr>
              <a:spcAft>
                <a:spcPts val="600"/>
              </a:spcAft>
              <a:buClr>
                <a:schemeClr val="tx1"/>
              </a:buClr>
            </a:pPr>
            <a:r>
              <a:rPr lang="en-US" sz="2000" dirty="0"/>
              <a:t>ALS</a:t>
            </a:r>
          </a:p>
          <a:p>
            <a:pPr>
              <a:spcAft>
                <a:spcPts val="600"/>
              </a:spcAft>
              <a:buClr>
                <a:schemeClr val="tx1"/>
              </a:buClr>
            </a:pPr>
            <a:r>
              <a:rPr lang="en-US" sz="2000" dirty="0"/>
              <a:t>Parkinson’s disease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8</a:t>
            </a:fld>
            <a:endParaRPr lang="en-US" sz="1400" dirty="0"/>
          </a:p>
        </p:txBody>
      </p:sp>
    </p:spTree>
    <p:extLst>
      <p:ext uri="{BB962C8B-B14F-4D97-AF65-F5344CB8AC3E}">
        <p14:creationId xmlns:p14="http://schemas.microsoft.com/office/powerpoint/2010/main" val="327146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Over 55 – unusual circumstances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Cancer (which may be treated and go into remission)</a:t>
            </a:r>
          </a:p>
          <a:p>
            <a:pPr>
              <a:spcAft>
                <a:spcPts val="600"/>
              </a:spcAft>
              <a:buClr>
                <a:schemeClr val="tx1"/>
              </a:buClr>
            </a:pPr>
            <a:endParaRPr lang="en-US" sz="2000" dirty="0"/>
          </a:p>
          <a:p>
            <a:pPr>
              <a:spcAft>
                <a:spcPts val="600"/>
              </a:spcAft>
              <a:buClr>
                <a:schemeClr val="tx1"/>
              </a:buClr>
            </a:pPr>
            <a:r>
              <a:rPr lang="en-US" sz="2000" dirty="0"/>
              <a:t>Surgical procedures that may result in a change or improvement in the condition.</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9</a:t>
            </a:fld>
            <a:endParaRPr lang="en-US" sz="1400" dirty="0"/>
          </a:p>
        </p:txBody>
      </p:sp>
    </p:spTree>
    <p:extLst>
      <p:ext uri="{BB962C8B-B14F-4D97-AF65-F5344CB8AC3E}">
        <p14:creationId xmlns:p14="http://schemas.microsoft.com/office/powerpoint/2010/main" val="3212225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6&quot;/&gt;&lt;/TableIndex&gt;&lt;/ShapeTextInfo&gt;"/>
  <p:tag name="PRESENTER_DUMMYTAG" val="&lt;DummyForForceWrite&gt;&lt;/DummyForForceWrite&gt;"/>
  <p:tag name="HTML_SHAPEINFO" val="&lt;ThreeDShapeInfo&gt;&lt;uuid val=&quot;{685BF093-1ADD-4281-A365-1D08C56153D5}&quot;/&gt;&lt;isInvalidForFieldText val=&quot;0&quot;/&gt;&lt;Image&gt;&lt;filename val=&quot;C:\Users\User\AppData\Local\Temp\CP12004557140Session\CPTrustFolder12004557156\PPTImport120049382937\data\asimages\{685BF093-1ADD-4281-A365-1D08C56153D5}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3989601D-F266-428D-851B-A7FC41ACB91E}&quot;/&gt;&lt;isInvalidForFieldText val=&quot;0&quot;/&gt;&lt;Image&gt;&lt;filename val=&quot;C:\Users\User\AppData\Local\Temp\CP12004557140Session\CPTrustFolder12004557156\PPTImport120049382937\data\asimages\{3989601D-F266-428D-851B-A7FC41ACB91E}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DUMMYTAG" val="&lt;DummyForForceWrite&gt;&lt;/DummyForForceWrite&gt;"/>
  <p:tag name="HTML_SHAPEINFO" val="&lt;ThreeDShapeInfo&gt;&lt;uuid val=&quot;{9327A598-B376-45FA-9AA7-02266AEDD839}&quot;/&gt;&lt;isInvalidForFieldText val=&quot;0&quot;/&gt;&lt;Image&gt;&lt;filename val=&quot;C:\Users\User\AppData\Local\Temp\CP12004557140Session\CPTrustFolder12004557156\PPTImport120049382937\data\asimages\{9327A598-B376-45FA-9AA7-02266AEDD839}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9EE654A-6D41-448F-BD57-60A8B746F64E}&quot;/&gt;&lt;isInvalidForFieldText val=&quot;0&quot;/&gt;&lt;Image&gt;&lt;filename val=&quot;C:\Users\User\AppData\Local\Temp\CP12004557140Session\CPTrustFolder12004557156\PPTImport120049382937\data\asimages\{09EE654A-6D41-448F-BD57-60A8B746F64E}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55D6399-FEC0-4D2C-A2CF-CA4F38920F67}&quot;/&gt;&lt;isInvalidForFieldText val=&quot;0&quot;/&gt;&lt;Image&gt;&lt;filename val=&quot;C:\Users\User\AppData\Local\Temp\CP12004557140Session\CPTrustFolder12004557156\PPTImport120049382937\data\asimages\{F55D6399-FEC0-4D2C-A2CF-CA4F38920F67}_2.png&quot;/&gt;&lt;left val=&quot;727&quot;/&gt;&lt;top val=&quot;687&quot;/&gt;&lt;width val=&quot;226&quot;/&gt;&lt;height val=&quot;4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1&quot;/&gt;&lt;lineCharCount val=&quot;31&quot;/&gt;&lt;lineCharCount val=&quot;1&quot;/&gt;&lt;lineCharCount val=&quot;65&quot;/&gt;&lt;lineCharCount val=&quot;32&quot;/&gt;&lt;lineCharCount val=&quot;1&quot;/&gt;&lt;lineCharCount val=&quot;63&quot;/&gt;&lt;lineCharCount val=&quot;44&quot;/&gt;&lt;/TableIndex&gt;&lt;/ShapeTextInfo&gt;"/>
  <p:tag name="HTML_SHAPEINFO" val="&lt;ThreeDShapeInfo&gt;&lt;uuid val=&quot;{9DAFAE3E-21B3-49C2-BBCD-8A2967FA9F51}&quot;/&gt;&lt;isInvalidForFieldText val=&quot;0&quot;/&gt;&lt;Image&gt;&lt;filename val=&quot;C:\Users\User\AppData\Local\Temp\CP12004557140Session\CPTrustFolder12004557156\PPTImport120049382937\data\asimages\{9DAFAE3E-21B3-49C2-BBCD-8A2967FA9F51}_2.png&quot;/&gt;&lt;left val=&quot;55&quot;/&gt;&lt;top val=&quot;303&quot;/&gt;&lt;width val=&quot;857&quot;/&gt;&lt;height val=&quot;31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40&quot;/&gt;&lt;/TableIndex&gt;&lt;/ShapeTextInfo&gt;"/>
  <p:tag name="HTML_SHAPEINFO" val="&lt;ThreeDShapeInfo&gt;&lt;uuid val=&quot;{A4785297-1B4B-4070-BBB1-10368C3CF613}&quot;/&gt;&lt;isInvalidForFieldText val=&quot;0&quot;/&gt;&lt;Image&gt;&lt;filename val=&quot;C:\Users\User\AppData\Local\Temp\CP12004557140Session\CPTrustFolder12004557156\PPTImport120049382937\data\asimages\{A4785297-1B4B-4070-BBB1-10368C3CF613}_2.png&quot;/&gt;&lt;left val=&quot;54&quot;/&gt;&lt;top val=&quot;211&quot;/&gt;&lt;width val=&quot;871&quot;/&gt;&lt;height val=&quot;89&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B0658BC-F214-44ED-AD2F-4127C8B050B0}&quot;/&gt;&lt;isInvalidForFieldText val=&quot;0&quot;/&gt;&lt;Image&gt;&lt;filename val=&quot;C:\Users\User\AppData\Local\Temp\CP12004557140Session\CPTrustFolder12004557156\PPTImport120049382937\data\asimages\{8B0658BC-F214-44ED-AD2F-4127C8B050B0}_3.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22338A0-A0C2-42DA-8ED5-0AB52055CBD5}&quot;/&gt;&lt;isInvalidForFieldText val=&quot;0&quot;/&gt;&lt;Image&gt;&lt;filename val=&quot;C:\Users\User\AppData\Local\Temp\CP12004557140Session\CPTrustFolder12004557156\PPTImport120049382937\data\asimages\{422338A0-A0C2-42DA-8ED5-0AB52055CBD5}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4&quot;/&gt;&lt;lineCharCount val=&quot;27&quot;/&gt;&lt;lineCharCount val=&quot;29&quot;/&gt;&lt;lineCharCount val=&quot;54&quot;/&gt;&lt;lineCharCount val=&quot;63&quot;/&gt;&lt;lineCharCount val=&quot;67&quot;/&gt;&lt;lineCharCount val=&quot;30&quot;/&gt;&lt;lineCharCount val=&quot;58&quot;/&gt;&lt;lineCharCount val=&quot;48&quot;/&gt;&lt;lineCharCount val=&quot;62&quot;/&gt;&lt;lineCharCount val=&quot;11&quot;/&gt;&lt;/TableIndex&gt;&lt;/ShapeTextInfo&gt;"/>
  <p:tag name="HTML_SHAPEINFO" val="&lt;ThreeDShapeInfo&gt;&lt;uuid val=&quot;{D8EF8C22-060C-4EB0-ADE1-FD45B3213EE9}&quot;/&gt;&lt;isInvalidForFieldText val=&quot;0&quot;/&gt;&lt;Image&gt;&lt;filename val=&quot;C:\Users\User\AppData\Local\Temp\CP12004557140Session\CPTrustFolder12004557156\PPTImport120049382937\data\asimages\{D8EF8C22-060C-4EB0-ADE1-FD45B3213EE9}_3.png&quot;/&gt;&lt;left val=&quot;48&quot;/&gt;&lt;top val=&quot;171&quot;/&gt;&lt;width val=&quot;858&quot;/&gt;&lt;height val=&quot;433&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ABA4B250-59D6-43A1-B0F7-5E55D107365A}&quot;/&gt;&lt;isInvalidForFieldText val=&quot;0&quot;/&gt;&lt;Image&gt;&lt;filename val=&quot;C:\Users\User\AppData\Local\Temp\CP12004557140Session\CPTrustFolder12004557156\PPTImport120049382937\data\asimages\{ABA4B250-59D6-43A1-B0F7-5E55D107365A}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0&quot;/&gt;&lt;lineCharCount val=&quot;62&quot;/&gt;&lt;lineCharCount val=&quot;1&quot;/&gt;&lt;lineCharCount val=&quot;66&quot;/&gt;&lt;lineCharCount val=&quot;67&quot;/&gt;&lt;lineCharCount val=&quot;66&quot;/&gt;&lt;lineCharCount val=&quot;10&quot;/&gt;&lt;/TableIndex&gt;&lt;/ShapeTextInfo&gt;"/>
  <p:tag name="HTML_SHAPEINFO" val="&lt;ThreeDShapeInfo&gt;&lt;uuid val=&quot;{143ED684-A2D3-4A34-8703-34F1C54446AE}&quot;/&gt;&lt;isInvalidForFieldText val=&quot;0&quot;/&gt;&lt;Image&gt;&lt;filename val=&quot;C:\Users\User\AppData\Local\Temp\CP12004557140Session\CPTrustFolder12004557156\PPTImport120049382937\data\asimages\{143ED684-A2D3-4A34-8703-34F1C54446AE}_4.png&quot;/&gt;&lt;left val=&quot;42&quot;/&gt;&lt;top val=&quot;212&quot;/&gt;&lt;width val=&quot;870&quot;/&gt;&lt;height val=&quot;41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32FA333-066A-403D-9657-35E523E44BE3}&quot;/&gt;&lt;isInvalidForFieldText val=&quot;0&quot;/&gt;&lt;Image&gt;&lt;filename val=&quot;C:\Users\User\AppData\Local\Temp\CP12004557140Session\CPTrustFolder12004557156\PPTImport120049382937\data\asimages\{432FA333-066A-403D-9657-35E523E44BE3}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6FE181BF-7859-43B3-9777-5F03B1DDC662}&quot;/&gt;&lt;isInvalidForFieldText val=&quot;0&quot;/&gt;&lt;Image&gt;&lt;filename val=&quot;C:\Users\User\AppData\Local\Temp\CP12004557140Session\CPTrustFolder12004557156\PPTImport120049382937\data\asimages\{6FE181BF-7859-43B3-9777-5F03B1DDC662}_5.png&quot;/&gt;&lt;left val=&quot;0&quot;/&gt;&lt;top val=&quot;76&quot;/&gt;&lt;width val=&quot;961&quot;/&gt;&lt;height val=&quot;12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6DBF838-BAD0-4186-B3FF-BC65ADAFE281}&quot;/&gt;&lt;isInvalidForFieldText val=&quot;0&quot;/&gt;&lt;Image&gt;&lt;filename val=&quot;C:\Users\User\AppData\Local\Temp\CP12004557140Session\CPTrustFolder12004557156\PPTImport120049382937\data\asimages\{A6DBF838-BAD0-4186-B3FF-BC65ADAFE281}_5.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5&quot;/&gt;&lt;lineCharCount val=&quot;63&quot;/&gt;&lt;lineCharCount val=&quot;44&quot;/&gt;&lt;lineCharCount val=&quot;67&quot;/&gt;&lt;lineCharCount val=&quot;55&quot;/&gt;&lt;lineCharCount val=&quot;64&quot;/&gt;&lt;lineCharCount val=&quot;14&quot;/&gt;&lt;lineCharCount val=&quot;57&quot;/&gt;&lt;lineCharCount val=&quot;68&quot;/&gt;&lt;lineCharCount val=&quot;66&quot;/&gt;&lt;lineCharCount val=&quot;16&quot;/&gt;&lt;/TableIndex&gt;&lt;/ShapeTextInfo&gt;"/>
  <p:tag name="HTML_SHAPEINFO" val="&lt;ThreeDShapeInfo&gt;&lt;uuid val=&quot;{14C11A72-7A9F-447D-AA4A-2BA4E0E5146E}&quot;/&gt;&lt;isInvalidForFieldText val=&quot;0&quot;/&gt;&lt;Image&gt;&lt;filename val=&quot;C:\Users\User\AppData\Local\Temp\CP12004557140Session\CPTrustFolder12004557156\PPTImport120049382937\data\asimages\{14C11A72-7A9F-447D-AA4A-2BA4E0E5146E}_5.png&quot;/&gt;&lt;left val=&quot;42&quot;/&gt;&lt;top val=&quot;196&quot;/&gt;&lt;width val=&quot;870&quot;/&gt;&lt;height val=&quot;44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1CE67963-E9B7-41D4-AC13-BAED9FF8A0CC}&quot;/&gt;&lt;isInvalidForFieldText val=&quot;0&quot;/&gt;&lt;Image&gt;&lt;filename val=&quot;C:\Users\User\AppData\Local\Temp\CP12004557140Session\CPTrustFolder12004557156\PPTImport120049382937\data\asimages\{1CE67963-E9B7-41D4-AC13-BAED9FF8A0CC}_6.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30&quot;/&gt;&lt;/TableIndex&gt;&lt;/ShapeTextInfo&gt;"/>
  <p:tag name="HTML_SHAPEINFO" val="&lt;ThreeDShapeInfo&gt;&lt;uuid val=&quot;{A90C8C75-F9DC-4848-B4D6-92ACFACCE562}&quot;/&gt;&lt;isInvalidForFieldText val=&quot;0&quot;/&gt;&lt;Image&gt;&lt;filename val=&quot;C:\Users\User\AppData\Local\Temp\CP12004557140Session\CPTrustFolder12004557156\PPTImport120049382937\data\asimages\{A90C8C75-F9DC-4848-B4D6-92ACFACCE562}_6.png&quot;/&gt;&lt;left val=&quot;40&quot;/&gt;&lt;top val=&quot;212&quot;/&gt;&lt;width val=&quot;871&quot;/&gt;&lt;height val=&quot;8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654F583-3033-444F-90BC-F2409BB9012C}&quot;/&gt;&lt;isInvalidForFieldText val=&quot;0&quot;/&gt;&lt;Image&gt;&lt;filename val=&quot;C:\Users\User\AppData\Local\Temp\CP12004557140Session\CPTrustFolder12004557156\PPTImport120049382937\data\asimages\{A654F583-3033-444F-90BC-F2409BB9012C}_6.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7EC10A27-9CD2-41EC-A7D9-C374D0B34C59}&quot;/&gt;&lt;isInvalidForFieldText val=&quot;0&quot;/&gt;&lt;Image&gt;&lt;filename val=&quot;C:\Users\User\AppData\Local\Temp\CP12004557140Session\CPTrustFolder12004557156\PPTImport120049382937\data\asimages\{7EC10A27-9CD2-41EC-A7D9-C374D0B34C59}_6.png&quot;/&gt;&lt;left val=&quot;42&quot;/&gt;&lt;top val=&quot;307&quot;/&gt;&lt;width val=&quot;855&quot;/&gt;&lt;height val=&quot;57&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4&quot;/&gt;&lt;lineCharCount val=&quot;15&quot;/&gt;&lt;/TableIndex&gt;&lt;/ShapeTextInfo&gt;"/>
  <p:tag name="HTML_SHAPEINFO" val="&lt;ThreeDShapeInfo&gt;&lt;uuid val=&quot;{B10CE914-0721-481D-A591-50872337A46E}&quot;/&gt;&lt;isInvalidForFieldText val=&quot;0&quot;/&gt;&lt;Image&gt;&lt;filename val=&quot;C:\Users\User\AppData\Local\Temp\CP12004557140Session\CPTrustFolder12004557156\PPTImport120049382937\data\asimages\{B10CE914-0721-481D-A591-50872337A46E}_7.png&quot;/&gt;&lt;left val=&quot;0&quot;/&gt;&lt;top val=&quot;76&quot;/&gt;&lt;width val=&quot;961&quot;/&gt;&lt;height val=&quot;124&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9&quot;/&gt;&lt;lineCharCount val=&quot;40&quot;/&gt;&lt;/TableIndex&gt;&lt;/ShapeTextInfo&gt;"/>
  <p:tag name="HTML_SHAPEINFO" val="&lt;ThreeDShapeInfo&gt;&lt;uuid val=&quot;{7D05DFBD-D86A-49A5-B1FF-F15DE8DC625D}&quot;/&gt;&lt;isInvalidForFieldText val=&quot;0&quot;/&gt;&lt;Image&gt;&lt;filename val=&quot;C:\Users\User\AppData\Local\Temp\CP12004557140Session\CPTrustFolder12004557156\PPTImport120049382937\data\asimages\{7D05DFBD-D86A-49A5-B1FF-F15DE8DC625D}_7.png&quot;/&gt;&lt;left val=&quot;40&quot;/&gt;&lt;top val=&quot;235&quot;/&gt;&lt;width val=&quot;871&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55EB698-D358-4791-A30A-C0131B3F78FF}&quot;/&gt;&lt;isInvalidForFieldText val=&quot;0&quot;/&gt;&lt;Image&gt;&lt;filename val=&quot;C:\Users\User\AppData\Local\Temp\CP12004557140Session\CPTrustFolder12004557156\PPTImport120049382937\data\asimages\{C55EB698-D358-4791-A30A-C0131B3F78FF}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4&quot;/&gt;&lt;lineCharCount val=&quot;11&quot;/&gt;&lt;/TableIndex&gt;&lt;/ShapeTextInfo&gt;"/>
  <p:tag name="HTML_SHAPEINFO" val="&lt;ThreeDShapeInfo&gt;&lt;uuid val=&quot;{85611CDF-FE44-4321-A85D-219DD53E4885}&quot;/&gt;&lt;isInvalidForFieldText val=&quot;0&quot;/&gt;&lt;Image&gt;&lt;filename val=&quot;C:\Users\User\AppData\Local\Temp\CP12004557140Session\CPTrustFolder12004557156\PPTImport120049382937\data\asimages\{85611CDF-FE44-4321-A85D-219DD53E4885}_8.png&quot;/&gt;&lt;left val=&quot;0&quot;/&gt;&lt;top val=&quot;76&quot;/&gt;&lt;width val=&quot;961&quot;/&gt;&lt;height val=&quot;124&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6&quot;/&gt;&lt;lineCharCount val=&quot;4&quot;/&gt;&lt;lineCharCount val=&quot;19&quot;/&gt;&lt;/TableIndex&gt;&lt;/ShapeTextInfo&gt;"/>
  <p:tag name="HTML_SHAPEINFO" val="&lt;ThreeDShapeInfo&gt;&lt;uuid val=&quot;{861C2941-2CF6-47E4-AAA2-7C099EB2ADAB}&quot;/&gt;&lt;isInvalidForFieldText val=&quot;0&quot;/&gt;&lt;Image&gt;&lt;filename val=&quot;C:\Users\User\AppData\Local\Temp\CP12004557140Session\CPTrustFolder12004557156\PPTImport120049382937\data\asimages\{861C2941-2CF6-47E4-AAA2-7C099EB2ADAB}_8.png&quot;/&gt;&lt;left val=&quot;42&quot;/&gt;&lt;top val=&quot;221&quot;/&gt;&lt;width val=&quot;870&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2BD8169-7CCA-4B83-B100-B096AFF4542A}&quot;/&gt;&lt;isInvalidForFieldText val=&quot;0&quot;/&gt;&lt;Image&gt;&lt;filename val=&quot;C:\Users\User\AppData\Local\Temp\CP12004557140Session\CPTrustFolder12004557156\PPTImport120049382937\data\asimages\{F2BD8169-7CCA-4B83-B100-B096AFF4542A}_8.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B701BEF0-634D-4EB9-A8CB-1DB3DCCFAE9D}&quot;/&gt;&lt;isInvalidForFieldText val=&quot;0&quot;/&gt;&lt;Image&gt;&lt;filename val=&quot;C:\Users\User\AppData\Local\Temp\CP12004557140Session\CPTrustFolder12004557156\PPTImport120049382937\data\asimages\{B701BEF0-634D-4EB9-A8CB-1DB3DCCFAE9D}_9.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2&quot;/&gt;&lt;lineCharCount val=&quot;1&quot;/&gt;&lt;lineCharCount val=&quot;66&quot;/&gt;&lt;lineCharCount val=&quot;14&quot;/&gt;&lt;/TableIndex&gt;&lt;/ShapeTextInfo&gt;"/>
  <p:tag name="HTML_SHAPEINFO" val="&lt;ThreeDShapeInfo&gt;&lt;uuid val=&quot;{E07957A7-AABF-4266-AE19-C1B95B6E37EA}&quot;/&gt;&lt;isInvalidForFieldText val=&quot;0&quot;/&gt;&lt;Image&gt;&lt;filename val=&quot;C:\Users\User\AppData\Local\Temp\CP12004557140Session\CPTrustFolder12004557156\PPTImport120049382937\data\asimages\{E07957A7-AABF-4266-AE19-C1B95B6E37EA}_9.png&quot;/&gt;&lt;left val=&quot;42&quot;/&gt;&lt;top val=&quot;212&quot;/&gt;&lt;width val=&quot;870&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F8159FD-57E1-4FDF-9952-AA0355907DD8}&quot;/&gt;&lt;isInvalidForFieldText val=&quot;0&quot;/&gt;&lt;Image&gt;&lt;filename val=&quot;C:\Users\User\AppData\Local\Temp\CP12004557140Session\CPTrustFolder12004557156\PPTImport120049382937\data\asimages\{2F8159FD-57E1-4FDF-9952-AA0355907DD8}_9.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6CDBFCE4-5D4D-430B-94F9-63448EB87B18}&quot;/&gt;&lt;isInvalidForFieldText val=&quot;0&quot;/&gt;&lt;Image&gt;&lt;filename val=&quot;C:\Users\User\AppData\Local\Temp\CP12004557140Session\CPTrustFolder12004557156\PPTImport120049382937\data\asimages\{6CDBFCE4-5D4D-430B-94F9-63448EB87B18}_10.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5&quot;/&gt;&lt;lineCharCount val=&quot;1&quot;/&gt;&lt;lineCharCount val=&quot;30&quot;/&gt;&lt;/TableIndex&gt;&lt;/ShapeTextInfo&gt;"/>
  <p:tag name="HTML_SHAPEINFO" val="&lt;ThreeDShapeInfo&gt;&lt;uuid val=&quot;{3439FE9B-B859-4CDC-AE30-DAAA42D63E3B}&quot;/&gt;&lt;isInvalidForFieldText val=&quot;0&quot;/&gt;&lt;Image&gt;&lt;filename val=&quot;C:\Users\User\AppData\Local\Temp\CP12004557140Session\CPTrustFolder12004557156\PPTImport120049382937\data\asimages\{3439FE9B-B859-4CDC-AE30-DAAA42D63E3B}_10.png&quot;/&gt;&lt;left val=&quot;42&quot;/&gt;&lt;top val=&quot;212&quot;/&gt;&lt;width val=&quot;870&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B09BF6B-1315-4C91-848B-E9682F7E3823}&quot;/&gt;&lt;isInvalidForFieldText val=&quot;0&quot;/&gt;&lt;Image&gt;&lt;filename val=&quot;C:\Users\User\AppData\Local\Temp\CP12004557140Session\CPTrustFolder12004557156\PPTImport120049382937\data\asimages\{7B09BF6B-1315-4C91-848B-E9682F7E3823}_10.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4A6BA046-57F8-44C9-B211-3D04E69E4557}&quot;/&gt;&lt;isInvalidForFieldText val=&quot;0&quot;/&gt;&lt;Image&gt;&lt;filename val=&quot;C:\Users\User\AppData\Local\Temp\CP12004557140Session\CPTrustFolder12004557156\PPTImport120049382937\data\asimages\{4A6BA046-57F8-44C9-B211-3D04E69E4557}_11.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6&quot;/&gt;&lt;lineCharCount val=&quot;1&quot;/&gt;&lt;lineCharCount val=&quot;31&quot;/&gt;&lt;/TableIndex&gt;&lt;/ShapeTextInfo&gt;"/>
  <p:tag name="HTML_SHAPEINFO" val="&lt;ThreeDShapeInfo&gt;&lt;uuid val=&quot;{0EAF13FC-7D12-435F-BBAA-AB251F712BF9}&quot;/&gt;&lt;isInvalidForFieldText val=&quot;0&quot;/&gt;&lt;Image&gt;&lt;filename val=&quot;C:\Users\User\AppData\Local\Temp\CP12004557140Session\CPTrustFolder12004557156\PPTImport120049382937\data\asimages\{0EAF13FC-7D12-435F-BBAA-AB251F712BF9}_11.png&quot;/&gt;&lt;left val=&quot;40&quot;/&gt;&lt;top val=&quot;221&quot;/&gt;&lt;width val=&quot;871&quot;/&gt;&lt;height val=&quot;41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771E0DD-BE66-457A-B671-33F13D56C38F}&quot;/&gt;&lt;isInvalidForFieldText val=&quot;0&quot;/&gt;&lt;Image&gt;&lt;filename val=&quot;C:\Users\User\AppData\Local\Temp\CP12004557140Session\CPTrustFolder12004557156\PPTImport120049382937\data\asimages\{C771E0DD-BE66-457A-B671-33F13D56C38F}_11.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CF989584-5D35-4D64-91F5-67247F411064}&quot;/&gt;&lt;isInvalidForFieldText val=&quot;0&quot;/&gt;&lt;Image&gt;&lt;filename val=&quot;C:\Users\User\AppData\Local\Temp\CP12004557140Session\CPTrustFolder12004557156\PPTImport120049382937\data\asimages\{CF989584-5D35-4D64-91F5-67247F411064}_12.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8&quot;/&gt;&lt;lineCharCount val=&quot;21&quot;/&gt;&lt;lineCharCount val=&quot;1&quot;/&gt;&lt;lineCharCount val=&quot;67&quot;/&gt;&lt;lineCharCount val=&quot;71&quot;/&gt;&lt;lineCharCount val=&quot;72&quot;/&gt;&lt;lineCharCount val=&quot;23&quot;/&gt;&lt;lineCharCount val=&quot;1&quot;/&gt;&lt;lineCharCount val=&quot;73&quot;/&gt;&lt;lineCharCount val=&quot;67&quot;/&gt;&lt;lineCharCount val=&quot;73&quot;/&gt;&lt;lineCharCount val=&quot;78&quot;/&gt;&lt;lineCharCount val=&quot;1&quot;/&gt;&lt;lineCharCount val=&quot;54&quot;/&gt;&lt;/TableIndex&gt;&lt;/ShapeTextInfo&gt;"/>
  <p:tag name="HTML_SHAPEINFO" val="&lt;ThreeDShapeInfo&gt;&lt;uuid val=&quot;{668F9E8A-FD62-4B42-8C13-E036BD8BABE4}&quot;/&gt;&lt;isInvalidForFieldText val=&quot;0&quot;/&gt;&lt;Image&gt;&lt;filename val=&quot;C:\Users\User\AppData\Local\Temp\CP12004557140Session\CPTrustFolder12004557156\PPTImport120049382937\data\asimages\{668F9E8A-FD62-4B42-8C13-E036BD8BABE4}_12.png&quot;/&gt;&lt;left val=&quot;43&quot;/&gt;&lt;top val=&quot;177&quot;/&gt;&lt;width val=&quot;872&quot;/&gt;&lt;height val=&quot;474&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67C3F54-E48D-4934-9542-D3D6A60B06F0}&quot;/&gt;&lt;isInvalidForFieldText val=&quot;0&quot;/&gt;&lt;Image&gt;&lt;filename val=&quot;C:\Users\User\AppData\Local\Temp\CP12004557140Session\CPTrustFolder12004557156\PPTImport120049382937\data\asimages\{867C3F54-E48D-4934-9542-D3D6A60B06F0}_12.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C889CCE2-CF96-44E6-8F4A-208BD332769A}&quot;/&gt;&lt;isInvalidForFieldText val=&quot;0&quot;/&gt;&lt;Image&gt;&lt;filename val=&quot;C:\Users\User\AppData\Local\Temp\CP12004557140Session\CPTrustFolder12004557156\PPTImport120049382937\data\asimages\{C889CCE2-CF96-44E6-8F4A-208BD332769A}_13.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7&quot;/&gt;&lt;lineCharCount val=&quot;65&quot;/&gt;&lt;lineCharCount val=&quot;71&quot;/&gt;&lt;lineCharCount val=&quot;69&quot;/&gt;&lt;lineCharCount val=&quot;66&quot;/&gt;&lt;lineCharCount val=&quot;57&quot;/&gt;&lt;lineCharCount val=&quot;36&quot;/&gt;&lt;lineCharCount val=&quot;1&quot;/&gt;&lt;lineCharCount val=&quot;52&quot;/&gt;&lt;lineCharCount val=&quot;21&quot;/&gt;&lt;/TableIndex&gt;&lt;/ShapeTextInfo&gt;"/>
  <p:tag name="HTML_SHAPEINFO" val="&lt;ThreeDShapeInfo&gt;&lt;uuid val=&quot;{AE276591-7BE2-450F-834D-868CF75B1774}&quot;/&gt;&lt;isInvalidForFieldText val=&quot;0&quot;/&gt;&lt;Image&gt;&lt;filename val=&quot;C:\Users\User\AppData\Local\Temp\CP12004557140Session\CPTrustFolder12004557156\PPTImport120049382937\data\asimages\{AE276591-7BE2-450F-834D-868CF75B1774}_13.png&quot;/&gt;&lt;left val=&quot;40&quot;/&gt;&lt;top val=&quot;212&quot;/&gt;&lt;width val=&quot;880&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84F694F-032F-4074-9917-86AFF156829B}&quot;/&gt;&lt;isInvalidForFieldText val=&quot;0&quot;/&gt;&lt;Image&gt;&lt;filename val=&quot;C:\Users\User\AppData\Local\Temp\CP12004557140Session\CPTrustFolder12004557156\PPTImport120049382937\data\asimages\{F84F694F-032F-4074-9917-86AFF156829B}_13.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4EEA2230-7D88-4C31-9542-57D247EF8840}&quot;/&gt;&lt;isInvalidForFieldText val=&quot;0&quot;/&gt;&lt;Image&gt;&lt;filename val=&quot;C:\Users\User\AppData\Local\Temp\CP12004557140Session\CPTrustFolder12004557156\PPTImport120049382937\data\asimages\{4EEA2230-7D88-4C31-9542-57D247EF8840}_14.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3&quot;/&gt;&lt;lineCharCount val=&quot;66&quot;/&gt;&lt;lineCharCount val=&quot;13&quot;/&gt;&lt;lineCharCount val=&quot;1&quot;/&gt;&lt;lineCharCount val=&quot;55&quot;/&gt;&lt;lineCharCount val=&quot;74&quot;/&gt;&lt;lineCharCount val=&quot;1&quot;/&gt;&lt;lineCharCount val=&quot;69&quot;/&gt;&lt;lineCharCount val=&quot;52&quot;/&gt;&lt;/TableIndex&gt;&lt;/ShapeTextInfo&gt;"/>
  <p:tag name="HTML_SHAPEINFO" val="&lt;ThreeDShapeInfo&gt;&lt;uuid val=&quot;{43028314-0B05-4D24-AF9D-879538585D8B}&quot;/&gt;&lt;isInvalidForFieldText val=&quot;0&quot;/&gt;&lt;Image&gt;&lt;filename val=&quot;C:\Users\User\AppData\Local\Temp\CP12004557140Session\CPTrustFolder12004557156\PPTImport120049382937\data\asimages\{43028314-0B05-4D24-AF9D-879538585D8B}_14.png&quot;/&gt;&lt;left val=&quot;42&quot;/&gt;&lt;top val=&quot;212&quot;/&gt;&lt;width val=&quot;881&quot;/&gt;&lt;height val=&quot;334&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58AF5A8-8FD8-4A21-9F8A-6CC6B414D3E0}&quot;/&gt;&lt;isInvalidForFieldText val=&quot;0&quot;/&gt;&lt;Image&gt;&lt;filename val=&quot;C:\Users\User\AppData\Local\Temp\CP12004557140Session\CPTrustFolder12004557156\PPTImport120049382937\data\asimages\{F58AF5A8-8FD8-4A21-9F8A-6CC6B414D3E0}_14.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35&quot;/&gt;&lt;/TableIndex&gt;&lt;/ShapeTextInfo&gt;"/>
  <p:tag name="HTML_SHAPEINFO" val="&lt;ThreeDShapeInfo&gt;&lt;uuid val=&quot;{FA144316-484D-4B7D-A0EC-E028275B4891}&quot;/&gt;&lt;isInvalidForFieldText val=&quot;0&quot;/&gt;&lt;Image&gt;&lt;filename val=&quot;C:\Users\User\AppData\Local\Temp\CP12004557140Session\CPTrustFolder12004557156\PPTImport120049382937\data\asimages\{FA144316-484D-4B7D-A0EC-E028275B4891}_14.png&quot;/&gt;&lt;left val=&quot;47&quot;/&gt;&lt;top val=&quot;557&quot;/&gt;&lt;width val=&quot;855&quot;/&gt;&lt;height val=&quot;88&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78FE3AEE-112F-4C0F-858F-1398AF494097}&quot;/&gt;&lt;isInvalidForFieldText val=&quot;0&quot;/&gt;&lt;Image&gt;&lt;filename val=&quot;C:\Users\User\AppData\Local\Temp\CP12004557140Session\CPTrustFolder12004557156\PPTImport120049382937\data\asimages\{78FE3AEE-112F-4C0F-858F-1398AF494097}_15.png&quot;/&gt;&lt;left val=&quot;0&quot;/&gt;&lt;top val=&quot;278&quot;/&gt;&lt;width val=&quot;961&quot;/&gt;&lt;height val=&quot;20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014E1B2-4E11-4AA9-B4C3-20A0ACB384A4}&quot;/&gt;&lt;isInvalidForFieldText val=&quot;0&quot;/&gt;&lt;Image&gt;&lt;filename val=&quot;C:\Users\User\AppData\Local\Temp\CP12004557140Session\CPTrustFolder12004557156\PPTImport120049382937\data\asimages\{0014E1B2-4E11-4AA9-B4C3-20A0ACB384A4}_15.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E050F-F6DD-446A-BC54-722BE857956D}">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VA Theme</Template>
  <TotalTime>5489</TotalTime>
  <Words>1584</Words>
  <Application>Microsoft Office PowerPoint</Application>
  <PresentationFormat>On-screen Show (4:3)</PresentationFormat>
  <Paragraphs>165</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VA Theme</vt:lpstr>
      <vt:lpstr>Routine Future Exams (RVSR Residency)</vt:lpstr>
      <vt:lpstr>Objectives</vt:lpstr>
      <vt:lpstr>References</vt:lpstr>
      <vt:lpstr>When do I order a future exam?</vt:lpstr>
      <vt:lpstr>When should I NOT schedule a future exam?</vt:lpstr>
      <vt:lpstr>Definition: Static Disability</vt:lpstr>
      <vt:lpstr>Symptoms have persisted without improvement 5 years or more</vt:lpstr>
      <vt:lpstr>Permanent in character and no likelihood of improvement</vt:lpstr>
      <vt:lpstr>Over 55 – unusual circumstances</vt:lpstr>
      <vt:lpstr>Scheduled minimum rating</vt:lpstr>
      <vt:lpstr>Combined evaluation would NOT be affected</vt:lpstr>
      <vt:lpstr>What if reexamination shows improvement?</vt:lpstr>
      <vt:lpstr>Improvement</vt:lpstr>
      <vt:lpstr>Proposing to reduce</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Routine Future Exams (RVSR Residency) PowerPoint Presentation</dc:title>
  <dc:subject>RVSR</dc:subject>
  <dc:creator>Department of Veterans Affairs, Veterans Benefits Administration, Compensation Service, STAFF</dc:creator>
  <cp:keywords>routine future exam,reexamination shows improvement,reduction,evaluation,RVSR</cp:keywords>
  <dc:description>The purpose of this lesson is to expose employees to the regulations and policies related to routine future examinations.</dc:description>
  <cp:lastModifiedBy>Kathy Poole</cp:lastModifiedBy>
  <cp:revision>428</cp:revision>
  <dcterms:created xsi:type="dcterms:W3CDTF">2014-04-30T02:32:11Z</dcterms:created>
  <dcterms:modified xsi:type="dcterms:W3CDTF">2018-08-16T14:42:38Z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