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1"/>
  </p:notesMasterIdLst>
  <p:handoutMasterIdLst>
    <p:handoutMasterId r:id="rId22"/>
  </p:handoutMasterIdLst>
  <p:sldIdLst>
    <p:sldId id="257" r:id="rId5"/>
    <p:sldId id="258" r:id="rId6"/>
    <p:sldId id="259" r:id="rId7"/>
    <p:sldId id="260" r:id="rId8"/>
    <p:sldId id="272" r:id="rId9"/>
    <p:sldId id="271" r:id="rId10"/>
    <p:sldId id="270" r:id="rId11"/>
    <p:sldId id="269" r:id="rId12"/>
    <p:sldId id="268" r:id="rId13"/>
    <p:sldId id="267" r:id="rId14"/>
    <p:sldId id="266" r:id="rId15"/>
    <p:sldId id="265" r:id="rId16"/>
    <p:sldId id="264" r:id="rId17"/>
    <p:sldId id="263" r:id="rId18"/>
    <p:sldId id="262" r:id="rId19"/>
    <p:sldId id="261"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0" autoAdjust="0"/>
    <p:restoredTop sz="91079" autoAdjust="0"/>
  </p:normalViewPr>
  <p:slideViewPr>
    <p:cSldViewPr snapToGrid="0">
      <p:cViewPr varScale="1">
        <p:scale>
          <a:sx n="97" d="100"/>
          <a:sy n="97" d="100"/>
        </p:scale>
        <p:origin x="146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vbaw.vba.va.gov/bl/21/Publicat/Regs/Part4/4_41.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4&amp;rgn=div5"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ebapps.vba.va.gov/vbaapps/security/login.fcc?SMQUERYDATA=-SM-ktRGVYEg1pvb4LJPO3p39qbTLhjDYfEIgQNj1YJHxD7Q04sxvySx71UoF1MZe1LEUUKujs0ZMvKeTan%2bYV9BwKKbBzU6TCnbzLabRIQmi8tPgBEtgiblFqEnS31m1OdkpfsGRpnI4AfHVEh6/ggw4RGMG9x6EXE6qr7Gq7mjyVmDB9UnCqCVTB6mb5c/Lj42pAYEnzNBJPpj55LYfo28dqhAjv9PSOm%2b3NqJsF0Filh9pVrYu5k5XcZWfd53UG8JgQlMeM87lbhUuhlAwdmghaVoVLart0Cv%2b3su7Ux9FYXty1tpTwn3bEhXdpeo0JFAzP7X2TAnLdQTomJiDVrtHDvUWUPKElh/27FCc0RjEoSUV56wEp3N32xzZOo2bf2I4T/DPPMk2OSIMOxUr%2bOZmSDypTZ6uzWq9e%2bVec3lApq7p/k9e4n6Snn/Ix/e8owbIBtsWLYOCku/MtMekjOBwYs9a7GyRaqCadUdUQGzfAUvK2bZ0tmvuQLEQu1CDMrEoooGXnpe%2b5Sp38IeZWIkcxkZCFK4%2byndBAzCD44OigFVNNWFQRpiN7VlB5PXMeIgXJsb77DO9H/JiuiOLndz0YbhpxbJ4/XtFz5PNokgYYUihLZX0nW5k8kI/e8fZGiZGlHsgq%2bkGRNvab1uZYPAZs%2bAZ1Zw81%2bvt/4KrUhtYoIr8mgnFx4bs6Z9VLdwD0nTBAkRmuS65qn0C/oe9d/CprjDyPifkUT0VrIIS2Ytxkvwjt5uK6rVbbAZDnqoRyNlbe%2bxphIdxHKi7zb00vPrnZjwKxuRRdv1o1E95703lH5wvrfmRxZfiZ/E5Lg72zFQ3x4pxEyuc%2bgU4I/YL7TwsUp7qpS8eQaDRwK2j62l4unLo6RDd3sgINWLalsUdp8tz5PBaOvFWKFmXO2Gb27uo9Nr%2b5p06dFDRzgwvdJcwwp501wLUrbStplCsJSJMLG7s6Ig9CaRBDYFuKyldfUKTUO8ACCosTuKAIvtxejwtaztJiWVuMD5jbZzGRfwtNoQAlxdVJ/%2bg8BWfYvlljquSrKR5k5l0DIeNo3w8eUT/K%2bRRgpjo/UwVld9CTo/bIJ14xPssN7HSd5DJ5ZzecT2lFXbK1iEymSIb7msoT0wff%2bloO/xadb1HJz1GnPLshb2vtxlM8AX1Wp1GoPbss0u/EEoJ7uYhNWZFf6BYTxqw/Asl4ok8ZbrhceOp4UTyllJLFlsfnUsqFg8jK6PV/H4P0uzStlECbIE4SGN7a3j1GsMpiRYCFRb5tRtitEgmvl4enhrh06nPHBQl43Au6fFffmmW97i9/0OSEOTpPdAUfCkCxKCR5zTAtai8UbXRNZo9vZDR7y5v8D79e/x%2b/6s0h6ICSzaFZRuw89D2ikAsZ%2b/1pMJ%2bCJQyfOZ6pPot0cQ5m2E3HJvGCry%2b3XmxdyQsCzxSbVk90MKJotRUJz4yFqTDQTokSbmlF/%2bDKYWu%2b92d0x3fx//TY%2b2/%2bBMV5iMqdqp0QapWDPkKpFla9WVDdT8JVWs9BLo4I/cOS5T64Npk1BBrvqhkyvWgW%2bLPdnOgIUZQJR628o%2bqD8VTPnrhwdKAfNxpnDFsXNs1IaJvBEVRjb4YmzoC7WYAsZ//u/ihVjxwowZM/FwRAtQICxKnC7ood%2bTsRouLekIsKAvKdbVNzula7InJ2RCzJW5zPZBzsvxjd%2bDK//r2m7N2dt8o4WSW2SxesGS9azdLqXfZRA%2bo9cxgWtl5vO7iyOZBzV8%2bHvYWR7curyeY3351Ohp8QI7dlI3bKZLu2Z0iR98TaUIS/4AF3/VypEFBgugcRGIShiy3KUj7Xnt6xwtNGXXv8y5" TargetMode="External"/><Relationship Id="rId4" Type="http://schemas.openxmlformats.org/officeDocument/2006/relationships/hyperlink" Target="https://vaww.compensation.pension.km.va.gov/system/templates/selfservice/va_ka/portal.html?encodedHas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Review of DC 50 03  DC 50 10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Traumatic Arthritis 50 10</a:t>
            </a:r>
          </a:p>
          <a:p>
            <a:r>
              <a:rPr lang="en-US" sz="1800" b="0" dirty="0">
                <a:solidFill>
                  <a:schemeClr val="tx1"/>
                </a:solidFill>
                <a:latin typeface="Arial" panose="020B0604020202020204" pitchFamily="34" charset="0"/>
                <a:cs typeface="Arial" panose="020B0604020202020204" pitchFamily="34" charset="0"/>
              </a:rPr>
              <a:t>50 10 Arthritis, due to trauma, substantiated by X ray findings: Rate as arthritis, degenerative. </a:t>
            </a:r>
          </a:p>
          <a:p>
            <a:pPr>
              <a:lnSpc>
                <a:spcPct val="120000"/>
              </a:lnSpc>
              <a:spcAft>
                <a:spcPts val="600"/>
              </a:spcAft>
            </a:pPr>
            <a:r>
              <a:rPr lang="en-US" sz="1800" b="0" dirty="0">
                <a:solidFill>
                  <a:schemeClr val="tx1"/>
                </a:solidFill>
                <a:latin typeface="Arial" panose="020B0604020202020204" pitchFamily="34" charset="0"/>
                <a:cs typeface="Arial" panose="020B0604020202020204" pitchFamily="34" charset="0"/>
              </a:rPr>
              <a:t>Degenerative arthritis under DC 50 03 is considered a systemic process that may effect multiple joints. Only warranted when no other compensable arthritic joint. </a:t>
            </a:r>
          </a:p>
          <a:p>
            <a:pPr>
              <a:lnSpc>
                <a:spcPct val="120000"/>
              </a:lnSpc>
              <a:spcAft>
                <a:spcPts val="600"/>
              </a:spcAft>
            </a:pPr>
            <a:r>
              <a:rPr lang="en-US" sz="1800" b="0" dirty="0">
                <a:solidFill>
                  <a:schemeClr val="tx1"/>
                </a:solidFill>
                <a:latin typeface="Arial" panose="020B0604020202020204" pitchFamily="34" charset="0"/>
                <a:cs typeface="Arial" panose="020B0604020202020204" pitchFamily="34" charset="0"/>
              </a:rPr>
              <a:t>DC 50 10 applies to arthritis due to a trauma which should include the vast majority of arthritis claims due to the nature of military service.</a:t>
            </a:r>
          </a:p>
          <a:p>
            <a:pPr>
              <a:lnSpc>
                <a:spcPct val="120000"/>
              </a:lnSpc>
              <a:spcAft>
                <a:spcPts val="600"/>
              </a:spcAft>
            </a:pPr>
            <a:r>
              <a:rPr lang="en-US" sz="1800" b="0" dirty="0">
                <a:solidFill>
                  <a:schemeClr val="tx1"/>
                </a:solidFill>
                <a:latin typeface="Arial" panose="020B0604020202020204" pitchFamily="34" charset="0"/>
                <a:cs typeface="Arial" panose="020B0604020202020204" pitchFamily="34" charset="0"/>
              </a:rPr>
              <a:t>Consider </a:t>
            </a:r>
            <a:r>
              <a:rPr lang="en-US" altLang="en-US" sz="1800" b="0" dirty="0">
                <a:solidFill>
                  <a:schemeClr val="tx1"/>
                </a:solidFill>
                <a:latin typeface="Arial" panose="020B0604020202020204" pitchFamily="34" charset="0"/>
                <a:cs typeface="Arial" panose="020B0604020202020204" pitchFamily="34" charset="0"/>
                <a:hlinkClick r:id="rId3"/>
              </a:rPr>
              <a:t>4.41 dash History of Injury </a:t>
            </a:r>
            <a:r>
              <a:rPr lang="en-US" sz="1800" b="0" dirty="0">
                <a:solidFill>
                  <a:schemeClr val="tx1"/>
                </a:solidFill>
                <a:latin typeface="Arial" panose="020B0604020202020204" pitchFamily="34" charset="0"/>
                <a:cs typeface="Arial" panose="020B0604020202020204" pitchFamily="34" charset="0"/>
              </a:rPr>
              <a:t> when determining degenerative verses traumatic. The examiners not always use the term traumatic arthritis so you may need to determine by a review of the evidence.</a:t>
            </a:r>
          </a:p>
          <a:p>
            <a:pPr>
              <a:lnSpc>
                <a:spcPct val="120000"/>
              </a:lnSpc>
              <a:spcAft>
                <a:spcPts val="600"/>
              </a:spcAft>
            </a:pPr>
            <a:r>
              <a:rPr lang="en-US" sz="1800" b="0" dirty="0">
                <a:solidFill>
                  <a:schemeClr val="tx1"/>
                </a:solidFill>
                <a:latin typeface="Arial" panose="020B0604020202020204" pitchFamily="34" charset="0"/>
                <a:cs typeface="Arial" panose="020B0604020202020204" pitchFamily="34" charset="0"/>
              </a:rPr>
              <a:t>VBN Broadcast dash Arthritis</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115528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Arthritis of the Spine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Arthritis of the spine is sometimes associated with repetitive trauma, or minor trauma to a joint that is weakened by normal wear and tear.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Where the arthritis is clearly of traumatic origin, use of the hyphenated diagnostic code, 50 10 dash 52 42, would be appropriate. </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2645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latin typeface="Arial" panose="020B0604020202020204" pitchFamily="34" charset="0"/>
                <a:cs typeface="Arial" panose="020B0604020202020204" pitchFamily="34" charset="0"/>
              </a:rPr>
              <a:t>Evaluation Builder</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09620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latin typeface="Arial" panose="020B0604020202020204" pitchFamily="34" charset="0"/>
              </a:rPr>
              <a:t>Evaluation Builder</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79395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Evaluation Builder</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330554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Evaluation Builder</a:t>
            </a:r>
          </a:p>
          <a:p>
            <a:r>
              <a:rPr lang="en-US" sz="1800" b="0" dirty="0">
                <a:solidFill>
                  <a:schemeClr val="tx1"/>
                </a:solidFill>
                <a:latin typeface="Arial" panose="020B0604020202020204" pitchFamily="34" charset="0"/>
              </a:rPr>
              <a:t>How We Decided the Percentage of Disability</a:t>
            </a:r>
          </a:p>
          <a:p>
            <a:r>
              <a:rPr lang="en-US" sz="1800" b="0" dirty="0">
                <a:solidFill>
                  <a:schemeClr val="tx1"/>
                </a:solidFill>
                <a:latin typeface="Arial" panose="020B0604020202020204" pitchFamily="34" charset="0"/>
              </a:rPr>
              <a:t>DC: 50 03 dash 52 60: Limitation of Flexion of the Leg (Knee)</a:t>
            </a:r>
          </a:p>
          <a:p>
            <a:r>
              <a:rPr lang="en-US" sz="1800" b="0" dirty="0">
                <a:solidFill>
                  <a:schemeClr val="tx1"/>
                </a:solidFill>
                <a:latin typeface="Arial" panose="020B0604020202020204" pitchFamily="34" charset="0"/>
              </a:rPr>
              <a:t>We have assigned a 10 percent evaluation for your knee condition based on: </a:t>
            </a:r>
          </a:p>
          <a:p>
            <a:r>
              <a:rPr lang="en-US" sz="1800" b="0" dirty="0">
                <a:solidFill>
                  <a:schemeClr val="tx1"/>
                </a:solidFill>
                <a:latin typeface="Arial" panose="020B0604020202020204" pitchFamily="34" charset="0"/>
              </a:rPr>
              <a:t>Painful motion of the knee (38 CFR 4.59 allows consideration of functional loss due to painful motion to be rated to at least the minimum compensable rating for a particular joint.</a:t>
            </a:r>
          </a:p>
          <a:p>
            <a:r>
              <a:rPr lang="en-US" sz="1800" b="0" dirty="0">
                <a:solidFill>
                  <a:schemeClr val="tx1"/>
                </a:solidFill>
                <a:latin typeface="Arial" panose="020B0604020202020204" pitchFamily="34" charset="0"/>
              </a:rPr>
              <a:t>Since you demonstrate painful motion of the leg at the knee, the minimum compensable evaluation of 10 percent is assigned.)</a:t>
            </a:r>
          </a:p>
          <a:p>
            <a:r>
              <a:rPr lang="en-US" sz="1800" b="0" dirty="0">
                <a:solidFill>
                  <a:schemeClr val="tx1"/>
                </a:solidFill>
                <a:latin typeface="Arial" panose="020B0604020202020204" pitchFamily="34" charset="0"/>
              </a:rPr>
              <a:t>X ray evidence of degenerative arthritis along with any limitation of motion of the joint</a:t>
            </a:r>
          </a:p>
          <a:p>
            <a:r>
              <a:rPr lang="en-US" sz="1800" b="0" dirty="0">
                <a:solidFill>
                  <a:schemeClr val="tx1"/>
                </a:solidFill>
                <a:latin typeface="Arial" panose="020B0604020202020204" pitchFamily="34" charset="0"/>
              </a:rPr>
              <a:t>The provisions of 38 CFR 4.40 and 4.45 concerning functional loss due to pain, fatigue, weakness, or lack of endurance, incoordination, and flare ups,</a:t>
            </a:r>
          </a:p>
          <a:p>
            <a:r>
              <a:rPr lang="en-US" sz="1800" b="0" dirty="0">
                <a:solidFill>
                  <a:schemeClr val="tx1"/>
                </a:solidFill>
                <a:latin typeface="Arial" panose="020B0604020202020204" pitchFamily="34" charset="0"/>
              </a:rPr>
              <a:t>as cited in DeLuca verses Brown and Mitchell verses Shinseki have been considered and applied under 38 CFR 4.59.</a:t>
            </a:r>
          </a:p>
          <a:p>
            <a:r>
              <a:rPr lang="en-US" sz="1800" b="0" dirty="0">
                <a:solidFill>
                  <a:schemeClr val="tx1"/>
                </a:solidFill>
                <a:latin typeface="Arial" panose="020B0604020202020204" pitchFamily="34" charset="0"/>
              </a:rPr>
              <a:t>A higher evaluation of 20 percent is not warranted for limitation of flexion of the knee unless there is flexion limited to 16 to 30 degrees.</a:t>
            </a:r>
          </a:p>
          <a:p>
            <a:r>
              <a:rPr lang="en-US" sz="1800" b="0" dirty="0">
                <a:solidFill>
                  <a:schemeClr val="tx1"/>
                </a:solidFill>
                <a:latin typeface="Arial" panose="020B0604020202020204" pitchFamily="34" charset="0"/>
              </a:rPr>
              <a:t>A higher evaluation of 20 percent is not warranted for degenerative arthritis unless there is X ray evidence of involvement of two or more major joints or two or more minor joint groups, with occasional incapacitating exacerbations. </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25081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51767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Objectives  With 98 percent accuracy, the trainee will apply the given regulations, references and tools to evaluations of disabilities associated with DC 50 03 and DC 50 10.</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409438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endParaRPr lang="en-US" sz="1800" dirty="0">
              <a:hlinkClick r:id="rId3"/>
            </a:endParaRPr>
          </a:p>
          <a:p>
            <a:pPr>
              <a:spcAft>
                <a:spcPts val="600"/>
              </a:spcAft>
              <a:buClr>
                <a:schemeClr val="tx1"/>
              </a:buClr>
            </a:pPr>
            <a:r>
              <a:rPr lang="en-US" sz="1800" dirty="0">
                <a:hlinkClick r:id="rId3"/>
              </a:rPr>
              <a:t>38 CFR 4.41 </a:t>
            </a:r>
            <a:r>
              <a:rPr lang="en-US" sz="1800" dirty="0"/>
              <a:t>History of injury</a:t>
            </a:r>
            <a:endParaRPr lang="en-US" sz="1800" dirty="0">
              <a:hlinkClick r:id="rId3"/>
            </a:endParaRPr>
          </a:p>
          <a:p>
            <a:pPr>
              <a:spcAft>
                <a:spcPts val="600"/>
              </a:spcAft>
              <a:buClr>
                <a:schemeClr val="tx1"/>
              </a:buClr>
            </a:pPr>
            <a:r>
              <a:rPr lang="en-US" sz="1800" dirty="0">
                <a:hlinkClick r:id="rId3"/>
              </a:rPr>
              <a:t>38 CFR 4.71(a) </a:t>
            </a:r>
            <a:r>
              <a:rPr lang="en-US" sz="1800" dirty="0"/>
              <a:t>Schedule of ratings – musculoskeletal system</a:t>
            </a:r>
          </a:p>
          <a:p>
            <a:pPr>
              <a:spcAft>
                <a:spcPts val="600"/>
              </a:spcAft>
              <a:buClr>
                <a:schemeClr val="tx1"/>
              </a:buClr>
            </a:pPr>
            <a:r>
              <a:rPr lang="en-US" sz="1800" dirty="0">
                <a:hlinkClick r:id="rId4"/>
              </a:rPr>
              <a:t>M21 dash 1, Part III, Subpart iv,4.A,</a:t>
            </a:r>
            <a:r>
              <a:rPr lang="en-US" sz="1800" dirty="0"/>
              <a:t> Musculoskeletal conditions</a:t>
            </a:r>
          </a:p>
          <a:p>
            <a:pPr lvl="0">
              <a:spcAft>
                <a:spcPts val="600"/>
              </a:spcAft>
              <a:buClr>
                <a:schemeClr val="tx1"/>
              </a:buClr>
            </a:pPr>
            <a:r>
              <a:rPr lang="en-US" sz="1800" u="sng" dirty="0">
                <a:hlinkClick r:id="rId5"/>
              </a:rPr>
              <a:t>VBMS-R</a:t>
            </a:r>
            <a:r>
              <a:rPr lang="en-US" sz="1800" dirty="0"/>
              <a:t> Evaluation Builder</a:t>
            </a:r>
          </a:p>
          <a:p>
            <a:pPr>
              <a:spcAft>
                <a:spcPts val="600"/>
              </a:spcAft>
              <a:buClr>
                <a:schemeClr val="tx1"/>
              </a:buClr>
            </a:pPr>
            <a:r>
              <a:rPr lang="en-US" sz="1800" dirty="0"/>
              <a:t>VBN Broadcast - Arthritis</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48225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Degenerative Arthritis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cause is unknown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May be from a singular event or combination of events or causes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Risk factors associated with the condition are numerous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Osteoarthritis is the most common form of joint disease </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298548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latin typeface="Arial" panose="020B0604020202020204" pitchFamily="34" charset="0"/>
                <a:cs typeface="Arial" panose="020B0604020202020204" pitchFamily="34" charset="0"/>
              </a:rPr>
              <a:t>Arthritis and DC 50 03</a:t>
            </a:r>
          </a:p>
          <a:p>
            <a:pPr>
              <a:spcAft>
                <a:spcPts val="600"/>
              </a:spcAft>
              <a:buClr>
                <a:schemeClr val="tx1"/>
              </a:buClr>
            </a:pPr>
            <a:r>
              <a:rPr lang="en-US" sz="1800" b="0" dirty="0">
                <a:latin typeface="Arial" panose="020B0604020202020204" pitchFamily="34" charset="0"/>
                <a:cs typeface="Arial" panose="020B0604020202020204" pitchFamily="34" charset="0"/>
              </a:rPr>
              <a:t>Degenerative arthritis is a systemic process that can involve many joints</a:t>
            </a:r>
          </a:p>
          <a:p>
            <a:pPr>
              <a:spcAft>
                <a:spcPts val="600"/>
              </a:spcAft>
              <a:buClr>
                <a:schemeClr val="tx1"/>
              </a:buClr>
            </a:pPr>
            <a:r>
              <a:rPr lang="en-US" sz="1800" b="0" dirty="0">
                <a:latin typeface="Arial" panose="020B0604020202020204" pitchFamily="34" charset="0"/>
                <a:cs typeface="Arial" panose="020B0604020202020204" pitchFamily="34" charset="0"/>
              </a:rPr>
              <a:t>Diagnostic code 50 03 uses limitation of motion by way of the 5200 series as its main evaluation criterion</a:t>
            </a:r>
          </a:p>
          <a:p>
            <a:pPr>
              <a:spcAft>
                <a:spcPts val="600"/>
              </a:spcAft>
              <a:buClr>
                <a:schemeClr val="tx1"/>
              </a:buClr>
            </a:pPr>
            <a:r>
              <a:rPr lang="en-US" sz="1800" b="0" dirty="0">
                <a:latin typeface="Arial" panose="020B0604020202020204" pitchFamily="34" charset="0"/>
                <a:cs typeface="Arial" panose="020B0604020202020204" pitchFamily="34" charset="0"/>
              </a:rPr>
              <a:t>Diagnostic code 50 03 also provides compensable evaluations for early cases of degenerative arthritis shown by X ray only with no L O M</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80280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Musculoskeletal System: Arthritis of the Spine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Where the degenerative process has been established as service connected, is not dependent on the choice of diagnostic codes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degenerative arthritis has been properly established as service connected, the subsequent development of degenerative arthritis in other joints is to also be service connected</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73784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Arthritis Degenerative DC 50 03</a:t>
            </a:r>
          </a:p>
          <a:p>
            <a:r>
              <a:rPr lang="en-US" sz="1800" b="0" dirty="0">
                <a:solidFill>
                  <a:schemeClr val="tx1"/>
                </a:solidFill>
                <a:latin typeface="Arial" panose="020B0604020202020204" pitchFamily="34" charset="0"/>
              </a:rPr>
              <a:t>50 03 Arthritis, degenerative (hypertrophic or osteoarthritis)</a:t>
            </a:r>
          </a:p>
          <a:p>
            <a:r>
              <a:rPr lang="en-US" sz="1800" b="0" dirty="0">
                <a:solidFill>
                  <a:schemeClr val="tx1"/>
                </a:solidFill>
                <a:latin typeface="Arial" panose="020B0604020202020204" pitchFamily="34" charset="0"/>
              </a:rPr>
              <a:t>Degenerative arthritis established by X ray findings will be rated on the basis of limitation of motion under the appropriate diagnostic codes for the specific joint or joints involved (DC 5200 etc.).</a:t>
            </a:r>
          </a:p>
          <a:p>
            <a:r>
              <a:rPr lang="en-US" sz="1800" b="0" dirty="0">
                <a:solidFill>
                  <a:schemeClr val="tx1"/>
                </a:solidFill>
                <a:latin typeface="Arial" panose="020B0604020202020204" pitchFamily="34" charset="0"/>
              </a:rPr>
              <a:t>When however, the limitation of motion of the specific joint or joints involved is </a:t>
            </a:r>
            <a:r>
              <a:rPr lang="en-US" sz="1800" b="0" dirty="0" err="1">
                <a:solidFill>
                  <a:schemeClr val="tx1"/>
                </a:solidFill>
                <a:latin typeface="Arial" panose="020B0604020202020204" pitchFamily="34" charset="0"/>
              </a:rPr>
              <a:t>noncompensable</a:t>
            </a:r>
            <a:r>
              <a:rPr lang="en-US" sz="1800" b="0" dirty="0">
                <a:solidFill>
                  <a:schemeClr val="tx1"/>
                </a:solidFill>
                <a:latin typeface="Arial" panose="020B0604020202020204" pitchFamily="34" charset="0"/>
              </a:rPr>
              <a:t> under the appropriate diagnostic codes, </a:t>
            </a:r>
          </a:p>
          <a:p>
            <a:r>
              <a:rPr lang="en-US" sz="1800" b="0" dirty="0">
                <a:solidFill>
                  <a:schemeClr val="tx1"/>
                </a:solidFill>
                <a:latin typeface="Arial" panose="020B0604020202020204" pitchFamily="34" charset="0"/>
              </a:rPr>
              <a:t>a rating of 10 percent is for application for each such major joint or group of minor joints affected by limitation of motion, to be combined, not added under diagnostic code 50 03. </a:t>
            </a:r>
          </a:p>
          <a:p>
            <a:r>
              <a:rPr lang="en-US" sz="1800" b="0" dirty="0">
                <a:solidFill>
                  <a:schemeClr val="tx1"/>
                </a:solidFill>
                <a:latin typeface="Arial" panose="020B0604020202020204" pitchFamily="34" charset="0"/>
              </a:rPr>
              <a:t>Limitation of motion must be objectively confirmed by finding such as swelling, muscle spasm, or satisfactory evidence of painful motion. In the absence of limitation of motion, rate as below:</a:t>
            </a:r>
          </a:p>
          <a:p>
            <a:r>
              <a:rPr lang="en-US" sz="1800" b="0" dirty="0">
                <a:solidFill>
                  <a:schemeClr val="tx1"/>
                </a:solidFill>
                <a:latin typeface="Arial" panose="020B0604020202020204" pitchFamily="34" charset="0"/>
              </a:rPr>
              <a:t>With X ray evidence of involvement of 2 or more major joints or 2 or more minor joint groups, with occasional incapacitating exacerbations 20</a:t>
            </a:r>
          </a:p>
          <a:p>
            <a:r>
              <a:rPr lang="en-US" sz="1800" b="0" dirty="0">
                <a:solidFill>
                  <a:schemeClr val="tx1"/>
                </a:solidFill>
                <a:latin typeface="Arial" panose="020B0604020202020204" pitchFamily="34" charset="0"/>
              </a:rPr>
              <a:t>With X ray evidence of involvement of 2 or more major joints or 2 or more minor joint groups 10</a:t>
            </a:r>
          </a:p>
          <a:p>
            <a:r>
              <a:rPr lang="en-US" sz="1800" b="0" dirty="0">
                <a:solidFill>
                  <a:schemeClr val="tx1"/>
                </a:solidFill>
                <a:latin typeface="Arial" panose="020B0604020202020204" pitchFamily="34" charset="0"/>
              </a:rPr>
              <a:t>NOTE (1): The 20 percent and 10 percent ratings based on X ray findings, above, will not be combined with ratings based on limitation of motion. </a:t>
            </a:r>
          </a:p>
          <a:p>
            <a:r>
              <a:rPr lang="en-US" sz="1800" b="0" dirty="0">
                <a:solidFill>
                  <a:schemeClr val="tx1"/>
                </a:solidFill>
                <a:latin typeface="Arial" panose="020B0604020202020204" pitchFamily="34" charset="0"/>
              </a:rPr>
              <a:t>NOTE (2): The 20 percent and 10 percent ratings based on X ray findings, above, will not be utilized in rating conditions listed under diagnostic codes 50 13 to 50 24, inclusive.</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416769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Traumatic Arthritis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Traumatic arthritis is a form of arthritis that is caused by blunt, penetrating, or repeated trauma or from forced inappropriate motion of a specific joint or ligament.</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45620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Traumatic Arthritis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For rating purposes, it is considered distinct and separate from degenerative arthritis, which is systemic</a:t>
            </a:r>
            <a:r>
              <a:rPr lang="en-US" sz="1200" dirty="0"/>
              <a:t>.</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499200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4377378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65299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1404115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10710"/>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62508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7134349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vbaw.vba.va.gov/bl/21/Publicat/Letters/other/vbntr09-23-04.doc" TargetMode="Externa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0.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E6DD0C-F202-4D60-93DE-BC3BB8281221}"/>
              </a:ext>
            </a:extLst>
          </p:cNvPr>
          <p:cNvSpPr>
            <a:spLocks noGrp="1"/>
          </p:cNvSpPr>
          <p:nvPr>
            <p:ph type="ctrTitle"/>
            <p:custDataLst>
              <p:tags r:id="rId1"/>
            </p:custDataLst>
          </p:nvPr>
        </p:nvSpPr>
        <p:spPr>
          <a:xfrm>
            <a:off x="685800" y="2819400"/>
            <a:ext cx="7772400" cy="1219200"/>
          </a:xfrm>
        </p:spPr>
        <p:txBody>
          <a:bodyPr>
            <a:normAutofit/>
          </a:bodyPr>
          <a:lstStyle/>
          <a:p>
            <a:r>
              <a:rPr lang="en-US" sz="2800" dirty="0"/>
              <a:t>Review of DC 5003 / DC 5010</a:t>
            </a:r>
          </a:p>
        </p:txBody>
      </p:sp>
      <p:sp>
        <p:nvSpPr>
          <p:cNvPr id="6" name="Text Placeholder 5">
            <a:extLst>
              <a:ext uri="{FF2B5EF4-FFF2-40B4-BE49-F238E27FC236}">
                <a16:creationId xmlns:a16="http://schemas.microsoft.com/office/drawing/2014/main" id="{A7AD8C67-7038-4AC2-ADA1-CDF403F5175F}"/>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18235701-0FE0-40B3-8FB1-D328F0B7DBC8}"/>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Traumatic Arthritis 5010</a:t>
            </a:r>
          </a:p>
        </p:txBody>
      </p:sp>
      <p:sp>
        <p:nvSpPr>
          <p:cNvPr id="3" name="Content Placeholder 2"/>
          <p:cNvSpPr>
            <a:spLocks noGrp="1"/>
          </p:cNvSpPr>
          <p:nvPr>
            <p:ph idx="1"/>
            <p:custDataLst>
              <p:tags r:id="rId2"/>
            </p:custDataLst>
          </p:nvPr>
        </p:nvSpPr>
        <p:spPr>
          <a:xfrm>
            <a:off x="457199" y="2308589"/>
            <a:ext cx="8229600" cy="3916363"/>
          </a:xfrm>
        </p:spPr>
        <p:txBody>
          <a:bodyPr>
            <a:noAutofit/>
          </a:bodyPr>
          <a:lstStyle/>
          <a:p>
            <a:pPr>
              <a:lnSpc>
                <a:spcPct val="120000"/>
              </a:lnSpc>
              <a:spcAft>
                <a:spcPts val="600"/>
              </a:spcAft>
            </a:pPr>
            <a:r>
              <a:rPr lang="en-US" sz="1800" dirty="0"/>
              <a:t>Degenerative arthritis under DC 5003 is considered a systemic process that may effect multiple joints. Only warranted when no other compensable arthritic joint. </a:t>
            </a:r>
            <a:endParaRPr lang="en-US" sz="800" dirty="0"/>
          </a:p>
          <a:p>
            <a:pPr>
              <a:lnSpc>
                <a:spcPct val="120000"/>
              </a:lnSpc>
              <a:spcAft>
                <a:spcPts val="600"/>
              </a:spcAft>
            </a:pPr>
            <a:endParaRPr lang="en-US" sz="800" dirty="0"/>
          </a:p>
          <a:p>
            <a:pPr>
              <a:lnSpc>
                <a:spcPct val="120000"/>
              </a:lnSpc>
              <a:spcAft>
                <a:spcPts val="600"/>
              </a:spcAft>
            </a:pPr>
            <a:r>
              <a:rPr lang="en-US" sz="1800" dirty="0"/>
              <a:t>DC 5010 applies to arthritis due to a trauma which should include the vast majority of arthritis claims due to the nature of military service.</a:t>
            </a:r>
            <a:endParaRPr lang="en-US" sz="800" dirty="0"/>
          </a:p>
          <a:p>
            <a:pPr>
              <a:lnSpc>
                <a:spcPct val="120000"/>
              </a:lnSpc>
              <a:spcAft>
                <a:spcPts val="600"/>
              </a:spcAft>
            </a:pPr>
            <a:endParaRPr lang="en-US" sz="800" dirty="0"/>
          </a:p>
          <a:p>
            <a:pPr>
              <a:lnSpc>
                <a:spcPct val="120000"/>
              </a:lnSpc>
              <a:spcAft>
                <a:spcPts val="600"/>
              </a:spcAft>
            </a:pPr>
            <a:r>
              <a:rPr lang="en-US" sz="1800" dirty="0"/>
              <a:t>Consider </a:t>
            </a:r>
            <a:r>
              <a:rPr lang="en-US" altLang="en-US" sz="1800" dirty="0">
                <a:cs typeface="Arial" charset="0"/>
              </a:rPr>
              <a:t>4.41 - History of Injury </a:t>
            </a:r>
            <a:r>
              <a:rPr lang="en-US" sz="1800" dirty="0"/>
              <a:t>- when determining degenerative vs. traumatic. The examiners not always use the term traumatic arthritis so you may need to determine by a review of the evidence.</a:t>
            </a:r>
            <a:endParaRPr lang="en-US" sz="800" dirty="0"/>
          </a:p>
          <a:p>
            <a:pPr>
              <a:lnSpc>
                <a:spcPct val="120000"/>
              </a:lnSpc>
              <a:spcAft>
                <a:spcPts val="600"/>
              </a:spcAft>
            </a:pPr>
            <a:endParaRPr lang="en-US" sz="800" dirty="0"/>
          </a:p>
          <a:p>
            <a:pPr>
              <a:lnSpc>
                <a:spcPct val="120000"/>
              </a:lnSpc>
              <a:spcAft>
                <a:spcPts val="600"/>
              </a:spcAft>
            </a:pPr>
            <a:r>
              <a:rPr lang="en-US" sz="1800" dirty="0"/>
              <a:t>VBN Broadcast - Arthritis</a:t>
            </a:r>
            <a:endParaRPr lang="en-US" sz="1800" dirty="0">
              <a:hlinkClick r:id="rId6"/>
            </a:endParaRPr>
          </a:p>
          <a:p>
            <a:endParaRPr lang="en-US" sz="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67590" y="1503471"/>
            <a:ext cx="5608819"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8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Arthritis of the Spine</a:t>
            </a:r>
          </a:p>
        </p:txBody>
      </p:sp>
      <p:sp>
        <p:nvSpPr>
          <p:cNvPr id="3" name="Content Placeholder 2"/>
          <p:cNvSpPr>
            <a:spLocks noGrp="1"/>
          </p:cNvSpPr>
          <p:nvPr>
            <p:ph idx="1"/>
            <p:custDataLst>
              <p:tags r:id="rId2"/>
            </p:custDataLst>
          </p:nvPr>
        </p:nvSpPr>
        <p:spPr>
          <a:xfrm>
            <a:off x="4117018" y="2090930"/>
            <a:ext cx="4647347" cy="2895720"/>
          </a:xfrm>
        </p:spPr>
        <p:txBody>
          <a:bodyPr/>
          <a:lstStyle/>
          <a:p>
            <a:pPr>
              <a:spcAft>
                <a:spcPts val="600"/>
              </a:spcAft>
            </a:pPr>
            <a:r>
              <a:rPr lang="en-US" sz="2000" dirty="0"/>
              <a:t>Arthritis of the spine is sometimes associated with repetitive trauma, or minor trauma to a joint that is weakened by normal wear and tear. Where the arthritis is clearly of traumatic origin, use of the hyphenated diagnostic code, 5010-5242, would be appropriate.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9635" y="1880496"/>
            <a:ext cx="3357748" cy="335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3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Evaluation Builder</a:t>
            </a:r>
          </a:p>
        </p:txBody>
      </p:sp>
      <p:pic>
        <p:nvPicPr>
          <p:cNvPr id="409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961708" y="1655642"/>
            <a:ext cx="7220584" cy="408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sz="1400" dirty="0"/>
          </a:p>
        </p:txBody>
      </p:sp>
      <p:sp>
        <p:nvSpPr>
          <p:cNvPr id="6" name="Oval 5"/>
          <p:cNvSpPr/>
          <p:nvPr>
            <p:custDataLst>
              <p:tags r:id="rId3"/>
            </p:custDataLst>
          </p:nvPr>
        </p:nvSpPr>
        <p:spPr bwMode="auto">
          <a:xfrm>
            <a:off x="1164388" y="2309956"/>
            <a:ext cx="1078706" cy="208391"/>
          </a:xfrm>
          <a:prstGeom prst="ellipse">
            <a:avLst/>
          </a:prstGeom>
          <a:noFill/>
          <a:ln w="1905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
        <p:nvSpPr>
          <p:cNvPr id="10" name="Oval 9"/>
          <p:cNvSpPr/>
          <p:nvPr>
            <p:custDataLst>
              <p:tags r:id="rId4"/>
            </p:custDataLst>
          </p:nvPr>
        </p:nvSpPr>
        <p:spPr bwMode="auto">
          <a:xfrm>
            <a:off x="1146207" y="3106775"/>
            <a:ext cx="1078706" cy="171136"/>
          </a:xfrm>
          <a:prstGeom prst="ellipse">
            <a:avLst/>
          </a:prstGeom>
          <a:noFill/>
          <a:ln w="1905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Tree>
    <p:extLst>
      <p:ext uri="{BB962C8B-B14F-4D97-AF65-F5344CB8AC3E}">
        <p14:creationId xmlns:p14="http://schemas.microsoft.com/office/powerpoint/2010/main" val="170558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Evaluation Builder</a:t>
            </a:r>
          </a:p>
        </p:txBody>
      </p:sp>
      <p:pic>
        <p:nvPicPr>
          <p:cNvPr id="5122"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971417" y="1525029"/>
            <a:ext cx="7201166" cy="394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sz="1400" dirty="0"/>
          </a:p>
        </p:txBody>
      </p:sp>
      <p:sp>
        <p:nvSpPr>
          <p:cNvPr id="6" name="Oval 5"/>
          <p:cNvSpPr/>
          <p:nvPr>
            <p:custDataLst>
              <p:tags r:id="rId3"/>
            </p:custDataLst>
          </p:nvPr>
        </p:nvSpPr>
        <p:spPr bwMode="auto">
          <a:xfrm>
            <a:off x="6440886" y="3346644"/>
            <a:ext cx="1297189" cy="220640"/>
          </a:xfrm>
          <a:prstGeom prst="ellipse">
            <a:avLst/>
          </a:prstGeom>
          <a:noFill/>
          <a:ln w="1905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0886" y="3953182"/>
            <a:ext cx="1071539" cy="2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58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Evaluation Builder</a:t>
            </a:r>
          </a:p>
        </p:txBody>
      </p:sp>
      <p:pic>
        <p:nvPicPr>
          <p:cNvPr id="614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956277" y="1475449"/>
            <a:ext cx="7231446" cy="423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dirty="0"/>
          </a:p>
        </p:txBody>
      </p:sp>
      <p:sp>
        <p:nvSpPr>
          <p:cNvPr id="7" name="Down Arrow 5">
            <a:extLst>
              <a:ext uri="{FF2B5EF4-FFF2-40B4-BE49-F238E27FC236}">
                <a16:creationId xmlns:a16="http://schemas.microsoft.com/office/drawing/2014/main" id="{9B7314EC-8851-4C63-A86D-F6DD83EA81A7}"/>
              </a:ext>
            </a:extLst>
          </p:cNvPr>
          <p:cNvSpPr/>
          <p:nvPr>
            <p:custDataLst>
              <p:tags r:id="rId3"/>
            </p:custDataLst>
          </p:nvPr>
        </p:nvSpPr>
        <p:spPr>
          <a:xfrm>
            <a:off x="7079873" y="2290625"/>
            <a:ext cx="408432" cy="978408"/>
          </a:xfrm>
          <a:prstGeom prst="down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93050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Evaluation Builder</a:t>
            </a:r>
          </a:p>
        </p:txBody>
      </p:sp>
      <p:pic>
        <p:nvPicPr>
          <p:cNvPr id="717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272666" y="1582257"/>
            <a:ext cx="6598668" cy="448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sz="1400" dirty="0"/>
          </a:p>
        </p:txBody>
      </p:sp>
    </p:spTree>
    <p:extLst>
      <p:ext uri="{BB962C8B-B14F-4D97-AF65-F5344CB8AC3E}">
        <p14:creationId xmlns:p14="http://schemas.microsoft.com/office/powerpoint/2010/main" val="236807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latin typeface="Arial" panose="020B0604020202020204" pitchFamily="34" charset="0"/>
              </a:rPr>
              <a:t>Questions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sz="1400" dirty="0"/>
          </a:p>
        </p:txBody>
      </p:sp>
    </p:spTree>
    <p:extLst>
      <p:ext uri="{BB962C8B-B14F-4D97-AF65-F5344CB8AC3E}">
        <p14:creationId xmlns:p14="http://schemas.microsoft.com/office/powerpoint/2010/main" val="189678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pPr>
            <a:r>
              <a:rPr lang="en-US" sz="2000" dirty="0"/>
              <a:t>Objectives – With 98 percent accuracy, the trainee will apply the given regulations, references and tools to evaluations of disabilities associated with DC 5003 and DC 5010.</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38 CFR 4.41 History of injury</a:t>
            </a:r>
          </a:p>
          <a:p>
            <a:pPr>
              <a:spcAft>
                <a:spcPts val="600"/>
              </a:spcAft>
              <a:buClr>
                <a:schemeClr val="tx1"/>
              </a:buClr>
            </a:pPr>
            <a:r>
              <a:rPr lang="en-US" sz="2000" dirty="0"/>
              <a:t>38 CFR 4.71(a) Schedule of ratings – musculoskeletal system</a:t>
            </a:r>
          </a:p>
          <a:p>
            <a:pPr>
              <a:spcAft>
                <a:spcPts val="600"/>
              </a:spcAft>
              <a:buClr>
                <a:schemeClr val="tx1"/>
              </a:buClr>
            </a:pPr>
            <a:r>
              <a:rPr lang="en-US" sz="2000" dirty="0"/>
              <a:t>M21-1, Part III, Subpart iv,4.A, Musculoskeletal conditions</a:t>
            </a:r>
          </a:p>
          <a:p>
            <a:pPr lvl="0">
              <a:spcAft>
                <a:spcPts val="600"/>
              </a:spcAft>
              <a:buClr>
                <a:schemeClr val="tx1"/>
              </a:buClr>
            </a:pPr>
            <a:r>
              <a:rPr lang="en-US" sz="2000" dirty="0"/>
              <a:t>VBMS-R Evaluation Builder</a:t>
            </a:r>
          </a:p>
          <a:p>
            <a:pPr>
              <a:spcAft>
                <a:spcPts val="600"/>
              </a:spcAft>
              <a:buClr>
                <a:schemeClr val="tx1"/>
              </a:buClr>
            </a:pPr>
            <a:r>
              <a:rPr lang="en-US" sz="2000" dirty="0"/>
              <a:t>VBN Broadcast – Arthritis</a:t>
            </a:r>
          </a:p>
          <a:p>
            <a:pPr marL="0" indent="0">
              <a:spcAft>
                <a:spcPts val="600"/>
              </a:spcAft>
              <a:buClr>
                <a:schemeClr val="tx1"/>
              </a:buClr>
              <a:buNone/>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Degenerative Arthritis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50000"/>
              </a:lnSpc>
              <a:spcAft>
                <a:spcPts val="600"/>
              </a:spcAft>
              <a:buClr>
                <a:schemeClr val="tx1"/>
              </a:buClr>
            </a:pPr>
            <a:r>
              <a:rPr lang="en-US" sz="2000" dirty="0"/>
              <a:t>The cause is unknown</a:t>
            </a:r>
          </a:p>
          <a:p>
            <a:pPr>
              <a:lnSpc>
                <a:spcPct val="150000"/>
              </a:lnSpc>
              <a:spcAft>
                <a:spcPts val="600"/>
              </a:spcAft>
              <a:buClr>
                <a:schemeClr val="tx1"/>
              </a:buClr>
            </a:pPr>
            <a:r>
              <a:rPr lang="en-US" sz="2000" dirty="0"/>
              <a:t>May be from a singular event or combination of events or causes </a:t>
            </a:r>
          </a:p>
          <a:p>
            <a:pPr>
              <a:lnSpc>
                <a:spcPct val="150000"/>
              </a:lnSpc>
              <a:spcAft>
                <a:spcPts val="600"/>
              </a:spcAft>
              <a:buClr>
                <a:schemeClr val="tx1"/>
              </a:buClr>
            </a:pPr>
            <a:r>
              <a:rPr lang="en-US" sz="2000" dirty="0"/>
              <a:t>Risk factors associated with the condition are numerous </a:t>
            </a:r>
          </a:p>
          <a:p>
            <a:pPr>
              <a:lnSpc>
                <a:spcPct val="150000"/>
              </a:lnSpc>
              <a:spcAft>
                <a:spcPts val="600"/>
              </a:spcAft>
              <a:buClr>
                <a:schemeClr val="tx1"/>
              </a:buClr>
            </a:pPr>
            <a:r>
              <a:rPr lang="en-US" sz="2000" dirty="0"/>
              <a:t>Osteoarthritis is the most common form of joint disease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Arthritis and DC 5003</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Degenerative arthritis is a systemic process that can involve many joints</a:t>
            </a:r>
          </a:p>
          <a:p>
            <a:pPr>
              <a:spcAft>
                <a:spcPts val="600"/>
              </a:spcAft>
              <a:buClr>
                <a:schemeClr val="tx1"/>
              </a:buClr>
            </a:pPr>
            <a:r>
              <a:rPr lang="en-US" sz="2000" dirty="0"/>
              <a:t>Diagnostic code 5003 uses limitation of motion by way of the 5200 series as its main evaluation criterion</a:t>
            </a:r>
          </a:p>
          <a:p>
            <a:pPr>
              <a:spcAft>
                <a:spcPts val="600"/>
              </a:spcAft>
              <a:buClr>
                <a:schemeClr val="tx1"/>
              </a:buClr>
            </a:pPr>
            <a:r>
              <a:rPr lang="en-US" sz="2000" dirty="0"/>
              <a:t>Diagnostic code 5003 also provides compensable evaluations for early cases of degenerative arthritis shown by x-ray only with no LOM</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Tree>
    <p:extLst>
      <p:ext uri="{BB962C8B-B14F-4D97-AF65-F5344CB8AC3E}">
        <p14:creationId xmlns:p14="http://schemas.microsoft.com/office/powerpoint/2010/main" val="89210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Musculoskeletal System: </a:t>
            </a:r>
            <a:br>
              <a:rPr lang="en-US" sz="2800" dirty="0">
                <a:latin typeface="Arial" panose="020B0604020202020204" pitchFamily="34" charset="0"/>
              </a:rPr>
            </a:br>
            <a:r>
              <a:rPr lang="en-US" sz="2800" dirty="0">
                <a:latin typeface="Arial" panose="020B0604020202020204" pitchFamily="34" charset="0"/>
              </a:rPr>
              <a:t>Arthritis of the Spine </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Where the degenerative process has been established as service connected, is not dependent on the choice of diagnostic codes </a:t>
            </a:r>
          </a:p>
          <a:p>
            <a:pPr>
              <a:spcAft>
                <a:spcPts val="600"/>
              </a:spcAft>
              <a:buClr>
                <a:schemeClr val="tx1"/>
              </a:buClr>
            </a:pPr>
            <a:endParaRPr lang="en-US" sz="2000" dirty="0"/>
          </a:p>
          <a:p>
            <a:pPr>
              <a:spcAft>
                <a:spcPts val="600"/>
              </a:spcAft>
              <a:buClr>
                <a:schemeClr val="tx1"/>
              </a:buClr>
            </a:pPr>
            <a:r>
              <a:rPr lang="en-US" sz="2000" dirty="0"/>
              <a:t>If degenerative arthritis has been properly established as service connected, the subsequent development of degenerative arthritis in other joints is to also be service connected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Tree>
    <p:extLst>
      <p:ext uri="{BB962C8B-B14F-4D97-AF65-F5344CB8AC3E}">
        <p14:creationId xmlns:p14="http://schemas.microsoft.com/office/powerpoint/2010/main" val="290328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Arthritis Degenerative DC 5003</a:t>
            </a:r>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573256" y="1758576"/>
            <a:ext cx="7997488" cy="2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114201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Traumatic Arthritis</a:t>
            </a:r>
          </a:p>
        </p:txBody>
      </p:sp>
      <p:sp>
        <p:nvSpPr>
          <p:cNvPr id="3" name="Content Placeholder 2"/>
          <p:cNvSpPr>
            <a:spLocks noGrp="1"/>
          </p:cNvSpPr>
          <p:nvPr>
            <p:ph idx="1"/>
            <p:custDataLst>
              <p:tags r:id="rId2"/>
            </p:custDataLst>
          </p:nvPr>
        </p:nvSpPr>
        <p:spPr>
          <a:xfrm>
            <a:off x="457200" y="1880496"/>
            <a:ext cx="8229600" cy="3916363"/>
          </a:xfrm>
        </p:spPr>
        <p:txBody>
          <a:bodyPr/>
          <a:lstStyle/>
          <a:p>
            <a:pPr>
              <a:spcAft>
                <a:spcPts val="600"/>
              </a:spcAft>
            </a:pPr>
            <a:r>
              <a:rPr lang="en-US" sz="2000" dirty="0"/>
              <a:t>Traumatic arthritis is a form of arthritis that is caused by blunt, penetrating, or repeated trauma or from forced inappropriate motion of a specific joint or ligament.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57200" y="2928762"/>
            <a:ext cx="3584759" cy="26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97658" y="2888645"/>
            <a:ext cx="3417286" cy="273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90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Traumatic Arthritis</a:t>
            </a:r>
          </a:p>
        </p:txBody>
      </p:sp>
      <p:sp>
        <p:nvSpPr>
          <p:cNvPr id="3" name="Content Placeholder 2"/>
          <p:cNvSpPr>
            <a:spLocks noGrp="1"/>
          </p:cNvSpPr>
          <p:nvPr>
            <p:ph idx="1"/>
            <p:custDataLst>
              <p:tags r:id="rId2"/>
            </p:custDataLst>
          </p:nvPr>
        </p:nvSpPr>
        <p:spPr>
          <a:xfrm>
            <a:off x="457200" y="2057400"/>
            <a:ext cx="4114800" cy="3916363"/>
          </a:xfrm>
        </p:spPr>
        <p:txBody>
          <a:bodyPr/>
          <a:lstStyle/>
          <a:p>
            <a:pPr>
              <a:spcAft>
                <a:spcPts val="600"/>
              </a:spcAft>
            </a:pPr>
            <a:r>
              <a:rPr lang="en-US" sz="2000" dirty="0"/>
              <a:t>For rating purposes, it is considered distinct and separate from degenerative arthritis, which is systemic.</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64155" y="2162425"/>
            <a:ext cx="3487214" cy="26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4"/>
            </p:custDataLst>
          </p:nvPr>
        </p:nvSpPr>
        <p:spPr>
          <a:xfrm>
            <a:off x="5161523" y="4948257"/>
            <a:ext cx="2892478" cy="369332"/>
          </a:xfrm>
          <a:prstGeom prst="rect">
            <a:avLst/>
          </a:prstGeom>
          <a:noFill/>
        </p:spPr>
        <p:txBody>
          <a:bodyPr wrap="square" rtlCol="0">
            <a:spAutoFit/>
          </a:bodyPr>
          <a:lstStyle/>
          <a:p>
            <a:pPr algn="ctr">
              <a:spcAft>
                <a:spcPts val="600"/>
              </a:spcAft>
            </a:pPr>
            <a:r>
              <a:rPr lang="en-US" b="1" dirty="0">
                <a:latin typeface="Arial" panose="020B0604020202020204" pitchFamily="34" charset="0"/>
                <a:cs typeface="Arial" panose="020B0604020202020204" pitchFamily="34" charset="0"/>
              </a:rPr>
              <a:t>TRAUMA  =  DC 5010</a:t>
            </a:r>
          </a:p>
        </p:txBody>
      </p:sp>
    </p:spTree>
    <p:extLst>
      <p:ext uri="{BB962C8B-B14F-4D97-AF65-F5344CB8AC3E}">
        <p14:creationId xmlns:p14="http://schemas.microsoft.com/office/powerpoint/2010/main" val="1488729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PRESENTER_DUMMYTAG" val="&lt;DummyForForceWrite&gt;&lt;/DummyForForceWrite&gt;"/>
  <p:tag name="HTML_SHAPEINFO" val="&lt;ThreeDShapeInfo&gt;&lt;uuid val=&quot;{79E1233C-9779-4039-A1F9-45F14BC72F78}&quot;/&gt;&lt;isInvalidForFieldText val=&quot;0&quot;/&gt;&lt;Image&gt;&lt;filename val=&quot;C:\Users\User\AppData\Local\Temp\CP1474810494765Session\CPTrustFolder1474810494781\PPTImport14748114338593\data\asimages\{79E1233C-9779-4039-A1F9-45F14BC72F78}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F467F9B8-7FD4-4BF1-AD90-963FF0805460}&quot;/&gt;&lt;isInvalidForFieldText val=&quot;0&quot;/&gt;&lt;Image&gt;&lt;filename val=&quot;C:\Users\User\AppData\Local\Temp\CP1474810494765Session\CPTrustFolder1474810494781\PPTImport14748114338593\data\asimages\{F467F9B8-7FD4-4BF1-AD90-963FF0805460}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908750A5-928F-4219-8462-34122691A44F}&quot;/&gt;&lt;isInvalidForFieldText val=&quot;0&quot;/&gt;&lt;Image&gt;&lt;filename val=&quot;C:\Users\User\AppData\Local\Temp\CP1474810494765Session\CPTrustFolder1474810494781\PPTImport14748114338593\data\asimages\{908750A5-928F-4219-8462-34122691A44F}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06BBCC9-975E-42DA-AE41-A3711C1B046F}&quot;/&gt;&lt;isInvalidForFieldText val=&quot;0&quot;/&gt;&lt;Image&gt;&lt;filename val=&quot;C:\Users\User\AppData\Local\Temp\CP1474810494765Session\CPTrustFolder1474810494781\PPTImport14748114338593\data\asimages\{606BBCC9-975E-42DA-AE41-A3711C1B046F}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65&quot;/&gt;&lt;lineCharCount val=&quot;36&quot;/&gt;&lt;/TableIndex&gt;&lt;/ShapeTextInfo&gt;"/>
  <p:tag name="HTML_SHAPEINFO" val="&lt;ThreeDShapeInfo&gt;&lt;uuid val=&quot;{C4880DA2-CE76-413B-8655-2BA447A3C505}&quot;/&gt;&lt;isInvalidForFieldText val=&quot;0&quot;/&gt;&lt;Image&gt;&lt;filename val=&quot;C:\Users\User\AppData\Local\Temp\CP1474810494765Session\CPTrustFolder1474810494781\PPTImport14748114338593\data\asimages\{C4880DA2-CE76-413B-8655-2BA447A3C505}_2.png&quot;/&gt;&lt;left val=&quot;40&quot;/&gt;&lt;top val=&quot;212&quot;/&gt;&lt;width val=&quot;871&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E91C1F6-827F-4CB9-AA3E-9F5407F631F3}&quot;/&gt;&lt;isInvalidForFieldText val=&quot;0&quot;/&gt;&lt;Image&gt;&lt;filename val=&quot;C:\Users\User\AppData\Local\Temp\CP1474810494765Session\CPTrustFolder1474810494781\PPTImport14748114338593\data\asimages\{1E91C1F6-827F-4CB9-AA3E-9F5407F631F3}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13502E0-A40B-41AF-9C52-AABC7E6339B6}&quot;/&gt;&lt;isInvalidForFieldText val=&quot;0&quot;/&gt;&lt;Image&gt;&lt;filename val=&quot;C:\Users\User\AppData\Local\Temp\CP1474810494765Session\CPTrustFolder1474810494781\PPTImport14748114338593\data\asimages\{213502E0-A40B-41AF-9C52-AABC7E6339B6}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60&quot;/&gt;&lt;lineCharCount val=&quot;60&quot;/&gt;&lt;lineCharCount val=&quot;26&quot;/&gt;&lt;lineCharCount val=&quot;26&quot;/&gt;&lt;/TableIndex&gt;&lt;/ShapeTextInfo&gt;"/>
  <p:tag name="HTML_SHAPEINFO" val="&lt;ThreeDShapeInfo&gt;&lt;uuid val=&quot;{29267D10-0142-42FB-902A-221D95B2C7EE}&quot;/&gt;&lt;isInvalidForFieldText val=&quot;0&quot;/&gt;&lt;Image&gt;&lt;filename val=&quot;C:\Users\User\AppData\Local\Temp\CP1474810494765Session\CPTrustFolder1474810494781\PPTImport14748114338593\data\asimages\{29267D10-0142-42FB-902A-221D95B2C7EE}_3.png&quot;/&gt;&lt;left val=&quot;42&quot;/&gt;&lt;top val=&quot;212&quot;/&gt;&lt;width val=&quot;87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68CE76C-0337-4BB0-A19E-23E633C8BAB5}&quot;/&gt;&lt;isInvalidForFieldText val=&quot;0&quot;/&gt;&lt;Image&gt;&lt;filename val=&quot;C:\Users\User\AppData\Local\Temp\CP1474810494765Session\CPTrustFolder1474810494781\PPTImport14748114338593\data\asimages\{268CE76C-0337-4BB0-A19E-23E633C8BAB5}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A2E1FB7-66DE-46BB-8460-8DFCDABB46E5}&quot;/&gt;&lt;isInvalidForFieldText val=&quot;0&quot;/&gt;&lt;Image&gt;&lt;filename val=&quot;C:\Users\User\AppData\Local\Temp\CP1474810494765Session\CPTrustFolder1474810494781\PPTImport14748114338593\data\asimages\{7A2E1FB7-66DE-46BB-8460-8DFCDABB46E5}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65&quot;/&gt;&lt;lineCharCount val=&quot;57&quot;/&gt;&lt;lineCharCount val=&quot;56&quot;/&gt;&lt;/TableIndex&gt;&lt;/ShapeTextInfo&gt;"/>
  <p:tag name="HTML_SHAPEINFO" val="&lt;ThreeDShapeInfo&gt;&lt;uuid val=&quot;{50876F35-AA24-43BD-B8AE-CB7DAD2D6B63}&quot;/&gt;&lt;isInvalidForFieldText val=&quot;0&quot;/&gt;&lt;Image&gt;&lt;filename val=&quot;C:\Users\User\AppData\Local\Temp\CP1474810494765Session\CPTrustFolder1474810494781\PPTImport14748114338593\data\asimages\{50876F35-AA24-43BD-B8AE-CB7DAD2D6B63}_4.png&quot;/&gt;&lt;left val=&quot;42&quot;/&gt;&lt;top val=&quot;215&quot;/&gt;&lt;width val=&quot;870&quot;/&gt;&lt;height val=&quot;41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A36884C-286C-4B90-8131-0B43ADA9260D}&quot;/&gt;&lt;isInvalidForFieldText val=&quot;0&quot;/&gt;&lt;Image&gt;&lt;filename val=&quot;C:\Users\User\AppData\Local\Temp\CP1474810494765Session\CPTrustFolder1474810494781\PPTImport14748114338593\data\asimages\{AA36884C-286C-4B90-8131-0B43ADA9260D}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3CA0594A-1620-4541-AD08-4E6B31BAC4CB}&quot;/&gt;&lt;isInvalidForFieldText val=&quot;0&quot;/&gt;&lt;Image&gt;&lt;filename val=&quot;C:\Users\User\AppData\Local\Temp\CP1474810494765Session\CPTrustFolder1474810494781\PPTImport14748114338593\data\asimages\{3CA0594A-1620-4541-AD08-4E6B31BAC4CB}_5.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7&quot;/&gt;&lt;lineCharCount val=&quot;66&quot;/&gt;&lt;lineCharCount val=&quot;40&quot;/&gt;&lt;lineCharCount val=&quot;63&quot;/&gt;&lt;lineCharCount val=&quot;69&quot;/&gt;&lt;/TableIndex&gt;&lt;/ShapeTextInfo&gt;"/>
  <p:tag name="HTML_SHAPEINFO" val="&lt;ThreeDShapeInfo&gt;&lt;uuid val=&quot;{E3F2C7C3-382C-472F-B458-1636BB63F8AD}&quot;/&gt;&lt;isInvalidForFieldText val=&quot;0&quot;/&gt;&lt;Image&gt;&lt;filename val=&quot;C:\Users\User\AppData\Local\Temp\CP1474810494765Session\CPTrustFolder1474810494781\PPTImport14748114338593\data\asimages\{E3F2C7C3-382C-472F-B458-1636BB63F8AD}_5.png&quot;/&gt;&lt;left val=&quot;42&quot;/&gt;&lt;top val=&quot;212&quot;/&gt;&lt;width val=&quot;874&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EF19472-7DEA-4EB2-A75A-A09ABCFC3D11}&quot;/&gt;&lt;isInvalidForFieldText val=&quot;0&quot;/&gt;&lt;Image&gt;&lt;filename val=&quot;C:\Users\User\AppData\Local\Temp\CP1474810494765Session\CPTrustFolder1474810494781\PPTImport14748114338593\data\asimages\{4EF19472-7DEA-4EB2-A75A-A09ABCFC3D11}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3&quot;/&gt;&lt;/TableIndex&gt;&lt;/ShapeTextInfo&gt;"/>
  <p:tag name="HTML_SHAPEINFO" val="&lt;ThreeDShapeInfo&gt;&lt;uuid val=&quot;{5E6E6169-5E81-4092-A8EF-F49F28832F0A}&quot;/&gt;&lt;isInvalidForFieldText val=&quot;0&quot;/&gt;&lt;Image&gt;&lt;filename val=&quot;C:\Users\User\AppData\Local\Temp\CP1474810494765Session\CPTrustFolder1474810494781\PPTImport14748114338593\data\asimages\{5E6E6169-5E81-4092-A8EF-F49F28832F0A}_6.png&quot;/&gt;&lt;left val=&quot;0&quot;/&gt;&lt;top val=&quot;76&quot;/&gt;&lt;width val=&quot;961&quot;/&gt;&lt;height val=&quot;12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63&quot;/&gt;&lt;lineCharCount val=&quot;1&quot;/&gt;&lt;lineCharCount val=&quot;67&quot;/&gt;&lt;lineCharCount val=&quot;67&quot;/&gt;&lt;lineCharCount val=&quot;44&quot;/&gt;&lt;/TableIndex&gt;&lt;/ShapeTextInfo&gt;"/>
  <p:tag name="HTML_SHAPEINFO" val="&lt;ThreeDShapeInfo&gt;&lt;uuid val=&quot;{D6B46243-A7AD-405A-9858-DADD7A18FFF9}&quot;/&gt;&lt;isInvalidForFieldText val=&quot;0&quot;/&gt;&lt;Image&gt;&lt;filename val=&quot;C:\Users\User\AppData\Local\Temp\CP1474810494765Session\CPTrustFolder1474810494781\PPTImport14748114338593\data\asimages\{D6B46243-A7AD-405A-9858-DADD7A18FFF9}_6.png&quot;/&gt;&lt;left val=&quot;42&quot;/&gt;&lt;top val=&quot;212&quot;/&gt;&lt;width val=&quot;87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735FD6C-88FD-4624-9059-F5D6ADE47641}&quot;/&gt;&lt;isInvalidForFieldText val=&quot;0&quot;/&gt;&lt;Image&gt;&lt;filename val=&quot;C:\Users\User\AppData\Local\Temp\CP1474810494765Session\CPTrustFolder1474810494781\PPTImport14748114338593\data\asimages\{9735FD6C-88FD-4624-9059-F5D6ADE47641}_6.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6DA6A06D-3E62-4F0A-8C5E-34EC370983B6}&quot;/&gt;&lt;isInvalidForFieldText val=&quot;0&quot;/&gt;&lt;Image&gt;&lt;filename val=&quot;C:\Users\User\AppData\Local\Temp\CP1474810494765Session\CPTrustFolder1474810494781\PPTImport14748114338593\data\asimages\{6DA6A06D-3E62-4F0A-8C5E-34EC370983B6}_7.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058DFE8-444C-4BFD-9A41-A92CC41ED4CF}&quot;/&gt;&lt;isInvalidForFieldText val=&quot;0&quot;/&gt;&lt;Image&gt;&lt;filename val=&quot;C:\Users\User\AppData\Local\Temp\CP1474810494765Session\CPTrustFolder1474810494781\PPTImport14748114338593\data\asimages\{1058DFE8-444C-4BFD-9A41-A92CC41ED4CF}_7.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66492D20-77E8-456C-AB3C-10433414B1A7}&quot;/&gt;&lt;isInvalidForFieldText val=&quot;0&quot;/&gt;&lt;Image&gt;&lt;filename val=&quot;C:\Users\User\AppData\Local\Temp\CP1474810494765Session\CPTrustFolder1474810494781\PPTImport14748114338593\data\asimages\{66492D20-77E8-456C-AB3C-10433414B1A7}_8.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1&quot;/&gt;&lt;lineCharCount val=&quot;29&quot;/&gt;&lt;/TableIndex&gt;&lt;/ShapeTextInfo&gt;"/>
  <p:tag name="HTML_SHAPEINFO" val="&lt;ThreeDShapeInfo&gt;&lt;uuid val=&quot;{A09809E8-DC22-4A73-90AC-4C9614D82EB6}&quot;/&gt;&lt;isInvalidForFieldText val=&quot;0&quot;/&gt;&lt;Image&gt;&lt;filename val=&quot;C:\Users\User\AppData\Local\Temp\CP1474810494765Session\CPTrustFolder1474810494781\PPTImport14748114338593\data\asimages\{A09809E8-DC22-4A73-90AC-4C9614D82EB6}_8.png&quot;/&gt;&lt;left val=&quot;40&quot;/&gt;&lt;top val=&quot;193&quot;/&gt;&lt;width val=&quot;871&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ED9D220-880A-4512-86F8-9AE278916A45}&quot;/&gt;&lt;isInvalidForFieldText val=&quot;0&quot;/&gt;&lt;Image&gt;&lt;filename val=&quot;C:\Users\User\AppData\Local\Temp\CP1474810494765Session\CPTrustFolder1474810494781\PPTImport14748114338593\data\asimages\{8ED9D220-880A-4512-86F8-9AE278916A45}_8.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4D531C5-EAED-4AFA-92EE-A799AF0443DA}&quot;/&gt;&lt;isInvalidForFieldText val=&quot;0&quot;/&gt;&lt;Image&gt;&lt;filename val=&quot;C:\Users\User\AppData\Local\Temp\CP1474810494765Session\CPTrustFolder1474810494781\PPTImport14748114338593\data\asimages\{14D531C5-EAED-4AFA-92EE-A799AF0443DA}_9.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3&quot;/&gt;&lt;lineCharCount val=&quot;35&quot;/&gt;&lt;lineCharCount val=&quot;12&quot;/&gt;&lt;/TableIndex&gt;&lt;/ShapeTextInfo&gt;"/>
  <p:tag name="HTML_SHAPEINFO" val="&lt;ThreeDShapeInfo&gt;&lt;uuid val=&quot;{BA07365C-4747-4308-A2B4-3F59BC36941B}&quot;/&gt;&lt;isInvalidForFieldText val=&quot;0&quot;/&gt;&lt;Image&gt;&lt;filename val=&quot;C:\Users\User\AppData\Local\Temp\CP1474810494765Session\CPTrustFolder1474810494781\PPTImport14748114338593\data\asimages\{BA07365C-4747-4308-A2B4-3F59BC36941B}_9.png&quot;/&gt;&lt;left val=&quot;40&quot;/&gt;&lt;top val=&quot;212&quot;/&gt;&lt;width val=&quot;439&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D5BA379-1B18-42BB-80A4-D81B67FEA1DB}&quot;/&gt;&lt;isInvalidForFieldText val=&quot;0&quot;/&gt;&lt;Image&gt;&lt;filename val=&quot;C:\Users\User\AppData\Local\Temp\CP1474810494765Session\CPTrustFolder1474810494781\PPTImport14748114338593\data\asimages\{AD5BA379-1B18-42BB-80A4-D81B67FEA1DB}_9.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77EA2ACA-C1BB-407B-82C4-BB2418E686E7}&quot;/&gt;&lt;isInvalidForFieldText val=&quot;0&quot;/&gt;&lt;Image&gt;&lt;filename val=&quot;C:\Users\User\AppData\Local\Temp\CP1474810494765Session\CPTrustFolder1474810494781\PPTImport14748114338593\data\asimages\{77EA2ACA-C1BB-407B-82C4-BB2418E686E7}_9.png&quot;/&gt;&lt;left val=&quot;541&quot;/&gt;&lt;top val=&quot;516&quot;/&gt;&lt;width val=&quot;305&quot;/&gt;&lt;height val=&quot;5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D081FB84-A831-4B22-A3FB-71547ED4B64B}&quot;/&gt;&lt;isInvalidForFieldText val=&quot;0&quot;/&gt;&lt;Image&gt;&lt;filename val=&quot;C:\Users\User\AppData\Local\Temp\CP1474810494765Session\CPTrustFolder1474810494781\PPTImport14748114338593\data\asimages\{D081FB84-A831-4B22-A3FB-71547ED4B64B}_10.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5&quot;/&gt;&lt;lineCharCount val=&quot;79&quot;/&gt;&lt;lineCharCount val=&quot;8&quot;/&gt;&lt;lineCharCount val=&quot;1&quot;/&gt;&lt;lineCharCount val=&quot;75&quot;/&gt;&lt;lineCharCount val=&quot;68&quot;/&gt;&lt;lineCharCount val=&quot;1&quot;/&gt;&lt;lineCharCount val=&quot;81&quot;/&gt;&lt;lineCharCount val=&quot;77&quot;/&gt;&lt;lineCharCount val=&quot;39&quot;/&gt;&lt;lineCharCount val=&quot;1&quot;/&gt;&lt;lineCharCount val=&quot;26&quot;/&gt;&lt;/TableIndex&gt;&lt;/ShapeTextInfo&gt;"/>
  <p:tag name="HTML_SHAPEINFO" val="&lt;ThreeDShapeInfo&gt;&lt;uuid val=&quot;{9FFCB135-9BEB-4A31-B592-B7D9814C1774}&quot;/&gt;&lt;isInvalidForFieldText val=&quot;0&quot;/&gt;&lt;Image&gt;&lt;filename val=&quot;C:\Users\User\AppData\Local\Temp\CP1474810494765Session\CPTrustFolder1474810494781\PPTImport14748114338593\data\asimages\{9FFCB135-9BEB-4A31-B592-B7D9814C1774}_10.png&quot;/&gt;&lt;left val=&quot;42&quot;/&gt;&lt;top val=&quot;241&quot;/&gt;&lt;width val=&quot;879&quot;/&gt;&lt;height val=&quot;4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83A73FA-B097-4C24-A7CB-F2459898A2CF}&quot;/&gt;&lt;isInvalidForFieldText val=&quot;0&quot;/&gt;&lt;Image&gt;&lt;filename val=&quot;C:\Users\User\AppData\Local\Temp\CP1474810494765Session\CPTrustFolder1474810494781\PPTImport14748114338593\data\asimages\{283A73FA-B097-4C24-A7CB-F2459898A2CF}_10.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1B6D3297-28FE-40C4-A57A-C903D5B86DEF}&quot;/&gt;&lt;isInvalidForFieldText val=&quot;0&quot;/&gt;&lt;Image&gt;&lt;filename val=&quot;C:\Users\User\AppData\Local\Temp\CP1474810494765Session\CPTrustFolder1474810494781\PPTImport14748114338593\data\asimages\{1B6D3297-28FE-40C4-A57A-C903D5B86DEF}_11.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8&quot;/&gt;&lt;lineCharCount val=&quot;32&quot;/&gt;&lt;lineCharCount val=&quot;34&quot;/&gt;&lt;lineCharCount val=&quot;34&quot;/&gt;&lt;lineCharCount val=&quot;40&quot;/&gt;&lt;lineCharCount val=&quot;37&quot;/&gt;&lt;lineCharCount val=&quot;13&quot;/&gt;&lt;/TableIndex&gt;&lt;/ShapeTextInfo&gt;"/>
  <p:tag name="HTML_SHAPEINFO" val="&lt;ThreeDShapeInfo&gt;&lt;uuid val=&quot;{F1A17568-49D7-4D2A-9676-B891B4A740F0}&quot;/&gt;&lt;isInvalidForFieldText val=&quot;0&quot;/&gt;&lt;Image&gt;&lt;filename val=&quot;C:\Users\User\AppData\Local\Temp\CP1474810494765Session\CPTrustFolder1474810494781\PPTImport14748114338593\data\asimages\{F1A17568-49D7-4D2A-9676-B891B4A740F0}_11.png&quot;/&gt;&lt;left val=&quot;424&quot;/&gt;&lt;top val=&quot;215&quot;/&gt;&lt;width val=&quot;501&quot;/&gt;&lt;height val=&quot;30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99C3939-665C-4AF3-8635-082944191FC7}&quot;/&gt;&lt;isInvalidForFieldText val=&quot;0&quot;/&gt;&lt;Image&gt;&lt;filename val=&quot;C:\Users\User\AppData\Local\Temp\CP1474810494765Session\CPTrustFolder1474810494781\PPTImport14748114338593\data\asimages\{B99C3939-665C-4AF3-8635-082944191FC7}_11.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9E9709F-4E4E-455B-ADE4-EC710539D28B}&quot;/&gt;&lt;isInvalidForFieldText val=&quot;0&quot;/&gt;&lt;Image&gt;&lt;filename val=&quot;C:\Users\User\AppData\Local\Temp\CP1474810494765Session\CPTrustFolder1474810494781\PPTImport14748114338593\data\asimages\{89E9709F-4E4E-455B-ADE4-EC710539D28B}_12.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FA71B8-EFC2-4AB1-9E17-8E11F144F085}&quot;/&gt;&lt;isInvalidForFieldText val=&quot;0&quot;/&gt;&lt;Image&gt;&lt;filename val=&quot;C:\Users\User\AppData\Local\Temp\CP1474810494765Session\CPTrustFolder1474810494781\PPTImport14748114338593\data\asimages\{4DFA71B8-EFC2-4AB1-9E17-8E11F144F085}_12.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C9BFFB1F-320F-4782-889C-01DFD16BE34C}&quot;/&gt;&lt;isInvalidForFieldText val=&quot;0&quot;/&gt;&lt;Image&gt;&lt;filename val=&quot;C:\Users\User\AppData\Local\Temp\CP1474810494765Session\CPTrustFolder1474810494781\PPTImport14748114338593\data\asimages\{C9BFFB1F-320F-4782-889C-01DFD16BE34C}_13.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25027D-078B-46FB-B98F-EEA80CDE11EB}&quot;/&gt;&lt;isInvalidForFieldText val=&quot;0&quot;/&gt;&lt;Image&gt;&lt;filename val=&quot;C:\Users\User\AppData\Local\Temp\CP1474810494765Session\CPTrustFolder1474810494781\PPTImport14748114338593\data\asimages\{E425027D-078B-46FB-B98F-EEA80CDE11EB}_13.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9FBCEA3-23B4-4F89-B975-7E610E047CFA}&quot;/&gt;&lt;isInvalidForFieldText val=&quot;0&quot;/&gt;&lt;Image&gt;&lt;filename val=&quot;C:\Users\User\AppData\Local\Temp\CP1474810494765Session\CPTrustFolder1474810494781\PPTImport14748114338593\data\asimages\{B9FBCEA3-23B4-4F89-B975-7E610E047CFA}_14.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656ABB-2F53-4474-B095-7DE964C61980}&quot;/&gt;&lt;isInvalidForFieldText val=&quot;0&quot;/&gt;&lt;Image&gt;&lt;filename val=&quot;C:\Users\User\AppData\Local\Temp\CP1474810494765Session\CPTrustFolder1474810494781\PPTImport14748114338593\data\asimages\{29656ABB-2F53-4474-B095-7DE964C61980}_1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17AD526-B792-472B-82F3-55D71B90ECB7}&quot;/&gt;&lt;isInvalidForFieldText val=&quot;0&quot;/&gt;&lt;Image&gt;&lt;filename val=&quot;C:\Users\User\AppData\Local\Temp\CP1474810494765Session\CPTrustFolder1474810494781\PPTImport14748114338593\data\asimages\{D17AD526-B792-472B-82F3-55D71B90ECB7}_15.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E301C9-DFB7-4C77-825D-0C0A12EA137D}&quot;/&gt;&lt;isInvalidForFieldText val=&quot;0&quot;/&gt;&lt;Image&gt;&lt;filename val=&quot;C:\Users\User\AppData\Local\Temp\CP1474810494765Session\CPTrustFolder1474810494781\PPTImport14748114338593\data\asimages\{20E301C9-DFB7-4C77-825D-0C0A12EA137D}_15.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5D9A3A8-8C97-485A-8CAC-0A5F0A831CCD}&quot;/&gt;&lt;isInvalidForFieldText val=&quot;0&quot;/&gt;&lt;Image&gt;&lt;filename val=&quot;C:\Users\User\AppData\Local\Temp\CP1474810494765Session\CPTrustFolder1474810494781\PPTImport14748114338593\data\asimages\{75D9A3A8-8C97-485A-8CAC-0A5F0A831CCD}_16.png&quot;/&gt;&lt;left val=&quot;0&quot;/&gt;&lt;top val=&quot;278&quot;/&gt;&lt;width val=&quot;961&quot;/&gt;&lt;height val=&quot;2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5E3738-C64F-44C8-9BC5-F0114EC073E4}&quot;/&gt;&lt;isInvalidForFieldText val=&quot;0&quot;/&gt;&lt;Image&gt;&lt;filename val=&quot;C:\Users\User\AppData\Local\Temp\CP1474810494765Session\CPTrustFolder1474810494781\PPTImport14748114338593\data\asimages\{A25E3738-C64F-44C8-9BC5-F0114EC073E4}_16.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5027</TotalTime>
  <Words>1443</Words>
  <Application>Microsoft Office PowerPoint</Application>
  <PresentationFormat>On-screen Show (4:3)</PresentationFormat>
  <Paragraphs>136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VA Theme</vt:lpstr>
      <vt:lpstr>Review of DC 5003 / DC 5010</vt:lpstr>
      <vt:lpstr>Objectives</vt:lpstr>
      <vt:lpstr>References</vt:lpstr>
      <vt:lpstr>Degenerative Arthritis</vt:lpstr>
      <vt:lpstr>Arthritis and DC 5003</vt:lpstr>
      <vt:lpstr>Musculoskeletal System:  Arthritis of the Spine </vt:lpstr>
      <vt:lpstr>Arthritis Degenerative DC 5003</vt:lpstr>
      <vt:lpstr>Traumatic Arthritis</vt:lpstr>
      <vt:lpstr>Traumatic Arthritis</vt:lpstr>
      <vt:lpstr>Traumatic Arthritis 5010</vt:lpstr>
      <vt:lpstr>Arthritis of the Spine</vt:lpstr>
      <vt:lpstr>Evaluation Builder</vt:lpstr>
      <vt:lpstr>Evaluation Builder</vt:lpstr>
      <vt:lpstr>Evaluation Builder</vt:lpstr>
      <vt:lpstr>Evaluation Builder</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DC 5003 / DC 5010 PowerPoint Presentation</dc:title>
  <dc:subject>RVSR</dc:subject>
  <dc:creator>Department of Veterans Affairs, Veterans Benefits Administration, Compensation Service, STAFF</dc:creator>
  <cp:keywords>DC 5003,DC 5010,degenerative arthritis,traumatic arthritis,evaluate disabilities</cp:keywords>
  <dc:description>This lesson reviews the application of DC 5003 and DC 5010.</dc:description>
  <cp:lastModifiedBy>Kathy Poole</cp:lastModifiedBy>
  <cp:revision>419</cp:revision>
  <dcterms:created xsi:type="dcterms:W3CDTF">2014-04-30T02:32:11Z</dcterms:created>
  <dcterms:modified xsi:type="dcterms:W3CDTF">2018-08-16T14:54:17Z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