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notesMasterIdLst>
    <p:notesMasterId r:id="rId45"/>
  </p:notesMasterIdLst>
  <p:handoutMasterIdLst>
    <p:handoutMasterId r:id="rId46"/>
  </p:handoutMasterIdLst>
  <p:sldIdLst>
    <p:sldId id="257" r:id="rId5"/>
    <p:sldId id="258" r:id="rId6"/>
    <p:sldId id="259" r:id="rId7"/>
    <p:sldId id="304" r:id="rId8"/>
    <p:sldId id="260" r:id="rId9"/>
    <p:sldId id="261" r:id="rId10"/>
    <p:sldId id="262" r:id="rId11"/>
    <p:sldId id="263" r:id="rId12"/>
    <p:sldId id="305" r:id="rId13"/>
    <p:sldId id="264" r:id="rId14"/>
    <p:sldId id="269" r:id="rId15"/>
    <p:sldId id="270" r:id="rId16"/>
    <p:sldId id="271" r:id="rId17"/>
    <p:sldId id="272" r:id="rId18"/>
    <p:sldId id="306" r:id="rId19"/>
    <p:sldId id="273" r:id="rId20"/>
    <p:sldId id="274" r:id="rId21"/>
    <p:sldId id="275" r:id="rId22"/>
    <p:sldId id="276" r:id="rId23"/>
    <p:sldId id="278" r:id="rId24"/>
    <p:sldId id="281" r:id="rId25"/>
    <p:sldId id="283" r:id="rId26"/>
    <p:sldId id="284" r:id="rId27"/>
    <p:sldId id="285" r:id="rId28"/>
    <p:sldId id="287" r:id="rId29"/>
    <p:sldId id="288" r:id="rId30"/>
    <p:sldId id="289" r:id="rId31"/>
    <p:sldId id="291" r:id="rId32"/>
    <p:sldId id="292" r:id="rId33"/>
    <p:sldId id="293" r:id="rId34"/>
    <p:sldId id="295" r:id="rId35"/>
    <p:sldId id="296" r:id="rId36"/>
    <p:sldId id="303" r:id="rId37"/>
    <p:sldId id="297" r:id="rId38"/>
    <p:sldId id="299" r:id="rId39"/>
    <p:sldId id="300" r:id="rId40"/>
    <p:sldId id="280" r:id="rId41"/>
    <p:sldId id="301" r:id="rId42"/>
    <p:sldId id="307" r:id="rId43"/>
    <p:sldId id="302" r:id="rId44"/>
  </p:sldIdLst>
  <p:sldSz cx="12192000" cy="6858000"/>
  <p:notesSz cx="6858000" cy="9144000"/>
  <p:custDataLst>
    <p:tags r:id="rId4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5F1E"/>
    <a:srgbClr val="E7D0A4"/>
    <a:srgbClr val="6A5B3F"/>
    <a:srgbClr val="987734"/>
    <a:srgbClr val="AB8C4E"/>
    <a:srgbClr val="C6A156"/>
    <a:srgbClr val="E8D2A8"/>
    <a:srgbClr val="F5F0E9"/>
    <a:srgbClr val="BEA5A1"/>
    <a:srgbClr val="8673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1079" autoAdjust="0"/>
  </p:normalViewPr>
  <p:slideViewPr>
    <p:cSldViewPr snapToGrid="0">
      <p:cViewPr varScale="1">
        <p:scale>
          <a:sx n="81" d="100"/>
          <a:sy n="81" d="100"/>
        </p:scale>
        <p:origin x="-78" y="-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267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ags" Target="tags/tag1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ACAB9-A087-46C6-8392-9DA45A27783B}" type="datetimeFigureOut">
              <a:rPr lang="en-US" smtClean="0"/>
              <a:t>07-Jul-16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BF439-490C-45C3-9C2D-A971383A4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98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05838-7BCA-4652-9007-BD0302928936}" type="datetimeFigureOut">
              <a:rPr lang="en-US" smtClean="0"/>
              <a:t>07-Jul-16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C618C-DDD3-4DC9-ADAB-73264023D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07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021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 flipV="1">
            <a:off x="499533" y="3259138"/>
            <a:ext cx="11692467" cy="47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497418" y="3182938"/>
            <a:ext cx="11694583" cy="4762"/>
          </a:xfrm>
          <a:prstGeom prst="line">
            <a:avLst/>
          </a:prstGeom>
          <a:noFill/>
          <a:ln w="76200">
            <a:solidFill>
              <a:srgbClr val="1D3275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635126" y="220663"/>
            <a:ext cx="8921749" cy="15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lang="en-US" sz="4800" b="1" i="1" dirty="0">
                <a:solidFill>
                  <a:srgbClr val="1D3275"/>
                </a:solidFill>
                <a:latin typeface="Century Schoolbook" pitchFamily="18" charset="0"/>
              </a:rPr>
              <a:t>Veterans Benefits </a:t>
            </a:r>
            <a:r>
              <a:rPr lang="en-US" sz="4800" b="1" i="1" dirty="0" smtClean="0">
                <a:solidFill>
                  <a:srgbClr val="1D3275"/>
                </a:solidFill>
                <a:latin typeface="Century Schoolbook" pitchFamily="18" charset="0"/>
              </a:rPr>
              <a:t>Administration</a:t>
            </a: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99946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9" name="Picture 10" descr="vetera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0" y="2133600"/>
            <a:ext cx="2743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892109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5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3685" y="0"/>
            <a:ext cx="2618316" cy="6051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16617" y="0"/>
            <a:ext cx="7653867" cy="6051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7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1" y="0"/>
            <a:ext cx="9717743" cy="11515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789114"/>
            <a:ext cx="10945906" cy="4262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0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16618" y="1789114"/>
            <a:ext cx="4991100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0917" y="1789114"/>
            <a:ext cx="4993216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70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2" y="0"/>
            <a:ext cx="9444318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3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4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1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4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5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1852085" y="1361794"/>
            <a:ext cx="10339916" cy="4762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65152" y="6396039"/>
            <a:ext cx="11626849" cy="539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388533" y="1199870"/>
            <a:ext cx="10803467" cy="793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A2D69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9" name="Freeform 5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Freeform 6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135094" y="49307"/>
            <a:ext cx="9752105" cy="11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9367" y="1573306"/>
            <a:ext cx="11044767" cy="4478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endParaRPr lang="en-US" dirty="0" smtClean="0"/>
          </a:p>
        </p:txBody>
      </p:sp>
      <p:sp>
        <p:nvSpPr>
          <p:cNvPr id="2222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>
            <a:lvl1pPr algn="ctr" eaLnBrk="0" hangingPunct="0">
              <a:defRPr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defRPr>
            </a:lvl1pPr>
          </a:lstStyle>
          <a:p>
            <a:fld id="{36A6A193-2FDC-48DD-8023-1C75B05EEA9A}" type="slidenum">
              <a:rPr lang="en-US" smtClean="0"/>
              <a:t>‹#›</a:t>
            </a:fld>
            <a:endParaRPr lang="en-US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273052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222223" name="Rectangle 15"/>
          <p:cNvSpPr>
            <a:spLocks noChangeArrowheads="1"/>
          </p:cNvSpPr>
          <p:nvPr/>
        </p:nvSpPr>
        <p:spPr bwMode="auto">
          <a:xfrm>
            <a:off x="859367" y="6400800"/>
            <a:ext cx="2574423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US" sz="1600" b="1" i="1" dirty="0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Compensation Service </a:t>
            </a:r>
          </a:p>
        </p:txBody>
      </p:sp>
      <p:pic>
        <p:nvPicPr>
          <p:cNvPr id="1039" name="Picture 19" descr="veteran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78" y="-19577"/>
            <a:ext cx="1659217" cy="1419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6">
            <a:lumMod val="75000"/>
          </a:schemeClr>
        </a:buClr>
        <a:buFont typeface="Wingdings" panose="05000000000000000000" pitchFamily="2" charset="2"/>
        <a:buChar char="Ø"/>
        <a:defRPr sz="2800">
          <a:solidFill>
            <a:srgbClr val="1D3275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1D3275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Char char="•"/>
        <a:defRPr sz="2000">
          <a:solidFill>
            <a:srgbClr val="1D3275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D3275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D3275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RCD.VBARMC@va.gov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NG&amp;RESERVES.VBARMC@va.gov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chives.gov/st-louis/military-personnel/na-13055-info-2-reconstruct-medical-data.pdf" TargetMode="External"/><Relationship Id="rId2" Type="http://schemas.openxmlformats.org/officeDocument/2006/relationships/hyperlink" Target="https://vaww.compensation.pension.km.va.gov/system/templates/selfservice/va_ka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vaww.compensation.pension.km.va.gov/system/templates/selfservice/va_ka/" TargetMode="External"/><Relationship Id="rId2" Type="http://schemas.openxmlformats.org/officeDocument/2006/relationships/hyperlink" Target="mailto:PIESVBMS.VBARMC@va.gov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PIES.VBACO@va.gov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731520" y="3368675"/>
            <a:ext cx="359664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i="1" dirty="0">
                <a:solidFill>
                  <a:srgbClr val="1D3275"/>
                </a:solidFill>
                <a:latin typeface="Century Schoolbook" pitchFamily="18" charset="0"/>
              </a:rPr>
              <a:t>Compensation </a:t>
            </a:r>
            <a:r>
              <a:rPr lang="en-US" sz="2800" b="1" i="1" dirty="0" smtClean="0">
                <a:solidFill>
                  <a:srgbClr val="1D3275"/>
                </a:solidFill>
                <a:latin typeface="Century Schoolbook" pitchFamily="18" charset="0"/>
              </a:rPr>
              <a:t>Service</a:t>
            </a:r>
            <a:endParaRPr lang="en-US" sz="2800" b="1" i="1" dirty="0">
              <a:solidFill>
                <a:srgbClr val="1D3275"/>
              </a:solidFill>
              <a:latin typeface="Century Schoolbook" pitchFamily="18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046720" y="3535680"/>
            <a:ext cx="3139440" cy="1021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•"/>
              <a:defRPr sz="2800">
                <a:solidFill>
                  <a:srgbClr val="1D327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D3275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000">
                <a:solidFill>
                  <a:srgbClr val="1D3275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D3275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9pPr>
          </a:lstStyle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b="1" i="1" kern="0" dirty="0" smtClean="0">
                <a:latin typeface="Century Schoolbook" pitchFamily="18" charset="0"/>
              </a:rPr>
              <a:t>June 2016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653540" y="4953000"/>
            <a:ext cx="888492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n-US" sz="4400" b="1" kern="0" dirty="0" smtClean="0">
                <a:solidFill>
                  <a:srgbClr val="1D3275"/>
                </a:solidFill>
                <a:latin typeface="Verdana" pitchFamily="34" charset="0"/>
              </a:rPr>
              <a:t>Military Records Specialist</a:t>
            </a:r>
            <a:endParaRPr lang="en-US" sz="8000" i="1" kern="0" dirty="0" smtClean="0">
              <a:solidFill>
                <a:srgbClr val="003366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1538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MRS VBMS Work Queue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621687"/>
            <a:ext cx="11213522" cy="4262437"/>
          </a:xfrm>
        </p:spPr>
        <p:txBody>
          <a:bodyPr>
            <a:normAutofit/>
          </a:bodyPr>
          <a:lstStyle/>
          <a:p>
            <a:pPr marL="0" indent="0" fontAlgn="auto">
              <a:buNone/>
            </a:pPr>
            <a:r>
              <a:rPr lang="en-US" sz="3600" dirty="0"/>
              <a:t>3) Claims processor adds the appropriate special issue, either “JSRRC Request” or “Specialized Records Request,” within 5 business days of receiving the claim in their work queue.</a:t>
            </a:r>
          </a:p>
          <a:p>
            <a:pPr marL="0" indent="0" fontAlgn="auto">
              <a:buNone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08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Local Policy for Assignment of Work </a:t>
            </a:r>
            <a:r>
              <a:rPr lang="en-US" sz="4000" dirty="0"/>
              <a:t>I</a:t>
            </a:r>
            <a:r>
              <a:rPr lang="en-US" sz="4000" dirty="0" smtClean="0"/>
              <a:t>tem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621687"/>
            <a:ext cx="11213522" cy="4262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4) Claims processor will follow locally established procedures to ensure assignment of the work item to the appropriate specialized claims processor.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65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MRS VBMS Work Queue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621687"/>
            <a:ext cx="11213522" cy="4580993"/>
          </a:xfrm>
        </p:spPr>
        <p:txBody>
          <a:bodyPr>
            <a:normAutofit fontScale="92500" lnSpcReduction="20000"/>
          </a:bodyPr>
          <a:lstStyle/>
          <a:p>
            <a:pPr marL="0" indent="0" hangingPunct="0">
              <a:buNone/>
            </a:pPr>
            <a:r>
              <a:rPr lang="en-US" sz="3200" dirty="0"/>
              <a:t>5) Specialized claims processor (e.g., MRS, PTSD Coordinator) will review the claim and take the appropriate action within 5 business days of receiving the claim in their work queue, to include updating all systems and opening any necessary tracked items(s).</a:t>
            </a:r>
          </a:p>
          <a:p>
            <a:pPr marL="0" indent="0" hangingPunct="0">
              <a:buNone/>
            </a:pPr>
            <a:r>
              <a:rPr lang="en-US" sz="3200" dirty="0"/>
              <a:t>6) Specialized claims processor (e.g., MRS, PTSD Coordinator) will remove the “JSRRC Request” or “Specialized Records Request” special issue prior to completing the work item.*</a:t>
            </a:r>
          </a:p>
          <a:p>
            <a:pPr marL="0" indent="0">
              <a:buNone/>
            </a:pPr>
            <a:r>
              <a:rPr lang="en-US" sz="3200" dirty="0"/>
              <a:t>*Note: Removing the “JSRRC Request” or “Specialized Records Request” special issue will indicate that the claim is ready for NWQ </a:t>
            </a:r>
            <a:r>
              <a:rPr lang="en-US" sz="3200" dirty="0" smtClean="0"/>
              <a:t>recall. All </a:t>
            </a:r>
            <a:r>
              <a:rPr lang="en-US" sz="3200" dirty="0"/>
              <a:t>outstanding development actions must be taken prior to removal.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43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Determining Whether All Necessary Actions to Obtain Service Records Were Properly Taken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621687"/>
            <a:ext cx="11213522" cy="4262437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en-US" dirty="0" smtClean="0"/>
              <a:t>The </a:t>
            </a:r>
            <a:r>
              <a:rPr lang="en-US" dirty="0"/>
              <a:t>MRS must first review all prior actions taken to obtain the records to ensure they comply with all directives.</a:t>
            </a:r>
          </a:p>
          <a:p>
            <a:pPr lvl="0" hangingPunct="0"/>
            <a:r>
              <a:rPr lang="en-US" dirty="0"/>
              <a:t>If the MRS determines all necessary actions to obtain the records were properly taken, he/she </a:t>
            </a:r>
          </a:p>
          <a:p>
            <a:pPr lvl="1" hangingPunct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prepares the final-attempt letter described in Topic 4, and</a:t>
            </a:r>
          </a:p>
          <a:p>
            <a:pPr lvl="1" hangingPunct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sends the letter to the claimant.</a:t>
            </a:r>
          </a:p>
          <a:p>
            <a:pPr lvl="0" hangingPunct="0"/>
            <a:r>
              <a:rPr lang="en-US" dirty="0"/>
              <a:t>If the MRS determines additional development action is necessary, he/she must either direct or personally undertake corrective action.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69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Annotating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Prior 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621687"/>
            <a:ext cx="11213522" cy="4459073"/>
          </a:xfrm>
        </p:spPr>
        <p:txBody>
          <a:bodyPr>
            <a:normAutofit fontScale="92500" lnSpcReduction="10000"/>
          </a:bodyPr>
          <a:lstStyle/>
          <a:p>
            <a:pPr marL="0" indent="0" hangingPunct="0">
              <a:buNone/>
            </a:pPr>
            <a:r>
              <a:rPr lang="en-US" sz="3200" dirty="0"/>
              <a:t>Create a document </a:t>
            </a:r>
            <a:r>
              <a:rPr lang="en-US" sz="3200" dirty="0" smtClean="0"/>
              <a:t>annotating </a:t>
            </a:r>
            <a:r>
              <a:rPr lang="en-US" sz="3200" dirty="0"/>
              <a:t>the time line of all actions taken to include the following information:</a:t>
            </a:r>
          </a:p>
          <a:p>
            <a:pPr lvl="0" hangingPunct="0"/>
            <a:r>
              <a:rPr lang="en-US" sz="3200" dirty="0"/>
              <a:t>Date of Request:</a:t>
            </a:r>
          </a:p>
          <a:p>
            <a:pPr lvl="0" hangingPunct="0"/>
            <a:r>
              <a:rPr lang="en-US" sz="3200" dirty="0"/>
              <a:t>Facility name:</a:t>
            </a:r>
          </a:p>
          <a:p>
            <a:pPr lvl="0" hangingPunct="0"/>
            <a:r>
              <a:rPr lang="en-US" sz="3200" dirty="0"/>
              <a:t>Follow-up to facility date (if required):</a:t>
            </a:r>
          </a:p>
          <a:p>
            <a:pPr lvl="0" hangingPunct="0"/>
            <a:r>
              <a:rPr lang="en-US" sz="3200" dirty="0"/>
              <a:t>Facility response.</a:t>
            </a:r>
          </a:p>
          <a:p>
            <a:pPr marL="0" indent="0" hangingPunc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This information is required to be included in the Final Attempt Letter to the Veteran.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85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1" y="-15240"/>
            <a:ext cx="9017599" cy="1151592"/>
          </a:xfrm>
        </p:spPr>
        <p:txBody>
          <a:bodyPr/>
          <a:lstStyle/>
          <a:p>
            <a:r>
              <a:rPr lang="en-US" sz="8000" dirty="0" smtClean="0"/>
              <a:t>Topic 3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MRS Processing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48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Certificate of Completeness issued with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621687"/>
            <a:ext cx="11213522" cy="4262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Certificate of Completeness are required to be provided with all STRs for Veterans discharged between January 1, and July 31, 2013.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7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DD Form 2963 issued with STRs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621687"/>
            <a:ext cx="11213522" cy="4262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DD Form 29963, Service Treatment Record (STR) Certification is required to be provided with all STRs for Veterans discharged on or after August 1, 2013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52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Processing STRs That Do Not Include a Certificate of Completeness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621687"/>
            <a:ext cx="11213522" cy="4262437"/>
          </a:xfrm>
        </p:spPr>
        <p:txBody>
          <a:bodyPr>
            <a:normAutofit/>
          </a:bodyPr>
          <a:lstStyle/>
          <a:p>
            <a:pPr marL="0" indent="0" fontAlgn="auto">
              <a:buNone/>
            </a:pPr>
            <a:r>
              <a:rPr lang="en-US" sz="3200" dirty="0" smtClean="0"/>
              <a:t>Follow along on the </a:t>
            </a:r>
            <a:r>
              <a:rPr lang="en-US" sz="3200" dirty="0"/>
              <a:t>table </a:t>
            </a:r>
            <a:r>
              <a:rPr lang="en-US" sz="3200" dirty="0" smtClean="0"/>
              <a:t>in the student handout for </a:t>
            </a:r>
            <a:r>
              <a:rPr lang="en-US" sz="3200" dirty="0"/>
              <a:t>the procedures for processing STRs that do </a:t>
            </a:r>
            <a:r>
              <a:rPr lang="en-US" sz="3200" i="1" dirty="0"/>
              <a:t>not</a:t>
            </a:r>
            <a:r>
              <a:rPr lang="en-US" sz="3200" dirty="0"/>
              <a:t> include a </a:t>
            </a:r>
            <a:r>
              <a:rPr lang="en-US" sz="3200" i="1" dirty="0"/>
              <a:t>signed</a:t>
            </a:r>
            <a:endParaRPr lang="en-US" sz="3200" dirty="0"/>
          </a:p>
          <a:p>
            <a:pPr lvl="0" fontAlgn="auto"/>
            <a:r>
              <a:rPr lang="en-US" sz="3200" dirty="0"/>
              <a:t>letter of certification (if the STRs belong to a Veteran who separated from service between January 1, and July 31, 2013) or</a:t>
            </a:r>
          </a:p>
          <a:p>
            <a:pPr lvl="0" fontAlgn="auto"/>
            <a:r>
              <a:rPr lang="en-US" sz="3200" i="1" dirty="0"/>
              <a:t>DD Form 2963</a:t>
            </a:r>
            <a:r>
              <a:rPr lang="en-US" sz="3200" dirty="0"/>
              <a:t> (if the STRs belong to a Veteran who separated from service on or after August 1, 2013).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0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BDD and Quick Start Claims Submitted by Service Members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621687"/>
            <a:ext cx="11213522" cy="4262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i="1" dirty="0"/>
              <a:t>Important</a:t>
            </a:r>
            <a:r>
              <a:rPr lang="en-US" sz="3200" dirty="0"/>
              <a:t>: Do not delay the processing of claims that service members submit </a:t>
            </a:r>
            <a:r>
              <a:rPr lang="en-US" sz="3200" i="1" dirty="0"/>
              <a:t>prior</a:t>
            </a:r>
            <a:r>
              <a:rPr lang="en-US" sz="3200" dirty="0"/>
              <a:t> to separation based on the absence of a certification letter/</a:t>
            </a:r>
            <a:r>
              <a:rPr lang="en-US" sz="3200" i="1" dirty="0"/>
              <a:t>DD Form 2963</a:t>
            </a:r>
            <a:r>
              <a:rPr lang="en-US" sz="3200" dirty="0"/>
              <a:t>. VA does </a:t>
            </a:r>
            <a:r>
              <a:rPr lang="en-US" sz="3200" i="1" dirty="0"/>
              <a:t>not</a:t>
            </a:r>
            <a:r>
              <a:rPr lang="en-US" sz="3200" dirty="0"/>
              <a:t> require service departments to certify the completeness of STRs VA uses to decide this category of claims.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88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Objectives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hangingPunct="0"/>
            <a:r>
              <a:rPr lang="en-US" dirty="0"/>
              <a:t>Identify the requirements for designating a </a:t>
            </a:r>
            <a:r>
              <a:rPr lang="en-US" dirty="0" smtClean="0"/>
              <a:t>MRS</a:t>
            </a:r>
            <a:endParaRPr lang="en-US" dirty="0"/>
          </a:p>
          <a:p>
            <a:pPr lvl="0" hangingPunct="0"/>
            <a:r>
              <a:rPr lang="en-US" dirty="0"/>
              <a:t>Identify the records reviewed by an MRS</a:t>
            </a:r>
          </a:p>
          <a:p>
            <a:pPr lvl="0" hangingPunct="0"/>
            <a:r>
              <a:rPr lang="en-US" dirty="0"/>
              <a:t>Identify records requests required prior to completing a final attempt letter</a:t>
            </a:r>
          </a:p>
          <a:p>
            <a:r>
              <a:rPr lang="en-US" dirty="0"/>
              <a:t>Identify the components contained in a final attempt letter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3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to Ask the RMC for STRs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621687"/>
            <a:ext cx="11213522" cy="4262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T</a:t>
            </a:r>
            <a:r>
              <a:rPr lang="en-US" sz="3200" dirty="0" smtClean="0"/>
              <a:t>here </a:t>
            </a:r>
            <a:r>
              <a:rPr lang="en-US" sz="3200" dirty="0"/>
              <a:t>is rarely a need to request STRs from the </a:t>
            </a:r>
            <a:r>
              <a:rPr lang="en-US" sz="3200" dirty="0" smtClean="0"/>
              <a:t>RMC</a:t>
            </a:r>
            <a:r>
              <a:rPr lang="en-US" sz="3200" dirty="0"/>
              <a:t> </a:t>
            </a:r>
            <a:r>
              <a:rPr lang="en-US" sz="3200" dirty="0" smtClean="0"/>
              <a:t>since the claims establishment in SHARE or VBMS automatically generates the STRs request to RMC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44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to Ask the RMC for STRs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621687"/>
            <a:ext cx="11213522" cy="4262437"/>
          </a:xfrm>
        </p:spPr>
        <p:txBody>
          <a:bodyPr>
            <a:noAutofit/>
          </a:bodyPr>
          <a:lstStyle/>
          <a:p>
            <a:pPr marL="0" indent="0" fontAlgn="auto">
              <a:buNone/>
            </a:pPr>
            <a:r>
              <a:rPr lang="en-US" sz="3200" dirty="0"/>
              <a:t>If the BIRLS Folder Location screen shows the STRs are not in </a:t>
            </a:r>
            <a:r>
              <a:rPr lang="en-US" sz="3200" dirty="0" smtClean="0"/>
              <a:t>transit, then the </a:t>
            </a:r>
            <a:r>
              <a:rPr lang="en-US" sz="3200" dirty="0"/>
              <a:t>station must request the STRs by </a:t>
            </a:r>
          </a:p>
          <a:p>
            <a:pPr lvl="1" fontAlgn="auto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sending an encrypted e-mail to the RMCs mailbox at </a:t>
            </a: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VAVBASTL/RMC/RCD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fontAlgn="auto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including on the carbon copy (Cc) line the RO’s MRS corporate mailbox (to ensure prompt and accurate responses), and</a:t>
            </a:r>
          </a:p>
          <a:p>
            <a:pPr lvl="1" fontAlgn="auto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associating copies of all e-mails to RMC with the claims folder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1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1" y="0"/>
            <a:ext cx="10053919" cy="1151592"/>
          </a:xfrm>
        </p:spPr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Following up on STRs the RMC Should Have Sent to a Vendor for Scanning or to an RO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621687"/>
            <a:ext cx="11213522" cy="4262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Follow along in the student handout to review the </a:t>
            </a:r>
            <a:r>
              <a:rPr lang="en-US" sz="3200" dirty="0"/>
              <a:t>table </a:t>
            </a:r>
            <a:r>
              <a:rPr lang="en-US" sz="3200" dirty="0" smtClean="0"/>
              <a:t>which </a:t>
            </a:r>
            <a:r>
              <a:rPr lang="en-US" sz="3200" dirty="0"/>
              <a:t>contains instructions for following up on STRs the RMC should have sent to a vendor for scanning or to an RO based on the establishment of a corresponding claim.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85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Obtaining STRs for Members of the Reserves or National Guard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" y="1393087"/>
            <a:ext cx="11643359" cy="15787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VBMS will automatically generate a request for STRs from HAIMS when the Veteran’s claim is established. Use the table below to determine if additional action is needed.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18160" y="2971800"/>
            <a:ext cx="3505200" cy="2677656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the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STRs have not been received from HAIMS within 45 days from the date that the request was submitted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23360" y="2971800"/>
            <a:ext cx="8138160" cy="3416320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MSR must send a follow-up encrypted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email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VAVBASTL/RMC/NG&amp;RESERVES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a Cc line to the RO’s MRS corporate mailbox containing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subject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 day follow-up on HAIMS STRs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Veteran’s full name, SSN, and branch of service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requestor’s name and contact information (phone and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email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 a custom tracked item with a 30-day suspense, and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 a copy of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email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the claims folder.</a:t>
            </a:r>
          </a:p>
        </p:txBody>
      </p:sp>
    </p:spTree>
    <p:extLst>
      <p:ext uri="{BB962C8B-B14F-4D97-AF65-F5344CB8AC3E}">
        <p14:creationId xmlns:p14="http://schemas.microsoft.com/office/powerpoint/2010/main" val="330672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Status Messages Generated by VBMS for STR Requests to HAIMS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621687"/>
            <a:ext cx="11213522" cy="4262437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en-US" sz="3200" b="1" dirty="0"/>
              <a:t>VBMS Message: </a:t>
            </a:r>
            <a:r>
              <a:rPr lang="en-US" sz="3200" i="1" dirty="0"/>
              <a:t>WARNING: Electronic STR Requested. Request date [mm/</a:t>
            </a:r>
            <a:r>
              <a:rPr lang="en-US" sz="3200" i="1" dirty="0" err="1"/>
              <a:t>dd</a:t>
            </a:r>
            <a:r>
              <a:rPr lang="en-US" sz="3200" i="1" dirty="0"/>
              <a:t>/</a:t>
            </a:r>
            <a:r>
              <a:rPr lang="en-US" sz="3200" i="1" dirty="0" err="1"/>
              <a:t>yyyy</a:t>
            </a:r>
            <a:r>
              <a:rPr lang="en-US" sz="3200" i="1" dirty="0"/>
              <a:t>]. Request Successful. Suspense Date [mm/</a:t>
            </a:r>
            <a:r>
              <a:rPr lang="en-US" sz="3200" i="1" dirty="0" err="1"/>
              <a:t>dd</a:t>
            </a:r>
            <a:r>
              <a:rPr lang="en-US" sz="3200" i="1" dirty="0"/>
              <a:t>/</a:t>
            </a:r>
            <a:r>
              <a:rPr lang="en-US" sz="3200" i="1" dirty="0" err="1"/>
              <a:t>yyyy</a:t>
            </a:r>
            <a:r>
              <a:rPr lang="en-US" sz="3200" i="1" dirty="0"/>
              <a:t>] has Expired.</a:t>
            </a:r>
            <a:endParaRPr lang="en-US" sz="3200" dirty="0"/>
          </a:p>
          <a:p>
            <a:pPr marL="0" indent="0" fontAlgn="auto">
              <a:buNone/>
            </a:pPr>
            <a:r>
              <a:rPr lang="en-US" sz="3200" dirty="0"/>
              <a:t>VBMS successfully sent the request to HAIMS but VBMS did not receive any STRs and the suspense date expired. The request will remain pending in VBMS.</a:t>
            </a:r>
          </a:p>
          <a:p>
            <a:pPr marL="0" indent="0" fontAlgn="auto">
              <a:buNone/>
            </a:pPr>
            <a:r>
              <a:rPr lang="en-US" sz="3200" dirty="0" smtClean="0"/>
              <a:t>Follow the table in the student handout </a:t>
            </a:r>
            <a:r>
              <a:rPr lang="en-US" sz="3200" dirty="0"/>
              <a:t>to determine if additional action is necessary.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28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Request Clinical Records from an MTF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621687"/>
            <a:ext cx="11213522" cy="4262437"/>
          </a:xfrm>
        </p:spPr>
        <p:txBody>
          <a:bodyPr>
            <a:normAutofit/>
          </a:bodyPr>
          <a:lstStyle/>
          <a:p>
            <a:pPr marL="0" indent="0" fontAlgn="auto">
              <a:buNone/>
            </a:pPr>
            <a:r>
              <a:rPr lang="en-US" sz="3200" dirty="0"/>
              <a:t>If the clinical records are maintained at an MTF, you must submit a request to the treating facility by using a </a:t>
            </a:r>
            <a:r>
              <a:rPr lang="en-US" sz="3200" i="1" dirty="0"/>
              <a:t>VA Form 21-8359, Information Re Veteran in Uniformed Services Hospital (Request by Department of Veterans Affairs</a:t>
            </a:r>
            <a:r>
              <a:rPr lang="en-US" sz="3200" i="1" dirty="0" smtClean="0"/>
              <a:t>)</a:t>
            </a:r>
            <a:r>
              <a:rPr lang="en-US" sz="3200" dirty="0" smtClean="0"/>
              <a:t>.</a:t>
            </a:r>
          </a:p>
          <a:p>
            <a:pPr marL="0" indent="0" fontAlgn="auto">
              <a:buNone/>
            </a:pPr>
            <a:endParaRPr lang="en-US" sz="3200" b="1" i="1" dirty="0" smtClean="0"/>
          </a:p>
          <a:p>
            <a:pPr marL="0" indent="0" fontAlgn="auto">
              <a:buNone/>
            </a:pPr>
            <a:r>
              <a:rPr lang="en-US" sz="3200" b="1" i="1" dirty="0" smtClean="0"/>
              <a:t>Note</a:t>
            </a:r>
            <a:r>
              <a:rPr lang="en-US" sz="3200" dirty="0"/>
              <a:t>: If a custodian provides a negative response to a clinical records request, the </a:t>
            </a:r>
            <a:r>
              <a:rPr lang="en-US" sz="3200" dirty="0" smtClean="0"/>
              <a:t>RO MRS must </a:t>
            </a:r>
            <a:r>
              <a:rPr lang="en-US" sz="3200" dirty="0"/>
              <a:t>prepare a “final-attempt letter</a:t>
            </a:r>
            <a:r>
              <a:rPr lang="en-US" sz="3200" dirty="0" smtClean="0"/>
              <a:t>”.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7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Limitations on Requests to an MTF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393087"/>
            <a:ext cx="11213522" cy="2096873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dirty="0"/>
              <a:t>Use a VA Form 21-8359 and VA Forms 21-4142 and 21-4142a signed by the individual who is the subject of the information, when requesting health care treatment records that pertain to a sensitive diagnosis</a:t>
            </a:r>
            <a:r>
              <a:rPr lang="en-US" dirty="0" smtClean="0"/>
              <a:t>.</a:t>
            </a:r>
          </a:p>
          <a:p>
            <a:pPr marL="0" lvl="0" indent="0">
              <a:buNone/>
            </a:pPr>
            <a:r>
              <a:rPr lang="en-US" dirty="0"/>
              <a:t>The MTFs identified the following as sensitive diagnoses: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26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594360" y="3370332"/>
            <a:ext cx="11277600" cy="2677656"/>
            <a:chOff x="594360" y="3644652"/>
            <a:chExt cx="11277600" cy="2677656"/>
          </a:xfrm>
        </p:grpSpPr>
        <p:sp>
          <p:nvSpPr>
            <p:cNvPr id="5" name="Rectangle 4"/>
            <p:cNvSpPr/>
            <p:nvPr/>
          </p:nvSpPr>
          <p:spPr bwMode="auto">
            <a:xfrm>
              <a:off x="594360" y="3657600"/>
              <a:ext cx="5791200" cy="265176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609600" y="3644652"/>
              <a:ext cx="5791200" cy="26776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57200" lvl="0" indent="-457200" hangingPunct="0">
                <a:buFont typeface="Arial" panose="020B0604020202020204" pitchFamily="34" charset="0"/>
                <a:buChar char="•"/>
              </a:pP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mental health </a:t>
              </a:r>
              <a:endPara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457200" lvl="0" indent="-457200" hangingPunct="0">
                <a:buFont typeface="Arial" panose="020B0604020202020204" pitchFamily="34" charset="0"/>
                <a:buChar char="•"/>
              </a:pP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substance abuse </a:t>
              </a:r>
              <a:endPara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457200" lvl="0" indent="-457200" hangingPunct="0">
                <a:buFont typeface="Arial" panose="020B0604020202020204" pitchFamily="34" charset="0"/>
                <a:buChar char="•"/>
              </a:pP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Human immunodeficiency virus (HIV) </a:t>
              </a:r>
              <a:endPara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457200" lvl="0" indent="-457200" hangingPunct="0">
                <a:buFont typeface="Arial" panose="020B0604020202020204" pitchFamily="34" charset="0"/>
                <a:buChar char="•"/>
              </a:pP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Acquired </a:t>
              </a:r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immune deficiency </a:t>
              </a:r>
              <a:r>
                <a:rPr lang="en-US" sz="28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syndrome  (AIDS)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6416040" y="3678645"/>
              <a:ext cx="5440680" cy="20621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57200" lvl="0" indent="-457200" hangingPunct="0">
                <a:buFont typeface="Arial" panose="020B0604020202020204" pitchFamily="34" charset="0"/>
                <a:buChar char="•"/>
              </a:pPr>
              <a:r>
                <a:rPr 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reproductive </a:t>
              </a: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health </a:t>
              </a:r>
              <a:endPara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457200" lvl="0" indent="-457200" hangingPunct="0">
                <a:buFont typeface="Arial" panose="020B0604020202020204" pitchFamily="34" charset="0"/>
                <a:buChar char="•"/>
              </a:pP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sexually transmitted diseases </a:t>
              </a:r>
              <a:endPara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457200" lvl="0" indent="-457200" hangingPunct="0">
                <a:buFont typeface="Arial" panose="020B0604020202020204" pitchFamily="34" charset="0"/>
                <a:buChar char="•"/>
              </a:pP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rape, and </a:t>
              </a:r>
              <a:endPara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457200" lvl="0" indent="-457200" hangingPunct="0">
                <a:buFont typeface="Arial" panose="020B0604020202020204" pitchFamily="34" charset="0"/>
                <a:buChar char="•"/>
              </a:pPr>
              <a:r>
                <a: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abuse. </a:t>
              </a:r>
              <a:endPara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6385560" y="3663405"/>
              <a:ext cx="5486400" cy="265176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720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Limitations on Requests to an MTF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484527"/>
            <a:ext cx="11213522" cy="4641953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Only use VA Form 21-8359 when submitting a request for the claimant’s health care records that do not pertain to a sensitive diagnosis. </a:t>
            </a:r>
            <a:endParaRPr lang="en-US" sz="3200" dirty="0" smtClean="0"/>
          </a:p>
          <a:p>
            <a:pPr hangingPunct="0"/>
            <a:r>
              <a:rPr lang="en-US" sz="3200" dirty="0"/>
              <a:t>Request nothing other than the items listed under Part II of the first page of VA Form 21-8359. </a:t>
            </a:r>
          </a:p>
          <a:p>
            <a:pPr hangingPunct="0"/>
            <a:r>
              <a:rPr lang="en-US" sz="3200" dirty="0"/>
              <a:t>Do not request interim or special reports from a hospital until after the Veteran has discharged. </a:t>
            </a:r>
          </a:p>
          <a:p>
            <a:r>
              <a:rPr lang="en-US" sz="3200" dirty="0" smtClean="0"/>
              <a:t>If </a:t>
            </a:r>
            <a:r>
              <a:rPr lang="en-US" sz="3200" dirty="0"/>
              <a:t>the MTF responds that the records have been retired, ROs must attempt to obtain the records from NPRC</a:t>
            </a:r>
            <a:r>
              <a:rPr lang="en-US" sz="3200" dirty="0" smtClean="0"/>
              <a:t>.</a:t>
            </a:r>
          </a:p>
          <a:p>
            <a:pPr marL="0" lv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01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 Replies to PIES Requests Submitted Under Request Code M05 and M05-V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621687"/>
            <a:ext cx="11213522" cy="4262437"/>
          </a:xfrm>
        </p:spPr>
        <p:txBody>
          <a:bodyPr>
            <a:normAutofit/>
          </a:bodyPr>
          <a:lstStyle/>
          <a:p>
            <a:pPr marL="0" indent="0" fontAlgn="auto">
              <a:buNone/>
            </a:pPr>
            <a:r>
              <a:rPr lang="en-US" dirty="0"/>
              <a:t>Ask the locally designated MRS to take the actions described in </a:t>
            </a:r>
            <a:r>
              <a:rPr lang="en-US" u="sng" dirty="0">
                <a:hlinkClick r:id="rId2"/>
              </a:rPr>
              <a:t>M21-1, Part III, Subpart iii, 2.I.4.a</a:t>
            </a:r>
            <a:r>
              <a:rPr lang="en-US" dirty="0"/>
              <a:t> if</a:t>
            </a:r>
          </a:p>
          <a:p>
            <a:pPr lvl="0" fontAlgn="auto"/>
            <a:r>
              <a:rPr lang="en-US" dirty="0"/>
              <a:t>a claimant returns a </a:t>
            </a:r>
            <a:r>
              <a:rPr lang="en-US" b="1" dirty="0"/>
              <a:t>completed</a:t>
            </a:r>
            <a:r>
              <a:rPr lang="en-US" dirty="0"/>
              <a:t> </a:t>
            </a:r>
            <a:r>
              <a:rPr lang="en-US" i="1" u="sng" dirty="0">
                <a:hlinkClick r:id="rId3"/>
              </a:rPr>
              <a:t>NA Form 13055</a:t>
            </a:r>
            <a:endParaRPr lang="en-US" dirty="0"/>
          </a:p>
          <a:p>
            <a:pPr lvl="0" fontAlgn="auto"/>
            <a:r>
              <a:rPr lang="en-US" dirty="0"/>
              <a:t>VA uses information from the form to submit a PIES request under request code </a:t>
            </a:r>
          </a:p>
          <a:p>
            <a:pPr lvl="1" fontAlgn="auto"/>
            <a:r>
              <a:rPr lang="en-US" dirty="0"/>
              <a:t>M05-V (if the corresponding claim is being processed in VBMS), or</a:t>
            </a:r>
          </a:p>
          <a:p>
            <a:pPr lvl="1" fontAlgn="auto"/>
            <a:r>
              <a:rPr lang="en-US" dirty="0"/>
              <a:t>M05 (if the corresponding claim is </a:t>
            </a:r>
            <a:r>
              <a:rPr lang="en-US" b="1" i="1" dirty="0"/>
              <a:t>not</a:t>
            </a:r>
            <a:r>
              <a:rPr lang="en-US" dirty="0"/>
              <a:t> being processed in VBMS), and</a:t>
            </a:r>
          </a:p>
          <a:p>
            <a:r>
              <a:rPr lang="en-US" dirty="0"/>
              <a:t>NPRC provides a negative response to the request.</a:t>
            </a:r>
            <a:endParaRPr lang="en-US" sz="6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60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Assisting with Following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 on Requests for Service Records From the NPRC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621687"/>
            <a:ext cx="11213522" cy="4262437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en-US" sz="3200" dirty="0" smtClean="0"/>
              <a:t>Users </a:t>
            </a:r>
            <a:r>
              <a:rPr lang="en-US" sz="3200" dirty="0"/>
              <a:t>must ask their locally designated MRS to follow up on PIES requests</a:t>
            </a:r>
          </a:p>
          <a:p>
            <a:pPr lvl="0" hangingPunct="0"/>
            <a:r>
              <a:rPr lang="en-US" sz="3200" dirty="0"/>
              <a:t>that have remained open at least 45 days, or</a:t>
            </a:r>
          </a:p>
          <a:p>
            <a:pPr lvl="0" hangingPunct="0"/>
            <a:r>
              <a:rPr lang="en-US" sz="3200" dirty="0"/>
              <a:t>have been completed for at least 15 days, but the records are not available in VBMS. 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90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References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 hangingPunct="0"/>
            <a:r>
              <a:rPr lang="en-US" dirty="0"/>
              <a:t>M21-1.III.iii.2.B.2.d Processing Service Treatment Records (STRs) That Do Not Include a Certificate of Completeness</a:t>
            </a:r>
          </a:p>
          <a:p>
            <a:pPr lvl="0" hangingPunct="0"/>
            <a:r>
              <a:rPr lang="en-US" dirty="0"/>
              <a:t>M21-1.III.iii.2.B.3.a. When to Ask the Records Management Center (RMC) for STRs</a:t>
            </a:r>
          </a:p>
          <a:p>
            <a:pPr lvl="0" hangingPunct="0"/>
            <a:r>
              <a:rPr lang="en-US" dirty="0"/>
              <a:t>M21-1.III.iii.2.B.3.b. Following up on STRs the RMC Should Have Sent to a Vendor for Scanning or to a Regional Office (RO)</a:t>
            </a:r>
          </a:p>
          <a:p>
            <a:pPr lvl="0" hangingPunct="0"/>
            <a:r>
              <a:rPr lang="en-US" dirty="0"/>
              <a:t>M21-1.III.iii.2.B.3.c.  Obtaining STRs for Members of the Reserves or National Guard</a:t>
            </a:r>
          </a:p>
          <a:p>
            <a:pPr lvl="0" hangingPunct="0"/>
            <a:r>
              <a:rPr lang="en-US" dirty="0"/>
              <a:t>M21-1.III.iii.2.B.3.g.  Status Messages Generated by Veterans Business Management System (VBMS) for STR Requests to HAIMS</a:t>
            </a:r>
          </a:p>
          <a:p>
            <a:pPr lvl="0" hangingPunct="0"/>
            <a:r>
              <a:rPr lang="en-US" dirty="0"/>
              <a:t>M21-1.III.iii.2.B.3.l.  Obtaining Supplemental STRs Located in the Joint Legacy Viewer (JLV)</a:t>
            </a:r>
          </a:p>
          <a:p>
            <a:pPr lvl="0" hangingPunct="0"/>
            <a:r>
              <a:rPr lang="en-US" dirty="0"/>
              <a:t>M21-1.III.iii.2.A.2.d. How to Request Clinical Records from an Medical Treatment Facility (MTF)</a:t>
            </a:r>
          </a:p>
          <a:p>
            <a:pPr lvl="0" hangingPunct="0"/>
            <a:r>
              <a:rPr lang="en-US" dirty="0"/>
              <a:t>M21-1.III.iii.2.E.1.d. Handling Negative Replies to Personnel Information Exchange System (PIES) Requests Submitted Under Request Code M05 and M05-V</a:t>
            </a:r>
          </a:p>
          <a:p>
            <a:pPr lvl="0" hangingPunct="0"/>
            <a:r>
              <a:rPr lang="en-US" dirty="0"/>
              <a:t>M21-1. III.iii.1.C.2.e.  Exhibit:  Final-Attempt Letter</a:t>
            </a:r>
          </a:p>
          <a:p>
            <a:pPr lvl="0" hangingPunct="0"/>
            <a:r>
              <a:rPr lang="en-US" dirty="0"/>
              <a:t>M21-1, Part III, Subpart iii, Chapter 2, Section I - Control and Follow-Up of Requests for Service Records </a:t>
            </a:r>
          </a:p>
          <a:p>
            <a:pPr lvl="0" hangingPunct="0"/>
            <a:r>
              <a:rPr lang="en-US" dirty="0"/>
              <a:t>M21-1.III.i.2.D.3.a. MRS Actions Upon Receipt of a Referral Package</a:t>
            </a:r>
          </a:p>
          <a:p>
            <a:r>
              <a:rPr lang="en-US" dirty="0"/>
              <a:t>M21-1.III.i.2.D.3.d. Service Department Memorandum of Complete and Current STRs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2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Assisting with Following Up on Requests for Service Records From the NPRC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621687"/>
            <a:ext cx="11213522" cy="4262437"/>
          </a:xfrm>
        </p:spPr>
        <p:txBody>
          <a:bodyPr>
            <a:normAutofit lnSpcReduction="10000"/>
          </a:bodyPr>
          <a:lstStyle/>
          <a:p>
            <a:pPr marL="0" indent="0" hangingPunct="0">
              <a:buNone/>
            </a:pPr>
            <a:r>
              <a:rPr lang="en-US" sz="3200" dirty="0"/>
              <a:t>MRSs assist PIES Coordinators in following up on this type of request by</a:t>
            </a:r>
          </a:p>
          <a:p>
            <a:pPr lvl="0" hangingPunct="0"/>
            <a:r>
              <a:rPr lang="en-US" sz="3200" dirty="0"/>
              <a:t>sending an email to </a:t>
            </a:r>
            <a:r>
              <a:rPr lang="en-US" sz="3200" u="sng" dirty="0">
                <a:hlinkClick r:id="rId2"/>
              </a:rPr>
              <a:t>VAVBASTL/RMC/PIESVBMS</a:t>
            </a:r>
            <a:r>
              <a:rPr lang="en-US" sz="3200" dirty="0"/>
              <a:t>, </a:t>
            </a:r>
            <a:r>
              <a:rPr lang="en-US" sz="3200" b="1" dirty="0"/>
              <a:t>or</a:t>
            </a:r>
          </a:p>
          <a:p>
            <a:pPr lvl="0" hangingPunct="0"/>
            <a:r>
              <a:rPr lang="en-US" sz="3200" dirty="0"/>
              <a:t>contacting the VALO Transformation 21 (T-21) Customer Service Team by telephone at 314-679-3821.</a:t>
            </a:r>
          </a:p>
          <a:p>
            <a:pPr marL="0" indent="0" hangingPunct="0">
              <a:buNone/>
            </a:pPr>
            <a:r>
              <a:rPr lang="en-US" sz="3200" dirty="0"/>
              <a:t>If it is determined that the requested records do not exist or are irretrievable, the MRS must take the actions described in </a:t>
            </a:r>
            <a:r>
              <a:rPr lang="en-US" sz="3200" u="sng" dirty="0">
                <a:hlinkClick r:id="rId3"/>
              </a:rPr>
              <a:t>M21-1, Part III, Subpart iii, 2.I.4.a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48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to Contact the PIES Help Desk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621687"/>
            <a:ext cx="11213522" cy="4262437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en-US" sz="3200" dirty="0"/>
              <a:t>MRSs may contact Compensation Service’s PIES Help Desk via </a:t>
            </a:r>
            <a:r>
              <a:rPr lang="en-US" sz="3200" dirty="0" smtClean="0"/>
              <a:t>email </a:t>
            </a:r>
            <a:r>
              <a:rPr lang="en-US" sz="3200" dirty="0"/>
              <a:t>at VAVBAWAS/CO/PIES for assistance if</a:t>
            </a:r>
          </a:p>
          <a:p>
            <a:pPr lvl="0" hangingPunct="0"/>
            <a:r>
              <a:rPr lang="en-US" sz="3200" dirty="0"/>
              <a:t>all attempts to obtain a Veteran’s service records have been unsuccessful, and</a:t>
            </a:r>
          </a:p>
          <a:p>
            <a:pPr lvl="0" hangingPunct="0"/>
            <a:r>
              <a:rPr lang="en-US" sz="3200" dirty="0"/>
              <a:t>there is evidence in the claims folder or an allegation by the claimant of unusual circumstances that could explain the difficulty in locating the Veteran’s records.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31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 the PIES Help Desk Might Need From an MRS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469287"/>
            <a:ext cx="11213522" cy="4763873"/>
          </a:xfrm>
        </p:spPr>
        <p:txBody>
          <a:bodyPr>
            <a:normAutofit lnSpcReduction="10000"/>
          </a:bodyPr>
          <a:lstStyle/>
          <a:p>
            <a:pPr marL="0" indent="0" fontAlgn="auto">
              <a:buNone/>
            </a:pPr>
            <a:r>
              <a:rPr lang="en-US" sz="3200" dirty="0"/>
              <a:t>When an MRS requests assistance from Compensation Service, the PIES Help Desk might ask him/her to furnish – </a:t>
            </a:r>
            <a:r>
              <a:rPr lang="en-US" sz="3200" i="1" dirty="0"/>
              <a:t>preferably by </a:t>
            </a:r>
            <a:r>
              <a:rPr lang="en-US" sz="3200" i="1" dirty="0" smtClean="0"/>
              <a:t>email</a:t>
            </a:r>
            <a:r>
              <a:rPr lang="en-US" sz="3200" dirty="0" smtClean="0"/>
              <a:t> </a:t>
            </a:r>
            <a:r>
              <a:rPr lang="en-US" sz="3200" dirty="0"/>
              <a:t>– a complete history of the attempts made to obtain a Veteran’s records, to include</a:t>
            </a:r>
          </a:p>
          <a:p>
            <a:pPr lvl="0" fontAlgn="auto"/>
            <a:r>
              <a:rPr lang="en-US" sz="3200" dirty="0"/>
              <a:t>the date of each request for records</a:t>
            </a:r>
          </a:p>
          <a:p>
            <a:pPr lvl="0" fontAlgn="auto"/>
            <a:r>
              <a:rPr lang="en-US" sz="3200" dirty="0"/>
              <a:t>the response(s) to each request, if any</a:t>
            </a:r>
          </a:p>
          <a:p>
            <a:pPr lvl="0" fontAlgn="auto"/>
            <a:r>
              <a:rPr lang="en-US" sz="3200" dirty="0"/>
              <a:t>the names and telephone numbers of persons who have been contacted in an attempt to locate the records, and</a:t>
            </a:r>
          </a:p>
          <a:p>
            <a:r>
              <a:rPr lang="en-US" sz="3200" dirty="0"/>
              <a:t>the results of any telephone contacts.                     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65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1" y="0"/>
            <a:ext cx="8987119" cy="1151592"/>
          </a:xfrm>
        </p:spPr>
        <p:txBody>
          <a:bodyPr/>
          <a:lstStyle/>
          <a:p>
            <a:r>
              <a:rPr lang="en-US" sz="8000" dirty="0" smtClean="0"/>
              <a:t>Topic 4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 Attempt Letter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72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Multiple Periods of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621687"/>
            <a:ext cx="11213522" cy="4262437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en-US" sz="3200" dirty="0"/>
              <a:t>If there are multiple periods of service then the final attempt letter will provide,</a:t>
            </a:r>
          </a:p>
          <a:p>
            <a:pPr lvl="0" hangingPunct="0"/>
            <a:r>
              <a:rPr lang="en-US" sz="3200" dirty="0"/>
              <a:t>the period of service of the records that are not available, and</a:t>
            </a:r>
          </a:p>
          <a:p>
            <a:pPr lvl="0" hangingPunct="0"/>
            <a:r>
              <a:rPr lang="en-US" sz="3200" dirty="0"/>
              <a:t>the periods of service of the records received.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62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Response Time for Veteran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621687"/>
            <a:ext cx="11213522" cy="42624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b="1" dirty="0" smtClean="0"/>
          </a:p>
          <a:p>
            <a:pPr marL="0" indent="0" algn="ctr">
              <a:buNone/>
            </a:pPr>
            <a:r>
              <a:rPr lang="en-US" sz="3200" b="1" dirty="0" smtClean="0"/>
              <a:t>IMPORTANT </a:t>
            </a:r>
            <a:r>
              <a:rPr lang="en-US" sz="3200" b="1" dirty="0"/>
              <a:t>– REPLY NEEDED WITHIN </a:t>
            </a:r>
            <a:r>
              <a:rPr lang="en-US" sz="3200" b="1" dirty="0">
                <a:solidFill>
                  <a:srgbClr val="FF0000"/>
                </a:solidFill>
              </a:rPr>
              <a:t>10</a:t>
            </a:r>
            <a:r>
              <a:rPr lang="en-US" sz="3200" b="1" dirty="0"/>
              <a:t> DAYS</a:t>
            </a:r>
            <a:endParaRPr lang="en-US" sz="3200" dirty="0"/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3200" dirty="0"/>
              <a:t>Ensure the heading of the letter indicates the reply is needed within 10 days.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5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The Current Status Of Your Claim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438807"/>
            <a:ext cx="11213522" cy="47638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As previously advised in letter of </a:t>
            </a:r>
            <a:r>
              <a:rPr lang="en-US" sz="3200" b="1" dirty="0">
                <a:solidFill>
                  <a:srgbClr val="FF0000"/>
                </a:solidFill>
              </a:rPr>
              <a:t>&lt;insert date&gt;, </a:t>
            </a:r>
            <a:r>
              <a:rPr lang="en-US" sz="3200" dirty="0"/>
              <a:t>we requested your Service Treatment Records</a:t>
            </a:r>
            <a:r>
              <a:rPr lang="en-US" sz="3200" dirty="0" smtClean="0"/>
              <a:t>.</a:t>
            </a:r>
          </a:p>
          <a:p>
            <a:pPr marL="0" indent="0" hangingPunct="0">
              <a:buNone/>
            </a:pPr>
            <a:r>
              <a:rPr lang="en-US" sz="3200" dirty="0"/>
              <a:t>We have determined that your Service Treatment Records </a:t>
            </a:r>
            <a:r>
              <a:rPr lang="en-US" sz="3200" b="1" dirty="0">
                <a:solidFill>
                  <a:srgbClr val="FF0000"/>
                </a:solidFill>
              </a:rPr>
              <a:t>&lt;enter period of service&gt;</a:t>
            </a:r>
            <a:r>
              <a:rPr lang="en-US" sz="3200" dirty="0"/>
              <a:t> cannot be located and therefore are unavailable for review. </a:t>
            </a:r>
            <a:r>
              <a:rPr lang="en-US" sz="3200" dirty="0" smtClean="0"/>
              <a:t>All </a:t>
            </a:r>
            <a:r>
              <a:rPr lang="en-US" sz="3200" dirty="0"/>
              <a:t>efforts to obtain the needed information have been exhausted, and based on these facts, we have determined that further attempts to obtain the records would be unsuccessful.</a:t>
            </a:r>
          </a:p>
          <a:p>
            <a:pPr marL="0" indent="0">
              <a:buNone/>
            </a:pPr>
            <a:r>
              <a:rPr lang="en-US" sz="3200" dirty="0"/>
              <a:t>Please note that we have received a copy of the Service Treatment Records from </a:t>
            </a:r>
            <a:r>
              <a:rPr lang="en-US" sz="3200" b="1" dirty="0">
                <a:solidFill>
                  <a:srgbClr val="FF0000"/>
                </a:solidFill>
              </a:rPr>
              <a:t>&lt;insert period of service here&gt;.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3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Actions Taken Paragraph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515007"/>
            <a:ext cx="11213522" cy="4565753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en-US" sz="3200" dirty="0"/>
              <a:t>Describe all attempts taken to requests the records and the responses received.</a:t>
            </a:r>
          </a:p>
          <a:p>
            <a:pPr marL="0" indent="0" hangingPunct="0">
              <a:buNone/>
            </a:pPr>
            <a:r>
              <a:rPr lang="en-US" sz="3200" dirty="0"/>
              <a:t>We have taken the following actions in an effort to obtain these records</a:t>
            </a:r>
            <a:r>
              <a:rPr lang="en-US" sz="3200" dirty="0" smtClean="0"/>
              <a:t>:</a:t>
            </a:r>
          </a:p>
          <a:p>
            <a:pPr lvl="0" hangingPunct="0"/>
            <a:r>
              <a:rPr lang="en-US" sz="3200" dirty="0"/>
              <a:t>Date of Request:</a:t>
            </a:r>
          </a:p>
          <a:p>
            <a:pPr lvl="0" hangingPunct="0"/>
            <a:r>
              <a:rPr lang="en-US" sz="3200" dirty="0"/>
              <a:t>Facility name:</a:t>
            </a:r>
          </a:p>
          <a:p>
            <a:pPr lvl="0" hangingPunct="0"/>
            <a:r>
              <a:rPr lang="en-US" sz="3200" dirty="0"/>
              <a:t>Follow-up to facility date (if required):</a:t>
            </a:r>
          </a:p>
          <a:p>
            <a:pPr lvl="0" hangingPunct="0"/>
            <a:r>
              <a:rPr lang="en-US" sz="3200" dirty="0"/>
              <a:t>Facility response.</a:t>
            </a:r>
          </a:p>
          <a:p>
            <a:pPr marL="0" indent="0" hangingPunc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05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Standardized Paragraphs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515007"/>
            <a:ext cx="11213522" cy="4565753"/>
          </a:xfrm>
        </p:spPr>
        <p:txBody>
          <a:bodyPr>
            <a:normAutofit/>
          </a:bodyPr>
          <a:lstStyle/>
          <a:p>
            <a:pPr hangingPunct="0"/>
            <a:r>
              <a:rPr lang="en-US" sz="3200" dirty="0"/>
              <a:t>What Do We Still Need From You</a:t>
            </a:r>
            <a:r>
              <a:rPr lang="en-US" sz="3200" dirty="0" smtClean="0"/>
              <a:t>?</a:t>
            </a:r>
          </a:p>
          <a:p>
            <a:pPr hangingPunct="0"/>
            <a:r>
              <a:rPr lang="en-US" sz="3200" dirty="0"/>
              <a:t>How Soon Should You Send What We Need?</a:t>
            </a:r>
          </a:p>
          <a:p>
            <a:r>
              <a:rPr lang="en-US" sz="3200" dirty="0"/>
              <a:t>How Should You Submit What We Need</a:t>
            </a:r>
            <a:r>
              <a:rPr lang="en-US" sz="3200" dirty="0" smtClean="0"/>
              <a:t>?</a:t>
            </a:r>
          </a:p>
          <a:p>
            <a:pPr hangingPunct="0"/>
            <a:r>
              <a:rPr lang="en-US" sz="3200" dirty="0"/>
              <a:t>What </a:t>
            </a:r>
            <a:r>
              <a:rPr lang="en-US" sz="3200" dirty="0" smtClean="0"/>
              <a:t>Is </a:t>
            </a:r>
            <a:r>
              <a:rPr lang="en-US" sz="3200" dirty="0"/>
              <a:t>eBenefits?</a:t>
            </a:r>
          </a:p>
          <a:p>
            <a:pPr hangingPunct="0"/>
            <a:r>
              <a:rPr lang="en-US" sz="3200" dirty="0"/>
              <a:t>Do You Have Questions Or Need Assistance?</a:t>
            </a:r>
          </a:p>
          <a:p>
            <a:r>
              <a:rPr lang="en-US" sz="3200" dirty="0"/>
              <a:t>Power of Attorney </a:t>
            </a:r>
            <a:r>
              <a:rPr lang="en-US" sz="3200" dirty="0" smtClean="0"/>
              <a:t>Information</a:t>
            </a:r>
            <a:endParaRPr lang="en-US" sz="3200" dirty="0" smtClean="0"/>
          </a:p>
          <a:p>
            <a:r>
              <a:rPr lang="en-US" sz="3200" dirty="0"/>
              <a:t>Where to Send Written </a:t>
            </a:r>
            <a:r>
              <a:rPr lang="en-US" sz="3200" dirty="0" smtClean="0"/>
              <a:t>Correspondence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81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" y="1402080"/>
            <a:ext cx="11719559" cy="498348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1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Practical Exercise</a:t>
            </a:r>
            <a:endParaRPr lang="en-US" sz="1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3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1" y="-15240"/>
            <a:ext cx="9002359" cy="1151592"/>
          </a:xfrm>
        </p:spPr>
        <p:txBody>
          <a:bodyPr/>
          <a:lstStyle/>
          <a:p>
            <a:r>
              <a:rPr lang="en-US" sz="8000" dirty="0" smtClean="0"/>
              <a:t>Topic 1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MRS Overview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30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515007"/>
            <a:ext cx="11213522" cy="4565753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40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1371600" y="1905000"/>
            <a:ext cx="9936480" cy="3642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None/>
            </a:pPr>
            <a:r>
              <a:rPr lang="en-US" sz="16600" dirty="0">
                <a:solidFill>
                  <a:srgbClr val="1D32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73667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Assignment of and Qualifications for an MRS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621687"/>
            <a:ext cx="11213522" cy="4262437"/>
          </a:xfrm>
        </p:spPr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en-US" sz="3200" dirty="0"/>
              <a:t>Each RO must designate an employee to serve as MRS.</a:t>
            </a:r>
          </a:p>
          <a:p>
            <a:pPr marL="0" indent="0" hangingPunct="0">
              <a:buNone/>
            </a:pPr>
            <a:r>
              <a:rPr lang="en-US" sz="3200" dirty="0"/>
              <a:t>The designated employee must</a:t>
            </a:r>
          </a:p>
          <a:p>
            <a:pPr lvl="0" hangingPunct="0"/>
            <a:r>
              <a:rPr lang="en-US" sz="3200" dirty="0"/>
              <a:t>possess expertise in military records, and</a:t>
            </a:r>
          </a:p>
          <a:p>
            <a:pPr lvl="0" hangingPunct="0"/>
            <a:r>
              <a:rPr lang="en-US" sz="3200" dirty="0"/>
              <a:t>be thoroughly familiar with the information within the M21-1</a:t>
            </a:r>
            <a:r>
              <a:rPr lang="en-US" sz="3200" dirty="0" smtClean="0"/>
              <a:t>.</a:t>
            </a:r>
          </a:p>
          <a:p>
            <a:pPr lvl="0" hangingPunct="0"/>
            <a:endParaRPr lang="en-US" sz="3200" dirty="0"/>
          </a:p>
          <a:p>
            <a:pPr marL="0" indent="0" hangingPunct="0">
              <a:buNone/>
            </a:pPr>
            <a:r>
              <a:rPr lang="en-US" sz="3200" dirty="0"/>
              <a:t>Each RO must designate at least one alternate MRS</a:t>
            </a:r>
            <a:r>
              <a:rPr lang="en-US" sz="3200" dirty="0" smtClean="0"/>
              <a:t>.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85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Duties of an MRS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621687"/>
            <a:ext cx="11213522" cy="4262437"/>
          </a:xfrm>
        </p:spPr>
        <p:txBody>
          <a:bodyPr anchor="t">
            <a:normAutofit/>
          </a:bodyPr>
          <a:lstStyle/>
          <a:p>
            <a:pPr marL="0" indent="0" fontAlgn="auto">
              <a:buNone/>
            </a:pPr>
            <a:r>
              <a:rPr lang="en-US" sz="3200" dirty="0"/>
              <a:t>An MRS</a:t>
            </a:r>
          </a:p>
          <a:p>
            <a:pPr lvl="0" fontAlgn="auto"/>
            <a:r>
              <a:rPr lang="en-US" sz="3200" dirty="0"/>
              <a:t>is responsible for local training on requests for service records</a:t>
            </a:r>
          </a:p>
          <a:p>
            <a:pPr lvl="0" fontAlgn="auto"/>
            <a:r>
              <a:rPr lang="en-US" sz="3200" dirty="0"/>
              <a:t>serves as the contact point with service departments and other Federal records custodians when it becomes necessary to return or request service records outside of normal channels, and</a:t>
            </a:r>
          </a:p>
          <a:p>
            <a:pPr lvl="0" fontAlgn="auto"/>
            <a:r>
              <a:rPr lang="en-US" sz="3200" dirty="0"/>
              <a:t>has other responsibilities that are described in the M21-1 manual.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42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RMC Responsibility for Maintaining a List of MRSs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621687"/>
            <a:ext cx="11213522" cy="4580993"/>
          </a:xfrm>
        </p:spPr>
        <p:txBody>
          <a:bodyPr>
            <a:normAutofit lnSpcReduction="10000"/>
          </a:bodyPr>
          <a:lstStyle/>
          <a:p>
            <a:pPr hangingPunct="0"/>
            <a:r>
              <a:rPr lang="en-US" sz="3200" dirty="0"/>
              <a:t>The RO must provide the RMC with a list of the current </a:t>
            </a:r>
            <a:r>
              <a:rPr lang="en-US" sz="3200" dirty="0" smtClean="0"/>
              <a:t>MRSs.</a:t>
            </a:r>
            <a:endParaRPr lang="en-US" sz="3200" dirty="0"/>
          </a:p>
          <a:p>
            <a:pPr hangingPunct="0"/>
            <a:r>
              <a:rPr lang="en-US" sz="3200" dirty="0"/>
              <a:t>VA’s RMC maintains a list of MRSs and their alternates.</a:t>
            </a:r>
          </a:p>
          <a:p>
            <a:pPr hangingPunct="0"/>
            <a:r>
              <a:rPr lang="en-US" sz="3200" dirty="0" smtClean="0"/>
              <a:t>Email </a:t>
            </a:r>
            <a:r>
              <a:rPr lang="en-US" sz="3200" dirty="0"/>
              <a:t>notification of any change in personnel assigned as an MRS or alternate to the following electronic mailbox:  VAVBASTL/RMC/DIR.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Important</a:t>
            </a:r>
            <a:r>
              <a:rPr lang="en-US" sz="3200" dirty="0"/>
              <a:t>: </a:t>
            </a:r>
            <a:r>
              <a:rPr lang="en-US" sz="3200" dirty="0" smtClean="0"/>
              <a:t>The </a:t>
            </a:r>
            <a:r>
              <a:rPr lang="en-US" sz="3200" dirty="0"/>
              <a:t>RO MRS corporate mailbox address must be included in the Cc field of all </a:t>
            </a:r>
            <a:r>
              <a:rPr lang="en-US" sz="3200" dirty="0" smtClean="0"/>
              <a:t>emails </a:t>
            </a:r>
            <a:r>
              <a:rPr lang="en-US" sz="3200" dirty="0"/>
              <a:t>sent to RMC to ensure prompt and accurate responses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04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Electronic Mailboxes for MRSs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1621687"/>
            <a:ext cx="11213522" cy="4596233"/>
          </a:xfrm>
        </p:spPr>
        <p:txBody>
          <a:bodyPr>
            <a:normAutofit fontScale="92500"/>
          </a:bodyPr>
          <a:lstStyle/>
          <a:p>
            <a:pPr marL="0" indent="0" fontAlgn="auto">
              <a:buNone/>
            </a:pPr>
            <a:r>
              <a:rPr lang="en-US" sz="3200" dirty="0"/>
              <a:t>Each RO must maintain an electronic mailbox to which its MRSs and their alternates have </a:t>
            </a:r>
            <a:r>
              <a:rPr lang="en-US" sz="3200" dirty="0" smtClean="0"/>
              <a:t>access.</a:t>
            </a:r>
            <a:r>
              <a:rPr lang="en-US" sz="3200" dirty="0"/>
              <a:t> </a:t>
            </a:r>
            <a:r>
              <a:rPr lang="en-US" sz="3200" dirty="0" smtClean="0"/>
              <a:t>The </a:t>
            </a:r>
            <a:r>
              <a:rPr lang="en-US" sz="3200" dirty="0"/>
              <a:t>mailbox should be checked daily, as it will be used by</a:t>
            </a:r>
          </a:p>
          <a:p>
            <a:pPr lvl="0" fontAlgn="auto"/>
            <a:r>
              <a:rPr lang="en-US" sz="3200" dirty="0"/>
              <a:t>Compensation Service to disseminate instruction, guidance, and training, and</a:t>
            </a:r>
          </a:p>
          <a:p>
            <a:pPr lvl="0" fontAlgn="auto"/>
            <a:r>
              <a:rPr lang="en-US" sz="3200" dirty="0"/>
              <a:t>Federal records custodians as a means of communicating with individual ROs.</a:t>
            </a:r>
          </a:p>
          <a:p>
            <a:pPr marL="0" indent="0" fontAlgn="auto">
              <a:buNone/>
            </a:pPr>
            <a:r>
              <a:rPr lang="en-US" sz="3200" b="1" i="1" dirty="0"/>
              <a:t>Note</a:t>
            </a:r>
            <a:r>
              <a:rPr lang="en-US" sz="3200" dirty="0"/>
              <a:t>: </a:t>
            </a:r>
            <a:r>
              <a:rPr lang="en-US" sz="3200" dirty="0" smtClean="0"/>
              <a:t>ROs </a:t>
            </a:r>
            <a:r>
              <a:rPr lang="en-US" sz="3200" dirty="0"/>
              <a:t>must </a:t>
            </a:r>
            <a:r>
              <a:rPr lang="en-US" sz="3200" dirty="0" smtClean="0"/>
              <a:t>email </a:t>
            </a:r>
            <a:r>
              <a:rPr lang="en-US" sz="3200" dirty="0"/>
              <a:t>notification of any changes to the name of the electronic mailbox to the PIES Help Desk (</a:t>
            </a:r>
            <a:r>
              <a:rPr lang="en-US" sz="3200" dirty="0">
                <a:hlinkClick r:id="rId2"/>
              </a:rPr>
              <a:t>VAVBAWAS/CO/PIES</a:t>
            </a:r>
            <a:r>
              <a:rPr lang="en-US" sz="3200" dirty="0"/>
              <a:t>).</a:t>
            </a:r>
          </a:p>
          <a:p>
            <a:pPr marL="0" indent="0" fontAlgn="auto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2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1" y="-15240"/>
            <a:ext cx="9002359" cy="1151592"/>
          </a:xfrm>
        </p:spPr>
        <p:txBody>
          <a:bodyPr/>
          <a:lstStyle/>
          <a:p>
            <a:r>
              <a:rPr lang="en-US" sz="8000" dirty="0" smtClean="0"/>
              <a:t>Topic 2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Records Review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0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ID" val="48c204b9-85cf-4293-91f0-ea4e2b879004"/>
  <p:tag name="ARTICULATE_REFERENCE_COUNT" val="0"/>
  <p:tag name="ARTICULATE_PLAYER_GLOSSARY_XML" val="&lt;?xml version=&quot;1.0&quot; encoding=&quot;utf-16&quot;?&gt;&lt;glossary xmlns:xsi=&quot;http://www.w3.org/2001/XMLSchema-instance&quot; xmlns:xsd=&quot;http://www.w3.org/2001/XMLSchema&quot;&gt;&lt;terms /&gt;&lt;/glossary&gt;"/>
  <p:tag name="ARTICULATE_USED_PAGE_ORIENTATION" val="1"/>
  <p:tag name="ARTICULATE_USED_PAGE_SIZE" val="7"/>
  <p:tag name="TAG_BACKING_FORM_KEY" val="3215762-c:\users\lynne\documents\appeals\vsr rvsr lay evidence final.pptx"/>
  <p:tag name="ARTICULATE_PRESENTER_VERSION" val="7"/>
  <p:tag name="ARTICULATE_PROJECT_OPEN" val="0"/>
  <p:tag name="ARTICULATE_SLIDE_COUNT" val="42"/>
</p:tagLst>
</file>

<file path=ppt/theme/theme1.xml><?xml version="1.0" encoding="utf-8"?>
<a:theme xmlns:a="http://schemas.openxmlformats.org/drawingml/2006/main" name="Ppt0000000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SecBrfNov200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ecBrfNov20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BrfNov2002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4C2710D9C3904198C80D8B076BDC9C" ma:contentTypeVersion="0" ma:contentTypeDescription="Create a new document." ma:contentTypeScope="" ma:versionID="12888ed1e3869ce0d08e2250ec8d3e8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567239-2D12-4DA4-ACBD-83B3EAAAF41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35E050F-F6DD-446A-BC54-722BE857956D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FB4C784-5469-4C52-BD9D-F256D783A5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4865</TotalTime>
  <Words>2330</Words>
  <Application>Microsoft Office PowerPoint</Application>
  <PresentationFormat>Custom</PresentationFormat>
  <Paragraphs>222</Paragraphs>
  <Slides>40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Ppt0000000</vt:lpstr>
      <vt:lpstr>PowerPoint Presentation</vt:lpstr>
      <vt:lpstr>Objectives</vt:lpstr>
      <vt:lpstr>References</vt:lpstr>
      <vt:lpstr>Topic 1</vt:lpstr>
      <vt:lpstr>Assignment of and Qualifications for an MRS</vt:lpstr>
      <vt:lpstr>Duties of an MRS</vt:lpstr>
      <vt:lpstr>RMC Responsibility for Maintaining a List of MRSs</vt:lpstr>
      <vt:lpstr>Electronic Mailboxes for MRSs</vt:lpstr>
      <vt:lpstr>Topic 2</vt:lpstr>
      <vt:lpstr>MRS VBMS Work Queue Review</vt:lpstr>
      <vt:lpstr>Local Policy for Assignment of Work Item</vt:lpstr>
      <vt:lpstr>MRS VBMS Work Queue</vt:lpstr>
      <vt:lpstr>Determining Whether All Necessary Actions to Obtain Service Records Were Properly Taken</vt:lpstr>
      <vt:lpstr>Annotating All Prior Actions</vt:lpstr>
      <vt:lpstr>Topic 3</vt:lpstr>
      <vt:lpstr>Certificate of Completeness issued with STRs</vt:lpstr>
      <vt:lpstr>DD Form 2963 issued with STRs</vt:lpstr>
      <vt:lpstr>Processing STRs That Do Not Include a Certificate of Completeness</vt:lpstr>
      <vt:lpstr>BDD and Quick Start Claims Submitted by Service Members</vt:lpstr>
      <vt:lpstr>When to Ask the RMC for STRs</vt:lpstr>
      <vt:lpstr>When to Ask the RMC for STRs</vt:lpstr>
      <vt:lpstr>Following up on STRs the RMC Should Have Sent to a Vendor for Scanning or to an RO</vt:lpstr>
      <vt:lpstr>Obtaining STRs for Members of the Reserves or National Guard</vt:lpstr>
      <vt:lpstr>Status Messages Generated by VBMS for STR Requests to HAIMS</vt:lpstr>
      <vt:lpstr>How to Request Clinical Records from an MTF</vt:lpstr>
      <vt:lpstr>Limitations on Requests to an MTF</vt:lpstr>
      <vt:lpstr>Limitations on Requests to an MTF</vt:lpstr>
      <vt:lpstr>Negative Replies to PIES Requests Submitted Under Request Code M05 and M05-V</vt:lpstr>
      <vt:lpstr>Assisting with Following Up on Requests for Service Records From the NPRC</vt:lpstr>
      <vt:lpstr>Assisting with Following Up on Requests for Service Records From the NPRC</vt:lpstr>
      <vt:lpstr>When to Contact the PIES Help Desk</vt:lpstr>
      <vt:lpstr>Information the PIES Help Desk Might Need From an MRS</vt:lpstr>
      <vt:lpstr>Topic 4</vt:lpstr>
      <vt:lpstr>Multiple Periods of Service</vt:lpstr>
      <vt:lpstr>Response Time for Veteran</vt:lpstr>
      <vt:lpstr>What Is The Current Status Of Your Claim</vt:lpstr>
      <vt:lpstr>Actions Taken Paragraph</vt:lpstr>
      <vt:lpstr>Standardized Paragraphs</vt:lpstr>
      <vt:lpstr>PowerPoint Presentation</vt:lpstr>
      <vt:lpstr>PowerPoint Presentation</vt:lpstr>
    </vt:vector>
  </TitlesOfParts>
  <Company>Veterans Benefits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Military Records Specialist PowerPoint Presentation</dc:title>
  <dc:subject>VSR, IDES MSC, AQRS</dc:subject>
  <dc:creator>Department of Veterans Affairs, Veterans Benefits Administration, Compensation Service, STAFF</dc:creator>
  <cp:keywords>military records specialist,MSR,final attempt letter,RMC,electronic mailboxes,M21-1 manual</cp:keywords>
  <dc:description>This lesson provides information for Military Records Specialist processing when there are missing records and all attempts to request the records have been exhausted.</dc:description>
  <cp:lastModifiedBy>Kathleen Poole</cp:lastModifiedBy>
  <cp:revision>392</cp:revision>
  <dcterms:created xsi:type="dcterms:W3CDTF">2014-04-30T02:32:11Z</dcterms:created>
  <dcterms:modified xsi:type="dcterms:W3CDTF">2016-07-07T19:59:19Z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VSR RVSR Lay Evidence</vt:lpwstr>
  </property>
  <property fmtid="{D5CDD505-2E9C-101B-9397-08002B2CF9AE}" pid="3" name="ArticulateUseProject">
    <vt:lpwstr>1</vt:lpwstr>
  </property>
  <property fmtid="{D5CDD505-2E9C-101B-9397-08002B2CF9AE}" pid="4" name="ArticulateProjectVersion">
    <vt:lpwstr>7</vt:lpwstr>
  </property>
  <property fmtid="{D5CDD505-2E9C-101B-9397-08002B2CF9AE}" pid="5" name="ArticulateGUID">
    <vt:lpwstr>C99A1101-545A-4F06-B9B7-341CBA93A72A</vt:lpwstr>
  </property>
  <property fmtid="{D5CDD505-2E9C-101B-9397-08002B2CF9AE}" pid="6" name="ArticulateProjectFull">
    <vt:lpwstr>C:\Users\Lynne\Documents\Appeals\VSR RVSR Lay Evidence Final.ppta</vt:lpwstr>
  </property>
  <property fmtid="{D5CDD505-2E9C-101B-9397-08002B2CF9AE}" pid="7" name="ContentTypeId">
    <vt:lpwstr>0x010100CB4C2710D9C3904198C80D8B076BDC9C</vt:lpwstr>
  </property>
  <property fmtid="{D5CDD505-2E9C-101B-9397-08002B2CF9AE}" pid="8" name="Language">
    <vt:lpwstr>en</vt:lpwstr>
  </property>
  <property fmtid="{D5CDD505-2E9C-101B-9397-08002B2CF9AE}" pid="9" name="Type">
    <vt:lpwstr>Presentation</vt:lpwstr>
  </property>
</Properties>
</file>