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2"/>
  </p:notesMasterIdLst>
  <p:handoutMasterIdLst>
    <p:handoutMasterId r:id="rId23"/>
  </p:handoutMasterIdLst>
  <p:sldIdLst>
    <p:sldId id="257" r:id="rId5"/>
    <p:sldId id="258" r:id="rId6"/>
    <p:sldId id="259" r:id="rId7"/>
    <p:sldId id="260" r:id="rId8"/>
    <p:sldId id="256" r:id="rId9"/>
    <p:sldId id="261" r:id="rId10"/>
    <p:sldId id="262" r:id="rId11"/>
    <p:sldId id="263" r:id="rId12"/>
    <p:sldId id="264" r:id="rId13"/>
    <p:sldId id="265" r:id="rId14"/>
    <p:sldId id="267" r:id="rId15"/>
    <p:sldId id="266" r:id="rId16"/>
    <p:sldId id="269" r:id="rId17"/>
    <p:sldId id="270" r:id="rId18"/>
    <p:sldId id="271" r:id="rId19"/>
    <p:sldId id="272" r:id="rId20"/>
    <p:sldId id="273"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3" clrIdx="0"/>
  <p:cmAuthor id="1" name="Clark, Joseph., VBABALT\ACAD" initials="CJV" lastIdx="1" clrIdx="1"/>
  <p:cmAuthor id="2" name="Angela Moritz" initials="AMM" lastIdx="2" clrIdx="2">
    <p:extLst>
      <p:ext uri="{19B8F6BF-5375-455C-9EA6-DF929625EA0E}">
        <p15:presenceInfo xmlns:p15="http://schemas.microsoft.com/office/powerpoint/2012/main" userId="Angela Moritz" providerId="None"/>
      </p:ext>
    </p:extLst>
  </p:cmAuthor>
  <p:cmAuthor id="3" name="MACE, Radine, VBAVACO" initials="MRV" lastIdx="1" clrIdx="3">
    <p:extLst>
      <p:ext uri="{19B8F6BF-5375-455C-9EA6-DF929625EA0E}">
        <p15:presenceInfo xmlns:p15="http://schemas.microsoft.com/office/powerpoint/2012/main" userId="S::Radine.Mace@va.gov::45df82ba-a559-49f6-91b2-32d7c253f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DB394-0306-4E85-BDBD-41CCB8C82980}" v="1" dt="2020-07-27T14:03:58.202"/>
    <p1510:client id="{48F070D5-EFE2-D77E-9090-DBE89DF7FAD4}" v="3" dt="2020-07-27T13:33:20.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3878" autoAdjust="0"/>
  </p:normalViewPr>
  <p:slideViewPr>
    <p:cSldViewPr snapToGrid="0">
      <p:cViewPr varScale="1">
        <p:scale>
          <a:sx n="104" d="100"/>
          <a:sy n="104"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vans, James, VBABALT\ACAD" userId="d804af50-c2c6-4b66-abe0-70fda5f99ab7" providerId="ADAL" clId="{01DDB394-0306-4E85-BDBD-41CCB8C82980}"/>
    <pc:docChg chg="undo redo custSel addSld delSld modSld">
      <pc:chgData name="Givans, James, VBABALT\ACAD" userId="d804af50-c2c6-4b66-abe0-70fda5f99ab7" providerId="ADAL" clId="{01DDB394-0306-4E85-BDBD-41CCB8C82980}" dt="2020-07-27T14:04:19.905" v="127" actId="14100"/>
      <pc:docMkLst>
        <pc:docMk/>
      </pc:docMkLst>
      <pc:sldChg chg="modSp modNotesTx">
        <pc:chgData name="Givans, James, VBABALT\ACAD" userId="d804af50-c2c6-4b66-abe0-70fda5f99ab7" providerId="ADAL" clId="{01DDB394-0306-4E85-BDBD-41CCB8C82980}" dt="2020-07-24T18:04:54.910" v="58" actId="2711"/>
        <pc:sldMkLst>
          <pc:docMk/>
          <pc:sldMk cId="2429615328" sldId="256"/>
        </pc:sldMkLst>
        <pc:spChg chg="mod">
          <ac:chgData name="Givans, James, VBABALT\ACAD" userId="d804af50-c2c6-4b66-abe0-70fda5f99ab7" providerId="ADAL" clId="{01DDB394-0306-4E85-BDBD-41CCB8C82980}" dt="2020-07-24T18:04:54.910" v="58" actId="2711"/>
          <ac:spMkLst>
            <pc:docMk/>
            <pc:sldMk cId="2429615328" sldId="256"/>
            <ac:spMk id="4" creationId="{00000000-0000-0000-0000-000000000000}"/>
          </ac:spMkLst>
        </pc:spChg>
      </pc:sldChg>
      <pc:sldChg chg="modSp">
        <pc:chgData name="Givans, James, VBABALT\ACAD" userId="d804af50-c2c6-4b66-abe0-70fda5f99ab7" providerId="ADAL" clId="{01DDB394-0306-4E85-BDBD-41CCB8C82980}" dt="2020-07-24T16:05:45.964" v="8" actId="6549"/>
        <pc:sldMkLst>
          <pc:docMk/>
          <pc:sldMk cId="303315381" sldId="257"/>
        </pc:sldMkLst>
        <pc:spChg chg="mod">
          <ac:chgData name="Givans, James, VBABALT\ACAD" userId="d804af50-c2c6-4b66-abe0-70fda5f99ab7" providerId="ADAL" clId="{01DDB394-0306-4E85-BDBD-41CCB8C82980}" dt="2020-07-24T16:05:45.964" v="8" actId="6549"/>
          <ac:spMkLst>
            <pc:docMk/>
            <pc:sldMk cId="303315381" sldId="257"/>
            <ac:spMk id="7" creationId="{6379E4B3-E46E-4588-A15B-1E61966A06D5}"/>
          </ac:spMkLst>
        </pc:spChg>
      </pc:sldChg>
      <pc:sldChg chg="modSp">
        <pc:chgData name="Givans, James, VBABALT\ACAD" userId="d804af50-c2c6-4b66-abe0-70fda5f99ab7" providerId="ADAL" clId="{01DDB394-0306-4E85-BDBD-41CCB8C82980}" dt="2020-07-24T18:04:36.881" v="57" actId="2711"/>
        <pc:sldMkLst>
          <pc:docMk/>
          <pc:sldMk cId="155537135" sldId="258"/>
        </pc:sldMkLst>
        <pc:spChg chg="mod">
          <ac:chgData name="Givans, James, VBABALT\ACAD" userId="d804af50-c2c6-4b66-abe0-70fda5f99ab7" providerId="ADAL" clId="{01DDB394-0306-4E85-BDBD-41CCB8C82980}" dt="2020-07-24T18:04:36.881" v="57" actId="2711"/>
          <ac:spMkLst>
            <pc:docMk/>
            <pc:sldMk cId="155537135" sldId="258"/>
            <ac:spMk id="3" creationId="{00000000-0000-0000-0000-000000000000}"/>
          </ac:spMkLst>
        </pc:spChg>
      </pc:sldChg>
      <pc:sldChg chg="modNotesTx">
        <pc:chgData name="Givans, James, VBABALT\ACAD" userId="d804af50-c2c6-4b66-abe0-70fda5f99ab7" providerId="ADAL" clId="{01DDB394-0306-4E85-BDBD-41CCB8C82980}" dt="2020-07-24T17:50:37.561" v="9" actId="2"/>
        <pc:sldMkLst>
          <pc:docMk/>
          <pc:sldMk cId="1451858405" sldId="260"/>
        </pc:sldMkLst>
      </pc:sldChg>
      <pc:sldChg chg="modSp">
        <pc:chgData name="Givans, James, VBABALT\ACAD" userId="d804af50-c2c6-4b66-abe0-70fda5f99ab7" providerId="ADAL" clId="{01DDB394-0306-4E85-BDBD-41CCB8C82980}" dt="2020-07-24T18:05:02.640" v="59" actId="2711"/>
        <pc:sldMkLst>
          <pc:docMk/>
          <pc:sldMk cId="4251357257" sldId="261"/>
        </pc:sldMkLst>
        <pc:spChg chg="mod">
          <ac:chgData name="Givans, James, VBABALT\ACAD" userId="d804af50-c2c6-4b66-abe0-70fda5f99ab7" providerId="ADAL" clId="{01DDB394-0306-4E85-BDBD-41CCB8C82980}" dt="2020-07-24T18:05:02.640" v="59" actId="2711"/>
          <ac:spMkLst>
            <pc:docMk/>
            <pc:sldMk cId="4251357257" sldId="261"/>
            <ac:spMk id="3" creationId="{00000000-0000-0000-0000-000000000000}"/>
          </ac:spMkLst>
        </pc:spChg>
      </pc:sldChg>
      <pc:sldChg chg="modSp modNotesTx">
        <pc:chgData name="Givans, James, VBABALT\ACAD" userId="d804af50-c2c6-4b66-abe0-70fda5f99ab7" providerId="ADAL" clId="{01DDB394-0306-4E85-BDBD-41CCB8C82980}" dt="2020-07-24T18:06:55.965" v="73" actId="2711"/>
        <pc:sldMkLst>
          <pc:docMk/>
          <pc:sldMk cId="1129895899" sldId="262"/>
        </pc:sldMkLst>
        <pc:spChg chg="mod">
          <ac:chgData name="Givans, James, VBABALT\ACAD" userId="d804af50-c2c6-4b66-abe0-70fda5f99ab7" providerId="ADAL" clId="{01DDB394-0306-4E85-BDBD-41CCB8C82980}" dt="2020-07-24T18:06:55.965" v="73" actId="2711"/>
          <ac:spMkLst>
            <pc:docMk/>
            <pc:sldMk cId="1129895899" sldId="262"/>
            <ac:spMk id="3" creationId="{00000000-0000-0000-0000-000000000000}"/>
          </ac:spMkLst>
        </pc:spChg>
      </pc:sldChg>
      <pc:sldChg chg="modSp modNotesTx">
        <pc:chgData name="Givans, James, VBABALT\ACAD" userId="d804af50-c2c6-4b66-abe0-70fda5f99ab7" providerId="ADAL" clId="{01DDB394-0306-4E85-BDBD-41CCB8C82980}" dt="2020-07-24T18:07:32.681" v="76" actId="255"/>
        <pc:sldMkLst>
          <pc:docMk/>
          <pc:sldMk cId="3955545111" sldId="263"/>
        </pc:sldMkLst>
        <pc:spChg chg="mod">
          <ac:chgData name="Givans, James, VBABALT\ACAD" userId="d804af50-c2c6-4b66-abe0-70fda5f99ab7" providerId="ADAL" clId="{01DDB394-0306-4E85-BDBD-41CCB8C82980}" dt="2020-07-24T18:07:32.681" v="76" actId="255"/>
          <ac:spMkLst>
            <pc:docMk/>
            <pc:sldMk cId="3955545111" sldId="263"/>
            <ac:spMk id="3" creationId="{00000000-0000-0000-0000-000000000000}"/>
          </ac:spMkLst>
        </pc:spChg>
      </pc:sldChg>
      <pc:sldChg chg="modSp">
        <pc:chgData name="Givans, James, VBABALT\ACAD" userId="d804af50-c2c6-4b66-abe0-70fda5f99ab7" providerId="ADAL" clId="{01DDB394-0306-4E85-BDBD-41CCB8C82980}" dt="2020-07-24T18:08:09.197" v="81" actId="255"/>
        <pc:sldMkLst>
          <pc:docMk/>
          <pc:sldMk cId="1330732537" sldId="264"/>
        </pc:sldMkLst>
        <pc:spChg chg="mod">
          <ac:chgData name="Givans, James, VBABALT\ACAD" userId="d804af50-c2c6-4b66-abe0-70fda5f99ab7" providerId="ADAL" clId="{01DDB394-0306-4E85-BDBD-41CCB8C82980}" dt="2020-07-24T18:08:09.197" v="81" actId="255"/>
          <ac:spMkLst>
            <pc:docMk/>
            <pc:sldMk cId="1330732537" sldId="264"/>
            <ac:spMk id="3" creationId="{00000000-0000-0000-0000-000000000000}"/>
          </ac:spMkLst>
        </pc:spChg>
      </pc:sldChg>
      <pc:sldChg chg="modSp">
        <pc:chgData name="Givans, James, VBABALT\ACAD" userId="d804af50-c2c6-4b66-abe0-70fda5f99ab7" providerId="ADAL" clId="{01DDB394-0306-4E85-BDBD-41CCB8C82980}" dt="2020-07-24T18:08:59.333" v="87" actId="255"/>
        <pc:sldMkLst>
          <pc:docMk/>
          <pc:sldMk cId="628876099" sldId="265"/>
        </pc:sldMkLst>
        <pc:spChg chg="mod">
          <ac:chgData name="Givans, James, VBABALT\ACAD" userId="d804af50-c2c6-4b66-abe0-70fda5f99ab7" providerId="ADAL" clId="{01DDB394-0306-4E85-BDBD-41CCB8C82980}" dt="2020-07-24T18:08:59.333" v="87" actId="255"/>
          <ac:spMkLst>
            <pc:docMk/>
            <pc:sldMk cId="628876099" sldId="265"/>
            <ac:spMk id="3" creationId="{00000000-0000-0000-0000-000000000000}"/>
          </ac:spMkLst>
        </pc:spChg>
      </pc:sldChg>
      <pc:sldChg chg="modSp modNotesTx">
        <pc:chgData name="Givans, James, VBABALT\ACAD" userId="d804af50-c2c6-4b66-abe0-70fda5f99ab7" providerId="ADAL" clId="{01DDB394-0306-4E85-BDBD-41CCB8C82980}" dt="2020-07-24T18:24:21.163" v="106" actId="255"/>
        <pc:sldMkLst>
          <pc:docMk/>
          <pc:sldMk cId="2954341769" sldId="266"/>
        </pc:sldMkLst>
        <pc:spChg chg="mod">
          <ac:chgData name="Givans, James, VBABALT\ACAD" userId="d804af50-c2c6-4b66-abe0-70fda5f99ab7" providerId="ADAL" clId="{01DDB394-0306-4E85-BDBD-41CCB8C82980}" dt="2020-07-24T18:24:21.163" v="106" actId="255"/>
          <ac:spMkLst>
            <pc:docMk/>
            <pc:sldMk cId="2954341769" sldId="266"/>
            <ac:spMk id="3" creationId="{00000000-0000-0000-0000-000000000000}"/>
          </ac:spMkLst>
        </pc:spChg>
      </pc:sldChg>
      <pc:sldChg chg="modSp">
        <pc:chgData name="Givans, James, VBABALT\ACAD" userId="d804af50-c2c6-4b66-abe0-70fda5f99ab7" providerId="ADAL" clId="{01DDB394-0306-4E85-BDBD-41CCB8C82980}" dt="2020-07-24T18:09:12.549" v="88" actId="2711"/>
        <pc:sldMkLst>
          <pc:docMk/>
          <pc:sldMk cId="2896608273" sldId="267"/>
        </pc:sldMkLst>
        <pc:spChg chg="mod">
          <ac:chgData name="Givans, James, VBABALT\ACAD" userId="d804af50-c2c6-4b66-abe0-70fda5f99ab7" providerId="ADAL" clId="{01DDB394-0306-4E85-BDBD-41CCB8C82980}" dt="2020-07-24T18:09:12.549" v="88" actId="2711"/>
          <ac:spMkLst>
            <pc:docMk/>
            <pc:sldMk cId="2896608273" sldId="267"/>
            <ac:spMk id="3" creationId="{00000000-0000-0000-0000-000000000000}"/>
          </ac:spMkLst>
        </pc:spChg>
      </pc:sldChg>
      <pc:sldChg chg="add del">
        <pc:chgData name="Givans, James, VBABALT\ACAD" userId="d804af50-c2c6-4b66-abe0-70fda5f99ab7" providerId="ADAL" clId="{01DDB394-0306-4E85-BDBD-41CCB8C82980}" dt="2020-07-24T18:01:34.643" v="51" actId="2696"/>
        <pc:sldMkLst>
          <pc:docMk/>
          <pc:sldMk cId="462118940" sldId="268"/>
        </pc:sldMkLst>
      </pc:sldChg>
      <pc:sldChg chg="addSp delSp modSp">
        <pc:chgData name="Givans, James, VBABALT\ACAD" userId="d804af50-c2c6-4b66-abe0-70fda5f99ab7" providerId="ADAL" clId="{01DDB394-0306-4E85-BDBD-41CCB8C82980}" dt="2020-07-27T14:04:19.905" v="127" actId="14100"/>
        <pc:sldMkLst>
          <pc:docMk/>
          <pc:sldMk cId="2364598996" sldId="269"/>
        </pc:sldMkLst>
        <pc:spChg chg="mod">
          <ac:chgData name="Givans, James, VBABALT\ACAD" userId="d804af50-c2c6-4b66-abe0-70fda5f99ab7" providerId="ADAL" clId="{01DDB394-0306-4E85-BDBD-41CCB8C82980}" dt="2020-07-24T18:10:30.448" v="96" actId="255"/>
          <ac:spMkLst>
            <pc:docMk/>
            <pc:sldMk cId="2364598996" sldId="269"/>
            <ac:spMk id="3" creationId="{00000000-0000-0000-0000-000000000000}"/>
          </ac:spMkLst>
        </pc:spChg>
        <pc:picChg chg="del mod">
          <ac:chgData name="Givans, James, VBABALT\ACAD" userId="d804af50-c2c6-4b66-abe0-70fda5f99ab7" providerId="ADAL" clId="{01DDB394-0306-4E85-BDBD-41CCB8C82980}" dt="2020-07-27T13:39:11.757" v="111" actId="478"/>
          <ac:picMkLst>
            <pc:docMk/>
            <pc:sldMk cId="2364598996" sldId="269"/>
            <ac:picMk id="5" creationId="{A9C395FD-B9F8-43D6-A9DC-3958D120669C}"/>
          </ac:picMkLst>
        </pc:picChg>
        <pc:picChg chg="add mod">
          <ac:chgData name="Givans, James, VBABALT\ACAD" userId="d804af50-c2c6-4b66-abe0-70fda5f99ab7" providerId="ADAL" clId="{01DDB394-0306-4E85-BDBD-41CCB8C82980}" dt="2020-07-27T14:04:19.905" v="127" actId="14100"/>
          <ac:picMkLst>
            <pc:docMk/>
            <pc:sldMk cId="2364598996" sldId="269"/>
            <ac:picMk id="6" creationId="{5148DF51-6420-4ABF-9AE2-91E2B92877C2}"/>
          </ac:picMkLst>
        </pc:picChg>
        <pc:picChg chg="add del mod">
          <ac:chgData name="Givans, James, VBABALT\ACAD" userId="d804af50-c2c6-4b66-abe0-70fda5f99ab7" providerId="ADAL" clId="{01DDB394-0306-4E85-BDBD-41CCB8C82980}" dt="2020-07-27T14:03:55.187" v="118" actId="478"/>
          <ac:picMkLst>
            <pc:docMk/>
            <pc:sldMk cId="2364598996" sldId="269"/>
            <ac:picMk id="7" creationId="{E5D43B3B-E416-4138-9A38-44C985ED42BC}"/>
          </ac:picMkLst>
        </pc:picChg>
      </pc:sldChg>
      <pc:sldChg chg="modSp">
        <pc:chgData name="Givans, James, VBABALT\ACAD" userId="d804af50-c2c6-4b66-abe0-70fda5f99ab7" providerId="ADAL" clId="{01DDB394-0306-4E85-BDBD-41CCB8C82980}" dt="2020-07-24T18:11:12.228" v="102" actId="255"/>
        <pc:sldMkLst>
          <pc:docMk/>
          <pc:sldMk cId="2875852872" sldId="270"/>
        </pc:sldMkLst>
        <pc:spChg chg="mod">
          <ac:chgData name="Givans, James, VBABALT\ACAD" userId="d804af50-c2c6-4b66-abe0-70fda5f99ab7" providerId="ADAL" clId="{01DDB394-0306-4E85-BDBD-41CCB8C82980}" dt="2020-07-24T18:11:12.228" v="102" actId="255"/>
          <ac:spMkLst>
            <pc:docMk/>
            <pc:sldMk cId="2875852872" sldId="270"/>
            <ac:spMk id="3" creationId="{00000000-0000-0000-0000-000000000000}"/>
          </ac:spMkLst>
        </pc:spChg>
      </pc:sldChg>
      <pc:sldChg chg="modSp">
        <pc:chgData name="Givans, James, VBABALT\ACAD" userId="d804af50-c2c6-4b66-abe0-70fda5f99ab7" providerId="ADAL" clId="{01DDB394-0306-4E85-BDBD-41CCB8C82980}" dt="2020-07-24T18:19:26.850" v="103" actId="2711"/>
        <pc:sldMkLst>
          <pc:docMk/>
          <pc:sldMk cId="3786544872" sldId="271"/>
        </pc:sldMkLst>
        <pc:spChg chg="mod">
          <ac:chgData name="Givans, James, VBABALT\ACAD" userId="d804af50-c2c6-4b66-abe0-70fda5f99ab7" providerId="ADAL" clId="{01DDB394-0306-4E85-BDBD-41CCB8C82980}" dt="2020-07-24T18:19:26.850" v="103" actId="2711"/>
          <ac:spMkLst>
            <pc:docMk/>
            <pc:sldMk cId="3786544872" sldId="271"/>
            <ac:spMk id="3" creationId="{00000000-0000-0000-0000-000000000000}"/>
          </ac:spMkLst>
        </pc:spChg>
      </pc:sldChg>
      <pc:sldChg chg="modSp">
        <pc:chgData name="Givans, James, VBABALT\ACAD" userId="d804af50-c2c6-4b66-abe0-70fda5f99ab7" providerId="ADAL" clId="{01DDB394-0306-4E85-BDBD-41CCB8C82980}" dt="2020-07-24T18:19:39.671" v="104" actId="2711"/>
        <pc:sldMkLst>
          <pc:docMk/>
          <pc:sldMk cId="2322817093" sldId="272"/>
        </pc:sldMkLst>
        <pc:spChg chg="mod">
          <ac:chgData name="Givans, James, VBABALT\ACAD" userId="d804af50-c2c6-4b66-abe0-70fda5f99ab7" providerId="ADAL" clId="{01DDB394-0306-4E85-BDBD-41CCB8C82980}" dt="2020-07-24T18:19:39.671" v="104" actId="2711"/>
          <ac:spMkLst>
            <pc:docMk/>
            <pc:sldMk cId="2322817093" sldId="272"/>
            <ac:spMk id="3" creationId="{00000000-0000-0000-0000-000000000000}"/>
          </ac:spMkLst>
        </pc:spChg>
      </pc:sldChg>
    </pc:docChg>
  </pc:docChgLst>
  <pc:docChgLst>
    <pc:chgData name="VICTOR, JOANNE, VBADEN Trng Facility" userId="cc329bf6-8a3e-4afe-9c08-3d5e57fff02e" providerId="ADAL" clId="{17493C4C-32DA-495F-B01F-208737163AA1}"/>
    <pc:docChg chg="modSld">
      <pc:chgData name="VICTOR, JOANNE, VBADEN Trng Facility" userId="cc329bf6-8a3e-4afe-9c08-3d5e57fff02e" providerId="ADAL" clId="{17493C4C-32DA-495F-B01F-208737163AA1}" dt="2020-05-15T20:01:59.539" v="28" actId="20577"/>
      <pc:docMkLst>
        <pc:docMk/>
      </pc:docMkLst>
      <pc:sldChg chg="modSp">
        <pc:chgData name="VICTOR, JOANNE, VBADEN Trng Facility" userId="cc329bf6-8a3e-4afe-9c08-3d5e57fff02e" providerId="ADAL" clId="{17493C4C-32DA-495F-B01F-208737163AA1}" dt="2020-05-15T20:01:59.539" v="28" actId="20577"/>
        <pc:sldMkLst>
          <pc:docMk/>
          <pc:sldMk cId="1330732537" sldId="264"/>
        </pc:sldMkLst>
        <pc:spChg chg="mod">
          <ac:chgData name="VICTOR, JOANNE, VBADEN Trng Facility" userId="cc329bf6-8a3e-4afe-9c08-3d5e57fff02e" providerId="ADAL" clId="{17493C4C-32DA-495F-B01F-208737163AA1}" dt="2020-05-15T20:01:59.539" v="28" actId="20577"/>
          <ac:spMkLst>
            <pc:docMk/>
            <pc:sldMk cId="1330732537" sldId="264"/>
            <ac:spMk id="3" creationId="{00000000-0000-0000-0000-000000000000}"/>
          </ac:spMkLst>
        </pc:spChg>
      </pc:sldChg>
      <pc:sldChg chg="modSp">
        <pc:chgData name="VICTOR, JOANNE, VBADEN Trng Facility" userId="cc329bf6-8a3e-4afe-9c08-3d5e57fff02e" providerId="ADAL" clId="{17493C4C-32DA-495F-B01F-208737163AA1}" dt="2020-05-15T20:01:23.167" v="18" actId="20577"/>
        <pc:sldMkLst>
          <pc:docMk/>
          <pc:sldMk cId="628876099" sldId="265"/>
        </pc:sldMkLst>
        <pc:spChg chg="mod">
          <ac:chgData name="VICTOR, JOANNE, VBADEN Trng Facility" userId="cc329bf6-8a3e-4afe-9c08-3d5e57fff02e" providerId="ADAL" clId="{17493C4C-32DA-495F-B01F-208737163AA1}" dt="2020-05-15T20:01:23.167" v="18" actId="20577"/>
          <ac:spMkLst>
            <pc:docMk/>
            <pc:sldMk cId="628876099" sldId="265"/>
            <ac:spMk id="3" creationId="{00000000-0000-0000-0000-000000000000}"/>
          </ac:spMkLst>
        </pc:spChg>
      </pc:sldChg>
    </pc:docChg>
  </pc:docChgLst>
  <pc:docChgLst>
    <pc:chgData clId="Web-{48F070D5-EFE2-D77E-9090-DBE89DF7FAD4}"/>
    <pc:docChg chg="modSld">
      <pc:chgData name="" userId="" providerId="" clId="Web-{48F070D5-EFE2-D77E-9090-DBE89DF7FAD4}" dt="2020-07-27T13:33:20.393" v="2" actId="1076"/>
      <pc:docMkLst>
        <pc:docMk/>
      </pc:docMkLst>
      <pc:sldChg chg="addSp delSp modSp">
        <pc:chgData name="" userId="" providerId="" clId="Web-{48F070D5-EFE2-D77E-9090-DBE89DF7FAD4}" dt="2020-07-27T13:33:20.393" v="2" actId="1076"/>
        <pc:sldMkLst>
          <pc:docMk/>
          <pc:sldMk cId="2364598996" sldId="269"/>
        </pc:sldMkLst>
        <pc:picChg chg="add del mod">
          <ac:chgData name="" userId="" providerId="" clId="Web-{48F070D5-EFE2-D77E-9090-DBE89DF7FAD4}" dt="2020-07-27T13:33:20.393" v="2" actId="1076"/>
          <ac:picMkLst>
            <pc:docMk/>
            <pc:sldMk cId="2364598996" sldId="269"/>
            <ac:picMk id="5" creationId="{A9C395FD-B9F8-43D6-A9DC-3958D120669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Return to Active Duty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Active Duty Notifications (continued)</a:t>
            </a:r>
          </a:p>
          <a:p>
            <a:pPr marL="285750" lvl="1" indent="-285750">
              <a:buClr>
                <a:schemeClr val="tx1"/>
              </a:buClr>
            </a:pPr>
            <a:r>
              <a:rPr lang="en-US" sz="1800" b="0" dirty="0">
                <a:solidFill>
                  <a:schemeClr val="tx1"/>
                </a:solidFill>
                <a:latin typeface="Arial" panose="020B0604020202020204" pitchFamily="34" charset="0"/>
                <a:cs typeface="Arial" panose="020B0604020202020204" pitchFamily="34" charset="0"/>
              </a:rPr>
              <a:t>P C G L is used for both Post Adverse Action and Final Award Notices</a:t>
            </a:r>
          </a:p>
          <a:p>
            <a:pPr lvl="0">
              <a:buClr>
                <a:schemeClr val="tx1"/>
              </a:buClr>
            </a:pPr>
            <a:r>
              <a:rPr lang="en-US" sz="1800" b="0" dirty="0">
                <a:solidFill>
                  <a:schemeClr val="tx1"/>
                </a:solidFill>
                <a:latin typeface="Arial" panose="020B0604020202020204" pitchFamily="34" charset="0"/>
                <a:cs typeface="Arial" panose="020B0604020202020204" pitchFamily="34" charset="0"/>
              </a:rPr>
              <a:t>G P 13 (Pre: Drill Pay)</a:t>
            </a:r>
          </a:p>
          <a:p>
            <a:pPr lvl="0">
              <a:buClr>
                <a:schemeClr val="tx1"/>
              </a:buClr>
            </a:pPr>
            <a:r>
              <a:rPr lang="en-US" sz="1800" b="0" dirty="0">
                <a:solidFill>
                  <a:schemeClr val="tx1"/>
                </a:solidFill>
                <a:latin typeface="Arial" panose="020B0604020202020204" pitchFamily="34" charset="0"/>
                <a:cs typeface="Arial" panose="020B0604020202020204" pitchFamily="34" charset="0"/>
              </a:rPr>
              <a:t>When V A receives notice or identifies an active duty service period that needs to have a proposed adverse action (due process) letter issued prior to an award adjustment</a:t>
            </a:r>
          </a:p>
          <a:p>
            <a:pPr lvl="0">
              <a:buClr>
                <a:schemeClr val="tx1"/>
              </a:buClr>
            </a:pPr>
            <a:r>
              <a:rPr lang="en-US" sz="1800" b="0" dirty="0">
                <a:solidFill>
                  <a:schemeClr val="tx1"/>
                </a:solidFill>
                <a:latin typeface="Arial" panose="020B0604020202020204" pitchFamily="34" charset="0"/>
                <a:cs typeface="Arial" panose="020B0604020202020204" pitchFamily="34" charset="0"/>
              </a:rPr>
              <a:t>G P 14 (Post: Drill Pay) for (final award action)</a:t>
            </a:r>
          </a:p>
          <a:p>
            <a:pPr lvl="0">
              <a:buClr>
                <a:schemeClr val="tx1"/>
              </a:buClr>
            </a:pPr>
            <a:r>
              <a:rPr lang="en-US" sz="1800" b="0" dirty="0">
                <a:solidFill>
                  <a:schemeClr val="tx1"/>
                </a:solidFill>
                <a:latin typeface="Arial" panose="020B0604020202020204" pitchFamily="34" charset="0"/>
                <a:cs typeface="Arial" panose="020B0604020202020204" pitchFamily="34" charset="0"/>
              </a:rPr>
              <a:t>Used for any final award action following the due process period</a:t>
            </a:r>
          </a:p>
          <a:p>
            <a:r>
              <a:rPr lang="en-US" sz="1800" b="0" i="1" dirty="0">
                <a:solidFill>
                  <a:schemeClr val="tx1"/>
                </a:solidFill>
                <a:latin typeface="Arial" panose="020B0604020202020204" pitchFamily="34" charset="0"/>
                <a:cs typeface="Arial" panose="020B0604020202020204" pitchFamily="34" charset="0"/>
              </a:rPr>
              <a:t>Important: </a:t>
            </a:r>
            <a:r>
              <a:rPr lang="en-US" sz="1800" b="0" dirty="0">
                <a:solidFill>
                  <a:schemeClr val="tx1"/>
                </a:solidFill>
                <a:latin typeface="Arial" panose="020B0604020202020204" pitchFamily="34" charset="0"/>
                <a:cs typeface="Arial" panose="020B0604020202020204" pitchFamily="34" charset="0"/>
              </a:rPr>
              <a:t>The G P 13 and G P 14 letters will require adjustments to address the active duty service periods.  See example letters listed in the Return to Active Duty handout.</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49729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Effective Dates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last day the Veteran is entitled to benefits is the day preceding the date he she returns to active duty, and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date the Veteran returned to active duty represents the first day of non-payment of V A benefits.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requirement in 38 C F R 3.31 to award benefits effective the first of the month following the month of entitlement is not applicable.</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83142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Restoring Benefits</a:t>
            </a:r>
          </a:p>
          <a:p>
            <a:pPr>
              <a:lnSpc>
                <a:spcPct val="110000"/>
              </a:lnSpc>
              <a:spcAft>
                <a:spcPts val="600"/>
              </a:spcAft>
              <a:buClr>
                <a:schemeClr val="tx1"/>
              </a:buClr>
            </a:pPr>
            <a:r>
              <a:rPr lang="en-US" sz="1800" dirty="0">
                <a:latin typeface="Arial" panose="020B0604020202020204" pitchFamily="34" charset="0"/>
                <a:cs typeface="Arial" panose="020B0604020202020204" pitchFamily="34" charset="0"/>
              </a:rPr>
              <a:t>Ensure V A properly discontinued benefits effective the date the Veteran entered active duty and notify the Veteran that V A will reinstate his or her benefits effective the day following release from active duty.</a:t>
            </a:r>
          </a:p>
          <a:p>
            <a:pPr lvl="0">
              <a:lnSpc>
                <a:spcPct val="110000"/>
              </a:lnSpc>
              <a:spcAft>
                <a:spcPts val="600"/>
              </a:spcAft>
              <a:buClr>
                <a:schemeClr val="tx1"/>
              </a:buClr>
            </a:pPr>
            <a:r>
              <a:rPr lang="en-US" sz="1800" dirty="0">
                <a:latin typeface="Arial" panose="020B0604020202020204" pitchFamily="34" charset="0"/>
                <a:cs typeface="Arial" panose="020B0604020202020204" pitchFamily="34" charset="0"/>
              </a:rPr>
              <a:t>D D Form 2 14 alone is not sufficient to reinstate benefits</a:t>
            </a:r>
          </a:p>
          <a:p>
            <a:pPr>
              <a:lnSpc>
                <a:spcPct val="110000"/>
              </a:lnSpc>
              <a:spcAft>
                <a:spcPts val="600"/>
              </a:spcAft>
              <a:buClr>
                <a:schemeClr val="tx1"/>
              </a:buClr>
            </a:pPr>
            <a:r>
              <a:rPr lang="en-US" sz="1800" dirty="0">
                <a:latin typeface="Arial" panose="020B0604020202020204" pitchFamily="34" charset="0"/>
                <a:cs typeface="Arial" panose="020B0604020202020204" pitchFamily="34" charset="0"/>
              </a:rPr>
              <a:t>Establish an E P 2 90 </a:t>
            </a:r>
            <a:r>
              <a:rPr lang="en-US" sz="1800" i="1" dirty="0">
                <a:latin typeface="Arial" panose="020B0604020202020204" pitchFamily="34" charset="0"/>
                <a:cs typeface="Arial" panose="020B0604020202020204" pitchFamily="34" charset="0"/>
              </a:rPr>
              <a:t>Return to Active Duty </a:t>
            </a:r>
            <a:r>
              <a:rPr lang="en-US" sz="1800" dirty="0">
                <a:latin typeface="Arial" panose="020B0604020202020204" pitchFamily="34" charset="0"/>
                <a:cs typeface="Arial" panose="020B0604020202020204" pitchFamily="34" charset="0"/>
              </a:rPr>
              <a:t>in order to resume the Veteran’s benefits</a:t>
            </a:r>
          </a:p>
          <a:p>
            <a:pPr lvl="0">
              <a:lnSpc>
                <a:spcPct val="110000"/>
              </a:lnSpc>
              <a:spcAft>
                <a:spcPts val="600"/>
              </a:spcAft>
              <a:buClr>
                <a:schemeClr val="tx1"/>
              </a:buClr>
            </a:pPr>
            <a:r>
              <a:rPr lang="en-US" sz="1800" dirty="0">
                <a:latin typeface="Arial" panose="020B0604020202020204" pitchFamily="34" charset="0"/>
                <a:cs typeface="Arial" panose="020B0604020202020204" pitchFamily="34" charset="0"/>
              </a:rPr>
              <a:t>An E P 6 90 </a:t>
            </a:r>
            <a:r>
              <a:rPr lang="en-US" sz="1800" i="1" dirty="0">
                <a:latin typeface="Arial" panose="020B0604020202020204" pitchFamily="34" charset="0"/>
                <a:cs typeface="Arial" panose="020B0604020202020204" pitchFamily="34" charset="0"/>
              </a:rPr>
              <a:t>Review – Potential Overpayment </a:t>
            </a:r>
            <a:r>
              <a:rPr lang="en-US" sz="1800" dirty="0">
                <a:latin typeface="Arial" panose="020B0604020202020204" pitchFamily="34" charset="0"/>
                <a:cs typeface="Arial" panose="020B0604020202020204" pitchFamily="34" charset="0"/>
              </a:rPr>
              <a:t>should be established as well if there will be a potential overpayment</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60340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Static and Non-Static Disabilities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 A will resume the entire award (all disabilities, static and non-static), and request an immediate examination for the non-static conditions that would have been subject to a future examination during the Veteran’s active duty service period through the date that the action to resume benefits is taken.</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See Return to Active Duty Handout for examples</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393368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Non-Static Disabilities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active duty service period overlaps a future examination for a non-static disability:</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Establish an E P 020</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Undertake any necessary development</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 Veteran has non-static, S C disabilities, schedule him/her for an examination unless the evidence of record is sufficient to assign a disability rating without an examination report.</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17665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Processing Return to Active Duty Awards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 B M S-A/Vetsnet Awards is used to stop and reinstate V A benefits.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Basic Eligibility Tab:</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“Return to Active Duty” drop down is used to stop the award</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“Eligible Beneficiary” drop down is used to reinstate the award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Most active duty adjustments will create an overpayment (Ensure to establish an E P 6 90 </a:t>
            </a:r>
            <a:r>
              <a:rPr lang="en-US" sz="1800" b="0" i="1" dirty="0">
                <a:solidFill>
                  <a:schemeClr val="tx1"/>
                </a:solidFill>
                <a:latin typeface="Arial" panose="020B0604020202020204" pitchFamily="34" charset="0"/>
                <a:cs typeface="Arial" panose="020B0604020202020204" pitchFamily="34" charset="0"/>
              </a:rPr>
              <a:t>Review – Potential Overpayment </a:t>
            </a:r>
            <a:r>
              <a:rPr lang="en-US" sz="1800" b="0" dirty="0">
                <a:solidFill>
                  <a:schemeClr val="tx1"/>
                </a:solidFill>
                <a:latin typeface="Arial" panose="020B0604020202020204" pitchFamily="34" charset="0"/>
                <a:cs typeface="Arial" panose="020B0604020202020204" pitchFamily="34" charset="0"/>
              </a:rPr>
              <a:t>if needed).</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372961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Summary</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Identified criteria used to verify Active Duty service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Reviewed Due Process for Active Duty adjustments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Discussed Static and Non-Static Disabilities pertaining to Active Duty service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Outlined procedures for restoring benefits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Steps taken to process an award involving Active Duty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3724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Systems to Verify Active Duty Service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Describe the Process for Active Duty Adjustments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Differentiate Between Static and Non-Static Disabilities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the Procedures for Restoring Benefits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Process Awards for Return to Active Duty</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32605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38906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Identifying Active Duty Service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Certified copy of D D Form 2 14, </a:t>
            </a:r>
            <a:r>
              <a:rPr lang="en-US" sz="1800" b="0" i="1" dirty="0">
                <a:solidFill>
                  <a:schemeClr val="tx1"/>
                </a:solidFill>
                <a:latin typeface="Arial" panose="020B0604020202020204" pitchFamily="34" charset="0"/>
                <a:cs typeface="Arial" panose="020B0604020202020204" pitchFamily="34" charset="0"/>
              </a:rPr>
              <a:t>Certificate of Release or Discharge from Active Duty</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SHARE B I R L S V I D  V A D S Screen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Return to Active Duty Report (D O D Matching Program)</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Veterans Information Solutions (V I 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Contact from Veteran </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21961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Reviewing Share Awards Screen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Review for current or previous active duty adjustments.</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To ensure V A benefits have not already been previously terminated.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 payment screen shows adjustment, verify the dates of adjustment are consistent with the active duty service period.</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Verify active duty by viewing D D Form 2 14, SHARE V A D S screen, Veteran’s Statement, copy of military orders and or V I 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6566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Processing Active Duty Adjustment</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Once active duty service is verified to be processed:</a:t>
            </a:r>
          </a:p>
          <a:p>
            <a:pPr marL="0" lv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Establish an E P 2 90 </a:t>
            </a:r>
            <a:r>
              <a:rPr lang="en-US" sz="1800" b="0" i="1" dirty="0">
                <a:latin typeface="Arial" panose="020B0604020202020204" pitchFamily="34" charset="0"/>
                <a:cs typeface="Arial" panose="020B0604020202020204" pitchFamily="34" charset="0"/>
              </a:rPr>
              <a:t>Return to Active Duty</a:t>
            </a:r>
            <a:r>
              <a:rPr lang="en-US" sz="1800" b="0" dirty="0">
                <a:latin typeface="Arial" panose="020B0604020202020204" pitchFamily="34" charset="0"/>
                <a:cs typeface="Arial" panose="020B0604020202020204" pitchFamily="34" charset="0"/>
              </a:rPr>
              <a:t> with the appropriate date (if not already pending)</a:t>
            </a:r>
          </a:p>
          <a:p>
            <a:pPr marL="0" lv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Establish an E P 6 90 </a:t>
            </a:r>
            <a:r>
              <a:rPr lang="en-US" sz="1800" b="0" i="1" dirty="0">
                <a:latin typeface="Arial" panose="020B0604020202020204" pitchFamily="34" charset="0"/>
                <a:cs typeface="Arial" panose="020B0604020202020204" pitchFamily="34" charset="0"/>
              </a:rPr>
              <a:t>Review – Potential Overpayment </a:t>
            </a:r>
            <a:r>
              <a:rPr lang="en-US" sz="1800" b="0" dirty="0">
                <a:latin typeface="Arial" panose="020B0604020202020204" pitchFamily="34" charset="0"/>
                <a:cs typeface="Arial" panose="020B0604020202020204" pitchFamily="34" charset="0"/>
              </a:rPr>
              <a:t>is required if a potential overpayment exists (if not already pending)</a:t>
            </a:r>
          </a:p>
          <a:p>
            <a:pPr marL="0" indent="0">
              <a:buFont typeface="Arial" panose="020B0604020202020204" pitchFamily="34" charset="0"/>
              <a:buNone/>
            </a:pPr>
            <a:r>
              <a:rPr lang="en-US" sz="1800" b="0" i="1" dirty="0">
                <a:latin typeface="Arial" panose="020B0604020202020204" pitchFamily="34" charset="0"/>
                <a:cs typeface="Arial" panose="020B0604020202020204" pitchFamily="34" charset="0"/>
              </a:rPr>
              <a:t>Important:</a:t>
            </a:r>
            <a:r>
              <a:rPr lang="en-US" sz="1800" b="0" dirty="0">
                <a:latin typeface="Arial" panose="020B0604020202020204" pitchFamily="34" charset="0"/>
                <a:cs typeface="Arial" panose="020B0604020202020204" pitchFamily="34" charset="0"/>
              </a:rPr>
              <a:t> Active duty processing must be initiated simultaneously when processing any award action.</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97806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Active Duty Due Process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Due Process is required when:</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information is not received directly from the beneficiary or their fiduciary, this is 3</a:t>
            </a:r>
            <a:r>
              <a:rPr lang="en-US" sz="1800" b="0" baseline="30000" dirty="0">
                <a:solidFill>
                  <a:schemeClr val="tx1"/>
                </a:solidFill>
                <a:latin typeface="Arial" panose="020B0604020202020204" pitchFamily="34" charset="0"/>
                <a:cs typeface="Arial" panose="020B0604020202020204" pitchFamily="34" charset="0"/>
              </a:rPr>
              <a:t>rd</a:t>
            </a:r>
            <a:r>
              <a:rPr lang="en-US" sz="1800" b="0" dirty="0">
                <a:solidFill>
                  <a:schemeClr val="tx1"/>
                </a:solidFill>
                <a:latin typeface="Arial" panose="020B0604020202020204" pitchFamily="34" charset="0"/>
                <a:cs typeface="Arial" panose="020B0604020202020204" pitchFamily="34" charset="0"/>
              </a:rPr>
              <a:t> Party information.  Due process must be given if the information is received from a 3</a:t>
            </a:r>
            <a:r>
              <a:rPr lang="en-US" sz="1800" b="0" baseline="30000" dirty="0">
                <a:solidFill>
                  <a:schemeClr val="tx1"/>
                </a:solidFill>
                <a:latin typeface="Arial" panose="020B0604020202020204" pitchFamily="34" charset="0"/>
                <a:cs typeface="Arial" panose="020B0604020202020204" pitchFamily="34" charset="0"/>
              </a:rPr>
              <a:t>rd</a:t>
            </a:r>
            <a:r>
              <a:rPr lang="en-US" sz="1800" b="0" dirty="0">
                <a:solidFill>
                  <a:schemeClr val="tx1"/>
                </a:solidFill>
                <a:latin typeface="Arial" panose="020B0604020202020204" pitchFamily="34" charset="0"/>
                <a:cs typeface="Arial" panose="020B0604020202020204" pitchFamily="34" charset="0"/>
              </a:rPr>
              <a:t> Party.</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 A D S, V I S, and D D Form 2 14 from Defense Personal Retrieval System (D P R I S) are considered 3</a:t>
            </a:r>
            <a:r>
              <a:rPr lang="en-US" sz="1800" b="0" baseline="30000" dirty="0">
                <a:solidFill>
                  <a:schemeClr val="tx1"/>
                </a:solidFill>
                <a:latin typeface="Arial" panose="020B0604020202020204" pitchFamily="34" charset="0"/>
                <a:cs typeface="Arial" panose="020B0604020202020204" pitchFamily="34" charset="0"/>
              </a:rPr>
              <a:t>rd</a:t>
            </a:r>
            <a:r>
              <a:rPr lang="en-US" sz="1800" b="0" dirty="0">
                <a:solidFill>
                  <a:schemeClr val="tx1"/>
                </a:solidFill>
                <a:latin typeface="Arial" panose="020B0604020202020204" pitchFamily="34" charset="0"/>
                <a:cs typeface="Arial" panose="020B0604020202020204" pitchFamily="34" charset="0"/>
              </a:rPr>
              <a:t> Party</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Clear E P 2 90 </a:t>
            </a:r>
            <a:r>
              <a:rPr lang="en-US" sz="1800" b="0" i="1" dirty="0">
                <a:solidFill>
                  <a:schemeClr val="tx1"/>
                </a:solidFill>
                <a:latin typeface="Arial" panose="020B0604020202020204" pitchFamily="34" charset="0"/>
                <a:cs typeface="Arial" panose="020B0604020202020204" pitchFamily="34" charset="0"/>
              </a:rPr>
              <a:t>Return to Active Duty </a:t>
            </a:r>
            <a:r>
              <a:rPr lang="en-US" sz="1800" b="0" dirty="0">
                <a:solidFill>
                  <a:schemeClr val="tx1"/>
                </a:solidFill>
                <a:latin typeface="Arial" panose="020B0604020202020204" pitchFamily="34" charset="0"/>
                <a:cs typeface="Arial" panose="020B0604020202020204" pitchFamily="34" charset="0"/>
              </a:rPr>
              <a:t>and establish an E P 600 </a:t>
            </a:r>
            <a:r>
              <a:rPr lang="en-US" sz="1800" b="0" i="1" dirty="0">
                <a:solidFill>
                  <a:schemeClr val="tx1"/>
                </a:solidFill>
                <a:latin typeface="Arial" panose="020B0604020202020204" pitchFamily="34" charset="0"/>
                <a:cs typeface="Arial" panose="020B0604020202020204" pitchFamily="34" charset="0"/>
              </a:rPr>
              <a:t>Review-Potential Overpayment </a:t>
            </a:r>
            <a:r>
              <a:rPr lang="en-US" sz="1800" b="0" dirty="0">
                <a:solidFill>
                  <a:schemeClr val="tx1"/>
                </a:solidFill>
                <a:latin typeface="Arial" panose="020B0604020202020204" pitchFamily="34" charset="0"/>
                <a:cs typeface="Arial" panose="020B0604020202020204" pitchFamily="34" charset="0"/>
              </a:rPr>
              <a:t>when initiating the action </a:t>
            </a:r>
          </a:p>
          <a:p>
            <a:pPr marL="0" indent="0">
              <a:buFont typeface="Arial" panose="020B0604020202020204" pitchFamily="34" charset="0"/>
              <a:buNone/>
            </a:pPr>
            <a:r>
              <a:rPr lang="en-US" sz="1800" b="0" i="1" dirty="0">
                <a:solidFill>
                  <a:schemeClr val="tx1"/>
                </a:solidFill>
                <a:latin typeface="Arial" panose="020B0604020202020204" pitchFamily="34" charset="0"/>
                <a:cs typeface="Arial" panose="020B0604020202020204" pitchFamily="34" charset="0"/>
              </a:rPr>
              <a:t>Important: </a:t>
            </a:r>
            <a:r>
              <a:rPr lang="en-US" sz="1800" b="0" dirty="0">
                <a:solidFill>
                  <a:schemeClr val="tx1"/>
                </a:solidFill>
                <a:latin typeface="Arial" panose="020B0604020202020204" pitchFamily="34" charset="0"/>
                <a:cs typeface="Arial" panose="020B0604020202020204" pitchFamily="34" charset="0"/>
              </a:rPr>
              <a:t>E P 6 90 </a:t>
            </a:r>
            <a:r>
              <a:rPr lang="en-US" sz="1800" b="0" i="1" dirty="0">
                <a:solidFill>
                  <a:schemeClr val="tx1"/>
                </a:solidFill>
                <a:latin typeface="Arial" panose="020B0604020202020204" pitchFamily="34" charset="0"/>
                <a:cs typeface="Arial" panose="020B0604020202020204" pitchFamily="34" charset="0"/>
              </a:rPr>
              <a:t>Review – Potential Overpayment </a:t>
            </a:r>
            <a:r>
              <a:rPr lang="en-US" sz="1800" b="0" dirty="0">
                <a:solidFill>
                  <a:schemeClr val="tx1"/>
                </a:solidFill>
                <a:latin typeface="Arial" panose="020B0604020202020204" pitchFamily="34" charset="0"/>
                <a:cs typeface="Arial" panose="020B0604020202020204" pitchFamily="34" charset="0"/>
              </a:rPr>
              <a:t>remains open until all final actions are completed</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05866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Active Duty Due Process (continued)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Due Process is not required when:</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Veteran reports that they are currently on or returning to active duty.</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Prescribed form is not required for this information.</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we have any indication that the Veteran submitted a certified D D Form 2 14:</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Ex., D D 2 14 uploaded in eBenefits.</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154842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Active Duty Notifications</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 C G L is used for Contemporaneous and Final Award letters.</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G D 3 (Activated Reserve or Guard)</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Used when a Veteran informs V A they have or are returning to active duty.</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G P 9 (Pre: Gen Red Term Award)</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Used when V A receives notice that a Veteran returned to active duty from a source other than the Veteran and due process is needed.</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G P 14 (Post: Drill Pay) for (Final award notice)</a:t>
            </a:r>
          </a:p>
          <a:p>
            <a:pPr lvl="0">
              <a:lnSpc>
                <a:spcPct val="110000"/>
              </a:lnSpc>
              <a:spcBef>
                <a:spcPts val="450"/>
              </a:spcBef>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Used as a contemporaneous notice for any final award action.</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339426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992868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80810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3609390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810601"/>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0511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1792260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641968-9563-43B7-80F4-C12594CBDAD3}"/>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Return to Active Duty</a:t>
            </a:r>
          </a:p>
        </p:txBody>
      </p:sp>
      <p:sp>
        <p:nvSpPr>
          <p:cNvPr id="6" name="Text Placeholder 5">
            <a:extLst>
              <a:ext uri="{FF2B5EF4-FFF2-40B4-BE49-F238E27FC236}">
                <a16:creationId xmlns:a16="http://schemas.microsoft.com/office/drawing/2014/main" id="{1D23B2C7-87EC-48C3-8668-7B8BCEC99856}"/>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6379E4B3-E46E-4588-A15B-1E61966A06D5}"/>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July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17985"/>
            <a:ext cx="9144000" cy="1086867"/>
          </a:xfrm>
        </p:spPr>
        <p:txBody>
          <a:bodyPr>
            <a:normAutofit/>
          </a:bodyPr>
          <a:lstStyle/>
          <a:p>
            <a:r>
              <a:rPr lang="en-US" sz="2800" dirty="0">
                <a:latin typeface="Arial" panose="020B0604020202020204" pitchFamily="34" charset="0"/>
              </a:rPr>
              <a:t>Active Duty Notifications (cont.)</a:t>
            </a:r>
          </a:p>
        </p:txBody>
      </p:sp>
      <p:sp>
        <p:nvSpPr>
          <p:cNvPr id="3" name="Content Placeholder 2"/>
          <p:cNvSpPr>
            <a:spLocks noGrp="1"/>
          </p:cNvSpPr>
          <p:nvPr>
            <p:ph idx="1"/>
            <p:custDataLst>
              <p:tags r:id="rId2"/>
            </p:custDataLst>
          </p:nvPr>
        </p:nvSpPr>
        <p:spPr>
          <a:xfrm>
            <a:off x="457200" y="1531620"/>
            <a:ext cx="8229600" cy="4953586"/>
          </a:xfrm>
        </p:spPr>
        <p:txBody>
          <a:bodyPr>
            <a:noAutofit/>
          </a:bodyPr>
          <a:lstStyle/>
          <a:p>
            <a:pPr marL="0" lvl="1" indent="0">
              <a:spcAft>
                <a:spcPts val="600"/>
              </a:spcAft>
              <a:buClr>
                <a:schemeClr val="tx1"/>
              </a:buClr>
              <a:buNone/>
            </a:pPr>
            <a:r>
              <a:rPr lang="en-US" sz="2000" dirty="0">
                <a:latin typeface="+mn-lt"/>
              </a:rPr>
              <a:t>PCGL can be used for both Post Adverse Action and Final Award Notices</a:t>
            </a:r>
          </a:p>
          <a:p>
            <a:pPr marL="628650" lvl="1" indent="-225425" defTabSz="285750">
              <a:spcAft>
                <a:spcPts val="600"/>
              </a:spcAft>
              <a:buClr>
                <a:schemeClr val="tx1"/>
              </a:buClr>
            </a:pPr>
            <a:endParaRPr lang="en-US" sz="1400" dirty="0">
              <a:latin typeface="+mn-lt"/>
            </a:endParaRPr>
          </a:p>
          <a:p>
            <a:pPr marL="628650" lvl="1" indent="-225425" defTabSz="285750">
              <a:spcAft>
                <a:spcPts val="600"/>
              </a:spcAft>
              <a:buClr>
                <a:schemeClr val="tx1"/>
              </a:buClr>
            </a:pPr>
            <a:r>
              <a:rPr lang="en-US" sz="2000" dirty="0">
                <a:latin typeface="+mn-lt"/>
              </a:rPr>
              <a:t>GP 13 (Pre: Drill Pay)</a:t>
            </a:r>
            <a:endParaRPr lang="en-US" sz="2000" b="1" dirty="0">
              <a:latin typeface="+mn-lt"/>
            </a:endParaRPr>
          </a:p>
          <a:p>
            <a:pPr marL="973138" lvl="3" indent="-225425">
              <a:spcAft>
                <a:spcPts val="600"/>
              </a:spcAft>
              <a:buClr>
                <a:schemeClr val="tx1"/>
              </a:buClr>
            </a:pPr>
            <a:r>
              <a:rPr lang="en-US" sz="2000" dirty="0">
                <a:latin typeface="+mn-lt"/>
              </a:rPr>
              <a:t>When VA receives notice or identifies an active duty service period that needs to have a proposed adverse action (due process) letter issued prior to an award adjustment</a:t>
            </a:r>
          </a:p>
          <a:p>
            <a:pPr marL="973138" lvl="3" indent="-225425">
              <a:spcAft>
                <a:spcPts val="600"/>
              </a:spcAft>
              <a:buClr>
                <a:schemeClr val="tx1"/>
              </a:buClr>
            </a:pPr>
            <a:endParaRPr lang="en-US" sz="1400" dirty="0">
              <a:latin typeface="+mn-lt"/>
            </a:endParaRPr>
          </a:p>
          <a:p>
            <a:pPr marL="628650" lvl="1" indent="-225425">
              <a:spcAft>
                <a:spcPts val="600"/>
              </a:spcAft>
              <a:buClr>
                <a:schemeClr val="tx1"/>
              </a:buClr>
            </a:pPr>
            <a:r>
              <a:rPr lang="en-US" sz="2000" dirty="0">
                <a:latin typeface="+mn-lt"/>
              </a:rPr>
              <a:t>GP 14 (Post: Drill Pay) for (final award action)</a:t>
            </a:r>
          </a:p>
          <a:p>
            <a:pPr marL="973138" lvl="3" indent="-225425">
              <a:spcAft>
                <a:spcPts val="600"/>
              </a:spcAft>
              <a:buClr>
                <a:schemeClr val="tx1"/>
              </a:buClr>
            </a:pPr>
            <a:r>
              <a:rPr lang="en-US" sz="2000" dirty="0">
                <a:latin typeface="+mn-lt"/>
              </a:rPr>
              <a:t>Used for any final award action following the due process period</a:t>
            </a:r>
          </a:p>
          <a:p>
            <a:pPr marL="747713" lvl="3" indent="0">
              <a:spcAft>
                <a:spcPts val="600"/>
              </a:spcAft>
              <a:buClr>
                <a:schemeClr val="tx1"/>
              </a:buClr>
              <a:buNone/>
            </a:pPr>
            <a:endParaRPr lang="en-US" sz="1400" dirty="0">
              <a:latin typeface="+mn-lt"/>
            </a:endParaRPr>
          </a:p>
          <a:p>
            <a:pPr marL="0" lvl="3" indent="0">
              <a:spcAft>
                <a:spcPts val="600"/>
              </a:spcAft>
              <a:buClr>
                <a:schemeClr val="tx1"/>
              </a:buClr>
              <a:buNone/>
            </a:pPr>
            <a:r>
              <a:rPr lang="en-US" sz="1800" b="1" i="1" dirty="0">
                <a:latin typeface="+mn-lt"/>
              </a:rPr>
              <a:t>Important:</a:t>
            </a:r>
            <a:r>
              <a:rPr lang="en-US" sz="1800" b="1" dirty="0">
                <a:latin typeface="+mn-lt"/>
              </a:rPr>
              <a:t> </a:t>
            </a:r>
            <a:r>
              <a:rPr lang="en-US" sz="1800" dirty="0">
                <a:latin typeface="+mn-lt"/>
              </a:rPr>
              <a:t>The GP13 and GP14 letters will require modifications to address the active duty service periods and include any applicable regulations. See example letters listed in the Return to Active Duty handout.</a:t>
            </a:r>
          </a:p>
          <a:p>
            <a:pPr marL="973138" lvl="3" indent="-225425">
              <a:spcAft>
                <a:spcPts val="600"/>
              </a:spcAft>
              <a:buClr>
                <a:schemeClr val="tx1"/>
              </a:buClr>
            </a:pPr>
            <a:endParaRPr 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dirty="0"/>
          </a:p>
        </p:txBody>
      </p:sp>
    </p:spTree>
    <p:extLst>
      <p:ext uri="{BB962C8B-B14F-4D97-AF65-F5344CB8AC3E}">
        <p14:creationId xmlns:p14="http://schemas.microsoft.com/office/powerpoint/2010/main" val="62887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Effective Dates</a:t>
            </a:r>
          </a:p>
        </p:txBody>
      </p:sp>
      <p:sp>
        <p:nvSpPr>
          <p:cNvPr id="3" name="Content Placeholder 2"/>
          <p:cNvSpPr>
            <a:spLocks noGrp="1"/>
          </p:cNvSpPr>
          <p:nvPr>
            <p:ph idx="1"/>
            <p:custDataLst>
              <p:tags r:id="rId2"/>
            </p:custDataLst>
          </p:nvPr>
        </p:nvSpPr>
        <p:spPr>
          <a:xfrm>
            <a:off x="471268" y="1743293"/>
            <a:ext cx="8229600" cy="3916363"/>
          </a:xfrm>
        </p:spPr>
        <p:txBody>
          <a:bodyPr>
            <a:normAutofit/>
          </a:bodyPr>
          <a:lstStyle/>
          <a:p>
            <a:pPr marL="0" indent="0">
              <a:spcAft>
                <a:spcPts val="600"/>
              </a:spcAft>
              <a:buClr>
                <a:schemeClr val="tx1"/>
              </a:buClr>
              <a:buNone/>
            </a:pPr>
            <a:r>
              <a:rPr lang="en-US" sz="2000" dirty="0">
                <a:latin typeface="+mn-lt"/>
              </a:rPr>
              <a:t>The last day the Veteran is entitled to benefits is the day preceding the date he/she returns to active duty, and</a:t>
            </a:r>
          </a:p>
          <a:p>
            <a:pPr>
              <a:spcAft>
                <a:spcPts val="600"/>
              </a:spcAft>
              <a:buClr>
                <a:schemeClr val="tx1"/>
              </a:buClr>
            </a:pPr>
            <a:endParaRPr lang="en-US" sz="2000" dirty="0">
              <a:latin typeface="+mn-lt"/>
            </a:endParaRPr>
          </a:p>
          <a:p>
            <a:pPr marL="0" indent="0">
              <a:spcAft>
                <a:spcPts val="600"/>
              </a:spcAft>
              <a:buClr>
                <a:schemeClr val="tx1"/>
              </a:buClr>
              <a:buNone/>
            </a:pPr>
            <a:r>
              <a:rPr lang="en-US" sz="2000" dirty="0">
                <a:latin typeface="+mn-lt"/>
              </a:rPr>
              <a:t>The date the Veteran returned to active duty represents the first day of non-payment of VA benefits. </a:t>
            </a:r>
          </a:p>
          <a:p>
            <a:pPr>
              <a:spcAft>
                <a:spcPts val="600"/>
              </a:spcAft>
              <a:buClr>
                <a:schemeClr val="tx1"/>
              </a:buClr>
            </a:pPr>
            <a:endParaRPr lang="en-US" sz="2000" dirty="0">
              <a:latin typeface="+mn-lt"/>
            </a:endParaRPr>
          </a:p>
          <a:p>
            <a:pPr marL="0" indent="0">
              <a:spcAft>
                <a:spcPts val="600"/>
              </a:spcAft>
              <a:buClr>
                <a:schemeClr val="tx1"/>
              </a:buClr>
              <a:buNone/>
            </a:pPr>
            <a:r>
              <a:rPr lang="en-US" sz="2000" dirty="0">
                <a:latin typeface="+mn-lt"/>
              </a:rPr>
              <a:t>The requirement in 38 CFR 3.31 to award benefits effective the first of the month following the month of entitlement is not applicable.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Tree>
    <p:extLst>
      <p:ext uri="{BB962C8B-B14F-4D97-AF65-F5344CB8AC3E}">
        <p14:creationId xmlns:p14="http://schemas.microsoft.com/office/powerpoint/2010/main" val="289660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Restoring Benefits</a:t>
            </a:r>
          </a:p>
        </p:txBody>
      </p:sp>
      <p:sp>
        <p:nvSpPr>
          <p:cNvPr id="3" name="Content Placeholder 2"/>
          <p:cNvSpPr>
            <a:spLocks noGrp="1"/>
          </p:cNvSpPr>
          <p:nvPr>
            <p:ph idx="1"/>
            <p:custDataLst>
              <p:tags r:id="rId2"/>
            </p:custDataLst>
          </p:nvPr>
        </p:nvSpPr>
        <p:spPr>
          <a:xfrm>
            <a:off x="457200" y="1448973"/>
            <a:ext cx="8229600" cy="5153004"/>
          </a:xfrm>
        </p:spPr>
        <p:txBody>
          <a:bodyPr>
            <a:normAutofit/>
          </a:bodyPr>
          <a:lstStyle/>
          <a:p>
            <a:pPr marL="0" indent="0">
              <a:lnSpc>
                <a:spcPct val="110000"/>
              </a:lnSpc>
              <a:spcAft>
                <a:spcPts val="600"/>
              </a:spcAft>
              <a:buClr>
                <a:schemeClr val="tx1"/>
              </a:buClr>
              <a:buNone/>
            </a:pPr>
            <a:r>
              <a:rPr lang="en-US" sz="2000" dirty="0">
                <a:latin typeface="+mn-lt"/>
              </a:rPr>
              <a:t>Ensure VA properly discontinued benefits effective the date the Veteran entered active duty and notify the Veteran that VA will reinstate his or her benefits effective the day following release from active duty.</a:t>
            </a:r>
          </a:p>
          <a:p>
            <a:pPr marL="569913" lvl="2" indent="-280988">
              <a:lnSpc>
                <a:spcPct val="110000"/>
              </a:lnSpc>
              <a:spcAft>
                <a:spcPts val="600"/>
              </a:spcAft>
              <a:buClr>
                <a:schemeClr val="tx1"/>
              </a:buClr>
            </a:pPr>
            <a:r>
              <a:rPr lang="en-US" sz="2000" dirty="0">
                <a:latin typeface="+mn-lt"/>
              </a:rPr>
              <a:t>DD Form 214 alone is not sufficient to reinstate benefits</a:t>
            </a:r>
          </a:p>
          <a:p>
            <a:pPr marL="289322" lvl="2" indent="0">
              <a:lnSpc>
                <a:spcPct val="110000"/>
              </a:lnSpc>
              <a:spcAft>
                <a:spcPts val="600"/>
              </a:spcAft>
              <a:buClr>
                <a:schemeClr val="tx1"/>
              </a:buClr>
              <a:buNone/>
            </a:pPr>
            <a:endParaRPr lang="en-US" sz="1400" dirty="0">
              <a:latin typeface="+mn-lt"/>
            </a:endParaRPr>
          </a:p>
          <a:p>
            <a:pPr marL="0" indent="0">
              <a:lnSpc>
                <a:spcPct val="110000"/>
              </a:lnSpc>
              <a:spcAft>
                <a:spcPts val="600"/>
              </a:spcAft>
              <a:buClr>
                <a:schemeClr val="tx1"/>
              </a:buClr>
              <a:buNone/>
            </a:pPr>
            <a:r>
              <a:rPr lang="en-US" sz="2000" dirty="0">
                <a:latin typeface="+mn-lt"/>
              </a:rPr>
              <a:t>Establish an EP 290 </a:t>
            </a:r>
            <a:r>
              <a:rPr lang="en-US" sz="2000" i="1" dirty="0">
                <a:latin typeface="+mn-lt"/>
              </a:rPr>
              <a:t>Return to Active Duty </a:t>
            </a:r>
            <a:r>
              <a:rPr lang="en-US" sz="2000" dirty="0">
                <a:latin typeface="+mn-lt"/>
              </a:rPr>
              <a:t>in order to resume the Veteran’s benefits</a:t>
            </a:r>
          </a:p>
          <a:p>
            <a:pPr marL="0" indent="0">
              <a:lnSpc>
                <a:spcPct val="110000"/>
              </a:lnSpc>
              <a:spcAft>
                <a:spcPts val="600"/>
              </a:spcAft>
              <a:buClr>
                <a:schemeClr val="tx1"/>
              </a:buClr>
              <a:buNone/>
            </a:pPr>
            <a:endParaRPr lang="en-US" sz="1400" dirty="0">
              <a:latin typeface="+mn-lt"/>
            </a:endParaRPr>
          </a:p>
          <a:p>
            <a:pPr lvl="1">
              <a:lnSpc>
                <a:spcPct val="110000"/>
              </a:lnSpc>
              <a:spcAft>
                <a:spcPts val="600"/>
              </a:spcAft>
              <a:buClr>
                <a:schemeClr val="tx1"/>
              </a:buClr>
            </a:pPr>
            <a:r>
              <a:rPr lang="en-US" sz="2000" dirty="0">
                <a:latin typeface="+mn-lt"/>
              </a:rPr>
              <a:t>Payments, if otherwise in order, will be resumed effective the day following release from active duty if claim for recommencement of payments is received within 1 year from the date of such release; otherwise payments will be resumed effective 1 year prior to the date of receipt of a new claim.</a:t>
            </a:r>
          </a:p>
          <a:p>
            <a:pPr marL="0" indent="0">
              <a:lnSpc>
                <a:spcPct val="110000"/>
              </a:lnSpc>
              <a:spcAft>
                <a:spcPts val="600"/>
              </a:spcAft>
              <a:buClr>
                <a:schemeClr val="tx1"/>
              </a:buClr>
              <a:buNone/>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sz="1400" dirty="0"/>
          </a:p>
        </p:txBody>
      </p:sp>
    </p:spTree>
    <p:extLst>
      <p:ext uri="{BB962C8B-B14F-4D97-AF65-F5344CB8AC3E}">
        <p14:creationId xmlns:p14="http://schemas.microsoft.com/office/powerpoint/2010/main" val="2954341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Static and Non-Static Disabilities</a:t>
            </a:r>
          </a:p>
        </p:txBody>
      </p:sp>
      <p:sp>
        <p:nvSpPr>
          <p:cNvPr id="3" name="Content Placeholder 2"/>
          <p:cNvSpPr>
            <a:spLocks noGrp="1"/>
          </p:cNvSpPr>
          <p:nvPr>
            <p:ph idx="1"/>
            <p:custDataLst>
              <p:tags r:id="rId2"/>
            </p:custDataLst>
          </p:nvPr>
        </p:nvSpPr>
        <p:spPr>
          <a:xfrm>
            <a:off x="457200" y="1644075"/>
            <a:ext cx="8229600" cy="1478954"/>
          </a:xfrm>
        </p:spPr>
        <p:txBody>
          <a:bodyPr>
            <a:normAutofit fontScale="92500"/>
          </a:bodyPr>
          <a:lstStyle/>
          <a:p>
            <a:pPr marL="0" indent="0">
              <a:spcAft>
                <a:spcPts val="600"/>
              </a:spcAft>
              <a:buClr>
                <a:schemeClr val="tx1"/>
              </a:buClr>
              <a:buNone/>
            </a:pPr>
            <a:r>
              <a:rPr lang="en-US" sz="2000" dirty="0"/>
              <a:t>VA will resume the entire award (all disabilities, static and non-static), and request an </a:t>
            </a:r>
            <a:r>
              <a:rPr lang="en-US" sz="2200" dirty="0">
                <a:latin typeface="+mn-lt"/>
              </a:rPr>
              <a:t>immediate</a:t>
            </a:r>
            <a:r>
              <a:rPr lang="en-US" sz="2000" dirty="0"/>
              <a:t> examination for the non-static conditions that would have been </a:t>
            </a:r>
            <a:r>
              <a:rPr lang="en-US" sz="2000" dirty="0">
                <a:latin typeface="+mn-lt"/>
              </a:rPr>
              <a:t>subject</a:t>
            </a:r>
            <a:r>
              <a:rPr lang="en-US" sz="2000" dirty="0"/>
              <a:t> to a future examination during the Veteran’s active duty service period through the date that the action to resume benefits is taken.</a:t>
            </a:r>
          </a:p>
          <a:p>
            <a:pPr marL="0" indent="0">
              <a:spcAft>
                <a:spcPts val="600"/>
              </a:spcAft>
              <a:buClr>
                <a:schemeClr val="tx1"/>
              </a:buClr>
              <a:buNone/>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5148DF51-6420-4ABF-9AE2-91E2B92877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3123028"/>
            <a:ext cx="7379746" cy="3478947"/>
          </a:xfrm>
          <a:prstGeom prst="rect">
            <a:avLst/>
          </a:prstGeom>
        </p:spPr>
      </p:pic>
    </p:spTree>
    <p:extLst>
      <p:ext uri="{BB962C8B-B14F-4D97-AF65-F5344CB8AC3E}">
        <p14:creationId xmlns:p14="http://schemas.microsoft.com/office/powerpoint/2010/main" val="236459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7"/>
            <a:ext cx="9144000" cy="722208"/>
          </a:xfrm>
        </p:spPr>
        <p:txBody>
          <a:bodyPr>
            <a:normAutofit/>
          </a:bodyPr>
          <a:lstStyle/>
          <a:p>
            <a:r>
              <a:rPr lang="en-US" sz="2800" dirty="0">
                <a:latin typeface="Arial" panose="020B0604020202020204" pitchFamily="34" charset="0"/>
              </a:rPr>
              <a:t>Static and Non-Static Disabilities</a:t>
            </a:r>
          </a:p>
        </p:txBody>
      </p:sp>
      <p:sp>
        <p:nvSpPr>
          <p:cNvPr id="3" name="Content Placeholder 2"/>
          <p:cNvSpPr>
            <a:spLocks noGrp="1"/>
          </p:cNvSpPr>
          <p:nvPr>
            <p:ph idx="1"/>
            <p:custDataLst>
              <p:tags r:id="rId2"/>
            </p:custDataLst>
          </p:nvPr>
        </p:nvSpPr>
        <p:spPr>
          <a:xfrm>
            <a:off x="457200" y="1470818"/>
            <a:ext cx="8229600" cy="3916363"/>
          </a:xfrm>
        </p:spPr>
        <p:txBody>
          <a:bodyPr>
            <a:normAutofit/>
          </a:bodyPr>
          <a:lstStyle/>
          <a:p>
            <a:pPr marL="0" indent="0">
              <a:spcAft>
                <a:spcPts val="600"/>
              </a:spcAft>
              <a:buClr>
                <a:schemeClr val="tx1"/>
              </a:buClr>
              <a:buNone/>
            </a:pPr>
            <a:r>
              <a:rPr lang="en-US" sz="2000" dirty="0">
                <a:latin typeface="+mn-lt"/>
              </a:rPr>
              <a:t>If the Veteran has static disabilities only and is not pursuing an initial or supplemental claim:</a:t>
            </a:r>
          </a:p>
          <a:p>
            <a:pPr marL="503238" lvl="2" indent="-277813">
              <a:spcAft>
                <a:spcPts val="600"/>
              </a:spcAft>
              <a:buClr>
                <a:schemeClr val="tx1"/>
              </a:buClr>
            </a:pPr>
            <a:r>
              <a:rPr lang="en-US" sz="2000" dirty="0">
                <a:latin typeface="+mn-lt"/>
              </a:rPr>
              <a:t>Establish an EP 290</a:t>
            </a:r>
          </a:p>
          <a:p>
            <a:pPr marL="503238" lvl="2" indent="-277813">
              <a:spcAft>
                <a:spcPts val="600"/>
              </a:spcAft>
              <a:buClr>
                <a:schemeClr val="tx1"/>
              </a:buClr>
            </a:pPr>
            <a:r>
              <a:rPr lang="en-US" sz="2000" dirty="0">
                <a:latin typeface="+mn-lt"/>
              </a:rPr>
              <a:t>Resume benefits with appropriate effective date</a:t>
            </a:r>
          </a:p>
          <a:p>
            <a:pPr marL="0" indent="0">
              <a:spcAft>
                <a:spcPts val="600"/>
              </a:spcAft>
              <a:buClr>
                <a:schemeClr val="tx1"/>
              </a:buClr>
              <a:buNone/>
            </a:pPr>
            <a:endParaRPr lang="en-US" sz="2000" dirty="0">
              <a:latin typeface="+mn-lt"/>
            </a:endParaRPr>
          </a:p>
          <a:p>
            <a:pPr marL="0" indent="0">
              <a:spcAft>
                <a:spcPts val="600"/>
              </a:spcAft>
              <a:buClr>
                <a:schemeClr val="tx1"/>
              </a:buClr>
              <a:buNone/>
            </a:pPr>
            <a:r>
              <a:rPr lang="en-US" sz="2000" dirty="0">
                <a:latin typeface="+mn-lt"/>
              </a:rPr>
              <a:t>If the Veteran has non-static disabilities, and/or is pursuing an initial or supplemental claim: </a:t>
            </a:r>
          </a:p>
          <a:p>
            <a:pPr marL="503238" lvl="2" indent="-277813">
              <a:spcAft>
                <a:spcPts val="600"/>
              </a:spcAft>
              <a:buClr>
                <a:schemeClr val="tx1"/>
              </a:buClr>
            </a:pPr>
            <a:r>
              <a:rPr lang="en-US" sz="2000" dirty="0">
                <a:latin typeface="+mn-lt"/>
              </a:rPr>
              <a:t>Establish an EP 290 for resumption of benefits</a:t>
            </a:r>
          </a:p>
          <a:p>
            <a:pPr marL="503238" lvl="2" indent="-277813">
              <a:spcAft>
                <a:spcPts val="600"/>
              </a:spcAft>
              <a:buClr>
                <a:schemeClr val="tx1"/>
              </a:buClr>
            </a:pPr>
            <a:r>
              <a:rPr lang="en-US" sz="2000" dirty="0">
                <a:latin typeface="+mn-lt"/>
              </a:rPr>
              <a:t>Establish an EP 020/040/310 as detailed in the chart in M21-1.III.v.4.E.1.g</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Tree>
    <p:extLst>
      <p:ext uri="{BB962C8B-B14F-4D97-AF65-F5344CB8AC3E}">
        <p14:creationId xmlns:p14="http://schemas.microsoft.com/office/powerpoint/2010/main" val="287585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Processing Return to Active Duty Awards</a:t>
            </a:r>
          </a:p>
        </p:txBody>
      </p:sp>
      <p:sp>
        <p:nvSpPr>
          <p:cNvPr id="3" name="Content Placeholder 2"/>
          <p:cNvSpPr>
            <a:spLocks noGrp="1"/>
          </p:cNvSpPr>
          <p:nvPr>
            <p:ph idx="1"/>
            <p:custDataLst>
              <p:tags r:id="rId2"/>
            </p:custDataLst>
          </p:nvPr>
        </p:nvSpPr>
        <p:spPr>
          <a:xfrm>
            <a:off x="457200" y="1743293"/>
            <a:ext cx="8229600" cy="3916363"/>
          </a:xfrm>
        </p:spPr>
        <p:txBody>
          <a:bodyPr>
            <a:normAutofit/>
          </a:bodyPr>
          <a:lstStyle/>
          <a:p>
            <a:pPr marL="0" indent="0">
              <a:spcAft>
                <a:spcPts val="600"/>
              </a:spcAft>
              <a:buClr>
                <a:schemeClr val="tx1"/>
              </a:buClr>
              <a:buNone/>
            </a:pPr>
            <a:r>
              <a:rPr lang="en-US" sz="2000" dirty="0">
                <a:latin typeface="+mn-lt"/>
              </a:rPr>
              <a:t>VBMS-A/Vetsnet Awards is used to stop and reinstate VA benefits</a:t>
            </a:r>
          </a:p>
          <a:p>
            <a:pPr>
              <a:spcAft>
                <a:spcPts val="600"/>
              </a:spcAft>
              <a:buClr>
                <a:schemeClr val="tx1"/>
              </a:buClr>
            </a:pPr>
            <a:endParaRPr lang="en-US" sz="2000" dirty="0">
              <a:latin typeface="+mn-lt"/>
            </a:endParaRPr>
          </a:p>
          <a:p>
            <a:pPr marL="0" indent="0">
              <a:spcAft>
                <a:spcPts val="600"/>
              </a:spcAft>
              <a:buClr>
                <a:schemeClr val="tx1"/>
              </a:buClr>
              <a:buNone/>
            </a:pPr>
            <a:r>
              <a:rPr lang="en-US" sz="2000" dirty="0">
                <a:latin typeface="+mn-lt"/>
              </a:rPr>
              <a:t>The Basic Eligibility Tab:</a:t>
            </a:r>
          </a:p>
          <a:p>
            <a:pPr marL="503238" lvl="2" indent="-277813">
              <a:spcAft>
                <a:spcPts val="600"/>
              </a:spcAft>
              <a:buClr>
                <a:schemeClr val="tx1"/>
              </a:buClr>
            </a:pPr>
            <a:r>
              <a:rPr lang="en-US" sz="2000" dirty="0">
                <a:latin typeface="+mn-lt"/>
              </a:rPr>
              <a:t>The “Return to Active Duty” drop down is used to stop the award</a:t>
            </a:r>
          </a:p>
          <a:p>
            <a:pPr marL="503238" lvl="2" indent="-277813">
              <a:spcAft>
                <a:spcPts val="600"/>
              </a:spcAft>
              <a:buClr>
                <a:schemeClr val="tx1"/>
              </a:buClr>
            </a:pPr>
            <a:r>
              <a:rPr lang="en-US" sz="2000" dirty="0">
                <a:latin typeface="+mn-lt"/>
              </a:rPr>
              <a:t>The “Eligible Beneficiary” drop down is used to reinstate the award</a:t>
            </a:r>
          </a:p>
          <a:p>
            <a:pPr marL="0" indent="0">
              <a:spcAft>
                <a:spcPts val="600"/>
              </a:spcAft>
              <a:buClr>
                <a:schemeClr val="tx1"/>
              </a:buClr>
              <a:buNone/>
            </a:pPr>
            <a:endParaRPr lang="en-US" sz="2000" dirty="0">
              <a:latin typeface="+mn-lt"/>
            </a:endParaRPr>
          </a:p>
          <a:p>
            <a:pPr marL="0" indent="0">
              <a:spcAft>
                <a:spcPts val="600"/>
              </a:spcAft>
              <a:buClr>
                <a:schemeClr val="tx1"/>
              </a:buClr>
              <a:buNone/>
            </a:pPr>
            <a:r>
              <a:rPr lang="en-US" sz="2000" dirty="0">
                <a:latin typeface="+mn-lt"/>
              </a:rPr>
              <a:t>Most active duty adjustments will create an overpayment (Ensure the </a:t>
            </a:r>
            <a:r>
              <a:rPr lang="en-US" sz="2000" i="1" dirty="0">
                <a:latin typeface="+mn-lt"/>
              </a:rPr>
              <a:t>Potential Under/Overpayment </a:t>
            </a:r>
            <a:r>
              <a:rPr lang="en-US" sz="2000" dirty="0">
                <a:latin typeface="+mn-lt"/>
              </a:rPr>
              <a:t>Special Issue to the pending EP)</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dirty="0"/>
          </a:p>
        </p:txBody>
      </p:sp>
    </p:spTree>
    <p:extLst>
      <p:ext uri="{BB962C8B-B14F-4D97-AF65-F5344CB8AC3E}">
        <p14:creationId xmlns:p14="http://schemas.microsoft.com/office/powerpoint/2010/main" val="378654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Summary</a:t>
            </a:r>
          </a:p>
        </p:txBody>
      </p:sp>
      <p:sp>
        <p:nvSpPr>
          <p:cNvPr id="3" name="Content Placeholder 2"/>
          <p:cNvSpPr>
            <a:spLocks noGrp="1"/>
          </p:cNvSpPr>
          <p:nvPr>
            <p:ph idx="1"/>
            <p:custDataLst>
              <p:tags r:id="rId2"/>
            </p:custDataLst>
          </p:nvPr>
        </p:nvSpPr>
        <p:spPr>
          <a:xfrm>
            <a:off x="457200" y="1743293"/>
            <a:ext cx="8229600" cy="3916363"/>
          </a:xfrm>
        </p:spPr>
        <p:txBody>
          <a:bodyPr>
            <a:normAutofit/>
          </a:bodyPr>
          <a:lstStyle/>
          <a:p>
            <a:pPr>
              <a:spcAft>
                <a:spcPts val="600"/>
              </a:spcAft>
              <a:buClr>
                <a:schemeClr val="tx1"/>
              </a:buClr>
            </a:pPr>
            <a:r>
              <a:rPr lang="en-US" sz="2000" dirty="0">
                <a:latin typeface="+mn-lt"/>
              </a:rPr>
              <a:t>Identified criteria used to verify Active Duty service</a:t>
            </a:r>
          </a:p>
          <a:p>
            <a:pPr>
              <a:spcAft>
                <a:spcPts val="600"/>
              </a:spcAft>
              <a:buClr>
                <a:schemeClr val="tx1"/>
              </a:buClr>
            </a:pPr>
            <a:endParaRPr lang="en-US" sz="2000" dirty="0">
              <a:latin typeface="+mn-lt"/>
            </a:endParaRPr>
          </a:p>
          <a:p>
            <a:pPr>
              <a:spcAft>
                <a:spcPts val="600"/>
              </a:spcAft>
              <a:buClr>
                <a:schemeClr val="tx1"/>
              </a:buClr>
            </a:pPr>
            <a:r>
              <a:rPr lang="en-US" sz="2000" dirty="0">
                <a:latin typeface="+mn-lt"/>
              </a:rPr>
              <a:t>Reviewed Due Process for Active Duty adjustments</a:t>
            </a:r>
          </a:p>
          <a:p>
            <a:pPr>
              <a:spcAft>
                <a:spcPts val="600"/>
              </a:spcAft>
              <a:buClr>
                <a:schemeClr val="tx1"/>
              </a:buClr>
            </a:pPr>
            <a:endParaRPr lang="en-US" sz="2000" dirty="0">
              <a:latin typeface="+mn-lt"/>
            </a:endParaRPr>
          </a:p>
          <a:p>
            <a:pPr>
              <a:spcAft>
                <a:spcPts val="600"/>
              </a:spcAft>
              <a:buClr>
                <a:schemeClr val="tx1"/>
              </a:buClr>
            </a:pPr>
            <a:r>
              <a:rPr lang="en-US" sz="2000" dirty="0">
                <a:latin typeface="+mn-lt"/>
              </a:rPr>
              <a:t>Discussed Static and Non-Static Disabilities pertaining to Active Duty service</a:t>
            </a:r>
          </a:p>
          <a:p>
            <a:pPr>
              <a:spcAft>
                <a:spcPts val="600"/>
              </a:spcAft>
              <a:buClr>
                <a:schemeClr val="tx1"/>
              </a:buClr>
            </a:pPr>
            <a:endParaRPr lang="en-US" sz="2000" dirty="0">
              <a:latin typeface="+mn-lt"/>
            </a:endParaRPr>
          </a:p>
          <a:p>
            <a:pPr>
              <a:spcAft>
                <a:spcPts val="600"/>
              </a:spcAft>
              <a:buClr>
                <a:schemeClr val="tx1"/>
              </a:buClr>
            </a:pPr>
            <a:r>
              <a:rPr lang="en-US" sz="2000" dirty="0">
                <a:latin typeface="+mn-lt"/>
              </a:rPr>
              <a:t>Outlined procedures for restoring benefits</a:t>
            </a:r>
          </a:p>
          <a:p>
            <a:pPr>
              <a:spcAft>
                <a:spcPts val="600"/>
              </a:spcAft>
              <a:buClr>
                <a:schemeClr val="tx1"/>
              </a:buClr>
            </a:pPr>
            <a:endParaRPr lang="en-US" sz="2000" dirty="0">
              <a:latin typeface="+mn-lt"/>
            </a:endParaRPr>
          </a:p>
          <a:p>
            <a:pPr>
              <a:spcAft>
                <a:spcPts val="600"/>
              </a:spcAft>
              <a:buClr>
                <a:schemeClr val="tx1"/>
              </a:buClr>
            </a:pPr>
            <a:r>
              <a:rPr lang="en-US" sz="2000" dirty="0">
                <a:latin typeface="+mn-lt"/>
              </a:rPr>
              <a:t>Steps taken to process an award involving Active Duty service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sz="1400" dirty="0"/>
          </a:p>
        </p:txBody>
      </p:sp>
    </p:spTree>
    <p:extLst>
      <p:ext uri="{BB962C8B-B14F-4D97-AF65-F5344CB8AC3E}">
        <p14:creationId xmlns:p14="http://schemas.microsoft.com/office/powerpoint/2010/main" val="232281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BEE0-402A-4B4F-B3A3-B228018CCF7F}"/>
              </a:ext>
            </a:extLst>
          </p:cNvPr>
          <p:cNvSpPr>
            <a:spLocks noGrp="1"/>
          </p:cNvSpPr>
          <p:nvPr>
            <p:ph type="title"/>
            <p:custDataLst>
              <p:tags r:id="rId1"/>
            </p:custDataLst>
          </p:nvPr>
        </p:nvSpPr>
        <p:spPr>
          <a:xfrm>
            <a:off x="0" y="2837672"/>
            <a:ext cx="9144000" cy="1182655"/>
          </a:xfrm>
        </p:spPr>
        <p:txBody>
          <a:bodyPr>
            <a:noAutofit/>
          </a:bodyPr>
          <a:lstStyle/>
          <a:p>
            <a:r>
              <a:rPr lang="en-US" sz="7200" b="0" dirty="0"/>
              <a:t>Questions</a:t>
            </a:r>
          </a:p>
        </p:txBody>
      </p:sp>
      <p:sp>
        <p:nvSpPr>
          <p:cNvPr id="4" name="Slide Number Placeholder 3">
            <a:extLst>
              <a:ext uri="{FF2B5EF4-FFF2-40B4-BE49-F238E27FC236}">
                <a16:creationId xmlns:a16="http://schemas.microsoft.com/office/drawing/2014/main" id="{43819303-5B2A-4C6E-A11C-FC61483AFF3D}"/>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sz="1400" dirty="0"/>
          </a:p>
        </p:txBody>
      </p:sp>
    </p:spTree>
    <p:extLst>
      <p:ext uri="{BB962C8B-B14F-4D97-AF65-F5344CB8AC3E}">
        <p14:creationId xmlns:p14="http://schemas.microsoft.com/office/powerpoint/2010/main" val="420460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latin typeface="Arial" panose="020B0604020202020204" pitchFamily="34" charset="0"/>
              </a:rPr>
              <a:t>Objectives</a:t>
            </a:r>
          </a:p>
        </p:txBody>
      </p:sp>
      <p:sp>
        <p:nvSpPr>
          <p:cNvPr id="3" name="Content Placeholder 2"/>
          <p:cNvSpPr>
            <a:spLocks noGrp="1"/>
          </p:cNvSpPr>
          <p:nvPr>
            <p:ph idx="1"/>
            <p:custDataLst>
              <p:tags r:id="rId2"/>
            </p:custDataLst>
          </p:nvPr>
        </p:nvSpPr>
        <p:spPr>
          <a:xfrm>
            <a:off x="457200" y="1880496"/>
            <a:ext cx="8229600" cy="3916363"/>
          </a:xfrm>
        </p:spPr>
        <p:txBody>
          <a:bodyPr>
            <a:normAutofit/>
          </a:bodyPr>
          <a:lstStyle/>
          <a:p>
            <a:pPr marL="285750" indent="-285750">
              <a:spcAft>
                <a:spcPts val="600"/>
              </a:spcAft>
              <a:buClr>
                <a:schemeClr val="tx1"/>
              </a:buClr>
              <a:buFont typeface="Arial" panose="020B0604020202020204" pitchFamily="34" charset="0"/>
              <a:buChar char="•"/>
            </a:pPr>
            <a:r>
              <a:rPr lang="en-US" sz="2000" dirty="0"/>
              <a:t>Identify Systems to Verify Active Duty Service</a:t>
            </a:r>
          </a:p>
          <a:p>
            <a:pPr marL="285750" indent="-285750">
              <a:spcAft>
                <a:spcPts val="600"/>
              </a:spcAft>
              <a:buClr>
                <a:schemeClr val="tx1"/>
              </a:buClr>
              <a:buFont typeface="Arial" panose="020B0604020202020204" pitchFamily="34" charset="0"/>
              <a:buChar char="•"/>
            </a:pPr>
            <a:endParaRPr lang="en-US" sz="2000" dirty="0">
              <a:latin typeface="+mn-lt"/>
            </a:endParaRPr>
          </a:p>
          <a:p>
            <a:pPr marL="285750" indent="-285750">
              <a:spcAft>
                <a:spcPts val="600"/>
              </a:spcAft>
              <a:buClr>
                <a:schemeClr val="tx1"/>
              </a:buClr>
              <a:buFont typeface="Arial" panose="020B0604020202020204" pitchFamily="34" charset="0"/>
              <a:buChar char="•"/>
            </a:pPr>
            <a:r>
              <a:rPr lang="en-US" sz="2000" dirty="0"/>
              <a:t>Describe the Process for Active Duty Adjustments</a:t>
            </a:r>
          </a:p>
          <a:p>
            <a:pPr marL="285750" indent="-285750">
              <a:spcAft>
                <a:spcPts val="600"/>
              </a:spcAft>
              <a:buClr>
                <a:schemeClr val="tx1"/>
              </a:buClr>
              <a:buFont typeface="Arial" panose="020B0604020202020204" pitchFamily="34" charset="0"/>
              <a:buChar char="•"/>
            </a:pPr>
            <a:endParaRPr lang="en-US" sz="2000" dirty="0">
              <a:latin typeface="+mn-lt"/>
            </a:endParaRPr>
          </a:p>
          <a:p>
            <a:pPr marL="285750" indent="-285750">
              <a:spcAft>
                <a:spcPts val="600"/>
              </a:spcAft>
              <a:buClr>
                <a:schemeClr val="tx1"/>
              </a:buClr>
              <a:buFont typeface="Arial" panose="020B0604020202020204" pitchFamily="34" charset="0"/>
              <a:buChar char="•"/>
            </a:pPr>
            <a:r>
              <a:rPr lang="en-US" sz="2000" dirty="0"/>
              <a:t>Differentiate Between Static and Non-Static Disabilities</a:t>
            </a:r>
          </a:p>
          <a:p>
            <a:pPr marL="285750" indent="-285750">
              <a:spcAft>
                <a:spcPts val="600"/>
              </a:spcAft>
              <a:buClr>
                <a:schemeClr val="tx1"/>
              </a:buClr>
              <a:buFont typeface="Arial" panose="020B0604020202020204" pitchFamily="34" charset="0"/>
              <a:buChar char="•"/>
            </a:pPr>
            <a:endParaRPr lang="en-US" sz="2000" dirty="0"/>
          </a:p>
          <a:p>
            <a:pPr marL="285750" indent="-285750">
              <a:spcAft>
                <a:spcPts val="600"/>
              </a:spcAft>
              <a:buClr>
                <a:schemeClr val="tx1"/>
              </a:buClr>
              <a:buFont typeface="Arial" panose="020B0604020202020204" pitchFamily="34" charset="0"/>
              <a:buChar char="•"/>
            </a:pPr>
            <a:r>
              <a:rPr lang="en-US" sz="2000" dirty="0"/>
              <a:t>Identify the Procedures for Restoring Benefits </a:t>
            </a:r>
          </a:p>
          <a:p>
            <a:pPr marL="285750" indent="-285750">
              <a:spcAft>
                <a:spcPts val="600"/>
              </a:spcAft>
              <a:buClr>
                <a:schemeClr val="tx1"/>
              </a:buClr>
              <a:buFont typeface="Arial" panose="020B0604020202020204" pitchFamily="34" charset="0"/>
              <a:buChar char="•"/>
            </a:pPr>
            <a:endParaRPr lang="en-US" sz="2000" dirty="0"/>
          </a:p>
          <a:p>
            <a:pPr marL="285750" indent="-285750">
              <a:spcAft>
                <a:spcPts val="600"/>
              </a:spcAft>
              <a:buClr>
                <a:schemeClr val="tx1"/>
              </a:buClr>
              <a:buFont typeface="Arial" panose="020B0604020202020204" pitchFamily="34" charset="0"/>
              <a:buChar char="•"/>
            </a:pPr>
            <a:r>
              <a:rPr lang="en-US" sz="2000" dirty="0"/>
              <a:t>Process Awards for Return to Active Duty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35621"/>
            <a:ext cx="9144000" cy="1244876"/>
          </a:xfrm>
        </p:spPr>
        <p:txBody>
          <a:bodyPr>
            <a:normAutofit/>
          </a:bodyPr>
          <a:lstStyle/>
          <a:p>
            <a:r>
              <a:rPr lang="en-US" sz="2800" dirty="0">
                <a:latin typeface="Arial" panose="020B0604020202020204" pitchFamily="34" charset="0"/>
              </a:rPr>
              <a:t>References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
        <p:nvSpPr>
          <p:cNvPr id="5" name="TextBox 4">
            <a:extLst>
              <a:ext uri="{FF2B5EF4-FFF2-40B4-BE49-F238E27FC236}">
                <a16:creationId xmlns:a16="http://schemas.microsoft.com/office/drawing/2014/main" id="{B4B18D6C-F1F4-4919-83B2-F89D53F95D58}"/>
              </a:ext>
            </a:extLst>
          </p:cNvPr>
          <p:cNvSpPr txBox="1"/>
          <p:nvPr>
            <p:custDataLst>
              <p:tags r:id="rId3"/>
            </p:custDataLst>
          </p:nvPr>
        </p:nvSpPr>
        <p:spPr>
          <a:xfrm>
            <a:off x="422787" y="1656049"/>
            <a:ext cx="8298426" cy="375487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38 U.S.C. 5304(c), Prohibition against duplication of benefits</a:t>
            </a:r>
          </a:p>
          <a:p>
            <a:pPr marL="285750" indent="-285750">
              <a:spcAft>
                <a:spcPts val="600"/>
              </a:spcAft>
              <a:buClr>
                <a:schemeClr val="tx1"/>
              </a:buClr>
              <a:buFont typeface="Arial" panose="020B0604020202020204" pitchFamily="34" charset="0"/>
              <a:buChar char="•"/>
            </a:pPr>
            <a:r>
              <a:rPr lang="en-US" sz="2000" dirty="0"/>
              <a:t>38 CFR 3.654(c), Active Service Pay and Training Pay</a:t>
            </a:r>
          </a:p>
          <a:p>
            <a:pPr marL="285750" indent="-285750">
              <a:spcAft>
                <a:spcPts val="600"/>
              </a:spcAft>
              <a:buClr>
                <a:schemeClr val="tx1"/>
              </a:buClr>
              <a:buFont typeface="Arial" panose="020B0604020202020204" pitchFamily="34" charset="0"/>
              <a:buChar char="•"/>
            </a:pPr>
            <a:r>
              <a:rPr lang="en-US" sz="2000" dirty="0"/>
              <a:t>M21-1, Part I, 2 - Due Process</a:t>
            </a:r>
          </a:p>
          <a:p>
            <a:pPr marL="285750" indent="-285750">
              <a:spcAft>
                <a:spcPts val="600"/>
              </a:spcAft>
              <a:buClr>
                <a:schemeClr val="tx1"/>
              </a:buClr>
              <a:buFont typeface="Arial" panose="020B0604020202020204" pitchFamily="34" charset="0"/>
              <a:buChar char="•"/>
            </a:pPr>
            <a:r>
              <a:rPr lang="en-US" sz="2000" dirty="0"/>
              <a:t>M21-1, Part III, Subpart iv, 3. C - Control of Examinations</a:t>
            </a:r>
          </a:p>
          <a:p>
            <a:pPr marL="285750" indent="-285750">
              <a:spcAft>
                <a:spcPts val="600"/>
              </a:spcAft>
              <a:buClr>
                <a:schemeClr val="tx1"/>
              </a:buClr>
              <a:buFont typeface="Arial" panose="020B0604020202020204" pitchFamily="34" charset="0"/>
              <a:buChar char="•"/>
            </a:pPr>
            <a:r>
              <a:rPr lang="en-US" sz="2000" dirty="0"/>
              <a:t>M21-1, Part III, Subpart iv, 8. D - Reductions in Awards</a:t>
            </a:r>
          </a:p>
          <a:p>
            <a:pPr marL="285750" indent="-285750">
              <a:spcAft>
                <a:spcPts val="600"/>
              </a:spcAft>
              <a:buClr>
                <a:schemeClr val="tx1"/>
              </a:buClr>
              <a:buFont typeface="Arial" panose="020B0604020202020204" pitchFamily="34" charset="0"/>
              <a:buChar char="•"/>
            </a:pPr>
            <a:r>
              <a:rPr lang="en-US" sz="2000" dirty="0"/>
              <a:t>M21-1, Part III, Subpart v, 4. E - Award Adjustments Necessitated by a Veteran’s Return to and Discharge From Active Duty</a:t>
            </a:r>
          </a:p>
          <a:p>
            <a:pPr marL="285750" indent="-285750">
              <a:spcAft>
                <a:spcPts val="600"/>
              </a:spcAft>
              <a:buClr>
                <a:schemeClr val="tx1"/>
              </a:buClr>
              <a:buFont typeface="Arial" panose="020B0604020202020204" pitchFamily="34" charset="0"/>
              <a:buChar char="•"/>
            </a:pPr>
            <a:r>
              <a:rPr lang="en-US" sz="2000" dirty="0"/>
              <a:t>VBMS Awards User Guide/VETSNET Awards User Guide</a:t>
            </a:r>
          </a:p>
          <a:p>
            <a:pPr marL="285750" indent="-285750">
              <a:spcAft>
                <a:spcPts val="600"/>
              </a:spcAft>
              <a:buClr>
                <a:schemeClr val="tx1"/>
              </a:buClr>
              <a:buFont typeface="Arial" panose="020B0604020202020204" pitchFamily="34" charset="0"/>
              <a:buChar char="•"/>
            </a:pPr>
            <a:r>
              <a:rPr lang="en-US" sz="2000" dirty="0"/>
              <a:t>PCGL User Guide</a:t>
            </a:r>
          </a:p>
          <a:p>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Identifying Active Duty Service</a:t>
            </a:r>
          </a:p>
        </p:txBody>
      </p:sp>
      <p:sp>
        <p:nvSpPr>
          <p:cNvPr id="3" name="Content Placeholder 2"/>
          <p:cNvSpPr>
            <a:spLocks noGrp="1"/>
          </p:cNvSpPr>
          <p:nvPr>
            <p:ph idx="1"/>
            <p:custDataLst>
              <p:tags r:id="rId2"/>
            </p:custDataLst>
          </p:nvPr>
        </p:nvSpPr>
        <p:spPr>
          <a:xfrm>
            <a:off x="457200" y="1856678"/>
            <a:ext cx="8229600" cy="3916363"/>
          </a:xfrm>
        </p:spPr>
        <p:txBody>
          <a:bodyPr>
            <a:normAutofit/>
          </a:bodyPr>
          <a:lstStyle/>
          <a:p>
            <a:pPr>
              <a:spcAft>
                <a:spcPts val="600"/>
              </a:spcAft>
              <a:buClr>
                <a:schemeClr val="tx1"/>
              </a:buClr>
            </a:pPr>
            <a:r>
              <a:rPr lang="en-US" sz="2000" dirty="0"/>
              <a:t>Certified copy of </a:t>
            </a:r>
            <a:r>
              <a:rPr lang="en-US" sz="2000" i="1" dirty="0"/>
              <a:t>DD Form 214</a:t>
            </a:r>
            <a:r>
              <a:rPr lang="en-US" sz="2000" dirty="0"/>
              <a:t>, </a:t>
            </a:r>
            <a:r>
              <a:rPr lang="en-US" sz="2000" i="1" dirty="0"/>
              <a:t>Certificate of Release or Discharge from Active Duty</a:t>
            </a:r>
          </a:p>
          <a:p>
            <a:pPr>
              <a:spcAft>
                <a:spcPts val="600"/>
              </a:spcAft>
              <a:buClr>
                <a:schemeClr val="tx1"/>
              </a:buClr>
            </a:pPr>
            <a:r>
              <a:rPr lang="en-US" sz="2000" dirty="0"/>
              <a:t>Share BIRLS VID/VADS Screen</a:t>
            </a:r>
          </a:p>
          <a:p>
            <a:pPr>
              <a:spcAft>
                <a:spcPts val="600"/>
              </a:spcAft>
              <a:buClr>
                <a:schemeClr val="tx1"/>
              </a:buClr>
            </a:pPr>
            <a:r>
              <a:rPr lang="en-US" sz="2000" dirty="0"/>
              <a:t>Return to Active Duty Report (DOD Matching Program)</a:t>
            </a:r>
          </a:p>
          <a:p>
            <a:pPr>
              <a:spcAft>
                <a:spcPts val="600"/>
              </a:spcAft>
              <a:buClr>
                <a:schemeClr val="tx1"/>
              </a:buClr>
            </a:pPr>
            <a:r>
              <a:rPr lang="en-US" sz="2000" dirty="0"/>
              <a:t>Veterans Information Solutions (VIS)</a:t>
            </a:r>
          </a:p>
          <a:p>
            <a:pPr>
              <a:spcAft>
                <a:spcPts val="600"/>
              </a:spcAft>
              <a:buClr>
                <a:schemeClr val="tx1"/>
              </a:buClr>
            </a:pPr>
            <a:r>
              <a:rPr lang="en-US" sz="2000" dirty="0"/>
              <a:t>Contact from Veteran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656426"/>
            <a:ext cx="9144000" cy="1086867"/>
          </a:xfrm>
        </p:spPr>
        <p:txBody>
          <a:bodyPr>
            <a:normAutofit/>
          </a:bodyPr>
          <a:lstStyle/>
          <a:p>
            <a:r>
              <a:rPr lang="en-US" sz="2800" dirty="0">
                <a:latin typeface="Arial" panose="020B0604020202020204" pitchFamily="34" charset="0"/>
              </a:rPr>
              <a:t>Reviewing Share Awards Screen</a:t>
            </a:r>
          </a:p>
        </p:txBody>
      </p:sp>
      <p:sp>
        <p:nvSpPr>
          <p:cNvPr id="4" name="Content Placeholder 3"/>
          <p:cNvSpPr>
            <a:spLocks noGrp="1"/>
          </p:cNvSpPr>
          <p:nvPr>
            <p:ph idx="1"/>
            <p:custDataLst>
              <p:tags r:id="rId3"/>
            </p:custDataLst>
          </p:nvPr>
        </p:nvSpPr>
        <p:spPr>
          <a:xfrm>
            <a:off x="457200" y="1743293"/>
            <a:ext cx="8229600" cy="3916363"/>
          </a:xfrm>
        </p:spPr>
        <p:txBody>
          <a:bodyPr>
            <a:normAutofit/>
          </a:bodyPr>
          <a:lstStyle/>
          <a:p>
            <a:pPr>
              <a:spcAft>
                <a:spcPts val="600"/>
              </a:spcAft>
              <a:buClr>
                <a:schemeClr val="tx1"/>
              </a:buClr>
            </a:pPr>
            <a:r>
              <a:rPr lang="en-US" sz="2000" dirty="0"/>
              <a:t>Review for current or previous active duty adjustments</a:t>
            </a:r>
          </a:p>
          <a:p>
            <a:pPr marL="503238" lvl="2" indent="-277813">
              <a:spcAft>
                <a:spcPts val="600"/>
              </a:spcAft>
              <a:buClr>
                <a:schemeClr val="tx1"/>
              </a:buClr>
            </a:pPr>
            <a:r>
              <a:rPr lang="en-US" sz="2000" dirty="0"/>
              <a:t>To ensure VA benefits have not already been previously terminated</a:t>
            </a:r>
          </a:p>
          <a:p>
            <a:pPr lvl="2">
              <a:spcAft>
                <a:spcPts val="600"/>
              </a:spcAft>
              <a:buClr>
                <a:schemeClr val="tx1"/>
              </a:buClr>
            </a:pPr>
            <a:endParaRPr lang="en-US" sz="2000" dirty="0"/>
          </a:p>
          <a:p>
            <a:pPr>
              <a:spcAft>
                <a:spcPts val="600"/>
              </a:spcAft>
              <a:buClr>
                <a:schemeClr val="tx1"/>
              </a:buClr>
            </a:pPr>
            <a:r>
              <a:rPr lang="en-US" sz="2000" dirty="0"/>
              <a:t>If the payment screen shows </a:t>
            </a:r>
            <a:r>
              <a:rPr lang="en-US" sz="2000" dirty="0">
                <a:latin typeface="+mn-lt"/>
              </a:rPr>
              <a:t>adjustment</a:t>
            </a:r>
            <a:r>
              <a:rPr lang="en-US" sz="2000" dirty="0"/>
              <a:t>, verify the dates of adjustment are consistent with the active duty service period</a:t>
            </a:r>
          </a:p>
          <a:p>
            <a:pPr marL="503238" lvl="2" indent="-277813">
              <a:spcAft>
                <a:spcPts val="600"/>
              </a:spcAft>
              <a:buClr>
                <a:schemeClr val="tx1"/>
              </a:buClr>
            </a:pPr>
            <a:r>
              <a:rPr lang="en-US" sz="2000" dirty="0"/>
              <a:t>Verify active duty by viewing DD Form 214, SHARE VADS screen, Veteran’s Statement, copy of military orders and/or VIS</a:t>
            </a:r>
          </a:p>
        </p:txBody>
      </p:sp>
      <p:sp>
        <p:nvSpPr>
          <p:cNvPr id="2" name="Slide Number Placeholder 1"/>
          <p:cNvSpPr>
            <a:spLocks noGrp="1"/>
          </p:cNvSpPr>
          <p:nvPr>
            <p:ph type="sldNum" sz="quarter" idx="12"/>
            <p:custDataLst>
              <p:tags r:id="rId4"/>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24816"/>
            <a:ext cx="9144000" cy="1086867"/>
          </a:xfrm>
        </p:spPr>
        <p:txBody>
          <a:bodyPr>
            <a:normAutofit/>
          </a:bodyPr>
          <a:lstStyle/>
          <a:p>
            <a:r>
              <a:rPr lang="en-US" sz="2800" dirty="0">
                <a:latin typeface="Arial" panose="020B0604020202020204" pitchFamily="34" charset="0"/>
              </a:rPr>
              <a:t>Processing Active Duty Adjustment</a:t>
            </a:r>
          </a:p>
        </p:txBody>
      </p:sp>
      <p:sp>
        <p:nvSpPr>
          <p:cNvPr id="3" name="Content Placeholder 2"/>
          <p:cNvSpPr>
            <a:spLocks noGrp="1"/>
          </p:cNvSpPr>
          <p:nvPr>
            <p:ph idx="1"/>
            <p:custDataLst>
              <p:tags r:id="rId2"/>
            </p:custDataLst>
          </p:nvPr>
        </p:nvSpPr>
        <p:spPr>
          <a:xfrm>
            <a:off x="457200" y="1565031"/>
            <a:ext cx="8229600" cy="3250868"/>
          </a:xfrm>
        </p:spPr>
        <p:txBody>
          <a:bodyPr>
            <a:normAutofit/>
          </a:bodyPr>
          <a:lstStyle/>
          <a:p>
            <a:pPr>
              <a:spcAft>
                <a:spcPts val="600"/>
              </a:spcAft>
              <a:buClr>
                <a:schemeClr val="tx1"/>
              </a:buClr>
            </a:pPr>
            <a:r>
              <a:rPr lang="en-US" sz="2000" dirty="0">
                <a:latin typeface="+mn-lt"/>
              </a:rPr>
              <a:t>Once</a:t>
            </a:r>
            <a:r>
              <a:rPr lang="en-US" sz="2000" dirty="0"/>
              <a:t> active duty service is verified to be processed:</a:t>
            </a:r>
          </a:p>
          <a:p>
            <a:pPr marL="628650" lvl="2" indent="-339725">
              <a:spcAft>
                <a:spcPts val="600"/>
              </a:spcAft>
              <a:buClr>
                <a:schemeClr val="tx1"/>
              </a:buClr>
            </a:pPr>
            <a:r>
              <a:rPr lang="en-US" sz="1600" dirty="0"/>
              <a:t>Establish an EP 290 </a:t>
            </a:r>
            <a:r>
              <a:rPr lang="en-US" sz="1600" i="1" dirty="0"/>
              <a:t>Return to Active Duty</a:t>
            </a:r>
            <a:r>
              <a:rPr lang="en-US" sz="1600" dirty="0"/>
              <a:t> with the appropriate date (if not already pending)</a:t>
            </a:r>
          </a:p>
          <a:p>
            <a:pPr marL="628650" lvl="2" indent="-339725">
              <a:spcAft>
                <a:spcPts val="600"/>
              </a:spcAft>
              <a:buClr>
                <a:schemeClr val="tx1"/>
              </a:buClr>
            </a:pPr>
            <a:r>
              <a:rPr lang="en-US" sz="1600" dirty="0"/>
              <a:t>Add “</a:t>
            </a:r>
            <a:r>
              <a:rPr lang="en-US" sz="1600" i="1" dirty="0"/>
              <a:t>Potential Under/Overpayment</a:t>
            </a:r>
            <a:r>
              <a:rPr lang="en-US" sz="1600" dirty="0"/>
              <a:t>” special issue (required)</a:t>
            </a:r>
          </a:p>
          <a:p>
            <a:pPr marL="288925" lvl="2" indent="0">
              <a:spcAft>
                <a:spcPts val="600"/>
              </a:spcAft>
              <a:buClr>
                <a:schemeClr val="tx1"/>
              </a:buClr>
              <a:buNone/>
            </a:pPr>
            <a:endParaRPr lang="en-US" sz="2000" dirty="0"/>
          </a:p>
          <a:p>
            <a:pPr marL="289322" lvl="2" indent="0">
              <a:spcAft>
                <a:spcPts val="600"/>
              </a:spcAft>
              <a:buClr>
                <a:schemeClr val="tx1"/>
              </a:buClr>
              <a:buNone/>
            </a:pPr>
            <a:r>
              <a:rPr lang="en-US" sz="2000" b="1" i="1" dirty="0"/>
              <a:t>Important:</a:t>
            </a:r>
            <a:r>
              <a:rPr lang="en-US" sz="2000" b="1" dirty="0"/>
              <a:t> </a:t>
            </a:r>
            <a:r>
              <a:rPr lang="en-US" sz="2000" dirty="0"/>
              <a:t>Active duty processing must be initiated simultaneously when processing any award action.</a:t>
            </a:r>
          </a:p>
          <a:p>
            <a:pPr lvl="2">
              <a:spcAft>
                <a:spcPts val="600"/>
              </a:spcAft>
              <a:buClr>
                <a:schemeClr val="tx1"/>
              </a:buClr>
            </a:pPr>
            <a:endParaRPr lang="en-US" sz="16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Tree>
    <p:extLst>
      <p:ext uri="{BB962C8B-B14F-4D97-AF65-F5344CB8AC3E}">
        <p14:creationId xmlns:p14="http://schemas.microsoft.com/office/powerpoint/2010/main" val="425135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69640"/>
            <a:ext cx="9144000" cy="1086867"/>
          </a:xfrm>
        </p:spPr>
        <p:txBody>
          <a:bodyPr>
            <a:normAutofit/>
          </a:bodyPr>
          <a:lstStyle/>
          <a:p>
            <a:r>
              <a:rPr lang="en-US" sz="2800" dirty="0">
                <a:latin typeface="Arial" panose="020B0604020202020204" pitchFamily="34" charset="0"/>
              </a:rPr>
              <a:t>Active Duty Due Process</a:t>
            </a:r>
          </a:p>
        </p:txBody>
      </p:sp>
      <p:sp>
        <p:nvSpPr>
          <p:cNvPr id="3" name="Content Placeholder 2"/>
          <p:cNvSpPr>
            <a:spLocks noGrp="1"/>
          </p:cNvSpPr>
          <p:nvPr>
            <p:ph idx="1"/>
            <p:custDataLst>
              <p:tags r:id="rId2"/>
            </p:custDataLst>
          </p:nvPr>
        </p:nvSpPr>
        <p:spPr>
          <a:xfrm>
            <a:off x="457200" y="1533404"/>
            <a:ext cx="8229600" cy="4912001"/>
          </a:xfrm>
        </p:spPr>
        <p:txBody>
          <a:bodyPr>
            <a:noAutofit/>
          </a:bodyPr>
          <a:lstStyle/>
          <a:p>
            <a:pPr>
              <a:spcAft>
                <a:spcPts val="600"/>
              </a:spcAft>
              <a:buClr>
                <a:schemeClr val="tx1"/>
              </a:buClr>
            </a:pPr>
            <a:r>
              <a:rPr lang="en-US" sz="2000" dirty="0">
                <a:latin typeface="+mn-lt"/>
              </a:rPr>
              <a:t>Due Process is required when:</a:t>
            </a:r>
          </a:p>
          <a:p>
            <a:pPr marL="289322" lvl="2" indent="0">
              <a:spcAft>
                <a:spcPts val="600"/>
              </a:spcAft>
              <a:buClr>
                <a:schemeClr val="tx1"/>
              </a:buClr>
              <a:buNone/>
            </a:pPr>
            <a:endParaRPr lang="en-US" dirty="0">
              <a:latin typeface="+mn-lt"/>
            </a:endParaRPr>
          </a:p>
          <a:p>
            <a:pPr marL="628650" lvl="2" indent="-339725">
              <a:spcAft>
                <a:spcPts val="600"/>
              </a:spcAft>
              <a:buClr>
                <a:schemeClr val="tx1"/>
              </a:buClr>
            </a:pPr>
            <a:r>
              <a:rPr lang="en-US" sz="2000" dirty="0">
                <a:latin typeface="+mn-lt"/>
              </a:rPr>
              <a:t>The information is not received directly from the beneficiary or their fiduciary, this is </a:t>
            </a:r>
            <a:r>
              <a:rPr lang="en-US" sz="2000" b="1" dirty="0">
                <a:latin typeface="+mn-lt"/>
              </a:rPr>
              <a:t>3</a:t>
            </a:r>
            <a:r>
              <a:rPr lang="en-US" sz="2000" b="1" baseline="30000" dirty="0">
                <a:latin typeface="+mn-lt"/>
              </a:rPr>
              <a:t>rd</a:t>
            </a:r>
            <a:r>
              <a:rPr lang="en-US" sz="2000" b="1" dirty="0">
                <a:latin typeface="+mn-lt"/>
              </a:rPr>
              <a:t> Party information.  </a:t>
            </a:r>
            <a:r>
              <a:rPr lang="en-US" sz="2000" dirty="0">
                <a:latin typeface="+mn-lt"/>
              </a:rPr>
              <a:t>Due process must be given if the information is received from a 3</a:t>
            </a:r>
            <a:r>
              <a:rPr lang="en-US" sz="2000" baseline="30000" dirty="0">
                <a:latin typeface="+mn-lt"/>
              </a:rPr>
              <a:t>rd</a:t>
            </a:r>
            <a:r>
              <a:rPr lang="en-US" sz="2000" dirty="0">
                <a:latin typeface="+mn-lt"/>
              </a:rPr>
              <a:t> Party.</a:t>
            </a:r>
          </a:p>
          <a:p>
            <a:pPr marL="288925" lvl="2" indent="0">
              <a:spcAft>
                <a:spcPts val="600"/>
              </a:spcAft>
              <a:buClr>
                <a:schemeClr val="tx1"/>
              </a:buClr>
              <a:buNone/>
            </a:pPr>
            <a:endParaRPr lang="en-US" dirty="0">
              <a:latin typeface="+mn-lt"/>
            </a:endParaRPr>
          </a:p>
          <a:p>
            <a:pPr marL="628650" lvl="2" indent="-339725">
              <a:spcAft>
                <a:spcPts val="600"/>
              </a:spcAft>
              <a:buClr>
                <a:schemeClr val="tx1"/>
              </a:buClr>
            </a:pPr>
            <a:r>
              <a:rPr lang="en-US" sz="2000" dirty="0">
                <a:latin typeface="+mn-lt"/>
              </a:rPr>
              <a:t>VADS, VIS, and DD Form 214 from Defense Personal Retrieval System (DPRIS) are considered 3</a:t>
            </a:r>
            <a:r>
              <a:rPr lang="en-US" sz="2000" baseline="30000" dirty="0">
                <a:latin typeface="+mn-lt"/>
              </a:rPr>
              <a:t>rd</a:t>
            </a:r>
            <a:r>
              <a:rPr lang="en-US" sz="2000" dirty="0">
                <a:latin typeface="+mn-lt"/>
              </a:rPr>
              <a:t> Party</a:t>
            </a:r>
          </a:p>
          <a:p>
            <a:pPr marL="628650" lvl="2" indent="-339725">
              <a:spcAft>
                <a:spcPts val="600"/>
              </a:spcAft>
              <a:buClr>
                <a:schemeClr val="tx1"/>
              </a:buClr>
            </a:pPr>
            <a:endParaRPr lang="en-US" dirty="0">
              <a:latin typeface="+mn-lt"/>
            </a:endParaRPr>
          </a:p>
          <a:p>
            <a:pPr marL="628650" lvl="2" indent="-339725">
              <a:spcAft>
                <a:spcPts val="600"/>
              </a:spcAft>
              <a:buClr>
                <a:schemeClr val="tx1"/>
              </a:buClr>
            </a:pPr>
            <a:r>
              <a:rPr lang="en-US" sz="2000" dirty="0">
                <a:latin typeface="+mn-lt"/>
              </a:rPr>
              <a:t>Clear EP 290 </a:t>
            </a:r>
            <a:r>
              <a:rPr lang="en-US" sz="2000" i="1" dirty="0">
                <a:latin typeface="+mn-lt"/>
              </a:rPr>
              <a:t>Return to Active Duty </a:t>
            </a:r>
            <a:r>
              <a:rPr lang="en-US" sz="2000" dirty="0">
                <a:latin typeface="+mn-lt"/>
              </a:rPr>
              <a:t>and establish an EP 600 </a:t>
            </a:r>
            <a:r>
              <a:rPr lang="en-US" sz="2000" i="1" dirty="0">
                <a:latin typeface="+mn-lt"/>
              </a:rPr>
              <a:t>Return to Active Duty (with Potential Under/Overpayment Special Issue) </a:t>
            </a:r>
            <a:r>
              <a:rPr lang="en-US" sz="2000" dirty="0">
                <a:latin typeface="+mn-lt"/>
              </a:rPr>
              <a:t>when initiating the action</a:t>
            </a:r>
          </a:p>
          <a:p>
            <a:pPr marL="917972" lvl="4" indent="-339725">
              <a:spcAft>
                <a:spcPts val="600"/>
              </a:spcAft>
              <a:buClr>
                <a:schemeClr val="tx1"/>
              </a:buClr>
            </a:pPr>
            <a:r>
              <a:rPr lang="en-US" sz="2000" dirty="0">
                <a:latin typeface="+mn-lt"/>
              </a:rPr>
              <a:t>Make sure to include the VA Form 21-0789, Y</a:t>
            </a:r>
            <a:r>
              <a:rPr lang="en-US" sz="1700" dirty="0">
                <a:latin typeface="+mn-lt"/>
              </a:rPr>
              <a:t>our Rights to Representation and a Hearing (Possible Overpayment)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dirty="0"/>
          </a:p>
        </p:txBody>
      </p:sp>
    </p:spTree>
    <p:extLst>
      <p:ext uri="{BB962C8B-B14F-4D97-AF65-F5344CB8AC3E}">
        <p14:creationId xmlns:p14="http://schemas.microsoft.com/office/powerpoint/2010/main" val="112989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Active Duty Due Process (cont.)</a:t>
            </a:r>
          </a:p>
        </p:txBody>
      </p:sp>
      <p:sp>
        <p:nvSpPr>
          <p:cNvPr id="3" name="Content Placeholder 2"/>
          <p:cNvSpPr>
            <a:spLocks noGrp="1"/>
          </p:cNvSpPr>
          <p:nvPr>
            <p:ph idx="1"/>
            <p:custDataLst>
              <p:tags r:id="rId2"/>
            </p:custDataLst>
          </p:nvPr>
        </p:nvSpPr>
        <p:spPr>
          <a:xfrm>
            <a:off x="457200" y="1743293"/>
            <a:ext cx="8229600" cy="3916363"/>
          </a:xfrm>
        </p:spPr>
        <p:txBody>
          <a:bodyPr>
            <a:normAutofit/>
          </a:bodyPr>
          <a:lstStyle/>
          <a:p>
            <a:pPr marL="0" indent="0">
              <a:spcAft>
                <a:spcPts val="600"/>
              </a:spcAft>
              <a:buClr>
                <a:schemeClr val="tx1"/>
              </a:buClr>
              <a:buNone/>
            </a:pPr>
            <a:r>
              <a:rPr lang="en-US" sz="2000" dirty="0">
                <a:latin typeface="+mn-lt"/>
              </a:rPr>
              <a:t>Due Process is not required when:</a:t>
            </a:r>
          </a:p>
          <a:p>
            <a:pPr>
              <a:spcAft>
                <a:spcPts val="600"/>
              </a:spcAft>
              <a:buClr>
                <a:schemeClr val="tx1"/>
              </a:buClr>
            </a:pPr>
            <a:endParaRPr lang="en-US" sz="2000" dirty="0">
              <a:latin typeface="+mn-lt"/>
            </a:endParaRPr>
          </a:p>
          <a:p>
            <a:pPr marL="569913" lvl="1" indent="-284163">
              <a:spcAft>
                <a:spcPts val="600"/>
              </a:spcAft>
              <a:buClr>
                <a:schemeClr val="tx1"/>
              </a:buClr>
            </a:pPr>
            <a:r>
              <a:rPr lang="en-US" sz="2000" dirty="0">
                <a:latin typeface="+mn-lt"/>
              </a:rPr>
              <a:t>The Veteran reports that they are currently on or returning to active duty</a:t>
            </a:r>
          </a:p>
          <a:p>
            <a:pPr marL="855663" lvl="3" indent="-227013">
              <a:spcAft>
                <a:spcPts val="600"/>
              </a:spcAft>
              <a:buClr>
                <a:schemeClr val="tx1"/>
              </a:buClr>
            </a:pPr>
            <a:r>
              <a:rPr lang="en-US" sz="2000" dirty="0">
                <a:latin typeface="+mn-lt"/>
              </a:rPr>
              <a:t>Prescribed form is not required for this information</a:t>
            </a:r>
          </a:p>
          <a:p>
            <a:pPr marL="855663" lvl="3" indent="-227013">
              <a:spcAft>
                <a:spcPts val="600"/>
              </a:spcAft>
              <a:buClr>
                <a:schemeClr val="tx1"/>
              </a:buClr>
            </a:pPr>
            <a:endParaRPr lang="en-US" sz="2000" dirty="0">
              <a:latin typeface="+mn-lt"/>
            </a:endParaRPr>
          </a:p>
          <a:p>
            <a:pPr marL="569913" lvl="1" indent="-284163">
              <a:spcAft>
                <a:spcPts val="600"/>
              </a:spcAft>
              <a:buClr>
                <a:schemeClr val="tx1"/>
              </a:buClr>
            </a:pPr>
            <a:r>
              <a:rPr lang="en-US" sz="2000" dirty="0">
                <a:latin typeface="+mn-lt"/>
              </a:rPr>
              <a:t>If we have any indication that the Veteran submitted a certified DD Form 214</a:t>
            </a:r>
          </a:p>
          <a:p>
            <a:pPr marL="855663" lvl="3" indent="-227013">
              <a:spcAft>
                <a:spcPts val="600"/>
              </a:spcAft>
              <a:buClr>
                <a:schemeClr val="tx1"/>
              </a:buClr>
            </a:pPr>
            <a:r>
              <a:rPr lang="en-US" sz="2000" dirty="0">
                <a:latin typeface="+mn-lt"/>
              </a:rPr>
              <a:t>Ex., DD 214 uploaded in eBenefits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dirty="0"/>
          </a:p>
        </p:txBody>
      </p:sp>
    </p:spTree>
    <p:extLst>
      <p:ext uri="{BB962C8B-B14F-4D97-AF65-F5344CB8AC3E}">
        <p14:creationId xmlns:p14="http://schemas.microsoft.com/office/powerpoint/2010/main" val="395554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56426"/>
            <a:ext cx="9144000" cy="1086867"/>
          </a:xfrm>
        </p:spPr>
        <p:txBody>
          <a:bodyPr>
            <a:normAutofit/>
          </a:bodyPr>
          <a:lstStyle/>
          <a:p>
            <a:r>
              <a:rPr lang="en-US" sz="2800" dirty="0">
                <a:latin typeface="Arial" panose="020B0604020202020204" pitchFamily="34" charset="0"/>
              </a:rPr>
              <a:t>Active Duty Notifications</a:t>
            </a:r>
          </a:p>
        </p:txBody>
      </p:sp>
      <p:sp>
        <p:nvSpPr>
          <p:cNvPr id="3" name="Content Placeholder 2"/>
          <p:cNvSpPr>
            <a:spLocks noGrp="1"/>
          </p:cNvSpPr>
          <p:nvPr>
            <p:ph idx="1"/>
            <p:custDataLst>
              <p:tags r:id="rId2"/>
            </p:custDataLst>
          </p:nvPr>
        </p:nvSpPr>
        <p:spPr>
          <a:xfrm>
            <a:off x="457200" y="1470818"/>
            <a:ext cx="8229600" cy="4845576"/>
          </a:xfrm>
        </p:spPr>
        <p:txBody>
          <a:bodyPr>
            <a:noAutofit/>
          </a:bodyPr>
          <a:lstStyle/>
          <a:p>
            <a:pPr marL="0" indent="0">
              <a:lnSpc>
                <a:spcPct val="110000"/>
              </a:lnSpc>
              <a:spcAft>
                <a:spcPts val="600"/>
              </a:spcAft>
              <a:buClr>
                <a:schemeClr val="tx1"/>
              </a:buClr>
              <a:buNone/>
            </a:pPr>
            <a:r>
              <a:rPr lang="en-US" sz="2000" dirty="0">
                <a:latin typeface="+mn-lt"/>
              </a:rPr>
              <a:t>PCGL may be used for Contemporaneous and Final Award letters.</a:t>
            </a:r>
          </a:p>
          <a:p>
            <a:pPr lvl="1">
              <a:lnSpc>
                <a:spcPct val="110000"/>
              </a:lnSpc>
              <a:spcAft>
                <a:spcPts val="600"/>
              </a:spcAft>
              <a:buClr>
                <a:schemeClr val="tx1"/>
              </a:buClr>
            </a:pPr>
            <a:endParaRPr lang="en-US" sz="1400" dirty="0">
              <a:latin typeface="+mn-lt"/>
            </a:endParaRPr>
          </a:p>
          <a:p>
            <a:pPr marL="569913" lvl="1" indent="-284163">
              <a:lnSpc>
                <a:spcPct val="110000"/>
              </a:lnSpc>
              <a:spcAft>
                <a:spcPts val="600"/>
              </a:spcAft>
              <a:buClr>
                <a:schemeClr val="tx1"/>
              </a:buClr>
            </a:pPr>
            <a:r>
              <a:rPr lang="en-US" sz="2000" dirty="0">
                <a:latin typeface="+mn-lt"/>
              </a:rPr>
              <a:t>GD3 (Activated Reserve or Guard)</a:t>
            </a:r>
          </a:p>
          <a:p>
            <a:pPr marL="914400" lvl="3" indent="-225425">
              <a:lnSpc>
                <a:spcPct val="110000"/>
              </a:lnSpc>
              <a:spcAft>
                <a:spcPts val="600"/>
              </a:spcAft>
              <a:buClr>
                <a:schemeClr val="tx1"/>
              </a:buClr>
            </a:pPr>
            <a:r>
              <a:rPr lang="en-US" sz="2000" dirty="0">
                <a:latin typeface="+mn-lt"/>
              </a:rPr>
              <a:t>Used when a Veteran informs VA they have, or are, returning to active duty</a:t>
            </a:r>
          </a:p>
          <a:p>
            <a:pPr marL="914400" lvl="3" indent="-225425">
              <a:lnSpc>
                <a:spcPct val="110000"/>
              </a:lnSpc>
              <a:spcAft>
                <a:spcPts val="600"/>
              </a:spcAft>
              <a:buClr>
                <a:schemeClr val="tx1"/>
              </a:buClr>
            </a:pPr>
            <a:endParaRPr lang="en-US" sz="1400" dirty="0">
              <a:latin typeface="+mn-lt"/>
            </a:endParaRPr>
          </a:p>
          <a:p>
            <a:pPr marL="569913" lvl="1" indent="-284163">
              <a:lnSpc>
                <a:spcPct val="110000"/>
              </a:lnSpc>
              <a:spcAft>
                <a:spcPts val="600"/>
              </a:spcAft>
              <a:buClr>
                <a:schemeClr val="tx1"/>
              </a:buClr>
            </a:pPr>
            <a:r>
              <a:rPr lang="en-US" sz="2000" dirty="0">
                <a:latin typeface="+mn-lt"/>
              </a:rPr>
              <a:t>GP 9 (Pre: Gen Red/Term Award)</a:t>
            </a:r>
            <a:endParaRPr lang="en-US" sz="2000" b="1" dirty="0">
              <a:latin typeface="+mn-lt"/>
            </a:endParaRPr>
          </a:p>
          <a:p>
            <a:pPr marL="914400" lvl="3" indent="-225425">
              <a:lnSpc>
                <a:spcPct val="110000"/>
              </a:lnSpc>
              <a:spcAft>
                <a:spcPts val="600"/>
              </a:spcAft>
              <a:buClr>
                <a:schemeClr val="tx1"/>
              </a:buClr>
            </a:pPr>
            <a:r>
              <a:rPr lang="en-US" sz="2000" dirty="0">
                <a:latin typeface="+mn-lt"/>
              </a:rPr>
              <a:t>Used when VA receives notice that a Veteran returned to active duty from a source other than the Veteran and due process is needed</a:t>
            </a:r>
          </a:p>
          <a:p>
            <a:pPr marL="914400" lvl="3" indent="-225425">
              <a:lnSpc>
                <a:spcPct val="110000"/>
              </a:lnSpc>
              <a:spcAft>
                <a:spcPts val="600"/>
              </a:spcAft>
              <a:buClr>
                <a:schemeClr val="tx1"/>
              </a:buClr>
            </a:pPr>
            <a:endParaRPr lang="en-US" sz="1400" dirty="0">
              <a:latin typeface="+mn-lt"/>
            </a:endParaRPr>
          </a:p>
          <a:p>
            <a:pPr marL="511175" lvl="1" indent="-225425">
              <a:lnSpc>
                <a:spcPct val="110000"/>
              </a:lnSpc>
              <a:spcAft>
                <a:spcPts val="600"/>
              </a:spcAft>
              <a:buClr>
                <a:schemeClr val="tx1"/>
              </a:buClr>
            </a:pPr>
            <a:r>
              <a:rPr lang="en-US" sz="2000" dirty="0">
                <a:latin typeface="+mn-lt"/>
              </a:rPr>
              <a:t>GP 14 (Post: Drill Pay) for (Final award notice)</a:t>
            </a:r>
          </a:p>
          <a:p>
            <a:pPr marL="914400" lvl="3" indent="-225425">
              <a:lnSpc>
                <a:spcPct val="110000"/>
              </a:lnSpc>
              <a:spcAft>
                <a:spcPts val="600"/>
              </a:spcAft>
              <a:buClr>
                <a:schemeClr val="tx1"/>
              </a:buClr>
            </a:pPr>
            <a:r>
              <a:rPr lang="en-US" sz="2000" dirty="0">
                <a:latin typeface="+mn-lt"/>
              </a:rPr>
              <a:t>Used as a contemporaneous notice for any final award action</a:t>
            </a:r>
            <a:endParaRPr lang="en-US" sz="2000" b="1" dirty="0">
              <a:latin typeface="+mn-lt"/>
            </a:endParaRPr>
          </a:p>
          <a:p>
            <a:pPr marL="914400" lvl="3" indent="-225425">
              <a:lnSpc>
                <a:spcPct val="110000"/>
              </a:lnSpc>
              <a:spcAft>
                <a:spcPts val="600"/>
              </a:spcAft>
              <a:buClr>
                <a:schemeClr val="tx1"/>
              </a:buClr>
            </a:pPr>
            <a:endParaRPr lang="en-US" sz="2000" b="1" dirty="0">
              <a:latin typeface="+mn-lt"/>
            </a:endParaRPr>
          </a:p>
          <a:p>
            <a:pPr marL="0" lvl="3" indent="0">
              <a:lnSpc>
                <a:spcPct val="110000"/>
              </a:lnSpc>
              <a:spcAft>
                <a:spcPts val="600"/>
              </a:spcAft>
              <a:buClr>
                <a:schemeClr val="tx1"/>
              </a:buClr>
              <a:buNone/>
            </a:pPr>
            <a:r>
              <a:rPr lang="en-US" sz="2000" dirty="0">
                <a:latin typeface="+mn-lt"/>
              </a:rPr>
              <a:t>* PCGL letters can be found under C and P</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Tree>
    <p:extLst>
      <p:ext uri="{BB962C8B-B14F-4D97-AF65-F5344CB8AC3E}">
        <p14:creationId xmlns:p14="http://schemas.microsoft.com/office/powerpoint/2010/main" val="1330732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turn to Active Duty&amp;quo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59&quot;/&gt;&lt;/object&gt;&lt;object type=&quot;3&quot; unique_id=&quot;10006&quot;&gt;&lt;property id=&quot;20148&quot; value=&quot;5&quot;/&gt;&lt;property id=&quot;20300&quot; value=&quot;Slide 4 - &amp;quot;Identifying Active Duty Service&amp;quot;&quot;/&gt;&lt;property id=&quot;20307&quot; value=&quot;260&quot;/&gt;&lt;/object&gt;&lt;object type=&quot;3&quot; unique_id=&quot;10007&quot;&gt;&lt;property id=&quot;20148&quot; value=&quot;5&quot;/&gt;&lt;property id=&quot;20300&quot; value=&quot;Slide 5 - &amp;quot;Reviewing Share Awards Screen&amp;quot;&quot;/&gt;&lt;property id=&quot;20307&quot; value=&quot;256&quot;/&gt;&lt;/object&gt;&lt;object type=&quot;3&quot; unique_id=&quot;10008&quot;&gt;&lt;property id=&quot;20148&quot; value=&quot;5&quot;/&gt;&lt;property id=&quot;20300&quot; value=&quot;Slide 6 - &amp;quot;Processing Active Duty Adjustment&amp;quot;&quot;/&gt;&lt;property id=&quot;20307&quot; value=&quot;261&quot;/&gt;&lt;/object&gt;&lt;object type=&quot;3&quot; unique_id=&quot;10009&quot;&gt;&lt;property id=&quot;20148&quot; value=&quot;5&quot;/&gt;&lt;property id=&quot;20300&quot; value=&quot;Slide 7 - &amp;quot;Active Duty Due Process&amp;quot;&quot;/&gt;&lt;property id=&quot;20307&quot; value=&quot;262&quot;/&gt;&lt;/object&gt;&lt;object type=&quot;3&quot; unique_id=&quot;10010&quot;&gt;&lt;property id=&quot;20148&quot; value=&quot;5&quot;/&gt;&lt;property id=&quot;20300&quot; value=&quot;Slide 8 - &amp;quot;Active Duty Due Process (continued)&amp;quot;&quot;/&gt;&lt;property id=&quot;20307&quot; value=&quot;263&quot;/&gt;&lt;/object&gt;&lt;object type=&quot;3&quot; unique_id=&quot;10011&quot;&gt;&lt;property id=&quot;20148&quot; value=&quot;5&quot;/&gt;&lt;property id=&quot;20300&quot; value=&quot;Slide 9 - &amp;quot;Active Duty Notifications&amp;quot;&quot;/&gt;&lt;property id=&quot;20307&quot; value=&quot;264&quot;/&gt;&lt;/object&gt;&lt;object type=&quot;3&quot; unique_id=&quot;10012&quot;&gt;&lt;property id=&quot;20148&quot; value=&quot;5&quot;/&gt;&lt;property id=&quot;20300&quot; value=&quot;Slide 10 - &amp;quot;Active Duty Notifications (continued)&amp;quot;&quot;/&gt;&lt;property id=&quot;20307&quot; value=&quot;265&quot;/&gt;&lt;/object&gt;&lt;object type=&quot;3&quot; unique_id=&quot;10013&quot;&gt;&lt;property id=&quot;20148&quot; value=&quot;5&quot;/&gt;&lt;property id=&quot;20300&quot; value=&quot;Slide 11 - &amp;quot;Effective Dates&amp;quot;&quot;/&gt;&lt;property id=&quot;20307&quot; value=&quot;267&quot;/&gt;&lt;/object&gt;&lt;object type=&quot;3&quot; unique_id=&quot;10014&quot;&gt;&lt;property id=&quot;20148&quot; value=&quot;5&quot;/&gt;&lt;property id=&quot;20300&quot; value=&quot;Slide 12 - &amp;quot;Restoring Benefits&amp;quot;&quot;/&gt;&lt;property id=&quot;20307&quot; value=&quot;266&quot;/&gt;&lt;/object&gt;&lt;object type=&quot;3&quot; unique_id=&quot;10015&quot;&gt;&lt;property id=&quot;20148&quot; value=&quot;5&quot;/&gt;&lt;property id=&quot;20300&quot; value=&quot;Slide 13 - &amp;quot;Restoring Benefits (continued)&amp;quot;&quot;/&gt;&lt;property id=&quot;20307&quot; value=&quot;268&quot;/&gt;&lt;/object&gt;&lt;object type=&quot;3&quot; unique_id=&quot;10016&quot;&gt;&lt;property id=&quot;20148&quot; value=&quot;5&quot;/&gt;&lt;property id=&quot;20300&quot; value=&quot;Slide 14 - &amp;quot;Static and Non-Static Disabilities&amp;quot;&quot;/&gt;&lt;property id=&quot;20307&quot; value=&quot;269&quot;/&gt;&lt;/object&gt;&lt;object type=&quot;3&quot; unique_id=&quot;10017&quot;&gt;&lt;property id=&quot;20148&quot; value=&quot;5&quot;/&gt;&lt;property id=&quot;20300&quot; value=&quot;Slide 15 - &amp;quot;Non-Static Disabilities&amp;quot;&quot;/&gt;&lt;property id=&quot;20307&quot; value=&quot;270&quot;/&gt;&lt;/object&gt;&lt;object type=&quot;3&quot; unique_id=&quot;10018&quot;&gt;&lt;property id=&quot;20148&quot; value=&quot;5&quot;/&gt;&lt;property id=&quot;20300&quot; value=&quot;Slide 16 - &amp;quot;Processing Return to Active Duty Awards&amp;quot;&quot;/&gt;&lt;property id=&quot;20307&quot; value=&quot;271&quot;/&gt;&lt;/object&gt;&lt;object type=&quot;3&quot; unique_id=&quot;10019&quot;&gt;&lt;property id=&quot;20148&quot; value=&quot;5&quot;/&gt;&lt;property id=&quot;20300&quot; value=&quot;Slide 17 - &amp;quot;Summary&amp;quot;&quot;/&gt;&lt;property id=&quot;20307&quot; value=&quot;272&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HTML_SHAPEINFO" val="&lt;ThreeDShapeInfo&gt;&lt;uuid val=&quot;{0484A2C5-3690-44F5-A6AA-DA8D92FB8673}&quot;/&gt;&lt;isInvalidForFieldText val=&quot;0&quot;/&gt;&lt;Image&gt;&lt;filename val=&quot;C:\Users\User\AppData\Local\Temp\CP50442386000Session\CPTrustFolder50442386000\PPTImport50443304515\data\asimages\{0484A2C5-3690-44F5-A6AA-DA8D92FB8673}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F2A6A64-3F7A-43BC-8D0C-EC45DF647E11}&quot;/&gt;&lt;isInvalidForFieldText val=&quot;0&quot;/&gt;&lt;Image&gt;&lt;filename val=&quot;C:\Users\User\AppData\Local\Temp\CP50442386000Session\CPTrustFolder50442386000\PPTImport50443304515\data\asimages\{BF2A6A64-3F7A-43BC-8D0C-EC45DF647E11}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5301E60F-5B9A-4DE0-9BE8-8E923EEC2191}&quot;/&gt;&lt;isInvalidForFieldText val=&quot;0&quot;/&gt;&lt;Image&gt;&lt;filename val=&quot;C:\Users\User\AppData\Local\Temp\CP50442386000Session\CPTrustFolder50442386000\PPTImport50443304515\data\asimages\{5301E60F-5B9A-4DE0-9BE8-8E923EEC219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FBF3427-5C94-43B8-96CE-BAB14BB194D0}&quot;/&gt;&lt;isInvalidForFieldText val=&quot;0&quot;/&gt;&lt;Image&gt;&lt;filename val=&quot;C:\Users\User\AppData\Local\Temp\CP50442386000Session\CPTrustFolder50442386000\PPTImport50443304515\data\asimages\{4FBF3427-5C94-43B8-96CE-BAB14BB194D0}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7&quot;/&gt;&lt;lineCharCount val=&quot;1&quot;/&gt;&lt;lineCharCount val=&quot;49&quot;/&gt;&lt;lineCharCount val=&quot;1&quot;/&gt;&lt;lineCharCount val=&quot;57&quot;/&gt;&lt;lineCharCount val=&quot;1&quot;/&gt;&lt;lineCharCount val=&quot;48&quot;/&gt;&lt;lineCharCount val=&quot;1&quot;/&gt;&lt;lineCharCount val=&quot;40&quot;/&gt;&lt;/TableIndex&gt;&lt;/ShapeTextInfo&gt;"/>
  <p:tag name="HTML_SHAPEINFO" val="&lt;ThreeDShapeInfo&gt;&lt;uuid val=&quot;{6B61F2B8-5CC0-4046-B156-418D6A293D5B}&quot;/&gt;&lt;isInvalidForFieldText val=&quot;0&quot;/&gt;&lt;Image&gt;&lt;filename val=&quot;C:\Users\User\AppData\Local\Temp\CP50442386000Session\CPTrustFolder50442386000\PPTImport50443304515\data\asimages\{6B61F2B8-5CC0-4046-B156-418D6A293D5B}_2.png&quot;/&gt;&lt;left val=&quot;42&quot;/&gt;&lt;top val=&quot;193&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4168C8A-7A4E-4075-A020-57A7E9BDCCB0}&quot;/&gt;&lt;isInvalidForFieldText val=&quot;0&quot;/&gt;&lt;Image&gt;&lt;filename val=&quot;C:\Users\User\AppData\Local\Temp\CP50442386000Session\CPTrustFolder50442386000\PPTImport50443304515\data\asimages\{94168C8A-7A4E-4075-A020-57A7E9BDCCB0}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2590650-D9FC-4599-84A8-9E38115DC6D2}&quot;/&gt;&lt;isInvalidForFieldText val=&quot;0&quot;/&gt;&lt;Image&gt;&lt;filename val=&quot;C:\Users\User\AppData\Local\Temp\CP50442386000Session\CPTrustFolder50442386000\PPTImport50443304515\data\asimages\{82590650-D9FC-4599-84A8-9E38115DC6D2}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5E408C-B428-42DC-863B-A0E76D04FACE}&quot;/&gt;&lt;isInvalidForFieldText val=&quot;0&quot;/&gt;&lt;Image&gt;&lt;filename val=&quot;C:\Users\User\AppData\Local\Temp\CP50442386000Session\CPTrustFolder50442386000\PPTImport50443304515\data\asimages\{0F5E408C-B428-42DC-863B-A0E76D04FACE}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3&quot;/&gt;&lt;lineCharCount val=&quot;53&quot;/&gt;&lt;lineCharCount val=&quot;31&quot;/&gt;&lt;lineCharCount val=&quot;60&quot;/&gt;&lt;lineCharCount val=&quot;57&quot;/&gt;&lt;lineCharCount val=&quot;68&quot;/&gt;&lt;lineCharCount val=&quot;69&quot;/&gt;&lt;lineCharCount val=&quot;4&quot;/&gt;&lt;lineCharCount val=&quot;49&quot;/&gt;&lt;lineCharCount val=&quot;16&quot;/&gt;&lt;/TableIndex&gt;&lt;/ShapeTextInfo&gt;"/>
  <p:tag name="HTML_SHAPEINFO" val="&lt;ThreeDShapeInfo&gt;&lt;uuid val=&quot;{B3A37B88-66B0-4285-A1B5-A6B61D51B40E}&quot;/&gt;&lt;isInvalidForFieldText val=&quot;0&quot;/&gt;&lt;Image&gt;&lt;filename val=&quot;C:\Users\User\AppData\Local\Temp\CP50442386000Session\CPTrustFolder50442386000\PPTImport50443304515\data\asimages\{B3A37B88-66B0-4285-A1B5-A6B61D51B40E}_3.png&quot;/&gt;&lt;left val=&quot;39&quot;/&gt;&lt;top val=&quot;196&quot;/&gt;&lt;width val=&quot;877&quot;/&gt;&lt;height val=&quot;431&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3105AC99-12DB-4D8E-A837-DD4BB54BA72F}&quot;/&gt;&lt;isInvalidForFieldText val=&quot;0&quot;/&gt;&lt;Image&gt;&lt;filename val=&quot;C:\Users\User\AppData\Local\Temp\CP50442386000Session\CPTrustFolder50442386000\PPTImport50443304515\data\asimages\{3105AC99-12DB-4D8E-A837-DD4BB54BA72F}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17&quot;/&gt;&lt;lineCharCount val=&quot;28&quot;/&gt;&lt;lineCharCount val=&quot;52&quot;/&gt;&lt;lineCharCount val=&quot;37&quot;/&gt;&lt;lineCharCount val=&quot;21&quot;/&gt;&lt;/TableIndex&gt;&lt;/ShapeTextInfo&gt;"/>
  <p:tag name="HTML_SHAPEINFO" val="&lt;ThreeDShapeInfo&gt;&lt;uuid val=&quot;{0BAD4DCF-A6D0-4C76-9C2C-2E9EAA26A448}&quot;/&gt;&lt;isInvalidForFieldText val=&quot;0&quot;/&gt;&lt;Image&gt;&lt;filename val=&quot;C:\Users\User\AppData\Local\Temp\CP50442386000Session\CPTrustFolder50442386000\PPTImport50443304515\data\asimages\{0BAD4DCF-A6D0-4C76-9C2C-2E9EAA26A448}_4.png&quot;/&gt;&lt;left val=&quot;42&quot;/&gt;&lt;top val=&quot;212&quot;/&gt;&lt;width val=&quot;870&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B4BC6A5-E8FF-40DC-A703-0BA004C5A53A}&quot;/&gt;&lt;isInvalidForFieldText val=&quot;0&quot;/&gt;&lt;Image&gt;&lt;filename val=&quot;C:\Users\User\AppData\Local\Temp\CP50442386000Session\CPTrustFolder50442386000\PPTImport50443304515\data\asimages\{1B4BC6A5-E8FF-40DC-A703-0BA004C5A53A}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35D3C2A-069B-4C59-82F6-3C34ECB286BF}&quot;/&gt;&lt;isInvalidForFieldText val=&quot;0&quot;/&gt;&lt;Image&gt;&lt;filename val=&quot;C:\Users\User\AppData\Local\Temp\CP50442386000Session\CPTrustFolder50442386000\PPTImport50443304515\data\asimages\{B35D3C2A-069B-4C59-82F6-3C34ECB286BF}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5&quot;/&gt;&lt;lineCharCount val=&quot;66&quot;/&gt;&lt;lineCharCount val=&quot;1&quot;/&gt;&lt;lineCharCount val=&quot;60&quot;/&gt;&lt;lineCharCount val=&quot;62&quot;/&gt;&lt;lineCharCount val=&quot;72&quot;/&gt;&lt;lineCharCount val=&quot;45&quot;/&gt;&lt;/TableIndex&gt;&lt;/ShapeTextInfo&gt;"/>
  <p:tag name="HTML_SHAPEINFO" val="&lt;ThreeDShapeInfo&gt;&lt;uuid val=&quot;{594BDA91-6062-43D5-B936-37A6CB001C6A}&quot;/&gt;&lt;isInvalidForFieldText val=&quot;0&quot;/&gt;&lt;Image&gt;&lt;filename val=&quot;C:\Users\User\AppData\Local\Temp\CP50442386000Session\CPTrustFolder50442386000\PPTImport50443304515\data\asimages\{594BDA91-6062-43D5-B936-37A6CB001C6A}_5.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CC73093-EA17-46FC-B698-57F0342434E1}&quot;/&gt;&lt;isInvalidForFieldText val=&quot;0&quot;/&gt;&lt;Image&gt;&lt;filename val=&quot;C:\Users\User\AppData\Local\Temp\CP50442386000Session\CPTrustFolder50442386000\PPTImport50443304515\data\asimages\{9CC73093-EA17-46FC-B698-57F0342434E1}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D65B272C-7337-4EBC-B5FA-08B79A951FE1}&quot;/&gt;&lt;isInvalidForFieldText val=&quot;0&quot;/&gt;&lt;Image&gt;&lt;filename val=&quot;C:\Users\User\AppData\Local\Temp\CP50442386000Session\CPTrustFolder50442386000\PPTImport50443304515\data\asimages\{D65B272C-7337-4EBC-B5FA-08B79A951FE1}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84&quot;/&gt;&lt;lineCharCount val=&quot;9&quot;/&gt;&lt;lineCharCount val=&quot;1&quot;/&gt;&lt;lineCharCount val=&quot;78&quot;/&gt;&lt;lineCharCount val=&quot;44&quot;/&gt;&lt;/TableIndex&gt;&lt;/ShapeTextInfo&gt;"/>
  <p:tag name="HTML_SHAPEINFO" val="&lt;ThreeDShapeInfo&gt;&lt;uuid val=&quot;{9F1E8B9B-0558-4A3B-B32D-2EDC5FA3E0FB}&quot;/&gt;&lt;isInvalidForFieldText val=&quot;0&quot;/&gt;&lt;Image&gt;&lt;filename val=&quot;C:\Users\User\AppData\Local\Temp\CP50442386000Session\CPTrustFolder50442386000\PPTImport50443304515\data\asimages\{9F1E8B9B-0558-4A3B-B32D-2EDC5FA3E0FB}_6.png&quot;/&gt;&lt;left val=&quot;42&quot;/&gt;&lt;top val=&quot;212&quot;/&gt;&lt;width val=&quot;875&quot;/&gt;&lt;height val=&quot;229&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5AB71F0-471E-41B1-9E76-EDF9EF6490F6}&quot;/&gt;&lt;isInvalidForFieldText val=&quot;0&quot;/&gt;&lt;Image&gt;&lt;filename val=&quot;C:\Users\User\AppData\Local\Temp\CP50442386000Session\CPTrustFolder50442386000\PPTImport50443304515\data\asimages\{45AB71F0-471E-41B1-9E76-EDF9EF6490F6}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D012A4AA-911F-4674-B907-2839252708FD}&quot;/&gt;&lt;isInvalidForFieldText val=&quot;0&quot;/&gt;&lt;Image&gt;&lt;filename val=&quot;C:\Users\User\AppData\Local\Temp\CP50442386000Session\CPTrustFolder50442386000\PPTImport50443304515\data\asimages\{D012A4AA-911F-4674-B907-2839252708FD}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0&quot;/&gt;&lt;lineCharCount val=&quot;1&quot;/&gt;&lt;lineCharCount val=&quot;87&quot;/&gt;&lt;lineCharCount val=&quot;84&quot;/&gt;&lt;lineCharCount val=&quot;18&quot;/&gt;&lt;lineCharCount val=&quot;1&quot;/&gt;&lt;lineCharCount val=&quot;74&quot;/&gt;&lt;lineCharCount val=&quot;25&quot;/&gt;&lt;lineCharCount val=&quot;1&quot;/&gt;&lt;lineCharCount val=&quot;76&quot;/&gt;&lt;lineCharCount val=&quot;38&quot;/&gt;&lt;/TableIndex&gt;&lt;/ShapeTextInfo&gt;"/>
  <p:tag name="HTML_SHAPEINFO" val="&lt;ThreeDShapeInfo&gt;&lt;uuid val=&quot;{58E0E661-3A63-4BAE-8CA7-AD7366C96DE8}&quot;/&gt;&lt;isInvalidForFieldText val=&quot;0&quot;/&gt;&lt;Image&gt;&lt;filename val=&quot;C:\Users\User\AppData\Local\Temp\CP50442386000Session\CPTrustFolder50442386000\PPTImport50443304515\data\asimages\{58E0E661-3A63-4BAE-8CA7-AD7366C96DE8}_7.png&quot;/&gt;&lt;left val=&quot;42&quot;/&gt;&lt;top val=&quot;212&quot;/&gt;&lt;width val=&quot;879&quot;/&gt;&lt;height val=&quot;36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652FC5-F9A0-4278-87E0-632D8A4CC319}&quot;/&gt;&lt;isInvalidForFieldText val=&quot;0&quot;/&gt;&lt;Image&gt;&lt;filename val=&quot;C:\Users\User\AppData\Local\Temp\CP50442386000Session\CPTrustFolder50442386000\PPTImport50443304515\data\asimages\{26652FC5-F9A0-4278-87E0-632D8A4CC319}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8E2C81A5-1701-49BB-90E1-B8556DAEA739}&quot;/&gt;&lt;isInvalidForFieldText val=&quot;0&quot;/&gt;&lt;Image&gt;&lt;filename val=&quot;C:\Users\User\AppData\Local\Temp\CP50442386000Session\CPTrustFolder50442386000\PPTImport50443304515\data\asimages\{8E2C81A5-1701-49BB-90E1-B8556DAEA739}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4&quot;/&gt;&lt;lineCharCount val=&quot;1&quot;/&gt;&lt;lineCharCount val=&quot;75&quot;/&gt;&lt;lineCharCount val=&quot;53&quot;/&gt;&lt;lineCharCount val=&quot;1&quot;/&gt;&lt;lineCharCount val=&quot;77&quot;/&gt;&lt;lineCharCount val=&quot;33&quot;/&gt;&lt;/TableIndex&gt;&lt;/ShapeTextInfo&gt;"/>
  <p:tag name="HTML_SHAPEINFO" val="&lt;ThreeDShapeInfo&gt;&lt;uuid val=&quot;{289A185B-F282-4226-B8A5-8AFD67474FC2}&quot;/&gt;&lt;isInvalidForFieldText val=&quot;0&quot;/&gt;&lt;Image&gt;&lt;filename val=&quot;C:\Users\User\AppData\Local\Temp\CP50442386000Session\CPTrustFolder50442386000\PPTImport50443304515\data\asimages\{289A185B-F282-4226-B8A5-8AFD67474FC2}_8.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CA939AA-A27B-4D14-B1C5-A2F6B9A45F10}&quot;/&gt;&lt;isInvalidForFieldText val=&quot;0&quot;/&gt;&lt;Image&gt;&lt;filename val=&quot;C:\Users\User\AppData\Local\Temp\CP50442386000Session\CPTrustFolder50442386000\PPTImport50443304515\data\asimages\{4CA939AA-A27B-4D14-B1C5-A2F6B9A45F10}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4B99DAA-8AC6-4C7A-A085-10FE231CBE3F}&quot;/&gt;&lt;isInvalidForFieldText val=&quot;0&quot;/&gt;&lt;Image&gt;&lt;filename val=&quot;C:\Users\User\AppData\Local\Temp\CP50442386000Session\CPTrustFolder50442386000\PPTImport50443304515\data\asimages\{74B99DAA-8AC6-4C7A-A085-10FE231CBE3F}_9.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1&quot;/&gt;&lt;lineCharCount val=&quot;33&quot;/&gt;&lt;lineCharCount val=&quot;73&quot;/&gt;&lt;lineCharCount val=&quot;1&quot;/&gt;&lt;lineCharCount val=&quot;31&quot;/&gt;&lt;lineCharCount val=&quot;88&quot;/&gt;&lt;lineCharCount val=&quot;43&quot;/&gt;&lt;lineCharCount val=&quot;1&quot;/&gt;&lt;lineCharCount val=&quot;49&quot;/&gt;&lt;lineCharCount val=&quot;59&quot;/&gt;&lt;/TableIndex&gt;&lt;/ShapeTextInfo&gt;"/>
  <p:tag name="HTML_SHAPEINFO" val="&lt;ThreeDShapeInfo&gt;&lt;uuid val=&quot;{8D3890CC-DB3F-43CD-9927-008AE53DFA52}&quot;/&gt;&lt;isInvalidForFieldText val=&quot;0&quot;/&gt;&lt;Image&gt;&lt;filename val=&quot;C:\Users\User\AppData\Local\Temp\CP50442386000Session\CPTrustFolder50442386000\PPTImport50443304515\data\asimages\{8D3890CC-DB3F-43CD-9927-008AE53DFA52}_9.png&quot;/&gt;&lt;left val=&quot;42&quot;/&gt;&lt;top val=&quot;212&quot;/&gt;&lt;width val=&quot;870&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5F4381A-CE53-4DBC-A319-C1094A9D2558}&quot;/&gt;&lt;isInvalidForFieldText val=&quot;0&quot;/&gt;&lt;Image&gt;&lt;filename val=&quot;C:\Users\User\AppData\Local\Temp\CP50442386000Session\CPTrustFolder50442386000\PPTImport50443304515\data\asimages\{95F4381A-CE53-4DBC-A319-C1094A9D2558}_9.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71BE3F54-4D21-4D0E-88A5-95D826F917ED}&quot;/&gt;&lt;isInvalidForFieldText val=&quot;0&quot;/&gt;&lt;Image&gt;&lt;filename val=&quot;C:\Users\User\AppData\Local\Temp\CP50442386000Session\CPTrustFolder50442386000\PPTImport50443304515\data\asimages\{71BE3F54-4D21-4D0E-88A5-95D826F917ED}_10.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1&quot;/&gt;&lt;lineCharCount val=&quot;23&quot;/&gt;&lt;lineCharCount val=&quot;89&quot;/&gt;&lt;lineCharCount val=&quot;81&quot;/&gt;&lt;lineCharCount val=&quot;1&quot;/&gt;&lt;lineCharCount val=&quot;49&quot;/&gt;&lt;lineCharCount val=&quot;64&quot;/&gt;&lt;/TableIndex&gt;&lt;/ShapeTextInfo&gt;"/>
  <p:tag name="HTML_SHAPEINFO" val="&lt;ThreeDShapeInfo&gt;&lt;uuid val=&quot;{A4B063A4-2944-46FC-952F-540F4C287F93}&quot;/&gt;&lt;isInvalidForFieldText val=&quot;0&quot;/&gt;&lt;Image&gt;&lt;filename val=&quot;C:\Users\User\AppData\Local\Temp\CP50442386000Session\CPTrustFolder50442386000\PPTImport50443304515\data\asimages\{A4B063A4-2944-46FC-952F-540F4C287F93}_10.png&quot;/&gt;&lt;left val=&quot;42&quot;/&gt;&lt;top val=&quot;212&quot;/&gt;&lt;width val=&quot;870&quot;/&gt;&lt;height val=&quot;26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055274E-A9D8-42C0-B957-68640854025B}&quot;/&gt;&lt;isInvalidForFieldText val=&quot;0&quot;/&gt;&lt;Image&gt;&lt;filename val=&quot;C:\Users\User\AppData\Local\Temp\CP50442386000Session\CPTrustFolder50442386000\PPTImport50443304515\data\asimages\{A055274E-A9D8-42C0-B957-68640854025B}_10.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C69A423-0648-482F-B051-9790327AC48C}&quot;/&gt;&lt;isInvalidForFieldText val=&quot;0&quot;/&gt;&lt;Image&gt;&lt;filename val=&quot;C:\Users\User\AppData\Local\Temp\CP50442386000Session\CPTrustFolder50442386000\PPTImport50443304515\data\asimages\{3C69A423-0648-482F-B051-9790327AC48C}_11.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44&quot;/&gt;&lt;lineCharCount val=&quot;1&quot;/&gt;&lt;lineCharCount val=&quot;70&quot;/&gt;&lt;lineCharCount val=&quot;32&quot;/&gt;&lt;lineCharCount val=&quot;1&quot;/&gt;&lt;lineCharCount val=&quot;69&quot;/&gt;&lt;lineCharCount val=&quot;66&quot;/&gt;&lt;/TableIndex&gt;&lt;/ShapeTextInfo&gt;"/>
  <p:tag name="HTML_SHAPEINFO" val="&lt;ThreeDShapeInfo&gt;&lt;uuid val=&quot;{4FB13481-FA24-43EA-83FB-C6C7A43BAEFB}&quot;/&gt;&lt;isInvalidForFieldText val=&quot;0&quot;/&gt;&lt;Image&gt;&lt;filename val=&quot;C:\Users\User\AppData\Local\Temp\CP50442386000Session\CPTrustFolder50442386000\PPTImport50443304515\data\asimages\{4FB13481-FA24-43EA-83FB-C6C7A43BAEFB}_11.png&quot;/&gt;&lt;left val=&quot;42&quot;/&gt;&lt;top val=&quot;212&quot;/&gt;&lt;width val=&quot;870&quot;/&gt;&lt;height val=&quot;41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84D7F9-AD97-463F-BB2C-E25358F7EEBC}&quot;/&gt;&lt;isInvalidForFieldText val=&quot;0&quot;/&gt;&lt;Image&gt;&lt;filename val=&quot;C:\Users\User\AppData\Local\Temp\CP50442386000Session\CPTrustFolder50442386000\PPTImport50443304515\data\asimages\{5D84D7F9-AD97-463F-BB2C-E25358F7EEBC}_11.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80C23E46-DA6C-444E-B2F6-4DB5892E77FA}&quot;/&gt;&lt;isInvalidForFieldText val=&quot;0&quot;/&gt;&lt;Image&gt;&lt;filename val=&quot;C:\Users\User\AppData\Local\Temp\CP50442386000Session\CPTrustFolder50442386000\PPTImport50443304515\data\asimages\{80C23E46-DA6C-444E-B2F6-4DB5892E77FA}_12.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64&quot;/&gt;&lt;lineCharCount val=&quot;71&quot;/&gt;&lt;lineCharCount val=&quot;13&quot;/&gt;&lt;lineCharCount val=&quot;58&quot;/&gt;&lt;lineCharCount val=&quot;1&quot;/&gt;&lt;lineCharCount val=&quot;65&quot;/&gt;&lt;lineCharCount val=&quot;19&quot;/&gt;&lt;lineCharCount val=&quot;80&quot;/&gt;&lt;lineCharCount val=&quot;31&quot;/&gt;&lt;/TableIndex&gt;&lt;/ShapeTextInfo&gt;"/>
  <p:tag name="HTML_SHAPEINFO" val="&lt;ThreeDShapeInfo&gt;&lt;uuid val=&quot;{CD5FBE0A-34C3-49DD-83FA-DCD2EA3C5A24}&quot;/&gt;&lt;isInvalidForFieldText val=&quot;0&quot;/&gt;&lt;Image&gt;&lt;filename val=&quot;C:\Users\User\AppData\Local\Temp\CP50442386000Session\CPTrustFolder50442386000\PPTImport50443304515\data\asimages\{CD5FBE0A-34C3-49DD-83FA-DCD2EA3C5A24}_12.png&quot;/&gt;&lt;left val=&quot;42&quot;/&gt;&lt;top val=&quot;212&quot;/&gt;&lt;width val=&quot;870&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6EFEE17-6071-4234-B70E-57E2D0A9F945}&quot;/&gt;&lt;isInvalidForFieldText val=&quot;0&quot;/&gt;&lt;Image&gt;&lt;filename val=&quot;C:\Users\User\AppData\Local\Temp\CP50442386000Session\CPTrustFolder50442386000\PPTImport50443304515\data\asimages\{96EFEE17-6071-4234-B70E-57E2D0A9F945}_12.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40550AFF-C664-4DE5-A69A-671D5D81249E}&quot;/&gt;&lt;isInvalidForFieldText val=&quot;0&quot;/&gt;&lt;Image&gt;&lt;filename val=&quot;C:\Users\User\AppData\Local\Temp\CP50442386000Session\CPTrustFolder50442386000\PPTImport50443304515\data\asimages\{40550AFF-C664-4DE5-A69A-671D5D81249E}_14.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5&quot;/&gt;&lt;lineCharCount val=&quot;67&quot;/&gt;&lt;lineCharCount val=&quot;64&quot;/&gt;&lt;lineCharCount val=&quot;70&quot;/&gt;&lt;lineCharCount val=&quot;29&quot;/&gt;&lt;lineCharCount val=&quot;46&quot;/&gt;&lt;/TableIndex&gt;&lt;/ShapeTextInfo&gt;"/>
  <p:tag name="HTML_SHAPEINFO" val="&lt;ThreeDShapeInfo&gt;&lt;uuid val=&quot;{C7FD0CD3-953A-4941-883B-01AD8B566A4B}&quot;/&gt;&lt;isInvalidForFieldText val=&quot;0&quot;/&gt;&lt;Image&gt;&lt;filename val=&quot;C:\Users\User\AppData\Local\Temp\CP50442386000Session\CPTrustFolder50442386000\PPTImport50443304515\data\asimages\{C7FD0CD3-953A-4941-883B-01AD8B566A4B}_14.png&quot;/&gt;&lt;left val=&quot;42&quot;/&gt;&lt;top val=&quot;212&quot;/&gt;&lt;width val=&quot;874&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3F1A1EE-7FFC-4258-B5D6-9B05A90A42BA}&quot;/&gt;&lt;isInvalidForFieldText val=&quot;0&quot;/&gt;&lt;Image&gt;&lt;filename val=&quot;C:\Users\User\AppData\Local\Temp\CP50442386000Session\CPTrustFolder50442386000\PPTImport50443304515\data\asimages\{93F1A1EE-7FFC-4258-B5D6-9B05A90A42BA}_14.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1F26597A-0710-4488-8C4E-7A35E6B1E9DD}&quot;/&gt;&lt;isInvalidForFieldText val=&quot;0&quot;/&gt;&lt;Image&gt;&lt;filename val=&quot;C:\Users\User\AppData\Local\Temp\CP50442386000Session\CPTrustFolder50442386000\PPTImport50443304515\data\asimages\{1F26597A-0710-4488-8C4E-7A35E6B1E9DD}_15.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19&quot;/&gt;&lt;lineCharCount val=&quot;1&quot;/&gt;&lt;lineCharCount val=&quot;20&quot;/&gt;&lt;lineCharCount val=&quot;36&quot;/&gt;&lt;lineCharCount val=&quot;84&quot;/&gt;&lt;lineCharCount val=&quot;85&quot;/&gt;&lt;lineCharCount val=&quot;19&quot;/&gt;&lt;/TableIndex&gt;&lt;/ShapeTextInfo&gt;"/>
  <p:tag name="HTML_SHAPEINFO" val="&lt;ThreeDShapeInfo&gt;&lt;uuid val=&quot;{DEF32263-4CB9-4FA7-9E3B-4FD3DF4A5A09}&quot;/&gt;&lt;isInvalidForFieldText val=&quot;0&quot;/&gt;&lt;Image&gt;&lt;filename val=&quot;C:\Users\User\AppData\Local\Temp\CP50442386000Session\CPTrustFolder50442386000\PPTImport50443304515\data\asimages\{DEF32263-4CB9-4FA7-9E3B-4FD3DF4A5A09}_15.png&quot;/&gt;&lt;left val=&quot;42&quot;/&gt;&lt;top val=&quot;212&quot;/&gt;&lt;width val=&quot;870&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3F1DB7-FD09-425B-BB6C-EB0B33602339}&quot;/&gt;&lt;isInvalidForFieldText val=&quot;0&quot;/&gt;&lt;Image&gt;&lt;filename val=&quot;C:\Users\User\AppData\Local\Temp\CP50442386000Session\CPTrustFolder50442386000\PPTImport50443304515\data\asimages\{943F1DB7-FD09-425B-BB6C-EB0B33602339}_15.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CB9645F-E233-4354-9F27-AED83837B5BB}&quot;/&gt;&lt;isInvalidForFieldText val=&quot;0&quot;/&gt;&lt;Image&gt;&lt;filename val=&quot;C:\Users\User\AppData\Local\Temp\CP50442386000Session\CPTrustFolder50442386000\PPTImport50443304515\data\asimages\{8CB9645F-E233-4354-9F27-AED83837B5BB}_16.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1&quot;/&gt;&lt;lineCharCount val=&quot;27&quot;/&gt;&lt;lineCharCount val=&quot;64&quot;/&gt;&lt;lineCharCount val=&quot;68&quot;/&gt;&lt;lineCharCount val=&quot;1&quot;/&gt;&lt;lineCharCount val=&quot;67&quot;/&gt;&lt;lineCharCount val=&quot;61&quot;/&gt;&lt;/TableIndex&gt;&lt;/ShapeTextInfo&gt;"/>
  <p:tag name="HTML_SHAPEINFO" val="&lt;ThreeDShapeInfo&gt;&lt;uuid val=&quot;{F3F23785-CF6D-4CEE-AFCC-47A76BA93C5A}&quot;/&gt;&lt;isInvalidForFieldText val=&quot;0&quot;/&gt;&lt;Image&gt;&lt;filename val=&quot;C:\Users\User\AppData\Local\Temp\CP50442386000Session\CPTrustFolder50442386000\PPTImport50443304515\data\asimages\{F3F23785-CF6D-4CEE-AFCC-47A76BA93C5A}_16.png&quot;/&gt;&lt;left val=&quot;42&quot;/&gt;&lt;top val=&quot;212&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E43B1A-6622-4061-9A3F-0AE345EE6B53}&quot;/&gt;&lt;isInvalidForFieldText val=&quot;0&quot;/&gt;&lt;Image&gt;&lt;filename val=&quot;C:\Users\User\AppData\Local\Temp\CP50442386000Session\CPTrustFolder50442386000\PPTImport50443304515\data\asimages\{2AE43B1A-6622-4061-9A3F-0AE345EE6B53}_16.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7D7E77D6-71BF-4EB9-BECC-D32D7F471DC6}&quot;/&gt;&lt;isInvalidForFieldText val=&quot;0&quot;/&gt;&lt;Image&gt;&lt;filename val=&quot;C:\Users\User\AppData\Local\Temp\CP50442386000Session\CPTrustFolder50442386000\PPTImport50443304515\data\asimages\{7D7E77D6-71BF-4EB9-BECC-D32D7F471DC6}_17.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5&quot;/&gt;&lt;lineCharCount val=&quot;1&quot;/&gt;&lt;lineCharCount val=&quot;49&quot;/&gt;&lt;lineCharCount val=&quot;1&quot;/&gt;&lt;lineCharCount val=&quot;71&quot;/&gt;&lt;lineCharCount val=&quot;8&quot;/&gt;&lt;lineCharCount val=&quot;1&quot;/&gt;&lt;lineCharCount val=&quot;43&quot;/&gt;&lt;lineCharCount val=&quot;1&quot;/&gt;&lt;lineCharCount val=&quot;61&quot;/&gt;&lt;/TableIndex&gt;&lt;/ShapeTextInfo&gt;"/>
  <p:tag name="HTML_SHAPEINFO" val="&lt;ThreeDShapeInfo&gt;&lt;uuid val=&quot;{0C9B07E1-8D3A-43BF-A6E5-845C9DB6A351}&quot;/&gt;&lt;isInvalidForFieldText val=&quot;0&quot;/&gt;&lt;Image&gt;&lt;filename val=&quot;C:\Users\User\AppData\Local\Temp\CP50442386000Session\CPTrustFolder50442386000\PPTImport50443304515\data\asimages\{0C9B07E1-8D3A-43BF-A6E5-845C9DB6A351}_17.png&quot;/&gt;&lt;left val=&quot;42&quot;/&gt;&lt;top val=&quot;212&quot;/&gt;&lt;width val=&quot;872&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A08670-000F-455B-B96A-951D0ED5A0C7}&quot;/&gt;&lt;isInvalidForFieldText val=&quot;0&quot;/&gt;&lt;Image&gt;&lt;filename val=&quot;C:\Users\User\AppData\Local\Temp\CP50442386000Session\CPTrustFolder50442386000\PPTImport50443304515\data\asimages\{E1A08670-000F-455B-B96A-951D0ED5A0C7}_17.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1114890-6884-4191-BB9B-44DFA4A06FA6}&quot;/&gt;&lt;isInvalidForFieldText val=&quot;0&quot;/&gt;&lt;Image&gt;&lt;filename val=&quot;C:\Users\User\AppData\Local\Temp\CP50442386000Session\CPTrustFolder50442386000\PPTImport50443304515\data\asimages\{61114890-6884-4191-BB9B-44DFA4A06FA6}_18.png&quot;/&gt;&lt;left val=&quot;0&quot;/&gt;&lt;top val=&quot;273&quot;/&gt;&lt;width val=&quot;961&quot;/&gt;&lt;height val=&quot;203&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7ECFC6A-18D4-478B-B2CB-28E12BBEC0CC}&quot;/&gt;&lt;isInvalidForFieldText val=&quot;0&quot;/&gt;&lt;Image&gt;&lt;filename val=&quot;C:\Users\User\AppData\Local\Temp\CP50442386000Session\CPTrustFolder50442386000\PPTImport50443304515\data\asimages\{B7ECFC6A-18D4-478B-B2CB-28E12BBEC0CC}_18.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124</Task_x0020_Status>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47079FEF-B9B7-461A-B375-EB6E36D23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schemas.openxmlformats.org/package/2006/metadata/core-properties"/>
    <ds:schemaRef ds:uri="c13a68cb-816a-4054-99ff-2c26efa9c4e4"/>
    <ds:schemaRef ds:uri="77dce447-0566-47ff-8c07-c9b85fda5322"/>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microsoft.com/office/2006/metadata/properties"/>
    <ds:schemaRef ds:uri="b64ba0c6-cbc7-4b8a-8400-04e73b36ee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Theme</Template>
  <TotalTime>8952</TotalTime>
  <Words>2273</Words>
  <Application>Microsoft Office PowerPoint</Application>
  <PresentationFormat>On-screen Show (4:3)</PresentationFormat>
  <Paragraphs>236</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VA Theme</vt:lpstr>
      <vt:lpstr>Return to Active Duty</vt:lpstr>
      <vt:lpstr>Objectives</vt:lpstr>
      <vt:lpstr>References</vt:lpstr>
      <vt:lpstr>Identifying Active Duty Service</vt:lpstr>
      <vt:lpstr>Reviewing Share Awards Screen</vt:lpstr>
      <vt:lpstr>Processing Active Duty Adjustment</vt:lpstr>
      <vt:lpstr>Active Duty Due Process</vt:lpstr>
      <vt:lpstr>Active Duty Due Process (cont.)</vt:lpstr>
      <vt:lpstr>Active Duty Notifications</vt:lpstr>
      <vt:lpstr>Active Duty Notifications (cont.)</vt:lpstr>
      <vt:lpstr>Effective Dates</vt:lpstr>
      <vt:lpstr>Restoring Benefits</vt:lpstr>
      <vt:lpstr>Static and Non-Static Disabilities</vt:lpstr>
      <vt:lpstr>Static and Non-Static Disabilities</vt:lpstr>
      <vt:lpstr>Processing Return to Active Duty Awards</vt:lpstr>
      <vt:lpstr>Summary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Active Duty PowerPoint Presentation</dc:title>
  <dc:subject>VSR, AQRS, RVSR</dc:subject>
  <dc:creator>Department of Veterans Affairs, Veterans Benefits Administration, Compensation Service, STAFF</dc:creator>
  <cp:keywords>active duty,active duty service periods,active service pay,due process,static disabilities,non-static disabilities,DD214,EP 290,EP 600,EP 690,basic eligibility</cp:keywords>
  <dc:description>This lesson outlines the procedure to adjust awards where Veterans have returned to active duty or have an active duty service period.</dc:description>
  <cp:lastModifiedBy>Kathy Poole</cp:lastModifiedBy>
  <cp:revision>541</cp:revision>
  <dcterms:created xsi:type="dcterms:W3CDTF">2014-04-30T02:32:11Z</dcterms:created>
  <dcterms:modified xsi:type="dcterms:W3CDTF">2020-07-27T18:13:25Z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Type">
    <vt:lpwstr>Presentation</vt:lpwstr>
  </property>
  <property fmtid="{D5CDD505-2E9C-101B-9397-08002B2CF9AE}" pid="9" name="Language">
    <vt:lpwstr>en</vt:lpwstr>
  </property>
</Properties>
</file>