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2.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3.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4.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5.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6.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7.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8.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9.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10.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1.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12.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13.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4.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15.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16.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17.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4082" r:id="rId4"/>
  </p:sldMasterIdLst>
  <p:notesMasterIdLst>
    <p:notesMasterId r:id="rId23"/>
  </p:notesMasterIdLst>
  <p:handoutMasterIdLst>
    <p:handoutMasterId r:id="rId24"/>
  </p:handoutMasterIdLst>
  <p:sldIdLst>
    <p:sldId id="256" r:id="rId5"/>
    <p:sldId id="263" r:id="rId6"/>
    <p:sldId id="359" r:id="rId7"/>
    <p:sldId id="388" r:id="rId8"/>
    <p:sldId id="394" r:id="rId9"/>
    <p:sldId id="393" r:id="rId10"/>
    <p:sldId id="392" r:id="rId11"/>
    <p:sldId id="391" r:id="rId12"/>
    <p:sldId id="398" r:id="rId13"/>
    <p:sldId id="389" r:id="rId14"/>
    <p:sldId id="399" r:id="rId15"/>
    <p:sldId id="397" r:id="rId16"/>
    <p:sldId id="400" r:id="rId17"/>
    <p:sldId id="390" r:id="rId18"/>
    <p:sldId id="401" r:id="rId19"/>
    <p:sldId id="403" r:id="rId20"/>
    <p:sldId id="404" r:id="rId21"/>
    <p:sldId id="357"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072">
          <p15:clr>
            <a:srgbClr val="A4A3A4"/>
          </p15:clr>
        </p15:guide>
      </p15:sldGuideLst>
    </p:ext>
    <p:ext uri="{2D200454-40CA-4A62-9FC3-DE9A4176ACB9}">
      <p15:notesGuideLst xmlns:p15="http://schemas.microsoft.com/office/powerpoint/2012/main">
        <p15:guide id="1" orient="horz" pos="2927">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D3275"/>
    <a:srgbClr val="CC0000"/>
    <a:srgbClr val="000066"/>
    <a:srgbClr val="BBBBFF"/>
    <a:srgbClr val="ABABFF"/>
    <a:srgbClr val="0033CC"/>
    <a:srgbClr val="0000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837" autoAdjust="0"/>
    <p:restoredTop sz="93899" autoAdjust="0"/>
  </p:normalViewPr>
  <p:slideViewPr>
    <p:cSldViewPr showGuides="1">
      <p:cViewPr varScale="1">
        <p:scale>
          <a:sx n="106" d="100"/>
          <a:sy n="106" d="100"/>
        </p:scale>
        <p:origin x="882" y="78"/>
      </p:cViewPr>
      <p:guideLst>
        <p:guide orient="horz" pos="2160"/>
        <p:guide pos="30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showGuides="1">
      <p:cViewPr>
        <p:scale>
          <a:sx n="75" d="100"/>
          <a:sy n="75" d="100"/>
        </p:scale>
        <p:origin x="-1164" y="-60"/>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2618C906-553D-407A-B088-870B433A5935}"/>
              </a:ext>
            </a:extLst>
          </p:cNvPr>
          <p:cNvSpPr>
            <a:spLocks noGrp="1" noChangeArrowheads="1"/>
          </p:cNvSpPr>
          <p:nvPr>
            <p:ph type="hdr" sz="quarter"/>
          </p:nvPr>
        </p:nvSpPr>
        <p:spPr bwMode="auto">
          <a:xfrm>
            <a:off x="0" y="0"/>
            <a:ext cx="3043238" cy="471488"/>
          </a:xfrm>
          <a:prstGeom prst="rect">
            <a:avLst/>
          </a:prstGeom>
          <a:noFill/>
          <a:ln w="9525">
            <a:noFill/>
            <a:miter lim="800000"/>
            <a:headEnd/>
            <a:tailEnd/>
          </a:ln>
        </p:spPr>
        <p:txBody>
          <a:bodyPr vert="horz" wrap="square" lIns="92520" tIns="46261" rIns="92520" bIns="46261" numCol="1" anchor="t" anchorCtr="0" compatLnSpc="1">
            <a:prstTxWarp prst="textNoShape">
              <a:avLst/>
            </a:prstTxWarp>
          </a:bodyPr>
          <a:lstStyle>
            <a:lvl1pPr defTabSz="930275" eaLnBrk="0" hangingPunct="0">
              <a:defRPr sz="1200">
                <a:latin typeface="Times New Roman" pitchFamily="18" charset="0"/>
              </a:defRPr>
            </a:lvl1pPr>
          </a:lstStyle>
          <a:p>
            <a:pPr>
              <a:defRPr/>
            </a:pPr>
            <a:r>
              <a:rPr lang="en-US"/>
              <a:t>VBA Overview</a:t>
            </a:r>
          </a:p>
        </p:txBody>
      </p:sp>
      <p:sp>
        <p:nvSpPr>
          <p:cNvPr id="4099" name="Rectangle 3">
            <a:extLst>
              <a:ext uri="{FF2B5EF4-FFF2-40B4-BE49-F238E27FC236}">
                <a16:creationId xmlns:a16="http://schemas.microsoft.com/office/drawing/2014/main" id="{8B58F1DA-7CDC-4A72-8A16-874FBB85C1E0}"/>
              </a:ext>
            </a:extLst>
          </p:cNvPr>
          <p:cNvSpPr>
            <a:spLocks noGrp="1" noChangeArrowheads="1"/>
          </p:cNvSpPr>
          <p:nvPr>
            <p:ph type="dt" sz="quarter" idx="1"/>
          </p:nvPr>
        </p:nvSpPr>
        <p:spPr bwMode="auto">
          <a:xfrm>
            <a:off x="3981450" y="0"/>
            <a:ext cx="3041650" cy="471488"/>
          </a:xfrm>
          <a:prstGeom prst="rect">
            <a:avLst/>
          </a:prstGeom>
          <a:noFill/>
          <a:ln w="9525">
            <a:noFill/>
            <a:miter lim="800000"/>
            <a:headEnd/>
            <a:tailEnd/>
          </a:ln>
        </p:spPr>
        <p:txBody>
          <a:bodyPr vert="horz" wrap="square" lIns="92520" tIns="46261" rIns="92520" bIns="46261" numCol="1" anchor="t" anchorCtr="0" compatLnSpc="1">
            <a:prstTxWarp prst="textNoShape">
              <a:avLst/>
            </a:prstTxWarp>
          </a:bodyPr>
          <a:lstStyle>
            <a:lvl1pPr algn="r" defTabSz="930275" eaLnBrk="0" hangingPunct="0">
              <a:defRPr sz="1200"/>
            </a:lvl1pPr>
          </a:lstStyle>
          <a:p>
            <a:pPr>
              <a:defRPr/>
            </a:pPr>
            <a:endParaRPr lang="en-US"/>
          </a:p>
        </p:txBody>
      </p:sp>
      <p:sp>
        <p:nvSpPr>
          <p:cNvPr id="4100" name="Rectangle 4">
            <a:extLst>
              <a:ext uri="{FF2B5EF4-FFF2-40B4-BE49-F238E27FC236}">
                <a16:creationId xmlns:a16="http://schemas.microsoft.com/office/drawing/2014/main" id="{98E54C76-91BD-4CA8-85B4-2FC339C7CCBF}"/>
              </a:ext>
            </a:extLst>
          </p:cNvPr>
          <p:cNvSpPr>
            <a:spLocks noGrp="1" noChangeArrowheads="1"/>
          </p:cNvSpPr>
          <p:nvPr>
            <p:ph type="ftr" sz="quarter" idx="2"/>
          </p:nvPr>
        </p:nvSpPr>
        <p:spPr bwMode="auto">
          <a:xfrm>
            <a:off x="0" y="8801100"/>
            <a:ext cx="3043238" cy="471488"/>
          </a:xfrm>
          <a:prstGeom prst="rect">
            <a:avLst/>
          </a:prstGeom>
          <a:noFill/>
          <a:ln w="9525">
            <a:noFill/>
            <a:miter lim="800000"/>
            <a:headEnd/>
            <a:tailEnd/>
          </a:ln>
        </p:spPr>
        <p:txBody>
          <a:bodyPr vert="horz" wrap="square" lIns="92520" tIns="46261" rIns="92520" bIns="46261" numCol="1" anchor="b" anchorCtr="0" compatLnSpc="1">
            <a:prstTxWarp prst="textNoShape">
              <a:avLst/>
            </a:prstTxWarp>
          </a:bodyPr>
          <a:lstStyle>
            <a:lvl1pPr defTabSz="930275" eaLnBrk="0" hangingPunct="0">
              <a:defRPr sz="1200">
                <a:latin typeface="Times New Roman" pitchFamily="18" charset="0"/>
              </a:defRPr>
            </a:lvl1pPr>
          </a:lstStyle>
          <a:p>
            <a:pPr>
              <a:defRPr/>
            </a:pPr>
            <a:endParaRPr lang="en-US"/>
          </a:p>
        </p:txBody>
      </p:sp>
      <p:sp>
        <p:nvSpPr>
          <p:cNvPr id="4101" name="Rectangle 5">
            <a:extLst>
              <a:ext uri="{FF2B5EF4-FFF2-40B4-BE49-F238E27FC236}">
                <a16:creationId xmlns:a16="http://schemas.microsoft.com/office/drawing/2014/main" id="{EAB6FEA0-A79F-4DEC-8E34-85C76A8164A8}"/>
              </a:ext>
            </a:extLst>
          </p:cNvPr>
          <p:cNvSpPr>
            <a:spLocks noGrp="1" noChangeArrowheads="1"/>
          </p:cNvSpPr>
          <p:nvPr>
            <p:ph type="sldNum" sz="quarter" idx="3"/>
          </p:nvPr>
        </p:nvSpPr>
        <p:spPr bwMode="auto">
          <a:xfrm>
            <a:off x="3981450" y="8801100"/>
            <a:ext cx="3041650" cy="471488"/>
          </a:xfrm>
          <a:prstGeom prst="rect">
            <a:avLst/>
          </a:prstGeom>
          <a:noFill/>
          <a:ln w="9525">
            <a:noFill/>
            <a:miter lim="800000"/>
            <a:headEnd/>
            <a:tailEnd/>
          </a:ln>
        </p:spPr>
        <p:txBody>
          <a:bodyPr vert="horz" wrap="square" lIns="92520" tIns="46261" rIns="92520" bIns="46261" numCol="1" anchor="b" anchorCtr="0" compatLnSpc="1">
            <a:prstTxWarp prst="textNoShape">
              <a:avLst/>
            </a:prstTxWarp>
          </a:bodyPr>
          <a:lstStyle>
            <a:lvl1pPr algn="r" defTabSz="930275" eaLnBrk="0" hangingPunct="0">
              <a:defRPr sz="1200">
                <a:latin typeface="Times New Roman" panose="02020603050405020304" pitchFamily="18" charset="0"/>
              </a:defRPr>
            </a:lvl1pPr>
          </a:lstStyle>
          <a:p>
            <a:fld id="{1C453F6E-E003-446C-962E-3257033C2160}"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FFE9847-759A-42C2-BCF5-6326F408CAA2}"/>
              </a:ext>
            </a:extLst>
          </p:cNvPr>
          <p:cNvSpPr>
            <a:spLocks noGrp="1" noChangeArrowheads="1"/>
          </p:cNvSpPr>
          <p:nvPr>
            <p:ph type="hdr" sz="quarter"/>
          </p:nvPr>
        </p:nvSpPr>
        <p:spPr bwMode="auto">
          <a:xfrm>
            <a:off x="0" y="0"/>
            <a:ext cx="3038475" cy="469900"/>
          </a:xfrm>
          <a:prstGeom prst="rect">
            <a:avLst/>
          </a:prstGeom>
          <a:noFill/>
          <a:ln w="9525">
            <a:noFill/>
            <a:miter lim="800000"/>
            <a:headEnd/>
            <a:tailEnd/>
          </a:ln>
        </p:spPr>
        <p:txBody>
          <a:bodyPr vert="horz" wrap="square" lIns="92520" tIns="46261" rIns="92520" bIns="46261" numCol="1" anchor="t" anchorCtr="0" compatLnSpc="1">
            <a:prstTxWarp prst="textNoShape">
              <a:avLst/>
            </a:prstTxWarp>
          </a:bodyPr>
          <a:lstStyle>
            <a:lvl1pPr defTabSz="928688" eaLnBrk="0" hangingPunct="0">
              <a:defRPr sz="1200"/>
            </a:lvl1pPr>
          </a:lstStyle>
          <a:p>
            <a:pPr>
              <a:defRPr/>
            </a:pPr>
            <a:r>
              <a:rPr lang="en-US"/>
              <a:t>VBA Overview</a:t>
            </a:r>
          </a:p>
        </p:txBody>
      </p:sp>
      <p:sp>
        <p:nvSpPr>
          <p:cNvPr id="2051" name="Rectangle 3">
            <a:extLst>
              <a:ext uri="{FF2B5EF4-FFF2-40B4-BE49-F238E27FC236}">
                <a16:creationId xmlns:a16="http://schemas.microsoft.com/office/drawing/2014/main" id="{342634A8-62DC-4DF4-A0C8-A2B06239F6BA}"/>
              </a:ext>
            </a:extLst>
          </p:cNvPr>
          <p:cNvSpPr>
            <a:spLocks noGrp="1" noChangeArrowheads="1"/>
          </p:cNvSpPr>
          <p:nvPr>
            <p:ph type="dt" idx="1"/>
          </p:nvPr>
        </p:nvSpPr>
        <p:spPr bwMode="auto">
          <a:xfrm>
            <a:off x="3971925" y="0"/>
            <a:ext cx="3038475" cy="469900"/>
          </a:xfrm>
          <a:prstGeom prst="rect">
            <a:avLst/>
          </a:prstGeom>
          <a:noFill/>
          <a:ln w="9525">
            <a:noFill/>
            <a:miter lim="800000"/>
            <a:headEnd/>
            <a:tailEnd/>
          </a:ln>
        </p:spPr>
        <p:txBody>
          <a:bodyPr vert="horz" wrap="square" lIns="92520" tIns="46261" rIns="92520" bIns="46261" numCol="1" anchor="t" anchorCtr="0" compatLnSpc="1">
            <a:prstTxWarp prst="textNoShape">
              <a:avLst/>
            </a:prstTxWarp>
          </a:bodyPr>
          <a:lstStyle>
            <a:lvl1pPr algn="r" defTabSz="928688" eaLnBrk="0" hangingPunct="0">
              <a:defRPr sz="1200"/>
            </a:lvl1pPr>
          </a:lstStyle>
          <a:p>
            <a:pPr>
              <a:defRPr/>
            </a:pPr>
            <a:endParaRPr lang="en-US"/>
          </a:p>
        </p:txBody>
      </p:sp>
      <p:sp>
        <p:nvSpPr>
          <p:cNvPr id="22532" name="Rectangle 4">
            <a:extLst>
              <a:ext uri="{FF2B5EF4-FFF2-40B4-BE49-F238E27FC236}">
                <a16:creationId xmlns:a16="http://schemas.microsoft.com/office/drawing/2014/main" id="{43D02575-B3C3-4CC5-8EBB-862FA06229E9}"/>
              </a:ext>
            </a:extLst>
          </p:cNvPr>
          <p:cNvSpPr>
            <a:spLocks noGrp="1" noRot="1" noChangeAspect="1" noChangeArrowheads="1" noTextEdit="1"/>
          </p:cNvSpPr>
          <p:nvPr>
            <p:ph type="sldImg" idx="2"/>
          </p:nvPr>
        </p:nvSpPr>
        <p:spPr bwMode="auto">
          <a:xfrm>
            <a:off x="1211263" y="708025"/>
            <a:ext cx="4594225" cy="34448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a:extLst>
              <a:ext uri="{FF2B5EF4-FFF2-40B4-BE49-F238E27FC236}">
                <a16:creationId xmlns:a16="http://schemas.microsoft.com/office/drawing/2014/main" id="{76C656D6-8D3B-4A7C-B176-64F73C3AFA49}"/>
              </a:ext>
            </a:extLst>
          </p:cNvPr>
          <p:cNvSpPr>
            <a:spLocks noGrp="1" noChangeArrowheads="1"/>
          </p:cNvSpPr>
          <p:nvPr>
            <p:ph type="body" sz="quarter" idx="3"/>
          </p:nvPr>
        </p:nvSpPr>
        <p:spPr bwMode="auto">
          <a:xfrm>
            <a:off x="935038" y="4389438"/>
            <a:ext cx="5140325" cy="4233862"/>
          </a:xfrm>
          <a:prstGeom prst="rect">
            <a:avLst/>
          </a:prstGeom>
          <a:noFill/>
          <a:ln w="9525">
            <a:noFill/>
            <a:miter lim="800000"/>
            <a:headEnd/>
            <a:tailEnd/>
          </a:ln>
        </p:spPr>
        <p:txBody>
          <a:bodyPr vert="horz" wrap="square" lIns="92520" tIns="46261" rIns="92520" bIns="4626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a:extLst>
              <a:ext uri="{FF2B5EF4-FFF2-40B4-BE49-F238E27FC236}">
                <a16:creationId xmlns:a16="http://schemas.microsoft.com/office/drawing/2014/main" id="{415ACA46-E3EF-47D0-80AD-F698DB4E58DC}"/>
              </a:ext>
            </a:extLst>
          </p:cNvPr>
          <p:cNvSpPr>
            <a:spLocks noGrp="1" noChangeArrowheads="1"/>
          </p:cNvSpPr>
          <p:nvPr>
            <p:ph type="ftr" sz="quarter" idx="4"/>
          </p:nvPr>
        </p:nvSpPr>
        <p:spPr bwMode="auto">
          <a:xfrm>
            <a:off x="0" y="8856663"/>
            <a:ext cx="3038475" cy="469900"/>
          </a:xfrm>
          <a:prstGeom prst="rect">
            <a:avLst/>
          </a:prstGeom>
          <a:noFill/>
          <a:ln w="9525">
            <a:noFill/>
            <a:miter lim="800000"/>
            <a:headEnd/>
            <a:tailEnd/>
          </a:ln>
        </p:spPr>
        <p:txBody>
          <a:bodyPr vert="horz" wrap="square" lIns="92520" tIns="46261" rIns="92520" bIns="46261" numCol="1" anchor="b" anchorCtr="0" compatLnSpc="1">
            <a:prstTxWarp prst="textNoShape">
              <a:avLst/>
            </a:prstTxWarp>
          </a:bodyPr>
          <a:lstStyle>
            <a:lvl1pPr defTabSz="928688" eaLnBrk="0" hangingPunct="0">
              <a:defRPr sz="1200"/>
            </a:lvl1pPr>
          </a:lstStyle>
          <a:p>
            <a:pPr>
              <a:defRPr/>
            </a:pPr>
            <a:endParaRPr lang="en-US"/>
          </a:p>
        </p:txBody>
      </p:sp>
      <p:sp>
        <p:nvSpPr>
          <p:cNvPr id="2055" name="Rectangle 7">
            <a:extLst>
              <a:ext uri="{FF2B5EF4-FFF2-40B4-BE49-F238E27FC236}">
                <a16:creationId xmlns:a16="http://schemas.microsoft.com/office/drawing/2014/main" id="{0FBC5549-C74C-40E3-B244-60BBF8375F16}"/>
              </a:ext>
            </a:extLst>
          </p:cNvPr>
          <p:cNvSpPr>
            <a:spLocks noGrp="1" noChangeArrowheads="1"/>
          </p:cNvSpPr>
          <p:nvPr>
            <p:ph type="sldNum" sz="quarter" idx="5"/>
          </p:nvPr>
        </p:nvSpPr>
        <p:spPr bwMode="auto">
          <a:xfrm>
            <a:off x="3971925" y="8856663"/>
            <a:ext cx="3038475" cy="469900"/>
          </a:xfrm>
          <a:prstGeom prst="rect">
            <a:avLst/>
          </a:prstGeom>
          <a:noFill/>
          <a:ln w="9525">
            <a:noFill/>
            <a:miter lim="800000"/>
            <a:headEnd/>
            <a:tailEnd/>
          </a:ln>
        </p:spPr>
        <p:txBody>
          <a:bodyPr vert="horz" wrap="square" lIns="92520" tIns="46261" rIns="92520" bIns="46261" numCol="1" anchor="b" anchorCtr="0" compatLnSpc="1">
            <a:prstTxWarp prst="textNoShape">
              <a:avLst/>
            </a:prstTxWarp>
          </a:bodyPr>
          <a:lstStyle>
            <a:lvl1pPr algn="r" defTabSz="928688" eaLnBrk="0" hangingPunct="0">
              <a:defRPr sz="1200"/>
            </a:lvl1pPr>
          </a:lstStyle>
          <a:p>
            <a:fld id="{5E9BB8CC-643C-4E94-8057-E689C63DDD4A}" type="slidenum">
              <a:rPr lang="en-US" altLang="en-US"/>
              <a:pPr/>
              <a:t>‹#›</a:t>
            </a:fld>
            <a:endParaRPr lang="en-US" altLang="en-US"/>
          </a:p>
        </p:txBody>
      </p:sp>
    </p:spTree>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ahom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Tahom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Tahom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Tahom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vaww.compensation.pension.km.va.gov/system/templates/selfservice/va_ka/portal.html?portalid=554400000001034"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uscourts.cavc.gov/documents/Fountain13-0540.pdf"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www.ecfr.gov/cgi-bin/text-idx?SID=f364af7ea3f3e64e5b8f670a6f215a70&amp;mc=true&amp;node=se38.1.3_1383&amp;rgn=div8" TargetMode="External"/><Relationship Id="rId13" Type="http://schemas.openxmlformats.org/officeDocument/2006/relationships/hyperlink" Target="http://www.ecfr.gov/cgi-bin/text-idx?SID=f364af7ea3f3e64e5b8f670a6f215a70&amp;mc=true&amp;node=se38.1.4_187a&amp;rgn=div8" TargetMode="External"/><Relationship Id="rId3" Type="http://schemas.openxmlformats.org/officeDocument/2006/relationships/hyperlink" Target="https://vaww.compensation.pension.km.va.gov/system/templates/selfservice/va_ka/portal.html?portalid=554400000001034" TargetMode="External"/><Relationship Id="rId7" Type="http://schemas.openxmlformats.org/officeDocument/2006/relationships/hyperlink" Target="http://www.ecfr.gov/cgi-bin/text-idx?SID=f364af7ea3f3e64e5b8f670a6f215a70&amp;mc=true&amp;node=se38.1.3_1350&amp;rgn=div8" TargetMode="External"/><Relationship Id="rId12" Type="http://schemas.openxmlformats.org/officeDocument/2006/relationships/hyperlink" Target="http://www.ecfr.gov/cgi-bin/text-idx?SID=f364af7ea3f3e64e5b8f670a6f215a70&amp;mc=true&amp;node=se38.1.4_187&amp;rgn=div8"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www.ecfr.gov/cgi-bin/text-idx?SID=f364af7ea3f3e64e5b8f670a6f215a70&amp;mc=true&amp;node=se38.1.3_1309&amp;rgn=div8" TargetMode="External"/><Relationship Id="rId11" Type="http://schemas.openxmlformats.org/officeDocument/2006/relationships/hyperlink" Target="http://www.ecfr.gov/cgi-bin/text-idx?SID=f364af7ea3f3e64e5b8f670a6f215a70&amp;mc=true&amp;node=se38.1.4_186&amp;rgn=div8" TargetMode="External"/><Relationship Id="rId5" Type="http://schemas.openxmlformats.org/officeDocument/2006/relationships/hyperlink" Target="http://www.ecfr.gov/cgi-bin/text-idx?c=ecfr&amp;sid=39c7e367a71c8efc570650851b266303&amp;rgn=div5&amp;view=text&amp;node=38:1.0.1.1.4&amp;idno=38#se38.1.3_1159" TargetMode="External"/><Relationship Id="rId10" Type="http://schemas.openxmlformats.org/officeDocument/2006/relationships/hyperlink" Target="http://www.ecfr.gov/cgi-bin/text-idx?SID=f364af7ea3f3e64e5b8f670a6f215a70&amp;mc=true&amp;node=se38.1.4_185&amp;rgn=div8" TargetMode="External"/><Relationship Id="rId4" Type="http://schemas.openxmlformats.org/officeDocument/2006/relationships/hyperlink" Target="https://vaww.compensation.pension.km.va.gov/system/templates/selfservice/va_ka/portal.html?encodedHash=#!agent/portal/554400000001034/article/554400000014200/M21-1-Part-III-Subpart-iv-Chapter-4-Section-G-Neurological-Conditions-and-Convulsive-Disorders" TargetMode="External"/><Relationship Id="rId9" Type="http://schemas.openxmlformats.org/officeDocument/2006/relationships/hyperlink" Target="http://www.ecfr.gov/cgi-bin/text-idx?SID=f364af7ea3f3e64e5b8f670a6f215a70&amp;mc=true&amp;node=se38.1.3_1385&amp;rgn=div8"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vbacodmoint1.vba.va.gov/bl/21/DBQ/docs/InternalDBQs/AUDIO%20-%20Hearing%20Loss%20and%20Tinnitus%20DBQ%20-%206-9-11.doc"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vbaw.vba.va.gov/bl/21/publicat/Regs/Part3/3_159.ht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A061A438-2F75-426F-B2FA-12F1EC2B8943}"/>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anose="020B0604030504040204" pitchFamily="34" charset="0"/>
              </a:defRPr>
            </a:lvl1pPr>
            <a:lvl2pPr marL="742950" indent="-285750" defTabSz="928688" eaLnBrk="0" hangingPunct="0">
              <a:defRPr sz="3200">
                <a:solidFill>
                  <a:schemeClr val="tx1"/>
                </a:solidFill>
                <a:latin typeface="Tahoma" panose="020B0604030504040204" pitchFamily="34" charset="0"/>
              </a:defRPr>
            </a:lvl2pPr>
            <a:lvl3pPr marL="1143000" indent="-228600" defTabSz="928688" eaLnBrk="0" hangingPunct="0">
              <a:defRPr sz="3200">
                <a:solidFill>
                  <a:schemeClr val="tx1"/>
                </a:solidFill>
                <a:latin typeface="Tahoma" panose="020B0604030504040204" pitchFamily="34" charset="0"/>
              </a:defRPr>
            </a:lvl3pPr>
            <a:lvl4pPr marL="1600200" indent="-228600" defTabSz="928688" eaLnBrk="0" hangingPunct="0">
              <a:defRPr sz="3200">
                <a:solidFill>
                  <a:schemeClr val="tx1"/>
                </a:solidFill>
                <a:latin typeface="Tahoma" panose="020B0604030504040204" pitchFamily="34" charset="0"/>
              </a:defRPr>
            </a:lvl4pPr>
            <a:lvl5pPr marL="2057400" indent="-228600" defTabSz="928688" eaLnBrk="0" hangingPunct="0">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r>
              <a:rPr lang="en-US" altLang="en-US" sz="1200"/>
              <a:t>VBA Overview</a:t>
            </a:r>
          </a:p>
        </p:txBody>
      </p:sp>
      <p:sp>
        <p:nvSpPr>
          <p:cNvPr id="23555" name="Rectangle 7">
            <a:extLst>
              <a:ext uri="{FF2B5EF4-FFF2-40B4-BE49-F238E27FC236}">
                <a16:creationId xmlns:a16="http://schemas.microsoft.com/office/drawing/2014/main" id="{0620848A-7C64-452F-AA10-5BA9AA31019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anose="020B0604030504040204" pitchFamily="34" charset="0"/>
              </a:defRPr>
            </a:lvl1pPr>
            <a:lvl2pPr marL="742950" indent="-285750" defTabSz="928688" eaLnBrk="0" hangingPunct="0">
              <a:defRPr sz="3200">
                <a:solidFill>
                  <a:schemeClr val="tx1"/>
                </a:solidFill>
                <a:latin typeface="Tahoma" panose="020B0604030504040204" pitchFamily="34" charset="0"/>
              </a:defRPr>
            </a:lvl2pPr>
            <a:lvl3pPr marL="1143000" indent="-228600" defTabSz="928688" eaLnBrk="0" hangingPunct="0">
              <a:defRPr sz="3200">
                <a:solidFill>
                  <a:schemeClr val="tx1"/>
                </a:solidFill>
                <a:latin typeface="Tahoma" panose="020B0604030504040204" pitchFamily="34" charset="0"/>
              </a:defRPr>
            </a:lvl3pPr>
            <a:lvl4pPr marL="1600200" indent="-228600" defTabSz="928688" eaLnBrk="0" hangingPunct="0">
              <a:defRPr sz="3200">
                <a:solidFill>
                  <a:schemeClr val="tx1"/>
                </a:solidFill>
                <a:latin typeface="Tahoma" panose="020B0604030504040204" pitchFamily="34" charset="0"/>
              </a:defRPr>
            </a:lvl4pPr>
            <a:lvl5pPr marL="2057400" indent="-228600" defTabSz="928688" eaLnBrk="0" hangingPunct="0">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fld id="{71A422E9-E915-4C36-AB84-6FBB2E920A67}" type="slidenum">
              <a:rPr lang="en-US" altLang="en-US" sz="1200"/>
              <a:pPr/>
              <a:t>1</a:t>
            </a:fld>
            <a:endParaRPr lang="en-US" altLang="en-US" sz="1200"/>
          </a:p>
        </p:txBody>
      </p:sp>
      <p:sp>
        <p:nvSpPr>
          <p:cNvPr id="23556" name="Rectangle 2">
            <a:extLst>
              <a:ext uri="{FF2B5EF4-FFF2-40B4-BE49-F238E27FC236}">
                <a16:creationId xmlns:a16="http://schemas.microsoft.com/office/drawing/2014/main" id="{F0C45AA5-E3F8-42BF-BFA9-5319564CC5D8}"/>
              </a:ext>
            </a:extLst>
          </p:cNvPr>
          <p:cNvSpPr>
            <a:spLocks noGrp="1" noRot="1" noChangeAspect="1" noChangeArrowheads="1" noTextEdit="1"/>
          </p:cNvSpPr>
          <p:nvPr>
            <p:ph type="sldImg"/>
          </p:nvPr>
        </p:nvSpPr>
        <p:spPr>
          <a:xfrm>
            <a:off x="1182688" y="698500"/>
            <a:ext cx="4646612" cy="3484563"/>
          </a:xfrm>
          <a:ln/>
        </p:spPr>
      </p:sp>
      <p:sp>
        <p:nvSpPr>
          <p:cNvPr id="23557" name="Rectangle 3">
            <a:extLst>
              <a:ext uri="{FF2B5EF4-FFF2-40B4-BE49-F238E27FC236}">
                <a16:creationId xmlns:a16="http://schemas.microsoft.com/office/drawing/2014/main" id="{3B12EE82-1497-49FD-A309-3FAFA2A7FA45}"/>
              </a:ext>
            </a:extLst>
          </p:cNvPr>
          <p:cNvSpPr>
            <a:spLocks noGrp="1" noChangeArrowheads="1"/>
          </p:cNvSpPr>
          <p:nvPr>
            <p:ph type="body" idx="1"/>
          </p:nvPr>
        </p:nvSpPr>
        <p:spPr>
          <a:xfrm>
            <a:off x="544513" y="4418013"/>
            <a:ext cx="5921375"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marR="0" lvl="0" indent="-228600" algn="l" defTabSz="914400" rtl="0" eaLnBrk="0" fontAlgn="base" latinLnBrk="0" hangingPunct="0">
              <a:lnSpc>
                <a:spcPct val="100000"/>
              </a:lnSpc>
              <a:spcBef>
                <a:spcPct val="30000"/>
              </a:spcBef>
              <a:spcAft>
                <a:spcPct val="0"/>
              </a:spcAft>
              <a:buClrTx/>
              <a:buSzTx/>
              <a:buFontTx/>
              <a:buNone/>
              <a:tabLst/>
              <a:defRPr/>
            </a:pPr>
            <a:r>
              <a:rPr lang="en-US" sz="1800" b="0" kern="1200" dirty="0">
                <a:solidFill>
                  <a:schemeClr val="tx1"/>
                </a:solidFill>
                <a:effectLst/>
                <a:latin typeface="Arial" panose="020B0604020202020204" pitchFamily="34" charset="0"/>
                <a:ea typeface="+mn-ea"/>
                <a:cs typeface="Arial" panose="020B0604020202020204" pitchFamily="34" charset="0"/>
              </a:rPr>
              <a:t>Welcome to Auditory Disorders course. To advance each slide, click anywhere on the screen.</a:t>
            </a:r>
          </a:p>
        </p:txBody>
      </p:sp>
      <p:sp>
        <p:nvSpPr>
          <p:cNvPr id="23558" name="Footer Placeholder 5">
            <a:extLst>
              <a:ext uri="{FF2B5EF4-FFF2-40B4-BE49-F238E27FC236}">
                <a16:creationId xmlns:a16="http://schemas.microsoft.com/office/drawing/2014/main" id="{D415AC2F-5551-46AB-8C9D-D7D52D32BCD3}"/>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anose="020B0604030504040204" pitchFamily="34" charset="0"/>
              </a:defRPr>
            </a:lvl1pPr>
            <a:lvl2pPr marL="742950" indent="-285750" defTabSz="928688" eaLnBrk="0" hangingPunct="0">
              <a:defRPr sz="3200">
                <a:solidFill>
                  <a:schemeClr val="tx1"/>
                </a:solidFill>
                <a:latin typeface="Tahoma" panose="020B0604030504040204" pitchFamily="34" charset="0"/>
              </a:defRPr>
            </a:lvl2pPr>
            <a:lvl3pPr marL="1143000" indent="-228600" defTabSz="928688" eaLnBrk="0" hangingPunct="0">
              <a:defRPr sz="3200">
                <a:solidFill>
                  <a:schemeClr val="tx1"/>
                </a:solidFill>
                <a:latin typeface="Tahoma" panose="020B0604030504040204" pitchFamily="34" charset="0"/>
              </a:defRPr>
            </a:lvl3pPr>
            <a:lvl4pPr marL="1600200" indent="-228600" defTabSz="928688" eaLnBrk="0" hangingPunct="0">
              <a:defRPr sz="3200">
                <a:solidFill>
                  <a:schemeClr val="tx1"/>
                </a:solidFill>
                <a:latin typeface="Tahoma" panose="020B0604030504040204" pitchFamily="34" charset="0"/>
              </a:defRPr>
            </a:lvl4pPr>
            <a:lvl5pPr marL="2057400" indent="-228600" defTabSz="928688" eaLnBrk="0" hangingPunct="0">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B4C3DF29-5CC5-4E9F-A857-5414251B3176}"/>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F2564FA5-57DC-4BFE-96FB-A7478C19BFC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z="1800" b="0" dirty="0">
                <a:solidFill>
                  <a:schemeClr val="tx1"/>
                </a:solidFill>
                <a:effectLst/>
                <a:latin typeface="Arial" panose="020B0604020202020204" pitchFamily="34" charset="0"/>
                <a:cs typeface="Arial" panose="020B0604020202020204" pitchFamily="34" charset="0"/>
              </a:rPr>
              <a:t>38 CFR 3.385 dash Disability Due to Impaired Hearing</a:t>
            </a: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800" b="0" dirty="0">
                <a:solidFill>
                  <a:schemeClr val="tx1"/>
                </a:solidFill>
                <a:latin typeface="Arial" panose="020B0604020202020204" pitchFamily="34" charset="0"/>
                <a:cs typeface="Arial" panose="020B0604020202020204" pitchFamily="34" charset="0"/>
              </a:rPr>
              <a:t>“For the purposes of applying the laws administered by VA, impaired hearing will be considered to be a disability when the auditory threshold in any of the frequencies 500, 1000, 2000, 3000, 4000 Hertz is 40 decibels or greater;</a:t>
            </a: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800" b="0" dirty="0">
                <a:solidFill>
                  <a:schemeClr val="tx1"/>
                </a:solidFill>
                <a:latin typeface="Arial" panose="020B0604020202020204" pitchFamily="34" charset="0"/>
                <a:cs typeface="Arial" panose="020B0604020202020204" pitchFamily="34" charset="0"/>
              </a:rPr>
              <a:t>or when the auditory thresholds for at least three of the frequencies 500, 1000, 2000, 3000, or 4000 Hertz are 26 decibels or greater; or when speech recognition scores using the Maryland CNC Test are less than 94 percent.” </a:t>
            </a:r>
          </a:p>
        </p:txBody>
      </p:sp>
      <p:sp>
        <p:nvSpPr>
          <p:cNvPr id="30724" name="Footer Placeholder 3">
            <a:extLst>
              <a:ext uri="{FF2B5EF4-FFF2-40B4-BE49-F238E27FC236}">
                <a16:creationId xmlns:a16="http://schemas.microsoft.com/office/drawing/2014/main" id="{7EED88A7-3E2F-4599-8EE1-883EAF13BEAC}"/>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anose="020B0604030504040204" pitchFamily="34" charset="0"/>
              </a:defRPr>
            </a:lvl1pPr>
            <a:lvl2pPr marL="742950" indent="-285750" defTabSz="928688" eaLnBrk="0" hangingPunct="0">
              <a:defRPr sz="3200">
                <a:solidFill>
                  <a:schemeClr val="tx1"/>
                </a:solidFill>
                <a:latin typeface="Tahoma" panose="020B0604030504040204" pitchFamily="34" charset="0"/>
              </a:defRPr>
            </a:lvl2pPr>
            <a:lvl3pPr marL="1143000" indent="-228600" defTabSz="928688" eaLnBrk="0" hangingPunct="0">
              <a:defRPr sz="3200">
                <a:solidFill>
                  <a:schemeClr val="tx1"/>
                </a:solidFill>
                <a:latin typeface="Tahoma" panose="020B0604030504040204" pitchFamily="34" charset="0"/>
              </a:defRPr>
            </a:lvl3pPr>
            <a:lvl4pPr marL="1600200" indent="-228600" defTabSz="928688" eaLnBrk="0" hangingPunct="0">
              <a:defRPr sz="3200">
                <a:solidFill>
                  <a:schemeClr val="tx1"/>
                </a:solidFill>
                <a:latin typeface="Tahoma" panose="020B0604030504040204" pitchFamily="34" charset="0"/>
              </a:defRPr>
            </a:lvl4pPr>
            <a:lvl5pPr marL="2057400" indent="-228600" defTabSz="928688" eaLnBrk="0" hangingPunct="0">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800" b="0" dirty="0">
                <a:solidFill>
                  <a:schemeClr val="tx1"/>
                </a:solidFill>
                <a:effectLst/>
                <a:latin typeface="Arial" panose="020B0604020202020204" pitchFamily="34" charset="0"/>
                <a:cs typeface="Arial" panose="020B0604020202020204" pitchFamily="34" charset="0"/>
              </a:rPr>
              <a:t>Hearing Loss (DC 61 00)</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800" b="0" dirty="0">
                <a:solidFill>
                  <a:schemeClr val="tx1"/>
                </a:solidFill>
                <a:latin typeface="Arial" panose="020B0604020202020204" pitchFamily="34" charset="0"/>
                <a:cs typeface="Arial" panose="020B0604020202020204" pitchFamily="34" charset="0"/>
              </a:rPr>
              <a:t>In most instances, evaluations are predicated on a combination of objective factors  specifically puretone threshold average and speech discrimination score.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800" b="0" dirty="0">
                <a:solidFill>
                  <a:schemeClr val="tx1"/>
                </a:solidFill>
                <a:latin typeface="Arial" panose="020B0604020202020204" pitchFamily="34" charset="0"/>
                <a:cs typeface="Arial" panose="020B0604020202020204" pitchFamily="34" charset="0"/>
              </a:rPr>
              <a:t>The average of decibel loss recorded at frequencies of 1000, 2000, 3000, and 4000 Hz for each ear.</a:t>
            </a:r>
          </a:p>
        </p:txBody>
      </p:sp>
      <p:sp>
        <p:nvSpPr>
          <p:cNvPr id="4" name="Header Placeholder 3"/>
          <p:cNvSpPr>
            <a:spLocks noGrp="1"/>
          </p:cNvSpPr>
          <p:nvPr>
            <p:ph type="hdr" sz="quarter" idx="10"/>
          </p:nvPr>
        </p:nvSpPr>
        <p:spPr/>
        <p:txBody>
          <a:bodyPr/>
          <a:lstStyle/>
          <a:p>
            <a:pPr>
              <a:defRPr/>
            </a:pPr>
            <a:r>
              <a:rPr lang="en-US"/>
              <a:t>VBA Overview</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E9BB8CC-643C-4E94-8057-E689C63DDD4A}" type="slidenum">
              <a:rPr lang="en-US" altLang="en-US" smtClean="0"/>
              <a:pPr/>
              <a:t>11</a:t>
            </a:fld>
            <a:endParaRPr lang="en-US" altLang="en-US"/>
          </a:p>
        </p:txBody>
      </p:sp>
    </p:spTree>
    <p:extLst>
      <p:ext uri="{BB962C8B-B14F-4D97-AF65-F5344CB8AC3E}">
        <p14:creationId xmlns:p14="http://schemas.microsoft.com/office/powerpoint/2010/main" val="4058254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7F15F404-3353-4B9F-921F-A7651968BF7B}"/>
              </a:ext>
            </a:extLst>
          </p:cNvPr>
          <p:cNvSpPr>
            <a:spLocks noGrp="1" noRot="1" noChangeAspect="1" noChangeArrowheads="1" noTextEdit="1"/>
          </p:cNvSpPr>
          <p:nvPr>
            <p:ph type="sldImg"/>
          </p:nvPr>
        </p:nvSpPr>
        <p:spPr>
          <a:ln/>
        </p:spPr>
      </p:sp>
      <p:sp>
        <p:nvSpPr>
          <p:cNvPr id="31747" name="Rectangle 3">
            <a:extLst>
              <a:ext uri="{FF2B5EF4-FFF2-40B4-BE49-F238E27FC236}">
                <a16:creationId xmlns:a16="http://schemas.microsoft.com/office/drawing/2014/main" id="{FDCEE796-DE19-4A25-BEC1-F8E6A30DF04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z="1800" b="0" dirty="0">
                <a:solidFill>
                  <a:schemeClr val="tx1"/>
                </a:solidFill>
                <a:effectLst/>
                <a:latin typeface="Arial" panose="020B0604020202020204" pitchFamily="34" charset="0"/>
                <a:cs typeface="Arial" panose="020B0604020202020204" pitchFamily="34" charset="0"/>
              </a:rPr>
              <a:t>Hearing Loss: The DBQ</a:t>
            </a:r>
          </a:p>
          <a:p>
            <a:pPr>
              <a:spcBef>
                <a:spcPct val="0"/>
              </a:spcBef>
            </a:pPr>
            <a:r>
              <a:rPr lang="en-US" altLang="en-US" sz="1800" b="0" dirty="0">
                <a:solidFill>
                  <a:schemeClr val="tx1"/>
                </a:solidFill>
                <a:effectLst/>
                <a:latin typeface="Arial" panose="020B0604020202020204" pitchFamily="34" charset="0"/>
                <a:cs typeface="Arial" panose="020B0604020202020204" pitchFamily="34" charset="0"/>
              </a:rPr>
              <a:t>Puretone thresholds and averages</a:t>
            </a:r>
          </a:p>
          <a:p>
            <a:pPr>
              <a:spcBef>
                <a:spcPct val="0"/>
              </a:spcBef>
            </a:pPr>
            <a:r>
              <a:rPr lang="en-US" altLang="en-US" sz="1800" b="0" dirty="0">
                <a:solidFill>
                  <a:schemeClr val="tx1"/>
                </a:solidFill>
                <a:effectLst/>
                <a:latin typeface="Arial" panose="020B0604020202020204" pitchFamily="34" charset="0"/>
                <a:cs typeface="Arial" panose="020B0604020202020204" pitchFamily="34" charset="0"/>
              </a:rPr>
              <a:t>Speech Discrimination</a:t>
            </a:r>
          </a:p>
          <a:p>
            <a:pPr>
              <a:spcBef>
                <a:spcPct val="0"/>
              </a:spcBef>
            </a:pPr>
            <a:r>
              <a:rPr lang="en-US" altLang="en-US" sz="1800" b="0" dirty="0">
                <a:solidFill>
                  <a:schemeClr val="tx1"/>
                </a:solidFill>
                <a:effectLst/>
                <a:latin typeface="Arial" panose="020B0604020202020204" pitchFamily="34" charset="0"/>
                <a:cs typeface="Arial" panose="020B0604020202020204" pitchFamily="34" charset="0"/>
              </a:rPr>
              <a:t>Etiology Opinion</a:t>
            </a:r>
          </a:p>
          <a:p>
            <a:pPr>
              <a:spcBef>
                <a:spcPct val="0"/>
              </a:spcBef>
            </a:pPr>
            <a:r>
              <a:rPr lang="en-US" sz="1800" b="0" cap="none" dirty="0">
                <a:solidFill>
                  <a:schemeClr val="tx1"/>
                </a:solidFill>
                <a:latin typeface="Arial" panose="020B0604020202020204" pitchFamily="34" charset="0"/>
                <a:ea typeface="+mn-ea"/>
                <a:cs typeface="Arial" panose="020B0604020202020204" pitchFamily="34" charset="0"/>
              </a:rPr>
              <a:t>NOTE: the examination must (</a:t>
            </a:r>
            <a:r>
              <a:rPr lang="en-US" sz="1800" b="0" cap="none" dirty="0" err="1">
                <a:solidFill>
                  <a:schemeClr val="tx1"/>
                </a:solidFill>
                <a:latin typeface="Arial" panose="020B0604020202020204" pitchFamily="34" charset="0"/>
                <a:ea typeface="+mn-ea"/>
                <a:cs typeface="Arial" panose="020B0604020202020204" pitchFamily="34" charset="0"/>
              </a:rPr>
              <a:t>i</a:t>
            </a:r>
            <a:r>
              <a:rPr lang="en-US" sz="1800" b="0" cap="none" dirty="0">
                <a:solidFill>
                  <a:schemeClr val="tx1"/>
                </a:solidFill>
                <a:latin typeface="Arial" panose="020B0604020202020204" pitchFamily="34" charset="0"/>
                <a:ea typeface="+mn-ea"/>
                <a:cs typeface="Arial" panose="020B0604020202020204" pitchFamily="34" charset="0"/>
              </a:rPr>
              <a:t>) be conducted by a state licensed audiologist; (ii) include a Maryland CNC speech discrimination test; and (iii) be carried out without the use of hearing aids.</a:t>
            </a:r>
            <a:endParaRPr lang="en-US" altLang="en-US" sz="1800" b="0" dirty="0">
              <a:solidFill>
                <a:schemeClr val="tx1"/>
              </a:solidFill>
              <a:effectLst/>
              <a:latin typeface="Arial" panose="020B0604020202020204" pitchFamily="34" charset="0"/>
              <a:cs typeface="Arial" panose="020B0604020202020204" pitchFamily="34" charset="0"/>
            </a:endParaRPr>
          </a:p>
        </p:txBody>
      </p:sp>
      <p:sp>
        <p:nvSpPr>
          <p:cNvPr id="31748" name="Footer Placeholder 3">
            <a:extLst>
              <a:ext uri="{FF2B5EF4-FFF2-40B4-BE49-F238E27FC236}">
                <a16:creationId xmlns:a16="http://schemas.microsoft.com/office/drawing/2014/main" id="{FC6109AB-DCE5-46CF-8B08-68826DDB858C}"/>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anose="020B0604030504040204" pitchFamily="34" charset="0"/>
              </a:defRPr>
            </a:lvl1pPr>
            <a:lvl2pPr marL="742950" indent="-285750" defTabSz="928688" eaLnBrk="0" hangingPunct="0">
              <a:defRPr sz="3200">
                <a:solidFill>
                  <a:schemeClr val="tx1"/>
                </a:solidFill>
                <a:latin typeface="Tahoma" panose="020B0604030504040204" pitchFamily="34" charset="0"/>
              </a:defRPr>
            </a:lvl2pPr>
            <a:lvl3pPr marL="1143000" indent="-228600" defTabSz="928688" eaLnBrk="0" hangingPunct="0">
              <a:defRPr sz="3200">
                <a:solidFill>
                  <a:schemeClr val="tx1"/>
                </a:solidFill>
                <a:latin typeface="Tahoma" panose="020B0604030504040204" pitchFamily="34" charset="0"/>
              </a:defRPr>
            </a:lvl3pPr>
            <a:lvl4pPr marL="1600200" indent="-228600" defTabSz="928688" eaLnBrk="0" hangingPunct="0">
              <a:defRPr sz="3200">
                <a:solidFill>
                  <a:schemeClr val="tx1"/>
                </a:solidFill>
                <a:latin typeface="Tahoma" panose="020B0604030504040204" pitchFamily="34" charset="0"/>
              </a:defRPr>
            </a:lvl4pPr>
            <a:lvl5pPr marL="2057400" indent="-228600" defTabSz="928688" eaLnBrk="0" hangingPunct="0">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800" b="0" dirty="0">
                <a:solidFill>
                  <a:schemeClr val="tx1"/>
                </a:solidFill>
                <a:effectLst/>
                <a:latin typeface="Arial" panose="020B0604020202020204" pitchFamily="34" charset="0"/>
                <a:cs typeface="Arial" panose="020B0604020202020204" pitchFamily="34" charset="0"/>
              </a:rPr>
              <a:t>Special Considerations for Hearing Loss</a:t>
            </a:r>
          </a:p>
          <a:p>
            <a:pPr>
              <a:spcAft>
                <a:spcPts val="600"/>
              </a:spcAft>
              <a:buClr>
                <a:schemeClr val="tx1"/>
              </a:buClr>
            </a:pPr>
            <a:r>
              <a:rPr lang="en-US" altLang="en-US" sz="1800" b="0" dirty="0">
                <a:solidFill>
                  <a:schemeClr val="tx1"/>
                </a:solidFill>
                <a:latin typeface="Arial" panose="020B0604020202020204" pitchFamily="34" charset="0"/>
                <a:cs typeface="Arial" panose="020B0604020202020204" pitchFamily="34" charset="0"/>
              </a:rPr>
              <a:t>Hearing loss is considered an “organic disease of the nervous system” and is subject to a one year presumption of service connection as a chronic disease under 38 CFR 3.309(a).</a:t>
            </a:r>
          </a:p>
          <a:p>
            <a:pPr>
              <a:spcAft>
                <a:spcPts val="600"/>
              </a:spcAft>
              <a:buClr>
                <a:schemeClr val="tx1"/>
              </a:buClr>
            </a:pPr>
            <a:r>
              <a:rPr lang="en-US" altLang="en-US" sz="1800" b="0" dirty="0">
                <a:solidFill>
                  <a:schemeClr val="tx1"/>
                </a:solidFill>
                <a:latin typeface="Arial" panose="020B0604020202020204" pitchFamily="34" charset="0"/>
                <a:cs typeface="Arial" panose="020B0604020202020204" pitchFamily="34" charset="0"/>
              </a:rPr>
              <a:t>A 100 percent evaluation for bilateral hearing loss (tantamount to a finding of bilateral “deafness”) entitles a Veteran to SMC at the (K) level rate (38 CFR 3.350(a)(5).</a:t>
            </a:r>
          </a:p>
        </p:txBody>
      </p:sp>
      <p:sp>
        <p:nvSpPr>
          <p:cNvPr id="4" name="Header Placeholder 3"/>
          <p:cNvSpPr>
            <a:spLocks noGrp="1"/>
          </p:cNvSpPr>
          <p:nvPr>
            <p:ph type="hdr" sz="quarter" idx="10"/>
          </p:nvPr>
        </p:nvSpPr>
        <p:spPr/>
        <p:txBody>
          <a:bodyPr/>
          <a:lstStyle/>
          <a:p>
            <a:pPr>
              <a:defRPr/>
            </a:pPr>
            <a:r>
              <a:rPr lang="en-US"/>
              <a:t>VBA Overview</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E9BB8CC-643C-4E94-8057-E689C63DDD4A}" type="slidenum">
              <a:rPr lang="en-US" altLang="en-US" smtClean="0"/>
              <a:pPr/>
              <a:t>13</a:t>
            </a:fld>
            <a:endParaRPr lang="en-US" altLang="en-US"/>
          </a:p>
        </p:txBody>
      </p:sp>
    </p:spTree>
    <p:extLst>
      <p:ext uri="{BB962C8B-B14F-4D97-AF65-F5344CB8AC3E}">
        <p14:creationId xmlns:p14="http://schemas.microsoft.com/office/powerpoint/2010/main" val="3130522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CD962E92-2723-4F07-AD8F-B8533F82936B}"/>
              </a:ext>
            </a:extLst>
          </p:cNvPr>
          <p:cNvSpPr>
            <a:spLocks noGrp="1" noRot="1" noChangeAspect="1" noChangeArrowheads="1" noTextEdit="1"/>
          </p:cNvSpPr>
          <p:nvPr>
            <p:ph type="sldImg"/>
          </p:nvPr>
        </p:nvSpPr>
        <p:spPr>
          <a:ln/>
        </p:spPr>
      </p:sp>
      <p:sp>
        <p:nvSpPr>
          <p:cNvPr id="32771" name="Rectangle 3">
            <a:extLst>
              <a:ext uri="{FF2B5EF4-FFF2-40B4-BE49-F238E27FC236}">
                <a16:creationId xmlns:a16="http://schemas.microsoft.com/office/drawing/2014/main" id="{8BF2ADBC-358A-41A0-B846-657852E656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z="1800" b="0" dirty="0">
                <a:solidFill>
                  <a:schemeClr val="tx1"/>
                </a:solidFill>
                <a:effectLst/>
                <a:latin typeface="Arial" panose="020B0604020202020204" pitchFamily="34" charset="0"/>
                <a:cs typeface="Arial" panose="020B0604020202020204" pitchFamily="34" charset="0"/>
              </a:rPr>
              <a:t>Special Considerations for Exceptional Patterns</a:t>
            </a:r>
          </a:p>
          <a:p>
            <a:pPr>
              <a:spcBef>
                <a:spcPct val="0"/>
              </a:spcBef>
            </a:pPr>
            <a:r>
              <a:rPr lang="en-US" altLang="en-US" sz="1800" b="0" dirty="0">
                <a:solidFill>
                  <a:schemeClr val="tx1"/>
                </a:solidFill>
                <a:latin typeface="Arial" panose="020B0604020202020204" pitchFamily="34" charset="0"/>
                <a:cs typeface="Arial" panose="020B0604020202020204" pitchFamily="34" charset="0"/>
              </a:rPr>
              <a:t>4.86 Exceptional patterns of hearing impairment.</a:t>
            </a:r>
          </a:p>
          <a:p>
            <a:pPr>
              <a:spcBef>
                <a:spcPct val="0"/>
              </a:spcBef>
            </a:pPr>
            <a:r>
              <a:rPr lang="en-US" altLang="en-US" sz="1800" b="0" dirty="0">
                <a:solidFill>
                  <a:schemeClr val="tx1"/>
                </a:solidFill>
                <a:latin typeface="Arial" panose="020B0604020202020204" pitchFamily="34" charset="0"/>
                <a:cs typeface="Arial" panose="020B0604020202020204" pitchFamily="34" charset="0"/>
              </a:rPr>
              <a:t>When the puretone threshold at each of the four specified frequencies (1000, 2000, 3000, and 4000 Hertz) is 55 decibels or more, the rating specialist will determine the Roman numeral designation for hearing impairment from either Table VI or Table VI a, whichever results in the higher numeral.</a:t>
            </a:r>
          </a:p>
          <a:p>
            <a:pPr marL="0" indent="0">
              <a:spcBef>
                <a:spcPct val="0"/>
              </a:spcBef>
              <a:buNone/>
            </a:pPr>
            <a:r>
              <a:rPr lang="en-US" altLang="en-US" sz="1800" b="0" dirty="0">
                <a:solidFill>
                  <a:schemeClr val="tx1"/>
                </a:solidFill>
                <a:latin typeface="Arial" panose="020B0604020202020204" pitchFamily="34" charset="0"/>
                <a:cs typeface="Arial" panose="020B0604020202020204" pitchFamily="34" charset="0"/>
              </a:rPr>
              <a:t>Each ear will be evaluated separately.</a:t>
            </a:r>
          </a:p>
          <a:p>
            <a:pPr marL="0" indent="0">
              <a:spcBef>
                <a:spcPct val="0"/>
              </a:spcBef>
              <a:buNone/>
            </a:pPr>
            <a:r>
              <a:rPr lang="en-US" altLang="en-US" sz="1800" b="0" dirty="0">
                <a:solidFill>
                  <a:schemeClr val="tx1"/>
                </a:solidFill>
                <a:latin typeface="Arial" panose="020B0604020202020204" pitchFamily="34" charset="0"/>
                <a:cs typeface="Arial" panose="020B0604020202020204" pitchFamily="34" charset="0"/>
              </a:rPr>
              <a:t>When the puretone threshold is 30 decibels or less at 1000 Hertz, and 70 decibels or more at 2000 Hertz, the rating specialist will determine the Roman numeral designation for hearing impairment from either Table VI or Table VI a, whichever results in the higher numeral.</a:t>
            </a:r>
          </a:p>
          <a:p>
            <a:pPr marL="0" indent="0">
              <a:spcBef>
                <a:spcPct val="0"/>
              </a:spcBef>
              <a:buNone/>
            </a:pPr>
            <a:r>
              <a:rPr lang="en-US" altLang="en-US" sz="1800" b="0" dirty="0">
                <a:solidFill>
                  <a:schemeClr val="tx1"/>
                </a:solidFill>
                <a:latin typeface="Arial" panose="020B0604020202020204" pitchFamily="34" charset="0"/>
                <a:cs typeface="Arial" panose="020B0604020202020204" pitchFamily="34" charset="0"/>
              </a:rPr>
              <a:t>That numeral will then be elevated to the next higher Roman numeral. Each ear will be evaluated separately. (Authority: 38 U.S.C 11 55)</a:t>
            </a: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800" b="0" dirty="0">
                <a:solidFill>
                  <a:schemeClr val="tx1"/>
                </a:solidFill>
                <a:latin typeface="Arial" panose="020B0604020202020204" pitchFamily="34" charset="0"/>
                <a:cs typeface="Arial" panose="020B0604020202020204" pitchFamily="34" charset="0"/>
              </a:rPr>
              <a:t>NOTE: Table VIA will also be used if an examiner indicates that use of speech discrimination testing is inappropriate or medically contraindicated.</a:t>
            </a:r>
          </a:p>
        </p:txBody>
      </p:sp>
      <p:sp>
        <p:nvSpPr>
          <p:cNvPr id="32772" name="Footer Placeholder 3">
            <a:extLst>
              <a:ext uri="{FF2B5EF4-FFF2-40B4-BE49-F238E27FC236}">
                <a16:creationId xmlns:a16="http://schemas.microsoft.com/office/drawing/2014/main" id="{98FCD68C-713F-49C3-90E6-41235C658CCA}"/>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anose="020B0604030504040204" pitchFamily="34" charset="0"/>
              </a:defRPr>
            </a:lvl1pPr>
            <a:lvl2pPr marL="742950" indent="-285750" defTabSz="928688" eaLnBrk="0" hangingPunct="0">
              <a:defRPr sz="3200">
                <a:solidFill>
                  <a:schemeClr val="tx1"/>
                </a:solidFill>
                <a:latin typeface="Tahoma" panose="020B0604030504040204" pitchFamily="34" charset="0"/>
              </a:defRPr>
            </a:lvl2pPr>
            <a:lvl3pPr marL="1143000" indent="-228600" defTabSz="928688" eaLnBrk="0" hangingPunct="0">
              <a:defRPr sz="3200">
                <a:solidFill>
                  <a:schemeClr val="tx1"/>
                </a:solidFill>
                <a:latin typeface="Tahoma" panose="020B0604030504040204" pitchFamily="34" charset="0"/>
              </a:defRPr>
            </a:lvl3pPr>
            <a:lvl4pPr marL="1600200" indent="-228600" defTabSz="928688" eaLnBrk="0" hangingPunct="0">
              <a:defRPr sz="3200">
                <a:solidFill>
                  <a:schemeClr val="tx1"/>
                </a:solidFill>
                <a:latin typeface="Tahoma" panose="020B0604030504040204" pitchFamily="34" charset="0"/>
              </a:defRPr>
            </a:lvl4pPr>
            <a:lvl5pPr marL="2057400" indent="-228600" defTabSz="928688" eaLnBrk="0" hangingPunct="0">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800" b="0" dirty="0">
                <a:solidFill>
                  <a:schemeClr val="tx1"/>
                </a:solidFill>
                <a:effectLst/>
                <a:latin typeface="Arial" panose="020B0604020202020204" pitchFamily="34" charset="0"/>
                <a:cs typeface="Arial" panose="020B0604020202020204" pitchFamily="34" charset="0"/>
              </a:rPr>
              <a:t>The Hearing Loss Calculator Evaluation Builder</a:t>
            </a:r>
            <a:endParaRPr lang="en-US" sz="1800" b="0" dirty="0">
              <a:solidFill>
                <a:schemeClr val="tx1"/>
              </a:solidFill>
              <a:latin typeface="Arial" panose="020B0604020202020204" pitchFamily="34" charset="0"/>
              <a:cs typeface="Arial" panose="020B0604020202020204" pitchFamily="34" charset="0"/>
            </a:endParaRPr>
          </a:p>
        </p:txBody>
      </p:sp>
      <p:sp>
        <p:nvSpPr>
          <p:cNvPr id="4" name="Header Placeholder 3"/>
          <p:cNvSpPr>
            <a:spLocks noGrp="1"/>
          </p:cNvSpPr>
          <p:nvPr>
            <p:ph type="hdr" sz="quarter" idx="10"/>
          </p:nvPr>
        </p:nvSpPr>
        <p:spPr/>
        <p:txBody>
          <a:bodyPr/>
          <a:lstStyle/>
          <a:p>
            <a:pPr>
              <a:defRPr/>
            </a:pPr>
            <a:r>
              <a:rPr lang="en-US"/>
              <a:t>VBA Overview</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E9BB8CC-643C-4E94-8057-E689C63DDD4A}" type="slidenum">
              <a:rPr lang="en-US" altLang="en-US" smtClean="0"/>
              <a:pPr/>
              <a:t>15</a:t>
            </a:fld>
            <a:endParaRPr lang="en-US" altLang="en-US"/>
          </a:p>
        </p:txBody>
      </p:sp>
    </p:spTree>
    <p:extLst>
      <p:ext uri="{BB962C8B-B14F-4D97-AF65-F5344CB8AC3E}">
        <p14:creationId xmlns:p14="http://schemas.microsoft.com/office/powerpoint/2010/main" val="19806384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800" b="0" dirty="0">
                <a:solidFill>
                  <a:schemeClr val="tx1"/>
                </a:solidFill>
                <a:effectLst/>
                <a:latin typeface="Arial" panose="020B0604020202020204" pitchFamily="34" charset="0"/>
                <a:cs typeface="Arial" panose="020B0604020202020204" pitchFamily="34" charset="0"/>
              </a:rPr>
              <a:t>Tinnitus (DC 62 60)</a:t>
            </a:r>
            <a:endParaRPr lang="en-US" sz="1800" b="0" dirty="0">
              <a:solidFill>
                <a:schemeClr val="tx1"/>
              </a:solidFill>
              <a:latin typeface="Arial" panose="020B0604020202020204" pitchFamily="34" charset="0"/>
              <a:cs typeface="Arial" panose="020B0604020202020204" pitchFamily="34" charset="0"/>
            </a:endParaRPr>
          </a:p>
          <a:p>
            <a:r>
              <a:rPr lang="en-US" altLang="en-US" sz="1800" b="0" kern="0" dirty="0">
                <a:solidFill>
                  <a:schemeClr val="tx1"/>
                </a:solidFill>
                <a:latin typeface="Arial" panose="020B0604020202020204" pitchFamily="34" charset="0"/>
                <a:cs typeface="Arial" panose="020B0604020202020204" pitchFamily="34" charset="0"/>
              </a:rPr>
              <a:t>Subjective or objective perception of a ringing or tingling sound in one </a:t>
            </a:r>
            <a:endParaRPr lang="en-US" sz="1800" b="0" dirty="0">
              <a:solidFill>
                <a:schemeClr val="tx1"/>
              </a:solidFill>
              <a:latin typeface="Arial" panose="020B0604020202020204" pitchFamily="34" charset="0"/>
              <a:cs typeface="Arial" panose="020B0604020202020204" pitchFamily="34" charset="0"/>
            </a:endParaRPr>
          </a:p>
          <a:p>
            <a:r>
              <a:rPr lang="en-US" sz="1800" b="0" dirty="0">
                <a:solidFill>
                  <a:schemeClr val="tx1"/>
                </a:solidFill>
                <a:latin typeface="Arial" panose="020B0604020202020204" pitchFamily="34" charset="0"/>
                <a:cs typeface="Arial" panose="020B0604020202020204" pitchFamily="34" charset="0"/>
              </a:rPr>
              <a:t>62 60 Tinnitus, recurrent</a:t>
            </a:r>
          </a:p>
          <a:p>
            <a:r>
              <a:rPr lang="en-US" sz="1800" b="0" dirty="0">
                <a:solidFill>
                  <a:schemeClr val="tx1"/>
                </a:solidFill>
                <a:latin typeface="Arial" panose="020B0604020202020204" pitchFamily="34" charset="0"/>
                <a:cs typeface="Arial" panose="020B0604020202020204" pitchFamily="34" charset="0"/>
              </a:rPr>
              <a:t>Note (1): A separate evaluation for tinnitus may be combined with an evaluation under diagnostic codes 6100, 6200, 62 04, or other diagnostic code, except when tinnitus supports an evaluation under one of those diagnostic codes. </a:t>
            </a:r>
          </a:p>
          <a:p>
            <a:r>
              <a:rPr lang="en-US" sz="1800" b="0" dirty="0">
                <a:solidFill>
                  <a:schemeClr val="tx1"/>
                </a:solidFill>
                <a:latin typeface="Arial" panose="020B0604020202020204" pitchFamily="34" charset="0"/>
                <a:cs typeface="Arial" panose="020B0604020202020204" pitchFamily="34" charset="0"/>
              </a:rPr>
              <a:t>Note (2): Assign only a single evaluation for recurrent tinnitus, whether the sound is perceived in one ear, both ears, or in the head. </a:t>
            </a:r>
          </a:p>
          <a:p>
            <a:r>
              <a:rPr lang="en-US" sz="1800" b="0" dirty="0">
                <a:solidFill>
                  <a:schemeClr val="tx1"/>
                </a:solidFill>
                <a:latin typeface="Arial" panose="020B0604020202020204" pitchFamily="34" charset="0"/>
                <a:cs typeface="Arial" panose="020B0604020202020204" pitchFamily="34" charset="0"/>
              </a:rPr>
              <a:t>Note (3): Do not evaluate objective tinnitus (in which the sound is audible to other people and has a definable cause that may or may not be pathologic) under this diagnostic code, but evaluate it as part of any underlying condition causing it. (Authority: 38 U.S.C. 11 55)</a:t>
            </a:r>
          </a:p>
        </p:txBody>
      </p:sp>
      <p:sp>
        <p:nvSpPr>
          <p:cNvPr id="4" name="Header Placeholder 3"/>
          <p:cNvSpPr>
            <a:spLocks noGrp="1"/>
          </p:cNvSpPr>
          <p:nvPr>
            <p:ph type="hdr" sz="quarter" idx="10"/>
          </p:nvPr>
        </p:nvSpPr>
        <p:spPr/>
        <p:txBody>
          <a:bodyPr/>
          <a:lstStyle/>
          <a:p>
            <a:pPr>
              <a:defRPr/>
            </a:pPr>
            <a:r>
              <a:rPr lang="en-US"/>
              <a:t>VBA Overview</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E9BB8CC-643C-4E94-8057-E689C63DDD4A}" type="slidenum">
              <a:rPr lang="en-US" altLang="en-US" smtClean="0"/>
              <a:pPr/>
              <a:t>16</a:t>
            </a:fld>
            <a:endParaRPr lang="en-US" altLang="en-US"/>
          </a:p>
        </p:txBody>
      </p:sp>
    </p:spTree>
    <p:extLst>
      <p:ext uri="{BB962C8B-B14F-4D97-AF65-F5344CB8AC3E}">
        <p14:creationId xmlns:p14="http://schemas.microsoft.com/office/powerpoint/2010/main" val="21018581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ltLang="en-US" sz="1800" b="0" dirty="0">
                <a:solidFill>
                  <a:schemeClr val="tx1"/>
                </a:solidFill>
                <a:effectLst/>
                <a:latin typeface="Arial" panose="020B0604020202020204" pitchFamily="34" charset="0"/>
                <a:cs typeface="Arial" panose="020B0604020202020204" pitchFamily="34" charset="0"/>
              </a:rPr>
              <a:t>Special Considerations for Tinnitus</a:t>
            </a:r>
          </a:p>
          <a:p>
            <a:pPr fontAlgn="auto">
              <a:spcBef>
                <a:spcPts val="0"/>
              </a:spcBef>
              <a:spcAft>
                <a:spcPts val="600"/>
              </a:spcAft>
              <a:buClr>
                <a:schemeClr val="tx1"/>
              </a:buClr>
              <a:buFont typeface="Arial" panose="020B0604020202020204" pitchFamily="34" charset="0"/>
              <a:buNone/>
              <a:defRPr/>
            </a:pPr>
            <a:r>
              <a:rPr lang="en-US" sz="1800" b="0" kern="0" dirty="0">
                <a:solidFill>
                  <a:schemeClr val="tx1"/>
                </a:solidFill>
                <a:latin typeface="Arial" panose="020B0604020202020204" pitchFamily="34" charset="0"/>
                <a:cs typeface="Arial" panose="020B0604020202020204" pitchFamily="34" charset="0"/>
              </a:rPr>
              <a:t>Tinnitus is a chronic disability subject to a one year presumption of service connection under 38 CFR 3.309(a).  (See </a:t>
            </a:r>
            <a:r>
              <a:rPr lang="en-US" sz="1800" b="0" kern="0" dirty="0">
                <a:solidFill>
                  <a:schemeClr val="tx1"/>
                </a:solidFill>
                <a:latin typeface="Arial" panose="020B0604020202020204" pitchFamily="34" charset="0"/>
                <a:cs typeface="Arial" panose="020B0604020202020204" pitchFamily="34" charset="0"/>
                <a:hlinkClick r:id="rId3"/>
              </a:rPr>
              <a:t>M21 dash 1 Part IV, Subpart ii, 2.B.2.b</a:t>
            </a:r>
            <a:r>
              <a:rPr lang="en-US" sz="1800" b="0" kern="0" dirty="0">
                <a:solidFill>
                  <a:schemeClr val="tx1"/>
                </a:solidFill>
                <a:latin typeface="Arial" panose="020B0604020202020204" pitchFamily="34" charset="0"/>
                <a:cs typeface="Arial" panose="020B0604020202020204" pitchFamily="34" charset="0"/>
              </a:rPr>
              <a:t>; </a:t>
            </a:r>
            <a:r>
              <a:rPr lang="en-US" sz="1800" b="0" kern="0" dirty="0">
                <a:solidFill>
                  <a:schemeClr val="tx1"/>
                </a:solidFill>
                <a:latin typeface="Arial" panose="020B0604020202020204" pitchFamily="34" charset="0"/>
                <a:cs typeface="Arial" panose="020B0604020202020204" pitchFamily="34" charset="0"/>
                <a:hlinkClick r:id="rId4"/>
              </a:rPr>
              <a:t>Fountain verses McDonald</a:t>
            </a:r>
            <a:endParaRPr lang="en-US" sz="1800" b="0" kern="0" dirty="0">
              <a:solidFill>
                <a:schemeClr val="tx1"/>
              </a:solidFill>
              <a:latin typeface="Arial" panose="020B0604020202020204" pitchFamily="34" charset="0"/>
              <a:cs typeface="Arial" panose="020B0604020202020204" pitchFamily="34" charset="0"/>
            </a:endParaRPr>
          </a:p>
          <a:p>
            <a:pPr fontAlgn="auto">
              <a:spcBef>
                <a:spcPts val="0"/>
              </a:spcBef>
              <a:spcAft>
                <a:spcPts val="600"/>
              </a:spcAft>
              <a:buClr>
                <a:schemeClr val="tx1"/>
              </a:buClr>
              <a:buFont typeface="Arial" panose="020B0604020202020204" pitchFamily="34" charset="0"/>
              <a:buNone/>
              <a:defRPr/>
            </a:pPr>
            <a:r>
              <a:rPr lang="en-US" sz="1800" b="0" kern="0" dirty="0">
                <a:solidFill>
                  <a:schemeClr val="tx1"/>
                </a:solidFill>
                <a:latin typeface="Arial" panose="020B0604020202020204" pitchFamily="34" charset="0"/>
                <a:cs typeface="Arial" panose="020B0604020202020204" pitchFamily="34" charset="0"/>
              </a:rPr>
              <a:t>A claim for hearing loss that ultimately yields a diagnosis of (unclaimed) tinnitus should be “sympathetically read” as inclusive of both contentions, provided favorable medical opinions exist for both (</a:t>
            </a:r>
            <a:r>
              <a:rPr lang="en-US" sz="1800" b="0" kern="0" dirty="0">
                <a:solidFill>
                  <a:schemeClr val="tx1"/>
                </a:solidFill>
                <a:latin typeface="Arial" panose="020B0604020202020204" pitchFamily="34" charset="0"/>
                <a:cs typeface="Arial" panose="020B0604020202020204" pitchFamily="34" charset="0"/>
                <a:hlinkClick r:id="rId3"/>
              </a:rPr>
              <a:t>M21 dash 1 Part III, Subpart iv, 4.B</a:t>
            </a:r>
            <a:r>
              <a:rPr lang="en-US" sz="1800" b="0" kern="0" dirty="0">
                <a:solidFill>
                  <a:schemeClr val="tx1"/>
                </a:solidFill>
                <a:latin typeface="Arial" panose="020B0604020202020204" pitchFamily="34" charset="0"/>
                <a:cs typeface="Arial" panose="020B0604020202020204" pitchFamily="34" charset="0"/>
              </a:rPr>
              <a:t>).</a:t>
            </a:r>
          </a:p>
        </p:txBody>
      </p:sp>
      <p:sp>
        <p:nvSpPr>
          <p:cNvPr id="4" name="Header Placeholder 3"/>
          <p:cNvSpPr>
            <a:spLocks noGrp="1"/>
          </p:cNvSpPr>
          <p:nvPr>
            <p:ph type="hdr" sz="quarter" idx="10"/>
          </p:nvPr>
        </p:nvSpPr>
        <p:spPr/>
        <p:txBody>
          <a:bodyPr/>
          <a:lstStyle/>
          <a:p>
            <a:pPr>
              <a:defRPr/>
            </a:pPr>
            <a:r>
              <a:rPr lang="en-US"/>
              <a:t>VBA Overview</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E9BB8CC-643C-4E94-8057-E689C63DDD4A}" type="slidenum">
              <a:rPr lang="en-US" altLang="en-US" smtClean="0"/>
              <a:pPr/>
              <a:t>17</a:t>
            </a:fld>
            <a:endParaRPr lang="en-US" altLang="en-US"/>
          </a:p>
        </p:txBody>
      </p:sp>
    </p:spTree>
    <p:extLst>
      <p:ext uri="{BB962C8B-B14F-4D97-AF65-F5344CB8AC3E}">
        <p14:creationId xmlns:p14="http://schemas.microsoft.com/office/powerpoint/2010/main" val="4134247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228EB08-EB57-4F73-9324-A80A419BA441}"/>
              </a:ext>
            </a:extLst>
          </p:cNvPr>
          <p:cNvSpPr>
            <a:spLocks noGrp="1" noRot="1" noChangeAspect="1" noTextEdit="1"/>
          </p:cNvSpPr>
          <p:nvPr>
            <p:ph type="sldImg"/>
          </p:nvPr>
        </p:nvSpPr>
        <p:spPr>
          <a:ln/>
        </p:spPr>
      </p:sp>
      <p:sp>
        <p:nvSpPr>
          <p:cNvPr id="33795" name="Notes Placeholder 2">
            <a:extLst>
              <a:ext uri="{FF2B5EF4-FFF2-40B4-BE49-F238E27FC236}">
                <a16:creationId xmlns:a16="http://schemas.microsoft.com/office/drawing/2014/main" id="{08F78091-DCA4-4FC9-9D3F-7570A84314C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800" b="0" dirty="0">
                <a:solidFill>
                  <a:schemeClr val="tx1"/>
                </a:solidFill>
                <a:effectLst/>
                <a:latin typeface="Arial" panose="020B0604020202020204" pitchFamily="34" charset="0"/>
                <a:cs typeface="Arial" panose="020B0604020202020204" pitchFamily="34" charset="0"/>
              </a:rPr>
              <a:t>Auditory Disorders</a:t>
            </a:r>
          </a:p>
          <a:p>
            <a:r>
              <a:rPr lang="en-US" altLang="en-US" sz="1800" b="0" dirty="0">
                <a:solidFill>
                  <a:schemeClr val="tx1"/>
                </a:solidFill>
                <a:effectLst/>
                <a:latin typeface="Arial" panose="020B0604020202020204" pitchFamily="34" charset="0"/>
                <a:cs typeface="Arial" panose="020B0604020202020204" pitchFamily="34" charset="0"/>
              </a:rPr>
              <a:t>Questions?</a:t>
            </a:r>
            <a:endParaRPr lang="en-US" altLang="en-US" sz="1800" b="0" dirty="0">
              <a:solidFill>
                <a:schemeClr val="tx1"/>
              </a:solidFill>
              <a:latin typeface="Arial" panose="020B0604020202020204" pitchFamily="34" charset="0"/>
              <a:cs typeface="Arial" panose="020B0604020202020204" pitchFamily="34" charset="0"/>
            </a:endParaRPr>
          </a:p>
        </p:txBody>
      </p:sp>
      <p:sp>
        <p:nvSpPr>
          <p:cNvPr id="33796" name="Header Placeholder 3">
            <a:extLst>
              <a:ext uri="{FF2B5EF4-FFF2-40B4-BE49-F238E27FC236}">
                <a16:creationId xmlns:a16="http://schemas.microsoft.com/office/drawing/2014/main" id="{F22321F9-F957-4EC4-94F8-7E607ABC8935}"/>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anose="020B0604030504040204" pitchFamily="34" charset="0"/>
              </a:defRPr>
            </a:lvl1pPr>
            <a:lvl2pPr marL="742950" indent="-285750" defTabSz="928688" eaLnBrk="0" hangingPunct="0">
              <a:defRPr sz="3200">
                <a:solidFill>
                  <a:schemeClr val="tx1"/>
                </a:solidFill>
                <a:latin typeface="Tahoma" panose="020B0604030504040204" pitchFamily="34" charset="0"/>
              </a:defRPr>
            </a:lvl2pPr>
            <a:lvl3pPr marL="1143000" indent="-228600" defTabSz="928688" eaLnBrk="0" hangingPunct="0">
              <a:defRPr sz="3200">
                <a:solidFill>
                  <a:schemeClr val="tx1"/>
                </a:solidFill>
                <a:latin typeface="Tahoma" panose="020B0604030504040204" pitchFamily="34" charset="0"/>
              </a:defRPr>
            </a:lvl3pPr>
            <a:lvl4pPr marL="1600200" indent="-228600" defTabSz="928688" eaLnBrk="0" hangingPunct="0">
              <a:defRPr sz="3200">
                <a:solidFill>
                  <a:schemeClr val="tx1"/>
                </a:solidFill>
                <a:latin typeface="Tahoma" panose="020B0604030504040204" pitchFamily="34" charset="0"/>
              </a:defRPr>
            </a:lvl4pPr>
            <a:lvl5pPr marL="2057400" indent="-228600" defTabSz="928688" eaLnBrk="0" hangingPunct="0">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r>
              <a:rPr lang="en-US" altLang="en-US" sz="1200"/>
              <a:t>VBA Overview</a:t>
            </a:r>
          </a:p>
        </p:txBody>
      </p:sp>
      <p:sp>
        <p:nvSpPr>
          <p:cNvPr id="33797" name="Footer Placeholder 4">
            <a:extLst>
              <a:ext uri="{FF2B5EF4-FFF2-40B4-BE49-F238E27FC236}">
                <a16:creationId xmlns:a16="http://schemas.microsoft.com/office/drawing/2014/main" id="{84E128B7-2389-4A9B-BB4C-62488EFB22F9}"/>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anose="020B0604030504040204" pitchFamily="34" charset="0"/>
              </a:defRPr>
            </a:lvl1pPr>
            <a:lvl2pPr marL="742950" indent="-285750" defTabSz="928688" eaLnBrk="0" hangingPunct="0">
              <a:defRPr sz="3200">
                <a:solidFill>
                  <a:schemeClr val="tx1"/>
                </a:solidFill>
                <a:latin typeface="Tahoma" panose="020B0604030504040204" pitchFamily="34" charset="0"/>
              </a:defRPr>
            </a:lvl2pPr>
            <a:lvl3pPr marL="1143000" indent="-228600" defTabSz="928688" eaLnBrk="0" hangingPunct="0">
              <a:defRPr sz="3200">
                <a:solidFill>
                  <a:schemeClr val="tx1"/>
                </a:solidFill>
                <a:latin typeface="Tahoma" panose="020B0604030504040204" pitchFamily="34" charset="0"/>
              </a:defRPr>
            </a:lvl3pPr>
            <a:lvl4pPr marL="1600200" indent="-228600" defTabSz="928688" eaLnBrk="0" hangingPunct="0">
              <a:defRPr sz="3200">
                <a:solidFill>
                  <a:schemeClr val="tx1"/>
                </a:solidFill>
                <a:latin typeface="Tahoma" panose="020B0604030504040204" pitchFamily="34" charset="0"/>
              </a:defRPr>
            </a:lvl4pPr>
            <a:lvl5pPr marL="2057400" indent="-228600" defTabSz="928688" eaLnBrk="0" hangingPunct="0">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endParaRPr lang="en-US" altLang="en-US" sz="1200"/>
          </a:p>
        </p:txBody>
      </p:sp>
      <p:sp>
        <p:nvSpPr>
          <p:cNvPr id="33798" name="Slide Number Placeholder 5">
            <a:extLst>
              <a:ext uri="{FF2B5EF4-FFF2-40B4-BE49-F238E27FC236}">
                <a16:creationId xmlns:a16="http://schemas.microsoft.com/office/drawing/2014/main" id="{C41CD6BD-1C38-48F9-96B0-86834F6E10A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anose="020B0604030504040204" pitchFamily="34" charset="0"/>
              </a:defRPr>
            </a:lvl1pPr>
            <a:lvl2pPr marL="742950" indent="-285750" defTabSz="928688" eaLnBrk="0" hangingPunct="0">
              <a:defRPr sz="3200">
                <a:solidFill>
                  <a:schemeClr val="tx1"/>
                </a:solidFill>
                <a:latin typeface="Tahoma" panose="020B0604030504040204" pitchFamily="34" charset="0"/>
              </a:defRPr>
            </a:lvl2pPr>
            <a:lvl3pPr marL="1143000" indent="-228600" defTabSz="928688" eaLnBrk="0" hangingPunct="0">
              <a:defRPr sz="3200">
                <a:solidFill>
                  <a:schemeClr val="tx1"/>
                </a:solidFill>
                <a:latin typeface="Tahoma" panose="020B0604030504040204" pitchFamily="34" charset="0"/>
              </a:defRPr>
            </a:lvl3pPr>
            <a:lvl4pPr marL="1600200" indent="-228600" defTabSz="928688" eaLnBrk="0" hangingPunct="0">
              <a:defRPr sz="3200">
                <a:solidFill>
                  <a:schemeClr val="tx1"/>
                </a:solidFill>
                <a:latin typeface="Tahoma" panose="020B0604030504040204" pitchFamily="34" charset="0"/>
              </a:defRPr>
            </a:lvl4pPr>
            <a:lvl5pPr marL="2057400" indent="-228600" defTabSz="928688" eaLnBrk="0" hangingPunct="0">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fld id="{2F66DC1F-9558-4D84-9171-4382C25477FB}" type="slidenum">
              <a:rPr lang="en-US" altLang="en-US" sz="1200"/>
              <a:pPr/>
              <a:t>18</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A63ED394-4B2D-431E-9D33-371A0B52BD00}"/>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35481DA8-66FE-4D4F-B3E3-B1E8F78316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00"/>
              </a:spcAft>
              <a:defRPr/>
            </a:pPr>
            <a:r>
              <a:rPr lang="en-US" altLang="en-US" sz="1800" b="0" dirty="0">
                <a:solidFill>
                  <a:schemeClr val="tx1"/>
                </a:solidFill>
                <a:effectLst/>
                <a:latin typeface="Arial" panose="020B0604020202020204" pitchFamily="34" charset="0"/>
                <a:cs typeface="Arial" panose="020B0604020202020204" pitchFamily="34" charset="0"/>
              </a:rPr>
              <a:t>Lesson Objectives</a:t>
            </a:r>
            <a:endParaRPr lang="en-US" sz="1800" b="0" dirty="0">
              <a:solidFill>
                <a:schemeClr val="tx1"/>
              </a:solidFill>
              <a:latin typeface="Arial" panose="020B0604020202020204" pitchFamily="34" charset="0"/>
              <a:cs typeface="Arial" panose="020B0604020202020204" pitchFamily="34" charset="0"/>
            </a:endParaRPr>
          </a:p>
          <a:p>
            <a:pPr marL="0" indent="0">
              <a:spcAft>
                <a:spcPts val="600"/>
              </a:spcAft>
              <a:buFont typeface="Wingdings" panose="05000000000000000000" pitchFamily="2" charset="2"/>
              <a:buNone/>
              <a:defRPr/>
            </a:pPr>
            <a:r>
              <a:rPr lang="en-US" sz="1800" b="0" dirty="0">
                <a:solidFill>
                  <a:schemeClr val="tx1"/>
                </a:solidFill>
                <a:latin typeface="Arial" panose="020B0604020202020204" pitchFamily="34" charset="0"/>
                <a:cs typeface="Arial" panose="020B0604020202020204" pitchFamily="34" charset="0"/>
              </a:rPr>
              <a:t>Provided all available references, trainees will be able to prepare a rating decision targeting auditory disabilities with 98 percent accuracy.</a:t>
            </a:r>
          </a:p>
        </p:txBody>
      </p:sp>
      <p:sp>
        <p:nvSpPr>
          <p:cNvPr id="24580" name="Footer Placeholder 3">
            <a:extLst>
              <a:ext uri="{FF2B5EF4-FFF2-40B4-BE49-F238E27FC236}">
                <a16:creationId xmlns:a16="http://schemas.microsoft.com/office/drawing/2014/main" id="{EDE47FFB-2161-4575-96D1-029AC51C52AE}"/>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anose="020B0604030504040204" pitchFamily="34" charset="0"/>
              </a:defRPr>
            </a:lvl1pPr>
            <a:lvl2pPr marL="742950" indent="-285750" defTabSz="928688" eaLnBrk="0" hangingPunct="0">
              <a:defRPr sz="3200">
                <a:solidFill>
                  <a:schemeClr val="tx1"/>
                </a:solidFill>
                <a:latin typeface="Tahoma" panose="020B0604030504040204" pitchFamily="34" charset="0"/>
              </a:defRPr>
            </a:lvl2pPr>
            <a:lvl3pPr marL="1143000" indent="-228600" defTabSz="928688" eaLnBrk="0" hangingPunct="0">
              <a:defRPr sz="3200">
                <a:solidFill>
                  <a:schemeClr val="tx1"/>
                </a:solidFill>
                <a:latin typeface="Tahoma" panose="020B0604030504040204" pitchFamily="34" charset="0"/>
              </a:defRPr>
            </a:lvl3pPr>
            <a:lvl4pPr marL="1600200" indent="-228600" defTabSz="928688" eaLnBrk="0" hangingPunct="0">
              <a:defRPr sz="3200">
                <a:solidFill>
                  <a:schemeClr val="tx1"/>
                </a:solidFill>
                <a:latin typeface="Tahoma" panose="020B0604030504040204" pitchFamily="34" charset="0"/>
              </a:defRPr>
            </a:lvl4pPr>
            <a:lvl5pPr marL="2057400" indent="-228600" defTabSz="928688" eaLnBrk="0" hangingPunct="0">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ltLang="en-US" sz="1800" b="0" dirty="0">
                <a:solidFill>
                  <a:schemeClr val="tx1"/>
                </a:solidFill>
                <a:effectLst/>
                <a:latin typeface="Arial" panose="020B0604020202020204" pitchFamily="34" charset="0"/>
                <a:cs typeface="Arial" panose="020B0604020202020204" pitchFamily="34" charset="0"/>
              </a:rPr>
              <a:t>References</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800" b="0" kern="1200" dirty="0">
                <a:solidFill>
                  <a:schemeClr val="tx1"/>
                </a:solidFill>
                <a:effectLst/>
                <a:latin typeface="Arial" panose="020B0604020202020204" pitchFamily="34" charset="0"/>
                <a:ea typeface="+mn-ea"/>
                <a:cs typeface="Arial" panose="020B0604020202020204" pitchFamily="34" charset="0"/>
              </a:rPr>
              <a:t>The references for this course are listed on the screen. You may click any hyperlinked references for further details.</a:t>
            </a:r>
          </a:p>
          <a:p>
            <a:pPr>
              <a:spcAft>
                <a:spcPts val="600"/>
              </a:spcAft>
              <a:buClr>
                <a:schemeClr val="tx1"/>
              </a:buClr>
              <a:buFont typeface="Arial" panose="020B0604020202020204" pitchFamily="34" charset="0"/>
              <a:buNone/>
              <a:defRPr/>
            </a:pPr>
            <a:r>
              <a:rPr lang="en-US" altLang="en-US" sz="1800" b="0" dirty="0">
                <a:solidFill>
                  <a:schemeClr val="tx1"/>
                </a:solidFill>
                <a:latin typeface="Arial" panose="020B0604020202020204" pitchFamily="34" charset="0"/>
                <a:cs typeface="Arial" panose="020B0604020202020204" pitchFamily="34" charset="0"/>
                <a:hlinkClick r:id="rId3"/>
              </a:rPr>
              <a:t>M21 dash 1 Part III, Subpart iv, 4.B</a:t>
            </a:r>
            <a:r>
              <a:rPr lang="en-US" altLang="en-US" sz="1800" b="0" dirty="0">
                <a:solidFill>
                  <a:schemeClr val="tx1"/>
                </a:solidFill>
                <a:latin typeface="Arial" panose="020B0604020202020204" pitchFamily="34" charset="0"/>
                <a:cs typeface="Arial" panose="020B0604020202020204" pitchFamily="34" charset="0"/>
              </a:rPr>
              <a:t>  Conditions of the Organs of Special Sense, Hearing Impairment</a:t>
            </a:r>
          </a:p>
          <a:p>
            <a:pPr>
              <a:spcAft>
                <a:spcPts val="600"/>
              </a:spcAft>
              <a:buClr>
                <a:schemeClr val="tx1"/>
              </a:buClr>
              <a:buFont typeface="Arial" panose="020B0604020202020204" pitchFamily="34" charset="0"/>
              <a:buNone/>
              <a:defRPr/>
            </a:pPr>
            <a:r>
              <a:rPr lang="fr-FR" altLang="en-US" sz="1800" b="0" dirty="0">
                <a:solidFill>
                  <a:schemeClr val="tx1"/>
                </a:solidFill>
                <a:latin typeface="Arial" panose="020B0604020202020204" pitchFamily="34" charset="0"/>
                <a:cs typeface="Arial" panose="020B0604020202020204" pitchFamily="34" charset="0"/>
                <a:hlinkClick r:id="rId4"/>
              </a:rPr>
              <a:t>M21 </a:t>
            </a:r>
            <a:r>
              <a:rPr lang="fr-FR" altLang="en-US" sz="1800" b="0" dirty="0" err="1">
                <a:solidFill>
                  <a:schemeClr val="tx1"/>
                </a:solidFill>
                <a:latin typeface="Arial" panose="020B0604020202020204" pitchFamily="34" charset="0"/>
                <a:cs typeface="Arial" panose="020B0604020202020204" pitchFamily="34" charset="0"/>
                <a:hlinkClick r:id="rId4"/>
              </a:rPr>
              <a:t>dash</a:t>
            </a:r>
            <a:r>
              <a:rPr lang="fr-FR" altLang="en-US" sz="1800" b="0" dirty="0">
                <a:solidFill>
                  <a:schemeClr val="tx1"/>
                </a:solidFill>
                <a:latin typeface="Arial" panose="020B0604020202020204" pitchFamily="34" charset="0"/>
                <a:cs typeface="Arial" panose="020B0604020202020204" pitchFamily="34" charset="0"/>
                <a:hlinkClick r:id="rId4"/>
              </a:rPr>
              <a:t> 1 Part III, </a:t>
            </a:r>
            <a:r>
              <a:rPr lang="fr-FR" altLang="en-US" sz="1800" b="0" dirty="0" err="1">
                <a:solidFill>
                  <a:schemeClr val="tx1"/>
                </a:solidFill>
                <a:latin typeface="Arial" panose="020B0604020202020204" pitchFamily="34" charset="0"/>
                <a:cs typeface="Arial" panose="020B0604020202020204" pitchFamily="34" charset="0"/>
                <a:hlinkClick r:id="rId4"/>
              </a:rPr>
              <a:t>Subpart</a:t>
            </a:r>
            <a:r>
              <a:rPr lang="fr-FR" altLang="en-US" sz="1800" b="0" dirty="0">
                <a:solidFill>
                  <a:schemeClr val="tx1"/>
                </a:solidFill>
                <a:latin typeface="Arial" panose="020B0604020202020204" pitchFamily="34" charset="0"/>
                <a:cs typeface="Arial" panose="020B0604020202020204" pitchFamily="34" charset="0"/>
                <a:hlinkClick r:id="rId4"/>
              </a:rPr>
              <a:t> iv, 4.G</a:t>
            </a:r>
            <a:r>
              <a:rPr lang="en-US" altLang="en-US" sz="1800" b="0" dirty="0">
                <a:solidFill>
                  <a:schemeClr val="tx1"/>
                </a:solidFill>
                <a:latin typeface="Arial" panose="020B0604020202020204" pitchFamily="34" charset="0"/>
                <a:cs typeface="Arial" panose="020B0604020202020204" pitchFamily="34" charset="0"/>
              </a:rPr>
              <a:t> Definition: Other Organic Diseases of the Nervous System</a:t>
            </a:r>
          </a:p>
          <a:p>
            <a:pPr>
              <a:spcAft>
                <a:spcPts val="600"/>
              </a:spcAft>
              <a:buClr>
                <a:schemeClr val="tx1"/>
              </a:buClr>
              <a:buFont typeface="Arial" panose="020B0604020202020204" pitchFamily="34" charset="0"/>
              <a:buNone/>
              <a:defRPr/>
            </a:pPr>
            <a:r>
              <a:rPr lang="en-US" altLang="en-US" sz="1800" b="0" dirty="0">
                <a:solidFill>
                  <a:schemeClr val="tx1"/>
                </a:solidFill>
                <a:latin typeface="Arial" panose="020B0604020202020204" pitchFamily="34" charset="0"/>
                <a:cs typeface="Arial" panose="020B0604020202020204" pitchFamily="34" charset="0"/>
                <a:hlinkClick r:id="rId5"/>
              </a:rPr>
              <a:t>38 CFR 3.159</a:t>
            </a:r>
            <a:r>
              <a:rPr lang="en-US" altLang="en-US" sz="1800" b="0" dirty="0">
                <a:solidFill>
                  <a:schemeClr val="tx1"/>
                </a:solidFill>
                <a:latin typeface="Arial" panose="020B0604020202020204" pitchFamily="34" charset="0"/>
                <a:cs typeface="Arial" panose="020B0604020202020204" pitchFamily="34" charset="0"/>
              </a:rPr>
              <a:t>  Department of Veterans Affairs Assistance in Developing Claims</a:t>
            </a:r>
          </a:p>
          <a:p>
            <a:pPr>
              <a:spcAft>
                <a:spcPts val="600"/>
              </a:spcAft>
              <a:buClr>
                <a:schemeClr val="tx1"/>
              </a:buClr>
              <a:buFont typeface="Arial" panose="020B0604020202020204" pitchFamily="34" charset="0"/>
              <a:buNone/>
              <a:defRPr/>
            </a:pPr>
            <a:r>
              <a:rPr lang="en-US" altLang="en-US" sz="1800" b="0" dirty="0">
                <a:solidFill>
                  <a:schemeClr val="tx1"/>
                </a:solidFill>
                <a:latin typeface="Arial" panose="020B0604020202020204" pitchFamily="34" charset="0"/>
                <a:cs typeface="Arial" panose="020B0604020202020204" pitchFamily="34" charset="0"/>
                <a:hlinkClick r:id="rId6"/>
              </a:rPr>
              <a:t>38 CFR 3.309</a:t>
            </a:r>
            <a:r>
              <a:rPr lang="en-US" altLang="en-US" sz="1800" b="0" dirty="0">
                <a:solidFill>
                  <a:schemeClr val="tx1"/>
                </a:solidFill>
                <a:latin typeface="Arial" panose="020B0604020202020204" pitchFamily="34" charset="0"/>
                <a:cs typeface="Arial" panose="020B0604020202020204" pitchFamily="34" charset="0"/>
              </a:rPr>
              <a:t>  Disease Subject to Presumptive Service Connection</a:t>
            </a:r>
          </a:p>
          <a:p>
            <a:pPr>
              <a:spcAft>
                <a:spcPts val="600"/>
              </a:spcAft>
              <a:buClr>
                <a:schemeClr val="tx1"/>
              </a:buClr>
              <a:buFont typeface="Arial" panose="020B0604020202020204" pitchFamily="34" charset="0"/>
              <a:buNone/>
              <a:defRPr/>
            </a:pPr>
            <a:r>
              <a:rPr lang="en-US" altLang="en-US" sz="1800" b="0" dirty="0">
                <a:solidFill>
                  <a:schemeClr val="tx1"/>
                </a:solidFill>
                <a:latin typeface="Arial" panose="020B0604020202020204" pitchFamily="34" charset="0"/>
                <a:cs typeface="Arial" panose="020B0604020202020204" pitchFamily="34" charset="0"/>
                <a:hlinkClick r:id="rId7"/>
              </a:rPr>
              <a:t>38 CFR 3.350</a:t>
            </a:r>
            <a:r>
              <a:rPr lang="en-US" altLang="en-US" sz="1800" b="0" dirty="0">
                <a:solidFill>
                  <a:schemeClr val="tx1"/>
                </a:solidFill>
                <a:latin typeface="Arial" panose="020B0604020202020204" pitchFamily="34" charset="0"/>
                <a:cs typeface="Arial" panose="020B0604020202020204" pitchFamily="34" charset="0"/>
              </a:rPr>
              <a:t>  Special Monthly Compensation Ratings</a:t>
            </a:r>
          </a:p>
          <a:p>
            <a:pPr>
              <a:spcAft>
                <a:spcPts val="600"/>
              </a:spcAft>
              <a:buClr>
                <a:schemeClr val="tx1"/>
              </a:buClr>
              <a:buFont typeface="Arial" panose="020B0604020202020204" pitchFamily="34" charset="0"/>
              <a:buNone/>
              <a:defRPr/>
            </a:pPr>
            <a:r>
              <a:rPr lang="en-US" altLang="en-US" sz="1800" b="0" dirty="0">
                <a:solidFill>
                  <a:schemeClr val="tx1"/>
                </a:solidFill>
                <a:latin typeface="Arial" panose="020B0604020202020204" pitchFamily="34" charset="0"/>
                <a:cs typeface="Arial" panose="020B0604020202020204" pitchFamily="34" charset="0"/>
                <a:hlinkClick r:id="rId8"/>
              </a:rPr>
              <a:t>38 CFR 3.383(a)(3)</a:t>
            </a:r>
            <a:r>
              <a:rPr lang="en-US" altLang="en-US" sz="1800" b="0" dirty="0">
                <a:solidFill>
                  <a:schemeClr val="tx1"/>
                </a:solidFill>
                <a:latin typeface="Arial" panose="020B0604020202020204" pitchFamily="34" charset="0"/>
                <a:cs typeface="Arial" panose="020B0604020202020204" pitchFamily="34" charset="0"/>
              </a:rPr>
              <a:t>   Paired Organs and Extremities</a:t>
            </a:r>
          </a:p>
          <a:p>
            <a:pPr>
              <a:spcAft>
                <a:spcPts val="600"/>
              </a:spcAft>
              <a:buClr>
                <a:schemeClr val="tx1"/>
              </a:buClr>
              <a:buFont typeface="Arial" panose="020B0604020202020204" pitchFamily="34" charset="0"/>
              <a:buNone/>
              <a:defRPr/>
            </a:pPr>
            <a:r>
              <a:rPr lang="en-US" altLang="en-US" sz="1800" b="0" dirty="0">
                <a:solidFill>
                  <a:schemeClr val="tx1"/>
                </a:solidFill>
                <a:latin typeface="Arial" panose="020B0604020202020204" pitchFamily="34" charset="0"/>
                <a:cs typeface="Arial" panose="020B0604020202020204" pitchFamily="34" charset="0"/>
                <a:hlinkClick r:id="rId9"/>
              </a:rPr>
              <a:t>38 CFR 3.385</a:t>
            </a:r>
            <a:r>
              <a:rPr lang="en-US" altLang="en-US" sz="1800" b="0" dirty="0">
                <a:solidFill>
                  <a:schemeClr val="tx1"/>
                </a:solidFill>
                <a:latin typeface="Arial" panose="020B0604020202020204" pitchFamily="34" charset="0"/>
                <a:cs typeface="Arial" panose="020B0604020202020204" pitchFamily="34" charset="0"/>
              </a:rPr>
              <a:t>  Disability Due to Impaired Hearing</a:t>
            </a:r>
          </a:p>
          <a:p>
            <a:pPr>
              <a:spcAft>
                <a:spcPts val="600"/>
              </a:spcAft>
              <a:buClr>
                <a:schemeClr val="tx1"/>
              </a:buClr>
              <a:buFont typeface="Arial" panose="020B0604020202020204" pitchFamily="34" charset="0"/>
              <a:buNone/>
              <a:defRPr/>
            </a:pPr>
            <a:r>
              <a:rPr lang="en-US" altLang="en-US" sz="1800" b="0" dirty="0">
                <a:solidFill>
                  <a:schemeClr val="tx1"/>
                </a:solidFill>
                <a:latin typeface="Arial" panose="020B0604020202020204" pitchFamily="34" charset="0"/>
                <a:cs typeface="Arial" panose="020B0604020202020204" pitchFamily="34" charset="0"/>
                <a:hlinkClick r:id="rId10"/>
              </a:rPr>
              <a:t>38 CFR 4.85</a:t>
            </a:r>
            <a:r>
              <a:rPr lang="en-US" altLang="en-US" sz="1800" b="0" dirty="0">
                <a:solidFill>
                  <a:schemeClr val="tx1"/>
                </a:solidFill>
                <a:latin typeface="Arial" panose="020B0604020202020204" pitchFamily="34" charset="0"/>
                <a:cs typeface="Arial" panose="020B0604020202020204" pitchFamily="34" charset="0"/>
              </a:rPr>
              <a:t>  Evaluation of Hearing Impairment</a:t>
            </a:r>
          </a:p>
          <a:p>
            <a:pPr>
              <a:spcAft>
                <a:spcPts val="600"/>
              </a:spcAft>
              <a:buClr>
                <a:schemeClr val="tx1"/>
              </a:buClr>
              <a:buFont typeface="Arial" panose="020B0604020202020204" pitchFamily="34" charset="0"/>
              <a:buNone/>
              <a:defRPr/>
            </a:pPr>
            <a:r>
              <a:rPr lang="en-US" altLang="en-US" sz="1800" b="0" dirty="0">
                <a:solidFill>
                  <a:schemeClr val="tx1"/>
                </a:solidFill>
                <a:latin typeface="Arial" panose="020B0604020202020204" pitchFamily="34" charset="0"/>
                <a:cs typeface="Arial" panose="020B0604020202020204" pitchFamily="34" charset="0"/>
                <a:hlinkClick r:id="rId11"/>
              </a:rPr>
              <a:t>38 CFR 4.86</a:t>
            </a:r>
            <a:r>
              <a:rPr lang="en-US" altLang="en-US" sz="1800" b="0" dirty="0">
                <a:solidFill>
                  <a:schemeClr val="tx1"/>
                </a:solidFill>
                <a:latin typeface="Arial" panose="020B0604020202020204" pitchFamily="34" charset="0"/>
                <a:cs typeface="Arial" panose="020B0604020202020204" pitchFamily="34" charset="0"/>
              </a:rPr>
              <a:t>  Exceptional Patterns of Hearing Impairment</a:t>
            </a:r>
          </a:p>
          <a:p>
            <a:pPr>
              <a:spcAft>
                <a:spcPts val="600"/>
              </a:spcAft>
              <a:buClr>
                <a:schemeClr val="tx1"/>
              </a:buClr>
              <a:buFont typeface="Arial" panose="020B0604020202020204" pitchFamily="34" charset="0"/>
              <a:buNone/>
              <a:defRPr/>
            </a:pPr>
            <a:r>
              <a:rPr lang="en-US" altLang="en-US" sz="1800" b="0" dirty="0">
                <a:solidFill>
                  <a:schemeClr val="tx1"/>
                </a:solidFill>
                <a:latin typeface="Arial" panose="020B0604020202020204" pitchFamily="34" charset="0"/>
                <a:cs typeface="Arial" panose="020B0604020202020204" pitchFamily="34" charset="0"/>
                <a:hlinkClick r:id="rId12"/>
              </a:rPr>
              <a:t>38 CFR 4.87</a:t>
            </a:r>
            <a:r>
              <a:rPr lang="en-US" altLang="en-US" sz="1800" b="0" dirty="0">
                <a:solidFill>
                  <a:schemeClr val="tx1"/>
                </a:solidFill>
                <a:latin typeface="Arial" panose="020B0604020202020204" pitchFamily="34" charset="0"/>
                <a:cs typeface="Arial" panose="020B0604020202020204" pitchFamily="34" charset="0"/>
              </a:rPr>
              <a:t>  Schedule of Ratings dash Ear</a:t>
            </a:r>
          </a:p>
          <a:p>
            <a:pPr>
              <a:spcAft>
                <a:spcPts val="600"/>
              </a:spcAft>
              <a:buClr>
                <a:schemeClr val="tx1"/>
              </a:buClr>
              <a:buFont typeface="Arial" panose="020B0604020202020204" pitchFamily="34" charset="0"/>
              <a:buNone/>
              <a:defRPr/>
            </a:pPr>
            <a:r>
              <a:rPr lang="en-US" altLang="en-US" sz="1800" b="0" dirty="0">
                <a:solidFill>
                  <a:schemeClr val="tx1"/>
                </a:solidFill>
                <a:latin typeface="Arial" panose="020B0604020202020204" pitchFamily="34" charset="0"/>
                <a:cs typeface="Arial" panose="020B0604020202020204" pitchFamily="34" charset="0"/>
                <a:hlinkClick r:id="rId13"/>
              </a:rPr>
              <a:t>38 CFR 4.87a</a:t>
            </a:r>
            <a:r>
              <a:rPr lang="en-US" altLang="en-US" sz="1800" b="0" dirty="0">
                <a:solidFill>
                  <a:schemeClr val="tx1"/>
                </a:solidFill>
                <a:latin typeface="Arial" panose="020B0604020202020204" pitchFamily="34" charset="0"/>
                <a:cs typeface="Arial" panose="020B0604020202020204" pitchFamily="34" charset="0"/>
              </a:rPr>
              <a:t>  Schedule of Ratings dash Other Sense Organs</a:t>
            </a:r>
            <a:endParaRPr lang="en-US" sz="1800" b="0" kern="1200" dirty="0">
              <a:solidFill>
                <a:schemeClr val="tx1"/>
              </a:solidFill>
              <a:effectLst/>
              <a:latin typeface="Arial" panose="020B0604020202020204" pitchFamily="34" charset="0"/>
              <a:ea typeface="+mn-ea"/>
              <a:cs typeface="Arial" panose="020B0604020202020204" pitchFamily="34" charset="0"/>
            </a:endParaRPr>
          </a:p>
        </p:txBody>
      </p:sp>
      <p:sp>
        <p:nvSpPr>
          <p:cNvPr id="4" name="Header Placeholder 3"/>
          <p:cNvSpPr>
            <a:spLocks noGrp="1"/>
          </p:cNvSpPr>
          <p:nvPr>
            <p:ph type="hdr" sz="quarter" idx="10"/>
          </p:nvPr>
        </p:nvSpPr>
        <p:spPr/>
        <p:txBody>
          <a:bodyPr/>
          <a:lstStyle/>
          <a:p>
            <a:pPr>
              <a:defRPr/>
            </a:pPr>
            <a:r>
              <a:rPr lang="en-US"/>
              <a:t>VBA Overview</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E9BB8CC-643C-4E94-8057-E689C63DDD4A}" type="slidenum">
              <a:rPr lang="en-US" altLang="en-US" smtClean="0"/>
              <a:pPr/>
              <a:t>3</a:t>
            </a:fld>
            <a:endParaRPr lang="en-US" altLang="en-US"/>
          </a:p>
        </p:txBody>
      </p:sp>
    </p:spTree>
    <p:extLst>
      <p:ext uri="{BB962C8B-B14F-4D97-AF65-F5344CB8AC3E}">
        <p14:creationId xmlns:p14="http://schemas.microsoft.com/office/powerpoint/2010/main" val="2037321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80DBF3F2-921A-4E97-AF14-E064164C493A}"/>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D8B04F59-33EB-48D5-949C-E6FE169F4BA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z="1800" b="0" dirty="0">
                <a:solidFill>
                  <a:schemeClr val="tx1"/>
                </a:solidFill>
                <a:effectLst/>
                <a:latin typeface="Arial" panose="020B0604020202020204" pitchFamily="34" charset="0"/>
                <a:cs typeface="Arial" panose="020B0604020202020204" pitchFamily="34" charset="0"/>
              </a:rPr>
              <a:t>Overview of the Ear</a:t>
            </a:r>
          </a:p>
          <a:p>
            <a:pPr fontAlgn="auto">
              <a:spcBef>
                <a:spcPts val="0"/>
              </a:spcBef>
              <a:spcAft>
                <a:spcPts val="600"/>
              </a:spcAft>
              <a:defRPr/>
            </a:pPr>
            <a:r>
              <a:rPr lang="en-US" altLang="en-US" sz="1800" b="0" kern="0" dirty="0">
                <a:solidFill>
                  <a:schemeClr val="tx1"/>
                </a:solidFill>
                <a:latin typeface="Arial" panose="020B0604020202020204" pitchFamily="34" charset="0"/>
                <a:cs typeface="Arial" panose="020B0604020202020204" pitchFamily="34" charset="0"/>
              </a:rPr>
              <a:t>The ear serves dual functions, regulating both hearing and equilibrium.</a:t>
            </a:r>
          </a:p>
          <a:p>
            <a:pPr fontAlgn="auto">
              <a:spcBef>
                <a:spcPts val="0"/>
              </a:spcBef>
              <a:spcAft>
                <a:spcPts val="600"/>
              </a:spcAft>
              <a:defRPr/>
            </a:pPr>
            <a:r>
              <a:rPr lang="en-US" altLang="en-US" sz="1800" b="0" kern="0" dirty="0">
                <a:solidFill>
                  <a:schemeClr val="tx1"/>
                </a:solidFill>
                <a:latin typeface="Arial" panose="020B0604020202020204" pitchFamily="34" charset="0"/>
                <a:cs typeface="Arial" panose="020B0604020202020204" pitchFamily="34" charset="0"/>
              </a:rPr>
              <a:t>The external and middle portions of the ear act as conduits that amplify and transport sound inward.</a:t>
            </a:r>
          </a:p>
          <a:p>
            <a:pPr fontAlgn="auto">
              <a:spcBef>
                <a:spcPts val="0"/>
              </a:spcBef>
              <a:spcAft>
                <a:spcPts val="600"/>
              </a:spcAft>
              <a:defRPr/>
            </a:pPr>
            <a:r>
              <a:rPr lang="en-US" altLang="en-US" sz="1800" b="0" kern="0" dirty="0">
                <a:solidFill>
                  <a:schemeClr val="tx1"/>
                </a:solidFill>
                <a:latin typeface="Arial" panose="020B0604020202020204" pitchFamily="34" charset="0"/>
                <a:cs typeface="Arial" panose="020B0604020202020204" pitchFamily="34" charset="0"/>
              </a:rPr>
              <a:t>The inner ear receives acoustic impulses and transmits them to the cranial nerves and brain.</a:t>
            </a:r>
            <a:endParaRPr lang="en-US" altLang="en-US" sz="1400" b="0" kern="0" dirty="0">
              <a:solidFill>
                <a:schemeClr val="tx1"/>
              </a:solidFill>
              <a:latin typeface="Arial" panose="020B0604020202020204" pitchFamily="34" charset="0"/>
              <a:cs typeface="Arial" panose="020B0604020202020204" pitchFamily="34" charset="0"/>
            </a:endParaRPr>
          </a:p>
        </p:txBody>
      </p:sp>
      <p:sp>
        <p:nvSpPr>
          <p:cNvPr id="25604" name="Footer Placeholder 3">
            <a:extLst>
              <a:ext uri="{FF2B5EF4-FFF2-40B4-BE49-F238E27FC236}">
                <a16:creationId xmlns:a16="http://schemas.microsoft.com/office/drawing/2014/main" id="{1E98EEAA-FDCA-4C49-859F-699C91C6B582}"/>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anose="020B0604030504040204" pitchFamily="34" charset="0"/>
              </a:defRPr>
            </a:lvl1pPr>
            <a:lvl2pPr marL="742950" indent="-285750" defTabSz="928688" eaLnBrk="0" hangingPunct="0">
              <a:defRPr sz="3200">
                <a:solidFill>
                  <a:schemeClr val="tx1"/>
                </a:solidFill>
                <a:latin typeface="Tahoma" panose="020B0604030504040204" pitchFamily="34" charset="0"/>
              </a:defRPr>
            </a:lvl2pPr>
            <a:lvl3pPr marL="1143000" indent="-228600" defTabSz="928688" eaLnBrk="0" hangingPunct="0">
              <a:defRPr sz="3200">
                <a:solidFill>
                  <a:schemeClr val="tx1"/>
                </a:solidFill>
                <a:latin typeface="Tahoma" panose="020B0604030504040204" pitchFamily="34" charset="0"/>
              </a:defRPr>
            </a:lvl3pPr>
            <a:lvl4pPr marL="1600200" indent="-228600" defTabSz="928688" eaLnBrk="0" hangingPunct="0">
              <a:defRPr sz="3200">
                <a:solidFill>
                  <a:schemeClr val="tx1"/>
                </a:solidFill>
                <a:latin typeface="Tahoma" panose="020B0604030504040204" pitchFamily="34" charset="0"/>
              </a:defRPr>
            </a:lvl4pPr>
            <a:lvl5pPr marL="2057400" indent="-228600" defTabSz="928688" eaLnBrk="0" hangingPunct="0">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AEF3FAE2-F9D9-4715-8CB2-7C2508B61384}"/>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39601757-3579-4971-B8F8-58775559314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z="1800" b="0" dirty="0">
                <a:solidFill>
                  <a:schemeClr val="tx1"/>
                </a:solidFill>
                <a:effectLst/>
                <a:latin typeface="Arial" panose="020B0604020202020204" pitchFamily="34" charset="0"/>
                <a:cs typeface="Arial" panose="020B0604020202020204" pitchFamily="34" charset="0"/>
              </a:rPr>
              <a:t>Auditory System Highlights</a:t>
            </a:r>
          </a:p>
          <a:p>
            <a:pPr>
              <a:spcAft>
                <a:spcPts val="600"/>
              </a:spcAft>
              <a:buClr>
                <a:schemeClr val="tx1"/>
              </a:buClr>
            </a:pPr>
            <a:r>
              <a:rPr lang="en-US" altLang="en-US" sz="1800" b="0" dirty="0">
                <a:solidFill>
                  <a:schemeClr val="tx1"/>
                </a:solidFill>
                <a:latin typeface="Arial" panose="020B0604020202020204" pitchFamily="34" charset="0"/>
                <a:cs typeface="Arial" panose="020B0604020202020204" pitchFamily="34" charset="0"/>
              </a:rPr>
              <a:t>Peripheral Vestibular Disorders</a:t>
            </a:r>
          </a:p>
          <a:p>
            <a:pPr>
              <a:spcAft>
                <a:spcPts val="600"/>
              </a:spcAft>
              <a:buClr>
                <a:schemeClr val="tx1"/>
              </a:buClr>
            </a:pPr>
            <a:r>
              <a:rPr lang="en-US" altLang="en-US" sz="1800" b="0" dirty="0">
                <a:solidFill>
                  <a:schemeClr val="tx1"/>
                </a:solidFill>
                <a:latin typeface="Arial" panose="020B0604020202020204" pitchFamily="34" charset="0"/>
                <a:cs typeface="Arial" panose="020B0604020202020204" pitchFamily="34" charset="0"/>
              </a:rPr>
              <a:t>Meniere’s syndrome</a:t>
            </a:r>
          </a:p>
          <a:p>
            <a:pPr>
              <a:spcAft>
                <a:spcPts val="600"/>
              </a:spcAft>
              <a:buClr>
                <a:schemeClr val="tx1"/>
              </a:buClr>
            </a:pPr>
            <a:r>
              <a:rPr lang="en-US" altLang="en-US" sz="1800" b="0" dirty="0">
                <a:solidFill>
                  <a:schemeClr val="tx1"/>
                </a:solidFill>
                <a:latin typeface="Arial" panose="020B0604020202020204" pitchFamily="34" charset="0"/>
                <a:cs typeface="Arial" panose="020B0604020202020204" pitchFamily="34" charset="0"/>
              </a:rPr>
              <a:t>Hearing loss</a:t>
            </a:r>
          </a:p>
          <a:p>
            <a:pPr>
              <a:spcAft>
                <a:spcPts val="600"/>
              </a:spcAft>
              <a:buClr>
                <a:schemeClr val="tx1"/>
              </a:buClr>
            </a:pPr>
            <a:r>
              <a:rPr lang="en-US" altLang="en-US" sz="1800" b="0" dirty="0">
                <a:solidFill>
                  <a:schemeClr val="tx1"/>
                </a:solidFill>
                <a:latin typeface="Arial" panose="020B0604020202020204" pitchFamily="34" charset="0"/>
                <a:cs typeface="Arial" panose="020B0604020202020204" pitchFamily="34" charset="0"/>
              </a:rPr>
              <a:t>Tinnitus</a:t>
            </a:r>
          </a:p>
        </p:txBody>
      </p:sp>
      <p:sp>
        <p:nvSpPr>
          <p:cNvPr id="26628" name="Footer Placeholder 3">
            <a:extLst>
              <a:ext uri="{FF2B5EF4-FFF2-40B4-BE49-F238E27FC236}">
                <a16:creationId xmlns:a16="http://schemas.microsoft.com/office/drawing/2014/main" id="{6BF3D9FD-6C7D-48B4-A361-C0C38A63C0C8}"/>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anose="020B0604030504040204" pitchFamily="34" charset="0"/>
              </a:defRPr>
            </a:lvl1pPr>
            <a:lvl2pPr marL="742950" indent="-285750" defTabSz="928688" eaLnBrk="0" hangingPunct="0">
              <a:defRPr sz="3200">
                <a:solidFill>
                  <a:schemeClr val="tx1"/>
                </a:solidFill>
                <a:latin typeface="Tahoma" panose="020B0604030504040204" pitchFamily="34" charset="0"/>
              </a:defRPr>
            </a:lvl2pPr>
            <a:lvl3pPr marL="1143000" indent="-228600" defTabSz="928688" eaLnBrk="0" hangingPunct="0">
              <a:defRPr sz="3200">
                <a:solidFill>
                  <a:schemeClr val="tx1"/>
                </a:solidFill>
                <a:latin typeface="Tahoma" panose="020B0604030504040204" pitchFamily="34" charset="0"/>
              </a:defRPr>
            </a:lvl3pPr>
            <a:lvl4pPr marL="1600200" indent="-228600" defTabSz="928688" eaLnBrk="0" hangingPunct="0">
              <a:defRPr sz="3200">
                <a:solidFill>
                  <a:schemeClr val="tx1"/>
                </a:solidFill>
                <a:latin typeface="Tahoma" panose="020B0604030504040204" pitchFamily="34" charset="0"/>
              </a:defRPr>
            </a:lvl4pPr>
            <a:lvl5pPr marL="2057400" indent="-228600" defTabSz="928688" eaLnBrk="0" hangingPunct="0">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C581C762-CDA4-4B6F-B736-3D711CCAC380}"/>
              </a:ext>
            </a:extLst>
          </p:cNvPr>
          <p:cNvSpPr>
            <a:spLocks noGrp="1" noRot="1" noChangeAspect="1" noChangeArrowheads="1" noTextEdit="1"/>
          </p:cNvSpPr>
          <p:nvPr>
            <p:ph type="sldImg"/>
          </p:nvPr>
        </p:nvSpPr>
        <p:spPr>
          <a:ln/>
        </p:spPr>
      </p:sp>
      <p:sp>
        <p:nvSpPr>
          <p:cNvPr id="27651" name="Rectangle 3">
            <a:extLst>
              <a:ext uri="{FF2B5EF4-FFF2-40B4-BE49-F238E27FC236}">
                <a16:creationId xmlns:a16="http://schemas.microsoft.com/office/drawing/2014/main" id="{201C0B58-B6CD-470C-BB40-326FCC24A3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z="1800" b="0" dirty="0">
                <a:solidFill>
                  <a:schemeClr val="tx1"/>
                </a:solidFill>
                <a:effectLst/>
                <a:latin typeface="Arial" panose="020B0604020202020204" pitchFamily="34" charset="0"/>
                <a:cs typeface="Arial" panose="020B0604020202020204" pitchFamily="34" charset="0"/>
              </a:rPr>
              <a:t>Peripheral Vestibular Disorder (DC 62 04)</a:t>
            </a: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800" b="0" kern="0" dirty="0">
                <a:solidFill>
                  <a:schemeClr val="tx1"/>
                </a:solidFill>
                <a:effectLst/>
                <a:latin typeface="Arial" panose="020B0604020202020204" pitchFamily="34" charset="0"/>
                <a:ea typeface="+mn-ea"/>
                <a:cs typeface="Arial" panose="020B0604020202020204" pitchFamily="34" charset="0"/>
              </a:rPr>
              <a:t>Common diagnoses include vertigo and labyrinthitis. Characteristic symptoms entail dizziness, lightheadedness, and imbalance.</a:t>
            </a: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800" b="0" kern="0" dirty="0">
                <a:solidFill>
                  <a:schemeClr val="tx1"/>
                </a:solidFill>
                <a:effectLst/>
                <a:latin typeface="Arial" panose="020B0604020202020204" pitchFamily="34" charset="0"/>
                <a:ea typeface="+mn-ea"/>
                <a:cs typeface="Arial" panose="020B0604020202020204" pitchFamily="34" charset="0"/>
              </a:rPr>
              <a:t>62 04 Peripheral vestibular disorders:</a:t>
            </a: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800" b="0" kern="0" dirty="0">
                <a:solidFill>
                  <a:schemeClr val="tx1"/>
                </a:solidFill>
                <a:effectLst/>
                <a:latin typeface="Arial" panose="020B0604020202020204" pitchFamily="34" charset="0"/>
                <a:ea typeface="+mn-ea"/>
                <a:cs typeface="Arial" panose="020B0604020202020204" pitchFamily="34" charset="0"/>
              </a:rPr>
              <a:t>Dizziness and occasional staggering Rating 30</a:t>
            </a: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800" b="0" kern="0" dirty="0">
                <a:solidFill>
                  <a:schemeClr val="tx1"/>
                </a:solidFill>
                <a:effectLst/>
                <a:latin typeface="Arial" panose="020B0604020202020204" pitchFamily="34" charset="0"/>
                <a:ea typeface="+mn-ea"/>
                <a:cs typeface="Arial" panose="020B0604020202020204" pitchFamily="34" charset="0"/>
              </a:rPr>
              <a:t>Occasional dizziness Rating 10</a:t>
            </a: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800" b="0" kern="0" dirty="0">
                <a:solidFill>
                  <a:schemeClr val="tx1"/>
                </a:solidFill>
                <a:effectLst/>
                <a:latin typeface="Arial" panose="020B0604020202020204" pitchFamily="34" charset="0"/>
                <a:ea typeface="+mn-ea"/>
                <a:cs typeface="Arial" panose="020B0604020202020204" pitchFamily="34" charset="0"/>
              </a:rPr>
              <a:t>Note: Objective findings supporting the diagnosis of the vestibular disequilibrium are required before a compensable evaluation can be assigned under this code. </a:t>
            </a: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800" b="0" kern="0" dirty="0">
                <a:solidFill>
                  <a:schemeClr val="tx1"/>
                </a:solidFill>
                <a:effectLst/>
                <a:latin typeface="Arial" panose="020B0604020202020204" pitchFamily="34" charset="0"/>
                <a:ea typeface="+mn-ea"/>
                <a:cs typeface="Arial" panose="020B0604020202020204" pitchFamily="34" charset="0"/>
              </a:rPr>
              <a:t>Hearing impairment or suppuration shall be separately rated and combined. </a:t>
            </a:r>
          </a:p>
        </p:txBody>
      </p:sp>
      <p:sp>
        <p:nvSpPr>
          <p:cNvPr id="27652" name="Footer Placeholder 3">
            <a:extLst>
              <a:ext uri="{FF2B5EF4-FFF2-40B4-BE49-F238E27FC236}">
                <a16:creationId xmlns:a16="http://schemas.microsoft.com/office/drawing/2014/main" id="{21E25EA4-0D5A-4E33-B5B7-6D0A51910BEE}"/>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anose="020B0604030504040204" pitchFamily="34" charset="0"/>
              </a:defRPr>
            </a:lvl1pPr>
            <a:lvl2pPr marL="742950" indent="-285750" defTabSz="928688" eaLnBrk="0" hangingPunct="0">
              <a:defRPr sz="3200">
                <a:solidFill>
                  <a:schemeClr val="tx1"/>
                </a:solidFill>
                <a:latin typeface="Tahoma" panose="020B0604030504040204" pitchFamily="34" charset="0"/>
              </a:defRPr>
            </a:lvl2pPr>
            <a:lvl3pPr marL="1143000" indent="-228600" defTabSz="928688" eaLnBrk="0" hangingPunct="0">
              <a:defRPr sz="3200">
                <a:solidFill>
                  <a:schemeClr val="tx1"/>
                </a:solidFill>
                <a:latin typeface="Tahoma" panose="020B0604030504040204" pitchFamily="34" charset="0"/>
              </a:defRPr>
            </a:lvl3pPr>
            <a:lvl4pPr marL="1600200" indent="-228600" defTabSz="928688" eaLnBrk="0" hangingPunct="0">
              <a:defRPr sz="3200">
                <a:solidFill>
                  <a:schemeClr val="tx1"/>
                </a:solidFill>
                <a:latin typeface="Tahoma" panose="020B0604030504040204" pitchFamily="34" charset="0"/>
              </a:defRPr>
            </a:lvl4pPr>
            <a:lvl5pPr marL="2057400" indent="-228600" defTabSz="928688" eaLnBrk="0" hangingPunct="0">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61077E4D-2766-4731-9E7D-1358A86F4EDF}"/>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9571C150-556B-4BF8-8908-F43597BB3C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z="1800" b="0" dirty="0">
                <a:solidFill>
                  <a:schemeClr val="tx1"/>
                </a:solidFill>
                <a:effectLst/>
                <a:latin typeface="Arial" panose="020B0604020202020204" pitchFamily="34" charset="0"/>
                <a:cs typeface="Arial" panose="020B0604020202020204" pitchFamily="34" charset="0"/>
              </a:rPr>
              <a:t>Meniere’s Syndrome (DC 62 05)</a:t>
            </a: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1800" b="0" kern="0" dirty="0">
                <a:solidFill>
                  <a:schemeClr val="tx1"/>
                </a:solidFill>
                <a:latin typeface="Arial" panose="020B0604020202020204" pitchFamily="34" charset="0"/>
                <a:cs typeface="Arial" panose="020B0604020202020204" pitchFamily="34" charset="0"/>
              </a:rPr>
              <a:t>A progressive condition characterized by violent, paroxysmal attacks of vertigo, as well as component hearing loss and tinnitus.</a:t>
            </a:r>
          </a:p>
          <a:p>
            <a:pPr>
              <a:spcBef>
                <a:spcPct val="0"/>
              </a:spcBef>
            </a:pPr>
            <a:r>
              <a:rPr lang="en-US" altLang="en-US" sz="1800" b="0" dirty="0">
                <a:solidFill>
                  <a:schemeClr val="tx1"/>
                </a:solidFill>
                <a:latin typeface="Arial" panose="020B0604020202020204" pitchFamily="34" charset="0"/>
                <a:cs typeface="Arial" panose="020B0604020202020204" pitchFamily="34" charset="0"/>
              </a:rPr>
              <a:t>62 05 Meniere’s syndrome (endolymphatic hydrops):</a:t>
            </a:r>
          </a:p>
          <a:p>
            <a:pPr>
              <a:spcBef>
                <a:spcPct val="0"/>
              </a:spcBef>
            </a:pPr>
            <a:r>
              <a:rPr lang="en-US" altLang="en-US" sz="1800" b="0" dirty="0">
                <a:solidFill>
                  <a:schemeClr val="tx1"/>
                </a:solidFill>
                <a:latin typeface="Arial" panose="020B0604020202020204" pitchFamily="34" charset="0"/>
                <a:cs typeface="Arial" panose="020B0604020202020204" pitchFamily="34" charset="0"/>
              </a:rPr>
              <a:t>Hearing impairment with attacks of vertigo and cerebellar gait occurring more than once weekly, with or without tinnitus Rating 100</a:t>
            </a:r>
          </a:p>
          <a:p>
            <a:pPr>
              <a:spcBef>
                <a:spcPct val="0"/>
              </a:spcBef>
            </a:pPr>
            <a:r>
              <a:rPr lang="en-US" altLang="en-US" sz="1800" b="0" dirty="0">
                <a:solidFill>
                  <a:schemeClr val="tx1"/>
                </a:solidFill>
                <a:latin typeface="Arial" panose="020B0604020202020204" pitchFamily="34" charset="0"/>
                <a:cs typeface="Arial" panose="020B0604020202020204" pitchFamily="34" charset="0"/>
              </a:rPr>
              <a:t>Hearing impairment with attacks of vertigo and cerebellar gait occurring from one to four times a month, with or without tinnitus Rating 60</a:t>
            </a:r>
          </a:p>
          <a:p>
            <a:pPr>
              <a:spcBef>
                <a:spcPct val="0"/>
              </a:spcBef>
            </a:pPr>
            <a:r>
              <a:rPr lang="en-US" altLang="en-US" sz="1800" b="0" dirty="0">
                <a:solidFill>
                  <a:schemeClr val="tx1"/>
                </a:solidFill>
                <a:latin typeface="Arial" panose="020B0604020202020204" pitchFamily="34" charset="0"/>
                <a:cs typeface="Arial" panose="020B0604020202020204" pitchFamily="34" charset="0"/>
              </a:rPr>
              <a:t>Hearing impairment with vertigo less than once a month, with or without tinnitus Rating 30</a:t>
            </a:r>
          </a:p>
          <a:p>
            <a:pPr>
              <a:spcBef>
                <a:spcPct val="0"/>
              </a:spcBef>
            </a:pPr>
            <a:r>
              <a:rPr lang="en-US" altLang="en-US" sz="1800" b="0" dirty="0">
                <a:solidFill>
                  <a:schemeClr val="tx1"/>
                </a:solidFill>
                <a:latin typeface="Arial" panose="020B0604020202020204" pitchFamily="34" charset="0"/>
                <a:cs typeface="Arial" panose="020B0604020202020204" pitchFamily="34" charset="0"/>
              </a:rPr>
              <a:t>Note: Evaluate Meniere’s syndrome either under these criteria or by separately evaluating vertigo (as a peripheral vestibular disorder, hearing impairment, and tinnitus, whichever method results in a higher overall evaluation.</a:t>
            </a:r>
          </a:p>
          <a:p>
            <a:pPr>
              <a:spcBef>
                <a:spcPct val="0"/>
              </a:spcBef>
            </a:pPr>
            <a:r>
              <a:rPr lang="en-US" altLang="en-US" sz="1800" b="0" dirty="0">
                <a:solidFill>
                  <a:schemeClr val="tx1"/>
                </a:solidFill>
                <a:latin typeface="Arial" panose="020B0604020202020204" pitchFamily="34" charset="0"/>
                <a:cs typeface="Arial" panose="020B0604020202020204" pitchFamily="34" charset="0"/>
              </a:rPr>
              <a:t>But do not combine an evaluation for hearing impairment, tinnitus, or vertigo with an evaluation under diagnostic code 62 05.</a:t>
            </a:r>
          </a:p>
        </p:txBody>
      </p:sp>
      <p:sp>
        <p:nvSpPr>
          <p:cNvPr id="28676" name="Footer Placeholder 3">
            <a:extLst>
              <a:ext uri="{FF2B5EF4-FFF2-40B4-BE49-F238E27FC236}">
                <a16:creationId xmlns:a16="http://schemas.microsoft.com/office/drawing/2014/main" id="{8443F9E7-9703-433E-9293-E0D8E7D2D677}"/>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anose="020B0604030504040204" pitchFamily="34" charset="0"/>
              </a:defRPr>
            </a:lvl1pPr>
            <a:lvl2pPr marL="742950" indent="-285750" defTabSz="928688" eaLnBrk="0" hangingPunct="0">
              <a:defRPr sz="3200">
                <a:solidFill>
                  <a:schemeClr val="tx1"/>
                </a:solidFill>
                <a:latin typeface="Tahoma" panose="020B0604030504040204" pitchFamily="34" charset="0"/>
              </a:defRPr>
            </a:lvl2pPr>
            <a:lvl3pPr marL="1143000" indent="-228600" defTabSz="928688" eaLnBrk="0" hangingPunct="0">
              <a:defRPr sz="3200">
                <a:solidFill>
                  <a:schemeClr val="tx1"/>
                </a:solidFill>
                <a:latin typeface="Tahoma" panose="020B0604030504040204" pitchFamily="34" charset="0"/>
              </a:defRPr>
            </a:lvl3pPr>
            <a:lvl4pPr marL="1600200" indent="-228600" defTabSz="928688" eaLnBrk="0" hangingPunct="0">
              <a:defRPr sz="3200">
                <a:solidFill>
                  <a:schemeClr val="tx1"/>
                </a:solidFill>
                <a:latin typeface="Tahoma" panose="020B0604030504040204" pitchFamily="34" charset="0"/>
              </a:defRPr>
            </a:lvl4pPr>
            <a:lvl5pPr marL="2057400" indent="-228600" defTabSz="928688" eaLnBrk="0" hangingPunct="0">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B2A0830A-79EC-4AD1-BF9D-3DBA2A5E8CB8}"/>
              </a:ext>
            </a:extLst>
          </p:cNvPr>
          <p:cNvSpPr>
            <a:spLocks noGrp="1" noRot="1" noChangeAspect="1" noChangeArrowheads="1" noTextEdit="1"/>
          </p:cNvSpPr>
          <p:nvPr>
            <p:ph type="sldImg"/>
          </p:nvPr>
        </p:nvSpPr>
        <p:spPr>
          <a:ln/>
        </p:spPr>
      </p:sp>
      <p:sp>
        <p:nvSpPr>
          <p:cNvPr id="29699" name="Rectangle 3">
            <a:extLst>
              <a:ext uri="{FF2B5EF4-FFF2-40B4-BE49-F238E27FC236}">
                <a16:creationId xmlns:a16="http://schemas.microsoft.com/office/drawing/2014/main" id="{2E298358-8678-492C-8F61-3553EAC010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spcBef>
                <a:spcPct val="0"/>
              </a:spcBef>
              <a:buFont typeface="Arial" panose="020B0604020202020204" pitchFamily="34" charset="0"/>
              <a:buNone/>
            </a:pPr>
            <a:r>
              <a:rPr lang="en-US" altLang="en-US" sz="1800" b="0" dirty="0">
                <a:solidFill>
                  <a:schemeClr val="tx1"/>
                </a:solidFill>
                <a:effectLst/>
                <a:latin typeface="Arial" panose="020B0604020202020204" pitchFamily="34" charset="0"/>
                <a:cs typeface="Arial" panose="020B0604020202020204" pitchFamily="34" charset="0"/>
              </a:rPr>
              <a:t>Auditory Disorders</a:t>
            </a:r>
          </a:p>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a:pPr>
            <a:r>
              <a:rPr lang="en-US" altLang="en-US" sz="1800" b="0" dirty="0">
                <a:solidFill>
                  <a:schemeClr val="tx1"/>
                </a:solidFill>
                <a:latin typeface="Arial" panose="020B0604020202020204" pitchFamily="34" charset="0"/>
                <a:cs typeface="Arial" panose="020B0604020202020204" pitchFamily="34" charset="0"/>
              </a:rPr>
              <a:t>Our discussion will include: </a:t>
            </a:r>
          </a:p>
          <a:p>
            <a:pPr marL="0" indent="0">
              <a:spcAft>
                <a:spcPts val="600"/>
              </a:spcAft>
              <a:buClr>
                <a:schemeClr val="tx1"/>
              </a:buClr>
              <a:buFont typeface="Arial" panose="020B0604020202020204" pitchFamily="34" charset="0"/>
              <a:buNone/>
              <a:defRPr/>
            </a:pPr>
            <a:r>
              <a:rPr lang="en-US" altLang="en-US" sz="1800" b="0" dirty="0">
                <a:solidFill>
                  <a:schemeClr val="tx1"/>
                </a:solidFill>
                <a:latin typeface="Arial" panose="020B0604020202020204" pitchFamily="34" charset="0"/>
                <a:cs typeface="Arial" panose="020B0604020202020204" pitchFamily="34" charset="0"/>
              </a:rPr>
              <a:t>How we determine what hearing loss is (38 CFR 3.385); </a:t>
            </a:r>
          </a:p>
          <a:p>
            <a:pPr marL="0" indent="0">
              <a:spcAft>
                <a:spcPts val="600"/>
              </a:spcAft>
              <a:buClr>
                <a:schemeClr val="tx1"/>
              </a:buClr>
              <a:buFont typeface="Arial" panose="020B0604020202020204" pitchFamily="34" charset="0"/>
              <a:buNone/>
              <a:defRPr/>
            </a:pPr>
            <a:r>
              <a:rPr lang="en-US" altLang="en-US" sz="1800" b="0" dirty="0">
                <a:solidFill>
                  <a:schemeClr val="tx1"/>
                </a:solidFill>
                <a:latin typeface="Arial" panose="020B0604020202020204" pitchFamily="34" charset="0"/>
                <a:cs typeface="Arial" panose="020B0604020202020204" pitchFamily="34" charset="0"/>
              </a:rPr>
              <a:t>Rating hearing loss (38 CFR 4.85); </a:t>
            </a:r>
          </a:p>
          <a:p>
            <a:pPr marL="0" indent="0">
              <a:spcAft>
                <a:spcPts val="600"/>
              </a:spcAft>
              <a:buClr>
                <a:schemeClr val="tx1"/>
              </a:buClr>
              <a:buFont typeface="Arial" panose="020B0604020202020204" pitchFamily="34" charset="0"/>
              <a:buNone/>
              <a:defRPr/>
            </a:pPr>
            <a:r>
              <a:rPr lang="en-US" altLang="en-US" sz="1800" b="0" dirty="0">
                <a:solidFill>
                  <a:schemeClr val="tx1"/>
                </a:solidFill>
                <a:latin typeface="Arial" panose="020B0604020202020204" pitchFamily="34" charset="0"/>
                <a:cs typeface="Arial" panose="020B0604020202020204" pitchFamily="34" charset="0"/>
              </a:rPr>
              <a:t>Exceptional Patterns of hearing (38 CFR 4.86);</a:t>
            </a:r>
          </a:p>
          <a:p>
            <a:pPr marL="0" indent="0">
              <a:spcAft>
                <a:spcPts val="600"/>
              </a:spcAft>
              <a:buClr>
                <a:schemeClr val="tx1"/>
              </a:buClr>
              <a:buFont typeface="Arial" panose="020B0604020202020204" pitchFamily="34" charset="0"/>
              <a:buNone/>
              <a:defRPr/>
            </a:pPr>
            <a:r>
              <a:rPr lang="en-US" altLang="en-US" sz="1800" b="0" dirty="0">
                <a:solidFill>
                  <a:schemeClr val="tx1"/>
                </a:solidFill>
                <a:latin typeface="Arial" panose="020B0604020202020204" pitchFamily="34" charset="0"/>
                <a:cs typeface="Arial" panose="020B0604020202020204" pitchFamily="34" charset="0"/>
              </a:rPr>
              <a:t>A review of the </a:t>
            </a:r>
            <a:r>
              <a:rPr lang="en-US" altLang="en-US" sz="1800" b="0" dirty="0">
                <a:solidFill>
                  <a:schemeClr val="tx1"/>
                </a:solidFill>
                <a:latin typeface="Arial" panose="020B0604020202020204" pitchFamily="34" charset="0"/>
                <a:cs typeface="Arial" panose="020B0604020202020204" pitchFamily="34" charset="0"/>
                <a:hlinkClick r:id="rId3"/>
              </a:rPr>
              <a:t>Hearing Loss and Tinnitus DBQ</a:t>
            </a:r>
            <a:r>
              <a:rPr lang="en-US" altLang="en-US" sz="1800" b="0" dirty="0">
                <a:solidFill>
                  <a:schemeClr val="tx1"/>
                </a:solidFill>
                <a:latin typeface="Arial" panose="020B0604020202020204" pitchFamily="34" charset="0"/>
                <a:cs typeface="Arial" panose="020B0604020202020204" pitchFamily="34" charset="0"/>
              </a:rPr>
              <a:t>; </a:t>
            </a:r>
          </a:p>
          <a:p>
            <a:pPr marL="0" indent="0">
              <a:spcAft>
                <a:spcPts val="600"/>
              </a:spcAft>
              <a:buClr>
                <a:schemeClr val="tx1"/>
              </a:buClr>
              <a:buFont typeface="Arial" panose="020B0604020202020204" pitchFamily="34" charset="0"/>
              <a:buNone/>
              <a:defRPr/>
            </a:pPr>
            <a:r>
              <a:rPr lang="en-US" altLang="en-US" sz="1800" b="0" dirty="0">
                <a:solidFill>
                  <a:schemeClr val="tx1"/>
                </a:solidFill>
                <a:latin typeface="Arial" panose="020B0604020202020204" pitchFamily="34" charset="0"/>
                <a:cs typeface="Arial" panose="020B0604020202020204" pitchFamily="34" charset="0"/>
              </a:rPr>
              <a:t>Special considerations specific to hearing loss; </a:t>
            </a:r>
          </a:p>
          <a:p>
            <a:pPr marL="0" indent="0">
              <a:spcAft>
                <a:spcPts val="600"/>
              </a:spcAft>
              <a:buClr>
                <a:schemeClr val="tx1"/>
              </a:buClr>
              <a:buFont typeface="Arial" panose="020B0604020202020204" pitchFamily="34" charset="0"/>
              <a:buNone/>
              <a:defRPr/>
            </a:pPr>
            <a:r>
              <a:rPr lang="en-US" altLang="en-US" sz="1800" b="0" dirty="0">
                <a:solidFill>
                  <a:schemeClr val="tx1"/>
                </a:solidFill>
                <a:latin typeface="Arial" panose="020B0604020202020204" pitchFamily="34" charset="0"/>
                <a:cs typeface="Arial" panose="020B0604020202020204" pitchFamily="34" charset="0"/>
              </a:rPr>
              <a:t>Data entry in the Hearing Loss Evaluation Builder (Calculator).</a:t>
            </a:r>
          </a:p>
        </p:txBody>
      </p:sp>
      <p:sp>
        <p:nvSpPr>
          <p:cNvPr id="29700" name="Footer Placeholder 3">
            <a:extLst>
              <a:ext uri="{FF2B5EF4-FFF2-40B4-BE49-F238E27FC236}">
                <a16:creationId xmlns:a16="http://schemas.microsoft.com/office/drawing/2014/main" id="{D74DDA6C-9521-432A-9602-8CA385FCC42B}"/>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3200">
                <a:solidFill>
                  <a:schemeClr val="tx1"/>
                </a:solidFill>
                <a:latin typeface="Tahoma" panose="020B0604030504040204" pitchFamily="34" charset="0"/>
              </a:defRPr>
            </a:lvl1pPr>
            <a:lvl2pPr marL="742950" indent="-285750" defTabSz="928688" eaLnBrk="0" hangingPunct="0">
              <a:defRPr sz="3200">
                <a:solidFill>
                  <a:schemeClr val="tx1"/>
                </a:solidFill>
                <a:latin typeface="Tahoma" panose="020B0604030504040204" pitchFamily="34" charset="0"/>
              </a:defRPr>
            </a:lvl2pPr>
            <a:lvl3pPr marL="1143000" indent="-228600" defTabSz="928688" eaLnBrk="0" hangingPunct="0">
              <a:defRPr sz="3200">
                <a:solidFill>
                  <a:schemeClr val="tx1"/>
                </a:solidFill>
                <a:latin typeface="Tahoma" panose="020B0604030504040204" pitchFamily="34" charset="0"/>
              </a:defRPr>
            </a:lvl3pPr>
            <a:lvl4pPr marL="1600200" indent="-228600" defTabSz="928688" eaLnBrk="0" hangingPunct="0">
              <a:defRPr sz="3200">
                <a:solidFill>
                  <a:schemeClr val="tx1"/>
                </a:solidFill>
                <a:latin typeface="Tahoma" panose="020B0604030504040204" pitchFamily="34" charset="0"/>
              </a:defRPr>
            </a:lvl4pPr>
            <a:lvl5pPr marL="2057400" indent="-228600" defTabSz="928688" eaLnBrk="0" hangingPunct="0">
              <a:defRPr sz="3200">
                <a:solidFill>
                  <a:schemeClr val="tx1"/>
                </a:solidFill>
                <a:latin typeface="Tahoma" panose="020B0604030504040204" pitchFamily="34" charset="0"/>
              </a:defRPr>
            </a:lvl5pPr>
            <a:lvl6pPr marL="2514600" indent="-228600" defTabSz="928688" eaLnBrk="0" fontAlgn="base" hangingPunct="0">
              <a:spcBef>
                <a:spcPct val="0"/>
              </a:spcBef>
              <a:spcAft>
                <a:spcPct val="0"/>
              </a:spcAft>
              <a:defRPr sz="3200">
                <a:solidFill>
                  <a:schemeClr val="tx1"/>
                </a:solidFill>
                <a:latin typeface="Tahoma" panose="020B0604030504040204" pitchFamily="34" charset="0"/>
              </a:defRPr>
            </a:lvl6pPr>
            <a:lvl7pPr marL="2971800" indent="-228600" defTabSz="928688" eaLnBrk="0" fontAlgn="base" hangingPunct="0">
              <a:spcBef>
                <a:spcPct val="0"/>
              </a:spcBef>
              <a:spcAft>
                <a:spcPct val="0"/>
              </a:spcAft>
              <a:defRPr sz="3200">
                <a:solidFill>
                  <a:schemeClr val="tx1"/>
                </a:solidFill>
                <a:latin typeface="Tahoma" panose="020B0604030504040204" pitchFamily="34" charset="0"/>
              </a:defRPr>
            </a:lvl7pPr>
            <a:lvl8pPr marL="3429000" indent="-228600" defTabSz="928688" eaLnBrk="0" fontAlgn="base" hangingPunct="0">
              <a:spcBef>
                <a:spcPct val="0"/>
              </a:spcBef>
              <a:spcAft>
                <a:spcPct val="0"/>
              </a:spcAft>
              <a:defRPr sz="3200">
                <a:solidFill>
                  <a:schemeClr val="tx1"/>
                </a:solidFill>
                <a:latin typeface="Tahoma" panose="020B0604030504040204" pitchFamily="34" charset="0"/>
              </a:defRPr>
            </a:lvl8pPr>
            <a:lvl9pPr marL="3886200" indent="-228600" defTabSz="928688" eaLnBrk="0" fontAlgn="base" hangingPunct="0">
              <a:spcBef>
                <a:spcPct val="0"/>
              </a:spcBef>
              <a:spcAft>
                <a:spcPct val="0"/>
              </a:spcAft>
              <a:defRPr sz="3200">
                <a:solidFill>
                  <a:schemeClr val="tx1"/>
                </a:solidFill>
                <a:latin typeface="Tahoma" panose="020B0604030504040204" pitchFamily="34" charset="0"/>
              </a:defRPr>
            </a:lvl9pPr>
          </a:lstStyle>
          <a:p>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effectLst/>
                <a:latin typeface="Arial" panose="020B0604020202020204" pitchFamily="34" charset="0"/>
                <a:cs typeface="Arial" panose="020B0604020202020204" pitchFamily="34" charset="0"/>
              </a:rPr>
              <a:t>Proper Hearing Loss Development and Our Duty to Examine</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800" b="0" dirty="0">
                <a:solidFill>
                  <a:schemeClr val="tx1"/>
                </a:solidFill>
                <a:latin typeface="Arial" panose="020B0604020202020204" pitchFamily="34" charset="0"/>
                <a:cs typeface="Arial" panose="020B0604020202020204" pitchFamily="34" charset="0"/>
              </a:rPr>
              <a:t>When adjudicating claims for service connection for hearing loss and tinnitus, request a VA audiology examination if:</a:t>
            </a:r>
          </a:p>
          <a:p>
            <a:pPr marL="0" lvl="1" indent="-219456" fontAlgn="auto">
              <a:spcAft>
                <a:spcPts val="600"/>
              </a:spcAft>
              <a:buClr>
                <a:schemeClr val="tx1"/>
              </a:buClr>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the record contains a current diagnosis of hearing loss or tinnitus or persistent or recurrent symptoms of the disability (which may be satisfied by the Veteran’s lay statement), AND </a:t>
            </a:r>
          </a:p>
          <a:p>
            <a:pPr marL="0" lvl="1" indent="-219456" fontAlgn="auto">
              <a:spcAft>
                <a:spcPts val="600"/>
              </a:spcAft>
              <a:buClr>
                <a:schemeClr val="tx1"/>
              </a:buClr>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establishes that the Veteran suffered an injury, disease, or event (to include moderately or highly probable noise exposure sustained by reason of military occupational specialty) in service, AND </a:t>
            </a:r>
          </a:p>
          <a:p>
            <a:pPr marL="0" lvl="1" indent="-219456" fontAlgn="auto">
              <a:spcAft>
                <a:spcPts val="600"/>
              </a:spcAft>
              <a:buClr>
                <a:schemeClr val="tx1"/>
              </a:buClr>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indicates the current diagnosis of, or recurrent persistent symptoms of, hearing loss or tinnitus may be associated with the in service injury, disease or event. (See </a:t>
            </a:r>
            <a:r>
              <a:rPr lang="en-US" sz="1800" b="0" u="sng" dirty="0">
                <a:solidFill>
                  <a:schemeClr val="tx1"/>
                </a:solidFill>
                <a:latin typeface="Arial" panose="020B0604020202020204" pitchFamily="34" charset="0"/>
                <a:cs typeface="Arial" panose="020B0604020202020204" pitchFamily="34" charset="0"/>
                <a:hlinkClick r:id="rId3"/>
              </a:rPr>
              <a:t>38 CFR § 3.159(c)(4)</a:t>
            </a:r>
            <a:r>
              <a:rPr lang="en-US" sz="1800" b="0" dirty="0">
                <a:solidFill>
                  <a:schemeClr val="tx1"/>
                </a:solidFill>
                <a:latin typeface="Arial" panose="020B0604020202020204" pitchFamily="34" charset="0"/>
                <a:cs typeface="Arial" panose="020B0604020202020204" pitchFamily="34" charset="0"/>
              </a:rPr>
              <a:t>). </a:t>
            </a:r>
          </a:p>
        </p:txBody>
      </p:sp>
      <p:sp>
        <p:nvSpPr>
          <p:cNvPr id="4" name="Header Placeholder 3"/>
          <p:cNvSpPr>
            <a:spLocks noGrp="1"/>
          </p:cNvSpPr>
          <p:nvPr>
            <p:ph type="hdr" sz="quarter" idx="10"/>
          </p:nvPr>
        </p:nvSpPr>
        <p:spPr/>
        <p:txBody>
          <a:bodyPr/>
          <a:lstStyle/>
          <a:p>
            <a:pPr>
              <a:defRPr/>
            </a:pPr>
            <a:r>
              <a:rPr lang="en-US"/>
              <a:t>VBA Overview</a:t>
            </a:r>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E9BB8CC-643C-4E94-8057-E689C63DDD4A}" type="slidenum">
              <a:rPr lang="en-US" altLang="en-US" smtClean="0"/>
              <a:pPr/>
              <a:t>9</a:t>
            </a:fld>
            <a:endParaRPr lang="en-US" altLang="en-US"/>
          </a:p>
        </p:txBody>
      </p:sp>
    </p:spTree>
    <p:extLst>
      <p:ext uri="{BB962C8B-B14F-4D97-AF65-F5344CB8AC3E}">
        <p14:creationId xmlns:p14="http://schemas.microsoft.com/office/powerpoint/2010/main" val="2748228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defRPr sz="21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338"/>
              </a:spcAft>
              <a:buNone/>
              <a:defRPr sz="1350" b="1">
                <a:solidFill>
                  <a:srgbClr val="1F497D"/>
                </a:solidFill>
              </a:defRPr>
            </a:lvl1pPr>
            <a:lvl5pPr marL="578644"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buNone/>
              <a:defRPr sz="1350" b="1">
                <a:solidFill>
                  <a:srgbClr val="1F497D"/>
                </a:solidFill>
              </a:defRPr>
            </a:lvl1pPr>
            <a:lvl5pPr marL="578644" indent="0">
              <a:buNone/>
              <a:defRPr/>
            </a:lvl5pPr>
          </a:lstStyle>
          <a:p>
            <a:pPr lvl="0"/>
            <a:r>
              <a:rPr lang="en-US" dirty="0"/>
              <a:t>Date sub-title</a:t>
            </a:r>
          </a:p>
        </p:txBody>
      </p:sp>
    </p:spTree>
    <p:extLst>
      <p:ext uri="{BB962C8B-B14F-4D97-AF65-F5344CB8AC3E}">
        <p14:creationId xmlns:p14="http://schemas.microsoft.com/office/powerpoint/2010/main" val="322718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chor="t">
            <a:normAutofit/>
          </a:bodyPr>
          <a:lstStyle>
            <a:lvl1pPr algn="ctr">
              <a:defRPr sz="2100">
                <a:solidFill>
                  <a:srgbClr val="1F497D"/>
                </a:solidFil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0" indent="0">
              <a:spcBef>
                <a:spcPts val="0"/>
              </a:spcBef>
              <a:spcAft>
                <a:spcPts val="450"/>
              </a:spcAft>
              <a:buFontTx/>
              <a:buNone/>
              <a:defRPr sz="1500">
                <a:latin typeface="Arial" panose="020B0604020202020204" pitchFamily="34" charset="0"/>
                <a:cs typeface="Arial" panose="020B0604020202020204" pitchFamily="34" charset="0"/>
              </a:defRPr>
            </a:lvl1pPr>
            <a:lvl2pPr marL="289322" indent="-144661">
              <a:spcBef>
                <a:spcPts val="0"/>
              </a:spcBef>
              <a:spcAft>
                <a:spcPts val="450"/>
              </a:spcAft>
              <a:buFont typeface="Arial" panose="020B0604020202020204" pitchFamily="34" charset="0"/>
              <a:buChar char="•"/>
              <a:defRPr sz="1350">
                <a:latin typeface="Arial" panose="020B0604020202020204" pitchFamily="34" charset="0"/>
                <a:cs typeface="Arial" panose="020B0604020202020204" pitchFamily="34" charset="0"/>
              </a:defRPr>
            </a:lvl2pPr>
            <a:lvl3pPr marL="433983" indent="-144661">
              <a:spcBef>
                <a:spcPts val="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3pPr>
            <a:lvl4pPr marL="578644" indent="-144661">
              <a:spcBef>
                <a:spcPts val="0"/>
              </a:spcBef>
              <a:spcAft>
                <a:spcPts val="450"/>
              </a:spcAft>
              <a:buFont typeface="Arial" panose="020B0604020202020204" pitchFamily="34" charset="0"/>
              <a:buChar char="•"/>
              <a:defRPr sz="1050">
                <a:latin typeface="Arial" panose="020B0604020202020204" pitchFamily="34" charset="0"/>
                <a:cs typeface="Arial" panose="020B0604020202020204" pitchFamily="34" charset="0"/>
              </a:defRPr>
            </a:lvl4pPr>
            <a:lvl5pPr marL="723305" indent="-144661">
              <a:spcBef>
                <a:spcPts val="0"/>
              </a:spcBef>
              <a:spcAft>
                <a:spcPts val="450"/>
              </a:spcAft>
              <a:buFont typeface="Arial" panose="020B0604020202020204" pitchFamily="34" charset="0"/>
              <a:buChar char="•"/>
              <a:defRPr sz="900">
                <a:latin typeface="Arial" panose="020B0604020202020204" pitchFamily="34" charset="0"/>
                <a:cs typeface="Arial" panose="020B0604020202020204" pitchFamily="34" charset="0"/>
              </a:defRPr>
            </a:lvl5pPr>
          </a:lstStyle>
          <a:p>
            <a:pPr lvl="0"/>
            <a:r>
              <a:rPr lang="en-US"/>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6"/>
            <a:ext cx="2133600" cy="365125"/>
          </a:xfrm>
          <a:prstGeom prst="rect">
            <a:avLst/>
          </a:prstGeom>
        </p:spPr>
        <p:txBody>
          <a:bodyPr/>
          <a:lstStyle>
            <a:lvl1pPr algn="r">
              <a:defRPr sz="1050">
                <a:solidFill>
                  <a:schemeClr val="tx1"/>
                </a:solidFill>
                <a:latin typeface="Arial" panose="020B0604020202020204" pitchFamily="34" charset="0"/>
                <a:cs typeface="Arial" panose="020B0604020202020204" pitchFamily="34" charset="0"/>
              </a:defRPr>
            </a:lvl1pPr>
          </a:lstStyle>
          <a:p>
            <a:fld id="{3595CAA2-0A26-4F80-8C9D-DFDCC8C100DD}" type="slidenum">
              <a:rPr lang="en-US" altLang="en-US" smtClean="0"/>
              <a:pPr/>
              <a:t>‹#›</a:t>
            </a:fld>
            <a:endParaRPr lang="en-US" altLang="en-US"/>
          </a:p>
        </p:txBody>
      </p:sp>
    </p:spTree>
    <p:extLst>
      <p:ext uri="{BB962C8B-B14F-4D97-AF65-F5344CB8AC3E}">
        <p14:creationId xmlns:p14="http://schemas.microsoft.com/office/powerpoint/2010/main" val="2015254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chor="t">
            <a:normAutofit/>
          </a:bodyPr>
          <a:lstStyle>
            <a:lvl1pPr algn="ctr">
              <a:defRPr sz="2100">
                <a:solidFill>
                  <a:srgbClr val="1F497D"/>
                </a:solidFill>
              </a:defRPr>
            </a:lvl1pPr>
          </a:lstStyle>
          <a:p>
            <a:r>
              <a:rPr lang="en-US"/>
              <a:t>Click to edit Master title style</a:t>
            </a:r>
            <a:endParaRPr lang="en-US" dirty="0"/>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214313" indent="-214313">
              <a:spcBef>
                <a:spcPts val="0"/>
              </a:spcBef>
              <a:spcAft>
                <a:spcPts val="450"/>
              </a:spcAft>
              <a:buFont typeface="Arial" panose="020B0604020202020204" pitchFamily="34" charset="0"/>
              <a:buChar char="•"/>
              <a:defRPr sz="1350">
                <a:latin typeface="Arial" panose="020B0604020202020204" pitchFamily="34" charset="0"/>
                <a:cs typeface="Arial" panose="020B0604020202020204" pitchFamily="34" charset="0"/>
              </a:defRPr>
            </a:lvl1pPr>
            <a:lvl2pPr marL="358974" indent="-214313">
              <a:spcBef>
                <a:spcPts val="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2pPr>
            <a:lvl3pPr marL="503635" indent="-214313">
              <a:spcBef>
                <a:spcPts val="0"/>
              </a:spcBef>
              <a:spcAft>
                <a:spcPts val="450"/>
              </a:spcAft>
              <a:buFont typeface="Arial" panose="020B0604020202020204" pitchFamily="34" charset="0"/>
              <a:buChar char="•"/>
              <a:defRPr sz="1050">
                <a:latin typeface="Arial" panose="020B0604020202020204" pitchFamily="34" charset="0"/>
                <a:cs typeface="Arial" panose="020B0604020202020204" pitchFamily="34" charset="0"/>
              </a:defRPr>
            </a:lvl3pPr>
            <a:lvl4pPr marL="648296" indent="-214313">
              <a:spcBef>
                <a:spcPts val="0"/>
              </a:spcBef>
              <a:spcAft>
                <a:spcPts val="450"/>
              </a:spcAft>
              <a:buFont typeface="Arial" panose="020B0604020202020204" pitchFamily="34" charset="0"/>
              <a:buChar char="•"/>
              <a:defRPr sz="1050">
                <a:latin typeface="Arial" panose="020B0604020202020204" pitchFamily="34" charset="0"/>
                <a:cs typeface="Arial" panose="020B0604020202020204" pitchFamily="34" charset="0"/>
              </a:defRPr>
            </a:lvl4pPr>
            <a:lvl5pPr marL="723305" indent="-144661">
              <a:spcBef>
                <a:spcPts val="0"/>
              </a:spcBef>
              <a:spcAft>
                <a:spcPts val="450"/>
              </a:spcAft>
              <a:buFont typeface="Arial" panose="020B0604020202020204" pitchFamily="34" charset="0"/>
              <a:buChar char="•"/>
              <a:defRPr sz="900">
                <a:latin typeface="Arial" panose="020B0604020202020204" pitchFamily="34" charset="0"/>
                <a:cs typeface="Arial" panose="020B0604020202020204" pitchFamily="34" charset="0"/>
              </a:defRPr>
            </a:lvl5p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6"/>
            <a:ext cx="2133600" cy="365125"/>
          </a:xfrm>
          <a:prstGeom prst="rect">
            <a:avLst/>
          </a:prstGeom>
        </p:spPr>
        <p:txBody>
          <a:bodyPr/>
          <a:lstStyle>
            <a:lvl1pPr algn="r">
              <a:defRPr sz="1050">
                <a:solidFill>
                  <a:schemeClr val="tx1"/>
                </a:solidFill>
                <a:latin typeface="Arial" panose="020B0604020202020204" pitchFamily="34" charset="0"/>
                <a:cs typeface="Arial" panose="020B0604020202020204" pitchFamily="34" charset="0"/>
              </a:defRPr>
            </a:lvl1pPr>
          </a:lstStyle>
          <a:p>
            <a:fld id="{D828BF9B-38A5-4D20-A364-0D6C89B9DF7A}" type="slidenum">
              <a:rPr lang="en-US" altLang="en-US" smtClean="0"/>
              <a:pPr/>
              <a:t>‹#›</a:t>
            </a:fld>
            <a:endParaRPr lang="en-US" altLang="en-US"/>
          </a:p>
        </p:txBody>
      </p:sp>
    </p:spTree>
    <p:extLst>
      <p:ext uri="{BB962C8B-B14F-4D97-AF65-F5344CB8AC3E}">
        <p14:creationId xmlns:p14="http://schemas.microsoft.com/office/powerpoint/2010/main" val="3867810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729329"/>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308EFAA1-D70E-432B-BDE8-7C25A62D3BC3}" type="slidenum">
              <a:rPr lang="en-US" altLang="en-US" smtClean="0"/>
              <a:pPr/>
              <a:t>‹#›</a:t>
            </a:fld>
            <a:endParaRPr lang="en-US" altLang="en-US"/>
          </a:p>
        </p:txBody>
      </p:sp>
    </p:spTree>
    <p:extLst>
      <p:ext uri="{BB962C8B-B14F-4D97-AF65-F5344CB8AC3E}">
        <p14:creationId xmlns:p14="http://schemas.microsoft.com/office/powerpoint/2010/main" val="2017191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a:extLst>
              <a:ext uri="{FF2B5EF4-FFF2-40B4-BE49-F238E27FC236}">
                <a16:creationId xmlns:a16="http://schemas.microsoft.com/office/drawing/2014/main" id="{3BA3BF18-A136-4501-877F-E758255B5BE6}"/>
              </a:ext>
            </a:extLst>
          </p:cNvPr>
          <p:cNvSpPr>
            <a:spLocks noGrp="1" noChangeArrowheads="1"/>
          </p:cNvSpPr>
          <p:nvPr>
            <p:ph type="sldNum" sz="quarter" idx="10"/>
          </p:nvPr>
        </p:nvSpPr>
        <p:spPr>
          <a:ln/>
        </p:spPr>
        <p:txBody>
          <a:bodyPr/>
          <a:lstStyle>
            <a:lvl1pPr>
              <a:defRPr/>
            </a:lvl1pPr>
          </a:lstStyle>
          <a:p>
            <a:fld id="{61400BAB-2655-4707-B2AE-4765491AF45B}" type="slidenum">
              <a:rPr lang="en-US" altLang="en-US"/>
              <a:pPr/>
              <a:t>‹#›</a:t>
            </a:fld>
            <a:endParaRPr lang="en-US" altLang="en-US"/>
          </a:p>
        </p:txBody>
      </p:sp>
    </p:spTree>
    <p:extLst>
      <p:ext uri="{BB962C8B-B14F-4D97-AF65-F5344CB8AC3E}">
        <p14:creationId xmlns:p14="http://schemas.microsoft.com/office/powerpoint/2010/main" val="3716477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8"/>
            </p:custDataLst>
          </p:nvPr>
        </p:nvSpPr>
        <p:spPr>
          <a:xfrm>
            <a:off x="0" y="457200"/>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9"/>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70"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10"/>
            </p:custDataLst>
          </p:nvPr>
        </p:nvSpPr>
        <p:spPr>
          <a:xfrm>
            <a:off x="6931152" y="6601976"/>
            <a:ext cx="2133600" cy="365125"/>
          </a:xfrm>
          <a:prstGeom prst="rect">
            <a:avLst/>
          </a:prstGeom>
        </p:spPr>
        <p:txBody>
          <a:bodyPr tIns="0"/>
          <a:lstStyle>
            <a:lvl1pPr algn="r">
              <a:defRPr sz="788">
                <a:latin typeface="Arial" panose="020B0604020202020204" pitchFamily="34" charset="0"/>
                <a:cs typeface="Arial" panose="020B0604020202020204" pitchFamily="34" charset="0"/>
              </a:defRPr>
            </a:lvl1pPr>
          </a:lstStyle>
          <a:p>
            <a:fld id="{D828BF9B-38A5-4D20-A364-0D6C89B9DF7A}" type="slidenum">
              <a:rPr lang="en-US" altLang="en-US" smtClean="0"/>
              <a:pPr/>
              <a:t>‹#›</a:t>
            </a:fld>
            <a:endParaRPr lang="en-US" altLang="en-US"/>
          </a:p>
        </p:txBody>
      </p:sp>
    </p:spTree>
    <p:extLst>
      <p:ext uri="{BB962C8B-B14F-4D97-AF65-F5344CB8AC3E}">
        <p14:creationId xmlns:p14="http://schemas.microsoft.com/office/powerpoint/2010/main" val="3476328444"/>
      </p:ext>
    </p:extLst>
  </p:cSld>
  <p:clrMap bg1="lt1" tx1="dk1" bg2="lt2" tx2="dk2" accent1="accent1" accent2="accent2" accent3="accent3" accent4="accent4" accent5="accent5" accent6="accent6" hlink="hlink" folHlink="folHlink"/>
  <p:sldLayoutIdLst>
    <p:sldLayoutId id="2147484083" r:id="rId1"/>
    <p:sldLayoutId id="2147484084" r:id="rId2"/>
    <p:sldLayoutId id="2147484085" r:id="rId3"/>
    <p:sldLayoutId id="2147484086" r:id="rId4"/>
    <p:sldLayoutId id="2147484087" r:id="rId5"/>
    <p:sldLayoutId id="2147484088" r:id="rId6"/>
  </p:sldLayoutIdLst>
  <p:hf hdr="0" ftr="0" dt="0"/>
  <p:txStyles>
    <p:titleStyle>
      <a:lvl1pPr algn="ctr" defTabSz="289322" rtl="0" eaLnBrk="1" latinLnBrk="0" hangingPunct="1">
        <a:spcBef>
          <a:spcPct val="0"/>
        </a:spcBef>
        <a:buNone/>
        <a:defRPr sz="1575"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1pPr>
      <a:lvl2pPr marL="144661" indent="0" algn="l" defTabSz="289322" rtl="0" eaLnBrk="1" latinLnBrk="0" hangingPunct="1">
        <a:spcBef>
          <a:spcPct val="20000"/>
        </a:spcBef>
        <a:buFont typeface="Arial" panose="020B0604020202020204" pitchFamily="34" charset="0"/>
        <a:buNone/>
        <a:defRPr sz="760" b="0" i="0" u="none" kern="1200">
          <a:solidFill>
            <a:schemeClr val="tx1"/>
          </a:solidFill>
          <a:latin typeface="Arial" panose="020B0604020202020204" pitchFamily="34" charset="0"/>
          <a:ea typeface="+mn-ea"/>
          <a:cs typeface="Arial" panose="020B0604020202020204" pitchFamily="34" charset="0"/>
        </a:defRPr>
      </a:lvl2pPr>
      <a:lvl3pPr marL="289322"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3pPr>
      <a:lvl4pPr marL="433983"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4pPr>
      <a:lvl5pPr marL="578644"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5pPr>
      <a:lvl6pPr marL="795635"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6pPr>
      <a:lvl7pPr marL="940297"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7pPr>
      <a:lvl8pPr marL="1084958"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8pPr>
      <a:lvl9pPr marL="1229618"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9pPr>
    </p:bodyStyle>
    <p:otherStyle>
      <a:defPPr>
        <a:defRPr lang="en-US"/>
      </a:defPPr>
      <a:lvl1pPr marL="0" algn="l" defTabSz="289322" rtl="0" eaLnBrk="1" latinLnBrk="0" hangingPunct="1">
        <a:defRPr sz="570" kern="1200">
          <a:solidFill>
            <a:schemeClr val="tx1"/>
          </a:solidFill>
          <a:latin typeface="+mn-lt"/>
          <a:ea typeface="+mn-ea"/>
          <a:cs typeface="+mn-cs"/>
        </a:defRPr>
      </a:lvl1pPr>
      <a:lvl2pPr marL="144661" algn="l" defTabSz="289322" rtl="0" eaLnBrk="1" latinLnBrk="0" hangingPunct="1">
        <a:defRPr sz="570" kern="1200">
          <a:solidFill>
            <a:schemeClr val="tx1"/>
          </a:solidFill>
          <a:latin typeface="+mn-lt"/>
          <a:ea typeface="+mn-ea"/>
          <a:cs typeface="+mn-cs"/>
        </a:defRPr>
      </a:lvl2pPr>
      <a:lvl3pPr marL="289322" algn="l" defTabSz="289322" rtl="0" eaLnBrk="1" latinLnBrk="0" hangingPunct="1">
        <a:defRPr sz="570" kern="1200">
          <a:solidFill>
            <a:schemeClr val="tx1"/>
          </a:solidFill>
          <a:latin typeface="+mn-lt"/>
          <a:ea typeface="+mn-ea"/>
          <a:cs typeface="+mn-cs"/>
        </a:defRPr>
      </a:lvl3pPr>
      <a:lvl4pPr marL="433983" algn="l" defTabSz="289322" rtl="0" eaLnBrk="1" latinLnBrk="0" hangingPunct="1">
        <a:defRPr sz="570" kern="1200">
          <a:solidFill>
            <a:schemeClr val="tx1"/>
          </a:solidFill>
          <a:latin typeface="+mn-lt"/>
          <a:ea typeface="+mn-ea"/>
          <a:cs typeface="+mn-cs"/>
        </a:defRPr>
      </a:lvl4pPr>
      <a:lvl5pPr marL="578644" algn="l" defTabSz="289322" rtl="0" eaLnBrk="1" latinLnBrk="0" hangingPunct="1">
        <a:defRPr sz="570" kern="1200">
          <a:solidFill>
            <a:schemeClr val="tx1"/>
          </a:solidFill>
          <a:latin typeface="+mn-lt"/>
          <a:ea typeface="+mn-ea"/>
          <a:cs typeface="+mn-cs"/>
        </a:defRPr>
      </a:lvl5pPr>
      <a:lvl6pPr marL="723305" algn="l" defTabSz="289322" rtl="0" eaLnBrk="1" latinLnBrk="0" hangingPunct="1">
        <a:defRPr sz="570" kern="1200">
          <a:solidFill>
            <a:schemeClr val="tx1"/>
          </a:solidFill>
          <a:latin typeface="+mn-lt"/>
          <a:ea typeface="+mn-ea"/>
          <a:cs typeface="+mn-cs"/>
        </a:defRPr>
      </a:lvl6pPr>
      <a:lvl7pPr marL="867966" algn="l" defTabSz="289322" rtl="0" eaLnBrk="1" latinLnBrk="0" hangingPunct="1">
        <a:defRPr sz="570" kern="1200">
          <a:solidFill>
            <a:schemeClr val="tx1"/>
          </a:solidFill>
          <a:latin typeface="+mn-lt"/>
          <a:ea typeface="+mn-ea"/>
          <a:cs typeface="+mn-cs"/>
        </a:defRPr>
      </a:lvl7pPr>
      <a:lvl8pPr marL="1012627" algn="l" defTabSz="289322" rtl="0" eaLnBrk="1" latinLnBrk="0" hangingPunct="1">
        <a:defRPr sz="570" kern="1200">
          <a:solidFill>
            <a:schemeClr val="tx1"/>
          </a:solidFill>
          <a:latin typeface="+mn-lt"/>
          <a:ea typeface="+mn-ea"/>
          <a:cs typeface="+mn-cs"/>
        </a:defRPr>
      </a:lvl8pPr>
      <a:lvl9pPr marL="1157288" algn="l" defTabSz="289322" rtl="0" eaLnBrk="1" latinLnBrk="0" hangingPunct="1">
        <a:defRPr sz="5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tags" Target="../tags/tag57.xml"/><Relationship Id="rId3" Type="http://schemas.openxmlformats.org/officeDocument/2006/relationships/tags" Target="../tags/tag52.xml"/><Relationship Id="rId7" Type="http://schemas.openxmlformats.org/officeDocument/2006/relationships/tags" Target="../tags/tag56.xml"/><Relationship Id="rId12" Type="http://schemas.openxmlformats.org/officeDocument/2006/relationships/image" Target="../media/image11.pn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tags" Target="../tags/tag55.xml"/><Relationship Id="rId11" Type="http://schemas.openxmlformats.org/officeDocument/2006/relationships/image" Target="../media/image10.png"/><Relationship Id="rId5" Type="http://schemas.openxmlformats.org/officeDocument/2006/relationships/tags" Target="../tags/tag54.xml"/><Relationship Id="rId10" Type="http://schemas.openxmlformats.org/officeDocument/2006/relationships/notesSlide" Target="../notesSlides/notesSlide11.xml"/><Relationship Id="rId4" Type="http://schemas.openxmlformats.org/officeDocument/2006/relationships/tags" Target="../tags/tag53.xml"/><Relationship Id="rId9"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60.xml"/><Relationship Id="rId7" Type="http://schemas.openxmlformats.org/officeDocument/2006/relationships/tags" Target="../tags/tag64.xml"/><Relationship Id="rId12" Type="http://schemas.openxmlformats.org/officeDocument/2006/relationships/image" Target="../media/image14.pn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tags" Target="../tags/tag63.xml"/><Relationship Id="rId11" Type="http://schemas.openxmlformats.org/officeDocument/2006/relationships/image" Target="../media/image13.png"/><Relationship Id="rId5" Type="http://schemas.openxmlformats.org/officeDocument/2006/relationships/tags" Target="../tags/tag62.xml"/><Relationship Id="rId10" Type="http://schemas.openxmlformats.org/officeDocument/2006/relationships/image" Target="../media/image12.png"/><Relationship Id="rId4" Type="http://schemas.openxmlformats.org/officeDocument/2006/relationships/tags" Target="../tags/tag61.xml"/><Relationship Id="rId9"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67.xml"/><Relationship Id="rId7" Type="http://schemas.openxmlformats.org/officeDocument/2006/relationships/notesSlide" Target="../notesSlides/notesSlide13.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slideLayout" Target="../slideLayouts/slideLayout3.xml"/><Relationship Id="rId5" Type="http://schemas.openxmlformats.org/officeDocument/2006/relationships/tags" Target="../tags/tag69.xml"/><Relationship Id="rId4" Type="http://schemas.openxmlformats.org/officeDocument/2006/relationships/tags" Target="../tags/tag68.xml"/></Relationships>
</file>

<file path=ppt/slides/_rels/slide14.xml.rels><?xml version="1.0" encoding="UTF-8" standalone="yes"?>
<Relationships xmlns="http://schemas.openxmlformats.org/package/2006/relationships"><Relationship Id="rId3" Type="http://schemas.openxmlformats.org/officeDocument/2006/relationships/tags" Target="../tags/tag72.xml"/><Relationship Id="rId7" Type="http://schemas.openxmlformats.org/officeDocument/2006/relationships/image" Target="../media/image17.png"/><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image" Target="../media/image16.png"/><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tags" Target="../tags/tag80.xml"/><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image" Target="../media/image19.png"/><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image" Target="../media/image18.png"/><Relationship Id="rId5" Type="http://schemas.openxmlformats.org/officeDocument/2006/relationships/tags" Target="../tags/tag77.xml"/><Relationship Id="rId10" Type="http://schemas.openxmlformats.org/officeDocument/2006/relationships/notesSlide" Target="../notesSlides/notesSlide15.xml"/><Relationship Id="rId4" Type="http://schemas.openxmlformats.org/officeDocument/2006/relationships/tags" Target="../tags/tag76.xml"/><Relationship Id="rId9"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23.png"/><Relationship Id="rId3" Type="http://schemas.openxmlformats.org/officeDocument/2006/relationships/tags" Target="../tags/tag83.xml"/><Relationship Id="rId7" Type="http://schemas.openxmlformats.org/officeDocument/2006/relationships/tags" Target="../tags/tag87.xml"/><Relationship Id="rId12" Type="http://schemas.openxmlformats.org/officeDocument/2006/relationships/image" Target="../media/image22.png"/><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21.png"/><Relationship Id="rId5" Type="http://schemas.openxmlformats.org/officeDocument/2006/relationships/tags" Target="../tags/tag85.xml"/><Relationship Id="rId10" Type="http://schemas.openxmlformats.org/officeDocument/2006/relationships/image" Target="../media/image20.png"/><Relationship Id="rId4" Type="http://schemas.openxmlformats.org/officeDocument/2006/relationships/tags" Target="../tags/tag84.xml"/><Relationship Id="rId9"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5" Type="http://schemas.openxmlformats.org/officeDocument/2006/relationships/notesSlide" Target="../notesSlides/notesSlide17.xml"/><Relationship Id="rId4"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2.xml"/><Relationship Id="rId1" Type="http://schemas.openxmlformats.org/officeDocument/2006/relationships/tags" Target="../tags/tag91.xml"/><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notesSlide" Target="../notesSlides/notesSlide3.xml"/><Relationship Id="rId4"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3.jpg"/><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notesSlide" Target="../notesSlides/notesSlide5.xml"/><Relationship Id="rId4"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3" Type="http://schemas.openxmlformats.org/officeDocument/2006/relationships/tags" Target="../tags/tag30.xml"/><Relationship Id="rId7"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image" Target="../media/image6.png"/><Relationship Id="rId5" Type="http://schemas.openxmlformats.org/officeDocument/2006/relationships/tags" Target="../tags/tag32.xml"/><Relationship Id="rId10" Type="http://schemas.openxmlformats.org/officeDocument/2006/relationships/image" Target="../media/image5.png"/><Relationship Id="rId4" Type="http://schemas.openxmlformats.org/officeDocument/2006/relationships/tags" Target="../tags/tag31.xml"/><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36.xml"/><Relationship Id="rId7" Type="http://schemas.openxmlformats.org/officeDocument/2006/relationships/image" Target="../media/image5.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tags" Target="../tags/tag37.xml"/><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tags" Target="../tags/tag41.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44.xml"/><Relationship Id="rId7" Type="http://schemas.openxmlformats.org/officeDocument/2006/relationships/notesSlide" Target="../notesSlides/notesSlide9.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slideLayout" Target="../slideLayouts/slideLayout2.xml"/><Relationship Id="rId5" Type="http://schemas.openxmlformats.org/officeDocument/2006/relationships/tags" Target="../tags/tag46.xml"/><Relationship Id="rId4" Type="http://schemas.openxmlformats.org/officeDocument/2006/relationships/tags" Target="../tags/tag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EDF634C-9BB9-4721-B970-F35133127C75}"/>
              </a:ext>
            </a:extLst>
          </p:cNvPr>
          <p:cNvSpPr>
            <a:spLocks noGrp="1" noChangeArrowheads="1"/>
          </p:cNvSpPr>
          <p:nvPr>
            <p:ph type="ctrTitle"/>
            <p:custDataLst>
              <p:tags r:id="rId1"/>
            </p:custDataLst>
          </p:nvPr>
        </p:nvSpPr>
        <p:spPr>
          <a:xfrm>
            <a:off x="685800" y="2819400"/>
            <a:ext cx="7772400"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spcAft>
                <a:spcPts val="600"/>
              </a:spcAft>
            </a:pPr>
            <a:r>
              <a:rPr lang="en-US" altLang="en-US" sz="2800" b="1" dirty="0">
                <a:solidFill>
                  <a:srgbClr val="1D3275"/>
                </a:solidFill>
                <a:effectLst/>
              </a:rPr>
              <a:t>Auditory Disorders</a:t>
            </a:r>
          </a:p>
        </p:txBody>
      </p:sp>
      <p:sp>
        <p:nvSpPr>
          <p:cNvPr id="4099" name="Rectangle 3">
            <a:extLst>
              <a:ext uri="{FF2B5EF4-FFF2-40B4-BE49-F238E27FC236}">
                <a16:creationId xmlns:a16="http://schemas.microsoft.com/office/drawing/2014/main" id="{F5A582F1-C587-4EFA-AFAE-1346DE844394}"/>
              </a:ext>
            </a:extLst>
          </p:cNvPr>
          <p:cNvSpPr>
            <a:spLocks noGrp="1" noChangeArrowheads="1"/>
          </p:cNvSpPr>
          <p:nvPr>
            <p:ph type="body" sz="quarter" idx="10"/>
            <p:custDataLst>
              <p:tags r:id="rId2"/>
            </p:custDataLst>
          </p:nvPr>
        </p:nvSpPr>
        <p:spPr>
          <a:xfrm>
            <a:off x="685800" y="4724400"/>
            <a:ext cx="2362200" cy="838200"/>
          </a:xfrm>
          <a:prstGeom prst="rect">
            <a:avLst/>
          </a:prstGeom>
        </p:spPr>
        <p:txBody>
          <a:bodyPr/>
          <a:lstStyle/>
          <a:p>
            <a:pPr marL="0" indent="0" algn="ctr">
              <a:spcAft>
                <a:spcPts val="600"/>
              </a:spcAft>
              <a:buFont typeface="Wingdings" panose="05000000000000000000" pitchFamily="2" charset="2"/>
              <a:buNone/>
            </a:pPr>
            <a:r>
              <a:rPr lang="en-US" altLang="en-US" sz="2100" dirty="0"/>
              <a:t>Compensation Service</a:t>
            </a:r>
            <a:endParaRPr lang="en-US" altLang="en-US" sz="2100" b="1" dirty="0"/>
          </a:p>
          <a:p>
            <a:pPr marL="0" indent="0" algn="ctr">
              <a:lnSpc>
                <a:spcPct val="80000"/>
              </a:lnSpc>
              <a:buFont typeface="Wingdings" panose="05000000000000000000" pitchFamily="2" charset="2"/>
              <a:buNone/>
            </a:pPr>
            <a:endParaRPr lang="en-US" altLang="en-US" sz="2400" b="1" i="1" dirty="0">
              <a:latin typeface="Century Schoolbook" panose="02040604050505020304" pitchFamily="18" charset="0"/>
            </a:endParaRPr>
          </a:p>
        </p:txBody>
      </p:sp>
      <p:sp>
        <p:nvSpPr>
          <p:cNvPr id="2" name="Text Placeholder 1">
            <a:extLst>
              <a:ext uri="{FF2B5EF4-FFF2-40B4-BE49-F238E27FC236}">
                <a16:creationId xmlns:a16="http://schemas.microsoft.com/office/drawing/2014/main" id="{72AE806C-E3CC-42E1-88F8-8824C4D12713}"/>
              </a:ext>
            </a:extLst>
          </p:cNvPr>
          <p:cNvSpPr>
            <a:spLocks noGrp="1"/>
          </p:cNvSpPr>
          <p:nvPr>
            <p:ph type="body" sz="quarter" idx="11"/>
            <p:custDataLst>
              <p:tags r:id="rId3"/>
            </p:custDataLst>
          </p:nvPr>
        </p:nvSpPr>
        <p:spPr>
          <a:xfrm>
            <a:off x="6096000" y="4724400"/>
            <a:ext cx="2362200" cy="838200"/>
          </a:xfrm>
        </p:spPr>
        <p:txBody>
          <a:bodyPr/>
          <a:lstStyle/>
          <a:p>
            <a:pPr>
              <a:spcBef>
                <a:spcPts val="0"/>
              </a:spcBef>
              <a:spcAft>
                <a:spcPts val="600"/>
              </a:spcAft>
            </a:pPr>
            <a:r>
              <a:rPr lang="en-US" sz="2100" dirty="0"/>
              <a:t>May 2016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a:extLst>
              <a:ext uri="{FF2B5EF4-FFF2-40B4-BE49-F238E27FC236}">
                <a16:creationId xmlns:a16="http://schemas.microsoft.com/office/drawing/2014/main" id="{085F6BD3-79B2-417E-9037-FE3745AF8611}"/>
              </a:ext>
            </a:extLst>
          </p:cNvPr>
          <p:cNvSpPr>
            <a:spLocks noGrp="1" noChangeArrowheads="1"/>
          </p:cNvSpPr>
          <p:nvPr>
            <p:ph type="title"/>
            <p:custDataLst>
              <p:tags r:id="rId1"/>
            </p:custDataLst>
          </p:nvPr>
        </p:nvSpPr>
        <p:spPr>
          <a:xfrm>
            <a:off x="0" y="793629"/>
            <a:ext cx="9144000" cy="10868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US" altLang="en-US" sz="2800" dirty="0">
                <a:effectLst/>
              </a:rPr>
              <a:t>38 CFR 3.385 – Disability Due to Impaired Hearing</a:t>
            </a:r>
          </a:p>
        </p:txBody>
      </p:sp>
      <p:sp>
        <p:nvSpPr>
          <p:cNvPr id="13317" name="Content Placeholder 2">
            <a:extLst>
              <a:ext uri="{FF2B5EF4-FFF2-40B4-BE49-F238E27FC236}">
                <a16:creationId xmlns:a16="http://schemas.microsoft.com/office/drawing/2014/main" id="{5C17E788-F593-404B-8134-6BF4A67BE87D}"/>
              </a:ext>
            </a:extLst>
          </p:cNvPr>
          <p:cNvSpPr txBox="1">
            <a:spLocks/>
          </p:cNvSpPr>
          <p:nvPr>
            <p:custDataLst>
              <p:tags r:id="rId2"/>
            </p:custDataLst>
          </p:nvPr>
        </p:nvSpPr>
        <p:spPr bwMode="auto">
          <a:xfrm>
            <a:off x="533400" y="2057400"/>
            <a:ext cx="807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ahoma" panose="020B0604030504040204" pitchFamily="34" charset="0"/>
              </a:defRPr>
            </a:lvl1pPr>
            <a:lvl2pPr marL="742950" indent="-285750" eaLnBrk="0" hangingPunct="0">
              <a:defRPr sz="3200">
                <a:solidFill>
                  <a:schemeClr val="tx1"/>
                </a:solidFill>
                <a:latin typeface="Tahoma" panose="020B0604030504040204" pitchFamily="34" charset="0"/>
              </a:defRPr>
            </a:lvl2pPr>
            <a:lvl3pPr marL="1143000" indent="-228600" eaLnBrk="0" hangingPunct="0">
              <a:defRPr sz="3200">
                <a:solidFill>
                  <a:schemeClr val="tx1"/>
                </a:solidFill>
                <a:latin typeface="Tahoma" panose="020B0604030504040204" pitchFamily="34" charset="0"/>
              </a:defRPr>
            </a:lvl3pPr>
            <a:lvl4pPr marL="1600200" indent="-228600" eaLnBrk="0" hangingPunct="0">
              <a:defRPr sz="3200">
                <a:solidFill>
                  <a:schemeClr val="tx1"/>
                </a:solidFill>
                <a:latin typeface="Tahoma" panose="020B0604030504040204" pitchFamily="34" charset="0"/>
              </a:defRPr>
            </a:lvl4pPr>
            <a:lvl5pPr marL="2057400" indent="-228600" eaLnBrk="0" hangingPunct="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pPr>
              <a:spcAft>
                <a:spcPts val="600"/>
              </a:spcAft>
              <a:buClr>
                <a:srgbClr val="CC0000"/>
              </a:buClr>
              <a:buFont typeface="Wingdings" panose="05000000000000000000" pitchFamily="2" charset="2"/>
              <a:buNone/>
            </a:pPr>
            <a:r>
              <a:rPr lang="en-US" altLang="en-US" sz="2000" dirty="0">
                <a:latin typeface="Arial" panose="020B0604020202020204" pitchFamily="34" charset="0"/>
                <a:cs typeface="Arial" panose="020B0604020202020204" pitchFamily="34" charset="0"/>
              </a:rPr>
              <a:t>“For the purposes of applying the laws administered by VA, impaired hearing will be considered to be a disability when the auditory threshold in </a:t>
            </a:r>
            <a:r>
              <a:rPr lang="en-US" altLang="en-US" sz="2000" b="1" dirty="0">
                <a:latin typeface="Arial" panose="020B0604020202020204" pitchFamily="34" charset="0"/>
                <a:cs typeface="Arial" panose="020B0604020202020204" pitchFamily="34" charset="0"/>
              </a:rPr>
              <a:t>any</a:t>
            </a:r>
            <a:r>
              <a:rPr lang="en-US" altLang="en-US" sz="2000" dirty="0">
                <a:latin typeface="Arial" panose="020B0604020202020204" pitchFamily="34" charset="0"/>
                <a:cs typeface="Arial" panose="020B0604020202020204" pitchFamily="34" charset="0"/>
              </a:rPr>
              <a:t> of the frequencies 500, 1000, 2000, 3000, 4000 Hertz is </a:t>
            </a:r>
            <a:r>
              <a:rPr lang="en-US" altLang="en-US" sz="2000" b="1" dirty="0">
                <a:latin typeface="Arial" panose="020B0604020202020204" pitchFamily="34" charset="0"/>
                <a:cs typeface="Arial" panose="020B0604020202020204" pitchFamily="34" charset="0"/>
              </a:rPr>
              <a:t>40 decibels or greater</a:t>
            </a:r>
            <a:r>
              <a:rPr lang="en-US" altLang="en-US" sz="2000" dirty="0">
                <a:latin typeface="Arial" panose="020B0604020202020204" pitchFamily="34" charset="0"/>
                <a:cs typeface="Arial" panose="020B0604020202020204" pitchFamily="34" charset="0"/>
              </a:rPr>
              <a:t>; or when the auditory thresholds for </a:t>
            </a:r>
            <a:r>
              <a:rPr lang="en-US" altLang="en-US" sz="2000" b="1" dirty="0">
                <a:latin typeface="Arial" panose="020B0604020202020204" pitchFamily="34" charset="0"/>
                <a:cs typeface="Arial" panose="020B0604020202020204" pitchFamily="34" charset="0"/>
              </a:rPr>
              <a:t>at least three </a:t>
            </a:r>
            <a:r>
              <a:rPr lang="en-US" altLang="en-US" sz="2000" dirty="0">
                <a:latin typeface="Arial" panose="020B0604020202020204" pitchFamily="34" charset="0"/>
                <a:cs typeface="Arial" panose="020B0604020202020204" pitchFamily="34" charset="0"/>
              </a:rPr>
              <a:t>of the frequencies 500, 1000, 2000, 3000, or 4000 Hertz are </a:t>
            </a:r>
            <a:r>
              <a:rPr lang="en-US" altLang="en-US" sz="2000" b="1" dirty="0">
                <a:latin typeface="Arial" panose="020B0604020202020204" pitchFamily="34" charset="0"/>
                <a:cs typeface="Arial" panose="020B0604020202020204" pitchFamily="34" charset="0"/>
              </a:rPr>
              <a:t>26 decibels or greater</a:t>
            </a:r>
            <a:r>
              <a:rPr lang="en-US" altLang="en-US" sz="2000" dirty="0">
                <a:latin typeface="Arial" panose="020B0604020202020204" pitchFamily="34" charset="0"/>
                <a:cs typeface="Arial" panose="020B0604020202020204" pitchFamily="34" charset="0"/>
              </a:rPr>
              <a:t>; or when speech recognition scores using the Maryland CNC Test are </a:t>
            </a:r>
            <a:r>
              <a:rPr lang="en-US" altLang="en-US" sz="2000" b="1" dirty="0">
                <a:latin typeface="Arial" panose="020B0604020202020204" pitchFamily="34" charset="0"/>
                <a:cs typeface="Arial" panose="020B0604020202020204" pitchFamily="34" charset="0"/>
              </a:rPr>
              <a:t>less than 94 percent</a:t>
            </a:r>
            <a:r>
              <a:rPr lang="en-US" altLang="en-US" sz="2000" dirty="0">
                <a:latin typeface="Arial" panose="020B0604020202020204" pitchFamily="34" charset="0"/>
                <a:cs typeface="Arial" panose="020B0604020202020204" pitchFamily="34" charset="0"/>
              </a:rPr>
              <a:t>.” </a:t>
            </a:r>
          </a:p>
        </p:txBody>
      </p:sp>
      <p:sp>
        <p:nvSpPr>
          <p:cNvPr id="3" name="Slide Number Placeholder 2">
            <a:extLst>
              <a:ext uri="{FF2B5EF4-FFF2-40B4-BE49-F238E27FC236}">
                <a16:creationId xmlns:a16="http://schemas.microsoft.com/office/drawing/2014/main" id="{BDAF97C6-02AD-4E69-9F54-ED0B6FBF91AF}"/>
              </a:ext>
            </a:extLst>
          </p:cNvPr>
          <p:cNvSpPr>
            <a:spLocks noGrp="1"/>
          </p:cNvSpPr>
          <p:nvPr>
            <p:ph type="sldNum" sz="quarter" idx="12"/>
            <p:custDataLst>
              <p:tags r:id="rId3"/>
            </p:custDataLst>
          </p:nvPr>
        </p:nvSpPr>
        <p:spPr>
          <a:xfrm>
            <a:off x="6931152" y="6601976"/>
            <a:ext cx="2133600" cy="365125"/>
          </a:xfrm>
        </p:spPr>
        <p:txBody>
          <a:bodyPr/>
          <a:lstStyle/>
          <a:p>
            <a:pPr>
              <a:spcAft>
                <a:spcPts val="600"/>
              </a:spcAft>
            </a:pPr>
            <a:fld id="{3595CAA2-0A26-4F80-8C9D-DFDCC8C100DD}" type="slidenum">
              <a:rPr lang="en-US" altLang="en-US" sz="1400" smtClean="0"/>
              <a:pPr>
                <a:spcAft>
                  <a:spcPts val="600"/>
                </a:spcAft>
              </a:pPr>
              <a:t>10</a:t>
            </a:fld>
            <a:endParaRPr lang="en-US" altLang="en-US" sz="1400"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a:extLst>
              <a:ext uri="{FF2B5EF4-FFF2-40B4-BE49-F238E27FC236}">
                <a16:creationId xmlns:a16="http://schemas.microsoft.com/office/drawing/2014/main" id="{8AB42182-7771-4B2F-83CF-FBC86E8B7A92}"/>
              </a:ext>
            </a:extLst>
          </p:cNvPr>
          <p:cNvSpPr>
            <a:spLocks noGrp="1"/>
          </p:cNvSpPr>
          <p:nvPr>
            <p:ph type="title"/>
            <p:custDataLst>
              <p:tags r:id="rId1"/>
            </p:custDataLst>
          </p:nvPr>
        </p:nvSpPr>
        <p:spPr>
          <a:xfrm>
            <a:off x="38100" y="525592"/>
            <a:ext cx="9144000" cy="1086867"/>
          </a:xfrm>
        </p:spPr>
        <p:txBody>
          <a:bodyPr/>
          <a:lstStyle/>
          <a:p>
            <a:r>
              <a:rPr lang="en-US" altLang="en-US" sz="2800" dirty="0">
                <a:effectLst/>
              </a:rPr>
              <a:t>Hearing Loss (DC 6100)</a:t>
            </a:r>
          </a:p>
        </p:txBody>
      </p:sp>
      <p:pic>
        <p:nvPicPr>
          <p:cNvPr id="5" name="Picture 2">
            <a:extLst>
              <a:ext uri="{FF2B5EF4-FFF2-40B4-BE49-F238E27FC236}">
                <a16:creationId xmlns:a16="http://schemas.microsoft.com/office/drawing/2014/main" id="{E7DCE254-B94D-4474-B73F-AEC9E4569DDB}"/>
              </a:ext>
            </a:extLst>
          </p:cNvPr>
          <p:cNvPicPr>
            <a:picLocks noChangeAspect="1" noChangeArrowheads="1"/>
          </p:cNvPicPr>
          <p:nvPr>
            <p:custDataLst>
              <p:tags r:id="rId2"/>
            </p:custDataLst>
          </p:nvPr>
        </p:nvPicPr>
        <p:blipFill>
          <a:blip r:embed="rId11">
            <a:extLst/>
          </a:blip>
          <a:stretch>
            <a:fillRect/>
          </a:stretch>
        </p:blipFill>
        <p:spPr bwMode="auto">
          <a:xfrm>
            <a:off x="577237" y="2549202"/>
            <a:ext cx="3329408" cy="2674671"/>
          </a:xfrm>
          <a:prstGeom prst="roundRect">
            <a:avLst>
              <a:gd name="adj" fmla="val 4167"/>
            </a:avLst>
          </a:prstGeom>
          <a:solidFill>
            <a:srgbClr val="FFFFFF"/>
          </a:solidFill>
          <a:ln w="76200" cap="sq">
            <a:solidFill>
              <a:srgbClr val="292929"/>
            </a:solidFill>
            <a:miter lim="800000"/>
          </a:ln>
          <a:effectLst/>
          <a:scene3d>
            <a:camera prst="orthographicFront"/>
            <a:lightRig rig="threePt" dir="t">
              <a:rot lat="0" lon="0" rev="2700000"/>
            </a:lightRig>
          </a:scene3d>
          <a:sp3d>
            <a:bevelT h="38100"/>
            <a:contourClr>
              <a:srgbClr val="C0C0C0"/>
            </a:contourClr>
          </a:sp3d>
          <a:extLst/>
        </p:spPr>
      </p:pic>
      <p:pic>
        <p:nvPicPr>
          <p:cNvPr id="6" name="Picture 3">
            <a:extLst>
              <a:ext uri="{FF2B5EF4-FFF2-40B4-BE49-F238E27FC236}">
                <a16:creationId xmlns:a16="http://schemas.microsoft.com/office/drawing/2014/main" id="{847261A6-EC29-4071-8D7A-3E1DFC38D1C5}"/>
              </a:ext>
            </a:extLst>
          </p:cNvPr>
          <p:cNvPicPr>
            <a:picLocks noChangeAspect="1" noChangeArrowheads="1"/>
          </p:cNvPicPr>
          <p:nvPr>
            <p:custDataLst>
              <p:tags r:id="rId3"/>
            </p:custDataLst>
          </p:nvPr>
        </p:nvPicPr>
        <p:blipFill>
          <a:blip r:embed="rId12">
            <a:extLst/>
          </a:blip>
          <a:stretch>
            <a:fillRect/>
          </a:stretch>
        </p:blipFill>
        <p:spPr bwMode="auto">
          <a:xfrm>
            <a:off x="5105400" y="2549202"/>
            <a:ext cx="3195448" cy="2679192"/>
          </a:xfrm>
          <a:prstGeom prst="roundRect">
            <a:avLst>
              <a:gd name="adj" fmla="val 4167"/>
            </a:avLst>
          </a:prstGeom>
          <a:solidFill>
            <a:srgbClr val="FFFFFF"/>
          </a:solidFill>
          <a:ln w="76200" cap="sq">
            <a:solidFill>
              <a:srgbClr val="292929"/>
            </a:solidFill>
            <a:miter lim="800000"/>
          </a:ln>
          <a:effectLst/>
          <a:scene3d>
            <a:camera prst="orthographicFront"/>
            <a:lightRig rig="threePt" dir="t">
              <a:rot lat="0" lon="0" rev="2700000"/>
            </a:lightRig>
          </a:scene3d>
          <a:sp3d>
            <a:bevelT h="38100"/>
            <a:contourClr>
              <a:srgbClr val="C0C0C0"/>
            </a:contourClr>
          </a:sp3d>
          <a:extLst/>
        </p:spPr>
      </p:pic>
      <p:sp>
        <p:nvSpPr>
          <p:cNvPr id="14342" name="TextBox 5">
            <a:extLst>
              <a:ext uri="{FF2B5EF4-FFF2-40B4-BE49-F238E27FC236}">
                <a16:creationId xmlns:a16="http://schemas.microsoft.com/office/drawing/2014/main" id="{217479D7-2242-46B6-BEE5-EF2348BA96AB}"/>
              </a:ext>
            </a:extLst>
          </p:cNvPr>
          <p:cNvSpPr txBox="1">
            <a:spLocks noChangeArrowheads="1"/>
          </p:cNvSpPr>
          <p:nvPr>
            <p:custDataLst>
              <p:tags r:id="rId4"/>
            </p:custDataLst>
          </p:nvPr>
        </p:nvSpPr>
        <p:spPr bwMode="auto">
          <a:xfrm>
            <a:off x="457200" y="1796315"/>
            <a:ext cx="8534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Tahoma" panose="020B0604030504040204" pitchFamily="34" charset="0"/>
              </a:defRPr>
            </a:lvl1pPr>
            <a:lvl2pPr marL="742950" indent="-285750" eaLnBrk="0" hangingPunct="0">
              <a:defRPr sz="3200">
                <a:solidFill>
                  <a:schemeClr val="tx1"/>
                </a:solidFill>
                <a:latin typeface="Tahoma" panose="020B0604030504040204" pitchFamily="34" charset="0"/>
              </a:defRPr>
            </a:lvl2pPr>
            <a:lvl3pPr marL="1143000" indent="-228600" eaLnBrk="0" hangingPunct="0">
              <a:defRPr sz="3200">
                <a:solidFill>
                  <a:schemeClr val="tx1"/>
                </a:solidFill>
                <a:latin typeface="Tahoma" panose="020B0604030504040204" pitchFamily="34" charset="0"/>
              </a:defRPr>
            </a:lvl3pPr>
            <a:lvl4pPr marL="1600200" indent="-228600" eaLnBrk="0" hangingPunct="0">
              <a:defRPr sz="3200">
                <a:solidFill>
                  <a:schemeClr val="tx1"/>
                </a:solidFill>
                <a:latin typeface="Tahoma" panose="020B0604030504040204" pitchFamily="34" charset="0"/>
              </a:defRPr>
            </a:lvl4pPr>
            <a:lvl5pPr marL="2057400" indent="-228600" eaLnBrk="0" hangingPunct="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pPr eaLnBrk="1" hangingPunct="1">
              <a:spcAft>
                <a:spcPts val="600"/>
              </a:spcAft>
            </a:pPr>
            <a:r>
              <a:rPr lang="en-US" altLang="en-US" sz="1800" dirty="0">
                <a:latin typeface="Arial" panose="020B0604020202020204" pitchFamily="34" charset="0"/>
                <a:cs typeface="Arial" panose="020B0604020202020204" pitchFamily="34" charset="0"/>
              </a:rPr>
              <a:t>In most instances, evaluations are predicated on a combination of objective factors – specifically puretone threshold average and speech discrimination score. </a:t>
            </a:r>
          </a:p>
        </p:txBody>
      </p:sp>
      <p:sp>
        <p:nvSpPr>
          <p:cNvPr id="14344" name="TextBox 7">
            <a:extLst>
              <a:ext uri="{FF2B5EF4-FFF2-40B4-BE49-F238E27FC236}">
                <a16:creationId xmlns:a16="http://schemas.microsoft.com/office/drawing/2014/main" id="{33526472-7305-45F6-88F9-D7BC952F56F6}"/>
              </a:ext>
            </a:extLst>
          </p:cNvPr>
          <p:cNvSpPr txBox="1">
            <a:spLocks noChangeArrowheads="1"/>
          </p:cNvSpPr>
          <p:nvPr>
            <p:custDataLst>
              <p:tags r:id="rId5"/>
            </p:custDataLst>
          </p:nvPr>
        </p:nvSpPr>
        <p:spPr bwMode="auto">
          <a:xfrm>
            <a:off x="1104900" y="5334000"/>
            <a:ext cx="7010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Tahoma" panose="020B0604030504040204" pitchFamily="34" charset="0"/>
              </a:defRPr>
            </a:lvl1pPr>
            <a:lvl2pPr marL="742950" indent="-285750" eaLnBrk="0" hangingPunct="0">
              <a:defRPr sz="3200">
                <a:solidFill>
                  <a:schemeClr val="tx1"/>
                </a:solidFill>
                <a:latin typeface="Tahoma" panose="020B0604030504040204" pitchFamily="34" charset="0"/>
              </a:defRPr>
            </a:lvl2pPr>
            <a:lvl3pPr marL="1143000" indent="-228600" eaLnBrk="0" hangingPunct="0">
              <a:defRPr sz="3200">
                <a:solidFill>
                  <a:schemeClr val="tx1"/>
                </a:solidFill>
                <a:latin typeface="Tahoma" panose="020B0604030504040204" pitchFamily="34" charset="0"/>
              </a:defRPr>
            </a:lvl3pPr>
            <a:lvl4pPr marL="1600200" indent="-228600" eaLnBrk="0" hangingPunct="0">
              <a:defRPr sz="3200">
                <a:solidFill>
                  <a:schemeClr val="tx1"/>
                </a:solidFill>
                <a:latin typeface="Tahoma" panose="020B0604030504040204" pitchFamily="34" charset="0"/>
              </a:defRPr>
            </a:lvl4pPr>
            <a:lvl5pPr marL="2057400" indent="-228600" eaLnBrk="0" hangingPunct="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pPr algn="ctr" eaLnBrk="1" hangingPunct="1">
              <a:spcAft>
                <a:spcPts val="600"/>
              </a:spcAft>
            </a:pPr>
            <a:r>
              <a:rPr lang="en-US" altLang="en-US" sz="1800" dirty="0">
                <a:latin typeface="Arial" panose="020B0604020202020204" pitchFamily="34" charset="0"/>
                <a:cs typeface="Arial" panose="020B0604020202020204" pitchFamily="34" charset="0"/>
              </a:rPr>
              <a:t>The average of decibel loss recorded at frequencies of 1000, 2000, 3000, and 4000 Hz for each ear.</a:t>
            </a:r>
          </a:p>
        </p:txBody>
      </p:sp>
      <p:sp>
        <p:nvSpPr>
          <p:cNvPr id="2" name="Slide Number Placeholder 1">
            <a:extLst>
              <a:ext uri="{FF2B5EF4-FFF2-40B4-BE49-F238E27FC236}">
                <a16:creationId xmlns:a16="http://schemas.microsoft.com/office/drawing/2014/main" id="{73020B3D-B8EF-41D5-8AA5-FD703C5E2D0C}"/>
              </a:ext>
            </a:extLst>
          </p:cNvPr>
          <p:cNvSpPr>
            <a:spLocks noGrp="1"/>
          </p:cNvSpPr>
          <p:nvPr>
            <p:ph type="sldNum" sz="quarter" idx="12"/>
            <p:custDataLst>
              <p:tags r:id="rId6"/>
            </p:custDataLst>
          </p:nvPr>
        </p:nvSpPr>
        <p:spPr>
          <a:xfrm>
            <a:off x="6931152" y="6601976"/>
            <a:ext cx="2133600" cy="365125"/>
          </a:xfrm>
        </p:spPr>
        <p:txBody>
          <a:bodyPr/>
          <a:lstStyle/>
          <a:p>
            <a:pPr>
              <a:spcAft>
                <a:spcPts val="600"/>
              </a:spcAft>
            </a:pPr>
            <a:fld id="{3595CAA2-0A26-4F80-8C9D-DFDCC8C100DD}" type="slidenum">
              <a:rPr lang="en-US" altLang="en-US" sz="1400" smtClean="0"/>
              <a:pPr>
                <a:spcAft>
                  <a:spcPts val="600"/>
                </a:spcAft>
              </a:pPr>
              <a:t>11</a:t>
            </a:fld>
            <a:endParaRPr lang="en-US" altLang="en-US" sz="1400" dirty="0"/>
          </a:p>
        </p:txBody>
      </p:sp>
      <p:sp>
        <p:nvSpPr>
          <p:cNvPr id="11" name="Bent Arrow 9">
            <a:extLst>
              <a:ext uri="{FF2B5EF4-FFF2-40B4-BE49-F238E27FC236}">
                <a16:creationId xmlns:a16="http://schemas.microsoft.com/office/drawing/2014/main" id="{FE3F91D9-42AA-4060-A4C5-11E0374507C6}"/>
              </a:ext>
            </a:extLst>
          </p:cNvPr>
          <p:cNvSpPr/>
          <p:nvPr>
            <p:custDataLst>
              <p:tags r:id="rId7"/>
            </p:custDataLst>
          </p:nvPr>
        </p:nvSpPr>
        <p:spPr>
          <a:xfrm flipH="1">
            <a:off x="3648163" y="2968004"/>
            <a:ext cx="990600" cy="2362426"/>
          </a:xfrm>
          <a:prstGeom prst="bentArrow">
            <a:avLst>
              <a:gd name="adj1" fmla="val 18344"/>
              <a:gd name="adj2" fmla="val 25000"/>
              <a:gd name="adj3" fmla="val 25000"/>
              <a:gd name="adj4" fmla="val 75000"/>
            </a:avLst>
          </a:prstGeom>
          <a:solidFill>
            <a:srgbClr val="FFFFFF">
              <a:lumMod val="40000"/>
              <a:lumOff val="60000"/>
            </a:srgbClr>
          </a:solidFill>
          <a:ln w="25400" cap="flat" cmpd="sng" algn="ctr">
            <a:solidFill>
              <a:srgbClr val="00CC99">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000000"/>
              </a:solidFill>
              <a:effectLst/>
              <a:uLnTx/>
              <a:uFillTx/>
              <a:latin typeface="Tahoma"/>
              <a:ea typeface="+mn-ea"/>
              <a:cs typeface="+mn-cs"/>
            </a:endParaRPr>
          </a:p>
        </p:txBody>
      </p:sp>
      <p:sp>
        <p:nvSpPr>
          <p:cNvPr id="12" name="Oval 11">
            <a:extLst>
              <a:ext uri="{FF2B5EF4-FFF2-40B4-BE49-F238E27FC236}">
                <a16:creationId xmlns:a16="http://schemas.microsoft.com/office/drawing/2014/main" id="{A69012D7-12D4-4C37-A190-AF3238B48AA5}"/>
              </a:ext>
            </a:extLst>
          </p:cNvPr>
          <p:cNvSpPr/>
          <p:nvPr>
            <p:custDataLst>
              <p:tags r:id="rId8"/>
            </p:custDataLst>
          </p:nvPr>
        </p:nvSpPr>
        <p:spPr>
          <a:xfrm>
            <a:off x="1524000" y="3124200"/>
            <a:ext cx="1828800" cy="277091"/>
          </a:xfrm>
          <a:prstGeom prst="ellipse">
            <a:avLst/>
          </a:prstGeom>
          <a:noFill/>
          <a:ln w="25400" cap="flat" cmpd="sng" algn="ctr">
            <a:solidFill>
              <a:srgbClr val="3333CC"/>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FFFFFF"/>
              </a:solidFill>
              <a:effectLst/>
              <a:uLnTx/>
              <a:uFillTx/>
              <a:latin typeface="Tahoma"/>
              <a:ea typeface="+mn-ea"/>
              <a:cs typeface="+mn-cs"/>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a:extLst>
              <a:ext uri="{FF2B5EF4-FFF2-40B4-BE49-F238E27FC236}">
                <a16:creationId xmlns:a16="http://schemas.microsoft.com/office/drawing/2014/main" id="{8747542A-61DC-426A-8632-CD7D5F98AE0D}"/>
              </a:ext>
            </a:extLst>
          </p:cNvPr>
          <p:cNvSpPr>
            <a:spLocks noGrp="1" noChangeArrowheads="1"/>
          </p:cNvSpPr>
          <p:nvPr>
            <p:ph type="title"/>
            <p:custDataLst>
              <p:tags r:id="rId1"/>
            </p:custDataLst>
          </p:nvPr>
        </p:nvSpPr>
        <p:spPr>
          <a:xfrm>
            <a:off x="0" y="793629"/>
            <a:ext cx="9144000" cy="10868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US" altLang="en-US" sz="2800" dirty="0">
                <a:effectLst/>
              </a:rPr>
              <a:t>Hearing Loss: The DBQ***</a:t>
            </a:r>
          </a:p>
        </p:txBody>
      </p:sp>
      <p:pic>
        <p:nvPicPr>
          <p:cNvPr id="15365" name="Picture 2">
            <a:extLst>
              <a:ext uri="{FF2B5EF4-FFF2-40B4-BE49-F238E27FC236}">
                <a16:creationId xmlns:a16="http://schemas.microsoft.com/office/drawing/2014/main" id="{758AB74C-45E8-4F1A-9184-DC988273C754}"/>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444942" y="2016522"/>
            <a:ext cx="3669858" cy="1896093"/>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366" name="Picture 3">
            <a:extLst>
              <a:ext uri="{FF2B5EF4-FFF2-40B4-BE49-F238E27FC236}">
                <a16:creationId xmlns:a16="http://schemas.microsoft.com/office/drawing/2014/main" id="{8B7481AF-8C4C-4BFD-9819-C13723074D01}"/>
              </a:ext>
            </a:extLst>
          </p:cNvPr>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4038600" y="2363037"/>
            <a:ext cx="4553599" cy="200143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AC1BCCCA-FC63-46DC-B028-37119B9AE9A2}"/>
              </a:ext>
            </a:extLst>
          </p:cNvPr>
          <p:cNvPicPr>
            <a:picLocks noChangeAspect="1" noChangeArrowheads="1"/>
          </p:cNvPicPr>
          <p:nvPr>
            <p:custDataLst>
              <p:tags r:id="rId2"/>
            </p:custDataLst>
          </p:nvPr>
        </p:nvPicPr>
        <p:blipFill>
          <a:blip r:embed="rId12"/>
          <a:stretch>
            <a:fillRect/>
          </a:stretch>
        </p:blipFill>
        <p:spPr bwMode="auto">
          <a:xfrm>
            <a:off x="409620" y="4472465"/>
            <a:ext cx="4314780" cy="1737898"/>
          </a:xfrm>
          <a:prstGeom prst="rect">
            <a:avLst/>
          </a:prstGeom>
          <a:ln w="28575">
            <a:solidFill>
              <a:schemeClr val="tx1"/>
            </a:solidFill>
            <a:miter lim="800000"/>
            <a:headEnd/>
            <a:tailEnd/>
          </a:ln>
          <a:effectLst>
            <a:outerShdw blurRad="50800" dist="38100" dir="2700000" algn="tl" rotWithShape="0">
              <a:prstClr val="black">
                <a:alpha val="40000"/>
              </a:prstClr>
            </a:outerShdw>
          </a:effectLst>
          <a:extLst/>
        </p:spPr>
      </p:pic>
      <p:sp>
        <p:nvSpPr>
          <p:cNvPr id="15368" name="TextBox 2">
            <a:extLst>
              <a:ext uri="{FF2B5EF4-FFF2-40B4-BE49-F238E27FC236}">
                <a16:creationId xmlns:a16="http://schemas.microsoft.com/office/drawing/2014/main" id="{666F4208-6F89-48E7-B79E-8E65101ED930}"/>
              </a:ext>
            </a:extLst>
          </p:cNvPr>
          <p:cNvSpPr txBox="1">
            <a:spLocks noChangeArrowheads="1"/>
          </p:cNvSpPr>
          <p:nvPr>
            <p:custDataLst>
              <p:tags r:id="rId3"/>
            </p:custDataLst>
          </p:nvPr>
        </p:nvSpPr>
        <p:spPr bwMode="auto">
          <a:xfrm>
            <a:off x="339758" y="1524000"/>
            <a:ext cx="42909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Tahoma" panose="020B0604030504040204" pitchFamily="34" charset="0"/>
              </a:defRPr>
            </a:lvl1pPr>
            <a:lvl2pPr marL="742950" indent="-285750" eaLnBrk="0" hangingPunct="0">
              <a:defRPr sz="3200">
                <a:solidFill>
                  <a:schemeClr val="tx1"/>
                </a:solidFill>
                <a:latin typeface="Tahoma" panose="020B0604030504040204" pitchFamily="34" charset="0"/>
              </a:defRPr>
            </a:lvl2pPr>
            <a:lvl3pPr marL="1143000" indent="-228600" eaLnBrk="0" hangingPunct="0">
              <a:defRPr sz="3200">
                <a:solidFill>
                  <a:schemeClr val="tx1"/>
                </a:solidFill>
                <a:latin typeface="Tahoma" panose="020B0604030504040204" pitchFamily="34" charset="0"/>
              </a:defRPr>
            </a:lvl3pPr>
            <a:lvl4pPr marL="1600200" indent="-228600" eaLnBrk="0" hangingPunct="0">
              <a:defRPr sz="3200">
                <a:solidFill>
                  <a:schemeClr val="tx1"/>
                </a:solidFill>
                <a:latin typeface="Tahoma" panose="020B0604030504040204" pitchFamily="34" charset="0"/>
              </a:defRPr>
            </a:lvl4pPr>
            <a:lvl5pPr marL="2057400" indent="-228600" eaLnBrk="0" hangingPunct="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pPr eaLnBrk="1" hangingPunct="1">
              <a:spcAft>
                <a:spcPts val="600"/>
              </a:spcAft>
            </a:pPr>
            <a:r>
              <a:rPr lang="en-US" altLang="en-US" sz="1800" dirty="0">
                <a:latin typeface="Arial" panose="020B0604020202020204" pitchFamily="34" charset="0"/>
                <a:cs typeface="Arial" panose="020B0604020202020204" pitchFamily="34" charset="0"/>
              </a:rPr>
              <a:t>Puretone thresholds and averages</a:t>
            </a:r>
          </a:p>
        </p:txBody>
      </p:sp>
      <p:sp>
        <p:nvSpPr>
          <p:cNvPr id="15369" name="TextBox 10">
            <a:extLst>
              <a:ext uri="{FF2B5EF4-FFF2-40B4-BE49-F238E27FC236}">
                <a16:creationId xmlns:a16="http://schemas.microsoft.com/office/drawing/2014/main" id="{ABF77123-23A7-4BC8-A4D3-B56A02236637}"/>
              </a:ext>
            </a:extLst>
          </p:cNvPr>
          <p:cNvSpPr txBox="1">
            <a:spLocks noChangeArrowheads="1"/>
          </p:cNvSpPr>
          <p:nvPr>
            <p:custDataLst>
              <p:tags r:id="rId4"/>
            </p:custDataLst>
          </p:nvPr>
        </p:nvSpPr>
        <p:spPr bwMode="auto">
          <a:xfrm>
            <a:off x="4361152" y="1898212"/>
            <a:ext cx="4038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Tahoma" panose="020B0604030504040204" pitchFamily="34" charset="0"/>
              </a:defRPr>
            </a:lvl1pPr>
            <a:lvl2pPr marL="742950" indent="-285750" eaLnBrk="0" hangingPunct="0">
              <a:defRPr sz="3200">
                <a:solidFill>
                  <a:schemeClr val="tx1"/>
                </a:solidFill>
                <a:latin typeface="Tahoma" panose="020B0604030504040204" pitchFamily="34" charset="0"/>
              </a:defRPr>
            </a:lvl2pPr>
            <a:lvl3pPr marL="1143000" indent="-228600" eaLnBrk="0" hangingPunct="0">
              <a:defRPr sz="3200">
                <a:solidFill>
                  <a:schemeClr val="tx1"/>
                </a:solidFill>
                <a:latin typeface="Tahoma" panose="020B0604030504040204" pitchFamily="34" charset="0"/>
              </a:defRPr>
            </a:lvl3pPr>
            <a:lvl4pPr marL="1600200" indent="-228600" eaLnBrk="0" hangingPunct="0">
              <a:defRPr sz="3200">
                <a:solidFill>
                  <a:schemeClr val="tx1"/>
                </a:solidFill>
                <a:latin typeface="Tahoma" panose="020B0604030504040204" pitchFamily="34" charset="0"/>
              </a:defRPr>
            </a:lvl4pPr>
            <a:lvl5pPr marL="2057400" indent="-228600" eaLnBrk="0" hangingPunct="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pPr eaLnBrk="1" hangingPunct="1">
              <a:spcAft>
                <a:spcPts val="600"/>
              </a:spcAft>
            </a:pPr>
            <a:r>
              <a:rPr lang="en-US" altLang="en-US" sz="1800" dirty="0">
                <a:latin typeface="Arial" panose="020B0604020202020204" pitchFamily="34" charset="0"/>
                <a:cs typeface="Arial" panose="020B0604020202020204" pitchFamily="34" charset="0"/>
              </a:rPr>
              <a:t>Speech Discrimination</a:t>
            </a:r>
          </a:p>
        </p:txBody>
      </p:sp>
      <p:sp>
        <p:nvSpPr>
          <p:cNvPr id="15370" name="TextBox 11">
            <a:extLst>
              <a:ext uri="{FF2B5EF4-FFF2-40B4-BE49-F238E27FC236}">
                <a16:creationId xmlns:a16="http://schemas.microsoft.com/office/drawing/2014/main" id="{694BC0AF-F635-483E-8CE1-6018971753A0}"/>
              </a:ext>
            </a:extLst>
          </p:cNvPr>
          <p:cNvSpPr txBox="1">
            <a:spLocks noChangeArrowheads="1"/>
          </p:cNvSpPr>
          <p:nvPr>
            <p:custDataLst>
              <p:tags r:id="rId5"/>
            </p:custDataLst>
          </p:nvPr>
        </p:nvSpPr>
        <p:spPr bwMode="auto">
          <a:xfrm>
            <a:off x="339758" y="4103132"/>
            <a:ext cx="4038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Tahoma" panose="020B0604030504040204" pitchFamily="34" charset="0"/>
              </a:defRPr>
            </a:lvl1pPr>
            <a:lvl2pPr marL="742950" indent="-285750" eaLnBrk="0" hangingPunct="0">
              <a:defRPr sz="3200">
                <a:solidFill>
                  <a:schemeClr val="tx1"/>
                </a:solidFill>
                <a:latin typeface="Tahoma" panose="020B0604030504040204" pitchFamily="34" charset="0"/>
              </a:defRPr>
            </a:lvl2pPr>
            <a:lvl3pPr marL="1143000" indent="-228600" eaLnBrk="0" hangingPunct="0">
              <a:defRPr sz="3200">
                <a:solidFill>
                  <a:schemeClr val="tx1"/>
                </a:solidFill>
                <a:latin typeface="Tahoma" panose="020B0604030504040204" pitchFamily="34" charset="0"/>
              </a:defRPr>
            </a:lvl3pPr>
            <a:lvl4pPr marL="1600200" indent="-228600" eaLnBrk="0" hangingPunct="0">
              <a:defRPr sz="3200">
                <a:solidFill>
                  <a:schemeClr val="tx1"/>
                </a:solidFill>
                <a:latin typeface="Tahoma" panose="020B0604030504040204" pitchFamily="34" charset="0"/>
              </a:defRPr>
            </a:lvl4pPr>
            <a:lvl5pPr marL="2057400" indent="-228600" eaLnBrk="0" hangingPunct="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pPr eaLnBrk="1" hangingPunct="1">
              <a:spcAft>
                <a:spcPts val="600"/>
              </a:spcAft>
            </a:pPr>
            <a:r>
              <a:rPr lang="en-US" altLang="en-US" sz="1800" dirty="0">
                <a:latin typeface="Arial" panose="020B0604020202020204" pitchFamily="34" charset="0"/>
                <a:cs typeface="Arial" panose="020B0604020202020204" pitchFamily="34" charset="0"/>
              </a:rPr>
              <a:t>Etiology Opinion</a:t>
            </a:r>
          </a:p>
        </p:txBody>
      </p:sp>
      <p:sp>
        <p:nvSpPr>
          <p:cNvPr id="13" name="Title 1">
            <a:extLst>
              <a:ext uri="{FF2B5EF4-FFF2-40B4-BE49-F238E27FC236}">
                <a16:creationId xmlns:a16="http://schemas.microsoft.com/office/drawing/2014/main" id="{DC6DBCC8-58DE-4F8A-AF8C-E9A989B99D37}"/>
              </a:ext>
            </a:extLst>
          </p:cNvPr>
          <p:cNvSpPr txBox="1">
            <a:spLocks/>
          </p:cNvSpPr>
          <p:nvPr>
            <p:custDataLst>
              <p:tags r:id="rId6"/>
            </p:custDataLst>
          </p:nvPr>
        </p:nvSpPr>
        <p:spPr>
          <a:xfrm>
            <a:off x="4794262" y="4364472"/>
            <a:ext cx="3650637" cy="1845891"/>
          </a:xfrm>
          <a:prstGeom prst="rect">
            <a:avLst/>
          </a:prstGeom>
        </p:spPr>
        <p:txBody>
          <a:bodyPr anchor="ct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fontAlgn="auto">
              <a:spcAft>
                <a:spcPts val="600"/>
              </a:spcAft>
              <a:defRPr/>
            </a:pPr>
            <a:r>
              <a:rPr lang="en-US" sz="1900" cap="none" dirty="0">
                <a:latin typeface="Arial" panose="020B0604020202020204" pitchFamily="34" charset="0"/>
                <a:ea typeface="+mn-ea"/>
                <a:cs typeface="Arial" panose="020B0604020202020204" pitchFamily="34" charset="0"/>
              </a:rPr>
              <a:t>***NOTE: </a:t>
            </a:r>
            <a:r>
              <a:rPr lang="en-US" sz="1700" cap="none" dirty="0">
                <a:latin typeface="Arial" panose="020B0604020202020204" pitchFamily="34" charset="0"/>
                <a:ea typeface="+mn-ea"/>
                <a:cs typeface="Arial" panose="020B0604020202020204" pitchFamily="34" charset="0"/>
              </a:rPr>
              <a:t>the examination must (</a:t>
            </a:r>
            <a:r>
              <a:rPr lang="en-US" sz="1700" cap="none" dirty="0" err="1">
                <a:latin typeface="Arial" panose="020B0604020202020204" pitchFamily="34" charset="0"/>
                <a:ea typeface="+mn-ea"/>
                <a:cs typeface="Arial" panose="020B0604020202020204" pitchFamily="34" charset="0"/>
              </a:rPr>
              <a:t>i</a:t>
            </a:r>
            <a:r>
              <a:rPr lang="en-US" sz="1700" cap="none" dirty="0">
                <a:latin typeface="Arial" panose="020B0604020202020204" pitchFamily="34" charset="0"/>
                <a:ea typeface="+mn-ea"/>
                <a:cs typeface="Arial" panose="020B0604020202020204" pitchFamily="34" charset="0"/>
              </a:rPr>
              <a:t>) be conducted by a state-licensed audiologist; (ii) include a Maryland CNC speech discrimination test; and (iii) be carried out without the use of hearing aids.</a:t>
            </a:r>
          </a:p>
        </p:txBody>
      </p:sp>
      <p:sp>
        <p:nvSpPr>
          <p:cNvPr id="3" name="Slide Number Placeholder 2">
            <a:extLst>
              <a:ext uri="{FF2B5EF4-FFF2-40B4-BE49-F238E27FC236}">
                <a16:creationId xmlns:a16="http://schemas.microsoft.com/office/drawing/2014/main" id="{FAD1404D-80FB-4EF6-BB41-25C4A0F1C918}"/>
              </a:ext>
            </a:extLst>
          </p:cNvPr>
          <p:cNvSpPr>
            <a:spLocks noGrp="1"/>
          </p:cNvSpPr>
          <p:nvPr>
            <p:ph type="sldNum" sz="quarter" idx="12"/>
            <p:custDataLst>
              <p:tags r:id="rId7"/>
            </p:custDataLst>
          </p:nvPr>
        </p:nvSpPr>
        <p:spPr>
          <a:xfrm>
            <a:off x="6931152" y="6601976"/>
            <a:ext cx="2133600" cy="365125"/>
          </a:xfrm>
        </p:spPr>
        <p:txBody>
          <a:bodyPr/>
          <a:lstStyle/>
          <a:p>
            <a:pPr>
              <a:spcAft>
                <a:spcPts val="600"/>
              </a:spcAft>
            </a:pPr>
            <a:fld id="{3595CAA2-0A26-4F80-8C9D-DFDCC8C100DD}" type="slidenum">
              <a:rPr lang="en-US" altLang="en-US" sz="1400" smtClean="0"/>
              <a:pPr>
                <a:spcAft>
                  <a:spcPts val="600"/>
                </a:spcAft>
              </a:pPr>
              <a:t>12</a:t>
            </a:fld>
            <a:endParaRPr lang="en-US" altLang="en-US" sz="1400" dirty="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a:extLst>
              <a:ext uri="{FF2B5EF4-FFF2-40B4-BE49-F238E27FC236}">
                <a16:creationId xmlns:a16="http://schemas.microsoft.com/office/drawing/2014/main" id="{174EC4F0-C541-4299-BCC5-2AB9D18DC568}"/>
              </a:ext>
            </a:extLst>
          </p:cNvPr>
          <p:cNvSpPr>
            <a:spLocks noGrp="1"/>
          </p:cNvSpPr>
          <p:nvPr>
            <p:ph type="title"/>
            <p:custDataLst>
              <p:tags r:id="rId1"/>
            </p:custDataLst>
          </p:nvPr>
        </p:nvSpPr>
        <p:spPr>
          <a:xfrm>
            <a:off x="0" y="793629"/>
            <a:ext cx="9144000" cy="1086867"/>
          </a:xfrm>
        </p:spPr>
        <p:txBody>
          <a:bodyPr>
            <a:normAutofit/>
          </a:bodyPr>
          <a:lstStyle/>
          <a:p>
            <a:r>
              <a:rPr lang="en-US" altLang="en-US" sz="2800" dirty="0">
                <a:effectLst/>
              </a:rPr>
              <a:t>Special Considerations for Hearing Loss</a:t>
            </a:r>
          </a:p>
        </p:txBody>
      </p:sp>
      <p:sp>
        <p:nvSpPr>
          <p:cNvPr id="16388" name="Content Placeholder 2">
            <a:extLst>
              <a:ext uri="{FF2B5EF4-FFF2-40B4-BE49-F238E27FC236}">
                <a16:creationId xmlns:a16="http://schemas.microsoft.com/office/drawing/2014/main" id="{A0C2CB1F-B64E-44D0-904E-81C94FCD072D}"/>
              </a:ext>
            </a:extLst>
          </p:cNvPr>
          <p:cNvSpPr>
            <a:spLocks noGrp="1"/>
          </p:cNvSpPr>
          <p:nvPr>
            <p:ph idx="1"/>
            <p:custDataLst>
              <p:tags r:id="rId2"/>
            </p:custDataLst>
          </p:nvPr>
        </p:nvSpPr>
        <p:spPr>
          <a:xfrm>
            <a:off x="457200" y="2035202"/>
            <a:ext cx="8229600" cy="3916363"/>
          </a:xfrm>
        </p:spPr>
        <p:txBody>
          <a:bodyPr>
            <a:normAutofit/>
          </a:bodyPr>
          <a:lstStyle/>
          <a:p>
            <a:pPr>
              <a:spcAft>
                <a:spcPts val="600"/>
              </a:spcAft>
              <a:buClr>
                <a:schemeClr val="tx1"/>
              </a:buClr>
            </a:pPr>
            <a:r>
              <a:rPr lang="en-US" altLang="en-US" sz="2000" dirty="0">
                <a:cs typeface="Arial" panose="020B0604020202020204" pitchFamily="34" charset="0"/>
              </a:rPr>
              <a:t>Hearing loss is considered an “organic disease of the nervous system” and is subject to a one-year presumption of service connection as a chronic disease under 38 CFR 3.309(a).</a:t>
            </a:r>
          </a:p>
          <a:p>
            <a:pPr>
              <a:spcAft>
                <a:spcPts val="600"/>
              </a:spcAft>
              <a:buClr>
                <a:schemeClr val="tx1"/>
              </a:buClr>
            </a:pPr>
            <a:endParaRPr lang="en-US" altLang="en-US" sz="2000" dirty="0">
              <a:cs typeface="Arial" panose="020B0604020202020204" pitchFamily="34" charset="0"/>
            </a:endParaRPr>
          </a:p>
          <a:p>
            <a:pPr>
              <a:spcAft>
                <a:spcPts val="600"/>
              </a:spcAft>
              <a:buClr>
                <a:schemeClr val="tx1"/>
              </a:buClr>
            </a:pPr>
            <a:r>
              <a:rPr lang="en-US" altLang="en-US" sz="2000" dirty="0">
                <a:cs typeface="Arial" panose="020B0604020202020204" pitchFamily="34" charset="0"/>
              </a:rPr>
              <a:t>A 100-percent evaluation for bilateral hearing loss (tantamount to a finding of bilateral “deafness”) entitles a Veteran to SMC at the (K) level/rate (38 CFR 3.350(a)(5).</a:t>
            </a:r>
            <a:endParaRPr lang="en-US" altLang="en-US" sz="2000" dirty="0"/>
          </a:p>
        </p:txBody>
      </p:sp>
      <p:sp>
        <p:nvSpPr>
          <p:cNvPr id="2" name="Slide Number Placeholder 1">
            <a:extLst>
              <a:ext uri="{FF2B5EF4-FFF2-40B4-BE49-F238E27FC236}">
                <a16:creationId xmlns:a16="http://schemas.microsoft.com/office/drawing/2014/main" id="{7766B42D-5D1C-40FF-818D-F57FB438636C}"/>
              </a:ext>
            </a:extLst>
          </p:cNvPr>
          <p:cNvSpPr>
            <a:spLocks noGrp="1"/>
          </p:cNvSpPr>
          <p:nvPr>
            <p:ph type="sldNum" sz="quarter" idx="12"/>
            <p:custDataLst>
              <p:tags r:id="rId3"/>
            </p:custDataLst>
          </p:nvPr>
        </p:nvSpPr>
        <p:spPr>
          <a:xfrm>
            <a:off x="6931152" y="6601976"/>
            <a:ext cx="2133600" cy="365125"/>
          </a:xfrm>
        </p:spPr>
        <p:txBody>
          <a:bodyPr/>
          <a:lstStyle/>
          <a:p>
            <a:pPr>
              <a:spcAft>
                <a:spcPts val="600"/>
              </a:spcAft>
            </a:pPr>
            <a:fld id="{D828BF9B-38A5-4D20-A364-0D6C89B9DF7A}" type="slidenum">
              <a:rPr lang="en-US" altLang="en-US" sz="1400" smtClean="0"/>
              <a:pPr>
                <a:spcAft>
                  <a:spcPts val="600"/>
                </a:spcAft>
              </a:pPr>
              <a:t>13</a:t>
            </a:fld>
            <a:endParaRPr lang="en-US" altLang="en-US" sz="1400" dirty="0"/>
          </a:p>
        </p:txBody>
      </p:sp>
      <p:sp>
        <p:nvSpPr>
          <p:cNvPr id="10" name="Right Arrow 8">
            <a:extLst>
              <a:ext uri="{FF2B5EF4-FFF2-40B4-BE49-F238E27FC236}">
                <a16:creationId xmlns:a16="http://schemas.microsoft.com/office/drawing/2014/main" id="{584E98F9-3905-4505-9AFD-BB948C1C3EFB}"/>
              </a:ext>
            </a:extLst>
          </p:cNvPr>
          <p:cNvSpPr/>
          <p:nvPr>
            <p:custDataLst>
              <p:tags r:id="rId4"/>
            </p:custDataLst>
          </p:nvPr>
        </p:nvSpPr>
        <p:spPr>
          <a:xfrm>
            <a:off x="4572000" y="4472193"/>
            <a:ext cx="419100" cy="272693"/>
          </a:xfrm>
          <a:prstGeom prst="rightArrow">
            <a:avLst/>
          </a:prstGeom>
          <a:solidFill>
            <a:srgbClr val="3333CC"/>
          </a:solidFill>
          <a:ln w="25400" cap="flat" cmpd="sng" algn="ctr">
            <a:solidFill>
              <a:srgbClr val="3333CC">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dirty="0">
              <a:ln>
                <a:noFill/>
              </a:ln>
              <a:solidFill>
                <a:srgbClr val="FFFFFF"/>
              </a:solidFill>
              <a:effectLst/>
              <a:uLnTx/>
              <a:uFillTx/>
              <a:latin typeface="Tahoma"/>
              <a:ea typeface="+mn-ea"/>
              <a:cs typeface="+mn-cs"/>
            </a:endParaRPr>
          </a:p>
        </p:txBody>
      </p:sp>
      <p:sp>
        <p:nvSpPr>
          <p:cNvPr id="11" name="TextBox 7">
            <a:extLst>
              <a:ext uri="{FF2B5EF4-FFF2-40B4-BE49-F238E27FC236}">
                <a16:creationId xmlns:a16="http://schemas.microsoft.com/office/drawing/2014/main" id="{2C809157-4AF3-4F22-8757-44FBF7606E7F}"/>
              </a:ext>
            </a:extLst>
          </p:cNvPr>
          <p:cNvSpPr txBox="1">
            <a:spLocks noChangeArrowheads="1"/>
          </p:cNvSpPr>
          <p:nvPr>
            <p:custDataLst>
              <p:tags r:id="rId5"/>
            </p:custDataLst>
          </p:nvPr>
        </p:nvSpPr>
        <p:spPr bwMode="auto">
          <a:xfrm>
            <a:off x="2952750" y="4406749"/>
            <a:ext cx="1828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tx1"/>
                </a:solidFill>
                <a:latin typeface="Tahoma" panose="020B0604030504040204" pitchFamily="34" charset="0"/>
              </a:defRPr>
            </a:lvl1pPr>
            <a:lvl2pPr marL="742950" indent="-285750" eaLnBrk="0" hangingPunct="0">
              <a:defRPr sz="3200">
                <a:solidFill>
                  <a:schemeClr val="tx1"/>
                </a:solidFill>
                <a:latin typeface="Tahoma" panose="020B0604030504040204" pitchFamily="34" charset="0"/>
              </a:defRPr>
            </a:lvl2pPr>
            <a:lvl3pPr marL="1143000" indent="-228600" eaLnBrk="0" hangingPunct="0">
              <a:defRPr sz="3200">
                <a:solidFill>
                  <a:schemeClr val="tx1"/>
                </a:solidFill>
                <a:latin typeface="Tahoma" panose="020B0604030504040204" pitchFamily="34" charset="0"/>
              </a:defRPr>
            </a:lvl3pPr>
            <a:lvl4pPr marL="1600200" indent="-228600" eaLnBrk="0" hangingPunct="0">
              <a:defRPr sz="3200">
                <a:solidFill>
                  <a:schemeClr val="tx1"/>
                </a:solidFill>
                <a:latin typeface="Tahoma" panose="020B0604030504040204" pitchFamily="34" charset="0"/>
              </a:defRPr>
            </a:lvl4pPr>
            <a:lvl5pPr marL="2057400" indent="-228600" eaLnBrk="0" hangingPunct="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pPr eaLnBrk="1" fontAlgn="base" hangingPunct="1">
              <a:spcBef>
                <a:spcPct val="0"/>
              </a:spcBef>
              <a:spcAft>
                <a:spcPct val="0"/>
              </a:spcAft>
            </a:pPr>
            <a:r>
              <a:rPr lang="en-US" altLang="en-US" sz="1600" b="1" dirty="0">
                <a:solidFill>
                  <a:srgbClr val="3333CC"/>
                </a:solidFill>
                <a:latin typeface="Times New Roman" panose="02020603050405020304" pitchFamily="18" charset="0"/>
                <a:cs typeface="Times New Roman" panose="02020603050405020304" pitchFamily="18" charset="0"/>
              </a:rPr>
              <a:t>SMC Calculator </a:t>
            </a:r>
          </a:p>
        </p:txBody>
      </p:sp>
      <p:pic>
        <p:nvPicPr>
          <p:cNvPr id="12" name="Picture 2">
            <a:extLst>
              <a:ext uri="{FF2B5EF4-FFF2-40B4-BE49-F238E27FC236}">
                <a16:creationId xmlns:a16="http://schemas.microsoft.com/office/drawing/2014/main" id="{55F4D89C-83F9-40BA-AC3B-8621D425183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1600" y="4608540"/>
            <a:ext cx="2667000" cy="1343025"/>
          </a:xfrm>
          <a:prstGeom prst="rect">
            <a:avLst/>
          </a:prstGeom>
          <a:noFill/>
          <a:ln w="38100">
            <a:solidFill>
              <a:srgbClr val="3333CC"/>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a:extLst>
              <a:ext uri="{FF2B5EF4-FFF2-40B4-BE49-F238E27FC236}">
                <a16:creationId xmlns:a16="http://schemas.microsoft.com/office/drawing/2014/main" id="{61A07E0E-A350-41EB-AF27-2CA7C2B76DCA}"/>
              </a:ext>
            </a:extLst>
          </p:cNvPr>
          <p:cNvSpPr>
            <a:spLocks noGrp="1" noChangeArrowheads="1"/>
          </p:cNvSpPr>
          <p:nvPr>
            <p:ph type="title"/>
            <p:custDataLst>
              <p:tags r:id="rId1"/>
            </p:custDataLst>
          </p:nvPr>
        </p:nvSpPr>
        <p:spPr>
          <a:xfrm>
            <a:off x="0" y="793629"/>
            <a:ext cx="9144000" cy="10868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dirty="0">
                <a:effectLst/>
              </a:rPr>
              <a:t>Special Considerations for Exceptional Patterns</a:t>
            </a:r>
          </a:p>
        </p:txBody>
      </p:sp>
      <p:sp>
        <p:nvSpPr>
          <p:cNvPr id="17415" name="TextBox 9">
            <a:extLst>
              <a:ext uri="{FF2B5EF4-FFF2-40B4-BE49-F238E27FC236}">
                <a16:creationId xmlns:a16="http://schemas.microsoft.com/office/drawing/2014/main" id="{CE34AA6B-AC83-4395-808C-61F964A96CD2}"/>
              </a:ext>
            </a:extLst>
          </p:cNvPr>
          <p:cNvSpPr txBox="1">
            <a:spLocks noChangeArrowheads="1"/>
          </p:cNvSpPr>
          <p:nvPr>
            <p:custDataLst>
              <p:tags r:id="rId2"/>
            </p:custDataLst>
          </p:nvPr>
        </p:nvSpPr>
        <p:spPr bwMode="auto">
          <a:xfrm>
            <a:off x="5130073" y="3725269"/>
            <a:ext cx="2681438" cy="233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Tahoma" panose="020B0604030504040204" pitchFamily="34" charset="0"/>
              </a:defRPr>
            </a:lvl1pPr>
            <a:lvl2pPr marL="742950" indent="-285750" eaLnBrk="0" hangingPunct="0">
              <a:defRPr sz="3200">
                <a:solidFill>
                  <a:schemeClr val="tx1"/>
                </a:solidFill>
                <a:latin typeface="Tahoma" panose="020B0604030504040204" pitchFamily="34" charset="0"/>
              </a:defRPr>
            </a:lvl2pPr>
            <a:lvl3pPr marL="1143000" indent="-228600" eaLnBrk="0" hangingPunct="0">
              <a:defRPr sz="3200">
                <a:solidFill>
                  <a:schemeClr val="tx1"/>
                </a:solidFill>
                <a:latin typeface="Tahoma" panose="020B0604030504040204" pitchFamily="34" charset="0"/>
              </a:defRPr>
            </a:lvl3pPr>
            <a:lvl4pPr marL="1600200" indent="-228600" eaLnBrk="0" hangingPunct="0">
              <a:defRPr sz="3200">
                <a:solidFill>
                  <a:schemeClr val="tx1"/>
                </a:solidFill>
                <a:latin typeface="Tahoma" panose="020B0604030504040204" pitchFamily="34" charset="0"/>
              </a:defRPr>
            </a:lvl4pPr>
            <a:lvl5pPr marL="2057400" indent="-228600" eaLnBrk="0" hangingPunct="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pPr eaLnBrk="1" hangingPunct="1">
              <a:spcAft>
                <a:spcPts val="600"/>
              </a:spcAft>
            </a:pPr>
            <a:r>
              <a:rPr lang="en-US" altLang="en-US" sz="2000" dirty="0">
                <a:latin typeface="Arial" panose="020B0604020202020204" pitchFamily="34" charset="0"/>
                <a:cs typeface="Arial" panose="020B0604020202020204" pitchFamily="34" charset="0"/>
              </a:rPr>
              <a:t>NOTE: </a:t>
            </a:r>
            <a:r>
              <a:rPr lang="en-US" altLang="en-US" sz="1800" dirty="0">
                <a:latin typeface="Arial" panose="020B0604020202020204" pitchFamily="34" charset="0"/>
                <a:cs typeface="Arial" panose="020B0604020202020204" pitchFamily="34" charset="0"/>
              </a:rPr>
              <a:t>Table VIA will also be used if an examiner indicates that use of speech discrimination testing is inappropriate or medically contraindicated.</a:t>
            </a:r>
            <a:endParaRPr lang="en-US" altLang="en-US" sz="20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14FEAEBD-BFD8-4CA8-A163-5143E3147441}"/>
              </a:ext>
            </a:extLst>
          </p:cNvPr>
          <p:cNvSpPr>
            <a:spLocks noGrp="1"/>
          </p:cNvSpPr>
          <p:nvPr>
            <p:ph type="sldNum" sz="quarter" idx="12"/>
            <p:custDataLst>
              <p:tags r:id="rId3"/>
            </p:custDataLst>
          </p:nvPr>
        </p:nvSpPr>
        <p:spPr>
          <a:xfrm>
            <a:off x="6931152" y="6601976"/>
            <a:ext cx="2133600" cy="365125"/>
          </a:xfrm>
        </p:spPr>
        <p:txBody>
          <a:bodyPr/>
          <a:lstStyle/>
          <a:p>
            <a:pPr>
              <a:spcAft>
                <a:spcPts val="600"/>
              </a:spcAft>
            </a:pPr>
            <a:fld id="{3595CAA2-0A26-4F80-8C9D-DFDCC8C100DD}" type="slidenum">
              <a:rPr lang="en-US" altLang="en-US" sz="1400" smtClean="0"/>
              <a:pPr>
                <a:spcAft>
                  <a:spcPts val="600"/>
                </a:spcAft>
              </a:pPr>
              <a:t>14</a:t>
            </a:fld>
            <a:endParaRPr lang="en-US" altLang="en-US" dirty="0"/>
          </a:p>
        </p:txBody>
      </p:sp>
      <p:pic>
        <p:nvPicPr>
          <p:cNvPr id="7" name="Picture 2">
            <a:extLst>
              <a:ext uri="{FF2B5EF4-FFF2-40B4-BE49-F238E27FC236}">
                <a16:creationId xmlns:a16="http://schemas.microsoft.com/office/drawing/2014/main" id="{DFA8550F-F9D1-43E2-B0E0-C8A276E346D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859847" y="1421899"/>
            <a:ext cx="5951664" cy="2159208"/>
          </a:xfrm>
          <a:prstGeom prst="rect">
            <a:avLst/>
          </a:prstGeom>
          <a:noFill/>
          <a:ln w="38100">
            <a:solidFill>
              <a:srgbClr val="00B0F0"/>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3">
            <a:extLst>
              <a:ext uri="{FF2B5EF4-FFF2-40B4-BE49-F238E27FC236}">
                <a16:creationId xmlns:a16="http://schemas.microsoft.com/office/drawing/2014/main" id="{6D9E7334-3754-44AA-AA51-569875A6DB11}"/>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533400" y="3733800"/>
            <a:ext cx="4302279" cy="2074203"/>
          </a:xfrm>
          <a:prstGeom prst="rect">
            <a:avLst/>
          </a:prstGeom>
          <a:noFill/>
          <a:ln w="38100">
            <a:solidFill>
              <a:srgbClr val="3333CC"/>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75F6526-4F1E-4A8F-BD65-105A6D4A4678}"/>
              </a:ext>
            </a:extLst>
          </p:cNvPr>
          <p:cNvSpPr>
            <a:spLocks noGrp="1"/>
          </p:cNvSpPr>
          <p:nvPr>
            <p:ph type="title"/>
            <p:custDataLst>
              <p:tags r:id="rId1"/>
            </p:custDataLst>
          </p:nvPr>
        </p:nvSpPr>
        <p:spPr>
          <a:xfrm>
            <a:off x="0" y="793629"/>
            <a:ext cx="9144000" cy="1086867"/>
          </a:xfrm>
        </p:spPr>
        <p:txBody>
          <a:bodyPr>
            <a:normAutofit/>
          </a:bodyPr>
          <a:lstStyle/>
          <a:p>
            <a:pPr>
              <a:defRPr/>
            </a:pPr>
            <a:r>
              <a:rPr lang="en-US" altLang="en-US" sz="2800" dirty="0">
                <a:solidFill>
                  <a:schemeClr val="tx2"/>
                </a:solidFill>
                <a:effectLst/>
                <a:cs typeface="Arial" charset="0"/>
              </a:rPr>
              <a:t>The Hearing Loss Calculator/Evaluation Builder</a:t>
            </a:r>
            <a:endParaRPr lang="en-US" sz="2800" dirty="0">
              <a:solidFill>
                <a:schemeClr val="tx2"/>
              </a:solidFill>
              <a:effectLst/>
            </a:endParaRPr>
          </a:p>
        </p:txBody>
      </p:sp>
      <p:grpSp>
        <p:nvGrpSpPr>
          <p:cNvPr id="3" name="Group 2">
            <a:extLst>
              <a:ext uri="{FF2B5EF4-FFF2-40B4-BE49-F238E27FC236}">
                <a16:creationId xmlns:a16="http://schemas.microsoft.com/office/drawing/2014/main" id="{052CB6E4-E9E7-4B35-93A7-8831FCF2F14C}"/>
              </a:ext>
            </a:extLst>
          </p:cNvPr>
          <p:cNvGrpSpPr/>
          <p:nvPr>
            <p:custDataLst>
              <p:tags r:id="rId2"/>
            </p:custDataLst>
          </p:nvPr>
        </p:nvGrpSpPr>
        <p:grpSpPr>
          <a:xfrm>
            <a:off x="1589228" y="1648775"/>
            <a:ext cx="7087977" cy="3486289"/>
            <a:chOff x="1585947" y="1391916"/>
            <a:chExt cx="6523439" cy="3292568"/>
          </a:xfrm>
        </p:grpSpPr>
        <p:pic>
          <p:nvPicPr>
            <p:cNvPr id="18436" name="Picture 2">
              <a:extLst>
                <a:ext uri="{FF2B5EF4-FFF2-40B4-BE49-F238E27FC236}">
                  <a16:creationId xmlns:a16="http://schemas.microsoft.com/office/drawing/2014/main" id="{9364623B-45E8-4A72-BB34-C4952C415113}"/>
                </a:ext>
              </a:extLst>
            </p:cNvPr>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3836630" y="1391916"/>
              <a:ext cx="4272756" cy="3292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Box 2">
              <a:extLst>
                <a:ext uri="{FF2B5EF4-FFF2-40B4-BE49-F238E27FC236}">
                  <a16:creationId xmlns:a16="http://schemas.microsoft.com/office/drawing/2014/main" id="{FFE44872-F3FC-4D98-9935-DE1FED6AF658}"/>
                </a:ext>
              </a:extLst>
            </p:cNvPr>
            <p:cNvSpPr txBox="1">
              <a:spLocks noChangeArrowheads="1"/>
            </p:cNvSpPr>
            <p:nvPr>
              <p:custDataLst>
                <p:tags r:id="rId8"/>
              </p:custDataLst>
            </p:nvPr>
          </p:nvSpPr>
          <p:spPr bwMode="auto">
            <a:xfrm>
              <a:off x="1585947" y="2035793"/>
              <a:ext cx="1364973" cy="741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Tahoma" panose="020B0604030504040204" pitchFamily="34" charset="0"/>
                </a:defRPr>
              </a:lvl1pPr>
              <a:lvl2pPr marL="742950" indent="-285750" eaLnBrk="0" hangingPunct="0">
                <a:defRPr sz="3200">
                  <a:solidFill>
                    <a:schemeClr val="tx1"/>
                  </a:solidFill>
                  <a:latin typeface="Tahoma" panose="020B0604030504040204" pitchFamily="34" charset="0"/>
                </a:defRPr>
              </a:lvl2pPr>
              <a:lvl3pPr marL="1143000" indent="-228600" eaLnBrk="0" hangingPunct="0">
                <a:defRPr sz="3200">
                  <a:solidFill>
                    <a:schemeClr val="tx1"/>
                  </a:solidFill>
                  <a:latin typeface="Tahoma" panose="020B0604030504040204" pitchFamily="34" charset="0"/>
                </a:defRPr>
              </a:lvl3pPr>
              <a:lvl4pPr marL="1600200" indent="-228600" eaLnBrk="0" hangingPunct="0">
                <a:defRPr sz="3200">
                  <a:solidFill>
                    <a:schemeClr val="tx1"/>
                  </a:solidFill>
                  <a:latin typeface="Tahoma" panose="020B0604030504040204" pitchFamily="34" charset="0"/>
                </a:defRPr>
              </a:lvl4pPr>
              <a:lvl5pPr marL="2057400" indent="-228600" eaLnBrk="0" hangingPunct="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pPr eaLnBrk="1" hangingPunct="1">
                <a:spcAft>
                  <a:spcPts val="600"/>
                </a:spcAft>
              </a:pPr>
              <a:r>
                <a:rPr lang="en-US" altLang="en-US" sz="2000" dirty="0">
                  <a:latin typeface="Arial" panose="020B0604020202020204" pitchFamily="34" charset="0"/>
                  <a:cs typeface="Arial" panose="020B0604020202020204" pitchFamily="34" charset="0"/>
                </a:rPr>
                <a:t>Service </a:t>
              </a:r>
            </a:p>
            <a:p>
              <a:pPr eaLnBrk="1" hangingPunct="1">
                <a:spcAft>
                  <a:spcPts val="600"/>
                </a:spcAft>
              </a:pPr>
              <a:r>
                <a:rPr lang="en-US" altLang="en-US" sz="2000" dirty="0">
                  <a:latin typeface="Arial" panose="020B0604020202020204" pitchFamily="34" charset="0"/>
                  <a:cs typeface="Arial" panose="020B0604020202020204" pitchFamily="34" charset="0"/>
                </a:rPr>
                <a:t>Connection</a:t>
              </a:r>
            </a:p>
          </p:txBody>
        </p:sp>
      </p:grpSp>
      <p:grpSp>
        <p:nvGrpSpPr>
          <p:cNvPr id="4" name="Group 3">
            <a:extLst>
              <a:ext uri="{FF2B5EF4-FFF2-40B4-BE49-F238E27FC236}">
                <a16:creationId xmlns:a16="http://schemas.microsoft.com/office/drawing/2014/main" id="{9F6D890F-78A2-4CE5-AED5-C1BC4B9A6213}"/>
              </a:ext>
            </a:extLst>
          </p:cNvPr>
          <p:cNvGrpSpPr/>
          <p:nvPr>
            <p:custDataLst>
              <p:tags r:id="rId3"/>
            </p:custDataLst>
          </p:nvPr>
        </p:nvGrpSpPr>
        <p:grpSpPr>
          <a:xfrm>
            <a:off x="609600" y="3875607"/>
            <a:ext cx="7646879" cy="2232853"/>
            <a:chOff x="355041" y="4663020"/>
            <a:chExt cx="7325977" cy="2139151"/>
          </a:xfrm>
        </p:grpSpPr>
        <p:pic>
          <p:nvPicPr>
            <p:cNvPr id="18437" name="Picture 5">
              <a:extLst>
                <a:ext uri="{FF2B5EF4-FFF2-40B4-BE49-F238E27FC236}">
                  <a16:creationId xmlns:a16="http://schemas.microsoft.com/office/drawing/2014/main" id="{DEE0D6C9-049F-429C-89B9-17C3F1C26224}"/>
                </a:ext>
              </a:extLst>
            </p:cNvPr>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355041" y="4663020"/>
              <a:ext cx="4978959" cy="2127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440" name="TextBox 4">
              <a:extLst>
                <a:ext uri="{FF2B5EF4-FFF2-40B4-BE49-F238E27FC236}">
                  <a16:creationId xmlns:a16="http://schemas.microsoft.com/office/drawing/2014/main" id="{6EB9B145-416A-4C7D-8E24-A782295E2233}"/>
                </a:ext>
              </a:extLst>
            </p:cNvPr>
            <p:cNvSpPr txBox="1">
              <a:spLocks noChangeArrowheads="1"/>
            </p:cNvSpPr>
            <p:nvPr>
              <p:custDataLst>
                <p:tags r:id="rId7"/>
              </p:custDataLst>
            </p:nvPr>
          </p:nvSpPr>
          <p:spPr bwMode="auto">
            <a:xfrm>
              <a:off x="6360954" y="6410161"/>
              <a:ext cx="1320064" cy="392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Tahoma" panose="020B0604030504040204" pitchFamily="34" charset="0"/>
                </a:defRPr>
              </a:lvl1pPr>
              <a:lvl2pPr marL="742950" indent="-285750" eaLnBrk="0" hangingPunct="0">
                <a:defRPr sz="3200">
                  <a:solidFill>
                    <a:schemeClr val="tx1"/>
                  </a:solidFill>
                  <a:latin typeface="Tahoma" panose="020B0604030504040204" pitchFamily="34" charset="0"/>
                </a:defRPr>
              </a:lvl2pPr>
              <a:lvl3pPr marL="1143000" indent="-228600" eaLnBrk="0" hangingPunct="0">
                <a:defRPr sz="3200">
                  <a:solidFill>
                    <a:schemeClr val="tx1"/>
                  </a:solidFill>
                  <a:latin typeface="Tahoma" panose="020B0604030504040204" pitchFamily="34" charset="0"/>
                </a:defRPr>
              </a:lvl3pPr>
              <a:lvl4pPr marL="1600200" indent="-228600" eaLnBrk="0" hangingPunct="0">
                <a:defRPr sz="3200">
                  <a:solidFill>
                    <a:schemeClr val="tx1"/>
                  </a:solidFill>
                  <a:latin typeface="Tahoma" panose="020B0604030504040204" pitchFamily="34" charset="0"/>
                </a:defRPr>
              </a:lvl4pPr>
              <a:lvl5pPr marL="2057400" indent="-228600" eaLnBrk="0" hangingPunct="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pPr eaLnBrk="1" hangingPunct="1">
                <a:spcAft>
                  <a:spcPts val="600"/>
                </a:spcAft>
              </a:pPr>
              <a:r>
                <a:rPr lang="en-US" altLang="en-US" sz="2000" dirty="0">
                  <a:latin typeface="Arial" panose="020B0604020202020204" pitchFamily="34" charset="0"/>
                  <a:cs typeface="Arial" panose="020B0604020202020204" pitchFamily="34" charset="0"/>
                </a:rPr>
                <a:t>Evaluation</a:t>
              </a:r>
            </a:p>
          </p:txBody>
        </p:sp>
      </p:grpSp>
      <p:sp>
        <p:nvSpPr>
          <p:cNvPr id="2" name="Slide Number Placeholder 1">
            <a:extLst>
              <a:ext uri="{FF2B5EF4-FFF2-40B4-BE49-F238E27FC236}">
                <a16:creationId xmlns:a16="http://schemas.microsoft.com/office/drawing/2014/main" id="{04FAB18B-1CF5-4CE0-999B-8459753C934A}"/>
              </a:ext>
            </a:extLst>
          </p:cNvPr>
          <p:cNvSpPr>
            <a:spLocks noGrp="1"/>
          </p:cNvSpPr>
          <p:nvPr>
            <p:ph type="sldNum" sz="quarter" idx="12"/>
            <p:custDataLst>
              <p:tags r:id="rId4"/>
            </p:custDataLst>
          </p:nvPr>
        </p:nvSpPr>
        <p:spPr>
          <a:xfrm>
            <a:off x="6931152" y="6601976"/>
            <a:ext cx="2133600" cy="365125"/>
          </a:xfrm>
        </p:spPr>
        <p:txBody>
          <a:bodyPr/>
          <a:lstStyle/>
          <a:p>
            <a:pPr>
              <a:spcAft>
                <a:spcPts val="600"/>
              </a:spcAft>
            </a:pPr>
            <a:fld id="{3595CAA2-0A26-4F80-8C9D-DFDCC8C100DD}" type="slidenum">
              <a:rPr lang="en-US" altLang="en-US" sz="1400" smtClean="0"/>
              <a:pPr>
                <a:spcAft>
                  <a:spcPts val="600"/>
                </a:spcAft>
              </a:pPr>
              <a:t>15</a:t>
            </a:fld>
            <a:endParaRPr lang="en-US" altLang="en-US" sz="1400" dirty="0"/>
          </a:p>
        </p:txBody>
      </p:sp>
      <p:sp>
        <p:nvSpPr>
          <p:cNvPr id="12" name="Notched Right Arrow 3">
            <a:extLst>
              <a:ext uri="{FF2B5EF4-FFF2-40B4-BE49-F238E27FC236}">
                <a16:creationId xmlns:a16="http://schemas.microsoft.com/office/drawing/2014/main" id="{01F43EC6-2064-443B-8387-53A9F920C054}"/>
              </a:ext>
            </a:extLst>
          </p:cNvPr>
          <p:cNvSpPr>
            <a:spLocks noChangeArrowheads="1"/>
          </p:cNvSpPr>
          <p:nvPr>
            <p:custDataLst>
              <p:tags r:id="rId5"/>
            </p:custDataLst>
          </p:nvPr>
        </p:nvSpPr>
        <p:spPr bwMode="auto">
          <a:xfrm>
            <a:off x="3106739" y="2752469"/>
            <a:ext cx="979487" cy="242887"/>
          </a:xfrm>
          <a:prstGeom prst="notchedRightArrow">
            <a:avLst>
              <a:gd name="adj1" fmla="val 50000"/>
              <a:gd name="adj2" fmla="val 49942"/>
            </a:avLst>
          </a:prstGeom>
          <a:solidFill>
            <a:srgbClr val="00CC99"/>
          </a:solidFill>
          <a:ln w="12700" algn="ctr">
            <a:solidFill>
              <a:srgbClr val="000000"/>
            </a:solidFill>
            <a:round/>
            <a:headEnd type="none" w="sm" len="sm"/>
            <a:tailEnd type="none" w="sm" len="sm"/>
          </a:ln>
        </p:spPr>
        <p:txBody>
          <a:bodyPr/>
          <a:lstStyle>
            <a:lvl1pPr eaLnBrk="0" hangingPunct="0">
              <a:defRPr sz="3200">
                <a:solidFill>
                  <a:schemeClr val="tx1"/>
                </a:solidFill>
                <a:latin typeface="Tahoma" panose="020B0604030504040204" pitchFamily="34" charset="0"/>
              </a:defRPr>
            </a:lvl1pPr>
            <a:lvl2pPr marL="742950" indent="-285750" eaLnBrk="0" hangingPunct="0">
              <a:defRPr sz="3200">
                <a:solidFill>
                  <a:schemeClr val="tx1"/>
                </a:solidFill>
                <a:latin typeface="Tahoma" panose="020B0604030504040204" pitchFamily="34" charset="0"/>
              </a:defRPr>
            </a:lvl2pPr>
            <a:lvl3pPr marL="1143000" indent="-228600" eaLnBrk="0" hangingPunct="0">
              <a:defRPr sz="3200">
                <a:solidFill>
                  <a:schemeClr val="tx1"/>
                </a:solidFill>
                <a:latin typeface="Tahoma" panose="020B0604030504040204" pitchFamily="34" charset="0"/>
              </a:defRPr>
            </a:lvl3pPr>
            <a:lvl4pPr marL="1600200" indent="-228600" eaLnBrk="0" hangingPunct="0">
              <a:defRPr sz="3200">
                <a:solidFill>
                  <a:schemeClr val="tx1"/>
                </a:solidFill>
                <a:latin typeface="Tahoma" panose="020B0604030504040204" pitchFamily="34" charset="0"/>
              </a:defRPr>
            </a:lvl4pPr>
            <a:lvl5pPr marL="2057400" indent="-228600" eaLnBrk="0" hangingPunct="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dirty="0">
              <a:ln>
                <a:noFill/>
              </a:ln>
              <a:solidFill>
                <a:srgbClr val="000000"/>
              </a:solidFill>
              <a:effectLst/>
              <a:uLnTx/>
              <a:uFillTx/>
              <a:latin typeface="Tahoma" panose="020B0604030504040204" pitchFamily="34" charset="0"/>
              <a:cs typeface="Times New Roman" panose="02020603050405020304" pitchFamily="18" charset="0"/>
            </a:endParaRPr>
          </a:p>
        </p:txBody>
      </p:sp>
      <p:sp>
        <p:nvSpPr>
          <p:cNvPr id="13" name="Notched Right Arrow 6">
            <a:extLst>
              <a:ext uri="{FF2B5EF4-FFF2-40B4-BE49-F238E27FC236}">
                <a16:creationId xmlns:a16="http://schemas.microsoft.com/office/drawing/2014/main" id="{C5F9D3FE-9986-44A9-8E66-22C53FFF44C8}"/>
              </a:ext>
            </a:extLst>
          </p:cNvPr>
          <p:cNvSpPr>
            <a:spLocks noChangeArrowheads="1"/>
          </p:cNvSpPr>
          <p:nvPr>
            <p:custDataLst>
              <p:tags r:id="rId6"/>
            </p:custDataLst>
          </p:nvPr>
        </p:nvSpPr>
        <p:spPr bwMode="auto">
          <a:xfrm rot="10800000">
            <a:off x="5897517" y="5714226"/>
            <a:ext cx="981075" cy="288925"/>
          </a:xfrm>
          <a:prstGeom prst="notchedRightArrow">
            <a:avLst>
              <a:gd name="adj1" fmla="val 50000"/>
              <a:gd name="adj2" fmla="val 50227"/>
            </a:avLst>
          </a:prstGeom>
          <a:solidFill>
            <a:srgbClr val="00CC99"/>
          </a:solidFill>
          <a:ln w="12700" algn="ctr">
            <a:solidFill>
              <a:srgbClr val="000000"/>
            </a:solidFill>
            <a:round/>
            <a:headEnd type="none" w="sm" len="sm"/>
            <a:tailEnd type="none" w="sm" len="sm"/>
          </a:ln>
        </p:spPr>
        <p:txBody>
          <a:bodyPr/>
          <a:lstStyle>
            <a:lvl1pPr eaLnBrk="0" hangingPunct="0">
              <a:defRPr sz="3200">
                <a:solidFill>
                  <a:schemeClr val="tx1"/>
                </a:solidFill>
                <a:latin typeface="Tahoma" panose="020B0604030504040204" pitchFamily="34" charset="0"/>
              </a:defRPr>
            </a:lvl1pPr>
            <a:lvl2pPr marL="742950" indent="-285750" eaLnBrk="0" hangingPunct="0">
              <a:defRPr sz="3200">
                <a:solidFill>
                  <a:schemeClr val="tx1"/>
                </a:solidFill>
                <a:latin typeface="Tahoma" panose="020B0604030504040204" pitchFamily="34" charset="0"/>
              </a:defRPr>
            </a:lvl2pPr>
            <a:lvl3pPr marL="1143000" indent="-228600" eaLnBrk="0" hangingPunct="0">
              <a:defRPr sz="3200">
                <a:solidFill>
                  <a:schemeClr val="tx1"/>
                </a:solidFill>
                <a:latin typeface="Tahoma" panose="020B0604030504040204" pitchFamily="34" charset="0"/>
              </a:defRPr>
            </a:lvl3pPr>
            <a:lvl4pPr marL="1600200" indent="-228600" eaLnBrk="0" hangingPunct="0">
              <a:defRPr sz="3200">
                <a:solidFill>
                  <a:schemeClr val="tx1"/>
                </a:solidFill>
                <a:latin typeface="Tahoma" panose="020B0604030504040204" pitchFamily="34" charset="0"/>
              </a:defRPr>
            </a:lvl4pPr>
            <a:lvl5pPr marL="2057400" indent="-228600" eaLnBrk="0" hangingPunct="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en-US" sz="3200" b="0" i="0" u="none" strike="noStrike" kern="0" cap="none" spc="0" normalizeH="0" baseline="0" noProof="0">
              <a:ln>
                <a:noFill/>
              </a:ln>
              <a:solidFill>
                <a:srgbClr val="000000"/>
              </a:solidFill>
              <a:effectLst/>
              <a:uLnTx/>
              <a:uFillTx/>
              <a:latin typeface="Tahoma" panose="020B0604030504040204" pitchFamily="34" charset="0"/>
              <a:cs typeface="Times New Roman" panose="02020603050405020304" pitchFamily="18" charset="0"/>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C229988-CAC9-403F-887A-E0959D77A284}"/>
              </a:ext>
            </a:extLst>
          </p:cNvPr>
          <p:cNvSpPr>
            <a:spLocks noGrp="1"/>
          </p:cNvSpPr>
          <p:nvPr>
            <p:ph type="title"/>
            <p:custDataLst>
              <p:tags r:id="rId1"/>
            </p:custDataLst>
          </p:nvPr>
        </p:nvSpPr>
        <p:spPr>
          <a:xfrm>
            <a:off x="0" y="607432"/>
            <a:ext cx="9144000" cy="1086867"/>
          </a:xfrm>
        </p:spPr>
        <p:txBody>
          <a:bodyPr>
            <a:normAutofit/>
          </a:bodyPr>
          <a:lstStyle/>
          <a:p>
            <a:pPr>
              <a:defRPr/>
            </a:pPr>
            <a:r>
              <a:rPr lang="en-US" altLang="en-US" sz="2800" dirty="0">
                <a:solidFill>
                  <a:schemeClr val="tx2"/>
                </a:solidFill>
                <a:effectLst/>
                <a:cs typeface="Arial" charset="0"/>
              </a:rPr>
              <a:t>Tinnitus (DC 6260)</a:t>
            </a:r>
            <a:endParaRPr lang="en-US" sz="2800" dirty="0">
              <a:solidFill>
                <a:schemeClr val="tx2"/>
              </a:solidFill>
              <a:effectLst/>
            </a:endParaRPr>
          </a:p>
        </p:txBody>
      </p:sp>
      <p:sp>
        <p:nvSpPr>
          <p:cNvPr id="7" name="Content Placeholder 2">
            <a:extLst>
              <a:ext uri="{FF2B5EF4-FFF2-40B4-BE49-F238E27FC236}">
                <a16:creationId xmlns:a16="http://schemas.microsoft.com/office/drawing/2014/main" id="{38E63049-53A4-47ED-81B8-4AC366B6340B}"/>
              </a:ext>
            </a:extLst>
          </p:cNvPr>
          <p:cNvSpPr txBox="1">
            <a:spLocks/>
          </p:cNvSpPr>
          <p:nvPr>
            <p:custDataLst>
              <p:tags r:id="rId2"/>
            </p:custDataLst>
          </p:nvPr>
        </p:nvSpPr>
        <p:spPr>
          <a:xfrm>
            <a:off x="459231" y="1253359"/>
            <a:ext cx="8077200" cy="627499"/>
          </a:xfrm>
          <a:prstGeom prst="rect">
            <a:avLst/>
          </a:prstGeom>
        </p:spPr>
        <p:txBody>
          <a:bodyPr>
            <a:noAutofit/>
          </a:bodyPr>
          <a:lstStyle>
            <a:lvl1pPr marL="342900" indent="-342900" algn="l" rtl="0" eaLnBrk="0" fontAlgn="base" hangingPunct="0">
              <a:spcBef>
                <a:spcPct val="20000"/>
              </a:spcBef>
              <a:spcAft>
                <a:spcPct val="0"/>
              </a:spcAft>
              <a:buClr>
                <a:srgbClr val="CC0000"/>
              </a:buClr>
              <a:buFont typeface="Wingdings" pitchFamily="2" charset="2"/>
              <a:buChar char="•"/>
              <a:defRPr sz="2800">
                <a:solidFill>
                  <a:srgbClr val="1D3275"/>
                </a:solidFill>
                <a:latin typeface="+mn-lt"/>
                <a:ea typeface="+mn-ea"/>
                <a:cs typeface="+mn-cs"/>
              </a:defRPr>
            </a:lvl1pPr>
            <a:lvl2pPr marL="742950" indent="-285750" algn="l" rtl="0" eaLnBrk="0" fontAlgn="base" hangingPunct="0">
              <a:spcBef>
                <a:spcPct val="20000"/>
              </a:spcBef>
              <a:spcAft>
                <a:spcPct val="0"/>
              </a:spcAft>
              <a:buChar char="–"/>
              <a:defRPr sz="2400">
                <a:solidFill>
                  <a:srgbClr val="1D3275"/>
                </a:solidFill>
                <a:latin typeface="+mn-lt"/>
              </a:defRPr>
            </a:lvl2pPr>
            <a:lvl3pPr marL="1143000" indent="-228600" algn="l" rtl="0" eaLnBrk="0" fontAlgn="base" hangingPunct="0">
              <a:spcBef>
                <a:spcPct val="20000"/>
              </a:spcBef>
              <a:spcAft>
                <a:spcPct val="0"/>
              </a:spcAft>
              <a:buClr>
                <a:srgbClr val="CC0000"/>
              </a:buClr>
              <a:buChar char="•"/>
              <a:defRPr sz="2000">
                <a:solidFill>
                  <a:srgbClr val="1D3275"/>
                </a:solidFill>
                <a:latin typeface="+mn-lt"/>
              </a:defRPr>
            </a:lvl3pPr>
            <a:lvl4pPr marL="1600200" indent="-228600" algn="l" rtl="0" eaLnBrk="0" fontAlgn="base" hangingPunct="0">
              <a:spcBef>
                <a:spcPct val="20000"/>
              </a:spcBef>
              <a:spcAft>
                <a:spcPct val="0"/>
              </a:spcAft>
              <a:buChar char="–"/>
              <a:defRPr sz="2000">
                <a:solidFill>
                  <a:srgbClr val="1D3275"/>
                </a:solidFill>
                <a:latin typeface="+mn-lt"/>
              </a:defRPr>
            </a:lvl4pPr>
            <a:lvl5pPr marL="2057400" indent="-228600" algn="l" rtl="0" eaLnBrk="0" fontAlgn="base" hangingPunct="0">
              <a:spcBef>
                <a:spcPct val="20000"/>
              </a:spcBef>
              <a:spcAft>
                <a:spcPct val="0"/>
              </a:spcAft>
              <a:buChar char="»"/>
              <a:defRPr sz="2000">
                <a:solidFill>
                  <a:srgbClr val="1D3275"/>
                </a:solidFill>
                <a:latin typeface="+mn-lt"/>
              </a:defRPr>
            </a:lvl5pPr>
            <a:lvl6pPr marL="2514600" indent="-228600" algn="l" rtl="0" eaLnBrk="0" fontAlgn="base" hangingPunct="0">
              <a:spcBef>
                <a:spcPct val="20000"/>
              </a:spcBef>
              <a:spcAft>
                <a:spcPct val="0"/>
              </a:spcAft>
              <a:buChar char="»"/>
              <a:defRPr>
                <a:solidFill>
                  <a:srgbClr val="1D3275"/>
                </a:solidFill>
                <a:latin typeface="+mn-lt"/>
              </a:defRPr>
            </a:lvl6pPr>
            <a:lvl7pPr marL="2971800" indent="-228600" algn="l" rtl="0" eaLnBrk="0" fontAlgn="base" hangingPunct="0">
              <a:spcBef>
                <a:spcPct val="20000"/>
              </a:spcBef>
              <a:spcAft>
                <a:spcPct val="0"/>
              </a:spcAft>
              <a:buChar char="»"/>
              <a:defRPr>
                <a:solidFill>
                  <a:srgbClr val="1D3275"/>
                </a:solidFill>
                <a:latin typeface="+mn-lt"/>
              </a:defRPr>
            </a:lvl7pPr>
            <a:lvl8pPr marL="3429000" indent="-228600" algn="l" rtl="0" eaLnBrk="0" fontAlgn="base" hangingPunct="0">
              <a:spcBef>
                <a:spcPct val="20000"/>
              </a:spcBef>
              <a:spcAft>
                <a:spcPct val="0"/>
              </a:spcAft>
              <a:buChar char="»"/>
              <a:defRPr>
                <a:solidFill>
                  <a:srgbClr val="1D3275"/>
                </a:solidFill>
                <a:latin typeface="+mn-lt"/>
              </a:defRPr>
            </a:lvl8pPr>
            <a:lvl9pPr marL="3886200" indent="-228600" algn="l" rtl="0" eaLnBrk="0" fontAlgn="base" hangingPunct="0">
              <a:spcBef>
                <a:spcPct val="20000"/>
              </a:spcBef>
              <a:spcAft>
                <a:spcPct val="0"/>
              </a:spcAft>
              <a:buChar char="»"/>
              <a:defRPr>
                <a:solidFill>
                  <a:srgbClr val="1D3275"/>
                </a:solidFill>
                <a:latin typeface="+mn-lt"/>
              </a:defRPr>
            </a:lvl9pPr>
          </a:lstStyle>
          <a:p>
            <a:pPr marL="0" indent="0">
              <a:spcBef>
                <a:spcPts val="0"/>
              </a:spcBef>
              <a:spcAft>
                <a:spcPts val="600"/>
              </a:spcAft>
              <a:buFont typeface="Wingdings" pitchFamily="2" charset="2"/>
              <a:buNone/>
              <a:defRPr/>
            </a:pPr>
            <a:r>
              <a:rPr lang="en-US" altLang="en-US" sz="1800" kern="0" dirty="0">
                <a:solidFill>
                  <a:schemeClr val="tx1"/>
                </a:solidFill>
                <a:latin typeface="Arial" panose="020B0604020202020204" pitchFamily="34" charset="0"/>
                <a:cs typeface="Arial" panose="020B0604020202020204" pitchFamily="34" charset="0"/>
              </a:rPr>
              <a:t>Subjective or objective perception of a ringing or tingling sound in one or both ears without external stimulus.</a:t>
            </a:r>
          </a:p>
        </p:txBody>
      </p:sp>
      <p:pic>
        <p:nvPicPr>
          <p:cNvPr id="8" name="Picture 2">
            <a:extLst>
              <a:ext uri="{FF2B5EF4-FFF2-40B4-BE49-F238E27FC236}">
                <a16:creationId xmlns:a16="http://schemas.microsoft.com/office/drawing/2014/main" id="{996AAD43-24E1-4BA2-A4A1-C4A1E68E75E3}"/>
              </a:ext>
            </a:extLst>
          </p:cNvPr>
          <p:cNvPicPr>
            <a:picLocks noChangeAspect="1" noChangeArrowheads="1"/>
          </p:cNvPicPr>
          <p:nvPr>
            <p:custDataLst>
              <p:tags r:id="rId3"/>
            </p:custDataLst>
          </p:nvPr>
        </p:nvPicPr>
        <p:blipFill>
          <a:blip r:embed="rId10"/>
          <a:stretch>
            <a:fillRect/>
          </a:stretch>
        </p:blipFill>
        <p:spPr bwMode="auto">
          <a:xfrm>
            <a:off x="580363" y="1944710"/>
            <a:ext cx="8008139" cy="1307570"/>
          </a:xfrm>
          <a:prstGeom prst="rect">
            <a:avLst/>
          </a:prstGeom>
          <a:ln w="19050" cap="sq">
            <a:solidFill>
              <a:srgbClr val="000000"/>
            </a:solidFill>
            <a:prstDash val="solid"/>
            <a:miter lim="800000"/>
          </a:ln>
          <a:effectLst>
            <a:outerShdw blurRad="50800" dist="38100" dir="2700000" algn="tl" rotWithShape="0">
              <a:prstClr val="black">
                <a:alpha val="40000"/>
              </a:prstClr>
            </a:outerShdw>
          </a:effectLst>
          <a:extLst/>
        </p:spPr>
      </p:pic>
      <p:pic>
        <p:nvPicPr>
          <p:cNvPr id="9" name="Picture 4">
            <a:extLst>
              <a:ext uri="{FF2B5EF4-FFF2-40B4-BE49-F238E27FC236}">
                <a16:creationId xmlns:a16="http://schemas.microsoft.com/office/drawing/2014/main" id="{C12EFAA5-AD36-49BF-BDFD-76A2B582D2EB}"/>
              </a:ext>
            </a:extLst>
          </p:cNvPr>
          <p:cNvPicPr>
            <a:picLocks noChangeAspect="1" noChangeArrowheads="1"/>
          </p:cNvPicPr>
          <p:nvPr>
            <p:custDataLst>
              <p:tags r:id="rId4"/>
            </p:custDataLst>
          </p:nvPr>
        </p:nvPicPr>
        <p:blipFill>
          <a:blip r:embed="rId11"/>
          <a:stretch>
            <a:fillRect/>
          </a:stretch>
        </p:blipFill>
        <p:spPr bwMode="auto">
          <a:xfrm>
            <a:off x="577957" y="3942272"/>
            <a:ext cx="6919427" cy="2243918"/>
          </a:xfrm>
          <a:prstGeom prst="rect">
            <a:avLst/>
          </a:prstGeom>
          <a:ln w="19050">
            <a:solidFill>
              <a:schemeClr val="tx1"/>
            </a:solidFill>
            <a:miter lim="800000"/>
            <a:headEnd/>
            <a:tailEnd/>
          </a:ln>
          <a:effectLst>
            <a:outerShdw blurRad="50800" dist="38100" dir="2700000" algn="tl" rotWithShape="0">
              <a:prstClr val="black">
                <a:alpha val="40000"/>
              </a:prstClr>
            </a:outerShdw>
          </a:effectLst>
          <a:extLst/>
        </p:spPr>
      </p:pic>
      <p:pic>
        <p:nvPicPr>
          <p:cNvPr id="10" name="Picture 3">
            <a:extLst>
              <a:ext uri="{FF2B5EF4-FFF2-40B4-BE49-F238E27FC236}">
                <a16:creationId xmlns:a16="http://schemas.microsoft.com/office/drawing/2014/main" id="{138BC956-AE8B-4515-AE48-09BF1FAC3A1E}"/>
              </a:ext>
            </a:extLst>
          </p:cNvPr>
          <p:cNvPicPr>
            <a:picLocks noChangeAspect="1" noChangeArrowheads="1"/>
          </p:cNvPicPr>
          <p:nvPr>
            <p:custDataLst>
              <p:tags r:id="rId5"/>
            </p:custDataLst>
          </p:nvPr>
        </p:nvPicPr>
        <p:blipFill rotWithShape="1">
          <a:blip r:embed="rId12"/>
          <a:srcRect b="35505"/>
          <a:stretch/>
        </p:blipFill>
        <p:spPr bwMode="auto">
          <a:xfrm>
            <a:off x="4678299" y="3316132"/>
            <a:ext cx="3711702" cy="545089"/>
          </a:xfrm>
          <a:prstGeom prst="rect">
            <a:avLst/>
          </a:prstGeom>
          <a:ln w="19050">
            <a:solidFill>
              <a:schemeClr val="tx1"/>
            </a:solidFill>
            <a:miter lim="800000"/>
            <a:headEnd/>
            <a:tailEnd/>
          </a:ln>
          <a:effectLst>
            <a:outerShdw blurRad="50800" dist="38100" dir="2700000" algn="tl" rotWithShape="0">
              <a:prstClr val="black">
                <a:alpha val="40000"/>
              </a:prstClr>
            </a:outerShdw>
          </a:effectLst>
          <a:extLst/>
        </p:spPr>
      </p:pic>
      <p:sp>
        <p:nvSpPr>
          <p:cNvPr id="19464" name="TextBox 4">
            <a:extLst>
              <a:ext uri="{FF2B5EF4-FFF2-40B4-BE49-F238E27FC236}">
                <a16:creationId xmlns:a16="http://schemas.microsoft.com/office/drawing/2014/main" id="{75BD90A5-6691-4145-8D6C-A6B014BF28D3}"/>
              </a:ext>
            </a:extLst>
          </p:cNvPr>
          <p:cNvSpPr txBox="1">
            <a:spLocks noChangeArrowheads="1"/>
          </p:cNvSpPr>
          <p:nvPr>
            <p:custDataLst>
              <p:tags r:id="rId6"/>
            </p:custDataLst>
          </p:nvPr>
        </p:nvSpPr>
        <p:spPr bwMode="auto">
          <a:xfrm>
            <a:off x="1597247" y="3372647"/>
            <a:ext cx="21415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Tahoma" panose="020B0604030504040204" pitchFamily="34" charset="0"/>
              </a:defRPr>
            </a:lvl1pPr>
            <a:lvl2pPr marL="742950" indent="-285750" eaLnBrk="0" hangingPunct="0">
              <a:defRPr sz="3200">
                <a:solidFill>
                  <a:schemeClr val="tx1"/>
                </a:solidFill>
                <a:latin typeface="Tahoma" panose="020B0604030504040204" pitchFamily="34" charset="0"/>
              </a:defRPr>
            </a:lvl2pPr>
            <a:lvl3pPr marL="1143000" indent="-228600" eaLnBrk="0" hangingPunct="0">
              <a:defRPr sz="3200">
                <a:solidFill>
                  <a:schemeClr val="tx1"/>
                </a:solidFill>
                <a:latin typeface="Tahoma" panose="020B0604030504040204" pitchFamily="34" charset="0"/>
              </a:defRPr>
            </a:lvl3pPr>
            <a:lvl4pPr marL="1600200" indent="-228600" eaLnBrk="0" hangingPunct="0">
              <a:defRPr sz="3200">
                <a:solidFill>
                  <a:schemeClr val="tx1"/>
                </a:solidFill>
                <a:latin typeface="Tahoma" panose="020B0604030504040204" pitchFamily="34" charset="0"/>
              </a:defRPr>
            </a:lvl4pPr>
            <a:lvl5pPr marL="2057400" indent="-228600" eaLnBrk="0" hangingPunct="0">
              <a:defRPr sz="3200">
                <a:solidFill>
                  <a:schemeClr val="tx1"/>
                </a:solidFill>
                <a:latin typeface="Tahoma" panose="020B0604030504040204" pitchFamily="34" charset="0"/>
              </a:defRPr>
            </a:lvl5pPr>
            <a:lvl6pPr marL="2514600" indent="-228600" eaLnBrk="0" fontAlgn="base" hangingPunct="0">
              <a:spcBef>
                <a:spcPct val="0"/>
              </a:spcBef>
              <a:spcAft>
                <a:spcPct val="0"/>
              </a:spcAft>
              <a:defRPr sz="3200">
                <a:solidFill>
                  <a:schemeClr val="tx1"/>
                </a:solidFill>
                <a:latin typeface="Tahoma" panose="020B0604030504040204" pitchFamily="34" charset="0"/>
              </a:defRPr>
            </a:lvl6pPr>
            <a:lvl7pPr marL="2971800" indent="-228600" eaLnBrk="0" fontAlgn="base" hangingPunct="0">
              <a:spcBef>
                <a:spcPct val="0"/>
              </a:spcBef>
              <a:spcAft>
                <a:spcPct val="0"/>
              </a:spcAft>
              <a:defRPr sz="3200">
                <a:solidFill>
                  <a:schemeClr val="tx1"/>
                </a:solidFill>
                <a:latin typeface="Tahoma" panose="020B0604030504040204" pitchFamily="34" charset="0"/>
              </a:defRPr>
            </a:lvl7pPr>
            <a:lvl8pPr marL="3429000" indent="-228600" eaLnBrk="0" fontAlgn="base" hangingPunct="0">
              <a:spcBef>
                <a:spcPct val="0"/>
              </a:spcBef>
              <a:spcAft>
                <a:spcPct val="0"/>
              </a:spcAft>
              <a:defRPr sz="3200">
                <a:solidFill>
                  <a:schemeClr val="tx1"/>
                </a:solidFill>
                <a:latin typeface="Tahoma" panose="020B0604030504040204" pitchFamily="34" charset="0"/>
              </a:defRPr>
            </a:lvl8pPr>
            <a:lvl9pPr marL="3886200" indent="-228600" eaLnBrk="0" fontAlgn="base" hangingPunct="0">
              <a:spcBef>
                <a:spcPct val="0"/>
              </a:spcBef>
              <a:spcAft>
                <a:spcPct val="0"/>
              </a:spcAft>
              <a:defRPr sz="3200">
                <a:solidFill>
                  <a:schemeClr val="tx1"/>
                </a:solidFill>
                <a:latin typeface="Tahoma" panose="020B0604030504040204" pitchFamily="34" charset="0"/>
              </a:defRPr>
            </a:lvl9pPr>
          </a:lstStyle>
          <a:p>
            <a:pPr eaLnBrk="1" hangingPunct="1">
              <a:spcAft>
                <a:spcPts val="600"/>
              </a:spcAft>
            </a:pPr>
            <a:r>
              <a:rPr lang="en-US" altLang="en-US" sz="2000" b="1" dirty="0">
                <a:latin typeface="Arial" panose="020B0604020202020204" pitchFamily="34" charset="0"/>
                <a:cs typeface="Arial" panose="020B0604020202020204" pitchFamily="34" charset="0"/>
              </a:rPr>
              <a:t>DBQ excerpts</a:t>
            </a:r>
          </a:p>
        </p:txBody>
      </p:sp>
      <p:sp>
        <p:nvSpPr>
          <p:cNvPr id="2" name="Slide Number Placeholder 1">
            <a:extLst>
              <a:ext uri="{FF2B5EF4-FFF2-40B4-BE49-F238E27FC236}">
                <a16:creationId xmlns:a16="http://schemas.microsoft.com/office/drawing/2014/main" id="{164CC9EB-A599-4387-94A2-45A55B12509B}"/>
              </a:ext>
            </a:extLst>
          </p:cNvPr>
          <p:cNvSpPr>
            <a:spLocks noGrp="1"/>
          </p:cNvSpPr>
          <p:nvPr>
            <p:ph type="sldNum" sz="quarter" idx="12"/>
            <p:custDataLst>
              <p:tags r:id="rId7"/>
            </p:custDataLst>
          </p:nvPr>
        </p:nvSpPr>
        <p:spPr>
          <a:xfrm>
            <a:off x="6931152" y="6601976"/>
            <a:ext cx="2133600" cy="365125"/>
          </a:xfrm>
        </p:spPr>
        <p:txBody>
          <a:bodyPr/>
          <a:lstStyle/>
          <a:p>
            <a:pPr>
              <a:spcAft>
                <a:spcPts val="600"/>
              </a:spcAft>
            </a:pPr>
            <a:fld id="{3595CAA2-0A26-4F80-8C9D-DFDCC8C100DD}" type="slidenum">
              <a:rPr lang="en-US" altLang="en-US" sz="1400" smtClean="0"/>
              <a:pPr>
                <a:spcAft>
                  <a:spcPts val="600"/>
                </a:spcAft>
              </a:pPr>
              <a:t>16</a:t>
            </a:fld>
            <a:endParaRPr lang="en-US" altLang="en-US" dirty="0"/>
          </a:p>
        </p:txBody>
      </p:sp>
      <p:pic>
        <p:nvPicPr>
          <p:cNvPr id="11" name="Picture 5">
            <a:extLst>
              <a:ext uri="{FF2B5EF4-FFF2-40B4-BE49-F238E27FC236}">
                <a16:creationId xmlns:a16="http://schemas.microsoft.com/office/drawing/2014/main" id="{45888924-51F1-49B3-8808-D541387D60A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79081" y="4564131"/>
            <a:ext cx="1657350" cy="1362075"/>
          </a:xfrm>
          <a:prstGeom prst="rect">
            <a:avLst/>
          </a:prstGeom>
          <a:noFill/>
          <a:ln w="38100">
            <a:solidFill>
              <a:srgbClr val="00B0F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2D003B7-63F1-4750-A41A-CB0BC5080D89}"/>
              </a:ext>
            </a:extLst>
          </p:cNvPr>
          <p:cNvSpPr>
            <a:spLocks noGrp="1"/>
          </p:cNvSpPr>
          <p:nvPr>
            <p:ph type="title"/>
            <p:custDataLst>
              <p:tags r:id="rId1"/>
            </p:custDataLst>
          </p:nvPr>
        </p:nvSpPr>
        <p:spPr>
          <a:xfrm>
            <a:off x="0" y="793629"/>
            <a:ext cx="9144000" cy="1086867"/>
          </a:xfrm>
        </p:spPr>
        <p:txBody>
          <a:bodyPr>
            <a:normAutofit/>
          </a:bodyPr>
          <a:lstStyle/>
          <a:p>
            <a:pPr>
              <a:defRPr/>
            </a:pPr>
            <a:r>
              <a:rPr lang="en-US" altLang="en-US" sz="2800" dirty="0">
                <a:solidFill>
                  <a:schemeClr val="tx2"/>
                </a:solidFill>
                <a:effectLst/>
                <a:cs typeface="Arial" charset="0"/>
              </a:rPr>
              <a:t>Special Considerations for Tinnitus</a:t>
            </a:r>
            <a:endParaRPr lang="en-US" sz="2800" dirty="0">
              <a:solidFill>
                <a:schemeClr val="tx2"/>
              </a:solidFill>
              <a:effectLst/>
            </a:endParaRPr>
          </a:p>
        </p:txBody>
      </p:sp>
      <p:sp>
        <p:nvSpPr>
          <p:cNvPr id="3" name="Content Placeholder 2">
            <a:extLst>
              <a:ext uri="{FF2B5EF4-FFF2-40B4-BE49-F238E27FC236}">
                <a16:creationId xmlns:a16="http://schemas.microsoft.com/office/drawing/2014/main" id="{1079B19F-3129-4774-A0A5-FD8E1A19D26C}"/>
              </a:ext>
            </a:extLst>
          </p:cNvPr>
          <p:cNvSpPr>
            <a:spLocks noGrp="1"/>
          </p:cNvSpPr>
          <p:nvPr>
            <p:ph idx="1"/>
            <p:custDataLst>
              <p:tags r:id="rId2"/>
            </p:custDataLst>
          </p:nvPr>
        </p:nvSpPr>
        <p:spPr>
          <a:xfrm>
            <a:off x="457200" y="1752600"/>
            <a:ext cx="8229600" cy="4114800"/>
          </a:xfrm>
        </p:spPr>
        <p:txBody>
          <a:bodyPr>
            <a:normAutofit lnSpcReduction="10000"/>
          </a:bodyPr>
          <a:lstStyle/>
          <a:p>
            <a:pPr>
              <a:spcAft>
                <a:spcPts val="600"/>
              </a:spcAft>
              <a:buClr>
                <a:schemeClr val="tx1"/>
              </a:buClr>
              <a:defRPr/>
            </a:pPr>
            <a:r>
              <a:rPr lang="en-US" sz="1600" kern="0" dirty="0"/>
              <a:t>Tinnitus is a chronic disability subject to a one-year presumption of service connection under 38 CFR 3.309(a). (See M21-1 Part IV, Subpart ii, 2.B.2.b; Fountain v McDonald</a:t>
            </a:r>
          </a:p>
          <a:p>
            <a:pPr marL="0" indent="0">
              <a:spcAft>
                <a:spcPts val="600"/>
              </a:spcAft>
              <a:buClr>
                <a:schemeClr val="tx1"/>
              </a:buClr>
              <a:buNone/>
              <a:defRPr/>
            </a:pPr>
            <a:endParaRPr lang="en-US" sz="1600" kern="0" dirty="0"/>
          </a:p>
          <a:p>
            <a:pPr>
              <a:spcAft>
                <a:spcPts val="600"/>
              </a:spcAft>
              <a:buClr>
                <a:schemeClr val="tx1"/>
              </a:buClr>
              <a:defRPr/>
            </a:pPr>
            <a:r>
              <a:rPr lang="en-US" sz="1600" kern="0" dirty="0"/>
              <a:t>A claim for hearing loss that ultimately yields a diagnosis of (unclaimed) tinnitus should be “sympathetically read” as inclusive of both contentions, provided favorable medical opinions exist for both (M21-1 Part III, Subpart iv, 4.B).</a:t>
            </a:r>
          </a:p>
          <a:p>
            <a:pPr>
              <a:spcAft>
                <a:spcPts val="600"/>
              </a:spcAft>
              <a:buClr>
                <a:schemeClr val="tx1"/>
              </a:buClr>
              <a:defRPr/>
            </a:pPr>
            <a:endParaRPr lang="en-US" sz="1600" kern="0" dirty="0"/>
          </a:p>
          <a:p>
            <a:pPr>
              <a:spcAft>
                <a:spcPts val="600"/>
              </a:spcAft>
              <a:buClr>
                <a:schemeClr val="tx1"/>
              </a:buClr>
              <a:defRPr/>
            </a:pPr>
            <a:r>
              <a:rPr lang="en-US" sz="1600" kern="0" dirty="0"/>
              <a:t>Tinnitus that is opined to be secondary or related to service-connected hearing loss should </a:t>
            </a:r>
            <a:r>
              <a:rPr lang="en-US" sz="1600" i="1" kern="0" dirty="0"/>
              <a:t>still</a:t>
            </a:r>
            <a:r>
              <a:rPr lang="en-US" sz="1600" kern="0" dirty="0"/>
              <a:t> be granted and coded service connection on a direct/incurred (vs. secondary) basis (M21-1 Part III, Subpart iv, 4.B).</a:t>
            </a:r>
          </a:p>
          <a:p>
            <a:pPr>
              <a:spcAft>
                <a:spcPts val="600"/>
              </a:spcAft>
              <a:buClr>
                <a:schemeClr val="tx1"/>
              </a:buClr>
              <a:defRPr/>
            </a:pPr>
            <a:endParaRPr lang="en-US" sz="1600" kern="0" dirty="0"/>
          </a:p>
          <a:p>
            <a:pPr>
              <a:spcAft>
                <a:spcPts val="600"/>
              </a:spcAft>
              <a:buClr>
                <a:schemeClr val="tx1"/>
              </a:buClr>
              <a:defRPr/>
            </a:pPr>
            <a:r>
              <a:rPr lang="en-US" sz="1600" kern="0" dirty="0"/>
              <a:t>If </a:t>
            </a:r>
            <a:r>
              <a:rPr lang="en-US" sz="1600" i="1" kern="0" dirty="0"/>
              <a:t>service treatment records mention a complaint of tinnitus</a:t>
            </a:r>
            <a:r>
              <a:rPr lang="en-US" sz="1600" kern="0" dirty="0"/>
              <a:t> and the veteran claims tinnitus and has current complaints of tinnitus, a medical opinion regarding possible causation is </a:t>
            </a:r>
            <a:r>
              <a:rPr lang="en-US" sz="1600" b="1" u="sng" kern="0" dirty="0"/>
              <a:t>not required</a:t>
            </a:r>
            <a:r>
              <a:rPr lang="en-US" sz="1600" kern="0" dirty="0"/>
              <a:t>. Service connection can be established without an opinion about the specific cause of the tinnitus because it began in service (M21-1 Part III, Subpart iv, 4.B.3.g).</a:t>
            </a:r>
          </a:p>
        </p:txBody>
      </p:sp>
      <p:sp>
        <p:nvSpPr>
          <p:cNvPr id="2" name="Slide Number Placeholder 1">
            <a:extLst>
              <a:ext uri="{FF2B5EF4-FFF2-40B4-BE49-F238E27FC236}">
                <a16:creationId xmlns:a16="http://schemas.microsoft.com/office/drawing/2014/main" id="{C12C0809-14DB-4DF4-8CEC-9FAE37A89A02}"/>
              </a:ext>
            </a:extLst>
          </p:cNvPr>
          <p:cNvSpPr>
            <a:spLocks noGrp="1"/>
          </p:cNvSpPr>
          <p:nvPr>
            <p:ph type="sldNum" sz="quarter" idx="12"/>
            <p:custDataLst>
              <p:tags r:id="rId3"/>
            </p:custDataLst>
          </p:nvPr>
        </p:nvSpPr>
        <p:spPr>
          <a:xfrm>
            <a:off x="6931152" y="6601976"/>
            <a:ext cx="2133600" cy="365125"/>
          </a:xfrm>
        </p:spPr>
        <p:txBody>
          <a:bodyPr/>
          <a:lstStyle/>
          <a:p>
            <a:pPr>
              <a:spcAft>
                <a:spcPts val="600"/>
              </a:spcAft>
            </a:pPr>
            <a:fld id="{D828BF9B-38A5-4D20-A364-0D6C89B9DF7A}" type="slidenum">
              <a:rPr lang="en-US" altLang="en-US" sz="1400" smtClean="0"/>
              <a:pPr>
                <a:spcAft>
                  <a:spcPts val="600"/>
                </a:spcAft>
              </a:pPr>
              <a:t>17</a:t>
            </a:fld>
            <a:endParaRPr lang="en-US" altLang="en-US"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C32898C5-2E01-4660-B9E2-953A2731D0B2}"/>
              </a:ext>
            </a:extLst>
          </p:cNvPr>
          <p:cNvSpPr>
            <a:spLocks noGrp="1" noChangeArrowheads="1"/>
          </p:cNvSpPr>
          <p:nvPr>
            <p:ph type="title"/>
            <p:custDataLst>
              <p:tags r:id="rId1"/>
            </p:custDataLst>
          </p:nvPr>
        </p:nvSpPr>
        <p:spPr>
          <a:xfrm>
            <a:off x="0" y="2835214"/>
            <a:ext cx="9144000" cy="1187571"/>
          </a:xfrm>
        </p:spPr>
        <p:txBody>
          <a:bodyPr>
            <a:noAutofit/>
          </a:bodyPr>
          <a:lstStyle/>
          <a:p>
            <a:pPr>
              <a:defRPr/>
            </a:pPr>
            <a:r>
              <a:rPr lang="en-US" altLang="en-US" sz="7200" b="0" dirty="0">
                <a:solidFill>
                  <a:schemeClr val="tx2"/>
                </a:solidFill>
                <a:effectLst/>
                <a:cs typeface="Arial" charset="0"/>
              </a:rPr>
              <a:t>Questions</a:t>
            </a:r>
          </a:p>
        </p:txBody>
      </p:sp>
      <p:sp>
        <p:nvSpPr>
          <p:cNvPr id="3" name="Slide Number Placeholder 2">
            <a:extLst>
              <a:ext uri="{FF2B5EF4-FFF2-40B4-BE49-F238E27FC236}">
                <a16:creationId xmlns:a16="http://schemas.microsoft.com/office/drawing/2014/main" id="{922E0B28-4A0B-4E52-B4C8-6A39170F7B7E}"/>
              </a:ext>
            </a:extLst>
          </p:cNvPr>
          <p:cNvSpPr>
            <a:spLocks noGrp="1"/>
          </p:cNvSpPr>
          <p:nvPr>
            <p:ph type="sldNum" sz="quarter" idx="12"/>
            <p:custDataLst>
              <p:tags r:id="rId2"/>
            </p:custDataLst>
          </p:nvPr>
        </p:nvSpPr>
        <p:spPr>
          <a:xfrm>
            <a:off x="6931152" y="6601976"/>
            <a:ext cx="2133600" cy="365125"/>
          </a:xfrm>
        </p:spPr>
        <p:txBody>
          <a:bodyPr/>
          <a:lstStyle/>
          <a:p>
            <a:pPr>
              <a:spcAft>
                <a:spcPts val="600"/>
              </a:spcAft>
            </a:pPr>
            <a:fld id="{3595CAA2-0A26-4F80-8C9D-DFDCC8C100DD}" type="slidenum">
              <a:rPr lang="en-US" altLang="en-US" sz="1400" smtClean="0"/>
              <a:pPr>
                <a:spcAft>
                  <a:spcPts val="600"/>
                </a:spcAft>
              </a:pPr>
              <a:t>18</a:t>
            </a:fld>
            <a:endParaRPr lang="en-US" altLang="en-US"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a:extLst>
              <a:ext uri="{FF2B5EF4-FFF2-40B4-BE49-F238E27FC236}">
                <a16:creationId xmlns:a16="http://schemas.microsoft.com/office/drawing/2014/main" id="{457D8D12-F46C-4553-A5D9-F278B8245E16}"/>
              </a:ext>
            </a:extLst>
          </p:cNvPr>
          <p:cNvSpPr>
            <a:spLocks noGrp="1" noChangeArrowheads="1"/>
          </p:cNvSpPr>
          <p:nvPr>
            <p:ph type="title"/>
            <p:custDataLst>
              <p:tags r:id="rId1"/>
            </p:custDataLst>
          </p:nvPr>
        </p:nvSpPr>
        <p:spPr>
          <a:xfrm>
            <a:off x="0" y="793629"/>
            <a:ext cx="9144000" cy="1086867"/>
          </a:xfrm>
        </p:spPr>
        <p:txBody>
          <a:bodyPr>
            <a:normAutofit/>
          </a:bodyPr>
          <a:lstStyle/>
          <a:p>
            <a:r>
              <a:rPr lang="en-US" altLang="en-US" sz="2800" dirty="0">
                <a:effectLst/>
              </a:rPr>
              <a:t>Lesson Objectives</a:t>
            </a:r>
          </a:p>
        </p:txBody>
      </p:sp>
      <p:sp>
        <p:nvSpPr>
          <p:cNvPr id="4100" name="Rectangle 6">
            <a:extLst>
              <a:ext uri="{FF2B5EF4-FFF2-40B4-BE49-F238E27FC236}">
                <a16:creationId xmlns:a16="http://schemas.microsoft.com/office/drawing/2014/main" id="{78685B12-312E-40F0-83F4-3E82DC824E01}"/>
              </a:ext>
            </a:extLst>
          </p:cNvPr>
          <p:cNvSpPr>
            <a:spLocks noGrp="1" noChangeArrowheads="1"/>
          </p:cNvSpPr>
          <p:nvPr>
            <p:ph idx="1"/>
            <p:custDataLst>
              <p:tags r:id="rId2"/>
            </p:custDataLst>
          </p:nvPr>
        </p:nvSpPr>
        <p:spPr>
          <a:xfrm>
            <a:off x="457200" y="2057400"/>
            <a:ext cx="8229600" cy="3916363"/>
          </a:xfrm>
        </p:spPr>
        <p:txBody>
          <a:bodyPr/>
          <a:lstStyle/>
          <a:p>
            <a:pPr marL="0" indent="0">
              <a:spcAft>
                <a:spcPts val="600"/>
              </a:spcAft>
              <a:buFont typeface="Wingdings" panose="05000000000000000000" pitchFamily="2" charset="2"/>
              <a:buNone/>
              <a:defRPr/>
            </a:pPr>
            <a:r>
              <a:rPr lang="en-US" sz="2000" dirty="0"/>
              <a:t>Provided all available references, trainees will be able to prepare a rating decision targeting auditory disabilities with 98% accuracy.</a:t>
            </a:r>
          </a:p>
        </p:txBody>
      </p:sp>
      <p:sp>
        <p:nvSpPr>
          <p:cNvPr id="2" name="Slide Number Placeholder 1">
            <a:extLst>
              <a:ext uri="{FF2B5EF4-FFF2-40B4-BE49-F238E27FC236}">
                <a16:creationId xmlns:a16="http://schemas.microsoft.com/office/drawing/2014/main" id="{8B1BEB99-A0AB-4044-917C-DC782BA9F4A0}"/>
              </a:ext>
            </a:extLst>
          </p:cNvPr>
          <p:cNvSpPr>
            <a:spLocks noGrp="1"/>
          </p:cNvSpPr>
          <p:nvPr>
            <p:ph type="sldNum" sz="quarter" idx="12"/>
            <p:custDataLst>
              <p:tags r:id="rId3"/>
            </p:custDataLst>
          </p:nvPr>
        </p:nvSpPr>
        <p:spPr>
          <a:xfrm>
            <a:off x="6931152" y="6601976"/>
            <a:ext cx="2133600" cy="365125"/>
          </a:xfrm>
        </p:spPr>
        <p:txBody>
          <a:bodyPr/>
          <a:lstStyle/>
          <a:p>
            <a:pPr>
              <a:spcAft>
                <a:spcPts val="600"/>
              </a:spcAft>
            </a:pPr>
            <a:fld id="{3595CAA2-0A26-4F80-8C9D-DFDCC8C100DD}" type="slidenum">
              <a:rPr lang="en-US" altLang="en-US" sz="1400" smtClean="0"/>
              <a:pPr>
                <a:spcAft>
                  <a:spcPts val="600"/>
                </a:spcAft>
              </a:pPr>
              <a:t>2</a:t>
            </a:fld>
            <a:endParaRPr lang="en-US" altLang="en-US" sz="1400"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B89FE92D-84E7-4B39-B1E6-F5747D63160B}"/>
              </a:ext>
            </a:extLst>
          </p:cNvPr>
          <p:cNvSpPr>
            <a:spLocks noGrp="1" noChangeArrowheads="1"/>
          </p:cNvSpPr>
          <p:nvPr>
            <p:ph type="title"/>
            <p:custDataLst>
              <p:tags r:id="rId1"/>
            </p:custDataLst>
          </p:nvPr>
        </p:nvSpPr>
        <p:spPr>
          <a:xfrm>
            <a:off x="0" y="793629"/>
            <a:ext cx="9144000" cy="10868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US" altLang="en-US" sz="2800" dirty="0">
                <a:effectLst/>
              </a:rPr>
              <a:t>References</a:t>
            </a:r>
          </a:p>
        </p:txBody>
      </p:sp>
      <p:sp>
        <p:nvSpPr>
          <p:cNvPr id="5126" name="Rectangle 6">
            <a:extLst>
              <a:ext uri="{FF2B5EF4-FFF2-40B4-BE49-F238E27FC236}">
                <a16:creationId xmlns:a16="http://schemas.microsoft.com/office/drawing/2014/main" id="{3BA04DB1-3904-4620-A6EF-AABE68F4A11A}"/>
              </a:ext>
            </a:extLst>
          </p:cNvPr>
          <p:cNvSpPr txBox="1">
            <a:spLocks noChangeArrowheads="1"/>
          </p:cNvSpPr>
          <p:nvPr>
            <p:custDataLst>
              <p:tags r:id="rId2"/>
            </p:custDataLst>
          </p:nvPr>
        </p:nvSpPr>
        <p:spPr bwMode="auto">
          <a:xfrm>
            <a:off x="457200" y="1447800"/>
            <a:ext cx="8077200" cy="490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3200">
                <a:solidFill>
                  <a:schemeClr val="tx1"/>
                </a:solidFill>
                <a:latin typeface="Tahoma" pitchFamily="34" charset="0"/>
              </a:defRPr>
            </a:lvl1pPr>
            <a:lvl2pPr marL="742950" indent="-285750" eaLnBrk="0" hangingPunct="0">
              <a:defRPr sz="3200">
                <a:solidFill>
                  <a:schemeClr val="tx1"/>
                </a:solidFill>
                <a:latin typeface="Tahoma" pitchFamily="34" charset="0"/>
              </a:defRPr>
            </a:lvl2pPr>
            <a:lvl3pPr marL="1143000" indent="-228600" eaLnBrk="0" hangingPunct="0">
              <a:defRPr sz="3200">
                <a:solidFill>
                  <a:schemeClr val="tx1"/>
                </a:solidFill>
                <a:latin typeface="Tahoma" pitchFamily="34" charset="0"/>
              </a:defRPr>
            </a:lvl3pPr>
            <a:lvl4pPr marL="1600200" indent="-228600" eaLnBrk="0" hangingPunct="0">
              <a:defRPr sz="3200">
                <a:solidFill>
                  <a:schemeClr val="tx1"/>
                </a:solidFill>
                <a:latin typeface="Tahoma" pitchFamily="34" charset="0"/>
              </a:defRPr>
            </a:lvl4pPr>
            <a:lvl5pPr marL="2057400" indent="-228600" eaLnBrk="0" hangingPunct="0">
              <a:defRPr sz="3200">
                <a:solidFill>
                  <a:schemeClr val="tx1"/>
                </a:solidFill>
                <a:latin typeface="Tahoma" pitchFamily="34" charset="0"/>
              </a:defRPr>
            </a:lvl5pPr>
            <a:lvl6pPr marL="2514600" indent="-228600" eaLnBrk="0" fontAlgn="base" hangingPunct="0">
              <a:spcBef>
                <a:spcPct val="0"/>
              </a:spcBef>
              <a:spcAft>
                <a:spcPct val="0"/>
              </a:spcAft>
              <a:defRPr sz="3200">
                <a:solidFill>
                  <a:schemeClr val="tx1"/>
                </a:solidFill>
                <a:latin typeface="Tahoma" pitchFamily="34" charset="0"/>
              </a:defRPr>
            </a:lvl6pPr>
            <a:lvl7pPr marL="2971800" indent="-228600" eaLnBrk="0" fontAlgn="base" hangingPunct="0">
              <a:spcBef>
                <a:spcPct val="0"/>
              </a:spcBef>
              <a:spcAft>
                <a:spcPct val="0"/>
              </a:spcAft>
              <a:defRPr sz="3200">
                <a:solidFill>
                  <a:schemeClr val="tx1"/>
                </a:solidFill>
                <a:latin typeface="Tahoma" pitchFamily="34" charset="0"/>
              </a:defRPr>
            </a:lvl7pPr>
            <a:lvl8pPr marL="3429000" indent="-228600" eaLnBrk="0" fontAlgn="base" hangingPunct="0">
              <a:spcBef>
                <a:spcPct val="0"/>
              </a:spcBef>
              <a:spcAft>
                <a:spcPct val="0"/>
              </a:spcAft>
              <a:defRPr sz="3200">
                <a:solidFill>
                  <a:schemeClr val="tx1"/>
                </a:solidFill>
                <a:latin typeface="Tahoma" pitchFamily="34" charset="0"/>
              </a:defRPr>
            </a:lvl8pPr>
            <a:lvl9pPr marL="3886200" indent="-228600" eaLnBrk="0" fontAlgn="base" hangingPunct="0">
              <a:spcBef>
                <a:spcPct val="0"/>
              </a:spcBef>
              <a:spcAft>
                <a:spcPct val="0"/>
              </a:spcAft>
              <a:defRPr sz="3200">
                <a:solidFill>
                  <a:schemeClr val="tx1"/>
                </a:solidFill>
                <a:latin typeface="Tahoma" pitchFamily="34" charset="0"/>
              </a:defRPr>
            </a:lvl9pPr>
          </a:lstStyle>
          <a:p>
            <a:pPr>
              <a:spcAft>
                <a:spcPts val="600"/>
              </a:spcAft>
              <a:buClr>
                <a:schemeClr val="tx1"/>
              </a:buClr>
              <a:buFont typeface="Arial" panose="020B0604020202020204" pitchFamily="34" charset="0"/>
              <a:buChar char="•"/>
              <a:defRPr/>
            </a:pPr>
            <a:r>
              <a:rPr lang="en-US" altLang="en-US" sz="1800" dirty="0">
                <a:latin typeface="Arial" panose="020B0604020202020204" pitchFamily="34" charset="0"/>
                <a:cs typeface="Arial" panose="020B0604020202020204" pitchFamily="34" charset="0"/>
              </a:rPr>
              <a:t>M21-1 Part III, Subpart iv, 4.B  Conditions of the Organs of Special Sense, Hearing Impairment</a:t>
            </a:r>
          </a:p>
          <a:p>
            <a:pPr>
              <a:spcAft>
                <a:spcPts val="600"/>
              </a:spcAft>
              <a:buClr>
                <a:schemeClr val="tx1"/>
              </a:buClr>
              <a:buFont typeface="Arial" panose="020B0604020202020204" pitchFamily="34" charset="0"/>
              <a:buChar char="•"/>
              <a:defRPr/>
            </a:pPr>
            <a:r>
              <a:rPr lang="fr-FR" altLang="en-US" sz="1800" dirty="0">
                <a:latin typeface="Arial" panose="020B0604020202020204" pitchFamily="34" charset="0"/>
                <a:cs typeface="Arial" panose="020B0604020202020204" pitchFamily="34" charset="0"/>
              </a:rPr>
              <a:t>M21-1 Part III, </a:t>
            </a:r>
            <a:r>
              <a:rPr lang="fr-FR" altLang="en-US" sz="1800" dirty="0" err="1">
                <a:latin typeface="Arial" panose="020B0604020202020204" pitchFamily="34" charset="0"/>
                <a:cs typeface="Arial" panose="020B0604020202020204" pitchFamily="34" charset="0"/>
              </a:rPr>
              <a:t>Subpart</a:t>
            </a:r>
            <a:r>
              <a:rPr lang="fr-FR" altLang="en-US" sz="1800" dirty="0">
                <a:latin typeface="Arial" panose="020B0604020202020204" pitchFamily="34" charset="0"/>
                <a:cs typeface="Arial" panose="020B0604020202020204" pitchFamily="34" charset="0"/>
              </a:rPr>
              <a:t> iv, 4.G</a:t>
            </a:r>
            <a:r>
              <a:rPr lang="en-US" altLang="en-US" sz="1800" dirty="0">
                <a:latin typeface="Arial" panose="020B0604020202020204" pitchFamily="34" charset="0"/>
                <a:cs typeface="Arial" panose="020B0604020202020204" pitchFamily="34" charset="0"/>
              </a:rPr>
              <a:t> Definition: Other Organic Diseases of the Nervous System</a:t>
            </a:r>
          </a:p>
          <a:p>
            <a:pPr>
              <a:spcAft>
                <a:spcPts val="600"/>
              </a:spcAft>
              <a:buClr>
                <a:schemeClr val="tx1"/>
              </a:buClr>
              <a:buFont typeface="Arial" panose="020B0604020202020204" pitchFamily="34" charset="0"/>
              <a:buChar char="•"/>
              <a:defRPr/>
            </a:pPr>
            <a:r>
              <a:rPr lang="en-US" altLang="en-US" sz="1800" dirty="0">
                <a:latin typeface="Arial" panose="020B0604020202020204" pitchFamily="34" charset="0"/>
                <a:cs typeface="Arial" panose="020B0604020202020204" pitchFamily="34" charset="0"/>
              </a:rPr>
              <a:t>38 CFR 3.159  Department of Veterans Affairs Assistance in Developing Claims</a:t>
            </a:r>
          </a:p>
          <a:p>
            <a:pPr>
              <a:spcAft>
                <a:spcPts val="600"/>
              </a:spcAft>
              <a:buClr>
                <a:schemeClr val="tx1"/>
              </a:buClr>
              <a:buFont typeface="Arial" panose="020B0604020202020204" pitchFamily="34" charset="0"/>
              <a:buChar char="•"/>
              <a:defRPr/>
            </a:pPr>
            <a:r>
              <a:rPr lang="en-US" altLang="en-US" sz="1800" dirty="0">
                <a:latin typeface="Arial" panose="020B0604020202020204" pitchFamily="34" charset="0"/>
                <a:cs typeface="Arial" panose="020B0604020202020204" pitchFamily="34" charset="0"/>
              </a:rPr>
              <a:t>38 CFR 3.309  Disease Subject to Presumptive Service Connection</a:t>
            </a:r>
          </a:p>
          <a:p>
            <a:pPr>
              <a:spcAft>
                <a:spcPts val="600"/>
              </a:spcAft>
              <a:buClr>
                <a:schemeClr val="tx1"/>
              </a:buClr>
              <a:buFont typeface="Arial" panose="020B0604020202020204" pitchFamily="34" charset="0"/>
              <a:buChar char="•"/>
              <a:defRPr/>
            </a:pPr>
            <a:r>
              <a:rPr lang="en-US" altLang="en-US" sz="1800" dirty="0">
                <a:latin typeface="Arial" panose="020B0604020202020204" pitchFamily="34" charset="0"/>
                <a:cs typeface="Arial" panose="020B0604020202020204" pitchFamily="34" charset="0"/>
              </a:rPr>
              <a:t>38 CFR 3.350  Special Monthly Compensation Ratings</a:t>
            </a:r>
          </a:p>
          <a:p>
            <a:pPr>
              <a:spcAft>
                <a:spcPts val="600"/>
              </a:spcAft>
              <a:buClr>
                <a:schemeClr val="tx1"/>
              </a:buClr>
              <a:buFont typeface="Arial" panose="020B0604020202020204" pitchFamily="34" charset="0"/>
              <a:buChar char="•"/>
              <a:defRPr/>
            </a:pPr>
            <a:r>
              <a:rPr lang="en-US" altLang="en-US" sz="1800" dirty="0">
                <a:latin typeface="Arial" panose="020B0604020202020204" pitchFamily="34" charset="0"/>
                <a:cs typeface="Arial" panose="020B0604020202020204" pitchFamily="34" charset="0"/>
              </a:rPr>
              <a:t>38 CFR 3.383(a)(3)   Paired Organs and Extremities</a:t>
            </a:r>
          </a:p>
          <a:p>
            <a:pPr>
              <a:spcAft>
                <a:spcPts val="600"/>
              </a:spcAft>
              <a:buClr>
                <a:schemeClr val="tx1"/>
              </a:buClr>
              <a:buFont typeface="Arial" panose="020B0604020202020204" pitchFamily="34" charset="0"/>
              <a:buChar char="•"/>
              <a:defRPr/>
            </a:pPr>
            <a:r>
              <a:rPr lang="en-US" altLang="en-US" sz="1800" dirty="0">
                <a:latin typeface="Arial" panose="020B0604020202020204" pitchFamily="34" charset="0"/>
                <a:cs typeface="Arial" panose="020B0604020202020204" pitchFamily="34" charset="0"/>
              </a:rPr>
              <a:t>38 CFR 3.385  Disability Due to Impaired Hearing</a:t>
            </a:r>
          </a:p>
          <a:p>
            <a:pPr>
              <a:spcAft>
                <a:spcPts val="600"/>
              </a:spcAft>
              <a:buClr>
                <a:schemeClr val="tx1"/>
              </a:buClr>
              <a:buFont typeface="Arial" panose="020B0604020202020204" pitchFamily="34" charset="0"/>
              <a:buChar char="•"/>
              <a:defRPr/>
            </a:pPr>
            <a:r>
              <a:rPr lang="en-US" altLang="en-US" sz="1800" dirty="0">
                <a:latin typeface="Arial" panose="020B0604020202020204" pitchFamily="34" charset="0"/>
                <a:cs typeface="Arial" panose="020B0604020202020204" pitchFamily="34" charset="0"/>
              </a:rPr>
              <a:t>38 CFR 4.85  Evaluation of Hearing Impairment</a:t>
            </a:r>
          </a:p>
          <a:p>
            <a:pPr>
              <a:spcAft>
                <a:spcPts val="600"/>
              </a:spcAft>
              <a:buClr>
                <a:schemeClr val="tx1"/>
              </a:buClr>
              <a:buFont typeface="Arial" panose="020B0604020202020204" pitchFamily="34" charset="0"/>
              <a:buChar char="•"/>
              <a:defRPr/>
            </a:pPr>
            <a:r>
              <a:rPr lang="en-US" altLang="en-US" sz="1800" dirty="0">
                <a:latin typeface="Arial" panose="020B0604020202020204" pitchFamily="34" charset="0"/>
                <a:cs typeface="Arial" panose="020B0604020202020204" pitchFamily="34" charset="0"/>
              </a:rPr>
              <a:t>38 CFR 4.86  Exceptional Patterns of Hearing Impairment</a:t>
            </a:r>
          </a:p>
          <a:p>
            <a:pPr>
              <a:spcAft>
                <a:spcPts val="600"/>
              </a:spcAft>
              <a:buClr>
                <a:schemeClr val="tx1"/>
              </a:buClr>
              <a:buFont typeface="Arial" panose="020B0604020202020204" pitchFamily="34" charset="0"/>
              <a:buChar char="•"/>
              <a:defRPr/>
            </a:pPr>
            <a:r>
              <a:rPr lang="en-US" altLang="en-US" sz="1800" dirty="0">
                <a:latin typeface="Arial" panose="020B0604020202020204" pitchFamily="34" charset="0"/>
                <a:cs typeface="Arial" panose="020B0604020202020204" pitchFamily="34" charset="0"/>
              </a:rPr>
              <a:t>38 CFR 4.87  Schedule of Ratings - Ear</a:t>
            </a:r>
          </a:p>
          <a:p>
            <a:pPr>
              <a:spcAft>
                <a:spcPts val="600"/>
              </a:spcAft>
              <a:buClr>
                <a:schemeClr val="tx1"/>
              </a:buClr>
              <a:buFont typeface="Arial" panose="020B0604020202020204" pitchFamily="34" charset="0"/>
              <a:buChar char="•"/>
              <a:defRPr/>
            </a:pPr>
            <a:r>
              <a:rPr lang="en-US" altLang="en-US" sz="1800" dirty="0">
                <a:latin typeface="Arial" panose="020B0604020202020204" pitchFamily="34" charset="0"/>
                <a:cs typeface="Arial" panose="020B0604020202020204" pitchFamily="34" charset="0"/>
              </a:rPr>
              <a:t>38 CFR 4.87a  Schedule of Ratings - Other Sense Organs</a:t>
            </a:r>
            <a:endParaRPr lang="en-US" altLang="en-US" sz="16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99E22924-E600-4C60-B63D-7F12937B433D}"/>
              </a:ext>
            </a:extLst>
          </p:cNvPr>
          <p:cNvSpPr>
            <a:spLocks noGrp="1"/>
          </p:cNvSpPr>
          <p:nvPr>
            <p:ph type="sldNum" sz="quarter" idx="12"/>
            <p:custDataLst>
              <p:tags r:id="rId3"/>
            </p:custDataLst>
          </p:nvPr>
        </p:nvSpPr>
        <p:spPr>
          <a:xfrm>
            <a:off x="6931152" y="6601976"/>
            <a:ext cx="2133600" cy="365125"/>
          </a:xfrm>
        </p:spPr>
        <p:txBody>
          <a:bodyPr/>
          <a:lstStyle/>
          <a:p>
            <a:pPr>
              <a:spcAft>
                <a:spcPts val="600"/>
              </a:spcAft>
            </a:pPr>
            <a:fld id="{D828BF9B-38A5-4D20-A364-0D6C89B9DF7A}" type="slidenum">
              <a:rPr lang="en-US" altLang="en-US" sz="1400" smtClean="0"/>
              <a:pPr>
                <a:spcAft>
                  <a:spcPts val="600"/>
                </a:spcAft>
              </a:pPr>
              <a:t>3</a:t>
            </a:fld>
            <a:endParaRPr lang="en-US" altLang="en-US" sz="1400"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1640E4A8-0098-4874-952A-42B5F3C38038}"/>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105400" y="2082361"/>
            <a:ext cx="3819674" cy="3982010"/>
          </a:xfrm>
          <a:prstGeom prst="rect">
            <a:avLst/>
          </a:prstGeom>
          <a:ln>
            <a:noFill/>
          </a:ln>
          <a:effectLst>
            <a:softEdge rad="112500"/>
          </a:effectLst>
          <a:extLst/>
        </p:spPr>
      </p:pic>
      <p:sp>
        <p:nvSpPr>
          <p:cNvPr id="7171" name="Rectangle 2">
            <a:extLst>
              <a:ext uri="{FF2B5EF4-FFF2-40B4-BE49-F238E27FC236}">
                <a16:creationId xmlns:a16="http://schemas.microsoft.com/office/drawing/2014/main" id="{C57D7B9E-1389-4596-A67C-9A0705880BE6}"/>
              </a:ext>
            </a:extLst>
          </p:cNvPr>
          <p:cNvSpPr>
            <a:spLocks noGrp="1" noChangeArrowheads="1"/>
          </p:cNvSpPr>
          <p:nvPr>
            <p:ph type="title"/>
            <p:custDataLst>
              <p:tags r:id="rId1"/>
            </p:custDataLst>
          </p:nvPr>
        </p:nvSpPr>
        <p:spPr>
          <a:xfrm>
            <a:off x="0" y="793629"/>
            <a:ext cx="9144000" cy="10868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US" altLang="en-US" sz="2800" dirty="0">
                <a:effectLst/>
              </a:rPr>
              <a:t>Overview of the Ear</a:t>
            </a:r>
          </a:p>
        </p:txBody>
      </p:sp>
      <p:sp>
        <p:nvSpPr>
          <p:cNvPr id="8" name="TextBox 5">
            <a:extLst>
              <a:ext uri="{FF2B5EF4-FFF2-40B4-BE49-F238E27FC236}">
                <a16:creationId xmlns:a16="http://schemas.microsoft.com/office/drawing/2014/main" id="{759A1A1C-DC14-4A37-A1A8-D5C518E3B4F7}"/>
              </a:ext>
            </a:extLst>
          </p:cNvPr>
          <p:cNvSpPr txBox="1">
            <a:spLocks noChangeArrowheads="1"/>
          </p:cNvSpPr>
          <p:nvPr>
            <p:custDataLst>
              <p:tags r:id="rId2"/>
            </p:custDataLst>
          </p:nvPr>
        </p:nvSpPr>
        <p:spPr bwMode="auto">
          <a:xfrm>
            <a:off x="457200" y="1981200"/>
            <a:ext cx="4867713"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Franklin Gothic Book" panose="020B0503020102020204" pitchFamily="34" charset="0"/>
                <a:cs typeface="Arial" panose="020B0604020202020204" pitchFamily="34" charset="0"/>
              </a:defRPr>
            </a:lvl1pPr>
            <a:lvl2pPr marL="742950" indent="-285750">
              <a:defRPr>
                <a:solidFill>
                  <a:schemeClr val="tx1"/>
                </a:solidFill>
                <a:latin typeface="Franklin Gothic Book" panose="020B0503020102020204" pitchFamily="34" charset="0"/>
                <a:cs typeface="Arial" panose="020B0604020202020204" pitchFamily="34" charset="0"/>
              </a:defRPr>
            </a:lvl2pPr>
            <a:lvl3pPr marL="1143000" indent="-228600">
              <a:defRPr>
                <a:solidFill>
                  <a:schemeClr val="tx1"/>
                </a:solidFill>
                <a:latin typeface="Franklin Gothic Book" panose="020B0503020102020204" pitchFamily="34" charset="0"/>
                <a:cs typeface="Arial" panose="020B0604020202020204" pitchFamily="34" charset="0"/>
              </a:defRPr>
            </a:lvl3pPr>
            <a:lvl4pPr marL="1600200" indent="-228600">
              <a:defRPr>
                <a:solidFill>
                  <a:schemeClr val="tx1"/>
                </a:solidFill>
                <a:latin typeface="Franklin Gothic Book" panose="020B0503020102020204" pitchFamily="34" charset="0"/>
                <a:cs typeface="Arial" panose="020B0604020202020204" pitchFamily="34" charset="0"/>
              </a:defRPr>
            </a:lvl4pPr>
            <a:lvl5pPr marL="2057400" indent="-228600">
              <a:defRPr>
                <a:solidFill>
                  <a:schemeClr val="tx1"/>
                </a:solidFill>
                <a:latin typeface="Franklin Gothic Book" panose="020B05030201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fontAlgn="auto">
              <a:spcBef>
                <a:spcPts val="0"/>
              </a:spcBef>
              <a:spcAft>
                <a:spcPts val="600"/>
              </a:spcAft>
              <a:defRPr/>
            </a:pPr>
            <a:r>
              <a:rPr lang="en-US" altLang="en-US" sz="2000" kern="0" dirty="0">
                <a:latin typeface="Arial" panose="020B0604020202020204" pitchFamily="34" charset="0"/>
              </a:rPr>
              <a:t>The ear serves dual functions, regulating both hearing and equilibrium.</a:t>
            </a:r>
          </a:p>
          <a:p>
            <a:pPr fontAlgn="auto">
              <a:spcBef>
                <a:spcPts val="0"/>
              </a:spcBef>
              <a:spcAft>
                <a:spcPts val="600"/>
              </a:spcAft>
              <a:defRPr/>
            </a:pPr>
            <a:endParaRPr lang="en-US" altLang="en-US" sz="2000" kern="0" dirty="0">
              <a:latin typeface="Arial" panose="020B0604020202020204" pitchFamily="34" charset="0"/>
            </a:endParaRPr>
          </a:p>
          <a:p>
            <a:pPr fontAlgn="auto">
              <a:spcBef>
                <a:spcPts val="0"/>
              </a:spcBef>
              <a:spcAft>
                <a:spcPts val="600"/>
              </a:spcAft>
              <a:defRPr/>
            </a:pPr>
            <a:r>
              <a:rPr lang="en-US" altLang="en-US" sz="2000" kern="0" dirty="0">
                <a:latin typeface="Arial" panose="020B0604020202020204" pitchFamily="34" charset="0"/>
              </a:rPr>
              <a:t>The external and middle portions of the ear act as conduits that amplify and transport sound inward.</a:t>
            </a:r>
          </a:p>
          <a:p>
            <a:pPr fontAlgn="auto">
              <a:spcBef>
                <a:spcPts val="0"/>
              </a:spcBef>
              <a:spcAft>
                <a:spcPts val="600"/>
              </a:spcAft>
              <a:defRPr/>
            </a:pPr>
            <a:endParaRPr lang="en-US" altLang="en-US" sz="2000" kern="0" dirty="0">
              <a:latin typeface="Arial" panose="020B0604020202020204" pitchFamily="34" charset="0"/>
            </a:endParaRPr>
          </a:p>
          <a:p>
            <a:pPr fontAlgn="auto">
              <a:spcBef>
                <a:spcPts val="0"/>
              </a:spcBef>
              <a:spcAft>
                <a:spcPts val="600"/>
              </a:spcAft>
              <a:defRPr/>
            </a:pPr>
            <a:r>
              <a:rPr lang="en-US" altLang="en-US" sz="2000" kern="0" dirty="0">
                <a:latin typeface="Arial" panose="020B0604020202020204" pitchFamily="34" charset="0"/>
              </a:rPr>
              <a:t>The inner ear receives acoustic impulses and transmits them to the cranial nerves and brain.</a:t>
            </a:r>
            <a:endParaRPr lang="en-US" altLang="en-US" sz="1600" kern="0" dirty="0">
              <a:latin typeface="Arial" panose="020B0604020202020204" pitchFamily="34" charset="0"/>
            </a:endParaRPr>
          </a:p>
        </p:txBody>
      </p:sp>
      <p:sp>
        <p:nvSpPr>
          <p:cNvPr id="3" name="Slide Number Placeholder 2">
            <a:extLst>
              <a:ext uri="{FF2B5EF4-FFF2-40B4-BE49-F238E27FC236}">
                <a16:creationId xmlns:a16="http://schemas.microsoft.com/office/drawing/2014/main" id="{FA471E65-07FC-487A-8609-AE199AE8DD46}"/>
              </a:ext>
            </a:extLst>
          </p:cNvPr>
          <p:cNvSpPr>
            <a:spLocks noGrp="1"/>
          </p:cNvSpPr>
          <p:nvPr>
            <p:ph type="sldNum" sz="quarter" idx="12"/>
            <p:custDataLst>
              <p:tags r:id="rId3"/>
            </p:custDataLst>
          </p:nvPr>
        </p:nvSpPr>
        <p:spPr>
          <a:xfrm>
            <a:off x="6931152" y="6601976"/>
            <a:ext cx="2133600" cy="365125"/>
          </a:xfrm>
        </p:spPr>
        <p:txBody>
          <a:bodyPr/>
          <a:lstStyle/>
          <a:p>
            <a:pPr>
              <a:spcAft>
                <a:spcPts val="600"/>
              </a:spcAft>
            </a:pPr>
            <a:fld id="{3595CAA2-0A26-4F80-8C9D-DFDCC8C100DD}" type="slidenum">
              <a:rPr lang="en-US" altLang="en-US" sz="1400" smtClean="0"/>
              <a:pPr>
                <a:spcAft>
                  <a:spcPts val="600"/>
                </a:spcAft>
              </a:pPr>
              <a:t>4</a:t>
            </a:fld>
            <a:endParaRPr lang="en-US" altLang="en-US" sz="1400"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a:extLst>
              <a:ext uri="{FF2B5EF4-FFF2-40B4-BE49-F238E27FC236}">
                <a16:creationId xmlns:a16="http://schemas.microsoft.com/office/drawing/2014/main" id="{C0A16B49-4A6D-4C29-B6EB-9F1EABC8B540}"/>
              </a:ext>
            </a:extLst>
          </p:cNvPr>
          <p:cNvSpPr>
            <a:spLocks noGrp="1" noChangeArrowheads="1"/>
          </p:cNvSpPr>
          <p:nvPr>
            <p:ph type="title"/>
            <p:custDataLst>
              <p:tags r:id="rId1"/>
            </p:custDataLst>
          </p:nvPr>
        </p:nvSpPr>
        <p:spPr>
          <a:xfrm>
            <a:off x="0" y="793629"/>
            <a:ext cx="9144000" cy="10868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US" altLang="en-US" sz="2800" dirty="0">
                <a:effectLst/>
              </a:rPr>
              <a:t>Auditory System Highlights</a:t>
            </a:r>
          </a:p>
        </p:txBody>
      </p:sp>
      <p:sp>
        <p:nvSpPr>
          <p:cNvPr id="8196" name="Rectangle 3">
            <a:extLst>
              <a:ext uri="{FF2B5EF4-FFF2-40B4-BE49-F238E27FC236}">
                <a16:creationId xmlns:a16="http://schemas.microsoft.com/office/drawing/2014/main" id="{80562D50-8D2E-43F3-AA65-76EFDEB8687B}"/>
              </a:ext>
            </a:extLst>
          </p:cNvPr>
          <p:cNvSpPr>
            <a:spLocks noGrp="1" noChangeArrowheads="1"/>
          </p:cNvSpPr>
          <p:nvPr>
            <p:ph idx="1"/>
            <p:custDataLst>
              <p:tags r:id="rId2"/>
            </p:custDataLst>
          </p:nvPr>
        </p:nvSpPr>
        <p:spPr>
          <a:xfrm>
            <a:off x="457200" y="2057400"/>
            <a:ext cx="8229600" cy="3916363"/>
          </a:xfrm>
          <a:prstGeom prst="rect">
            <a:avLst/>
          </a:prstGeom>
        </p:spPr>
        <p:txBody>
          <a:bodyPr>
            <a:normAutofit/>
          </a:bodyPr>
          <a:lstStyle/>
          <a:p>
            <a:pPr>
              <a:spcAft>
                <a:spcPts val="600"/>
              </a:spcAft>
              <a:buClr>
                <a:schemeClr val="tx1"/>
              </a:buClr>
            </a:pPr>
            <a:r>
              <a:rPr lang="en-US" altLang="en-US" sz="2000" dirty="0"/>
              <a:t>Peripheral Vestibular Disorders</a:t>
            </a:r>
          </a:p>
          <a:p>
            <a:pPr>
              <a:spcAft>
                <a:spcPts val="600"/>
              </a:spcAft>
              <a:buClr>
                <a:schemeClr val="tx1"/>
              </a:buClr>
            </a:pPr>
            <a:r>
              <a:rPr lang="en-US" altLang="en-US" sz="2000" dirty="0"/>
              <a:t>Meniere’s syndrome</a:t>
            </a:r>
          </a:p>
          <a:p>
            <a:pPr>
              <a:spcAft>
                <a:spcPts val="600"/>
              </a:spcAft>
              <a:buClr>
                <a:schemeClr val="tx1"/>
              </a:buClr>
            </a:pPr>
            <a:r>
              <a:rPr lang="en-US" altLang="en-US" sz="2000" dirty="0"/>
              <a:t>Hearing loss</a:t>
            </a:r>
          </a:p>
          <a:p>
            <a:pPr>
              <a:spcAft>
                <a:spcPts val="600"/>
              </a:spcAft>
              <a:buClr>
                <a:schemeClr val="tx1"/>
              </a:buClr>
            </a:pPr>
            <a:r>
              <a:rPr lang="en-US" altLang="en-US" sz="2000" dirty="0"/>
              <a:t>Tinnitus</a:t>
            </a:r>
          </a:p>
        </p:txBody>
      </p:sp>
      <p:sp>
        <p:nvSpPr>
          <p:cNvPr id="2" name="Slide Number Placeholder 1">
            <a:extLst>
              <a:ext uri="{FF2B5EF4-FFF2-40B4-BE49-F238E27FC236}">
                <a16:creationId xmlns:a16="http://schemas.microsoft.com/office/drawing/2014/main" id="{A91C71D8-B768-4C4C-81A5-44A427AE6561}"/>
              </a:ext>
            </a:extLst>
          </p:cNvPr>
          <p:cNvSpPr>
            <a:spLocks noGrp="1"/>
          </p:cNvSpPr>
          <p:nvPr>
            <p:ph type="sldNum" sz="quarter" idx="12"/>
            <p:custDataLst>
              <p:tags r:id="rId3"/>
            </p:custDataLst>
          </p:nvPr>
        </p:nvSpPr>
        <p:spPr>
          <a:xfrm>
            <a:off x="6931152" y="6601976"/>
            <a:ext cx="2133600" cy="365125"/>
          </a:xfrm>
        </p:spPr>
        <p:txBody>
          <a:bodyPr/>
          <a:lstStyle/>
          <a:p>
            <a:pPr>
              <a:spcAft>
                <a:spcPts val="600"/>
              </a:spcAft>
            </a:pPr>
            <a:fld id="{D828BF9B-38A5-4D20-A364-0D6C89B9DF7A}" type="slidenum">
              <a:rPr lang="en-US" altLang="en-US" sz="1400" smtClean="0"/>
              <a:pPr>
                <a:spcAft>
                  <a:spcPts val="600"/>
                </a:spcAft>
              </a:pPr>
              <a:t>5</a:t>
            </a:fld>
            <a:endParaRPr lang="en-US" altLang="en-US" sz="1400"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a:extLst>
              <a:ext uri="{FF2B5EF4-FFF2-40B4-BE49-F238E27FC236}">
                <a16:creationId xmlns:a16="http://schemas.microsoft.com/office/drawing/2014/main" id="{AD4028D5-A4C9-47DE-97FF-7E07D05372C9}"/>
              </a:ext>
            </a:extLst>
          </p:cNvPr>
          <p:cNvSpPr>
            <a:spLocks noGrp="1" noChangeArrowheads="1"/>
          </p:cNvSpPr>
          <p:nvPr>
            <p:ph type="title"/>
            <p:custDataLst>
              <p:tags r:id="rId1"/>
            </p:custDataLst>
          </p:nvPr>
        </p:nvSpPr>
        <p:spPr>
          <a:xfrm>
            <a:off x="0" y="793629"/>
            <a:ext cx="9144000" cy="10868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US" altLang="en-US" sz="2800" dirty="0">
                <a:effectLst/>
              </a:rPr>
              <a:t>Peripheral Vestibular Disorder (DC 6204)</a:t>
            </a:r>
          </a:p>
        </p:txBody>
      </p:sp>
      <p:sp>
        <p:nvSpPr>
          <p:cNvPr id="8" name="Content Placeholder 2">
            <a:extLst>
              <a:ext uri="{FF2B5EF4-FFF2-40B4-BE49-F238E27FC236}">
                <a16:creationId xmlns:a16="http://schemas.microsoft.com/office/drawing/2014/main" id="{E3560689-2E2F-41BC-993D-27C4D6F2322F}"/>
              </a:ext>
            </a:extLst>
          </p:cNvPr>
          <p:cNvSpPr txBox="1">
            <a:spLocks/>
          </p:cNvSpPr>
          <p:nvPr>
            <p:custDataLst>
              <p:tags r:id="rId2"/>
            </p:custDataLst>
          </p:nvPr>
        </p:nvSpPr>
        <p:spPr>
          <a:xfrm>
            <a:off x="457200" y="1905000"/>
            <a:ext cx="8229600" cy="4572000"/>
          </a:xfrm>
          <a:prstGeom prst="rect">
            <a:avLst/>
          </a:prstGeom>
        </p:spPr>
        <p:txBody>
          <a:bodyPr>
            <a:normAutofit/>
          </a:bodyPr>
          <a:lstStyle>
            <a:lvl1pPr marL="342900" indent="-342900" algn="l" rtl="0" eaLnBrk="0" fontAlgn="base" hangingPunct="0">
              <a:spcBef>
                <a:spcPct val="20000"/>
              </a:spcBef>
              <a:spcAft>
                <a:spcPct val="0"/>
              </a:spcAft>
              <a:buClr>
                <a:srgbClr val="CC0000"/>
              </a:buClr>
              <a:buFont typeface="Wingdings" pitchFamily="2" charset="2"/>
              <a:buChar char="•"/>
              <a:defRPr sz="2800">
                <a:solidFill>
                  <a:srgbClr val="1D3275"/>
                </a:solidFill>
                <a:latin typeface="+mn-lt"/>
                <a:ea typeface="+mn-ea"/>
                <a:cs typeface="+mn-cs"/>
              </a:defRPr>
            </a:lvl1pPr>
            <a:lvl2pPr marL="742950" indent="-285750" algn="l" rtl="0" eaLnBrk="0" fontAlgn="base" hangingPunct="0">
              <a:spcBef>
                <a:spcPct val="20000"/>
              </a:spcBef>
              <a:spcAft>
                <a:spcPct val="0"/>
              </a:spcAft>
              <a:buChar char="–"/>
              <a:defRPr sz="2400">
                <a:solidFill>
                  <a:srgbClr val="1D3275"/>
                </a:solidFill>
                <a:latin typeface="+mn-lt"/>
              </a:defRPr>
            </a:lvl2pPr>
            <a:lvl3pPr marL="1143000" indent="-228600" algn="l" rtl="0" eaLnBrk="0" fontAlgn="base" hangingPunct="0">
              <a:spcBef>
                <a:spcPct val="20000"/>
              </a:spcBef>
              <a:spcAft>
                <a:spcPct val="0"/>
              </a:spcAft>
              <a:buClr>
                <a:srgbClr val="CC0000"/>
              </a:buClr>
              <a:buChar char="•"/>
              <a:defRPr sz="2000">
                <a:solidFill>
                  <a:srgbClr val="1D3275"/>
                </a:solidFill>
                <a:latin typeface="+mn-lt"/>
              </a:defRPr>
            </a:lvl3pPr>
            <a:lvl4pPr marL="1600200" indent="-228600" algn="l" rtl="0" eaLnBrk="0" fontAlgn="base" hangingPunct="0">
              <a:spcBef>
                <a:spcPct val="20000"/>
              </a:spcBef>
              <a:spcAft>
                <a:spcPct val="0"/>
              </a:spcAft>
              <a:buChar char="–"/>
              <a:defRPr sz="2000">
                <a:solidFill>
                  <a:srgbClr val="1D3275"/>
                </a:solidFill>
                <a:latin typeface="+mn-lt"/>
              </a:defRPr>
            </a:lvl4pPr>
            <a:lvl5pPr marL="2057400" indent="-228600" algn="l" rtl="0" eaLnBrk="0" fontAlgn="base" hangingPunct="0">
              <a:spcBef>
                <a:spcPct val="20000"/>
              </a:spcBef>
              <a:spcAft>
                <a:spcPct val="0"/>
              </a:spcAft>
              <a:buChar char="»"/>
              <a:defRPr sz="2000">
                <a:solidFill>
                  <a:srgbClr val="1D3275"/>
                </a:solidFill>
                <a:latin typeface="+mn-lt"/>
              </a:defRPr>
            </a:lvl5pPr>
            <a:lvl6pPr marL="2514600" indent="-228600" algn="l" rtl="0" eaLnBrk="0" fontAlgn="base" hangingPunct="0">
              <a:spcBef>
                <a:spcPct val="20000"/>
              </a:spcBef>
              <a:spcAft>
                <a:spcPct val="0"/>
              </a:spcAft>
              <a:buChar char="»"/>
              <a:defRPr>
                <a:solidFill>
                  <a:srgbClr val="1D3275"/>
                </a:solidFill>
                <a:latin typeface="+mn-lt"/>
              </a:defRPr>
            </a:lvl6pPr>
            <a:lvl7pPr marL="2971800" indent="-228600" algn="l" rtl="0" eaLnBrk="0" fontAlgn="base" hangingPunct="0">
              <a:spcBef>
                <a:spcPct val="20000"/>
              </a:spcBef>
              <a:spcAft>
                <a:spcPct val="0"/>
              </a:spcAft>
              <a:buChar char="»"/>
              <a:defRPr>
                <a:solidFill>
                  <a:srgbClr val="1D3275"/>
                </a:solidFill>
                <a:latin typeface="+mn-lt"/>
              </a:defRPr>
            </a:lvl7pPr>
            <a:lvl8pPr marL="3429000" indent="-228600" algn="l" rtl="0" eaLnBrk="0" fontAlgn="base" hangingPunct="0">
              <a:spcBef>
                <a:spcPct val="20000"/>
              </a:spcBef>
              <a:spcAft>
                <a:spcPct val="0"/>
              </a:spcAft>
              <a:buChar char="»"/>
              <a:defRPr>
                <a:solidFill>
                  <a:srgbClr val="1D3275"/>
                </a:solidFill>
                <a:latin typeface="+mn-lt"/>
              </a:defRPr>
            </a:lvl8pPr>
            <a:lvl9pPr marL="3886200" indent="-228600" algn="l" rtl="0" eaLnBrk="0" fontAlgn="base" hangingPunct="0">
              <a:spcBef>
                <a:spcPct val="20000"/>
              </a:spcBef>
              <a:spcAft>
                <a:spcPct val="0"/>
              </a:spcAft>
              <a:buChar char="»"/>
              <a:defRPr>
                <a:solidFill>
                  <a:srgbClr val="1D3275"/>
                </a:solidFill>
                <a:latin typeface="+mn-lt"/>
              </a:defRPr>
            </a:lvl9pPr>
          </a:lstStyle>
          <a:p>
            <a:pPr marL="1257300" lvl="3" indent="0">
              <a:buFont typeface="Wingdings" pitchFamily="2" charset="2"/>
              <a:buNone/>
              <a:defRPr/>
            </a:pPr>
            <a:endParaRPr lang="en-US" altLang="en-US" sz="1200" kern="0" dirty="0">
              <a:latin typeface="Franklin Gothic Book" panose="020B0503020102020204" pitchFamily="34" charset="0"/>
            </a:endParaRPr>
          </a:p>
        </p:txBody>
      </p:sp>
      <p:pic>
        <p:nvPicPr>
          <p:cNvPr id="9" name="Picture 2">
            <a:extLst>
              <a:ext uri="{FF2B5EF4-FFF2-40B4-BE49-F238E27FC236}">
                <a16:creationId xmlns:a16="http://schemas.microsoft.com/office/drawing/2014/main" id="{A5B57E32-FCA9-46BC-BBFE-3290C43B75DE}"/>
              </a:ext>
            </a:extLst>
          </p:cNvPr>
          <p:cNvPicPr>
            <a:picLocks noChangeAspect="1" noChangeArrowheads="1"/>
          </p:cNvPicPr>
          <p:nvPr>
            <p:custDataLst>
              <p:tags r:id="rId3"/>
            </p:custDataLst>
          </p:nvPr>
        </p:nvPicPr>
        <p:blipFill>
          <a:blip r:embed="rId9"/>
          <a:stretch>
            <a:fillRect/>
          </a:stretch>
        </p:blipFill>
        <p:spPr bwMode="auto">
          <a:xfrm>
            <a:off x="447136" y="2537703"/>
            <a:ext cx="3352800" cy="883541"/>
          </a:xfrm>
          <a:prstGeom prst="rect">
            <a:avLst/>
          </a:prstGeom>
          <a:ln w="38100" cap="sq">
            <a:solidFill>
              <a:srgbClr val="000000"/>
            </a:solidFill>
            <a:miter lim="800000"/>
          </a:ln>
          <a:effectLst>
            <a:outerShdw blurRad="50800" dist="38100" dir="2700000" algn="tl" rotWithShape="0">
              <a:prstClr val="black">
                <a:alpha val="40000"/>
              </a:prstClr>
            </a:outerShdw>
          </a:effectLst>
          <a:extLst/>
        </p:spPr>
      </p:pic>
      <p:pic>
        <p:nvPicPr>
          <p:cNvPr id="9223" name="Picture 3">
            <a:extLst>
              <a:ext uri="{FF2B5EF4-FFF2-40B4-BE49-F238E27FC236}">
                <a16:creationId xmlns:a16="http://schemas.microsoft.com/office/drawing/2014/main" id="{2356DD28-1F3D-4E3A-BC03-5FAB4D134340}"/>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447137" y="3613004"/>
            <a:ext cx="4963064" cy="259133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328EED48-209B-4FF2-90B6-870888856857}"/>
              </a:ext>
            </a:extLst>
          </p:cNvPr>
          <p:cNvPicPr>
            <a:picLocks noChangeAspect="1" noChangeArrowheads="1"/>
          </p:cNvPicPr>
          <p:nvPr/>
        </p:nvPicPr>
        <p:blipFill rotWithShape="1">
          <a:blip r:embed="rId11"/>
          <a:stretch/>
        </p:blipFill>
        <p:spPr bwMode="auto">
          <a:xfrm>
            <a:off x="4298853" y="2310223"/>
            <a:ext cx="4398010" cy="1282530"/>
          </a:xfrm>
          <a:prstGeom prst="rect">
            <a:avLst/>
          </a:prstGeom>
          <a:noFill/>
          <a:ln w="38100">
            <a:noFill/>
            <a:miter lim="800000"/>
            <a:headEnd/>
            <a:tailEnd/>
          </a:ln>
          <a:effectLst/>
          <a:extLst/>
        </p:spPr>
      </p:pic>
      <p:sp>
        <p:nvSpPr>
          <p:cNvPr id="13" name="Title 1">
            <a:extLst>
              <a:ext uri="{FF2B5EF4-FFF2-40B4-BE49-F238E27FC236}">
                <a16:creationId xmlns:a16="http://schemas.microsoft.com/office/drawing/2014/main" id="{AEE83170-477E-4458-9F4A-549AC7612539}"/>
              </a:ext>
            </a:extLst>
          </p:cNvPr>
          <p:cNvSpPr txBox="1">
            <a:spLocks/>
          </p:cNvSpPr>
          <p:nvPr>
            <p:custDataLst>
              <p:tags r:id="rId4"/>
            </p:custDataLst>
          </p:nvPr>
        </p:nvSpPr>
        <p:spPr>
          <a:xfrm>
            <a:off x="457200" y="1624423"/>
            <a:ext cx="8229600" cy="685800"/>
          </a:xfrm>
          <a:prstGeom prst="rect">
            <a:avLst/>
          </a:prstGeom>
        </p:spPr>
        <p:txBody>
          <a:bodyPr/>
          <a:lstStyle>
            <a:lvl1pPr algn="ctr" rtl="0" eaLnBrk="0" fontAlgn="base" hangingPunct="0">
              <a:spcBef>
                <a:spcPct val="0"/>
              </a:spcBef>
              <a:spcAft>
                <a:spcPct val="0"/>
              </a:spcAft>
              <a:defRPr sz="3200">
                <a:solidFill>
                  <a:srgbClr val="000066"/>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200">
                <a:solidFill>
                  <a:srgbClr val="000066"/>
                </a:solidFill>
                <a:effectLst>
                  <a:outerShdw blurRad="38100" dist="38100" dir="2700000" algn="tl">
                    <a:srgbClr val="C0C0C0"/>
                  </a:outerShdw>
                </a:effectLst>
                <a:latin typeface="Tahoma" pitchFamily="34" charset="0"/>
              </a:defRPr>
            </a:lvl2pPr>
            <a:lvl3pPr algn="ctr" rtl="0" eaLnBrk="0" fontAlgn="base" hangingPunct="0">
              <a:spcBef>
                <a:spcPct val="0"/>
              </a:spcBef>
              <a:spcAft>
                <a:spcPct val="0"/>
              </a:spcAft>
              <a:defRPr sz="3200">
                <a:solidFill>
                  <a:srgbClr val="000066"/>
                </a:solidFill>
                <a:effectLst>
                  <a:outerShdw blurRad="38100" dist="38100" dir="2700000" algn="tl">
                    <a:srgbClr val="C0C0C0"/>
                  </a:outerShdw>
                </a:effectLst>
                <a:latin typeface="Tahoma" pitchFamily="34" charset="0"/>
              </a:defRPr>
            </a:lvl3pPr>
            <a:lvl4pPr algn="ctr" rtl="0" eaLnBrk="0" fontAlgn="base" hangingPunct="0">
              <a:spcBef>
                <a:spcPct val="0"/>
              </a:spcBef>
              <a:spcAft>
                <a:spcPct val="0"/>
              </a:spcAft>
              <a:defRPr sz="3200">
                <a:solidFill>
                  <a:srgbClr val="000066"/>
                </a:solidFill>
                <a:effectLst>
                  <a:outerShdw blurRad="38100" dist="38100" dir="2700000" algn="tl">
                    <a:srgbClr val="C0C0C0"/>
                  </a:outerShdw>
                </a:effectLst>
                <a:latin typeface="Tahoma" pitchFamily="34" charset="0"/>
              </a:defRPr>
            </a:lvl4pPr>
            <a:lvl5pPr algn="ctr" rtl="0" eaLnBrk="0" fontAlgn="base" hangingPunct="0">
              <a:spcBef>
                <a:spcPct val="0"/>
              </a:spcBef>
              <a:spcAft>
                <a:spcPct val="0"/>
              </a:spcAft>
              <a:defRPr sz="3200">
                <a:solidFill>
                  <a:srgbClr val="000066"/>
                </a:solidFill>
                <a:effectLst>
                  <a:outerShdw blurRad="38100" dist="38100" dir="2700000" algn="tl">
                    <a:srgbClr val="C0C0C0"/>
                  </a:outerShdw>
                </a:effectLst>
                <a:latin typeface="Tahoma" pitchFamily="34" charset="0"/>
              </a:defRPr>
            </a:lvl5pPr>
            <a:lvl6pPr marL="457200" algn="ctr" rtl="0" eaLnBrk="0" fontAlgn="base" hangingPunct="0">
              <a:spcBef>
                <a:spcPct val="0"/>
              </a:spcBef>
              <a:spcAft>
                <a:spcPct val="0"/>
              </a:spcAft>
              <a:defRPr sz="3200">
                <a:solidFill>
                  <a:srgbClr val="000066"/>
                </a:solidFill>
                <a:effectLst>
                  <a:outerShdw blurRad="38100" dist="38100" dir="2700000" algn="tl">
                    <a:srgbClr val="C0C0C0"/>
                  </a:outerShdw>
                </a:effectLst>
                <a:latin typeface="Tahoma" pitchFamily="34" charset="0"/>
              </a:defRPr>
            </a:lvl6pPr>
            <a:lvl7pPr marL="914400" algn="ctr" rtl="0" eaLnBrk="0" fontAlgn="base" hangingPunct="0">
              <a:spcBef>
                <a:spcPct val="0"/>
              </a:spcBef>
              <a:spcAft>
                <a:spcPct val="0"/>
              </a:spcAft>
              <a:defRPr sz="3200">
                <a:solidFill>
                  <a:srgbClr val="000066"/>
                </a:solidFill>
                <a:effectLst>
                  <a:outerShdw blurRad="38100" dist="38100" dir="2700000" algn="tl">
                    <a:srgbClr val="C0C0C0"/>
                  </a:outerShdw>
                </a:effectLst>
                <a:latin typeface="Tahoma" pitchFamily="34" charset="0"/>
              </a:defRPr>
            </a:lvl7pPr>
            <a:lvl8pPr marL="1371600" algn="ctr" rtl="0" eaLnBrk="0" fontAlgn="base" hangingPunct="0">
              <a:spcBef>
                <a:spcPct val="0"/>
              </a:spcBef>
              <a:spcAft>
                <a:spcPct val="0"/>
              </a:spcAft>
              <a:defRPr sz="3200">
                <a:solidFill>
                  <a:srgbClr val="000066"/>
                </a:solidFill>
                <a:effectLst>
                  <a:outerShdw blurRad="38100" dist="38100" dir="2700000" algn="tl">
                    <a:srgbClr val="C0C0C0"/>
                  </a:outerShdw>
                </a:effectLst>
                <a:latin typeface="Tahoma" pitchFamily="34" charset="0"/>
              </a:defRPr>
            </a:lvl8pPr>
            <a:lvl9pPr marL="1828800" algn="ctr" rtl="0" eaLnBrk="0" fontAlgn="base" hangingPunct="0">
              <a:spcBef>
                <a:spcPct val="0"/>
              </a:spcBef>
              <a:spcAft>
                <a:spcPct val="0"/>
              </a:spcAft>
              <a:defRPr sz="3200">
                <a:solidFill>
                  <a:srgbClr val="000066"/>
                </a:solidFill>
                <a:effectLst>
                  <a:outerShdw blurRad="38100" dist="38100" dir="2700000" algn="tl">
                    <a:srgbClr val="C0C0C0"/>
                  </a:outerShdw>
                </a:effectLst>
                <a:latin typeface="Tahoma" pitchFamily="34" charset="0"/>
              </a:defRPr>
            </a:lvl9pPr>
          </a:lstStyle>
          <a:p>
            <a:pPr algn="l" eaLnBrk="1" fontAlgn="auto" hangingPunct="1">
              <a:spcBef>
                <a:spcPts val="0"/>
              </a:spcBef>
              <a:spcAft>
                <a:spcPts val="600"/>
              </a:spcAft>
              <a:buClr>
                <a:srgbClr val="93A299"/>
              </a:buClr>
              <a:buSzPct val="85000"/>
              <a:defRPr/>
            </a:pPr>
            <a:r>
              <a:rPr lang="en-US" altLang="en-US" sz="1800" kern="0" dirty="0">
                <a:solidFill>
                  <a:schemeClr val="tx1"/>
                </a:solidFill>
                <a:effectLst/>
                <a:latin typeface="Arial" panose="020B0604020202020204" pitchFamily="34" charset="0"/>
                <a:ea typeface="+mn-ea"/>
                <a:cs typeface="Arial" panose="020B0604020202020204" pitchFamily="34" charset="0"/>
              </a:rPr>
              <a:t>Common diagnoses include vertigo and labyrinthitis. Characteristic symptoms entail dizziness, lightheadedness, and imbalance.</a:t>
            </a:r>
          </a:p>
        </p:txBody>
      </p:sp>
      <p:sp>
        <p:nvSpPr>
          <p:cNvPr id="3" name="Slide Number Placeholder 2">
            <a:extLst>
              <a:ext uri="{FF2B5EF4-FFF2-40B4-BE49-F238E27FC236}">
                <a16:creationId xmlns:a16="http://schemas.microsoft.com/office/drawing/2014/main" id="{E741ECF2-190E-47B7-910C-5F6FC17104EC}"/>
              </a:ext>
            </a:extLst>
          </p:cNvPr>
          <p:cNvSpPr>
            <a:spLocks noGrp="1"/>
          </p:cNvSpPr>
          <p:nvPr>
            <p:ph type="sldNum" sz="quarter" idx="12"/>
            <p:custDataLst>
              <p:tags r:id="rId5"/>
            </p:custDataLst>
          </p:nvPr>
        </p:nvSpPr>
        <p:spPr>
          <a:xfrm>
            <a:off x="6931152" y="6601976"/>
            <a:ext cx="2133600" cy="365125"/>
          </a:xfrm>
        </p:spPr>
        <p:txBody>
          <a:bodyPr/>
          <a:lstStyle/>
          <a:p>
            <a:pPr>
              <a:spcAft>
                <a:spcPts val="600"/>
              </a:spcAft>
            </a:pPr>
            <a:fld id="{3595CAA2-0A26-4F80-8C9D-DFDCC8C100DD}" type="slidenum">
              <a:rPr lang="en-US" altLang="en-US" sz="1400" smtClean="0"/>
              <a:pPr>
                <a:spcAft>
                  <a:spcPts val="600"/>
                </a:spcAft>
              </a:pPr>
              <a:t>6</a:t>
            </a:fld>
            <a:endParaRPr lang="en-US" altLang="en-US" sz="1400" dirty="0"/>
          </a:p>
        </p:txBody>
      </p:sp>
      <p:sp>
        <p:nvSpPr>
          <p:cNvPr id="14" name="Left Brace 13">
            <a:extLst>
              <a:ext uri="{FF2B5EF4-FFF2-40B4-BE49-F238E27FC236}">
                <a16:creationId xmlns:a16="http://schemas.microsoft.com/office/drawing/2014/main" id="{C6163D47-549A-4211-9F2B-C20D2E7602DC}"/>
              </a:ext>
            </a:extLst>
          </p:cNvPr>
          <p:cNvSpPr/>
          <p:nvPr>
            <p:custDataLst>
              <p:tags r:id="rId6"/>
            </p:custDataLst>
          </p:nvPr>
        </p:nvSpPr>
        <p:spPr>
          <a:xfrm>
            <a:off x="469232" y="5105400"/>
            <a:ext cx="115505" cy="541378"/>
          </a:xfrm>
          <a:prstGeom prst="leftBrace">
            <a:avLst/>
          </a:prstGeom>
          <a:noFill/>
          <a:ln w="38100" cap="flat" cmpd="sng" algn="ctr">
            <a:solidFill>
              <a:srgbClr val="3333CC"/>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000000"/>
              </a:solidFill>
              <a:effectLst/>
              <a:uLnTx/>
              <a:uFillTx/>
              <a:latin typeface="Tahoma"/>
              <a:ea typeface="+mn-ea"/>
              <a:cs typeface="+mn-cs"/>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a:extLst>
              <a:ext uri="{FF2B5EF4-FFF2-40B4-BE49-F238E27FC236}">
                <a16:creationId xmlns:a16="http://schemas.microsoft.com/office/drawing/2014/main" id="{90407472-B50F-4E23-ABED-AFFD7F15603E}"/>
              </a:ext>
            </a:extLst>
          </p:cNvPr>
          <p:cNvSpPr>
            <a:spLocks noGrp="1" noChangeArrowheads="1"/>
          </p:cNvSpPr>
          <p:nvPr>
            <p:ph type="title"/>
            <p:custDataLst>
              <p:tags r:id="rId1"/>
            </p:custDataLst>
          </p:nvPr>
        </p:nvSpPr>
        <p:spPr>
          <a:xfrm>
            <a:off x="0" y="793629"/>
            <a:ext cx="9144000" cy="10868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US" altLang="en-US" sz="2800" dirty="0">
                <a:effectLst/>
              </a:rPr>
              <a:t>Meniere’s Syndrome (DC 6205)</a:t>
            </a:r>
          </a:p>
        </p:txBody>
      </p:sp>
      <p:sp>
        <p:nvSpPr>
          <p:cNvPr id="6" name="Content Placeholder 2">
            <a:extLst>
              <a:ext uri="{FF2B5EF4-FFF2-40B4-BE49-F238E27FC236}">
                <a16:creationId xmlns:a16="http://schemas.microsoft.com/office/drawing/2014/main" id="{C8ACBEB5-FEF4-4542-995B-775E3DFD998B}"/>
              </a:ext>
            </a:extLst>
          </p:cNvPr>
          <p:cNvSpPr txBox="1">
            <a:spLocks/>
          </p:cNvSpPr>
          <p:nvPr>
            <p:custDataLst>
              <p:tags r:id="rId2"/>
            </p:custDataLst>
          </p:nvPr>
        </p:nvSpPr>
        <p:spPr>
          <a:xfrm>
            <a:off x="410497" y="1616172"/>
            <a:ext cx="8172450" cy="652463"/>
          </a:xfrm>
          <a:prstGeom prst="rect">
            <a:avLst/>
          </a:prstGeom>
        </p:spPr>
        <p:txBody>
          <a:bodyPr/>
          <a:lstStyle>
            <a:lvl1pPr marL="342900" indent="-342900" algn="l" rtl="0" eaLnBrk="0" fontAlgn="base" hangingPunct="0">
              <a:spcBef>
                <a:spcPct val="20000"/>
              </a:spcBef>
              <a:spcAft>
                <a:spcPct val="0"/>
              </a:spcAft>
              <a:buClr>
                <a:srgbClr val="CC0000"/>
              </a:buClr>
              <a:buFont typeface="Wingdings" pitchFamily="2" charset="2"/>
              <a:buChar char="•"/>
              <a:defRPr sz="2800">
                <a:solidFill>
                  <a:srgbClr val="1D3275"/>
                </a:solidFill>
                <a:latin typeface="+mn-lt"/>
                <a:ea typeface="+mn-ea"/>
                <a:cs typeface="+mn-cs"/>
              </a:defRPr>
            </a:lvl1pPr>
            <a:lvl2pPr marL="742950" indent="-285750" algn="l" rtl="0" eaLnBrk="0" fontAlgn="base" hangingPunct="0">
              <a:spcBef>
                <a:spcPct val="20000"/>
              </a:spcBef>
              <a:spcAft>
                <a:spcPct val="0"/>
              </a:spcAft>
              <a:buChar char="–"/>
              <a:defRPr sz="2400">
                <a:solidFill>
                  <a:srgbClr val="1D3275"/>
                </a:solidFill>
                <a:latin typeface="+mn-lt"/>
              </a:defRPr>
            </a:lvl2pPr>
            <a:lvl3pPr marL="1143000" indent="-228600" algn="l" rtl="0" eaLnBrk="0" fontAlgn="base" hangingPunct="0">
              <a:spcBef>
                <a:spcPct val="20000"/>
              </a:spcBef>
              <a:spcAft>
                <a:spcPct val="0"/>
              </a:spcAft>
              <a:buClr>
                <a:srgbClr val="CC0000"/>
              </a:buClr>
              <a:buChar char="•"/>
              <a:defRPr sz="2000">
                <a:solidFill>
                  <a:srgbClr val="1D3275"/>
                </a:solidFill>
                <a:latin typeface="+mn-lt"/>
              </a:defRPr>
            </a:lvl3pPr>
            <a:lvl4pPr marL="1600200" indent="-228600" algn="l" rtl="0" eaLnBrk="0" fontAlgn="base" hangingPunct="0">
              <a:spcBef>
                <a:spcPct val="20000"/>
              </a:spcBef>
              <a:spcAft>
                <a:spcPct val="0"/>
              </a:spcAft>
              <a:buChar char="–"/>
              <a:defRPr sz="2000">
                <a:solidFill>
                  <a:srgbClr val="1D3275"/>
                </a:solidFill>
                <a:latin typeface="+mn-lt"/>
              </a:defRPr>
            </a:lvl4pPr>
            <a:lvl5pPr marL="2057400" indent="-228600" algn="l" rtl="0" eaLnBrk="0" fontAlgn="base" hangingPunct="0">
              <a:spcBef>
                <a:spcPct val="20000"/>
              </a:spcBef>
              <a:spcAft>
                <a:spcPct val="0"/>
              </a:spcAft>
              <a:buChar char="»"/>
              <a:defRPr sz="2000">
                <a:solidFill>
                  <a:srgbClr val="1D3275"/>
                </a:solidFill>
                <a:latin typeface="+mn-lt"/>
              </a:defRPr>
            </a:lvl5pPr>
            <a:lvl6pPr marL="2514600" indent="-228600" algn="l" rtl="0" eaLnBrk="0" fontAlgn="base" hangingPunct="0">
              <a:spcBef>
                <a:spcPct val="20000"/>
              </a:spcBef>
              <a:spcAft>
                <a:spcPct val="0"/>
              </a:spcAft>
              <a:buChar char="»"/>
              <a:defRPr>
                <a:solidFill>
                  <a:srgbClr val="1D3275"/>
                </a:solidFill>
                <a:latin typeface="+mn-lt"/>
              </a:defRPr>
            </a:lvl6pPr>
            <a:lvl7pPr marL="2971800" indent="-228600" algn="l" rtl="0" eaLnBrk="0" fontAlgn="base" hangingPunct="0">
              <a:spcBef>
                <a:spcPct val="20000"/>
              </a:spcBef>
              <a:spcAft>
                <a:spcPct val="0"/>
              </a:spcAft>
              <a:buChar char="»"/>
              <a:defRPr>
                <a:solidFill>
                  <a:srgbClr val="1D3275"/>
                </a:solidFill>
                <a:latin typeface="+mn-lt"/>
              </a:defRPr>
            </a:lvl7pPr>
            <a:lvl8pPr marL="3429000" indent="-228600" algn="l" rtl="0" eaLnBrk="0" fontAlgn="base" hangingPunct="0">
              <a:spcBef>
                <a:spcPct val="20000"/>
              </a:spcBef>
              <a:spcAft>
                <a:spcPct val="0"/>
              </a:spcAft>
              <a:buChar char="»"/>
              <a:defRPr>
                <a:solidFill>
                  <a:srgbClr val="1D3275"/>
                </a:solidFill>
                <a:latin typeface="+mn-lt"/>
              </a:defRPr>
            </a:lvl8pPr>
            <a:lvl9pPr marL="3886200" indent="-228600" algn="l" rtl="0" eaLnBrk="0" fontAlgn="base" hangingPunct="0">
              <a:spcBef>
                <a:spcPct val="20000"/>
              </a:spcBef>
              <a:spcAft>
                <a:spcPct val="0"/>
              </a:spcAft>
              <a:buChar char="»"/>
              <a:defRPr>
                <a:solidFill>
                  <a:srgbClr val="1D3275"/>
                </a:solidFill>
                <a:latin typeface="+mn-lt"/>
              </a:defRPr>
            </a:lvl9pPr>
          </a:lstStyle>
          <a:p>
            <a:pPr marL="0" indent="0">
              <a:spcBef>
                <a:spcPts val="0"/>
              </a:spcBef>
              <a:spcAft>
                <a:spcPts val="600"/>
              </a:spcAft>
              <a:buFont typeface="Wingdings" pitchFamily="2" charset="2"/>
              <a:buNone/>
              <a:defRPr/>
            </a:pPr>
            <a:r>
              <a:rPr lang="en-US" altLang="en-US" sz="1800" kern="0" dirty="0">
                <a:solidFill>
                  <a:schemeClr val="tx1"/>
                </a:solidFill>
                <a:latin typeface="Arial" panose="020B0604020202020204" pitchFamily="34" charset="0"/>
                <a:cs typeface="Arial" panose="020B0604020202020204" pitchFamily="34" charset="0"/>
              </a:rPr>
              <a:t>A progressive condition characterized by violent, paroxysmal attacks of vertigo, as well as component hearing loss and tinnitus.</a:t>
            </a:r>
          </a:p>
        </p:txBody>
      </p:sp>
      <p:pic>
        <p:nvPicPr>
          <p:cNvPr id="10246" name="Picture 3">
            <a:extLst>
              <a:ext uri="{FF2B5EF4-FFF2-40B4-BE49-F238E27FC236}">
                <a16:creationId xmlns:a16="http://schemas.microsoft.com/office/drawing/2014/main" id="{3CFD3684-A1F8-4656-BE8D-4AD10A7FB4A8}"/>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543847" y="3845364"/>
            <a:ext cx="4591050" cy="239709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3">
            <a:extLst>
              <a:ext uri="{FF2B5EF4-FFF2-40B4-BE49-F238E27FC236}">
                <a16:creationId xmlns:a16="http://schemas.microsoft.com/office/drawing/2014/main" id="{71A60C83-73A2-413D-A368-C12E7F361BEA}"/>
              </a:ext>
            </a:extLst>
          </p:cNvPr>
          <p:cNvPicPr>
            <a:picLocks noChangeAspect="1" noChangeArrowheads="1"/>
          </p:cNvPicPr>
          <p:nvPr>
            <p:custDataLst>
              <p:tags r:id="rId3"/>
            </p:custDataLst>
          </p:nvPr>
        </p:nvPicPr>
        <p:blipFill>
          <a:blip r:embed="rId8"/>
          <a:stretch>
            <a:fillRect/>
          </a:stretch>
        </p:blipFill>
        <p:spPr bwMode="auto">
          <a:xfrm>
            <a:off x="543847" y="2423114"/>
            <a:ext cx="8039100" cy="1322524"/>
          </a:xfrm>
          <a:prstGeom prst="rect">
            <a:avLst/>
          </a:prstGeom>
          <a:ln w="38100" cap="sq">
            <a:solidFill>
              <a:srgbClr val="000000"/>
            </a:solidFill>
            <a:miter lim="800000"/>
          </a:ln>
          <a:effectLst>
            <a:outerShdw blurRad="50800" dist="38100" dir="2700000" algn="tl" rotWithShape="0">
              <a:prstClr val="black">
                <a:alpha val="40000"/>
              </a:prstClr>
            </a:outerShdw>
          </a:effectLst>
          <a:extLst/>
        </p:spPr>
      </p:pic>
      <p:pic>
        <p:nvPicPr>
          <p:cNvPr id="10248" name="Picture 11">
            <a:extLst>
              <a:ext uri="{FF2B5EF4-FFF2-40B4-BE49-F238E27FC236}">
                <a16:creationId xmlns:a16="http://schemas.microsoft.com/office/drawing/2014/main" id="{0B8564EA-3893-460C-B7A7-375112391D48}"/>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3406902" y="4013544"/>
            <a:ext cx="4591050" cy="899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a:extLst>
              <a:ext uri="{FF2B5EF4-FFF2-40B4-BE49-F238E27FC236}">
                <a16:creationId xmlns:a16="http://schemas.microsoft.com/office/drawing/2014/main" id="{BA5F4079-33B0-4455-8883-FA8E23860FC4}"/>
              </a:ext>
            </a:extLst>
          </p:cNvPr>
          <p:cNvSpPr>
            <a:spLocks noGrp="1"/>
          </p:cNvSpPr>
          <p:nvPr>
            <p:ph type="sldNum" sz="quarter" idx="12"/>
            <p:custDataLst>
              <p:tags r:id="rId4"/>
            </p:custDataLst>
          </p:nvPr>
        </p:nvSpPr>
        <p:spPr>
          <a:xfrm>
            <a:off x="6931152" y="6601976"/>
            <a:ext cx="2133600" cy="365125"/>
          </a:xfrm>
        </p:spPr>
        <p:txBody>
          <a:bodyPr/>
          <a:lstStyle/>
          <a:p>
            <a:pPr>
              <a:spcAft>
                <a:spcPts val="600"/>
              </a:spcAft>
            </a:pPr>
            <a:fld id="{3595CAA2-0A26-4F80-8C9D-DFDCC8C100DD}" type="slidenum">
              <a:rPr lang="en-US" altLang="en-US" sz="1400" smtClean="0"/>
              <a:pPr>
                <a:spcAft>
                  <a:spcPts val="600"/>
                </a:spcAft>
              </a:pPr>
              <a:t>7</a:t>
            </a:fld>
            <a:endParaRPr lang="en-US" altLang="en-US" sz="1400"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a:extLst>
              <a:ext uri="{FF2B5EF4-FFF2-40B4-BE49-F238E27FC236}">
                <a16:creationId xmlns:a16="http://schemas.microsoft.com/office/drawing/2014/main" id="{75572410-74DF-4AAB-94F0-91E66EFC06EC}"/>
              </a:ext>
            </a:extLst>
          </p:cNvPr>
          <p:cNvSpPr>
            <a:spLocks noGrp="1" noChangeArrowheads="1"/>
          </p:cNvSpPr>
          <p:nvPr>
            <p:ph type="title"/>
            <p:custDataLst>
              <p:tags r:id="rId1"/>
            </p:custDataLst>
          </p:nvPr>
        </p:nvSpPr>
        <p:spPr>
          <a:xfrm>
            <a:off x="0" y="793629"/>
            <a:ext cx="9144000" cy="10868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US" altLang="en-US" sz="2800" dirty="0">
                <a:effectLst/>
              </a:rPr>
              <a:t>Auditory Disorders</a:t>
            </a:r>
          </a:p>
        </p:txBody>
      </p:sp>
      <p:sp>
        <p:nvSpPr>
          <p:cNvPr id="10244" name="Rectangle 3">
            <a:extLst>
              <a:ext uri="{FF2B5EF4-FFF2-40B4-BE49-F238E27FC236}">
                <a16:creationId xmlns:a16="http://schemas.microsoft.com/office/drawing/2014/main" id="{F460200B-3BC2-4FE5-9C5D-8CCF82CF7D29}"/>
              </a:ext>
            </a:extLst>
          </p:cNvPr>
          <p:cNvSpPr>
            <a:spLocks noGrp="1" noChangeArrowheads="1"/>
          </p:cNvSpPr>
          <p:nvPr>
            <p:ph idx="1"/>
            <p:custDataLst>
              <p:tags r:id="rId2"/>
            </p:custDataLst>
          </p:nvPr>
        </p:nvSpPr>
        <p:spPr>
          <a:xfrm>
            <a:off x="457200" y="1962041"/>
            <a:ext cx="8229600" cy="457200"/>
          </a:xfrm>
          <a:prstGeom prst="rect">
            <a:avLst/>
          </a:prstGeom>
        </p:spPr>
        <p:txBody>
          <a:bodyPr>
            <a:normAutofit/>
          </a:bodyPr>
          <a:lstStyle/>
          <a:p>
            <a:pPr marL="0" indent="0">
              <a:spcAft>
                <a:spcPts val="600"/>
              </a:spcAft>
              <a:buClr>
                <a:srgbClr val="1D3275"/>
              </a:buClr>
              <a:buFont typeface="Wingdings" panose="05000000000000000000" pitchFamily="2" charset="2"/>
              <a:buNone/>
              <a:defRPr/>
            </a:pPr>
            <a:r>
              <a:rPr lang="en-US" altLang="en-US" sz="2000" dirty="0">
                <a:cs typeface="Arial" charset="0"/>
              </a:rPr>
              <a:t>Our discussion will include: </a:t>
            </a:r>
          </a:p>
        </p:txBody>
      </p:sp>
      <p:sp>
        <p:nvSpPr>
          <p:cNvPr id="2" name="Slide Number Placeholder 1">
            <a:extLst>
              <a:ext uri="{FF2B5EF4-FFF2-40B4-BE49-F238E27FC236}">
                <a16:creationId xmlns:a16="http://schemas.microsoft.com/office/drawing/2014/main" id="{33E527AB-269A-41CE-BC52-5272DE708638}"/>
              </a:ext>
            </a:extLst>
          </p:cNvPr>
          <p:cNvSpPr>
            <a:spLocks noGrp="1"/>
          </p:cNvSpPr>
          <p:nvPr>
            <p:ph type="sldNum" sz="quarter" idx="12"/>
            <p:custDataLst>
              <p:tags r:id="rId3"/>
            </p:custDataLst>
          </p:nvPr>
        </p:nvSpPr>
        <p:spPr>
          <a:xfrm>
            <a:off x="6931152" y="6601976"/>
            <a:ext cx="2133600" cy="365125"/>
          </a:xfrm>
        </p:spPr>
        <p:txBody>
          <a:bodyPr/>
          <a:lstStyle/>
          <a:p>
            <a:pPr>
              <a:spcAft>
                <a:spcPts val="600"/>
              </a:spcAft>
            </a:pPr>
            <a:fld id="{3595CAA2-0A26-4F80-8C9D-DFDCC8C100DD}" type="slidenum">
              <a:rPr lang="en-US" altLang="en-US" sz="1400" smtClean="0"/>
              <a:pPr>
                <a:spcAft>
                  <a:spcPts val="600"/>
                </a:spcAft>
              </a:pPr>
              <a:t>8</a:t>
            </a:fld>
            <a:endParaRPr lang="en-US" altLang="en-US" dirty="0"/>
          </a:p>
        </p:txBody>
      </p:sp>
      <p:sp>
        <p:nvSpPr>
          <p:cNvPr id="3" name="TextBox 2">
            <a:extLst>
              <a:ext uri="{FF2B5EF4-FFF2-40B4-BE49-F238E27FC236}">
                <a16:creationId xmlns:a16="http://schemas.microsoft.com/office/drawing/2014/main" id="{32C0B0F0-9C93-4BA0-B7EB-752F89427654}"/>
              </a:ext>
            </a:extLst>
          </p:cNvPr>
          <p:cNvSpPr txBox="1"/>
          <p:nvPr>
            <p:custDataLst>
              <p:tags r:id="rId4"/>
            </p:custDataLst>
          </p:nvPr>
        </p:nvSpPr>
        <p:spPr>
          <a:xfrm>
            <a:off x="457200" y="2362200"/>
            <a:ext cx="8153400" cy="2139047"/>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defRPr/>
            </a:pPr>
            <a:r>
              <a:rPr lang="en-US" altLang="en-US" dirty="0">
                <a:cs typeface="Arial" charset="0"/>
              </a:rPr>
              <a:t>How we determine what hearing loss is (38 CFR 3.385); </a:t>
            </a:r>
          </a:p>
          <a:p>
            <a:pPr marL="285750" indent="-285750">
              <a:spcAft>
                <a:spcPts val="600"/>
              </a:spcAft>
              <a:buClr>
                <a:schemeClr val="tx1"/>
              </a:buClr>
              <a:buFont typeface="Arial" panose="020B0604020202020204" pitchFamily="34" charset="0"/>
              <a:buChar char="•"/>
              <a:defRPr/>
            </a:pPr>
            <a:r>
              <a:rPr lang="en-US" altLang="en-US" dirty="0">
                <a:cs typeface="Arial" charset="0"/>
              </a:rPr>
              <a:t>Rating hearing loss (38 CFR 4.85); </a:t>
            </a:r>
          </a:p>
          <a:p>
            <a:pPr marL="285750" indent="-285750">
              <a:spcAft>
                <a:spcPts val="600"/>
              </a:spcAft>
              <a:buClr>
                <a:schemeClr val="tx1"/>
              </a:buClr>
              <a:buFont typeface="Arial" panose="020B0604020202020204" pitchFamily="34" charset="0"/>
              <a:buChar char="•"/>
              <a:defRPr/>
            </a:pPr>
            <a:r>
              <a:rPr lang="en-US" altLang="en-US" dirty="0">
                <a:cs typeface="Arial" charset="0"/>
              </a:rPr>
              <a:t>Exceptional Patterns of hearing (38 CFR 4.86);</a:t>
            </a:r>
          </a:p>
          <a:p>
            <a:pPr marL="285750" indent="-285750">
              <a:spcAft>
                <a:spcPts val="600"/>
              </a:spcAft>
              <a:buClr>
                <a:schemeClr val="tx1"/>
              </a:buClr>
              <a:buFont typeface="Arial" panose="020B0604020202020204" pitchFamily="34" charset="0"/>
              <a:buChar char="•"/>
              <a:defRPr/>
            </a:pPr>
            <a:r>
              <a:rPr lang="en-US" altLang="en-US" dirty="0">
                <a:cs typeface="Arial" charset="0"/>
              </a:rPr>
              <a:t>A review of the Hearing Loss &amp; Tinnitus DBQ; </a:t>
            </a:r>
          </a:p>
          <a:p>
            <a:pPr marL="285750" indent="-285750">
              <a:spcAft>
                <a:spcPts val="600"/>
              </a:spcAft>
              <a:buClr>
                <a:schemeClr val="tx1"/>
              </a:buClr>
              <a:buFont typeface="Arial" panose="020B0604020202020204" pitchFamily="34" charset="0"/>
              <a:buChar char="•"/>
              <a:defRPr/>
            </a:pPr>
            <a:r>
              <a:rPr lang="en-US" altLang="en-US" dirty="0">
                <a:cs typeface="Arial" charset="0"/>
              </a:rPr>
              <a:t>Special considerations specific to hearing loss; </a:t>
            </a:r>
          </a:p>
          <a:p>
            <a:pPr marL="285750" indent="-285750">
              <a:spcAft>
                <a:spcPts val="600"/>
              </a:spcAft>
              <a:buClr>
                <a:schemeClr val="tx1"/>
              </a:buClr>
              <a:buFont typeface="Arial" panose="020B0604020202020204" pitchFamily="34" charset="0"/>
              <a:buChar char="•"/>
              <a:defRPr/>
            </a:pPr>
            <a:r>
              <a:rPr lang="en-US" altLang="en-US" dirty="0">
                <a:cs typeface="Arial" charset="0"/>
              </a:rPr>
              <a:t>Data entry in the Hearing Loss Evaluation Builder (Calculator).</a:t>
            </a:r>
            <a:endParaRPr lang="en-US" altLang="en-US" sz="2400" dirty="0">
              <a:latin typeface="Arial" charset="0"/>
              <a:cs typeface="Arial" charset="0"/>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4047AE-F435-427A-8C56-91A4C3AA50E4}"/>
              </a:ext>
            </a:extLst>
          </p:cNvPr>
          <p:cNvSpPr>
            <a:spLocks noGrp="1"/>
          </p:cNvSpPr>
          <p:nvPr>
            <p:ph type="title"/>
            <p:custDataLst>
              <p:tags r:id="rId1"/>
            </p:custDataLst>
          </p:nvPr>
        </p:nvSpPr>
        <p:spPr>
          <a:xfrm>
            <a:off x="0" y="793629"/>
            <a:ext cx="9144000" cy="1086867"/>
          </a:xfrm>
        </p:spPr>
        <p:txBody>
          <a:bodyPr/>
          <a:lstStyle/>
          <a:p>
            <a:pPr>
              <a:defRPr/>
            </a:pPr>
            <a:r>
              <a:rPr lang="en-US" sz="2800" dirty="0">
                <a:solidFill>
                  <a:schemeClr val="tx2"/>
                </a:solidFill>
                <a:effectLst/>
              </a:rPr>
              <a:t>Proper Hearing Loss Development</a:t>
            </a:r>
            <a:br>
              <a:rPr lang="en-US" sz="2800" dirty="0">
                <a:solidFill>
                  <a:schemeClr val="tx2"/>
                </a:solidFill>
                <a:effectLst/>
              </a:rPr>
            </a:br>
            <a:r>
              <a:rPr lang="en-US" sz="2800" dirty="0">
                <a:solidFill>
                  <a:schemeClr val="tx2"/>
                </a:solidFill>
                <a:effectLst/>
              </a:rPr>
              <a:t>and Our Duty to Examine</a:t>
            </a:r>
          </a:p>
        </p:txBody>
      </p:sp>
      <p:sp>
        <p:nvSpPr>
          <p:cNvPr id="15" name="Content Placeholder 2">
            <a:extLst>
              <a:ext uri="{FF2B5EF4-FFF2-40B4-BE49-F238E27FC236}">
                <a16:creationId xmlns:a16="http://schemas.microsoft.com/office/drawing/2014/main" id="{A838080B-3B16-4BAE-88AD-A7470C5E66A1}"/>
              </a:ext>
            </a:extLst>
          </p:cNvPr>
          <p:cNvSpPr>
            <a:spLocks noGrp="1"/>
          </p:cNvSpPr>
          <p:nvPr>
            <p:ph idx="1"/>
            <p:custDataLst>
              <p:tags r:id="rId2"/>
            </p:custDataLst>
          </p:nvPr>
        </p:nvSpPr>
        <p:spPr>
          <a:xfrm>
            <a:off x="452284" y="1987416"/>
            <a:ext cx="8229600" cy="685800"/>
          </a:xfrm>
        </p:spPr>
        <p:txBody>
          <a:bodyPr rtlCol="0">
            <a:noAutofit/>
          </a:bodyPr>
          <a:lstStyle/>
          <a:p>
            <a:pPr marL="0" indent="0" fontAlgn="auto">
              <a:spcBef>
                <a:spcPts val="0"/>
              </a:spcBef>
              <a:spcAft>
                <a:spcPts val="600"/>
              </a:spcAft>
              <a:buFont typeface="Wingdings" panose="05000000000000000000" pitchFamily="2" charset="2"/>
              <a:buNone/>
              <a:defRPr/>
            </a:pPr>
            <a:r>
              <a:rPr lang="en-US" sz="1800" dirty="0">
                <a:cs typeface="Arial" charset="0"/>
              </a:rPr>
              <a:t>When adjudicating claims for service connection for hearing loss and tinnitus, request a VA audiology examination if:</a:t>
            </a:r>
          </a:p>
        </p:txBody>
      </p:sp>
      <p:sp>
        <p:nvSpPr>
          <p:cNvPr id="2" name="Slide Number Placeholder 1">
            <a:extLst>
              <a:ext uri="{FF2B5EF4-FFF2-40B4-BE49-F238E27FC236}">
                <a16:creationId xmlns:a16="http://schemas.microsoft.com/office/drawing/2014/main" id="{D385DA42-4D40-4494-B019-DFCFD6F8FF6D}"/>
              </a:ext>
            </a:extLst>
          </p:cNvPr>
          <p:cNvSpPr>
            <a:spLocks noGrp="1"/>
          </p:cNvSpPr>
          <p:nvPr>
            <p:ph type="sldNum" sz="quarter" idx="12"/>
            <p:custDataLst>
              <p:tags r:id="rId3"/>
            </p:custDataLst>
          </p:nvPr>
        </p:nvSpPr>
        <p:spPr>
          <a:xfrm>
            <a:off x="6931152" y="6601976"/>
            <a:ext cx="2133600" cy="365125"/>
          </a:xfrm>
        </p:spPr>
        <p:txBody>
          <a:bodyPr/>
          <a:lstStyle/>
          <a:p>
            <a:pPr>
              <a:spcAft>
                <a:spcPts val="600"/>
              </a:spcAft>
            </a:pPr>
            <a:fld id="{3595CAA2-0A26-4F80-8C9D-DFDCC8C100DD}" type="slidenum">
              <a:rPr lang="en-US" altLang="en-US" sz="1400" smtClean="0"/>
              <a:pPr>
                <a:spcAft>
                  <a:spcPts val="600"/>
                </a:spcAft>
              </a:pPr>
              <a:t>9</a:t>
            </a:fld>
            <a:endParaRPr lang="en-US" altLang="en-US" sz="1400" dirty="0"/>
          </a:p>
        </p:txBody>
      </p:sp>
      <p:sp>
        <p:nvSpPr>
          <p:cNvPr id="4" name="TextBox 3">
            <a:extLst>
              <a:ext uri="{FF2B5EF4-FFF2-40B4-BE49-F238E27FC236}">
                <a16:creationId xmlns:a16="http://schemas.microsoft.com/office/drawing/2014/main" id="{5480D738-4BBE-44EC-A84D-07C0FC9194E1}"/>
              </a:ext>
            </a:extLst>
          </p:cNvPr>
          <p:cNvSpPr txBox="1"/>
          <p:nvPr>
            <p:custDataLst>
              <p:tags r:id="rId4"/>
            </p:custDataLst>
          </p:nvPr>
        </p:nvSpPr>
        <p:spPr>
          <a:xfrm>
            <a:off x="452284" y="2582174"/>
            <a:ext cx="8386916" cy="2092881"/>
          </a:xfrm>
          <a:prstGeom prst="rect">
            <a:avLst/>
          </a:prstGeom>
          <a:noFill/>
        </p:spPr>
        <p:txBody>
          <a:bodyPr wrap="square" rtlCol="0">
            <a:spAutoFit/>
          </a:bodyPr>
          <a:lstStyle/>
          <a:p>
            <a:pPr marL="579438" lvl="2" indent="-293688" fontAlgn="auto">
              <a:spcAft>
                <a:spcPts val="600"/>
              </a:spcAft>
              <a:buClr>
                <a:schemeClr val="tx1"/>
              </a:buClr>
              <a:buFont typeface="Arial" panose="020B0604020202020204" pitchFamily="34" charset="0"/>
              <a:buChar char="•"/>
              <a:defRPr/>
            </a:pPr>
            <a:r>
              <a:rPr lang="en-US" sz="1500" dirty="0"/>
              <a:t>the record contains a current diagnosis of hearing loss or tinnitus or persistent or recurrent symptoms of the disability (which may be satisfied by the Veteran’s lay statement), AND </a:t>
            </a:r>
          </a:p>
          <a:p>
            <a:pPr marL="579438" lvl="2" indent="-293688" fontAlgn="auto">
              <a:spcAft>
                <a:spcPts val="600"/>
              </a:spcAft>
              <a:buClr>
                <a:schemeClr val="tx1"/>
              </a:buClr>
              <a:buFont typeface="Arial" panose="020B0604020202020204" pitchFamily="34" charset="0"/>
              <a:buChar char="•"/>
              <a:defRPr/>
            </a:pPr>
            <a:r>
              <a:rPr lang="en-US" sz="1500" dirty="0"/>
              <a:t>establishes that the Veteran suffered an injury, disease, or event (to include moderately or highly probable noise exposure sustained by reason of military occupational specialty) in service, AND </a:t>
            </a:r>
          </a:p>
          <a:p>
            <a:pPr marL="579438" lvl="2" indent="-293688" fontAlgn="auto">
              <a:spcAft>
                <a:spcPts val="600"/>
              </a:spcAft>
              <a:buClr>
                <a:schemeClr val="tx1"/>
              </a:buClr>
              <a:buFont typeface="Arial" panose="020B0604020202020204" pitchFamily="34" charset="0"/>
              <a:buChar char="•"/>
              <a:defRPr/>
            </a:pPr>
            <a:r>
              <a:rPr lang="en-US" sz="1500" dirty="0"/>
              <a:t>indicates the current diagnosis of, or recurrent/persistent symptoms of, hearing loss or tinnitus may be associated with the in-service injury, disease or event. (See 38 CFR § 3.159(c)(4)). </a:t>
            </a:r>
          </a:p>
        </p:txBody>
      </p:sp>
      <p:sp>
        <p:nvSpPr>
          <p:cNvPr id="5" name="TextBox 4">
            <a:extLst>
              <a:ext uri="{FF2B5EF4-FFF2-40B4-BE49-F238E27FC236}">
                <a16:creationId xmlns:a16="http://schemas.microsoft.com/office/drawing/2014/main" id="{DA470105-7225-403B-A9C7-0AA7F6663ACE}"/>
              </a:ext>
            </a:extLst>
          </p:cNvPr>
          <p:cNvSpPr txBox="1"/>
          <p:nvPr>
            <p:custDataLst>
              <p:tags r:id="rId5"/>
            </p:custDataLst>
          </p:nvPr>
        </p:nvSpPr>
        <p:spPr>
          <a:xfrm>
            <a:off x="457200" y="4648200"/>
            <a:ext cx="8229600" cy="553998"/>
          </a:xfrm>
          <a:prstGeom prst="rect">
            <a:avLst/>
          </a:prstGeom>
          <a:noFill/>
        </p:spPr>
        <p:txBody>
          <a:bodyPr wrap="square" rtlCol="0">
            <a:spAutoFit/>
          </a:bodyPr>
          <a:lstStyle/>
          <a:p>
            <a:pPr>
              <a:spcAft>
                <a:spcPts val="600"/>
              </a:spcAft>
            </a:pPr>
            <a:r>
              <a:rPr lang="en-US" sz="1500" dirty="0"/>
              <a:t>The Duty MOS Noise Exposure Listing should be consulted in considering the likelihood of in-service noise exposure.</a:t>
            </a:r>
          </a:p>
        </p:txBody>
      </p:sp>
      <p:pic>
        <p:nvPicPr>
          <p:cNvPr id="7" name="Picture 14">
            <a:extLst>
              <a:ext uri="{FF2B5EF4-FFF2-40B4-BE49-F238E27FC236}">
                <a16:creationId xmlns:a16="http://schemas.microsoft.com/office/drawing/2014/main" id="{490A0C15-7B6F-47FB-ADA9-7171BD6FA44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27931" y="5202198"/>
            <a:ext cx="6688138" cy="112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3&quot;/&gt;&lt;lineCharCount val=&quot;12&quot;/&gt;&lt;lineCharCount val=&quot;13&quot;/&gt;&lt;lineCharCount val=&quot;11&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PRESENTER_DUMMYTAG" val="&lt;DummyForForceWrite&gt;&lt;/DummyForForceWrite&gt;"/>
  <p:tag name="HTML_SHAPEINFO" val="&lt;ThreeDShapeInfo&gt;&lt;uuid val=&quot;{C605F448-0FA8-43D8-85C0-D32ED22724C9}&quot;/&gt;&lt;isInvalidForFieldText val=&quot;0&quot;/&gt;&lt;Image&gt;&lt;filename val=&quot;C:\Users\User\AppData\Local\Temp\CP1474811212562Session\CPTrustFolder1474811212593\PPTImport1474816676984\data\asimages\{C605F448-0FA8-43D8-85C0-D32ED22724C9}_1.png&quot;/&gt;&lt;left val=&quot;71&quot;/&gt;&lt;top val=&quot;288&quot;/&gt;&lt;width val=&quot;817&quot;/&gt;&lt;height val=&quot;135&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8&quot;/&gt;&lt;/TableIndex&gt;&lt;/ShapeTextInfo&gt;"/>
  <p:tag name="PRESENTER_DUMMYTAG" val="&lt;DummyForForceWrite&gt;&lt;/DummyForForceWrite&gt;"/>
  <p:tag name="HTML_SHAPEINFO" val="&lt;ThreeDShapeInfo&gt;&lt;uuid val=&quot;{B345602F-BF16-40D9-B952-F43ABE3773CD}&quot;/&gt;&lt;isInvalidForFieldText val=&quot;0&quot;/&gt;&lt;Image&gt;&lt;filename val=&quot;C:\Users\User\AppData\Local\Temp\CP1474811212562Session\CPTrustFolder1474811212593\PPTImport1474816676984\data\asimages\{B345602F-BF16-40D9-B952-F43ABE3773CD}_1.png&quot;/&gt;&lt;left val=&quot;71&quot;/&gt;&lt;top val=&quot;491&quot;/&gt;&lt;width val=&quot;249&quot;/&gt;&lt;height val=&quot;93&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DUMMYTAG" val="&lt;DummyForForceWrite&gt;&lt;/DummyForForceWrite&gt;"/>
  <p:tag name="HTML_SHAPEINFO" val="&lt;ThreeDShapeInfo&gt;&lt;uuid val=&quot;{4B1E4089-BC50-4FA5-9566-868E635B037F}&quot;/&gt;&lt;isInvalidForFieldText val=&quot;0&quot;/&gt;&lt;Image&gt;&lt;filename val=&quot;C:\Users\User\AppData\Local\Temp\CP1474811212562Session\CPTrustFolder1474811212593\PPTImport1474816676984\data\asimages\{4B1E4089-BC50-4FA5-9566-868E635B037F}_1.png&quot;/&gt;&lt;left val=&quot;639&quot;/&gt;&lt;top val=&quot;491&quot;/&gt;&lt;width val=&quot;249&quot;/&gt;&lt;height val=&quot;92&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E8690A96-E0AF-47FF-B746-EF9906D2D369}&quot;/&gt;&lt;isInvalidForFieldText val=&quot;0&quot;/&gt;&lt;Image&gt;&lt;filename val=&quot;C:\Users\User\AppData\Local\Temp\CP1474811212562Session\CPTrustFolder1474811212593\PPTImport1474816676984\data\asimages\{E8690A96-E0AF-47FF-B746-EF9906D2D369}_2.png&quot;/&gt;&lt;left val=&quot;0&quot;/&gt;&lt;top val=&quot;76&quot;/&gt;&lt;width val=&quot;961&quot;/&gt;&lt;height val=&quot;122&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0&quot;/&gt;&lt;lineCharCount val=&quot;66&quot;/&gt;&lt;/TableIndex&gt;&lt;/ShapeTextInfo&gt;"/>
  <p:tag name="HTML_SHAPEINFO" val="&lt;ThreeDShapeInfo&gt;&lt;uuid val=&quot;{9A660D80-E38B-4FAD-8465-BCA13D692069}&quot;/&gt;&lt;isInvalidForFieldText val=&quot;0&quot;/&gt;&lt;Image&gt;&lt;filename val=&quot;C:\Users\User\AppData\Local\Temp\CP1474811212562Session\CPTrustFolder1474811212593\PPTImport1474816676984\data\asimages\{9A660D80-E38B-4FAD-8465-BCA13D692069}_2.png&quot;/&gt;&lt;left val=&quot;40&quot;/&gt;&lt;top val=&quot;212&quot;/&gt;&lt;width val=&quot;871&quot;/&gt;&lt;height val=&quot;415&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AC085909-81BF-4199-986D-EE68A004F2E3}&quot;/&gt;&lt;isInvalidForFieldText val=&quot;0&quot;/&gt;&lt;Image&gt;&lt;filename val=&quot;C:\Users\User\AppData\Local\Temp\CP1474811212562Session\CPTrustFolder1474811212593\PPTImport1474816676984\data\asimages\{AC085909-81BF-4199-986D-EE68A004F2E3}_2.png&quot;/&gt;&lt;left val=&quot;727&quot;/&gt;&lt;top val=&quot;687&quot;/&gt;&lt;width val=&quot;226&quot;/&gt;&lt;height val=&quot;45&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AA0252A1-E4E6-4E95-AE50-5C7D71C93314}&quot;/&gt;&lt;isInvalidForFieldText val=&quot;0&quot;/&gt;&lt;Image&gt;&lt;filename val=&quot;C:\Users\User\AppData\Local\Temp\CP1474811212562Session\CPTrustFolder1474811212593\PPTImport1474816676984\data\asimages\{AA0252A1-E4E6-4E95-AE50-5C7D71C93314}_3.png&quot;/&gt;&lt;left val=&quot;0&quot;/&gt;&lt;top val=&quot;76&quot;/&gt;&lt;width val=&quot;961&quot;/&gt;&lt;height val=&quot;122&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76&quot;/&gt;&lt;lineCharCount val=&quot;19&quot;/&gt;&lt;lineCharCount val=&quot;74&quot;/&gt;&lt;lineCharCount val=&quot;15&quot;/&gt;&lt;lineCharCount val=&quot;70&quot;/&gt;&lt;lineCharCount val=&quot;7&quot;/&gt;&lt;lineCharCount val=&quot;64&quot;/&gt;&lt;lineCharCount val=&quot;51&quot;/&gt;&lt;lineCharCount val=&quot;51&quot;/&gt;&lt;lineCharCount val=&quot;49&quot;/&gt;&lt;lineCharCount val=&quot;46&quot;/&gt;&lt;lineCharCount val=&quot;56&quot;/&gt;&lt;lineCharCount val=&quot;39&quot;/&gt;&lt;lineCharCount val=&quot;54&quot;/&gt;&lt;/TableIndex&gt;&lt;/ShapeTextInfo&gt;"/>
  <p:tag name="HTML_SHAPEINFO" val="&lt;ThreeDShapeInfo&gt;&lt;uuid val=&quot;{F9BBD518-1BAD-4949-987E-A9A9F8260884}&quot;/&gt;&lt;isInvalidForFieldText val=&quot;0&quot;/&gt;&lt;Image&gt;&lt;filename val=&quot;C:\Users\User\AppData\Local\Temp\CP1474811212562Session\CPTrustFolder1474811212593\PPTImport1474816676984\data\asimages\{F9BBD518-1BAD-4949-987E-A9A9F8260884}_3.png&quot;/&gt;&lt;left val=&quot;43&quot;/&gt;&lt;top val=&quot;148&quot;/&gt;&lt;width val=&quot;858&quot;/&gt;&lt;height val=&quot;519&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8EA2CDBE-7C15-4FCE-B23F-73C781E11EA2}&quot;/&gt;&lt;isInvalidForFieldText val=&quot;0&quot;/&gt;&lt;Image&gt;&lt;filename val=&quot;C:\Users\User\AppData\Local\Temp\CP1474811212562Session\CPTrustFolder1474811212593\PPTImport1474816676984\data\asimages\{8EA2CDBE-7C15-4FCE-B23F-73C781E11EA2}_3.png&quot;/&gt;&lt;left val=&quot;727&quot;/&gt;&lt;top val=&quot;687&quot;/&gt;&lt;width val=&quot;226&quot;/&gt;&lt;height val=&quot;45&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92A54F5B-749A-42C5-B15B-89F0FAA31340}&quot;/&gt;&lt;isInvalidForFieldText val=&quot;0&quot;/&gt;&lt;Image&gt;&lt;filename val=&quot;C:\Users\User\AppData\Local\Temp\CP1474811212562Session\CPTrustFolder1474811212593\PPTImport1474816676984\data\asimages\{92A54F5B-749A-42C5-B15B-89F0FAA31340}_4.png&quot;/&gt;&lt;left val=&quot;0&quot;/&gt;&lt;top val=&quot;76&quot;/&gt;&lt;width val=&quot;961&quot;/&gt;&lt;height val=&quot;122&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42&quot;/&gt;&lt;lineCharCount val=&quot;30&quot;/&gt;&lt;lineCharCount val=&quot;1&quot;/&gt;&lt;lineCharCount val=&quot;40&quot;/&gt;&lt;lineCharCount val=&quot;37&quot;/&gt;&lt;lineCharCount val=&quot;24&quot;/&gt;&lt;lineCharCount val=&quot;1&quot;/&gt;&lt;lineCharCount val=&quot;41&quot;/&gt;&lt;lineCharCount val=&quot;41&quot;/&gt;&lt;lineCharCount val=&quot;10&quot;/&gt;&lt;/TableIndex&gt;&lt;/ShapeTextInfo&gt;"/>
  <p:tag name="HTML_SHAPEINFO" val="&lt;ThreeDShapeInfo&gt;&lt;uuid val=&quot;{11E7E0BB-AE00-4B3E-B7DD-6573081FB59A}&quot;/&gt;&lt;isInvalidForFieldText val=&quot;0&quot;/&gt;&lt;Image&gt;&lt;filename val=&quot;C:\Users\User\AppData\Local\Temp\CP1474811212562Session\CPTrustFolder1474811212593\PPTImport1474816676984\data\asimages\{11E7E0BB-AE00-4B3E-B7DD-6573081FB59A}_4.png&quot;/&gt;&lt;left val=&quot;40&quot;/&gt;&lt;top val=&quot;204&quot;/&gt;&lt;width val=&quot;523&quot;/&gt;&lt;height val=&quot;377&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73A38002-4FF1-4C05-914A-DE22563567F5}&quot;/&gt;&lt;isInvalidForFieldText val=&quot;0&quot;/&gt;&lt;Image&gt;&lt;filename val=&quot;C:\Users\User\AppData\Local\Temp\CP1474811212562Session\CPTrustFolder1474811212593\PPTImport1474816676984\data\asimages\{73A38002-4FF1-4C05-914A-DE22563567F5}_4.png&quot;/&gt;&lt;left val=&quot;727&quot;/&gt;&lt;top val=&quot;687&quot;/&gt;&lt;width val=&quot;226&quot;/&gt;&lt;height val=&quot;45&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3E75DF29-624A-45BC-820D-3D50EF7404FF}&quot;/&gt;&lt;isInvalidForFieldText val=&quot;0&quot;/&gt;&lt;Image&gt;&lt;filename val=&quot;C:\Users\User\AppData\Local\Temp\CP1474811212562Session\CPTrustFolder1474811212593\PPTImport1474816676984\data\asimages\{3E75DF29-624A-45BC-820D-3D50EF7404FF}_5.png&quot;/&gt;&lt;left val=&quot;0&quot;/&gt;&lt;top val=&quot;76&quot;/&gt;&lt;width val=&quot;961&quot;/&gt;&lt;height val=&quot;122&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32&quot;/&gt;&lt;lineCharCount val=&quot;19&quot;/&gt;&lt;lineCharCount val=&quot;13&quot;/&gt;&lt;lineCharCount val=&quot;8&quot;/&gt;&lt;/TableIndex&gt;&lt;/ShapeTextInfo&gt;"/>
  <p:tag name="HTML_SHAPEINFO" val="&lt;ThreeDShapeInfo&gt;&lt;uuid val=&quot;{FAD4BB72-B95D-4CAB-95CD-0447C4C5AD43}&quot;/&gt;&lt;isInvalidForFieldText val=&quot;0&quot;/&gt;&lt;Image&gt;&lt;filename val=&quot;C:\Users\User\AppData\Local\Temp\CP1474811212562Session\CPTrustFolder1474811212593\PPTImport1474816676984\data\asimages\{FAD4BB72-B95D-4CAB-95CD-0447C4C5AD43}_5.png&quot;/&gt;&lt;left val=&quot;42&quot;/&gt;&lt;top val=&quot;212&quot;/&gt;&lt;width val=&quot;870&quot;/&gt;&lt;height val=&quot;415&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DD4B124D-7003-455A-82EA-3F03974341D7}&quot;/&gt;&lt;isInvalidForFieldText val=&quot;0&quot;/&gt;&lt;Image&gt;&lt;filename val=&quot;C:\Users\User\AppData\Local\Temp\CP1474811212562Session\CPTrustFolder1474811212593\PPTImport1474816676984\data\asimages\{DD4B124D-7003-455A-82EA-3F03974341D7}_5.png&quot;/&gt;&lt;left val=&quot;727&quot;/&gt;&lt;top val=&quot;687&quot;/&gt;&lt;width val=&quot;226&quot;/&gt;&lt;height val=&quot;45&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HTML_SHAPEINFO" val="&lt;ThreeDShapeInfo&gt;&lt;uuid val=&quot;{DEA2B5E4-0F93-4662-B75F-236B831F8D14}&quot;/&gt;&lt;isInvalidForFieldText val=&quot;0&quot;/&gt;&lt;Image&gt;&lt;filename val=&quot;C:\Users\User\AppData\Local\Temp\CP1474811212562Session\CPTrustFolder1474811212593\PPTImport1474816676984\data\asimages\{DEA2B5E4-0F93-4662-B75F-236B831F8D14}_6.png&quot;/&gt;&lt;left val=&quot;0&quot;/&gt;&lt;top val=&quot;76&quot;/&gt;&lt;width val=&quot;961&quot;/&gt;&lt;height val=&quot;122&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INFO" val="&lt;ThreeDShapeInfo&gt;&lt;uuid val=&quot;{029FE705-A99E-4557-A5E7-EED21F746E83}&quot;/&gt;&lt;isInvalidForFieldText val=&quot;0&quot;/&gt;&lt;Image&gt;&lt;filename val=&quot;C:\Users\User\AppData\Local\Temp\CP1474811212562Session\CPTrustFolder1474811212593\PPTImport1474816676984\data\asimages\{029FE705-A99E-4557-A5E7-EED21F746E83}_6.png&quot;/&gt;&lt;left val=&quot;39&quot;/&gt;&lt;top val=&quot;259&quot;/&gt;&lt;width val=&quot;372&quot;/&gt;&lt;height val=&quot;112&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6&quot;/&gt;&lt;lineCharCount val=&quot;49&quot;/&gt;&lt;/TableIndex&gt;&lt;/ShapeTextInfo&gt;"/>
  <p:tag name="HTML_SHAPEINFO" val="&lt;ThreeDShapeInfo&gt;&lt;uuid val=&quot;{04F2AA0E-CEE3-4CF6-9D93-B9A8C42C5B8D}&quot;/&gt;&lt;isInvalidForFieldText val=&quot;0&quot;/&gt;&lt;Image&gt;&lt;filename val=&quot;C:\Users\User\AppData\Local\Temp\CP1474811212562Session\CPTrustFolder1474811212593\PPTImport1474816676984\data\asimages\{04F2AA0E-CEE3-4CF6-9D93-B9A8C42C5B8D}_6.png&quot;/&gt;&lt;left val=&quot;42&quot;/&gt;&lt;top val=&quot;167&quot;/&gt;&lt;width val=&quot;870&quot;/&gt;&lt;height val=&quot;80&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A6F544C0-B40E-405E-9E30-642BA79A633E}&quot;/&gt;&lt;isInvalidForFieldText val=&quot;0&quot;/&gt;&lt;Image&gt;&lt;filename val=&quot;C:\Users\User\AppData\Local\Temp\CP1474811212562Session\CPTrustFolder1474811212593\PPTImport1474816676984\data\asimages\{A6F544C0-B40E-405E-9E30-642BA79A633E}_6.png&quot;/&gt;&lt;left val=&quot;727&quot;/&gt;&lt;top val=&quot;687&quot;/&gt;&lt;width val=&quot;226&quot;/&gt;&lt;height val=&quot;45&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B24F9726-7E03-4DDA-9487-6C3870BE1BFF}&quot;/&gt;&lt;isInvalidForFieldText val=&quot;0&quot;/&gt;&lt;Image&gt;&lt;filename val=&quot;C:\Users\User\AppData\Local\Temp\CP1474811212562Session\CPTrustFolder1474811212593\PPTImport1474816676984\data\asimages\{B24F9726-7E03-4DDA-9487-6C3870BE1BFF}_7.png&quot;/&gt;&lt;left val=&quot;0&quot;/&gt;&lt;top val=&quot;76&quot;/&gt;&lt;width val=&quot;961&quot;/&gt;&lt;height val=&quot;122&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81&quot;/&gt;&lt;lineCharCount val=&quot;47&quot;/&gt;&lt;/TableIndex&gt;&lt;/ShapeTextInfo&gt;"/>
  <p:tag name="HTML_SHAPEINFO" val="&lt;ThreeDShapeInfo&gt;&lt;uuid val=&quot;{C4807981-F180-4CD0-9DD2-4C067D75C79F}&quot;/&gt;&lt;isInvalidForFieldText val=&quot;0&quot;/&gt;&lt;Image&gt;&lt;filename val=&quot;C:\Users\User\AppData\Local\Temp\CP1474811212562Session\CPTrustFolder1474811212593\PPTImport1474816676984\data\asimages\{C4807981-F180-4CD0-9DD2-4C067D75C79F}_7.png&quot;/&gt;&lt;left val=&quot;37&quot;/&gt;&lt;top val=&quot;166&quot;/&gt;&lt;width val=&quot;875&quot;/&gt;&lt;height val=&quot;80&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INFO" val="&lt;ThreeDShapeInfo&gt;&lt;uuid val=&quot;{855BA1BD-D447-474A-AAEF-04F2F86556FC}&quot;/&gt;&lt;isInvalidForFieldText val=&quot;0&quot;/&gt;&lt;Image&gt;&lt;filename val=&quot;C:\Users\User\AppData\Local\Temp\CP1474811212562Session\CPTrustFolder1474811212593\PPTImport1474816676984\data\asimages\{855BA1BD-D447-474A-AAEF-04F2F86556FC}_7.png&quot;/&gt;&lt;left val=&quot;49&quot;/&gt;&lt;top val=&quot;247&quot;/&gt;&lt;width val=&quot;864&quot;/&gt;&lt;height val=&quot;159&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99B2DEF-651C-4386-A5D0-0E23E11963A1}&quot;/&gt;&lt;isInvalidForFieldText val=&quot;0&quot;/&gt;&lt;Image&gt;&lt;filename val=&quot;C:\Users\User\AppData\Local\Temp\CP1474811212562Session\CPTrustFolder1474811212593\PPTImport1474816676984\data\asimages\{699B2DEF-651C-4386-A5D0-0E23E11963A1}_7.png&quot;/&gt;&lt;left val=&quot;727&quot;/&gt;&lt;top val=&quot;687&quot;/&gt;&lt;width val=&quot;226&quot;/&gt;&lt;height val=&quot;45&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EC858A69-8284-482A-8B6A-E562A3D03AEA}&quot;/&gt;&lt;isInvalidForFieldText val=&quot;0&quot;/&gt;&lt;Image&gt;&lt;filename val=&quot;C:\Users\User\AppData\Local\Temp\CP1474811212562Session\CPTrustFolder1474811212593\PPTImport1474816676984\data\asimages\{EC858A69-8284-482A-8B6A-E562A3D03AEA}_8.png&quot;/&gt;&lt;left val=&quot;0&quot;/&gt;&lt;top val=&quot;76&quot;/&gt;&lt;width val=&quot;961&quot;/&gt;&lt;height val=&quot;122&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A12DC616-C0E7-4037-98EE-D53E10D0DBF2}&quot;/&gt;&lt;isInvalidForFieldText val=&quot;0&quot;/&gt;&lt;Image&gt;&lt;filename val=&quot;C:\Users\User\AppData\Local\Temp\CP1474811212562Session\CPTrustFolder1474811212593\PPTImport1474816676984\data\asimages\{A12DC616-C0E7-4037-98EE-D53E10D0DBF2}_8.png&quot;/&gt;&lt;left val=&quot;40&quot;/&gt;&lt;top val=&quot;202&quot;/&gt;&lt;width val=&quot;871&quot;/&gt;&lt;height val=&quot;57&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732314D0-3F79-4102-8B33-BD273FC55173}&quot;/&gt;&lt;isInvalidForFieldText val=&quot;0&quot;/&gt;&lt;Image&gt;&lt;filename val=&quot;C:\Users\User\AppData\Local\Temp\CP1474811212562Session\CPTrustFolder1474811212593\PPTImport1474816676984\data\asimages\{732314D0-3F79-4102-8B33-BD273FC55173}_8.png&quot;/&gt;&lt;left val=&quot;727&quot;/&gt;&lt;top val=&quot;687&quot;/&gt;&lt;width val=&quot;226&quot;/&gt;&lt;height val=&quot;45&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55&quot;/&gt;&lt;lineCharCount val=&quot;36&quot;/&gt;&lt;lineCharCount val=&quot;47&quot;/&gt;&lt;lineCharCount val=&quot;46&quot;/&gt;&lt;lineCharCount val=&quot;50&quot;/&gt;&lt;lineCharCount val=&quot;63&quot;/&gt;&lt;/TableIndex&gt;&lt;/ShapeTextInfo&gt;"/>
  <p:tag name="HTML_SHAPEINFO" val="&lt;ThreeDShapeInfo&gt;&lt;uuid val=&quot;{DE25D4B2-A679-46C1-A479-E79816E2BFC5}&quot;/&gt;&lt;isInvalidForFieldText val=&quot;0&quot;/&gt;&lt;Image&gt;&lt;filename val=&quot;C:\Users\User\AppData\Local\Temp\CP1474811212562Session\CPTrustFolder1474811212593\PPTImport1474816676984\data\asimages\{DE25D4B2-A679-46C1-A479-E79816E2BFC5}_8.png&quot;/&gt;&lt;left val=&quot;43&quot;/&gt;&lt;top val=&quot;244&quot;/&gt;&lt;width val=&quot;861&quot;/&gt;&lt;height val=&quot;236&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2&quot;/&gt;&lt;lineCharCount val=&quot;23&quot;/&gt;&lt;/TableIndex&gt;&lt;/ShapeTextInfo&gt;"/>
  <p:tag name="HTML_SHAPEINFO" val="&lt;ThreeDShapeInfo&gt;&lt;uuid val=&quot;{04A08FB8-A650-448A-A24C-61E4AEE48D0F}&quot;/&gt;&lt;isInvalidForFieldText val=&quot;0&quot;/&gt;&lt;Image&gt;&lt;filename val=&quot;C:\Users\User\AppData\Local\Temp\CP1474811212562Session\CPTrustFolder1474811212593\PPTImport1474816676984\data\asimages\{04A08FB8-A650-448A-A24C-61E4AEE48D0F}_9.png&quot;/&gt;&lt;left val=&quot;0&quot;/&gt;&lt;top val=&quot;76&quot;/&gt;&lt;width val=&quot;961&quot;/&gt;&lt;height val=&quot;124&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9&quot;/&gt;&lt;lineCharCount val=&quot;38&quot;/&gt;&lt;/TableIndex&gt;&lt;/ShapeTextInfo&gt;"/>
  <p:tag name="HTML_SHAPEINFO" val="&lt;ThreeDShapeInfo&gt;&lt;uuid val=&quot;{DC807C60-1E93-4D90-8D3A-BD63693B9A72}&quot;/&gt;&lt;isInvalidForFieldText val=&quot;0&quot;/&gt;&lt;Image&gt;&lt;filename val=&quot;C:\Users\User\AppData\Local\Temp\CP1474811212562Session\CPTrustFolder1474811212593\PPTImport1474816676984\data\asimages\{DC807C60-1E93-4D90-8D3A-BD63693B9A72}_9.png&quot;/&gt;&lt;left val=&quot;42&quot;/&gt;&lt;top val=&quot;205&quot;/&gt;&lt;width val=&quot;870&quot;/&gt;&lt;height val=&quot;80&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F894F999-C7D3-486F-84CD-DB8AD00DC80F}&quot;/&gt;&lt;isInvalidForFieldText val=&quot;0&quot;/&gt;&lt;Image&gt;&lt;filename val=&quot;C:\Users\User\AppData\Local\Temp\CP1474811212562Session\CPTrustFolder1474811212593\PPTImport1474816676984\data\asimages\{F894F999-C7D3-486F-84CD-DB8AD00DC80F}_9.png&quot;/&gt;&lt;left val=&quot;727&quot;/&gt;&lt;top val=&quot;687&quot;/&gt;&lt;width val=&quot;226&quot;/&gt;&lt;height val=&quot;45&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95&quot;/&gt;&lt;lineCharCount val=&quot;89&quot;/&gt;&lt;lineCharCount val=&quot;93&quot;/&gt;&lt;lineCharCount val=&quot;90&quot;/&gt;&lt;lineCharCount val=&quot;14&quot;/&gt;&lt;lineCharCount val=&quot;89&quot;/&gt;&lt;lineCharCount val=&quot;87&quot;/&gt;&lt;lineCharCount val=&quot;14&quot;/&gt;&lt;/TableIndex&gt;&lt;/ShapeTextInfo&gt;"/>
  <p:tag name="HTML_SHAPEINFO" val="&lt;ThreeDShapeInfo&gt;&lt;uuid val=&quot;{D294A913-2264-4D4E-B252-C71308F321B1}&quot;/&gt;&lt;isInvalidForFieldText val=&quot;0&quot;/&gt;&lt;Image&gt;&lt;filename val=&quot;C:\Users\User\AppData\Local\Temp\CP1474811212562Session\CPTrustFolder1474811212593\PPTImport1474816676984\data\asimages\{D294A913-2264-4D4E-B252-C71308F321B1}_9.png&quot;/&gt;&lt;left val=&quot;46&quot;/&gt;&lt;top val=&quot;269&quot;/&gt;&lt;width val=&quot;887&quot;/&gt;&lt;height val=&quot;227&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2&quot;/&gt;&lt;lineCharCount val=&quot;23&quot;/&gt;&lt;/TableIndex&gt;&lt;/ShapeTextInfo&gt;"/>
  <p:tag name="HTML_SHAPEINFO" val="&lt;ThreeDShapeInfo&gt;&lt;uuid val=&quot;{38C52CFF-0ECD-4DE3-9EC9-F6C2F5209EAC}&quot;/&gt;&lt;isInvalidForFieldText val=&quot;0&quot;/&gt;&lt;Image&gt;&lt;filename val=&quot;C:\Users\User\AppData\Local\Temp\CP1474811212562Session\CPTrustFolder1474811212593\PPTImport1474816676984\data\asimages\{38C52CFF-0ECD-4DE3-9EC9-F6C2F5209EAC}_9.png&quot;/&gt;&lt;left val=&quot;44&quot;/&gt;&lt;top val=&quot;486&quot;/&gt;&lt;width val=&quot;867&quot;/&gt;&lt;height val=&quot;67&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9&quot;/&gt;&lt;/TableIndex&gt;&lt;/ShapeTextInfo&gt;"/>
  <p:tag name="HTML_SHAPEINFO" val="&lt;ThreeDShapeInfo&gt;&lt;uuid val=&quot;{042CB5D2-ECA3-4957-A9E0-A983D0D1D207}&quot;/&gt;&lt;isInvalidForFieldText val=&quot;0&quot;/&gt;&lt;Image&gt;&lt;filename val=&quot;C:\Users\User\AppData\Local\Temp\CP1474811212562Session\CPTrustFolder1474811212593\PPTImport1474816676984\data\asimages\{042CB5D2-ECA3-4957-A9E0-A983D0D1D207}_10.png&quot;/&gt;&lt;left val=&quot;0&quot;/&gt;&lt;top val=&quot;76&quot;/&gt;&lt;width val=&quot;961&quot;/&gt;&lt;height val=&quot;122&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8&quot;/&gt;&lt;lineCharCount val=&quot;64&quot;/&gt;&lt;lineCharCount val=&quot;64&quot;/&gt;&lt;lineCharCount val=&quot;72&quot;/&gt;&lt;lineCharCount val=&quot;68&quot;/&gt;&lt;lineCharCount val=&quot;68&quot;/&gt;&lt;lineCharCount val=&quot;49&quot;/&gt;&lt;/TableIndex&gt;&lt;/ShapeTextInfo&gt;"/>
  <p:tag name="HTML_SHAPEINFO" val="&lt;ThreeDShapeInfo&gt;&lt;uuid val=&quot;{D7A7B3E4-726B-4435-84A9-9F32B9A01390}&quot;/&gt;&lt;isInvalidForFieldText val=&quot;0&quot;/&gt;&lt;Image&gt;&lt;filename val=&quot;C:\Users\User\AppData\Local\Temp\CP1474811212562Session\CPTrustFolder1474811212593\PPTImport1474816676984\data\asimages\{D7A7B3E4-726B-4435-84A9-9F32B9A01390}_10.png&quot;/&gt;&lt;left val=&quot;48&quot;/&gt;&lt;top val=&quot;212&quot;/&gt;&lt;width val=&quot;869&quot;/&gt;&lt;height val=&quot;340&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9CBC3F5-0C74-4A11-AC09-708CE6A19A7A}&quot;/&gt;&lt;isInvalidForFieldText val=&quot;0&quot;/&gt;&lt;Image&gt;&lt;filename val=&quot;C:\Users\User\AppData\Local\Temp\CP1474811212562Session\CPTrustFolder1474811212593\PPTImport1474816676984\data\asimages\{A9CBC3F5-0C74-4A11-AC09-708CE6A19A7A}_10.png&quot;/&gt;&lt;left val=&quot;727&quot;/&gt;&lt;top val=&quot;687&quot;/&gt;&lt;width val=&quot;226&quot;/&gt;&lt;height val=&quot;45&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5BD69054-1DEA-4852-B4B7-8D21694D0C80}&quot;/&gt;&lt;isInvalidForFieldText val=&quot;0&quot;/&gt;&lt;Image&gt;&lt;filename val=&quot;C:\Users\User\AppData\Local\Temp\CP1474811212562Session\CPTrustFolder1474811212593\PPTImport1474816676984\data\asimages\{5BD69054-1DEA-4852-B4B7-8D21694D0C80}_11.png&quot;/&gt;&lt;left val=&quot;3&quot;/&gt;&lt;top val=&quot;48&quot;/&gt;&lt;width val=&quot;961&quot;/&gt;&lt;height val=&quot;122&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INFO" val="&lt;ThreeDShapeInfo&gt;&lt;uuid val=&quot;{6E4E7079-37FB-458B-A0E4-ACE3B676972B}&quot;/&gt;&lt;isInvalidForFieldText val=&quot;0&quot;/&gt;&lt;Image&gt;&lt;filename val=&quot;C:\Users\User\AppData\Local\Temp\CP1474811212562Session\CPTrustFolder1474811212593\PPTImport1474816676984\data\asimages\{6E4E7079-37FB-458B-A0E4-ACE3B676972B}_11.png&quot;/&gt;&lt;left val=&quot;55&quot;/&gt;&lt;top val=&quot;262&quot;/&gt;&lt;width val=&quot;359&quot;/&gt;&lt;height val=&quot;290&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INFO" val="&lt;ThreeDShapeInfo&gt;&lt;uuid val=&quot;{3BFBA9D1-026F-421F-833F-D6AEA6574C3E}&quot;/&gt;&lt;isInvalidForFieldText val=&quot;0&quot;/&gt;&lt;Image&gt;&lt;filename val=&quot;C:\Users\User\AppData\Local\Temp\CP1474811212562Session\CPTrustFolder1474811212593\PPTImport1474816676984\data\asimages\{3BFBA9D1-026F-421F-833F-D6AEA6574C3E}_11.png&quot;/&gt;&lt;left val=&quot;531&quot;/&gt;&lt;top val=&quot;262&quot;/&gt;&lt;width val=&quot;345&quot;/&gt;&lt;height val=&quot;291&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6&quot;/&gt;&lt;lineCharCount val=&quot;83&quot;/&gt;&lt;/TableIndex&gt;&lt;/ShapeTextInfo&gt;"/>
  <p:tag name="HTML_SHAPEINFO" val="&lt;ThreeDShapeInfo&gt;&lt;uuid val=&quot;{D0E0CD51-2987-4E42-8C8A-548A3EC08329}&quot;/&gt;&lt;isInvalidForFieldText val=&quot;0&quot;/&gt;&lt;Image&gt;&lt;filename val=&quot;C:\Users\User\AppData\Local\Temp\CP1474811212562Session\CPTrustFolder1474811212593\PPTImport1474816676984\data\asimages\{D0E0CD51-2987-4E42-8C8A-548A3EC08329}_11.png&quot;/&gt;&lt;left val=&quot;42&quot;/&gt;&lt;top val=&quot;185&quot;/&gt;&lt;width val=&quot;907&quot;/&gt;&lt;height val=&quot;80&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7&quot;/&gt;&lt;lineCharCount val=&quot;31&quot;/&gt;&lt;/TableIndex&gt;&lt;/ShapeTextInfo&gt;"/>
  <p:tag name="HTML_SHAPEINFO" val="&lt;ThreeDShapeInfo&gt;&lt;uuid val=&quot;{A0953C67-A919-4756-AE45-19E1695FA731}&quot;/&gt;&lt;isInvalidForFieldText val=&quot;0&quot;/&gt;&lt;Image&gt;&lt;filename val=&quot;C:\Users\User\AppData\Local\Temp\CP1474811212562Session\CPTrustFolder1474811212593\PPTImport1474816676984\data\asimages\{A0953C67-A919-4756-AE45-19E1695FA731}_11.png&quot;/&gt;&lt;left val=&quot;112&quot;/&gt;&lt;top val=&quot;556&quot;/&gt;&lt;width val=&quot;748&quot;/&gt;&lt;height val=&quot;80&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473FEB3-A38E-4355-BF81-5D860E1C7A38}&quot;/&gt;&lt;isInvalidForFieldText val=&quot;0&quot;/&gt;&lt;Image&gt;&lt;filename val=&quot;C:\Users\User\AppData\Local\Temp\CP1474811212562Session\CPTrustFolder1474811212593\PPTImport1474816676984\data\asimages\{A473FEB3-A38E-4355-BF81-5D860E1C7A38}_11.png&quot;/&gt;&lt;left val=&quot;727&quot;/&gt;&lt;top val=&quot;687&quot;/&gt;&lt;width val=&quot;226&quot;/&gt;&lt;height val=&quot;45&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HTML_AUTOSHAPE_INFO" val="&lt;ThreeDShapeInfo&gt;&lt;uuid val=&quot;{A5FF7B1A-FD89-40F0-8DE7-53703FADB6EF}&quot;/&gt;&lt;isInvalidForFieldText val=&quot;1&quot;/&gt;&lt;Image&gt;&lt;filename val=&quot;C:\Users\User\AppData\Local\Temp\CP1474811212562Session\CPTrustFolder1474811212593\PPTImport1474816676984\data\asimages\{A5FF7B1A-FD89-40F0-8DE7-53703FADB6EF}_11_S.png&quot;/&gt;&lt;left val=&quot;380&quot;/&gt;&lt;top val=&quot;309&quot;/&gt;&lt;width val=&quot;108&quot;/&gt;&lt;height val=&quot;252&quot;/&gt;&lt;hasText val=&quot;0&quot;/&gt;&lt;/Image&gt;&lt;Image&gt;&lt;filename val=&quot;C:\Users\User\AppData\Local\Temp\CP1474811212562Session\CPTrustFolder1474811212593\PPTImport1474816676984\data\asimages\{A5FF7B1A-FD89-40F0-8DE7-53703FADB6EF}_11_T.png&quot;/&gt;&lt;left val=&quot;382&quot;/&gt;&lt;top val=&quot;311&quot;/&gt;&lt;width val=&quot;105&quot;/&gt;&lt;height val=&quot;249&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C2574C69-1E5E-4F9C-8D1C-CEF912311823}&quot;/&gt;&lt;isInvalidForFieldText val=&quot;0&quot;/&gt;&lt;Image&gt;&lt;filename val=&quot;C:\Users\User\AppData\Local\Temp\CP1474811212562Session\CPTrustFolder1474811212593\PPTImport1474816676984\data\asimages\{C2574C69-1E5E-4F9C-8D1C-CEF912311823}_12.png&quot;/&gt;&lt;left val=&quot;0&quot;/&gt;&lt;top val=&quot;76&quot;/&gt;&lt;width val=&quot;961&quot;/&gt;&lt;height val=&quot;122&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INFO" val="&lt;ThreeDShapeInfo&gt;&lt;uuid val=&quot;{084053BF-F5D6-4886-B4E0-0FB2D8ED5117}&quot;/&gt;&lt;isInvalidForFieldText val=&quot;0&quot;/&gt;&lt;Image&gt;&lt;filename val=&quot;C:\Users\User\AppData\Local\Temp\CP1474811212562Session\CPTrustFolder1474811212593\PPTImport1474816676984\data\asimages\{084053BF-F5D6-4886-B4E0-0FB2D8ED5117}_12.png&quot;/&gt;&lt;left val=&quot;36&quot;/&gt;&lt;top val=&quot;463&quot;/&gt;&lt;width val=&quot;471&quot;/&gt;&lt;height val=&quot;200&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A982A675-3A88-4545-9EBD-A4D214760345}&quot;/&gt;&lt;isInvalidForFieldText val=&quot;0&quot;/&gt;&lt;Image&gt;&lt;filename val=&quot;C:\Users\User\AppData\Local\Temp\CP1474811212562Session\CPTrustFolder1474811212593\PPTImport1474816676984\data\asimages\{A982A675-3A88-4545-9EBD-A4D214760345}_12.png&quot;/&gt;&lt;left val=&quot;30&quot;/&gt;&lt;top val=&quot;156&quot;/&gt;&lt;width val=&quot;456&quot;/&gt;&lt;height val=&quot;52&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BB02C1DC-9DA4-4D56-A6D5-8B1D26B68445}&quot;/&gt;&lt;isInvalidForFieldText val=&quot;0&quot;/&gt;&lt;Image&gt;&lt;filename val=&quot;C:\Users\User\AppData\Local\Temp\CP1474811212562Session\CPTrustFolder1474811212593\PPTImport1474816676984\data\asimages\{BB02C1DC-9DA4-4D56-A6D5-8B1D26B68445}_12.png&quot;/&gt;&lt;left val=&quot;452&quot;/&gt;&lt;top val=&quot;196&quot;/&gt;&lt;width val=&quot;430&quot;/&gt;&lt;height val=&quot;52&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0A9D04BC-B337-41FD-8E74-C63E2FB76A84}&quot;/&gt;&lt;isInvalidForFieldText val=&quot;0&quot;/&gt;&lt;Image&gt;&lt;filename val=&quot;C:\Users\User\AppData\Local\Temp\CP1474811212562Session\CPTrustFolder1474811212593\PPTImport1474816676984\data\asimages\{0A9D04BC-B337-41FD-8E74-C63E2FB76A84}_12.png&quot;/&gt;&lt;left val=&quot;30&quot;/&gt;&lt;top val=&quot;427&quot;/&gt;&lt;width val=&quot;430&quot;/&gt;&lt;height val=&quot;51&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4&quot;/&gt;&lt;lineCharCount val=&quot;33&quot;/&gt;&lt;lineCharCount val=&quot;37&quot;/&gt;&lt;lineCharCount val=&quot;32&quot;/&gt;&lt;lineCharCount val=&quot;37&quot;/&gt;&lt;lineCharCount val=&quot;20&quot;/&gt;&lt;/TableIndex&gt;&lt;/ShapeTextInfo&gt;"/>
  <p:tag name="HTML_SHAPEINFO" val="&lt;ThreeDShapeInfo&gt;&lt;uuid val=&quot;{16A6D199-CF21-4BBF-A975-E3FBCEBD8A4A}&quot;/&gt;&lt;isInvalidForFieldText val=&quot;0&quot;/&gt;&lt;Image&gt;&lt;filename val=&quot;C:\Users\User\AppData\Local\Temp\CP1474811212562Session\CPTrustFolder1474811212593\PPTImport1474816676984\data\asimages\{16A6D199-CF21-4BBF-A975-E3FBCEBD8A4A}_12.png&quot;/&gt;&lt;left val=&quot;500&quot;/&gt;&lt;top val=&quot;457&quot;/&gt;&lt;width val=&quot;392&quot;/&gt;&lt;height val=&quot;195&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876B1BA9-8B62-4BB1-9629-3BED8FCC0D37}&quot;/&gt;&lt;isInvalidForFieldText val=&quot;0&quot;/&gt;&lt;Image&gt;&lt;filename val=&quot;C:\Users\User\AppData\Local\Temp\CP1474811212562Session\CPTrustFolder1474811212593\PPTImport1474816676984\data\asimages\{876B1BA9-8B62-4BB1-9629-3BED8FCC0D37}_12.png&quot;/&gt;&lt;left val=&quot;727&quot;/&gt;&lt;top val=&quot;687&quot;/&gt;&lt;width val=&quot;226&quot;/&gt;&lt;height val=&quot;45&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 name="HTML_SHAPEINFO" val="&lt;ThreeDShapeInfo&gt;&lt;uuid val=&quot;{FCD567CC-4228-4824-8964-DD8DB617B6D6}&quot;/&gt;&lt;isInvalidForFieldText val=&quot;0&quot;/&gt;&lt;Image&gt;&lt;filename val=&quot;C:\Users\User\AppData\Local\Temp\CP1474811212562Session\CPTrustFolder1474811212593\PPTImport1474816676984\data\asimages\{FCD567CC-4228-4824-8964-DD8DB617B6D6}_13.png&quot;/&gt;&lt;left val=&quot;0&quot;/&gt;&lt;top val=&quot;76&quot;/&gt;&lt;width val=&quot;961&quot;/&gt;&lt;height val=&quot;122&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2&quot;/&gt;&lt;lineCharCount val=&quot;60&quot;/&gt;&lt;lineCharCount val=&quot;55&quot;/&gt;&lt;lineCharCount val=&quot;1&quot;/&gt;&lt;lineCharCount val=&quot;69&quot;/&gt;&lt;lineCharCount val=&quot;70&quot;/&gt;&lt;lineCharCount val=&quot;31&quot;/&gt;&lt;/TableIndex&gt;&lt;/ShapeTextInfo&gt;"/>
  <p:tag name="HTML_SHAPEINFO" val="&lt;ThreeDShapeInfo&gt;&lt;uuid val=&quot;{B7742A15-0575-4916-AC55-C2EBCDA07182}&quot;/&gt;&lt;isInvalidForFieldText val=&quot;0&quot;/&gt;&lt;Image&gt;&lt;filename val=&quot;C:\Users\User\AppData\Local\Temp\CP1474811212562Session\CPTrustFolder1474811212593\PPTImport1474816676984\data\asimages\{B7742A15-0575-4916-AC55-C2EBCDA07182}_13.png&quot;/&gt;&lt;left val=&quot;42&quot;/&gt;&lt;top val=&quot;209&quot;/&gt;&lt;width val=&quot;870&quot;/&gt;&lt;height val=&quot;415&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86D0461-150C-4241-AB2A-3B48EACC8B7B}&quot;/&gt;&lt;isInvalidForFieldText val=&quot;0&quot;/&gt;&lt;Image&gt;&lt;filename val=&quot;C:\Users\User\AppData\Local\Temp\CP1474811212562Session\CPTrustFolder1474811212593\PPTImport1474816676984\data\asimages\{A86D0461-150C-4241-AB2A-3B48EACC8B7B}_13.png&quot;/&gt;&lt;left val=&quot;727&quot;/&gt;&lt;top val=&quot;687&quot;/&gt;&lt;width val=&quot;226&quot;/&gt;&lt;height val=&quot;45&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433C6E42-575B-4307-A795-26CF7561458D}&quot;/&gt;&lt;isInvalidForFieldText val=&quot;0&quot;/&gt;&lt;Image&gt;&lt;filename val=&quot;C:\Users\User\AppData\Local\Temp\CP1474811212562Session\CPTrustFolder1474811212593\PPTImport1474816676984\data\asimages\{433C6E42-575B-4307-A795-26CF7561458D}_13.png&quot;/&gt;&lt;left val=&quot;306&quot;/&gt;&lt;top val=&quot;460&quot;/&gt;&lt;width val=&quot;196&quot;/&gt;&lt;height val=&quot;46&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7&quot;/&gt;&lt;/TableIndex&gt;&lt;/ShapeTextInfo&gt;"/>
  <p:tag name="HTML_SHAPEINFO" val="&lt;ThreeDShapeInfo&gt;&lt;uuid val=&quot;{3BCCF05A-8DB9-4789-9E64-DCB535EB1669}&quot;/&gt;&lt;isInvalidForFieldText val=&quot;0&quot;/&gt;&lt;Image&gt;&lt;filename val=&quot;C:\Users\User\AppData\Local\Temp\CP1474811212562Session\CPTrustFolder1474811212593\PPTImport1474816676984\data\asimages\{3BCCF05A-8DB9-4789-9E64-DCB535EB1669}_14.png&quot;/&gt;&lt;left val=&quot;0&quot;/&gt;&lt;top val=&quot;76&quot;/&gt;&lt;width val=&quot;961&quot;/&gt;&lt;height val=&quot;122&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1&quot;/&gt;&lt;lineCharCount val=&quot;19&quot;/&gt;&lt;lineCharCount val=&quot;24&quot;/&gt;&lt;lineCharCount val=&quot;14&quot;/&gt;&lt;lineCharCount val=&quot;26&quot;/&gt;&lt;lineCharCount val=&quot;17&quot;/&gt;&lt;lineCharCount val=&quot;10&quot;/&gt;&lt;lineCharCount val=&quot;16&quot;/&gt;&lt;/TableIndex&gt;&lt;/ShapeTextInfo&gt;"/>
  <p:tag name="HTML_SHAPEINFO" val="&lt;ThreeDShapeInfo&gt;&lt;uuid val=&quot;{9E326E49-A2EF-4F29-A1F3-CB640865F8FD}&quot;/&gt;&lt;isInvalidForFieldText val=&quot;0&quot;/&gt;&lt;Image&gt;&lt;filename val=&quot;C:\Users\User\AppData\Local\Temp\CP1474811212562Session\CPTrustFolder1474811212593\PPTImport1474816676984\data\asimages\{9E326E49-A2EF-4F29-A1F3-CB640865F8FD}_14.png&quot;/&gt;&lt;left val=&quot;531&quot;/&gt;&lt;top val=&quot;387&quot;/&gt;&lt;width val=&quot;289&quot;/&gt;&lt;height val=&quot;257&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C6AEA7C0-DDF8-4803-B730-7F978AEECDC1}&quot;/&gt;&lt;isInvalidForFieldText val=&quot;0&quot;/&gt;&lt;Image&gt;&lt;filename val=&quot;C:\Users\User\AppData\Local\Temp\CP1474811212562Session\CPTrustFolder1474811212593\PPTImport1474816676984\data\asimages\{C6AEA7C0-DDF8-4803-B730-7F978AEECDC1}_14.png&quot;/&gt;&lt;left val=&quot;727&quot;/&gt;&lt;top val=&quot;687&quot;/&gt;&lt;width val=&quot;226&quot;/&gt;&lt;height val=&quot;45&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6&quot;/&gt;&lt;/TableIndex&gt;&lt;/ShapeTextInfo&gt;"/>
  <p:tag name="HTML_SHAPEINFO" val="&lt;ThreeDShapeInfo&gt;&lt;uuid val=&quot;{072DF93B-A4DF-4D5D-9297-0EF4F1C6FBB1}&quot;/&gt;&lt;isInvalidForFieldText val=&quot;0&quot;/&gt;&lt;Image&gt;&lt;filename val=&quot;C:\Users\User\AppData\Local\Temp\CP1474811212562Session\CPTrustFolder1474811212593\PPTImport1474816676984\data\asimages\{072DF93B-A4DF-4D5D-9297-0EF4F1C6FBB1}_15.png&quot;/&gt;&lt;left val=&quot;0&quot;/&gt;&lt;top val=&quot;76&quot;/&gt;&lt;width val=&quot;961&quot;/&gt;&lt;height val=&quot;122&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HTML_SHAPEINFO" val="&lt;ThreeDShapeInfo&gt;&lt;uuid val=&quot;{122193C3-524E-434C-8FB8-DF4A356D9913}&quot;/&gt;&lt;isInvalidForFieldText val=&quot;0&quot;/&gt;&lt;Image&gt;&lt;filename val=&quot;C:\Users\User\AppData\Local\Temp\CP1474811212562Session\CPTrustFolder1474811212593\PPTImport1474816676984\data\asimages\{122193C3-524E-434C-8FB8-DF4A356D9913}_15.png&quot;/&gt;&lt;left val=&quot;159&quot;/&gt;&lt;top val=&quot;172&quot;/&gt;&lt;width val=&quot;752&quot;/&gt;&lt;height val=&quot;367&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HTML_SHAPEINFO" val="&lt;ThreeDShapeInfo&gt;&lt;uuid val=&quot;{79A735B6-1D2A-4B2B-AA68-5855560A8310}&quot;/&gt;&lt;isInvalidForFieldText val=&quot;0&quot;/&gt;&lt;Image&gt;&lt;filename val=&quot;C:\Users\User\AppData\Local\Temp\CP1474811212562Session\CPTrustFolder1474811212593\PPTImport1474816676984\data\asimages\{79A735B6-1D2A-4B2B-AA68-5855560A8310}_15.png&quot;/&gt;&lt;left val=&quot;63&quot;/&gt;&lt;top val=&quot;406&quot;/&gt;&lt;width val=&quot;809&quot;/&gt;&lt;height val=&quot;245&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FB55C0A5-77C1-4FF1-8E35-D3059F659056}&quot;/&gt;&lt;isInvalidForFieldText val=&quot;0&quot;/&gt;&lt;Image&gt;&lt;filename val=&quot;C:\Users\User\AppData\Local\Temp\CP1474811212562Session\CPTrustFolder1474811212593\PPTImport1474816676984\data\asimages\{FB55C0A5-77C1-4FF1-8E35-D3059F659056}_15.png&quot;/&gt;&lt;left val=&quot;727&quot;/&gt;&lt;top val=&quot;687&quot;/&gt;&lt;width val=&quot;226&quot;/&gt;&lt;height val=&quot;45&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10&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657DBE16-5870-43D9-8950-C83FAC09C276}&quot;/&gt;&lt;isInvalidForFieldText val=&quot;0&quot;/&gt;&lt;Image&gt;&lt;filename val=&quot;C:\Users\User\AppData\Local\Temp\CP1474811212562Session\CPTrustFolder1474811212593\PPTImport1474816676984\data\asimages\{657DBE16-5870-43D9-8950-C83FAC09C276}_16.png&quot;/&gt;&lt;left val=&quot;0&quot;/&gt;&lt;top val=&quot;56&quot;/&gt;&lt;width val=&quot;961&quot;/&gt;&lt;height val=&quot;121&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81&quot;/&gt;&lt;lineCharCount val=&quot;31&quot;/&gt;&lt;/TableIndex&gt;&lt;/ShapeTextInfo&gt;"/>
  <p:tag name="HTML_SHAPEINFO" val="&lt;ThreeDShapeInfo&gt;&lt;uuid val=&quot;{BA923CE3-0F58-4834-85E7-1CEC7EB272FD}&quot;/&gt;&lt;isInvalidForFieldText val=&quot;0&quot;/&gt;&lt;Image&gt;&lt;filename val=&quot;C:\Users\User\AppData\Local\Temp\CP1474811212562Session\CPTrustFolder1474811212593\PPTImport1474816676984\data\asimages\{BA923CE3-0F58-4834-85E7-1CEC7EB272FD}_16.png&quot;/&gt;&lt;left val=&quot;42&quot;/&gt;&lt;top val=&quot;128&quot;/&gt;&lt;width val=&quot;856&quot;/&gt;&lt;height val=&quot;80&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INFO" val="&lt;ThreeDShapeInfo&gt;&lt;uuid val=&quot;{FA108F31-5BEA-40D5-A2F0-061EBF6310FD}&quot;/&gt;&lt;isInvalidForFieldText val=&quot;0&quot;/&gt;&lt;Image&gt;&lt;filename val=&quot;C:\Users\User\AppData\Local\Temp\CP1474811212562Session\CPTrustFolder1474811212593\PPTImport1474816676984\data\asimages\{FA108F31-5BEA-40D5-A2F0-061EBF6310FD}_16.png&quot;/&gt;&lt;left val=&quot;55&quot;/&gt;&lt;top val=&quot;198&quot;/&gt;&lt;width val=&quot;856&quot;/&gt;&lt;height val=&quot;153&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INFO" val="&lt;ThreeDShapeInfo&gt;&lt;uuid val=&quot;{6AE547AD-8C0E-4392-9B17-CF326B883327}&quot;/&gt;&lt;isInvalidForFieldText val=&quot;0&quot;/&gt;&lt;Image&gt;&lt;filename val=&quot;C:\Users\User\AppData\Local\Temp\CP1474811212562Session\CPTrustFolder1474811212593\PPTImport1474816676984\data\asimages\{6AE547AD-8C0E-4392-9B17-CF326B883327}_16.png&quot;/&gt;&lt;left val=&quot;55&quot;/&gt;&lt;top val=&quot;408&quot;/&gt;&lt;width val=&quot;742&quot;/&gt;&lt;height val=&quot;251&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RESENTER_SHAPEINFO" val="&lt;ThreeDShapeInfo&gt;&lt;uuid val=&quot;{EEFFF3FC-E7C8-46E4-9823-0A37AC5FB2AF}&quot;/&gt;&lt;isInvalidForFieldText val=&quot;0&quot;/&gt;&lt;Image&gt;&lt;filename val=&quot;C:\Users\User\AppData\Local\Temp\CP1474811212562Session\CPTrustFolder1474811212593\PPTImport1474816676984\data\asimages\{EEFFF3FC-E7C8-46E4-9823-0A37AC5FB2AF}_16.png&quot;/&gt;&lt;left val=&quot;485&quot;/&gt;&lt;top val=&quot;342&quot;/&gt;&lt;width val=&quot;405&quot;/&gt;&lt;height val=&quot;73&quot;/&gt;&lt;hasText val=&quot;1&quot;/&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52D7B512-40D7-4804-A706-B12714573523}&quot;/&gt;&lt;isInvalidForFieldText val=&quot;0&quot;/&gt;&lt;Image&gt;&lt;filename val=&quot;C:\Users\User\AppData\Local\Temp\CP1474811212562Session\CPTrustFolder1474811212593\PPTImport1474816676984\data\asimages\{52D7B512-40D7-4804-A706-B12714573523}_16.png&quot;/&gt;&lt;left val=&quot;160&quot;/&gt;&lt;top val=&quot;350&quot;/&gt;&lt;width val=&quot;232&quot;/&gt;&lt;height val=&quot;57&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BC5ADB3-B1B6-4305-B8AC-9F3D0ADE4277}&quot;/&gt;&lt;isInvalidForFieldText val=&quot;0&quot;/&gt;&lt;Image&gt;&lt;filename val=&quot;C:\Users\User\AppData\Local\Temp\CP1474811212562Session\CPTrustFolder1474811212593\PPTImport1474816676984\data\asimages\{EBC5ADB3-B1B6-4305-B8AC-9F3D0ADE4277}_16.png&quot;/&gt;&lt;left val=&quot;727&quot;/&gt;&lt;top val=&quot;687&quot;/&gt;&lt;width val=&quot;226&quot;/&gt;&lt;height val=&quot;45&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 name="HTML_SHAPEINFO" val="&lt;ThreeDShapeInfo&gt;&lt;uuid val=&quot;{0052D8AC-63A5-41F4-8C8C-0BDCAF43AE87}&quot;/&gt;&lt;isInvalidForFieldText val=&quot;0&quot;/&gt;&lt;Image&gt;&lt;filename val=&quot;C:\Users\User\AppData\Local\Temp\CP1474811212562Session\CPTrustFolder1474811212593\PPTImport1474816676984\data\asimages\{0052D8AC-63A5-41F4-8C8C-0BDCAF43AE87}_17.png&quot;/&gt;&lt;left val=&quot;0&quot;/&gt;&lt;top val=&quot;76&quot;/&gt;&lt;width val=&quot;961&quot;/&gt;&lt;height val=&quot;122&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6&quot;/&gt;&lt;lineCharCount val=&quot;89&quot;/&gt;&lt;lineCharCount val=&quot;85&quot;/&gt;&lt;lineCharCount val=&quot;1&quot;/&gt;&lt;lineCharCount val=&quot;91&quot;/&gt;&lt;lineCharCount val=&quot;87&quot;/&gt;&lt;lineCharCount val=&quot;59&quot;/&gt;&lt;lineCharCount val=&quot;1&quot;/&gt;&lt;lineCharCount val=&quot;85&quot;/&gt;&lt;lineCharCount val=&quot;79&quot;/&gt;&lt;lineCharCount val=&quot;52&quot;/&gt;&lt;lineCharCount val=&quot;1&quot;/&gt;&lt;lineCharCount val=&quot;84&quot;/&gt;&lt;lineCharCount val=&quot;86&quot;/&gt;&lt;lineCharCount val=&quot;85&quot;/&gt;&lt;lineCharCount val=&quot;86&quot;/&gt;&lt;lineCharCount val=&quot;21&quot;/&gt;&lt;/TableIndex&gt;&lt;/ShapeTextInfo&gt;"/>
  <p:tag name="HTML_SHAPEINFO" val="&lt;ThreeDShapeInfo&gt;&lt;uuid val=&quot;{F51DAD5B-2FF7-4977-8E68-A13BA049E659}&quot;/&gt;&lt;isInvalidForFieldText val=&quot;0&quot;/&gt;&lt;Image&gt;&lt;filename val=&quot;C:\Users\User\AppData\Local\Temp\CP1474811212562Session\CPTrustFolder1474811212593\PPTImport1474816676984\data\asimages\{F51DAD5B-2FF7-4977-8E68-A13BA049E659}_17.png&quot;/&gt;&lt;left val=&quot;44&quot;/&gt;&lt;top val=&quot;181&quot;/&gt;&lt;width val=&quot;871&quot;/&gt;&lt;height val=&quot;478&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E8A099A-2DE1-4623-8884-E9FF06B1F400}&quot;/&gt;&lt;isInvalidForFieldText val=&quot;0&quot;/&gt;&lt;Image&gt;&lt;filename val=&quot;C:\Users\User\AppData\Local\Temp\CP1474811212562Session\CPTrustFolder1474811212593\PPTImport1474816676984\data\asimages\{AE8A099A-2DE1-4623-8884-E9FF06B1F400}_17.png&quot;/&gt;&lt;left val=&quot;727&quot;/&gt;&lt;top val=&quot;687&quot;/&gt;&lt;width val=&quot;226&quot;/&gt;&lt;height val=&quot;45&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40820752-A700-4ABA-8CBE-B3DE2EB2B96C}&quot;/&gt;&lt;isInvalidForFieldText val=&quot;0&quot;/&gt;&lt;Image&gt;&lt;filename val=&quot;C:\Users\User\AppData\Local\Temp\CP1474811212562Session\CPTrustFolder1474811212593\PPTImport1474816676984\data\asimages\{40820752-A700-4ABA-8CBE-B3DE2EB2B96C}_18.png&quot;/&gt;&lt;left val=&quot;0&quot;/&gt;&lt;top val=&quot;272&quot;/&gt;&lt;width val=&quot;961&quot;/&gt;&lt;height val=&quot;203&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D98166B-2A9C-433C-8F11-4785723EC9E9}&quot;/&gt;&lt;isInvalidForFieldText val=&quot;0&quot;/&gt;&lt;Image&gt;&lt;filename val=&quot;C:\Users\User\AppData\Local\Temp\CP1474811212562Session\CPTrustFolder1474811212593\PPTImport1474816676984\data\asimages\{AD98166B-2A9C-433C-8F11-4785723EC9E9}_18.png&quot;/&gt;&lt;left val=&quot;727&quot;/&gt;&lt;top val=&quot;687&quot;/&gt;&lt;width val=&quot;226&quot;/&gt;&lt;height val=&quot;45&quot;/&gt;&lt;hasText val=&quot;1&quot;/&gt;&lt;/Image&gt;&lt;/ThreeDShapeInfo&gt;"/>
</p:tagLst>
</file>

<file path=ppt/theme/theme1.xml><?xml version="1.0" encoding="utf-8"?>
<a:theme xmlns:a="http://schemas.openxmlformats.org/drawingml/2006/main" name="VA Theme">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A Theme" id="{885D30DC-FFEC-48AF-AC04-31A12EF36B80}" vid="{88710150-3BA2-4AF2-9BC9-8E5E83085776}"/>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DB869E3E810774AA7B17315F3F50FE5" ma:contentTypeVersion="3" ma:contentTypeDescription="Create a new document." ma:contentTypeScope="" ma:versionID="3506bbe711662e7f510a98fd483a111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FEAD99E-9A71-4D1D-AE79-E258CBB5C42E}">
  <ds:schemaRefs>
    <ds:schemaRef ds:uri="http://schemas.microsoft.com/sharepoint/v3/contenttype/forms"/>
  </ds:schemaRefs>
</ds:datastoreItem>
</file>

<file path=customXml/itemProps2.xml><?xml version="1.0" encoding="utf-8"?>
<ds:datastoreItem xmlns:ds="http://schemas.openxmlformats.org/officeDocument/2006/customXml" ds:itemID="{65DD6C27-4AB2-4B73-9E67-5D063BFED908}">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10DA30AC-0D55-439C-A49F-0193678DD8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VA Theme</Template>
  <TotalTime>4614</TotalTime>
  <Words>2471</Words>
  <Application>Microsoft Office PowerPoint</Application>
  <PresentationFormat>On-screen Show (4:3)</PresentationFormat>
  <Paragraphs>200</Paragraphs>
  <Slides>18</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Century Schoolbook</vt:lpstr>
      <vt:lpstr>Franklin Gothic Book</vt:lpstr>
      <vt:lpstr>Tahoma</vt:lpstr>
      <vt:lpstr>Times New Roman</vt:lpstr>
      <vt:lpstr>Wingdings</vt:lpstr>
      <vt:lpstr>VA Theme</vt:lpstr>
      <vt:lpstr>Auditory Disorders</vt:lpstr>
      <vt:lpstr>Lesson Objectives</vt:lpstr>
      <vt:lpstr>References</vt:lpstr>
      <vt:lpstr>Overview of the Ear</vt:lpstr>
      <vt:lpstr>Auditory System Highlights</vt:lpstr>
      <vt:lpstr>Peripheral Vestibular Disorder (DC 6204)</vt:lpstr>
      <vt:lpstr>Meniere’s Syndrome (DC 6205)</vt:lpstr>
      <vt:lpstr>Auditory Disorders</vt:lpstr>
      <vt:lpstr>Proper Hearing Loss Development and Our Duty to Examine</vt:lpstr>
      <vt:lpstr>38 CFR 3.385 – Disability Due to Impaired Hearing</vt:lpstr>
      <vt:lpstr>Hearing Loss (DC 6100)</vt:lpstr>
      <vt:lpstr>Hearing Loss: The DBQ***</vt:lpstr>
      <vt:lpstr>Special Considerations for Hearing Loss</vt:lpstr>
      <vt:lpstr>Special Considerations for Exceptional Patterns</vt:lpstr>
      <vt:lpstr>The Hearing Loss Calculator/Evaluation Builder</vt:lpstr>
      <vt:lpstr>Tinnitus (DC 6260)</vt:lpstr>
      <vt:lpstr>Special Considerations for Tinnitus</vt:lpstr>
      <vt:lpstr>Questions</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Auditory Disorders PowerPoint Presentation</dc:title>
  <dc:subject>RVSR</dc:subject>
  <dc:creator>Department of Veterans Affairs, Veterans Benefits Administration, Compensation Service, STAFF</dc:creator>
  <cp:keywords>rating schedule,auditory conditions,hearing loss,tinnitus,38 CFR 4.85</cp:keywords>
  <dc:description>This lesson covers the rating schedule for auditory conditions, with emphasis on proper rating consideration and evaluation of hearing loss and tinnitus.</dc:description>
  <cp:lastModifiedBy>Kathy Poole</cp:lastModifiedBy>
  <cp:revision>204</cp:revision>
  <cp:lastPrinted>2000-11-13T16:27:02Z</cp:lastPrinted>
  <dcterms:created xsi:type="dcterms:W3CDTF">2011-04-13T12:48:41Z</dcterms:created>
  <dcterms:modified xsi:type="dcterms:W3CDTF">2018-08-14T15:04:04Z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vt:lpwstr>
  </property>
  <property fmtid="{D5CDD505-2E9C-101B-9397-08002B2CF9AE}" pid="3" name="Type">
    <vt:lpwstr>Presentation</vt:lpwstr>
  </property>
</Properties>
</file>