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3"/>
  </p:notesMasterIdLst>
  <p:sldIdLst>
    <p:sldId id="257" r:id="rId5"/>
    <p:sldId id="260" r:id="rId6"/>
    <p:sldId id="262" r:id="rId7"/>
    <p:sldId id="258" r:id="rId8"/>
    <p:sldId id="282" r:id="rId9"/>
    <p:sldId id="259" r:id="rId10"/>
    <p:sldId id="267" r:id="rId11"/>
    <p:sldId id="264" r:id="rId12"/>
    <p:sldId id="266" r:id="rId13"/>
    <p:sldId id="270" r:id="rId14"/>
    <p:sldId id="269" r:id="rId15"/>
    <p:sldId id="271" r:id="rId16"/>
    <p:sldId id="276" r:id="rId17"/>
    <p:sldId id="275" r:id="rId18"/>
    <p:sldId id="283" r:id="rId19"/>
    <p:sldId id="278" r:id="rId20"/>
    <p:sldId id="284" r:id="rId21"/>
    <p:sldId id="281" r:id="rId22"/>
  </p:sldIdLst>
  <p:sldSz cx="9144000" cy="6858000" type="screen4x3"/>
  <p:notesSz cx="6858000" cy="9144000"/>
  <p:custDataLst>
    <p:tags r:id="rId24"/>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uzadder" initials="EL"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33CC"/>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89655" autoAdjust="0"/>
  </p:normalViewPr>
  <p:slideViewPr>
    <p:cSldViewPr snapToGrid="0">
      <p:cViewPr varScale="1">
        <p:scale>
          <a:sx n="106" d="100"/>
          <a:sy n="106" d="100"/>
        </p:scale>
        <p:origin x="894" y="78"/>
      </p:cViewPr>
      <p:guideLst>
        <p:guide orient="horz" pos="2880"/>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ecfr.gov/cgi-bin/text-idx?SID=d261ffde0a654b7b5bfa36bf28e263f6&amp;mc=true&amp;node=se38.1.3_1809&amp;rgn=div8" TargetMode="External"/><Relationship Id="rId3" Type="http://schemas.openxmlformats.org/officeDocument/2006/relationships/hyperlink" Target="https://www.law.cornell.edu/uscode/text/38/part-II/chapter-21" TargetMode="External"/><Relationship Id="rId7" Type="http://schemas.openxmlformats.org/officeDocument/2006/relationships/hyperlink" Target="http://www.ecfr.gov/cgi-bin/text-idx?SID=d261ffde0a654b7b5bfa36bf28e263f6&amp;mc=true&amp;node=se38.1.3_1808&amp;rgn=div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ecfr.gov/cgi-bin/text-idx?SID=d261ffde0a654b7b5bfa36bf28e263f6&amp;mc=true&amp;node=se38.1.3_1807&amp;rgn=div8" TargetMode="External"/><Relationship Id="rId5" Type="http://schemas.openxmlformats.org/officeDocument/2006/relationships/hyperlink" Target="https://www.law.cornell.edu/uscode/text/38/part-III/chapter-35" TargetMode="External"/><Relationship Id="rId4" Type="http://schemas.openxmlformats.org/officeDocument/2006/relationships/hyperlink" Target="https://www.law.cornell.edu/uscode/text/38/part-III/chapter-3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cfr.gov/cgi-bin/text-idx?SID=d261ffde0a654b7b5bfa36bf28e263f6&amp;mc=true&amp;node=se38.1.3_1809a&amp;rgn=div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vaww.compensation.pension.km.va.gov/system/templates/selfservice/va_ka/portal.html?encodedHash=" TargetMode="External"/><Relationship Id="rId4" Type="http://schemas.openxmlformats.org/officeDocument/2006/relationships/hyperlink" Target="http://www.ecfr.gov/cgi-bin/text-idx?SID=d261ffde0a654b7b5bfa36bf28e263f6&amp;mc=true&amp;node=pt38.2.21&amp;rgn=div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Welcome to Ancillary Benefits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260146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Automobile Allowance and Adaptive Equipment (38 CFR 3.808)</a:t>
            </a:r>
          </a:p>
          <a:p>
            <a:pPr lvl="0">
              <a:spcAft>
                <a:spcPts val="600"/>
              </a:spcAft>
              <a:buClr>
                <a:schemeClr val="tx1"/>
              </a:buClr>
            </a:pPr>
            <a:r>
              <a:rPr lang="en-US" altLang="en-US" sz="1800" dirty="0">
                <a:latin typeface="Arial" panose="020B0604020202020204" pitchFamily="34" charset="0"/>
                <a:cs typeface="Arial" panose="020B0604020202020204" pitchFamily="34" charset="0"/>
              </a:rPr>
              <a:t>Permanent Impairment Of Vision Of Both Eyes: central visual acuity of 20 200 or less in the better eye, with corrective glasses, or central visual acuity of more than 20 200 if there is a field defect in which the peripheral field</a:t>
            </a:r>
          </a:p>
          <a:p>
            <a:pPr lvl="0">
              <a:spcAft>
                <a:spcPts val="600"/>
              </a:spcAft>
              <a:buClr>
                <a:schemeClr val="tx1"/>
              </a:buClr>
            </a:pPr>
            <a:r>
              <a:rPr lang="en-US" altLang="en-US" sz="1800" dirty="0">
                <a:latin typeface="Arial" panose="020B0604020202020204" pitchFamily="34" charset="0"/>
                <a:cs typeface="Arial" panose="020B0604020202020204" pitchFamily="34" charset="0"/>
              </a:rPr>
              <a:t>has contracted to such an extent that the widest diameter of visual field subtends an angular distance no greater than 20° in the better eye. </a:t>
            </a:r>
          </a:p>
          <a:p>
            <a:pPr lvl="0">
              <a:spcAft>
                <a:spcPts val="600"/>
              </a:spcAft>
              <a:buClr>
                <a:schemeClr val="tx1"/>
              </a:buClr>
            </a:pPr>
            <a:r>
              <a:rPr lang="en-US" altLang="en-US" sz="1800" dirty="0">
                <a:latin typeface="Arial" panose="020B0604020202020204" pitchFamily="34" charset="0"/>
                <a:cs typeface="Arial" panose="020B0604020202020204" pitchFamily="34" charset="0"/>
              </a:rPr>
              <a:t>Severe Burn Injury: deep partial thickness or full thickness burns resulting in scar formation that cause contractures and limit motion of one or more extremities or the trunk and preclude effective operation of an automobile.</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12102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Automobile Allowance and Adaptive Equipment (38 CFR 3.808)</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Automobile Allowance and Adaptive Equipment:</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VA Form 21 dash 45 02, Application for Auto or Other Conveyance and Adaptive Equipment</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The Allowance is paid directly to seller of vehicle.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For eligibility to adaptive equipment only: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Ankylosis of one or both knees or hips due to SC condition or entitlement under U.S.C. 11 51</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100477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Automobile Allowance and Adaptive Equipment (38 CFR 3.808)</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Adaptive Equipment includes, but is not limited to:</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power steering</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power brakes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power window lifts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power seats, and</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special equipment necessary to assist the eligible person into and out of the automobile or other conveyance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Adaptive Equipment only: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VA Form 10 dash 13 94, Application for Adaptive Equipment dash Motor Vehicle</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306949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Specially Adapted Housing and Special Home Adaptation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Eligibility for assistance in acquiring Specially Adapted Housing (S A H) and Special Home Adaptation (S H A) exists when: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Veteran is entitled to compensation under 38 U.S.C. 11 51 for a permanently and totally disabling qualifying condition, </a:t>
            </a:r>
            <a:r>
              <a:rPr lang="en-US" sz="1800" b="0" i="1" dirty="0">
                <a:solidFill>
                  <a:schemeClr val="tx1"/>
                </a:solidFill>
                <a:latin typeface="Arial" panose="020B0604020202020204" pitchFamily="34" charset="0"/>
                <a:cs typeface="Arial" panose="020B0604020202020204" pitchFamily="34" charset="0"/>
              </a:rPr>
              <a:t>or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Servicemember on active duty has a permanently and totally disabling qualifying condition incurred or aggravated in the line of duty </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VA Form 26 dash 45 55, Application in Acquiring Specially Adapted Housing or Special Home Adaptation Grant </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4947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Qualifying conditions for </a:t>
            </a:r>
            <a:r>
              <a:rPr lang="en-US" sz="1800" b="0" dirty="0">
                <a:solidFill>
                  <a:schemeClr val="tx1"/>
                </a:solidFill>
                <a:latin typeface="Arial" panose="020B0604020202020204" pitchFamily="34" charset="0"/>
                <a:cs typeface="Arial" panose="020B0604020202020204" pitchFamily="34" charset="0"/>
              </a:rPr>
              <a:t>Specially Adapted Housing (</a:t>
            </a:r>
            <a:r>
              <a:rPr lang="en-US" altLang="en-US" sz="1800" b="0" dirty="0">
                <a:solidFill>
                  <a:schemeClr val="tx1"/>
                </a:solidFill>
                <a:latin typeface="Arial" panose="020B0604020202020204" pitchFamily="34" charset="0"/>
                <a:cs typeface="Arial" panose="020B0604020202020204" pitchFamily="34" charset="0"/>
              </a:rPr>
              <a:t>S A H)</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amyotrophic lateral sclerosis (A L 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loss or loss of use of</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both lower extremities</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one lower extremity and one upper extremity affecting balance or propulsion, </a:t>
            </a:r>
            <a:r>
              <a:rPr lang="en-US" sz="1800" b="0" i="1" dirty="0">
                <a:solidFill>
                  <a:schemeClr val="tx1"/>
                </a:solidFill>
                <a:latin typeface="Arial" panose="020B0604020202020204" pitchFamily="34" charset="0"/>
                <a:cs typeface="Arial" panose="020B0604020202020204" pitchFamily="34" charset="0"/>
              </a:rPr>
              <a:t>or</a:t>
            </a:r>
            <a:endParaRPr lang="en-US" sz="1800" b="0" dirty="0">
              <a:solidFill>
                <a:schemeClr val="tx1"/>
              </a:solidFill>
              <a:latin typeface="Arial" panose="020B0604020202020204" pitchFamily="34" charset="0"/>
              <a:cs typeface="Arial" panose="020B0604020202020204" pitchFamily="34" charset="0"/>
            </a:endParaRP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one lower extremity plus residuals of organic disease or injury affecting balance or propulsion such as to preclude locomotion without the aid of braces, crutches, canes, or a wheelchair</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233975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Qualifying conditions for </a:t>
            </a:r>
            <a:r>
              <a:rPr lang="en-US" sz="1800" b="0" dirty="0">
                <a:solidFill>
                  <a:schemeClr val="tx1"/>
                </a:solidFill>
                <a:latin typeface="Arial" panose="020B0604020202020204" pitchFamily="34" charset="0"/>
                <a:cs typeface="Arial" panose="020B0604020202020204" pitchFamily="34" charset="0"/>
              </a:rPr>
              <a:t>Specially Adapted Housing (</a:t>
            </a:r>
            <a:r>
              <a:rPr lang="en-US" altLang="en-US" sz="1800" b="0" dirty="0">
                <a:solidFill>
                  <a:schemeClr val="tx1"/>
                </a:solidFill>
                <a:latin typeface="Arial" panose="020B0604020202020204" pitchFamily="34" charset="0"/>
                <a:cs typeface="Arial" panose="020B0604020202020204" pitchFamily="34" charset="0"/>
              </a:rPr>
              <a:t>S A H)</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loss or loss or use of both upper extremities precluding use of the arms at or above the elbow;</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blindness in both eyes, having light perception only, and the loss or loss of use of one lower extremity, </a:t>
            </a:r>
            <a:r>
              <a:rPr lang="en-US" sz="1800" b="0" i="1" dirty="0">
                <a:solidFill>
                  <a:schemeClr val="tx1"/>
                </a:solidFill>
                <a:latin typeface="Arial" panose="020B0604020202020204" pitchFamily="34" charset="0"/>
                <a:cs typeface="Arial" panose="020B0604020202020204" pitchFamily="34" charset="0"/>
              </a:rPr>
              <a:t>or</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 severe burn injury with full thickness or subdermal burns that have resulted in contractures with limitation of motion of</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two or more extremities, or</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at least one extremity and the trunk.</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1576054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Qualifying conditions for Special Home Adaptation (S H A)</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blindness with visual acuity of 20 200 or less in each eye</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Visual impairment does not have to be permanent and total</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permanent and total disability from loss or loss of use of both hands, or</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permanent and total disability from a severe burn injury</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156135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Qualifying conditions for Special Home Adaptation (S H A)</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Severe Burn Injuries Include: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deep partial thickness burns that have resulted in contractures with limitation of motion of</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two or more extremities, or at least one extremity </a:t>
            </a:r>
            <a:r>
              <a:rPr lang="en-US" sz="1800" b="0" i="1" dirty="0">
                <a:solidFill>
                  <a:schemeClr val="tx1"/>
                </a:solidFill>
                <a:latin typeface="Arial" panose="020B0604020202020204" pitchFamily="34" charset="0"/>
                <a:cs typeface="Arial" panose="020B0604020202020204" pitchFamily="34" charset="0"/>
              </a:rPr>
              <a:t>and </a:t>
            </a:r>
            <a:r>
              <a:rPr lang="en-US" sz="1800" b="0" dirty="0">
                <a:solidFill>
                  <a:schemeClr val="tx1"/>
                </a:solidFill>
                <a:latin typeface="Arial" panose="020B0604020202020204" pitchFamily="34" charset="0"/>
                <a:cs typeface="Arial" panose="020B0604020202020204" pitchFamily="34" charset="0"/>
              </a:rPr>
              <a:t>the trunk</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full thickness or subdermal burns that have resulted in contracture contractures with limitation of motion of</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one or more extremities, or the trunk</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residuals of an inhalation injury, including, but not limited to</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pulmonary fibrosis, asthma, or chronic obstructive pulmonary disease (C O P D).</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83051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266669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Given all available references, the trainee will accomplish the following with 98 percent accuracy: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Define the basic eligibility criteria for ancillary benefits.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Describe which ancillary benefits will be included in rating decisions for specific disability fact patterns.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Vocational Rehabilitation and Employment (VR and E)</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Dependents’ Educational Assistance (Chapter 35)</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Automobile Allowance and Adaptive Equipment (38 CFR 3.808)</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Specially Adapted Housing or Special Home Adaptation</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227043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38 U.S.C. Chapter 21 </a:t>
            </a:r>
            <a:r>
              <a:rPr lang="en-US" sz="1800" b="0" dirty="0">
                <a:solidFill>
                  <a:schemeClr val="tx1"/>
                </a:solidFill>
                <a:latin typeface="Arial" panose="020B0604020202020204" pitchFamily="34" charset="0"/>
                <a:cs typeface="Arial" panose="020B0604020202020204" pitchFamily="34" charset="0"/>
              </a:rPr>
              <a:t>Specially Adapted Housing For Disabled Veterans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4"/>
              </a:rPr>
              <a:t>38 U.S.C. Chapter 31 </a:t>
            </a:r>
            <a:r>
              <a:rPr lang="en-US" sz="1800" b="0" dirty="0">
                <a:solidFill>
                  <a:schemeClr val="tx1"/>
                </a:solidFill>
                <a:latin typeface="Arial" panose="020B0604020202020204" pitchFamily="34" charset="0"/>
                <a:cs typeface="Arial" panose="020B0604020202020204" pitchFamily="34" charset="0"/>
              </a:rPr>
              <a:t>Training and Rehabilitation for Veterans with SC Disabilities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38 U.S.C. Chapter 35 </a:t>
            </a:r>
            <a:r>
              <a:rPr lang="en-US" sz="1800" b="0" dirty="0">
                <a:solidFill>
                  <a:schemeClr val="tx1"/>
                </a:solidFill>
                <a:latin typeface="Arial" panose="020B0604020202020204" pitchFamily="34" charset="0"/>
                <a:cs typeface="Arial" panose="020B0604020202020204" pitchFamily="34" charset="0"/>
              </a:rPr>
              <a:t>Survivors’ and Dependents’ Educational Assistance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6"/>
              </a:rPr>
              <a:t>38 CFR 3.807 </a:t>
            </a:r>
            <a:r>
              <a:rPr lang="en-US" sz="1800" b="0" dirty="0">
                <a:solidFill>
                  <a:schemeClr val="tx1"/>
                </a:solidFill>
                <a:latin typeface="Arial" panose="020B0604020202020204" pitchFamily="34" charset="0"/>
                <a:cs typeface="Arial" panose="020B0604020202020204" pitchFamily="34" charset="0"/>
              </a:rPr>
              <a:t>Dependents' Educational Assistance; certification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7"/>
              </a:rPr>
              <a:t>38 CFR 3.808 </a:t>
            </a:r>
            <a:r>
              <a:rPr lang="en-US" sz="1800" b="0" dirty="0">
                <a:solidFill>
                  <a:schemeClr val="tx1"/>
                </a:solidFill>
                <a:latin typeface="Arial" panose="020B0604020202020204" pitchFamily="34" charset="0"/>
                <a:cs typeface="Arial" panose="020B0604020202020204" pitchFamily="34" charset="0"/>
              </a:rPr>
              <a:t>Automobiles or other conveyances and adaptive equipment; certification.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8"/>
              </a:rPr>
              <a:t>38 CFR 3.809 </a:t>
            </a:r>
            <a:r>
              <a:rPr lang="en-US" sz="1800" b="0" dirty="0">
                <a:solidFill>
                  <a:schemeClr val="tx1"/>
                </a:solidFill>
                <a:latin typeface="Arial" panose="020B0604020202020204" pitchFamily="34" charset="0"/>
                <a:cs typeface="Arial" panose="020B0604020202020204" pitchFamily="34" charset="0"/>
              </a:rPr>
              <a:t>Specially adapted housing under 38 U.S.C. 21 01(a)(2)(A)(</a:t>
            </a:r>
            <a:r>
              <a:rPr lang="en-US" sz="1800" b="0" dirty="0" err="1">
                <a:solidFill>
                  <a:schemeClr val="tx1"/>
                </a:solidFill>
                <a:latin typeface="Arial" panose="020B0604020202020204" pitchFamily="34" charset="0"/>
                <a:cs typeface="Arial" panose="020B0604020202020204" pitchFamily="34" charset="0"/>
              </a:rPr>
              <a:t>i</a:t>
            </a:r>
            <a:r>
              <a:rPr lang="en-US" sz="1800" b="0" dirty="0">
                <a:solidFill>
                  <a:schemeClr val="tx1"/>
                </a:solidFill>
                <a:latin typeface="Arial" panose="020B0604020202020204" pitchFamily="34" charset="0"/>
                <a:cs typeface="Arial" panose="020B0604020202020204" pitchFamily="34" charset="0"/>
              </a:rPr>
              <a:t>)</a:t>
            </a:r>
            <a:r>
              <a:rPr lang="en-US" sz="1800" b="0" kern="1200" dirty="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284274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38 CFR 3.809a </a:t>
            </a:r>
            <a:r>
              <a:rPr lang="en-US" sz="1800" b="0" dirty="0">
                <a:solidFill>
                  <a:schemeClr val="tx1"/>
                </a:solidFill>
                <a:latin typeface="Arial" panose="020B0604020202020204" pitchFamily="34" charset="0"/>
                <a:cs typeface="Arial" panose="020B0604020202020204" pitchFamily="34" charset="0"/>
              </a:rPr>
              <a:t>Special home adaptation grants under 38 U.S.C. 21 01(b)</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4"/>
              </a:rPr>
              <a:t>38 CFR Part 21 </a:t>
            </a:r>
            <a:r>
              <a:rPr lang="en-US" sz="1800" b="0" dirty="0">
                <a:solidFill>
                  <a:schemeClr val="tx1"/>
                </a:solidFill>
                <a:latin typeface="Arial" panose="020B0604020202020204" pitchFamily="34" charset="0"/>
                <a:cs typeface="Arial" panose="020B0604020202020204" pitchFamily="34" charset="0"/>
              </a:rPr>
              <a:t>Vocational Rehabilitation and Education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III, Subpart ii, 2.A.4 </a:t>
            </a:r>
            <a:r>
              <a:rPr lang="en-US" sz="1800" b="0" dirty="0">
                <a:solidFill>
                  <a:schemeClr val="tx1"/>
                </a:solidFill>
                <a:latin typeface="Arial" panose="020B0604020202020204" pitchFamily="34" charset="0"/>
                <a:cs typeface="Arial" panose="020B0604020202020204" pitchFamily="34" charset="0"/>
              </a:rPr>
              <a:t>Ancillary Benefits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III, Subpart iii, 6.C </a:t>
            </a:r>
            <a:r>
              <a:rPr lang="en-US" sz="1800" b="0" dirty="0">
                <a:solidFill>
                  <a:schemeClr val="tx1"/>
                </a:solidFill>
                <a:latin typeface="Arial" panose="020B0604020202020204" pitchFamily="34" charset="0"/>
                <a:cs typeface="Arial" panose="020B0604020202020204" pitchFamily="34" charset="0"/>
              </a:rPr>
              <a:t>Department of Veterans Affairs (VA) Education Benefits Under 38 U.S.C. Chapter 35</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III, Subpart iv, 6.B.2 </a:t>
            </a:r>
            <a:r>
              <a:rPr lang="en-US" sz="1800" b="0" dirty="0">
                <a:solidFill>
                  <a:schemeClr val="tx1"/>
                </a:solidFill>
                <a:latin typeface="Arial" panose="020B0604020202020204" pitchFamily="34" charset="0"/>
                <a:cs typeface="Arial" panose="020B0604020202020204" pitchFamily="34" charset="0"/>
              </a:rPr>
              <a:t>Considering Subordinate Issues and Ancillary Benefits</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IX, Subpart </a:t>
            </a:r>
            <a:r>
              <a:rPr lang="en-US" sz="1800" b="0" dirty="0" err="1">
                <a:solidFill>
                  <a:schemeClr val="tx1"/>
                </a:solidFill>
                <a:latin typeface="Arial" panose="020B0604020202020204" pitchFamily="34" charset="0"/>
                <a:cs typeface="Arial" panose="020B0604020202020204" pitchFamily="34" charset="0"/>
                <a:hlinkClick r:id="rId5"/>
              </a:rPr>
              <a:t>i</a:t>
            </a:r>
            <a:r>
              <a:rPr lang="en-US" sz="1800" b="0" dirty="0">
                <a:solidFill>
                  <a:schemeClr val="tx1"/>
                </a:solidFill>
                <a:latin typeface="Arial" panose="020B0604020202020204" pitchFamily="34" charset="0"/>
                <a:cs typeface="Arial" panose="020B0604020202020204" pitchFamily="34" charset="0"/>
                <a:hlinkClick r:id="rId5"/>
              </a:rPr>
              <a:t> </a:t>
            </a:r>
            <a:r>
              <a:rPr lang="en-US" sz="1800" b="0" dirty="0">
                <a:solidFill>
                  <a:schemeClr val="tx1"/>
                </a:solidFill>
                <a:latin typeface="Arial" panose="020B0604020202020204" pitchFamily="34" charset="0"/>
                <a:cs typeface="Arial" panose="020B0604020202020204" pitchFamily="34" charset="0"/>
              </a:rPr>
              <a:t>Ancillary Benefits</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133281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Vocational Rehabilitation and Employment (VR and E) </a:t>
            </a:r>
            <a:r>
              <a:rPr lang="en-US" altLang="en-US" sz="1800" b="0" dirty="0">
                <a:solidFill>
                  <a:schemeClr val="tx1"/>
                </a:solidFill>
                <a:latin typeface="Arial" panose="020B0604020202020204" pitchFamily="34" charset="0"/>
                <a:cs typeface="Arial" panose="020B0604020202020204" pitchFamily="34" charset="0"/>
              </a:rPr>
              <a:t>(</a:t>
            </a:r>
            <a:r>
              <a:rPr lang="en-US" sz="1800" b="0" dirty="0">
                <a:solidFill>
                  <a:schemeClr val="tx1"/>
                </a:solidFill>
                <a:latin typeface="Arial" panose="020B0604020202020204" pitchFamily="34" charset="0"/>
                <a:cs typeface="Arial" panose="020B0604020202020204" pitchFamily="34" charset="0"/>
              </a:rPr>
              <a:t>38 U.S.C. Chapter 31)</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VA evaluates eligible Veterans to determine if they need VR and E services</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VA may provide the following VR and E services: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an evaluation of the individual’s abilities, skills, and interests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assistance in finding and maintaining suitable employment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vocational counseling and planning</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training, such as: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On the job and work experience programs, and</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certificate, two or four year college or technical programs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supportive rehabilitation services and additional counseling, and</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program of services to assist in achieving independence in daily living</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412440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Vocational Rehabilitation and Employment (VR and E) </a:t>
            </a:r>
            <a:r>
              <a:rPr lang="en-US" altLang="en-US" sz="1800" b="0" dirty="0">
                <a:solidFill>
                  <a:schemeClr val="tx1"/>
                </a:solidFill>
                <a:latin typeface="Arial" panose="020B0604020202020204" pitchFamily="34" charset="0"/>
                <a:cs typeface="Arial" panose="020B0604020202020204" pitchFamily="34" charset="0"/>
              </a:rPr>
              <a:t>(</a:t>
            </a:r>
            <a:r>
              <a:rPr lang="en-US" sz="1800" b="0" dirty="0">
                <a:solidFill>
                  <a:schemeClr val="tx1"/>
                </a:solidFill>
                <a:latin typeface="Arial" panose="020B0604020202020204" pitchFamily="34" charset="0"/>
                <a:cs typeface="Arial" panose="020B0604020202020204" pitchFamily="34" charset="0"/>
              </a:rPr>
              <a:t>38 U.S.C. Chapter 31)</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To be eligible, a Veteran must have a discharge other than dishonorable and an SC condition and:</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an SC disability evaluated at 20 percent or more, or</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an SC disability evaluated at 10 percent disabling, and</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VR and E determines that the Veteran has a serious employment handicap</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Note: </a:t>
            </a:r>
            <a:r>
              <a:rPr lang="en-US" altLang="en-US" sz="1800" b="0" dirty="0">
                <a:solidFill>
                  <a:schemeClr val="tx1"/>
                </a:solidFill>
                <a:latin typeface="Arial" panose="020B0604020202020204" pitchFamily="34" charset="0"/>
                <a:cs typeface="Arial" panose="020B0604020202020204" pitchFamily="34" charset="0"/>
              </a:rPr>
              <a:t>A Memorandum Rating Decision can be and is usually requested prior to the Servicemember’s discharge</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296807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Dependents' Educational Assistance (Chapter 35) (</a:t>
            </a:r>
            <a:r>
              <a:rPr lang="en-US" sz="1800" b="0" dirty="0">
                <a:solidFill>
                  <a:schemeClr val="tx1"/>
                </a:solidFill>
                <a:latin typeface="Arial" panose="020B0604020202020204" pitchFamily="34" charset="0"/>
                <a:cs typeface="Arial" panose="020B0604020202020204" pitchFamily="34" charset="0"/>
              </a:rPr>
              <a:t>38 U.S.C. Chapter 35)</a:t>
            </a:r>
          </a:p>
          <a:p>
            <a:pPr lvl="0">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Provides education and training opportunities to eligible dependents of certain Veterans</a:t>
            </a:r>
          </a:p>
          <a:p>
            <a:pPr lvl="0">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Offers up to 45 months of education benefits</a:t>
            </a:r>
          </a:p>
          <a:p>
            <a:pPr lvl="0">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Dependents may be eligible for more than one program if the Servicemember died in the line of duty</a:t>
            </a:r>
          </a:p>
          <a:p>
            <a:pPr lvl="0">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Beneficiaries are not able to use the same qualifying event for more than one benefit on or after August 1, 2011</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8618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Dependents' Educational Assistance (Chapter 35</a:t>
            </a:r>
            <a:r>
              <a:rPr lang="en-US" altLang="en-US" sz="1800" b="0" dirty="0">
                <a:solidFill>
                  <a:schemeClr val="tx1"/>
                </a:solidFill>
                <a:latin typeface="Arial" panose="020B0604020202020204" pitchFamily="34" charset="0"/>
                <a:cs typeface="Arial" panose="020B0604020202020204" pitchFamily="34" charset="0"/>
              </a:rPr>
              <a:t>) (38 U.S.C. Chapter 35)</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Eligibility criteria for</a:t>
            </a:r>
            <a:r>
              <a:rPr lang="en-US" sz="1800" b="0" dirty="0">
                <a:solidFill>
                  <a:schemeClr val="tx1"/>
                </a:solidFill>
                <a:latin typeface="Arial" panose="020B0604020202020204" pitchFamily="34" charset="0"/>
                <a:cs typeface="Arial" panose="020B0604020202020204" pitchFamily="34" charset="0"/>
              </a:rPr>
              <a:t> children, spouses, and surviving spouses of</a:t>
            </a:r>
            <a:r>
              <a:rPr lang="en-US" altLang="en-US" sz="1800" b="0" dirty="0">
                <a:solidFill>
                  <a:schemeClr val="tx1"/>
                </a:solidFill>
                <a:latin typeface="Arial" panose="020B0604020202020204" pitchFamily="34" charset="0"/>
                <a:cs typeface="Arial" panose="020B0604020202020204" pitchFamily="34" charset="0"/>
              </a:rPr>
              <a:t>:</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Veteran who died or is permanently and totally disabled as the result of a service connected disability incurred in military service </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Veteran who died from any cause while such permanent and total service connected disability was in existence</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Servicemember forcibly detained or interned in line of duty by a foreign government or power</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Servicemember who is hospitalized or receiving outpatient treatment for a service connected permanent and total disability and is likely to be discharged for that disability</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Servicemember missing in action or captured in line of duty by a hostile force</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56717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Automobile Allowance and Adaptive Equipment (38 CFR 3.808)</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One of the following must exist due to a service connected condition: </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loss or permanent loss of use of one or both feet; </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loss or permanent loss of use of one or both hands;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permanent impairment of vision in both eyes, or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severe burn injury, or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amyotrophic lateral sclerosis (A L S)</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1875030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9"/>
              </a:spcAft>
              <a:buNone/>
              <a:defRPr sz="1351" b="1">
                <a:solidFill>
                  <a:srgbClr val="1F497D"/>
                </a:solidFill>
              </a:defRPr>
            </a:lvl1pPr>
            <a:lvl5pPr marL="578630"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1" b="1">
                <a:solidFill>
                  <a:srgbClr val="1F497D"/>
                </a:solidFill>
              </a:defRPr>
            </a:lvl1pPr>
            <a:lvl5pPr marL="578630" indent="0">
              <a:buNone/>
              <a:defRPr/>
            </a:lvl5pPr>
          </a:lstStyle>
          <a:p>
            <a:pPr lvl="0"/>
            <a:r>
              <a:rPr lang="en-US" dirty="0"/>
              <a:t>Date sub-title</a:t>
            </a:r>
          </a:p>
        </p:txBody>
      </p:sp>
    </p:spTree>
    <p:extLst>
      <p:ext uri="{BB962C8B-B14F-4D97-AF65-F5344CB8AC3E}">
        <p14:creationId xmlns:p14="http://schemas.microsoft.com/office/powerpoint/2010/main" val="406297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1"/>
              </a:spcAft>
              <a:buFontTx/>
              <a:buNone/>
              <a:defRPr sz="1500">
                <a:latin typeface="Arial" panose="020B0604020202020204" pitchFamily="34" charset="0"/>
                <a:cs typeface="Arial" panose="020B0604020202020204" pitchFamily="34" charset="0"/>
              </a:defRPr>
            </a:lvl1pPr>
            <a:lvl2pPr marL="289315" indent="-144658">
              <a:spcBef>
                <a:spcPts val="0"/>
              </a:spcBef>
              <a:spcAft>
                <a:spcPts val="451"/>
              </a:spcAft>
              <a:buFont typeface="Arial" panose="020B0604020202020204" pitchFamily="34" charset="0"/>
              <a:buChar char="•"/>
              <a:defRPr sz="1351">
                <a:latin typeface="Arial" panose="020B0604020202020204" pitchFamily="34" charset="0"/>
                <a:cs typeface="Arial" panose="020B0604020202020204" pitchFamily="34" charset="0"/>
              </a:defRPr>
            </a:lvl2pPr>
            <a:lvl3pPr marL="433972" indent="-144658">
              <a:spcBef>
                <a:spcPts val="0"/>
              </a:spcBef>
              <a:spcAft>
                <a:spcPts val="451"/>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30" indent="-144658">
              <a:spcBef>
                <a:spcPts val="0"/>
              </a:spcBef>
              <a:spcAft>
                <a:spcPts val="451"/>
              </a:spcAft>
              <a:buFont typeface="Arial" panose="020B0604020202020204" pitchFamily="34" charset="0"/>
              <a:buChar char="•"/>
              <a:defRPr sz="1051">
                <a:latin typeface="Arial" panose="020B0604020202020204" pitchFamily="34" charset="0"/>
                <a:cs typeface="Arial" panose="020B0604020202020204" pitchFamily="34" charset="0"/>
              </a:defRPr>
            </a:lvl4pPr>
            <a:lvl5pPr marL="723287" indent="-144658">
              <a:spcBef>
                <a:spcPts val="0"/>
              </a:spcBef>
              <a:spcAft>
                <a:spcPts val="451"/>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1">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84058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08" indent="-214308">
              <a:spcBef>
                <a:spcPts val="0"/>
              </a:spcBef>
              <a:spcAft>
                <a:spcPts val="451"/>
              </a:spcAft>
              <a:buFont typeface="Arial" panose="020B0604020202020204" pitchFamily="34" charset="0"/>
              <a:buChar char="•"/>
              <a:defRPr sz="1351">
                <a:latin typeface="Arial" panose="020B0604020202020204" pitchFamily="34" charset="0"/>
                <a:cs typeface="Arial" panose="020B0604020202020204" pitchFamily="34" charset="0"/>
              </a:defRPr>
            </a:lvl1pPr>
            <a:lvl2pPr marL="358966" indent="-214308">
              <a:spcBef>
                <a:spcPts val="0"/>
              </a:spcBef>
              <a:spcAft>
                <a:spcPts val="451"/>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22" indent="-214308">
              <a:spcBef>
                <a:spcPts val="0"/>
              </a:spcBef>
              <a:spcAft>
                <a:spcPts val="451"/>
              </a:spcAft>
              <a:buFont typeface="Arial" panose="020B0604020202020204" pitchFamily="34" charset="0"/>
              <a:buChar char="•"/>
              <a:defRPr sz="1051">
                <a:latin typeface="Arial" panose="020B0604020202020204" pitchFamily="34" charset="0"/>
                <a:cs typeface="Arial" panose="020B0604020202020204" pitchFamily="34" charset="0"/>
              </a:defRPr>
            </a:lvl3pPr>
            <a:lvl4pPr marL="648280" indent="-214308">
              <a:spcBef>
                <a:spcPts val="0"/>
              </a:spcBef>
              <a:spcAft>
                <a:spcPts val="451"/>
              </a:spcAft>
              <a:buFont typeface="Arial" panose="020B0604020202020204" pitchFamily="34" charset="0"/>
              <a:buChar char="•"/>
              <a:defRPr sz="1051">
                <a:latin typeface="Arial" panose="020B0604020202020204" pitchFamily="34" charset="0"/>
                <a:cs typeface="Arial" panose="020B0604020202020204" pitchFamily="34" charset="0"/>
              </a:defRPr>
            </a:lvl4pPr>
            <a:lvl5pPr marL="723287" indent="-144658">
              <a:spcBef>
                <a:spcPts val="0"/>
              </a:spcBef>
              <a:spcAft>
                <a:spcPts val="451"/>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1">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21581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8296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8374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0619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6896017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15"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15"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58" indent="0" algn="l" defTabSz="289315"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15" indent="0" algn="l" defTabSz="289315"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72" indent="0" algn="l" defTabSz="289315"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30" indent="0" algn="l" defTabSz="289315"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15" indent="-72329" algn="l" defTabSz="289315"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74" indent="-72329" algn="l" defTabSz="289315"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32" indent="-72329" algn="l" defTabSz="289315"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588" indent="-72329" algn="l" defTabSz="289315"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15" rtl="0" eaLnBrk="1" latinLnBrk="0" hangingPunct="1">
        <a:defRPr sz="571" kern="1200">
          <a:solidFill>
            <a:schemeClr val="tx1"/>
          </a:solidFill>
          <a:latin typeface="+mn-lt"/>
          <a:ea typeface="+mn-ea"/>
          <a:cs typeface="+mn-cs"/>
        </a:defRPr>
      </a:lvl1pPr>
      <a:lvl2pPr marL="144658" algn="l" defTabSz="289315" rtl="0" eaLnBrk="1" latinLnBrk="0" hangingPunct="1">
        <a:defRPr sz="571" kern="1200">
          <a:solidFill>
            <a:schemeClr val="tx1"/>
          </a:solidFill>
          <a:latin typeface="+mn-lt"/>
          <a:ea typeface="+mn-ea"/>
          <a:cs typeface="+mn-cs"/>
        </a:defRPr>
      </a:lvl2pPr>
      <a:lvl3pPr marL="289315" algn="l" defTabSz="289315" rtl="0" eaLnBrk="1" latinLnBrk="0" hangingPunct="1">
        <a:defRPr sz="571" kern="1200">
          <a:solidFill>
            <a:schemeClr val="tx1"/>
          </a:solidFill>
          <a:latin typeface="+mn-lt"/>
          <a:ea typeface="+mn-ea"/>
          <a:cs typeface="+mn-cs"/>
        </a:defRPr>
      </a:lvl3pPr>
      <a:lvl4pPr marL="433972" algn="l" defTabSz="289315" rtl="0" eaLnBrk="1" latinLnBrk="0" hangingPunct="1">
        <a:defRPr sz="571" kern="1200">
          <a:solidFill>
            <a:schemeClr val="tx1"/>
          </a:solidFill>
          <a:latin typeface="+mn-lt"/>
          <a:ea typeface="+mn-ea"/>
          <a:cs typeface="+mn-cs"/>
        </a:defRPr>
      </a:lvl4pPr>
      <a:lvl5pPr marL="578630" algn="l" defTabSz="289315" rtl="0" eaLnBrk="1" latinLnBrk="0" hangingPunct="1">
        <a:defRPr sz="571" kern="1200">
          <a:solidFill>
            <a:schemeClr val="tx1"/>
          </a:solidFill>
          <a:latin typeface="+mn-lt"/>
          <a:ea typeface="+mn-ea"/>
          <a:cs typeface="+mn-cs"/>
        </a:defRPr>
      </a:lvl5pPr>
      <a:lvl6pPr marL="723287" algn="l" defTabSz="289315" rtl="0" eaLnBrk="1" latinLnBrk="0" hangingPunct="1">
        <a:defRPr sz="571" kern="1200">
          <a:solidFill>
            <a:schemeClr val="tx1"/>
          </a:solidFill>
          <a:latin typeface="+mn-lt"/>
          <a:ea typeface="+mn-ea"/>
          <a:cs typeface="+mn-cs"/>
        </a:defRPr>
      </a:lvl6pPr>
      <a:lvl7pPr marL="867945" algn="l" defTabSz="289315" rtl="0" eaLnBrk="1" latinLnBrk="0" hangingPunct="1">
        <a:defRPr sz="571" kern="1200">
          <a:solidFill>
            <a:schemeClr val="tx1"/>
          </a:solidFill>
          <a:latin typeface="+mn-lt"/>
          <a:ea typeface="+mn-ea"/>
          <a:cs typeface="+mn-cs"/>
        </a:defRPr>
      </a:lvl7pPr>
      <a:lvl8pPr marL="1012601" algn="l" defTabSz="289315" rtl="0" eaLnBrk="1" latinLnBrk="0" hangingPunct="1">
        <a:defRPr sz="571" kern="1200">
          <a:solidFill>
            <a:schemeClr val="tx1"/>
          </a:solidFill>
          <a:latin typeface="+mn-lt"/>
          <a:ea typeface="+mn-ea"/>
          <a:cs typeface="+mn-cs"/>
        </a:defRPr>
      </a:lvl8pPr>
      <a:lvl9pPr marL="1157259" algn="l" defTabSz="289315" rtl="0" eaLnBrk="1" latinLnBrk="0" hangingPunct="1">
        <a:defRPr sz="5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8.xml"/><Relationship Id="rId7"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notesSlide" Target="../notesSlides/notesSlide6.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AB015DC-1CA2-4A3A-BEC5-DC6A7476E8FD}"/>
              </a:ext>
            </a:extLst>
          </p:cNvPr>
          <p:cNvSpPr>
            <a:spLocks noGrp="1"/>
          </p:cNvSpPr>
          <p:nvPr>
            <p:ph type="ctrTitle"/>
            <p:custDataLst>
              <p:tags r:id="rId1"/>
            </p:custDataLst>
          </p:nvPr>
        </p:nvSpPr>
        <p:spPr>
          <a:xfrm>
            <a:off x="685800" y="2676020"/>
            <a:ext cx="7772400" cy="1219200"/>
          </a:xfrm>
        </p:spPr>
        <p:txBody>
          <a:bodyPr>
            <a:normAutofit/>
          </a:bodyPr>
          <a:lstStyle/>
          <a:p>
            <a:pPr>
              <a:spcAft>
                <a:spcPts val="600"/>
              </a:spcAft>
            </a:pPr>
            <a:r>
              <a:rPr lang="en-US" sz="2800" dirty="0"/>
              <a:t>Ancillary Benefits</a:t>
            </a:r>
          </a:p>
        </p:txBody>
      </p:sp>
      <p:sp>
        <p:nvSpPr>
          <p:cNvPr id="12" name="Text Placeholder 11">
            <a:extLst>
              <a:ext uri="{FF2B5EF4-FFF2-40B4-BE49-F238E27FC236}">
                <a16:creationId xmlns:a16="http://schemas.microsoft.com/office/drawing/2014/main" id="{9D62C5EE-109A-4AA6-ABB9-25BAF091A302}"/>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13" name="Text Placeholder 12">
            <a:extLst>
              <a:ext uri="{FF2B5EF4-FFF2-40B4-BE49-F238E27FC236}">
                <a16:creationId xmlns:a16="http://schemas.microsoft.com/office/drawing/2014/main" id="{CAA09F80-46AA-49C6-8C8E-E4380F923B5D}"/>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Automobile Allowance and Adaptive Equipment</a:t>
            </a:r>
            <a:br>
              <a:rPr lang="en-US" sz="2800" dirty="0"/>
            </a:br>
            <a:r>
              <a:rPr lang="en-US" sz="2400" dirty="0"/>
              <a:t>(38 CFR 3.808)</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a:spcAft>
                <a:spcPts val="600"/>
              </a:spcAft>
              <a:buClr>
                <a:schemeClr val="tx1"/>
              </a:buClr>
            </a:pPr>
            <a:r>
              <a:rPr lang="en-US" altLang="en-US" sz="2000" b="1" dirty="0"/>
              <a:t>Permanent Impairment Of Vision Of Both Eyes:</a:t>
            </a:r>
            <a:r>
              <a:rPr lang="en-US" altLang="en-US" sz="2000" dirty="0"/>
              <a:t> central visual acuity of 20/200 or less in the better eye, with corrective glasses, or central visual acuity of more than 20/200 if there is a field defect in which the peripheral field has contracted to such an extent that the widest diameter of visual field subtends an angular distance no greater than 20° in the better eye. </a:t>
            </a:r>
          </a:p>
          <a:p>
            <a:pPr lvl="0">
              <a:spcAft>
                <a:spcPts val="600"/>
              </a:spcAft>
              <a:buClr>
                <a:schemeClr val="tx1"/>
              </a:buClr>
            </a:pPr>
            <a:endParaRPr lang="en-US" altLang="en-US" sz="2000" dirty="0"/>
          </a:p>
          <a:p>
            <a:pPr lvl="0">
              <a:spcAft>
                <a:spcPts val="600"/>
              </a:spcAft>
              <a:buClr>
                <a:schemeClr val="tx1"/>
              </a:buClr>
            </a:pPr>
            <a:r>
              <a:rPr lang="en-US" altLang="en-US" sz="2000" b="1" dirty="0"/>
              <a:t>Severe Burn Injury:</a:t>
            </a:r>
            <a:r>
              <a:rPr lang="en-US" altLang="en-US" sz="2000" dirty="0"/>
              <a:t> deep partial thickness or full thickness burns resulting in scar formation that cause contractures and limit motion of one or more extremities or the trunk and preclude effective operation of an automobile.</a:t>
            </a:r>
          </a:p>
        </p:txBody>
      </p:sp>
      <p:sp>
        <p:nvSpPr>
          <p:cNvPr id="4" name="Slide Number Placeholder 3">
            <a:extLst>
              <a:ext uri="{FF2B5EF4-FFF2-40B4-BE49-F238E27FC236}">
                <a16:creationId xmlns:a16="http://schemas.microsoft.com/office/drawing/2014/main" id="{FEAA044D-C86B-4FF4-9D01-4429A3CE43C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10</a:t>
            </a:fld>
            <a:endParaRPr lang="en-US" dirty="0"/>
          </a:p>
        </p:txBody>
      </p:sp>
    </p:spTree>
    <p:extLst>
      <p:ext uri="{BB962C8B-B14F-4D97-AF65-F5344CB8AC3E}">
        <p14:creationId xmlns:p14="http://schemas.microsoft.com/office/powerpoint/2010/main" val="323913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Automobile Allowance and Adaptive Equipment</a:t>
            </a:r>
            <a:br>
              <a:rPr lang="en-US" sz="2800" dirty="0"/>
            </a:br>
            <a:r>
              <a:rPr lang="en-US" sz="2800" dirty="0"/>
              <a:t>(38 CFR 3.808)</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a:spcAft>
                <a:spcPts val="600"/>
              </a:spcAft>
            </a:pPr>
            <a:r>
              <a:rPr lang="en-US" altLang="en-US" sz="2000" dirty="0"/>
              <a:t>Automobile Allowance and Adaptive Equipment:</a:t>
            </a:r>
          </a:p>
        </p:txBody>
      </p:sp>
      <p:sp>
        <p:nvSpPr>
          <p:cNvPr id="4" name="Slide Number Placeholder 3">
            <a:extLst>
              <a:ext uri="{FF2B5EF4-FFF2-40B4-BE49-F238E27FC236}">
                <a16:creationId xmlns:a16="http://schemas.microsoft.com/office/drawing/2014/main" id="{29BDADD8-F59C-4C67-9528-E5AD76C5ADC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
        <p:nvSpPr>
          <p:cNvPr id="5" name="TextBox 4">
            <a:extLst>
              <a:ext uri="{FF2B5EF4-FFF2-40B4-BE49-F238E27FC236}">
                <a16:creationId xmlns:a16="http://schemas.microsoft.com/office/drawing/2014/main" id="{340DB69B-102E-43C7-AB33-A3913977A6B8}"/>
              </a:ext>
            </a:extLst>
          </p:cNvPr>
          <p:cNvSpPr txBox="1"/>
          <p:nvPr>
            <p:custDataLst>
              <p:tags r:id="rId4"/>
            </p:custDataLst>
          </p:nvPr>
        </p:nvSpPr>
        <p:spPr>
          <a:xfrm>
            <a:off x="423746" y="2444981"/>
            <a:ext cx="7973122" cy="1000274"/>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US" altLang="en-US" sz="1800" dirty="0"/>
              <a:t>VA Form 21-4502, Application for Auto or Other Conveyance and Adaptive Equipment</a:t>
            </a:r>
          </a:p>
          <a:p>
            <a:pPr marL="285750" lvl="0" indent="-285750">
              <a:spcAft>
                <a:spcPts val="600"/>
              </a:spcAft>
              <a:buClr>
                <a:schemeClr val="tx1"/>
              </a:buClr>
              <a:buFont typeface="Arial" panose="020B0604020202020204" pitchFamily="34" charset="0"/>
              <a:buChar char="•"/>
            </a:pPr>
            <a:r>
              <a:rPr lang="en-US" altLang="en-US" sz="1800" dirty="0"/>
              <a:t>The Allowance is paid directly to seller of vehicle.</a:t>
            </a:r>
            <a:endParaRPr lang="en-US" altLang="en-US" sz="1600" dirty="0"/>
          </a:p>
        </p:txBody>
      </p:sp>
      <p:sp>
        <p:nvSpPr>
          <p:cNvPr id="6" name="TextBox 5">
            <a:extLst>
              <a:ext uri="{FF2B5EF4-FFF2-40B4-BE49-F238E27FC236}">
                <a16:creationId xmlns:a16="http://schemas.microsoft.com/office/drawing/2014/main" id="{296B382A-6DFE-413D-8BA2-F8B970F1B623}"/>
              </a:ext>
            </a:extLst>
          </p:cNvPr>
          <p:cNvSpPr txBox="1"/>
          <p:nvPr>
            <p:custDataLst>
              <p:tags r:id="rId5"/>
            </p:custDataLst>
          </p:nvPr>
        </p:nvSpPr>
        <p:spPr>
          <a:xfrm>
            <a:off x="490654" y="3809685"/>
            <a:ext cx="7995424" cy="400110"/>
          </a:xfrm>
          <a:prstGeom prst="rect">
            <a:avLst/>
          </a:prstGeom>
          <a:noFill/>
        </p:spPr>
        <p:txBody>
          <a:bodyPr wrap="square" rtlCol="0">
            <a:spAutoFit/>
          </a:bodyPr>
          <a:lstStyle/>
          <a:p>
            <a:pPr>
              <a:spcAft>
                <a:spcPts val="600"/>
              </a:spcAft>
            </a:pPr>
            <a:r>
              <a:rPr lang="en-US" sz="2000" dirty="0"/>
              <a:t>For eligibility to adaptive equipment only:</a:t>
            </a:r>
            <a:endParaRPr lang="en-US" altLang="en-US" sz="2000" dirty="0"/>
          </a:p>
        </p:txBody>
      </p:sp>
      <p:sp>
        <p:nvSpPr>
          <p:cNvPr id="7" name="TextBox 6">
            <a:extLst>
              <a:ext uri="{FF2B5EF4-FFF2-40B4-BE49-F238E27FC236}">
                <a16:creationId xmlns:a16="http://schemas.microsoft.com/office/drawing/2014/main" id="{DB85319F-2E27-4543-B81C-340FE5DC8165}"/>
              </a:ext>
            </a:extLst>
          </p:cNvPr>
          <p:cNvSpPr txBox="1"/>
          <p:nvPr>
            <p:custDataLst>
              <p:tags r:id="rId6"/>
            </p:custDataLst>
          </p:nvPr>
        </p:nvSpPr>
        <p:spPr>
          <a:xfrm>
            <a:off x="457200" y="4225466"/>
            <a:ext cx="7939668" cy="64633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altLang="en-US" sz="1800" dirty="0"/>
              <a:t>Ankylosis of one or both knees or hips due to SC condition or entitlement under U.S.C. 1151</a:t>
            </a:r>
            <a:endParaRPr lang="en-US" sz="1800" dirty="0"/>
          </a:p>
        </p:txBody>
      </p:sp>
    </p:spTree>
    <p:extLst>
      <p:ext uri="{BB962C8B-B14F-4D97-AF65-F5344CB8AC3E}">
        <p14:creationId xmlns:p14="http://schemas.microsoft.com/office/powerpoint/2010/main" val="28187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Automobile Allowance and Adaptive Equipment</a:t>
            </a:r>
            <a:br>
              <a:rPr lang="en-US" sz="2800" dirty="0"/>
            </a:br>
            <a:r>
              <a:rPr lang="en-US" sz="2800" dirty="0"/>
              <a:t>(38 CFR 3.808)</a:t>
            </a:r>
          </a:p>
        </p:txBody>
      </p:sp>
      <p:sp>
        <p:nvSpPr>
          <p:cNvPr id="3" name="Content Placeholder 2"/>
          <p:cNvSpPr>
            <a:spLocks noGrp="1"/>
          </p:cNvSpPr>
          <p:nvPr>
            <p:ph idx="1"/>
            <p:custDataLst>
              <p:tags r:id="rId2"/>
            </p:custDataLst>
          </p:nvPr>
        </p:nvSpPr>
        <p:spPr>
          <a:xfrm>
            <a:off x="457200" y="2057401"/>
            <a:ext cx="8229600" cy="451624"/>
          </a:xfrm>
        </p:spPr>
        <p:txBody>
          <a:bodyPr>
            <a:normAutofit/>
          </a:bodyPr>
          <a:lstStyle/>
          <a:p>
            <a:pPr>
              <a:spcAft>
                <a:spcPts val="600"/>
              </a:spcAft>
            </a:pPr>
            <a:r>
              <a:rPr lang="en-US" sz="2000" dirty="0"/>
              <a:t>Adaptive Equipment includes, but is not limited to:</a:t>
            </a:r>
            <a:endParaRPr lang="en-US" altLang="en-US" sz="1400" dirty="0"/>
          </a:p>
        </p:txBody>
      </p:sp>
      <p:sp>
        <p:nvSpPr>
          <p:cNvPr id="4" name="Slide Number Placeholder 3">
            <a:extLst>
              <a:ext uri="{FF2B5EF4-FFF2-40B4-BE49-F238E27FC236}">
                <a16:creationId xmlns:a16="http://schemas.microsoft.com/office/drawing/2014/main" id="{6AFFFDD0-3D57-4A85-94FB-D852AF224FE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dirty="0"/>
          </a:p>
        </p:txBody>
      </p:sp>
      <p:sp>
        <p:nvSpPr>
          <p:cNvPr id="5" name="TextBox 4">
            <a:extLst>
              <a:ext uri="{FF2B5EF4-FFF2-40B4-BE49-F238E27FC236}">
                <a16:creationId xmlns:a16="http://schemas.microsoft.com/office/drawing/2014/main" id="{26A483EC-FB78-4AE1-B9C9-23CA7277AD3F}"/>
              </a:ext>
            </a:extLst>
          </p:cNvPr>
          <p:cNvSpPr txBox="1"/>
          <p:nvPr>
            <p:custDataLst>
              <p:tags r:id="rId4"/>
            </p:custDataLst>
          </p:nvPr>
        </p:nvSpPr>
        <p:spPr>
          <a:xfrm>
            <a:off x="457200" y="2397948"/>
            <a:ext cx="8084634" cy="2062103"/>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US" sz="1800" dirty="0"/>
              <a:t>power steering</a:t>
            </a:r>
          </a:p>
          <a:p>
            <a:pPr marL="285750" lvl="0" indent="-285750">
              <a:spcAft>
                <a:spcPts val="600"/>
              </a:spcAft>
              <a:buClr>
                <a:schemeClr val="tx1"/>
              </a:buClr>
              <a:buFont typeface="Arial" panose="020B0604020202020204" pitchFamily="34" charset="0"/>
              <a:buChar char="•"/>
            </a:pPr>
            <a:r>
              <a:rPr lang="en-US" sz="1800" dirty="0"/>
              <a:t>power brakes</a:t>
            </a:r>
          </a:p>
          <a:p>
            <a:pPr marL="285750" lvl="0" indent="-285750">
              <a:spcAft>
                <a:spcPts val="600"/>
              </a:spcAft>
              <a:buClr>
                <a:schemeClr val="tx1"/>
              </a:buClr>
              <a:buFont typeface="Arial" panose="020B0604020202020204" pitchFamily="34" charset="0"/>
              <a:buChar char="•"/>
            </a:pPr>
            <a:r>
              <a:rPr lang="en-US" sz="1800" dirty="0"/>
              <a:t>power window lifts</a:t>
            </a:r>
          </a:p>
          <a:p>
            <a:pPr marL="285750" lvl="0" indent="-285750">
              <a:spcAft>
                <a:spcPts val="600"/>
              </a:spcAft>
              <a:buClr>
                <a:schemeClr val="tx1"/>
              </a:buClr>
              <a:buFont typeface="Arial" panose="020B0604020202020204" pitchFamily="34" charset="0"/>
              <a:buChar char="•"/>
            </a:pPr>
            <a:r>
              <a:rPr lang="en-US" sz="1800" dirty="0"/>
              <a:t>power seats, and</a:t>
            </a:r>
          </a:p>
          <a:p>
            <a:pPr marL="285750" lvl="0" indent="-285750">
              <a:spcAft>
                <a:spcPts val="600"/>
              </a:spcAft>
              <a:buClr>
                <a:schemeClr val="tx1"/>
              </a:buClr>
              <a:buFont typeface="Arial" panose="020B0604020202020204" pitchFamily="34" charset="0"/>
              <a:buChar char="•"/>
            </a:pPr>
            <a:r>
              <a:rPr lang="en-US" sz="1800" dirty="0"/>
              <a:t>special equipment necessary to assist the eligible person into and out of the automobile or other conveyance</a:t>
            </a:r>
            <a:endParaRPr lang="en-US" sz="700" dirty="0"/>
          </a:p>
        </p:txBody>
      </p:sp>
      <p:sp>
        <p:nvSpPr>
          <p:cNvPr id="6" name="TextBox 5">
            <a:extLst>
              <a:ext uri="{FF2B5EF4-FFF2-40B4-BE49-F238E27FC236}">
                <a16:creationId xmlns:a16="http://schemas.microsoft.com/office/drawing/2014/main" id="{97E0F2C3-14FE-4BA0-A376-08DD41FAF364}"/>
              </a:ext>
            </a:extLst>
          </p:cNvPr>
          <p:cNvSpPr txBox="1"/>
          <p:nvPr>
            <p:custDataLst>
              <p:tags r:id="rId5"/>
            </p:custDataLst>
          </p:nvPr>
        </p:nvSpPr>
        <p:spPr>
          <a:xfrm>
            <a:off x="457200" y="4556010"/>
            <a:ext cx="8229600" cy="400110"/>
          </a:xfrm>
          <a:prstGeom prst="rect">
            <a:avLst/>
          </a:prstGeom>
          <a:noFill/>
        </p:spPr>
        <p:txBody>
          <a:bodyPr wrap="square" rtlCol="0">
            <a:spAutoFit/>
          </a:bodyPr>
          <a:lstStyle/>
          <a:p>
            <a:pPr>
              <a:spcAft>
                <a:spcPts val="600"/>
              </a:spcAft>
            </a:pPr>
            <a:r>
              <a:rPr lang="en-US" sz="2000" dirty="0"/>
              <a:t>Adaptive Equipment only:</a:t>
            </a:r>
          </a:p>
        </p:txBody>
      </p:sp>
      <p:sp>
        <p:nvSpPr>
          <p:cNvPr id="7" name="TextBox 6">
            <a:extLst>
              <a:ext uri="{FF2B5EF4-FFF2-40B4-BE49-F238E27FC236}">
                <a16:creationId xmlns:a16="http://schemas.microsoft.com/office/drawing/2014/main" id="{CAC7F592-4297-400B-8154-1A42595CE0B0}"/>
              </a:ext>
            </a:extLst>
          </p:cNvPr>
          <p:cNvSpPr txBox="1"/>
          <p:nvPr>
            <p:custDataLst>
              <p:tags r:id="rId6"/>
            </p:custDataLst>
          </p:nvPr>
        </p:nvSpPr>
        <p:spPr>
          <a:xfrm>
            <a:off x="457200" y="4901033"/>
            <a:ext cx="7616283" cy="36933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altLang="en-US" sz="1800" dirty="0"/>
              <a:t>VA Form 10-1394, Application for Adaptive Equipment – Motor Vehicle</a:t>
            </a:r>
          </a:p>
        </p:txBody>
      </p:sp>
    </p:spTree>
    <p:extLst>
      <p:ext uri="{BB962C8B-B14F-4D97-AF65-F5344CB8AC3E}">
        <p14:creationId xmlns:p14="http://schemas.microsoft.com/office/powerpoint/2010/main" val="391333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solidFill>
                  <a:schemeClr val="tx2"/>
                </a:solidFill>
              </a:rPr>
              <a:t>Specially Adapted Housing and </a:t>
            </a:r>
            <a:br>
              <a:rPr lang="en-US" sz="2800" dirty="0">
                <a:solidFill>
                  <a:schemeClr val="tx2"/>
                </a:solidFill>
              </a:rPr>
            </a:br>
            <a:r>
              <a:rPr lang="en-US" sz="2800" dirty="0">
                <a:solidFill>
                  <a:schemeClr val="tx2"/>
                </a:solidFill>
              </a:rPr>
              <a:t>Special Home Adaptation</a:t>
            </a:r>
          </a:p>
        </p:txBody>
      </p:sp>
      <p:sp>
        <p:nvSpPr>
          <p:cNvPr id="3" name="Content Placeholder 2"/>
          <p:cNvSpPr>
            <a:spLocks noGrp="1"/>
          </p:cNvSpPr>
          <p:nvPr>
            <p:ph idx="1"/>
            <p:custDataLst>
              <p:tags r:id="rId2"/>
            </p:custDataLst>
          </p:nvPr>
        </p:nvSpPr>
        <p:spPr>
          <a:xfrm>
            <a:off x="457200" y="2057401"/>
            <a:ext cx="8229600" cy="719254"/>
          </a:xfrm>
        </p:spPr>
        <p:txBody>
          <a:bodyPr>
            <a:normAutofit/>
          </a:bodyPr>
          <a:lstStyle/>
          <a:p>
            <a:pPr>
              <a:spcAft>
                <a:spcPts val="600"/>
              </a:spcAft>
            </a:pPr>
            <a:r>
              <a:rPr lang="en-US" sz="2000" dirty="0"/>
              <a:t>Eligibility for assistance in acquiring Specially Adapted Housing (SAH) and Special Home Adaptation (SHA) exists when:</a:t>
            </a:r>
          </a:p>
        </p:txBody>
      </p:sp>
      <p:sp>
        <p:nvSpPr>
          <p:cNvPr id="4" name="Slide Number Placeholder 3">
            <a:extLst>
              <a:ext uri="{FF2B5EF4-FFF2-40B4-BE49-F238E27FC236}">
                <a16:creationId xmlns:a16="http://schemas.microsoft.com/office/drawing/2014/main" id="{FFDC2CFA-7D74-40B6-B258-DD0880D52D5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dirty="0"/>
          </a:p>
        </p:txBody>
      </p:sp>
      <p:sp>
        <p:nvSpPr>
          <p:cNvPr id="5" name="TextBox 4">
            <a:extLst>
              <a:ext uri="{FF2B5EF4-FFF2-40B4-BE49-F238E27FC236}">
                <a16:creationId xmlns:a16="http://schemas.microsoft.com/office/drawing/2014/main" id="{E59657B7-2388-4331-A055-34FA8E12AE96}"/>
              </a:ext>
            </a:extLst>
          </p:cNvPr>
          <p:cNvSpPr txBox="1"/>
          <p:nvPr>
            <p:custDataLst>
              <p:tags r:id="rId4"/>
            </p:custDataLst>
          </p:nvPr>
        </p:nvSpPr>
        <p:spPr>
          <a:xfrm>
            <a:off x="457200" y="2953560"/>
            <a:ext cx="8084634" cy="1908215"/>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1800" dirty="0"/>
              <a:t>a Veteran is entitled to compensation under 38 U.S.C. 1151 for a permanently and totally disabling qualifying condition, </a:t>
            </a:r>
            <a:r>
              <a:rPr lang="en-US" sz="1800" i="1" dirty="0"/>
              <a:t>or</a:t>
            </a:r>
            <a:endParaRPr lang="en-US" sz="1800" dirty="0"/>
          </a:p>
          <a:p>
            <a:pPr marL="225425" indent="-225425">
              <a:spcAft>
                <a:spcPts val="600"/>
              </a:spcAft>
              <a:buClr>
                <a:schemeClr val="tx1"/>
              </a:buClr>
              <a:buFont typeface="Arial" panose="020B0604020202020204" pitchFamily="34" charset="0"/>
              <a:buChar char="•"/>
            </a:pPr>
            <a:r>
              <a:rPr lang="en-US" sz="1800" dirty="0"/>
              <a:t>a Servicemember on active duty has a permanently and totally disabling qualifying condition incurred or aggravated in the line of duty</a:t>
            </a:r>
            <a:endParaRPr lang="en-US" altLang="en-US" sz="1800" dirty="0"/>
          </a:p>
          <a:p>
            <a:pPr marL="225425" lvl="0" indent="-225425">
              <a:spcAft>
                <a:spcPts val="600"/>
              </a:spcAft>
              <a:buClr>
                <a:schemeClr val="tx1"/>
              </a:buClr>
              <a:buFont typeface="Arial" panose="020B0604020202020204" pitchFamily="34" charset="0"/>
              <a:buChar char="•"/>
            </a:pPr>
            <a:r>
              <a:rPr lang="en-US" altLang="en-US" sz="1800" dirty="0"/>
              <a:t>VA Form 26-4555, Application in Acquiring Specially Adapted Housing or Special Home Adaptation Grant </a:t>
            </a:r>
            <a:endParaRPr lang="en-US" sz="1800" dirty="0"/>
          </a:p>
        </p:txBody>
      </p:sp>
    </p:spTree>
    <p:extLst>
      <p:ext uri="{BB962C8B-B14F-4D97-AF65-F5344CB8AC3E}">
        <p14:creationId xmlns:p14="http://schemas.microsoft.com/office/powerpoint/2010/main" val="329696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Qualifying conditions for </a:t>
            </a:r>
            <a:r>
              <a:rPr lang="en-US" sz="2800" dirty="0"/>
              <a:t>Specially Adapted Housing (</a:t>
            </a:r>
            <a:r>
              <a:rPr lang="en-US" altLang="en-US" sz="2800" dirty="0"/>
              <a:t>SAH)</a:t>
            </a:r>
            <a:endParaRPr lang="en-US" sz="28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amyotrophic lateral sclerosis (ALS)</a:t>
            </a:r>
          </a:p>
          <a:p>
            <a:pPr>
              <a:spcAft>
                <a:spcPts val="600"/>
              </a:spcAft>
              <a:buClr>
                <a:schemeClr val="tx1"/>
              </a:buClr>
            </a:pPr>
            <a:r>
              <a:rPr lang="en-US" sz="2000" dirty="0"/>
              <a:t>loss or loss of use of:</a:t>
            </a:r>
          </a:p>
          <a:p>
            <a:pPr marL="569913" lvl="2" indent="-344488">
              <a:spcAft>
                <a:spcPts val="600"/>
              </a:spcAft>
              <a:buClr>
                <a:schemeClr val="tx1"/>
              </a:buClr>
            </a:pPr>
            <a:r>
              <a:rPr lang="en-US" sz="2000" dirty="0"/>
              <a:t>both lower extremities</a:t>
            </a:r>
          </a:p>
          <a:p>
            <a:pPr marL="569913" lvl="2" indent="-344488">
              <a:spcAft>
                <a:spcPts val="600"/>
              </a:spcAft>
              <a:buClr>
                <a:schemeClr val="tx1"/>
              </a:buClr>
            </a:pPr>
            <a:r>
              <a:rPr lang="en-US" sz="2000" dirty="0"/>
              <a:t>one lower extremity and one upper extremity affecting balance or propulsion, </a:t>
            </a:r>
            <a:r>
              <a:rPr lang="en-US" sz="2000" i="1" dirty="0"/>
              <a:t>or</a:t>
            </a:r>
            <a:endParaRPr lang="en-US" sz="2000" dirty="0"/>
          </a:p>
          <a:p>
            <a:pPr marL="569913" lvl="2" indent="-344488">
              <a:spcAft>
                <a:spcPts val="600"/>
              </a:spcAft>
              <a:buClr>
                <a:schemeClr val="tx1"/>
              </a:buClr>
            </a:pPr>
            <a:r>
              <a:rPr lang="en-US" sz="2000" dirty="0"/>
              <a:t>one lower extremity plus residuals of organic disease or injury affecting balance or propulsion such as to preclude locomotion without the aid of braces, crutches, canes, or a wheelchair</a:t>
            </a:r>
          </a:p>
        </p:txBody>
      </p:sp>
      <p:sp>
        <p:nvSpPr>
          <p:cNvPr id="4" name="Slide Number Placeholder 3">
            <a:extLst>
              <a:ext uri="{FF2B5EF4-FFF2-40B4-BE49-F238E27FC236}">
                <a16:creationId xmlns:a16="http://schemas.microsoft.com/office/drawing/2014/main" id="{B650C8A5-46CB-4A67-806C-816170AE87C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14</a:t>
            </a:fld>
            <a:endParaRPr lang="en-US" dirty="0"/>
          </a:p>
        </p:txBody>
      </p:sp>
    </p:spTree>
    <p:extLst>
      <p:ext uri="{BB962C8B-B14F-4D97-AF65-F5344CB8AC3E}">
        <p14:creationId xmlns:p14="http://schemas.microsoft.com/office/powerpoint/2010/main" val="421444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Qualifying conditions for </a:t>
            </a:r>
            <a:r>
              <a:rPr lang="en-US" sz="2800" dirty="0"/>
              <a:t>Specially Adapted Housing (</a:t>
            </a:r>
            <a:r>
              <a:rPr lang="en-US" altLang="en-US" sz="2800" dirty="0"/>
              <a:t>SAH)</a:t>
            </a:r>
            <a:endParaRPr lang="en-US" sz="28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loss or loss or use of both upper extremities precluding use of the arms at or above the elbow;</a:t>
            </a:r>
          </a:p>
          <a:p>
            <a:pPr>
              <a:spcAft>
                <a:spcPts val="600"/>
              </a:spcAft>
              <a:buClr>
                <a:schemeClr val="tx1"/>
              </a:buClr>
            </a:pPr>
            <a:r>
              <a:rPr lang="en-US" sz="2000" dirty="0"/>
              <a:t>blindness in both eyes, having light perception only, and the loss or loss of use of one lower extremity, </a:t>
            </a:r>
            <a:r>
              <a:rPr lang="en-US" sz="2000" b="1" i="1" dirty="0"/>
              <a:t>or</a:t>
            </a:r>
            <a:endParaRPr lang="en-US" sz="2000" dirty="0"/>
          </a:p>
          <a:p>
            <a:pPr>
              <a:spcAft>
                <a:spcPts val="600"/>
              </a:spcAft>
              <a:buClr>
                <a:schemeClr val="tx1"/>
              </a:buClr>
            </a:pPr>
            <a:r>
              <a:rPr lang="en-US" sz="2000" dirty="0"/>
              <a:t>a severe burn injury with full thickness or subdermal burns that have resulted in contractures with limitation of motion of</a:t>
            </a:r>
          </a:p>
          <a:p>
            <a:pPr marL="628650" lvl="2" indent="-403225">
              <a:spcAft>
                <a:spcPts val="600"/>
              </a:spcAft>
              <a:buClr>
                <a:schemeClr val="tx1"/>
              </a:buClr>
            </a:pPr>
            <a:r>
              <a:rPr lang="en-US" sz="2000" dirty="0"/>
              <a:t>two or more extremities, or</a:t>
            </a:r>
          </a:p>
          <a:p>
            <a:pPr marL="628650" lvl="2" indent="-403225">
              <a:spcAft>
                <a:spcPts val="600"/>
              </a:spcAft>
              <a:buClr>
                <a:schemeClr val="tx1"/>
              </a:buClr>
            </a:pPr>
            <a:r>
              <a:rPr lang="en-US" sz="2000" dirty="0"/>
              <a:t>at least one extremity and the trunk.</a:t>
            </a:r>
          </a:p>
        </p:txBody>
      </p:sp>
      <p:sp>
        <p:nvSpPr>
          <p:cNvPr id="4" name="Slide Number Placeholder 3">
            <a:extLst>
              <a:ext uri="{FF2B5EF4-FFF2-40B4-BE49-F238E27FC236}">
                <a16:creationId xmlns:a16="http://schemas.microsoft.com/office/drawing/2014/main" id="{49A00324-8E87-45B6-AB8B-C4CEC508B387}"/>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15</a:t>
            </a:fld>
            <a:endParaRPr lang="en-US" dirty="0"/>
          </a:p>
        </p:txBody>
      </p:sp>
    </p:spTree>
    <p:extLst>
      <p:ext uri="{BB962C8B-B14F-4D97-AF65-F5344CB8AC3E}">
        <p14:creationId xmlns:p14="http://schemas.microsoft.com/office/powerpoint/2010/main" val="240125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Qualifying conditions for Special Home Adaptation (SHA)</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blindness with visual acuity of 20/200 or less in each eye</a:t>
            </a:r>
          </a:p>
          <a:p>
            <a:pPr marL="503238" lvl="2" indent="-277813">
              <a:spcAft>
                <a:spcPts val="600"/>
              </a:spcAft>
              <a:buClr>
                <a:schemeClr val="tx1"/>
              </a:buClr>
            </a:pPr>
            <a:r>
              <a:rPr lang="en-US" sz="2000" dirty="0"/>
              <a:t>Visual impairment does not have to be permanent and total</a:t>
            </a:r>
          </a:p>
          <a:p>
            <a:pPr>
              <a:spcAft>
                <a:spcPts val="600"/>
              </a:spcAft>
              <a:buClr>
                <a:schemeClr val="tx1"/>
              </a:buClr>
            </a:pPr>
            <a:endParaRPr lang="en-US" sz="2000" dirty="0"/>
          </a:p>
          <a:p>
            <a:pPr>
              <a:spcAft>
                <a:spcPts val="600"/>
              </a:spcAft>
              <a:buClr>
                <a:schemeClr val="tx1"/>
              </a:buClr>
            </a:pPr>
            <a:r>
              <a:rPr lang="en-US" sz="2000" dirty="0"/>
              <a:t>permanent and total disability from loss or loss of use of both hands, or</a:t>
            </a:r>
          </a:p>
          <a:p>
            <a:pPr>
              <a:spcAft>
                <a:spcPts val="600"/>
              </a:spcAft>
              <a:buClr>
                <a:schemeClr val="tx1"/>
              </a:buClr>
            </a:pPr>
            <a:endParaRPr lang="en-US" sz="2000" dirty="0"/>
          </a:p>
          <a:p>
            <a:pPr>
              <a:spcAft>
                <a:spcPts val="600"/>
              </a:spcAft>
              <a:buClr>
                <a:schemeClr val="tx1"/>
              </a:buClr>
            </a:pPr>
            <a:r>
              <a:rPr lang="en-US" sz="2000" dirty="0"/>
              <a:t>permanent and total disability from a severe burn injury</a:t>
            </a:r>
          </a:p>
        </p:txBody>
      </p:sp>
      <p:sp>
        <p:nvSpPr>
          <p:cNvPr id="4" name="Slide Number Placeholder 3">
            <a:extLst>
              <a:ext uri="{FF2B5EF4-FFF2-40B4-BE49-F238E27FC236}">
                <a16:creationId xmlns:a16="http://schemas.microsoft.com/office/drawing/2014/main" id="{026F72A3-7468-4BC1-A318-302A88297046}"/>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16</a:t>
            </a:fld>
            <a:endParaRPr lang="en-US" dirty="0"/>
          </a:p>
        </p:txBody>
      </p:sp>
    </p:spTree>
    <p:extLst>
      <p:ext uri="{BB962C8B-B14F-4D97-AF65-F5344CB8AC3E}">
        <p14:creationId xmlns:p14="http://schemas.microsoft.com/office/powerpoint/2010/main" val="288542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Qualifying conditions for Special Home Adaptation (SHA)</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lvl="1" indent="0">
              <a:spcAft>
                <a:spcPts val="600"/>
              </a:spcAft>
              <a:buNone/>
            </a:pPr>
            <a:r>
              <a:rPr lang="en-US" sz="2000" dirty="0"/>
              <a:t>Severe Burn Injuries Include:</a:t>
            </a:r>
          </a:p>
        </p:txBody>
      </p:sp>
      <p:sp>
        <p:nvSpPr>
          <p:cNvPr id="4" name="Slide Number Placeholder 3">
            <a:extLst>
              <a:ext uri="{FF2B5EF4-FFF2-40B4-BE49-F238E27FC236}">
                <a16:creationId xmlns:a16="http://schemas.microsoft.com/office/drawing/2014/main" id="{75A19F32-5F9C-442F-BD37-35861ABB9A85}"/>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dirty="0"/>
          </a:p>
        </p:txBody>
      </p:sp>
      <p:sp>
        <p:nvSpPr>
          <p:cNvPr id="5" name="TextBox 4">
            <a:extLst>
              <a:ext uri="{FF2B5EF4-FFF2-40B4-BE49-F238E27FC236}">
                <a16:creationId xmlns:a16="http://schemas.microsoft.com/office/drawing/2014/main" id="{05659EE0-71C8-405F-807F-D33FB95E6564}"/>
              </a:ext>
            </a:extLst>
          </p:cNvPr>
          <p:cNvSpPr txBox="1"/>
          <p:nvPr>
            <p:custDataLst>
              <p:tags r:id="rId4"/>
            </p:custDataLst>
          </p:nvPr>
        </p:nvSpPr>
        <p:spPr>
          <a:xfrm>
            <a:off x="457200" y="2508709"/>
            <a:ext cx="8129239" cy="3123932"/>
          </a:xfrm>
          <a:prstGeom prst="rect">
            <a:avLst/>
          </a:prstGeom>
          <a:noFill/>
        </p:spPr>
        <p:txBody>
          <a:bodyPr wrap="square" rtlCol="0">
            <a:spAutoFit/>
          </a:bodyPr>
          <a:lstStyle/>
          <a:p>
            <a:pPr marL="628650" indent="-284163">
              <a:spcAft>
                <a:spcPts val="600"/>
              </a:spcAft>
              <a:buClr>
                <a:schemeClr val="tx1"/>
              </a:buClr>
              <a:buFont typeface="Arial" panose="020B0604020202020204" pitchFamily="34" charset="0"/>
              <a:buChar char="•"/>
            </a:pPr>
            <a:r>
              <a:rPr lang="en-US" sz="2000" dirty="0"/>
              <a:t>deep partial thickness burns that have resulted in contractures with limitation of motion of</a:t>
            </a:r>
          </a:p>
          <a:p>
            <a:pPr marL="1031875" lvl="1" indent="-284163">
              <a:spcAft>
                <a:spcPts val="600"/>
              </a:spcAft>
              <a:buClr>
                <a:schemeClr val="tx1"/>
              </a:buClr>
              <a:buFont typeface="Arial" panose="020B0604020202020204" pitchFamily="34" charset="0"/>
              <a:buChar char="•"/>
            </a:pPr>
            <a:r>
              <a:rPr lang="en-US" sz="1800" dirty="0"/>
              <a:t>two or more extremities, or at least one extremity </a:t>
            </a:r>
            <a:r>
              <a:rPr lang="en-US" sz="1800" i="1" dirty="0"/>
              <a:t>and </a:t>
            </a:r>
            <a:r>
              <a:rPr lang="en-US" sz="1800" dirty="0"/>
              <a:t>the trunk</a:t>
            </a:r>
          </a:p>
          <a:p>
            <a:pPr marL="628650" indent="-284163">
              <a:spcAft>
                <a:spcPts val="600"/>
              </a:spcAft>
              <a:buClr>
                <a:schemeClr val="tx1"/>
              </a:buClr>
              <a:buFont typeface="Arial" panose="020B0604020202020204" pitchFamily="34" charset="0"/>
              <a:buChar char="•"/>
            </a:pPr>
            <a:r>
              <a:rPr lang="en-US" sz="2000" dirty="0"/>
              <a:t>full thickness or subdermal burns that have resulted in contracture(s) with limitation of motion of</a:t>
            </a:r>
          </a:p>
          <a:p>
            <a:pPr marL="1031875" lvl="1" indent="-284163">
              <a:spcAft>
                <a:spcPts val="600"/>
              </a:spcAft>
              <a:buClr>
                <a:schemeClr val="tx1"/>
              </a:buClr>
              <a:buFont typeface="Arial" panose="020B0604020202020204" pitchFamily="34" charset="0"/>
              <a:buChar char="•"/>
            </a:pPr>
            <a:r>
              <a:rPr lang="en-US" sz="1800" dirty="0"/>
              <a:t>one or more extremities, or the trunk</a:t>
            </a:r>
          </a:p>
          <a:p>
            <a:pPr marL="628650" indent="-284163">
              <a:spcAft>
                <a:spcPts val="600"/>
              </a:spcAft>
              <a:buClr>
                <a:schemeClr val="tx1"/>
              </a:buClr>
              <a:buFont typeface="Arial" panose="020B0604020202020204" pitchFamily="34" charset="0"/>
              <a:buChar char="•"/>
            </a:pPr>
            <a:r>
              <a:rPr lang="en-US" sz="2000" dirty="0"/>
              <a:t>residuals of an inhalation injury, including, but not limited to</a:t>
            </a:r>
          </a:p>
          <a:p>
            <a:pPr marL="1031875" lvl="1" indent="-284163">
              <a:spcAft>
                <a:spcPts val="600"/>
              </a:spcAft>
              <a:buClr>
                <a:schemeClr val="tx1"/>
              </a:buClr>
              <a:buFont typeface="Arial" panose="020B0604020202020204" pitchFamily="34" charset="0"/>
              <a:buChar char="•"/>
            </a:pPr>
            <a:r>
              <a:rPr lang="en-US" sz="1800" dirty="0"/>
              <a:t>pulmonary fibrosis, asthma, or chronic obstructive pulmonary disease (COPD).</a:t>
            </a:r>
          </a:p>
        </p:txBody>
      </p:sp>
    </p:spTree>
    <p:extLst>
      <p:ext uri="{BB962C8B-B14F-4D97-AF65-F5344CB8AC3E}">
        <p14:creationId xmlns:p14="http://schemas.microsoft.com/office/powerpoint/2010/main" val="181416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Slide Number Placeholder 3">
            <a:extLst>
              <a:ext uri="{FF2B5EF4-FFF2-40B4-BE49-F238E27FC236}">
                <a16:creationId xmlns:a16="http://schemas.microsoft.com/office/drawing/2014/main" id="{CA46F0A7-634A-4B65-8B90-2442C808F320}"/>
              </a:ext>
            </a:extLst>
          </p:cNvPr>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18</a:t>
            </a:fld>
            <a:endParaRPr lang="en-US" dirty="0"/>
          </a:p>
        </p:txBody>
      </p:sp>
    </p:spTree>
    <p:extLst>
      <p:ext uri="{BB962C8B-B14F-4D97-AF65-F5344CB8AC3E}">
        <p14:creationId xmlns:p14="http://schemas.microsoft.com/office/powerpoint/2010/main" val="142084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Objectives</a:t>
            </a:r>
          </a:p>
        </p:txBody>
      </p:sp>
      <p:sp>
        <p:nvSpPr>
          <p:cNvPr id="3" name="Content Placeholder 2"/>
          <p:cNvSpPr>
            <a:spLocks noGrp="1"/>
          </p:cNvSpPr>
          <p:nvPr>
            <p:ph idx="1"/>
            <p:custDataLst>
              <p:tags r:id="rId2"/>
            </p:custDataLst>
          </p:nvPr>
        </p:nvSpPr>
        <p:spPr>
          <a:xfrm>
            <a:off x="457200" y="2057401"/>
            <a:ext cx="8229600" cy="691376"/>
          </a:xfrm>
        </p:spPr>
        <p:txBody>
          <a:bodyPr>
            <a:normAutofit lnSpcReduction="10000"/>
          </a:bodyPr>
          <a:lstStyle/>
          <a:p>
            <a:pPr>
              <a:spcAft>
                <a:spcPts val="600"/>
              </a:spcAft>
            </a:pPr>
            <a:r>
              <a:rPr lang="en-US" sz="2000" dirty="0"/>
              <a:t>Given all available references, the trainee will accomplish the following with 98% accuracy:</a:t>
            </a:r>
          </a:p>
        </p:txBody>
      </p:sp>
      <p:sp>
        <p:nvSpPr>
          <p:cNvPr id="4" name="Slide Number Placeholder 3">
            <a:extLst>
              <a:ext uri="{FF2B5EF4-FFF2-40B4-BE49-F238E27FC236}">
                <a16:creationId xmlns:a16="http://schemas.microsoft.com/office/drawing/2014/main" id="{0ACF8A4C-AADA-434E-A29C-B7887F15E7D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
        <p:nvSpPr>
          <p:cNvPr id="5" name="TextBox 4">
            <a:extLst>
              <a:ext uri="{FF2B5EF4-FFF2-40B4-BE49-F238E27FC236}">
                <a16:creationId xmlns:a16="http://schemas.microsoft.com/office/drawing/2014/main" id="{8A11AF40-11CF-40F2-A272-0AFC8DE7D14B}"/>
              </a:ext>
            </a:extLst>
          </p:cNvPr>
          <p:cNvSpPr txBox="1"/>
          <p:nvPr>
            <p:custDataLst>
              <p:tags r:id="rId4"/>
            </p:custDataLst>
          </p:nvPr>
        </p:nvSpPr>
        <p:spPr>
          <a:xfrm>
            <a:off x="457201" y="2748777"/>
            <a:ext cx="8229600" cy="263149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Define the basic eligibility criteria for ancillary benefits.</a:t>
            </a:r>
          </a:p>
          <a:p>
            <a:pPr marL="285750" indent="-285750">
              <a:spcAft>
                <a:spcPts val="600"/>
              </a:spcAft>
              <a:buClr>
                <a:schemeClr val="tx1"/>
              </a:buClr>
              <a:buFont typeface="Arial" panose="020B0604020202020204" pitchFamily="34" charset="0"/>
              <a:buChar char="•"/>
            </a:pPr>
            <a:r>
              <a:rPr lang="en-US" sz="2000" dirty="0"/>
              <a:t>Describe which ancillary benefits will be included in rating decisions for specific disability fact patterns.</a:t>
            </a:r>
          </a:p>
          <a:p>
            <a:pPr marL="628650" lvl="1" indent="-342900">
              <a:spcAft>
                <a:spcPts val="600"/>
              </a:spcAft>
              <a:buClr>
                <a:schemeClr val="tx1"/>
              </a:buClr>
              <a:buFont typeface="Arial" panose="020B0604020202020204" pitchFamily="34" charset="0"/>
              <a:buChar char="•"/>
            </a:pPr>
            <a:r>
              <a:rPr lang="en-US" sz="2000" dirty="0"/>
              <a:t>Vocational Rehabilitation &amp; Employment (VR&amp;E)</a:t>
            </a:r>
          </a:p>
          <a:p>
            <a:pPr marL="628650" lvl="1" indent="-342900">
              <a:spcAft>
                <a:spcPts val="600"/>
              </a:spcAft>
              <a:buClr>
                <a:schemeClr val="tx1"/>
              </a:buClr>
              <a:buFont typeface="Arial" panose="020B0604020202020204" pitchFamily="34" charset="0"/>
              <a:buChar char="•"/>
            </a:pPr>
            <a:r>
              <a:rPr lang="en-US" sz="2000" dirty="0"/>
              <a:t>Dependents’ Educational Assistance (CH35)</a:t>
            </a:r>
          </a:p>
          <a:p>
            <a:pPr marL="628650" lvl="1" indent="-342900">
              <a:spcAft>
                <a:spcPts val="600"/>
              </a:spcAft>
              <a:buClr>
                <a:schemeClr val="tx1"/>
              </a:buClr>
              <a:buFont typeface="Arial" panose="020B0604020202020204" pitchFamily="34" charset="0"/>
              <a:buChar char="•"/>
            </a:pPr>
            <a:r>
              <a:rPr lang="en-US" sz="2000" dirty="0"/>
              <a:t>Automobile Allowance and Adaptive Equipment (38 CFR 3.808)</a:t>
            </a:r>
          </a:p>
          <a:p>
            <a:pPr marL="628650" lvl="1" indent="-342900">
              <a:spcAft>
                <a:spcPts val="600"/>
              </a:spcAft>
              <a:buClr>
                <a:schemeClr val="tx1"/>
              </a:buClr>
              <a:buFont typeface="Arial" panose="020B0604020202020204" pitchFamily="34" charset="0"/>
              <a:buChar char="•"/>
            </a:pPr>
            <a:r>
              <a:rPr lang="en-US" sz="2000" dirty="0"/>
              <a:t>Specially Adapted Housing or Special Home Adaptation</a:t>
            </a:r>
          </a:p>
        </p:txBody>
      </p:sp>
    </p:spTree>
    <p:extLst>
      <p:ext uri="{BB962C8B-B14F-4D97-AF65-F5344CB8AC3E}">
        <p14:creationId xmlns:p14="http://schemas.microsoft.com/office/powerpoint/2010/main" val="232447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b="1" dirty="0"/>
              <a:t>38 U.S.C. Chapter 21 </a:t>
            </a:r>
            <a:r>
              <a:rPr lang="en-US" sz="2000" dirty="0"/>
              <a:t>Specially Adapted Housing For Disabled Veterans </a:t>
            </a:r>
            <a:endParaRPr lang="en-US" sz="2000" b="1" dirty="0"/>
          </a:p>
          <a:p>
            <a:pPr>
              <a:spcAft>
                <a:spcPts val="600"/>
              </a:spcAft>
              <a:buClr>
                <a:schemeClr val="tx1"/>
              </a:buClr>
            </a:pPr>
            <a:r>
              <a:rPr lang="en-US" sz="2000" b="1" dirty="0"/>
              <a:t>38 U.S.C. Chapter 31 </a:t>
            </a:r>
            <a:r>
              <a:rPr lang="en-US" sz="2000" dirty="0"/>
              <a:t>Training and Rehabilitation for Veterans with SC Disabilities </a:t>
            </a:r>
          </a:p>
          <a:p>
            <a:pPr>
              <a:spcAft>
                <a:spcPts val="600"/>
              </a:spcAft>
              <a:buClr>
                <a:schemeClr val="tx1"/>
              </a:buClr>
            </a:pPr>
            <a:r>
              <a:rPr lang="en-US" sz="2000" b="1" dirty="0"/>
              <a:t>38 U.S.C. Chapter 35 </a:t>
            </a:r>
            <a:r>
              <a:rPr lang="en-US" sz="2000" dirty="0"/>
              <a:t>Survivors’ and Dependents’ Educational Assistance</a:t>
            </a:r>
            <a:endParaRPr lang="en-US" sz="2000" b="1" dirty="0"/>
          </a:p>
          <a:p>
            <a:pPr>
              <a:spcAft>
                <a:spcPts val="600"/>
              </a:spcAft>
              <a:buClr>
                <a:schemeClr val="tx1"/>
              </a:buClr>
            </a:pPr>
            <a:r>
              <a:rPr lang="en-US" sz="2000" b="1" dirty="0"/>
              <a:t>38 CFR 3.807 </a:t>
            </a:r>
            <a:r>
              <a:rPr lang="en-US" sz="2000" dirty="0"/>
              <a:t>Dependents' Educational Assistance; certification</a:t>
            </a:r>
            <a:endParaRPr lang="en-US" sz="2000" b="1" dirty="0"/>
          </a:p>
          <a:p>
            <a:pPr>
              <a:spcAft>
                <a:spcPts val="600"/>
              </a:spcAft>
              <a:buClr>
                <a:schemeClr val="tx1"/>
              </a:buClr>
            </a:pPr>
            <a:r>
              <a:rPr lang="en-US" sz="2000" b="1" dirty="0"/>
              <a:t>38 CFR 3.808 </a:t>
            </a:r>
            <a:r>
              <a:rPr lang="en-US" sz="2000" dirty="0"/>
              <a:t>Automobiles or other conveyances and adaptive equipment; certification.</a:t>
            </a:r>
          </a:p>
          <a:p>
            <a:pPr>
              <a:spcAft>
                <a:spcPts val="600"/>
              </a:spcAft>
              <a:buClr>
                <a:schemeClr val="tx1"/>
              </a:buClr>
            </a:pPr>
            <a:r>
              <a:rPr lang="en-US" sz="2000" b="1" dirty="0"/>
              <a:t>38 CFR 3.809 </a:t>
            </a:r>
            <a:r>
              <a:rPr lang="en-US" sz="2000" dirty="0"/>
              <a:t>Specially adapted housing under 38 U.S.C. 2101(a)(2)(A)(i)</a:t>
            </a:r>
          </a:p>
        </p:txBody>
      </p:sp>
      <p:sp>
        <p:nvSpPr>
          <p:cNvPr id="4" name="Slide Number Placeholder 3">
            <a:extLst>
              <a:ext uri="{FF2B5EF4-FFF2-40B4-BE49-F238E27FC236}">
                <a16:creationId xmlns:a16="http://schemas.microsoft.com/office/drawing/2014/main" id="{8ED6AC25-2BD7-4FC3-9898-583F9DB620DB}"/>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3</a:t>
            </a:fld>
            <a:endParaRPr lang="en-US" sz="1400" dirty="0"/>
          </a:p>
        </p:txBody>
      </p:sp>
    </p:spTree>
    <p:extLst>
      <p:ext uri="{BB962C8B-B14F-4D97-AF65-F5344CB8AC3E}">
        <p14:creationId xmlns:p14="http://schemas.microsoft.com/office/powerpoint/2010/main" val="288992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b="1" dirty="0"/>
              <a:t>38 CFR 3.809a </a:t>
            </a:r>
            <a:r>
              <a:rPr lang="en-US" sz="2000" dirty="0"/>
              <a:t>Special home adaptation grants under 38 U.S.C. 2101(b)</a:t>
            </a:r>
          </a:p>
          <a:p>
            <a:pPr>
              <a:spcAft>
                <a:spcPts val="600"/>
              </a:spcAft>
              <a:buClr>
                <a:schemeClr val="tx1"/>
              </a:buClr>
            </a:pPr>
            <a:r>
              <a:rPr lang="en-US" sz="2000" b="1" dirty="0"/>
              <a:t>38 CFR Part 21 </a:t>
            </a:r>
            <a:r>
              <a:rPr lang="en-US" sz="2000" dirty="0"/>
              <a:t>Vocational Rehabilitation and Education</a:t>
            </a:r>
            <a:endParaRPr lang="en-US" sz="2000" b="1" dirty="0"/>
          </a:p>
          <a:p>
            <a:pPr>
              <a:spcAft>
                <a:spcPts val="600"/>
              </a:spcAft>
              <a:buClr>
                <a:schemeClr val="tx1"/>
              </a:buClr>
            </a:pPr>
            <a:r>
              <a:rPr lang="en-US" sz="2000" b="1" dirty="0"/>
              <a:t>M21-1, Part III, Subpart ii, 2.A.4</a:t>
            </a:r>
            <a:r>
              <a:rPr lang="en-US" sz="2000" dirty="0"/>
              <a:t> Ancillary Benefits</a:t>
            </a:r>
            <a:endParaRPr lang="en-US" sz="2000" b="1" dirty="0"/>
          </a:p>
          <a:p>
            <a:pPr>
              <a:spcAft>
                <a:spcPts val="600"/>
              </a:spcAft>
              <a:buClr>
                <a:schemeClr val="tx1"/>
              </a:buClr>
            </a:pPr>
            <a:r>
              <a:rPr lang="en-US" sz="2000" b="1" dirty="0"/>
              <a:t>M21-1, Part III, Subpart iii, 6.C </a:t>
            </a:r>
            <a:r>
              <a:rPr lang="en-US" sz="2000" dirty="0"/>
              <a:t>Department of Veterans Affairs (VA) Education Benefits Under 38 U.S.C. Chapter 35</a:t>
            </a:r>
            <a:endParaRPr lang="en-US" sz="2000" b="1" dirty="0"/>
          </a:p>
          <a:p>
            <a:pPr lvl="0">
              <a:spcAft>
                <a:spcPts val="600"/>
              </a:spcAft>
              <a:buClr>
                <a:schemeClr val="tx1"/>
              </a:buClr>
            </a:pPr>
            <a:r>
              <a:rPr lang="en-US" sz="2000" b="1" dirty="0"/>
              <a:t>M21-1, Part III, Subpart iv, 6.B.2 </a:t>
            </a:r>
            <a:r>
              <a:rPr lang="en-US" sz="2000" dirty="0"/>
              <a:t>Considering Subordinate Issues and Ancillary Benefits</a:t>
            </a:r>
          </a:p>
          <a:p>
            <a:pPr lvl="0">
              <a:spcAft>
                <a:spcPts val="600"/>
              </a:spcAft>
              <a:buClr>
                <a:schemeClr val="tx1"/>
              </a:buClr>
            </a:pPr>
            <a:r>
              <a:rPr lang="en-US" sz="2000" b="1" dirty="0"/>
              <a:t>M21-1, Part IX, Subpart </a:t>
            </a:r>
            <a:r>
              <a:rPr lang="en-US" sz="2000" b="1" dirty="0" err="1"/>
              <a:t>i</a:t>
            </a:r>
            <a:r>
              <a:rPr lang="en-US" sz="2000" dirty="0"/>
              <a:t> Ancillary Benefits</a:t>
            </a:r>
            <a:endParaRPr lang="en-US" sz="2000" b="1" dirty="0"/>
          </a:p>
        </p:txBody>
      </p:sp>
      <p:sp>
        <p:nvSpPr>
          <p:cNvPr id="4" name="Slide Number Placeholder 3">
            <a:extLst>
              <a:ext uri="{FF2B5EF4-FFF2-40B4-BE49-F238E27FC236}">
                <a16:creationId xmlns:a16="http://schemas.microsoft.com/office/drawing/2014/main" id="{EFE7802E-8F22-490E-B481-29F26DFC3EB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4</a:t>
            </a:fld>
            <a:endParaRPr lang="en-US" sz="1400" dirty="0"/>
          </a:p>
        </p:txBody>
      </p:sp>
    </p:spTree>
    <p:extLst>
      <p:ext uri="{BB962C8B-B14F-4D97-AF65-F5344CB8AC3E}">
        <p14:creationId xmlns:p14="http://schemas.microsoft.com/office/powerpoint/2010/main" val="15553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Vocational Rehabilitation &amp; Employment (VR&amp;E)</a:t>
            </a:r>
            <a:br>
              <a:rPr lang="en-US" sz="2800" dirty="0"/>
            </a:br>
            <a:r>
              <a:rPr lang="en-US" altLang="en-US" sz="2800" dirty="0"/>
              <a:t>(</a:t>
            </a:r>
            <a:r>
              <a:rPr lang="en-US" sz="2800" dirty="0"/>
              <a:t>38 U.S.C. Chapter 31)</a:t>
            </a:r>
          </a:p>
        </p:txBody>
      </p:sp>
      <p:sp>
        <p:nvSpPr>
          <p:cNvPr id="3" name="Content Placeholder 2"/>
          <p:cNvSpPr>
            <a:spLocks noGrp="1"/>
          </p:cNvSpPr>
          <p:nvPr>
            <p:ph idx="1"/>
            <p:custDataLst>
              <p:tags r:id="rId2"/>
            </p:custDataLst>
          </p:nvPr>
        </p:nvSpPr>
        <p:spPr>
          <a:xfrm>
            <a:off x="457200" y="1948065"/>
            <a:ext cx="8254182" cy="1108031"/>
          </a:xfrm>
        </p:spPr>
        <p:txBody>
          <a:bodyPr>
            <a:noAutofit/>
          </a:bodyPr>
          <a:lstStyle/>
          <a:p>
            <a:pPr>
              <a:spcAft>
                <a:spcPts val="600"/>
              </a:spcAft>
            </a:pPr>
            <a:r>
              <a:rPr lang="en-US" sz="2000" dirty="0"/>
              <a:t>VA evaluates eligible Veterans to determine if they need VR&amp;E services</a:t>
            </a:r>
          </a:p>
          <a:p>
            <a:pPr>
              <a:spcAft>
                <a:spcPts val="600"/>
              </a:spcAft>
            </a:pPr>
            <a:endParaRPr lang="en-US" sz="1000" dirty="0"/>
          </a:p>
          <a:p>
            <a:pPr>
              <a:spcAft>
                <a:spcPts val="600"/>
              </a:spcAft>
            </a:pPr>
            <a:r>
              <a:rPr lang="en-US" sz="2000" dirty="0"/>
              <a:t>VA may provide the following VR&amp;E services:</a:t>
            </a:r>
          </a:p>
        </p:txBody>
      </p:sp>
      <p:sp>
        <p:nvSpPr>
          <p:cNvPr id="4" name="Slide Number Placeholder 3">
            <a:extLst>
              <a:ext uri="{FF2B5EF4-FFF2-40B4-BE49-F238E27FC236}">
                <a16:creationId xmlns:a16="http://schemas.microsoft.com/office/drawing/2014/main" id="{A9E28047-3F71-42B1-A991-8AD15968370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
        <p:nvSpPr>
          <p:cNvPr id="5" name="TextBox 4">
            <a:extLst>
              <a:ext uri="{FF2B5EF4-FFF2-40B4-BE49-F238E27FC236}">
                <a16:creationId xmlns:a16="http://schemas.microsoft.com/office/drawing/2014/main" id="{38195DA2-AF97-4F91-A638-057D159E3FC5}"/>
              </a:ext>
            </a:extLst>
          </p:cNvPr>
          <p:cNvSpPr txBox="1"/>
          <p:nvPr>
            <p:custDataLst>
              <p:tags r:id="rId4"/>
            </p:custDataLst>
          </p:nvPr>
        </p:nvSpPr>
        <p:spPr>
          <a:xfrm>
            <a:off x="457200" y="2950192"/>
            <a:ext cx="8129239" cy="340093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an evaluation of the individual’s abilities, skills, and interests</a:t>
            </a:r>
          </a:p>
          <a:p>
            <a:pPr marL="285750" indent="-285750">
              <a:spcAft>
                <a:spcPts val="600"/>
              </a:spcAft>
              <a:buClr>
                <a:schemeClr val="tx1"/>
              </a:buClr>
              <a:buFont typeface="Arial" panose="020B0604020202020204" pitchFamily="34" charset="0"/>
              <a:buChar char="•"/>
            </a:pPr>
            <a:r>
              <a:rPr lang="en-US" sz="2000" dirty="0"/>
              <a:t>assistance in finding and maintaining suitable employment</a:t>
            </a:r>
          </a:p>
          <a:p>
            <a:pPr marL="285750" indent="-285750">
              <a:spcAft>
                <a:spcPts val="600"/>
              </a:spcAft>
              <a:buClr>
                <a:schemeClr val="tx1"/>
              </a:buClr>
              <a:buFont typeface="Arial" panose="020B0604020202020204" pitchFamily="34" charset="0"/>
              <a:buChar char="•"/>
            </a:pPr>
            <a:r>
              <a:rPr lang="en-US" sz="2000" dirty="0"/>
              <a:t>vocational counseling and planning</a:t>
            </a:r>
          </a:p>
          <a:p>
            <a:pPr marL="285750" indent="-285750">
              <a:spcAft>
                <a:spcPts val="600"/>
              </a:spcAft>
              <a:buClr>
                <a:schemeClr val="tx1"/>
              </a:buClr>
              <a:buFont typeface="Arial" panose="020B0604020202020204" pitchFamily="34" charset="0"/>
              <a:buChar char="•"/>
            </a:pPr>
            <a:r>
              <a:rPr lang="en-US" sz="2000" dirty="0"/>
              <a:t>training, such as:</a:t>
            </a:r>
          </a:p>
          <a:p>
            <a:pPr marL="688975" lvl="1" indent="-285750">
              <a:spcAft>
                <a:spcPts val="600"/>
              </a:spcAft>
              <a:buClr>
                <a:schemeClr val="tx1"/>
              </a:buClr>
              <a:buFont typeface="Arial" panose="020B0604020202020204" pitchFamily="34" charset="0"/>
              <a:buChar char="•"/>
            </a:pPr>
            <a:r>
              <a:rPr lang="en-US" sz="2000" dirty="0"/>
              <a:t>on-the-job and work experience programs, and</a:t>
            </a:r>
          </a:p>
          <a:p>
            <a:pPr marL="688975" lvl="1" indent="-285750">
              <a:spcAft>
                <a:spcPts val="600"/>
              </a:spcAft>
              <a:buClr>
                <a:schemeClr val="tx1"/>
              </a:buClr>
              <a:buFont typeface="Arial" panose="020B0604020202020204" pitchFamily="34" charset="0"/>
              <a:buChar char="•"/>
            </a:pPr>
            <a:r>
              <a:rPr lang="en-US" sz="2000" dirty="0"/>
              <a:t>certificate, two- or four-year college or technical programs</a:t>
            </a:r>
          </a:p>
          <a:p>
            <a:pPr marL="688975" lvl="1" indent="-285750">
              <a:spcAft>
                <a:spcPts val="600"/>
              </a:spcAft>
              <a:buClr>
                <a:schemeClr val="tx1"/>
              </a:buClr>
              <a:buFont typeface="Arial" panose="020B0604020202020204" pitchFamily="34" charset="0"/>
              <a:buChar char="•"/>
            </a:pPr>
            <a:r>
              <a:rPr lang="en-US" sz="2000" dirty="0"/>
              <a:t>supportive rehabilitation services and additional counseling, and</a:t>
            </a:r>
          </a:p>
          <a:p>
            <a:pPr marL="688975" lvl="1" indent="-285750">
              <a:spcAft>
                <a:spcPts val="600"/>
              </a:spcAft>
              <a:buClr>
                <a:schemeClr val="tx1"/>
              </a:buClr>
              <a:buFont typeface="Arial" panose="020B0604020202020204" pitchFamily="34" charset="0"/>
              <a:buChar char="•"/>
            </a:pPr>
            <a:r>
              <a:rPr lang="en-US" sz="2000" dirty="0"/>
              <a:t>a program of services to assist in achieving independence in daily living</a:t>
            </a:r>
          </a:p>
        </p:txBody>
      </p:sp>
    </p:spTree>
    <p:extLst>
      <p:ext uri="{BB962C8B-B14F-4D97-AF65-F5344CB8AC3E}">
        <p14:creationId xmlns:p14="http://schemas.microsoft.com/office/powerpoint/2010/main" val="215236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effectLst/>
                <a:latin typeface="Arial" panose="020B0604020202020204" pitchFamily="34" charset="0"/>
              </a:rPr>
              <a:t>Vocational Rehabilitation &amp; Employment (VR&amp;E)</a:t>
            </a:r>
            <a:br>
              <a:rPr lang="en-US" sz="2800" dirty="0">
                <a:effectLst/>
                <a:latin typeface="Arial" panose="020B0604020202020204" pitchFamily="34" charset="0"/>
              </a:rPr>
            </a:br>
            <a:r>
              <a:rPr lang="en-US" altLang="en-US" sz="2400" dirty="0">
                <a:latin typeface="Arial" panose="020B0604020202020204" pitchFamily="34" charset="0"/>
              </a:rPr>
              <a:t>(</a:t>
            </a:r>
            <a:r>
              <a:rPr lang="en-US" sz="2400" dirty="0">
                <a:latin typeface="Arial" panose="020B0604020202020204" pitchFamily="34" charset="0"/>
              </a:rPr>
              <a:t>38 U.S.C. Chapter 31)</a:t>
            </a:r>
            <a:endParaRPr lang="en-US" sz="2400" dirty="0">
              <a:effectLst/>
              <a:latin typeface="Arial" panose="020B0604020202020204" pitchFamily="34" charset="0"/>
            </a:endParaRPr>
          </a:p>
        </p:txBody>
      </p:sp>
      <p:sp>
        <p:nvSpPr>
          <p:cNvPr id="3" name="Content Placeholder 2"/>
          <p:cNvSpPr>
            <a:spLocks noGrp="1"/>
          </p:cNvSpPr>
          <p:nvPr>
            <p:ph idx="1"/>
            <p:custDataLst>
              <p:tags r:id="rId2"/>
            </p:custDataLst>
          </p:nvPr>
        </p:nvSpPr>
        <p:spPr>
          <a:xfrm>
            <a:off x="457200" y="2117345"/>
            <a:ext cx="8229600" cy="741556"/>
          </a:xfrm>
        </p:spPr>
        <p:txBody>
          <a:bodyPr>
            <a:normAutofit/>
          </a:bodyPr>
          <a:lstStyle/>
          <a:p>
            <a:pPr>
              <a:spcAft>
                <a:spcPts val="600"/>
              </a:spcAft>
            </a:pPr>
            <a:r>
              <a:rPr lang="en-US" altLang="en-US" sz="2000" dirty="0"/>
              <a:t>To be eligible, a Veteran must have a discharge other than dishonorable and an SC condition and:</a:t>
            </a:r>
          </a:p>
        </p:txBody>
      </p:sp>
      <p:sp>
        <p:nvSpPr>
          <p:cNvPr id="4" name="Slide Number Placeholder 3">
            <a:extLst>
              <a:ext uri="{FF2B5EF4-FFF2-40B4-BE49-F238E27FC236}">
                <a16:creationId xmlns:a16="http://schemas.microsoft.com/office/drawing/2014/main" id="{47E33A46-5760-4D03-BE52-01DC3C0EFBE6}"/>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
        <p:nvSpPr>
          <p:cNvPr id="5" name="TextBox 4">
            <a:extLst>
              <a:ext uri="{FF2B5EF4-FFF2-40B4-BE49-F238E27FC236}">
                <a16:creationId xmlns:a16="http://schemas.microsoft.com/office/drawing/2014/main" id="{E4ED22E2-14E7-4E1E-94D1-66A903B7FC08}"/>
              </a:ext>
            </a:extLst>
          </p:cNvPr>
          <p:cNvSpPr txBox="1"/>
          <p:nvPr>
            <p:custDataLst>
              <p:tags r:id="rId4"/>
            </p:custDataLst>
          </p:nvPr>
        </p:nvSpPr>
        <p:spPr>
          <a:xfrm>
            <a:off x="457199" y="2767148"/>
            <a:ext cx="8118088" cy="984885"/>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US" altLang="en-US" sz="1600" dirty="0"/>
              <a:t>an SC disability evaluated at 20 percent or more, or</a:t>
            </a:r>
          </a:p>
          <a:p>
            <a:pPr marL="285750" lvl="0" indent="-285750">
              <a:spcAft>
                <a:spcPts val="600"/>
              </a:spcAft>
              <a:buClr>
                <a:schemeClr val="tx1"/>
              </a:buClr>
              <a:buFont typeface="Arial" panose="020B0604020202020204" pitchFamily="34" charset="0"/>
              <a:buChar char="•"/>
            </a:pPr>
            <a:r>
              <a:rPr lang="en-US" altLang="en-US" sz="1600" dirty="0"/>
              <a:t>an SC disability evaluated at 10 percent disabling, and</a:t>
            </a:r>
          </a:p>
          <a:p>
            <a:pPr marL="285750" lvl="0" indent="-285750">
              <a:spcAft>
                <a:spcPts val="600"/>
              </a:spcAft>
              <a:buClr>
                <a:schemeClr val="tx1"/>
              </a:buClr>
              <a:buFont typeface="Arial" panose="020B0604020202020204" pitchFamily="34" charset="0"/>
              <a:buChar char="•"/>
            </a:pPr>
            <a:r>
              <a:rPr lang="en-US" altLang="en-US" sz="1600" dirty="0"/>
              <a:t>VR&amp;E determines that the Veteran has a serious employment handicap</a:t>
            </a:r>
            <a:endParaRPr lang="en-US" altLang="en-US" sz="600" dirty="0"/>
          </a:p>
        </p:txBody>
      </p:sp>
      <p:sp>
        <p:nvSpPr>
          <p:cNvPr id="6" name="TextBox 5">
            <a:extLst>
              <a:ext uri="{FF2B5EF4-FFF2-40B4-BE49-F238E27FC236}">
                <a16:creationId xmlns:a16="http://schemas.microsoft.com/office/drawing/2014/main" id="{1ABCD5C2-EA34-49F2-AD3C-A1B413C3F653}"/>
              </a:ext>
            </a:extLst>
          </p:cNvPr>
          <p:cNvSpPr txBox="1"/>
          <p:nvPr>
            <p:custDataLst>
              <p:tags r:id="rId5"/>
            </p:custDataLst>
          </p:nvPr>
        </p:nvSpPr>
        <p:spPr>
          <a:xfrm>
            <a:off x="457199" y="4026417"/>
            <a:ext cx="8118087" cy="677108"/>
          </a:xfrm>
          <a:prstGeom prst="rect">
            <a:avLst/>
          </a:prstGeom>
          <a:noFill/>
        </p:spPr>
        <p:txBody>
          <a:bodyPr wrap="square" rtlCol="0">
            <a:spAutoFit/>
          </a:bodyPr>
          <a:lstStyle/>
          <a:p>
            <a:pPr>
              <a:spcAft>
                <a:spcPts val="600"/>
              </a:spcAft>
            </a:pPr>
            <a:r>
              <a:rPr lang="en-US" sz="2000" b="1" dirty="0"/>
              <a:t>Note: </a:t>
            </a:r>
            <a:r>
              <a:rPr lang="en-US" altLang="en-US" sz="1800" dirty="0"/>
              <a:t>A Memorandum Rating Decision can be and is usually requested prior to the Servicemember’s discharge.</a:t>
            </a:r>
            <a:endParaRPr lang="en-US" sz="1800" dirty="0"/>
          </a:p>
        </p:txBody>
      </p:sp>
    </p:spTree>
    <p:extLst>
      <p:ext uri="{BB962C8B-B14F-4D97-AF65-F5344CB8AC3E}">
        <p14:creationId xmlns:p14="http://schemas.microsoft.com/office/powerpoint/2010/main" val="219615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pPr lvl="0"/>
            <a:r>
              <a:rPr lang="en-US" altLang="en-US" sz="2800" dirty="0">
                <a:effectLst/>
                <a:latin typeface="Arial" panose="020B0604020202020204" pitchFamily="34" charset="0"/>
              </a:rPr>
              <a:t>Dependents' Educational Assistance (CH35)</a:t>
            </a:r>
            <a:br>
              <a:rPr lang="en-US" altLang="en-US" sz="2800" dirty="0">
                <a:effectLst/>
                <a:latin typeface="Arial" panose="020B0604020202020204" pitchFamily="34" charset="0"/>
              </a:rPr>
            </a:br>
            <a:r>
              <a:rPr lang="en-US" altLang="en-US" sz="2400" dirty="0">
                <a:effectLst/>
                <a:latin typeface="Arial" panose="020B0604020202020204" pitchFamily="34" charset="0"/>
              </a:rPr>
              <a:t>(</a:t>
            </a:r>
            <a:r>
              <a:rPr lang="en-US" sz="2400" dirty="0">
                <a:latin typeface="Arial" panose="020B0604020202020204" pitchFamily="34" charset="0"/>
              </a:rPr>
              <a:t>38 U.S.C. Chapter 35)</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a:spcAft>
                <a:spcPts val="600"/>
              </a:spcAft>
              <a:buClr>
                <a:schemeClr val="tx1"/>
              </a:buClr>
            </a:pPr>
            <a:r>
              <a:rPr lang="en-US" altLang="en-US" sz="2000" dirty="0"/>
              <a:t>Provides education and training opportunities to eligible dependents of certain Veterans</a:t>
            </a:r>
          </a:p>
          <a:p>
            <a:pPr lvl="0">
              <a:spcAft>
                <a:spcPts val="600"/>
              </a:spcAft>
              <a:buClr>
                <a:schemeClr val="tx1"/>
              </a:buClr>
            </a:pPr>
            <a:endParaRPr lang="en-US" altLang="en-US" sz="2000" dirty="0"/>
          </a:p>
          <a:p>
            <a:pPr lvl="0">
              <a:spcAft>
                <a:spcPts val="600"/>
              </a:spcAft>
              <a:buClr>
                <a:schemeClr val="tx1"/>
              </a:buClr>
            </a:pPr>
            <a:r>
              <a:rPr lang="en-US" altLang="en-US" sz="2000" dirty="0"/>
              <a:t>Offers up to 45 months of education benefits</a:t>
            </a:r>
          </a:p>
          <a:p>
            <a:pPr lvl="0">
              <a:spcAft>
                <a:spcPts val="600"/>
              </a:spcAft>
              <a:buClr>
                <a:schemeClr val="tx1"/>
              </a:buClr>
            </a:pPr>
            <a:endParaRPr lang="en-US" altLang="en-US" sz="2000" dirty="0"/>
          </a:p>
          <a:p>
            <a:pPr lvl="0">
              <a:spcAft>
                <a:spcPts val="600"/>
              </a:spcAft>
              <a:buClr>
                <a:schemeClr val="tx1"/>
              </a:buClr>
            </a:pPr>
            <a:r>
              <a:rPr lang="en-US" altLang="en-US" sz="2000" dirty="0"/>
              <a:t>Dependents may be eligible for more than one program if the Servicemember died in the line of duty</a:t>
            </a:r>
          </a:p>
          <a:p>
            <a:pPr lvl="0">
              <a:spcAft>
                <a:spcPts val="600"/>
              </a:spcAft>
              <a:buClr>
                <a:schemeClr val="tx1"/>
              </a:buClr>
            </a:pPr>
            <a:endParaRPr lang="en-US" altLang="en-US" sz="2000" dirty="0"/>
          </a:p>
          <a:p>
            <a:pPr lvl="0">
              <a:spcAft>
                <a:spcPts val="600"/>
              </a:spcAft>
              <a:buClr>
                <a:schemeClr val="tx1"/>
              </a:buClr>
            </a:pPr>
            <a:r>
              <a:rPr lang="en-US" altLang="en-US" sz="2000" dirty="0"/>
              <a:t>Beneficiaries are not able to use the same qualifying event for more than one benefit on or after August 1, 2011</a:t>
            </a:r>
            <a:endParaRPr lang="en-US" sz="2000" dirty="0"/>
          </a:p>
        </p:txBody>
      </p:sp>
      <p:sp>
        <p:nvSpPr>
          <p:cNvPr id="4" name="Slide Number Placeholder 3">
            <a:extLst>
              <a:ext uri="{FF2B5EF4-FFF2-40B4-BE49-F238E27FC236}">
                <a16:creationId xmlns:a16="http://schemas.microsoft.com/office/drawing/2014/main" id="{38E16B10-117A-4566-BA94-F660E101FA7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7</a:t>
            </a:fld>
            <a:endParaRPr lang="en-US" sz="1400" dirty="0"/>
          </a:p>
        </p:txBody>
      </p:sp>
    </p:spTree>
    <p:extLst>
      <p:ext uri="{BB962C8B-B14F-4D97-AF65-F5344CB8AC3E}">
        <p14:creationId xmlns:p14="http://schemas.microsoft.com/office/powerpoint/2010/main" val="413130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Dependents' Educational Assistance (CH35</a:t>
            </a:r>
            <a:r>
              <a:rPr lang="en-US" altLang="en-US" sz="2800" dirty="0">
                <a:latin typeface="Arial" panose="020B0604020202020204" pitchFamily="34" charset="0"/>
              </a:rPr>
              <a:t>)</a:t>
            </a:r>
            <a:br>
              <a:rPr lang="en-US" altLang="en-US" sz="2800" dirty="0">
                <a:latin typeface="Arial" panose="020B0604020202020204" pitchFamily="34" charset="0"/>
              </a:rPr>
            </a:br>
            <a:r>
              <a:rPr lang="en-US" altLang="en-US" sz="2400" dirty="0">
                <a:latin typeface="Arial" panose="020B0604020202020204" pitchFamily="34" charset="0"/>
              </a:rPr>
              <a:t>(38 U.S.C. Chapter 35)</a:t>
            </a:r>
            <a:endParaRPr lang="en-US" sz="24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1"/>
            <a:ext cx="8229600" cy="462776"/>
          </a:xfrm>
        </p:spPr>
        <p:txBody>
          <a:bodyPr>
            <a:normAutofit/>
          </a:bodyPr>
          <a:lstStyle/>
          <a:p>
            <a:pPr>
              <a:spcAft>
                <a:spcPts val="600"/>
              </a:spcAft>
            </a:pPr>
            <a:r>
              <a:rPr lang="en-US" altLang="en-US" sz="2000" dirty="0"/>
              <a:t>Eligibility criteria for</a:t>
            </a:r>
            <a:r>
              <a:rPr lang="en-US" sz="2000" dirty="0"/>
              <a:t> children, spouses, and surviving spouses of</a:t>
            </a:r>
            <a:r>
              <a:rPr lang="en-US" altLang="en-US" sz="2000" dirty="0"/>
              <a:t>:</a:t>
            </a:r>
          </a:p>
        </p:txBody>
      </p:sp>
      <p:sp>
        <p:nvSpPr>
          <p:cNvPr id="4" name="Slide Number Placeholder 3">
            <a:extLst>
              <a:ext uri="{FF2B5EF4-FFF2-40B4-BE49-F238E27FC236}">
                <a16:creationId xmlns:a16="http://schemas.microsoft.com/office/drawing/2014/main" id="{163D92F2-8DDC-4694-BEF4-B85D36B4999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
        <p:nvSpPr>
          <p:cNvPr id="5" name="TextBox 4">
            <a:extLst>
              <a:ext uri="{FF2B5EF4-FFF2-40B4-BE49-F238E27FC236}">
                <a16:creationId xmlns:a16="http://schemas.microsoft.com/office/drawing/2014/main" id="{7BBB5A3D-AC31-4EC1-9EC7-82526DE0ECD2}"/>
              </a:ext>
            </a:extLst>
          </p:cNvPr>
          <p:cNvSpPr txBox="1"/>
          <p:nvPr>
            <p:custDataLst>
              <p:tags r:id="rId4"/>
            </p:custDataLst>
          </p:nvPr>
        </p:nvSpPr>
        <p:spPr>
          <a:xfrm>
            <a:off x="457200" y="2515197"/>
            <a:ext cx="8073482" cy="3016210"/>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US" altLang="en-US" sz="1700" dirty="0"/>
              <a:t>A Veteran who died or is permanently and totally disabled as the result of a service-connected disability incurred in military service </a:t>
            </a:r>
          </a:p>
          <a:p>
            <a:pPr marL="285750" lvl="0" indent="-285750">
              <a:spcAft>
                <a:spcPts val="600"/>
              </a:spcAft>
              <a:buClr>
                <a:schemeClr val="tx1"/>
              </a:buClr>
              <a:buFont typeface="Arial" panose="020B0604020202020204" pitchFamily="34" charset="0"/>
              <a:buChar char="•"/>
            </a:pPr>
            <a:r>
              <a:rPr lang="en-US" altLang="en-US" sz="1700" dirty="0"/>
              <a:t>A Veteran who died from any cause while such permanent and total service-connected disability was in existence</a:t>
            </a:r>
          </a:p>
          <a:p>
            <a:pPr marL="285750" lvl="0" indent="-285750">
              <a:spcAft>
                <a:spcPts val="600"/>
              </a:spcAft>
              <a:buClr>
                <a:schemeClr val="tx1"/>
              </a:buClr>
              <a:buFont typeface="Arial" panose="020B0604020202020204" pitchFamily="34" charset="0"/>
              <a:buChar char="•"/>
            </a:pPr>
            <a:r>
              <a:rPr lang="en-US" altLang="en-US" sz="1700" dirty="0"/>
              <a:t>A Servicemember forcibly detained or interned in line of duty by a foreign government or power</a:t>
            </a:r>
          </a:p>
          <a:p>
            <a:pPr marL="285750" lvl="0" indent="-285750">
              <a:spcAft>
                <a:spcPts val="600"/>
              </a:spcAft>
              <a:buClr>
                <a:schemeClr val="tx1"/>
              </a:buClr>
              <a:buFont typeface="Arial" panose="020B0604020202020204" pitchFamily="34" charset="0"/>
              <a:buChar char="•"/>
            </a:pPr>
            <a:r>
              <a:rPr lang="en-US" altLang="en-US" sz="1700" dirty="0"/>
              <a:t>A Servicemember who is hospitalized or receiving outpatient treatment for a service connected permanent and total disability and is likely to be discharged for that disability</a:t>
            </a:r>
          </a:p>
          <a:p>
            <a:pPr marL="285750" lvl="0" indent="-285750">
              <a:spcAft>
                <a:spcPts val="600"/>
              </a:spcAft>
              <a:buClr>
                <a:schemeClr val="tx1"/>
              </a:buClr>
              <a:buFont typeface="Arial" panose="020B0604020202020204" pitchFamily="34" charset="0"/>
              <a:buChar char="•"/>
            </a:pPr>
            <a:r>
              <a:rPr lang="en-US" altLang="en-US" sz="1700" dirty="0"/>
              <a:t>A Servicemember missing in action or captured in line of duty by a hostile force</a:t>
            </a:r>
            <a:endParaRPr lang="en-US" sz="1700" dirty="0"/>
          </a:p>
        </p:txBody>
      </p:sp>
    </p:spTree>
    <p:extLst>
      <p:ext uri="{BB962C8B-B14F-4D97-AF65-F5344CB8AC3E}">
        <p14:creationId xmlns:p14="http://schemas.microsoft.com/office/powerpoint/2010/main" val="343445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Automobile Allowance and Adaptive Equipment</a:t>
            </a:r>
            <a:br>
              <a:rPr lang="en-US" sz="2800" dirty="0"/>
            </a:br>
            <a:r>
              <a:rPr lang="en-US" sz="2400" dirty="0"/>
              <a:t>(38 CFR 3.808)</a:t>
            </a:r>
          </a:p>
        </p:txBody>
      </p:sp>
      <p:sp>
        <p:nvSpPr>
          <p:cNvPr id="3" name="Content Placeholder 2"/>
          <p:cNvSpPr>
            <a:spLocks noGrp="1"/>
          </p:cNvSpPr>
          <p:nvPr>
            <p:ph idx="1"/>
            <p:custDataLst>
              <p:tags r:id="rId2"/>
            </p:custDataLst>
          </p:nvPr>
        </p:nvSpPr>
        <p:spPr>
          <a:xfrm>
            <a:off x="457200" y="2057400"/>
            <a:ext cx="8229600" cy="473927"/>
          </a:xfrm>
        </p:spPr>
        <p:txBody>
          <a:bodyPr>
            <a:normAutofit/>
          </a:bodyPr>
          <a:lstStyle/>
          <a:p>
            <a:pPr>
              <a:spcAft>
                <a:spcPts val="600"/>
              </a:spcAft>
            </a:pPr>
            <a:r>
              <a:rPr lang="en-US" sz="2000" dirty="0"/>
              <a:t>One of the following must exist due to a service connected condition: </a:t>
            </a:r>
          </a:p>
        </p:txBody>
      </p:sp>
      <p:sp>
        <p:nvSpPr>
          <p:cNvPr id="4" name="Slide Number Placeholder 3">
            <a:extLst>
              <a:ext uri="{FF2B5EF4-FFF2-40B4-BE49-F238E27FC236}">
                <a16:creationId xmlns:a16="http://schemas.microsoft.com/office/drawing/2014/main" id="{1EBAC8C8-059A-44AA-B517-A1F4AD8E2116}"/>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
        <p:nvSpPr>
          <p:cNvPr id="5" name="TextBox 4">
            <a:extLst>
              <a:ext uri="{FF2B5EF4-FFF2-40B4-BE49-F238E27FC236}">
                <a16:creationId xmlns:a16="http://schemas.microsoft.com/office/drawing/2014/main" id="{932CBAF5-4692-4334-9561-F5AE9501959F}"/>
              </a:ext>
            </a:extLst>
          </p:cNvPr>
          <p:cNvSpPr txBox="1"/>
          <p:nvPr>
            <p:custDataLst>
              <p:tags r:id="rId4"/>
            </p:custDataLst>
          </p:nvPr>
        </p:nvSpPr>
        <p:spPr>
          <a:xfrm>
            <a:off x="457200" y="2637445"/>
            <a:ext cx="8006576" cy="1938992"/>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US" altLang="en-US" sz="2000" dirty="0"/>
              <a:t>loss or permanent loss of use of one or both feet; </a:t>
            </a:r>
          </a:p>
          <a:p>
            <a:pPr marL="285750" lvl="0" indent="-285750">
              <a:spcAft>
                <a:spcPts val="600"/>
              </a:spcAft>
              <a:buClr>
                <a:schemeClr val="tx1"/>
              </a:buClr>
              <a:buFont typeface="Arial" panose="020B0604020202020204" pitchFamily="34" charset="0"/>
              <a:buChar char="•"/>
            </a:pPr>
            <a:r>
              <a:rPr lang="en-US" altLang="en-US" sz="2000" dirty="0"/>
              <a:t>loss or permanent loss of use of one or both hands; </a:t>
            </a:r>
          </a:p>
          <a:p>
            <a:pPr marL="285750" indent="-285750">
              <a:spcAft>
                <a:spcPts val="600"/>
              </a:spcAft>
              <a:buClr>
                <a:schemeClr val="tx1"/>
              </a:buClr>
              <a:buFont typeface="Arial" panose="020B0604020202020204" pitchFamily="34" charset="0"/>
              <a:buChar char="•"/>
            </a:pPr>
            <a:r>
              <a:rPr lang="en-US" sz="2000" dirty="0"/>
              <a:t>permanent impairment of vision in both eyes, or</a:t>
            </a:r>
          </a:p>
          <a:p>
            <a:pPr marL="285750" indent="-285750">
              <a:spcAft>
                <a:spcPts val="600"/>
              </a:spcAft>
              <a:buClr>
                <a:schemeClr val="tx1"/>
              </a:buClr>
              <a:buFont typeface="Arial" panose="020B0604020202020204" pitchFamily="34" charset="0"/>
              <a:buChar char="•"/>
            </a:pPr>
            <a:r>
              <a:rPr lang="en-US" sz="2000" dirty="0"/>
              <a:t>a severe burn injury, or</a:t>
            </a:r>
          </a:p>
          <a:p>
            <a:pPr marL="285750" indent="-285750">
              <a:spcAft>
                <a:spcPts val="600"/>
              </a:spcAft>
              <a:buClr>
                <a:schemeClr val="tx1"/>
              </a:buClr>
              <a:buFont typeface="Arial" panose="020B0604020202020204" pitchFamily="34" charset="0"/>
              <a:buChar char="•"/>
            </a:pPr>
            <a:r>
              <a:rPr lang="en-US" sz="2000" dirty="0"/>
              <a:t>amyotrophic lateral sclerosis (ALS)</a:t>
            </a:r>
          </a:p>
        </p:txBody>
      </p:sp>
    </p:spTree>
    <p:extLst>
      <p:ext uri="{BB962C8B-B14F-4D97-AF65-F5344CB8AC3E}">
        <p14:creationId xmlns:p14="http://schemas.microsoft.com/office/powerpoint/2010/main" val="1057853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DUMMYTAG" val="&lt;DummyForForceWrite&gt;&lt;/DummyForForceWrite&gt;"/>
  <p:tag name="HTML_SHAPEINFO" val="&lt;ThreeDShapeInfo&gt;&lt;uuid val=&quot;{876DD499-401F-4968-A73A-5BBB3247F2CA}&quot;/&gt;&lt;isInvalidForFieldText val=&quot;0&quot;/&gt;&lt;Image&gt;&lt;filename val=&quot;C:\Users\User\AppData\Local\Temp\CP3176116750Session\CPTrustFolder3176116765\PPTImport31761905562\data\asimages\{876DD499-401F-4968-A73A-5BBB3247F2CA}_1.png&quot;/&gt;&lt;left val=&quot;71&quot;/&gt;&lt;top val=&quot;273&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BBF473F-22A1-407A-AA2A-B7A37A2BFA40}&quot;/&gt;&lt;isInvalidForFieldText val=&quot;0&quot;/&gt;&lt;Image&gt;&lt;filename val=&quot;C:\Users\User\AppData\Local\Temp\CP3176116750Session\CPTrustFolder3176116765\PPTImport31761905562\data\asimages\{8BBF473F-22A1-407A-AA2A-B7A37A2BFA40}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65C24670-AF64-450B-8948-231864BC80EE}&quot;/&gt;&lt;isInvalidForFieldText val=&quot;0&quot;/&gt;&lt;Image&gt;&lt;filename val=&quot;C:\Users\User\AppData\Local\Temp\CP3176116750Session\CPTrustFolder3176116765\PPTImport31761905562\data\asimages\{65C24670-AF64-450B-8948-231864BC80EE}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6B3ABE9-A8A5-4EA7-94DC-829FF6773424}&quot;/&gt;&lt;isInvalidForFieldText val=&quot;0&quot;/&gt;&lt;Image&gt;&lt;filename val=&quot;C:\Users\User\AppData\Local\Temp\CP3176116750Session\CPTrustFolder3176116765\PPTImport31761905562\data\asimages\{16B3ABE9-A8A5-4EA7-94DC-829FF6773424}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18&quot;/&gt;&lt;/TableIndex&gt;&lt;/ShapeTextInfo&gt;"/>
  <p:tag name="HTML_SHAPEINFO" val="&lt;ThreeDShapeInfo&gt;&lt;uuid val=&quot;{D72F27E9-4E0B-498E-9253-650E2FE4626E}&quot;/&gt;&lt;isInvalidForFieldText val=&quot;0&quot;/&gt;&lt;Image&gt;&lt;filename val=&quot;C:\Users\User\AppData\Local\Temp\CP3176116750Session\CPTrustFolder3176116765\PPTImport31761905562\data\asimages\{D72F27E9-4E0B-498E-9253-650E2FE4626E}_2.png&quot;/&gt;&lt;left val=&quot;40&quot;/&gt;&lt;top val=&quot;212&quot;/&gt;&lt;width val=&quot;872&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15BE0DC-1D28-444B-9770-0866C8C1F3F7}&quot;/&gt;&lt;isInvalidForFieldText val=&quot;0&quot;/&gt;&lt;Image&gt;&lt;filename val=&quot;C:\Users\User\AppData\Local\Temp\CP3176116750Session\CPTrustFolder3176116765\PPTImport31761905562\data\asimages\{F15BE0DC-1D28-444B-9770-0866C8C1F3F7}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71&quot;/&gt;&lt;lineCharCount val=&quot;39&quot;/&gt;&lt;lineCharCount val=&quot;46&quot;/&gt;&lt;lineCharCount val=&quot;42&quot;/&gt;&lt;lineCharCount val=&quot;59&quot;/&gt;&lt;lineCharCount val=&quot;52&quot;/&gt;&lt;/TableIndex&gt;&lt;/ShapeTextInfo&gt;"/>
  <p:tag name="HTML_SHAPEINFO" val="&lt;ThreeDShapeInfo&gt;&lt;uuid val=&quot;{9242A445-13F2-40EA-A290-58E869086CB9}&quot;/&gt;&lt;isInvalidForFieldText val=&quot;0&quot;/&gt;&lt;Image&gt;&lt;filename val=&quot;C:\Users\User\AppData\Local\Temp\CP3176116750Session\CPTrustFolder3176116765\PPTImport31761905562\data\asimages\{9242A445-13F2-40EA-A290-58E869086CB9}_2.png&quot;/&gt;&lt;left val=&quot;42&quot;/&gt;&lt;top val=&quot;284&quot;/&gt;&lt;width val=&quot;870&quot;/&gt;&lt;height val=&quot;28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684090E-EF73-4A2B-A150-512EB5C0EB0A}&quot;/&gt;&lt;isInvalidForFieldText val=&quot;0&quot;/&gt;&lt;Image&gt;&lt;filename val=&quot;C:\Users\User\AppData\Local\Temp\CP3176116750Session\CPTrustFolder3176116765\PPTImport31761905562\data\asimages\{D684090E-EF73-4A2B-A150-512EB5C0EB0A}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0&quot;/&gt;&lt;lineCharCount val=&quot;10&quot;/&gt;&lt;lineCharCount val=&quot;67&quot;/&gt;&lt;lineCharCount val=&quot;17&quot;/&gt;&lt;lineCharCount val=&quot;60&quot;/&gt;&lt;lineCharCount val=&quot;11&quot;/&gt;&lt;lineCharCount val=&quot;63&quot;/&gt;&lt;lineCharCount val=&quot;59&quot;/&gt;&lt;lineCharCount val=&quot;26&quot;/&gt;&lt;lineCharCount val=&quot;55&quot;/&gt;&lt;lineCharCount val=&quot;16&quot;/&gt;&lt;/TableIndex&gt;&lt;/ShapeTextInfo&gt;"/>
  <p:tag name="HTML_SHAPEINFO" val="&lt;ThreeDShapeInfo&gt;&lt;uuid val=&quot;{644D6D8A-F92A-424F-A562-D1FC1EB42285}&quot;/&gt;&lt;isInvalidForFieldText val=&quot;0&quot;/&gt;&lt;Image&gt;&lt;filename val=&quot;C:\Users\User\AppData\Local\Temp\CP3176116750Session\CPTrustFolder3176116765\PPTImport31761905562\data\asimages\{644D6D8A-F92A-424F-A562-D1FC1EB42285}_3.png&quot;/&gt;&lt;left val=&quot;42&quot;/&gt;&lt;top val=&quot;212&quot;/&gt;&lt;width val=&quot;870&quot;/&gt;&lt;height val=&quot;41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5DE8F1-0425-4952-B49E-506D1DBCBCCB}&quot;/&gt;&lt;isInvalidForFieldText val=&quot;0&quot;/&gt;&lt;Image&gt;&lt;filename val=&quot;C:\Users\User\AppData\Local\Temp\CP3176116750Session\CPTrustFolder3176116765\PPTImport31761905562\data\asimages\{655DE8F1-0425-4952-B49E-506D1DBCBCCB}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30DE715-DBBD-4AE9-A156-BE6A6C07F836}&quot;/&gt;&lt;isInvalidForFieldText val=&quot;0&quot;/&gt;&lt;Image&gt;&lt;filename val=&quot;C:\Users\User\AppData\Local\Temp\CP3176116750Session\CPTrustFolder3176116765\PPTImport31761905562\data\asimages\{530DE715-DBBD-4AE9-A156-BE6A6C07F836}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8&quot;/&gt;&lt;lineCharCount val=&quot;55&quot;/&gt;&lt;lineCharCount val=&quot;54&quot;/&gt;&lt;lineCharCount val=&quot;70&quot;/&gt;&lt;lineCharCount val=&quot;46&quot;/&gt;&lt;lineCharCount val=&quot;66&quot;/&gt;&lt;lineCharCount val=&quot;23&quot;/&gt;&lt;lineCharCount val=&quot;44&quot;/&gt;&lt;/TableIndex&gt;&lt;/ShapeTextInfo&gt;"/>
  <p:tag name="HTML_SHAPEINFO" val="&lt;ThreeDShapeInfo&gt;&lt;uuid val=&quot;{39BAC11E-7709-470F-A8BE-4E0F47ADFB80}&quot;/&gt;&lt;isInvalidForFieldText val=&quot;0&quot;/&gt;&lt;Image&gt;&lt;filename val=&quot;C:\Users\User\AppData\Local\Temp\CP3176116750Session\CPTrustFolder3176116765\PPTImport31761905562\data\asimages\{39BAC11E-7709-470F-A8BE-4E0F47ADFB80}_4.png&quot;/&gt;&lt;left val=&quot;42&quot;/&gt;&lt;top val=&quot;212&quot;/&gt;&lt;width val=&quot;87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C202197-5457-4275-96BA-CCB4404CC07C}&quot;/&gt;&lt;isInvalidForFieldText val=&quot;0&quot;/&gt;&lt;Image&gt;&lt;filename val=&quot;C:\Users\User\AppData\Local\Temp\CP3176116750Session\CPTrustFolder3176116765\PPTImport31761905562\data\asimages\{4C202197-5457-4275-96BA-CCB4404CC07C}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2&quot;/&gt;&lt;/TableIndex&gt;&lt;/ShapeTextInfo&gt;"/>
  <p:tag name="HTML_SHAPEINFO" val="&lt;ThreeDShapeInfo&gt;&lt;uuid val=&quot;{D193952D-FFB4-4465-8433-7D7111ED23B9}&quot;/&gt;&lt;isInvalidForFieldText val=&quot;0&quot;/&gt;&lt;Image&gt;&lt;filename val=&quot;C:\Users\User\AppData\Local\Temp\CP3176116750Session\CPTrustFolder3176116765\PPTImport31761905562\data\asimages\{D193952D-FFB4-4465-8433-7D7111ED23B9}_5.png&quot;/&gt;&lt;left val=&quot;0&quot;/&gt;&lt;top val=&quot;76&quot;/&gt;&lt;width val=&quot;961&quot;/&gt;&lt;height val=&quot;12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1&quot;/&gt;&lt;lineCharCount val=&quot;43&quot;/&gt;&lt;/TableIndex&gt;&lt;/ShapeTextInfo&gt;"/>
  <p:tag name="HTML_SHAPEINFO" val="&lt;ThreeDShapeInfo&gt;&lt;uuid val=&quot;{A2302170-22D0-46E0-972A-2836E1031429}&quot;/&gt;&lt;isInvalidForFieldText val=&quot;0&quot;/&gt;&lt;Image&gt;&lt;filename val=&quot;C:\Users\User\AppData\Local\Temp\CP3176116750Session\CPTrustFolder3176116765\PPTImport31761905562\data\asimages\{A2302170-22D0-46E0-972A-2836E1031429}_5.png&quot;/&gt;&lt;left val=&quot;40&quot;/&gt;&lt;top val=&quot;200&quot;/&gt;&lt;width val=&quot;876&quot;/&gt;&lt;height val=&quot;12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E84CB22-8510-4512-9BAD-43D54AFEED71}&quot;/&gt;&lt;isInvalidForFieldText val=&quot;0&quot;/&gt;&lt;Image&gt;&lt;filename val=&quot;C:\Users\User\AppData\Local\Temp\CP3176116750Session\CPTrustFolder3176116765\PPTImport31761905562\data\asimages\{7E84CB22-8510-4512-9BAD-43D54AFEED71}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7&quot;/&gt;&lt;lineCharCount val=&quot;58&quot;/&gt;&lt;lineCharCount val=&quot;35&quot;/&gt;&lt;lineCharCount val=&quot;19&quot;/&gt;&lt;lineCharCount val=&quot;45&quot;/&gt;&lt;lineCharCount val=&quot;61&quot;/&gt;&lt;lineCharCount val=&quot;66&quot;/&gt;&lt;lineCharCount val=&quot;61&quot;/&gt;&lt;lineCharCount val=&quot;12&quot;/&gt;&lt;/TableIndex&gt;&lt;/ShapeTextInfo&gt;"/>
  <p:tag name="HTML_SHAPEINFO" val="&lt;ThreeDShapeInfo&gt;&lt;uuid val=&quot;{B20ED376-62A3-4600-83B9-1301BF8BDA8E}&quot;/&gt;&lt;isInvalidForFieldText val=&quot;0&quot;/&gt;&lt;Image&gt;&lt;filename val=&quot;C:\Users\User\AppData\Local\Temp\CP3176116750Session\CPTrustFolder3176116765\PPTImport31761905562\data\asimages\{B20ED376-62A3-4600-83B9-1301BF8BDA8E}_5.png&quot;/&gt;&lt;left val=&quot;42&quot;/&gt;&lt;top val=&quot;305&quot;/&gt;&lt;width val=&quot;860&quot;/&gt;&lt;height val=&quot;36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2&quot;/&gt;&lt;/TableIndex&gt;&lt;/ShapeTextInfo&gt;"/>
  <p:tag name="HTML_SHAPEINFO" val="&lt;ThreeDShapeInfo&gt;&lt;uuid val=&quot;{71A2946D-6427-4995-BB71-78E2346ECE76}&quot;/&gt;&lt;isInvalidForFieldText val=&quot;0&quot;/&gt;&lt;Image&gt;&lt;filename val=&quot;C:\Users\User\AppData\Local\Temp\CP3176116750Session\CPTrustFolder3176116765\PPTImport31761905562\data\asimages\{71A2946D-6427-4995-BB71-78E2346ECE76}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37&quot;/&gt;&lt;/TableIndex&gt;&lt;/ShapeTextInfo&gt;"/>
  <p:tag name="HTML_SHAPEINFO" val="&lt;ThreeDShapeInfo&gt;&lt;uuid val=&quot;{44D2784B-2381-4FE5-95E1-6D1876129D16}&quot;/&gt;&lt;isInvalidForFieldText val=&quot;0&quot;/&gt;&lt;Image&gt;&lt;filename val=&quot;C:\Users\User\AppData\Local\Temp\CP3176116750Session\CPTrustFolder3176116765\PPTImport31761905562\data\asimages\{44D2784B-2381-4FE5-95E1-6D1876129D16}_6.png&quot;/&gt;&lt;left val=&quot;40&quot;/&gt;&lt;top val=&quot;218&quot;/&gt;&lt;width val=&quot;871&quot;/&gt;&lt;height val=&quot;8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CECF3D0-84C6-4C1E-BD7B-F50CB3F93147}&quot;/&gt;&lt;isInvalidForFieldText val=&quot;0&quot;/&gt;&lt;Image&gt;&lt;filename val=&quot;C:\Users\User\AppData\Local\Temp\CP3176116750Session\CPTrustFolder3176116765\PPTImport31761905562\data\asimages\{7CECF3D0-84C6-4C1E-BD7B-F50CB3F93147}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56&quot;/&gt;&lt;lineCharCount val=&quot;66&quot;/&gt;&lt;/TableIndex&gt;&lt;/ShapeTextInfo&gt;"/>
  <p:tag name="HTML_SHAPEINFO" val="&lt;ThreeDShapeInfo&gt;&lt;uuid val=&quot;{0BDEE473-37F7-40E5-80D6-6F34A5F855B8}&quot;/&gt;&lt;isInvalidForFieldText val=&quot;0&quot;/&gt;&lt;Image&gt;&lt;filename val=&quot;C:\Users\User\AppData\Local\Temp\CP3176116750Session\CPTrustFolder3176116765\PPTImport31761905562\data\asimages\{0BDEE473-37F7-40E5-80D6-6F34A5F855B8}_6.png&quot;/&gt;&lt;left val=&quot;44&quot;/&gt;&lt;top val=&quot;288&quot;/&gt;&lt;width val=&quot;856&quot;/&gt;&lt;height val=&quot;11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33&quot;/&gt;&lt;/TableIndex&gt;&lt;/ShapeTextInfo&gt;"/>
  <p:tag name="HTML_SHAPEINFO" val="&lt;ThreeDShapeInfo&gt;&lt;uuid val=&quot;{759B2B1C-0CFA-46EC-B432-309B99A96586}&quot;/&gt;&lt;isInvalidForFieldText val=&quot;0&quot;/&gt;&lt;Image&gt;&lt;filename val=&quot;C:\Users\User\AppData\Local\Temp\CP3176116750Session\CPTrustFolder3176116765\PPTImport31761905562\data\asimages\{759B2B1C-0CFA-46EC-B432-309B99A96586}_6.png&quot;/&gt;&lt;left val=&quot;40&quot;/&gt;&lt;top val=&quot;418&quot;/&gt;&lt;width val=&quot;860&quot;/&gt;&lt;height val=&quot;8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22&quot;/&gt;&lt;/TableIndex&gt;&lt;/ShapeTextInfo&gt;"/>
  <p:tag name="HTML_SHAPEINFO" val="&lt;ThreeDShapeInfo&gt;&lt;uuid val=&quot;{F80523E8-C22D-49D1-8795-2E21D213E55E}&quot;/&gt;&lt;isInvalidForFieldText val=&quot;0&quot;/&gt;&lt;Image&gt;&lt;filename val=&quot;C:\Users\User\AppData\Local\Temp\CP3176116750Session\CPTrustFolder3176116765\PPTImport31761905562\data\asimages\{F80523E8-C22D-49D1-8795-2E21D213E55E}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9&quot;/&gt;&lt;lineCharCount val=&quot;20&quot;/&gt;&lt;lineCharCount val=&quot;1&quot;/&gt;&lt;lineCharCount val=&quot;45&quot;/&gt;&lt;lineCharCount val=&quot;1&quot;/&gt;&lt;lineCharCount val=&quot;60&quot;/&gt;&lt;lineCharCount val=&quot;39&quot;/&gt;&lt;lineCharCount val=&quot;1&quot;/&gt;&lt;lineCharCount val=&quot;69&quot;/&gt;&lt;lineCharCount val=&quot;43&quot;/&gt;&lt;/TableIndex&gt;&lt;/ShapeTextInfo&gt;"/>
  <p:tag name="HTML_SHAPEINFO" val="&lt;ThreeDShapeInfo&gt;&lt;uuid val=&quot;{5B2BC64A-80F6-43C2-AF5A-DC3CB84CA420}&quot;/&gt;&lt;isInvalidForFieldText val=&quot;0&quot;/&gt;&lt;Image&gt;&lt;filename val=&quot;C:\Users\User\AppData\Local\Temp\CP3176116750Session\CPTrustFolder3176116765\PPTImport31761905562\data\asimages\{5B2BC64A-80F6-43C2-AF5A-DC3CB84CA420}_7.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61153C7-5085-45BA-B37A-7E6149948919}&quot;/&gt;&lt;isInvalidForFieldText val=&quot;0&quot;/&gt;&lt;Image&gt;&lt;filename val=&quot;C:\Users\User\AppData\Local\Temp\CP3176116750Session\CPTrustFolder3176116765\PPTImport31761905562\data\asimages\{E61153C7-5085-45BA-B37A-7E6149948919}_7.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22&quot;/&gt;&lt;/TableIndex&gt;&lt;/ShapeTextInfo&gt;"/>
  <p:tag name="HTML_SHAPEINFO" val="&lt;ThreeDShapeInfo&gt;&lt;uuid val=&quot;{74241BC7-BFB5-49E7-87F8-E9EF1C57BC7B}&quot;/&gt;&lt;isInvalidForFieldText val=&quot;0&quot;/&gt;&lt;Image&gt;&lt;filename val=&quot;C:\Users\User\AppData\Local\Temp\CP3176116750Session\CPTrustFolder3176116765\PPTImport31761905562\data\asimages\{74241BC7-BFB5-49E7-87F8-E9EF1C57BC7B}_8.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 name="HTML_SHAPEINFO" val="&lt;ThreeDShapeInfo&gt;&lt;uuid val=&quot;{12B2932F-936A-434D-A83A-F9E743361DE7}&quot;/&gt;&lt;isInvalidForFieldText val=&quot;0&quot;/&gt;&lt;Image&gt;&lt;filename val=&quot;C:\Users\User\AppData\Local\Temp\CP3176116750Session\CPTrustFolder3176116765\PPTImport31761905562\data\asimages\{12B2932F-936A-434D-A83A-F9E743361DE7}_8.png&quot;/&gt;&lt;left val=&quot;40&quot;/&gt;&lt;top val=&quot;212&quot;/&gt;&lt;width val=&quot;871&quot;/&gt;&lt;height val=&quot;5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CC6D99F-CC00-4493-A64C-0D4721BCB0E2}&quot;/&gt;&lt;isInvalidForFieldText val=&quot;0&quot;/&gt;&lt;Image&gt;&lt;filename val=&quot;C:\Users\User\AppData\Local\Temp\CP3176116750Session\CPTrustFolder3176116765\PPTImport31761905562\data\asimages\{6CC6D99F-CC00-4493-A64C-0D4721BCB0E2}_8.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7&quot;/&gt;&lt;lineCharCount val=&quot;59&quot;/&gt;&lt;lineCharCount val=&quot;73&quot;/&gt;&lt;lineCharCount val=&quot;38&quot;/&gt;&lt;lineCharCount val=&quot;75&quot;/&gt;&lt;lineCharCount val=&quot;20&quot;/&gt;&lt;lineCharCount val=&quot;76&quot;/&gt;&lt;lineCharCount val=&quot;80&quot;/&gt;&lt;lineCharCount val=&quot;20&quot;/&gt;&lt;lineCharCount val=&quot;80&quot;/&gt;&lt;/TableIndex&gt;&lt;/ShapeTextInfo&gt;"/>
  <p:tag name="HTML_SHAPEINFO" val="&lt;ThreeDShapeInfo&gt;&lt;uuid val=&quot;{FA75E1A4-628D-4117-B870-960E242EAC2F}&quot;/&gt;&lt;isInvalidForFieldText val=&quot;0&quot;/&gt;&lt;Image&gt;&lt;filename val=&quot;C:\Users\User\AppData\Local\Temp\CP3176116750Session\CPTrustFolder3176116765\PPTImport31761905562\data\asimages\{FA75E1A4-628D-4117-B870-960E242EAC2F}_8.png&quot;/&gt;&lt;left val=&quot;44&quot;/&gt;&lt;top val=&quot;261&quot;/&gt;&lt;width val=&quot;852&quot;/&gt;&lt;height val=&quot;32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14&quot;/&gt;&lt;/TableIndex&gt;&lt;/ShapeTextInfo&gt;"/>
  <p:tag name="HTML_SHAPEINFO" val="&lt;ThreeDShapeInfo&gt;&lt;uuid val=&quot;{BCB3A8CC-5C2F-4DBC-A474-7C1157092DC1}&quot;/&gt;&lt;isInvalidForFieldText val=&quot;0&quot;/&gt;&lt;Image&gt;&lt;filename val=&quot;C:\Users\User\AppData\Local\Temp\CP3176116750Session\CPTrustFolder3176116765\PPTImport31761905562\data\asimages\{BCB3A8CC-5C2F-4DBC-A474-7C1157092DC1}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0&quot;/&gt;&lt;/TableIndex&gt;&lt;/ShapeTextInfo&gt;"/>
  <p:tag name="HTML_SHAPEINFO" val="&lt;ThreeDShapeInfo&gt;&lt;uuid val=&quot;{A8AE7D6D-6629-4AE2-9B9C-D0E085B1F7E2}&quot;/&gt;&lt;isInvalidForFieldText val=&quot;0&quot;/&gt;&lt;Image&gt;&lt;filename val=&quot;C:\Users\User\AppData\Local\Temp\CP3176116750Session\CPTrustFolder3176116765\PPTImport31761905562\data\asimages\{A8AE7D6D-6629-4AE2-9B9C-D0E085B1F7E2}_9.png&quot;/&gt;&lt;left val=&quot;40&quot;/&gt;&lt;top val=&quot;212&quot;/&gt;&lt;width val=&quot;871&quot;/&gt;&lt;height val=&quot;5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E0DFDD8-44AF-4395-B197-BBE45098B26A}&quot;/&gt;&lt;isInvalidForFieldText val=&quot;0&quot;/&gt;&lt;Image&gt;&lt;filename val=&quot;C:\Users\User\AppData\Local\Temp\CP3176116750Session\CPTrustFolder3176116765\PPTImport31761905562\data\asimages\{AE0DFDD8-44AF-4395-B197-BBE45098B26A}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2&quot;/&gt;&lt;lineCharCount val=&quot;53&quot;/&gt;&lt;lineCharCount val=&quot;48&quot;/&gt;&lt;lineCharCount val=&quot;25&quot;/&gt;&lt;lineCharCount val=&quot;35&quot;/&gt;&lt;/TableIndex&gt;&lt;/ShapeTextInfo&gt;"/>
  <p:tag name="HTML_SHAPEINFO" val="&lt;ThreeDShapeInfo&gt;&lt;uuid val=&quot;{43DE4929-9392-4622-A4B6-E82DC12EE098}&quot;/&gt;&lt;isInvalidForFieldText val=&quot;0&quot;/&gt;&lt;Image&gt;&lt;filename val=&quot;C:\Users\User\AppData\Local\Temp\CP3176116750Session\CPTrustFolder3176116765\PPTImport31761905562\data\asimages\{43DE4929-9392-4622-A4B6-E82DC12EE098}_9.png&quot;/&gt;&lt;left val=&quot;42&quot;/&gt;&lt;top val=&quot;272&quot;/&gt;&lt;width val=&quot;847&quot;/&gt;&lt;height val=&quot;21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14&quot;/&gt;&lt;/TableIndex&gt;&lt;/ShapeTextInfo&gt;"/>
  <p:tag name="HTML_SHAPEINFO" val="&lt;ThreeDShapeInfo&gt;&lt;uuid val=&quot;{AD746EF4-D462-4116-93AD-955411BCCFEB}&quot;/&gt;&lt;isInvalidForFieldText val=&quot;0&quot;/&gt;&lt;Image&gt;&lt;filename val=&quot;C:\Users\User\AppData\Local\Temp\CP3176116750Session\CPTrustFolder3176116765\PPTImport31761905562\data\asimages\{AD746EF4-D462-4116-93AD-955411BCCFEB}_10.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0&quot;/&gt;&lt;lineCharCount val=&quot;72&quot;/&gt;&lt;lineCharCount val=&quot;72&quot;/&gt;&lt;lineCharCount val=&quot;69&quot;/&gt;&lt;lineCharCount val=&quot;64&quot;/&gt;&lt;lineCharCount val=&quot;37&quot;/&gt;&lt;lineCharCount val=&quot;1&quot;/&gt;&lt;lineCharCount val=&quot;67&quot;/&gt;&lt;lineCharCount val=&quot;72&quot;/&gt;&lt;lineCharCount val=&quot;70&quot;/&gt;&lt;lineCharCount val=&quot;17&quot;/&gt;&lt;/TableIndex&gt;&lt;/ShapeTextInfo&gt;"/>
  <p:tag name="HTML_SHAPEINFO" val="&lt;ThreeDShapeInfo&gt;&lt;uuid val=&quot;{9E81B330-B830-4C2D-98C7-1FD625DCA2D3}&quot;/&gt;&lt;isInvalidForFieldText val=&quot;0&quot;/&gt;&lt;Image&gt;&lt;filename val=&quot;C:\Users\User\AppData\Local\Temp\CP3176116750Session\CPTrustFolder3176116765\PPTImport31761905562\data\asimages\{9E81B330-B830-4C2D-98C7-1FD625DCA2D3}_10.png&quot;/&gt;&lt;left val=&quot;42&quot;/&gt;&lt;top val=&quot;212&quot;/&gt;&lt;width val=&quot;874&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1CA66A-8F22-4056-9AFC-5E14E2019244}&quot;/&gt;&lt;isInvalidForFieldText val=&quot;0&quot;/&gt;&lt;Image&gt;&lt;filename val=&quot;C:\Users\User\AppData\Local\Temp\CP3176116750Session\CPTrustFolder3176116765\PPTImport31761905562\data\asimages\{0F1CA66A-8F22-4056-9AFC-5E14E2019244}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14&quot;/&gt;&lt;/TableIndex&gt;&lt;/ShapeTextInfo&gt;"/>
  <p:tag name="HTML_SHAPEINFO" val="&lt;ThreeDShapeInfo&gt;&lt;uuid val=&quot;{CF34CDFF-1D99-4C95-98F1-FA55A4CBC08C}&quot;/&gt;&lt;isInvalidForFieldText val=&quot;0&quot;/&gt;&lt;Image&gt;&lt;filename val=&quot;C:\Users\User\AppData\Local\Temp\CP3176116750Session\CPTrustFolder3176116765\PPTImport31761905562\data\asimages\{CF34CDFF-1D99-4C95-98F1-FA55A4CBC08C}_11.png&quot;/&gt;&lt;left val=&quot;0&quot;/&gt;&lt;top val=&quot;76&quot;/&gt;&lt;width val=&quot;961&quot;/&gt;&lt;height val=&quot;124&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2DBA1926-8DED-4408-AEFF-80A47CE9999A}&quot;/&gt;&lt;isInvalidForFieldText val=&quot;0&quot;/&gt;&lt;Image&gt;&lt;filename val=&quot;C:\Users\User\AppData\Local\Temp\CP3176116750Session\CPTrustFolder3176116765\PPTImport31761905562\data\asimages\{2DBA1926-8DED-4408-AEFF-80A47CE9999A}_11.png&quot;/&gt;&lt;left val=&quot;40&quot;/&gt;&lt;top val=&quot;212&quot;/&gt;&lt;width val=&quot;871&quot;/&gt;&lt;height val=&quot;5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3B2BEE-D8A9-4399-9341-9B285E145D26}&quot;/&gt;&lt;isInvalidForFieldText val=&quot;0&quot;/&gt;&lt;Image&gt;&lt;filename val=&quot;C:\Users\User\AppData\Local\Temp\CP3176116750Session\CPTrustFolder3176116765\PPTImport31761905562\data\asimages\{C13B2BEE-D8A9-4399-9341-9B285E145D26}_11.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10&quot;/&gt;&lt;lineCharCount val=&quot;52&quot;/&gt;&lt;/TableIndex&gt;&lt;/ShapeTextInfo&gt;"/>
  <p:tag name="HTML_SHAPEINFO" val="&lt;ThreeDShapeInfo&gt;&lt;uuid val=&quot;{180D48D6-40C4-4202-93F2-05B26BC62AD8}&quot;/&gt;&lt;isInvalidForFieldText val=&quot;0&quot;/&gt;&lt;Image&gt;&lt;filename val=&quot;C:\Users\User\AppData\Local\Temp\CP3176116750Session\CPTrustFolder3176116765\PPTImport31761905562\data\asimages\{180D48D6-40C4-4202-93F2-05B26BC62AD8}_11.png&quot;/&gt;&lt;left val=&quot;40&quot;/&gt;&lt;top val=&quot;253&quot;/&gt;&lt;width val=&quot;850&quot;/&gt;&lt;height val=&quot;11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7EFEFCCF-ACB3-4E1E-BBE6-A903DB3ED65A}&quot;/&gt;&lt;isInvalidForFieldText val=&quot;0&quot;/&gt;&lt;Image&gt;&lt;filename val=&quot;C:\Users\User\AppData\Local\Temp\CP3176116750Session\CPTrustFolder3176116765\PPTImport31761905562\data\asimages\{7EFEFCCF-ACB3-4E1E-BBE6-A903DB3ED65A}_11.png&quot;/&gt;&lt;left val=&quot;44&quot;/&gt;&lt;top val=&quot;396&quot;/&gt;&lt;width val=&quot;847&quot;/&gt;&lt;height val=&quot;5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17&quot;/&gt;&lt;/TableIndex&gt;&lt;/ShapeTextInfo&gt;"/>
  <p:tag name="HTML_SHAPEINFO" val="&lt;ThreeDShapeInfo&gt;&lt;uuid val=&quot;{1B9435A1-E4A6-48E3-AB97-E888EB9180F1}&quot;/&gt;&lt;isInvalidForFieldText val=&quot;0&quot;/&gt;&lt;Image&gt;&lt;filename val=&quot;C:\Users\User\AppData\Local\Temp\CP3176116750Session\CPTrustFolder3176116765\PPTImport31761905562\data\asimages\{1B9435A1-E4A6-48E3-AB97-E888EB9180F1}_11.png&quot;/&gt;&lt;left val=&quot;43&quot;/&gt;&lt;top val=&quot;440&quot;/&gt;&lt;width val=&quot;839&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14&quot;/&gt;&lt;/TableIndex&gt;&lt;/ShapeTextInfo&gt;"/>
  <p:tag name="HTML_SHAPEINFO" val="&lt;ThreeDShapeInfo&gt;&lt;uuid val=&quot;{B204682B-1747-43F2-AB00-00782559FBE0}&quot;/&gt;&lt;isInvalidForFieldText val=&quot;0&quot;/&gt;&lt;Image&gt;&lt;filename val=&quot;C:\Users\User\AppData\Local\Temp\CP3176116750Session\CPTrustFolder3176116765\PPTImport31761905562\data\asimages\{B204682B-1747-43F2-AB00-00782559FBE0}_12.png&quot;/&gt;&lt;left val=&quot;0&quot;/&gt;&lt;top val=&quot;76&quot;/&gt;&lt;width val=&quot;961&quot;/&gt;&lt;height val=&quot;12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394331C8-4C1B-4F36-AEC9-DB40FD30E254}&quot;/&gt;&lt;isInvalidForFieldText val=&quot;0&quot;/&gt;&lt;Image&gt;&lt;filename val=&quot;C:\Users\User\AppData\Local\Temp\CP3176116750Session\CPTrustFolder3176116765\PPTImport31761905562\data\asimages\{394331C8-4C1B-4F36-AEC9-DB40FD30E254}_12.png&quot;/&gt;&lt;left val=&quot;40&quot;/&gt;&lt;top val=&quot;212&quot;/&gt;&lt;width val=&quot;871&quot;/&gt;&lt;height val=&quot;5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C2F355E-0BA0-4AA6-BF39-4B9095D41C6C}&quot;/&gt;&lt;isInvalidForFieldText val=&quot;0&quot;/&gt;&lt;Image&gt;&lt;filename val=&quot;C:\Users\User\AppData\Local\Temp\CP3176116750Session\CPTrustFolder3176116765\PPTImport31761905562\data\asimages\{9C2F355E-0BA0-4AA6-BF39-4B9095D41C6C}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5&quot;/&gt;&lt;lineCharCount val=&quot;13&quot;/&gt;&lt;lineCharCount val=&quot;19&quot;/&gt;&lt;lineCharCount val=&quot;17&quot;/&gt;&lt;lineCharCount val=&quot;74&quot;/&gt;&lt;lineCharCount val=&quot;34&quot;/&gt;&lt;/TableIndex&gt;&lt;/ShapeTextInfo&gt;"/>
  <p:tag name="HTML_SHAPEINFO" val="&lt;ThreeDShapeInfo&gt;&lt;uuid val=&quot;{F195220B-279F-4DC1-B688-296E566916BB}&quot;/&gt;&lt;isInvalidForFieldText val=&quot;0&quot;/&gt;&lt;Image&gt;&lt;filename val=&quot;C:\Users\User\AppData\Local\Temp\CP3176116750Session\CPTrustFolder3176116765\PPTImport31761905562\data\asimages\{F195220B-279F-4DC1-B688-296E566916BB}_12.png&quot;/&gt;&lt;left val=&quot;43&quot;/&gt;&lt;top val=&quot;248&quot;/&gt;&lt;width val=&quot;853&quot;/&gt;&lt;height val=&quot;22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724CAFA7-1F87-40B9-97DC-D89255FE05AC}&quot;/&gt;&lt;isInvalidForFieldText val=&quot;0&quot;/&gt;&lt;Image&gt;&lt;filename val=&quot;C:\Users\User\AppData\Local\Temp\CP3176116750Session\CPTrustFolder3176116765\PPTImport31761905562\data\asimages\{724CAFA7-1F87-40B9-97DC-D89255FE05AC}_12.png&quot;/&gt;&lt;left val=&quot;40&quot;/&gt;&lt;top val=&quot;474&quot;/&gt;&lt;width val=&quot;871&quot;/&gt;&lt;height val=&quot;57&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68D618B3-C018-46E7-A218-A2C12F7BC2A1}&quot;/&gt;&lt;isInvalidForFieldText val=&quot;0&quot;/&gt;&lt;Image&gt;&lt;filename val=&quot;C:\Users\User\AppData\Local\Temp\CP3176116750Session\CPTrustFolder3176116765\PPTImport31761905562\data\asimages\{68D618B3-C018-46E7-A218-A2C12F7BC2A1}_12.png&quot;/&gt;&lt;left val=&quot;43&quot;/&gt;&lt;top val=&quot;511&quot;/&gt;&lt;width val=&quot;804&quot;/&gt;&lt;height val=&quot;5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23&quot;/&gt;&lt;/TableIndex&gt;&lt;/ShapeTextInfo&gt;"/>
  <p:tag name="HTML_SHAPEINFO" val="&lt;ThreeDShapeInfo&gt;&lt;uuid val=&quot;{082A6834-0DA4-443D-8279-58152379AA2B}&quot;/&gt;&lt;isInvalidForFieldText val=&quot;0&quot;/&gt;&lt;Image&gt;&lt;filename val=&quot;C:\Users\User\AppData\Local\Temp\CP3176116750Session\CPTrustFolder3176116765\PPTImport31761905562\data\asimages\{082A6834-0DA4-443D-8279-58152379AA2B}_13.png&quot;/&gt;&lt;left val=&quot;0&quot;/&gt;&lt;top val=&quot;76&quot;/&gt;&lt;width val=&quot;961&quot;/&gt;&lt;height val=&quot;124&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46&quot;/&gt;&lt;/TableIndex&gt;&lt;/ShapeTextInfo&gt;"/>
  <p:tag name="HTML_SHAPEINFO" val="&lt;ThreeDShapeInfo&gt;&lt;uuid val=&quot;{719116D4-5790-440C-8717-0FAB29E6E963}&quot;/&gt;&lt;isInvalidForFieldText val=&quot;0&quot;/&gt;&lt;Image&gt;&lt;filename val=&quot;C:\Users\User\AppData\Local\Temp\CP3176116750Session\CPTrustFolder3176116765\PPTImport31761905562\data\asimages\{719116D4-5790-440C-8717-0FAB29E6E963}_13.png&quot;/&gt;&lt;left val=&quot;40&quot;/&gt;&lt;top val=&quot;212&quot;/&gt;&lt;width val=&quot;871&quot;/&gt;&lt;height val=&quot;8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F2D4B76-467F-47DB-B5B4-6D26984D2D10}&quot;/&gt;&lt;isInvalidForFieldText val=&quot;0&quot;/&gt;&lt;Image&gt;&lt;filename val=&quot;C:\Users\User\AppData\Local\Temp\CP3176116750Session\CPTrustFolder3176116765\PPTImport31761905562\data\asimages\{4F2D4B76-467F-47DB-B5B4-6D26984D2D10}_13.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59&quot;/&gt;&lt;lineCharCount val=&quot;71&quot;/&gt;&lt;lineCharCount val=&quot;64&quot;/&gt;&lt;lineCharCount val=&quot;71&quot;/&gt;&lt;lineCharCount val=&quot;30&quot;/&gt;&lt;/TableIndex&gt;&lt;/ShapeTextInfo&gt;"/>
  <p:tag name="HTML_SHAPEINFO" val="&lt;ThreeDShapeInfo&gt;&lt;uuid val=&quot;{A020CD1B-3D53-4BAC-A5D2-83909B3ED28A}&quot;/&gt;&lt;isInvalidForFieldText val=&quot;0&quot;/&gt;&lt;Image&gt;&lt;filename val=&quot;C:\Users\User\AppData\Local\Temp\CP3176116750Session\CPTrustFolder3176116765\PPTImport31761905562\data\asimages\{A020CD1B-3D53-4BAC-A5D2-83909B3ED28A}_13.png&quot;/&gt;&lt;left val=&quot;43&quot;/&gt;&lt;top val=&quot;307&quot;/&gt;&lt;width val=&quot;853&quot;/&gt;&lt;height val=&quot;21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5&quot;/&gt;&lt;/TableIndex&gt;&lt;/ShapeTextInfo&gt;"/>
  <p:tag name="HTML_SHAPEINFO" val="&lt;ThreeDShapeInfo&gt;&lt;uuid val=&quot;{A33CA396-1539-47D8-9224-CF2A76E76736}&quot;/&gt;&lt;isInvalidForFieldText val=&quot;0&quot;/&gt;&lt;Image&gt;&lt;filename val=&quot;C:\Users\User\AppData\Local\Temp\CP3176116750Session\CPTrustFolder3176116765\PPTImport31761905562\data\asimages\{A33CA396-1539-47D8-9224-CF2A76E76736}_14.png&quot;/&gt;&lt;left val=&quot;-9&quot;/&gt;&lt;top val=&quot;76&quot;/&gt;&lt;width val=&quot;989&quot;/&gt;&lt;height val=&quot;12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24&quot;/&gt;&lt;lineCharCount val=&quot;23&quot;/&gt;&lt;lineCharCount val=&quot;65&quot;/&gt;&lt;lineCharCount val=&quot;15&quot;/&gt;&lt;lineCharCount val=&quot;64&quot;/&gt;&lt;lineCharCount val=&quot;63&quot;/&gt;&lt;lineCharCount val=&quot;59&quot;/&gt;&lt;/TableIndex&gt;&lt;/ShapeTextInfo&gt;"/>
  <p:tag name="HTML_SHAPEINFO" val="&lt;ThreeDShapeInfo&gt;&lt;uuid val=&quot;{C9C5322A-7B9E-4F1D-BA71-3DFF6E339D6D}&quot;/&gt;&lt;isInvalidForFieldText val=&quot;0&quot;/&gt;&lt;Image&gt;&lt;filename val=&quot;C:\Users\User\AppData\Local\Temp\CP3176116750Session\CPTrustFolder3176116765\PPTImport31761905562\data\asimages\{C9C5322A-7B9E-4F1D-BA71-3DFF6E339D6D}_14.png&quot;/&gt;&lt;left val=&quot;42&quot;/&gt;&lt;top val=&quot;212&quot;/&gt;&lt;width val=&quot;870&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3D760B7-4321-498C-8723-23A4B76DBD26}&quot;/&gt;&lt;isInvalidForFieldText val=&quot;0&quot;/&gt;&lt;Image&gt;&lt;filename val=&quot;C:\Users\User\AppData\Local\Temp\CP3176116750Session\CPTrustFolder3176116765\PPTImport31761905562\data\asimages\{73D760B7-4321-498C-8723-23A4B76DBD26}_14.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5&quot;/&gt;&lt;/TableIndex&gt;&lt;/ShapeTextInfo&gt;"/>
  <p:tag name="HTML_SHAPEINFO" val="&lt;ThreeDShapeInfo&gt;&lt;uuid val=&quot;{DDD19E8D-8A26-44E4-A8D7-D57AF81A6809}&quot;/&gt;&lt;isInvalidForFieldText val=&quot;0&quot;/&gt;&lt;Image&gt;&lt;filename val=&quot;C:\Users\User\AppData\Local\Temp\CP3176116750Session\CPTrustFolder3176116765\PPTImport31761905562\data\asimages\{DDD19E8D-8A26-44E4-A8D7-D57AF81A6809}_15.png&quot;/&gt;&lt;left val=&quot;-9&quot;/&gt;&lt;top val=&quot;76&quot;/&gt;&lt;width val=&quot;989&quot;/&gt;&lt;height val=&quot;12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28&quot;/&gt;&lt;lineCharCount val=&quot;70&quot;/&gt;&lt;lineCharCount val=&quot;39&quot;/&gt;&lt;lineCharCount val=&quot;70&quot;/&gt;&lt;lineCharCount val=&quot;54&quot;/&gt;&lt;lineCharCount val=&quot;28&quot;/&gt;&lt;lineCharCount val=&quot;37&quot;/&gt;&lt;/TableIndex&gt;&lt;/ShapeTextInfo&gt;"/>
  <p:tag name="HTML_SHAPEINFO" val="&lt;ThreeDShapeInfo&gt;&lt;uuid val=&quot;{341A3B56-39AA-4380-9F3A-0A4FEE272C5A}&quot;/&gt;&lt;isInvalidForFieldText val=&quot;0&quot;/&gt;&lt;Image&gt;&lt;filename val=&quot;C:\Users\User\AppData\Local\Temp\CP3176116750Session\CPTrustFolder3176116765\PPTImport31761905562\data\asimages\{341A3B56-39AA-4380-9F3A-0A4FEE272C5A}_15.png&quot;/&gt;&lt;left val=&quot;42&quot;/&gt;&lt;top val=&quot;212&quot;/&gt;&lt;width val=&quot;870&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71CD6C2-EFCE-43F3-97FE-74704E00B486}&quot;/&gt;&lt;isInvalidForFieldText val=&quot;0&quot;/&gt;&lt;Image&gt;&lt;filename val=&quot;C:\Users\User\AppData\Local\Temp\CP3176116750Session\CPTrustFolder3176116765\PPTImport31761905562\data\asimages\{F71CD6C2-EFCE-43F3-97FE-74704E00B486}_15.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5&quot;/&gt;&lt;/TableIndex&gt;&lt;/ShapeTextInfo&gt;"/>
  <p:tag name="HTML_SHAPEINFO" val="&lt;ThreeDShapeInfo&gt;&lt;uuid val=&quot;{927812DB-AE9B-43AE-B475-33F83152F8B8}&quot;/&gt;&lt;isInvalidForFieldText val=&quot;0&quot;/&gt;&lt;Image&gt;&lt;filename val=&quot;C:\Users\User\AppData\Local\Temp\CP3176116750Session\CPTrustFolder3176116765\PPTImport31761905562\data\asimages\{927812DB-AE9B-43AE-B475-33F83152F8B8}_16.png&quot;/&gt;&lt;left val=&quot;0&quot;/&gt;&lt;top val=&quot;76&quot;/&gt;&lt;width val=&quot;964&quot;/&gt;&lt;height val=&quot;124&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9&quot;/&gt;&lt;lineCharCount val=&quot;58&quot;/&gt;&lt;lineCharCount val=&quot;1&quot;/&gt;&lt;lineCharCount val=&quot;71&quot;/&gt;&lt;lineCharCount val=&quot;3&quot;/&gt;&lt;lineCharCount val=&quot;1&quot;/&gt;&lt;lineCharCount val=&quot;56&quot;/&gt;&lt;/TableIndex&gt;&lt;/ShapeTextInfo&gt;"/>
  <p:tag name="HTML_SHAPEINFO" val="&lt;ThreeDShapeInfo&gt;&lt;uuid val=&quot;{652B644A-2D45-4C93-8307-562B5F3D3422}&quot;/&gt;&lt;isInvalidForFieldText val=&quot;0&quot;/&gt;&lt;Image&gt;&lt;filename val=&quot;C:\Users\User\AppData\Local\Temp\CP3176116750Session\CPTrustFolder3176116765\PPTImport31761905562\data\asimages\{652B644A-2D45-4C93-8307-562B5F3D3422}_16.png&quot;/&gt;&lt;left val=&quot;42&quot;/&gt;&lt;top val=&quot;212&quot;/&gt;&lt;width val=&quot;870&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0FA1AA9-A29C-4140-B8F2-C75B73C85090}&quot;/&gt;&lt;isInvalidForFieldText val=&quot;0&quot;/&gt;&lt;Image&gt;&lt;filename val=&quot;C:\Users\User\AppData\Local\Temp\CP3176116750Session\CPTrustFolder3176116765\PPTImport31761905562\data\asimages\{C0FA1AA9-A29C-4140-B8F2-C75B73C85090}_16.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5&quot;/&gt;&lt;/TableIndex&gt;&lt;/ShapeTextInfo&gt;"/>
  <p:tag name="HTML_SHAPEINFO" val="&lt;ThreeDShapeInfo&gt;&lt;uuid val=&quot;{1270B2CC-92FF-4BAF-B419-B13AEFFAFDE1}&quot;/&gt;&lt;isInvalidForFieldText val=&quot;0&quot;/&gt;&lt;Image&gt;&lt;filename val=&quot;C:\Users\User\AppData\Local\Temp\CP3176116750Session\CPTrustFolder3176116765\PPTImport31761905562\data\asimages\{1270B2CC-92FF-4BAF-B419-B13AEFFAFDE1}_17.png&quot;/&gt;&lt;left val=&quot;0&quot;/&gt;&lt;top val=&quot;76&quot;/&gt;&lt;width val=&quot;964&quot;/&gt;&lt;height val=&quot;124&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CD765443-EF66-4214-950C-6D844D8499F0}&quot;/&gt;&lt;isInvalidForFieldText val=&quot;0&quot;/&gt;&lt;Image&gt;&lt;filename val=&quot;C:\Users\User\AppData\Local\Temp\CP3176116750Session\CPTrustFolder3176116765\PPTImport31761905562\data\asimages\{CD765443-EF66-4214-950C-6D844D8499F0}_17.png&quot;/&gt;&lt;left val=&quot;40&quot;/&gt;&lt;top val=&quot;212&quot;/&gt;&lt;width val=&quot;871&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0C14611-8C53-4F5D-8D83-99DBEED12377}&quot;/&gt;&lt;isInvalidForFieldText val=&quot;0&quot;/&gt;&lt;Image&gt;&lt;filename val=&quot;C:\Users\User\AppData\Local\Temp\CP3176116750Session\CPTrustFolder3176116765\PPTImport31761905562\data\asimages\{D0C14611-8C53-4F5D-8D83-99DBEED12377}_17.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29&quot;/&gt;&lt;lineCharCount val=&quot;65&quot;/&gt;&lt;lineCharCount val=&quot;56&quot;/&gt;&lt;lineCharCount val=&quot;44&quot;/&gt;&lt;lineCharCount val=&quot;38&quot;/&gt;&lt;lineCharCount val=&quot;65&quot;/&gt;&lt;lineCharCount val=&quot;61&quot;/&gt;&lt;lineCharCount val=&quot;15&quot;/&gt;&lt;/TableIndex&gt;&lt;/ShapeTextInfo&gt;"/>
  <p:tag name="HTML_SHAPEINFO" val="&lt;ThreeDShapeInfo&gt;&lt;uuid val=&quot;{9B8E0D53-511A-4016-8C76-F8F84D91124A}&quot;/&gt;&lt;isInvalidForFieldText val=&quot;0&quot;/&gt;&lt;Image&gt;&lt;filename val=&quot;C:\Users\User\AppData\Local\Temp\CP3176116750Session\CPTrustFolder3176116765\PPTImport31761905562\data\asimages\{9B8E0D53-511A-4016-8C76-F8F84D91124A}_17.png&quot;/&gt;&lt;left val=&quot;47&quot;/&gt;&lt;top val=&quot;259&quot;/&gt;&lt;width val=&quot;854&quot;/&gt;&lt;height val=&quot;33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06C588D-BB16-4F8C-BD19-0AD40EDFA8E2}&quot;/&gt;&lt;isInvalidForFieldText val=&quot;0&quot;/&gt;&lt;Image&gt;&lt;filename val=&quot;C:\Users\User\AppData\Local\Temp\CP3176116750Session\CPTrustFolder3176116765\PPTImport31761905562\data\asimages\{406C588D-BB16-4F8C-BD19-0AD40EDFA8E2}_18.png&quot;/&gt;&lt;left val=&quot;0&quot;/&gt;&lt;top val=&quot;278&quot;/&gt;&lt;width val=&quot;961&quot;/&gt;&lt;height val=&quot;20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A940BB-827D-46AB-8D2F-FF09299AA170}&quot;/&gt;&lt;isInvalidForFieldText val=&quot;0&quot;/&gt;&lt;Image&gt;&lt;filename val=&quot;C:\Users\User\AppData\Local\Temp\CP3176116750Session\CPTrustFolder3176116765\PPTImport31761905562\data\asimages\{DEA940BB-827D-46AB-8D2F-FF09299AA170}_18.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5F529C-D023-49E6-8C96-2B4873FB6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Theme</Template>
  <TotalTime>7694</TotalTime>
  <Words>2699</Words>
  <Application>Microsoft Office PowerPoint</Application>
  <PresentationFormat>On-screen Show (4:3)</PresentationFormat>
  <Paragraphs>263</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VA Theme</vt:lpstr>
      <vt:lpstr>Ancillary Benefits</vt:lpstr>
      <vt:lpstr>Objectives</vt:lpstr>
      <vt:lpstr>References</vt:lpstr>
      <vt:lpstr>References</vt:lpstr>
      <vt:lpstr>Vocational Rehabilitation &amp; Employment (VR&amp;E) (38 U.S.C. Chapter 31)</vt:lpstr>
      <vt:lpstr>Vocational Rehabilitation &amp; Employment (VR&amp;E) (38 U.S.C. Chapter 31)</vt:lpstr>
      <vt:lpstr>Dependents' Educational Assistance (CH35) (38 U.S.C. Chapter 35)</vt:lpstr>
      <vt:lpstr>Dependents' Educational Assistance (CH35) (38 U.S.C. Chapter 35)</vt:lpstr>
      <vt:lpstr>Automobile Allowance and Adaptive Equipment (38 CFR 3.808)</vt:lpstr>
      <vt:lpstr>Automobile Allowance and Adaptive Equipment (38 CFR 3.808)</vt:lpstr>
      <vt:lpstr>Automobile Allowance and Adaptive Equipment (38 CFR 3.808)</vt:lpstr>
      <vt:lpstr>Automobile Allowance and Adaptive Equipment (38 CFR 3.808)</vt:lpstr>
      <vt:lpstr>Specially Adapted Housing and  Special Home Adaptation</vt:lpstr>
      <vt:lpstr>Qualifying conditions for Specially Adapted Housing (SAH)</vt:lpstr>
      <vt:lpstr>Qualifying conditions for Specially Adapted Housing (SAH)</vt:lpstr>
      <vt:lpstr>Qualifying conditions for Special Home Adaptation (SHA)</vt:lpstr>
      <vt:lpstr>Qualifying conditions for Special Home Adaptation (SHA)</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Ancillary Benefits PowerPoint Presentation</dc:title>
  <dc:subject>RVSR</dc:subject>
  <dc:creator>Department of Veterans Affairs, Veterans Benefits Administration, Compensation Service, STAFF</dc:creator>
  <cp:keywords>automobile allowance,adaptive equipment,dependents educational assistance,Ch 35,specially adapted housing,special home adaptation</cp:keywords>
  <dc:description>This lesson provides an overview of ancillary benefits available to Veterans and provides guidance for processing claims involving ancillary benefits.</dc:description>
  <cp:lastModifiedBy>Kathy Poole</cp:lastModifiedBy>
  <cp:revision>465</cp:revision>
  <dcterms:created xsi:type="dcterms:W3CDTF">2014-04-30T02:32:11Z</dcterms:created>
  <dcterms:modified xsi:type="dcterms:W3CDTF">2018-08-13T20:00:35Z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