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0"/>
  </p:notesMasterIdLst>
  <p:sldIdLst>
    <p:sldId id="256"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60" r:id="rId19"/>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vin P. Scott" initials="KPS" lastIdx="10" clrIdx="0"/>
  <p:cmAuthor id="1" name="Department of Veterans Affairs" initials="D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autoAdjust="0"/>
    <p:restoredTop sz="50531" autoAdjust="0"/>
  </p:normalViewPr>
  <p:slideViewPr>
    <p:cSldViewPr>
      <p:cViewPr varScale="1">
        <p:scale>
          <a:sx n="42" d="100"/>
          <a:sy n="42" d="100"/>
        </p:scale>
        <p:origin x="-1650" y="-96"/>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p:scale>
          <a:sx n="125" d="100"/>
          <a:sy n="125" d="100"/>
        </p:scale>
        <p:origin x="-1044" y="2226"/>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06B517-7AB6-42FC-A588-F1106B999199}"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4724364-C065-480C-8985-28AF92864621}">
      <dgm:prSet phldrT="[Text]"/>
      <dgm:spPr>
        <a:solidFill>
          <a:srgbClr val="988D56"/>
        </a:solidFill>
      </dgm:spPr>
      <dgm:t>
        <a:bodyPr/>
        <a:lstStyle/>
        <a:p>
          <a:r>
            <a:rPr lang="en-US" dirty="0" smtClean="0"/>
            <a:t>CER Folder</a:t>
          </a:r>
          <a:endParaRPr lang="en-US" dirty="0"/>
        </a:p>
      </dgm:t>
    </dgm:pt>
    <dgm:pt modelId="{7045A649-466B-4501-AB82-8F460F2A45D7}" type="parTrans" cxnId="{CE98257B-5B2E-4235-9F87-A1A6421ED71B}">
      <dgm:prSet/>
      <dgm:spPr/>
      <dgm:t>
        <a:bodyPr/>
        <a:lstStyle/>
        <a:p>
          <a:endParaRPr lang="en-US"/>
        </a:p>
      </dgm:t>
    </dgm:pt>
    <dgm:pt modelId="{725E459D-50EF-4B82-9B61-7F2DE656478A}" type="sibTrans" cxnId="{CE98257B-5B2E-4235-9F87-A1A6421ED71B}">
      <dgm:prSet/>
      <dgm:spPr/>
      <dgm:t>
        <a:bodyPr/>
        <a:lstStyle/>
        <a:p>
          <a:endParaRPr lang="en-US"/>
        </a:p>
      </dgm:t>
    </dgm:pt>
    <dgm:pt modelId="{2C3DFD4F-7115-49C2-9F5A-01181BDDE30A}">
      <dgm:prSet phldrT="[Text]"/>
      <dgm:spPr/>
      <dgm:t>
        <a:bodyPr/>
        <a:lstStyle/>
        <a:p>
          <a:r>
            <a:rPr lang="en-US" dirty="0" smtClean="0"/>
            <a:t>Eligibility and Fiscal Documentation </a:t>
          </a:r>
          <a:endParaRPr lang="en-US" dirty="0"/>
        </a:p>
      </dgm:t>
    </dgm:pt>
    <dgm:pt modelId="{D620CB3A-DA6A-4240-8A5B-7DC8D1594669}" type="parTrans" cxnId="{F44561E4-60FB-492D-AFF0-640E68E6050C}">
      <dgm:prSet/>
      <dgm:spPr/>
      <dgm:t>
        <a:bodyPr/>
        <a:lstStyle/>
        <a:p>
          <a:endParaRPr lang="en-US"/>
        </a:p>
      </dgm:t>
    </dgm:pt>
    <dgm:pt modelId="{8B74AC13-7128-4246-88EE-75503AD76BF1}" type="sibTrans" cxnId="{F44561E4-60FB-492D-AFF0-640E68E6050C}">
      <dgm:prSet/>
      <dgm:spPr/>
      <dgm:t>
        <a:bodyPr/>
        <a:lstStyle/>
        <a:p>
          <a:endParaRPr lang="en-US"/>
        </a:p>
      </dgm:t>
    </dgm:pt>
    <dgm:pt modelId="{E773F256-8195-4CAE-8DCD-34165A4FDCA2}">
      <dgm:prSet phldrT="[Text]"/>
      <dgm:spPr/>
      <dgm:t>
        <a:bodyPr/>
        <a:lstStyle/>
        <a:p>
          <a:r>
            <a:rPr lang="en-US" dirty="0" smtClean="0"/>
            <a:t>Case Management Documentation </a:t>
          </a:r>
          <a:endParaRPr lang="en-US" dirty="0"/>
        </a:p>
      </dgm:t>
    </dgm:pt>
    <dgm:pt modelId="{52638FD6-80E4-4AC0-9529-AE72B04EA92F}" type="parTrans" cxnId="{F7A24D14-671D-4DA8-91FE-D99D452C8E5E}">
      <dgm:prSet/>
      <dgm:spPr/>
      <dgm:t>
        <a:bodyPr/>
        <a:lstStyle/>
        <a:p>
          <a:endParaRPr lang="en-US"/>
        </a:p>
      </dgm:t>
    </dgm:pt>
    <dgm:pt modelId="{8D6A5BE4-CF84-4D2B-A712-3A5C2B7F9289}" type="sibTrans" cxnId="{F7A24D14-671D-4DA8-91FE-D99D452C8E5E}">
      <dgm:prSet/>
      <dgm:spPr/>
      <dgm:t>
        <a:bodyPr/>
        <a:lstStyle/>
        <a:p>
          <a:endParaRPr lang="en-US"/>
        </a:p>
      </dgm:t>
    </dgm:pt>
    <dgm:pt modelId="{7E09623A-D2D9-4130-B7D1-2885094EF498}">
      <dgm:prSet phldrT="[Text]"/>
      <dgm:spPr/>
      <dgm:t>
        <a:bodyPr/>
        <a:lstStyle/>
        <a:p>
          <a:r>
            <a:rPr lang="en-US" dirty="0" smtClean="0"/>
            <a:t>Entitlement Determination Documentation </a:t>
          </a:r>
          <a:endParaRPr lang="en-US" dirty="0"/>
        </a:p>
      </dgm:t>
    </dgm:pt>
    <dgm:pt modelId="{B84B4FCE-4EA4-4F8B-94AD-826AD4B51EE6}" type="parTrans" cxnId="{D6ED3904-64DC-4220-8E89-E628B20CDD81}">
      <dgm:prSet/>
      <dgm:spPr/>
      <dgm:t>
        <a:bodyPr/>
        <a:lstStyle/>
        <a:p>
          <a:endParaRPr lang="en-US"/>
        </a:p>
      </dgm:t>
    </dgm:pt>
    <dgm:pt modelId="{1E41DE2E-EF54-4517-AE26-EB15DF4BF186}" type="sibTrans" cxnId="{D6ED3904-64DC-4220-8E89-E628B20CDD81}">
      <dgm:prSet/>
      <dgm:spPr/>
      <dgm:t>
        <a:bodyPr/>
        <a:lstStyle/>
        <a:p>
          <a:endParaRPr lang="en-US"/>
        </a:p>
      </dgm:t>
    </dgm:pt>
    <dgm:pt modelId="{78F20B8E-512B-42DE-8B61-C0AB331733E8}" type="pres">
      <dgm:prSet presAssocID="{DB06B517-7AB6-42FC-A588-F1106B999199}" presName="cycle" presStyleCnt="0">
        <dgm:presLayoutVars>
          <dgm:chMax val="1"/>
          <dgm:dir/>
          <dgm:animLvl val="ctr"/>
          <dgm:resizeHandles val="exact"/>
        </dgm:presLayoutVars>
      </dgm:prSet>
      <dgm:spPr/>
      <dgm:t>
        <a:bodyPr/>
        <a:lstStyle/>
        <a:p>
          <a:endParaRPr lang="en-US"/>
        </a:p>
      </dgm:t>
    </dgm:pt>
    <dgm:pt modelId="{1234DB25-EEBD-4813-BFF5-7E10E1B97D40}" type="pres">
      <dgm:prSet presAssocID="{04724364-C065-480C-8985-28AF92864621}" presName="centerShape" presStyleLbl="node0" presStyleIdx="0" presStyleCnt="1"/>
      <dgm:spPr/>
      <dgm:t>
        <a:bodyPr/>
        <a:lstStyle/>
        <a:p>
          <a:endParaRPr lang="en-US"/>
        </a:p>
      </dgm:t>
    </dgm:pt>
    <dgm:pt modelId="{E9712502-5E95-47ED-B438-535C2A4150C0}" type="pres">
      <dgm:prSet presAssocID="{D620CB3A-DA6A-4240-8A5B-7DC8D1594669}" presName="parTrans" presStyleLbl="bgSibTrans2D1" presStyleIdx="0" presStyleCnt="3"/>
      <dgm:spPr/>
      <dgm:t>
        <a:bodyPr/>
        <a:lstStyle/>
        <a:p>
          <a:endParaRPr lang="en-US"/>
        </a:p>
      </dgm:t>
    </dgm:pt>
    <dgm:pt modelId="{9480E753-D330-4591-8259-AD96F8719542}" type="pres">
      <dgm:prSet presAssocID="{2C3DFD4F-7115-49C2-9F5A-01181BDDE30A}" presName="node" presStyleLbl="node1" presStyleIdx="0" presStyleCnt="3" custRadScaleRad="104339" custRadScaleInc="-19998">
        <dgm:presLayoutVars>
          <dgm:bulletEnabled val="1"/>
        </dgm:presLayoutVars>
      </dgm:prSet>
      <dgm:spPr/>
      <dgm:t>
        <a:bodyPr/>
        <a:lstStyle/>
        <a:p>
          <a:endParaRPr lang="en-US"/>
        </a:p>
      </dgm:t>
    </dgm:pt>
    <dgm:pt modelId="{68C4D04F-4B52-4876-B275-AD89C4CE5BA9}" type="pres">
      <dgm:prSet presAssocID="{52638FD6-80E4-4AC0-9529-AE72B04EA92F}" presName="parTrans" presStyleLbl="bgSibTrans2D1" presStyleIdx="1" presStyleCnt="3"/>
      <dgm:spPr/>
      <dgm:t>
        <a:bodyPr/>
        <a:lstStyle/>
        <a:p>
          <a:endParaRPr lang="en-US"/>
        </a:p>
      </dgm:t>
    </dgm:pt>
    <dgm:pt modelId="{E0A56AAE-9208-4873-9451-2BBDBDB771C6}" type="pres">
      <dgm:prSet presAssocID="{E773F256-8195-4CAE-8DCD-34165A4FDCA2}" presName="node" presStyleLbl="node1" presStyleIdx="1" presStyleCnt="3">
        <dgm:presLayoutVars>
          <dgm:bulletEnabled val="1"/>
        </dgm:presLayoutVars>
      </dgm:prSet>
      <dgm:spPr/>
      <dgm:t>
        <a:bodyPr/>
        <a:lstStyle/>
        <a:p>
          <a:endParaRPr lang="en-US"/>
        </a:p>
      </dgm:t>
    </dgm:pt>
    <dgm:pt modelId="{63E945EA-C123-4D5D-8C40-B972F35F3C6F}" type="pres">
      <dgm:prSet presAssocID="{B84B4FCE-4EA4-4F8B-94AD-826AD4B51EE6}" presName="parTrans" presStyleLbl="bgSibTrans2D1" presStyleIdx="2" presStyleCnt="3"/>
      <dgm:spPr/>
      <dgm:t>
        <a:bodyPr/>
        <a:lstStyle/>
        <a:p>
          <a:endParaRPr lang="en-US"/>
        </a:p>
      </dgm:t>
    </dgm:pt>
    <dgm:pt modelId="{5222761A-2178-46A4-BEE0-DA0C1E938CD1}" type="pres">
      <dgm:prSet presAssocID="{7E09623A-D2D9-4130-B7D1-2885094EF498}" presName="node" presStyleLbl="node1" presStyleIdx="2" presStyleCnt="3" custRadScaleRad="103280" custRadScaleInc="27930">
        <dgm:presLayoutVars>
          <dgm:bulletEnabled val="1"/>
        </dgm:presLayoutVars>
      </dgm:prSet>
      <dgm:spPr/>
      <dgm:t>
        <a:bodyPr/>
        <a:lstStyle/>
        <a:p>
          <a:endParaRPr lang="en-US"/>
        </a:p>
      </dgm:t>
    </dgm:pt>
  </dgm:ptLst>
  <dgm:cxnLst>
    <dgm:cxn modelId="{1C473878-C87D-4C2C-87D8-6CE99432CE67}" type="presOf" srcId="{D620CB3A-DA6A-4240-8A5B-7DC8D1594669}" destId="{E9712502-5E95-47ED-B438-535C2A4150C0}" srcOrd="0" destOrd="0" presId="urn:microsoft.com/office/officeart/2005/8/layout/radial4"/>
    <dgm:cxn modelId="{6D71C3EA-7C08-4665-AB61-1B40AE18D904}" type="presOf" srcId="{B84B4FCE-4EA4-4F8B-94AD-826AD4B51EE6}" destId="{63E945EA-C123-4D5D-8C40-B972F35F3C6F}" srcOrd="0" destOrd="0" presId="urn:microsoft.com/office/officeart/2005/8/layout/radial4"/>
    <dgm:cxn modelId="{DBE04AC2-C456-454B-AB34-AF699B9847AC}" type="presOf" srcId="{7E09623A-D2D9-4130-B7D1-2885094EF498}" destId="{5222761A-2178-46A4-BEE0-DA0C1E938CD1}" srcOrd="0" destOrd="0" presId="urn:microsoft.com/office/officeart/2005/8/layout/radial4"/>
    <dgm:cxn modelId="{985B6F90-F482-4AAB-B99A-46E65A24713B}" type="presOf" srcId="{E773F256-8195-4CAE-8DCD-34165A4FDCA2}" destId="{E0A56AAE-9208-4873-9451-2BBDBDB771C6}" srcOrd="0" destOrd="0" presId="urn:microsoft.com/office/officeart/2005/8/layout/radial4"/>
    <dgm:cxn modelId="{D6ED3904-64DC-4220-8E89-E628B20CDD81}" srcId="{04724364-C065-480C-8985-28AF92864621}" destId="{7E09623A-D2D9-4130-B7D1-2885094EF498}" srcOrd="2" destOrd="0" parTransId="{B84B4FCE-4EA4-4F8B-94AD-826AD4B51EE6}" sibTransId="{1E41DE2E-EF54-4517-AE26-EB15DF4BF186}"/>
    <dgm:cxn modelId="{525689D3-1801-4294-A614-E765EB180E59}" type="presOf" srcId="{2C3DFD4F-7115-49C2-9F5A-01181BDDE30A}" destId="{9480E753-D330-4591-8259-AD96F8719542}" srcOrd="0" destOrd="0" presId="urn:microsoft.com/office/officeart/2005/8/layout/radial4"/>
    <dgm:cxn modelId="{F7A24D14-671D-4DA8-91FE-D99D452C8E5E}" srcId="{04724364-C065-480C-8985-28AF92864621}" destId="{E773F256-8195-4CAE-8DCD-34165A4FDCA2}" srcOrd="1" destOrd="0" parTransId="{52638FD6-80E4-4AC0-9529-AE72B04EA92F}" sibTransId="{8D6A5BE4-CF84-4D2B-A712-3A5C2B7F9289}"/>
    <dgm:cxn modelId="{B9DC0098-8DC3-493F-B091-7117F5C1F45A}" type="presOf" srcId="{04724364-C065-480C-8985-28AF92864621}" destId="{1234DB25-EEBD-4813-BFF5-7E10E1B97D40}" srcOrd="0" destOrd="0" presId="urn:microsoft.com/office/officeart/2005/8/layout/radial4"/>
    <dgm:cxn modelId="{1324B21F-007C-48C3-869B-7CFE7FCAE2A9}" type="presOf" srcId="{DB06B517-7AB6-42FC-A588-F1106B999199}" destId="{78F20B8E-512B-42DE-8B61-C0AB331733E8}" srcOrd="0" destOrd="0" presId="urn:microsoft.com/office/officeart/2005/8/layout/radial4"/>
    <dgm:cxn modelId="{88D9AFC8-9E9F-495E-850C-69002B9B6DB2}" type="presOf" srcId="{52638FD6-80E4-4AC0-9529-AE72B04EA92F}" destId="{68C4D04F-4B52-4876-B275-AD89C4CE5BA9}" srcOrd="0" destOrd="0" presId="urn:microsoft.com/office/officeart/2005/8/layout/radial4"/>
    <dgm:cxn modelId="{F44561E4-60FB-492D-AFF0-640E68E6050C}" srcId="{04724364-C065-480C-8985-28AF92864621}" destId="{2C3DFD4F-7115-49C2-9F5A-01181BDDE30A}" srcOrd="0" destOrd="0" parTransId="{D620CB3A-DA6A-4240-8A5B-7DC8D1594669}" sibTransId="{8B74AC13-7128-4246-88EE-75503AD76BF1}"/>
    <dgm:cxn modelId="{CE98257B-5B2E-4235-9F87-A1A6421ED71B}" srcId="{DB06B517-7AB6-42FC-A588-F1106B999199}" destId="{04724364-C065-480C-8985-28AF92864621}" srcOrd="0" destOrd="0" parTransId="{7045A649-466B-4501-AB82-8F460F2A45D7}" sibTransId="{725E459D-50EF-4B82-9B61-7F2DE656478A}"/>
    <dgm:cxn modelId="{48F7240E-3780-4AD2-AAF6-BBF1687DBEA3}" type="presParOf" srcId="{78F20B8E-512B-42DE-8B61-C0AB331733E8}" destId="{1234DB25-EEBD-4813-BFF5-7E10E1B97D40}" srcOrd="0" destOrd="0" presId="urn:microsoft.com/office/officeart/2005/8/layout/radial4"/>
    <dgm:cxn modelId="{11C36409-7BAF-40AC-A764-8B3946DCA5B1}" type="presParOf" srcId="{78F20B8E-512B-42DE-8B61-C0AB331733E8}" destId="{E9712502-5E95-47ED-B438-535C2A4150C0}" srcOrd="1" destOrd="0" presId="urn:microsoft.com/office/officeart/2005/8/layout/radial4"/>
    <dgm:cxn modelId="{0AC3876E-0F18-435A-A0F9-4B512D672F7C}" type="presParOf" srcId="{78F20B8E-512B-42DE-8B61-C0AB331733E8}" destId="{9480E753-D330-4591-8259-AD96F8719542}" srcOrd="2" destOrd="0" presId="urn:microsoft.com/office/officeart/2005/8/layout/radial4"/>
    <dgm:cxn modelId="{19912AF0-DAC7-4AA5-A954-C2E39CA3D177}" type="presParOf" srcId="{78F20B8E-512B-42DE-8B61-C0AB331733E8}" destId="{68C4D04F-4B52-4876-B275-AD89C4CE5BA9}" srcOrd="3" destOrd="0" presId="urn:microsoft.com/office/officeart/2005/8/layout/radial4"/>
    <dgm:cxn modelId="{64A2FADD-899C-4D83-9115-2282AB24BDC2}" type="presParOf" srcId="{78F20B8E-512B-42DE-8B61-C0AB331733E8}" destId="{E0A56AAE-9208-4873-9451-2BBDBDB771C6}" srcOrd="4" destOrd="0" presId="urn:microsoft.com/office/officeart/2005/8/layout/radial4"/>
    <dgm:cxn modelId="{CAF72DD3-1939-495A-BDA1-4D643F482F7A}" type="presParOf" srcId="{78F20B8E-512B-42DE-8B61-C0AB331733E8}" destId="{63E945EA-C123-4D5D-8C40-B972F35F3C6F}" srcOrd="5" destOrd="0" presId="urn:microsoft.com/office/officeart/2005/8/layout/radial4"/>
    <dgm:cxn modelId="{3767BF14-CA92-4545-A18F-14D07391E0BA}" type="presParOf" srcId="{78F20B8E-512B-42DE-8B61-C0AB331733E8}" destId="{5222761A-2178-46A4-BEE0-DA0C1E938CD1}"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925942-59A0-47D7-AD60-1BCE29FED41C}" type="doc">
      <dgm:prSet loTypeId="urn:microsoft.com/office/officeart/2005/8/layout/gear1" loCatId="process" qsTypeId="urn:microsoft.com/office/officeart/2005/8/quickstyle/simple1" qsCatId="simple" csTypeId="urn:microsoft.com/office/officeart/2005/8/colors/accent1_2" csCatId="accent1" phldr="1"/>
      <dgm:spPr/>
    </dgm:pt>
    <dgm:pt modelId="{B5D37B22-A9C2-4504-969E-829EBBE95672}">
      <dgm:prSet phldrT="[Text]" phldr="1"/>
      <dgm:spPr/>
      <dgm:t>
        <a:bodyPr/>
        <a:lstStyle/>
        <a:p>
          <a:endParaRPr lang="en-US" dirty="0"/>
        </a:p>
      </dgm:t>
    </dgm:pt>
    <dgm:pt modelId="{8ED2DF3A-6271-451F-A982-69D501E66540}" type="parTrans" cxnId="{2AE1B44C-8BBC-4255-9331-75CEC55E7DD7}">
      <dgm:prSet/>
      <dgm:spPr/>
      <dgm:t>
        <a:bodyPr/>
        <a:lstStyle/>
        <a:p>
          <a:endParaRPr lang="en-US"/>
        </a:p>
      </dgm:t>
    </dgm:pt>
    <dgm:pt modelId="{A40894D7-40CF-4383-BACC-965033900DAF}" type="sibTrans" cxnId="{2AE1B44C-8BBC-4255-9331-75CEC55E7DD7}">
      <dgm:prSet/>
      <dgm:spPr/>
      <dgm:t>
        <a:bodyPr/>
        <a:lstStyle/>
        <a:p>
          <a:endParaRPr lang="en-US"/>
        </a:p>
      </dgm:t>
    </dgm:pt>
    <dgm:pt modelId="{26E23CFF-BFCB-41D2-A533-4D1ACC6831F0}">
      <dgm:prSet phldrT="[Text]" phldr="1"/>
      <dgm:spPr/>
      <dgm:t>
        <a:bodyPr/>
        <a:lstStyle/>
        <a:p>
          <a:endParaRPr lang="en-US" dirty="0"/>
        </a:p>
      </dgm:t>
    </dgm:pt>
    <dgm:pt modelId="{107D36E5-9BDA-4A58-A871-267BF6A3AC26}" type="parTrans" cxnId="{C91E018B-682F-478A-9966-1977B87F5838}">
      <dgm:prSet/>
      <dgm:spPr/>
      <dgm:t>
        <a:bodyPr/>
        <a:lstStyle/>
        <a:p>
          <a:endParaRPr lang="en-US"/>
        </a:p>
      </dgm:t>
    </dgm:pt>
    <dgm:pt modelId="{6347B710-58DC-4B9F-878F-358ADD55E5ED}" type="sibTrans" cxnId="{C91E018B-682F-478A-9966-1977B87F5838}">
      <dgm:prSet/>
      <dgm:spPr/>
      <dgm:t>
        <a:bodyPr/>
        <a:lstStyle/>
        <a:p>
          <a:endParaRPr lang="en-US"/>
        </a:p>
      </dgm:t>
    </dgm:pt>
    <dgm:pt modelId="{878B957D-8679-4263-9C90-B20B97F41871}">
      <dgm:prSet phldrT="[Text]" phldr="1"/>
      <dgm:spPr/>
      <dgm:t>
        <a:bodyPr/>
        <a:lstStyle/>
        <a:p>
          <a:endParaRPr lang="en-US" dirty="0"/>
        </a:p>
      </dgm:t>
    </dgm:pt>
    <dgm:pt modelId="{4EC016CF-38F3-4865-B195-1D997D54AC6F}" type="parTrans" cxnId="{C46FCD48-5A88-4BC4-B605-028EB1B32500}">
      <dgm:prSet/>
      <dgm:spPr/>
      <dgm:t>
        <a:bodyPr/>
        <a:lstStyle/>
        <a:p>
          <a:endParaRPr lang="en-US"/>
        </a:p>
      </dgm:t>
    </dgm:pt>
    <dgm:pt modelId="{AE46CA43-385D-4308-B92B-2B3517C73CCF}" type="sibTrans" cxnId="{C46FCD48-5A88-4BC4-B605-028EB1B32500}">
      <dgm:prSet/>
      <dgm:spPr/>
      <dgm:t>
        <a:bodyPr/>
        <a:lstStyle/>
        <a:p>
          <a:endParaRPr lang="en-US"/>
        </a:p>
      </dgm:t>
    </dgm:pt>
    <dgm:pt modelId="{81B75B95-2ABC-452D-9998-F165A38A5263}" type="pres">
      <dgm:prSet presAssocID="{C3925942-59A0-47D7-AD60-1BCE29FED41C}" presName="composite" presStyleCnt="0">
        <dgm:presLayoutVars>
          <dgm:chMax val="3"/>
          <dgm:animLvl val="lvl"/>
          <dgm:resizeHandles val="exact"/>
        </dgm:presLayoutVars>
      </dgm:prSet>
      <dgm:spPr/>
    </dgm:pt>
    <dgm:pt modelId="{D6FEDA1C-EF3E-4E56-879E-B126F3E1C947}" type="pres">
      <dgm:prSet presAssocID="{B5D37B22-A9C2-4504-969E-829EBBE95672}" presName="gear1" presStyleLbl="node1" presStyleIdx="0" presStyleCnt="3" custLinFactNeighborX="10454" custLinFactNeighborY="-582">
        <dgm:presLayoutVars>
          <dgm:chMax val="1"/>
          <dgm:bulletEnabled val="1"/>
        </dgm:presLayoutVars>
      </dgm:prSet>
      <dgm:spPr/>
      <dgm:t>
        <a:bodyPr/>
        <a:lstStyle/>
        <a:p>
          <a:endParaRPr lang="en-US"/>
        </a:p>
      </dgm:t>
    </dgm:pt>
    <dgm:pt modelId="{D0D0499B-7597-426E-B0CD-A61DBF134C3D}" type="pres">
      <dgm:prSet presAssocID="{B5D37B22-A9C2-4504-969E-829EBBE95672}" presName="gear1srcNode" presStyleLbl="node1" presStyleIdx="0" presStyleCnt="3"/>
      <dgm:spPr/>
      <dgm:t>
        <a:bodyPr/>
        <a:lstStyle/>
        <a:p>
          <a:endParaRPr lang="en-US"/>
        </a:p>
      </dgm:t>
    </dgm:pt>
    <dgm:pt modelId="{967CC85A-900C-4BF4-A366-850C8F4788EA}" type="pres">
      <dgm:prSet presAssocID="{B5D37B22-A9C2-4504-969E-829EBBE95672}" presName="gear1dstNode" presStyleLbl="node1" presStyleIdx="0" presStyleCnt="3"/>
      <dgm:spPr/>
      <dgm:t>
        <a:bodyPr/>
        <a:lstStyle/>
        <a:p>
          <a:endParaRPr lang="en-US"/>
        </a:p>
      </dgm:t>
    </dgm:pt>
    <dgm:pt modelId="{E23E9F11-07CB-47FE-95D7-354D9C31D637}" type="pres">
      <dgm:prSet presAssocID="{26E23CFF-BFCB-41D2-A533-4D1ACC6831F0}" presName="gear2" presStyleLbl="node1" presStyleIdx="1" presStyleCnt="3" custScaleX="117381" custScaleY="120952" custLinFactNeighborX="-2803" custLinFactNeighborY="25608">
        <dgm:presLayoutVars>
          <dgm:chMax val="1"/>
          <dgm:bulletEnabled val="1"/>
        </dgm:presLayoutVars>
      </dgm:prSet>
      <dgm:spPr/>
      <dgm:t>
        <a:bodyPr/>
        <a:lstStyle/>
        <a:p>
          <a:endParaRPr lang="en-US"/>
        </a:p>
      </dgm:t>
    </dgm:pt>
    <dgm:pt modelId="{087D304A-8309-4B66-8A90-144D66AE21E2}" type="pres">
      <dgm:prSet presAssocID="{26E23CFF-BFCB-41D2-A533-4D1ACC6831F0}" presName="gear2srcNode" presStyleLbl="node1" presStyleIdx="1" presStyleCnt="3"/>
      <dgm:spPr/>
      <dgm:t>
        <a:bodyPr/>
        <a:lstStyle/>
        <a:p>
          <a:endParaRPr lang="en-US"/>
        </a:p>
      </dgm:t>
    </dgm:pt>
    <dgm:pt modelId="{948A1104-C80D-49D5-A1CB-A6229EB1B1BA}" type="pres">
      <dgm:prSet presAssocID="{26E23CFF-BFCB-41D2-A533-4D1ACC6831F0}" presName="gear2dstNode" presStyleLbl="node1" presStyleIdx="1" presStyleCnt="3"/>
      <dgm:spPr/>
      <dgm:t>
        <a:bodyPr/>
        <a:lstStyle/>
        <a:p>
          <a:endParaRPr lang="en-US"/>
        </a:p>
      </dgm:t>
    </dgm:pt>
    <dgm:pt modelId="{7E536296-6B27-4DD6-8819-2BE2646B7630}" type="pres">
      <dgm:prSet presAssocID="{878B957D-8679-4263-9C90-B20B97F41871}" presName="gear3" presStyleLbl="node1" presStyleIdx="2" presStyleCnt="3" custScaleX="125138" custScaleY="126808" custLinFactNeighborX="19353" custLinFactNeighborY="-3196"/>
      <dgm:spPr/>
      <dgm:t>
        <a:bodyPr/>
        <a:lstStyle/>
        <a:p>
          <a:endParaRPr lang="en-US"/>
        </a:p>
      </dgm:t>
    </dgm:pt>
    <dgm:pt modelId="{CF18D164-34CC-4A62-A04D-6CE853D3AFB0}" type="pres">
      <dgm:prSet presAssocID="{878B957D-8679-4263-9C90-B20B97F41871}" presName="gear3tx" presStyleLbl="node1" presStyleIdx="2" presStyleCnt="3">
        <dgm:presLayoutVars>
          <dgm:chMax val="1"/>
          <dgm:bulletEnabled val="1"/>
        </dgm:presLayoutVars>
      </dgm:prSet>
      <dgm:spPr/>
      <dgm:t>
        <a:bodyPr/>
        <a:lstStyle/>
        <a:p>
          <a:endParaRPr lang="en-US"/>
        </a:p>
      </dgm:t>
    </dgm:pt>
    <dgm:pt modelId="{F6E30B3E-33B4-4A95-BA97-1E5027826F33}" type="pres">
      <dgm:prSet presAssocID="{878B957D-8679-4263-9C90-B20B97F41871}" presName="gear3srcNode" presStyleLbl="node1" presStyleIdx="2" presStyleCnt="3"/>
      <dgm:spPr/>
      <dgm:t>
        <a:bodyPr/>
        <a:lstStyle/>
        <a:p>
          <a:endParaRPr lang="en-US"/>
        </a:p>
      </dgm:t>
    </dgm:pt>
    <dgm:pt modelId="{102A751F-37CC-47C3-8C2D-055859161A96}" type="pres">
      <dgm:prSet presAssocID="{878B957D-8679-4263-9C90-B20B97F41871}" presName="gear3dstNode" presStyleLbl="node1" presStyleIdx="2" presStyleCnt="3"/>
      <dgm:spPr/>
      <dgm:t>
        <a:bodyPr/>
        <a:lstStyle/>
        <a:p>
          <a:endParaRPr lang="en-US"/>
        </a:p>
      </dgm:t>
    </dgm:pt>
    <dgm:pt modelId="{A955DDD5-032E-443F-951D-BFBDDAA0BA70}" type="pres">
      <dgm:prSet presAssocID="{A40894D7-40CF-4383-BACC-965033900DAF}" presName="connector1" presStyleLbl="sibTrans2D1" presStyleIdx="0" presStyleCnt="3" custLinFactNeighborX="4937" custLinFactNeighborY="2034"/>
      <dgm:spPr/>
      <dgm:t>
        <a:bodyPr/>
        <a:lstStyle/>
        <a:p>
          <a:endParaRPr lang="en-US"/>
        </a:p>
      </dgm:t>
    </dgm:pt>
    <dgm:pt modelId="{516EA705-AE92-4C57-9595-D18C8338C8E3}" type="pres">
      <dgm:prSet presAssocID="{6347B710-58DC-4B9F-878F-358ADD55E5ED}" presName="connector2" presStyleLbl="sibTrans2D1" presStyleIdx="1" presStyleCnt="3" custLinFactNeighborX="-13450" custLinFactNeighborY="23338"/>
      <dgm:spPr/>
      <dgm:t>
        <a:bodyPr/>
        <a:lstStyle/>
        <a:p>
          <a:endParaRPr lang="en-US"/>
        </a:p>
      </dgm:t>
    </dgm:pt>
    <dgm:pt modelId="{270F4E67-7941-40BF-93A3-0CE9E6FF2745}" type="pres">
      <dgm:prSet presAssocID="{AE46CA43-385D-4308-B92B-2B3517C73CCF}" presName="connector3" presStyleLbl="sibTrans2D1" presStyleIdx="2" presStyleCnt="3" custLinFactNeighborX="9805" custLinFactNeighborY="-3033"/>
      <dgm:spPr/>
      <dgm:t>
        <a:bodyPr/>
        <a:lstStyle/>
        <a:p>
          <a:endParaRPr lang="en-US"/>
        </a:p>
      </dgm:t>
    </dgm:pt>
  </dgm:ptLst>
  <dgm:cxnLst>
    <dgm:cxn modelId="{C46FCD48-5A88-4BC4-B605-028EB1B32500}" srcId="{C3925942-59A0-47D7-AD60-1BCE29FED41C}" destId="{878B957D-8679-4263-9C90-B20B97F41871}" srcOrd="2" destOrd="0" parTransId="{4EC016CF-38F3-4865-B195-1D997D54AC6F}" sibTransId="{AE46CA43-385D-4308-B92B-2B3517C73CCF}"/>
    <dgm:cxn modelId="{BE750F88-B628-4D52-BEC5-8B789942CBE0}" type="presOf" srcId="{878B957D-8679-4263-9C90-B20B97F41871}" destId="{F6E30B3E-33B4-4A95-BA97-1E5027826F33}" srcOrd="2" destOrd="0" presId="urn:microsoft.com/office/officeart/2005/8/layout/gear1"/>
    <dgm:cxn modelId="{794688BD-53C1-4B59-99AC-3A022FAC1547}" type="presOf" srcId="{878B957D-8679-4263-9C90-B20B97F41871}" destId="{7E536296-6B27-4DD6-8819-2BE2646B7630}" srcOrd="0" destOrd="0" presId="urn:microsoft.com/office/officeart/2005/8/layout/gear1"/>
    <dgm:cxn modelId="{C8300E6B-B61A-4CED-B47E-E525197C3E31}" type="presOf" srcId="{A40894D7-40CF-4383-BACC-965033900DAF}" destId="{A955DDD5-032E-443F-951D-BFBDDAA0BA70}" srcOrd="0" destOrd="0" presId="urn:microsoft.com/office/officeart/2005/8/layout/gear1"/>
    <dgm:cxn modelId="{37807605-1E18-4598-AED3-92C4272DD41A}" type="presOf" srcId="{26E23CFF-BFCB-41D2-A533-4D1ACC6831F0}" destId="{E23E9F11-07CB-47FE-95D7-354D9C31D637}" srcOrd="0" destOrd="0" presId="urn:microsoft.com/office/officeart/2005/8/layout/gear1"/>
    <dgm:cxn modelId="{F22F5680-813B-4BBC-9528-87CD369BBDA0}" type="presOf" srcId="{B5D37B22-A9C2-4504-969E-829EBBE95672}" destId="{D0D0499B-7597-426E-B0CD-A61DBF134C3D}" srcOrd="1" destOrd="0" presId="urn:microsoft.com/office/officeart/2005/8/layout/gear1"/>
    <dgm:cxn modelId="{CC67AE4D-55E1-42FA-8B50-05F2F5E6451A}" type="presOf" srcId="{878B957D-8679-4263-9C90-B20B97F41871}" destId="{102A751F-37CC-47C3-8C2D-055859161A96}" srcOrd="3" destOrd="0" presId="urn:microsoft.com/office/officeart/2005/8/layout/gear1"/>
    <dgm:cxn modelId="{A8A5C190-5ECF-4392-A99E-14B61B2DD110}" type="presOf" srcId="{6347B710-58DC-4B9F-878F-358ADD55E5ED}" destId="{516EA705-AE92-4C57-9595-D18C8338C8E3}" srcOrd="0" destOrd="0" presId="urn:microsoft.com/office/officeart/2005/8/layout/gear1"/>
    <dgm:cxn modelId="{7F00FC25-E8D7-44D6-9903-72177FAF110F}" type="presOf" srcId="{26E23CFF-BFCB-41D2-A533-4D1ACC6831F0}" destId="{948A1104-C80D-49D5-A1CB-A6229EB1B1BA}" srcOrd="2" destOrd="0" presId="urn:microsoft.com/office/officeart/2005/8/layout/gear1"/>
    <dgm:cxn modelId="{2AE1B44C-8BBC-4255-9331-75CEC55E7DD7}" srcId="{C3925942-59A0-47D7-AD60-1BCE29FED41C}" destId="{B5D37B22-A9C2-4504-969E-829EBBE95672}" srcOrd="0" destOrd="0" parTransId="{8ED2DF3A-6271-451F-A982-69D501E66540}" sibTransId="{A40894D7-40CF-4383-BACC-965033900DAF}"/>
    <dgm:cxn modelId="{AE445670-73A2-4525-A1B1-E333479CF8E8}" type="presOf" srcId="{B5D37B22-A9C2-4504-969E-829EBBE95672}" destId="{967CC85A-900C-4BF4-A366-850C8F4788EA}" srcOrd="2" destOrd="0" presId="urn:microsoft.com/office/officeart/2005/8/layout/gear1"/>
    <dgm:cxn modelId="{C91E018B-682F-478A-9966-1977B87F5838}" srcId="{C3925942-59A0-47D7-AD60-1BCE29FED41C}" destId="{26E23CFF-BFCB-41D2-A533-4D1ACC6831F0}" srcOrd="1" destOrd="0" parTransId="{107D36E5-9BDA-4A58-A871-267BF6A3AC26}" sibTransId="{6347B710-58DC-4B9F-878F-358ADD55E5ED}"/>
    <dgm:cxn modelId="{35F1C436-EDC8-40B4-A11D-C93A520D41A5}" type="presOf" srcId="{26E23CFF-BFCB-41D2-A533-4D1ACC6831F0}" destId="{087D304A-8309-4B66-8A90-144D66AE21E2}" srcOrd="1" destOrd="0" presId="urn:microsoft.com/office/officeart/2005/8/layout/gear1"/>
    <dgm:cxn modelId="{73FA281E-5035-4957-815A-94524718848A}" type="presOf" srcId="{C3925942-59A0-47D7-AD60-1BCE29FED41C}" destId="{81B75B95-2ABC-452D-9998-F165A38A5263}" srcOrd="0" destOrd="0" presId="urn:microsoft.com/office/officeart/2005/8/layout/gear1"/>
    <dgm:cxn modelId="{ECA3C2C5-A94C-4BE2-BB7E-B088AE63F23A}" type="presOf" srcId="{AE46CA43-385D-4308-B92B-2B3517C73CCF}" destId="{270F4E67-7941-40BF-93A3-0CE9E6FF2745}" srcOrd="0" destOrd="0" presId="urn:microsoft.com/office/officeart/2005/8/layout/gear1"/>
    <dgm:cxn modelId="{78BB6518-7D6B-4BD5-B693-AA27EF8F1462}" type="presOf" srcId="{878B957D-8679-4263-9C90-B20B97F41871}" destId="{CF18D164-34CC-4A62-A04D-6CE853D3AFB0}" srcOrd="1" destOrd="0" presId="urn:microsoft.com/office/officeart/2005/8/layout/gear1"/>
    <dgm:cxn modelId="{329DC3A1-22DC-41A5-911E-2785B1251552}" type="presOf" srcId="{B5D37B22-A9C2-4504-969E-829EBBE95672}" destId="{D6FEDA1C-EF3E-4E56-879E-B126F3E1C947}" srcOrd="0" destOrd="0" presId="urn:microsoft.com/office/officeart/2005/8/layout/gear1"/>
    <dgm:cxn modelId="{CFE8EE7D-0CAB-468C-8010-0FF0924393E1}" type="presParOf" srcId="{81B75B95-2ABC-452D-9998-F165A38A5263}" destId="{D6FEDA1C-EF3E-4E56-879E-B126F3E1C947}" srcOrd="0" destOrd="0" presId="urn:microsoft.com/office/officeart/2005/8/layout/gear1"/>
    <dgm:cxn modelId="{DFEB425E-30C1-4448-A222-2DE1D311FFB8}" type="presParOf" srcId="{81B75B95-2ABC-452D-9998-F165A38A5263}" destId="{D0D0499B-7597-426E-B0CD-A61DBF134C3D}" srcOrd="1" destOrd="0" presId="urn:microsoft.com/office/officeart/2005/8/layout/gear1"/>
    <dgm:cxn modelId="{4C3009E4-D731-4449-BB5A-E1D685CD4C07}" type="presParOf" srcId="{81B75B95-2ABC-452D-9998-F165A38A5263}" destId="{967CC85A-900C-4BF4-A366-850C8F4788EA}" srcOrd="2" destOrd="0" presId="urn:microsoft.com/office/officeart/2005/8/layout/gear1"/>
    <dgm:cxn modelId="{A069E160-1455-46ED-849B-538613BB30BE}" type="presParOf" srcId="{81B75B95-2ABC-452D-9998-F165A38A5263}" destId="{E23E9F11-07CB-47FE-95D7-354D9C31D637}" srcOrd="3" destOrd="0" presId="urn:microsoft.com/office/officeart/2005/8/layout/gear1"/>
    <dgm:cxn modelId="{E7B76E04-EEF5-4A48-9BA1-F2435CCD1CDF}" type="presParOf" srcId="{81B75B95-2ABC-452D-9998-F165A38A5263}" destId="{087D304A-8309-4B66-8A90-144D66AE21E2}" srcOrd="4" destOrd="0" presId="urn:microsoft.com/office/officeart/2005/8/layout/gear1"/>
    <dgm:cxn modelId="{A05AD210-174A-46DE-82B1-DADA44EDFFF0}" type="presParOf" srcId="{81B75B95-2ABC-452D-9998-F165A38A5263}" destId="{948A1104-C80D-49D5-A1CB-A6229EB1B1BA}" srcOrd="5" destOrd="0" presId="urn:microsoft.com/office/officeart/2005/8/layout/gear1"/>
    <dgm:cxn modelId="{FA952140-32CA-4377-B367-2CE81D435482}" type="presParOf" srcId="{81B75B95-2ABC-452D-9998-F165A38A5263}" destId="{7E536296-6B27-4DD6-8819-2BE2646B7630}" srcOrd="6" destOrd="0" presId="urn:microsoft.com/office/officeart/2005/8/layout/gear1"/>
    <dgm:cxn modelId="{B852B096-023A-4B72-8BD5-BF8C5D1826D3}" type="presParOf" srcId="{81B75B95-2ABC-452D-9998-F165A38A5263}" destId="{CF18D164-34CC-4A62-A04D-6CE853D3AFB0}" srcOrd="7" destOrd="0" presId="urn:microsoft.com/office/officeart/2005/8/layout/gear1"/>
    <dgm:cxn modelId="{AD65E943-C9DC-40F5-ABA7-FD1A27887A3D}" type="presParOf" srcId="{81B75B95-2ABC-452D-9998-F165A38A5263}" destId="{F6E30B3E-33B4-4A95-BA97-1E5027826F33}" srcOrd="8" destOrd="0" presId="urn:microsoft.com/office/officeart/2005/8/layout/gear1"/>
    <dgm:cxn modelId="{B0703A96-8FFC-4FFA-8996-81EF3F089BDC}" type="presParOf" srcId="{81B75B95-2ABC-452D-9998-F165A38A5263}" destId="{102A751F-37CC-47C3-8C2D-055859161A96}" srcOrd="9" destOrd="0" presId="urn:microsoft.com/office/officeart/2005/8/layout/gear1"/>
    <dgm:cxn modelId="{22B27F49-BE64-45B1-9295-DD693AC380D5}" type="presParOf" srcId="{81B75B95-2ABC-452D-9998-F165A38A5263}" destId="{A955DDD5-032E-443F-951D-BFBDDAA0BA70}" srcOrd="10" destOrd="0" presId="urn:microsoft.com/office/officeart/2005/8/layout/gear1"/>
    <dgm:cxn modelId="{2E937590-D6E2-4ECD-AD62-37DECA96EA7B}" type="presParOf" srcId="{81B75B95-2ABC-452D-9998-F165A38A5263}" destId="{516EA705-AE92-4C57-9595-D18C8338C8E3}" srcOrd="11" destOrd="0" presId="urn:microsoft.com/office/officeart/2005/8/layout/gear1"/>
    <dgm:cxn modelId="{7DCD5E16-62E0-4977-8A46-392EB7270C26}" type="presParOf" srcId="{81B75B95-2ABC-452D-9998-F165A38A5263}" destId="{270F4E67-7941-40BF-93A3-0CE9E6FF2745}"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8C8B21-8E25-4005-96DA-D9B11CA7A1F2}"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4ECD7D02-D11E-4899-9EDB-42294E8AC592}">
      <dgm:prSet phldrT="[Text]"/>
      <dgm:spPr/>
      <dgm:t>
        <a:bodyPr/>
        <a:lstStyle/>
        <a:p>
          <a:r>
            <a:rPr lang="en-US" dirty="0" smtClean="0"/>
            <a:t>VR&amp;E Officer </a:t>
          </a:r>
          <a:endParaRPr lang="en-US" dirty="0"/>
        </a:p>
      </dgm:t>
    </dgm:pt>
    <dgm:pt modelId="{5B1EA185-D569-4EAB-9465-21130AEB311E}" type="parTrans" cxnId="{A19AF2F5-9786-4F1A-B253-720572AAC1AC}">
      <dgm:prSet/>
      <dgm:spPr/>
      <dgm:t>
        <a:bodyPr/>
        <a:lstStyle/>
        <a:p>
          <a:endParaRPr lang="en-US"/>
        </a:p>
      </dgm:t>
    </dgm:pt>
    <dgm:pt modelId="{60314E1C-82B4-4409-ADD4-18AAC7A387B7}" type="sibTrans" cxnId="{A19AF2F5-9786-4F1A-B253-720572AAC1AC}">
      <dgm:prSet/>
      <dgm:spPr/>
      <dgm:t>
        <a:bodyPr/>
        <a:lstStyle/>
        <a:p>
          <a:endParaRPr lang="en-US"/>
        </a:p>
      </dgm:t>
    </dgm:pt>
    <dgm:pt modelId="{A8F0308C-814F-4DC1-92FC-4A07B2BB51C9}">
      <dgm:prSet phldrT="[Text]" custT="1"/>
      <dgm:spPr/>
      <dgm:t>
        <a:bodyPr/>
        <a:lstStyle/>
        <a:p>
          <a:r>
            <a:rPr lang="en-US" sz="1800" b="1" dirty="0" smtClean="0"/>
            <a:t>*IWRP:  $25k-$75k</a:t>
          </a:r>
        </a:p>
        <a:p>
          <a:endParaRPr lang="en-US" sz="1800" b="1" dirty="0" smtClean="0"/>
        </a:p>
        <a:p>
          <a:r>
            <a:rPr lang="en-US" sz="1800" b="1" dirty="0" smtClean="0"/>
            <a:t>**IILP (no construction): </a:t>
          </a:r>
        </a:p>
        <a:p>
          <a:r>
            <a:rPr lang="en-US" sz="1800" b="1" dirty="0" smtClean="0"/>
            <a:t>      up to $75k</a:t>
          </a:r>
        </a:p>
        <a:p>
          <a:endParaRPr lang="en-US" sz="1800" b="1" dirty="0" smtClean="0"/>
        </a:p>
        <a:p>
          <a:r>
            <a:rPr lang="en-US" sz="1800" b="1" dirty="0" smtClean="0"/>
            <a:t>Construction: up to  </a:t>
          </a:r>
        </a:p>
        <a:p>
          <a:r>
            <a:rPr lang="en-US" sz="1800" b="1" dirty="0" smtClean="0"/>
            <a:t>      $2k</a:t>
          </a:r>
        </a:p>
        <a:p>
          <a:endParaRPr lang="en-US" sz="1800" b="1" dirty="0" smtClean="0"/>
        </a:p>
        <a:p>
          <a:r>
            <a:rPr lang="en-US" sz="1800" b="1" dirty="0" smtClean="0"/>
            <a:t>***Self-Employment:</a:t>
          </a:r>
        </a:p>
        <a:p>
          <a:r>
            <a:rPr lang="en-US" sz="1800" b="1" dirty="0" smtClean="0">
              <a:solidFill>
                <a:schemeClr val="tx1"/>
              </a:solidFill>
            </a:rPr>
            <a:t>     up to $25k (Category I)</a:t>
          </a:r>
        </a:p>
        <a:p>
          <a:endParaRPr lang="en-US" sz="1800" dirty="0" smtClean="0"/>
        </a:p>
      </dgm:t>
    </dgm:pt>
    <dgm:pt modelId="{929EEFB8-1E62-46E4-9BD4-0AE9D0C01FD8}" type="parTrans" cxnId="{AC291BFB-6345-4664-B157-6F59C8F2C409}">
      <dgm:prSet/>
      <dgm:spPr/>
      <dgm:t>
        <a:bodyPr/>
        <a:lstStyle/>
        <a:p>
          <a:endParaRPr lang="en-US"/>
        </a:p>
      </dgm:t>
    </dgm:pt>
    <dgm:pt modelId="{1AF48E60-596C-443B-8694-8C1F16820872}" type="sibTrans" cxnId="{AC291BFB-6345-4664-B157-6F59C8F2C409}">
      <dgm:prSet/>
      <dgm:spPr/>
      <dgm:t>
        <a:bodyPr/>
        <a:lstStyle/>
        <a:p>
          <a:endParaRPr lang="en-US"/>
        </a:p>
      </dgm:t>
    </dgm:pt>
    <dgm:pt modelId="{FC4AC6A6-C5FD-42F0-884F-D7E34C070E1F}">
      <dgm:prSet phldrT="[Text]"/>
      <dgm:spPr/>
      <dgm:t>
        <a:bodyPr/>
        <a:lstStyle/>
        <a:p>
          <a:r>
            <a:rPr lang="en-US" dirty="0" smtClean="0"/>
            <a:t>Regional Office Director </a:t>
          </a:r>
          <a:endParaRPr lang="en-US" dirty="0"/>
        </a:p>
      </dgm:t>
    </dgm:pt>
    <dgm:pt modelId="{88DD20BA-5245-4090-AB7C-6F9395F2198C}" type="parTrans" cxnId="{0CB8A0EC-E57E-4863-BE87-C479808E528F}">
      <dgm:prSet/>
      <dgm:spPr/>
      <dgm:t>
        <a:bodyPr/>
        <a:lstStyle/>
        <a:p>
          <a:endParaRPr lang="en-US"/>
        </a:p>
      </dgm:t>
    </dgm:pt>
    <dgm:pt modelId="{22255677-F06C-47E7-B049-FCD7A9D76278}" type="sibTrans" cxnId="{0CB8A0EC-E57E-4863-BE87-C479808E528F}">
      <dgm:prSet/>
      <dgm:spPr/>
      <dgm:t>
        <a:bodyPr/>
        <a:lstStyle/>
        <a:p>
          <a:endParaRPr lang="en-US"/>
        </a:p>
      </dgm:t>
    </dgm:pt>
    <dgm:pt modelId="{D869F60A-EEB0-4D67-99FD-17B9A981927A}">
      <dgm:prSet phldrT="[Text]" custT="1"/>
      <dgm:spPr/>
      <dgm:t>
        <a:bodyPr/>
        <a:lstStyle/>
        <a:p>
          <a:r>
            <a:rPr lang="en-US" sz="1900" b="1" dirty="0" smtClean="0"/>
            <a:t>*IWRP:  $75k – $100k</a:t>
          </a:r>
        </a:p>
        <a:p>
          <a:endParaRPr lang="en-US" sz="1900" b="1" dirty="0"/>
        </a:p>
      </dgm:t>
    </dgm:pt>
    <dgm:pt modelId="{B6EF413D-3E28-497B-AB5A-9031C399B27D}" type="parTrans" cxnId="{C096D1C5-BDAC-4C00-9A07-41CF3587705E}">
      <dgm:prSet/>
      <dgm:spPr/>
      <dgm:t>
        <a:bodyPr/>
        <a:lstStyle/>
        <a:p>
          <a:endParaRPr lang="en-US"/>
        </a:p>
      </dgm:t>
    </dgm:pt>
    <dgm:pt modelId="{9A4C0C72-6FCD-482E-B099-1663F81E1AB9}" type="sibTrans" cxnId="{C096D1C5-BDAC-4C00-9A07-41CF3587705E}">
      <dgm:prSet/>
      <dgm:spPr/>
      <dgm:t>
        <a:bodyPr/>
        <a:lstStyle/>
        <a:p>
          <a:endParaRPr lang="en-US"/>
        </a:p>
      </dgm:t>
    </dgm:pt>
    <dgm:pt modelId="{739D98D0-837A-4D2D-B105-C087DFDA65E1}">
      <dgm:prSet phldrT="[Text]"/>
      <dgm:spPr/>
      <dgm:t>
        <a:bodyPr/>
        <a:lstStyle/>
        <a:p>
          <a:r>
            <a:rPr lang="en-US" dirty="0" smtClean="0"/>
            <a:t>VR&amp;E Service Director</a:t>
          </a:r>
          <a:endParaRPr lang="en-US" dirty="0"/>
        </a:p>
      </dgm:t>
    </dgm:pt>
    <dgm:pt modelId="{04949D2A-A179-43A8-BD27-9636B933CCC7}" type="parTrans" cxnId="{444AC638-137B-4C78-AF1F-BE30FC7BF830}">
      <dgm:prSet/>
      <dgm:spPr/>
      <dgm:t>
        <a:bodyPr/>
        <a:lstStyle/>
        <a:p>
          <a:endParaRPr lang="en-US"/>
        </a:p>
      </dgm:t>
    </dgm:pt>
    <dgm:pt modelId="{86B925D6-7CE2-4C06-8C95-6E9AD05E880A}" type="sibTrans" cxnId="{444AC638-137B-4C78-AF1F-BE30FC7BF830}">
      <dgm:prSet/>
      <dgm:spPr/>
      <dgm:t>
        <a:bodyPr/>
        <a:lstStyle/>
        <a:p>
          <a:endParaRPr lang="en-US"/>
        </a:p>
      </dgm:t>
    </dgm:pt>
    <dgm:pt modelId="{DFBD07A0-5D3F-4524-9EB8-A7719F025053}">
      <dgm:prSet phldrT="[Text]" custT="1"/>
      <dgm:spPr/>
      <dgm:t>
        <a:bodyPr/>
        <a:lstStyle/>
        <a:p>
          <a:r>
            <a:rPr lang="en-US" sz="1800" b="1" dirty="0" smtClean="0"/>
            <a:t>*IWRP:  exceeds $100k</a:t>
          </a:r>
          <a:endParaRPr lang="en-US" sz="1800" b="1" dirty="0"/>
        </a:p>
      </dgm:t>
    </dgm:pt>
    <dgm:pt modelId="{98F35905-FB72-441E-A389-3960D92EF3E5}" type="parTrans" cxnId="{402AFF27-8FD7-4D5C-AB4B-48E70456B022}">
      <dgm:prSet/>
      <dgm:spPr/>
      <dgm:t>
        <a:bodyPr/>
        <a:lstStyle/>
        <a:p>
          <a:endParaRPr lang="en-US"/>
        </a:p>
      </dgm:t>
    </dgm:pt>
    <dgm:pt modelId="{8E852F1A-8990-4C59-8840-52AE89AF622C}" type="sibTrans" cxnId="{402AFF27-8FD7-4D5C-AB4B-48E70456B022}">
      <dgm:prSet/>
      <dgm:spPr/>
      <dgm:t>
        <a:bodyPr/>
        <a:lstStyle/>
        <a:p>
          <a:endParaRPr lang="en-US"/>
        </a:p>
      </dgm:t>
    </dgm:pt>
    <dgm:pt modelId="{CCDF02C1-CEC5-4C26-BD65-85228C2A5347}">
      <dgm:prSet custT="1"/>
      <dgm:spPr/>
      <dgm:t>
        <a:bodyPr/>
        <a:lstStyle/>
        <a:p>
          <a:r>
            <a:rPr lang="en-US" sz="1900" b="1" dirty="0" smtClean="0"/>
            <a:t>**IILP (no construction): $75k - $100k</a:t>
          </a:r>
        </a:p>
      </dgm:t>
    </dgm:pt>
    <dgm:pt modelId="{7BE27980-8B88-4D3D-89EE-A9081B34151F}" type="parTrans" cxnId="{5B439F0B-8697-4890-8375-2E4D8A60CE46}">
      <dgm:prSet/>
      <dgm:spPr/>
      <dgm:t>
        <a:bodyPr/>
        <a:lstStyle/>
        <a:p>
          <a:endParaRPr lang="en-US"/>
        </a:p>
      </dgm:t>
    </dgm:pt>
    <dgm:pt modelId="{48D962E4-4038-4795-B052-C9F86A5093BA}" type="sibTrans" cxnId="{5B439F0B-8697-4890-8375-2E4D8A60CE46}">
      <dgm:prSet/>
      <dgm:spPr/>
      <dgm:t>
        <a:bodyPr/>
        <a:lstStyle/>
        <a:p>
          <a:endParaRPr lang="en-US"/>
        </a:p>
      </dgm:t>
    </dgm:pt>
    <dgm:pt modelId="{9932BE31-5500-44F6-A763-392B4B5257D5}">
      <dgm:prSet custT="1"/>
      <dgm:spPr/>
      <dgm:t>
        <a:bodyPr/>
        <a:lstStyle/>
        <a:p>
          <a:endParaRPr lang="en-US" sz="1900" b="1" dirty="0" smtClean="0"/>
        </a:p>
        <a:p>
          <a:r>
            <a:rPr lang="en-US" sz="1900" b="1" dirty="0" smtClean="0"/>
            <a:t>Construction:  $2k - $15k</a:t>
          </a:r>
        </a:p>
      </dgm:t>
    </dgm:pt>
    <dgm:pt modelId="{3376C9DB-0AF4-4E81-8AE9-F0902AF9B8E6}" type="parTrans" cxnId="{A37C0D7C-A524-4DDE-B076-7157DC9BD643}">
      <dgm:prSet/>
      <dgm:spPr/>
      <dgm:t>
        <a:bodyPr/>
        <a:lstStyle/>
        <a:p>
          <a:endParaRPr lang="en-US"/>
        </a:p>
      </dgm:t>
    </dgm:pt>
    <dgm:pt modelId="{6E8F1407-21F8-4EA3-8210-6C346DDA6498}" type="sibTrans" cxnId="{A37C0D7C-A524-4DDE-B076-7157DC9BD643}">
      <dgm:prSet/>
      <dgm:spPr/>
      <dgm:t>
        <a:bodyPr/>
        <a:lstStyle/>
        <a:p>
          <a:endParaRPr lang="en-US"/>
        </a:p>
      </dgm:t>
    </dgm:pt>
    <dgm:pt modelId="{AEDB7797-872F-4DA1-8C25-30EC4E545E7C}">
      <dgm:prSet custT="1"/>
      <dgm:spPr/>
      <dgm:t>
        <a:bodyPr/>
        <a:lstStyle/>
        <a:p>
          <a:r>
            <a:rPr lang="en-US" sz="1800" b="1" dirty="0" smtClean="0"/>
            <a:t>**IILP (no construction):</a:t>
          </a:r>
        </a:p>
        <a:p>
          <a:r>
            <a:rPr lang="en-US" sz="1800" b="1" dirty="0" smtClean="0"/>
            <a:t>     exceeds $100k</a:t>
          </a:r>
        </a:p>
      </dgm:t>
    </dgm:pt>
    <dgm:pt modelId="{241BFB38-B730-453E-9878-7F5C7337826E}" type="parTrans" cxnId="{6465DF70-2FDA-4EF2-90F1-343F0E53830F}">
      <dgm:prSet/>
      <dgm:spPr/>
      <dgm:t>
        <a:bodyPr/>
        <a:lstStyle/>
        <a:p>
          <a:endParaRPr lang="en-US"/>
        </a:p>
      </dgm:t>
    </dgm:pt>
    <dgm:pt modelId="{BFAF92CA-222A-41E0-A248-402102DCDD53}" type="sibTrans" cxnId="{6465DF70-2FDA-4EF2-90F1-343F0E53830F}">
      <dgm:prSet/>
      <dgm:spPr/>
      <dgm:t>
        <a:bodyPr/>
        <a:lstStyle/>
        <a:p>
          <a:endParaRPr lang="en-US"/>
        </a:p>
      </dgm:t>
    </dgm:pt>
    <dgm:pt modelId="{5CAEE6F1-A131-4289-BC81-C74F96685899}">
      <dgm:prSet custT="1"/>
      <dgm:spPr/>
      <dgm:t>
        <a:bodyPr/>
        <a:lstStyle/>
        <a:p>
          <a:r>
            <a:rPr lang="en-US" sz="1800" b="1" dirty="0" smtClean="0"/>
            <a:t>Construction: exceeds  </a:t>
          </a:r>
        </a:p>
        <a:p>
          <a:r>
            <a:rPr lang="en-US" sz="1800" b="1" smtClean="0"/>
            <a:t>      $</a:t>
          </a:r>
          <a:r>
            <a:rPr lang="en-US" sz="1800" b="1" dirty="0" smtClean="0"/>
            <a:t>15k</a:t>
          </a:r>
        </a:p>
      </dgm:t>
    </dgm:pt>
    <dgm:pt modelId="{E488E481-C694-4E78-BC91-5C4A3C888B98}" type="parTrans" cxnId="{8C11D4FF-D861-47FB-B9BC-34E527C5DD73}">
      <dgm:prSet/>
      <dgm:spPr/>
      <dgm:t>
        <a:bodyPr/>
        <a:lstStyle/>
        <a:p>
          <a:endParaRPr lang="en-US"/>
        </a:p>
      </dgm:t>
    </dgm:pt>
    <dgm:pt modelId="{64E6F51C-BD52-408E-9A40-6E11058BF0D3}" type="sibTrans" cxnId="{8C11D4FF-D861-47FB-B9BC-34E527C5DD73}">
      <dgm:prSet/>
      <dgm:spPr/>
      <dgm:t>
        <a:bodyPr/>
        <a:lstStyle/>
        <a:p>
          <a:endParaRPr lang="en-US"/>
        </a:p>
      </dgm:t>
    </dgm:pt>
    <dgm:pt modelId="{0FD5C5AD-4320-47D8-A9A9-D53E95216040}">
      <dgm:prSet custT="1"/>
      <dgm:spPr/>
      <dgm:t>
        <a:bodyPr/>
        <a:lstStyle/>
        <a:p>
          <a:r>
            <a:rPr lang="en-US" sz="1800" b="1" dirty="0" smtClean="0"/>
            <a:t>***Self-Employment (SE): </a:t>
          </a:r>
        </a:p>
        <a:p>
          <a:r>
            <a:rPr lang="en-US" sz="1800" b="1" dirty="0" smtClean="0"/>
            <a:t> exceeds $25k</a:t>
          </a:r>
          <a:r>
            <a:rPr lang="en-US" sz="1800" b="1" dirty="0" smtClean="0">
              <a:solidFill>
                <a:schemeClr val="tx1"/>
              </a:solidFill>
            </a:rPr>
            <a:t> (All costs)</a:t>
          </a:r>
        </a:p>
      </dgm:t>
    </dgm:pt>
    <dgm:pt modelId="{7D730BAF-5ADE-44FA-AF80-E13BFF4CC9C5}" type="parTrans" cxnId="{B398AA39-A221-4952-9D57-7E677E0F9B0B}">
      <dgm:prSet/>
      <dgm:spPr/>
      <dgm:t>
        <a:bodyPr/>
        <a:lstStyle/>
        <a:p>
          <a:endParaRPr lang="en-US"/>
        </a:p>
      </dgm:t>
    </dgm:pt>
    <dgm:pt modelId="{E3236F31-FF32-4EB0-9FD2-BEEE730F0609}" type="sibTrans" cxnId="{B398AA39-A221-4952-9D57-7E677E0F9B0B}">
      <dgm:prSet/>
      <dgm:spPr/>
      <dgm:t>
        <a:bodyPr/>
        <a:lstStyle/>
        <a:p>
          <a:endParaRPr lang="en-US"/>
        </a:p>
      </dgm:t>
    </dgm:pt>
    <dgm:pt modelId="{07526682-B5EE-404F-A2F5-1A4B92A29B75}" type="pres">
      <dgm:prSet presAssocID="{DF8C8B21-8E25-4005-96DA-D9B11CA7A1F2}" presName="Name0" presStyleCnt="0">
        <dgm:presLayoutVars>
          <dgm:chMax val="5"/>
          <dgm:chPref val="5"/>
          <dgm:dir/>
          <dgm:animLvl val="lvl"/>
        </dgm:presLayoutVars>
      </dgm:prSet>
      <dgm:spPr/>
      <dgm:t>
        <a:bodyPr/>
        <a:lstStyle/>
        <a:p>
          <a:endParaRPr lang="en-US"/>
        </a:p>
      </dgm:t>
    </dgm:pt>
    <dgm:pt modelId="{34070663-A335-46EF-8483-D3E79312E832}" type="pres">
      <dgm:prSet presAssocID="{4ECD7D02-D11E-4899-9EDB-42294E8AC592}" presName="parentText1" presStyleLbl="node1" presStyleIdx="0" presStyleCnt="3">
        <dgm:presLayoutVars>
          <dgm:chMax/>
          <dgm:chPref val="3"/>
          <dgm:bulletEnabled val="1"/>
        </dgm:presLayoutVars>
      </dgm:prSet>
      <dgm:spPr/>
      <dgm:t>
        <a:bodyPr/>
        <a:lstStyle/>
        <a:p>
          <a:endParaRPr lang="en-US"/>
        </a:p>
      </dgm:t>
    </dgm:pt>
    <dgm:pt modelId="{CBF0CEF3-B21E-420A-9B44-1D76B2296B13}" type="pres">
      <dgm:prSet presAssocID="{4ECD7D02-D11E-4899-9EDB-42294E8AC592}" presName="childText1" presStyleLbl="solidAlignAcc1" presStyleIdx="0" presStyleCnt="3" custScaleY="145523" custLinFactNeighborX="-942" custLinFactNeighborY="21721">
        <dgm:presLayoutVars>
          <dgm:chMax val="0"/>
          <dgm:chPref val="0"/>
          <dgm:bulletEnabled val="1"/>
        </dgm:presLayoutVars>
      </dgm:prSet>
      <dgm:spPr/>
      <dgm:t>
        <a:bodyPr/>
        <a:lstStyle/>
        <a:p>
          <a:endParaRPr lang="en-US"/>
        </a:p>
      </dgm:t>
    </dgm:pt>
    <dgm:pt modelId="{0228B0C9-A8EF-4E1B-A689-B61534EBEBA9}" type="pres">
      <dgm:prSet presAssocID="{FC4AC6A6-C5FD-42F0-884F-D7E34C070E1F}" presName="parentText2" presStyleLbl="node1" presStyleIdx="1" presStyleCnt="3">
        <dgm:presLayoutVars>
          <dgm:chMax/>
          <dgm:chPref val="3"/>
          <dgm:bulletEnabled val="1"/>
        </dgm:presLayoutVars>
      </dgm:prSet>
      <dgm:spPr/>
      <dgm:t>
        <a:bodyPr/>
        <a:lstStyle/>
        <a:p>
          <a:endParaRPr lang="en-US"/>
        </a:p>
      </dgm:t>
    </dgm:pt>
    <dgm:pt modelId="{2786742D-173A-4D82-A7AE-85D9E6042A65}" type="pres">
      <dgm:prSet presAssocID="{FC4AC6A6-C5FD-42F0-884F-D7E34C070E1F}" presName="childText2" presStyleLbl="solidAlignAcc1" presStyleIdx="1" presStyleCnt="3" custScaleY="127941" custLinFactNeighborX="-668" custLinFactNeighborY="13690">
        <dgm:presLayoutVars>
          <dgm:chMax val="0"/>
          <dgm:chPref val="0"/>
          <dgm:bulletEnabled val="1"/>
        </dgm:presLayoutVars>
      </dgm:prSet>
      <dgm:spPr/>
      <dgm:t>
        <a:bodyPr/>
        <a:lstStyle/>
        <a:p>
          <a:endParaRPr lang="en-US"/>
        </a:p>
      </dgm:t>
    </dgm:pt>
    <dgm:pt modelId="{C3B3E081-0C29-47D4-A0EF-EFBE312971A0}" type="pres">
      <dgm:prSet presAssocID="{739D98D0-837A-4D2D-B105-C087DFDA65E1}" presName="parentText3" presStyleLbl="node1" presStyleIdx="2" presStyleCnt="3">
        <dgm:presLayoutVars>
          <dgm:chMax/>
          <dgm:chPref val="3"/>
          <dgm:bulletEnabled val="1"/>
        </dgm:presLayoutVars>
      </dgm:prSet>
      <dgm:spPr/>
      <dgm:t>
        <a:bodyPr/>
        <a:lstStyle/>
        <a:p>
          <a:endParaRPr lang="en-US"/>
        </a:p>
      </dgm:t>
    </dgm:pt>
    <dgm:pt modelId="{A682D778-5722-46C2-B061-1C6563595D26}" type="pres">
      <dgm:prSet presAssocID="{739D98D0-837A-4D2D-B105-C087DFDA65E1}" presName="childText3" presStyleLbl="solidAlignAcc1" presStyleIdx="2" presStyleCnt="3" custScaleY="112020" custLinFactNeighborX="491" custLinFactNeighborY="5409">
        <dgm:presLayoutVars>
          <dgm:chMax val="0"/>
          <dgm:chPref val="0"/>
          <dgm:bulletEnabled val="1"/>
        </dgm:presLayoutVars>
      </dgm:prSet>
      <dgm:spPr/>
      <dgm:t>
        <a:bodyPr/>
        <a:lstStyle/>
        <a:p>
          <a:endParaRPr lang="en-US"/>
        </a:p>
      </dgm:t>
    </dgm:pt>
  </dgm:ptLst>
  <dgm:cxnLst>
    <dgm:cxn modelId="{62D74EA7-E5DC-4E77-8987-42F8BCE74E05}" type="presOf" srcId="{5CAEE6F1-A131-4289-BC81-C74F96685899}" destId="{A682D778-5722-46C2-B061-1C6563595D26}" srcOrd="0" destOrd="2" presId="urn:microsoft.com/office/officeart/2009/3/layout/IncreasingArrowsProcess"/>
    <dgm:cxn modelId="{6465DF70-2FDA-4EF2-90F1-343F0E53830F}" srcId="{739D98D0-837A-4D2D-B105-C087DFDA65E1}" destId="{AEDB7797-872F-4DA1-8C25-30EC4E545E7C}" srcOrd="1" destOrd="0" parTransId="{241BFB38-B730-453E-9878-7F5C7337826E}" sibTransId="{BFAF92CA-222A-41E0-A248-402102DCDD53}"/>
    <dgm:cxn modelId="{402AFF27-8FD7-4D5C-AB4B-48E70456B022}" srcId="{739D98D0-837A-4D2D-B105-C087DFDA65E1}" destId="{DFBD07A0-5D3F-4524-9EB8-A7719F025053}" srcOrd="0" destOrd="0" parTransId="{98F35905-FB72-441E-A389-3960D92EF3E5}" sibTransId="{8E852F1A-8990-4C59-8840-52AE89AF622C}"/>
    <dgm:cxn modelId="{C096D1C5-BDAC-4C00-9A07-41CF3587705E}" srcId="{FC4AC6A6-C5FD-42F0-884F-D7E34C070E1F}" destId="{D869F60A-EEB0-4D67-99FD-17B9A981927A}" srcOrd="0" destOrd="0" parTransId="{B6EF413D-3E28-497B-AB5A-9031C399B27D}" sibTransId="{9A4C0C72-6FCD-482E-B099-1663F81E1AB9}"/>
    <dgm:cxn modelId="{5B439F0B-8697-4890-8375-2E4D8A60CE46}" srcId="{FC4AC6A6-C5FD-42F0-884F-D7E34C070E1F}" destId="{CCDF02C1-CEC5-4C26-BD65-85228C2A5347}" srcOrd="1" destOrd="0" parTransId="{7BE27980-8B88-4D3D-89EE-A9081B34151F}" sibTransId="{48D962E4-4038-4795-B052-C9F86A5093BA}"/>
    <dgm:cxn modelId="{B398AA39-A221-4952-9D57-7E677E0F9B0B}" srcId="{739D98D0-837A-4D2D-B105-C087DFDA65E1}" destId="{0FD5C5AD-4320-47D8-A9A9-D53E95216040}" srcOrd="3" destOrd="0" parTransId="{7D730BAF-5ADE-44FA-AF80-E13BFF4CC9C5}" sibTransId="{E3236F31-FF32-4EB0-9FD2-BEEE730F0609}"/>
    <dgm:cxn modelId="{B2BB05B5-8C55-43C2-B708-A78FA99199F0}" type="presOf" srcId="{D869F60A-EEB0-4D67-99FD-17B9A981927A}" destId="{2786742D-173A-4D82-A7AE-85D9E6042A65}" srcOrd="0" destOrd="0" presId="urn:microsoft.com/office/officeart/2009/3/layout/IncreasingArrowsProcess"/>
    <dgm:cxn modelId="{02796E42-4939-408C-A30D-DCCC2CB0734D}" type="presOf" srcId="{0FD5C5AD-4320-47D8-A9A9-D53E95216040}" destId="{A682D778-5722-46C2-B061-1C6563595D26}" srcOrd="0" destOrd="3" presId="urn:microsoft.com/office/officeart/2009/3/layout/IncreasingArrowsProcess"/>
    <dgm:cxn modelId="{221A25D4-2C76-4A23-8ACA-615E9ECFBF58}" type="presOf" srcId="{DFBD07A0-5D3F-4524-9EB8-A7719F025053}" destId="{A682D778-5722-46C2-B061-1C6563595D26}" srcOrd="0" destOrd="0" presId="urn:microsoft.com/office/officeart/2009/3/layout/IncreasingArrowsProcess"/>
    <dgm:cxn modelId="{444AC638-137B-4C78-AF1F-BE30FC7BF830}" srcId="{DF8C8B21-8E25-4005-96DA-D9B11CA7A1F2}" destId="{739D98D0-837A-4D2D-B105-C087DFDA65E1}" srcOrd="2" destOrd="0" parTransId="{04949D2A-A179-43A8-BD27-9636B933CCC7}" sibTransId="{86B925D6-7CE2-4C06-8C95-6E9AD05E880A}"/>
    <dgm:cxn modelId="{6BF46E47-31A4-4EDE-9456-73D72C2F72C7}" type="presOf" srcId="{DF8C8B21-8E25-4005-96DA-D9B11CA7A1F2}" destId="{07526682-B5EE-404F-A2F5-1A4B92A29B75}" srcOrd="0" destOrd="0" presId="urn:microsoft.com/office/officeart/2009/3/layout/IncreasingArrowsProcess"/>
    <dgm:cxn modelId="{AC291BFB-6345-4664-B157-6F59C8F2C409}" srcId="{4ECD7D02-D11E-4899-9EDB-42294E8AC592}" destId="{A8F0308C-814F-4DC1-92FC-4A07B2BB51C9}" srcOrd="0" destOrd="0" parTransId="{929EEFB8-1E62-46E4-9BD4-0AE9D0C01FD8}" sibTransId="{1AF48E60-596C-443B-8694-8C1F16820872}"/>
    <dgm:cxn modelId="{A37C0D7C-A524-4DDE-B076-7157DC9BD643}" srcId="{FC4AC6A6-C5FD-42F0-884F-D7E34C070E1F}" destId="{9932BE31-5500-44F6-A763-392B4B5257D5}" srcOrd="2" destOrd="0" parTransId="{3376C9DB-0AF4-4E81-8AE9-F0902AF9B8E6}" sibTransId="{6E8F1407-21F8-4EA3-8210-6C346DDA6498}"/>
    <dgm:cxn modelId="{4CA5FA7E-E514-4072-9CE0-848FEC209D7F}" type="presOf" srcId="{FC4AC6A6-C5FD-42F0-884F-D7E34C070E1F}" destId="{0228B0C9-A8EF-4E1B-A689-B61534EBEBA9}" srcOrd="0" destOrd="0" presId="urn:microsoft.com/office/officeart/2009/3/layout/IncreasingArrowsProcess"/>
    <dgm:cxn modelId="{3DD9B9B9-A1D5-4B07-A7CA-BB34F23B3CEE}" type="presOf" srcId="{AEDB7797-872F-4DA1-8C25-30EC4E545E7C}" destId="{A682D778-5722-46C2-B061-1C6563595D26}" srcOrd="0" destOrd="1" presId="urn:microsoft.com/office/officeart/2009/3/layout/IncreasingArrowsProcess"/>
    <dgm:cxn modelId="{8C11D4FF-D861-47FB-B9BC-34E527C5DD73}" srcId="{739D98D0-837A-4D2D-B105-C087DFDA65E1}" destId="{5CAEE6F1-A131-4289-BC81-C74F96685899}" srcOrd="2" destOrd="0" parTransId="{E488E481-C694-4E78-BC91-5C4A3C888B98}" sibTransId="{64E6F51C-BD52-408E-9A40-6E11058BF0D3}"/>
    <dgm:cxn modelId="{FA050CB8-58EF-4AAD-A34D-03E408ED8898}" type="presOf" srcId="{4ECD7D02-D11E-4899-9EDB-42294E8AC592}" destId="{34070663-A335-46EF-8483-D3E79312E832}" srcOrd="0" destOrd="0" presId="urn:microsoft.com/office/officeart/2009/3/layout/IncreasingArrowsProcess"/>
    <dgm:cxn modelId="{9B417931-CD9F-4755-A233-5C80A4703B20}" type="presOf" srcId="{CCDF02C1-CEC5-4C26-BD65-85228C2A5347}" destId="{2786742D-173A-4D82-A7AE-85D9E6042A65}" srcOrd="0" destOrd="1" presId="urn:microsoft.com/office/officeart/2009/3/layout/IncreasingArrowsProcess"/>
    <dgm:cxn modelId="{D3407E52-E6A8-4C5F-8028-CCD5FAE1EBFF}" type="presOf" srcId="{A8F0308C-814F-4DC1-92FC-4A07B2BB51C9}" destId="{CBF0CEF3-B21E-420A-9B44-1D76B2296B13}" srcOrd="0" destOrd="0" presId="urn:microsoft.com/office/officeart/2009/3/layout/IncreasingArrowsProcess"/>
    <dgm:cxn modelId="{A19AF2F5-9786-4F1A-B253-720572AAC1AC}" srcId="{DF8C8B21-8E25-4005-96DA-D9B11CA7A1F2}" destId="{4ECD7D02-D11E-4899-9EDB-42294E8AC592}" srcOrd="0" destOrd="0" parTransId="{5B1EA185-D569-4EAB-9465-21130AEB311E}" sibTransId="{60314E1C-82B4-4409-ADD4-18AAC7A387B7}"/>
    <dgm:cxn modelId="{BCB89AA6-1C84-40CB-93B7-58E552583C2D}" type="presOf" srcId="{9932BE31-5500-44F6-A763-392B4B5257D5}" destId="{2786742D-173A-4D82-A7AE-85D9E6042A65}" srcOrd="0" destOrd="2" presId="urn:microsoft.com/office/officeart/2009/3/layout/IncreasingArrowsProcess"/>
    <dgm:cxn modelId="{2C47AF6E-D6FB-4351-887C-5BD830FAB017}" type="presOf" srcId="{739D98D0-837A-4D2D-B105-C087DFDA65E1}" destId="{C3B3E081-0C29-47D4-A0EF-EFBE312971A0}" srcOrd="0" destOrd="0" presId="urn:microsoft.com/office/officeart/2009/3/layout/IncreasingArrowsProcess"/>
    <dgm:cxn modelId="{0CB8A0EC-E57E-4863-BE87-C479808E528F}" srcId="{DF8C8B21-8E25-4005-96DA-D9B11CA7A1F2}" destId="{FC4AC6A6-C5FD-42F0-884F-D7E34C070E1F}" srcOrd="1" destOrd="0" parTransId="{88DD20BA-5245-4090-AB7C-6F9395F2198C}" sibTransId="{22255677-F06C-47E7-B049-FCD7A9D76278}"/>
    <dgm:cxn modelId="{83CC2A88-94D1-408B-9B32-D14A61A51B37}" type="presParOf" srcId="{07526682-B5EE-404F-A2F5-1A4B92A29B75}" destId="{34070663-A335-46EF-8483-D3E79312E832}" srcOrd="0" destOrd="0" presId="urn:microsoft.com/office/officeart/2009/3/layout/IncreasingArrowsProcess"/>
    <dgm:cxn modelId="{C60254B1-82B7-4CF5-A775-088C04C79A7E}" type="presParOf" srcId="{07526682-B5EE-404F-A2F5-1A4B92A29B75}" destId="{CBF0CEF3-B21E-420A-9B44-1D76B2296B13}" srcOrd="1" destOrd="0" presId="urn:microsoft.com/office/officeart/2009/3/layout/IncreasingArrowsProcess"/>
    <dgm:cxn modelId="{88DF6E26-E4D5-4437-8E8F-D8723CDBE005}" type="presParOf" srcId="{07526682-B5EE-404F-A2F5-1A4B92A29B75}" destId="{0228B0C9-A8EF-4E1B-A689-B61534EBEBA9}" srcOrd="2" destOrd="0" presId="urn:microsoft.com/office/officeart/2009/3/layout/IncreasingArrowsProcess"/>
    <dgm:cxn modelId="{CEC24025-EBC6-4AF1-9B1E-AAFB88415909}" type="presParOf" srcId="{07526682-B5EE-404F-A2F5-1A4B92A29B75}" destId="{2786742D-173A-4D82-A7AE-85D9E6042A65}" srcOrd="3" destOrd="0" presId="urn:microsoft.com/office/officeart/2009/3/layout/IncreasingArrowsProcess"/>
    <dgm:cxn modelId="{C6CCABAC-1290-447C-984C-2F4BCDA8BDAB}" type="presParOf" srcId="{07526682-B5EE-404F-A2F5-1A4B92A29B75}" destId="{C3B3E081-0C29-47D4-A0EF-EFBE312971A0}" srcOrd="4" destOrd="0" presId="urn:microsoft.com/office/officeart/2009/3/layout/IncreasingArrowsProcess"/>
    <dgm:cxn modelId="{36EB8200-BF5C-4893-9A7E-4A8AFBDBC342}" type="presParOf" srcId="{07526682-B5EE-404F-A2F5-1A4B92A29B75}" destId="{A682D778-5722-46C2-B061-1C6563595D26}"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6EB082-45B5-4CAD-8E89-6CC42F85E313}"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4BE12BB7-83A7-4E9D-BDB8-26A6869E802F}">
      <dgm:prSet phldrT="[Text]"/>
      <dgm:spPr/>
      <dgm:t>
        <a:bodyPr/>
        <a:lstStyle/>
        <a:p>
          <a:r>
            <a:rPr lang="en-US" b="1" dirty="0" smtClean="0"/>
            <a:t>Prepare VAF </a:t>
          </a:r>
        </a:p>
        <a:p>
          <a:r>
            <a:rPr lang="en-US" b="1" dirty="0" smtClean="0"/>
            <a:t>28-1905</a:t>
          </a:r>
          <a:endParaRPr lang="en-US" b="1" dirty="0"/>
        </a:p>
      </dgm:t>
    </dgm:pt>
    <dgm:pt modelId="{4F851EF0-8764-4683-A775-D8D69EA27A64}" type="parTrans" cxnId="{0E3E3F47-4BC6-40EA-A2F0-07335EC40FE5}">
      <dgm:prSet/>
      <dgm:spPr/>
      <dgm:t>
        <a:bodyPr/>
        <a:lstStyle/>
        <a:p>
          <a:endParaRPr lang="en-US"/>
        </a:p>
      </dgm:t>
    </dgm:pt>
    <dgm:pt modelId="{390C25B2-8AAA-4129-A26C-F844389EC134}" type="sibTrans" cxnId="{0E3E3F47-4BC6-40EA-A2F0-07335EC40FE5}">
      <dgm:prSet/>
      <dgm:spPr/>
      <dgm:t>
        <a:bodyPr/>
        <a:lstStyle/>
        <a:p>
          <a:endParaRPr lang="en-US"/>
        </a:p>
      </dgm:t>
    </dgm:pt>
    <dgm:pt modelId="{21C6973B-CFC2-4CEF-A140-17D97E65B3F3}">
      <dgm:prSet phldrT="[Text]"/>
      <dgm:spPr/>
      <dgm:t>
        <a:bodyPr/>
        <a:lstStyle/>
        <a:p>
          <a:r>
            <a:rPr lang="en-US" b="1" dirty="0" smtClean="0"/>
            <a:t>File VAF </a:t>
          </a:r>
        </a:p>
        <a:p>
          <a:r>
            <a:rPr lang="en-US" b="1" dirty="0" smtClean="0"/>
            <a:t>28-1905</a:t>
          </a:r>
          <a:endParaRPr lang="en-US" b="1" dirty="0"/>
        </a:p>
      </dgm:t>
    </dgm:pt>
    <dgm:pt modelId="{E0A727F4-04B3-42C6-9295-09CA66BAB396}" type="parTrans" cxnId="{B2A6FB99-494F-4793-A0A9-E5E1C3310AB0}">
      <dgm:prSet/>
      <dgm:spPr/>
      <dgm:t>
        <a:bodyPr/>
        <a:lstStyle/>
        <a:p>
          <a:endParaRPr lang="en-US"/>
        </a:p>
      </dgm:t>
    </dgm:pt>
    <dgm:pt modelId="{4726152A-28EE-46F1-A8B1-640A630C2ACB}" type="sibTrans" cxnId="{B2A6FB99-494F-4793-A0A9-E5E1C3310AB0}">
      <dgm:prSet/>
      <dgm:spPr/>
      <dgm:t>
        <a:bodyPr/>
        <a:lstStyle/>
        <a:p>
          <a:endParaRPr lang="en-US"/>
        </a:p>
      </dgm:t>
    </dgm:pt>
    <dgm:pt modelId="{E5EC0C7A-0D47-4258-9334-166BEAF9D017}">
      <dgm:prSet phldrT="[Text]"/>
      <dgm:spPr/>
      <dgm:t>
        <a:bodyPr/>
        <a:lstStyle/>
        <a:p>
          <a:r>
            <a:rPr lang="en-US" b="1" dirty="0" smtClean="0"/>
            <a:t>Sign VAF </a:t>
          </a:r>
        </a:p>
        <a:p>
          <a:r>
            <a:rPr lang="en-US" b="1" dirty="0" smtClean="0"/>
            <a:t>28-1905</a:t>
          </a:r>
          <a:endParaRPr lang="en-US" b="1" dirty="0"/>
        </a:p>
      </dgm:t>
    </dgm:pt>
    <dgm:pt modelId="{ADA56939-EF31-4E8A-B993-D480B36734C0}" type="sibTrans" cxnId="{8F8CD2C0-51A9-4E42-A919-FC1677360590}">
      <dgm:prSet/>
      <dgm:spPr/>
      <dgm:t>
        <a:bodyPr/>
        <a:lstStyle/>
        <a:p>
          <a:endParaRPr lang="en-US"/>
        </a:p>
      </dgm:t>
    </dgm:pt>
    <dgm:pt modelId="{3122DD08-C6B4-4A34-A61D-69AF313504B8}" type="parTrans" cxnId="{8F8CD2C0-51A9-4E42-A919-FC1677360590}">
      <dgm:prSet/>
      <dgm:spPr/>
      <dgm:t>
        <a:bodyPr/>
        <a:lstStyle/>
        <a:p>
          <a:endParaRPr lang="en-US"/>
        </a:p>
      </dgm:t>
    </dgm:pt>
    <dgm:pt modelId="{153E0DC2-BE69-42B9-9917-4AA44838CF18}" type="pres">
      <dgm:prSet presAssocID="{BE6EB082-45B5-4CAD-8E89-6CC42F85E313}" presName="Name0" presStyleCnt="0">
        <dgm:presLayoutVars>
          <dgm:dir/>
          <dgm:animLvl val="lvl"/>
          <dgm:resizeHandles val="exact"/>
        </dgm:presLayoutVars>
      </dgm:prSet>
      <dgm:spPr/>
      <dgm:t>
        <a:bodyPr/>
        <a:lstStyle/>
        <a:p>
          <a:endParaRPr lang="en-US"/>
        </a:p>
      </dgm:t>
    </dgm:pt>
    <dgm:pt modelId="{0C82781C-EFB6-49C2-811A-2AC3CD8A1347}" type="pres">
      <dgm:prSet presAssocID="{BE6EB082-45B5-4CAD-8E89-6CC42F85E313}" presName="tSp" presStyleCnt="0"/>
      <dgm:spPr/>
    </dgm:pt>
    <dgm:pt modelId="{972901FD-7BCB-4CCA-87C0-0ED833063F72}" type="pres">
      <dgm:prSet presAssocID="{BE6EB082-45B5-4CAD-8E89-6CC42F85E313}" presName="bSp" presStyleCnt="0"/>
      <dgm:spPr/>
    </dgm:pt>
    <dgm:pt modelId="{069D0FC7-AA62-48D0-B721-6F1F3946B82F}" type="pres">
      <dgm:prSet presAssocID="{BE6EB082-45B5-4CAD-8E89-6CC42F85E313}" presName="process" presStyleCnt="0"/>
      <dgm:spPr/>
    </dgm:pt>
    <dgm:pt modelId="{6310F6FC-034F-4115-8CFD-01F42AC66C36}" type="pres">
      <dgm:prSet presAssocID="{4BE12BB7-83A7-4E9D-BDB8-26A6869E802F}" presName="composite1" presStyleCnt="0"/>
      <dgm:spPr/>
    </dgm:pt>
    <dgm:pt modelId="{324EB4EE-3F79-4384-ACDC-06C74031ECB1}" type="pres">
      <dgm:prSet presAssocID="{4BE12BB7-83A7-4E9D-BDB8-26A6869E802F}" presName="dummyNode1" presStyleLbl="node1" presStyleIdx="0" presStyleCnt="3"/>
      <dgm:spPr/>
    </dgm:pt>
    <dgm:pt modelId="{C74D3539-AB72-4AD9-B9C7-BA6451B8E600}" type="pres">
      <dgm:prSet presAssocID="{4BE12BB7-83A7-4E9D-BDB8-26A6869E802F}" presName="childNode1" presStyleLbl="bgAcc1" presStyleIdx="0" presStyleCnt="3" custScaleY="199129">
        <dgm:presLayoutVars>
          <dgm:bulletEnabled val="1"/>
        </dgm:presLayoutVars>
      </dgm:prSet>
      <dgm:spPr>
        <a:blipFill rotWithShape="0">
          <a:blip xmlns:r="http://schemas.openxmlformats.org/officeDocument/2006/relationships" r:embed="rId1"/>
          <a:stretch>
            <a:fillRect/>
          </a:stretch>
        </a:blipFill>
        <a:ln>
          <a:noFill/>
        </a:ln>
      </dgm:spPr>
      <dgm:t>
        <a:bodyPr/>
        <a:lstStyle/>
        <a:p>
          <a:endParaRPr lang="en-US"/>
        </a:p>
      </dgm:t>
    </dgm:pt>
    <dgm:pt modelId="{4068A38E-67F0-4A3B-8672-7A321D61CBFE}" type="pres">
      <dgm:prSet presAssocID="{4BE12BB7-83A7-4E9D-BDB8-26A6869E802F}" presName="childNode1tx" presStyleLbl="bgAcc1" presStyleIdx="0" presStyleCnt="3">
        <dgm:presLayoutVars>
          <dgm:bulletEnabled val="1"/>
        </dgm:presLayoutVars>
      </dgm:prSet>
      <dgm:spPr/>
    </dgm:pt>
    <dgm:pt modelId="{A6A4C922-C379-443D-A29C-5C97F2BEC8BE}" type="pres">
      <dgm:prSet presAssocID="{4BE12BB7-83A7-4E9D-BDB8-26A6869E802F}" presName="parentNode1" presStyleLbl="node1" presStyleIdx="0" presStyleCnt="3" custLinFactNeighborX="5295" custLinFactNeighborY="-56589">
        <dgm:presLayoutVars>
          <dgm:chMax val="1"/>
          <dgm:bulletEnabled val="1"/>
        </dgm:presLayoutVars>
      </dgm:prSet>
      <dgm:spPr/>
      <dgm:t>
        <a:bodyPr/>
        <a:lstStyle/>
        <a:p>
          <a:endParaRPr lang="en-US"/>
        </a:p>
      </dgm:t>
    </dgm:pt>
    <dgm:pt modelId="{FC13E71A-0692-4CDF-B1EC-9E6552E9ECE0}" type="pres">
      <dgm:prSet presAssocID="{4BE12BB7-83A7-4E9D-BDB8-26A6869E802F}" presName="connSite1" presStyleCnt="0"/>
      <dgm:spPr/>
    </dgm:pt>
    <dgm:pt modelId="{68A3F1CD-7A26-4259-98D6-51D038F11563}" type="pres">
      <dgm:prSet presAssocID="{390C25B2-8AAA-4129-A26C-F844389EC134}" presName="Name9" presStyleLbl="sibTrans2D1" presStyleIdx="0" presStyleCnt="2" custScaleX="100470"/>
      <dgm:spPr/>
      <dgm:t>
        <a:bodyPr/>
        <a:lstStyle/>
        <a:p>
          <a:endParaRPr lang="en-US"/>
        </a:p>
      </dgm:t>
    </dgm:pt>
    <dgm:pt modelId="{FCCB4B85-EC44-4E17-B1BC-D93C6563955C}" type="pres">
      <dgm:prSet presAssocID="{E5EC0C7A-0D47-4258-9334-166BEAF9D017}" presName="composite2" presStyleCnt="0"/>
      <dgm:spPr/>
    </dgm:pt>
    <dgm:pt modelId="{5C3E4DC8-2D89-47E8-BDA1-BF682D3A532D}" type="pres">
      <dgm:prSet presAssocID="{E5EC0C7A-0D47-4258-9334-166BEAF9D017}" presName="dummyNode2" presStyleLbl="node1" presStyleIdx="0" presStyleCnt="3"/>
      <dgm:spPr/>
    </dgm:pt>
    <dgm:pt modelId="{8FD5E3C8-D0B7-40AF-9C45-43426F39E08D}" type="pres">
      <dgm:prSet presAssocID="{E5EC0C7A-0D47-4258-9334-166BEAF9D017}" presName="childNode2" presStyleLbl="bgAcc1" presStyleIdx="1" presStyleCnt="3" custScaleY="133746">
        <dgm:presLayoutVars>
          <dgm:bulletEnabled val="1"/>
        </dgm:presLayoutVars>
      </dgm:prSet>
      <dgm:spPr>
        <a:ln>
          <a:noFill/>
        </a:ln>
      </dgm:spPr>
      <dgm:t>
        <a:bodyPr/>
        <a:lstStyle/>
        <a:p>
          <a:endParaRPr lang="en-US"/>
        </a:p>
      </dgm:t>
    </dgm:pt>
    <dgm:pt modelId="{BCD9255D-7B05-441F-B109-3269446E2611}" type="pres">
      <dgm:prSet presAssocID="{E5EC0C7A-0D47-4258-9334-166BEAF9D017}" presName="childNode2tx" presStyleLbl="bgAcc1" presStyleIdx="1" presStyleCnt="3">
        <dgm:presLayoutVars>
          <dgm:bulletEnabled val="1"/>
        </dgm:presLayoutVars>
      </dgm:prSet>
      <dgm:spPr/>
    </dgm:pt>
    <dgm:pt modelId="{20B9F1A5-BA67-4DBD-BB18-C04150CC3288}" type="pres">
      <dgm:prSet presAssocID="{E5EC0C7A-0D47-4258-9334-166BEAF9D017}" presName="parentNode2" presStyleLbl="node1" presStyleIdx="1" presStyleCnt="3" custLinFactNeighborX="10251" custLinFactNeighborY="34668">
        <dgm:presLayoutVars>
          <dgm:chMax val="0"/>
          <dgm:bulletEnabled val="1"/>
        </dgm:presLayoutVars>
      </dgm:prSet>
      <dgm:spPr/>
      <dgm:t>
        <a:bodyPr/>
        <a:lstStyle/>
        <a:p>
          <a:endParaRPr lang="en-US"/>
        </a:p>
      </dgm:t>
    </dgm:pt>
    <dgm:pt modelId="{BEA193D4-69BF-4F6D-BC9D-D7060FF99C3C}" type="pres">
      <dgm:prSet presAssocID="{E5EC0C7A-0D47-4258-9334-166BEAF9D017}" presName="connSite2" presStyleCnt="0"/>
      <dgm:spPr/>
    </dgm:pt>
    <dgm:pt modelId="{CE78F6D8-9E53-4C64-9361-97F5708EDF74}" type="pres">
      <dgm:prSet presAssocID="{ADA56939-EF31-4E8A-B993-D480B36734C0}" presName="Name18" presStyleLbl="sibTrans2D1" presStyleIdx="1" presStyleCnt="2"/>
      <dgm:spPr/>
      <dgm:t>
        <a:bodyPr/>
        <a:lstStyle/>
        <a:p>
          <a:endParaRPr lang="en-US"/>
        </a:p>
      </dgm:t>
    </dgm:pt>
    <dgm:pt modelId="{6A105BF6-F4FF-472A-B05D-370DFF8A0C32}" type="pres">
      <dgm:prSet presAssocID="{21C6973B-CFC2-4CEF-A140-17D97E65B3F3}" presName="composite1" presStyleCnt="0"/>
      <dgm:spPr/>
    </dgm:pt>
    <dgm:pt modelId="{7DDE3FF5-2236-4699-ADB8-A85C7D4873A3}" type="pres">
      <dgm:prSet presAssocID="{21C6973B-CFC2-4CEF-A140-17D97E65B3F3}" presName="dummyNode1" presStyleLbl="node1" presStyleIdx="1" presStyleCnt="3"/>
      <dgm:spPr/>
    </dgm:pt>
    <dgm:pt modelId="{1F9D8497-7F28-4699-ABC5-2D5F55E40CFC}" type="pres">
      <dgm:prSet presAssocID="{21C6973B-CFC2-4CEF-A140-17D97E65B3F3}" presName="childNode1" presStyleLbl="bgAcc1" presStyleIdx="2" presStyleCnt="3" custScaleY="127786" custLinFactNeighborX="-79" custLinFactNeighborY="-99">
        <dgm:presLayoutVars>
          <dgm:bulletEnabled val="1"/>
        </dgm:presLayoutVars>
      </dgm:prSet>
      <dgm:spPr>
        <a:blipFill rotWithShape="0">
          <a:blip xmlns:r="http://schemas.openxmlformats.org/officeDocument/2006/relationships" r:embed="rId2"/>
          <a:stretch>
            <a:fillRect/>
          </a:stretch>
        </a:blipFill>
        <a:ln>
          <a:noFill/>
        </a:ln>
      </dgm:spPr>
      <dgm:t>
        <a:bodyPr/>
        <a:lstStyle/>
        <a:p>
          <a:endParaRPr lang="en-US"/>
        </a:p>
      </dgm:t>
    </dgm:pt>
    <dgm:pt modelId="{8CA42170-9B2F-4073-8F3C-E57DE687ACD6}" type="pres">
      <dgm:prSet presAssocID="{21C6973B-CFC2-4CEF-A140-17D97E65B3F3}" presName="childNode1tx" presStyleLbl="bgAcc1" presStyleIdx="2" presStyleCnt="3">
        <dgm:presLayoutVars>
          <dgm:bulletEnabled val="1"/>
        </dgm:presLayoutVars>
      </dgm:prSet>
      <dgm:spPr/>
      <dgm:t>
        <a:bodyPr/>
        <a:lstStyle/>
        <a:p>
          <a:endParaRPr lang="en-US"/>
        </a:p>
      </dgm:t>
    </dgm:pt>
    <dgm:pt modelId="{E72CD3CF-BF01-4C1C-AF8F-911351588792}" type="pres">
      <dgm:prSet presAssocID="{21C6973B-CFC2-4CEF-A140-17D97E65B3F3}" presName="parentNode1" presStyleLbl="node1" presStyleIdx="2" presStyleCnt="3">
        <dgm:presLayoutVars>
          <dgm:chMax val="1"/>
          <dgm:bulletEnabled val="1"/>
        </dgm:presLayoutVars>
      </dgm:prSet>
      <dgm:spPr/>
      <dgm:t>
        <a:bodyPr/>
        <a:lstStyle/>
        <a:p>
          <a:endParaRPr lang="en-US"/>
        </a:p>
      </dgm:t>
    </dgm:pt>
    <dgm:pt modelId="{88D19D51-67BC-42F9-93EF-8B4BC51E09EA}" type="pres">
      <dgm:prSet presAssocID="{21C6973B-CFC2-4CEF-A140-17D97E65B3F3}" presName="connSite1" presStyleCnt="0"/>
      <dgm:spPr/>
    </dgm:pt>
  </dgm:ptLst>
  <dgm:cxnLst>
    <dgm:cxn modelId="{DCBAD213-ADA9-42A8-922B-20B34D21B0ED}" type="presOf" srcId="{E5EC0C7A-0D47-4258-9334-166BEAF9D017}" destId="{20B9F1A5-BA67-4DBD-BB18-C04150CC3288}" srcOrd="0" destOrd="0" presId="urn:microsoft.com/office/officeart/2005/8/layout/hProcess4"/>
    <dgm:cxn modelId="{8F8CD2C0-51A9-4E42-A919-FC1677360590}" srcId="{BE6EB082-45B5-4CAD-8E89-6CC42F85E313}" destId="{E5EC0C7A-0D47-4258-9334-166BEAF9D017}" srcOrd="1" destOrd="0" parTransId="{3122DD08-C6B4-4A34-A61D-69AF313504B8}" sibTransId="{ADA56939-EF31-4E8A-B993-D480B36734C0}"/>
    <dgm:cxn modelId="{04B8EF50-70CA-4400-873D-EB6C0FA1217C}" type="presOf" srcId="{BE6EB082-45B5-4CAD-8E89-6CC42F85E313}" destId="{153E0DC2-BE69-42B9-9917-4AA44838CF18}" srcOrd="0" destOrd="0" presId="urn:microsoft.com/office/officeart/2005/8/layout/hProcess4"/>
    <dgm:cxn modelId="{B2A6FB99-494F-4793-A0A9-E5E1C3310AB0}" srcId="{BE6EB082-45B5-4CAD-8E89-6CC42F85E313}" destId="{21C6973B-CFC2-4CEF-A140-17D97E65B3F3}" srcOrd="2" destOrd="0" parTransId="{E0A727F4-04B3-42C6-9295-09CA66BAB396}" sibTransId="{4726152A-28EE-46F1-A8B1-640A630C2ACB}"/>
    <dgm:cxn modelId="{87864282-13E9-4B62-9868-BE18A636B3E7}" type="presOf" srcId="{21C6973B-CFC2-4CEF-A140-17D97E65B3F3}" destId="{E72CD3CF-BF01-4C1C-AF8F-911351588792}" srcOrd="0" destOrd="0" presId="urn:microsoft.com/office/officeart/2005/8/layout/hProcess4"/>
    <dgm:cxn modelId="{372A59E3-2BC9-4613-89F3-3C2EE8A79A27}" type="presOf" srcId="{ADA56939-EF31-4E8A-B993-D480B36734C0}" destId="{CE78F6D8-9E53-4C64-9361-97F5708EDF74}" srcOrd="0" destOrd="0" presId="urn:microsoft.com/office/officeart/2005/8/layout/hProcess4"/>
    <dgm:cxn modelId="{0E3E3F47-4BC6-40EA-A2F0-07335EC40FE5}" srcId="{BE6EB082-45B5-4CAD-8E89-6CC42F85E313}" destId="{4BE12BB7-83A7-4E9D-BDB8-26A6869E802F}" srcOrd="0" destOrd="0" parTransId="{4F851EF0-8764-4683-A775-D8D69EA27A64}" sibTransId="{390C25B2-8AAA-4129-A26C-F844389EC134}"/>
    <dgm:cxn modelId="{25E1157C-8300-46AB-AE24-4378286F5D20}" type="presOf" srcId="{390C25B2-8AAA-4129-A26C-F844389EC134}" destId="{68A3F1CD-7A26-4259-98D6-51D038F11563}" srcOrd="0" destOrd="0" presId="urn:microsoft.com/office/officeart/2005/8/layout/hProcess4"/>
    <dgm:cxn modelId="{0647B67F-2C3E-4F54-9D3E-828F03B057C7}" type="presOf" srcId="{4BE12BB7-83A7-4E9D-BDB8-26A6869E802F}" destId="{A6A4C922-C379-443D-A29C-5C97F2BEC8BE}" srcOrd="0" destOrd="0" presId="urn:microsoft.com/office/officeart/2005/8/layout/hProcess4"/>
    <dgm:cxn modelId="{CEDAA637-01E1-48B0-8014-5A0E52928170}" type="presParOf" srcId="{153E0DC2-BE69-42B9-9917-4AA44838CF18}" destId="{0C82781C-EFB6-49C2-811A-2AC3CD8A1347}" srcOrd="0" destOrd="0" presId="urn:microsoft.com/office/officeart/2005/8/layout/hProcess4"/>
    <dgm:cxn modelId="{C11A0AB3-D770-461F-B2D2-11EC0B3D49D0}" type="presParOf" srcId="{153E0DC2-BE69-42B9-9917-4AA44838CF18}" destId="{972901FD-7BCB-4CCA-87C0-0ED833063F72}" srcOrd="1" destOrd="0" presId="urn:microsoft.com/office/officeart/2005/8/layout/hProcess4"/>
    <dgm:cxn modelId="{4E4028C0-587F-453F-B704-5B13B5A10FAC}" type="presParOf" srcId="{153E0DC2-BE69-42B9-9917-4AA44838CF18}" destId="{069D0FC7-AA62-48D0-B721-6F1F3946B82F}" srcOrd="2" destOrd="0" presId="urn:microsoft.com/office/officeart/2005/8/layout/hProcess4"/>
    <dgm:cxn modelId="{97465147-E40B-4B96-920E-E121E1282CC4}" type="presParOf" srcId="{069D0FC7-AA62-48D0-B721-6F1F3946B82F}" destId="{6310F6FC-034F-4115-8CFD-01F42AC66C36}" srcOrd="0" destOrd="0" presId="urn:microsoft.com/office/officeart/2005/8/layout/hProcess4"/>
    <dgm:cxn modelId="{1B346B89-FA88-4802-83D3-CBCB88B42E94}" type="presParOf" srcId="{6310F6FC-034F-4115-8CFD-01F42AC66C36}" destId="{324EB4EE-3F79-4384-ACDC-06C74031ECB1}" srcOrd="0" destOrd="0" presId="urn:microsoft.com/office/officeart/2005/8/layout/hProcess4"/>
    <dgm:cxn modelId="{F7C769A2-3B03-4226-A834-13C0277E03E3}" type="presParOf" srcId="{6310F6FC-034F-4115-8CFD-01F42AC66C36}" destId="{C74D3539-AB72-4AD9-B9C7-BA6451B8E600}" srcOrd="1" destOrd="0" presId="urn:microsoft.com/office/officeart/2005/8/layout/hProcess4"/>
    <dgm:cxn modelId="{2D12B05F-C6D0-445C-92B2-EC9890643A3E}" type="presParOf" srcId="{6310F6FC-034F-4115-8CFD-01F42AC66C36}" destId="{4068A38E-67F0-4A3B-8672-7A321D61CBFE}" srcOrd="2" destOrd="0" presId="urn:microsoft.com/office/officeart/2005/8/layout/hProcess4"/>
    <dgm:cxn modelId="{18429683-1E35-4BCA-ADF9-A826CDA97EDF}" type="presParOf" srcId="{6310F6FC-034F-4115-8CFD-01F42AC66C36}" destId="{A6A4C922-C379-443D-A29C-5C97F2BEC8BE}" srcOrd="3" destOrd="0" presId="urn:microsoft.com/office/officeart/2005/8/layout/hProcess4"/>
    <dgm:cxn modelId="{D0D1EE54-78FF-4AC7-9BFE-CC56841B246C}" type="presParOf" srcId="{6310F6FC-034F-4115-8CFD-01F42AC66C36}" destId="{FC13E71A-0692-4CDF-B1EC-9E6552E9ECE0}" srcOrd="4" destOrd="0" presId="urn:microsoft.com/office/officeart/2005/8/layout/hProcess4"/>
    <dgm:cxn modelId="{EF1425F5-45D3-4508-897D-F60807ED56D0}" type="presParOf" srcId="{069D0FC7-AA62-48D0-B721-6F1F3946B82F}" destId="{68A3F1CD-7A26-4259-98D6-51D038F11563}" srcOrd="1" destOrd="0" presId="urn:microsoft.com/office/officeart/2005/8/layout/hProcess4"/>
    <dgm:cxn modelId="{D0331367-91DC-4E9E-BF03-E69E782E9D8C}" type="presParOf" srcId="{069D0FC7-AA62-48D0-B721-6F1F3946B82F}" destId="{FCCB4B85-EC44-4E17-B1BC-D93C6563955C}" srcOrd="2" destOrd="0" presId="urn:microsoft.com/office/officeart/2005/8/layout/hProcess4"/>
    <dgm:cxn modelId="{84837765-156D-4575-9FC0-CEF2E49F556F}" type="presParOf" srcId="{FCCB4B85-EC44-4E17-B1BC-D93C6563955C}" destId="{5C3E4DC8-2D89-47E8-BDA1-BF682D3A532D}" srcOrd="0" destOrd="0" presId="urn:microsoft.com/office/officeart/2005/8/layout/hProcess4"/>
    <dgm:cxn modelId="{7EC57876-63FB-43F7-84B6-EF315F37531F}" type="presParOf" srcId="{FCCB4B85-EC44-4E17-B1BC-D93C6563955C}" destId="{8FD5E3C8-D0B7-40AF-9C45-43426F39E08D}" srcOrd="1" destOrd="0" presId="urn:microsoft.com/office/officeart/2005/8/layout/hProcess4"/>
    <dgm:cxn modelId="{B3E10FC6-5377-4B37-8073-3A63F9E79FE6}" type="presParOf" srcId="{FCCB4B85-EC44-4E17-B1BC-D93C6563955C}" destId="{BCD9255D-7B05-441F-B109-3269446E2611}" srcOrd="2" destOrd="0" presId="urn:microsoft.com/office/officeart/2005/8/layout/hProcess4"/>
    <dgm:cxn modelId="{E62BD20F-68D3-4C5A-A28B-3A8A27A2520D}" type="presParOf" srcId="{FCCB4B85-EC44-4E17-B1BC-D93C6563955C}" destId="{20B9F1A5-BA67-4DBD-BB18-C04150CC3288}" srcOrd="3" destOrd="0" presId="urn:microsoft.com/office/officeart/2005/8/layout/hProcess4"/>
    <dgm:cxn modelId="{CDEAA46A-C999-415D-85B3-C0F5F24ABA6F}" type="presParOf" srcId="{FCCB4B85-EC44-4E17-B1BC-D93C6563955C}" destId="{BEA193D4-69BF-4F6D-BC9D-D7060FF99C3C}" srcOrd="4" destOrd="0" presId="urn:microsoft.com/office/officeart/2005/8/layout/hProcess4"/>
    <dgm:cxn modelId="{05B5363E-5B7D-4AEA-8C55-3FDF2463C36F}" type="presParOf" srcId="{069D0FC7-AA62-48D0-B721-6F1F3946B82F}" destId="{CE78F6D8-9E53-4C64-9361-97F5708EDF74}" srcOrd="3" destOrd="0" presId="urn:microsoft.com/office/officeart/2005/8/layout/hProcess4"/>
    <dgm:cxn modelId="{8AB94CAC-113D-4589-AA67-E91FFF653CE2}" type="presParOf" srcId="{069D0FC7-AA62-48D0-B721-6F1F3946B82F}" destId="{6A105BF6-F4FF-472A-B05D-370DFF8A0C32}" srcOrd="4" destOrd="0" presId="urn:microsoft.com/office/officeart/2005/8/layout/hProcess4"/>
    <dgm:cxn modelId="{D9043377-71D4-4386-89AC-285A0B2E7434}" type="presParOf" srcId="{6A105BF6-F4FF-472A-B05D-370DFF8A0C32}" destId="{7DDE3FF5-2236-4699-ADB8-A85C7D4873A3}" srcOrd="0" destOrd="0" presId="urn:microsoft.com/office/officeart/2005/8/layout/hProcess4"/>
    <dgm:cxn modelId="{AEAF3E01-7307-41D6-9F69-8A4CFCC8A590}" type="presParOf" srcId="{6A105BF6-F4FF-472A-B05D-370DFF8A0C32}" destId="{1F9D8497-7F28-4699-ABC5-2D5F55E40CFC}" srcOrd="1" destOrd="0" presId="urn:microsoft.com/office/officeart/2005/8/layout/hProcess4"/>
    <dgm:cxn modelId="{C8BF2855-5B70-4E4A-BB83-B2D948C22621}" type="presParOf" srcId="{6A105BF6-F4FF-472A-B05D-370DFF8A0C32}" destId="{8CA42170-9B2F-4073-8F3C-E57DE687ACD6}" srcOrd="2" destOrd="0" presId="urn:microsoft.com/office/officeart/2005/8/layout/hProcess4"/>
    <dgm:cxn modelId="{09CA94BF-0E8A-4EFF-B7F9-6AC3BC0985A8}" type="presParOf" srcId="{6A105BF6-F4FF-472A-B05D-370DFF8A0C32}" destId="{E72CD3CF-BF01-4C1C-AF8F-911351588792}" srcOrd="3" destOrd="0" presId="urn:microsoft.com/office/officeart/2005/8/layout/hProcess4"/>
    <dgm:cxn modelId="{6D947EB9-3D49-4A10-9511-073141FF96B2}" type="presParOf" srcId="{6A105BF6-F4FF-472A-B05D-370DFF8A0C32}" destId="{88D19D51-67BC-42F9-93EF-8B4BC51E09EA}"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4DB25-EEBD-4813-BFF5-7E10E1B97D40}">
      <dsp:nvSpPr>
        <dsp:cNvPr id="0" name=""/>
        <dsp:cNvSpPr/>
      </dsp:nvSpPr>
      <dsp:spPr>
        <a:xfrm>
          <a:off x="3083005" y="2461550"/>
          <a:ext cx="2063588" cy="2063588"/>
        </a:xfrm>
        <a:prstGeom prst="ellipse">
          <a:avLst/>
        </a:prstGeom>
        <a:solidFill>
          <a:srgbClr val="988D5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smtClean="0"/>
            <a:t>CER Folder</a:t>
          </a:r>
          <a:endParaRPr lang="en-US" sz="4200" kern="1200" dirty="0"/>
        </a:p>
      </dsp:txBody>
      <dsp:txXfrm>
        <a:off x="3385210" y="2763755"/>
        <a:ext cx="1459178" cy="1459178"/>
      </dsp:txXfrm>
    </dsp:sp>
    <dsp:sp modelId="{E9712502-5E95-47ED-B438-535C2A4150C0}">
      <dsp:nvSpPr>
        <dsp:cNvPr id="0" name=""/>
        <dsp:cNvSpPr/>
      </dsp:nvSpPr>
      <dsp:spPr>
        <a:xfrm rot="12180072">
          <a:off x="1446198" y="2426311"/>
          <a:ext cx="1695404" cy="5881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80E753-D330-4591-8259-AD96F8719542}">
      <dsp:nvSpPr>
        <dsp:cNvPr id="0" name=""/>
        <dsp:cNvSpPr/>
      </dsp:nvSpPr>
      <dsp:spPr>
        <a:xfrm>
          <a:off x="533389" y="1604969"/>
          <a:ext cx="1960408" cy="15683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Eligibility and Fiscal Documentation </a:t>
          </a:r>
          <a:endParaRPr lang="en-US" sz="2200" kern="1200" dirty="0"/>
        </a:p>
      </dsp:txBody>
      <dsp:txXfrm>
        <a:off x="579324" y="1650904"/>
        <a:ext cx="1868538" cy="1476457"/>
      </dsp:txXfrm>
    </dsp:sp>
    <dsp:sp modelId="{68C4D04F-4B52-4876-B275-AD89C4CE5BA9}">
      <dsp:nvSpPr>
        <dsp:cNvPr id="0" name=""/>
        <dsp:cNvSpPr/>
      </dsp:nvSpPr>
      <dsp:spPr>
        <a:xfrm rot="16200000">
          <a:off x="3322624" y="1283101"/>
          <a:ext cx="1584351" cy="5881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A56AAE-9208-4873-9451-2BBDBDB771C6}">
      <dsp:nvSpPr>
        <dsp:cNvPr id="0" name=""/>
        <dsp:cNvSpPr/>
      </dsp:nvSpPr>
      <dsp:spPr>
        <a:xfrm>
          <a:off x="3134595" y="823"/>
          <a:ext cx="1960408" cy="15683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Case Management Documentation </a:t>
          </a:r>
          <a:endParaRPr lang="en-US" sz="2200" kern="1200" dirty="0"/>
        </a:p>
      </dsp:txBody>
      <dsp:txXfrm>
        <a:off x="3180530" y="46758"/>
        <a:ext cx="1868538" cy="1476457"/>
      </dsp:txXfrm>
    </dsp:sp>
    <dsp:sp modelId="{63E945EA-C123-4D5D-8C40-B972F35F3C6F}">
      <dsp:nvSpPr>
        <dsp:cNvPr id="0" name=""/>
        <dsp:cNvSpPr/>
      </dsp:nvSpPr>
      <dsp:spPr>
        <a:xfrm rot="20505480">
          <a:off x="5145034" y="2584789"/>
          <a:ext cx="1668300" cy="5881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22761A-2178-46A4-BEE0-DA0C1E938CD1}">
      <dsp:nvSpPr>
        <dsp:cNvPr id="0" name=""/>
        <dsp:cNvSpPr/>
      </dsp:nvSpPr>
      <dsp:spPr>
        <a:xfrm>
          <a:off x="5791207" y="1833572"/>
          <a:ext cx="1960408" cy="15683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Entitlement Determination Documentation </a:t>
          </a:r>
          <a:endParaRPr lang="en-US" sz="2200" kern="1200" dirty="0"/>
        </a:p>
      </dsp:txBody>
      <dsp:txXfrm>
        <a:off x="5837142" y="1879507"/>
        <a:ext cx="1868538" cy="14764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EDA1C-EF3E-4E56-879E-B126F3E1C947}">
      <dsp:nvSpPr>
        <dsp:cNvPr id="0" name=""/>
        <dsp:cNvSpPr/>
      </dsp:nvSpPr>
      <dsp:spPr>
        <a:xfrm>
          <a:off x="4112690" y="2299336"/>
          <a:ext cx="2640330" cy="264033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endParaRPr lang="en-US" sz="5000" kern="1200" dirty="0"/>
        </a:p>
      </dsp:txBody>
      <dsp:txXfrm>
        <a:off x="4643514" y="2917821"/>
        <a:ext cx="1578682" cy="1357184"/>
      </dsp:txXfrm>
    </dsp:sp>
    <dsp:sp modelId="{E23E9F11-07CB-47FE-95D7-354D9C31D637}">
      <dsp:nvSpPr>
        <dsp:cNvPr id="0" name=""/>
        <dsp:cNvSpPr/>
      </dsp:nvSpPr>
      <dsp:spPr>
        <a:xfrm>
          <a:off x="2079775" y="1981196"/>
          <a:ext cx="2253996" cy="2322568"/>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dirty="0"/>
        </a:p>
      </dsp:txBody>
      <dsp:txXfrm>
        <a:off x="2647225" y="2562193"/>
        <a:ext cx="1119096" cy="1160574"/>
      </dsp:txXfrm>
    </dsp:sp>
    <dsp:sp modelId="{7E536296-6B27-4DD6-8819-2BE2646B7630}">
      <dsp:nvSpPr>
        <dsp:cNvPr id="0" name=""/>
        <dsp:cNvSpPr/>
      </dsp:nvSpPr>
      <dsp:spPr>
        <a:xfrm rot="20700000">
          <a:off x="3591228" y="107916"/>
          <a:ext cx="2342899" cy="2397321"/>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endParaRPr lang="en-US" sz="4200" kern="1200" dirty="0"/>
        </a:p>
      </dsp:txBody>
      <dsp:txXfrm rot="-20700000">
        <a:off x="4101867" y="636947"/>
        <a:ext cx="1321622" cy="1339259"/>
      </dsp:txXfrm>
    </dsp:sp>
    <dsp:sp modelId="{A955DDD5-032E-443F-951D-BFBDDAA0BA70}">
      <dsp:nvSpPr>
        <dsp:cNvPr id="0" name=""/>
        <dsp:cNvSpPr/>
      </dsp:nvSpPr>
      <dsp:spPr>
        <a:xfrm>
          <a:off x="3807209" y="1981196"/>
          <a:ext cx="3379622" cy="3379622"/>
        </a:xfrm>
        <a:prstGeom prst="circularArrow">
          <a:avLst>
            <a:gd name="adj1" fmla="val 4687"/>
            <a:gd name="adj2" fmla="val 299029"/>
            <a:gd name="adj3" fmla="val 2528961"/>
            <a:gd name="adj4" fmla="val 1583398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6EA705-AE92-4C57-9595-D18C8338C8E3}">
      <dsp:nvSpPr>
        <dsp:cNvPr id="0" name=""/>
        <dsp:cNvSpPr/>
      </dsp:nvSpPr>
      <dsp:spPr>
        <a:xfrm>
          <a:off x="1630141" y="1836213"/>
          <a:ext cx="2455506" cy="245550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0F4E67-7941-40BF-93A3-0CE9E6FF2745}">
      <dsp:nvSpPr>
        <dsp:cNvPr id="0" name=""/>
        <dsp:cNvSpPr/>
      </dsp:nvSpPr>
      <dsp:spPr>
        <a:xfrm>
          <a:off x="3200401" y="-129152"/>
          <a:ext cx="2647530" cy="264753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70663-A335-46EF-8483-D3E79312E832}">
      <dsp:nvSpPr>
        <dsp:cNvPr id="0" name=""/>
        <dsp:cNvSpPr/>
      </dsp:nvSpPr>
      <dsp:spPr>
        <a:xfrm>
          <a:off x="25266" y="510427"/>
          <a:ext cx="8712467" cy="1268867"/>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201433" numCol="1" spcCol="1270" anchor="ctr" anchorCtr="0">
          <a:noAutofit/>
        </a:bodyPr>
        <a:lstStyle/>
        <a:p>
          <a:pPr lvl="0" algn="l" defTabSz="1022350">
            <a:lnSpc>
              <a:spcPct val="90000"/>
            </a:lnSpc>
            <a:spcBef>
              <a:spcPct val="0"/>
            </a:spcBef>
            <a:spcAft>
              <a:spcPct val="35000"/>
            </a:spcAft>
          </a:pPr>
          <a:r>
            <a:rPr lang="en-US" sz="2300" kern="1200" dirty="0" smtClean="0"/>
            <a:t>VR&amp;E Officer </a:t>
          </a:r>
          <a:endParaRPr lang="en-US" sz="2300" kern="1200" dirty="0"/>
        </a:p>
      </dsp:txBody>
      <dsp:txXfrm>
        <a:off x="25266" y="827644"/>
        <a:ext cx="8395250" cy="634433"/>
      </dsp:txXfrm>
    </dsp:sp>
    <dsp:sp modelId="{CBF0CEF3-B21E-420A-9B44-1D76B2296B13}">
      <dsp:nvSpPr>
        <dsp:cNvPr id="0" name=""/>
        <dsp:cNvSpPr/>
      </dsp:nvSpPr>
      <dsp:spPr>
        <a:xfrm>
          <a:off x="0" y="1463474"/>
          <a:ext cx="2683440" cy="355702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t>*IWRP:  $25k-$75k</a:t>
          </a:r>
        </a:p>
        <a:p>
          <a:pPr lvl="0" algn="l" defTabSz="800100">
            <a:lnSpc>
              <a:spcPct val="90000"/>
            </a:lnSpc>
            <a:spcBef>
              <a:spcPct val="0"/>
            </a:spcBef>
            <a:spcAft>
              <a:spcPct val="35000"/>
            </a:spcAft>
          </a:pPr>
          <a:endParaRPr lang="en-US" sz="1800" b="1" kern="1200" dirty="0" smtClean="0"/>
        </a:p>
        <a:p>
          <a:pPr lvl="0" algn="l" defTabSz="800100">
            <a:lnSpc>
              <a:spcPct val="90000"/>
            </a:lnSpc>
            <a:spcBef>
              <a:spcPct val="0"/>
            </a:spcBef>
            <a:spcAft>
              <a:spcPct val="35000"/>
            </a:spcAft>
          </a:pPr>
          <a:r>
            <a:rPr lang="en-US" sz="1800" b="1" kern="1200" dirty="0" smtClean="0"/>
            <a:t>**IILP (no construction): </a:t>
          </a:r>
        </a:p>
        <a:p>
          <a:pPr lvl="0" algn="l" defTabSz="800100">
            <a:lnSpc>
              <a:spcPct val="90000"/>
            </a:lnSpc>
            <a:spcBef>
              <a:spcPct val="0"/>
            </a:spcBef>
            <a:spcAft>
              <a:spcPct val="35000"/>
            </a:spcAft>
          </a:pPr>
          <a:r>
            <a:rPr lang="en-US" sz="1800" b="1" kern="1200" dirty="0" smtClean="0"/>
            <a:t>      up to $75k</a:t>
          </a:r>
        </a:p>
        <a:p>
          <a:pPr lvl="0" algn="l" defTabSz="800100">
            <a:lnSpc>
              <a:spcPct val="90000"/>
            </a:lnSpc>
            <a:spcBef>
              <a:spcPct val="0"/>
            </a:spcBef>
            <a:spcAft>
              <a:spcPct val="35000"/>
            </a:spcAft>
          </a:pPr>
          <a:endParaRPr lang="en-US" sz="1800" b="1" kern="1200" dirty="0" smtClean="0"/>
        </a:p>
        <a:p>
          <a:pPr lvl="0" algn="l" defTabSz="800100">
            <a:lnSpc>
              <a:spcPct val="90000"/>
            </a:lnSpc>
            <a:spcBef>
              <a:spcPct val="0"/>
            </a:spcBef>
            <a:spcAft>
              <a:spcPct val="35000"/>
            </a:spcAft>
          </a:pPr>
          <a:r>
            <a:rPr lang="en-US" sz="1800" b="1" kern="1200" dirty="0" smtClean="0"/>
            <a:t>Construction: up to  </a:t>
          </a:r>
        </a:p>
        <a:p>
          <a:pPr lvl="0" algn="l" defTabSz="800100">
            <a:lnSpc>
              <a:spcPct val="90000"/>
            </a:lnSpc>
            <a:spcBef>
              <a:spcPct val="0"/>
            </a:spcBef>
            <a:spcAft>
              <a:spcPct val="35000"/>
            </a:spcAft>
          </a:pPr>
          <a:r>
            <a:rPr lang="en-US" sz="1800" b="1" kern="1200" dirty="0" smtClean="0"/>
            <a:t>      $2k</a:t>
          </a:r>
        </a:p>
        <a:p>
          <a:pPr lvl="0" algn="l" defTabSz="800100">
            <a:lnSpc>
              <a:spcPct val="90000"/>
            </a:lnSpc>
            <a:spcBef>
              <a:spcPct val="0"/>
            </a:spcBef>
            <a:spcAft>
              <a:spcPct val="35000"/>
            </a:spcAft>
          </a:pPr>
          <a:endParaRPr lang="en-US" sz="1800" b="1" kern="1200" dirty="0" smtClean="0"/>
        </a:p>
        <a:p>
          <a:pPr lvl="0" algn="l" defTabSz="800100">
            <a:lnSpc>
              <a:spcPct val="90000"/>
            </a:lnSpc>
            <a:spcBef>
              <a:spcPct val="0"/>
            </a:spcBef>
            <a:spcAft>
              <a:spcPct val="35000"/>
            </a:spcAft>
          </a:pPr>
          <a:r>
            <a:rPr lang="en-US" sz="1800" b="1" kern="1200" dirty="0" smtClean="0"/>
            <a:t>***Self-Employment:</a:t>
          </a:r>
        </a:p>
        <a:p>
          <a:pPr lvl="0" algn="l" defTabSz="800100">
            <a:lnSpc>
              <a:spcPct val="90000"/>
            </a:lnSpc>
            <a:spcBef>
              <a:spcPct val="0"/>
            </a:spcBef>
            <a:spcAft>
              <a:spcPct val="35000"/>
            </a:spcAft>
          </a:pPr>
          <a:r>
            <a:rPr lang="en-US" sz="1800" b="1" kern="1200" dirty="0" smtClean="0">
              <a:solidFill>
                <a:schemeClr val="tx1"/>
              </a:solidFill>
            </a:rPr>
            <a:t>     up to $25k (Category I)</a:t>
          </a:r>
        </a:p>
        <a:p>
          <a:pPr lvl="0" algn="l" defTabSz="800100">
            <a:lnSpc>
              <a:spcPct val="90000"/>
            </a:lnSpc>
            <a:spcBef>
              <a:spcPct val="0"/>
            </a:spcBef>
            <a:spcAft>
              <a:spcPct val="35000"/>
            </a:spcAft>
          </a:pPr>
          <a:endParaRPr lang="en-US" sz="1800" kern="1200" dirty="0" smtClean="0"/>
        </a:p>
      </dsp:txBody>
      <dsp:txXfrm>
        <a:off x="0" y="1463474"/>
        <a:ext cx="2683440" cy="3557026"/>
      </dsp:txXfrm>
    </dsp:sp>
    <dsp:sp modelId="{0228B0C9-A8EF-4E1B-A689-B61534EBEBA9}">
      <dsp:nvSpPr>
        <dsp:cNvPr id="0" name=""/>
        <dsp:cNvSpPr/>
      </dsp:nvSpPr>
      <dsp:spPr>
        <a:xfrm>
          <a:off x="2708706" y="933383"/>
          <a:ext cx="6029027" cy="1268867"/>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201433" numCol="1" spcCol="1270" anchor="ctr" anchorCtr="0">
          <a:noAutofit/>
        </a:bodyPr>
        <a:lstStyle/>
        <a:p>
          <a:pPr lvl="0" algn="l" defTabSz="1022350">
            <a:lnSpc>
              <a:spcPct val="90000"/>
            </a:lnSpc>
            <a:spcBef>
              <a:spcPct val="0"/>
            </a:spcBef>
            <a:spcAft>
              <a:spcPct val="35000"/>
            </a:spcAft>
          </a:pPr>
          <a:r>
            <a:rPr lang="en-US" sz="2300" kern="1200" dirty="0" smtClean="0"/>
            <a:t>Regional Office Director </a:t>
          </a:r>
          <a:endParaRPr lang="en-US" sz="2300" kern="1200" dirty="0"/>
        </a:p>
      </dsp:txBody>
      <dsp:txXfrm>
        <a:off x="2708706" y="1250600"/>
        <a:ext cx="5711810" cy="634433"/>
      </dsp:txXfrm>
    </dsp:sp>
    <dsp:sp modelId="{2786742D-173A-4D82-A7AE-85D9E6042A65}">
      <dsp:nvSpPr>
        <dsp:cNvPr id="0" name=""/>
        <dsp:cNvSpPr/>
      </dsp:nvSpPr>
      <dsp:spPr>
        <a:xfrm>
          <a:off x="2690780" y="1905006"/>
          <a:ext cx="2683440" cy="312726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smtClean="0"/>
            <a:t>*IWRP:  $75k – $100k</a:t>
          </a:r>
        </a:p>
        <a:p>
          <a:pPr lvl="0" algn="l" defTabSz="844550">
            <a:lnSpc>
              <a:spcPct val="90000"/>
            </a:lnSpc>
            <a:spcBef>
              <a:spcPct val="0"/>
            </a:spcBef>
            <a:spcAft>
              <a:spcPct val="35000"/>
            </a:spcAft>
          </a:pPr>
          <a:endParaRPr lang="en-US" sz="1900" b="1" kern="1200" dirty="0"/>
        </a:p>
        <a:p>
          <a:pPr lvl="0" algn="l" defTabSz="844550">
            <a:lnSpc>
              <a:spcPct val="90000"/>
            </a:lnSpc>
            <a:spcBef>
              <a:spcPct val="0"/>
            </a:spcBef>
            <a:spcAft>
              <a:spcPct val="35000"/>
            </a:spcAft>
          </a:pPr>
          <a:r>
            <a:rPr lang="en-US" sz="1900" b="1" kern="1200" dirty="0" smtClean="0"/>
            <a:t>**IILP (no construction): $75k - $100k</a:t>
          </a:r>
        </a:p>
        <a:p>
          <a:pPr lvl="0" algn="l" defTabSz="844550">
            <a:lnSpc>
              <a:spcPct val="90000"/>
            </a:lnSpc>
            <a:spcBef>
              <a:spcPct val="0"/>
            </a:spcBef>
            <a:spcAft>
              <a:spcPct val="35000"/>
            </a:spcAft>
          </a:pPr>
          <a:endParaRPr lang="en-US" sz="1900" b="1" kern="1200" dirty="0" smtClean="0"/>
        </a:p>
        <a:p>
          <a:pPr lvl="0" algn="l" defTabSz="844550">
            <a:lnSpc>
              <a:spcPct val="90000"/>
            </a:lnSpc>
            <a:spcBef>
              <a:spcPct val="0"/>
            </a:spcBef>
            <a:spcAft>
              <a:spcPct val="35000"/>
            </a:spcAft>
          </a:pPr>
          <a:r>
            <a:rPr lang="en-US" sz="1900" b="1" kern="1200" dirty="0" smtClean="0"/>
            <a:t>Construction:  $2k - $15k</a:t>
          </a:r>
        </a:p>
      </dsp:txBody>
      <dsp:txXfrm>
        <a:off x="2690780" y="1905006"/>
        <a:ext cx="2683440" cy="3127268"/>
      </dsp:txXfrm>
    </dsp:sp>
    <dsp:sp modelId="{C3B3E081-0C29-47D4-A0EF-EFBE312971A0}">
      <dsp:nvSpPr>
        <dsp:cNvPr id="0" name=""/>
        <dsp:cNvSpPr/>
      </dsp:nvSpPr>
      <dsp:spPr>
        <a:xfrm>
          <a:off x="5392146" y="1356338"/>
          <a:ext cx="3345587" cy="1268867"/>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201433" numCol="1" spcCol="1270" anchor="ctr" anchorCtr="0">
          <a:noAutofit/>
        </a:bodyPr>
        <a:lstStyle/>
        <a:p>
          <a:pPr lvl="0" algn="l" defTabSz="1022350">
            <a:lnSpc>
              <a:spcPct val="90000"/>
            </a:lnSpc>
            <a:spcBef>
              <a:spcPct val="0"/>
            </a:spcBef>
            <a:spcAft>
              <a:spcPct val="35000"/>
            </a:spcAft>
          </a:pPr>
          <a:r>
            <a:rPr lang="en-US" sz="2300" kern="1200" dirty="0" smtClean="0"/>
            <a:t>VR&amp;E Service Director</a:t>
          </a:r>
          <a:endParaRPr lang="en-US" sz="2300" kern="1200" dirty="0"/>
        </a:p>
      </dsp:txBody>
      <dsp:txXfrm>
        <a:off x="5392146" y="1673555"/>
        <a:ext cx="3028370" cy="634433"/>
      </dsp:txXfrm>
    </dsp:sp>
    <dsp:sp modelId="{A682D778-5722-46C2-B061-1C6563595D26}">
      <dsp:nvSpPr>
        <dsp:cNvPr id="0" name=""/>
        <dsp:cNvSpPr/>
      </dsp:nvSpPr>
      <dsp:spPr>
        <a:xfrm>
          <a:off x="5405321" y="2320343"/>
          <a:ext cx="2683440" cy="269803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t>*IWRP:  exceeds $100k</a:t>
          </a:r>
          <a:endParaRPr lang="en-US" sz="1800" b="1" kern="1200" dirty="0"/>
        </a:p>
        <a:p>
          <a:pPr lvl="0" algn="l" defTabSz="800100">
            <a:lnSpc>
              <a:spcPct val="90000"/>
            </a:lnSpc>
            <a:spcBef>
              <a:spcPct val="0"/>
            </a:spcBef>
            <a:spcAft>
              <a:spcPct val="35000"/>
            </a:spcAft>
          </a:pPr>
          <a:r>
            <a:rPr lang="en-US" sz="1800" b="1" kern="1200" dirty="0" smtClean="0"/>
            <a:t>**IILP (no construction):</a:t>
          </a:r>
        </a:p>
        <a:p>
          <a:pPr lvl="0" algn="l" defTabSz="800100">
            <a:lnSpc>
              <a:spcPct val="90000"/>
            </a:lnSpc>
            <a:spcBef>
              <a:spcPct val="0"/>
            </a:spcBef>
            <a:spcAft>
              <a:spcPct val="35000"/>
            </a:spcAft>
          </a:pPr>
          <a:r>
            <a:rPr lang="en-US" sz="1800" b="1" kern="1200" dirty="0" smtClean="0"/>
            <a:t>     exceeds $100k</a:t>
          </a:r>
        </a:p>
        <a:p>
          <a:pPr lvl="0" algn="l" defTabSz="800100">
            <a:lnSpc>
              <a:spcPct val="90000"/>
            </a:lnSpc>
            <a:spcBef>
              <a:spcPct val="0"/>
            </a:spcBef>
            <a:spcAft>
              <a:spcPct val="35000"/>
            </a:spcAft>
          </a:pPr>
          <a:r>
            <a:rPr lang="en-US" sz="1800" b="1" kern="1200" dirty="0" smtClean="0"/>
            <a:t>Construction: exceeds  </a:t>
          </a:r>
        </a:p>
        <a:p>
          <a:pPr lvl="0" algn="l" defTabSz="800100">
            <a:lnSpc>
              <a:spcPct val="90000"/>
            </a:lnSpc>
            <a:spcBef>
              <a:spcPct val="0"/>
            </a:spcBef>
            <a:spcAft>
              <a:spcPct val="35000"/>
            </a:spcAft>
          </a:pPr>
          <a:r>
            <a:rPr lang="en-US" sz="1800" b="1" kern="1200" smtClean="0"/>
            <a:t>      $</a:t>
          </a:r>
          <a:r>
            <a:rPr lang="en-US" sz="1800" b="1" kern="1200" dirty="0" smtClean="0"/>
            <a:t>15k</a:t>
          </a:r>
        </a:p>
        <a:p>
          <a:pPr lvl="0" algn="l" defTabSz="800100">
            <a:lnSpc>
              <a:spcPct val="90000"/>
            </a:lnSpc>
            <a:spcBef>
              <a:spcPct val="0"/>
            </a:spcBef>
            <a:spcAft>
              <a:spcPct val="35000"/>
            </a:spcAft>
          </a:pPr>
          <a:r>
            <a:rPr lang="en-US" sz="1800" b="1" kern="1200" dirty="0" smtClean="0"/>
            <a:t>***Self-Employment (SE): </a:t>
          </a:r>
        </a:p>
        <a:p>
          <a:pPr lvl="0" algn="l" defTabSz="800100">
            <a:lnSpc>
              <a:spcPct val="90000"/>
            </a:lnSpc>
            <a:spcBef>
              <a:spcPct val="0"/>
            </a:spcBef>
            <a:spcAft>
              <a:spcPct val="35000"/>
            </a:spcAft>
          </a:pPr>
          <a:r>
            <a:rPr lang="en-US" sz="1800" b="1" kern="1200" dirty="0" smtClean="0"/>
            <a:t> exceeds $25k</a:t>
          </a:r>
          <a:r>
            <a:rPr lang="en-US" sz="1800" b="1" kern="1200" dirty="0" smtClean="0">
              <a:solidFill>
                <a:schemeClr val="tx1"/>
              </a:solidFill>
            </a:rPr>
            <a:t> (All costs)</a:t>
          </a:r>
        </a:p>
      </dsp:txBody>
      <dsp:txXfrm>
        <a:off x="5405321" y="2320343"/>
        <a:ext cx="2683440" cy="26980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D3539-AB72-4AD9-B9C7-BA6451B8E600}">
      <dsp:nvSpPr>
        <dsp:cNvPr id="0" name=""/>
        <dsp:cNvSpPr/>
      </dsp:nvSpPr>
      <dsp:spPr>
        <a:xfrm>
          <a:off x="782" y="406396"/>
          <a:ext cx="2260821" cy="3713168"/>
        </a:xfrm>
        <a:prstGeom prst="roundRect">
          <a:avLst>
            <a:gd name="adj" fmla="val 10000"/>
          </a:avLst>
        </a:prstGeom>
        <a:blipFill rotWithShape="0">
          <a:blip xmlns:r="http://schemas.openxmlformats.org/officeDocument/2006/relationships" r:embed="rId1"/>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68A3F1CD-7A26-4259-98D6-51D038F11563}">
      <dsp:nvSpPr>
        <dsp:cNvPr id="0" name=""/>
        <dsp:cNvSpPr/>
      </dsp:nvSpPr>
      <dsp:spPr>
        <a:xfrm>
          <a:off x="1486704" y="1641081"/>
          <a:ext cx="2398449" cy="2387229"/>
        </a:xfrm>
        <a:prstGeom prst="leftCircularArrow">
          <a:avLst>
            <a:gd name="adj1" fmla="val 3044"/>
            <a:gd name="adj2" fmla="val 373568"/>
            <a:gd name="adj3" fmla="val 2962437"/>
            <a:gd name="adj4" fmla="val 9837847"/>
            <a:gd name="adj5" fmla="val 355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A4C922-C379-443D-A29C-5C97F2BEC8BE}">
      <dsp:nvSpPr>
        <dsp:cNvPr id="0" name=""/>
        <dsp:cNvSpPr/>
      </dsp:nvSpPr>
      <dsp:spPr>
        <a:xfrm>
          <a:off x="609597" y="2343517"/>
          <a:ext cx="2009619" cy="799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Prepare VAF </a:t>
          </a:r>
        </a:p>
        <a:p>
          <a:pPr lvl="0" algn="ctr" defTabSz="889000">
            <a:lnSpc>
              <a:spcPct val="90000"/>
            </a:lnSpc>
            <a:spcBef>
              <a:spcPct val="0"/>
            </a:spcBef>
            <a:spcAft>
              <a:spcPct val="35000"/>
            </a:spcAft>
          </a:pPr>
          <a:r>
            <a:rPr lang="en-US" sz="2000" b="1" kern="1200" dirty="0" smtClean="0"/>
            <a:t>28-1905</a:t>
          </a:r>
          <a:endParaRPr lang="en-US" sz="2000" b="1" kern="1200" dirty="0"/>
        </a:p>
      </dsp:txBody>
      <dsp:txXfrm>
        <a:off x="633004" y="2366924"/>
        <a:ext cx="1962805" cy="752345"/>
      </dsp:txXfrm>
    </dsp:sp>
    <dsp:sp modelId="{8FD5E3C8-D0B7-40AF-9C45-43426F39E08D}">
      <dsp:nvSpPr>
        <dsp:cNvPr id="0" name=""/>
        <dsp:cNvSpPr/>
      </dsp:nvSpPr>
      <dsp:spPr>
        <a:xfrm>
          <a:off x="2858787" y="1013749"/>
          <a:ext cx="2260821" cy="2493968"/>
        </a:xfrm>
        <a:prstGeom prst="roundRect">
          <a:avLst>
            <a:gd name="adj" fmla="val 10000"/>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CE78F6D8-9E53-4C64-9361-97F5708EDF74}">
      <dsp:nvSpPr>
        <dsp:cNvPr id="0" name=""/>
        <dsp:cNvSpPr/>
      </dsp:nvSpPr>
      <dsp:spPr>
        <a:xfrm>
          <a:off x="4408861" y="384755"/>
          <a:ext cx="2519219" cy="2519219"/>
        </a:xfrm>
        <a:prstGeom prst="circularArrow">
          <a:avLst>
            <a:gd name="adj1" fmla="val 2884"/>
            <a:gd name="adj2" fmla="val 352672"/>
            <a:gd name="adj3" fmla="val 19004193"/>
            <a:gd name="adj4" fmla="val 12107887"/>
            <a:gd name="adj5" fmla="val 336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B9F1A5-BA67-4DBD-BB18-C04150CC3288}">
      <dsp:nvSpPr>
        <dsp:cNvPr id="0" name=""/>
        <dsp:cNvSpPr/>
      </dsp:nvSpPr>
      <dsp:spPr>
        <a:xfrm>
          <a:off x="3567198" y="1205853"/>
          <a:ext cx="2009619" cy="799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Sign VAF </a:t>
          </a:r>
        </a:p>
        <a:p>
          <a:pPr lvl="0" algn="ctr" defTabSz="889000">
            <a:lnSpc>
              <a:spcPct val="90000"/>
            </a:lnSpc>
            <a:spcBef>
              <a:spcPct val="0"/>
            </a:spcBef>
            <a:spcAft>
              <a:spcPct val="35000"/>
            </a:spcAft>
          </a:pPr>
          <a:r>
            <a:rPr lang="en-US" sz="2000" b="1" kern="1200" dirty="0" smtClean="0"/>
            <a:t>28-1905</a:t>
          </a:r>
          <a:endParaRPr lang="en-US" sz="2000" b="1" kern="1200" dirty="0"/>
        </a:p>
      </dsp:txBody>
      <dsp:txXfrm>
        <a:off x="3590605" y="1229260"/>
        <a:ext cx="1962805" cy="752345"/>
      </dsp:txXfrm>
    </dsp:sp>
    <dsp:sp modelId="{1F9D8497-7F28-4699-ABC5-2D5F55E40CFC}">
      <dsp:nvSpPr>
        <dsp:cNvPr id="0" name=""/>
        <dsp:cNvSpPr/>
      </dsp:nvSpPr>
      <dsp:spPr>
        <a:xfrm>
          <a:off x="5715006" y="1071569"/>
          <a:ext cx="2260821" cy="2382832"/>
        </a:xfrm>
        <a:prstGeom prst="roundRect">
          <a:avLst>
            <a:gd name="adj" fmla="val 10000"/>
          </a:avLst>
        </a:prstGeom>
        <a:blipFill rotWithShape="0">
          <a:blip xmlns:r="http://schemas.openxmlformats.org/officeDocument/2006/relationships" r:embed="rId2"/>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72CD3CF-BF01-4C1C-AF8F-911351588792}">
      <dsp:nvSpPr>
        <dsp:cNvPr id="0" name=""/>
        <dsp:cNvSpPr/>
      </dsp:nvSpPr>
      <dsp:spPr>
        <a:xfrm>
          <a:off x="6219197" y="2797604"/>
          <a:ext cx="2009619" cy="799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File VAF </a:t>
          </a:r>
        </a:p>
        <a:p>
          <a:pPr lvl="0" algn="ctr" defTabSz="889000">
            <a:lnSpc>
              <a:spcPct val="90000"/>
            </a:lnSpc>
            <a:spcBef>
              <a:spcPct val="0"/>
            </a:spcBef>
            <a:spcAft>
              <a:spcPct val="35000"/>
            </a:spcAft>
          </a:pPr>
          <a:r>
            <a:rPr lang="en-US" sz="2000" b="1" kern="1200" dirty="0" smtClean="0"/>
            <a:t>28-1905</a:t>
          </a:r>
          <a:endParaRPr lang="en-US" sz="2000" b="1" kern="1200" dirty="0"/>
        </a:p>
      </dsp:txBody>
      <dsp:txXfrm>
        <a:off x="6242604" y="2821011"/>
        <a:ext cx="1962805" cy="75234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0" tIns="46440" rIns="92880" bIns="46440" rtlCol="0"/>
          <a:lstStyle>
            <a:lvl1pPr algn="l">
              <a:defRPr sz="1200"/>
            </a:lvl1pPr>
          </a:lstStyle>
          <a:p>
            <a:endParaRPr lang="en-US" dirty="0"/>
          </a:p>
        </p:txBody>
      </p:sp>
      <p:sp>
        <p:nvSpPr>
          <p:cNvPr id="3" name="Date Placeholder 2"/>
          <p:cNvSpPr>
            <a:spLocks noGrp="1"/>
          </p:cNvSpPr>
          <p:nvPr>
            <p:ph type="dt" idx="1"/>
          </p:nvPr>
        </p:nvSpPr>
        <p:spPr>
          <a:xfrm>
            <a:off x="3956550" y="0"/>
            <a:ext cx="3026833" cy="463550"/>
          </a:xfrm>
          <a:prstGeom prst="rect">
            <a:avLst/>
          </a:prstGeom>
        </p:spPr>
        <p:txBody>
          <a:bodyPr vert="horz" lIns="92880" tIns="46440" rIns="92880" bIns="46440" rtlCol="0"/>
          <a:lstStyle>
            <a:lvl1pPr algn="r">
              <a:defRPr sz="1200"/>
            </a:lvl1pPr>
          </a:lstStyle>
          <a:p>
            <a:fld id="{0B27A7E7-0E87-4394-989C-DE557B3B9352}" type="datetimeFigureOut">
              <a:rPr lang="en-US" smtClean="0"/>
              <a:t>16-Aug-16</a:t>
            </a:fld>
            <a:endParaRPr lang="en-US" dirty="0"/>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80" tIns="46440" rIns="92880" bIns="46440" rtlCol="0" anchor="ctr"/>
          <a:lstStyle/>
          <a:p>
            <a:endParaRPr lang="en-US" dirty="0"/>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80" tIns="46440" rIns="92880" bIns="4644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26833" cy="463550"/>
          </a:xfrm>
          <a:prstGeom prst="rect">
            <a:avLst/>
          </a:prstGeom>
        </p:spPr>
        <p:txBody>
          <a:bodyPr vert="horz" lIns="92880" tIns="46440" rIns="92880" bIns="4644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lIns="92880" tIns="46440" rIns="92880" bIns="46440" rtlCol="0" anchor="b"/>
          <a:lstStyle>
            <a:lvl1pPr algn="r">
              <a:defRPr sz="1200"/>
            </a:lvl1pPr>
          </a:lstStyle>
          <a:p>
            <a:fld id="{E7DBB7C3-9A60-4780-BF7E-18E95E50321D}" type="slidenum">
              <a:rPr lang="en-US" smtClean="0"/>
              <a:t>‹#›</a:t>
            </a:fld>
            <a:endParaRPr lang="en-US" dirty="0"/>
          </a:p>
        </p:txBody>
      </p:sp>
    </p:spTree>
    <p:extLst>
      <p:ext uri="{BB962C8B-B14F-4D97-AF65-F5344CB8AC3E}">
        <p14:creationId xmlns:p14="http://schemas.microsoft.com/office/powerpoint/2010/main" val="3871295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797">
              <a:defRPr/>
            </a:pPr>
            <a:r>
              <a:rPr lang="en-US" dirty="0" smtClean="0">
                <a:latin typeface="Arial" panose="020B0604020202020204" pitchFamily="34" charset="0"/>
                <a:cs typeface="Arial" panose="020B0604020202020204" pitchFamily="34" charset="0"/>
              </a:rPr>
              <a:t>Hello VR&amp;E</a:t>
            </a:r>
            <a:r>
              <a:rPr lang="en-US" baseline="0" dirty="0" smtClean="0">
                <a:latin typeface="Arial" panose="020B0604020202020204" pitchFamily="34" charset="0"/>
                <a:cs typeface="Arial" panose="020B0604020202020204" pitchFamily="34" charset="0"/>
              </a:rPr>
              <a:t> Staff</a:t>
            </a:r>
            <a:r>
              <a:rPr lang="en-US" dirty="0" smtClean="0">
                <a:latin typeface="Arial" panose="020B0604020202020204" pitchFamily="34" charset="0"/>
                <a:cs typeface="Arial" panose="020B0604020202020204" pitchFamily="34" charset="0"/>
              </a:rPr>
              <a:t>.  Thank </a:t>
            </a:r>
            <a:r>
              <a:rPr lang="en-US" dirty="0">
                <a:latin typeface="Arial" panose="020B0604020202020204" pitchFamily="34" charset="0"/>
                <a:cs typeface="Arial" panose="020B0604020202020204" pitchFamily="34" charset="0"/>
              </a:rPr>
              <a:t>you for attending today’s training. The purpose of today’s training is to update you on the </a:t>
            </a:r>
            <a:r>
              <a:rPr lang="en-US" dirty="0" smtClean="0">
                <a:latin typeface="Arial" panose="020B0604020202020204" pitchFamily="34" charset="0"/>
                <a:cs typeface="Arial" panose="020B0604020202020204" pitchFamily="34" charset="0"/>
              </a:rPr>
              <a:t>VA </a:t>
            </a:r>
            <a:r>
              <a:rPr lang="en-US" dirty="0">
                <a:latin typeface="Arial" panose="020B0604020202020204" pitchFamily="34" charset="0"/>
                <a:cs typeface="Arial" panose="020B0604020202020204" pitchFamily="34" charset="0"/>
              </a:rPr>
              <a:t>Office of Business Oversight (OBO)/Internal Controls Service (ICS) </a:t>
            </a:r>
            <a:r>
              <a:rPr lang="en-US" dirty="0" smtClean="0">
                <a:latin typeface="Arial" panose="020B0604020202020204" pitchFamily="34" charset="0"/>
                <a:cs typeface="Arial" panose="020B0604020202020204" pitchFamily="34" charset="0"/>
              </a:rPr>
              <a:t>Site </a:t>
            </a:r>
            <a:r>
              <a:rPr lang="en-US" dirty="0">
                <a:latin typeface="Arial" panose="020B0604020202020204" pitchFamily="34" charset="0"/>
                <a:cs typeface="Arial" panose="020B0604020202020204" pitchFamily="34" charset="0"/>
              </a:rPr>
              <a:t>Visit Findings and provide targeted refresher training on the deficiencies identified during the </a:t>
            </a:r>
            <a:r>
              <a:rPr lang="en-US" dirty="0" smtClean="0">
                <a:latin typeface="Arial" panose="020B0604020202020204" pitchFamily="34" charset="0"/>
                <a:cs typeface="Arial" panose="020B0604020202020204" pitchFamily="34" charset="0"/>
              </a:rPr>
              <a:t>Site Visits.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DBB7C3-9A60-4780-BF7E-18E95E50321D}" type="slidenum">
              <a:rPr lang="en-US" smtClean="0"/>
              <a:t>1</a:t>
            </a:fld>
            <a:endParaRPr lang="en-US" dirty="0"/>
          </a:p>
        </p:txBody>
      </p:sp>
    </p:spTree>
    <p:extLst>
      <p:ext uri="{BB962C8B-B14F-4D97-AF65-F5344CB8AC3E}">
        <p14:creationId xmlns:p14="http://schemas.microsoft.com/office/powerpoint/2010/main" val="3784955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3725"/>
            <a:ext cx="5588000" cy="4558242"/>
          </a:xfrm>
        </p:spPr>
        <p:txBody>
          <a:bodyPr>
            <a:noAutofit/>
          </a:bodyPr>
          <a:lstStyle/>
          <a:p>
            <a:r>
              <a:rPr lang="en-US" dirty="0" smtClean="0">
                <a:latin typeface="Arial" panose="020B0604020202020204" pitchFamily="34" charset="0"/>
                <a:cs typeface="Arial" panose="020B0604020202020204" pitchFamily="34" charset="0"/>
              </a:rPr>
              <a:t>Next</a:t>
            </a:r>
            <a:r>
              <a:rPr lang="en-US" dirty="0">
                <a:latin typeface="Arial" panose="020B0604020202020204" pitchFamily="34" charset="0"/>
                <a:cs typeface="Arial" panose="020B0604020202020204" pitchFamily="34" charset="0"/>
              </a:rPr>
              <a:t>, let’s look at the development of rehabilitation plans and fiscal accuracy.  During the </a:t>
            </a:r>
            <a:r>
              <a:rPr lang="en-US" dirty="0" smtClean="0">
                <a:latin typeface="Arial" panose="020B0604020202020204" pitchFamily="34" charset="0"/>
                <a:cs typeface="Arial" panose="020B0604020202020204" pitchFamily="34" charset="0"/>
              </a:rPr>
              <a:t>internal controls test, deficiencies were </a:t>
            </a:r>
            <a:r>
              <a:rPr lang="en-US" dirty="0">
                <a:latin typeface="Arial" panose="020B0604020202020204" pitchFamily="34" charset="0"/>
                <a:cs typeface="Arial" panose="020B0604020202020204" pitchFamily="34" charset="0"/>
              </a:rPr>
              <a:t>found which included the rehabilitation plan in the CER folder not being signed by the case manager and/or Veteran, the rehabilitation plan was missing from the CER folder, and the change in the period of tuition and enrollment was not updated in the rehabilitation plan. Also, the CER folder did not include the required program cost approval memo that is beyond the VRC’s level of authority.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M28R.IV.C.1.04.a states that the Veteran is the most important stakeholder in the development of the rehabilitation plan. </a:t>
            </a:r>
            <a:r>
              <a:rPr lang="en-US" dirty="0" smtClean="0">
                <a:latin typeface="Arial" panose="020B0604020202020204" pitchFamily="34" charset="0"/>
                <a:cs typeface="Arial" panose="020B0604020202020204" pitchFamily="34" charset="0"/>
              </a:rPr>
              <a:t>For </a:t>
            </a:r>
            <a:r>
              <a:rPr lang="en-US" dirty="0">
                <a:latin typeface="Arial" panose="020B0604020202020204" pitchFamily="34" charset="0"/>
                <a:cs typeface="Arial" panose="020B0604020202020204" pitchFamily="34" charset="0"/>
              </a:rPr>
              <a:t>the plan to be a success, the Veteran must be an active participant in the development of the rehabilitation plan.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Veteran must agree to the plan before services are provided per 38 CFR 21.92.  </a:t>
            </a:r>
            <a:r>
              <a:rPr lang="en-US" dirty="0" smtClean="0">
                <a:latin typeface="Arial" panose="020B0604020202020204" pitchFamily="34" charset="0"/>
                <a:cs typeface="Arial" panose="020B0604020202020204" pitchFamily="34" charset="0"/>
              </a:rPr>
              <a:t>M28R.III.A.1.06.d.1(b</a:t>
            </a:r>
            <a:r>
              <a:rPr lang="en-US" dirty="0">
                <a:latin typeface="Arial" panose="020B0604020202020204" pitchFamily="34" charset="0"/>
                <a:cs typeface="Arial" panose="020B0604020202020204" pitchFamily="34" charset="0"/>
              </a:rPr>
              <a:t>) specifies that once the plan is completed, the VRC and the Veteran must sign the plan. </a:t>
            </a:r>
            <a:r>
              <a:rPr lang="en-US" dirty="0" smtClean="0">
                <a:latin typeface="Arial" panose="020B0604020202020204" pitchFamily="34" charset="0"/>
                <a:cs typeface="Arial" panose="020B0604020202020204" pitchFamily="34" charset="0"/>
              </a:rPr>
              <a:t>Additionally</a:t>
            </a:r>
            <a:r>
              <a:rPr lang="en-US" dirty="0">
                <a:latin typeface="Arial" panose="020B0604020202020204" pitchFamily="34" charset="0"/>
                <a:cs typeface="Arial" panose="020B0604020202020204" pitchFamily="34" charset="0"/>
              </a:rPr>
              <a:t>, M28R.II.A.2.04.b.3(c) requires that the plan must be placed on the right side of the CER folder.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rehabilitation plan is considered a fluid document, which means that unexpected events may occur in the Veteran’s life that could cause changes to the agreed upon plan. </a:t>
            </a:r>
            <a:r>
              <a:rPr lang="en-US" dirty="0" smtClean="0">
                <a:latin typeface="Arial" panose="020B0604020202020204" pitchFamily="34" charset="0"/>
                <a:cs typeface="Arial" panose="020B0604020202020204" pitchFamily="34" charset="0"/>
              </a:rPr>
              <a:t>These </a:t>
            </a:r>
            <a:r>
              <a:rPr lang="en-US" dirty="0">
                <a:latin typeface="Arial" panose="020B0604020202020204" pitchFamily="34" charset="0"/>
                <a:cs typeface="Arial" panose="020B0604020202020204" pitchFamily="34" charset="0"/>
              </a:rPr>
              <a:t>unanticipated events may be related to financial, medical, family, or other circumstances that may cause a change in the plan goal and objectives and the completion and effective dates of the plan. </a:t>
            </a:r>
            <a:r>
              <a:rPr lang="en-US" dirty="0" smtClean="0">
                <a:latin typeface="Arial" panose="020B0604020202020204" pitchFamily="34" charset="0"/>
                <a:cs typeface="Arial" panose="020B0604020202020204" pitchFamily="34" charset="0"/>
              </a:rPr>
              <a:t>Case </a:t>
            </a:r>
            <a:r>
              <a:rPr lang="en-US" dirty="0">
                <a:latin typeface="Arial" panose="020B0604020202020204" pitchFamily="34" charset="0"/>
                <a:cs typeface="Arial" panose="020B0604020202020204" pitchFamily="34" charset="0"/>
              </a:rPr>
              <a:t>managers are required to meet regularly with the Veterans assigned to their case load to address these situations as they arise to make the necessary adjustments to the plan.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M28R.III.A.1.09 and M28R.IV.C.1.06</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provide the guidelines for amending rehabilitation plans. </a:t>
            </a:r>
            <a:r>
              <a:rPr lang="en-US" dirty="0" smtClean="0">
                <a:latin typeface="Arial" panose="020B0604020202020204" pitchFamily="34" charset="0"/>
                <a:cs typeface="Arial" panose="020B0604020202020204" pitchFamily="34" charset="0"/>
              </a:rPr>
              <a:t>Minor </a:t>
            </a:r>
            <a:r>
              <a:rPr lang="en-US" dirty="0">
                <a:latin typeface="Arial" panose="020B0604020202020204" pitchFamily="34" charset="0"/>
                <a:cs typeface="Arial" panose="020B0604020202020204" pitchFamily="34" charset="0"/>
              </a:rPr>
              <a:t>or intermediate modifications include changes in the rate of pursuit, frequency of case management appointments, and schedule of plan review. </a:t>
            </a:r>
            <a:r>
              <a:rPr lang="en-US" dirty="0" smtClean="0">
                <a:latin typeface="Arial" panose="020B0604020202020204" pitchFamily="34" charset="0"/>
                <a:cs typeface="Arial" panose="020B0604020202020204" pitchFamily="34" charset="0"/>
              </a:rPr>
              <a:t>Major </a:t>
            </a:r>
            <a:r>
              <a:rPr lang="en-US" dirty="0">
                <a:latin typeface="Arial" panose="020B0604020202020204" pitchFamily="34" charset="0"/>
                <a:cs typeface="Arial" panose="020B0604020202020204" pitchFamily="34" charset="0"/>
              </a:rPr>
              <a:t>modifications entail changing the vocational goal and redeveloping the rehabilitation plan. </a:t>
            </a:r>
            <a:r>
              <a:rPr lang="en-US" dirty="0" smtClean="0">
                <a:latin typeface="Arial" panose="020B0604020202020204" pitchFamily="34" charset="0"/>
                <a:cs typeface="Arial" panose="020B0604020202020204" pitchFamily="34" charset="0"/>
              </a:rPr>
              <a:t>Any </a:t>
            </a:r>
            <a:r>
              <a:rPr lang="en-US" dirty="0">
                <a:latin typeface="Arial" panose="020B0604020202020204" pitchFamily="34" charset="0"/>
                <a:cs typeface="Arial" panose="020B0604020202020204" pitchFamily="34" charset="0"/>
              </a:rPr>
              <a:t>major or minor changes in the rehabilitation plan must be agreed upon by the Veteran. </a:t>
            </a:r>
            <a:r>
              <a:rPr lang="en-US" dirty="0" smtClean="0">
                <a:latin typeface="Arial" panose="020B0604020202020204" pitchFamily="34" charset="0"/>
                <a:cs typeface="Arial" panose="020B0604020202020204" pitchFamily="34" charset="0"/>
              </a:rPr>
              <a:t>All </a:t>
            </a:r>
            <a:r>
              <a:rPr lang="en-US" dirty="0">
                <a:latin typeface="Arial" panose="020B0604020202020204" pitchFamily="34" charset="0"/>
                <a:cs typeface="Arial" panose="020B0604020202020204" pitchFamily="34" charset="0"/>
              </a:rPr>
              <a:t>actions and changes must be documented in the rehabilitation plan, CWINRS and/or filed in the CER folder. </a:t>
            </a:r>
            <a:r>
              <a:rPr lang="en-US" dirty="0" smtClean="0">
                <a:latin typeface="Arial" panose="020B0604020202020204" pitchFamily="34" charset="0"/>
                <a:cs typeface="Arial" panose="020B0604020202020204" pitchFamily="34" charset="0"/>
              </a:rPr>
              <a:t>For </a:t>
            </a:r>
            <a:r>
              <a:rPr lang="en-US" dirty="0">
                <a:latin typeface="Arial" panose="020B0604020202020204" pitchFamily="34" charset="0"/>
                <a:cs typeface="Arial" panose="020B0604020202020204" pitchFamily="34" charset="0"/>
              </a:rPr>
              <a:t>example, if a Veteran’s training is extended by six months, the VRC will need to document the changes and justification for the changes, in either a CWINRS case note or VA Form 28-1905d, Special Report of Training.  Therefore, the VRC must make the adjustment on the plan in CWINRS and document the change in the CER folder.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rehabilitation plan in the CER folder can be adjusted, for minor changes, by striking through the original date and writing the new date. </a:t>
            </a:r>
          </a:p>
          <a:p>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DBB7C3-9A60-4780-BF7E-18E95E50321D}" type="slidenum">
              <a:rPr lang="en-US" smtClean="0"/>
              <a:t>10</a:t>
            </a:fld>
            <a:endParaRPr lang="en-US" dirty="0"/>
          </a:p>
        </p:txBody>
      </p:sp>
    </p:spTree>
    <p:extLst>
      <p:ext uri="{BB962C8B-B14F-4D97-AF65-F5344CB8AC3E}">
        <p14:creationId xmlns:p14="http://schemas.microsoft.com/office/powerpoint/2010/main" val="2748693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3725"/>
            <a:ext cx="5588000" cy="4635500"/>
          </a:xfrm>
        </p:spPr>
        <p:txBody>
          <a:bodyPr>
            <a:noAutofit/>
          </a:bodyPr>
          <a:lstStyle/>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chart provides an illustration of the required levels of cost approval.  38 CFR 21.430 states that training costs specified in an IWRP for the calendar year, that exceeds $25,000 must be approved by the VR&amp;E Officer.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Regional Office (RO) Director approves training costs exceeding $75,000 up to $100,000, while the VR&amp;E Service Director approves training costs exceeding $100,000.</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an IWRP, if the facility cost exceeds the VRC’s approval level, the VRC must complete the High Cost Memo in CWINRS and submit to the VR&amp;E Officer for approval prior to plan development. The VRC can complete the High Cost Memo by accessing the Rehabilitation Tab in CWINRS; then clicking “View Plan”, and choosing the “High Cost Memo” button.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memo must be submitted with the CER folder to the VR&amp;E Officer (VREO) for concurrence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If the cost level exceeds the VREO’s authority or approval level, the VREO will route the memo with the required checklist to the appropriate level of approval per M28R.IV.C.1.04.</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signed High Cost memo and other associated documentation must be filed in the CER folder.  Payment for the training costs must be supported with the signed memo and appropriate justification for the specified program costs.</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Annual program costs specified in an Independent Living (IL) plan that does not include construction costs up to $75,000 must be approved by the VR&amp;E Officer.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RO Director approves the program costs exceeding $75,000 up to $100,000, while the VR&amp;E Service Director approves program costs exceeding $100,000. </a:t>
            </a:r>
            <a:r>
              <a:rPr lang="en-US" dirty="0" smtClean="0">
                <a:latin typeface="Arial" panose="020B0604020202020204" pitchFamily="34" charset="0"/>
                <a:cs typeface="Arial" panose="020B0604020202020204" pitchFamily="34" charset="0"/>
              </a:rPr>
              <a:t>On </a:t>
            </a:r>
            <a:r>
              <a:rPr lang="en-US" dirty="0">
                <a:latin typeface="Arial" panose="020B0604020202020204" pitchFamily="34" charset="0"/>
                <a:cs typeface="Arial" panose="020B0604020202020204" pitchFamily="34" charset="0"/>
              </a:rPr>
              <a:t>the other hand, IL plans with construction costs up to $2,000 must be approved by the VR&amp;E Officer. The RO Director approves IL plans with construction costs exceeding $2,000 up to $15,000, while the VR&amp;E Service Director approves IL plans with construction costs exceeding $15,000. </a:t>
            </a:r>
            <a:r>
              <a:rPr lang="en-US" dirty="0" smtClean="0">
                <a:latin typeface="Arial" panose="020B0604020202020204" pitchFamily="34" charset="0"/>
                <a:cs typeface="Arial" panose="020B0604020202020204" pitchFamily="34" charset="0"/>
              </a:rPr>
              <a:t>These </a:t>
            </a:r>
            <a:r>
              <a:rPr lang="en-US" dirty="0">
                <a:latin typeface="Arial" panose="020B0604020202020204" pitchFamily="34" charset="0"/>
                <a:cs typeface="Arial" panose="020B0604020202020204" pitchFamily="34" charset="0"/>
              </a:rPr>
              <a:t>levels of approval require the use of checklists to assist in obtaining the required approval, as outlined in M28R.IV.C.9.07.e. </a:t>
            </a:r>
            <a:r>
              <a:rPr lang="en-US" dirty="0" smtClean="0">
                <a:latin typeface="Arial" panose="020B0604020202020204" pitchFamily="34" charset="0"/>
                <a:cs typeface="Arial" panose="020B0604020202020204" pitchFamily="34" charset="0"/>
              </a:rPr>
              <a:t> All </a:t>
            </a:r>
            <a:r>
              <a:rPr lang="en-US" dirty="0">
                <a:latin typeface="Arial" panose="020B0604020202020204" pitchFamily="34" charset="0"/>
                <a:cs typeface="Arial" panose="020B0604020202020204" pitchFamily="34" charset="0"/>
              </a:rPr>
              <a:t>IL plans require review and concurrence by the VR&amp;E Officer.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38 CFR 21.258 states that self-employment program costs, estimated and/or actual total cost, up to $25,000 must be approved by the VR&amp;E Officer, while the VR&amp;E Service Director approves self-employment program costs exceeding $</a:t>
            </a:r>
            <a:r>
              <a:rPr lang="en-US" dirty="0" smtClean="0">
                <a:latin typeface="Arial" panose="020B0604020202020204" pitchFamily="34" charset="0"/>
                <a:cs typeface="Arial" panose="020B0604020202020204" pitchFamily="34" charset="0"/>
              </a:rPr>
              <a:t>25,000 and</a:t>
            </a:r>
            <a:r>
              <a:rPr lang="en-US" baseline="0" dirty="0" smtClean="0">
                <a:latin typeface="Arial" panose="020B0604020202020204" pitchFamily="34" charset="0"/>
                <a:cs typeface="Arial" panose="020B0604020202020204" pitchFamily="34" charset="0"/>
              </a:rPr>
              <a:t> Category I assignment</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VRC must submit the self-employment plan and VA Form 28-0794, Self-Employment Plan Approval Request, to the VR&amp;E Officer for approval before obtaining the Veteran’s signature or authorizing any services.  Additional information on program approval for self-employment plans are outlined in M28R.IV.C.8.07.e.</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DBB7C3-9A60-4780-BF7E-18E95E50321D}" type="slidenum">
              <a:rPr lang="en-US" smtClean="0"/>
              <a:t>11</a:t>
            </a:fld>
            <a:endParaRPr lang="en-US" dirty="0"/>
          </a:p>
        </p:txBody>
      </p:sp>
    </p:spTree>
    <p:extLst>
      <p:ext uri="{BB962C8B-B14F-4D97-AF65-F5344CB8AC3E}">
        <p14:creationId xmlns:p14="http://schemas.microsoft.com/office/powerpoint/2010/main" val="2113610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During </a:t>
            </a:r>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testing, </a:t>
            </a:r>
            <a:r>
              <a:rPr lang="en-US" dirty="0">
                <a:latin typeface="Arial" panose="020B0604020202020204" pitchFamily="34" charset="0"/>
                <a:cs typeface="Arial" panose="020B0604020202020204" pitchFamily="34" charset="0"/>
              </a:rPr>
              <a:t>additional errors were found on using and filing VA Form 28-1905, Authorization and Certification of Entrance or Reentrance into Rehabilitation and Certification of Status, in the CER folder and ensuring the invoice amounts in CWINRS match the dollar amounts on the approved invoice.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M28R.V.A.1.09 provides the procedures for authorizing training services. </a:t>
            </a:r>
            <a:r>
              <a:rPr lang="en-US" dirty="0" smtClean="0">
                <a:latin typeface="Arial" panose="020B0604020202020204" pitchFamily="34" charset="0"/>
                <a:cs typeface="Arial" panose="020B0604020202020204" pitchFamily="34" charset="0"/>
              </a:rPr>
              <a:t>VA </a:t>
            </a:r>
            <a:r>
              <a:rPr lang="en-US" dirty="0">
                <a:latin typeface="Arial" panose="020B0604020202020204" pitchFamily="34" charset="0"/>
                <a:cs typeface="Arial" panose="020B0604020202020204" pitchFamily="34" charset="0"/>
              </a:rPr>
              <a:t>Form 28-1905 is used to notify the facility that the Veteran is authorized to attend training at VA expense and also provides the program of study approved for the Veteran. </a:t>
            </a:r>
            <a:r>
              <a:rPr lang="en-US" dirty="0" smtClean="0">
                <a:latin typeface="Arial" panose="020B0604020202020204" pitchFamily="34" charset="0"/>
                <a:cs typeface="Arial" panose="020B0604020202020204" pitchFamily="34" charset="0"/>
              </a:rPr>
              <a:t>This </a:t>
            </a:r>
            <a:r>
              <a:rPr lang="en-US" dirty="0">
                <a:latin typeface="Arial" panose="020B0604020202020204" pitchFamily="34" charset="0"/>
                <a:cs typeface="Arial" panose="020B0604020202020204" pitchFamily="34" charset="0"/>
              </a:rPr>
              <a:t>form must be completed in </a:t>
            </a:r>
            <a:r>
              <a:rPr lang="en-US" dirty="0" smtClean="0">
                <a:latin typeface="Arial" panose="020B0604020202020204" pitchFamily="34" charset="0"/>
                <a:cs typeface="Arial" panose="020B0604020202020204" pitchFamily="34" charset="0"/>
              </a:rPr>
              <a:t>CWINRS. However</a:t>
            </a:r>
            <a:r>
              <a:rPr lang="en-US" dirty="0">
                <a:latin typeface="Arial" panose="020B0604020202020204" pitchFamily="34" charset="0"/>
                <a:cs typeface="Arial" panose="020B0604020202020204" pitchFamily="34" charset="0"/>
              </a:rPr>
              <a:t>, required data that are not automatically entered using CWINRS must be entered manually and accurately.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original document signed by the VRC must be provided to the training facility with a copy of the form provided to the Veteran and another copy filed in the CER folder.</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DBB7C3-9A60-4780-BF7E-18E95E50321D}" type="slidenum">
              <a:rPr lang="en-US" smtClean="0"/>
              <a:t>12</a:t>
            </a:fld>
            <a:endParaRPr lang="en-US" dirty="0"/>
          </a:p>
        </p:txBody>
      </p:sp>
    </p:spTree>
    <p:extLst>
      <p:ext uri="{BB962C8B-B14F-4D97-AF65-F5344CB8AC3E}">
        <p14:creationId xmlns:p14="http://schemas.microsoft.com/office/powerpoint/2010/main" val="2438349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3725"/>
            <a:ext cx="5588000" cy="4480983"/>
          </a:xfrm>
        </p:spPr>
        <p:txBody>
          <a:bodyPr>
            <a:noAutofit/>
          </a:bodyPr>
          <a:lstStyle/>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invoice amount entered in CWINRS must match with the amount on the approved invoice sent by the school.  M28R.V.B.7.05 outlines the case manager’s responsibilities for reviewing and determining approval for invoices submitted by a training facility. </a:t>
            </a:r>
            <a:r>
              <a:rPr lang="en-US" dirty="0" smtClean="0">
                <a:latin typeface="Arial" panose="020B0604020202020204" pitchFamily="34" charset="0"/>
                <a:cs typeface="Arial" panose="020B0604020202020204" pitchFamily="34" charset="0"/>
              </a:rPr>
              <a:t>Specifically</a:t>
            </a:r>
            <a:r>
              <a:rPr lang="en-US" dirty="0">
                <a:latin typeface="Arial" panose="020B0604020202020204" pitchFamily="34" charset="0"/>
                <a:cs typeface="Arial" panose="020B0604020202020204" pitchFamily="34" charset="0"/>
              </a:rPr>
              <a:t>, M28R.V.B.7.05.a.3(b) provides the necessary steps that the case manager must take when he or she receives an invoice from a training facility. </a:t>
            </a:r>
            <a:r>
              <a:rPr lang="en-US" dirty="0" smtClean="0">
                <a:latin typeface="Arial" panose="020B0604020202020204" pitchFamily="34" charset="0"/>
                <a:cs typeface="Arial" panose="020B0604020202020204" pitchFamily="34" charset="0"/>
              </a:rPr>
              <a:t>These </a:t>
            </a:r>
            <a:r>
              <a:rPr lang="en-US" dirty="0">
                <a:latin typeface="Arial" panose="020B0604020202020204" pitchFamily="34" charset="0"/>
                <a:cs typeface="Arial" panose="020B0604020202020204" pitchFamily="34" charset="0"/>
              </a:rPr>
              <a:t>include putting the date stamp on the invoice immediately upon receipt; determining whether documentation in CWINRS and the Veteran’s CER folder indicates that tuition and fees were authorized for payment by VR&amp;E; determining if the invoice is proper or valid and that VR&amp;E has been billed appropriately; notifying the facility of any discrepancies or items that cannot be approved under VA guidelines; approving payment by completing necessary actions in CWINRS and coordinating with the Finance activity at the local regional office that is in compliance with the Prompt Payment Rule.  Detailed information for approving an invoice is provided in M28R.B.7.04.d.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When authorizing payment for tuition fees, the voucher auditor reviews the Veteran’s CWINRS View Financial Data screen that will verify the authorized period of enrollment and will support payment of </a:t>
            </a:r>
            <a:r>
              <a:rPr lang="en-US" dirty="0" smtClean="0">
                <a:latin typeface="Arial" panose="020B0604020202020204" pitchFamily="34" charset="0"/>
                <a:cs typeface="Arial" panose="020B0604020202020204" pitchFamily="34" charset="0"/>
              </a:rPr>
              <a:t>invoices. If </a:t>
            </a:r>
            <a:r>
              <a:rPr lang="en-US" dirty="0">
                <a:latin typeface="Arial" panose="020B0604020202020204" pitchFamily="34" charset="0"/>
                <a:cs typeface="Arial" panose="020B0604020202020204" pitchFamily="34" charset="0"/>
              </a:rPr>
              <a:t>the electronic VA Form 28-1905, Authorization and Certification of Entrance or Reentrance into Rehabilitation and Certification of Status, is not found in the CWINRS View Financial Data screen, the voucher auditor contacts the VR&amp;E Officer to review the CER folder to determine if a signed paper copy of VA Form 28-1905 is included in the file. </a:t>
            </a:r>
            <a:r>
              <a:rPr lang="en-US" dirty="0" smtClean="0">
                <a:latin typeface="Arial" panose="020B0604020202020204" pitchFamily="34" charset="0"/>
                <a:cs typeface="Arial" panose="020B0604020202020204" pitchFamily="34" charset="0"/>
              </a:rPr>
              <a:t>If </a:t>
            </a:r>
            <a:r>
              <a:rPr lang="en-US" dirty="0">
                <a:latin typeface="Arial" panose="020B0604020202020204" pitchFamily="34" charset="0"/>
                <a:cs typeface="Arial" panose="020B0604020202020204" pitchFamily="34" charset="0"/>
              </a:rPr>
              <a:t>a signed copy of the VAF 28-1905 cannot be found, the unpaid invoice is to be returned to the VR&amp;E Division to research the invoice and determine the appropriate next steps. </a:t>
            </a:r>
            <a:r>
              <a:rPr lang="en-US" dirty="0" smtClean="0">
                <a:latin typeface="Arial" panose="020B0604020202020204" pitchFamily="34" charset="0"/>
                <a:cs typeface="Arial" panose="020B0604020202020204" pitchFamily="34" charset="0"/>
              </a:rPr>
              <a:t>No </a:t>
            </a:r>
            <a:r>
              <a:rPr lang="en-US" dirty="0">
                <a:latin typeface="Arial" panose="020B0604020202020204" pitchFamily="34" charset="0"/>
                <a:cs typeface="Arial" panose="020B0604020202020204" pitchFamily="34" charset="0"/>
              </a:rPr>
              <a:t>payments can be made without the required VA Form 28-1905.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 discrepancy in the amount entered in CWINRS and the approved invoice is not acceptable.  When reviewing invoices for approval, the case manager must ensure that the invoiced amount can be approved.  If the case manager determines that the invoice amount is incorrect or not approvable, the case manager must contact the facility to discuss the unapproved cost(s).  The case manager must ensure that the correct invoice is received to authorize payment.</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DBB7C3-9A60-4780-BF7E-18E95E50321D}" type="slidenum">
              <a:rPr lang="en-US" smtClean="0"/>
              <a:t>13</a:t>
            </a:fld>
            <a:endParaRPr lang="en-US" dirty="0"/>
          </a:p>
        </p:txBody>
      </p:sp>
    </p:spTree>
    <p:extLst>
      <p:ext uri="{BB962C8B-B14F-4D97-AF65-F5344CB8AC3E}">
        <p14:creationId xmlns:p14="http://schemas.microsoft.com/office/powerpoint/2010/main" val="4203112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This </a:t>
            </a:r>
            <a:r>
              <a:rPr lang="en-US" dirty="0">
                <a:latin typeface="Arial" panose="020B0604020202020204" pitchFamily="34" charset="0"/>
                <a:cs typeface="Arial" panose="020B0604020202020204" pitchFamily="34" charset="0"/>
              </a:rPr>
              <a:t>completes the instruction portion of today’s training. </a:t>
            </a:r>
            <a:r>
              <a:rPr lang="en-US" dirty="0" smtClean="0">
                <a:latin typeface="Arial" panose="020B0604020202020204" pitchFamily="34" charset="0"/>
                <a:cs typeface="Arial" panose="020B0604020202020204" pitchFamily="34" charset="0"/>
              </a:rPr>
              <a:t>Training </a:t>
            </a:r>
            <a:r>
              <a:rPr lang="en-US" dirty="0">
                <a:latin typeface="Arial" panose="020B0604020202020204" pitchFamily="34" charset="0"/>
                <a:cs typeface="Arial" panose="020B0604020202020204" pitchFamily="34" charset="0"/>
              </a:rPr>
              <a:t>participants will need to self-certify the completion of this training through their individualized Talent Management System (TMS) account, under VRE Office of Management and Budget (OMB) Site Visit Remediation Training, ID – VA 4185261.</a:t>
            </a:r>
          </a:p>
        </p:txBody>
      </p:sp>
      <p:sp>
        <p:nvSpPr>
          <p:cNvPr id="4" name="Slide Number Placeholder 3"/>
          <p:cNvSpPr>
            <a:spLocks noGrp="1"/>
          </p:cNvSpPr>
          <p:nvPr>
            <p:ph type="sldNum" sz="quarter" idx="10"/>
          </p:nvPr>
        </p:nvSpPr>
        <p:spPr/>
        <p:txBody>
          <a:bodyPr/>
          <a:lstStyle/>
          <a:p>
            <a:fld id="{E7DBB7C3-9A60-4780-BF7E-18E95E50321D}" type="slidenum">
              <a:rPr lang="en-US" smtClean="0"/>
              <a:t>14</a:t>
            </a:fld>
            <a:endParaRPr lang="en-US" dirty="0"/>
          </a:p>
        </p:txBody>
      </p:sp>
    </p:spTree>
    <p:extLst>
      <p:ext uri="{BB962C8B-B14F-4D97-AF65-F5344CB8AC3E}">
        <p14:creationId xmlns:p14="http://schemas.microsoft.com/office/powerpoint/2010/main" val="213740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Thank </a:t>
            </a:r>
            <a:r>
              <a:rPr lang="en-US" dirty="0">
                <a:latin typeface="Arial" panose="020B0604020202020204" pitchFamily="34" charset="0"/>
                <a:cs typeface="Arial" panose="020B0604020202020204" pitchFamily="34" charset="0"/>
              </a:rPr>
              <a:t>you for attending today’s training. </a:t>
            </a:r>
          </a:p>
        </p:txBody>
      </p:sp>
      <p:sp>
        <p:nvSpPr>
          <p:cNvPr id="4" name="Slide Number Placeholder 3"/>
          <p:cNvSpPr>
            <a:spLocks noGrp="1"/>
          </p:cNvSpPr>
          <p:nvPr>
            <p:ph type="sldNum" sz="quarter" idx="10"/>
          </p:nvPr>
        </p:nvSpPr>
        <p:spPr/>
        <p:txBody>
          <a:bodyPr/>
          <a:lstStyle/>
          <a:p>
            <a:fld id="{E7DBB7C3-9A60-4780-BF7E-18E95E50321D}" type="slidenum">
              <a:rPr lang="en-US" smtClean="0"/>
              <a:t>15</a:t>
            </a:fld>
            <a:endParaRPr lang="en-US" dirty="0"/>
          </a:p>
        </p:txBody>
      </p:sp>
    </p:spTree>
    <p:extLst>
      <p:ext uri="{BB962C8B-B14F-4D97-AF65-F5344CB8AC3E}">
        <p14:creationId xmlns:p14="http://schemas.microsoft.com/office/powerpoint/2010/main" val="3423328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anose="020B0604020202020204" pitchFamily="34" charset="0"/>
                <a:cs typeface="Arial" panose="020B0604020202020204" pitchFamily="34" charset="0"/>
              </a:rPr>
              <a:t>Today’s </a:t>
            </a:r>
            <a:r>
              <a:rPr lang="en-US" sz="1200" dirty="0">
                <a:latin typeface="Arial" panose="020B0604020202020204" pitchFamily="34" charset="0"/>
                <a:cs typeface="Arial" panose="020B0604020202020204" pitchFamily="34" charset="0"/>
              </a:rPr>
              <a:t>agenda consists of </a:t>
            </a:r>
            <a:r>
              <a:rPr lang="en-US" sz="1200" baseline="0" dirty="0" smtClean="0">
                <a:latin typeface="Arial" panose="020B0604020202020204" pitchFamily="34" charset="0"/>
                <a:cs typeface="Arial" panose="020B0604020202020204" pitchFamily="34" charset="0"/>
              </a:rPr>
              <a:t>the f</a:t>
            </a:r>
            <a:r>
              <a:rPr lang="en-US" sz="1200" dirty="0" smtClean="0">
                <a:latin typeface="Arial" panose="020B0604020202020204" pitchFamily="34" charset="0"/>
                <a:cs typeface="Arial" panose="020B0604020202020204" pitchFamily="34" charset="0"/>
              </a:rPr>
              <a:t>indings </a:t>
            </a:r>
            <a:r>
              <a:rPr lang="en-US" sz="1200" dirty="0">
                <a:latin typeface="Arial" panose="020B0604020202020204" pitchFamily="34" charset="0"/>
                <a:cs typeface="Arial" panose="020B0604020202020204" pitchFamily="34" charset="0"/>
              </a:rPr>
              <a:t>from the OMB site </a:t>
            </a:r>
            <a:r>
              <a:rPr lang="en-US" sz="1200" dirty="0" smtClean="0">
                <a:latin typeface="Arial" panose="020B0604020202020204" pitchFamily="34" charset="0"/>
                <a:cs typeface="Arial" panose="020B0604020202020204" pitchFamily="34" charset="0"/>
              </a:rPr>
              <a:t>visit</a:t>
            </a:r>
            <a:r>
              <a:rPr lang="en-US" sz="1200" baseline="0" dirty="0" smtClean="0">
                <a:latin typeface="Arial" panose="020B0604020202020204" pitchFamily="34" charset="0"/>
                <a:cs typeface="Arial" panose="020B0604020202020204" pitchFamily="34" charset="0"/>
              </a:rPr>
              <a:t> and n</a:t>
            </a:r>
            <a:r>
              <a:rPr lang="en-US" sz="1200" dirty="0" smtClean="0">
                <a:latin typeface="Arial" panose="020B0604020202020204" pitchFamily="34" charset="0"/>
                <a:cs typeface="Arial" panose="020B0604020202020204" pitchFamily="34" charset="0"/>
              </a:rPr>
              <a:t>ew </a:t>
            </a:r>
            <a:r>
              <a:rPr lang="en-US" sz="1200" dirty="0">
                <a:latin typeface="Arial" panose="020B0604020202020204" pitchFamily="34" charset="0"/>
                <a:cs typeface="Arial" panose="020B0604020202020204" pitchFamily="34" charset="0"/>
              </a:rPr>
              <a:t>p</a:t>
            </a:r>
            <a:r>
              <a:rPr lang="en-US" sz="1200" dirty="0" smtClean="0">
                <a:latin typeface="Arial" panose="020B0604020202020204" pitchFamily="34" charset="0"/>
                <a:cs typeface="Arial" panose="020B0604020202020204" pitchFamily="34" charset="0"/>
              </a:rPr>
              <a:t>rocesses </a:t>
            </a:r>
            <a:r>
              <a:rPr lang="en-US" sz="1200" dirty="0">
                <a:latin typeface="Arial" panose="020B0604020202020204" pitchFamily="34" charset="0"/>
                <a:cs typeface="Arial" panose="020B0604020202020204" pitchFamily="34" charset="0"/>
              </a:rPr>
              <a:t>for FY17 as they relate to the findings report. </a:t>
            </a:r>
            <a:r>
              <a:rPr lang="en-US" sz="1200" dirty="0" smtClean="0">
                <a:latin typeface="Arial" panose="020B0604020202020204" pitchFamily="34" charset="0"/>
                <a:cs typeface="Arial" panose="020B0604020202020204" pitchFamily="34" charset="0"/>
              </a:rPr>
              <a:t> Training will</a:t>
            </a:r>
            <a:r>
              <a:rPr lang="en-US" sz="1200" baseline="0" dirty="0" smtClean="0">
                <a:latin typeface="Arial" panose="020B0604020202020204" pitchFamily="34" charset="0"/>
                <a:cs typeface="Arial" panose="020B0604020202020204" pitchFamily="34" charset="0"/>
              </a:rPr>
              <a:t> include the following:</a:t>
            </a:r>
          </a:p>
          <a:p>
            <a:endParaRPr lang="en-US" sz="1200" baseline="0" dirty="0" smtClean="0">
              <a:latin typeface="Arial" panose="020B0604020202020204" pitchFamily="34" charset="0"/>
              <a:cs typeface="Arial" panose="020B0604020202020204" pitchFamily="34" charset="0"/>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Arial" panose="020B0604020202020204" pitchFamily="34" charset="0"/>
                <a:cs typeface="Arial" panose="020B0604020202020204" pitchFamily="34" charset="0"/>
              </a:rPr>
              <a:t>Application Process </a:t>
            </a:r>
            <a:r>
              <a:rPr lang="en-US" sz="1200" baseline="0" dirty="0" smtClean="0">
                <a:effectLst/>
                <a:latin typeface="Arial" panose="020B0604020202020204" pitchFamily="34" charset="0"/>
                <a:cs typeface="Arial" panose="020B0604020202020204" pitchFamily="34" charset="0"/>
              </a:rPr>
              <a:t>- </a:t>
            </a:r>
            <a:r>
              <a:rPr lang="en-US" sz="1200" dirty="0" smtClean="0">
                <a:effectLst/>
                <a:latin typeface="Arial" panose="020B0604020202020204" pitchFamily="34" charset="0"/>
                <a:cs typeface="Arial" panose="020B0604020202020204" pitchFamily="34" charset="0"/>
              </a:rPr>
              <a:t>CADJ and CAUT on GED Tear Sheet   </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CER Folder Maintenance</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 </a:t>
            </a: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Filing of VA Forms and VA Letters</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Entitlement Determination -</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Narrative for SEH</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Development of Rehabilitation Plans -</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signature, levels of approval, modifications</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Fiscal Accuracy -</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use of VA Form 28-1905, invoice processing</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Next Steps -</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completion reports, training material</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DBB7C3-9A60-4780-BF7E-18E95E50321D}" type="slidenum">
              <a:rPr lang="en-US" smtClean="0"/>
              <a:t>2</a:t>
            </a:fld>
            <a:endParaRPr lang="en-US" dirty="0"/>
          </a:p>
        </p:txBody>
      </p:sp>
    </p:spTree>
    <p:extLst>
      <p:ext uri="{BB962C8B-B14F-4D97-AF65-F5344CB8AC3E}">
        <p14:creationId xmlns:p14="http://schemas.microsoft.com/office/powerpoint/2010/main" val="78992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anose="020B0604020202020204" pitchFamily="34" charset="0"/>
                <a:cs typeface="Arial" panose="020B0604020202020204" pitchFamily="34" charset="0"/>
              </a:rPr>
              <a:t>Grant </a:t>
            </a:r>
            <a:r>
              <a:rPr lang="en-US" dirty="0">
                <a:latin typeface="Arial" panose="020B0604020202020204" pitchFamily="34" charset="0"/>
                <a:cs typeface="Arial" panose="020B0604020202020204" pitchFamily="34" charset="0"/>
              </a:rPr>
              <a:t>Thornton </a:t>
            </a:r>
            <a:r>
              <a:rPr lang="en-US" dirty="0" smtClean="0">
                <a:latin typeface="Arial" panose="020B0604020202020204" pitchFamily="34" charset="0"/>
                <a:cs typeface="Arial" panose="020B0604020202020204" pitchFamily="34" charset="0"/>
              </a:rPr>
              <a:t>was contracted </a:t>
            </a:r>
            <a:r>
              <a:rPr lang="en-US" dirty="0">
                <a:latin typeface="Arial" panose="020B0604020202020204" pitchFamily="34" charset="0"/>
                <a:cs typeface="Arial" panose="020B0604020202020204" pitchFamily="34" charset="0"/>
              </a:rPr>
              <a:t>by VA’s VA Office of Business Oversight (OBO)/Internal Controls Service (ICS) </a:t>
            </a:r>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assist the internal control testing </a:t>
            </a:r>
            <a:r>
              <a:rPr lang="en-US" dirty="0" smtClean="0">
                <a:latin typeface="Arial" panose="020B0604020202020204" pitchFamily="34" charset="0"/>
                <a:cs typeface="Arial" panose="020B0604020202020204" pitchFamily="34" charset="0"/>
              </a:rPr>
              <a:t>based on the OMB </a:t>
            </a:r>
            <a:r>
              <a:rPr lang="en-US" dirty="0">
                <a:latin typeface="Arial" panose="020B0604020202020204" pitchFamily="34" charset="0"/>
                <a:cs typeface="Arial" panose="020B0604020202020204" pitchFamily="34" charset="0"/>
              </a:rPr>
              <a:t>A-123, Appendix A </a:t>
            </a:r>
            <a:r>
              <a:rPr lang="en-US" dirty="0" smtClean="0">
                <a:latin typeface="Arial" panose="020B0604020202020204" pitchFamily="34" charset="0"/>
                <a:cs typeface="Arial" panose="020B0604020202020204" pitchFamily="34" charset="0"/>
              </a:rPr>
              <a:t>circular mandated </a:t>
            </a:r>
            <a:r>
              <a:rPr lang="en-US" dirty="0">
                <a:latin typeface="Arial" panose="020B0604020202020204" pitchFamily="34" charset="0"/>
                <a:cs typeface="Arial" panose="020B0604020202020204" pitchFamily="34" charset="0"/>
              </a:rPr>
              <a:t>by the Federal Government across all agencies. </a:t>
            </a:r>
            <a:r>
              <a:rPr lang="en-US" dirty="0" smtClean="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internal </a:t>
            </a:r>
            <a:r>
              <a:rPr lang="en-US" dirty="0">
                <a:latin typeface="Arial" panose="020B0604020202020204" pitchFamily="34" charset="0"/>
                <a:cs typeface="Arial" panose="020B0604020202020204" pitchFamily="34" charset="0"/>
              </a:rPr>
              <a:t>control testing </a:t>
            </a:r>
            <a:r>
              <a:rPr lang="en-US" dirty="0" smtClean="0">
                <a:latin typeface="Arial" panose="020B0604020202020204" pitchFamily="34" charset="0"/>
                <a:cs typeface="Arial" panose="020B0604020202020204" pitchFamily="34" charset="0"/>
              </a:rPr>
              <a:t>occurred department-wide </a:t>
            </a:r>
            <a:r>
              <a:rPr lang="en-US" dirty="0">
                <a:latin typeface="Arial" panose="020B0604020202020204" pitchFamily="34" charset="0"/>
                <a:cs typeface="Arial" panose="020B0604020202020204" pitchFamily="34" charset="0"/>
              </a:rPr>
              <a:t>between April and July of 2015</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Four VR&amp;E Divisions were part of the testing in 2015. </a:t>
            </a:r>
            <a:r>
              <a:rPr lang="en-US" dirty="0" smtClean="0">
                <a:latin typeface="Arial" panose="020B0604020202020204" pitchFamily="34" charset="0"/>
                <a:cs typeface="Arial" panose="020B0604020202020204" pitchFamily="34" charset="0"/>
              </a:rPr>
              <a:t>During </a:t>
            </a:r>
            <a:r>
              <a:rPr lang="en-US" dirty="0">
                <a:latin typeface="Arial" panose="020B0604020202020204" pitchFamily="34" charset="0"/>
                <a:cs typeface="Arial" panose="020B0604020202020204" pitchFamily="34" charset="0"/>
              </a:rPr>
              <a:t>the review, internal controls over financial reporting were identified, evaluated, tested, and reported. The focus is on internal controls for accounts that support the effectiveness and efficiency of operations, compliance with applicable laws and regulations, the integrity of VA, and/or are material to the financial statements</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It allows the Secretary to provide assurance to the Public, Congress and the President.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Assurance Statement is signed by the VA Secretary and published with VA’s annual Performance and Accountability Report</a:t>
            </a:r>
            <a:r>
              <a:rPr lang="en-US" dirty="0" smtClean="0">
                <a:latin typeface="Arial" panose="020B0604020202020204" pitchFamily="34" charset="0"/>
                <a:cs typeface="Arial" panose="020B0604020202020204" pitchFamily="34" charset="0"/>
              </a:rPr>
              <a:t>.</a:t>
            </a:r>
          </a:p>
          <a:p>
            <a:endParaRPr lang="en-US"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DBB7C3-9A60-4780-BF7E-18E95E50321D}" type="slidenum">
              <a:rPr lang="en-US" smtClean="0"/>
              <a:t>3</a:t>
            </a:fld>
            <a:endParaRPr lang="en-US" dirty="0"/>
          </a:p>
        </p:txBody>
      </p:sp>
    </p:spTree>
    <p:extLst>
      <p:ext uri="{BB962C8B-B14F-4D97-AF65-F5344CB8AC3E}">
        <p14:creationId xmlns:p14="http://schemas.microsoft.com/office/powerpoint/2010/main" val="3921337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3725"/>
            <a:ext cx="5588000" cy="4326467"/>
          </a:xfrm>
        </p:spPr>
        <p:txBody>
          <a:bodyPr>
            <a:noAutofit/>
          </a:bodyPr>
          <a:lstStyle/>
          <a:p>
            <a:r>
              <a:rPr lang="en-US" dirty="0" smtClean="0">
                <a:latin typeface="Arial" panose="020B0604020202020204" pitchFamily="34" charset="0"/>
                <a:cs typeface="Arial" panose="020B0604020202020204" pitchFamily="34" charset="0"/>
              </a:rPr>
              <a:t>ICS </a:t>
            </a:r>
            <a:r>
              <a:rPr lang="en-US" dirty="0">
                <a:latin typeface="Arial" panose="020B0604020202020204" pitchFamily="34" charset="0"/>
                <a:cs typeface="Arial" panose="020B0604020202020204" pitchFamily="34" charset="0"/>
              </a:rPr>
              <a:t>reviewed a random sample of payments under $25,000 and a sample of payments over $25,000.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objective of the reviews was to ensure that reimbursement of tuition expenses were valid, accurate, and supported by an authorized Rehabilitation Plan</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ICS identified several deficiencies involving improper maintenance of Counseling/Evaluation/Rehabilitation (CER) folders and lack of documentation to support tuition reimbursement.  </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Summary Finding Descriptions for the Under $25,000 category include:</a:t>
            </a:r>
          </a:p>
          <a:p>
            <a:endParaRPr lang="en-US" dirty="0">
              <a:latin typeface="Arial" panose="020B0604020202020204" pitchFamily="34" charset="0"/>
              <a:cs typeface="Arial" panose="020B0604020202020204" pitchFamily="34" charset="0"/>
            </a:endParaRPr>
          </a:p>
          <a:p>
            <a:pPr marL="174150" indent="-174150">
              <a:buFont typeface="Arial" panose="020B0604020202020204" pitchFamily="34" charset="0"/>
              <a:buChar char="•"/>
            </a:pPr>
            <a:r>
              <a:rPr lang="en-US" dirty="0">
                <a:latin typeface="Arial" panose="020B0604020202020204" pitchFamily="34" charset="0"/>
                <a:cs typeface="Arial" panose="020B0604020202020204" pitchFamily="34" charset="0"/>
              </a:rPr>
              <a:t>Missing documentation</a:t>
            </a:r>
          </a:p>
          <a:p>
            <a:pPr marL="174150" indent="-174150">
              <a:buFont typeface="Arial" panose="020B0604020202020204" pitchFamily="34" charset="0"/>
              <a:buChar char="•"/>
            </a:pPr>
            <a:r>
              <a:rPr lang="en-US" dirty="0">
                <a:latin typeface="Arial" panose="020B0604020202020204" pitchFamily="34" charset="0"/>
                <a:cs typeface="Arial" panose="020B0604020202020204" pitchFamily="34" charset="0"/>
              </a:rPr>
              <a:t>Rehabilitation Plan not signed by proper individual</a:t>
            </a:r>
          </a:p>
          <a:p>
            <a:pPr marL="174150" indent="-174150">
              <a:buFont typeface="Arial" panose="020B0604020202020204" pitchFamily="34" charset="0"/>
              <a:buChar char="•"/>
            </a:pPr>
            <a:r>
              <a:rPr lang="en-US" dirty="0">
                <a:latin typeface="Arial" panose="020B0604020202020204" pitchFamily="34" charset="0"/>
                <a:cs typeface="Arial" panose="020B0604020202020204" pitchFamily="34" charset="0"/>
              </a:rPr>
              <a:t>Tuition payment did not reconcile to the invoice</a:t>
            </a:r>
          </a:p>
          <a:p>
            <a:pPr marL="174150" indent="-174150">
              <a:buFont typeface="Arial" panose="020B0604020202020204" pitchFamily="34" charset="0"/>
              <a:buChar char="•"/>
            </a:pPr>
            <a:r>
              <a:rPr lang="en-US" dirty="0">
                <a:latin typeface="Arial" panose="020B0604020202020204" pitchFamily="34" charset="0"/>
                <a:cs typeface="Arial" panose="020B0604020202020204" pitchFamily="34" charset="0"/>
              </a:rPr>
              <a:t>The same individual performed both the generate and authorize functions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Summary Finding Descriptions for the Over $25,000 category include:</a:t>
            </a:r>
          </a:p>
          <a:p>
            <a:endParaRPr lang="en-US" dirty="0">
              <a:latin typeface="Arial" panose="020B0604020202020204" pitchFamily="34" charset="0"/>
              <a:cs typeface="Arial" panose="020B0604020202020204" pitchFamily="34" charset="0"/>
            </a:endParaRPr>
          </a:p>
          <a:p>
            <a:pPr marL="174150" indent="-174150">
              <a:buFont typeface="Arial" panose="020B0604020202020204" pitchFamily="34" charset="0"/>
              <a:buChar char="•"/>
            </a:pPr>
            <a:r>
              <a:rPr lang="en-US" dirty="0">
                <a:latin typeface="Arial" panose="020B0604020202020204" pitchFamily="34" charset="0"/>
                <a:cs typeface="Arial" panose="020B0604020202020204" pitchFamily="34" charset="0"/>
              </a:rPr>
              <a:t>Cost Memo or Serious Employment Handicap Determination were missing from the file</a:t>
            </a:r>
          </a:p>
          <a:p>
            <a:pPr marL="174150" indent="-174150">
              <a:buFont typeface="Arial" panose="020B0604020202020204" pitchFamily="34" charset="0"/>
              <a:buChar char="•"/>
            </a:pPr>
            <a:r>
              <a:rPr lang="en-US" dirty="0">
                <a:latin typeface="Arial" panose="020B0604020202020204" pitchFamily="34" charset="0"/>
                <a:cs typeface="Arial" panose="020B0604020202020204" pitchFamily="34" charset="0"/>
              </a:rPr>
              <a:t>No approved Cost Memo but the Veteran was in a program that was over the $25,000 threshold</a:t>
            </a:r>
          </a:p>
          <a:p>
            <a:pPr marL="174150" indent="-174150">
              <a:buFont typeface="Arial" panose="020B0604020202020204" pitchFamily="34" charset="0"/>
              <a:buChar char="•"/>
            </a:pPr>
            <a:r>
              <a:rPr lang="en-US" dirty="0">
                <a:latin typeface="Arial" panose="020B0604020202020204" pitchFamily="34" charset="0"/>
                <a:cs typeface="Arial" panose="020B0604020202020204" pitchFamily="34" charset="0"/>
              </a:rPr>
              <a:t>Total tuition for the transaction exceeded the amount on the Cost Memo but the Regional Office Director did not approve or sign the Cost Memo after the VA approved the tuition invoice</a:t>
            </a:r>
          </a:p>
          <a:p>
            <a:pPr marL="174150" indent="-174150">
              <a:buFont typeface="Arial" panose="020B0604020202020204" pitchFamily="34" charset="0"/>
              <a:buChar char="•"/>
            </a:pPr>
            <a:r>
              <a:rPr lang="en-US" dirty="0">
                <a:latin typeface="Arial" panose="020B0604020202020204" pitchFamily="34" charset="0"/>
                <a:cs typeface="Arial" panose="020B0604020202020204" pitchFamily="34" charset="0"/>
              </a:rPr>
              <a:t>Rehabilitation Plan was not signed by the counselor and Veteran or was not updated to cover the period of tuition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DBB7C3-9A60-4780-BF7E-18E95E50321D}" type="slidenum">
              <a:rPr lang="en-US" smtClean="0"/>
              <a:t>4</a:t>
            </a:fld>
            <a:endParaRPr lang="en-US" dirty="0"/>
          </a:p>
        </p:txBody>
      </p:sp>
    </p:spTree>
    <p:extLst>
      <p:ext uri="{BB962C8B-B14F-4D97-AF65-F5344CB8AC3E}">
        <p14:creationId xmlns:p14="http://schemas.microsoft.com/office/powerpoint/2010/main" val="1844459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review of the findings resulted in the following New Processes for FY 2017:</a:t>
            </a:r>
          </a:p>
          <a:p>
            <a:endParaRPr lang="en-US" dirty="0">
              <a:latin typeface="Arial" panose="020B0604020202020204" pitchFamily="34" charset="0"/>
              <a:cs typeface="Arial" panose="020B0604020202020204" pitchFamily="34" charset="0"/>
            </a:endParaRPr>
          </a:p>
          <a:p>
            <a:pPr marL="174150" indent="-174150">
              <a:buFont typeface="Arial" panose="020B0604020202020204" pitchFamily="34" charset="0"/>
              <a:buChar char="•"/>
            </a:pPr>
            <a:r>
              <a:rPr lang="en-US" dirty="0">
                <a:latin typeface="Arial" panose="020B0604020202020204" pitchFamily="34" charset="0"/>
                <a:cs typeface="Arial" panose="020B0604020202020204" pitchFamily="34" charset="0"/>
              </a:rPr>
              <a:t>Update the Quality Assurance (QA) Standard Operating Procedures (SOP) in the M28R.  This entails citing the same errors found in the OMB review as fiscal errors during the Systematic Technical Accuracy Review (STAR) and the local QA review</a:t>
            </a:r>
            <a:r>
              <a:rPr lang="en-US" dirty="0" smtClean="0">
                <a:latin typeface="Arial" panose="020B0604020202020204" pitchFamily="34" charset="0"/>
                <a:cs typeface="Arial" panose="020B0604020202020204" pitchFamily="34" charset="0"/>
              </a:rPr>
              <a:t>.</a:t>
            </a:r>
          </a:p>
          <a:p>
            <a:pPr marL="174150" indent="-1741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74150" indent="-174150">
              <a:buFont typeface="Arial" panose="020B0604020202020204" pitchFamily="34" charset="0"/>
              <a:buChar char="•"/>
            </a:pPr>
            <a:r>
              <a:rPr lang="en-US" dirty="0" smtClean="0">
                <a:latin typeface="Arial" panose="020B0604020202020204" pitchFamily="34" charset="0"/>
                <a:cs typeface="Arial" panose="020B0604020202020204" pitchFamily="34" charset="0"/>
              </a:rPr>
              <a:t>This is effective October 1, 2016.  </a:t>
            </a:r>
          </a:p>
          <a:p>
            <a:pPr marL="174150" indent="-1741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150" indent="-174150">
              <a:buFont typeface="Arial" panose="020B0604020202020204" pitchFamily="34" charset="0"/>
              <a:buChar char="•"/>
            </a:pPr>
            <a:r>
              <a:rPr lang="en-US" dirty="0">
                <a:latin typeface="Arial" panose="020B0604020202020204" pitchFamily="34" charset="0"/>
                <a:cs typeface="Arial" panose="020B0604020202020204" pitchFamily="34" charset="0"/>
              </a:rPr>
              <a:t>Update the M28R to reflect </a:t>
            </a:r>
            <a:r>
              <a:rPr lang="en-US" dirty="0" smtClean="0">
                <a:latin typeface="Arial" panose="020B0604020202020204" pitchFamily="34" charset="0"/>
                <a:cs typeface="Arial" panose="020B0604020202020204" pitchFamily="34" charset="0"/>
              </a:rPr>
              <a:t> that there </a:t>
            </a:r>
            <a:r>
              <a:rPr lang="en-US" dirty="0">
                <a:latin typeface="Arial" panose="020B0604020202020204" pitchFamily="34" charset="0"/>
                <a:cs typeface="Arial" panose="020B0604020202020204" pitchFamily="34" charset="0"/>
              </a:rPr>
              <a:t>is no longer a requirement to print and file the Generated Eligibility Determination (GED) tear sheet in the CER folder since the information found in the GED tear sheet is available in CWINRS.</a:t>
            </a:r>
          </a:p>
          <a:p>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DBB7C3-9A60-4780-BF7E-18E95E50321D}" type="slidenum">
              <a:rPr lang="en-US" smtClean="0"/>
              <a:t>5</a:t>
            </a:fld>
            <a:endParaRPr lang="en-US" dirty="0"/>
          </a:p>
        </p:txBody>
      </p:sp>
    </p:spTree>
    <p:extLst>
      <p:ext uri="{BB962C8B-B14F-4D97-AF65-F5344CB8AC3E}">
        <p14:creationId xmlns:p14="http://schemas.microsoft.com/office/powerpoint/2010/main" val="1896772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The testing identified </a:t>
            </a:r>
            <a:r>
              <a:rPr lang="en-US" dirty="0">
                <a:latin typeface="Arial" panose="020B0604020202020204" pitchFamily="34" charset="0"/>
                <a:cs typeface="Arial" panose="020B0604020202020204" pitchFamily="34" charset="0"/>
              </a:rPr>
              <a:t>issues related to the processing of claims and applications for Veterans seeking Chapter 31 services. </a:t>
            </a:r>
            <a:r>
              <a:rPr lang="en-US" dirty="0" smtClean="0">
                <a:latin typeface="Arial" panose="020B0604020202020204" pitchFamily="34" charset="0"/>
                <a:cs typeface="Arial" panose="020B0604020202020204" pitchFamily="34" charset="0"/>
              </a:rPr>
              <a:t>Stations </a:t>
            </a:r>
            <a:r>
              <a:rPr lang="en-US" dirty="0">
                <a:latin typeface="Arial" panose="020B0604020202020204" pitchFamily="34" charset="0"/>
                <a:cs typeface="Arial" panose="020B0604020202020204" pitchFamily="34" charset="0"/>
              </a:rPr>
              <a:t>were primarily using BDN when the claims for processing applications were reviewed by </a:t>
            </a:r>
            <a:r>
              <a:rPr lang="en-US" dirty="0" smtClean="0">
                <a:latin typeface="Arial" panose="020B0604020202020204" pitchFamily="34" charset="0"/>
                <a:cs typeface="Arial" panose="020B0604020202020204" pitchFamily="34" charset="0"/>
              </a:rPr>
              <a:t>Grant </a:t>
            </a:r>
            <a:r>
              <a:rPr lang="en-US" dirty="0" err="1" smtClean="0">
                <a:latin typeface="Arial" panose="020B0604020202020204" pitchFamily="34" charset="0"/>
                <a:cs typeface="Arial" panose="020B0604020202020204" pitchFamily="34" charset="0"/>
              </a:rPr>
              <a:t>Thorton</a:t>
            </a:r>
            <a:r>
              <a:rPr lang="en-US" dirty="0" smtClean="0">
                <a:latin typeface="Arial" panose="020B0604020202020204" pitchFamily="34" charset="0"/>
                <a:cs typeface="Arial" panose="020B0604020202020204" pitchFamily="34" charset="0"/>
              </a:rPr>
              <a:t>/ICS. </a:t>
            </a:r>
            <a:r>
              <a:rPr lang="en-US" dirty="0" smtClean="0">
                <a:latin typeface="Arial" panose="020B0604020202020204" pitchFamily="34" charset="0"/>
                <a:cs typeface="Arial" panose="020B0604020202020204" pitchFamily="34" charset="0"/>
              </a:rPr>
              <a:t>BDN </a:t>
            </a:r>
            <a:r>
              <a:rPr lang="en-US" dirty="0">
                <a:latin typeface="Arial" panose="020B0604020202020204" pitchFamily="34" charset="0"/>
                <a:cs typeface="Arial" panose="020B0604020202020204" pitchFamily="34" charset="0"/>
              </a:rPr>
              <a:t>is no longer used for processing applications, and therefore it is important </a:t>
            </a:r>
            <a:r>
              <a:rPr lang="en-US" dirty="0" smtClean="0">
                <a:latin typeface="Arial" panose="020B0604020202020204" pitchFamily="34" charset="0"/>
                <a:cs typeface="Arial" panose="020B0604020202020204" pitchFamily="34" charset="0"/>
              </a:rPr>
              <a:t>to focus </a:t>
            </a:r>
            <a:r>
              <a:rPr lang="en-US" dirty="0">
                <a:latin typeface="Arial" panose="020B0604020202020204" pitchFamily="34" charset="0"/>
                <a:cs typeface="Arial" panose="020B0604020202020204" pitchFamily="34" charset="0"/>
              </a:rPr>
              <a:t>our attention on current procedures. </a:t>
            </a:r>
            <a:r>
              <a:rPr lang="en-US" dirty="0" smtClean="0">
                <a:latin typeface="Arial" panose="020B0604020202020204" pitchFamily="34" charset="0"/>
                <a:cs typeface="Arial" panose="020B0604020202020204" pitchFamily="34" charset="0"/>
              </a:rPr>
              <a:t>VR&amp;E </a:t>
            </a:r>
            <a:r>
              <a:rPr lang="en-US" dirty="0">
                <a:latin typeface="Arial" panose="020B0604020202020204" pitchFamily="34" charset="0"/>
                <a:cs typeface="Arial" panose="020B0604020202020204" pitchFamily="34" charset="0"/>
              </a:rPr>
              <a:t>is transitioning from BDN to Corporate WINRS exclusively. </a:t>
            </a:r>
            <a:r>
              <a:rPr lang="en-US" dirty="0" smtClean="0">
                <a:latin typeface="Arial" panose="020B0604020202020204" pitchFamily="34" charset="0"/>
                <a:cs typeface="Arial" panose="020B0604020202020204" pitchFamily="34" charset="0"/>
              </a:rPr>
              <a:t>VR&amp;E </a:t>
            </a:r>
            <a:r>
              <a:rPr lang="en-US" dirty="0">
                <a:latin typeface="Arial" panose="020B0604020202020204" pitchFamily="34" charset="0"/>
                <a:cs typeface="Arial" panose="020B0604020202020204" pitchFamily="34" charset="0"/>
              </a:rPr>
              <a:t>Officers were notified that they are no longer authorized to use BDN for processing claims.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 August 11, 2015, VR&amp;E Service released Circular 28-15-05, which addresses the procedures for processing </a:t>
            </a:r>
            <a:r>
              <a:rPr lang="en-US" dirty="0" smtClean="0">
                <a:latin typeface="Arial" panose="020B0604020202020204" pitchFamily="34" charset="0"/>
                <a:cs typeface="Arial" panose="020B0604020202020204" pitchFamily="34" charset="0"/>
              </a:rPr>
              <a:t>applications. VR&amp;E </a:t>
            </a:r>
            <a:r>
              <a:rPr lang="en-US" dirty="0">
                <a:latin typeface="Arial" panose="020B0604020202020204" pitchFamily="34" charset="0"/>
                <a:cs typeface="Arial" panose="020B0604020202020204" pitchFamily="34" charset="0"/>
              </a:rPr>
              <a:t>offices can reference this Circular for step-by-step procedures, which are current and active, and address claim processes.  </a:t>
            </a: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DBB7C3-9A60-4780-BF7E-18E95E50321D}" type="slidenum">
              <a:rPr lang="en-US" smtClean="0"/>
              <a:t>6</a:t>
            </a:fld>
            <a:endParaRPr lang="en-US" dirty="0"/>
          </a:p>
        </p:txBody>
      </p:sp>
    </p:spTree>
    <p:extLst>
      <p:ext uri="{BB962C8B-B14F-4D97-AF65-F5344CB8AC3E}">
        <p14:creationId xmlns:p14="http://schemas.microsoft.com/office/powerpoint/2010/main" val="895123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Next, </a:t>
            </a:r>
            <a:r>
              <a:rPr lang="en-US" dirty="0">
                <a:latin typeface="Arial" panose="020B0604020202020204" pitchFamily="34" charset="0"/>
                <a:cs typeface="Arial" panose="020B0604020202020204" pitchFamily="34" charset="0"/>
              </a:rPr>
              <a:t>I will be talking about CER </a:t>
            </a:r>
            <a:r>
              <a:rPr lang="en-US" dirty="0" smtClean="0">
                <a:latin typeface="Arial" panose="020B0604020202020204" pitchFamily="34" charset="0"/>
                <a:cs typeface="Arial" panose="020B0604020202020204" pitchFamily="34" charset="0"/>
              </a:rPr>
              <a:t>folder </a:t>
            </a:r>
            <a:r>
              <a:rPr lang="en-US" dirty="0" smtClean="0">
                <a:latin typeface="Arial" panose="020B0604020202020204" pitchFamily="34" charset="0"/>
                <a:cs typeface="Arial" panose="020B0604020202020204" pitchFamily="34" charset="0"/>
              </a:rPr>
              <a:t>maintenance. It </a:t>
            </a:r>
            <a:r>
              <a:rPr lang="en-US" dirty="0">
                <a:latin typeface="Arial" panose="020B0604020202020204" pitchFamily="34" charset="0"/>
                <a:cs typeface="Arial" panose="020B0604020202020204" pitchFamily="34" charset="0"/>
              </a:rPr>
              <a:t>is important to remember that all documentation regarding the Veteran and case management activities should be placed in the CER </a:t>
            </a:r>
            <a:r>
              <a:rPr lang="en-US" dirty="0" smtClean="0">
                <a:latin typeface="Arial" panose="020B0604020202020204" pitchFamily="34" charset="0"/>
                <a:cs typeface="Arial" panose="020B0604020202020204" pitchFamily="34" charset="0"/>
              </a:rPr>
              <a:t>folder </a:t>
            </a:r>
            <a:r>
              <a:rPr lang="en-US" dirty="0">
                <a:latin typeface="Arial" panose="020B0604020202020204" pitchFamily="34" charset="0"/>
                <a:cs typeface="Arial" panose="020B0604020202020204" pitchFamily="34" charset="0"/>
              </a:rPr>
              <a:t>or documented in CWINRS. This includes Vocational Rehabilitation Letters, Forms, and </a:t>
            </a:r>
            <a:r>
              <a:rPr lang="en-US" dirty="0" smtClean="0">
                <a:latin typeface="Arial" panose="020B0604020202020204" pitchFamily="34" charset="0"/>
                <a:cs typeface="Arial" panose="020B0604020202020204" pitchFamily="34" charset="0"/>
              </a:rPr>
              <a:t>evidence, and </a:t>
            </a:r>
            <a:r>
              <a:rPr lang="en-US" dirty="0">
                <a:latin typeface="Arial" panose="020B0604020202020204" pitchFamily="34" charset="0"/>
                <a:cs typeface="Arial" panose="020B0604020202020204" pitchFamily="34" charset="0"/>
              </a:rPr>
              <a:t>supporting </a:t>
            </a:r>
            <a:r>
              <a:rPr lang="en-US" dirty="0" smtClean="0">
                <a:latin typeface="Arial" panose="020B0604020202020204" pitchFamily="34" charset="0"/>
                <a:cs typeface="Arial" panose="020B0604020202020204" pitchFamily="34" charset="0"/>
              </a:rPr>
              <a:t>documentation. During </a:t>
            </a:r>
            <a:r>
              <a:rPr lang="en-US" dirty="0">
                <a:latin typeface="Arial" panose="020B0604020202020204" pitchFamily="34" charset="0"/>
                <a:cs typeface="Arial" panose="020B0604020202020204" pitchFamily="34" charset="0"/>
              </a:rPr>
              <a:t>the site visit, the following deficiencies in CER </a:t>
            </a:r>
            <a:r>
              <a:rPr lang="en-US" dirty="0" smtClean="0">
                <a:latin typeface="Arial" panose="020B0604020202020204" pitchFamily="34" charset="0"/>
                <a:cs typeface="Arial" panose="020B0604020202020204" pitchFamily="34" charset="0"/>
              </a:rPr>
              <a:t>folder </a:t>
            </a:r>
            <a:r>
              <a:rPr lang="en-US" dirty="0">
                <a:latin typeface="Arial" panose="020B0604020202020204" pitchFamily="34" charset="0"/>
                <a:cs typeface="Arial" panose="020B0604020202020204" pitchFamily="34" charset="0"/>
              </a:rPr>
              <a:t>m</a:t>
            </a:r>
            <a:r>
              <a:rPr lang="en-US" dirty="0" smtClean="0">
                <a:latin typeface="Arial" panose="020B0604020202020204" pitchFamily="34" charset="0"/>
                <a:cs typeface="Arial" panose="020B0604020202020204" pitchFamily="34" charset="0"/>
              </a:rPr>
              <a:t>aintenance </a:t>
            </a:r>
            <a:r>
              <a:rPr lang="en-US" dirty="0">
                <a:latin typeface="Arial" panose="020B0604020202020204" pitchFamily="34" charset="0"/>
                <a:cs typeface="Arial" panose="020B0604020202020204" pitchFamily="34" charset="0"/>
              </a:rPr>
              <a:t>were identified:</a:t>
            </a:r>
          </a:p>
          <a:p>
            <a:r>
              <a:rPr lang="en-US" dirty="0">
                <a:latin typeface="Arial" panose="020B0604020202020204" pitchFamily="34" charset="0"/>
                <a:cs typeface="Arial" panose="020B0604020202020204" pitchFamily="34" charset="0"/>
              </a:rPr>
              <a:t> </a:t>
            </a:r>
          </a:p>
          <a:p>
            <a:pPr marL="174150" indent="-174150">
              <a:buFont typeface="Arial" panose="020B0604020202020204" pitchFamily="34" charset="0"/>
              <a:buChar char="•"/>
            </a:pPr>
            <a:r>
              <a:rPr lang="en-US" dirty="0">
                <a:latin typeface="Arial" panose="020B0604020202020204" pitchFamily="34" charset="0"/>
                <a:cs typeface="Arial" panose="020B0604020202020204" pitchFamily="34" charset="0"/>
              </a:rPr>
              <a:t>No Rating decision placed in the file</a:t>
            </a:r>
          </a:p>
          <a:p>
            <a:pPr marL="174150" indent="-174150">
              <a:buFont typeface="Arial" panose="020B0604020202020204" pitchFamily="34" charset="0"/>
              <a:buChar char="•"/>
            </a:pPr>
            <a:r>
              <a:rPr lang="en-US" dirty="0">
                <a:latin typeface="Arial" panose="020B0604020202020204" pitchFamily="34" charset="0"/>
                <a:cs typeface="Arial" panose="020B0604020202020204" pitchFamily="34" charset="0"/>
              </a:rPr>
              <a:t>No Rating narrative in the file</a:t>
            </a:r>
          </a:p>
          <a:p>
            <a:pPr marL="174150" indent="-174150">
              <a:buFont typeface="Arial" panose="020B0604020202020204" pitchFamily="34" charset="0"/>
              <a:buChar char="•"/>
            </a:pPr>
            <a:r>
              <a:rPr lang="en-US" dirty="0">
                <a:latin typeface="Arial" panose="020B0604020202020204" pitchFamily="34" charset="0"/>
                <a:cs typeface="Arial" panose="020B0604020202020204" pitchFamily="34" charset="0"/>
              </a:rPr>
              <a:t>No Cost Memo for high cost cases in the file</a:t>
            </a:r>
          </a:p>
          <a:p>
            <a:pPr marL="174150" indent="-174150">
              <a:buFont typeface="Arial" panose="020B0604020202020204" pitchFamily="34" charset="0"/>
              <a:buChar char="•"/>
            </a:pPr>
            <a:r>
              <a:rPr lang="en-US" dirty="0">
                <a:latin typeface="Arial" panose="020B0604020202020204" pitchFamily="34" charset="0"/>
                <a:cs typeface="Arial" panose="020B0604020202020204" pitchFamily="34" charset="0"/>
              </a:rPr>
              <a:t>Rehabilitation plan not in the file</a:t>
            </a:r>
          </a:p>
          <a:p>
            <a:pPr marL="174150" indent="-174150">
              <a:buFont typeface="Arial" panose="020B0604020202020204" pitchFamily="34" charset="0"/>
              <a:buChar char="•"/>
            </a:pPr>
            <a:r>
              <a:rPr lang="en-US" dirty="0">
                <a:latin typeface="Arial" panose="020B0604020202020204" pitchFamily="34" charset="0"/>
                <a:cs typeface="Arial" panose="020B0604020202020204" pitchFamily="34" charset="0"/>
              </a:rPr>
              <a:t>No Entitlement determination in the file</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DBB7C3-9A60-4780-BF7E-18E95E50321D}" type="slidenum">
              <a:rPr lang="en-US" smtClean="0"/>
              <a:t>7</a:t>
            </a:fld>
            <a:endParaRPr lang="en-US" dirty="0"/>
          </a:p>
        </p:txBody>
      </p:sp>
    </p:spTree>
    <p:extLst>
      <p:ext uri="{BB962C8B-B14F-4D97-AF65-F5344CB8AC3E}">
        <p14:creationId xmlns:p14="http://schemas.microsoft.com/office/powerpoint/2010/main" val="1834773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3725"/>
            <a:ext cx="5588000" cy="4403725"/>
          </a:xfrm>
        </p:spPr>
        <p:txBody>
          <a:bodyPr>
            <a:noAutofit/>
          </a:bodyPr>
          <a:lstStyle/>
          <a:p>
            <a:r>
              <a:rPr lang="en-US" dirty="0" smtClean="0">
                <a:latin typeface="Arial" panose="020B0604020202020204" pitchFamily="34" charset="0"/>
                <a:cs typeface="Arial" panose="020B0604020202020204" pitchFamily="34" charset="0"/>
              </a:rPr>
              <a:t>VR&amp;E </a:t>
            </a:r>
            <a:r>
              <a:rPr lang="en-US" dirty="0">
                <a:latin typeface="Arial" panose="020B0604020202020204" pitchFamily="34" charset="0"/>
                <a:cs typeface="Arial" panose="020B0604020202020204" pitchFamily="34" charset="0"/>
              </a:rPr>
              <a:t>Divisions use three-flap folders to maintain all pertinent documentation related to a Veteran’s request for, and receipt of, VA </a:t>
            </a:r>
            <a:r>
              <a:rPr lang="en-US" dirty="0" smtClean="0">
                <a:latin typeface="Arial" panose="020B0604020202020204" pitchFamily="34" charset="0"/>
                <a:cs typeface="Arial" panose="020B0604020202020204" pitchFamily="34" charset="0"/>
              </a:rPr>
              <a:t>Vocational Rehabilitation  and Employment benefits </a:t>
            </a:r>
            <a:r>
              <a:rPr lang="en-US" dirty="0">
                <a:latin typeface="Arial" panose="020B0604020202020204" pitchFamily="34" charset="0"/>
                <a:cs typeface="Arial" panose="020B0604020202020204" pitchFamily="34" charset="0"/>
              </a:rPr>
              <a:t>and services. M28R.II.A.2 provides detailed instructions on placing documentation in the CER </a:t>
            </a:r>
            <a:r>
              <a:rPr lang="en-US" dirty="0" smtClean="0">
                <a:latin typeface="Arial" panose="020B0604020202020204" pitchFamily="34" charset="0"/>
                <a:cs typeface="Arial" panose="020B0604020202020204" pitchFamily="34" charset="0"/>
              </a:rPr>
              <a:t>folder</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left side </a:t>
            </a:r>
            <a:r>
              <a:rPr lang="en-US" dirty="0">
                <a:latin typeface="Arial" panose="020B0604020202020204" pitchFamily="34" charset="0"/>
                <a:cs typeface="Arial" panose="020B0604020202020204" pitchFamily="34" charset="0"/>
              </a:rPr>
              <a:t>of the CER folder must include all supporting information related to eligibility, fiscal authorizations, and payments, such as VA Form 28-1905, Authorization and Certification of Entrance or Reentrance into Rehabilitation and Certification of Status as well as Subsistence allowance awards and related documents.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center portion </a:t>
            </a:r>
            <a:r>
              <a:rPr lang="en-US" dirty="0">
                <a:latin typeface="Arial" panose="020B0604020202020204" pitchFamily="34" charset="0"/>
                <a:cs typeface="Arial" panose="020B0604020202020204" pitchFamily="34" charset="0"/>
              </a:rPr>
              <a:t>of the CER folder must include all forms, form letters, and other documentation regarding case management activities related to monitoring the progress of the Veteran; such as all written and printed communication with the Veteran, to include letters and emails, concerning the Veteran’s rehabilitation program.</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right side </a:t>
            </a:r>
            <a:r>
              <a:rPr lang="en-US" dirty="0">
                <a:latin typeface="Arial" panose="020B0604020202020204" pitchFamily="34" charset="0"/>
                <a:cs typeface="Arial" panose="020B0604020202020204" pitchFamily="34" charset="0"/>
              </a:rPr>
              <a:t>of the CER folder must include all documentation that supports determinations for the Veteran’s entitlement to benefits and services, such as copies of rating decisions, counseling and evaluation forms, rehabilitation plans and all forms in the 1902 series.</a:t>
            </a:r>
          </a:p>
          <a:p>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There are some exceptions to placing records in the CER </a:t>
            </a:r>
            <a:r>
              <a:rPr lang="en-US" dirty="0" smtClean="0">
                <a:latin typeface="Arial" panose="020B0604020202020204" pitchFamily="34" charset="0"/>
                <a:cs typeface="Arial" panose="020B0604020202020204" pitchFamily="34" charset="0"/>
              </a:rPr>
              <a:t>folder</a:t>
            </a:r>
            <a:r>
              <a:rPr lang="en-US" dirty="0">
                <a:latin typeface="Arial" panose="020B0604020202020204" pitchFamily="34" charset="0"/>
                <a:cs typeface="Arial" panose="020B0604020202020204" pitchFamily="34" charset="0"/>
              </a:rPr>
              <a:t>. These exceptions include:</a:t>
            </a:r>
          </a:p>
          <a:p>
            <a:endParaRPr lang="en-US" dirty="0">
              <a:latin typeface="Arial" panose="020B0604020202020204" pitchFamily="34" charset="0"/>
              <a:cs typeface="Arial" panose="020B0604020202020204" pitchFamily="34" charset="0"/>
            </a:endParaRPr>
          </a:p>
          <a:p>
            <a:pPr marL="174150" indent="-174150">
              <a:buFont typeface="Arial" panose="020B0604020202020204" pitchFamily="34" charset="0"/>
              <a:buChar char="•"/>
            </a:pPr>
            <a:r>
              <a:rPr lang="en-US" dirty="0">
                <a:latin typeface="Arial" panose="020B0604020202020204" pitchFamily="34" charset="0"/>
                <a:cs typeface="Arial" panose="020B0604020202020204" pitchFamily="34" charset="0"/>
              </a:rPr>
              <a:t>VA medical records available in  CAPRI are not to be printed and placed within CER folders.</a:t>
            </a:r>
          </a:p>
          <a:p>
            <a:pPr marL="174150" indent="-174150">
              <a:buFont typeface="Arial" panose="020B0604020202020204" pitchFamily="34" charset="0"/>
              <a:buChar char="•"/>
            </a:pPr>
            <a:r>
              <a:rPr lang="en-US" dirty="0">
                <a:latin typeface="Arial" panose="020B0604020202020204" pitchFamily="34" charset="0"/>
                <a:cs typeface="Arial" panose="020B0604020202020204" pitchFamily="34" charset="0"/>
              </a:rPr>
              <a:t>CWINRS notes, email messages, and school certifications received electronically through VA-Once do not need to be printed and placed in the Veteran’s CER folder.</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DBB7C3-9A60-4780-BF7E-18E95E50321D}" type="slidenum">
              <a:rPr lang="en-US" smtClean="0"/>
              <a:t>8</a:t>
            </a:fld>
            <a:endParaRPr lang="en-US" dirty="0"/>
          </a:p>
        </p:txBody>
      </p:sp>
    </p:spTree>
    <p:extLst>
      <p:ext uri="{BB962C8B-B14F-4D97-AF65-F5344CB8AC3E}">
        <p14:creationId xmlns:p14="http://schemas.microsoft.com/office/powerpoint/2010/main" val="2927460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3725"/>
            <a:ext cx="5588000" cy="4480983"/>
          </a:xfrm>
        </p:spPr>
        <p:txBody>
          <a:bodyPr>
            <a:noAutofit/>
          </a:bodyPr>
          <a:lstStyle/>
          <a:p>
            <a:r>
              <a:rPr lang="en-US" dirty="0" smtClean="0">
                <a:latin typeface="Arial" panose="020B0604020202020204" pitchFamily="34" charset="0"/>
                <a:cs typeface="Arial" panose="020B0604020202020204" pitchFamily="34" charset="0"/>
              </a:rPr>
              <a:t>Before </a:t>
            </a:r>
            <a:r>
              <a:rPr lang="en-US" dirty="0">
                <a:latin typeface="Arial" panose="020B0604020202020204" pitchFamily="34" charset="0"/>
                <a:cs typeface="Arial" panose="020B0604020202020204" pitchFamily="34" charset="0"/>
              </a:rPr>
              <a:t>a Veteran can receive Chapter 31 services, a Vocational Rehabilitation Counselor makes a determination as to whether or not the Veteran is entitled to services based on a comprehensive initial evaluation.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internal controls test found that not all Veterans with a ten percent service-connected disability (SCD) had an approved Serious Employment Handicap (SEH) determination within the CER folder. </a:t>
            </a:r>
            <a:r>
              <a:rPr lang="en-US" dirty="0" smtClean="0">
                <a:latin typeface="Arial" panose="020B0604020202020204" pitchFamily="34" charset="0"/>
                <a:cs typeface="Arial" panose="020B0604020202020204" pitchFamily="34" charset="0"/>
              </a:rPr>
              <a:t> An </a:t>
            </a:r>
            <a:r>
              <a:rPr lang="en-US" dirty="0">
                <a:latin typeface="Arial" panose="020B0604020202020204" pitchFamily="34" charset="0"/>
                <a:cs typeface="Arial" panose="020B0604020202020204" pitchFamily="34" charset="0"/>
              </a:rPr>
              <a:t>SEH is required for entitlement to VR&amp;E services, if the Veteran has a combined rating of ten percent. </a:t>
            </a:r>
            <a:r>
              <a:rPr lang="en-US" dirty="0" smtClean="0">
                <a:latin typeface="Arial" panose="020B0604020202020204" pitchFamily="34" charset="0"/>
                <a:cs typeface="Arial" panose="020B0604020202020204" pitchFamily="34" charset="0"/>
              </a:rPr>
              <a:t>However</a:t>
            </a:r>
            <a:r>
              <a:rPr lang="en-US" dirty="0">
                <a:latin typeface="Arial" panose="020B0604020202020204" pitchFamily="34" charset="0"/>
                <a:cs typeface="Arial" panose="020B0604020202020204" pitchFamily="34" charset="0"/>
              </a:rPr>
              <a:t>, a Veteran with a ten percent disability rating who is found to have an SEH, is not entitled to a program solely of independent living services. Once the VRC determines the Veteran is entitled to services, the VRC is required to determine whether or not it is currently reasonably feasible for the Veteran or Servicemember to achieve a vocational goal.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 VA Form 28-1902b, Counseling Record – Narrative Report, is used to document the synthesis of data collected during the initial evaluation and logically support the legal determinations and development of planned services. </a:t>
            </a:r>
            <a:r>
              <a:rPr lang="en-US" dirty="0" smtClean="0">
                <a:latin typeface="Arial" panose="020B0604020202020204" pitchFamily="34" charset="0"/>
                <a:cs typeface="Arial" panose="020B0604020202020204" pitchFamily="34" charset="0"/>
              </a:rPr>
              <a:t>VA </a:t>
            </a:r>
            <a:r>
              <a:rPr lang="en-US" dirty="0">
                <a:latin typeface="Arial" panose="020B0604020202020204" pitchFamily="34" charset="0"/>
                <a:cs typeface="Arial" panose="020B0604020202020204" pitchFamily="34" charset="0"/>
              </a:rPr>
              <a:t>Form 28-1902b, Counseling Record – Narrative Report, is made up of two parts, Part one - Certification of Entitlement/Current Feasibility and Part two - Counseling Narrative. </a:t>
            </a:r>
            <a:r>
              <a:rPr lang="en-US" dirty="0" smtClean="0">
                <a:latin typeface="Arial" panose="020B0604020202020204" pitchFamily="34" charset="0"/>
                <a:cs typeface="Arial" panose="020B0604020202020204" pitchFamily="34" charset="0"/>
              </a:rPr>
              <a:t>Both </a:t>
            </a:r>
            <a:r>
              <a:rPr lang="en-US" dirty="0">
                <a:latin typeface="Arial" panose="020B0604020202020204" pitchFamily="34" charset="0"/>
                <a:cs typeface="Arial" panose="020B0604020202020204" pitchFamily="34" charset="0"/>
              </a:rPr>
              <a:t>of these parts, and all applicable sections are required to be completed when making entitlement determinations. </a:t>
            </a: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part one, box nine asks whether the Veteran has an SEH.  For a Veteran with an SEH, this item must be checked. </a:t>
            </a: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part two, there is a section titled Serious Employment Handicap.  This section must be completed.</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When completing the entitlement determination for a Veteran with a ten percent SCD, review the individual’s file, and consider input from the Veteran to select the appropriate boxes and develop a description for why an SEH exists or does not exist. </a:t>
            </a:r>
            <a:r>
              <a:rPr lang="en-US" dirty="0" smtClean="0">
                <a:latin typeface="Arial" panose="020B0604020202020204" pitchFamily="34" charset="0"/>
                <a:cs typeface="Arial" panose="020B0604020202020204" pitchFamily="34" charset="0"/>
              </a:rPr>
              <a:t>Be </a:t>
            </a:r>
            <a:r>
              <a:rPr lang="en-US" dirty="0">
                <a:latin typeface="Arial" panose="020B0604020202020204" pitchFamily="34" charset="0"/>
                <a:cs typeface="Arial" panose="020B0604020202020204" pitchFamily="34" charset="0"/>
              </a:rPr>
              <a:t>as detailed as possible, and reference information from the CER folder, other VA records, feedback from the individual and any other information considered in making the decision. </a:t>
            </a:r>
            <a:r>
              <a:rPr lang="en-US" dirty="0" smtClean="0">
                <a:latin typeface="Arial" panose="020B0604020202020204" pitchFamily="34" charset="0"/>
                <a:cs typeface="Arial" panose="020B0604020202020204" pitchFamily="34" charset="0"/>
              </a:rPr>
              <a:t>Upon </a:t>
            </a:r>
            <a:r>
              <a:rPr lang="en-US" dirty="0">
                <a:latin typeface="Arial" panose="020B0604020202020204" pitchFamily="34" charset="0"/>
                <a:cs typeface="Arial" panose="020B0604020202020204" pitchFamily="34" charset="0"/>
              </a:rPr>
              <a:t>completion of the narrative, select the appropriate box for determining whether an SEH exists.</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For more information on the procedures for completing the entitlement determination and use of VA Form 28-1902b, Counseling Record – Narrative Report, refer to M28R.IV.B.2.</a:t>
            </a:r>
          </a:p>
        </p:txBody>
      </p:sp>
      <p:sp>
        <p:nvSpPr>
          <p:cNvPr id="4" name="Slide Number Placeholder 3"/>
          <p:cNvSpPr>
            <a:spLocks noGrp="1"/>
          </p:cNvSpPr>
          <p:nvPr>
            <p:ph type="sldNum" sz="quarter" idx="10"/>
          </p:nvPr>
        </p:nvSpPr>
        <p:spPr/>
        <p:txBody>
          <a:bodyPr/>
          <a:lstStyle/>
          <a:p>
            <a:fld id="{E7DBB7C3-9A60-4780-BF7E-18E95E50321D}" type="slidenum">
              <a:rPr lang="en-US" smtClean="0"/>
              <a:t>9</a:t>
            </a:fld>
            <a:endParaRPr lang="en-US" dirty="0"/>
          </a:p>
        </p:txBody>
      </p:sp>
    </p:spTree>
    <p:extLst>
      <p:ext uri="{BB962C8B-B14F-4D97-AF65-F5344CB8AC3E}">
        <p14:creationId xmlns:p14="http://schemas.microsoft.com/office/powerpoint/2010/main" val="542001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70386"/>
            <a:ext cx="7772400" cy="762000"/>
          </a:xfrm>
        </p:spPr>
        <p:txBody>
          <a:bodyPr/>
          <a:lstStyle/>
          <a:p>
            <a:r>
              <a:rPr lang="en-US" smtClean="0"/>
              <a:t>Click to edit Master title style</a:t>
            </a:r>
            <a:endParaRPr lang="en-US"/>
          </a:p>
        </p:txBody>
      </p:sp>
      <p:sp>
        <p:nvSpPr>
          <p:cNvPr id="22" name="Rectangle 21"/>
          <p:cNvSpPr/>
          <p:nvPr userDrawn="1"/>
        </p:nvSpPr>
        <p:spPr>
          <a:xfrm>
            <a:off x="228600" y="3429000"/>
            <a:ext cx="8686800" cy="3222386"/>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Rectangle 33"/>
          <p:cNvSpPr/>
          <p:nvPr userDrawn="1"/>
        </p:nvSpPr>
        <p:spPr>
          <a:xfrm>
            <a:off x="228600" y="228600"/>
            <a:ext cx="8686800" cy="64227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hasCustomPrompt="1"/>
          </p:nvPr>
        </p:nvSpPr>
        <p:spPr>
          <a:xfrm>
            <a:off x="1371600" y="4038601"/>
            <a:ext cx="6400800" cy="762000"/>
          </a:xfrm>
        </p:spPr>
        <p:txBody>
          <a:bodyPr/>
          <a:lstStyle>
            <a:lvl1pPr marL="0" indent="0" algn="ctr">
              <a:buNone/>
              <a:defRPr sz="4000" b="1" i="1" baseline="0">
                <a:solidFill>
                  <a:schemeClr val="bg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here for Master Text</a:t>
            </a:r>
          </a:p>
        </p:txBody>
      </p:sp>
      <p:pic>
        <p:nvPicPr>
          <p:cNvPr id="12" name="Picture 11" descr="MyVA.color.vector.taglin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812" y="363296"/>
            <a:ext cx="1534388" cy="551104"/>
          </a:xfrm>
          <a:prstGeom prst="rect">
            <a:avLst/>
          </a:prstGeom>
        </p:spPr>
      </p:pic>
      <p:pic>
        <p:nvPicPr>
          <p:cNvPr id="13" name="Picture 12" descr="3. VA-PRIMARY-HORIZONTAL-WHITE-VECTOR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200" y="6180269"/>
            <a:ext cx="1752600" cy="390196"/>
          </a:xfrm>
          <a:prstGeom prst="rect">
            <a:avLst/>
          </a:prstGeom>
        </p:spPr>
      </p:pic>
      <p:grpSp>
        <p:nvGrpSpPr>
          <p:cNvPr id="17" name="Group 16"/>
          <p:cNvGrpSpPr/>
          <p:nvPr userDrawn="1"/>
        </p:nvGrpSpPr>
        <p:grpSpPr>
          <a:xfrm>
            <a:off x="3079827" y="533400"/>
            <a:ext cx="3092373" cy="2590800"/>
            <a:chOff x="7348538" y="1463675"/>
            <a:chExt cx="1620837" cy="1482725"/>
          </a:xfrm>
        </p:grpSpPr>
        <p:sp>
          <p:nvSpPr>
            <p:cNvPr id="18" name="Oval 17"/>
            <p:cNvSpPr/>
            <p:nvPr/>
          </p:nvSpPr>
          <p:spPr>
            <a:xfrm>
              <a:off x="7348538" y="1463675"/>
              <a:ext cx="1620837" cy="1482725"/>
            </a:xfrm>
            <a:prstGeom prst="ellipse">
              <a:avLst/>
            </a:prstGeom>
            <a:ln>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prstClr val="black"/>
                </a:solidFill>
              </a:endParaRPr>
            </a:p>
          </p:txBody>
        </p:sp>
        <p:pic>
          <p:nvPicPr>
            <p:cNvPr id="19" name="Picture 6" descr="C:\Users\VRERHART\AppData\Local\Microsoft\Windows\Temporary Internet Files\Content.Outlook\36336H46\VRE New CMY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2363" y="1865313"/>
              <a:ext cx="13747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0784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457200" y="6019800"/>
            <a:ext cx="8229600" cy="365125"/>
          </a:xfrm>
          <a:prstGeom prst="rect">
            <a:avLst/>
          </a:prstGeom>
        </p:spPr>
        <p:txBody>
          <a:bodyPr anchor="ctr" anchorCtr="0"/>
          <a:lstStyle/>
          <a:p>
            <a:r>
              <a:rPr lang="en-US" i="1" dirty="0" smtClean="0">
                <a:solidFill>
                  <a:prstClr val="black"/>
                </a:solidFill>
              </a:rPr>
              <a:t>VR&amp;E: Preparing For Your Next Mission</a:t>
            </a:r>
            <a:endParaRPr lang="en-US" i="1" dirty="0">
              <a:solidFill>
                <a:prstClr val="black"/>
              </a:solidFill>
            </a:endParaRPr>
          </a:p>
        </p:txBody>
      </p:sp>
      <p:sp>
        <p:nvSpPr>
          <p:cNvPr id="6" name="Slide Number Placeholder 5"/>
          <p:cNvSpPr>
            <a:spLocks noGrp="1"/>
          </p:cNvSpPr>
          <p:nvPr>
            <p:ph type="sldNum" sz="quarter" idx="12"/>
          </p:nvPr>
        </p:nvSpPr>
        <p:spPr/>
        <p:txBody>
          <a:body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031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290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928813"/>
            <a:ext cx="77724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a:xfrm>
            <a:off x="457200" y="6019800"/>
            <a:ext cx="8229600" cy="365125"/>
          </a:xfrm>
          <a:prstGeom prst="rect">
            <a:avLst/>
          </a:prstGeom>
        </p:spPr>
        <p:txBody>
          <a:bodyPr anchor="ctr"/>
          <a:lstStyle/>
          <a:p>
            <a:r>
              <a:rPr lang="en-US" i="1" dirty="0" smtClean="0">
                <a:solidFill>
                  <a:prstClr val="black"/>
                </a:solidFill>
              </a:rPr>
              <a:t>VR&amp;E: Preparing For Your Next Mission</a:t>
            </a:r>
            <a:endParaRPr lang="en-US" i="1" dirty="0">
              <a:solidFill>
                <a:prstClr val="black"/>
              </a:solidFill>
            </a:endParaRPr>
          </a:p>
        </p:txBody>
      </p:sp>
      <p:sp>
        <p:nvSpPr>
          <p:cNvPr id="6" name="Slide Number Placeholder 5"/>
          <p:cNvSpPr>
            <a:spLocks noGrp="1"/>
          </p:cNvSpPr>
          <p:nvPr>
            <p:ph type="sldNum" sz="quarter" idx="12"/>
          </p:nvPr>
        </p:nvSpPr>
        <p:spPr/>
        <p:txBody>
          <a:body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761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457200" y="6019800"/>
            <a:ext cx="8229600" cy="365125"/>
          </a:xfrm>
          <a:prstGeom prst="rect">
            <a:avLst/>
          </a:prstGeom>
        </p:spPr>
        <p:txBody>
          <a:bodyPr anchor="ctr"/>
          <a:lstStyle/>
          <a:p>
            <a:r>
              <a:rPr lang="en-US" i="1" dirty="0" smtClean="0">
                <a:solidFill>
                  <a:prstClr val="black"/>
                </a:solidFill>
              </a:rPr>
              <a:t>VR&amp;E: Preparing For Your Next Mission</a:t>
            </a:r>
            <a:endParaRPr lang="en-US" i="1" dirty="0">
              <a:solidFill>
                <a:prstClr val="black"/>
              </a:solidFill>
            </a:endParaRPr>
          </a:p>
        </p:txBody>
      </p:sp>
      <p:sp>
        <p:nvSpPr>
          <p:cNvPr id="7" name="Slide Number Placeholder 6"/>
          <p:cNvSpPr>
            <a:spLocks noGrp="1"/>
          </p:cNvSpPr>
          <p:nvPr>
            <p:ph type="sldNum" sz="quarter" idx="12"/>
          </p:nvPr>
        </p:nvSpPr>
        <p:spPr/>
        <p:txBody>
          <a:body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4133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781800" cy="762000"/>
          </a:xfrm>
        </p:spPr>
        <p:txBody>
          <a:bodyPr>
            <a:normAutofit/>
          </a:bodyPr>
          <a:lstStyle>
            <a:lvl1pP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457200" y="6019800"/>
            <a:ext cx="8229600" cy="365125"/>
          </a:xfrm>
          <a:prstGeom prst="rect">
            <a:avLst/>
          </a:prstGeom>
        </p:spPr>
        <p:txBody>
          <a:bodyPr anchor="ctr" anchorCtr="0"/>
          <a:lstStyle/>
          <a:p>
            <a:r>
              <a:rPr lang="en-US" i="1" dirty="0" smtClean="0">
                <a:solidFill>
                  <a:prstClr val="black"/>
                </a:solidFill>
              </a:rPr>
              <a:t>VR&amp;E: Preparing For Your Next Mission</a:t>
            </a:r>
            <a:endParaRPr lang="en-US" i="1" dirty="0">
              <a:solidFill>
                <a:prstClr val="black"/>
              </a:solidFill>
            </a:endParaRPr>
          </a:p>
        </p:txBody>
      </p:sp>
      <p:sp>
        <p:nvSpPr>
          <p:cNvPr id="9" name="Slide Number Placeholder 8"/>
          <p:cNvSpPr>
            <a:spLocks noGrp="1"/>
          </p:cNvSpPr>
          <p:nvPr>
            <p:ph type="sldNum" sz="quarter" idx="12"/>
          </p:nvPr>
        </p:nvSpPr>
        <p:spPr/>
        <p:txBody>
          <a:body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7652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457200" y="6019800"/>
            <a:ext cx="8229600" cy="365125"/>
          </a:xfrm>
          <a:prstGeom prst="rect">
            <a:avLst/>
          </a:prstGeom>
        </p:spPr>
        <p:txBody>
          <a:bodyPr anchor="ctr" anchorCtr="0"/>
          <a:lstStyle/>
          <a:p>
            <a:r>
              <a:rPr lang="en-US" i="1" dirty="0" smtClean="0">
                <a:solidFill>
                  <a:prstClr val="black"/>
                </a:solidFill>
              </a:rPr>
              <a:t>VR&amp;E: Preparing For Your Next Mission</a:t>
            </a:r>
            <a:endParaRPr lang="en-US" i="1" dirty="0">
              <a:solidFill>
                <a:prstClr val="black"/>
              </a:solidFill>
            </a:endParaRPr>
          </a:p>
        </p:txBody>
      </p:sp>
      <p:sp>
        <p:nvSpPr>
          <p:cNvPr id="5" name="Slide Number Placeholder 4"/>
          <p:cNvSpPr>
            <a:spLocks noGrp="1"/>
          </p:cNvSpPr>
          <p:nvPr>
            <p:ph type="sldNum" sz="quarter" idx="12"/>
          </p:nvPr>
        </p:nvSpPr>
        <p:spPr/>
        <p:txBody>
          <a:body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6486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57200" y="6019800"/>
            <a:ext cx="8229600" cy="365125"/>
          </a:xfrm>
          <a:prstGeom prst="rect">
            <a:avLst/>
          </a:prstGeom>
        </p:spPr>
        <p:txBody>
          <a:bodyPr anchor="ctr" anchorCtr="0"/>
          <a:lstStyle/>
          <a:p>
            <a:r>
              <a:rPr lang="en-US" i="1" dirty="0" smtClean="0">
                <a:solidFill>
                  <a:prstClr val="black"/>
                </a:solidFill>
              </a:rPr>
              <a:t>VR&amp;E: Preparing For Your Next Mission</a:t>
            </a:r>
            <a:endParaRPr lang="en-US" i="1" dirty="0">
              <a:solidFill>
                <a:prstClr val="black"/>
              </a:solidFill>
            </a:endParaRPr>
          </a:p>
        </p:txBody>
      </p:sp>
      <p:sp>
        <p:nvSpPr>
          <p:cNvPr id="4" name="Slide Number Placeholder 3"/>
          <p:cNvSpPr>
            <a:spLocks noGrp="1"/>
          </p:cNvSpPr>
          <p:nvPr>
            <p:ph type="sldNum" sz="quarter" idx="12"/>
          </p:nvPr>
        </p:nvSpPr>
        <p:spPr/>
        <p:txBody>
          <a:body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6939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143000"/>
            <a:ext cx="3008313" cy="4983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a:xfrm>
            <a:off x="457200" y="6019800"/>
            <a:ext cx="8229600" cy="365125"/>
          </a:xfrm>
          <a:prstGeom prst="rect">
            <a:avLst/>
          </a:prstGeom>
        </p:spPr>
        <p:txBody>
          <a:bodyPr anchor="ctr"/>
          <a:lstStyle/>
          <a:p>
            <a:r>
              <a:rPr lang="en-US" i="1" dirty="0" smtClean="0">
                <a:solidFill>
                  <a:prstClr val="black"/>
                </a:solidFill>
              </a:rPr>
              <a:t>VR&amp;E: Preparing For Your Next Mission</a:t>
            </a:r>
            <a:endParaRPr lang="en-US" i="1" dirty="0">
              <a:solidFill>
                <a:prstClr val="black"/>
              </a:solidFill>
            </a:endParaRPr>
          </a:p>
        </p:txBody>
      </p:sp>
      <p:sp>
        <p:nvSpPr>
          <p:cNvPr id="7" name="Slide Number Placeholder 6"/>
          <p:cNvSpPr>
            <a:spLocks noGrp="1"/>
          </p:cNvSpPr>
          <p:nvPr>
            <p:ph type="sldNum" sz="quarter" idx="12"/>
          </p:nvPr>
        </p:nvSpPr>
        <p:spPr/>
        <p:txBody>
          <a:body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260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514350" y="155321"/>
            <a:ext cx="8401050" cy="762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2057400" y="155322"/>
            <a:ext cx="6858000" cy="762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8229600" cy="48006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cxnSp>
        <p:nvCxnSpPr>
          <p:cNvPr id="12" name="Straight Connector 11"/>
          <p:cNvCxnSpPr/>
          <p:nvPr userDrawn="1"/>
        </p:nvCxnSpPr>
        <p:spPr>
          <a:xfrm>
            <a:off x="429751" y="6031992"/>
            <a:ext cx="826488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29188" y="6361313"/>
            <a:ext cx="826488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440786" y="6068568"/>
            <a:ext cx="8244140" cy="212726"/>
          </a:xfrm>
          <a:prstGeom prst="rect">
            <a:avLst/>
          </a:prstGeom>
          <a:noFill/>
        </p:spPr>
        <p:txBody>
          <a:bodyPr/>
          <a:lstStyle>
            <a:lvl1pPr algn="ctr">
              <a:defRPr sz="1100">
                <a:solidFill>
                  <a:schemeClr val="tx1"/>
                </a:solidFill>
              </a:defRPr>
            </a:lvl1pPr>
          </a:lstStyle>
          <a:p>
            <a:r>
              <a:rPr lang="en-US" i="1" dirty="0" smtClean="0">
                <a:solidFill>
                  <a:prstClr val="black"/>
                </a:solidFill>
              </a:rPr>
              <a:t>VR&amp;E: Preparing For Your Next Mission</a:t>
            </a:r>
            <a:endParaRPr lang="en-US" i="1" dirty="0">
              <a:solidFill>
                <a:prstClr val="black"/>
              </a:solidFill>
            </a:endParaRPr>
          </a:p>
        </p:txBody>
      </p:sp>
      <p:cxnSp>
        <p:nvCxnSpPr>
          <p:cNvPr id="15" name="Straight Connector 14"/>
          <p:cNvCxnSpPr/>
          <p:nvPr userDrawn="1"/>
        </p:nvCxnSpPr>
        <p:spPr>
          <a:xfrm flipV="1">
            <a:off x="514350" y="908177"/>
            <a:ext cx="8401050" cy="914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634670" y="90236"/>
            <a:ext cx="933450" cy="876300"/>
            <a:chOff x="7348538" y="1463675"/>
            <a:chExt cx="1620837" cy="1482725"/>
          </a:xfrm>
        </p:grpSpPr>
        <p:sp>
          <p:nvSpPr>
            <p:cNvPr id="16" name="Oval 15"/>
            <p:cNvSpPr/>
            <p:nvPr/>
          </p:nvSpPr>
          <p:spPr>
            <a:xfrm>
              <a:off x="7348538" y="1463675"/>
              <a:ext cx="1620837" cy="1482725"/>
            </a:xfrm>
            <a:prstGeom prst="ellipse">
              <a:avLst/>
            </a:prstGeom>
            <a:ln>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prstClr val="black"/>
                </a:solidFill>
              </a:endParaRPr>
            </a:p>
          </p:txBody>
        </p:sp>
        <p:pic>
          <p:nvPicPr>
            <p:cNvPr id="17" name="Picture 6" descr="C:\Users\VRERHART\AppData\Local\Microsoft\Windows\Temporary Internet Files\Content.Outlook\36336H46\VRE New CMYK.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72363" y="1865313"/>
              <a:ext cx="13747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22808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dt="0"/>
  <p:txStyles>
    <p:titleStyle>
      <a:lvl1pPr algn="ctr" defTabSz="914400" rtl="0" eaLnBrk="1" latinLnBrk="0" hangingPunct="1">
        <a:spcBef>
          <a:spcPct val="0"/>
        </a:spcBef>
        <a:buNone/>
        <a:defRPr sz="32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2.png"/><Relationship Id="rId5" Type="http://schemas.openxmlformats.org/officeDocument/2006/relationships/diagramQuickStyle" Target="../diagrams/quickStyle2.xml"/><Relationship Id="rId10" Type="http://schemas.openxmlformats.org/officeDocument/2006/relationships/image" Target="../media/image11.png"/><Relationship Id="rId4" Type="http://schemas.openxmlformats.org/officeDocument/2006/relationships/diagramLayout" Target="../diagrams/layout2.xml"/><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wzKTctM3NAhXLNj4KHaQBBAAQjRwIBw&amp;url=http://videohive.net/item/good-results-business-presentation-animation/3156494&amp;psig=AFQjCNGeI2EgrYXCnvRuMONR1AKlmrf7IA&amp;ust=146729568480033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3505200"/>
            <a:ext cx="8610600" cy="762000"/>
          </a:xfrm>
        </p:spPr>
        <p:txBody>
          <a:bodyPr>
            <a:noAutofit/>
          </a:bodyPr>
          <a:lstStyle/>
          <a:p>
            <a:r>
              <a:rPr lang="en-US" sz="3600" dirty="0" smtClean="0"/>
              <a:t>VA Office of Business Oversight (OBO)</a:t>
            </a:r>
          </a:p>
          <a:p>
            <a:r>
              <a:rPr lang="en-US" sz="3600" dirty="0" smtClean="0"/>
              <a:t>Internal Controls Testing Findings</a:t>
            </a:r>
          </a:p>
          <a:p>
            <a:r>
              <a:rPr lang="en-US" sz="3600" dirty="0" smtClean="0"/>
              <a:t>Remediation Training</a:t>
            </a:r>
            <a:r>
              <a:rPr lang="en-US" dirty="0" smtClean="0"/>
              <a:t> </a:t>
            </a:r>
          </a:p>
          <a:p>
            <a:endParaRPr lang="en-US" sz="2000" dirty="0" smtClean="0"/>
          </a:p>
          <a:p>
            <a:endParaRPr lang="en-US" sz="2000" b="0" i="0" dirty="0"/>
          </a:p>
          <a:p>
            <a:endParaRPr lang="en-US" sz="2000" dirty="0"/>
          </a:p>
        </p:txBody>
      </p:sp>
    </p:spTree>
    <p:extLst>
      <p:ext uri="{BB962C8B-B14F-4D97-AF65-F5344CB8AC3E}">
        <p14:creationId xmlns:p14="http://schemas.microsoft.com/office/powerpoint/2010/main" val="4142695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i="1" dirty="0" smtClean="0">
                <a:solidFill>
                  <a:prstClr val="black"/>
                </a:solidFill>
              </a:rPr>
              <a:t>VR&amp;E: Preparing For Your Next Mission</a:t>
            </a:r>
            <a:endParaRPr lang="en-US" i="1" dirty="0">
              <a:solidFill>
                <a:prstClr val="black"/>
              </a:solidFill>
            </a:endParaRPr>
          </a:p>
        </p:txBody>
      </p:sp>
      <p:sp>
        <p:nvSpPr>
          <p:cNvPr id="4" name="Slide Number Placeholder 3"/>
          <p:cNvSpPr>
            <a:spLocks noGrp="1"/>
          </p:cNvSpPr>
          <p:nvPr>
            <p:ph type="sldNum" sz="quarter" idx="12"/>
          </p:nvPr>
        </p:nvSpPr>
        <p:spPr/>
        <p:txBody>
          <a:bodyPr/>
          <a:lstStyle/>
          <a:p>
            <a:fld id="{869623FA-E6B2-421D-AA57-15128630E9FB}" type="slidenum">
              <a:rPr lang="en-US" smtClean="0">
                <a:solidFill>
                  <a:prstClr val="black">
                    <a:tint val="75000"/>
                  </a:prstClr>
                </a:solidFill>
              </a:rPr>
              <a:pPr/>
              <a:t>10</a:t>
            </a:fld>
            <a:endParaRPr lang="en-US" dirty="0">
              <a:solidFill>
                <a:prstClr val="black">
                  <a:tint val="75000"/>
                </a:prstClr>
              </a:solidFill>
            </a:endParaRPr>
          </a:p>
        </p:txBody>
      </p:sp>
      <p:sp>
        <p:nvSpPr>
          <p:cNvPr id="5" name="Title 4"/>
          <p:cNvSpPr>
            <a:spLocks noGrp="1"/>
          </p:cNvSpPr>
          <p:nvPr>
            <p:ph type="title"/>
          </p:nvPr>
        </p:nvSpPr>
        <p:spPr>
          <a:xfrm>
            <a:off x="533400" y="152400"/>
            <a:ext cx="8382000" cy="762000"/>
          </a:xfrm>
        </p:spPr>
        <p:txBody>
          <a:bodyPr/>
          <a:lstStyle/>
          <a:p>
            <a:r>
              <a:rPr lang="en-US" dirty="0" smtClean="0"/>
              <a:t>      Rehabilitation Plan Development </a:t>
            </a:r>
            <a:endParaRPr lang="en-US" dirty="0"/>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1771710093"/>
              </p:ext>
            </p:extLst>
          </p:nvPr>
        </p:nvGraphicFramePr>
        <p:xfrm>
          <a:off x="533400" y="1066800"/>
          <a:ext cx="81534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3"/>
          <p:cNvPicPr>
            <a:picLocks noChangeAspect="1" noChangeArrowheads="1"/>
          </p:cNvPicPr>
          <p:nvPr/>
        </p:nvPicPr>
        <p:blipFill>
          <a:blip r:embed="rId8" cstate="print">
            <a:duotone>
              <a:schemeClr val="accent6">
                <a:shade val="45000"/>
                <a:satMod val="135000"/>
              </a:schemeClr>
              <a:prstClr val="white"/>
            </a:duotone>
            <a:extLst>
              <a:ext uri="{BEBA8EAE-BF5A-486C-A8C5-ECC9F3942E4B}">
                <a14:imgProps xmlns:a14="http://schemas.microsoft.com/office/drawing/2010/main">
                  <a14:imgLayer r:embed="rId9">
                    <a14:imgEffect>
                      <a14:colorTemperature colorTemp="7375"/>
                    </a14:imgEffect>
                    <a14:imgEffect>
                      <a14:brightnessContrast bright="-4000" contrast="40000"/>
                    </a14:imgEffect>
                  </a14:imgLayer>
                </a14:imgProps>
              </a:ext>
              <a:ext uri="{28A0092B-C50C-407E-A947-70E740481C1C}">
                <a14:useLocalDpi xmlns:a14="http://schemas.microsoft.com/office/drawing/2010/main" val="0"/>
              </a:ext>
            </a:extLst>
          </a:blip>
          <a:srcRect/>
          <a:stretch>
            <a:fillRect/>
          </a:stretch>
        </p:blipFill>
        <p:spPr bwMode="auto">
          <a:xfrm>
            <a:off x="5159183" y="4317491"/>
            <a:ext cx="1622617" cy="990600"/>
          </a:xfrm>
          <a:prstGeom prst="rect">
            <a:avLst/>
          </a:prstGeom>
          <a:noFill/>
          <a:ln>
            <a:noFill/>
          </a:ln>
          <a:effectLst>
            <a:outerShdw dist="50800" dir="6480000" sx="115000" sy="115000" algn="ctr" rotWithShape="0">
              <a:schemeClr val="accent1"/>
            </a:outerShdw>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3657600"/>
            <a:ext cx="1219200" cy="1091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6084" y="1981200"/>
            <a:ext cx="1299988" cy="78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77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i="1" dirty="0" smtClean="0">
                <a:solidFill>
                  <a:prstClr val="black"/>
                </a:solidFill>
              </a:rPr>
              <a:t>VR&amp;E: Preparing For Your Next Mission</a:t>
            </a:r>
            <a:endParaRPr lang="en-US" i="1" dirty="0">
              <a:solidFill>
                <a:prstClr val="black"/>
              </a:solidFill>
            </a:endParaRPr>
          </a:p>
        </p:txBody>
      </p:sp>
      <p:sp>
        <p:nvSpPr>
          <p:cNvPr id="4" name="Slide Number Placeholder 3"/>
          <p:cNvSpPr>
            <a:spLocks noGrp="1"/>
          </p:cNvSpPr>
          <p:nvPr>
            <p:ph type="sldNum" sz="quarter" idx="12"/>
          </p:nvPr>
        </p:nvSpPr>
        <p:spPr/>
        <p:txBody>
          <a:bodyPr/>
          <a:lstStyle/>
          <a:p>
            <a:fld id="{869623FA-E6B2-421D-AA57-15128630E9FB}" type="slidenum">
              <a:rPr lang="en-US" smtClean="0">
                <a:solidFill>
                  <a:prstClr val="black">
                    <a:tint val="75000"/>
                  </a:prstClr>
                </a:solidFill>
              </a:rPr>
              <a:pPr/>
              <a:t>11</a:t>
            </a:fld>
            <a:endParaRPr lang="en-US" dirty="0">
              <a:solidFill>
                <a:prstClr val="black">
                  <a:tint val="75000"/>
                </a:prstClr>
              </a:solidFill>
            </a:endParaRPr>
          </a:p>
        </p:txBody>
      </p:sp>
      <p:sp>
        <p:nvSpPr>
          <p:cNvPr id="5" name="Title 4"/>
          <p:cNvSpPr>
            <a:spLocks noGrp="1"/>
          </p:cNvSpPr>
          <p:nvPr>
            <p:ph type="title"/>
          </p:nvPr>
        </p:nvSpPr>
        <p:spPr>
          <a:xfrm>
            <a:off x="533400" y="152400"/>
            <a:ext cx="8382000" cy="762000"/>
          </a:xfrm>
        </p:spPr>
        <p:txBody>
          <a:bodyPr/>
          <a:lstStyle/>
          <a:p>
            <a:r>
              <a:rPr lang="en-US" dirty="0" smtClean="0"/>
              <a:t>      Rehabilitation Plan Development </a:t>
            </a:r>
            <a:endParaRPr lang="en-US" dirty="0"/>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1376773263"/>
              </p:ext>
            </p:extLst>
          </p:nvPr>
        </p:nvGraphicFramePr>
        <p:xfrm>
          <a:off x="228600" y="609600"/>
          <a:ext cx="8763000" cy="5398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228600" y="5638800"/>
            <a:ext cx="4480932" cy="369332"/>
          </a:xfrm>
          <a:prstGeom prst="rect">
            <a:avLst/>
          </a:prstGeom>
        </p:spPr>
        <p:txBody>
          <a:bodyPr wrap="square">
            <a:spAutoFit/>
          </a:bodyPr>
          <a:lstStyle/>
          <a:p>
            <a:pPr lvl="0"/>
            <a:r>
              <a:rPr lang="en-US" dirty="0" smtClean="0"/>
              <a:t>*</a:t>
            </a:r>
            <a:r>
              <a:rPr lang="en-US" b="1" dirty="0" smtClean="0"/>
              <a:t>Calendar Year    **Annual Year  ***Total</a:t>
            </a:r>
            <a:endParaRPr lang="en-US" b="1" dirty="0"/>
          </a:p>
        </p:txBody>
      </p:sp>
    </p:spTree>
    <p:extLst>
      <p:ext uri="{BB962C8B-B14F-4D97-AF65-F5344CB8AC3E}">
        <p14:creationId xmlns:p14="http://schemas.microsoft.com/office/powerpoint/2010/main" val="1862130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i="1" dirty="0" smtClean="0">
                <a:solidFill>
                  <a:prstClr val="black"/>
                </a:solidFill>
              </a:rPr>
              <a:t>VR&amp;E: Preparing For Your Next Mission</a:t>
            </a:r>
            <a:endParaRPr lang="en-US" i="1" dirty="0">
              <a:solidFill>
                <a:prstClr val="black"/>
              </a:solidFill>
            </a:endParaRPr>
          </a:p>
        </p:txBody>
      </p:sp>
      <p:sp>
        <p:nvSpPr>
          <p:cNvPr id="4" name="Slide Number Placeholder 3"/>
          <p:cNvSpPr>
            <a:spLocks noGrp="1"/>
          </p:cNvSpPr>
          <p:nvPr>
            <p:ph type="sldNum" sz="quarter" idx="12"/>
          </p:nvPr>
        </p:nvSpPr>
        <p:spPr/>
        <p:txBody>
          <a:bodyPr/>
          <a:lstStyle/>
          <a:p>
            <a:fld id="{869623FA-E6B2-421D-AA57-15128630E9FB}" type="slidenum">
              <a:rPr lang="en-US" smtClean="0">
                <a:solidFill>
                  <a:prstClr val="black">
                    <a:tint val="75000"/>
                  </a:prstClr>
                </a:solidFill>
              </a:rPr>
              <a:pPr/>
              <a:t>12</a:t>
            </a:fld>
            <a:endParaRPr lang="en-US" dirty="0">
              <a:solidFill>
                <a:prstClr val="black">
                  <a:tint val="75000"/>
                </a:prstClr>
              </a:solidFill>
            </a:endParaRPr>
          </a:p>
        </p:txBody>
      </p:sp>
      <p:sp>
        <p:nvSpPr>
          <p:cNvPr id="5" name="Title 4"/>
          <p:cNvSpPr>
            <a:spLocks noGrp="1"/>
          </p:cNvSpPr>
          <p:nvPr>
            <p:ph type="title"/>
          </p:nvPr>
        </p:nvSpPr>
        <p:spPr>
          <a:xfrm>
            <a:off x="533400" y="152400"/>
            <a:ext cx="8382000" cy="762000"/>
          </a:xfrm>
        </p:spPr>
        <p:txBody>
          <a:bodyPr/>
          <a:lstStyle/>
          <a:p>
            <a:r>
              <a:rPr lang="en-US" dirty="0" smtClean="0"/>
              <a:t>Fiscal Accuracy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30641262"/>
              </p:ext>
            </p:extLst>
          </p:nvPr>
        </p:nvGraphicFramePr>
        <p:xfrm>
          <a:off x="533400" y="13668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2850" y="3352800"/>
            <a:ext cx="1352550" cy="1514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9767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i="1" dirty="0" smtClean="0">
                <a:solidFill>
                  <a:prstClr val="black"/>
                </a:solidFill>
              </a:rPr>
              <a:t>VR&amp;E: Preparing For Your Next Mission</a:t>
            </a:r>
            <a:endParaRPr lang="en-US" i="1" dirty="0">
              <a:solidFill>
                <a:prstClr val="black"/>
              </a:solidFill>
            </a:endParaRPr>
          </a:p>
        </p:txBody>
      </p:sp>
      <p:sp>
        <p:nvSpPr>
          <p:cNvPr id="4" name="Slide Number Placeholder 3"/>
          <p:cNvSpPr>
            <a:spLocks noGrp="1"/>
          </p:cNvSpPr>
          <p:nvPr>
            <p:ph type="sldNum" sz="quarter" idx="12"/>
          </p:nvPr>
        </p:nvSpPr>
        <p:spPr/>
        <p:txBody>
          <a:bodyPr/>
          <a:lstStyle/>
          <a:p>
            <a:fld id="{869623FA-E6B2-421D-AA57-15128630E9FB}" type="slidenum">
              <a:rPr lang="en-US" smtClean="0">
                <a:solidFill>
                  <a:prstClr val="black">
                    <a:tint val="75000"/>
                  </a:prstClr>
                </a:solidFill>
              </a:rPr>
              <a:pPr/>
              <a:t>13</a:t>
            </a:fld>
            <a:endParaRPr lang="en-US" dirty="0">
              <a:solidFill>
                <a:prstClr val="black">
                  <a:tint val="75000"/>
                </a:prstClr>
              </a:solidFill>
            </a:endParaRPr>
          </a:p>
        </p:txBody>
      </p:sp>
      <p:sp>
        <p:nvSpPr>
          <p:cNvPr id="5" name="Title 4"/>
          <p:cNvSpPr>
            <a:spLocks noGrp="1"/>
          </p:cNvSpPr>
          <p:nvPr>
            <p:ph type="title"/>
          </p:nvPr>
        </p:nvSpPr>
        <p:spPr>
          <a:xfrm>
            <a:off x="533399" y="152400"/>
            <a:ext cx="8372475" cy="762000"/>
          </a:xfrm>
        </p:spPr>
        <p:txBody>
          <a:bodyPr/>
          <a:lstStyle/>
          <a:p>
            <a:r>
              <a:rPr lang="en-US" dirty="0" smtClean="0"/>
              <a:t>Fiscal Accuracy </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555" y="1173115"/>
            <a:ext cx="5912645" cy="4789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550" y="3020709"/>
            <a:ext cx="438150" cy="133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8101965" y="2958919"/>
            <a:ext cx="609600" cy="246221"/>
          </a:xfrm>
          <a:prstGeom prst="rect">
            <a:avLst/>
          </a:prstGeom>
          <a:noFill/>
        </p:spPr>
        <p:txBody>
          <a:bodyPr wrap="square" rtlCol="0">
            <a:spAutoFit/>
          </a:bodyPr>
          <a:lstStyle/>
          <a:p>
            <a:r>
              <a:rPr lang="en-US" sz="1000" b="1" dirty="0" smtClean="0">
                <a:solidFill>
                  <a:schemeClr val="bg1"/>
                </a:solidFill>
              </a:rPr>
              <a:t>$2,016</a:t>
            </a:r>
            <a:endParaRPr lang="en-US" sz="1000" b="1" dirty="0">
              <a:solidFill>
                <a:schemeClr val="bg1"/>
              </a:solidFill>
            </a:endParaRP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599" y="1740505"/>
            <a:ext cx="484349" cy="176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503516"/>
            <a:ext cx="4521696" cy="3649236"/>
          </a:xfrm>
          <a:prstGeom prst="rect">
            <a:avLst/>
          </a:prstGeom>
          <a:noFill/>
          <a:ln w="31750">
            <a:solidFill>
              <a:schemeClr val="tx1"/>
            </a:solidFill>
            <a:prstDash val="lgDash"/>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4056" y="5107725"/>
            <a:ext cx="1708944" cy="801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661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i="1" dirty="0" smtClean="0">
                <a:solidFill>
                  <a:prstClr val="black"/>
                </a:solidFill>
              </a:rPr>
              <a:t>VR&amp;E: Preparing For Your Next Mission</a:t>
            </a:r>
            <a:endParaRPr lang="en-US" i="1" dirty="0">
              <a:solidFill>
                <a:prstClr val="black"/>
              </a:solidFill>
            </a:endParaRPr>
          </a:p>
        </p:txBody>
      </p:sp>
      <p:sp>
        <p:nvSpPr>
          <p:cNvPr id="4" name="Slide Number Placeholder 3"/>
          <p:cNvSpPr>
            <a:spLocks noGrp="1"/>
          </p:cNvSpPr>
          <p:nvPr>
            <p:ph type="sldNum" sz="quarter" idx="12"/>
          </p:nvPr>
        </p:nvSpPr>
        <p:spPr/>
        <p:txBody>
          <a:bodyPr/>
          <a:lstStyle/>
          <a:p>
            <a:fld id="{869623FA-E6B2-421D-AA57-15128630E9FB}" type="slidenum">
              <a:rPr lang="en-US" smtClean="0">
                <a:solidFill>
                  <a:prstClr val="black">
                    <a:tint val="75000"/>
                  </a:prstClr>
                </a:solidFill>
              </a:rPr>
              <a:pPr/>
              <a:t>14</a:t>
            </a:fld>
            <a:endParaRPr lang="en-US" dirty="0">
              <a:solidFill>
                <a:prstClr val="black">
                  <a:tint val="75000"/>
                </a:prstClr>
              </a:solidFill>
            </a:endParaRPr>
          </a:p>
        </p:txBody>
      </p:sp>
      <p:sp>
        <p:nvSpPr>
          <p:cNvPr id="5" name="Title 4"/>
          <p:cNvSpPr>
            <a:spLocks noGrp="1"/>
          </p:cNvSpPr>
          <p:nvPr>
            <p:ph type="title"/>
          </p:nvPr>
        </p:nvSpPr>
        <p:spPr>
          <a:xfrm>
            <a:off x="533400" y="152400"/>
            <a:ext cx="8382000" cy="762000"/>
          </a:xfrm>
        </p:spPr>
        <p:txBody>
          <a:bodyPr/>
          <a:lstStyle/>
          <a:p>
            <a:r>
              <a:rPr lang="en-US" dirty="0" smtClean="0"/>
              <a:t>Completion of Training  </a:t>
            </a:r>
            <a:endParaRPr lang="en-US" dirty="0"/>
          </a:p>
        </p:txBody>
      </p:sp>
      <p:pic>
        <p:nvPicPr>
          <p:cNvPr id="3074" name="Picture 2" descr="https://0.s3.envato.com/files/36383378/59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321" y="2381248"/>
            <a:ext cx="3872321" cy="30628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315654140"/>
              </p:ext>
            </p:extLst>
          </p:nvPr>
        </p:nvGraphicFramePr>
        <p:xfrm>
          <a:off x="4267200" y="2362200"/>
          <a:ext cx="4724400" cy="3065823"/>
        </p:xfrm>
        <a:graphic>
          <a:graphicData uri="http://schemas.openxmlformats.org/drawingml/2006/table">
            <a:tbl>
              <a:tblPr firstRow="1" bandRow="1">
                <a:tableStyleId>{5C22544A-7EE6-4342-B048-85BDC9FD1C3A}</a:tableStyleId>
              </a:tblPr>
              <a:tblGrid>
                <a:gridCol w="1140372"/>
                <a:gridCol w="3584028"/>
              </a:tblGrid>
              <a:tr h="2212383">
                <a:tc>
                  <a:txBody>
                    <a:bodyPr/>
                    <a:lstStyle/>
                    <a:p>
                      <a:r>
                        <a:rPr lang="en-US" sz="2500" dirty="0" smtClean="0"/>
                        <a:t>Title</a:t>
                      </a:r>
                      <a:endParaRPr lang="en-US" sz="2500" dirty="0"/>
                    </a:p>
                  </a:txBody>
                  <a:tcPr/>
                </a:tc>
                <a:tc>
                  <a:txBody>
                    <a:bodyPr/>
                    <a:lstStyle/>
                    <a:p>
                      <a:r>
                        <a:rPr lang="en-US" sz="2500" b="1" kern="1200" dirty="0" smtClean="0">
                          <a:solidFill>
                            <a:schemeClr val="lt1"/>
                          </a:solidFill>
                          <a:effectLst/>
                          <a:latin typeface="+mn-lt"/>
                          <a:ea typeface="+mn-ea"/>
                          <a:cs typeface="+mn-cs"/>
                        </a:rPr>
                        <a:t>VRE Office of Management and Budget (OMB) Site Visit Remediation Training</a:t>
                      </a:r>
                      <a:endParaRPr lang="en-US" sz="2500" dirty="0"/>
                    </a:p>
                  </a:txBody>
                  <a:tcPr/>
                </a:tc>
              </a:tr>
              <a:tr h="825500">
                <a:tc>
                  <a:txBody>
                    <a:bodyPr/>
                    <a:lstStyle/>
                    <a:p>
                      <a:r>
                        <a:rPr lang="en-US" sz="2500" b="1" dirty="0" smtClean="0">
                          <a:solidFill>
                            <a:schemeClr val="bg1"/>
                          </a:solidFill>
                        </a:rPr>
                        <a:t>TMS ID</a:t>
                      </a:r>
                      <a:endParaRPr lang="en-US" sz="2500" b="1" dirty="0">
                        <a:solidFill>
                          <a:schemeClr val="bg1"/>
                        </a:solidFill>
                      </a:endParaRPr>
                    </a:p>
                  </a:txBody>
                  <a:tcPr>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1" kern="1200" dirty="0" smtClean="0">
                          <a:solidFill>
                            <a:schemeClr val="bg1"/>
                          </a:solidFill>
                          <a:effectLst/>
                          <a:latin typeface="+mn-lt"/>
                          <a:ea typeface="+mn-ea"/>
                          <a:cs typeface="+mn-cs"/>
                        </a:rPr>
                        <a:t>VA 4185261</a:t>
                      </a:r>
                    </a:p>
                    <a:p>
                      <a:endParaRPr lang="en-US" sz="2500" dirty="0">
                        <a:solidFill>
                          <a:schemeClr val="bg1"/>
                        </a:solidFill>
                      </a:endParaRPr>
                    </a:p>
                  </a:txBody>
                  <a:tcPr>
                    <a:solidFill>
                      <a:schemeClr val="tx2">
                        <a:lumMod val="40000"/>
                        <a:lumOff val="60000"/>
                      </a:schemeClr>
                    </a:solidFill>
                  </a:tcPr>
                </a:tc>
              </a:tr>
            </a:tbl>
          </a:graphicData>
        </a:graphic>
      </p:graphicFrame>
    </p:spTree>
    <p:extLst>
      <p:ext uri="{BB962C8B-B14F-4D97-AF65-F5344CB8AC3E}">
        <p14:creationId xmlns:p14="http://schemas.microsoft.com/office/powerpoint/2010/main" val="2975525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3618" y="1143000"/>
            <a:ext cx="4496764" cy="4800600"/>
          </a:xfrm>
        </p:spPr>
      </p:pic>
      <p:sp>
        <p:nvSpPr>
          <p:cNvPr id="3" name="Footer Placeholder 2"/>
          <p:cNvSpPr>
            <a:spLocks noGrp="1"/>
          </p:cNvSpPr>
          <p:nvPr>
            <p:ph type="ftr" sz="quarter" idx="11"/>
          </p:nvPr>
        </p:nvSpPr>
        <p:spPr/>
        <p:txBody>
          <a:bodyPr/>
          <a:lstStyle/>
          <a:p>
            <a:r>
              <a:rPr lang="en-US" i="1" dirty="0">
                <a:solidFill>
                  <a:prstClr val="black"/>
                </a:solidFill>
              </a:rPr>
              <a:t>VR&amp;E: Preparing For Your Next Mission</a:t>
            </a:r>
          </a:p>
        </p:txBody>
      </p:sp>
      <p:sp>
        <p:nvSpPr>
          <p:cNvPr id="4" name="Slide Number Placeholder 3"/>
          <p:cNvSpPr>
            <a:spLocks noGrp="1"/>
          </p:cNvSpPr>
          <p:nvPr>
            <p:ph type="sldNum" sz="quarter" idx="12"/>
          </p:nvPr>
        </p:nvSpPr>
        <p:spPr/>
        <p:txBody>
          <a:bodyPr/>
          <a:lstStyle/>
          <a:p>
            <a:fld id="{869623FA-E6B2-421D-AA57-15128630E9FB}" type="slidenum">
              <a:rPr lang="en-US" smtClean="0">
                <a:solidFill>
                  <a:prstClr val="black">
                    <a:tint val="75000"/>
                  </a:prstClr>
                </a:solidFill>
              </a:rPr>
              <a:pPr/>
              <a:t>15</a:t>
            </a:fld>
            <a:endParaRPr lang="en-US" dirty="0">
              <a:solidFill>
                <a:prstClr val="black">
                  <a:tint val="75000"/>
                </a:prstClr>
              </a:solidFill>
            </a:endParaRPr>
          </a:p>
        </p:txBody>
      </p:sp>
      <p:sp>
        <p:nvSpPr>
          <p:cNvPr id="2" name="Title 1"/>
          <p:cNvSpPr>
            <a:spLocks noGrp="1"/>
          </p:cNvSpPr>
          <p:nvPr>
            <p:ph type="title"/>
          </p:nvPr>
        </p:nvSpPr>
        <p:spPr>
          <a:xfrm>
            <a:off x="533400" y="152400"/>
            <a:ext cx="8382000" cy="762000"/>
          </a:xfrm>
        </p:spPr>
        <p:txBody>
          <a:bodyPr/>
          <a:lstStyle/>
          <a:p>
            <a:r>
              <a:rPr lang="en-US" dirty="0" smtClean="0"/>
              <a:t>Questions?</a:t>
            </a:r>
            <a:endParaRPr lang="en-US" dirty="0"/>
          </a:p>
        </p:txBody>
      </p:sp>
    </p:spTree>
    <p:extLst>
      <p:ext uri="{BB962C8B-B14F-4D97-AF65-F5344CB8AC3E}">
        <p14:creationId xmlns:p14="http://schemas.microsoft.com/office/powerpoint/2010/main" val="599715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9623FA-E6B2-421D-AA57-15128630E9FB}" type="slidenum">
              <a:rPr lang="en-US" smtClean="0">
                <a:solidFill>
                  <a:prstClr val="black">
                    <a:tint val="75000"/>
                  </a:prstClr>
                </a:solidFill>
              </a:rPr>
              <a:pPr/>
              <a:t>2</a:t>
            </a:fld>
            <a:endParaRPr lang="en-US" dirty="0">
              <a:solidFill>
                <a:prstClr val="black">
                  <a:tint val="75000"/>
                </a:prstClr>
              </a:solidFill>
            </a:endParaRPr>
          </a:p>
        </p:txBody>
      </p:sp>
      <p:sp>
        <p:nvSpPr>
          <p:cNvPr id="5" name="Title 4"/>
          <p:cNvSpPr>
            <a:spLocks noGrp="1"/>
          </p:cNvSpPr>
          <p:nvPr>
            <p:ph type="title"/>
          </p:nvPr>
        </p:nvSpPr>
        <p:spPr>
          <a:xfrm>
            <a:off x="533400" y="152400"/>
            <a:ext cx="8382000" cy="762000"/>
          </a:xfrm>
        </p:spPr>
        <p:txBody>
          <a:bodyPr/>
          <a:lstStyle/>
          <a:p>
            <a:r>
              <a:rPr lang="en-US" dirty="0" smtClean="0"/>
              <a:t>Training Agenda </a:t>
            </a:r>
            <a:endParaRPr lang="en-US" dirty="0"/>
          </a:p>
        </p:txBody>
      </p:sp>
      <p:graphicFrame>
        <p:nvGraphicFramePr>
          <p:cNvPr id="7" name="Content Placeholder 5"/>
          <p:cNvGraphicFramePr>
            <a:graphicFrameLocks/>
          </p:cNvGraphicFramePr>
          <p:nvPr>
            <p:extLst>
              <p:ext uri="{D42A27DB-BD31-4B8C-83A1-F6EECF244321}">
                <p14:modId xmlns:p14="http://schemas.microsoft.com/office/powerpoint/2010/main" val="3922227950"/>
              </p:ext>
            </p:extLst>
          </p:nvPr>
        </p:nvGraphicFramePr>
        <p:xfrm>
          <a:off x="0" y="1235772"/>
          <a:ext cx="9139687" cy="5419142"/>
        </p:xfrm>
        <a:graphic>
          <a:graphicData uri="http://schemas.openxmlformats.org/drawingml/2006/table">
            <a:tbl>
              <a:tblPr firstRow="1" bandRow="1">
                <a:tableStyleId>{5C22544A-7EE6-4342-B048-85BDC9FD1C3A}</a:tableStyleId>
              </a:tblPr>
              <a:tblGrid>
                <a:gridCol w="6257804"/>
                <a:gridCol w="2881883"/>
              </a:tblGrid>
              <a:tr h="366499">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Welcome </a:t>
                      </a:r>
                      <a:endParaRPr lang="en-US" sz="1800" dirty="0">
                        <a:effectLst/>
                        <a:latin typeface="Arial" panose="020B0604020202020204" pitchFamily="34" charset="0"/>
                        <a:ea typeface="Calibri"/>
                        <a:cs typeface="Arial" panose="020B0604020202020204" pitchFamily="34" charset="0"/>
                      </a:endParaRPr>
                    </a:p>
                  </a:txBody>
                  <a:tcPr marL="91045" marR="91045" marT="45523" marB="45523"/>
                </a:tc>
                <a:tc>
                  <a:txBody>
                    <a:bodyPr/>
                    <a:lstStyle/>
                    <a:p>
                      <a:pPr marL="0" marR="0">
                        <a:lnSpc>
                          <a:spcPct val="115000"/>
                        </a:lnSpc>
                        <a:spcBef>
                          <a:spcPts val="0"/>
                        </a:spcBef>
                        <a:spcAft>
                          <a:spcPts val="0"/>
                        </a:spcAft>
                      </a:pPr>
                      <a:r>
                        <a:rPr lang="en-US" sz="1800" b="1" dirty="0" smtClean="0">
                          <a:effectLst/>
                          <a:latin typeface="Arial" panose="020B0604020202020204" pitchFamily="34" charset="0"/>
                          <a:cs typeface="Arial" panose="020B0604020202020204" pitchFamily="34" charset="0"/>
                        </a:rPr>
                        <a:t>Instructor </a:t>
                      </a:r>
                      <a:endParaRPr lang="en-US" sz="1800" b="1" dirty="0">
                        <a:effectLst/>
                        <a:latin typeface="Arial" panose="020B0604020202020204" pitchFamily="34" charset="0"/>
                        <a:ea typeface="Calibri"/>
                        <a:cs typeface="Arial" panose="020B0604020202020204" pitchFamily="34" charset="0"/>
                      </a:endParaRPr>
                    </a:p>
                  </a:txBody>
                  <a:tcPr marL="91045" marR="91045" marT="45523" marB="45523"/>
                </a:tc>
              </a:tr>
              <a:tr h="700227">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Overview of Findings </a:t>
                      </a:r>
                    </a:p>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rPr>
                        <a:t>New </a:t>
                      </a:r>
                      <a:r>
                        <a:rPr lang="en-US" sz="1800" dirty="0">
                          <a:effectLst/>
                          <a:latin typeface="Arial" panose="020B0604020202020204" pitchFamily="34" charset="0"/>
                          <a:cs typeface="Arial" panose="020B0604020202020204" pitchFamily="34" charset="0"/>
                        </a:rPr>
                        <a:t>Processes for FY 2017</a:t>
                      </a:r>
                      <a:endParaRPr lang="en-US" sz="1800" dirty="0">
                        <a:effectLst/>
                        <a:latin typeface="Arial" panose="020B0604020202020204" pitchFamily="34" charset="0"/>
                        <a:ea typeface="Calibri"/>
                        <a:cs typeface="Arial" panose="020B0604020202020204" pitchFamily="34" charset="0"/>
                      </a:endParaRPr>
                    </a:p>
                  </a:txBody>
                  <a:tcPr marL="91045" marR="91045" marT="45523" marB="45523"/>
                </a:tc>
                <a:tc rowSpan="7">
                  <a:txBody>
                    <a:bodyPr/>
                    <a:lstStyle/>
                    <a:p>
                      <a:pPr marL="0" marR="0">
                        <a:lnSpc>
                          <a:spcPct val="115000"/>
                        </a:lnSpc>
                        <a:spcBef>
                          <a:spcPts val="0"/>
                        </a:spcBef>
                        <a:spcAft>
                          <a:spcPts val="0"/>
                        </a:spcAft>
                      </a:pPr>
                      <a:endParaRPr lang="en-US" sz="1800" dirty="0" smtClean="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endParaRPr lang="en-US" sz="1800" dirty="0" smtClean="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endParaRPr lang="en-US" sz="1800" dirty="0" smtClean="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endParaRPr lang="en-US" sz="1800" dirty="0" smtClean="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endParaRPr lang="en-US" sz="1800" dirty="0" smtClean="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endParaRPr lang="en-US" sz="1800" dirty="0" smtClean="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endParaRPr lang="en-US" sz="1800" dirty="0" smtClean="0">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en-US" sz="1800" dirty="0" smtClean="0">
                          <a:effectLst/>
                          <a:latin typeface="Arial" panose="020B0604020202020204" pitchFamily="34" charset="0"/>
                          <a:cs typeface="Arial" panose="020B0604020202020204" pitchFamily="34" charset="0"/>
                        </a:rPr>
                        <a:t>VR&amp;E Officer</a:t>
                      </a:r>
                      <a:endParaRPr lang="en-US" sz="1800" dirty="0">
                        <a:effectLst/>
                        <a:latin typeface="Arial" panose="020B0604020202020204" pitchFamily="34" charset="0"/>
                        <a:ea typeface="Calibri"/>
                        <a:cs typeface="Arial" panose="020B0604020202020204" pitchFamily="34" charset="0"/>
                      </a:endParaRPr>
                    </a:p>
                  </a:txBody>
                  <a:tcPr marL="91045" marR="91045" marT="45523" marB="45523"/>
                </a:tc>
              </a:tr>
              <a:tr h="1312152">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Application Processing </a:t>
                      </a:r>
                    </a:p>
                    <a:p>
                      <a:pPr marL="457200" marR="0" lvl="1">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(CADJ and CAUT on GED Tear Sheet)   </a:t>
                      </a:r>
                    </a:p>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rPr>
                        <a:t>CER </a:t>
                      </a:r>
                      <a:r>
                        <a:rPr lang="en-US" sz="1800" dirty="0">
                          <a:effectLst/>
                          <a:latin typeface="Arial" panose="020B0604020202020204" pitchFamily="34" charset="0"/>
                          <a:cs typeface="Arial" panose="020B0604020202020204" pitchFamily="34" charset="0"/>
                        </a:rPr>
                        <a:t>Folder Maintenance</a:t>
                      </a:r>
                    </a:p>
                    <a:p>
                      <a:pPr marL="457200" marR="0" lvl="1">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(Filing of VA Forms and VA Letters)</a:t>
                      </a:r>
                      <a:endParaRPr lang="en-US" sz="1800" dirty="0">
                        <a:effectLst/>
                        <a:latin typeface="Arial" panose="020B0604020202020204" pitchFamily="34" charset="0"/>
                        <a:ea typeface="Calibri"/>
                        <a:cs typeface="Arial" panose="020B0604020202020204" pitchFamily="34" charset="0"/>
                      </a:endParaRPr>
                    </a:p>
                  </a:txBody>
                  <a:tcPr marL="91045" marR="91045" marT="45523" marB="45523"/>
                </a:tc>
                <a:tc vMerge="1">
                  <a:txBody>
                    <a:bodyPr/>
                    <a:lstStyle/>
                    <a:p>
                      <a:pPr marL="0" marR="0">
                        <a:lnSpc>
                          <a:spcPct val="115000"/>
                        </a:lnSpc>
                        <a:spcBef>
                          <a:spcPts val="0"/>
                        </a:spcBef>
                        <a:spcAft>
                          <a:spcPts val="0"/>
                        </a:spcAft>
                      </a:pPr>
                      <a:endParaRPr lang="en-US" sz="1800" dirty="0">
                        <a:effectLst/>
                        <a:latin typeface="Arial" panose="020B0604020202020204" pitchFamily="34" charset="0"/>
                        <a:ea typeface="Calibri"/>
                        <a:cs typeface="Arial" panose="020B0604020202020204" pitchFamily="34" charset="0"/>
                      </a:endParaRPr>
                    </a:p>
                  </a:txBody>
                  <a:tcPr marL="91045" marR="91045" marT="45523" marB="45523"/>
                </a:tc>
              </a:tr>
              <a:tr h="568354">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Entitlement Determination </a:t>
                      </a:r>
                      <a:r>
                        <a:rPr lang="en-US" sz="1800" dirty="0" smtClean="0">
                          <a:effectLst/>
                          <a:latin typeface="Arial" panose="020B0604020202020204" pitchFamily="34" charset="0"/>
                          <a:cs typeface="Arial" panose="020B0604020202020204" pitchFamily="34" charset="0"/>
                        </a:rPr>
                        <a:t> (</a:t>
                      </a:r>
                      <a:r>
                        <a:rPr lang="en-US" sz="1800" dirty="0">
                          <a:effectLst/>
                          <a:latin typeface="Arial" panose="020B0604020202020204" pitchFamily="34" charset="0"/>
                          <a:cs typeface="Arial" panose="020B0604020202020204" pitchFamily="34" charset="0"/>
                        </a:rPr>
                        <a:t>Narrative for SEH)</a:t>
                      </a:r>
                      <a:endParaRPr lang="en-US" sz="1800" dirty="0">
                        <a:effectLst/>
                        <a:latin typeface="Arial" panose="020B0604020202020204" pitchFamily="34" charset="0"/>
                        <a:ea typeface="Calibri"/>
                        <a:cs typeface="Arial" panose="020B0604020202020204" pitchFamily="34" charset="0"/>
                      </a:endParaRPr>
                    </a:p>
                  </a:txBody>
                  <a:tcPr marL="91045" marR="91045" marT="45523" marB="45523"/>
                </a:tc>
                <a:tc vMerge="1">
                  <a:txBody>
                    <a:bodyPr/>
                    <a:lstStyle/>
                    <a:p>
                      <a:pPr marL="0" marR="0">
                        <a:lnSpc>
                          <a:spcPct val="115000"/>
                        </a:lnSpc>
                        <a:spcBef>
                          <a:spcPts val="0"/>
                        </a:spcBef>
                        <a:spcAft>
                          <a:spcPts val="0"/>
                        </a:spcAft>
                      </a:pPr>
                      <a:endParaRPr lang="en-US" sz="1800" dirty="0">
                        <a:effectLst/>
                        <a:latin typeface="Arial" panose="020B0604020202020204" pitchFamily="34" charset="0"/>
                        <a:ea typeface="Calibri"/>
                        <a:cs typeface="Arial" panose="020B0604020202020204" pitchFamily="34" charset="0"/>
                      </a:endParaRPr>
                    </a:p>
                  </a:txBody>
                  <a:tcPr marL="91045" marR="91045" marT="45523" marB="45523"/>
                </a:tc>
              </a:tr>
              <a:tr h="700227">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Development of Rehabilitation Plans (signature, levels of approval, modifications)</a:t>
                      </a:r>
                      <a:endParaRPr lang="en-US" sz="1800" dirty="0">
                        <a:effectLst/>
                        <a:latin typeface="Arial" panose="020B0604020202020204" pitchFamily="34" charset="0"/>
                        <a:ea typeface="Calibri"/>
                        <a:cs typeface="Arial" panose="020B0604020202020204" pitchFamily="34" charset="0"/>
                      </a:endParaRPr>
                    </a:p>
                  </a:txBody>
                  <a:tcPr marL="91045" marR="91045" marT="45523" marB="45523"/>
                </a:tc>
                <a:tc vMerge="1">
                  <a:txBody>
                    <a:bodyPr/>
                    <a:lstStyle/>
                    <a:p>
                      <a:pPr marL="0" marR="0">
                        <a:lnSpc>
                          <a:spcPct val="115000"/>
                        </a:lnSpc>
                        <a:spcBef>
                          <a:spcPts val="0"/>
                        </a:spcBef>
                        <a:spcAft>
                          <a:spcPts val="0"/>
                        </a:spcAft>
                      </a:pPr>
                      <a:endParaRPr lang="en-US" sz="1800" dirty="0">
                        <a:effectLst/>
                        <a:latin typeface="Arial" panose="020B0604020202020204" pitchFamily="34" charset="0"/>
                        <a:ea typeface="Calibri"/>
                        <a:cs typeface="Arial" panose="020B0604020202020204" pitchFamily="34" charset="0"/>
                      </a:endParaRPr>
                    </a:p>
                  </a:txBody>
                  <a:tcPr marL="91045" marR="91045" marT="45523" marB="45523"/>
                </a:tc>
              </a:tr>
              <a:tr h="700227">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Fiscal Accuracy </a:t>
                      </a:r>
                      <a:r>
                        <a:rPr lang="en-US" sz="1800" dirty="0" smtClean="0">
                          <a:effectLst/>
                          <a:latin typeface="Arial" panose="020B0604020202020204" pitchFamily="34" charset="0"/>
                          <a:cs typeface="Arial" panose="020B0604020202020204" pitchFamily="34" charset="0"/>
                        </a:rPr>
                        <a:t>(</a:t>
                      </a:r>
                      <a:r>
                        <a:rPr lang="en-US" sz="1800" dirty="0">
                          <a:effectLst/>
                          <a:latin typeface="Arial" panose="020B0604020202020204" pitchFamily="34" charset="0"/>
                          <a:cs typeface="Arial" panose="020B0604020202020204" pitchFamily="34" charset="0"/>
                        </a:rPr>
                        <a:t>use of VA Form 28-1905, invoice processing)</a:t>
                      </a:r>
                      <a:endParaRPr lang="en-US" sz="1800" dirty="0">
                        <a:effectLst/>
                        <a:latin typeface="Arial" panose="020B0604020202020204" pitchFamily="34" charset="0"/>
                        <a:ea typeface="Calibri"/>
                        <a:cs typeface="Arial" panose="020B0604020202020204" pitchFamily="34" charset="0"/>
                      </a:endParaRPr>
                    </a:p>
                  </a:txBody>
                  <a:tcPr marL="91045" marR="91045" marT="45523" marB="45523"/>
                </a:tc>
                <a:tc vMerge="1">
                  <a:txBody>
                    <a:bodyPr/>
                    <a:lstStyle/>
                    <a:p>
                      <a:pPr marL="0" marR="0">
                        <a:lnSpc>
                          <a:spcPct val="115000"/>
                        </a:lnSpc>
                        <a:spcBef>
                          <a:spcPts val="0"/>
                        </a:spcBef>
                        <a:spcAft>
                          <a:spcPts val="0"/>
                        </a:spcAft>
                      </a:pPr>
                      <a:endParaRPr lang="en-US" sz="1800" dirty="0">
                        <a:effectLst/>
                        <a:latin typeface="Arial" panose="020B0604020202020204" pitchFamily="34" charset="0"/>
                        <a:ea typeface="Calibri"/>
                        <a:cs typeface="Arial" panose="020B0604020202020204" pitchFamily="34" charset="0"/>
                      </a:endParaRPr>
                    </a:p>
                  </a:txBody>
                  <a:tcPr marL="91045" marR="91045" marT="45523" marB="45523"/>
                </a:tc>
              </a:tr>
              <a:tr h="518896">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Next Steps </a:t>
                      </a:r>
                      <a:r>
                        <a:rPr lang="en-US" sz="1800" dirty="0" smtClean="0">
                          <a:effectLst/>
                          <a:latin typeface="Arial" panose="020B0604020202020204" pitchFamily="34" charset="0"/>
                          <a:cs typeface="Arial" panose="020B0604020202020204" pitchFamily="34" charset="0"/>
                        </a:rPr>
                        <a:t>(</a:t>
                      </a:r>
                      <a:r>
                        <a:rPr lang="en-US" sz="1800" dirty="0">
                          <a:effectLst/>
                          <a:latin typeface="Arial" panose="020B0604020202020204" pitchFamily="34" charset="0"/>
                          <a:cs typeface="Arial" panose="020B0604020202020204" pitchFamily="34" charset="0"/>
                        </a:rPr>
                        <a:t>completion reports, training material)</a:t>
                      </a:r>
                      <a:endParaRPr lang="en-US" sz="1800" dirty="0">
                        <a:effectLst/>
                        <a:latin typeface="Arial" panose="020B0604020202020204" pitchFamily="34" charset="0"/>
                        <a:ea typeface="Calibri"/>
                        <a:cs typeface="Arial" panose="020B0604020202020204" pitchFamily="34" charset="0"/>
                      </a:endParaRPr>
                    </a:p>
                  </a:txBody>
                  <a:tcPr marL="91045" marR="91045" marT="45523" marB="45523"/>
                </a:tc>
                <a:tc vMerge="1">
                  <a:txBody>
                    <a:bodyPr/>
                    <a:lstStyle/>
                    <a:p>
                      <a:pPr marL="0" marR="0">
                        <a:lnSpc>
                          <a:spcPct val="115000"/>
                        </a:lnSpc>
                        <a:spcBef>
                          <a:spcPts val="0"/>
                        </a:spcBef>
                        <a:spcAft>
                          <a:spcPts val="0"/>
                        </a:spcAft>
                      </a:pPr>
                      <a:endParaRPr lang="en-US" sz="1800" dirty="0">
                        <a:effectLst/>
                        <a:latin typeface="Arial" panose="020B0604020202020204" pitchFamily="34" charset="0"/>
                        <a:ea typeface="Calibri"/>
                        <a:cs typeface="Arial" panose="020B0604020202020204" pitchFamily="34" charset="0"/>
                      </a:endParaRPr>
                    </a:p>
                  </a:txBody>
                  <a:tcPr marL="91045" marR="91045" marT="45523" marB="45523"/>
                </a:tc>
              </a:tr>
              <a:tr h="348317">
                <a:tc>
                  <a:txBody>
                    <a:bodyPr/>
                    <a:lstStyle/>
                    <a:p>
                      <a:pPr marL="0" marR="0">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Q&amp;A</a:t>
                      </a:r>
                      <a:endParaRPr lang="en-US" sz="1800" dirty="0">
                        <a:effectLst/>
                        <a:latin typeface="Arial" panose="020B0604020202020204" pitchFamily="34" charset="0"/>
                        <a:ea typeface="Calibri"/>
                        <a:cs typeface="Arial" panose="020B0604020202020204" pitchFamily="34" charset="0"/>
                      </a:endParaRPr>
                    </a:p>
                  </a:txBody>
                  <a:tcPr marL="91045" marR="91045" marT="45523" marB="45523"/>
                </a:tc>
                <a:tc vMerge="1">
                  <a:txBody>
                    <a:bodyPr/>
                    <a:lstStyle/>
                    <a:p>
                      <a:pPr marL="0" marR="0">
                        <a:lnSpc>
                          <a:spcPct val="115000"/>
                        </a:lnSpc>
                        <a:spcBef>
                          <a:spcPts val="0"/>
                        </a:spcBef>
                        <a:spcAft>
                          <a:spcPts val="0"/>
                        </a:spcAft>
                      </a:pPr>
                      <a:endParaRPr lang="en-US" sz="1800" dirty="0">
                        <a:effectLst/>
                        <a:latin typeface="Arial" panose="020B0604020202020204" pitchFamily="34" charset="0"/>
                        <a:ea typeface="Calibri"/>
                        <a:cs typeface="Arial" panose="020B0604020202020204" pitchFamily="34" charset="0"/>
                      </a:endParaRPr>
                    </a:p>
                  </a:txBody>
                  <a:tcPr marL="91045" marR="91045" marT="45523" marB="45523"/>
                </a:tc>
              </a:tr>
            </a:tbl>
          </a:graphicData>
        </a:graphic>
      </p:graphicFrame>
    </p:spTree>
    <p:extLst>
      <p:ext uri="{BB962C8B-B14F-4D97-AF65-F5344CB8AC3E}">
        <p14:creationId xmlns:p14="http://schemas.microsoft.com/office/powerpoint/2010/main" val="3479198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defRPr/>
            </a:pPr>
            <a:r>
              <a:rPr lang="en-US" dirty="0" smtClean="0">
                <a:latin typeface="Arial" panose="020B0604020202020204" pitchFamily="34" charset="0"/>
                <a:cs typeface="Arial" panose="020B0604020202020204" pitchFamily="34" charset="0"/>
              </a:rPr>
              <a:t>Grant </a:t>
            </a:r>
            <a:r>
              <a:rPr lang="en-US" dirty="0">
                <a:latin typeface="Arial" panose="020B0604020202020204" pitchFamily="34" charset="0"/>
                <a:cs typeface="Arial" panose="020B0604020202020204" pitchFamily="34" charset="0"/>
              </a:rPr>
              <a:t>Thornton </a:t>
            </a:r>
            <a:r>
              <a:rPr lang="en-US" dirty="0" smtClean="0">
                <a:latin typeface="Arial" panose="020B0604020202020204" pitchFamily="34" charset="0"/>
                <a:cs typeface="Arial" panose="020B0604020202020204" pitchFamily="34" charset="0"/>
              </a:rPr>
              <a:t>was contracted </a:t>
            </a:r>
            <a:r>
              <a:rPr lang="en-US" dirty="0">
                <a:latin typeface="Arial" panose="020B0604020202020204" pitchFamily="34" charset="0"/>
                <a:cs typeface="Arial" panose="020B0604020202020204" pitchFamily="34" charset="0"/>
              </a:rPr>
              <a:t>by VA’s </a:t>
            </a:r>
            <a:r>
              <a:rPr lang="en-US" dirty="0" smtClean="0">
                <a:latin typeface="Arial" panose="020B0604020202020204" pitchFamily="34" charset="0"/>
                <a:cs typeface="Arial" panose="020B0604020202020204" pitchFamily="34" charset="0"/>
              </a:rPr>
              <a:t>Office of Business Oversight (OBO)/ Internal </a:t>
            </a:r>
            <a:r>
              <a:rPr lang="en-US" dirty="0">
                <a:latin typeface="Arial" panose="020B0604020202020204" pitchFamily="34" charset="0"/>
                <a:cs typeface="Arial" panose="020B0604020202020204" pitchFamily="34" charset="0"/>
              </a:rPr>
              <a:t>Controls Service (ICS) </a:t>
            </a:r>
            <a:r>
              <a:rPr lang="en-US" dirty="0" smtClean="0">
                <a:latin typeface="Arial" panose="020B0604020202020204" pitchFamily="34" charset="0"/>
                <a:cs typeface="Arial" panose="020B0604020202020204" pitchFamily="34" charset="0"/>
              </a:rPr>
              <a:t>to conduct the internal controls testing based on the OMB -</a:t>
            </a:r>
            <a:r>
              <a:rPr lang="en-US" dirty="0">
                <a:latin typeface="Arial" panose="020B0604020202020204" pitchFamily="34" charset="0"/>
                <a:cs typeface="Arial" panose="020B0604020202020204" pitchFamily="34" charset="0"/>
              </a:rPr>
              <a:t>123, Appendix A </a:t>
            </a:r>
            <a:r>
              <a:rPr lang="en-US" dirty="0" smtClean="0">
                <a:latin typeface="Arial" panose="020B0604020202020204" pitchFamily="34" charset="0"/>
                <a:cs typeface="Arial" panose="020B0604020202020204" pitchFamily="34" charset="0"/>
              </a:rPr>
              <a:t> circular as </a:t>
            </a:r>
            <a:r>
              <a:rPr lang="en-US" dirty="0">
                <a:latin typeface="Arial" panose="020B0604020202020204" pitchFamily="34" charset="0"/>
                <a:cs typeface="Arial" panose="020B0604020202020204" pitchFamily="34" charset="0"/>
              </a:rPr>
              <a:t>mandated by the Federal Government across all agencies</a:t>
            </a:r>
            <a:r>
              <a:rPr lang="en-US" dirty="0" smtClean="0">
                <a:latin typeface="Arial" panose="020B0604020202020204" pitchFamily="34" charset="0"/>
                <a:cs typeface="Arial" panose="020B0604020202020204" pitchFamily="34" charset="0"/>
              </a:rPr>
              <a:t>.</a:t>
            </a:r>
          </a:p>
          <a:p>
            <a:pPr marL="0" indent="0">
              <a:buNone/>
              <a:defRPr/>
            </a:pPr>
            <a:endParaRPr lang="en-US" sz="1200" dirty="0">
              <a:latin typeface="Arial" panose="020B0604020202020204" pitchFamily="34" charset="0"/>
              <a:cs typeface="Arial" panose="020B0604020202020204" pitchFamily="34" charset="0"/>
            </a:endParaRPr>
          </a:p>
          <a:p>
            <a:pPr marL="347663" indent="-347663">
              <a:defRPr/>
            </a:pPr>
            <a:r>
              <a:rPr lang="en-US" dirty="0">
                <a:latin typeface="Arial" panose="020B0604020202020204" pitchFamily="34" charset="0"/>
                <a:cs typeface="Arial" panose="020B0604020202020204" pitchFamily="34" charset="0"/>
              </a:rPr>
              <a:t>During the review, internal controls over financial reporting were identified, evaluated, tested, and reported</a:t>
            </a:r>
            <a:r>
              <a:rPr lang="en-US" dirty="0" smtClean="0">
                <a:latin typeface="Arial" panose="020B0604020202020204" pitchFamily="34" charset="0"/>
                <a:cs typeface="Arial" panose="020B0604020202020204" pitchFamily="34" charset="0"/>
              </a:rPr>
              <a:t>.</a:t>
            </a:r>
          </a:p>
          <a:p>
            <a:pPr marL="347663" indent="-347663">
              <a:defRPr/>
            </a:pPr>
            <a:endParaRPr lang="en-US" sz="1100"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Focus is on internal controls for accounts that support the effectiveness and efficiency of operations, compliance with applicable laws and regulations, the integrity of VA, and/or are material to the financial statements.  </a:t>
            </a:r>
            <a:endParaRPr lang="en-US" dirty="0" smtClean="0">
              <a:latin typeface="Arial" panose="020B0604020202020204" pitchFamily="34" charset="0"/>
              <a:cs typeface="Arial" panose="020B0604020202020204" pitchFamily="34" charset="0"/>
            </a:endParaRPr>
          </a:p>
          <a:p>
            <a:pPr lvl="0"/>
            <a:endParaRPr lang="en-US" sz="1100" dirty="0">
              <a:latin typeface="Arial" panose="020B0604020202020204" pitchFamily="34" charset="0"/>
              <a:cs typeface="Arial" panose="020B0604020202020204" pitchFamily="34" charset="0"/>
            </a:endParaRPr>
          </a:p>
          <a:p>
            <a:pPr marL="347663" indent="-347663">
              <a:defRPr/>
            </a:pPr>
            <a:r>
              <a:rPr lang="en-US" dirty="0">
                <a:latin typeface="Arial" panose="020B0604020202020204" pitchFamily="34" charset="0"/>
                <a:cs typeface="Arial" panose="020B0604020202020204" pitchFamily="34" charset="0"/>
              </a:rPr>
              <a:t>Allows the Secretary to provide assurance to the Public, Congress and the President</a:t>
            </a:r>
            <a:r>
              <a:rPr lang="en-US" dirty="0" smtClean="0">
                <a:latin typeface="Arial" panose="020B0604020202020204" pitchFamily="34" charset="0"/>
                <a:cs typeface="Arial" panose="020B0604020202020204" pitchFamily="34" charset="0"/>
              </a:rPr>
              <a:t>.</a:t>
            </a:r>
          </a:p>
          <a:p>
            <a:pPr marL="347663" indent="-347663">
              <a:defRPr/>
            </a:pPr>
            <a:endParaRPr lang="en-US" sz="1200" dirty="0">
              <a:latin typeface="Arial" panose="020B0604020202020204" pitchFamily="34" charset="0"/>
              <a:cs typeface="Arial" panose="020B0604020202020204" pitchFamily="34" charset="0"/>
            </a:endParaRPr>
          </a:p>
          <a:p>
            <a:pPr marL="347663" indent="-347663">
              <a:defRPr/>
            </a:pPr>
            <a:r>
              <a:rPr lang="en-US" dirty="0">
                <a:latin typeface="Arial" panose="020B0604020202020204" pitchFamily="34" charset="0"/>
                <a:cs typeface="Arial" panose="020B0604020202020204" pitchFamily="34" charset="0"/>
              </a:rPr>
              <a:t>Assurance Statement is signed by the VA Secretary and published with VA’s annual Performance and Accountability Report.</a:t>
            </a:r>
          </a:p>
          <a:p>
            <a:endParaRPr lang="en-US" dirty="0"/>
          </a:p>
        </p:txBody>
      </p:sp>
      <p:sp>
        <p:nvSpPr>
          <p:cNvPr id="3" name="Footer Placeholder 2"/>
          <p:cNvSpPr>
            <a:spLocks noGrp="1"/>
          </p:cNvSpPr>
          <p:nvPr>
            <p:ph type="ftr" sz="quarter" idx="11"/>
          </p:nvPr>
        </p:nvSpPr>
        <p:spPr/>
        <p:txBody>
          <a:bodyPr/>
          <a:lstStyle/>
          <a:p>
            <a:r>
              <a:rPr lang="en-US" i="1" dirty="0" smtClean="0">
                <a:solidFill>
                  <a:prstClr val="black"/>
                </a:solidFill>
              </a:rPr>
              <a:t>VR&amp;E: Preparing For Your Next Mission</a:t>
            </a:r>
            <a:endParaRPr lang="en-US" i="1" dirty="0">
              <a:solidFill>
                <a:prstClr val="black"/>
              </a:solidFill>
            </a:endParaRPr>
          </a:p>
        </p:txBody>
      </p:sp>
      <p:sp>
        <p:nvSpPr>
          <p:cNvPr id="4" name="Slide Number Placeholder 3"/>
          <p:cNvSpPr>
            <a:spLocks noGrp="1"/>
          </p:cNvSpPr>
          <p:nvPr>
            <p:ph type="sldNum" sz="quarter" idx="12"/>
          </p:nvPr>
        </p:nvSpPr>
        <p:spPr/>
        <p:txBody>
          <a:bodyPr/>
          <a:lstStyle/>
          <a:p>
            <a:fld id="{869623FA-E6B2-421D-AA57-15128630E9FB}" type="slidenum">
              <a:rPr lang="en-US" smtClean="0">
                <a:solidFill>
                  <a:prstClr val="black">
                    <a:tint val="75000"/>
                  </a:prstClr>
                </a:solidFill>
              </a:rPr>
              <a:pPr/>
              <a:t>3</a:t>
            </a:fld>
            <a:endParaRPr lang="en-US" dirty="0">
              <a:solidFill>
                <a:prstClr val="black">
                  <a:tint val="75000"/>
                </a:prstClr>
              </a:solidFill>
            </a:endParaRPr>
          </a:p>
        </p:txBody>
      </p:sp>
      <p:sp>
        <p:nvSpPr>
          <p:cNvPr id="5" name="Title 4"/>
          <p:cNvSpPr>
            <a:spLocks noGrp="1"/>
          </p:cNvSpPr>
          <p:nvPr>
            <p:ph type="title"/>
          </p:nvPr>
        </p:nvSpPr>
        <p:spPr>
          <a:xfrm>
            <a:off x="609600" y="152400"/>
            <a:ext cx="8229600" cy="762000"/>
          </a:xfrm>
        </p:spPr>
        <p:txBody>
          <a:bodyPr/>
          <a:lstStyle/>
          <a:p>
            <a:r>
              <a:rPr lang="en-US" dirty="0" smtClean="0"/>
              <a:t>Purpose of OMB Site Visit </a:t>
            </a:r>
            <a:endParaRPr lang="en-US" dirty="0"/>
          </a:p>
        </p:txBody>
      </p:sp>
    </p:spTree>
    <p:extLst>
      <p:ext uri="{BB962C8B-B14F-4D97-AF65-F5344CB8AC3E}">
        <p14:creationId xmlns:p14="http://schemas.microsoft.com/office/powerpoint/2010/main" val="2000111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39350275"/>
              </p:ext>
            </p:extLst>
          </p:nvPr>
        </p:nvGraphicFramePr>
        <p:xfrm>
          <a:off x="533400" y="1143000"/>
          <a:ext cx="3951514" cy="3008812"/>
        </p:xfrm>
        <a:graphic>
          <a:graphicData uri="http://schemas.openxmlformats.org/drawingml/2006/table">
            <a:tbl>
              <a:tblPr firstRow="1" bandRow="1">
                <a:tableStyleId>{5C22544A-7EE6-4342-B048-85BDC9FD1C3A}</a:tableStyleId>
              </a:tblPr>
              <a:tblGrid>
                <a:gridCol w="3951514"/>
              </a:tblGrid>
              <a:tr h="544286">
                <a:tc>
                  <a:txBody>
                    <a:bodyPr/>
                    <a:lstStyle/>
                    <a:p>
                      <a:pPr algn="ctr"/>
                      <a:r>
                        <a:rPr lang="en-US" sz="2500" b="1" dirty="0" smtClean="0"/>
                        <a:t>Under</a:t>
                      </a:r>
                      <a:r>
                        <a:rPr lang="en-US" sz="2500" b="1" baseline="0" dirty="0" smtClean="0"/>
                        <a:t> $25,000</a:t>
                      </a:r>
                      <a:endParaRPr lang="en-US" sz="2500" b="1" dirty="0"/>
                    </a:p>
                  </a:txBody>
                  <a:tcPr/>
                </a:tc>
              </a:tr>
              <a:tr h="54428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Missing documentation</a:t>
                      </a:r>
                      <a:endParaRPr lang="en-US" dirty="0"/>
                    </a:p>
                  </a:txBody>
                  <a:tcPr/>
                </a:tc>
              </a:tr>
              <a:tr h="54428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Rehabilitation Plan not signed by proper individual</a:t>
                      </a:r>
                      <a:endParaRPr lang="en-US" dirty="0"/>
                    </a:p>
                  </a:txBody>
                  <a:tcPr/>
                </a:tc>
              </a:tr>
              <a:tr h="54428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Tuition payment did not reconcile to the invoice</a:t>
                      </a:r>
                      <a:endParaRPr lang="en-US" dirty="0"/>
                    </a:p>
                  </a:txBody>
                  <a:tcPr/>
                </a:tc>
              </a:tr>
              <a:tr h="54428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The same individual performed both the generate and authorize functions.</a:t>
                      </a:r>
                      <a:endParaRPr lang="en-US" dirty="0"/>
                    </a:p>
                  </a:txBody>
                  <a:tcPr/>
                </a:tc>
              </a:tr>
            </a:tbl>
          </a:graphicData>
        </a:graphic>
      </p:graphicFrame>
      <p:sp>
        <p:nvSpPr>
          <p:cNvPr id="3" name="Footer Placeholder 2"/>
          <p:cNvSpPr>
            <a:spLocks noGrp="1"/>
          </p:cNvSpPr>
          <p:nvPr>
            <p:ph type="ftr" sz="quarter" idx="11"/>
          </p:nvPr>
        </p:nvSpPr>
        <p:spPr/>
        <p:txBody>
          <a:bodyPr/>
          <a:lstStyle/>
          <a:p>
            <a:r>
              <a:rPr lang="en-US" i="1" dirty="0" smtClean="0">
                <a:solidFill>
                  <a:prstClr val="black"/>
                </a:solidFill>
              </a:rPr>
              <a:t>VR&amp;E: Preparing For Your Next Mission</a:t>
            </a:r>
            <a:endParaRPr lang="en-US" i="1" dirty="0">
              <a:solidFill>
                <a:prstClr val="black"/>
              </a:solidFill>
            </a:endParaRPr>
          </a:p>
        </p:txBody>
      </p:sp>
      <p:sp>
        <p:nvSpPr>
          <p:cNvPr id="4" name="Slide Number Placeholder 3"/>
          <p:cNvSpPr>
            <a:spLocks noGrp="1"/>
          </p:cNvSpPr>
          <p:nvPr>
            <p:ph type="sldNum" sz="quarter" idx="12"/>
          </p:nvPr>
        </p:nvSpPr>
        <p:spPr/>
        <p:txBody>
          <a:bodyPr/>
          <a:lstStyle/>
          <a:p>
            <a:fld id="{869623FA-E6B2-421D-AA57-15128630E9FB}" type="slidenum">
              <a:rPr lang="en-US" smtClean="0">
                <a:solidFill>
                  <a:prstClr val="black">
                    <a:tint val="75000"/>
                  </a:prstClr>
                </a:solidFill>
              </a:rPr>
              <a:pPr/>
              <a:t>4</a:t>
            </a:fld>
            <a:endParaRPr lang="en-US" dirty="0">
              <a:solidFill>
                <a:prstClr val="black">
                  <a:tint val="75000"/>
                </a:prstClr>
              </a:solidFill>
            </a:endParaRPr>
          </a:p>
        </p:txBody>
      </p:sp>
      <p:sp>
        <p:nvSpPr>
          <p:cNvPr id="5" name="Title 4"/>
          <p:cNvSpPr>
            <a:spLocks noGrp="1"/>
          </p:cNvSpPr>
          <p:nvPr>
            <p:ph type="title"/>
          </p:nvPr>
        </p:nvSpPr>
        <p:spPr>
          <a:xfrm>
            <a:off x="533400" y="152400"/>
            <a:ext cx="8382000" cy="762000"/>
          </a:xfrm>
        </p:spPr>
        <p:txBody>
          <a:bodyPr/>
          <a:lstStyle/>
          <a:p>
            <a:r>
              <a:rPr lang="en-US" dirty="0" smtClean="0"/>
              <a:t>Process Areas Covered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555931891"/>
              </p:ext>
            </p:extLst>
          </p:nvPr>
        </p:nvGraphicFramePr>
        <p:xfrm>
          <a:off x="4572000" y="1143000"/>
          <a:ext cx="4256314" cy="4750526"/>
        </p:xfrm>
        <a:graphic>
          <a:graphicData uri="http://schemas.openxmlformats.org/drawingml/2006/table">
            <a:tbl>
              <a:tblPr firstRow="1" bandRow="1">
                <a:tableStyleId>{5C22544A-7EE6-4342-B048-85BDC9FD1C3A}</a:tableStyleId>
              </a:tblPr>
              <a:tblGrid>
                <a:gridCol w="4256314"/>
              </a:tblGrid>
              <a:tr h="544286">
                <a:tc>
                  <a:txBody>
                    <a:bodyPr/>
                    <a:lstStyle/>
                    <a:p>
                      <a:pPr algn="ctr"/>
                      <a:r>
                        <a:rPr lang="en-US" sz="2400" b="1" dirty="0" smtClean="0">
                          <a:solidFill>
                            <a:srgbClr val="000066"/>
                          </a:solidFill>
                        </a:rPr>
                        <a:t>Over</a:t>
                      </a:r>
                      <a:r>
                        <a:rPr lang="en-US" sz="2400" b="1" baseline="0" dirty="0" smtClean="0">
                          <a:solidFill>
                            <a:srgbClr val="000066"/>
                          </a:solidFill>
                        </a:rPr>
                        <a:t> $25,000</a:t>
                      </a:r>
                      <a:endParaRPr lang="en-US" sz="2400" b="1" dirty="0">
                        <a:solidFill>
                          <a:srgbClr val="000066"/>
                        </a:solidFill>
                      </a:endParaRPr>
                    </a:p>
                  </a:txBody>
                  <a:tcPr>
                    <a:solidFill>
                      <a:schemeClr val="accent6">
                        <a:lumMod val="75000"/>
                      </a:schemeClr>
                    </a:solidFill>
                  </a:tcPr>
                </a:tc>
              </a:tr>
              <a:tr h="544286">
                <a:tc>
                  <a:txBody>
                    <a:bodyPr/>
                    <a:lstStyle/>
                    <a:p>
                      <a:pPr marL="0" lvl="0" indent="0">
                        <a:buFont typeface="Arial" panose="020B0604020202020204" pitchFamily="34" charset="0"/>
                        <a:buNone/>
                      </a:pPr>
                      <a:r>
                        <a:rPr lang="en-US" sz="1800" dirty="0" smtClean="0"/>
                        <a:t>Cost Memo or Serious Employment Handicap Determination were missing from the file</a:t>
                      </a:r>
                    </a:p>
                  </a:txBody>
                  <a:tcPr>
                    <a:solidFill>
                      <a:schemeClr val="accent6">
                        <a:lumMod val="60000"/>
                        <a:lumOff val="40000"/>
                      </a:schemeClr>
                    </a:solidFill>
                  </a:tcPr>
                </a:tc>
              </a:tr>
              <a:tr h="544286">
                <a:tc>
                  <a:txBody>
                    <a:bodyPr/>
                    <a:lstStyle/>
                    <a:p>
                      <a:pPr marL="0" lvl="0" indent="0">
                        <a:buFont typeface="Arial" panose="020B0604020202020204" pitchFamily="34" charset="0"/>
                        <a:buNone/>
                      </a:pPr>
                      <a:r>
                        <a:rPr lang="en-US" sz="1800" dirty="0" smtClean="0"/>
                        <a:t>No approved Cost Memo but the Veteran was in a program that was over the $25,000 threshold</a:t>
                      </a:r>
                      <a:endParaRPr lang="en-US" dirty="0"/>
                    </a:p>
                  </a:txBody>
                  <a:tcPr>
                    <a:solidFill>
                      <a:schemeClr val="accent6">
                        <a:lumMod val="40000"/>
                        <a:lumOff val="60000"/>
                      </a:schemeClr>
                    </a:solidFill>
                  </a:tcPr>
                </a:tc>
              </a:tr>
              <a:tr h="544286">
                <a:tc>
                  <a:txBody>
                    <a:bodyPr/>
                    <a:lstStyle/>
                    <a:p>
                      <a:pPr marL="0" lvl="0" indent="0">
                        <a:buFont typeface="Arial" panose="020B0604020202020204" pitchFamily="34" charset="0"/>
                        <a:buNone/>
                      </a:pPr>
                      <a:r>
                        <a:rPr lang="en-US" sz="1800" dirty="0" smtClean="0"/>
                        <a:t>Total tuition for the transaction exceeded the amount on the Cost Memo but the Regional</a:t>
                      </a:r>
                      <a:r>
                        <a:rPr lang="en-US" sz="1800" baseline="0" dirty="0" smtClean="0"/>
                        <a:t> Office</a:t>
                      </a:r>
                      <a:r>
                        <a:rPr lang="en-US" sz="1800" dirty="0" smtClean="0"/>
                        <a:t> Director did not approve or sign the Cost Memo after the VA approved the tuition invoice</a:t>
                      </a:r>
                      <a:endParaRPr lang="en-US" dirty="0"/>
                    </a:p>
                  </a:txBody>
                  <a:tcPr>
                    <a:solidFill>
                      <a:schemeClr val="accent6">
                        <a:lumMod val="60000"/>
                        <a:lumOff val="40000"/>
                      </a:schemeClr>
                    </a:solidFill>
                  </a:tcPr>
                </a:tc>
              </a:tr>
              <a:tr h="544286">
                <a:tc>
                  <a:txBody>
                    <a:bodyPr/>
                    <a:lstStyle/>
                    <a:p>
                      <a:pPr marL="0" lvl="0" indent="0">
                        <a:buFont typeface="Arial" panose="020B0604020202020204" pitchFamily="34" charset="0"/>
                        <a:buNone/>
                      </a:pPr>
                      <a:r>
                        <a:rPr lang="en-US" sz="1800" dirty="0" smtClean="0"/>
                        <a:t>Rehabilitation Plan was not signed by the counselor and Veteran or was not updated to cover the period of tuition</a:t>
                      </a:r>
                      <a:endParaRPr lang="en-US" dirty="0"/>
                    </a:p>
                  </a:txBody>
                  <a:tcPr>
                    <a:solidFill>
                      <a:schemeClr val="accent6">
                        <a:lumMod val="40000"/>
                        <a:lumOff val="60000"/>
                      </a:schemeClr>
                    </a:solidFill>
                  </a:tcPr>
                </a:tc>
              </a:tr>
            </a:tbl>
          </a:graphicData>
        </a:graphic>
      </p:graphicFrame>
    </p:spTree>
    <p:extLst>
      <p:ext uri="{BB962C8B-B14F-4D97-AF65-F5344CB8AC3E}">
        <p14:creationId xmlns:p14="http://schemas.microsoft.com/office/powerpoint/2010/main" val="1892965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Update the Quality Assurance (QA) Standard Operating Procedures (SOP) in the M28R.  This </a:t>
            </a:r>
            <a:r>
              <a:rPr lang="en-US" dirty="0" smtClean="0">
                <a:latin typeface="Arial" panose="020B0604020202020204" pitchFamily="34" charset="0"/>
                <a:cs typeface="Arial" panose="020B0604020202020204" pitchFamily="34" charset="0"/>
              </a:rPr>
              <a:t>guarantees consistency with the </a:t>
            </a:r>
            <a:r>
              <a:rPr lang="en-US" dirty="0">
                <a:latin typeface="Arial" panose="020B0604020202020204" pitchFamily="34" charset="0"/>
                <a:cs typeface="Arial" panose="020B0604020202020204" pitchFamily="34" charset="0"/>
              </a:rPr>
              <a:t>Internal Controls Testing </a:t>
            </a:r>
            <a:r>
              <a:rPr lang="en-US" dirty="0" smtClean="0">
                <a:latin typeface="Arial" panose="020B0604020202020204" pitchFamily="34" charset="0"/>
                <a:cs typeface="Arial" panose="020B0604020202020204" pitchFamily="34" charset="0"/>
              </a:rPr>
              <a:t>characterization of fiscal error deficiencies during Systematic </a:t>
            </a:r>
            <a:r>
              <a:rPr lang="en-US" dirty="0">
                <a:latin typeface="Arial" panose="020B0604020202020204" pitchFamily="34" charset="0"/>
                <a:cs typeface="Arial" panose="020B0604020202020204" pitchFamily="34" charset="0"/>
              </a:rPr>
              <a:t>Technical Accuracy Review (STAR) and the local QA </a:t>
            </a:r>
            <a:r>
              <a:rPr lang="en-US" dirty="0" smtClean="0">
                <a:latin typeface="Arial" panose="020B0604020202020204" pitchFamily="34" charset="0"/>
                <a:cs typeface="Arial" panose="020B0604020202020204" pitchFamily="34" charset="0"/>
              </a:rPr>
              <a:t>reviews.</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Update </a:t>
            </a:r>
            <a:r>
              <a:rPr lang="en-US" dirty="0">
                <a:latin typeface="Arial" panose="020B0604020202020204" pitchFamily="34" charset="0"/>
                <a:cs typeface="Arial" panose="020B0604020202020204" pitchFamily="34" charset="0"/>
              </a:rPr>
              <a:t>the M28R to reflect there is no longer a requirement to print and file the Generated Eligibility Determination (GED) tear sheet in the CER folder since the information found in the GED tear sheet is available in CWINRS.</a:t>
            </a:r>
          </a:p>
          <a:p>
            <a:endParaRPr lang="en-US" dirty="0"/>
          </a:p>
        </p:txBody>
      </p:sp>
      <p:sp>
        <p:nvSpPr>
          <p:cNvPr id="3" name="Footer Placeholder 2"/>
          <p:cNvSpPr>
            <a:spLocks noGrp="1"/>
          </p:cNvSpPr>
          <p:nvPr>
            <p:ph type="ftr" sz="quarter" idx="11"/>
          </p:nvPr>
        </p:nvSpPr>
        <p:spPr/>
        <p:txBody>
          <a:bodyPr/>
          <a:lstStyle/>
          <a:p>
            <a:r>
              <a:rPr lang="en-US" i="1" dirty="0" smtClean="0">
                <a:solidFill>
                  <a:prstClr val="black"/>
                </a:solidFill>
              </a:rPr>
              <a:t>VR&amp;E: Preparing For Your Next Mission</a:t>
            </a:r>
            <a:endParaRPr lang="en-US" i="1" dirty="0">
              <a:solidFill>
                <a:prstClr val="black"/>
              </a:solidFill>
            </a:endParaRPr>
          </a:p>
        </p:txBody>
      </p:sp>
      <p:sp>
        <p:nvSpPr>
          <p:cNvPr id="4" name="Slide Number Placeholder 3"/>
          <p:cNvSpPr>
            <a:spLocks noGrp="1"/>
          </p:cNvSpPr>
          <p:nvPr>
            <p:ph type="sldNum" sz="quarter" idx="12"/>
          </p:nvPr>
        </p:nvSpPr>
        <p:spPr/>
        <p:txBody>
          <a:bodyPr/>
          <a:lstStyle/>
          <a:p>
            <a:fld id="{869623FA-E6B2-421D-AA57-15128630E9FB}" type="slidenum">
              <a:rPr lang="en-US" smtClean="0">
                <a:solidFill>
                  <a:prstClr val="black">
                    <a:tint val="75000"/>
                  </a:prstClr>
                </a:solidFill>
              </a:rPr>
              <a:pPr/>
              <a:t>5</a:t>
            </a:fld>
            <a:endParaRPr lang="en-US" dirty="0">
              <a:solidFill>
                <a:prstClr val="black">
                  <a:tint val="75000"/>
                </a:prstClr>
              </a:solidFill>
            </a:endParaRPr>
          </a:p>
        </p:txBody>
      </p:sp>
      <p:sp>
        <p:nvSpPr>
          <p:cNvPr id="5" name="Title 4"/>
          <p:cNvSpPr>
            <a:spLocks noGrp="1"/>
          </p:cNvSpPr>
          <p:nvPr>
            <p:ph type="title"/>
          </p:nvPr>
        </p:nvSpPr>
        <p:spPr>
          <a:xfrm>
            <a:off x="533400" y="152400"/>
            <a:ext cx="8382000" cy="762000"/>
          </a:xfrm>
        </p:spPr>
        <p:txBody>
          <a:bodyPr/>
          <a:lstStyle/>
          <a:p>
            <a:r>
              <a:rPr lang="en-US" dirty="0" smtClean="0"/>
              <a:t>New Processes for FY 2017</a:t>
            </a:r>
            <a:endParaRPr lang="en-US" dirty="0"/>
          </a:p>
        </p:txBody>
      </p:sp>
    </p:spTree>
    <p:extLst>
      <p:ext uri="{BB962C8B-B14F-4D97-AF65-F5344CB8AC3E}">
        <p14:creationId xmlns:p14="http://schemas.microsoft.com/office/powerpoint/2010/main" val="3125438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i="1" dirty="0" smtClean="0">
                <a:solidFill>
                  <a:prstClr val="black"/>
                </a:solidFill>
              </a:rPr>
              <a:t>VR&amp;E: Preparing For Your Next Mission</a:t>
            </a:r>
            <a:endParaRPr lang="en-US" i="1" dirty="0">
              <a:solidFill>
                <a:prstClr val="black"/>
              </a:solidFill>
            </a:endParaRPr>
          </a:p>
        </p:txBody>
      </p:sp>
      <p:sp>
        <p:nvSpPr>
          <p:cNvPr id="4" name="Slide Number Placeholder 3"/>
          <p:cNvSpPr>
            <a:spLocks noGrp="1"/>
          </p:cNvSpPr>
          <p:nvPr>
            <p:ph type="sldNum" sz="quarter" idx="12"/>
          </p:nvPr>
        </p:nvSpPr>
        <p:spPr/>
        <p:txBody>
          <a:bodyPr/>
          <a:lstStyle/>
          <a:p>
            <a:fld id="{869623FA-E6B2-421D-AA57-15128630E9FB}" type="slidenum">
              <a:rPr lang="en-US" smtClean="0">
                <a:solidFill>
                  <a:prstClr val="black">
                    <a:tint val="75000"/>
                  </a:prstClr>
                </a:solidFill>
              </a:rPr>
              <a:pPr/>
              <a:t>6</a:t>
            </a:fld>
            <a:endParaRPr lang="en-US" dirty="0">
              <a:solidFill>
                <a:prstClr val="black">
                  <a:tint val="75000"/>
                </a:prstClr>
              </a:solidFill>
            </a:endParaRPr>
          </a:p>
        </p:txBody>
      </p:sp>
      <p:sp>
        <p:nvSpPr>
          <p:cNvPr id="5" name="Title 4"/>
          <p:cNvSpPr>
            <a:spLocks noGrp="1"/>
          </p:cNvSpPr>
          <p:nvPr>
            <p:ph type="title"/>
          </p:nvPr>
        </p:nvSpPr>
        <p:spPr>
          <a:xfrm>
            <a:off x="533400" y="152400"/>
            <a:ext cx="8382000" cy="762000"/>
          </a:xfrm>
        </p:spPr>
        <p:txBody>
          <a:bodyPr>
            <a:normAutofit/>
          </a:bodyPr>
          <a:lstStyle/>
          <a:p>
            <a:r>
              <a:rPr lang="en-US" dirty="0" smtClean="0"/>
              <a:t>Application Processing </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3998"/>
            <a:ext cx="3048000" cy="407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781800" y="3334434"/>
            <a:ext cx="1447800" cy="646331"/>
          </a:xfrm>
          <a:prstGeom prst="rect">
            <a:avLst/>
          </a:prstGeom>
          <a:noFill/>
        </p:spPr>
        <p:txBody>
          <a:bodyPr wrap="square" rtlCol="0">
            <a:spAutoFit/>
          </a:bodyPr>
          <a:lstStyle/>
          <a:p>
            <a:pPr algn="ctr"/>
            <a:r>
              <a:rPr lang="en-US" b="1" dirty="0" smtClean="0"/>
              <a:t>Corporate WINRS</a:t>
            </a:r>
            <a:endParaRPr lang="en-US" b="1" dirty="0"/>
          </a:p>
        </p:txBody>
      </p:sp>
      <p:sp>
        <p:nvSpPr>
          <p:cNvPr id="7" name="Striped Right Arrow 6"/>
          <p:cNvSpPr/>
          <p:nvPr/>
        </p:nvSpPr>
        <p:spPr>
          <a:xfrm>
            <a:off x="4114800" y="2133600"/>
            <a:ext cx="1905000" cy="120083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descr="http://military.ourfamilyusa.com/images/united_states_shaped_like_waving_fla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75" y="1667559"/>
            <a:ext cx="2457450"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0" y="4018865"/>
            <a:ext cx="28575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5524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The following documents shall be included in the CER:</a:t>
            </a:r>
          </a:p>
          <a:p>
            <a:pPr lvl="1"/>
            <a:r>
              <a:rPr lang="en-US" sz="2400" dirty="0" smtClean="0">
                <a:latin typeface="Arial" panose="020B0604020202020204" pitchFamily="34" charset="0"/>
                <a:cs typeface="Arial" panose="020B0604020202020204" pitchFamily="34" charset="0"/>
              </a:rPr>
              <a:t>Rating Decision </a:t>
            </a:r>
          </a:p>
          <a:p>
            <a:pPr lvl="1"/>
            <a:r>
              <a:rPr lang="en-US" sz="2400" dirty="0" smtClean="0">
                <a:latin typeface="Arial" panose="020B0604020202020204" pitchFamily="34" charset="0"/>
                <a:cs typeface="Arial" panose="020B0604020202020204" pitchFamily="34" charset="0"/>
              </a:rPr>
              <a:t>Entitlement Determination</a:t>
            </a:r>
          </a:p>
          <a:p>
            <a:pPr lvl="1"/>
            <a:r>
              <a:rPr lang="en-US" sz="2400" dirty="0" smtClean="0">
                <a:latin typeface="Arial" panose="020B0604020202020204" pitchFamily="34" charset="0"/>
                <a:cs typeface="Arial" panose="020B0604020202020204" pitchFamily="34" charset="0"/>
              </a:rPr>
              <a:t>High Cost Memo</a:t>
            </a:r>
          </a:p>
          <a:p>
            <a:pPr lvl="1"/>
            <a:r>
              <a:rPr lang="en-US" sz="2400" dirty="0" smtClean="0">
                <a:latin typeface="Arial" panose="020B0604020202020204" pitchFamily="34" charset="0"/>
                <a:cs typeface="Arial" panose="020B0604020202020204" pitchFamily="34" charset="0"/>
              </a:rPr>
              <a:t>Rating Narrative </a:t>
            </a:r>
          </a:p>
          <a:p>
            <a:pPr lvl="1"/>
            <a:r>
              <a:rPr lang="en-US" sz="2400" dirty="0" smtClean="0">
                <a:latin typeface="Arial" panose="020B0604020202020204" pitchFamily="34" charset="0"/>
                <a:cs typeface="Arial" panose="020B0604020202020204" pitchFamily="34" charset="0"/>
              </a:rPr>
              <a:t>Rehabilitation Plan </a:t>
            </a:r>
            <a:endParaRPr lang="en-US" sz="24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en-US" i="1" dirty="0" smtClean="0">
                <a:solidFill>
                  <a:prstClr val="black"/>
                </a:solidFill>
              </a:rPr>
              <a:t>VR&amp;E: Preparing For Your Next Mission</a:t>
            </a:r>
            <a:endParaRPr lang="en-US" i="1" dirty="0">
              <a:solidFill>
                <a:prstClr val="black"/>
              </a:solidFill>
            </a:endParaRPr>
          </a:p>
        </p:txBody>
      </p:sp>
      <p:sp>
        <p:nvSpPr>
          <p:cNvPr id="4" name="Slide Number Placeholder 3"/>
          <p:cNvSpPr>
            <a:spLocks noGrp="1"/>
          </p:cNvSpPr>
          <p:nvPr>
            <p:ph type="sldNum" sz="quarter" idx="12"/>
          </p:nvPr>
        </p:nvSpPr>
        <p:spPr/>
        <p:txBody>
          <a:bodyPr/>
          <a:lstStyle/>
          <a:p>
            <a:fld id="{869623FA-E6B2-421D-AA57-15128630E9FB}" type="slidenum">
              <a:rPr lang="en-US" smtClean="0">
                <a:solidFill>
                  <a:prstClr val="black">
                    <a:tint val="75000"/>
                  </a:prstClr>
                </a:solidFill>
              </a:rPr>
              <a:pPr/>
              <a:t>7</a:t>
            </a:fld>
            <a:endParaRPr lang="en-US" dirty="0">
              <a:solidFill>
                <a:prstClr val="black">
                  <a:tint val="75000"/>
                </a:prstClr>
              </a:solidFill>
            </a:endParaRPr>
          </a:p>
        </p:txBody>
      </p:sp>
      <p:sp>
        <p:nvSpPr>
          <p:cNvPr id="5" name="Title 4"/>
          <p:cNvSpPr>
            <a:spLocks noGrp="1"/>
          </p:cNvSpPr>
          <p:nvPr>
            <p:ph type="title"/>
          </p:nvPr>
        </p:nvSpPr>
        <p:spPr>
          <a:xfrm>
            <a:off x="533400" y="152400"/>
            <a:ext cx="8382000" cy="762000"/>
          </a:xfrm>
        </p:spPr>
        <p:txBody>
          <a:bodyPr/>
          <a:lstStyle/>
          <a:p>
            <a:r>
              <a:rPr lang="en-US" dirty="0" smtClean="0"/>
              <a:t>CER Folder Maintenance </a:t>
            </a:r>
            <a:endParaRPr lang="en-US" dirty="0"/>
          </a:p>
        </p:txBody>
      </p:sp>
    </p:spTree>
    <p:extLst>
      <p:ext uri="{BB962C8B-B14F-4D97-AF65-F5344CB8AC3E}">
        <p14:creationId xmlns:p14="http://schemas.microsoft.com/office/powerpoint/2010/main" val="3163472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i="1" dirty="0" smtClean="0">
                <a:solidFill>
                  <a:prstClr val="black"/>
                </a:solidFill>
              </a:rPr>
              <a:t>VR&amp;E: Preparing For Your Next Mission</a:t>
            </a:r>
            <a:endParaRPr lang="en-US" i="1" dirty="0">
              <a:solidFill>
                <a:prstClr val="black"/>
              </a:solidFill>
            </a:endParaRPr>
          </a:p>
        </p:txBody>
      </p:sp>
      <p:sp>
        <p:nvSpPr>
          <p:cNvPr id="4" name="Slide Number Placeholder 3"/>
          <p:cNvSpPr>
            <a:spLocks noGrp="1"/>
          </p:cNvSpPr>
          <p:nvPr>
            <p:ph type="sldNum" sz="quarter" idx="12"/>
          </p:nvPr>
        </p:nvSpPr>
        <p:spPr/>
        <p:txBody>
          <a:bodyPr/>
          <a:lstStyle/>
          <a:p>
            <a:fld id="{869623FA-E6B2-421D-AA57-15128630E9FB}" type="slidenum">
              <a:rPr lang="en-US" smtClean="0">
                <a:solidFill>
                  <a:prstClr val="black">
                    <a:tint val="75000"/>
                  </a:prstClr>
                </a:solidFill>
              </a:rPr>
              <a:pPr/>
              <a:t>8</a:t>
            </a:fld>
            <a:endParaRPr lang="en-US" dirty="0">
              <a:solidFill>
                <a:prstClr val="black">
                  <a:tint val="75000"/>
                </a:prstClr>
              </a:solidFill>
            </a:endParaRPr>
          </a:p>
        </p:txBody>
      </p:sp>
      <p:sp>
        <p:nvSpPr>
          <p:cNvPr id="5" name="Title 4"/>
          <p:cNvSpPr>
            <a:spLocks noGrp="1"/>
          </p:cNvSpPr>
          <p:nvPr>
            <p:ph type="title"/>
          </p:nvPr>
        </p:nvSpPr>
        <p:spPr>
          <a:xfrm>
            <a:off x="533400" y="152400"/>
            <a:ext cx="8382000" cy="762000"/>
          </a:xfrm>
        </p:spPr>
        <p:txBody>
          <a:bodyPr/>
          <a:lstStyle/>
          <a:p>
            <a:r>
              <a:rPr lang="en-US" dirty="0" smtClean="0"/>
              <a:t>CER Folder Maintenance </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381064533"/>
              </p:ext>
            </p:extLst>
          </p:nvPr>
        </p:nvGraphicFramePr>
        <p:xfrm>
          <a:off x="609600" y="1219200"/>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1057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i="1" dirty="0" smtClean="0">
                <a:solidFill>
                  <a:prstClr val="black"/>
                </a:solidFill>
              </a:rPr>
              <a:t>VR&amp;E: Preparing For Your Next Mission</a:t>
            </a:r>
            <a:endParaRPr lang="en-US" i="1" dirty="0">
              <a:solidFill>
                <a:prstClr val="black"/>
              </a:solidFill>
            </a:endParaRPr>
          </a:p>
        </p:txBody>
      </p:sp>
      <p:sp>
        <p:nvSpPr>
          <p:cNvPr id="4" name="Slide Number Placeholder 3"/>
          <p:cNvSpPr>
            <a:spLocks noGrp="1"/>
          </p:cNvSpPr>
          <p:nvPr>
            <p:ph type="sldNum" sz="quarter" idx="12"/>
          </p:nvPr>
        </p:nvSpPr>
        <p:spPr/>
        <p:txBody>
          <a:bodyPr/>
          <a:lstStyle/>
          <a:p>
            <a:fld id="{869623FA-E6B2-421D-AA57-15128630E9FB}" type="slidenum">
              <a:rPr lang="en-US" smtClean="0">
                <a:solidFill>
                  <a:prstClr val="black">
                    <a:tint val="75000"/>
                  </a:prstClr>
                </a:solidFill>
              </a:rPr>
              <a:pPr/>
              <a:t>9</a:t>
            </a:fld>
            <a:endParaRPr lang="en-US" dirty="0">
              <a:solidFill>
                <a:prstClr val="black">
                  <a:tint val="75000"/>
                </a:prstClr>
              </a:solidFill>
            </a:endParaRPr>
          </a:p>
        </p:txBody>
      </p:sp>
      <p:sp>
        <p:nvSpPr>
          <p:cNvPr id="5" name="Title 4"/>
          <p:cNvSpPr>
            <a:spLocks noGrp="1"/>
          </p:cNvSpPr>
          <p:nvPr>
            <p:ph type="title"/>
          </p:nvPr>
        </p:nvSpPr>
        <p:spPr>
          <a:xfrm>
            <a:off x="609600" y="152400"/>
            <a:ext cx="8229600" cy="762000"/>
          </a:xfrm>
        </p:spPr>
        <p:txBody>
          <a:bodyPr/>
          <a:lstStyle/>
          <a:p>
            <a:r>
              <a:rPr lang="en-US" dirty="0" smtClean="0"/>
              <a:t>Entitlement Determination </a:t>
            </a:r>
            <a:endParaRPr lang="en-US"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695575"/>
            <a:ext cx="3476224"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326" y="1885950"/>
            <a:ext cx="4390948" cy="350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urved Down Arrow 6"/>
          <p:cNvSpPr/>
          <p:nvPr/>
        </p:nvSpPr>
        <p:spPr>
          <a:xfrm>
            <a:off x="2590800" y="1371600"/>
            <a:ext cx="4648200"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103594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471E2E75199414D87979557A1A08817" ma:contentTypeVersion="2" ma:contentTypeDescription="Create a new document." ma:contentTypeScope="" ma:versionID="c91a740bdcc324e86c1a98280815c392">
  <xsd:schema xmlns:xsd="http://www.w3.org/2001/XMLSchema" xmlns:xs="http://www.w3.org/2001/XMLSchema" xmlns:p="http://schemas.microsoft.com/office/2006/metadata/properties" targetNamespace="http://schemas.microsoft.com/office/2006/metadata/properties" ma:root="true" ma:fieldsID="321206c59f163c8a3491159b65f4d46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A948B2-B3A1-46AB-8F24-C509A4A20830}">
  <ds:schemaRefs>
    <ds:schemaRef ds:uri="http://purl.org/dc/dcmitype/"/>
    <ds:schemaRef ds:uri="http://purl.org/dc/terms/"/>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C71D35EB-877C-4C1E-B179-AA2720AC71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B242D8D-414C-42A8-9D32-A1A4EC98BD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1105</TotalTime>
  <Words>2858</Words>
  <Application>Microsoft Office PowerPoint</Application>
  <PresentationFormat>On-screen Show (4:3)</PresentationFormat>
  <Paragraphs>238</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Training Agenda </vt:lpstr>
      <vt:lpstr>Purpose of OMB Site Visit </vt:lpstr>
      <vt:lpstr>Process Areas Covered </vt:lpstr>
      <vt:lpstr>New Processes for FY 2017</vt:lpstr>
      <vt:lpstr>Application Processing </vt:lpstr>
      <vt:lpstr>CER Folder Maintenance </vt:lpstr>
      <vt:lpstr>CER Folder Maintenance </vt:lpstr>
      <vt:lpstr>Entitlement Determination </vt:lpstr>
      <vt:lpstr>      Rehabilitation Plan Development </vt:lpstr>
      <vt:lpstr>      Rehabilitation Plan Development </vt:lpstr>
      <vt:lpstr>Fiscal Accuracy </vt:lpstr>
      <vt:lpstr>Fiscal Accuracy </vt:lpstr>
      <vt:lpstr>Completion of Training  </vt:lpstr>
      <vt:lpstr>Questions?</vt:lpstr>
    </vt:vector>
  </TitlesOfParts>
  <Company>Veterans Benefits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VRE OMB Train-the-Trainer Presentation 6-29</dc:title>
  <dc:creator>Department of Veterans Affairs, Veterans Benefits Administration, Vocational Rehabilitation and Employment Service, STAFF</dc:creator>
  <cp:lastModifiedBy>Kathleen Poole</cp:lastModifiedBy>
  <cp:revision>106</cp:revision>
  <cp:lastPrinted>2016-08-03T14:25:26Z</cp:lastPrinted>
  <dcterms:created xsi:type="dcterms:W3CDTF">2016-04-26T16:33:06Z</dcterms:created>
  <dcterms:modified xsi:type="dcterms:W3CDTF">2016-08-16T20:29:49Z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0x0101009471E2E75199414D87979557A1A08817</vt:lpwstr>
  </property>
  <property fmtid="{D5CDD505-2E9C-101B-9397-08002B2CF9AE}" pid="3" name="Language">
    <vt:lpwstr>en</vt:lpwstr>
  </property>
  <property fmtid="{D5CDD505-2E9C-101B-9397-08002B2CF9AE}" pid="4" name="Type">
    <vt:lpwstr>Presentation</vt:lpwstr>
  </property>
</Properties>
</file>