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5"/>
  </p:notesMasterIdLst>
  <p:handoutMasterIdLst>
    <p:handoutMasterId r:id="rId16"/>
  </p:handoutMasterIdLst>
  <p:sldIdLst>
    <p:sldId id="257" r:id="rId5"/>
    <p:sldId id="265" r:id="rId6"/>
    <p:sldId id="258" r:id="rId7"/>
    <p:sldId id="259" r:id="rId8"/>
    <p:sldId id="260" r:id="rId9"/>
    <p:sldId id="262" r:id="rId10"/>
    <p:sldId id="263" r:id="rId11"/>
    <p:sldId id="264" r:id="rId12"/>
    <p:sldId id="261" r:id="rId13"/>
    <p:sldId id="266" r:id="rId14"/>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3899" autoAdjust="0"/>
  </p:normalViewPr>
  <p:slideViewPr>
    <p:cSldViewPr snapToGrid="0">
      <p:cViewPr varScale="1">
        <p:scale>
          <a:sx n="106" d="100"/>
          <a:sy n="106" d="100"/>
        </p:scale>
        <p:origin x="135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vbaw.vba.va.gov/bl/21/Publicat/Regs/Part4/4_71a.ht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cptraining.vba.va.gov/C&amp;P_Training/Job_Aids/Medical_EPSS.htm" TargetMode="External"/><Relationship Id="rId5" Type="http://schemas.openxmlformats.org/officeDocument/2006/relationships/hyperlink" Target="http://vbaw.vba.va.gov/bl/21/advisory/PRECOP/97op/Prc36_97.doc" TargetMode="External"/><Relationship Id="rId4" Type="http://schemas.openxmlformats.org/officeDocument/2006/relationships/hyperlink" Target="https://vaww.compensation.pension.km.va.gov/system/templates/selfservice/va_ka/portal.html?encodedHash="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Welcome to Degenerative Disc Disease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148736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This lesson is intended to refresh a trainee’s understanding of DC 52 42 and DC 52 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This lesson will contain discussions and exercises that will allow you to gain a better understanding of when it is appropriate to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using the diagnostic criteria for intervertebral disc disease versus degenerative arthritis of the spine. </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295400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With this lesson and the available resources the trainee will be able to, with 98 percent accuracy: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Select the appropriate diagnostic code for the disability of spine being rated</a:t>
            </a: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48751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marL="352425" indent="-342900">
              <a:spcAft>
                <a:spcPts val="600"/>
              </a:spcAft>
              <a:buClr>
                <a:schemeClr val="tx1"/>
              </a:buClr>
              <a:tabLst>
                <a:tab pos="201454" algn="l"/>
              </a:tabLst>
            </a:pPr>
            <a:r>
              <a:rPr lang="en-US" sz="1800" u="heavy" spc="-4" dirty="0">
                <a:latin typeface="Arial" panose="020B0604020202020204" pitchFamily="34" charset="0"/>
                <a:cs typeface="Arial" panose="020B0604020202020204" pitchFamily="34" charset="0"/>
                <a:hlinkClick r:id="rId3"/>
              </a:rPr>
              <a:t>38 CFR 4.71a</a:t>
            </a:r>
            <a:r>
              <a:rPr lang="en-US" sz="1800" spc="-11" dirty="0">
                <a:latin typeface="Arial" panose="020B0604020202020204" pitchFamily="34" charset="0"/>
                <a:cs typeface="Arial" panose="020B0604020202020204" pitchFamily="34" charset="0"/>
              </a:rPr>
              <a:t> Schedule</a:t>
            </a:r>
            <a:r>
              <a:rPr lang="en-US" sz="1800" spc="-23" dirty="0">
                <a:latin typeface="Arial" panose="020B0604020202020204" pitchFamily="34" charset="0"/>
                <a:cs typeface="Arial" panose="020B0604020202020204" pitchFamily="34" charset="0"/>
              </a:rPr>
              <a:t> </a:t>
            </a:r>
            <a:r>
              <a:rPr lang="en-US" sz="1800" spc="-19" dirty="0">
                <a:latin typeface="Arial" panose="020B0604020202020204" pitchFamily="34" charset="0"/>
                <a:cs typeface="Arial" panose="020B0604020202020204" pitchFamily="34" charset="0"/>
              </a:rPr>
              <a:t>o</a:t>
            </a:r>
            <a:r>
              <a:rPr lang="en-US" sz="1800" spc="-8" dirty="0">
                <a:latin typeface="Arial" panose="020B0604020202020204" pitchFamily="34" charset="0"/>
                <a:cs typeface="Arial" panose="020B0604020202020204" pitchFamily="34" charset="0"/>
              </a:rPr>
              <a:t>f</a:t>
            </a:r>
            <a:r>
              <a:rPr lang="en-US" sz="1800" dirty="0">
                <a:latin typeface="Arial" panose="020B0604020202020204" pitchFamily="34" charset="0"/>
                <a:cs typeface="Arial" panose="020B0604020202020204" pitchFamily="34" charset="0"/>
              </a:rPr>
              <a:t> </a:t>
            </a:r>
            <a:r>
              <a:rPr lang="en-US" sz="1800" spc="-15" dirty="0">
                <a:latin typeface="Arial" panose="020B0604020202020204" pitchFamily="34" charset="0"/>
                <a:cs typeface="Arial" panose="020B0604020202020204" pitchFamily="34" charset="0"/>
              </a:rPr>
              <a:t>Rating</a:t>
            </a:r>
            <a:r>
              <a:rPr lang="en-US" sz="1800" spc="-11" dirty="0">
                <a:latin typeface="Arial" panose="020B0604020202020204" pitchFamily="34" charset="0"/>
                <a:cs typeface="Arial" panose="020B0604020202020204" pitchFamily="34" charset="0"/>
              </a:rPr>
              <a:t>s-</a:t>
            </a:r>
            <a:r>
              <a:rPr lang="en-US" sz="1800" spc="-4" dirty="0">
                <a:latin typeface="Arial" panose="020B0604020202020204" pitchFamily="34" charset="0"/>
                <a:cs typeface="Arial" panose="020B0604020202020204" pitchFamily="34" charset="0"/>
              </a:rPr>
              <a:t>Musculoskeleta</a:t>
            </a:r>
            <a:r>
              <a:rPr lang="en-US" sz="1800" dirty="0">
                <a:latin typeface="Arial" panose="020B0604020202020204" pitchFamily="34" charset="0"/>
                <a:cs typeface="Arial" panose="020B0604020202020204" pitchFamily="34" charset="0"/>
              </a:rPr>
              <a:t>l</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System</a:t>
            </a:r>
          </a:p>
          <a:p>
            <a:pPr marL="352425" indent="-342900">
              <a:spcAft>
                <a:spcPts val="600"/>
              </a:spcAft>
              <a:buClr>
                <a:schemeClr val="tx1"/>
              </a:buClr>
              <a:tabLst>
                <a:tab pos="201454" algn="l"/>
              </a:tabLst>
            </a:pPr>
            <a:r>
              <a:rPr lang="en-US" sz="1800" dirty="0">
                <a:latin typeface="Arial" panose="020B0604020202020204" pitchFamily="34" charset="0"/>
                <a:cs typeface="Arial" panose="020B0604020202020204" pitchFamily="34" charset="0"/>
                <a:hlinkClick r:id="rId4"/>
              </a:rPr>
              <a:t>M21 dash 1 Part III, Subpart iv, Chapter 4, Section A</a:t>
            </a:r>
            <a:r>
              <a:rPr lang="en-US" sz="1800" dirty="0">
                <a:latin typeface="Arial" panose="020B0604020202020204" pitchFamily="34" charset="0"/>
                <a:cs typeface="Arial" panose="020B0604020202020204" pitchFamily="34" charset="0"/>
              </a:rPr>
              <a:t> Musculoskeletal Conditions </a:t>
            </a:r>
          </a:p>
          <a:p>
            <a:pPr marL="352425" indent="-342900">
              <a:spcAft>
                <a:spcPts val="600"/>
              </a:spcAft>
              <a:buClr>
                <a:schemeClr val="tx1"/>
              </a:buClr>
              <a:tabLst>
                <a:tab pos="201454" algn="l"/>
              </a:tabLst>
            </a:pPr>
            <a:r>
              <a:rPr lang="en-US" sz="1800" i="1" dirty="0">
                <a:latin typeface="Arial" panose="020B0604020202020204" pitchFamily="34" charset="0"/>
                <a:cs typeface="Arial" panose="020B0604020202020204" pitchFamily="34" charset="0"/>
                <a:hlinkClick r:id="rId5"/>
              </a:rPr>
              <a:t>V A O P G C P R E C </a:t>
            </a:r>
            <a:r>
              <a:rPr lang="en-US" sz="1800" dirty="0">
                <a:latin typeface="Arial" panose="020B0604020202020204" pitchFamily="34" charset="0"/>
                <a:cs typeface="Arial" panose="020B0604020202020204" pitchFamily="34" charset="0"/>
                <a:hlinkClick r:id="rId5"/>
              </a:rPr>
              <a:t>36 dash 1997</a:t>
            </a:r>
            <a:endParaRPr lang="en-US" sz="1800" dirty="0">
              <a:latin typeface="Arial" panose="020B0604020202020204" pitchFamily="34" charset="0"/>
              <a:cs typeface="Arial" panose="020B0604020202020204" pitchFamily="34" charset="0"/>
            </a:endParaRPr>
          </a:p>
          <a:p>
            <a:pPr marL="352425" indent="-342900">
              <a:spcAft>
                <a:spcPts val="600"/>
              </a:spcAft>
              <a:buClr>
                <a:schemeClr val="tx1"/>
              </a:buClr>
              <a:tabLst>
                <a:tab pos="201454" algn="l"/>
              </a:tabLst>
            </a:pPr>
            <a:r>
              <a:rPr lang="en-US" sz="1800" spc="-4" dirty="0">
                <a:latin typeface="Arial" panose="020B0604020202020204" pitchFamily="34" charset="0"/>
                <a:cs typeface="Arial" panose="020B0604020202020204" pitchFamily="34" charset="0"/>
                <a:hlinkClick r:id="rId6"/>
              </a:rPr>
              <a:t>Medical E P S </a:t>
            </a:r>
            <a:r>
              <a:rPr lang="en-US" sz="1800" spc="-4" dirty="0" err="1">
                <a:latin typeface="Arial" panose="020B0604020202020204" pitchFamily="34" charset="0"/>
                <a:cs typeface="Arial" panose="020B0604020202020204" pitchFamily="34" charset="0"/>
                <a:hlinkClick r:id="rId6"/>
              </a:rPr>
              <a:t>S</a:t>
            </a:r>
            <a:endParaRPr lang="en-US" sz="1800" spc="-4"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355470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Our Original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Is Degenerative Disc Disease (DDD  I V D S) rated using DC 52 42 or DC 52 43?</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320954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DC 52 43 Intervertebral disc syndrome</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115569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DC 52 42 dash DC 52 43</a:t>
            </a:r>
          </a:p>
          <a:p>
            <a:pPr>
              <a:spcAft>
                <a:spcPts val="600"/>
              </a:spcAft>
            </a:pPr>
            <a:r>
              <a:rPr lang="en-US" sz="1800" b="0" dirty="0">
                <a:solidFill>
                  <a:schemeClr val="tx1"/>
                </a:solidFill>
                <a:latin typeface="Arial" panose="020B0604020202020204" pitchFamily="34" charset="0"/>
                <a:cs typeface="Arial" panose="020B0604020202020204" pitchFamily="34" charset="0"/>
              </a:rPr>
              <a:t>52 42 dash degenerative arthritis of the spine is primarily a disorder of the cartilage and bone of the spinal column.  </a:t>
            </a:r>
          </a:p>
          <a:p>
            <a:pPr>
              <a:spcAft>
                <a:spcPts val="600"/>
              </a:spcAft>
            </a:pPr>
            <a:r>
              <a:rPr lang="en-US" sz="1800" b="0" dirty="0">
                <a:solidFill>
                  <a:schemeClr val="tx1"/>
                </a:solidFill>
                <a:latin typeface="Arial" panose="020B0604020202020204" pitchFamily="34" charset="0"/>
                <a:cs typeface="Arial" panose="020B0604020202020204" pitchFamily="34" charset="0"/>
              </a:rPr>
              <a:t>It is rated using the either the general rating formula for the spine or the criteria for DC 50 03.</a:t>
            </a:r>
          </a:p>
          <a:p>
            <a:pPr>
              <a:spcAft>
                <a:spcPts val="600"/>
              </a:spcAft>
            </a:pPr>
            <a:r>
              <a:rPr lang="en-US" sz="1800" b="0" dirty="0">
                <a:solidFill>
                  <a:schemeClr val="tx1"/>
                </a:solidFill>
                <a:latin typeface="Arial" panose="020B0604020202020204" pitchFamily="34" charset="0"/>
                <a:cs typeface="Arial" panose="020B0604020202020204" pitchFamily="34" charset="0"/>
              </a:rPr>
              <a:t>52 43 dash intervertebral disc syndrome results from displacement of disc or disc fragments at any level of the spine.</a:t>
            </a:r>
          </a:p>
          <a:p>
            <a:pPr>
              <a:spcAft>
                <a:spcPts val="600"/>
              </a:spcAft>
            </a:pPr>
            <a:r>
              <a:rPr lang="en-US" sz="1800" b="0" dirty="0">
                <a:solidFill>
                  <a:schemeClr val="tx1"/>
                </a:solidFill>
                <a:latin typeface="Arial" panose="020B0604020202020204" pitchFamily="34" charset="0"/>
                <a:cs typeface="Arial" panose="020B0604020202020204" pitchFamily="34" charset="0"/>
              </a:rPr>
              <a:t>It is rated using either the general rating formula for the spine or the formula for rating intervertebral discs syndrome based on incapacitating episodes.</a:t>
            </a:r>
          </a:p>
          <a:p>
            <a:r>
              <a:rPr lang="en-US" sz="1800" b="0" dirty="0">
                <a:solidFill>
                  <a:schemeClr val="tx1"/>
                </a:solidFill>
                <a:latin typeface="Arial" panose="020B0604020202020204" pitchFamily="34" charset="0"/>
                <a:cs typeface="Arial" panose="020B0604020202020204" pitchFamily="34" charset="0"/>
              </a:rPr>
              <a:t>Reference:  For additional information on the historical application of  38 CFR 4.40 (Functional loss), and  38 CFR 4.45 (The joints) to evaluations for intervertebral disc syndrome (I V D S), refer to V A O P G C P R E C 36 dash19 97.</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7892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latin typeface="Arial" panose="020B0604020202020204" pitchFamily="34" charset="0"/>
              </a:rPr>
              <a:t>Why DC 52 43?</a:t>
            </a:r>
            <a:endParaRPr lang="en-US" sz="1800" b="0" dirty="0"/>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408525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Signs and Symptoms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Sharp (rather than dull) pain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Typically, bilateral pain located at the posterior belt line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Referred pain rather than radicular</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Usually preceded by multiple episodes of less severe low back pain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Localized to the lower back and gluteal area</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Pain with flexion, rotation, or prolonged sitting or standing</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Pain relieved in a recumbent position</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840240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2327363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5185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42594754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218702"/>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95998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5774632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AE871D-131D-43EF-B1D8-558E16F09EEB}"/>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Degenerative Disc Disease</a:t>
            </a:r>
          </a:p>
        </p:txBody>
      </p:sp>
      <p:sp>
        <p:nvSpPr>
          <p:cNvPr id="6" name="Text Placeholder 5">
            <a:extLst>
              <a:ext uri="{FF2B5EF4-FFF2-40B4-BE49-F238E27FC236}">
                <a16:creationId xmlns:a16="http://schemas.microsoft.com/office/drawing/2014/main" id="{31E52663-37EA-4C7E-9DEC-DA03849FCF17}"/>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C41FD7C0-9355-4093-9C9E-F3E3D4ECDDE3}"/>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oAutofit/>
          </a:bodyPr>
          <a:lstStyle/>
          <a:p>
            <a:r>
              <a:rPr lang="en-US" sz="7200" b="0" dirty="0">
                <a:latin typeface="Arial" panose="020B0604020202020204" pitchFamily="34" charset="0"/>
              </a:rPr>
              <a:t>Questions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sz="1400" dirty="0"/>
          </a:p>
        </p:txBody>
      </p:sp>
    </p:spTree>
    <p:extLst>
      <p:ext uri="{BB962C8B-B14F-4D97-AF65-F5344CB8AC3E}">
        <p14:creationId xmlns:p14="http://schemas.microsoft.com/office/powerpoint/2010/main" val="125993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sz="2800" dirty="0">
                <a:latin typeface="Arial" panose="020B0604020202020204" pitchFamily="34" charset="0"/>
              </a:rPr>
              <a:t>Purpose</a:t>
            </a:r>
            <a:endParaRPr lang="en-US"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5997388" cy="3916363"/>
          </a:xfrm>
        </p:spPr>
        <p:txBody>
          <a:bodyPr>
            <a:normAutofit/>
          </a:bodyPr>
          <a:lstStyle/>
          <a:p>
            <a:pPr>
              <a:spcAft>
                <a:spcPts val="600"/>
              </a:spcAft>
            </a:pPr>
            <a:r>
              <a:rPr lang="en-US" sz="2000" dirty="0"/>
              <a:t>This lesson is intended to refresh a trainee’s understanding of DC 5242 and DC 5243. This lesson will contain discussions and exercises that will allow you to gain a better understanding of when it is appropriate to rate using the diagnostic criteria for intervertebral disc disease versus degenerative arthritis of the spine.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27430" y="1545547"/>
            <a:ext cx="895009" cy="376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69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Objectives</a:t>
            </a:r>
          </a:p>
        </p:txBody>
      </p:sp>
      <p:sp>
        <p:nvSpPr>
          <p:cNvPr id="3" name="Content Placeholder 2"/>
          <p:cNvSpPr>
            <a:spLocks noGrp="1"/>
          </p:cNvSpPr>
          <p:nvPr>
            <p:ph idx="1"/>
            <p:custDataLst>
              <p:tags r:id="rId2"/>
            </p:custDataLst>
          </p:nvPr>
        </p:nvSpPr>
        <p:spPr>
          <a:xfrm>
            <a:off x="457200" y="2057401"/>
            <a:ext cx="8229600" cy="818002"/>
          </a:xfrm>
        </p:spPr>
        <p:txBody>
          <a:bodyPr>
            <a:normAutofit/>
          </a:bodyPr>
          <a:lstStyle/>
          <a:p>
            <a:pPr>
              <a:spcAft>
                <a:spcPts val="600"/>
              </a:spcAft>
            </a:pPr>
            <a:r>
              <a:rPr lang="en-US" sz="2000" dirty="0"/>
              <a:t>Objectives - With this lesson and the available resources the trainee will be able to, with 98% accuracy: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a:t>
            </a:fld>
            <a:endParaRPr lang="en-US" dirty="0"/>
          </a:p>
        </p:txBody>
      </p:sp>
      <p:sp>
        <p:nvSpPr>
          <p:cNvPr id="5" name="TextBox 4">
            <a:extLst>
              <a:ext uri="{FF2B5EF4-FFF2-40B4-BE49-F238E27FC236}">
                <a16:creationId xmlns:a16="http://schemas.microsoft.com/office/drawing/2014/main" id="{30736C59-CD98-4E43-8841-9884A1D74F46}"/>
              </a:ext>
            </a:extLst>
          </p:cNvPr>
          <p:cNvSpPr txBox="1"/>
          <p:nvPr>
            <p:custDataLst>
              <p:tags r:id="rId4"/>
            </p:custDataLst>
          </p:nvPr>
        </p:nvSpPr>
        <p:spPr>
          <a:xfrm>
            <a:off x="457200" y="3075057"/>
            <a:ext cx="8185533" cy="707886"/>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Select the appropriate diagnostic code for the disability of spine being rated</a:t>
            </a:r>
          </a:p>
        </p:txBody>
      </p:sp>
    </p:spTree>
    <p:extLst>
      <p:ext uri="{BB962C8B-B14F-4D97-AF65-F5344CB8AC3E}">
        <p14:creationId xmlns:p14="http://schemas.microsoft.com/office/powerpoint/2010/main" val="15553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352425" indent="-342900">
              <a:spcAft>
                <a:spcPts val="600"/>
              </a:spcAft>
              <a:buClr>
                <a:schemeClr val="tx1"/>
              </a:buClr>
              <a:tabLst>
                <a:tab pos="201454" algn="l"/>
              </a:tabLst>
            </a:pPr>
            <a:r>
              <a:rPr lang="en-US" sz="2000" spc="-4" dirty="0"/>
              <a:t>38 CFR 4.71a</a:t>
            </a:r>
            <a:r>
              <a:rPr lang="en-US" sz="2000" spc="-11" dirty="0"/>
              <a:t> Schedule</a:t>
            </a:r>
            <a:r>
              <a:rPr lang="en-US" sz="2000" spc="-23" dirty="0"/>
              <a:t> </a:t>
            </a:r>
            <a:r>
              <a:rPr lang="en-US" sz="2000" spc="-19" dirty="0"/>
              <a:t>o</a:t>
            </a:r>
            <a:r>
              <a:rPr lang="en-US" sz="2000" spc="-8" dirty="0"/>
              <a:t>f</a:t>
            </a:r>
            <a:r>
              <a:rPr lang="en-US" sz="2000" dirty="0"/>
              <a:t> </a:t>
            </a:r>
            <a:r>
              <a:rPr lang="en-US" sz="2000" spc="-15" dirty="0"/>
              <a:t>Rating</a:t>
            </a:r>
            <a:r>
              <a:rPr lang="en-US" sz="2000" spc="-11" dirty="0"/>
              <a:t>s-</a:t>
            </a:r>
            <a:r>
              <a:rPr lang="en-US" sz="2000" spc="-4" dirty="0"/>
              <a:t>Musculoskeleta</a:t>
            </a:r>
            <a:r>
              <a:rPr lang="en-US" sz="2000" dirty="0"/>
              <a:t>l</a:t>
            </a:r>
            <a:r>
              <a:rPr lang="en-US" sz="2000" spc="-30" dirty="0"/>
              <a:t> </a:t>
            </a:r>
            <a:r>
              <a:rPr lang="en-US" sz="2000" dirty="0"/>
              <a:t>System</a:t>
            </a:r>
          </a:p>
          <a:p>
            <a:pPr marL="352425" indent="-342900">
              <a:spcAft>
                <a:spcPts val="600"/>
              </a:spcAft>
              <a:buClr>
                <a:schemeClr val="tx1"/>
              </a:buClr>
              <a:tabLst>
                <a:tab pos="201454" algn="l"/>
              </a:tabLst>
            </a:pPr>
            <a:r>
              <a:rPr lang="en-US" sz="2000" dirty="0"/>
              <a:t>M21-1 Part III, Subpart iv, Chapter 4, Section A Musculoskeletal Conditions </a:t>
            </a:r>
          </a:p>
          <a:p>
            <a:pPr marL="352425" indent="-342900">
              <a:spcAft>
                <a:spcPts val="600"/>
              </a:spcAft>
              <a:buClr>
                <a:schemeClr val="tx1"/>
              </a:buClr>
              <a:tabLst>
                <a:tab pos="201454" algn="l"/>
              </a:tabLst>
            </a:pPr>
            <a:r>
              <a:rPr lang="en-US" sz="2000" i="1" dirty="0"/>
              <a:t>VAOPGCPREC </a:t>
            </a:r>
            <a:r>
              <a:rPr lang="en-US" sz="2000" dirty="0"/>
              <a:t>36-1997</a:t>
            </a:r>
          </a:p>
          <a:p>
            <a:pPr marL="352425" indent="-342900">
              <a:spcAft>
                <a:spcPts val="600"/>
              </a:spcAft>
              <a:buClr>
                <a:schemeClr val="tx1"/>
              </a:buClr>
              <a:tabLst>
                <a:tab pos="201454" algn="l"/>
              </a:tabLst>
            </a:pPr>
            <a:r>
              <a:rPr lang="en-US" sz="2000" spc="-4" dirty="0"/>
              <a:t>Medical EPSS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Tree>
    <p:extLst>
      <p:ext uri="{BB962C8B-B14F-4D97-AF65-F5344CB8AC3E}">
        <p14:creationId xmlns:p14="http://schemas.microsoft.com/office/powerpoint/2010/main" val="86282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Our Original Question:</a:t>
            </a:r>
          </a:p>
        </p:txBody>
      </p:sp>
      <p:sp>
        <p:nvSpPr>
          <p:cNvPr id="3" name="Content Placeholder 2"/>
          <p:cNvSpPr>
            <a:spLocks noGrp="1"/>
          </p:cNvSpPr>
          <p:nvPr>
            <p:ph idx="1"/>
            <p:custDataLst>
              <p:tags r:id="rId2"/>
            </p:custDataLst>
          </p:nvPr>
        </p:nvSpPr>
        <p:spPr>
          <a:xfrm>
            <a:off x="1489587" y="2148008"/>
            <a:ext cx="6164825" cy="3916363"/>
          </a:xfrm>
        </p:spPr>
        <p:txBody>
          <a:bodyPr/>
          <a:lstStyle/>
          <a:p>
            <a:pPr>
              <a:spcAft>
                <a:spcPts val="600"/>
              </a:spcAft>
            </a:pPr>
            <a:r>
              <a:rPr lang="en-US" sz="2000" dirty="0"/>
              <a:t>Is Degenerative Disc Disease (DDD/IVDS) rated using DC 5242 or DC 5243?</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Tree>
    <p:extLst>
      <p:ext uri="{BB962C8B-B14F-4D97-AF65-F5344CB8AC3E}">
        <p14:creationId xmlns:p14="http://schemas.microsoft.com/office/powerpoint/2010/main" val="145185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Correct Answer</a:t>
            </a:r>
          </a:p>
        </p:txBody>
      </p:sp>
      <p:sp>
        <p:nvSpPr>
          <p:cNvPr id="3" name="Content Placeholder 2"/>
          <p:cNvSpPr>
            <a:spLocks noGrp="1"/>
          </p:cNvSpPr>
          <p:nvPr>
            <p:ph idx="1"/>
            <p:custDataLst>
              <p:tags r:id="rId2"/>
            </p:custDataLst>
          </p:nvPr>
        </p:nvSpPr>
        <p:spPr>
          <a:xfrm>
            <a:off x="457200" y="2057400"/>
            <a:ext cx="8229600" cy="3916363"/>
          </a:xfrm>
        </p:spPr>
        <p:txBody>
          <a:bodyPr/>
          <a:lstStyle/>
          <a:p>
            <a:pPr algn="ctr">
              <a:spcAft>
                <a:spcPts val="600"/>
              </a:spcAft>
            </a:pPr>
            <a:r>
              <a:rPr lang="en-US" sz="2000" dirty="0"/>
              <a:t>DC 5243 Intervertebral disc syndrome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Tree>
    <p:extLst>
      <p:ext uri="{BB962C8B-B14F-4D97-AF65-F5344CB8AC3E}">
        <p14:creationId xmlns:p14="http://schemas.microsoft.com/office/powerpoint/2010/main" val="347297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DC 5242 – DC 5243</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5242-degenerative arthritis of the spine is primarily a disorder of the cartilage and bone of the spinal column. It is rated using the either the general rating formula for the spine or the criteria for DC 5003.</a:t>
            </a:r>
          </a:p>
          <a:p>
            <a:pPr>
              <a:spcAft>
                <a:spcPts val="600"/>
              </a:spcAft>
            </a:pPr>
            <a:endParaRPr lang="en-US" sz="2000" dirty="0"/>
          </a:p>
          <a:p>
            <a:pPr>
              <a:spcAft>
                <a:spcPts val="600"/>
              </a:spcAft>
            </a:pPr>
            <a:r>
              <a:rPr lang="en-US" sz="2000" dirty="0"/>
              <a:t>5243-intervertebral disc syndrome results from displacement of disc or disc fragments at any level of the spine. It is rated using either the general rating formula for the spine or the formula for rating intervertebral discs syndrome based on incapacitating episodes.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spTree>
    <p:extLst>
      <p:ext uri="{BB962C8B-B14F-4D97-AF65-F5344CB8AC3E}">
        <p14:creationId xmlns:p14="http://schemas.microsoft.com/office/powerpoint/2010/main" val="299284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Why DC 5243?</a:t>
            </a:r>
          </a:p>
        </p:txBody>
      </p:sp>
      <p:pic>
        <p:nvPicPr>
          <p:cNvPr id="205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2705213" y="1644522"/>
            <a:ext cx="3733573" cy="455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Tree>
    <p:extLst>
      <p:ext uri="{BB962C8B-B14F-4D97-AF65-F5344CB8AC3E}">
        <p14:creationId xmlns:p14="http://schemas.microsoft.com/office/powerpoint/2010/main" val="88920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Signs and Symptoms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Sharp (rather than dull) pain</a:t>
            </a:r>
          </a:p>
          <a:p>
            <a:pPr>
              <a:spcAft>
                <a:spcPts val="600"/>
              </a:spcAft>
              <a:buClr>
                <a:schemeClr val="tx1"/>
              </a:buClr>
            </a:pPr>
            <a:r>
              <a:rPr lang="en-US" sz="2000" dirty="0"/>
              <a:t>Typically, bilateral pain located at the posterior belt line</a:t>
            </a:r>
          </a:p>
          <a:p>
            <a:pPr>
              <a:spcAft>
                <a:spcPts val="600"/>
              </a:spcAft>
              <a:buClr>
                <a:schemeClr val="tx1"/>
              </a:buClr>
            </a:pPr>
            <a:r>
              <a:rPr lang="en-US" sz="2000" dirty="0"/>
              <a:t>Referred pain rather than radicular</a:t>
            </a:r>
          </a:p>
          <a:p>
            <a:pPr>
              <a:spcAft>
                <a:spcPts val="600"/>
              </a:spcAft>
              <a:buClr>
                <a:schemeClr val="tx1"/>
              </a:buClr>
            </a:pPr>
            <a:r>
              <a:rPr lang="en-US" sz="2000" dirty="0"/>
              <a:t>Usually preceded by multiple episodes of less severe low back pain</a:t>
            </a:r>
          </a:p>
          <a:p>
            <a:pPr>
              <a:spcAft>
                <a:spcPts val="600"/>
              </a:spcAft>
              <a:buClr>
                <a:schemeClr val="tx1"/>
              </a:buClr>
            </a:pPr>
            <a:r>
              <a:rPr lang="en-US" sz="2000" dirty="0"/>
              <a:t>Localized to the lower back and gluteal area</a:t>
            </a:r>
          </a:p>
          <a:p>
            <a:pPr>
              <a:spcAft>
                <a:spcPts val="600"/>
              </a:spcAft>
              <a:buClr>
                <a:schemeClr val="tx1"/>
              </a:buClr>
            </a:pPr>
            <a:r>
              <a:rPr lang="en-US" sz="2000" dirty="0"/>
              <a:t>Pain with flexion, rotation, or prolonged sitting or standing</a:t>
            </a:r>
          </a:p>
          <a:p>
            <a:pPr>
              <a:spcAft>
                <a:spcPts val="600"/>
              </a:spcAft>
              <a:buClr>
                <a:schemeClr val="tx1"/>
              </a:buClr>
            </a:pPr>
            <a:r>
              <a:rPr lang="en-US" sz="2000" dirty="0"/>
              <a:t>Pain relieved in a recumbent position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Tree>
    <p:extLst>
      <p:ext uri="{BB962C8B-B14F-4D97-AF65-F5344CB8AC3E}">
        <p14:creationId xmlns:p14="http://schemas.microsoft.com/office/powerpoint/2010/main" val="791008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DUMMYTAG" val="&lt;DummyForForceWrite&gt;&lt;/DummyForForceWrite&gt;"/>
  <p:tag name="HTML_SHAPEINFO" val="&lt;ThreeDShapeInfo&gt;&lt;uuid val=&quot;{8A1481DC-7DD2-47AA-A265-30BA6E796392}&quot;/&gt;&lt;isInvalidForFieldText val=&quot;0&quot;/&gt;&lt;Image&gt;&lt;filename val=&quot;C:\Users\User\AppData\Local\Temp\CP1576010988218Session\CPTrustFolder1576010988234\PPTImport1576015727734\data\asimages\{8A1481DC-7DD2-47AA-A265-30BA6E796392}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BD970F7C-8247-4F5E-8032-3EA96CBCB843}&quot;/&gt;&lt;isInvalidForFieldText val=&quot;0&quot;/&gt;&lt;Image&gt;&lt;filename val=&quot;C:\Users\User\AppData\Local\Temp\CP1576010988218Session\CPTrustFolder1576010988234\PPTImport1576015727734\data\asimages\{BD970F7C-8247-4F5E-8032-3EA96CBCB843}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AC4ABD2A-4041-4F89-A7AF-86148E9F3801}&quot;/&gt;&lt;isInvalidForFieldText val=&quot;0&quot;/&gt;&lt;Image&gt;&lt;filename val=&quot;C:\Users\User\AppData\Local\Temp\CP1576010988218Session\CPTrustFolder1576010988234\PPTImport1576015727734\data\asimages\{AC4ABD2A-4041-4F89-A7AF-86148E9F380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D9720A5A-EBFF-4820-A8D7-AD278B2DC942}&quot;/&gt;&lt;isInvalidForFieldText val=&quot;0&quot;/&gt;&lt;Image&gt;&lt;filename val=&quot;C:\Users\User\AppData\Local\Temp\CP1576010988218Session\CPTrustFolder1576010988234\PPTImport1576015727734\data\asimages\{D9720A5A-EBFF-4820-A8D7-AD278B2DC942}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7&quot;/&gt;&lt;lineCharCount val=&quot;43&quot;/&gt;&lt;lineCharCount val=&quot;51&quot;/&gt;&lt;lineCharCount val=&quot;49&quot;/&gt;&lt;lineCharCount val=&quot;52&quot;/&gt;&lt;lineCharCount val=&quot;48&quot;/&gt;&lt;lineCharCount val=&quot;37&quot;/&gt;&lt;/TableIndex&gt;&lt;/ShapeTextInfo&gt;"/>
  <p:tag name="HTML_SHAPEINFO" val="&lt;ThreeDShapeInfo&gt;&lt;uuid val=&quot;{D3C7083A-3162-43B1-9E1F-9FC3BA521A65}&quot;/&gt;&lt;isInvalidForFieldText val=&quot;0&quot;/&gt;&lt;Image&gt;&lt;filename val=&quot;C:\Users\User\AppData\Local\Temp\CP1576010988218Session\CPTrustFolder1576010988234\PPTImport1576015727734\data\asimages\{D3C7083A-3162-43B1-9E1F-9FC3BA521A65}_2.png&quot;/&gt;&lt;left val=&quot;40&quot;/&gt;&lt;top val=&quot;212&quot;/&gt;&lt;width val=&quot;637&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832D489-2669-4F5A-8546-75FCC6A7070C}&quot;/&gt;&lt;isInvalidForFieldText val=&quot;0&quot;/&gt;&lt;Image&gt;&lt;filename val=&quot;C:\Users\User\AppData\Local\Temp\CP1576010988218Session\CPTrustFolder1576010988234\PPTImport1576015727734\data\asimages\{B832D489-2669-4F5A-8546-75FCC6A7070C}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30D7DE0-F18A-418D-9EC2-468F939B589D}&quot;/&gt;&lt;isInvalidForFieldText val=&quot;0&quot;/&gt;&lt;Image&gt;&lt;filename val=&quot;C:\Users\User\AppData\Local\Temp\CP1576010988218Session\CPTrustFolder1576010988234\PPTImport1576015727734\data\asimages\{F30D7DE0-F18A-418D-9EC2-468F939B589D}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35&quot;/&gt;&lt;/TableIndex&gt;&lt;/ShapeTextInfo&gt;"/>
  <p:tag name="HTML_SHAPEINFO" val="&lt;ThreeDShapeInfo&gt;&lt;uuid val=&quot;{E3E310AA-20D0-41CB-B7E0-3D1B6F5E4F01}&quot;/&gt;&lt;isInvalidForFieldText val=&quot;0&quot;/&gt;&lt;Image&gt;&lt;filename val=&quot;C:\Users\User\AppData\Local\Temp\CP1576010988218Session\CPTrustFolder1576010988234\PPTImport1576015727734\data\asimages\{E3E310AA-20D0-41CB-B7E0-3D1B6F5E4F01}_3.png&quot;/&gt;&lt;left val=&quot;40&quot;/&gt;&lt;top val=&quot;212&quot;/&gt;&lt;width val=&quot;871&quot;/&gt;&lt;height val=&quot;9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6D0915A-3445-4671-ABB7-62C00CECC3BF}&quot;/&gt;&lt;isInvalidForFieldText val=&quot;0&quot;/&gt;&lt;Image&gt;&lt;filename val=&quot;C:\Users\User\AppData\Local\Temp\CP1576010988218Session\CPTrustFolder1576010988234\PPTImport1576015727734\data\asimages\{E6D0915A-3445-4671-ABB7-62C00CECC3BF}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1&quot;/&gt;&lt;/TableIndex&gt;&lt;/ShapeTextInfo&gt;"/>
  <p:tag name="HTML_SHAPEINFO" val="&lt;ThreeDShapeInfo&gt;&lt;uuid val=&quot;{020E0898-3249-45E9-8563-32634104C30A}&quot;/&gt;&lt;isInvalidForFieldText val=&quot;0&quot;/&gt;&lt;Image&gt;&lt;filename val=&quot;C:\Users\User\AppData\Local\Temp\CP1576010988218Session\CPTrustFolder1576010988234\PPTImport1576015727734\data\asimages\{020E0898-3249-45E9-8563-32634104C30A}_3.png&quot;/&gt;&lt;left val=&quot;42&quot;/&gt;&lt;top val=&quot;318&quot;/&gt;&lt;width val=&quot;865&quot;/&gt;&lt;height val=&quot;8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0CB8805-00D0-4D6A-ACA5-34858E8EA5DB}&quot;/&gt;&lt;isInvalidForFieldText val=&quot;0&quot;/&gt;&lt;Image&gt;&lt;filename val=&quot;C:\Users\User\AppData\Local\Temp\CP1576010988218Session\CPTrustFolder1576010988234\PPTImport1576015727734\data\asimages\{80CB8805-00D0-4D6A-ACA5-34858E8EA5DB}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6&quot;/&gt;&lt;lineCharCount val=&quot;65&quot;/&gt;&lt;lineCharCount val=&quot;12&quot;/&gt;&lt;lineCharCount val=&quot;19&quot;/&gt;&lt;lineCharCount val=&quot;12&quot;/&gt;&lt;/TableIndex&gt;&lt;/ShapeTextInfo&gt;"/>
  <p:tag name="HTML_SHAPEINFO" val="&lt;ThreeDShapeInfo&gt;&lt;uuid val=&quot;{0A6A4E15-C7DD-4026-84EA-14120CFA86B2}&quot;/&gt;&lt;isInvalidForFieldText val=&quot;0&quot;/&gt;&lt;Image&gt;&lt;filename val=&quot;C:\Users\User\AppData\Local\Temp\CP1576010988218Session\CPTrustFolder1576010988234\PPTImport1576015727734\data\asimages\{0A6A4E15-C7DD-4026-84EA-14120CFA86B2}_4.png&quot;/&gt;&lt;left val=&quot;43&quot;/&gt;&lt;top val=&quot;212&quot;/&gt;&lt;width val=&quot;869&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716D181-B9A9-4F47-B15B-E9F209A1E5B2}&quot;/&gt;&lt;isInvalidForFieldText val=&quot;0&quot;/&gt;&lt;Image&gt;&lt;filename val=&quot;C:\Users\User\AppData\Local\Temp\CP1576010988218Session\CPTrustFolder1576010988234\PPTImport1576015727734\data\asimages\{0716D181-B9A9-4F47-B15B-E9F209A1E5B2}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DACDF159-D66F-4127-B835-CC5BCB0E9E7F}&quot;/&gt;&lt;isInvalidForFieldText val=&quot;0&quot;/&gt;&lt;Image&gt;&lt;filename val=&quot;C:\Users\User\AppData\Local\Temp\CP1576010988218Session\CPTrustFolder1576010988234\PPTImport1576015727734\data\asimages\{DACDF159-D66F-4127-B835-CC5BCB0E9E7F}_5.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25&quot;/&gt;&lt;/TableIndex&gt;&lt;/ShapeTextInfo&gt;"/>
  <p:tag name="HTML_SHAPEINFO" val="&lt;ThreeDShapeInfo&gt;&lt;uuid val=&quot;{7B83C5CF-D17F-4AA0-A2E6-D4D69E66BEB0}&quot;/&gt;&lt;isInvalidForFieldText val=&quot;0&quot;/&gt;&lt;Image&gt;&lt;filename val=&quot;C:\Users\User\AppData\Local\Temp\CP1576010988218Session\CPTrustFolder1576010988234\PPTImport1576015727734\data\asimages\{7B83C5CF-D17F-4AA0-A2E6-D4D69E66BEB0}_5.png&quot;/&gt;&lt;left val=&quot;149&quot;/&gt;&lt;top val=&quot;221&quot;/&gt;&lt;width val=&quot;655&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E7B1EB7-DBBF-46E5-9247-95BC03E07115}&quot;/&gt;&lt;isInvalidForFieldText val=&quot;0&quot;/&gt;&lt;Image&gt;&lt;filename val=&quot;C:\Users\User\AppData\Local\Temp\CP1576010988218Session\CPTrustFolder1576010988234\PPTImport1576015727734\data\asimages\{2E7B1EB7-DBBF-46E5-9247-95BC03E07115}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777E34B7-4844-4402-B6DF-957B6F4929F2}&quot;/&gt;&lt;isInvalidForFieldText val=&quot;0&quot;/&gt;&lt;Image&gt;&lt;filename val=&quot;C:\Users\User\AppData\Local\Temp\CP1576010988218Session\CPTrustFolder1576010988234\PPTImport1576015727734\data\asimages\{777E34B7-4844-4402-B6DF-957B6F4929F2}_6.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96E39DCF-EBEF-4CE0-B9DA-4939FC2ACB32}&quot;/&gt;&lt;isInvalidForFieldText val=&quot;0&quot;/&gt;&lt;Image&gt;&lt;filename val=&quot;C:\Users\User\AppData\Local\Temp\CP1576010988218Session\CPTrustFolder1576010988234\PPTImport1576015727734\data\asimages\{96E39DCF-EBEF-4CE0-B9DA-4939FC2ACB32}_6.png&quot;/&gt;&lt;left val=&quot;47&quot;/&gt;&lt;top val=&quot;212&quot;/&gt;&lt;width val=&quot;865&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BEDCAB9-1F54-4EC2-927F-B74D6D4A7BCB}&quot;/&gt;&lt;isInvalidForFieldText val=&quot;0&quot;/&gt;&lt;Image&gt;&lt;filename val=&quot;C:\Users\User\AppData\Local\Temp\CP1576010988218Session\CPTrustFolder1576010988234\PPTImport1576015727734\data\asimages\{3BEDCAB9-1F54-4EC2-927F-B74D6D4A7BCB}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FC54E48-EE64-4590-9F42-B17B9709EA7E}&quot;/&gt;&lt;isInvalidForFieldText val=&quot;0&quot;/&gt;&lt;Image&gt;&lt;filename val=&quot;C:\Users\User\AppData\Local\Temp\CP1576010988218Session\CPTrustFolder1576010988234\PPTImport1576015727734\data\asimages\{5FC54E48-EE64-4590-9F42-B17B9709EA7E}_7.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2&quot;/&gt;&lt;lineCharCount val=&quot;75&quot;/&gt;&lt;lineCharCount val=&quot;66&quot;/&gt;&lt;lineCharCount val=&quot;1&quot;/&gt;&lt;lineCharCount val=&quot;71&quot;/&gt;&lt;lineCharCount val=&quot;71&quot;/&gt;&lt;lineCharCount val=&quot;63&quot;/&gt;&lt;lineCharCount val=&quot;63&quot;/&gt;&lt;/TableIndex&gt;&lt;/ShapeTextInfo&gt;"/>
  <p:tag name="HTML_SHAPEINFO" val="&lt;ThreeDShapeInfo&gt;&lt;uuid val=&quot;{4493211D-2E98-4DDB-B983-106D33E3C2D5}&quot;/&gt;&lt;isInvalidForFieldText val=&quot;0&quot;/&gt;&lt;Image&gt;&lt;filename val=&quot;C:\Users\User\AppData\Local\Temp\CP1576010988218Session\CPTrustFolder1576010988234\PPTImport1576015727734\data\asimages\{4493211D-2E98-4DDB-B983-106D33E3C2D5}_7.png&quot;/&gt;&lt;left val=&quot;40&quot;/&gt;&lt;top val=&quot;212&quot;/&gt;&lt;width val=&quot;871&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E23C671-2626-4AF0-BCF2-647940A68174}&quot;/&gt;&lt;isInvalidForFieldText val=&quot;0&quot;/&gt;&lt;Image&gt;&lt;filename val=&quot;C:\Users\User\AppData\Local\Temp\CP1576010988218Session\CPTrustFolder1576010988234\PPTImport1576015727734\data\asimages\{EE23C671-2626-4AF0-BCF2-647940A68174}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883788D1-82B5-4CD3-9275-EE38BA7605B9}&quot;/&gt;&lt;isInvalidForFieldText val=&quot;0&quot;/&gt;&lt;Image&gt;&lt;filename val=&quot;C:\Users\User\AppData\Local\Temp\CP1576010988218Session\CPTrustFolder1576010988234\PPTImport1576015727734\data\asimages\{883788D1-82B5-4CD3-9275-EE38BA7605B9}_8.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9B2569F-9642-40F4-9A23-3F19ED504779}&quot;/&gt;&lt;isInvalidForFieldText val=&quot;0&quot;/&gt;&lt;Image&gt;&lt;filename val=&quot;C:\Users\User\AppData\Local\Temp\CP1576010988218Session\CPTrustFolder1576010988234\PPTImport1576015727734\data\asimages\{79B2569F-9642-40F4-9A23-3F19ED504779}_8.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8CF41516-EF92-4C44-A0D4-A66EE44DAD90}&quot;/&gt;&lt;isInvalidForFieldText val=&quot;0&quot;/&gt;&lt;Image&gt;&lt;filename val=&quot;C:\Users\User\AppData\Local\Temp\CP1576010988218Session\CPTrustFolder1576010988234\PPTImport1576015727734\data\asimages\{8CF41516-EF92-4C44-A0D4-A66EE44DAD90}_9.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0&quot;/&gt;&lt;lineCharCount val=&quot;61&quot;/&gt;&lt;lineCharCount val=&quot;36&quot;/&gt;&lt;lineCharCount val=&quot;67&quot;/&gt;&lt;lineCharCount val=&quot;45&quot;/&gt;&lt;lineCharCount val=&quot;62&quot;/&gt;&lt;lineCharCount val=&quot;37&quot;/&gt;&lt;/TableIndex&gt;&lt;/ShapeTextInfo&gt;"/>
  <p:tag name="HTML_SHAPEINFO" val="&lt;ThreeDShapeInfo&gt;&lt;uuid val=&quot;{1864AC62-9FD0-458E-9F27-65D27B2F5C0C}&quot;/&gt;&lt;isInvalidForFieldText val=&quot;0&quot;/&gt;&lt;Image&gt;&lt;filename val=&quot;C:\Users\User\AppData\Local\Temp\CP1576010988218Session\CPTrustFolder1576010988234\PPTImport1576015727734\data\asimages\{1864AC62-9FD0-458E-9F27-65D27B2F5C0C}_9.png&quot;/&gt;&lt;left val=&quot;42&quot;/&gt;&lt;top val=&quot;212&quot;/&gt;&lt;width val=&quot;870&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1499457-6E83-4F28-A74A-0814AD43BB3B}&quot;/&gt;&lt;isInvalidForFieldText val=&quot;0&quot;/&gt;&lt;Image&gt;&lt;filename val=&quot;C:\Users\User\AppData\Local\Temp\CP1576010988218Session\CPTrustFolder1576010988234\PPTImport1576015727734\data\asimages\{41499457-6E83-4F28-A74A-0814AD43BB3B}_9.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49273DA-F537-40F4-BB9E-F159EC21152D}&quot;/&gt;&lt;isInvalidForFieldText val=&quot;0&quot;/&gt;&lt;Image&gt;&lt;filename val=&quot;C:\Users\User\AppData\Local\Temp\CP1576010988218Session\CPTrustFolder1576010988234\PPTImport1576015727734\data\asimages\{049273DA-F537-40F4-BB9E-F159EC21152D}_10.png&quot;/&gt;&lt;left val=&quot;0&quot;/&gt;&lt;top val=&quot;278&quot;/&gt;&lt;width val=&quot;961&quot;/&gt;&lt;height val=&quot;20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4976EB7-5A04-4D8F-8411-E9621AFA4185}&quot;/&gt;&lt;isInvalidForFieldText val=&quot;0&quot;/&gt;&lt;Image&gt;&lt;filename val=&quot;C:\Users\User\AppData\Local\Temp\CP1576010988218Session\CPTrustFolder1576010988234\PPTImport1576015727734\data\asimages\{D4976EB7-5A04-4D8F-8411-E9621AFA4185}_10.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Theme</Template>
  <TotalTime>4852</TotalTime>
  <Words>742</Words>
  <Application>Microsoft Office PowerPoint</Application>
  <PresentationFormat>On-screen Show (4:3)</PresentationFormat>
  <Paragraphs>84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VA Theme</vt:lpstr>
      <vt:lpstr>Degenerative Disc Disease</vt:lpstr>
      <vt:lpstr>Purpose</vt:lpstr>
      <vt:lpstr>Objectives</vt:lpstr>
      <vt:lpstr>References</vt:lpstr>
      <vt:lpstr>Our Original Question:</vt:lpstr>
      <vt:lpstr>Correct Answer</vt:lpstr>
      <vt:lpstr>DC 5242 – DC 5243</vt:lpstr>
      <vt:lpstr>Why DC 5243?</vt:lpstr>
      <vt:lpstr>Signs and Symptoms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Degenerative Disc Disease PowerPoint Presentation</dc:title>
  <dc:subject>RVSR</dc:subject>
  <dc:creator>Department of Veterans Affairs, Veterans Benefits Administration, Compensation Service, STAFF</dc:creator>
  <cp:keywords>degenerative disc disease,DDD,IVDS,DC 5242,DC 5243,intervertebral disc disease,degenerative arthritis of the spine</cp:keywords>
  <dc:description>This lesson provides refresher training on DC 5242 and DC 5243.</dc:description>
  <cp:lastModifiedBy>Kathy Poole</cp:lastModifiedBy>
  <cp:revision>406</cp:revision>
  <dcterms:created xsi:type="dcterms:W3CDTF">2014-04-30T02:32:11Z</dcterms:created>
  <dcterms:modified xsi:type="dcterms:W3CDTF">2018-08-15T14:42:45Z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