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3.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5.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2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5"/>
  </p:notesMasterIdLst>
  <p:handoutMasterIdLst>
    <p:handoutMasterId r:id="rId36"/>
  </p:handoutMasterIdLst>
  <p:sldIdLst>
    <p:sldId id="25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ron Cantrell" initials="AJC" lastIdx="1" clrIdx="0"/>
  <p:cmAuthor id="1" name="Department of Veterans Affairs" initials="MS VBADE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40" autoAdjust="0"/>
    <p:restoredTop sz="89920" autoAdjust="0"/>
  </p:normalViewPr>
  <p:slideViewPr>
    <p:cSldViewPr snapToGrid="0">
      <p:cViewPr varScale="1">
        <p:scale>
          <a:sx n="106" d="100"/>
          <a:sy n="106" d="100"/>
        </p:scale>
        <p:origin x="151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vaww.compensation.pension.km.va.gov/system/templates/selfservice/va_ka/portal.html?encodedHash="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po.gov/fdsys/pkg/PLAW-112publ154/html/PLAW-112publ154.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vaww.compensation.pension.km.va.gov/system/templates/selfservice/va_ka/portal.html?encodedHash="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Welcome to Fully Developed Claims (FDC)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371600" y="1143000"/>
            <a:ext cx="4114800" cy="30861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dirty="0">
                <a:solidFill>
                  <a:schemeClr val="tx1"/>
                </a:solidFill>
                <a:effectLst/>
                <a:latin typeface="Arial" panose="020B0604020202020204" pitchFamily="34" charset="0"/>
                <a:cs typeface="Arial" panose="020B0604020202020204" pitchFamily="34" charset="0"/>
              </a:rPr>
              <a:t>21P dash 5 27 E Z Notice Section</a:t>
            </a:r>
          </a:p>
          <a:p>
            <a:pPr marL="0" lvl="0" indent="0" fontAlgn="auto" hangingPunc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Veteran’s Pension</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Special Monthly Pension (SMP) based on</a:t>
            </a:r>
          </a:p>
          <a:p>
            <a:pPr marL="0" lv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Need for aid and attendance or</a:t>
            </a:r>
          </a:p>
          <a:p>
            <a:pPr marL="0" lv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Status of being housebound</a:t>
            </a:r>
          </a:p>
          <a:p>
            <a:pPr marL="0" lvl="0" indent="0" fontAlgn="auto" hangingPunct="0">
              <a:spcAft>
                <a:spcPts val="600"/>
              </a:spcAft>
              <a:buClr>
                <a:schemeClr val="tx1"/>
              </a:buClr>
              <a:buFont typeface="Arial" panose="020B0604020202020204" pitchFamily="34" charset="0"/>
              <a:buNone/>
            </a:pPr>
            <a:r>
              <a:rPr lang="en-US" sz="1800" dirty="0">
                <a:solidFill>
                  <a:schemeClr val="tx1"/>
                </a:solidFill>
                <a:latin typeface="Arial" panose="020B0604020202020204" pitchFamily="34" charset="0"/>
                <a:cs typeface="Arial" panose="020B0604020202020204" pitchFamily="34" charset="0"/>
              </a:rPr>
              <a:t>Additional Veterans Pension benefits for a Veteran with a child incapable of self-support</a:t>
            </a:r>
            <a:endParaRPr lang="en-US" altLang="en-US" sz="1800" dirty="0">
              <a:solidFill>
                <a:schemeClr val="tx1"/>
              </a:solidFill>
              <a:latin typeface="Arial" panose="020B0604020202020204" pitchFamily="34" charset="0"/>
              <a:cs typeface="Arial" panose="020B0604020202020204" pitchFamily="34" charset="0"/>
            </a:endParaRPr>
          </a:p>
        </p:txBody>
      </p:sp>
      <p:sp>
        <p:nvSpPr>
          <p:cNvPr id="4506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371600" y="1143000"/>
            <a:ext cx="4114800" cy="3086100"/>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dirty="0">
                <a:solidFill>
                  <a:schemeClr val="tx1"/>
                </a:solidFill>
                <a:effectLst/>
                <a:latin typeface="Arial" panose="020B0604020202020204" pitchFamily="34" charset="0"/>
                <a:cs typeface="Arial" panose="020B0604020202020204" pitchFamily="34" charset="0"/>
              </a:rPr>
              <a:t>21 dash 5 34 E Z Notice Section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800" dirty="0">
                <a:solidFill>
                  <a:schemeClr val="tx1"/>
                </a:solidFill>
                <a:latin typeface="Arial" panose="020B0604020202020204" pitchFamily="34" charset="0"/>
                <a:cs typeface="Arial" panose="020B0604020202020204" pitchFamily="34" charset="0"/>
              </a:rPr>
              <a:t>21 dash 5 34 E Z, </a:t>
            </a:r>
            <a:r>
              <a:rPr lang="en-US" sz="1800" i="1" dirty="0">
                <a:solidFill>
                  <a:schemeClr val="tx1"/>
                </a:solidFill>
                <a:latin typeface="Arial" panose="020B0604020202020204" pitchFamily="34" charset="0"/>
                <a:cs typeface="Arial" panose="020B0604020202020204" pitchFamily="34" charset="0"/>
              </a:rPr>
              <a:t>Application for D I C, Death Pension and or Accrued Benefits</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Accrued benefits</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Dependency and Indemnity Compensation (D I C)</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D I C under 38 U.S.C. 13 18</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D I C under 38 U.S.C. 11 51</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Survivors Pension and Parents’ D I C</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Additional survivors benefits based on:</a:t>
            </a:r>
          </a:p>
          <a:p>
            <a:pPr marL="0" lvl="0" indent="-22860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Need for aid and attendance or</a:t>
            </a:r>
          </a:p>
          <a:p>
            <a:pPr marL="0" lvl="0" indent="-22860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Status of being housebound</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Benefits for a deceased Veteran’s child incapable of self-support</a:t>
            </a:r>
            <a:endParaRPr lang="en-US" altLang="en-US" sz="1800" dirty="0">
              <a:solidFill>
                <a:schemeClr val="tx1"/>
              </a:solidFill>
              <a:latin typeface="Arial" panose="020B0604020202020204" pitchFamily="34" charset="0"/>
              <a:cs typeface="Arial" panose="020B0604020202020204" pitchFamily="34" charset="0"/>
            </a:endParaRPr>
          </a:p>
        </p:txBody>
      </p:sp>
      <p:sp>
        <p:nvSpPr>
          <p:cNvPr id="4506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371600" y="1143000"/>
            <a:ext cx="4114800" cy="308610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Incomplete Claims for FDC</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Refers to a communication or action that identifies intent to apply for benefits under the FDC program </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Does not identify the benefit or benefits sought or enough information to identify any of the claimant’s contentions</a:t>
            </a:r>
          </a:p>
        </p:txBody>
      </p:sp>
      <p:sp>
        <p:nvSpPr>
          <p:cNvPr id="4506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371600" y="1143000"/>
            <a:ext cx="4114800" cy="3086100"/>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effectLst/>
                <a:latin typeface="Arial" panose="020B0604020202020204" pitchFamily="34" charset="0"/>
                <a:cs typeface="Arial" panose="020B0604020202020204" pitchFamily="34" charset="0"/>
              </a:rPr>
              <a:t>FDC Claims Prior to March 24, 2015</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FDC claims that are incomplete </a:t>
            </a:r>
            <a:r>
              <a:rPr lang="en-US" altLang="en-US" sz="1800" b="0" i="1" dirty="0">
                <a:solidFill>
                  <a:schemeClr val="tx1"/>
                </a:solidFill>
                <a:latin typeface="Arial" panose="020B0604020202020204" pitchFamily="34" charset="0"/>
                <a:cs typeface="Arial" panose="020B0604020202020204" pitchFamily="34" charset="0"/>
              </a:rPr>
              <a:t>prior</a:t>
            </a:r>
            <a:r>
              <a:rPr lang="en-US" altLang="en-US" sz="1800" b="0" dirty="0">
                <a:solidFill>
                  <a:schemeClr val="tx1"/>
                </a:solidFill>
                <a:latin typeface="Arial" panose="020B0604020202020204" pitchFamily="34" charset="0"/>
                <a:cs typeface="Arial" panose="020B0604020202020204" pitchFamily="34" charset="0"/>
              </a:rPr>
              <a:t> to March 24, 2015 will be treated as an </a:t>
            </a:r>
            <a:r>
              <a:rPr lang="en-US" altLang="en-US" sz="1800" b="0" i="1" dirty="0">
                <a:solidFill>
                  <a:schemeClr val="tx1"/>
                </a:solidFill>
                <a:latin typeface="Arial" panose="020B0604020202020204" pitchFamily="34" charset="0"/>
                <a:cs typeface="Arial" panose="020B0604020202020204" pitchFamily="34" charset="0"/>
              </a:rPr>
              <a:t>informal</a:t>
            </a:r>
            <a:r>
              <a:rPr lang="en-US" altLang="en-US" sz="1800" b="0" dirty="0">
                <a:solidFill>
                  <a:schemeClr val="tx1"/>
                </a:solidFill>
                <a:latin typeface="Arial" panose="020B0604020202020204" pitchFamily="34" charset="0"/>
                <a:cs typeface="Arial" panose="020B0604020202020204" pitchFamily="34" charset="0"/>
              </a:rPr>
              <a:t> claim.</a:t>
            </a:r>
          </a:p>
        </p:txBody>
      </p:sp>
      <p:sp>
        <p:nvSpPr>
          <p:cNvPr id="4506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71600" y="1143000"/>
            <a:ext cx="4114800" cy="308610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effectLst/>
                <a:latin typeface="Arial" panose="020B0604020202020204" pitchFamily="34" charset="0"/>
                <a:cs typeface="Arial" panose="020B0604020202020204" pitchFamily="34" charset="0"/>
              </a:rPr>
              <a:t>FDC Claims After March 24, 2015</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FDC claims that are incomplete </a:t>
            </a:r>
            <a:r>
              <a:rPr lang="en-US" altLang="en-US" sz="1800" b="0" i="1" dirty="0">
                <a:solidFill>
                  <a:schemeClr val="tx1"/>
                </a:solidFill>
                <a:latin typeface="Arial" panose="020B0604020202020204" pitchFamily="34" charset="0"/>
                <a:cs typeface="Arial" panose="020B0604020202020204" pitchFamily="34" charset="0"/>
              </a:rPr>
              <a:t>after</a:t>
            </a:r>
            <a:r>
              <a:rPr lang="en-US" altLang="en-US" sz="1800" b="0" dirty="0">
                <a:solidFill>
                  <a:schemeClr val="tx1"/>
                </a:solidFill>
                <a:latin typeface="Arial" panose="020B0604020202020204" pitchFamily="34" charset="0"/>
                <a:cs typeface="Arial" panose="020B0604020202020204" pitchFamily="34" charset="0"/>
              </a:rPr>
              <a:t> March 24, 2015 will be treated as a </a:t>
            </a:r>
            <a:r>
              <a:rPr lang="en-US" altLang="en-US" sz="1800" b="0" i="1" dirty="0">
                <a:solidFill>
                  <a:schemeClr val="tx1"/>
                </a:solidFill>
                <a:latin typeface="Arial" panose="020B0604020202020204" pitchFamily="34" charset="0"/>
                <a:cs typeface="Arial" panose="020B0604020202020204" pitchFamily="34" charset="0"/>
              </a:rPr>
              <a:t>request for application.</a:t>
            </a:r>
          </a:p>
        </p:txBody>
      </p:sp>
      <p:sp>
        <p:nvSpPr>
          <p:cNvPr id="4506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371600" y="1143000"/>
            <a:ext cx="4114800" cy="3086100"/>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effectLst/>
                <a:latin typeface="Arial" panose="020B0604020202020204" pitchFamily="34" charset="0"/>
                <a:cs typeface="Arial" panose="020B0604020202020204" pitchFamily="34" charset="0"/>
              </a:rPr>
              <a:t>Excluding a Claim from FDC at C E S T</a:t>
            </a:r>
          </a:p>
          <a:p>
            <a:pPr>
              <a:spcAft>
                <a:spcPts val="600"/>
              </a:spcAft>
              <a:buClr>
                <a:schemeClr val="tx1"/>
              </a:buClr>
              <a:defRPr/>
            </a:pPr>
            <a:r>
              <a:rPr lang="en-US" altLang="en-US" sz="1800" b="0" dirty="0">
                <a:solidFill>
                  <a:schemeClr val="tx1"/>
                </a:solidFill>
                <a:latin typeface="Arial" panose="020B0604020202020204" pitchFamily="34" charset="0"/>
                <a:cs typeface="Arial" panose="020B0604020202020204" pitchFamily="34" charset="0"/>
              </a:rPr>
              <a:t>Initial review at the claims establishment (C E S T) stage ensure the claims qualify for FDC processing</a:t>
            </a:r>
          </a:p>
          <a:p>
            <a:pPr>
              <a:spcAft>
                <a:spcPts val="600"/>
              </a:spcAft>
              <a:buClr>
                <a:schemeClr val="tx1"/>
              </a:buClr>
              <a:defRPr/>
            </a:pPr>
            <a:r>
              <a:rPr lang="en-US" altLang="en-US" sz="1800" b="0" dirty="0">
                <a:solidFill>
                  <a:schemeClr val="tx1"/>
                </a:solidFill>
                <a:latin typeface="Arial" panose="020B0604020202020204" pitchFamily="34" charset="0"/>
                <a:cs typeface="Arial" panose="020B0604020202020204" pitchFamily="34" charset="0"/>
              </a:rPr>
              <a:t>Initial exclusion from the FDC program can include:</a:t>
            </a:r>
          </a:p>
          <a:p>
            <a:pPr>
              <a:spcAft>
                <a:spcPts val="600"/>
              </a:spcAft>
              <a:buClr>
                <a:schemeClr val="tx1"/>
              </a:buClr>
              <a:defRPr/>
            </a:pPr>
            <a:r>
              <a:rPr lang="en-US" altLang="en-US" sz="1800" b="0" dirty="0">
                <a:solidFill>
                  <a:schemeClr val="tx1"/>
                </a:solidFill>
                <a:latin typeface="Arial" panose="020B0604020202020204" pitchFamily="34" charset="0"/>
                <a:cs typeface="Arial" panose="020B0604020202020204" pitchFamily="34" charset="0"/>
              </a:rPr>
              <a:t>Claimant indicated a desire </a:t>
            </a:r>
            <a:r>
              <a:rPr lang="en-US" altLang="en-US" sz="1800" b="0" u="sng" dirty="0">
                <a:solidFill>
                  <a:schemeClr val="tx1"/>
                </a:solidFill>
                <a:latin typeface="Arial" panose="020B0604020202020204" pitchFamily="34" charset="0"/>
                <a:cs typeface="Arial" panose="020B0604020202020204" pitchFamily="34" charset="0"/>
              </a:rPr>
              <a:t>not </a:t>
            </a:r>
            <a:r>
              <a:rPr lang="en-US" altLang="en-US" sz="1800" b="0" dirty="0">
                <a:solidFill>
                  <a:schemeClr val="tx1"/>
                </a:solidFill>
                <a:latin typeface="Arial" panose="020B0604020202020204" pitchFamily="34" charset="0"/>
                <a:cs typeface="Arial" panose="020B0604020202020204" pitchFamily="34" charset="0"/>
              </a:rPr>
              <a:t>to have the claim processed in the FDC Program</a:t>
            </a:r>
          </a:p>
          <a:p>
            <a:pPr lvl="0">
              <a:spcAft>
                <a:spcPts val="600"/>
              </a:spcAft>
              <a:buClr>
                <a:schemeClr val="tx1"/>
              </a:buClr>
              <a:defRPr/>
            </a:pPr>
            <a:r>
              <a:rPr lang="en-US" altLang="en-US" sz="1800" b="0" dirty="0">
                <a:solidFill>
                  <a:schemeClr val="tx1"/>
                </a:solidFill>
                <a:latin typeface="Arial" panose="020B0604020202020204" pitchFamily="34" charset="0"/>
                <a:cs typeface="Arial" panose="020B0604020202020204" pitchFamily="34" charset="0"/>
              </a:rPr>
              <a:t>Claimant has a claim pending at the time of receipt of the E Z form </a:t>
            </a:r>
          </a:p>
          <a:p>
            <a:pPr lvl="0">
              <a:spcAft>
                <a:spcPts val="600"/>
              </a:spcAft>
              <a:buClr>
                <a:schemeClr val="tx1"/>
              </a:buClr>
              <a:defRPr/>
            </a:pPr>
            <a:r>
              <a:rPr lang="en-US" altLang="en-US" sz="1800" b="0" dirty="0">
                <a:solidFill>
                  <a:schemeClr val="tx1"/>
                </a:solidFill>
                <a:latin typeface="Arial" panose="020B0604020202020204" pitchFamily="34" charset="0"/>
                <a:cs typeface="Arial" panose="020B0604020202020204" pitchFamily="34" charset="0"/>
              </a:rPr>
              <a:t>Claimant has an appeal is pending at the time of receipt of the E Z form </a:t>
            </a:r>
          </a:p>
          <a:p>
            <a:pPr lvl="0">
              <a:spcAft>
                <a:spcPts val="600"/>
              </a:spcAft>
              <a:buClr>
                <a:schemeClr val="tx1"/>
              </a:buClr>
              <a:defRPr/>
            </a:pPr>
            <a:r>
              <a:rPr lang="en-US" altLang="en-US" sz="1800" b="0" dirty="0">
                <a:solidFill>
                  <a:schemeClr val="tx1"/>
                </a:solidFill>
                <a:latin typeface="Arial" panose="020B0604020202020204" pitchFamily="34" charset="0"/>
                <a:cs typeface="Arial" panose="020B0604020202020204" pitchFamily="34" charset="0"/>
              </a:rPr>
              <a:t>Further evidence is needed from the claimant or an identified private medical provider</a:t>
            </a:r>
          </a:p>
        </p:txBody>
      </p:sp>
      <p:sp>
        <p:nvSpPr>
          <p:cNvPr id="4608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371600" y="1143000"/>
            <a:ext cx="4114800" cy="3086100"/>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effectLst/>
                <a:latin typeface="Arial" panose="020B0604020202020204" pitchFamily="34" charset="0"/>
                <a:cs typeface="Arial" panose="020B0604020202020204" pitchFamily="34" charset="0"/>
              </a:rPr>
              <a:t>Excluding a Claim from FDC at C E S T </a:t>
            </a:r>
            <a:r>
              <a:rPr lang="en-US" sz="1800" b="0" dirty="0">
                <a:solidFill>
                  <a:schemeClr val="tx1"/>
                </a:solidFill>
                <a:latin typeface="Arial" panose="020B0604020202020204" pitchFamily="34" charset="0"/>
                <a:cs typeface="Arial" panose="020B0604020202020204" pitchFamily="34" charset="0"/>
              </a:rPr>
              <a:t>(continue)</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Claimant fails to simultaneously submit any of the additional forms required to process specific claims</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Claim requires a character of discharge determination</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Claim requires development for evidence from the claimant, exceptions exist for special issue claims</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Claim requires development for evidence for private medical provider</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The claimant submits an incomplete form that is listed in the “Special Circumstances” section of the 21 dash 5 26 E Z</a:t>
            </a:r>
          </a:p>
        </p:txBody>
      </p:sp>
      <p:sp>
        <p:nvSpPr>
          <p:cNvPr id="4608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371600" y="1143000"/>
            <a:ext cx="4114800" cy="3086100"/>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Private Medical Records</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Veteran must submit copies of the private treatment records for VA to consider in order to remain eligible for the FDC program</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If the Veteran submits a completed VA Form 21 dash 41 42 and 21 dash 41 42a for a private provider with their claim:</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Exclude from the FDC program</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Develop for the medical records under the standard claims process</a:t>
            </a:r>
          </a:p>
        </p:txBody>
      </p:sp>
      <p:sp>
        <p:nvSpPr>
          <p:cNvPr id="5734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371600" y="1143000"/>
            <a:ext cx="4114800" cy="3086100"/>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Subsequent Exclusions from FDC Program</a:t>
            </a:r>
          </a:p>
          <a:p>
            <a:pPr>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If at any time during the processing of an FDC, a reason for exclusion is met, the claim must be excluded from the FDC Program </a:t>
            </a:r>
          </a:p>
          <a:p>
            <a:pPr>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Exclude a claim from the FDC program if the claimant or the Power of Attorney (P O A):</a:t>
            </a:r>
          </a:p>
          <a:p>
            <a:pPr lvl="0">
              <a:spcAft>
                <a:spcPts val="600"/>
              </a:spcAft>
              <a:buClr>
                <a:schemeClr val="tx1"/>
              </a:buClr>
              <a:defRPr/>
            </a:pPr>
            <a:r>
              <a:rPr lang="en-US" altLang="en-US" sz="1800" dirty="0">
                <a:solidFill>
                  <a:schemeClr val="tx1"/>
                </a:solidFill>
                <a:latin typeface="Arial" panose="020B0604020202020204" pitchFamily="34" charset="0"/>
                <a:cs typeface="Arial" panose="020B0604020202020204" pitchFamily="34" charset="0"/>
              </a:rPr>
              <a:t>Submits an additional claim, even if it does not require additional development</a:t>
            </a:r>
          </a:p>
          <a:p>
            <a:pPr lvl="0">
              <a:spcAft>
                <a:spcPts val="600"/>
              </a:spcAft>
              <a:buClr>
                <a:schemeClr val="tx1"/>
              </a:buClr>
              <a:defRPr/>
            </a:pPr>
            <a:r>
              <a:rPr lang="en-US" altLang="en-US" sz="1800" dirty="0">
                <a:solidFill>
                  <a:schemeClr val="tx1"/>
                </a:solidFill>
                <a:latin typeface="Arial" panose="020B0604020202020204" pitchFamily="34" charset="0"/>
                <a:cs typeface="Arial" panose="020B0604020202020204" pitchFamily="34" charset="0"/>
              </a:rPr>
              <a:t>Fails to report for a VA Examination and asks the VA to reschedule</a:t>
            </a:r>
          </a:p>
          <a:p>
            <a:pPr lvl="0">
              <a:spcAft>
                <a:spcPts val="600"/>
              </a:spcAft>
              <a:buClr>
                <a:schemeClr val="tx1"/>
              </a:buClr>
              <a:defRPr/>
            </a:pPr>
            <a:r>
              <a:rPr lang="en-US" altLang="en-US" sz="1800" dirty="0">
                <a:solidFill>
                  <a:schemeClr val="tx1"/>
                </a:solidFill>
                <a:latin typeface="Arial" panose="020B0604020202020204" pitchFamily="34" charset="0"/>
                <a:cs typeface="Arial" panose="020B0604020202020204" pitchFamily="34" charset="0"/>
              </a:rPr>
              <a:t>Submits a Notice of Disagreement (N O D) </a:t>
            </a:r>
          </a:p>
        </p:txBody>
      </p:sp>
      <p:sp>
        <p:nvSpPr>
          <p:cNvPr id="4710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371600" y="1143000"/>
            <a:ext cx="4114800" cy="3086100"/>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Submission of Additional Evidence and FDC Exclusion</a:t>
            </a:r>
          </a:p>
          <a:p>
            <a:pPr>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In some cases, the submission of additional evidence does not require an automatic exclusion from the FDC program</a:t>
            </a:r>
          </a:p>
          <a:p>
            <a:pPr>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Do not exclude a claim from the FDC program if the claimant submits:</a:t>
            </a:r>
          </a:p>
          <a:p>
            <a:pPr lvl="0">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Duplicate evidence already of record</a:t>
            </a:r>
          </a:p>
          <a:p>
            <a:pPr lvl="0">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A response limited to ONLY the information requested in a required development letter</a:t>
            </a:r>
          </a:p>
          <a:p>
            <a:pPr lvl="0">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Status or I R I S inquiries from the claimant or P O A, or</a:t>
            </a:r>
          </a:p>
          <a:p>
            <a:pPr lvl="0">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Information received in response to a matching data transfer program between VA and another government entity</a:t>
            </a:r>
          </a:p>
        </p:txBody>
      </p:sp>
      <p:sp>
        <p:nvSpPr>
          <p:cNvPr id="4710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371600" y="1143000"/>
            <a:ext cx="4114800" cy="3086100"/>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Lesson 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Arial" panose="020B0604020202020204" pitchFamily="34" charset="0"/>
                <a:ea typeface="+mn-ea"/>
                <a:cs typeface="Arial" panose="020B0604020202020204" pitchFamily="34" charset="0"/>
              </a:rPr>
              <a:t>Upon completion of this lesson, you will be able to:</a:t>
            </a:r>
          </a:p>
          <a:p>
            <a:pPr mar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Understand the purpose of the FDC  Program </a:t>
            </a:r>
          </a:p>
          <a:p>
            <a:pPr mar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Identify the specific forms used in the FDC Program </a:t>
            </a:r>
          </a:p>
          <a:p>
            <a:pPr mar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Recognize the submission requirements for a complete and incomplete FDC Claim</a:t>
            </a:r>
          </a:p>
          <a:p>
            <a:pPr mar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Identify types of exclusions from the FDC program</a:t>
            </a:r>
          </a:p>
          <a:p>
            <a:pPr mar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Identify FDC Development requirements, including notification </a:t>
            </a:r>
          </a:p>
          <a:p>
            <a:pPr mar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Determine the type of Records VBA is required to request in the FDC Program </a:t>
            </a:r>
          </a:p>
        </p:txBody>
      </p:sp>
      <p:sp>
        <p:nvSpPr>
          <p:cNvPr id="3584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371600" y="1143000"/>
            <a:ext cx="4114800" cy="3086100"/>
          </a:xfrm>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Excluded FDC Notification</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Excluding the Veteran from FDC requires notification in writing (unless the Veteran opts out of the FDC program)</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Refer to </a:t>
            </a:r>
            <a:r>
              <a:rPr lang="en-US" altLang="en-US" sz="1800" dirty="0">
                <a:solidFill>
                  <a:schemeClr val="tx1"/>
                </a:solidFill>
                <a:latin typeface="Arial" panose="020B0604020202020204" pitchFamily="34" charset="0"/>
                <a:cs typeface="Arial" panose="020B0604020202020204" pitchFamily="34" charset="0"/>
                <a:hlinkClick r:id="rId3"/>
              </a:rPr>
              <a:t>M21 dash 1 Part III, Subpart </a:t>
            </a:r>
            <a:r>
              <a:rPr lang="en-US" altLang="en-US" sz="1800" dirty="0" err="1">
                <a:solidFill>
                  <a:schemeClr val="tx1"/>
                </a:solidFill>
                <a:latin typeface="Arial" panose="020B0604020202020204" pitchFamily="34" charset="0"/>
                <a:cs typeface="Arial" panose="020B0604020202020204" pitchFamily="34" charset="0"/>
                <a:hlinkClick r:id="rId3"/>
              </a:rPr>
              <a:t>i</a:t>
            </a:r>
            <a:r>
              <a:rPr lang="en-US" altLang="en-US" sz="1800" dirty="0">
                <a:solidFill>
                  <a:schemeClr val="tx1"/>
                </a:solidFill>
                <a:latin typeface="Arial" panose="020B0604020202020204" pitchFamily="34" charset="0"/>
                <a:cs typeface="Arial" panose="020B0604020202020204" pitchFamily="34" charset="0"/>
                <a:hlinkClick r:id="rId3"/>
              </a:rPr>
              <a:t>, 3.B.2.d dash e </a:t>
            </a:r>
            <a:r>
              <a:rPr lang="en-US" altLang="en-US" sz="1800" dirty="0">
                <a:solidFill>
                  <a:schemeClr val="tx1"/>
                </a:solidFill>
                <a:latin typeface="Arial" panose="020B0604020202020204" pitchFamily="34" charset="0"/>
                <a:cs typeface="Arial" panose="020B0604020202020204" pitchFamily="34" charset="0"/>
              </a:rPr>
              <a:t>for more details on the process for excluding a claim from the FDC program and the language to place under the “Important Information” paragraph in a Supplemental Development letter</a:t>
            </a:r>
            <a:endParaRPr lang="en-US" sz="1800" dirty="0">
              <a:solidFill>
                <a:schemeClr val="tx1"/>
              </a:solidFill>
              <a:effectLst/>
              <a:latin typeface="Arial" panose="020B0604020202020204" pitchFamily="34" charset="0"/>
              <a:cs typeface="Arial" panose="020B0604020202020204" pitchFamily="34" charset="0"/>
            </a:endParaRPr>
          </a:p>
        </p:txBody>
      </p:sp>
      <p:sp>
        <p:nvSpPr>
          <p:cNvPr id="4915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371600" y="1143000"/>
            <a:ext cx="4114800" cy="3086100"/>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FDC Development Requirements</a:t>
            </a:r>
          </a:p>
          <a:p>
            <a:pPr>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VA may still have to complete the following development on an FDC:</a:t>
            </a:r>
          </a:p>
          <a:p>
            <a:pPr lvl="0">
              <a:spcAft>
                <a:spcPts val="600"/>
              </a:spcAft>
              <a:buClr>
                <a:schemeClr val="tx1"/>
              </a:buClr>
              <a:defRPr/>
            </a:pPr>
            <a:r>
              <a:rPr lang="en-US" altLang="en-US" sz="1800" dirty="0">
                <a:solidFill>
                  <a:schemeClr val="tx1"/>
                </a:solidFill>
                <a:latin typeface="Arial" panose="020B0604020202020204" pitchFamily="34" charset="0"/>
                <a:cs typeface="Arial" panose="020B0604020202020204" pitchFamily="34" charset="0"/>
              </a:rPr>
              <a:t>Records in the custody of VA Medical Centers</a:t>
            </a:r>
          </a:p>
          <a:p>
            <a:pPr lvl="0">
              <a:spcAft>
                <a:spcPts val="600"/>
              </a:spcAft>
              <a:buClr>
                <a:schemeClr val="tx1"/>
              </a:buClr>
              <a:defRPr/>
            </a:pPr>
            <a:r>
              <a:rPr lang="en-US" altLang="en-US" sz="1800" dirty="0">
                <a:solidFill>
                  <a:schemeClr val="tx1"/>
                </a:solidFill>
                <a:latin typeface="Arial" panose="020B0604020202020204" pitchFamily="34" charset="0"/>
                <a:cs typeface="Arial" panose="020B0604020202020204" pitchFamily="34" charset="0"/>
              </a:rPr>
              <a:t>Records destroyed by a fire at the NPRC in 1973</a:t>
            </a:r>
          </a:p>
          <a:p>
            <a:pPr lvl="0">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Records in the custody of a Veteran’s Reserve Guard unit or units</a:t>
            </a:r>
          </a:p>
          <a:p>
            <a:pPr lvl="0">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VA Form 21 dash 41 42 a when needed to obtain Vet Center Records</a:t>
            </a:r>
          </a:p>
          <a:p>
            <a:pPr lvl="0">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Information needed for special issue claims</a:t>
            </a:r>
          </a:p>
          <a:p>
            <a:pPr lvl="0">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Clarification made by telephone contact </a:t>
            </a:r>
          </a:p>
          <a:p>
            <a:pPr lvl="0">
              <a:spcAft>
                <a:spcPts val="600"/>
              </a:spcAft>
              <a:buClr>
                <a:schemeClr val="tx1"/>
              </a:buClr>
              <a:defRPr/>
            </a:pPr>
            <a:r>
              <a:rPr lang="en-US" sz="1800" dirty="0">
                <a:solidFill>
                  <a:schemeClr val="tx1"/>
                </a:solidFill>
                <a:latin typeface="Arial" panose="020B0604020202020204" pitchFamily="34" charset="0"/>
                <a:cs typeface="Arial" panose="020B0604020202020204" pitchFamily="34" charset="0"/>
              </a:rPr>
              <a:t>A VA examination</a:t>
            </a:r>
            <a:endParaRPr lang="en-US" altLang="en-US" sz="1800" dirty="0">
              <a:solidFill>
                <a:schemeClr val="tx1"/>
              </a:solidFill>
              <a:latin typeface="Arial" panose="020B0604020202020204" pitchFamily="34" charset="0"/>
              <a:cs typeface="Arial" panose="020B0604020202020204" pitchFamily="34" charset="0"/>
            </a:endParaRPr>
          </a:p>
        </p:txBody>
      </p:sp>
      <p:sp>
        <p:nvSpPr>
          <p:cNvPr id="4710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371600" y="1143000"/>
            <a:ext cx="4114800" cy="3086100"/>
          </a:xfrm>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Unavailable Federal Records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800" dirty="0">
                <a:solidFill>
                  <a:schemeClr val="tx1"/>
                </a:solidFill>
                <a:latin typeface="Arial" panose="020B0604020202020204" pitchFamily="34" charset="0"/>
                <a:cs typeface="Arial" panose="020B0604020202020204" pitchFamily="34" charset="0"/>
              </a:rPr>
              <a:t>If the Veteran identifies federal records, and VA is unable to obtain them, we will send the Veteran a notification of the unavailability of those records</a:t>
            </a:r>
          </a:p>
        </p:txBody>
      </p:sp>
      <p:sp>
        <p:nvSpPr>
          <p:cNvPr id="553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371600" y="1143000"/>
            <a:ext cx="4114800" cy="3086100"/>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FDC and Special Issue Development</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Development letters may be required for special issues to include:</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dirty="0">
                <a:solidFill>
                  <a:schemeClr val="tx1"/>
                </a:solidFill>
                <a:latin typeface="Arial" panose="020B0604020202020204" pitchFamily="34" charset="0"/>
                <a:cs typeface="Arial" panose="020B0604020202020204" pitchFamily="34" charset="0"/>
              </a:rPr>
              <a:t>herbicide exposure</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asbestos exposure</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ionizing radiation exposure</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environmental hazard exposure (Gulf War)</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hepatitis C</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Fire related STRs</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Participation in Special Operations</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Military Sexual Trauma (MST) (special handing)</a:t>
            </a:r>
          </a:p>
          <a:p>
            <a:pPr marL="0" indent="0">
              <a:spcAft>
                <a:spcPts val="600"/>
              </a:spcAft>
              <a:buClr>
                <a:schemeClr val="tx1"/>
              </a:buClr>
              <a:buFont typeface="Arial" panose="020B0604020202020204" pitchFamily="34" charset="0"/>
              <a:buNone/>
              <a:defRPr/>
            </a:pPr>
            <a:r>
              <a:rPr lang="en-US" sz="1800" dirty="0">
                <a:solidFill>
                  <a:schemeClr val="tx1"/>
                </a:solidFill>
                <a:latin typeface="Arial" panose="020B0604020202020204" pitchFamily="34" charset="0"/>
                <a:cs typeface="Arial" panose="020B0604020202020204" pitchFamily="34" charset="0"/>
              </a:rPr>
              <a:t>homelessness (for priority processing purposes) (special handling)</a:t>
            </a:r>
          </a:p>
        </p:txBody>
      </p:sp>
      <p:sp>
        <p:nvSpPr>
          <p:cNvPr id="5120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371600" y="1143000"/>
            <a:ext cx="4114800" cy="3086100"/>
          </a:xfrm>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b="0" dirty="0">
                <a:solidFill>
                  <a:schemeClr val="tx1"/>
                </a:solidFill>
                <a:effectLst/>
                <a:latin typeface="Arial" panose="020B0604020202020204" pitchFamily="34" charset="0"/>
                <a:cs typeface="Arial" panose="020B0604020202020204" pitchFamily="34" charset="0"/>
              </a:rPr>
              <a:t>FDC and Special Issue Development </a:t>
            </a:r>
            <a:r>
              <a:rPr lang="en-US" sz="1800" b="0" dirty="0">
                <a:solidFill>
                  <a:schemeClr val="tx1"/>
                </a:solidFill>
                <a:latin typeface="Arial" panose="020B0604020202020204" pitchFamily="34" charset="0"/>
                <a:cs typeface="Arial" panose="020B0604020202020204" pitchFamily="34" charset="0"/>
              </a:rPr>
              <a:t>(continued)</a:t>
            </a:r>
          </a:p>
          <a:p>
            <a:pPr>
              <a:spcAft>
                <a:spcPts val="600"/>
              </a:spcAft>
              <a:defRPr/>
            </a:pPr>
            <a:r>
              <a:rPr lang="en-US" sz="1800" b="0" dirty="0">
                <a:solidFill>
                  <a:schemeClr val="tx1"/>
                </a:solidFill>
                <a:latin typeface="Arial" panose="020B0604020202020204" pitchFamily="34" charset="0"/>
                <a:cs typeface="Arial" panose="020B0604020202020204" pitchFamily="34" charset="0"/>
              </a:rPr>
              <a:t>In these cases, FDC exclusion is </a:t>
            </a:r>
            <a:r>
              <a:rPr lang="en-US" sz="1800" b="0" u="sng" dirty="0">
                <a:solidFill>
                  <a:schemeClr val="tx1"/>
                </a:solidFill>
                <a:latin typeface="Arial" panose="020B0604020202020204" pitchFamily="34" charset="0"/>
                <a:cs typeface="Arial" panose="020B0604020202020204" pitchFamily="34" charset="0"/>
              </a:rPr>
              <a:t>not</a:t>
            </a:r>
            <a:r>
              <a:rPr lang="en-US" sz="1800" b="0" dirty="0">
                <a:solidFill>
                  <a:schemeClr val="tx1"/>
                </a:solidFill>
                <a:latin typeface="Arial" panose="020B0604020202020204" pitchFamily="34" charset="0"/>
                <a:cs typeface="Arial" panose="020B0604020202020204" pitchFamily="34" charset="0"/>
              </a:rPr>
              <a:t> appropriate at C E S T as there was </a:t>
            </a:r>
            <a:r>
              <a:rPr lang="en-US" sz="1800" b="0" i="1" dirty="0">
                <a:solidFill>
                  <a:schemeClr val="tx1"/>
                </a:solidFill>
                <a:latin typeface="Arial" panose="020B0604020202020204" pitchFamily="34" charset="0"/>
                <a:cs typeface="Arial" panose="020B0604020202020204" pitchFamily="34" charset="0"/>
              </a:rPr>
              <a:t>no prior notice</a:t>
            </a:r>
            <a:r>
              <a:rPr lang="en-US" sz="1800" b="0" dirty="0">
                <a:solidFill>
                  <a:schemeClr val="tx1"/>
                </a:solidFill>
                <a:latin typeface="Arial" panose="020B0604020202020204" pitchFamily="34" charset="0"/>
                <a:cs typeface="Arial" panose="020B0604020202020204" pitchFamily="34" charset="0"/>
              </a:rPr>
              <a:t> </a:t>
            </a:r>
            <a:r>
              <a:rPr lang="en-US" sz="1800" b="0" i="1" dirty="0">
                <a:solidFill>
                  <a:schemeClr val="tx1"/>
                </a:solidFill>
                <a:latin typeface="Arial" panose="020B0604020202020204" pitchFamily="34" charset="0"/>
                <a:cs typeface="Arial" panose="020B0604020202020204" pitchFamily="34" charset="0"/>
              </a:rPr>
              <a:t>to the claimant</a:t>
            </a:r>
            <a:r>
              <a:rPr lang="en-US" sz="1800" b="0" dirty="0">
                <a:solidFill>
                  <a:schemeClr val="tx1"/>
                </a:solidFill>
                <a:latin typeface="Arial" panose="020B0604020202020204" pitchFamily="34" charset="0"/>
                <a:cs typeface="Arial" panose="020B0604020202020204" pitchFamily="34" charset="0"/>
              </a:rPr>
              <a:t> to provide the additional information evidence necessary to develop and adjudicate the claim</a:t>
            </a:r>
          </a:p>
          <a:p>
            <a:pPr>
              <a:spcAft>
                <a:spcPts val="600"/>
              </a:spcAft>
              <a:defRPr/>
            </a:pPr>
            <a:r>
              <a:rPr lang="en-US" sz="1800" b="0" i="1" dirty="0">
                <a:solidFill>
                  <a:schemeClr val="tx1"/>
                </a:solidFill>
                <a:latin typeface="Arial" panose="020B0604020202020204" pitchFamily="34" charset="0"/>
                <a:cs typeface="Arial" panose="020B0604020202020204" pitchFamily="34" charset="0"/>
              </a:rPr>
              <a:t>Important</a:t>
            </a:r>
            <a:r>
              <a:rPr lang="en-US" sz="1800" b="0"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Do not send the development letter if the evidence of record provides the information the letter solicits, or if the evidence of record is otherwise sufficient to decide the claim</a:t>
            </a:r>
          </a:p>
        </p:txBody>
      </p:sp>
      <p:sp>
        <p:nvSpPr>
          <p:cNvPr id="5120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371600" y="1143000"/>
            <a:ext cx="4114800" cy="3086100"/>
          </a:xfrm>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i="0" dirty="0">
                <a:solidFill>
                  <a:schemeClr val="tx1"/>
                </a:solidFill>
                <a:effectLst/>
                <a:latin typeface="Arial" panose="020B0604020202020204" pitchFamily="34" charset="0"/>
                <a:cs typeface="Arial" panose="020B0604020202020204" pitchFamily="34" charset="0"/>
              </a:rPr>
              <a:t>FDC and Special Issue Development </a:t>
            </a:r>
            <a:r>
              <a:rPr lang="en-US" sz="1800" i="0" dirty="0">
                <a:solidFill>
                  <a:schemeClr val="tx1"/>
                </a:solidFill>
                <a:latin typeface="Arial" panose="020B0604020202020204" pitchFamily="34" charset="0"/>
                <a:cs typeface="Arial" panose="020B0604020202020204" pitchFamily="34" charset="0"/>
              </a:rPr>
              <a:t>(continued)</a:t>
            </a:r>
          </a:p>
          <a:p>
            <a:pPr>
              <a:spcAft>
                <a:spcPts val="600"/>
              </a:spcAft>
              <a:defRPr/>
            </a:pPr>
            <a:r>
              <a:rPr lang="en-US" sz="1800" i="0" dirty="0">
                <a:solidFill>
                  <a:schemeClr val="tx1"/>
                </a:solidFill>
                <a:latin typeface="Arial" panose="020B0604020202020204" pitchFamily="34" charset="0"/>
                <a:cs typeface="Arial" panose="020B0604020202020204" pitchFamily="34" charset="0"/>
              </a:rPr>
              <a:t>If additional requests for information from the claimant are needed because the upfront notification on the claims form does not adequately inform the claimant of the evidence required to substantiate the claim, refer to M21 dash, Part III, Subpart i,3.B.3.g for the appropriate language</a:t>
            </a:r>
          </a:p>
          <a:p>
            <a:pPr>
              <a:spcAft>
                <a:spcPts val="600"/>
              </a:spcAft>
              <a:defRPr/>
            </a:pPr>
            <a:r>
              <a:rPr lang="en-US" sz="1800" b="0" i="0" dirty="0">
                <a:solidFill>
                  <a:schemeClr val="tx1"/>
                </a:solidFill>
                <a:latin typeface="Arial" panose="020B0604020202020204" pitchFamily="34" charset="0"/>
                <a:cs typeface="Arial" panose="020B0604020202020204" pitchFamily="34" charset="0"/>
              </a:rPr>
              <a:t>NOTE: </a:t>
            </a:r>
            <a:r>
              <a:rPr lang="en-US" sz="1800" i="0" dirty="0">
                <a:solidFill>
                  <a:schemeClr val="tx1"/>
                </a:solidFill>
                <a:latin typeface="Arial" panose="020B0604020202020204" pitchFamily="34" charset="0"/>
                <a:cs typeface="Arial" panose="020B0604020202020204" pitchFamily="34" charset="0"/>
              </a:rPr>
              <a:t>If the claimant ONLY submits what was requested, they will NOT be excluded from the FDC program. However, if they submit additional information, they will be excluded from FDC.</a:t>
            </a:r>
          </a:p>
        </p:txBody>
      </p:sp>
      <p:sp>
        <p:nvSpPr>
          <p:cNvPr id="5120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371600" y="1143000"/>
            <a:ext cx="4114800" cy="3086100"/>
          </a:xfrm>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Telephone Development</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A telephone call to a claimant to clarify information will NOT require exclusion from the FDC program if the telephone call can be completed at the time the action is being taken on the claim</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Exclusion would be appropriate if: </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The claimant cannot be reached at the time of the action being taken on the claim, and</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VA then had to send a letter to the claimant to request the necessary information</a:t>
            </a:r>
          </a:p>
        </p:txBody>
      </p:sp>
      <p:sp>
        <p:nvSpPr>
          <p:cNvPr id="5734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371600" y="1143000"/>
            <a:ext cx="4114800" cy="3086100"/>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Determining the Appropriate Effective Date</a:t>
            </a:r>
          </a:p>
          <a:p>
            <a:pPr marL="0" indent="0">
              <a:spcAft>
                <a:spcPts val="600"/>
              </a:spcAft>
              <a:buClr>
                <a:schemeClr val="tx1"/>
              </a:buClr>
              <a:buFont typeface="Arial" panose="020B0604020202020204" pitchFamily="34" charset="0"/>
              <a:buNone/>
            </a:pPr>
            <a:r>
              <a:rPr lang="en-US" altLang="en-US" sz="1800" dirty="0">
                <a:solidFill>
                  <a:schemeClr val="tx1"/>
                </a:solidFill>
                <a:latin typeface="Arial" panose="020B0604020202020204" pitchFamily="34" charset="0"/>
                <a:cs typeface="Arial" panose="020B0604020202020204" pitchFamily="34" charset="0"/>
              </a:rPr>
              <a:t>Under certain circumstances VA may assign an effective date for payment earlier than the date the VA received the claim:</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Original FDC’s</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Claims received within one year of discharge</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Claims for increase</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Liberalizing law changes</a:t>
            </a:r>
          </a:p>
          <a:p>
            <a:r>
              <a:rPr lang="en-US" altLang="en-US" sz="1800" b="0" dirty="0">
                <a:solidFill>
                  <a:schemeClr val="tx1"/>
                </a:solidFill>
                <a:latin typeface="Arial" panose="020B0604020202020204" pitchFamily="34" charset="0"/>
                <a:cs typeface="Arial" panose="020B0604020202020204" pitchFamily="34" charset="0"/>
              </a:rPr>
              <a:t>Note: </a:t>
            </a:r>
            <a:r>
              <a:rPr lang="en-US" altLang="en-US" sz="1800" dirty="0">
                <a:solidFill>
                  <a:schemeClr val="tx1"/>
                </a:solidFill>
                <a:latin typeface="Arial" panose="020B0604020202020204" pitchFamily="34" charset="0"/>
                <a:cs typeface="Arial" panose="020B0604020202020204" pitchFamily="34" charset="0"/>
              </a:rPr>
              <a:t>Rating Veterans Service representatives determine appropriate effective date dates.</a:t>
            </a:r>
          </a:p>
        </p:txBody>
      </p:sp>
      <p:sp>
        <p:nvSpPr>
          <p:cNvPr id="5734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371600" y="1143000"/>
            <a:ext cx="4114800" cy="3086100"/>
          </a:xfrm>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Public Law 112 dash 154 Section 506</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Section 506 of this Act amends 38 U.S.C. § 51 10 to allow up to a one-year retroactive effective date for awards of disability compensation based on fully-developed original claims </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Received between August 6, 2013, and August 6, 2015  </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Provided an incentive to Veterans and Veteran Service Organizations (VSOs) to submit fully developed claims.</a:t>
            </a:r>
          </a:p>
        </p:txBody>
      </p:sp>
      <p:sp>
        <p:nvSpPr>
          <p:cNvPr id="5734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371600" y="1143000"/>
            <a:ext cx="4114800" cy="3086100"/>
          </a:xfrm>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z="1800" dirty="0">
                <a:solidFill>
                  <a:schemeClr val="tx1"/>
                </a:solidFill>
                <a:effectLst/>
                <a:latin typeface="Arial" panose="020B0604020202020204" pitchFamily="34" charset="0"/>
                <a:cs typeface="Arial" panose="020B0604020202020204" pitchFamily="34" charset="0"/>
              </a:rPr>
              <a:t>Eligibility for Retroactive Date</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Eligibility for one year retroactive date</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The claim must be for compensation   no other types of claims are eligible</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The claim must be formal and original</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The claim must be received on a VA Form 21 dash 5 26 E Z</a:t>
            </a:r>
          </a:p>
          <a:p>
            <a:pPr lvl="0">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The claim must be received between August 6, 2013, and August 5, 2015</a:t>
            </a:r>
          </a:p>
        </p:txBody>
      </p:sp>
      <p:sp>
        <p:nvSpPr>
          <p:cNvPr id="5734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kern="1200" dirty="0">
                <a:solidFill>
                  <a:schemeClr val="tx1"/>
                </a:solidFill>
                <a:effectLst/>
                <a:latin typeface="Arial" panose="020B0604020202020204" pitchFamily="34" charset="0"/>
                <a:ea typeface="+mn-ea"/>
                <a:cs typeface="Arial" panose="020B0604020202020204" pitchFamily="34" charset="0"/>
              </a:rPr>
              <a:t>References</a:t>
            </a:r>
          </a:p>
          <a:p>
            <a:pPr marL="0" indent="0">
              <a:buFont typeface="Arial" panose="020B0604020202020204" pitchFamily="34" charset="0"/>
              <a:buNone/>
            </a:pPr>
            <a:r>
              <a:rPr lang="en-US" sz="180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marL="0" indent="0">
              <a:spcAft>
                <a:spcPts val="600"/>
              </a:spcAft>
              <a:buClr>
                <a:schemeClr val="tx1"/>
              </a:buClr>
              <a:buFont typeface="Arial" panose="020B0604020202020204" pitchFamily="34" charset="0"/>
              <a:buNone/>
              <a:defRPr/>
            </a:pPr>
            <a:r>
              <a:rPr lang="en-US" sz="1800" u="sng" dirty="0">
                <a:latin typeface="Arial" panose="020B0604020202020204" pitchFamily="34" charset="0"/>
                <a:cs typeface="Arial" panose="020B0604020202020204" pitchFamily="34" charset="0"/>
                <a:hlinkClick r:id="rId3"/>
              </a:rPr>
              <a:t>Public Law 112 dash 154, Section 506, Authority for Retroactive Effective Date for Awards of Disability Compensation in Connection with Applications that are Fully Developed at Submittal</a:t>
            </a:r>
            <a:endParaRPr lang="en-US" sz="1800" u="sng" dirty="0">
              <a:latin typeface="Arial" panose="020B0604020202020204" pitchFamily="34" charset="0"/>
              <a:cs typeface="Arial" panose="020B0604020202020204" pitchFamily="34" charset="0"/>
              <a:hlinkClick r:id="rId4"/>
            </a:endParaRPr>
          </a:p>
          <a:p>
            <a:pPr marL="0" indent="0">
              <a:spcAft>
                <a:spcPts val="600"/>
              </a:spcAft>
              <a:buClr>
                <a:schemeClr val="tx1"/>
              </a:buClr>
              <a:buFont typeface="Arial" panose="020B0604020202020204" pitchFamily="34" charset="0"/>
              <a:buNone/>
              <a:defRPr/>
            </a:pPr>
            <a:r>
              <a:rPr lang="en-US" sz="1800" u="sng" dirty="0">
                <a:latin typeface="Arial" panose="020B0604020202020204" pitchFamily="34" charset="0"/>
                <a:cs typeface="Arial" panose="020B0604020202020204" pitchFamily="34" charset="0"/>
                <a:hlinkClick r:id="rId4"/>
              </a:rPr>
              <a:t>M21 dash 1 Part III, Subpart I, 3.A</a:t>
            </a:r>
            <a:r>
              <a:rPr lang="en-US" sz="1800" dirty="0">
                <a:latin typeface="Arial" panose="020B0604020202020204" pitchFamily="34" charset="0"/>
                <a:cs typeface="Arial" panose="020B0604020202020204" pitchFamily="34" charset="0"/>
                <a:hlinkClick r:id="rId4"/>
              </a:rPr>
              <a:t> General Information About the Fully Developed Claim (FDC) Program </a:t>
            </a:r>
            <a:endParaRPr lang="en-US" sz="1800" dirty="0">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defRPr/>
            </a:pPr>
            <a:r>
              <a:rPr lang="en-US" sz="1800" u="sng" dirty="0">
                <a:latin typeface="Arial" panose="020B0604020202020204" pitchFamily="34" charset="0"/>
                <a:cs typeface="Arial" panose="020B0604020202020204" pitchFamily="34" charset="0"/>
                <a:hlinkClick r:id="rId4"/>
              </a:rPr>
              <a:t>M21 dash 1 Part III, Subpart I, 3.B</a:t>
            </a:r>
            <a:r>
              <a:rPr lang="en-US" sz="1800" dirty="0">
                <a:latin typeface="Arial" panose="020B0604020202020204" pitchFamily="34" charset="0"/>
                <a:cs typeface="Arial" panose="020B0604020202020204" pitchFamily="34" charset="0"/>
                <a:hlinkClick r:id="rId4"/>
              </a:rPr>
              <a:t> Processing FDCs</a:t>
            </a: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1563045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371600" y="1143000"/>
            <a:ext cx="4114800" cy="30861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a:solidFill>
                  <a:schemeClr val="tx1"/>
                </a:solidFill>
                <a:latin typeface="Arial" panose="020B0604020202020204" pitchFamily="34" charset="0"/>
                <a:cs typeface="Arial" panose="020B0604020202020204" pitchFamily="34" charset="0"/>
              </a:rPr>
              <a:t>Questions?</a:t>
            </a:r>
          </a:p>
        </p:txBody>
      </p:sp>
      <p:sp>
        <p:nvSpPr>
          <p:cNvPr id="634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a:t>VBA Overview</a:t>
            </a:r>
          </a:p>
        </p:txBody>
      </p:sp>
      <p:sp>
        <p:nvSpPr>
          <p:cNvPr id="634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
        <p:nvSpPr>
          <p:cNvPr id="634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B5B1A4FB-CF4D-41BA-B44C-8390E8F75E87}" type="slidenum">
              <a:rPr lang="en-US" sz="1200" smtClean="0"/>
              <a:pPr>
                <a:defRPr/>
              </a:pPr>
              <a:t>30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371600" y="1143000"/>
            <a:ext cx="4114800" cy="30861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dirty="0">
                <a:solidFill>
                  <a:schemeClr val="tx1"/>
                </a:solidFill>
                <a:latin typeface="Arial" panose="020B0604020202020204" pitchFamily="34" charset="0"/>
                <a:cs typeface="Arial" panose="020B0604020202020204" pitchFamily="34" charset="0"/>
              </a:rPr>
              <a:t>Purpose FDC</a:t>
            </a:r>
          </a:p>
          <a:p>
            <a:pPr>
              <a:spcBef>
                <a:spcPct val="0"/>
              </a:spcBef>
            </a:pPr>
            <a:r>
              <a:rPr lang="en-US" altLang="en-US" sz="1800" dirty="0">
                <a:solidFill>
                  <a:schemeClr val="tx1"/>
                </a:solidFill>
                <a:latin typeface="Arial" panose="020B0604020202020204" pitchFamily="34" charset="0"/>
                <a:cs typeface="Arial" panose="020B0604020202020204" pitchFamily="34" charset="0"/>
              </a:rPr>
              <a:t>Reducing the backlog of pending claims, and</a:t>
            </a:r>
          </a:p>
          <a:p>
            <a:pPr>
              <a:spcBef>
                <a:spcPct val="0"/>
              </a:spcBef>
            </a:pPr>
            <a:r>
              <a:rPr lang="en-US" altLang="en-US" sz="1800" dirty="0">
                <a:solidFill>
                  <a:schemeClr val="tx1"/>
                </a:solidFill>
                <a:latin typeface="Arial" panose="020B0604020202020204" pitchFamily="34" charset="0"/>
                <a:cs typeface="Arial" panose="020B0604020202020204" pitchFamily="34" charset="0"/>
              </a:rPr>
              <a:t>Improving claim processing timeliness</a:t>
            </a:r>
          </a:p>
        </p:txBody>
      </p:sp>
      <p:sp>
        <p:nvSpPr>
          <p:cNvPr id="3789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371600" y="1143000"/>
            <a:ext cx="4114800" cy="3086100"/>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dirty="0">
                <a:solidFill>
                  <a:schemeClr val="tx1"/>
                </a:solidFill>
                <a:latin typeface="Arial" panose="020B0604020202020204" pitchFamily="34" charset="0"/>
                <a:cs typeface="Arial" panose="020B0604020202020204" pitchFamily="34" charset="0"/>
              </a:rPr>
              <a:t>Types of E Z Forms</a:t>
            </a:r>
          </a:p>
          <a:p>
            <a:pPr>
              <a:buClr>
                <a:schemeClr val="tx1"/>
              </a:buClr>
            </a:pPr>
            <a:r>
              <a:rPr lang="en-US" altLang="en-US" sz="1800" dirty="0">
                <a:solidFill>
                  <a:schemeClr val="tx1"/>
                </a:solidFill>
                <a:latin typeface="Arial" panose="020B0604020202020204" pitchFamily="34" charset="0"/>
                <a:cs typeface="Arial" panose="020B0604020202020204" pitchFamily="34" charset="0"/>
              </a:rPr>
              <a:t>VA Form 21 dash 5 26 E Z, </a:t>
            </a:r>
            <a:r>
              <a:rPr lang="en-US" altLang="en-US" sz="1800" i="1" dirty="0">
                <a:solidFill>
                  <a:schemeClr val="tx1"/>
                </a:solidFill>
                <a:latin typeface="Arial" panose="020B0604020202020204" pitchFamily="34" charset="0"/>
                <a:cs typeface="Arial" panose="020B0604020202020204" pitchFamily="34" charset="0"/>
              </a:rPr>
              <a:t>Application for Disability Compensation and Related Compensation Benefits</a:t>
            </a:r>
            <a:endParaRPr lang="en-US" altLang="en-US" sz="1800" dirty="0">
              <a:solidFill>
                <a:schemeClr val="tx1"/>
              </a:solidFill>
              <a:latin typeface="Arial" panose="020B0604020202020204" pitchFamily="34" charset="0"/>
              <a:cs typeface="Arial" panose="020B0604020202020204" pitchFamily="34" charset="0"/>
            </a:endParaRPr>
          </a:p>
          <a:p>
            <a:pPr>
              <a:buClr>
                <a:schemeClr val="tx1"/>
              </a:buClr>
            </a:pPr>
            <a:r>
              <a:rPr lang="en-US" altLang="en-US" sz="1800" dirty="0">
                <a:solidFill>
                  <a:schemeClr val="tx1"/>
                </a:solidFill>
                <a:latin typeface="Arial" panose="020B0604020202020204" pitchFamily="34" charset="0"/>
                <a:cs typeface="Arial" panose="020B0604020202020204" pitchFamily="34" charset="0"/>
              </a:rPr>
              <a:t>VA Form 21P dash 5 27 E Z, </a:t>
            </a:r>
            <a:r>
              <a:rPr lang="en-US" altLang="en-US" sz="1800" i="1" dirty="0">
                <a:solidFill>
                  <a:schemeClr val="tx1"/>
                </a:solidFill>
                <a:latin typeface="Arial" panose="020B0604020202020204" pitchFamily="34" charset="0"/>
                <a:cs typeface="Arial" panose="020B0604020202020204" pitchFamily="34" charset="0"/>
              </a:rPr>
              <a:t>Application for Pension</a:t>
            </a:r>
            <a:endParaRPr lang="en-US" altLang="en-US" sz="1800" dirty="0">
              <a:solidFill>
                <a:schemeClr val="tx1"/>
              </a:solidFill>
              <a:latin typeface="Arial" panose="020B0604020202020204" pitchFamily="34" charset="0"/>
              <a:cs typeface="Arial" panose="020B0604020202020204" pitchFamily="34" charset="0"/>
            </a:endParaRPr>
          </a:p>
          <a:p>
            <a:pPr>
              <a:buClr>
                <a:schemeClr val="tx1"/>
              </a:buClr>
            </a:pPr>
            <a:r>
              <a:rPr lang="en-US" altLang="en-US" sz="1800" dirty="0">
                <a:solidFill>
                  <a:schemeClr val="tx1"/>
                </a:solidFill>
                <a:latin typeface="Arial" panose="020B0604020202020204" pitchFamily="34" charset="0"/>
                <a:cs typeface="Arial" panose="020B0604020202020204" pitchFamily="34" charset="0"/>
              </a:rPr>
              <a:t>VA Form 21 dash 5 34 E Z, </a:t>
            </a:r>
            <a:r>
              <a:rPr lang="en-US" altLang="en-US" sz="1800" i="1" dirty="0">
                <a:solidFill>
                  <a:schemeClr val="tx1"/>
                </a:solidFill>
                <a:latin typeface="Arial" panose="020B0604020202020204" pitchFamily="34" charset="0"/>
                <a:cs typeface="Arial" panose="020B0604020202020204" pitchFamily="34" charset="0"/>
              </a:rPr>
              <a:t>Application for DIC, Death Pension, and or Accrued Benefits</a:t>
            </a:r>
          </a:p>
        </p:txBody>
      </p:sp>
      <p:sp>
        <p:nvSpPr>
          <p:cNvPr id="3789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371600" y="1143000"/>
            <a:ext cx="4114800" cy="3086100"/>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dirty="0">
                <a:solidFill>
                  <a:schemeClr val="tx1"/>
                </a:solidFill>
                <a:latin typeface="Arial" panose="020B0604020202020204" pitchFamily="34" charset="0"/>
                <a:cs typeface="Arial" panose="020B0604020202020204" pitchFamily="34" charset="0"/>
              </a:rPr>
              <a:t>E Z Form for FDC</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Only a claim filed on the prescribed form is potentially eligible for processing in the FDC Program</a:t>
            </a:r>
          </a:p>
          <a:p>
            <a:pPr>
              <a:spcAft>
                <a:spcPts val="600"/>
              </a:spcAft>
              <a:buClr>
                <a:schemeClr val="tx1"/>
              </a:buClr>
            </a:pPr>
            <a:r>
              <a:rPr lang="en-US" altLang="en-US" sz="1800" dirty="0">
                <a:solidFill>
                  <a:schemeClr val="tx1"/>
                </a:solidFill>
                <a:latin typeface="Arial" panose="020B0604020202020204" pitchFamily="34" charset="0"/>
                <a:cs typeface="Arial" panose="020B0604020202020204" pitchFamily="34" charset="0"/>
              </a:rPr>
              <a:t>If a claimant requests processing in the FDC Program but did not file the claim on an E Z form, the claim will be excluded from the FDC Program</a:t>
            </a:r>
          </a:p>
        </p:txBody>
      </p:sp>
      <p:sp>
        <p:nvSpPr>
          <p:cNvPr id="3891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371600" y="1143000"/>
            <a:ext cx="4114800" cy="3086100"/>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altLang="en-US" sz="1800" dirty="0">
                <a:solidFill>
                  <a:schemeClr val="tx1"/>
                </a:solidFill>
                <a:latin typeface="Arial" panose="020B0604020202020204" pitchFamily="34" charset="0"/>
                <a:cs typeface="Arial" panose="020B0604020202020204" pitchFamily="34" charset="0"/>
              </a:rPr>
              <a:t>Unique Characteristics of the E Z Form</a:t>
            </a:r>
          </a:p>
          <a:p>
            <a:pPr marL="0" indent="0">
              <a:spcAft>
                <a:spcPts val="600"/>
              </a:spcAft>
              <a:buClr>
                <a:schemeClr val="tx1"/>
              </a:buClr>
              <a:buFont typeface="Arial" panose="020B0604020202020204" pitchFamily="34" charset="0"/>
              <a:buNone/>
            </a:pPr>
            <a:r>
              <a:rPr lang="en-US" altLang="en-US" sz="1800" dirty="0">
                <a:solidFill>
                  <a:schemeClr val="tx1"/>
                </a:solidFill>
                <a:latin typeface="Arial" panose="020B0604020202020204" pitchFamily="34" charset="0"/>
                <a:cs typeface="Arial" panose="020B0604020202020204" pitchFamily="34" charset="0"/>
              </a:rPr>
              <a:t>Provide notice of the evidence Veterans must submit in order to establish entitlement to the benefits they are seeking</a:t>
            </a:r>
          </a:p>
          <a:p>
            <a:pPr marL="0" indent="0">
              <a:spcAft>
                <a:spcPts val="600"/>
              </a:spcAft>
              <a:buClr>
                <a:schemeClr val="tx1"/>
              </a:buClr>
              <a:buFont typeface="Arial" panose="020B0604020202020204" pitchFamily="34" charset="0"/>
              <a:buNone/>
            </a:pPr>
            <a:r>
              <a:rPr lang="en-US" altLang="en-US" sz="1800" dirty="0">
                <a:solidFill>
                  <a:schemeClr val="tx1"/>
                </a:solidFill>
                <a:latin typeface="Arial" panose="020B0604020202020204" pitchFamily="34" charset="0"/>
                <a:cs typeface="Arial" panose="020B0604020202020204" pitchFamily="34" charset="0"/>
              </a:rPr>
              <a:t>Eliminate the need to provide notice after receiving the application</a:t>
            </a:r>
          </a:p>
          <a:p>
            <a:pPr marL="0" indent="0">
              <a:spcAft>
                <a:spcPts val="600"/>
              </a:spcAft>
              <a:buClr>
                <a:schemeClr val="tx1"/>
              </a:buClr>
              <a:buFont typeface="Arial" panose="020B0604020202020204" pitchFamily="34" charset="0"/>
              <a:buNone/>
            </a:pPr>
            <a:r>
              <a:rPr lang="en-US" altLang="en-US" sz="1800" dirty="0">
                <a:solidFill>
                  <a:schemeClr val="tx1"/>
                </a:solidFill>
                <a:latin typeface="Arial" panose="020B0604020202020204" pitchFamily="34" charset="0"/>
                <a:cs typeface="Arial" panose="020B0604020202020204" pitchFamily="34" charset="0"/>
              </a:rPr>
              <a:t>Eliminate the time allowed for claimants to respond to the notice</a:t>
            </a:r>
          </a:p>
        </p:txBody>
      </p:sp>
      <p:sp>
        <p:nvSpPr>
          <p:cNvPr id="3994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371600" y="1143000"/>
            <a:ext cx="4114800" cy="308610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dirty="0">
                <a:solidFill>
                  <a:schemeClr val="tx1"/>
                </a:solidFill>
                <a:effectLst/>
                <a:latin typeface="Arial" panose="020B0604020202020204" pitchFamily="34" charset="0"/>
                <a:cs typeface="Arial" panose="020B0604020202020204" pitchFamily="34" charset="0"/>
              </a:rPr>
              <a:t>21 dash 5 26 E Z Notice Section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1800" dirty="0">
                <a:solidFill>
                  <a:schemeClr val="tx1"/>
                </a:solidFill>
                <a:latin typeface="Arial" panose="020B0604020202020204" pitchFamily="34" charset="0"/>
                <a:cs typeface="Arial" panose="020B0604020202020204" pitchFamily="34" charset="0"/>
              </a:rPr>
              <a:t>The notice section of the VA Form 21 dash 5 26 E Z provides the claimant §51 03 notice for the following disability claims:</a:t>
            </a:r>
          </a:p>
          <a:p>
            <a:pPr mar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Service Connection</a:t>
            </a:r>
          </a:p>
          <a:p>
            <a:pPr mar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Increased Disability Rating</a:t>
            </a:r>
          </a:p>
          <a:p>
            <a:pPr mar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Individual Unemployability</a:t>
            </a:r>
          </a:p>
          <a:p>
            <a:pPr mar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Temporary Total Disability Rating due to</a:t>
            </a:r>
          </a:p>
          <a:p>
            <a:pPr marL="0" lv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Hospitalization</a:t>
            </a:r>
          </a:p>
          <a:p>
            <a:pPr marL="0" lv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Surgical or other treatment</a:t>
            </a:r>
          </a:p>
          <a:p>
            <a:pPr marL="0" indent="0">
              <a:spcAft>
                <a:spcPts val="600"/>
              </a:spcAft>
              <a:buClr>
                <a:schemeClr val="tx1"/>
              </a:buClr>
              <a:buFont typeface="Arial" panose="020B0604020202020204" pitchFamily="34" charset="0"/>
              <a:buNone/>
              <a:defRPr/>
            </a:pPr>
            <a:r>
              <a:rPr lang="en-US" altLang="en-US" sz="1800" dirty="0">
                <a:solidFill>
                  <a:schemeClr val="tx1"/>
                </a:solidFill>
                <a:latin typeface="Arial" panose="020B0604020202020204" pitchFamily="34" charset="0"/>
                <a:cs typeface="Arial" panose="020B0604020202020204" pitchFamily="34" charset="0"/>
              </a:rPr>
              <a:t>Compensation under 38 U.S.C. 11 51</a:t>
            </a:r>
          </a:p>
        </p:txBody>
      </p:sp>
      <p:sp>
        <p:nvSpPr>
          <p:cNvPr id="4096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371600" y="1143000"/>
            <a:ext cx="4114800" cy="3086100"/>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21 dash 5 26 E Z Notice Section (continued)</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Special Monthly Compensation (SMC) based on</a:t>
            </a:r>
          </a:p>
          <a:p>
            <a:pPr marL="0" lv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Need for aid and attendance</a:t>
            </a:r>
          </a:p>
          <a:p>
            <a:pPr marL="0" lv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Status of being housebound</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Additional benefits for a spouse who needs aid and attendance</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Specially adapted housing or special home adaptation</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Automobile allowance or adaptive equipment</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Additional compensation for a Veteran with a child incapable of self-support</a:t>
            </a:r>
          </a:p>
          <a:p>
            <a:pPr marL="0" indent="0">
              <a:spcAft>
                <a:spcPts val="600"/>
              </a:spcAft>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Note: Three types of live claims are not covered by 51 03 Notice  Higher level of SMC, Hepatitis, and Permanent and Total (P and T)</a:t>
            </a:r>
            <a:endParaRPr lang="en-US" altLang="en-US" sz="1800" b="0" dirty="0">
              <a:solidFill>
                <a:schemeClr val="tx1"/>
              </a:solidFill>
            </a:endParaRPr>
          </a:p>
        </p:txBody>
      </p:sp>
      <p:sp>
        <p:nvSpPr>
          <p:cNvPr id="4096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206334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059712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243354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03001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10384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8901890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2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2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26.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28.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23.xml"/></Relationships>
</file>

<file path=ppt/slides/_rels/slide30.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969D98-F917-4FE3-A232-32FF4CEB82B9}"/>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pPr>
            <a:r>
              <a:rPr lang="en-US" sz="2800" dirty="0"/>
              <a:t>Fully Developed Claims</a:t>
            </a:r>
            <a:br>
              <a:rPr lang="en-US" sz="2800" dirty="0"/>
            </a:br>
            <a:r>
              <a:rPr lang="en-US" sz="2800" dirty="0"/>
              <a:t>(FDC)</a:t>
            </a:r>
          </a:p>
        </p:txBody>
      </p:sp>
      <p:sp>
        <p:nvSpPr>
          <p:cNvPr id="6" name="Text Placeholder 5">
            <a:extLst>
              <a:ext uri="{FF2B5EF4-FFF2-40B4-BE49-F238E27FC236}">
                <a16:creationId xmlns:a16="http://schemas.microsoft.com/office/drawing/2014/main" id="{67A8343E-E3D3-4DE5-B56A-F07349A2A9E1}"/>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F526ED93-B4A5-4614-B97D-A023D9AE4C70}"/>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August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21P-527EZ Notice Section</a:t>
            </a:r>
            <a:endParaRPr lang="en-US" sz="2800" dirty="0">
              <a:latin typeface="Arial" panose="020B0604020202020204" pitchFamily="34" charset="0"/>
            </a:endParaRPr>
          </a:p>
        </p:txBody>
      </p:sp>
      <p:sp>
        <p:nvSpPr>
          <p:cNvPr id="12292"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lvl="0" fontAlgn="auto" hangingPunct="0">
              <a:spcAft>
                <a:spcPts val="600"/>
              </a:spcAft>
              <a:buClr>
                <a:schemeClr val="tx1"/>
              </a:buClr>
            </a:pPr>
            <a:r>
              <a:rPr lang="en-US" sz="2000" dirty="0"/>
              <a:t>Veteran’s Pension</a:t>
            </a:r>
          </a:p>
          <a:p>
            <a:pPr>
              <a:spcAft>
                <a:spcPts val="600"/>
              </a:spcAft>
              <a:buClr>
                <a:schemeClr val="tx1"/>
              </a:buClr>
              <a:defRPr/>
            </a:pPr>
            <a:r>
              <a:rPr lang="en-US" sz="2000" dirty="0"/>
              <a:t>Special Monthly Pension (SMP) based on</a:t>
            </a:r>
          </a:p>
          <a:p>
            <a:pPr marL="569913" lvl="2" indent="-280988">
              <a:spcAft>
                <a:spcPts val="600"/>
              </a:spcAft>
              <a:buClr>
                <a:schemeClr val="tx1"/>
              </a:buClr>
              <a:defRPr/>
            </a:pPr>
            <a:r>
              <a:rPr lang="en-US" sz="1600" dirty="0"/>
              <a:t>Need for aid and attendance, or</a:t>
            </a:r>
          </a:p>
          <a:p>
            <a:pPr marL="569913" lvl="2" indent="-280988">
              <a:spcAft>
                <a:spcPts val="600"/>
              </a:spcAft>
              <a:buClr>
                <a:schemeClr val="tx1"/>
              </a:buClr>
              <a:defRPr/>
            </a:pPr>
            <a:r>
              <a:rPr lang="en-US" sz="1600" dirty="0"/>
              <a:t>Status of being housebound</a:t>
            </a:r>
          </a:p>
          <a:p>
            <a:pPr lvl="0" fontAlgn="auto" hangingPunct="0">
              <a:spcAft>
                <a:spcPts val="600"/>
              </a:spcAft>
              <a:buClr>
                <a:schemeClr val="tx1"/>
              </a:buClr>
            </a:pPr>
            <a:r>
              <a:rPr lang="en-US" sz="2000" dirty="0"/>
              <a:t>Additional Veterans Pension benefits for a Veteran with a child incapable of self-support</a:t>
            </a:r>
            <a:endParaRPr lang="en-US" altLang="en-US" sz="2000" dirty="0"/>
          </a:p>
        </p:txBody>
      </p:sp>
      <p:sp>
        <p:nvSpPr>
          <p:cNvPr id="2" name="Slide Number Placeholder 1">
            <a:extLst>
              <a:ext uri="{FF2B5EF4-FFF2-40B4-BE49-F238E27FC236}">
                <a16:creationId xmlns:a16="http://schemas.microsoft.com/office/drawing/2014/main" id="{EB3217A6-4FCA-40CD-AACE-C1CC50AE5E9D}"/>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10</a:t>
            </a:fld>
            <a:endParaRPr lang="en-US" sz="1400" dirty="0"/>
          </a:p>
        </p:txBody>
      </p:sp>
    </p:spTree>
    <p:extLst>
      <p:ext uri="{BB962C8B-B14F-4D97-AF65-F5344CB8AC3E}">
        <p14:creationId xmlns:p14="http://schemas.microsoft.com/office/powerpoint/2010/main" val="18672485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21-534EZ Notice Section</a:t>
            </a:r>
            <a:endParaRPr lang="en-US" sz="2800" dirty="0">
              <a:latin typeface="Arial" panose="020B0604020202020204" pitchFamily="34" charset="0"/>
            </a:endParaRPr>
          </a:p>
        </p:txBody>
      </p:sp>
      <p:sp>
        <p:nvSpPr>
          <p:cNvPr id="12292" name="Rectangle 3"/>
          <p:cNvSpPr>
            <a:spLocks noGrp="1" noChangeArrowheads="1"/>
          </p:cNvSpPr>
          <p:nvPr>
            <p:ph idx="1"/>
            <p:custDataLst>
              <p:tags r:id="rId2"/>
            </p:custDataLst>
          </p:nvPr>
        </p:nvSpPr>
        <p:spPr>
          <a:xfrm>
            <a:off x="457200" y="2057401"/>
            <a:ext cx="8229600" cy="454445"/>
          </a:xfrm>
          <a:prstGeom prst="rect">
            <a:avLst/>
          </a:prstGeom>
        </p:spPr>
        <p:txBody>
          <a:bodyPr>
            <a:normAutofit/>
          </a:bodyPr>
          <a:lstStyle/>
          <a:p>
            <a:pPr marL="42863">
              <a:lnSpc>
                <a:spcPct val="110000"/>
              </a:lnSpc>
              <a:spcAft>
                <a:spcPts val="600"/>
              </a:spcAft>
              <a:buClr>
                <a:srgbClr val="002060"/>
              </a:buClr>
              <a:defRPr/>
            </a:pPr>
            <a:r>
              <a:rPr lang="en-US" sz="2000" dirty="0"/>
              <a:t>21-534EZ, </a:t>
            </a:r>
            <a:r>
              <a:rPr lang="en-US" sz="2000" i="1" dirty="0"/>
              <a:t>Application for DIC, Death Pension and/or Accrued Benefits</a:t>
            </a:r>
          </a:p>
        </p:txBody>
      </p:sp>
      <p:sp>
        <p:nvSpPr>
          <p:cNvPr id="2" name="Slide Number Placeholder 1">
            <a:extLst>
              <a:ext uri="{FF2B5EF4-FFF2-40B4-BE49-F238E27FC236}">
                <a16:creationId xmlns:a16="http://schemas.microsoft.com/office/drawing/2014/main" id="{36D53514-B9AF-43B4-A7D9-CDDF9F9F571E}"/>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11</a:t>
            </a:fld>
            <a:endParaRPr lang="en-US" sz="1400" dirty="0"/>
          </a:p>
        </p:txBody>
      </p:sp>
      <p:sp>
        <p:nvSpPr>
          <p:cNvPr id="3" name="TextBox 2">
            <a:extLst>
              <a:ext uri="{FF2B5EF4-FFF2-40B4-BE49-F238E27FC236}">
                <a16:creationId xmlns:a16="http://schemas.microsoft.com/office/drawing/2014/main" id="{390B5C58-D6FB-4736-B165-FA37811D8E4F}"/>
              </a:ext>
            </a:extLst>
          </p:cNvPr>
          <p:cNvSpPr txBox="1"/>
          <p:nvPr>
            <p:custDataLst>
              <p:tags r:id="rId4"/>
            </p:custDataLst>
          </p:nvPr>
        </p:nvSpPr>
        <p:spPr>
          <a:xfrm>
            <a:off x="490250" y="2511846"/>
            <a:ext cx="8196550" cy="3139321"/>
          </a:xfrm>
          <a:prstGeom prst="rect">
            <a:avLst/>
          </a:prstGeom>
          <a:noFill/>
        </p:spPr>
        <p:txBody>
          <a:bodyPr wrap="square" rtlCol="0">
            <a:spAutoFit/>
          </a:bodyPr>
          <a:lstStyle/>
          <a:p>
            <a:pPr marL="569913" indent="-225425">
              <a:spcAft>
                <a:spcPts val="6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Accrued benefits</a:t>
            </a:r>
          </a:p>
          <a:p>
            <a:pPr marL="569913" indent="-225425">
              <a:spcAft>
                <a:spcPts val="6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Dependency and Indemnity Compensation (DIC)</a:t>
            </a:r>
          </a:p>
          <a:p>
            <a:pPr marL="569913" indent="-225425">
              <a:spcAft>
                <a:spcPts val="6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DIC under 38 U.S.C. 1318</a:t>
            </a:r>
          </a:p>
          <a:p>
            <a:pPr marL="569913" indent="-225425">
              <a:spcAft>
                <a:spcPts val="6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DIC under 38 U.S.C. 1151</a:t>
            </a:r>
          </a:p>
          <a:p>
            <a:pPr marL="569913" indent="-225425">
              <a:spcAft>
                <a:spcPts val="6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Survivors Pension and Parents’ DIC</a:t>
            </a:r>
          </a:p>
          <a:p>
            <a:pPr marL="569913" indent="-225425">
              <a:spcAft>
                <a:spcPts val="6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Additional survivors benefits based on:</a:t>
            </a:r>
          </a:p>
          <a:p>
            <a:pPr marL="855663" lvl="1" indent="-227013">
              <a:spcAft>
                <a:spcPts val="600"/>
              </a:spcAft>
              <a:buClr>
                <a:schemeClr val="tx1"/>
              </a:buClr>
              <a:buFont typeface="Arial" panose="020B0604020202020204" pitchFamily="34" charset="0"/>
              <a:buChar char="•"/>
              <a:defRPr/>
            </a:pPr>
            <a:r>
              <a:rPr lang="en-US" sz="1400" dirty="0">
                <a:latin typeface="Arial" panose="020B0604020202020204" pitchFamily="34" charset="0"/>
                <a:cs typeface="Arial" panose="020B0604020202020204" pitchFamily="34" charset="0"/>
              </a:rPr>
              <a:t>Need for aid and attendance or</a:t>
            </a:r>
          </a:p>
          <a:p>
            <a:pPr marL="855663" lvl="1" indent="-227013">
              <a:spcAft>
                <a:spcPts val="600"/>
              </a:spcAft>
              <a:buClr>
                <a:schemeClr val="tx1"/>
              </a:buClr>
              <a:buFont typeface="Arial" panose="020B0604020202020204" pitchFamily="34" charset="0"/>
              <a:buChar char="•"/>
              <a:defRPr/>
            </a:pPr>
            <a:r>
              <a:rPr lang="en-US" sz="1400" dirty="0">
                <a:latin typeface="Arial" panose="020B0604020202020204" pitchFamily="34" charset="0"/>
                <a:cs typeface="Arial" panose="020B0604020202020204" pitchFamily="34" charset="0"/>
              </a:rPr>
              <a:t>Status of being housebound</a:t>
            </a:r>
          </a:p>
          <a:p>
            <a:pPr marL="569913" indent="-225425">
              <a:spcAft>
                <a:spcPts val="6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Benefits for a deceased Veteran’s child incapable of self-support </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87497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Incomplete Claims for FDC</a:t>
            </a:r>
            <a:endParaRPr lang="en-US" sz="2800" dirty="0">
              <a:latin typeface="Arial" panose="020B0604020202020204" pitchFamily="34" charset="0"/>
            </a:endParaRPr>
          </a:p>
        </p:txBody>
      </p:sp>
      <p:sp>
        <p:nvSpPr>
          <p:cNvPr id="14340"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pPr>
            <a:r>
              <a:rPr lang="en-US" altLang="en-US" sz="2000" dirty="0"/>
              <a:t>Refers to a communication or action that identifies intent to apply for benefits under the FDC program </a:t>
            </a:r>
          </a:p>
          <a:p>
            <a:pPr>
              <a:spcAft>
                <a:spcPts val="600"/>
              </a:spcAft>
              <a:buClr>
                <a:schemeClr val="tx1"/>
              </a:buClr>
            </a:pPr>
            <a:endParaRPr lang="en-US" altLang="en-US" sz="2000" dirty="0"/>
          </a:p>
          <a:p>
            <a:pPr>
              <a:spcAft>
                <a:spcPts val="600"/>
              </a:spcAft>
              <a:buClr>
                <a:schemeClr val="tx1"/>
              </a:buClr>
            </a:pPr>
            <a:r>
              <a:rPr lang="en-US" altLang="en-US" sz="2000" dirty="0"/>
              <a:t>Does not identify the benefit(s) sought or enough information to identify any of the claimant’s contentions</a:t>
            </a:r>
          </a:p>
        </p:txBody>
      </p:sp>
      <p:sp>
        <p:nvSpPr>
          <p:cNvPr id="2" name="Slide Number Placeholder 1">
            <a:extLst>
              <a:ext uri="{FF2B5EF4-FFF2-40B4-BE49-F238E27FC236}">
                <a16:creationId xmlns:a16="http://schemas.microsoft.com/office/drawing/2014/main" id="{BCC5F4D6-975C-47F4-96AC-2E2FE4614835}"/>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12</a:t>
            </a:fld>
            <a:endParaRPr lang="en-US" sz="1400" dirty="0"/>
          </a:p>
        </p:txBody>
      </p:sp>
    </p:spTree>
    <p:extLst>
      <p:ext uri="{BB962C8B-B14F-4D97-AF65-F5344CB8AC3E}">
        <p14:creationId xmlns:p14="http://schemas.microsoft.com/office/powerpoint/2010/main" val="37889544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FDC Claims </a:t>
            </a:r>
            <a:br>
              <a:rPr lang="en-US" sz="2800" dirty="0">
                <a:effectLst/>
                <a:latin typeface="Arial" panose="020B0604020202020204" pitchFamily="34" charset="0"/>
              </a:rPr>
            </a:br>
            <a:r>
              <a:rPr lang="en-US" sz="2800" dirty="0">
                <a:effectLst/>
                <a:latin typeface="Arial" panose="020B0604020202020204" pitchFamily="34" charset="0"/>
              </a:rPr>
              <a:t>Prior to March 24, 2015</a:t>
            </a:r>
            <a:endParaRPr lang="en-US" sz="2800" dirty="0">
              <a:latin typeface="Arial" panose="020B0604020202020204" pitchFamily="34" charset="0"/>
            </a:endParaRPr>
          </a:p>
        </p:txBody>
      </p:sp>
      <p:sp>
        <p:nvSpPr>
          <p:cNvPr id="15364"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a:spcAft>
                <a:spcPts val="600"/>
              </a:spcAft>
              <a:buClr>
                <a:srgbClr val="1D3275"/>
              </a:buClr>
              <a:buFont typeface="Wingdings" pitchFamily="2" charset="2"/>
              <a:buNone/>
            </a:pPr>
            <a:r>
              <a:rPr lang="en-US" altLang="en-US" sz="2000" dirty="0"/>
              <a:t>FDC claims that are incomplete </a:t>
            </a:r>
            <a:r>
              <a:rPr lang="en-US" altLang="en-US" sz="2000" b="1" i="1" dirty="0"/>
              <a:t>prior</a:t>
            </a:r>
            <a:r>
              <a:rPr lang="en-US" altLang="en-US" sz="2000" dirty="0"/>
              <a:t> to March 24, 2015 will be treated as an </a:t>
            </a:r>
            <a:r>
              <a:rPr lang="en-US" altLang="en-US" sz="2000" b="1" i="1" dirty="0"/>
              <a:t>informal</a:t>
            </a:r>
            <a:r>
              <a:rPr lang="en-US" altLang="en-US" sz="2000" dirty="0"/>
              <a:t> claim</a:t>
            </a:r>
          </a:p>
        </p:txBody>
      </p:sp>
      <p:sp>
        <p:nvSpPr>
          <p:cNvPr id="2" name="Slide Number Placeholder 1">
            <a:extLst>
              <a:ext uri="{FF2B5EF4-FFF2-40B4-BE49-F238E27FC236}">
                <a16:creationId xmlns:a16="http://schemas.microsoft.com/office/drawing/2014/main" id="{E9793363-5A10-4C30-AC94-2E1F20A8BFF0}"/>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13</a:t>
            </a:fld>
            <a:endParaRPr lang="en-US" dirty="0"/>
          </a:p>
        </p:txBody>
      </p:sp>
    </p:spTree>
    <p:extLst>
      <p:ext uri="{BB962C8B-B14F-4D97-AF65-F5344CB8AC3E}">
        <p14:creationId xmlns:p14="http://schemas.microsoft.com/office/powerpoint/2010/main" val="34598564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FDC Claims</a:t>
            </a:r>
            <a:br>
              <a:rPr lang="en-US" sz="2800" dirty="0">
                <a:effectLst/>
                <a:latin typeface="Arial" panose="020B0604020202020204" pitchFamily="34" charset="0"/>
              </a:rPr>
            </a:br>
            <a:r>
              <a:rPr lang="en-US" sz="2800" dirty="0">
                <a:effectLst/>
                <a:latin typeface="Arial" panose="020B0604020202020204" pitchFamily="34" charset="0"/>
              </a:rPr>
              <a:t> After March 24, 2015</a:t>
            </a:r>
            <a:endParaRPr lang="en-US" sz="2800" dirty="0">
              <a:latin typeface="Arial" panose="020B0604020202020204" pitchFamily="34" charset="0"/>
            </a:endParaRPr>
          </a:p>
        </p:txBody>
      </p:sp>
      <p:sp>
        <p:nvSpPr>
          <p:cNvPr id="16388"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a:spcAft>
                <a:spcPts val="600"/>
              </a:spcAft>
              <a:buClr>
                <a:srgbClr val="1D3275"/>
              </a:buClr>
              <a:buFont typeface="Wingdings" pitchFamily="2" charset="2"/>
              <a:buNone/>
            </a:pPr>
            <a:r>
              <a:rPr lang="en-US" altLang="en-US" sz="2000" dirty="0"/>
              <a:t>FDC claims that are incomplete </a:t>
            </a:r>
            <a:r>
              <a:rPr lang="en-US" altLang="en-US" sz="2000" b="1" i="1" dirty="0"/>
              <a:t>after</a:t>
            </a:r>
            <a:r>
              <a:rPr lang="en-US" altLang="en-US" sz="2000" dirty="0"/>
              <a:t> March 24, 2015 will be treated as a </a:t>
            </a:r>
            <a:r>
              <a:rPr lang="en-US" altLang="en-US" sz="2000" b="1" i="1" dirty="0"/>
              <a:t>request for application</a:t>
            </a:r>
          </a:p>
        </p:txBody>
      </p:sp>
      <p:sp>
        <p:nvSpPr>
          <p:cNvPr id="2" name="Slide Number Placeholder 1">
            <a:extLst>
              <a:ext uri="{FF2B5EF4-FFF2-40B4-BE49-F238E27FC236}">
                <a16:creationId xmlns:a16="http://schemas.microsoft.com/office/drawing/2014/main" id="{1B1D57DC-874D-4D62-AADF-9A29D2FC5165}"/>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14</a:t>
            </a:fld>
            <a:endParaRPr lang="en-US" sz="1400" dirty="0"/>
          </a:p>
        </p:txBody>
      </p:sp>
    </p:spTree>
    <p:extLst>
      <p:ext uri="{BB962C8B-B14F-4D97-AF65-F5344CB8AC3E}">
        <p14:creationId xmlns:p14="http://schemas.microsoft.com/office/powerpoint/2010/main" val="42272204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Excluding a Claim from FDC at CEST</a:t>
            </a:r>
            <a:endParaRPr lang="en-US" sz="2800" dirty="0">
              <a:latin typeface="Arial" panose="020B0604020202020204" pitchFamily="34" charset="0"/>
            </a:endParaRPr>
          </a:p>
        </p:txBody>
      </p:sp>
      <p:sp>
        <p:nvSpPr>
          <p:cNvPr id="15364"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a:spcAft>
                <a:spcPts val="600"/>
              </a:spcAft>
              <a:buClr>
                <a:schemeClr val="tx1"/>
              </a:buClr>
              <a:defRPr/>
            </a:pPr>
            <a:r>
              <a:rPr lang="en-US" altLang="en-US" sz="2000" dirty="0"/>
              <a:t>Initial review at the claims establishment (CEST) stage ensure the claims qualify for FDC processing</a:t>
            </a:r>
          </a:p>
          <a:p>
            <a:pPr>
              <a:spcAft>
                <a:spcPts val="600"/>
              </a:spcAft>
              <a:buClr>
                <a:schemeClr val="tx1"/>
              </a:buClr>
              <a:defRPr/>
            </a:pPr>
            <a:endParaRPr lang="en-US" altLang="en-US" sz="2000" dirty="0"/>
          </a:p>
          <a:p>
            <a:pPr>
              <a:spcAft>
                <a:spcPts val="600"/>
              </a:spcAft>
              <a:buClr>
                <a:schemeClr val="tx1"/>
              </a:buClr>
              <a:defRPr/>
            </a:pPr>
            <a:r>
              <a:rPr lang="en-US" altLang="en-US" sz="2000" dirty="0"/>
              <a:t>Initial exclusion from the FDC program can include:</a:t>
            </a:r>
          </a:p>
          <a:p>
            <a:pPr lvl="2">
              <a:spcAft>
                <a:spcPts val="600"/>
              </a:spcAft>
              <a:buClr>
                <a:schemeClr val="tx1"/>
              </a:buClr>
              <a:defRPr/>
            </a:pPr>
            <a:r>
              <a:rPr lang="en-US" altLang="en-US" sz="1600" dirty="0"/>
              <a:t>Claimant indicated a desire </a:t>
            </a:r>
            <a:r>
              <a:rPr lang="en-US" altLang="en-US" sz="1600" b="1" u="sng" dirty="0"/>
              <a:t>not</a:t>
            </a:r>
            <a:r>
              <a:rPr lang="en-US" altLang="en-US" sz="1600" b="1" dirty="0"/>
              <a:t> </a:t>
            </a:r>
            <a:r>
              <a:rPr lang="en-US" altLang="en-US" sz="1600" dirty="0"/>
              <a:t>to have the claim processed in the FDC Program</a:t>
            </a:r>
          </a:p>
          <a:p>
            <a:pPr lvl="2">
              <a:spcAft>
                <a:spcPts val="600"/>
              </a:spcAft>
              <a:buClr>
                <a:schemeClr val="tx1"/>
              </a:buClr>
              <a:defRPr/>
            </a:pPr>
            <a:r>
              <a:rPr lang="en-US" altLang="en-US" sz="1600" dirty="0"/>
              <a:t>Claimant has a claim pending at the time of receipt of the EZ form </a:t>
            </a:r>
          </a:p>
          <a:p>
            <a:pPr lvl="2">
              <a:spcAft>
                <a:spcPts val="600"/>
              </a:spcAft>
              <a:buClr>
                <a:schemeClr val="tx1"/>
              </a:buClr>
              <a:defRPr/>
            </a:pPr>
            <a:r>
              <a:rPr lang="en-US" altLang="en-US" sz="1600" dirty="0"/>
              <a:t>Claimant has an appeal is pending at the time of receipt of the EZ form </a:t>
            </a:r>
          </a:p>
          <a:p>
            <a:pPr lvl="2">
              <a:spcAft>
                <a:spcPts val="600"/>
              </a:spcAft>
              <a:buClr>
                <a:schemeClr val="tx1"/>
              </a:buClr>
              <a:defRPr/>
            </a:pPr>
            <a:r>
              <a:rPr lang="en-US" altLang="en-US" sz="1600" dirty="0"/>
              <a:t>Further evidence is needed from the claimant or an identified private medical provider</a:t>
            </a:r>
            <a:endParaRPr lang="en-US" altLang="en-US" sz="1000" dirty="0">
              <a:latin typeface="Arial" charset="0"/>
              <a:cs typeface="Arial" charset="0"/>
            </a:endParaRPr>
          </a:p>
        </p:txBody>
      </p:sp>
      <p:sp>
        <p:nvSpPr>
          <p:cNvPr id="2" name="Slide Number Placeholder 1">
            <a:extLst>
              <a:ext uri="{FF2B5EF4-FFF2-40B4-BE49-F238E27FC236}">
                <a16:creationId xmlns:a16="http://schemas.microsoft.com/office/drawing/2014/main" id="{81DD17C1-16E6-4013-BC91-0FA946E24D91}"/>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15</a:t>
            </a:fld>
            <a:endParaRPr lang="en-US" dirty="0"/>
          </a:p>
        </p:txBody>
      </p:sp>
    </p:spTree>
    <p:extLst>
      <p:ext uri="{BB962C8B-B14F-4D97-AF65-F5344CB8AC3E}">
        <p14:creationId xmlns:p14="http://schemas.microsoft.com/office/powerpoint/2010/main" val="31222450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Excluding a Claim from FDC at CEST (cont.)</a:t>
            </a:r>
            <a:endParaRPr lang="en-US" sz="2800" dirty="0">
              <a:latin typeface="Arial" panose="020B0604020202020204" pitchFamily="34" charset="0"/>
            </a:endParaRPr>
          </a:p>
        </p:txBody>
      </p:sp>
      <p:sp>
        <p:nvSpPr>
          <p:cNvPr id="18436"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pPr>
            <a:r>
              <a:rPr lang="en-US" altLang="en-US" sz="2000" dirty="0"/>
              <a:t>Claimant fails to </a:t>
            </a:r>
            <a:r>
              <a:rPr lang="en-US" altLang="en-US" sz="2000" b="1" dirty="0"/>
              <a:t>simultaneously</a:t>
            </a:r>
            <a:r>
              <a:rPr lang="en-US" altLang="en-US" sz="2000" dirty="0"/>
              <a:t> submit any of the additional forms required to process specific claims</a:t>
            </a:r>
          </a:p>
          <a:p>
            <a:pPr>
              <a:spcAft>
                <a:spcPts val="600"/>
              </a:spcAft>
              <a:buClr>
                <a:schemeClr val="tx1"/>
              </a:buClr>
            </a:pPr>
            <a:r>
              <a:rPr lang="en-US" altLang="en-US" sz="2000" dirty="0"/>
              <a:t>Claim requires a character of discharge determination</a:t>
            </a:r>
          </a:p>
          <a:p>
            <a:pPr>
              <a:spcAft>
                <a:spcPts val="600"/>
              </a:spcAft>
              <a:buClr>
                <a:schemeClr val="tx1"/>
              </a:buClr>
            </a:pPr>
            <a:r>
              <a:rPr lang="en-US" altLang="en-US" sz="2000" dirty="0"/>
              <a:t>Claim requires development for evidence from the claimant, exceptions exist for special issue claims</a:t>
            </a:r>
          </a:p>
          <a:p>
            <a:pPr>
              <a:spcAft>
                <a:spcPts val="600"/>
              </a:spcAft>
              <a:buClr>
                <a:schemeClr val="tx1"/>
              </a:buClr>
            </a:pPr>
            <a:r>
              <a:rPr lang="en-US" altLang="en-US" sz="2000" dirty="0"/>
              <a:t>Claim requires development for evidence for private medical provider</a:t>
            </a:r>
          </a:p>
          <a:p>
            <a:pPr>
              <a:spcAft>
                <a:spcPts val="600"/>
              </a:spcAft>
              <a:buClr>
                <a:schemeClr val="tx1"/>
              </a:buClr>
            </a:pPr>
            <a:r>
              <a:rPr lang="en-US" altLang="en-US" sz="2000" dirty="0"/>
              <a:t>The claimant submits an incomplete form that is listed in the “Special Circumstances” section of the 21-526EZ</a:t>
            </a:r>
          </a:p>
        </p:txBody>
      </p:sp>
      <p:sp>
        <p:nvSpPr>
          <p:cNvPr id="2" name="Slide Number Placeholder 1">
            <a:extLst>
              <a:ext uri="{FF2B5EF4-FFF2-40B4-BE49-F238E27FC236}">
                <a16:creationId xmlns:a16="http://schemas.microsoft.com/office/drawing/2014/main" id="{2AC4840A-5D85-49C0-8832-6D0D8CBB7ACC}"/>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16</a:t>
            </a:fld>
            <a:endParaRPr lang="en-US" dirty="0"/>
          </a:p>
        </p:txBody>
      </p:sp>
    </p:spTree>
    <p:extLst>
      <p:ext uri="{BB962C8B-B14F-4D97-AF65-F5344CB8AC3E}">
        <p14:creationId xmlns:p14="http://schemas.microsoft.com/office/powerpoint/2010/main" val="1454937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Private Medical Records</a:t>
            </a:r>
            <a:endParaRPr lang="en-US" sz="2800" dirty="0">
              <a:latin typeface="Arial" panose="020B0604020202020204" pitchFamily="34" charset="0"/>
            </a:endParaRPr>
          </a:p>
        </p:txBody>
      </p:sp>
      <p:sp>
        <p:nvSpPr>
          <p:cNvPr id="19460"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a:spcAft>
                <a:spcPts val="600"/>
              </a:spcAft>
              <a:buClr>
                <a:schemeClr val="tx1"/>
              </a:buClr>
            </a:pPr>
            <a:r>
              <a:rPr lang="en-US" altLang="en-US" sz="2000" dirty="0"/>
              <a:t>Veteran must submit copies of the private treatment records for VA to consider in order to remain eligible for the FDC program</a:t>
            </a:r>
          </a:p>
          <a:p>
            <a:pPr>
              <a:spcAft>
                <a:spcPts val="600"/>
              </a:spcAft>
              <a:buClr>
                <a:schemeClr val="tx1"/>
              </a:buClr>
            </a:pPr>
            <a:endParaRPr lang="en-US" altLang="en-US" sz="2000" dirty="0"/>
          </a:p>
          <a:p>
            <a:pPr>
              <a:spcAft>
                <a:spcPts val="600"/>
              </a:spcAft>
              <a:buClr>
                <a:schemeClr val="tx1"/>
              </a:buClr>
            </a:pPr>
            <a:r>
              <a:rPr lang="en-US" altLang="en-US" sz="2000" dirty="0"/>
              <a:t>If the Veteran submits a completed VA Form 21-4142 and 21-4142a for a private provider with their claim:</a:t>
            </a:r>
          </a:p>
          <a:p>
            <a:pPr lvl="2">
              <a:spcAft>
                <a:spcPts val="600"/>
              </a:spcAft>
              <a:buClr>
                <a:schemeClr val="tx1"/>
              </a:buClr>
            </a:pPr>
            <a:r>
              <a:rPr lang="en-US" altLang="en-US" sz="1600" dirty="0"/>
              <a:t>Exclude from the FDC program</a:t>
            </a:r>
          </a:p>
          <a:p>
            <a:pPr lvl="2">
              <a:spcAft>
                <a:spcPts val="600"/>
              </a:spcAft>
              <a:buClr>
                <a:schemeClr val="tx1"/>
              </a:buClr>
            </a:pPr>
            <a:r>
              <a:rPr lang="en-US" altLang="en-US" sz="1600" dirty="0"/>
              <a:t>Develop for the medical records under the standard claims process</a:t>
            </a:r>
          </a:p>
        </p:txBody>
      </p:sp>
      <p:sp>
        <p:nvSpPr>
          <p:cNvPr id="2" name="Slide Number Placeholder 1">
            <a:extLst>
              <a:ext uri="{FF2B5EF4-FFF2-40B4-BE49-F238E27FC236}">
                <a16:creationId xmlns:a16="http://schemas.microsoft.com/office/drawing/2014/main" id="{D8B80C0A-0ED7-4951-898D-5A9BDED7423F}"/>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17</a:t>
            </a:fld>
            <a:endParaRPr lang="en-US" dirty="0"/>
          </a:p>
        </p:txBody>
      </p:sp>
    </p:spTree>
    <p:extLst>
      <p:ext uri="{BB962C8B-B14F-4D97-AF65-F5344CB8AC3E}">
        <p14:creationId xmlns:p14="http://schemas.microsoft.com/office/powerpoint/2010/main" val="23089648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Subsequent Exclusions from FDC Program</a:t>
            </a:r>
            <a:endParaRPr lang="en-US" sz="2800" dirty="0">
              <a:latin typeface="Arial" panose="020B0604020202020204" pitchFamily="34" charset="0"/>
            </a:endParaRPr>
          </a:p>
        </p:txBody>
      </p:sp>
      <p:sp>
        <p:nvSpPr>
          <p:cNvPr id="18436"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defRPr/>
            </a:pPr>
            <a:r>
              <a:rPr lang="en-US" sz="2000" dirty="0"/>
              <a:t>If at any time during the processing of an FDC, a reason for exclusion is met, the claim must be excluded from the FDC Program </a:t>
            </a:r>
          </a:p>
          <a:p>
            <a:pPr>
              <a:spcAft>
                <a:spcPts val="600"/>
              </a:spcAft>
              <a:buClr>
                <a:schemeClr val="tx1"/>
              </a:buClr>
              <a:defRPr/>
            </a:pPr>
            <a:endParaRPr lang="en-US" sz="2000" dirty="0"/>
          </a:p>
          <a:p>
            <a:pPr>
              <a:spcAft>
                <a:spcPts val="600"/>
              </a:spcAft>
              <a:buClr>
                <a:schemeClr val="tx1"/>
              </a:buClr>
              <a:defRPr/>
            </a:pPr>
            <a:r>
              <a:rPr lang="en-US" sz="2000" dirty="0"/>
              <a:t>Exclude a claim from the FDC program if the claimant or the Power of Attorney (POA):</a:t>
            </a:r>
          </a:p>
          <a:p>
            <a:pPr lvl="2">
              <a:spcAft>
                <a:spcPts val="600"/>
              </a:spcAft>
              <a:buClr>
                <a:schemeClr val="tx1"/>
              </a:buClr>
              <a:defRPr/>
            </a:pPr>
            <a:r>
              <a:rPr lang="en-US" altLang="en-US" sz="2000" dirty="0"/>
              <a:t>Submits an additional claim, even if it does not require additional development</a:t>
            </a:r>
          </a:p>
          <a:p>
            <a:pPr lvl="2">
              <a:spcAft>
                <a:spcPts val="600"/>
              </a:spcAft>
              <a:buClr>
                <a:schemeClr val="tx1"/>
              </a:buClr>
              <a:defRPr/>
            </a:pPr>
            <a:r>
              <a:rPr lang="en-US" altLang="en-US" sz="2000" dirty="0"/>
              <a:t>Fails to report for a VA Examination and asks the VA to reschedule</a:t>
            </a:r>
          </a:p>
          <a:p>
            <a:pPr lvl="2">
              <a:spcAft>
                <a:spcPts val="600"/>
              </a:spcAft>
              <a:buClr>
                <a:schemeClr val="tx1"/>
              </a:buClr>
              <a:defRPr/>
            </a:pPr>
            <a:r>
              <a:rPr lang="en-US" altLang="en-US" sz="2000" dirty="0"/>
              <a:t>Submits a Notice of Disagreement (NOD) </a:t>
            </a:r>
          </a:p>
        </p:txBody>
      </p:sp>
      <p:sp>
        <p:nvSpPr>
          <p:cNvPr id="2" name="Slide Number Placeholder 1">
            <a:extLst>
              <a:ext uri="{FF2B5EF4-FFF2-40B4-BE49-F238E27FC236}">
                <a16:creationId xmlns:a16="http://schemas.microsoft.com/office/drawing/2014/main" id="{A254E029-8DA3-4343-BE85-8E3891FD8E74}"/>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18</a:t>
            </a:fld>
            <a:endParaRPr lang="en-US" dirty="0"/>
          </a:p>
        </p:txBody>
      </p:sp>
    </p:spTree>
    <p:extLst>
      <p:ext uri="{BB962C8B-B14F-4D97-AF65-F5344CB8AC3E}">
        <p14:creationId xmlns:p14="http://schemas.microsoft.com/office/powerpoint/2010/main" val="31883840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700" dirty="0">
                <a:effectLst/>
                <a:latin typeface="Arial" panose="020B0604020202020204" pitchFamily="34" charset="0"/>
              </a:rPr>
              <a:t>Submission of Additional Evidence and FDC Exclusion</a:t>
            </a:r>
            <a:endParaRPr lang="en-US" sz="2700" dirty="0">
              <a:latin typeface="Arial" panose="020B0604020202020204" pitchFamily="34" charset="0"/>
            </a:endParaRPr>
          </a:p>
        </p:txBody>
      </p:sp>
      <p:sp>
        <p:nvSpPr>
          <p:cNvPr id="18436" name="Rectangle 3"/>
          <p:cNvSpPr>
            <a:spLocks noGrp="1" noChangeArrowheads="1"/>
          </p:cNvSpPr>
          <p:nvPr>
            <p:ph idx="1"/>
            <p:custDataLst>
              <p:tags r:id="rId2"/>
            </p:custDataLst>
          </p:nvPr>
        </p:nvSpPr>
        <p:spPr>
          <a:xfrm>
            <a:off x="323850" y="2076450"/>
            <a:ext cx="8496300" cy="3916363"/>
          </a:xfrm>
          <a:prstGeom prst="rect">
            <a:avLst/>
          </a:prstGeom>
        </p:spPr>
        <p:txBody>
          <a:bodyPr/>
          <a:lstStyle/>
          <a:p>
            <a:pPr>
              <a:spcAft>
                <a:spcPts val="600"/>
              </a:spcAft>
              <a:buClr>
                <a:schemeClr val="tx1"/>
              </a:buClr>
              <a:defRPr/>
            </a:pPr>
            <a:r>
              <a:rPr lang="en-US" sz="2000" dirty="0"/>
              <a:t>In some cases, the submission of additional evidence does not require an automatic exclusion from the FDC program</a:t>
            </a:r>
          </a:p>
          <a:p>
            <a:pPr>
              <a:spcAft>
                <a:spcPts val="600"/>
              </a:spcAft>
              <a:buClr>
                <a:schemeClr val="tx1"/>
              </a:buClr>
              <a:defRPr/>
            </a:pPr>
            <a:endParaRPr lang="en-US" sz="2000" dirty="0"/>
          </a:p>
          <a:p>
            <a:pPr>
              <a:spcAft>
                <a:spcPts val="600"/>
              </a:spcAft>
              <a:buClr>
                <a:schemeClr val="tx1"/>
              </a:buClr>
              <a:defRPr/>
            </a:pPr>
            <a:r>
              <a:rPr lang="en-US" sz="2000" dirty="0"/>
              <a:t>Do not exclude a claim from the FDC program if the claimant submits:</a:t>
            </a:r>
          </a:p>
          <a:p>
            <a:pPr marL="569913" lvl="2" indent="-280988">
              <a:spcAft>
                <a:spcPts val="600"/>
              </a:spcAft>
              <a:buClr>
                <a:schemeClr val="tx1"/>
              </a:buClr>
              <a:defRPr/>
            </a:pPr>
            <a:r>
              <a:rPr lang="en-US" sz="1800" dirty="0"/>
              <a:t>Duplicate evidence already of record</a:t>
            </a:r>
          </a:p>
          <a:p>
            <a:pPr marL="569913" lvl="2" indent="-280988">
              <a:spcAft>
                <a:spcPts val="600"/>
              </a:spcAft>
              <a:buClr>
                <a:schemeClr val="tx1"/>
              </a:buClr>
              <a:defRPr/>
            </a:pPr>
            <a:r>
              <a:rPr lang="en-US" sz="1800" dirty="0"/>
              <a:t>A response limited to ONLY the information requested in a required development letter</a:t>
            </a:r>
          </a:p>
          <a:p>
            <a:pPr marL="569913" lvl="2" indent="-280988">
              <a:spcAft>
                <a:spcPts val="600"/>
              </a:spcAft>
              <a:buClr>
                <a:schemeClr val="tx1"/>
              </a:buClr>
              <a:defRPr/>
            </a:pPr>
            <a:r>
              <a:rPr lang="en-US" sz="1800" dirty="0"/>
              <a:t>Status or IRIS inquiries from the claimant or POA, or</a:t>
            </a:r>
          </a:p>
          <a:p>
            <a:pPr marL="569913" lvl="2" indent="-280988">
              <a:spcAft>
                <a:spcPts val="600"/>
              </a:spcAft>
              <a:buClr>
                <a:schemeClr val="tx1"/>
              </a:buClr>
              <a:defRPr/>
            </a:pPr>
            <a:r>
              <a:rPr lang="en-US" sz="1800" dirty="0"/>
              <a:t>Information received in response to a matching/data transfer program between VA and another government entity</a:t>
            </a:r>
          </a:p>
        </p:txBody>
      </p:sp>
      <p:sp>
        <p:nvSpPr>
          <p:cNvPr id="2" name="Slide Number Placeholder 1">
            <a:extLst>
              <a:ext uri="{FF2B5EF4-FFF2-40B4-BE49-F238E27FC236}">
                <a16:creationId xmlns:a16="http://schemas.microsoft.com/office/drawing/2014/main" id="{D521426A-38C1-4F90-87C9-F1D7544970F1}"/>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19</a:t>
            </a:fld>
            <a:endParaRPr lang="en-US" dirty="0"/>
          </a:p>
        </p:txBody>
      </p:sp>
    </p:spTree>
    <p:extLst>
      <p:ext uri="{BB962C8B-B14F-4D97-AF65-F5344CB8AC3E}">
        <p14:creationId xmlns:p14="http://schemas.microsoft.com/office/powerpoint/2010/main" val="9433129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Lesson Objectives</a:t>
            </a:r>
          </a:p>
        </p:txBody>
      </p:sp>
      <p:sp>
        <p:nvSpPr>
          <p:cNvPr id="4100" name="Rectangle 6"/>
          <p:cNvSpPr>
            <a:spLocks noGrp="1" noChangeArrowheads="1"/>
          </p:cNvSpPr>
          <p:nvPr>
            <p:ph idx="1"/>
            <p:custDataLst>
              <p:tags r:id="rId2"/>
            </p:custDataLst>
          </p:nvPr>
        </p:nvSpPr>
        <p:spPr>
          <a:xfrm>
            <a:off x="476865" y="2148008"/>
            <a:ext cx="7951389" cy="3916363"/>
          </a:xfrm>
        </p:spPr>
        <p:txBody>
          <a:bodyPr>
            <a:normAutofit/>
          </a:bodyPr>
          <a:lstStyle/>
          <a:p>
            <a:pPr marL="285750" indent="-285750">
              <a:spcAft>
                <a:spcPts val="600"/>
              </a:spcAft>
              <a:buClr>
                <a:schemeClr val="tx1"/>
              </a:buClr>
              <a:buFont typeface="Arial" panose="020B0604020202020204" pitchFamily="34" charset="0"/>
              <a:buChar char="•"/>
              <a:defRPr/>
            </a:pPr>
            <a:r>
              <a:rPr lang="en-US" altLang="en-US" sz="2000" dirty="0"/>
              <a:t>Understand the purpose of the FDC Program </a:t>
            </a:r>
          </a:p>
          <a:p>
            <a:pPr marL="285750" indent="-285750">
              <a:spcAft>
                <a:spcPts val="600"/>
              </a:spcAft>
              <a:buClr>
                <a:schemeClr val="tx1"/>
              </a:buClr>
              <a:buFont typeface="Arial" panose="020B0604020202020204" pitchFamily="34" charset="0"/>
              <a:buChar char="•"/>
              <a:defRPr/>
            </a:pPr>
            <a:r>
              <a:rPr lang="en-US" altLang="en-US" sz="2000" dirty="0"/>
              <a:t>Identify the specific forms used in the FDC Program </a:t>
            </a:r>
          </a:p>
          <a:p>
            <a:pPr marL="285750" indent="-285750">
              <a:spcAft>
                <a:spcPts val="600"/>
              </a:spcAft>
              <a:buClr>
                <a:schemeClr val="tx1"/>
              </a:buClr>
              <a:buFont typeface="Arial" panose="020B0604020202020204" pitchFamily="34" charset="0"/>
              <a:buChar char="•"/>
              <a:defRPr/>
            </a:pPr>
            <a:r>
              <a:rPr lang="en-US" altLang="en-US" sz="2000" dirty="0"/>
              <a:t>Recognize the submission requirements for a complete and incomplete FDC Claim</a:t>
            </a:r>
          </a:p>
          <a:p>
            <a:pPr marL="285750" indent="-285750">
              <a:spcAft>
                <a:spcPts val="600"/>
              </a:spcAft>
              <a:buClr>
                <a:schemeClr val="tx1"/>
              </a:buClr>
              <a:buFont typeface="Arial" panose="020B0604020202020204" pitchFamily="34" charset="0"/>
              <a:buChar char="•"/>
              <a:defRPr/>
            </a:pPr>
            <a:r>
              <a:rPr lang="en-US" altLang="en-US" sz="2000" dirty="0"/>
              <a:t>Identify types of exclusions from the FDC program</a:t>
            </a:r>
          </a:p>
          <a:p>
            <a:pPr marL="285750" indent="-285750">
              <a:spcAft>
                <a:spcPts val="600"/>
              </a:spcAft>
              <a:buClr>
                <a:schemeClr val="tx1"/>
              </a:buClr>
              <a:buFont typeface="Arial" panose="020B0604020202020204" pitchFamily="34" charset="0"/>
              <a:buChar char="•"/>
              <a:defRPr/>
            </a:pPr>
            <a:r>
              <a:rPr lang="en-US" altLang="en-US" sz="2000" dirty="0"/>
              <a:t>Identify FDC Development requirements, including notification </a:t>
            </a:r>
          </a:p>
          <a:p>
            <a:pPr marL="285750" indent="-285750">
              <a:spcAft>
                <a:spcPts val="600"/>
              </a:spcAft>
              <a:buClr>
                <a:schemeClr val="tx1"/>
              </a:buClr>
              <a:buFont typeface="Arial" panose="020B0604020202020204" pitchFamily="34" charset="0"/>
              <a:buChar char="•"/>
              <a:defRPr/>
            </a:pPr>
            <a:r>
              <a:rPr lang="en-US" altLang="en-US" sz="2000" dirty="0"/>
              <a:t>Determine the type of Records VBA is required to request in the FDC Program </a:t>
            </a:r>
          </a:p>
        </p:txBody>
      </p:sp>
      <p:sp>
        <p:nvSpPr>
          <p:cNvPr id="2" name="Slide Number Placeholder 1">
            <a:extLst>
              <a:ext uri="{FF2B5EF4-FFF2-40B4-BE49-F238E27FC236}">
                <a16:creationId xmlns:a16="http://schemas.microsoft.com/office/drawing/2014/main" id="{8BDDC66D-14D6-4D72-8781-BCD0019DC2C4}"/>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Tree>
    <p:extLst>
      <p:ext uri="{BB962C8B-B14F-4D97-AF65-F5344CB8AC3E}">
        <p14:creationId xmlns:p14="http://schemas.microsoft.com/office/powerpoint/2010/main" val="37682114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Excluded FDC Notification</a:t>
            </a:r>
            <a:endParaRPr lang="en-US" sz="2800" dirty="0">
              <a:latin typeface="Arial" panose="020B0604020202020204" pitchFamily="34" charset="0"/>
            </a:endParaRPr>
          </a:p>
        </p:txBody>
      </p:sp>
      <p:sp>
        <p:nvSpPr>
          <p:cNvPr id="22532"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pPr>
            <a:r>
              <a:rPr lang="en-US" altLang="en-US" sz="2000" dirty="0"/>
              <a:t>Excluding the Veteran from FDC requires notification in writing (unless the Veteran opts out of the FDC program)</a:t>
            </a:r>
          </a:p>
          <a:p>
            <a:pPr>
              <a:spcAft>
                <a:spcPts val="600"/>
              </a:spcAft>
              <a:buClr>
                <a:schemeClr val="tx1"/>
              </a:buClr>
            </a:pPr>
            <a:endParaRPr lang="en-US" altLang="en-US" sz="2000" dirty="0"/>
          </a:p>
          <a:p>
            <a:pPr>
              <a:spcAft>
                <a:spcPts val="600"/>
              </a:spcAft>
              <a:buClr>
                <a:schemeClr val="tx1"/>
              </a:buClr>
            </a:pPr>
            <a:r>
              <a:rPr lang="en-US" altLang="en-US" sz="2000" dirty="0"/>
              <a:t>Refer to M21-1 Part III, Subpart i, 3.B.2.d-e for more details on the process for excluding a claim from the FDC program and the language to place under the “Important Information” paragraph in a Supplemental Development letter</a:t>
            </a:r>
            <a:endParaRPr lang="en-US" altLang="en-US" sz="2000" dirty="0">
              <a:cs typeface="Arial" charset="0"/>
            </a:endParaRPr>
          </a:p>
        </p:txBody>
      </p:sp>
      <p:sp>
        <p:nvSpPr>
          <p:cNvPr id="2" name="Slide Number Placeholder 1">
            <a:extLst>
              <a:ext uri="{FF2B5EF4-FFF2-40B4-BE49-F238E27FC236}">
                <a16:creationId xmlns:a16="http://schemas.microsoft.com/office/drawing/2014/main" id="{9E1F659A-B62C-4293-AD3E-BCFBD1448DE2}"/>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20</a:t>
            </a:fld>
            <a:endParaRPr lang="en-US" sz="1400" dirty="0"/>
          </a:p>
        </p:txBody>
      </p:sp>
    </p:spTree>
    <p:extLst>
      <p:ext uri="{BB962C8B-B14F-4D97-AF65-F5344CB8AC3E}">
        <p14:creationId xmlns:p14="http://schemas.microsoft.com/office/powerpoint/2010/main" val="270221881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FDC Development Requirements</a:t>
            </a:r>
            <a:endParaRPr lang="en-US" sz="2800" dirty="0">
              <a:latin typeface="Arial" panose="020B0604020202020204" pitchFamily="34" charset="0"/>
            </a:endParaRPr>
          </a:p>
        </p:txBody>
      </p:sp>
      <p:sp>
        <p:nvSpPr>
          <p:cNvPr id="18436"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a:spcAft>
                <a:spcPts val="600"/>
              </a:spcAft>
              <a:buClr>
                <a:schemeClr val="tx1"/>
              </a:buClr>
              <a:defRPr/>
            </a:pPr>
            <a:r>
              <a:rPr lang="en-US" sz="2000" dirty="0"/>
              <a:t>VA may still have to complete the following development on an FDC:</a:t>
            </a:r>
          </a:p>
          <a:p>
            <a:pPr lvl="2">
              <a:spcAft>
                <a:spcPts val="600"/>
              </a:spcAft>
              <a:buClr>
                <a:schemeClr val="tx1"/>
              </a:buClr>
              <a:defRPr/>
            </a:pPr>
            <a:r>
              <a:rPr lang="en-US" altLang="en-US" sz="1800" dirty="0"/>
              <a:t>Records in the custody of VA Medical Centers</a:t>
            </a:r>
          </a:p>
          <a:p>
            <a:pPr lvl="2">
              <a:spcAft>
                <a:spcPts val="600"/>
              </a:spcAft>
              <a:buClr>
                <a:schemeClr val="tx1"/>
              </a:buClr>
              <a:defRPr/>
            </a:pPr>
            <a:r>
              <a:rPr lang="en-US" altLang="en-US" sz="1800" dirty="0"/>
              <a:t>Records destroyed by a fire at the NPRC in 1973</a:t>
            </a:r>
          </a:p>
          <a:p>
            <a:pPr lvl="2">
              <a:spcAft>
                <a:spcPts val="600"/>
              </a:spcAft>
              <a:buClr>
                <a:schemeClr val="tx1"/>
              </a:buClr>
              <a:defRPr/>
            </a:pPr>
            <a:r>
              <a:rPr lang="en-US" sz="1800" dirty="0"/>
              <a:t>Records in the custody of a Veteran’s Reserve/Guard unit(s)</a:t>
            </a:r>
          </a:p>
          <a:p>
            <a:pPr lvl="2">
              <a:spcAft>
                <a:spcPts val="600"/>
              </a:spcAft>
              <a:buClr>
                <a:schemeClr val="tx1"/>
              </a:buClr>
              <a:defRPr/>
            </a:pPr>
            <a:r>
              <a:rPr lang="en-US" sz="1800" dirty="0"/>
              <a:t>VA Form 21-4142/a when needed to obtain Vet Center Records</a:t>
            </a:r>
          </a:p>
          <a:p>
            <a:pPr lvl="2">
              <a:spcAft>
                <a:spcPts val="600"/>
              </a:spcAft>
              <a:buClr>
                <a:schemeClr val="tx1"/>
              </a:buClr>
              <a:defRPr/>
            </a:pPr>
            <a:r>
              <a:rPr lang="en-US" sz="1800" dirty="0"/>
              <a:t>Information needed for special issue claims</a:t>
            </a:r>
          </a:p>
          <a:p>
            <a:pPr lvl="2">
              <a:spcAft>
                <a:spcPts val="600"/>
              </a:spcAft>
              <a:buClr>
                <a:schemeClr val="tx1"/>
              </a:buClr>
              <a:defRPr/>
            </a:pPr>
            <a:r>
              <a:rPr lang="en-US" sz="1800" dirty="0"/>
              <a:t>Clarification made by telephone contact </a:t>
            </a:r>
          </a:p>
          <a:p>
            <a:pPr lvl="2">
              <a:spcAft>
                <a:spcPts val="600"/>
              </a:spcAft>
              <a:buClr>
                <a:schemeClr val="tx1"/>
              </a:buClr>
              <a:defRPr/>
            </a:pPr>
            <a:r>
              <a:rPr lang="en-US" sz="1800" dirty="0"/>
              <a:t>A VA examination</a:t>
            </a:r>
            <a:endParaRPr lang="en-US" altLang="en-US" sz="1800" dirty="0"/>
          </a:p>
        </p:txBody>
      </p:sp>
      <p:sp>
        <p:nvSpPr>
          <p:cNvPr id="2" name="Slide Number Placeholder 1">
            <a:extLst>
              <a:ext uri="{FF2B5EF4-FFF2-40B4-BE49-F238E27FC236}">
                <a16:creationId xmlns:a16="http://schemas.microsoft.com/office/drawing/2014/main" id="{2BE1D369-09EA-4993-BE5F-3DE817338C54}"/>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21</a:t>
            </a:fld>
            <a:endParaRPr lang="en-US" dirty="0"/>
          </a:p>
        </p:txBody>
      </p:sp>
    </p:spTree>
    <p:extLst>
      <p:ext uri="{BB962C8B-B14F-4D97-AF65-F5344CB8AC3E}">
        <p14:creationId xmlns:p14="http://schemas.microsoft.com/office/powerpoint/2010/main" val="18149862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Unavailable Federal Records</a:t>
            </a:r>
            <a:endParaRPr lang="en-US" sz="2800" dirty="0">
              <a:latin typeface="Arial" panose="020B0604020202020204" pitchFamily="34" charset="0"/>
            </a:endParaRPr>
          </a:p>
        </p:txBody>
      </p:sp>
      <p:sp>
        <p:nvSpPr>
          <p:cNvPr id="24580"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rgbClr val="1D3275"/>
              </a:buClr>
            </a:pPr>
            <a:r>
              <a:rPr lang="en-US" altLang="en-US" sz="2000" dirty="0"/>
              <a:t>If the Veteran identifies federal records, and VA is unable to obtain them, we will send the Veteran a notification of the unavailability of those records</a:t>
            </a:r>
          </a:p>
        </p:txBody>
      </p:sp>
      <p:sp>
        <p:nvSpPr>
          <p:cNvPr id="2" name="Slide Number Placeholder 1">
            <a:extLst>
              <a:ext uri="{FF2B5EF4-FFF2-40B4-BE49-F238E27FC236}">
                <a16:creationId xmlns:a16="http://schemas.microsoft.com/office/drawing/2014/main" id="{57C7386B-50F7-4DB9-BFB7-FA6EAAB9972D}"/>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22</a:t>
            </a:fld>
            <a:endParaRPr lang="en-US" sz="1400" dirty="0"/>
          </a:p>
        </p:txBody>
      </p:sp>
    </p:spTree>
    <p:extLst>
      <p:ext uri="{BB962C8B-B14F-4D97-AF65-F5344CB8AC3E}">
        <p14:creationId xmlns:p14="http://schemas.microsoft.com/office/powerpoint/2010/main" val="27084042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FDC and Special Issue Development</a:t>
            </a:r>
            <a:endParaRPr lang="en-US" sz="2800" dirty="0">
              <a:latin typeface="Arial" panose="020B0604020202020204" pitchFamily="34" charset="0"/>
            </a:endParaRPr>
          </a:p>
        </p:txBody>
      </p:sp>
      <p:sp>
        <p:nvSpPr>
          <p:cNvPr id="6148" name="Rectangle 3"/>
          <p:cNvSpPr>
            <a:spLocks noGrp="1" noChangeArrowheads="1"/>
          </p:cNvSpPr>
          <p:nvPr>
            <p:ph idx="1"/>
            <p:custDataLst>
              <p:tags r:id="rId2"/>
            </p:custDataLst>
          </p:nvPr>
        </p:nvSpPr>
        <p:spPr>
          <a:xfrm>
            <a:off x="457200" y="2057400"/>
            <a:ext cx="8229600" cy="365125"/>
          </a:xfrm>
          <a:prstGeom prst="rect">
            <a:avLst/>
          </a:prstGeom>
        </p:spPr>
        <p:txBody>
          <a:bodyPr>
            <a:normAutofit fontScale="92500" lnSpcReduction="10000"/>
          </a:bodyPr>
          <a:lstStyle/>
          <a:p>
            <a:pPr>
              <a:spcAft>
                <a:spcPts val="600"/>
              </a:spcAft>
              <a:defRPr/>
            </a:pPr>
            <a:r>
              <a:rPr lang="en-US" sz="2000" dirty="0"/>
              <a:t>Development letters may be required for special issues to include:</a:t>
            </a:r>
          </a:p>
        </p:txBody>
      </p:sp>
      <p:sp>
        <p:nvSpPr>
          <p:cNvPr id="2" name="Slide Number Placeholder 1">
            <a:extLst>
              <a:ext uri="{FF2B5EF4-FFF2-40B4-BE49-F238E27FC236}">
                <a16:creationId xmlns:a16="http://schemas.microsoft.com/office/drawing/2014/main" id="{F20BCF60-7C38-4FDA-9790-4F621B799559}"/>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23</a:t>
            </a:fld>
            <a:endParaRPr lang="en-US" sz="1400" dirty="0"/>
          </a:p>
        </p:txBody>
      </p:sp>
      <p:sp>
        <p:nvSpPr>
          <p:cNvPr id="3" name="TextBox 2">
            <a:extLst>
              <a:ext uri="{FF2B5EF4-FFF2-40B4-BE49-F238E27FC236}">
                <a16:creationId xmlns:a16="http://schemas.microsoft.com/office/drawing/2014/main" id="{0842450D-D890-403B-867A-D4134D4AE093}"/>
              </a:ext>
            </a:extLst>
          </p:cNvPr>
          <p:cNvSpPr txBox="1"/>
          <p:nvPr>
            <p:custDataLst>
              <p:tags r:id="rId4"/>
            </p:custDataLst>
          </p:nvPr>
        </p:nvSpPr>
        <p:spPr>
          <a:xfrm>
            <a:off x="457200" y="2422525"/>
            <a:ext cx="7998245" cy="2954655"/>
          </a:xfrm>
          <a:prstGeom prst="rect">
            <a:avLst/>
          </a:prstGeom>
          <a:noFill/>
        </p:spPr>
        <p:txBody>
          <a:bodyPr wrap="square" rtlCol="0">
            <a:spAutoFit/>
          </a:bodyPr>
          <a:lstStyle/>
          <a:p>
            <a:pPr marL="628650" indent="-284163">
              <a:spcAft>
                <a:spcPts val="600"/>
              </a:spcAft>
              <a:buClr>
                <a:schemeClr val="tx1"/>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herbicide exposure</a:t>
            </a:r>
          </a:p>
          <a:p>
            <a:pPr marL="628650" indent="-284163">
              <a:spcAft>
                <a:spcPts val="600"/>
              </a:spcAft>
              <a:buClr>
                <a:schemeClr val="tx1"/>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asbestos exposure</a:t>
            </a:r>
          </a:p>
          <a:p>
            <a:pPr marL="628650" indent="-284163">
              <a:spcAft>
                <a:spcPts val="600"/>
              </a:spcAft>
              <a:buClr>
                <a:schemeClr val="tx1"/>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ionizing radiation exposure</a:t>
            </a:r>
          </a:p>
          <a:p>
            <a:pPr marL="628650" indent="-284163">
              <a:spcAft>
                <a:spcPts val="600"/>
              </a:spcAft>
              <a:buClr>
                <a:schemeClr val="tx1"/>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environmental hazard exposure (Gulf War)</a:t>
            </a:r>
          </a:p>
          <a:p>
            <a:pPr marL="628650" indent="-284163">
              <a:spcAft>
                <a:spcPts val="600"/>
              </a:spcAft>
              <a:buClr>
                <a:schemeClr val="tx1"/>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hepatitis C</a:t>
            </a:r>
          </a:p>
          <a:p>
            <a:pPr marL="628650" indent="-284163">
              <a:spcAft>
                <a:spcPts val="600"/>
              </a:spcAft>
              <a:buClr>
                <a:schemeClr val="tx1"/>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fire-related STRs</a:t>
            </a:r>
          </a:p>
          <a:p>
            <a:pPr marL="628650" indent="-284163">
              <a:spcAft>
                <a:spcPts val="600"/>
              </a:spcAft>
              <a:buClr>
                <a:schemeClr val="tx1"/>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Participation in Special Operations</a:t>
            </a:r>
          </a:p>
          <a:p>
            <a:pPr marL="628650" indent="-284163">
              <a:spcAft>
                <a:spcPts val="600"/>
              </a:spcAft>
              <a:buClr>
                <a:schemeClr val="tx1"/>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Military Sexual Trauma (MST) (special handling)</a:t>
            </a:r>
          </a:p>
          <a:p>
            <a:pPr marL="628650" indent="-284163">
              <a:spcAft>
                <a:spcPts val="600"/>
              </a:spcAft>
              <a:buClr>
                <a:schemeClr val="tx1"/>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homelessness (for priority processing purposes) (special handling)</a:t>
            </a:r>
          </a:p>
        </p:txBody>
      </p:sp>
    </p:spTree>
    <p:extLst>
      <p:ext uri="{BB962C8B-B14F-4D97-AF65-F5344CB8AC3E}">
        <p14:creationId xmlns:p14="http://schemas.microsoft.com/office/powerpoint/2010/main" val="30664641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FDC and Special Issue Development (cont.)</a:t>
            </a:r>
            <a:endParaRPr lang="en-US" sz="2800" dirty="0">
              <a:latin typeface="Arial" panose="020B0604020202020204" pitchFamily="34" charset="0"/>
            </a:endParaRPr>
          </a:p>
        </p:txBody>
      </p:sp>
      <p:sp>
        <p:nvSpPr>
          <p:cNvPr id="6148" name="Rectangle 3"/>
          <p:cNvSpPr>
            <a:spLocks noGrp="1" noChangeArrowheads="1"/>
          </p:cNvSpPr>
          <p:nvPr>
            <p:ph idx="1"/>
            <p:custDataLst>
              <p:tags r:id="rId2"/>
            </p:custDataLst>
          </p:nvPr>
        </p:nvSpPr>
        <p:spPr>
          <a:xfrm>
            <a:off x="457200" y="2057401"/>
            <a:ext cx="8229600" cy="1219200"/>
          </a:xfrm>
          <a:prstGeom prst="rect">
            <a:avLst/>
          </a:prstGeom>
        </p:spPr>
        <p:txBody>
          <a:bodyPr/>
          <a:lstStyle/>
          <a:p>
            <a:pPr>
              <a:spcAft>
                <a:spcPts val="600"/>
              </a:spcAft>
              <a:defRPr/>
            </a:pPr>
            <a:r>
              <a:rPr lang="en-US" sz="2000" dirty="0"/>
              <a:t>In these cases, FDC exclusion is </a:t>
            </a:r>
            <a:r>
              <a:rPr lang="en-US" sz="2000" b="1" u="sng" dirty="0"/>
              <a:t>not</a:t>
            </a:r>
            <a:r>
              <a:rPr lang="en-US" sz="2000" dirty="0"/>
              <a:t> appropriate at CEST as there was </a:t>
            </a:r>
            <a:r>
              <a:rPr lang="en-US" sz="2000" i="1" dirty="0"/>
              <a:t>no prior notice</a:t>
            </a:r>
            <a:r>
              <a:rPr lang="en-US" sz="2000" dirty="0"/>
              <a:t> </a:t>
            </a:r>
            <a:r>
              <a:rPr lang="en-US" sz="2000" i="1" dirty="0"/>
              <a:t>to the claimant</a:t>
            </a:r>
            <a:r>
              <a:rPr lang="en-US" sz="2000" dirty="0"/>
              <a:t> to provide the additional information/evidence necessary to develop and adjudicate the claim</a:t>
            </a:r>
          </a:p>
          <a:p>
            <a:pPr>
              <a:spcAft>
                <a:spcPts val="600"/>
              </a:spcAft>
              <a:defRPr/>
            </a:pPr>
            <a:endParaRPr lang="en-US" sz="2000" b="1" i="1" dirty="0"/>
          </a:p>
        </p:txBody>
      </p:sp>
      <p:sp>
        <p:nvSpPr>
          <p:cNvPr id="2" name="Slide Number Placeholder 1">
            <a:extLst>
              <a:ext uri="{FF2B5EF4-FFF2-40B4-BE49-F238E27FC236}">
                <a16:creationId xmlns:a16="http://schemas.microsoft.com/office/drawing/2014/main" id="{6DAC1656-FF3C-4E47-B804-26977DB1D9BC}"/>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24</a:t>
            </a:fld>
            <a:endParaRPr lang="en-US" dirty="0"/>
          </a:p>
        </p:txBody>
      </p:sp>
      <p:sp>
        <p:nvSpPr>
          <p:cNvPr id="3" name="TextBox 2">
            <a:extLst>
              <a:ext uri="{FF2B5EF4-FFF2-40B4-BE49-F238E27FC236}">
                <a16:creationId xmlns:a16="http://schemas.microsoft.com/office/drawing/2014/main" id="{7B93C0BD-92A0-4BC0-86E8-F8892B4A8B17}"/>
              </a:ext>
            </a:extLst>
          </p:cNvPr>
          <p:cNvSpPr txBox="1"/>
          <p:nvPr>
            <p:custDataLst>
              <p:tags r:id="rId4"/>
            </p:custDataLst>
          </p:nvPr>
        </p:nvSpPr>
        <p:spPr>
          <a:xfrm>
            <a:off x="457200" y="3581400"/>
            <a:ext cx="8242300" cy="954107"/>
          </a:xfrm>
          <a:prstGeom prst="rect">
            <a:avLst/>
          </a:prstGeom>
          <a:noFill/>
        </p:spPr>
        <p:txBody>
          <a:bodyPr wrap="square" rtlCol="0">
            <a:spAutoFit/>
          </a:bodyPr>
          <a:lstStyle/>
          <a:p>
            <a:r>
              <a:rPr lang="en-US" sz="2000" b="1" i="1" dirty="0"/>
              <a:t>Important</a:t>
            </a:r>
            <a:r>
              <a:rPr lang="en-US" sz="2000" i="1" dirty="0"/>
              <a:t>:</a:t>
            </a:r>
            <a:r>
              <a:rPr lang="en-US" sz="2000" dirty="0"/>
              <a:t> </a:t>
            </a:r>
            <a:r>
              <a:rPr lang="en-US" dirty="0"/>
              <a:t>Do not send the development letter if the evidence of record provides the information the letter solicits, or if the evidence of record is otherwise sufficient to decide the claim</a:t>
            </a:r>
            <a:endParaRPr lang="en-US" sz="2000" dirty="0"/>
          </a:p>
        </p:txBody>
      </p:sp>
    </p:spTree>
    <p:extLst>
      <p:ext uri="{BB962C8B-B14F-4D97-AF65-F5344CB8AC3E}">
        <p14:creationId xmlns:p14="http://schemas.microsoft.com/office/powerpoint/2010/main" val="263174988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FDC and Special Issue Development (cont.)</a:t>
            </a:r>
            <a:endParaRPr lang="en-US" sz="2800" dirty="0">
              <a:latin typeface="Arial" panose="020B0604020202020204" pitchFamily="34" charset="0"/>
            </a:endParaRPr>
          </a:p>
        </p:txBody>
      </p:sp>
      <p:sp>
        <p:nvSpPr>
          <p:cNvPr id="6148" name="Rectangle 3"/>
          <p:cNvSpPr>
            <a:spLocks noGrp="1" noChangeArrowheads="1"/>
          </p:cNvSpPr>
          <p:nvPr>
            <p:ph idx="1"/>
            <p:custDataLst>
              <p:tags r:id="rId2"/>
            </p:custDataLst>
          </p:nvPr>
        </p:nvSpPr>
        <p:spPr>
          <a:xfrm>
            <a:off x="457200" y="2057401"/>
            <a:ext cx="8229600" cy="1536700"/>
          </a:xfrm>
          <a:prstGeom prst="rect">
            <a:avLst/>
          </a:prstGeom>
        </p:spPr>
        <p:txBody>
          <a:bodyPr/>
          <a:lstStyle/>
          <a:p>
            <a:pPr>
              <a:spcAft>
                <a:spcPts val="600"/>
              </a:spcAft>
              <a:defRPr/>
            </a:pPr>
            <a:r>
              <a:rPr lang="en-US" sz="2000" dirty="0"/>
              <a:t>If additional requests for information from the claimant are needed because the upfront notification on the claims form does not adequately inform the claimant of the evidence required to substantiate the claim, refer to M21-, Part III, Subpart i,3.B.3.g for the appropriate language</a:t>
            </a:r>
          </a:p>
          <a:p>
            <a:pPr>
              <a:spcAft>
                <a:spcPts val="600"/>
              </a:spcAft>
              <a:defRPr/>
            </a:pPr>
            <a:endParaRPr lang="en-US" dirty="0"/>
          </a:p>
        </p:txBody>
      </p:sp>
      <p:sp>
        <p:nvSpPr>
          <p:cNvPr id="2" name="Slide Number Placeholder 1">
            <a:extLst>
              <a:ext uri="{FF2B5EF4-FFF2-40B4-BE49-F238E27FC236}">
                <a16:creationId xmlns:a16="http://schemas.microsoft.com/office/drawing/2014/main" id="{43A93BEB-E434-4CE7-A766-45248CEFBE80}"/>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25</a:t>
            </a:fld>
            <a:endParaRPr lang="en-US" dirty="0"/>
          </a:p>
        </p:txBody>
      </p:sp>
      <p:sp>
        <p:nvSpPr>
          <p:cNvPr id="3" name="TextBox 2">
            <a:extLst>
              <a:ext uri="{FF2B5EF4-FFF2-40B4-BE49-F238E27FC236}">
                <a16:creationId xmlns:a16="http://schemas.microsoft.com/office/drawing/2014/main" id="{E7F086D2-A0AD-48C1-AEE9-46F3B267A7D1}"/>
              </a:ext>
            </a:extLst>
          </p:cNvPr>
          <p:cNvSpPr txBox="1"/>
          <p:nvPr>
            <p:custDataLst>
              <p:tags r:id="rId4"/>
            </p:custDataLst>
          </p:nvPr>
        </p:nvSpPr>
        <p:spPr>
          <a:xfrm>
            <a:off x="457200" y="3866932"/>
            <a:ext cx="8293100" cy="1231106"/>
          </a:xfrm>
          <a:prstGeom prst="rect">
            <a:avLst/>
          </a:prstGeom>
          <a:noFill/>
        </p:spPr>
        <p:txBody>
          <a:bodyPr wrap="square" rtlCol="0">
            <a:spAutoFit/>
          </a:bodyPr>
          <a:lstStyle/>
          <a:p>
            <a:r>
              <a:rPr lang="en-US" sz="2000" i="1" dirty="0"/>
              <a:t>Note: </a:t>
            </a:r>
            <a:r>
              <a:rPr lang="en-US" i="1" dirty="0"/>
              <a:t>If the claimant ONLY submits what was requested, they will NOT be excluded from the FDC program. However, if they submit additional information, they will be excluded from FDC</a:t>
            </a:r>
          </a:p>
          <a:p>
            <a:endParaRPr lang="en-US" dirty="0"/>
          </a:p>
        </p:txBody>
      </p:sp>
    </p:spTree>
    <p:extLst>
      <p:ext uri="{BB962C8B-B14F-4D97-AF65-F5344CB8AC3E}">
        <p14:creationId xmlns:p14="http://schemas.microsoft.com/office/powerpoint/2010/main" val="370691407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Telephone Development</a:t>
            </a:r>
            <a:endParaRPr lang="en-US" sz="2800" dirty="0">
              <a:latin typeface="Arial" panose="020B0604020202020204" pitchFamily="34" charset="0"/>
            </a:endParaRPr>
          </a:p>
        </p:txBody>
      </p:sp>
      <p:sp>
        <p:nvSpPr>
          <p:cNvPr id="28676" name="Rectangle 3"/>
          <p:cNvSpPr>
            <a:spLocks noGrp="1" noChangeArrowheads="1"/>
          </p:cNvSpPr>
          <p:nvPr>
            <p:ph idx="1"/>
            <p:custDataLst>
              <p:tags r:id="rId2"/>
            </p:custDataLst>
          </p:nvPr>
        </p:nvSpPr>
        <p:spPr>
          <a:xfrm>
            <a:off x="457200" y="2057400"/>
            <a:ext cx="8229600" cy="3916363"/>
          </a:xfrm>
          <a:prstGeom prst="rect">
            <a:avLst/>
          </a:prstGeom>
        </p:spPr>
        <p:txBody>
          <a:bodyPr/>
          <a:lstStyle/>
          <a:p>
            <a:pPr>
              <a:spcAft>
                <a:spcPts val="600"/>
              </a:spcAft>
              <a:buClr>
                <a:schemeClr val="tx1"/>
              </a:buClr>
            </a:pPr>
            <a:r>
              <a:rPr lang="en-US" altLang="en-US" sz="2000" dirty="0"/>
              <a:t>A telephone call to a claimant to clarify information will NOT require exclusion from the FDC program if the telephone call can be completed at the time the action is being taken on the claim</a:t>
            </a:r>
          </a:p>
          <a:p>
            <a:pPr>
              <a:spcAft>
                <a:spcPts val="600"/>
              </a:spcAft>
              <a:buClr>
                <a:schemeClr val="tx1"/>
              </a:buClr>
            </a:pPr>
            <a:endParaRPr lang="en-US" altLang="en-US" sz="2000" dirty="0"/>
          </a:p>
          <a:p>
            <a:pPr>
              <a:spcAft>
                <a:spcPts val="600"/>
              </a:spcAft>
              <a:buClr>
                <a:schemeClr val="tx1"/>
              </a:buClr>
            </a:pPr>
            <a:r>
              <a:rPr lang="en-US" altLang="en-US" sz="2000" dirty="0"/>
              <a:t>Exclusion would be appropriate if: </a:t>
            </a:r>
          </a:p>
          <a:p>
            <a:pPr marL="569913" lvl="2" indent="-280988">
              <a:spcAft>
                <a:spcPts val="600"/>
              </a:spcAft>
              <a:buClr>
                <a:schemeClr val="tx1"/>
              </a:buClr>
            </a:pPr>
            <a:r>
              <a:rPr lang="en-US" altLang="en-US" sz="1800" dirty="0"/>
              <a:t>The claimant cannot be reached at the time of the action being taken on the claim, and</a:t>
            </a:r>
          </a:p>
          <a:p>
            <a:pPr marL="569913" lvl="2" indent="-280988">
              <a:spcAft>
                <a:spcPts val="600"/>
              </a:spcAft>
              <a:buClr>
                <a:schemeClr val="tx1"/>
              </a:buClr>
            </a:pPr>
            <a:r>
              <a:rPr lang="en-US" altLang="en-US" sz="1800" dirty="0"/>
              <a:t>VA then had to send a letter to the claimant to request the necessary information</a:t>
            </a:r>
          </a:p>
        </p:txBody>
      </p:sp>
      <p:sp>
        <p:nvSpPr>
          <p:cNvPr id="2" name="Slide Number Placeholder 1">
            <a:extLst>
              <a:ext uri="{FF2B5EF4-FFF2-40B4-BE49-F238E27FC236}">
                <a16:creationId xmlns:a16="http://schemas.microsoft.com/office/drawing/2014/main" id="{5959C1EF-8182-4A48-8FD5-A2DC2A1C2D59}"/>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26</a:t>
            </a:fld>
            <a:endParaRPr lang="en-US" dirty="0"/>
          </a:p>
        </p:txBody>
      </p:sp>
    </p:spTree>
    <p:extLst>
      <p:ext uri="{BB962C8B-B14F-4D97-AF65-F5344CB8AC3E}">
        <p14:creationId xmlns:p14="http://schemas.microsoft.com/office/powerpoint/2010/main" val="21823775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Determining the Appropriate Effective Date</a:t>
            </a:r>
            <a:endParaRPr lang="en-US" sz="2800" dirty="0">
              <a:latin typeface="Arial" panose="020B0604020202020204" pitchFamily="34" charset="0"/>
            </a:endParaRPr>
          </a:p>
        </p:txBody>
      </p:sp>
      <p:sp>
        <p:nvSpPr>
          <p:cNvPr id="29700" name="Rectangle 3"/>
          <p:cNvSpPr>
            <a:spLocks noGrp="1" noChangeArrowheads="1"/>
          </p:cNvSpPr>
          <p:nvPr>
            <p:ph idx="1"/>
            <p:custDataLst>
              <p:tags r:id="rId2"/>
            </p:custDataLst>
          </p:nvPr>
        </p:nvSpPr>
        <p:spPr>
          <a:xfrm>
            <a:off x="481780" y="2051130"/>
            <a:ext cx="8229600" cy="2160638"/>
          </a:xfrm>
          <a:prstGeom prst="rect">
            <a:avLst/>
          </a:prstGeom>
        </p:spPr>
        <p:txBody>
          <a:bodyPr>
            <a:normAutofit/>
          </a:bodyPr>
          <a:lstStyle/>
          <a:p>
            <a:pPr marL="285750" indent="-285750">
              <a:spcAft>
                <a:spcPts val="600"/>
              </a:spcAft>
              <a:buClr>
                <a:schemeClr val="tx1"/>
              </a:buClr>
              <a:buFont typeface="Arial" panose="020B0604020202020204" pitchFamily="34" charset="0"/>
              <a:buChar char="•"/>
            </a:pPr>
            <a:r>
              <a:rPr lang="en-US" altLang="en-US" sz="2000" dirty="0"/>
              <a:t>Under certain circumstances VA may assign an effective date for payment earlier than the date the VA received the claim:</a:t>
            </a:r>
          </a:p>
          <a:p>
            <a:pPr marL="628650" lvl="2" indent="-339725">
              <a:spcAft>
                <a:spcPts val="600"/>
              </a:spcAft>
              <a:buClr>
                <a:schemeClr val="tx1"/>
              </a:buClr>
            </a:pPr>
            <a:r>
              <a:rPr lang="en-US" altLang="en-US" sz="1800" dirty="0"/>
              <a:t>Original FDC’s</a:t>
            </a:r>
          </a:p>
          <a:p>
            <a:pPr marL="628650" lvl="2" indent="-339725">
              <a:spcAft>
                <a:spcPts val="600"/>
              </a:spcAft>
              <a:buClr>
                <a:schemeClr val="tx1"/>
              </a:buClr>
            </a:pPr>
            <a:r>
              <a:rPr lang="en-US" altLang="en-US" sz="1800" dirty="0"/>
              <a:t>Claims received within one year of discharge</a:t>
            </a:r>
          </a:p>
          <a:p>
            <a:pPr marL="628650" lvl="2" indent="-339725">
              <a:spcAft>
                <a:spcPts val="600"/>
              </a:spcAft>
              <a:buClr>
                <a:schemeClr val="tx1"/>
              </a:buClr>
            </a:pPr>
            <a:r>
              <a:rPr lang="en-US" altLang="en-US" sz="1800" dirty="0"/>
              <a:t>Claims for increase</a:t>
            </a:r>
          </a:p>
          <a:p>
            <a:pPr marL="628650" lvl="2" indent="-339725">
              <a:spcAft>
                <a:spcPts val="600"/>
              </a:spcAft>
              <a:buClr>
                <a:schemeClr val="tx1"/>
              </a:buClr>
            </a:pPr>
            <a:r>
              <a:rPr lang="en-US" altLang="en-US" sz="1800" dirty="0"/>
              <a:t>Liberalizing law changes</a:t>
            </a:r>
          </a:p>
        </p:txBody>
      </p:sp>
      <p:sp>
        <p:nvSpPr>
          <p:cNvPr id="2" name="Slide Number Placeholder 1">
            <a:extLst>
              <a:ext uri="{FF2B5EF4-FFF2-40B4-BE49-F238E27FC236}">
                <a16:creationId xmlns:a16="http://schemas.microsoft.com/office/drawing/2014/main" id="{516514B8-FAAE-4A59-8BF2-44577E68EC23}"/>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27</a:t>
            </a:fld>
            <a:endParaRPr lang="en-US" sz="1400" dirty="0"/>
          </a:p>
        </p:txBody>
      </p:sp>
      <p:sp>
        <p:nvSpPr>
          <p:cNvPr id="3" name="TextBox 2">
            <a:extLst>
              <a:ext uri="{FF2B5EF4-FFF2-40B4-BE49-F238E27FC236}">
                <a16:creationId xmlns:a16="http://schemas.microsoft.com/office/drawing/2014/main" id="{EE1337DC-C83A-45F3-9BC0-6DA343B52000}"/>
              </a:ext>
            </a:extLst>
          </p:cNvPr>
          <p:cNvSpPr txBox="1"/>
          <p:nvPr>
            <p:custDataLst>
              <p:tags r:id="rId4"/>
            </p:custDataLst>
          </p:nvPr>
        </p:nvSpPr>
        <p:spPr>
          <a:xfrm>
            <a:off x="481780" y="4546408"/>
            <a:ext cx="7877060" cy="677108"/>
          </a:xfrm>
          <a:prstGeom prst="rect">
            <a:avLst/>
          </a:prstGeom>
          <a:noFill/>
        </p:spPr>
        <p:txBody>
          <a:bodyPr wrap="square" rtlCol="0">
            <a:spAutoFit/>
          </a:bodyPr>
          <a:lstStyle/>
          <a:p>
            <a:pPr>
              <a:spcAft>
                <a:spcPts val="600"/>
              </a:spcAft>
            </a:pPr>
            <a:r>
              <a:rPr lang="en-US" altLang="en-US" sz="2000" dirty="0">
                <a:latin typeface="Arial" panose="020B0604020202020204" pitchFamily="34" charset="0"/>
                <a:cs typeface="Arial" panose="020B0604020202020204" pitchFamily="34" charset="0"/>
              </a:rPr>
              <a:t>Note: </a:t>
            </a:r>
            <a:r>
              <a:rPr lang="en-US" altLang="en-US" dirty="0">
                <a:latin typeface="Arial" panose="020B0604020202020204" pitchFamily="34" charset="0"/>
                <a:cs typeface="Arial" panose="020B0604020202020204" pitchFamily="34" charset="0"/>
              </a:rPr>
              <a:t>Rating Veterans Service representatives determine appropriate effective date(s)</a:t>
            </a:r>
          </a:p>
        </p:txBody>
      </p:sp>
    </p:spTree>
    <p:extLst>
      <p:ext uri="{BB962C8B-B14F-4D97-AF65-F5344CB8AC3E}">
        <p14:creationId xmlns:p14="http://schemas.microsoft.com/office/powerpoint/2010/main" val="17711272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Public Law 112-154 Section 506</a:t>
            </a:r>
            <a:endParaRPr lang="en-US" sz="2800" dirty="0">
              <a:latin typeface="Arial" panose="020B0604020202020204" pitchFamily="34" charset="0"/>
            </a:endParaRPr>
          </a:p>
        </p:txBody>
      </p:sp>
      <p:sp>
        <p:nvSpPr>
          <p:cNvPr id="30724"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pPr>
            <a:r>
              <a:rPr lang="en-US" altLang="en-US" sz="2000" dirty="0"/>
              <a:t>Section 506 of this Act amends 38 U.S.C. § 5110 to allow up to a one-year retroactive effective date for awards of disability compensation based on fully-developed original claims </a:t>
            </a:r>
          </a:p>
          <a:p>
            <a:pPr>
              <a:spcAft>
                <a:spcPts val="600"/>
              </a:spcAft>
              <a:buClr>
                <a:schemeClr val="tx1"/>
              </a:buClr>
            </a:pPr>
            <a:endParaRPr lang="en-US" altLang="en-US" sz="2000" dirty="0"/>
          </a:p>
          <a:p>
            <a:pPr>
              <a:spcAft>
                <a:spcPts val="600"/>
              </a:spcAft>
              <a:buClr>
                <a:schemeClr val="tx1"/>
              </a:buClr>
            </a:pPr>
            <a:r>
              <a:rPr lang="en-US" altLang="en-US" sz="2000" dirty="0"/>
              <a:t>Received between August 6, 2013, and August 6, 2015  </a:t>
            </a:r>
          </a:p>
          <a:p>
            <a:pPr>
              <a:spcAft>
                <a:spcPts val="600"/>
              </a:spcAft>
              <a:buClr>
                <a:schemeClr val="tx1"/>
              </a:buClr>
            </a:pPr>
            <a:endParaRPr lang="en-US" altLang="en-US" sz="2000" dirty="0"/>
          </a:p>
          <a:p>
            <a:pPr>
              <a:spcAft>
                <a:spcPts val="600"/>
              </a:spcAft>
              <a:buClr>
                <a:schemeClr val="tx1"/>
              </a:buClr>
            </a:pPr>
            <a:r>
              <a:rPr lang="en-US" altLang="en-US" sz="2000" dirty="0"/>
              <a:t>Provided an incentive to Veterans and Veteran Service Organizations (VSOs) to submit fully developed claims</a:t>
            </a:r>
            <a:endParaRPr lang="en-US" altLang="en-US" sz="2000" dirty="0">
              <a:latin typeface="Arial" charset="0"/>
              <a:cs typeface="Arial" charset="0"/>
            </a:endParaRPr>
          </a:p>
        </p:txBody>
      </p:sp>
      <p:sp>
        <p:nvSpPr>
          <p:cNvPr id="2" name="Slide Number Placeholder 1">
            <a:extLst>
              <a:ext uri="{FF2B5EF4-FFF2-40B4-BE49-F238E27FC236}">
                <a16:creationId xmlns:a16="http://schemas.microsoft.com/office/drawing/2014/main" id="{5251F67A-40BA-4603-9F0A-5A43B4AB1338}"/>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28</a:t>
            </a:fld>
            <a:endParaRPr lang="en-US" sz="1400" dirty="0"/>
          </a:p>
        </p:txBody>
      </p:sp>
    </p:spTree>
    <p:extLst>
      <p:ext uri="{BB962C8B-B14F-4D97-AF65-F5344CB8AC3E}">
        <p14:creationId xmlns:p14="http://schemas.microsoft.com/office/powerpoint/2010/main" val="28188626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Eligibility for Retroactive Date</a:t>
            </a:r>
            <a:endParaRPr lang="en-US" sz="2800" dirty="0">
              <a:latin typeface="Arial" panose="020B0604020202020204" pitchFamily="34" charset="0"/>
            </a:endParaRPr>
          </a:p>
        </p:txBody>
      </p:sp>
      <p:sp>
        <p:nvSpPr>
          <p:cNvPr id="317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pPr>
            <a:r>
              <a:rPr lang="en-US" altLang="en-US" sz="2000" dirty="0"/>
              <a:t>Eligibility for one-year retroactive date</a:t>
            </a:r>
          </a:p>
          <a:p>
            <a:pPr marL="0" indent="0">
              <a:spcAft>
                <a:spcPts val="600"/>
              </a:spcAft>
              <a:buClr>
                <a:schemeClr val="tx1"/>
              </a:buClr>
              <a:buNone/>
            </a:pPr>
            <a:endParaRPr lang="en-US" altLang="en-US" sz="2000" dirty="0"/>
          </a:p>
          <a:p>
            <a:pPr marL="511175" lvl="2" indent="-285750">
              <a:spcAft>
                <a:spcPts val="600"/>
              </a:spcAft>
              <a:buClr>
                <a:schemeClr val="tx1"/>
              </a:buClr>
            </a:pPr>
            <a:r>
              <a:rPr lang="en-US" altLang="en-US" sz="1600" dirty="0"/>
              <a:t>The claim must be for compensation – no other types of claims are eligible</a:t>
            </a:r>
          </a:p>
          <a:p>
            <a:pPr marL="511175" lvl="2" indent="-285750">
              <a:spcAft>
                <a:spcPts val="600"/>
              </a:spcAft>
              <a:buClr>
                <a:schemeClr val="tx1"/>
              </a:buClr>
            </a:pPr>
            <a:r>
              <a:rPr lang="en-US" altLang="en-US" sz="1600" dirty="0"/>
              <a:t>The claim must be formal and original</a:t>
            </a:r>
          </a:p>
          <a:p>
            <a:pPr marL="511175" lvl="2" indent="-285750">
              <a:spcAft>
                <a:spcPts val="600"/>
              </a:spcAft>
              <a:buClr>
                <a:schemeClr val="tx1"/>
              </a:buClr>
            </a:pPr>
            <a:r>
              <a:rPr lang="en-US" altLang="en-US" sz="1600" dirty="0"/>
              <a:t>The claim must be received on a VA Form 21-526EZ</a:t>
            </a:r>
          </a:p>
          <a:p>
            <a:pPr marL="511175" lvl="2" indent="-285750">
              <a:spcAft>
                <a:spcPts val="600"/>
              </a:spcAft>
              <a:buClr>
                <a:schemeClr val="tx1"/>
              </a:buClr>
            </a:pPr>
            <a:r>
              <a:rPr lang="en-US" altLang="en-US" sz="1600" dirty="0"/>
              <a:t>The claim must be received between August 6, 2013, and August 5, 2015</a:t>
            </a:r>
          </a:p>
        </p:txBody>
      </p:sp>
      <p:sp>
        <p:nvSpPr>
          <p:cNvPr id="2" name="Slide Number Placeholder 1">
            <a:extLst>
              <a:ext uri="{FF2B5EF4-FFF2-40B4-BE49-F238E27FC236}">
                <a16:creationId xmlns:a16="http://schemas.microsoft.com/office/drawing/2014/main" id="{35F67E64-2604-4F3B-A674-3B825DB3FD0E}"/>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29</a:t>
            </a:fld>
            <a:endParaRPr lang="en-US" dirty="0"/>
          </a:p>
        </p:txBody>
      </p:sp>
    </p:spTree>
    <p:extLst>
      <p:ext uri="{BB962C8B-B14F-4D97-AF65-F5344CB8AC3E}">
        <p14:creationId xmlns:p14="http://schemas.microsoft.com/office/powerpoint/2010/main" val="12167838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References</a:t>
            </a:r>
          </a:p>
        </p:txBody>
      </p:sp>
      <p:sp>
        <p:nvSpPr>
          <p:cNvPr id="5124" name="Rectangle 6"/>
          <p:cNvSpPr>
            <a:spLocks noGrp="1" noChangeArrowheads="1"/>
          </p:cNvSpPr>
          <p:nvPr>
            <p:ph idx="1"/>
            <p:custDataLst>
              <p:tags r:id="rId2"/>
            </p:custDataLst>
          </p:nvPr>
        </p:nvSpPr>
        <p:spPr>
          <a:xfrm>
            <a:off x="457200" y="2057400"/>
            <a:ext cx="8229600" cy="3916363"/>
          </a:xfrm>
          <a:prstGeom prst="rect">
            <a:avLst/>
          </a:prstGeom>
        </p:spPr>
        <p:txBody>
          <a:bodyPr/>
          <a:lstStyle/>
          <a:p>
            <a:pPr>
              <a:lnSpc>
                <a:spcPct val="90000"/>
              </a:lnSpc>
              <a:buClr>
                <a:srgbClr val="1D3275"/>
              </a:buClr>
              <a:buFont typeface="Wingdings" pitchFamily="2" charset="2"/>
              <a:buNone/>
            </a:pPr>
            <a:endParaRPr lang="en-US" altLang="en-US" sz="1050">
              <a:latin typeface="Arial" charset="0"/>
              <a:cs typeface="Times New Roman" pitchFamily="18" charset="0"/>
            </a:endParaRPr>
          </a:p>
          <a:p>
            <a:pPr>
              <a:lnSpc>
                <a:spcPct val="150000"/>
              </a:lnSpc>
              <a:buClr>
                <a:srgbClr val="1D3275"/>
              </a:buClr>
              <a:buFont typeface="Wingdings" pitchFamily="2" charset="2"/>
              <a:buChar char="Ø"/>
            </a:pPr>
            <a:endParaRPr lang="en-US" altLang="en-US" sz="1050">
              <a:latin typeface="Arial" charset="0"/>
              <a:cs typeface="Microsoft Sans Serif" pitchFamily="34" charset="0"/>
            </a:endParaRPr>
          </a:p>
          <a:p>
            <a:pPr>
              <a:lnSpc>
                <a:spcPct val="90000"/>
              </a:lnSpc>
              <a:buClr>
                <a:srgbClr val="1D3275"/>
              </a:buClr>
              <a:buFont typeface="Wingdings" pitchFamily="2" charset="2"/>
              <a:buNone/>
            </a:pPr>
            <a:endParaRPr lang="en-US" altLang="en-US" sz="900">
              <a:latin typeface="Arial" charset="0"/>
              <a:cs typeface="Times New Roman" pitchFamily="18" charset="0"/>
            </a:endParaRPr>
          </a:p>
        </p:txBody>
      </p:sp>
      <p:sp>
        <p:nvSpPr>
          <p:cNvPr id="5126" name="Rectangle 6"/>
          <p:cNvSpPr txBox="1">
            <a:spLocks noChangeArrowheads="1"/>
          </p:cNvSpPr>
          <p:nvPr>
            <p:custDataLst>
              <p:tags r:id="rId3"/>
            </p:custDataLst>
          </p:nvPr>
        </p:nvSpPr>
        <p:spPr bwMode="auto">
          <a:xfrm>
            <a:off x="506413" y="1885950"/>
            <a:ext cx="8382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marL="285750" indent="-285750">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Public Law 112-154, Section 506, Authority for Retroactive Effective Date for Awards of Disability Compensation in Connection with Applications that are Fully-Developed at Submittal</a:t>
            </a:r>
          </a:p>
          <a:p>
            <a:pPr marL="285750" indent="-285750">
              <a:spcAft>
                <a:spcPts val="600"/>
              </a:spcAft>
              <a:buClr>
                <a:schemeClr val="tx1"/>
              </a:buClr>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285750" indent="-285750">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M21-1 Part III, Subpart I, 3.A General Information About the Fully Developed Claim (FDC) Program </a:t>
            </a:r>
          </a:p>
          <a:p>
            <a:pPr marL="285750" indent="-285750">
              <a:spcAft>
                <a:spcPts val="600"/>
              </a:spcAft>
              <a:buClr>
                <a:schemeClr val="tx1"/>
              </a:buClr>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285750" indent="-285750">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M21-1 Part III, Subpart I, 3.B Processing FDCs</a:t>
            </a:r>
          </a:p>
        </p:txBody>
      </p:sp>
      <p:sp>
        <p:nvSpPr>
          <p:cNvPr id="2" name="Slide Number Placeholder 1">
            <a:extLst>
              <a:ext uri="{FF2B5EF4-FFF2-40B4-BE49-F238E27FC236}">
                <a16:creationId xmlns:a16="http://schemas.microsoft.com/office/drawing/2014/main" id="{4C6E6728-DAB7-48FF-8629-3B5F0824D41D}"/>
              </a:ext>
            </a:extLst>
          </p:cNvPr>
          <p:cNvSpPr>
            <a:spLocks noGrp="1"/>
          </p:cNvSpPr>
          <p:nvPr>
            <p:ph type="sldNum" sz="quarter" idx="12"/>
            <p:custDataLst>
              <p:tags r:id="rId4"/>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3</a:t>
            </a:fld>
            <a:endParaRPr lang="en-US" sz="1400" dirty="0"/>
          </a:p>
        </p:txBody>
      </p:sp>
    </p:spTree>
    <p:extLst>
      <p:ext uri="{BB962C8B-B14F-4D97-AF65-F5344CB8AC3E}">
        <p14:creationId xmlns:p14="http://schemas.microsoft.com/office/powerpoint/2010/main" val="3047506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hidden="1"/>
          <p:cNvSpPr>
            <a:spLocks noGrp="1" noChangeArrowheads="1"/>
          </p:cNvSpPr>
          <p:nvPr>
            <p:ph type="title"/>
            <p:custDataLst>
              <p:tags r:id="rId1"/>
            </p:custDataLst>
          </p:nvPr>
        </p:nvSpPr>
        <p:spPr>
          <a:xfrm>
            <a:off x="0" y="793629"/>
            <a:ext cx="9144000" cy="1086867"/>
          </a:xfrm>
        </p:spPr>
        <p:txBody>
          <a:bodyPr/>
          <a:lstStyle/>
          <a:p>
            <a:r>
              <a:rPr lang="en-US" altLang="en-US">
                <a:effectLst/>
              </a:rPr>
              <a:t>Review</a:t>
            </a:r>
          </a:p>
        </p:txBody>
      </p:sp>
      <p:sp>
        <p:nvSpPr>
          <p:cNvPr id="3" name="Slide Number Placeholder 2">
            <a:extLst>
              <a:ext uri="{FF2B5EF4-FFF2-40B4-BE49-F238E27FC236}">
                <a16:creationId xmlns:a16="http://schemas.microsoft.com/office/drawing/2014/main" id="{B11BEF26-8026-44EA-901D-69439F42C967}"/>
              </a:ext>
            </a:extLst>
          </p:cNvPr>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30</a:t>
            </a:fld>
            <a:endParaRPr lang="en-US" dirty="0"/>
          </a:p>
        </p:txBody>
      </p:sp>
      <p:sp>
        <p:nvSpPr>
          <p:cNvPr id="2" name="TextBox 1">
            <a:extLst>
              <a:ext uri="{FF2B5EF4-FFF2-40B4-BE49-F238E27FC236}">
                <a16:creationId xmlns:a16="http://schemas.microsoft.com/office/drawing/2014/main" id="{3CEE5C28-663A-45E2-8009-E115536EA155}"/>
              </a:ext>
            </a:extLst>
          </p:cNvPr>
          <p:cNvSpPr txBox="1"/>
          <p:nvPr>
            <p:custDataLst>
              <p:tags r:id="rId3"/>
            </p:custDataLst>
          </p:nvPr>
        </p:nvSpPr>
        <p:spPr>
          <a:xfrm>
            <a:off x="0" y="2828835"/>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40733610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Purpose of FDC</a:t>
            </a:r>
            <a:endParaRPr lang="en-US" sz="2800" dirty="0">
              <a:latin typeface="Arial" panose="020B0604020202020204" pitchFamily="34" charset="0"/>
            </a:endParaRPr>
          </a:p>
        </p:txBody>
      </p:sp>
      <p:sp>
        <p:nvSpPr>
          <p:cNvPr id="8196"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marL="385763" indent="-342900">
              <a:spcAft>
                <a:spcPts val="600"/>
              </a:spcAft>
              <a:buClr>
                <a:schemeClr val="tx1"/>
              </a:buClr>
              <a:defRPr/>
            </a:pPr>
            <a:r>
              <a:rPr lang="en-US" altLang="en-US" sz="2000" dirty="0">
                <a:cs typeface="Arial" charset="0"/>
              </a:rPr>
              <a:t>Reducing the backlog of pending claims, and</a:t>
            </a:r>
          </a:p>
          <a:p>
            <a:pPr marL="385763" indent="-342900">
              <a:spcAft>
                <a:spcPts val="600"/>
              </a:spcAft>
              <a:buClr>
                <a:schemeClr val="tx1"/>
              </a:buClr>
              <a:defRPr/>
            </a:pPr>
            <a:endParaRPr lang="en-US" altLang="en-US" sz="2000" dirty="0">
              <a:cs typeface="Arial" charset="0"/>
            </a:endParaRPr>
          </a:p>
          <a:p>
            <a:pPr marL="385763" indent="-342900">
              <a:spcAft>
                <a:spcPts val="600"/>
              </a:spcAft>
              <a:buClr>
                <a:schemeClr val="tx1"/>
              </a:buClr>
              <a:defRPr/>
            </a:pPr>
            <a:r>
              <a:rPr lang="en-US" altLang="en-US" sz="2000" dirty="0">
                <a:cs typeface="Arial" charset="0"/>
              </a:rPr>
              <a:t>Improving claim-processing timeliness</a:t>
            </a:r>
          </a:p>
        </p:txBody>
      </p:sp>
      <p:sp>
        <p:nvSpPr>
          <p:cNvPr id="2" name="Slide Number Placeholder 1">
            <a:extLst>
              <a:ext uri="{FF2B5EF4-FFF2-40B4-BE49-F238E27FC236}">
                <a16:creationId xmlns:a16="http://schemas.microsoft.com/office/drawing/2014/main" id="{F6F7AA8C-88B1-45E4-B450-A9EE5890256C}"/>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4</a:t>
            </a:fld>
            <a:endParaRPr lang="en-US" sz="1400" dirty="0"/>
          </a:p>
        </p:txBody>
      </p:sp>
    </p:spTree>
    <p:extLst>
      <p:ext uri="{BB962C8B-B14F-4D97-AF65-F5344CB8AC3E}">
        <p14:creationId xmlns:p14="http://schemas.microsoft.com/office/powerpoint/2010/main" val="25733547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Types of EZ Forms</a:t>
            </a:r>
            <a:endParaRPr lang="en-US" sz="2800" dirty="0">
              <a:latin typeface="Arial" panose="020B0604020202020204" pitchFamily="34" charset="0"/>
            </a:endParaRPr>
          </a:p>
        </p:txBody>
      </p:sp>
      <p:sp>
        <p:nvSpPr>
          <p:cNvPr id="7172"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pPr>
            <a:r>
              <a:rPr lang="en-US" altLang="en-US" sz="2000" dirty="0"/>
              <a:t>VA Form 21-526EZ, </a:t>
            </a:r>
            <a:r>
              <a:rPr lang="en-US" altLang="en-US" sz="2000" i="1" dirty="0"/>
              <a:t>Application for Disability Compensation and Related Compensation Benefits</a:t>
            </a:r>
          </a:p>
          <a:p>
            <a:pPr>
              <a:spcAft>
                <a:spcPts val="600"/>
              </a:spcAft>
              <a:buClr>
                <a:schemeClr val="tx1"/>
              </a:buClr>
            </a:pPr>
            <a:endParaRPr lang="en-US" altLang="en-US" sz="2000" dirty="0"/>
          </a:p>
          <a:p>
            <a:pPr>
              <a:spcAft>
                <a:spcPts val="600"/>
              </a:spcAft>
              <a:buClr>
                <a:schemeClr val="tx1"/>
              </a:buClr>
            </a:pPr>
            <a:r>
              <a:rPr lang="en-US" altLang="en-US" sz="2000" dirty="0"/>
              <a:t>VA Form 21P-527EZ, </a:t>
            </a:r>
            <a:r>
              <a:rPr lang="en-US" altLang="en-US" sz="2000" i="1" dirty="0"/>
              <a:t>Application for Pension</a:t>
            </a:r>
            <a:endParaRPr lang="en-US" altLang="en-US" sz="2000" dirty="0"/>
          </a:p>
          <a:p>
            <a:pPr>
              <a:spcAft>
                <a:spcPts val="600"/>
              </a:spcAft>
              <a:buClr>
                <a:schemeClr val="tx1"/>
              </a:buClr>
            </a:pPr>
            <a:endParaRPr lang="en-US" altLang="en-US" sz="2000" dirty="0"/>
          </a:p>
          <a:p>
            <a:pPr>
              <a:spcAft>
                <a:spcPts val="600"/>
              </a:spcAft>
              <a:buClr>
                <a:schemeClr val="tx1"/>
              </a:buClr>
            </a:pPr>
            <a:r>
              <a:rPr lang="en-US" altLang="en-US" sz="2000" dirty="0"/>
              <a:t>VA Form 21-534EZ, </a:t>
            </a:r>
            <a:r>
              <a:rPr lang="en-US" altLang="en-US" sz="2000" i="1" dirty="0"/>
              <a:t>Application for DIC, Death Pension, and/or Accrued Benefits</a:t>
            </a:r>
            <a:endParaRPr lang="en-US" altLang="en-US" sz="2000" i="1" dirty="0">
              <a:cs typeface="Arial" charset="0"/>
            </a:endParaRPr>
          </a:p>
        </p:txBody>
      </p:sp>
      <p:sp>
        <p:nvSpPr>
          <p:cNvPr id="2" name="Slide Number Placeholder 1">
            <a:extLst>
              <a:ext uri="{FF2B5EF4-FFF2-40B4-BE49-F238E27FC236}">
                <a16:creationId xmlns:a16="http://schemas.microsoft.com/office/drawing/2014/main" id="{98088D79-47FB-448B-A37F-893E7659E112}"/>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5</a:t>
            </a:fld>
            <a:endParaRPr lang="en-US" sz="1400" dirty="0"/>
          </a:p>
        </p:txBody>
      </p:sp>
    </p:spTree>
    <p:extLst>
      <p:ext uri="{BB962C8B-B14F-4D97-AF65-F5344CB8AC3E}">
        <p14:creationId xmlns:p14="http://schemas.microsoft.com/office/powerpoint/2010/main" val="39332514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EZ Form for FDC</a:t>
            </a:r>
            <a:endParaRPr lang="en-US" sz="2800" dirty="0">
              <a:latin typeface="Arial" panose="020B0604020202020204" pitchFamily="34" charset="0"/>
            </a:endParaRPr>
          </a:p>
        </p:txBody>
      </p:sp>
      <p:sp>
        <p:nvSpPr>
          <p:cNvPr id="8196"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pPr>
            <a:r>
              <a:rPr lang="en-US" altLang="en-US" sz="2000" dirty="0"/>
              <a:t>Only a claim filed on the prescribed form is potentially eligible for processing in the FDC Program</a:t>
            </a:r>
          </a:p>
          <a:p>
            <a:pPr>
              <a:spcAft>
                <a:spcPts val="600"/>
              </a:spcAft>
              <a:buClr>
                <a:schemeClr val="tx1"/>
              </a:buClr>
            </a:pPr>
            <a:endParaRPr lang="en-US" altLang="en-US" sz="2000" dirty="0"/>
          </a:p>
          <a:p>
            <a:pPr>
              <a:spcAft>
                <a:spcPts val="600"/>
              </a:spcAft>
              <a:buClr>
                <a:schemeClr val="tx1"/>
              </a:buClr>
            </a:pPr>
            <a:r>
              <a:rPr lang="en-US" altLang="en-US" sz="2000" dirty="0"/>
              <a:t>If a claimant requests processing in the FDC Program but did not file the claim on an EZ form, the claim will be excluded from the FDC Program</a:t>
            </a:r>
            <a:endParaRPr lang="en-US" altLang="en-US" sz="2000" dirty="0">
              <a:cs typeface="Arial" charset="0"/>
            </a:endParaRPr>
          </a:p>
        </p:txBody>
      </p:sp>
      <p:sp>
        <p:nvSpPr>
          <p:cNvPr id="2" name="Slide Number Placeholder 1">
            <a:extLst>
              <a:ext uri="{FF2B5EF4-FFF2-40B4-BE49-F238E27FC236}">
                <a16:creationId xmlns:a16="http://schemas.microsoft.com/office/drawing/2014/main" id="{A73CFB75-80C3-4734-9B1C-405BBBCD9980}"/>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6</a:t>
            </a:fld>
            <a:endParaRPr lang="en-US" sz="1400" dirty="0"/>
          </a:p>
        </p:txBody>
      </p:sp>
    </p:spTree>
    <p:extLst>
      <p:ext uri="{BB962C8B-B14F-4D97-AF65-F5344CB8AC3E}">
        <p14:creationId xmlns:p14="http://schemas.microsoft.com/office/powerpoint/2010/main" val="40959223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Unique Characteristics of the EZ Form</a:t>
            </a:r>
            <a:endParaRPr lang="en-US" sz="2800" dirty="0">
              <a:latin typeface="Arial" panose="020B0604020202020204" pitchFamily="34" charset="0"/>
            </a:endParaRPr>
          </a:p>
        </p:txBody>
      </p:sp>
      <p:sp>
        <p:nvSpPr>
          <p:cNvPr id="9220"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pPr>
            <a:r>
              <a:rPr lang="en-US" altLang="en-US" sz="2000" dirty="0"/>
              <a:t>Provide notice of the evidence Veterans must submit in order to establish entitlement to the benefits they are seeking</a:t>
            </a:r>
          </a:p>
          <a:p>
            <a:pPr>
              <a:spcAft>
                <a:spcPts val="600"/>
              </a:spcAft>
              <a:buClr>
                <a:schemeClr val="tx1"/>
              </a:buClr>
            </a:pPr>
            <a:endParaRPr lang="en-US" altLang="en-US" sz="2000" dirty="0"/>
          </a:p>
          <a:p>
            <a:pPr>
              <a:spcAft>
                <a:spcPts val="600"/>
              </a:spcAft>
              <a:buClr>
                <a:schemeClr val="tx1"/>
              </a:buClr>
            </a:pPr>
            <a:r>
              <a:rPr lang="en-US" altLang="en-US" sz="2000" dirty="0"/>
              <a:t>Eliminate the need to provide notice after receiving the application</a:t>
            </a:r>
          </a:p>
          <a:p>
            <a:pPr>
              <a:spcAft>
                <a:spcPts val="600"/>
              </a:spcAft>
              <a:buClr>
                <a:schemeClr val="tx1"/>
              </a:buClr>
            </a:pPr>
            <a:endParaRPr lang="en-US" altLang="en-US" sz="2000" dirty="0"/>
          </a:p>
          <a:p>
            <a:pPr>
              <a:spcAft>
                <a:spcPts val="600"/>
              </a:spcAft>
              <a:buClr>
                <a:schemeClr val="tx1"/>
              </a:buClr>
            </a:pPr>
            <a:r>
              <a:rPr lang="en-US" altLang="en-US" sz="2000" dirty="0"/>
              <a:t>Eliminate the time allowed for claimants to respond to the notice</a:t>
            </a:r>
            <a:endParaRPr lang="en-US" altLang="en-US" sz="2000" dirty="0">
              <a:latin typeface="Arial" charset="0"/>
            </a:endParaRPr>
          </a:p>
        </p:txBody>
      </p:sp>
      <p:sp>
        <p:nvSpPr>
          <p:cNvPr id="2" name="Slide Number Placeholder 1">
            <a:extLst>
              <a:ext uri="{FF2B5EF4-FFF2-40B4-BE49-F238E27FC236}">
                <a16:creationId xmlns:a16="http://schemas.microsoft.com/office/drawing/2014/main" id="{CFA4C58A-629C-4D0D-B774-DEB776FB38CF}"/>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6A6A193-2FDC-48DD-8023-1C75B05EEA9A}" type="slidenum">
              <a:rPr lang="en-US" sz="1400" smtClean="0"/>
              <a:pPr>
                <a:spcAft>
                  <a:spcPts val="600"/>
                </a:spcAft>
              </a:pPr>
              <a:t>7</a:t>
            </a:fld>
            <a:endParaRPr lang="en-US" sz="1400" dirty="0"/>
          </a:p>
        </p:txBody>
      </p:sp>
    </p:spTree>
    <p:extLst>
      <p:ext uri="{BB962C8B-B14F-4D97-AF65-F5344CB8AC3E}">
        <p14:creationId xmlns:p14="http://schemas.microsoft.com/office/powerpoint/2010/main" val="19041473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21-526EZ Notice Section</a:t>
            </a:r>
            <a:endParaRPr lang="en-US" sz="2800" dirty="0">
              <a:latin typeface="Arial" panose="020B0604020202020204" pitchFamily="34" charset="0"/>
            </a:endParaRPr>
          </a:p>
        </p:txBody>
      </p:sp>
      <p:sp>
        <p:nvSpPr>
          <p:cNvPr id="11268" name="Rectangle 3"/>
          <p:cNvSpPr>
            <a:spLocks noGrp="1" noChangeArrowheads="1"/>
          </p:cNvSpPr>
          <p:nvPr>
            <p:ph idx="1"/>
            <p:custDataLst>
              <p:tags r:id="rId2"/>
            </p:custDataLst>
          </p:nvPr>
        </p:nvSpPr>
        <p:spPr>
          <a:xfrm>
            <a:off x="457200" y="2057401"/>
            <a:ext cx="8229600" cy="740884"/>
          </a:xfrm>
          <a:prstGeom prst="rect">
            <a:avLst/>
          </a:prstGeom>
          <a:extLst/>
        </p:spPr>
        <p:txBody>
          <a:bodyPr/>
          <a:lstStyle/>
          <a:p>
            <a:pPr>
              <a:spcAft>
                <a:spcPts val="600"/>
              </a:spcAft>
              <a:buClr>
                <a:srgbClr val="1D3275"/>
              </a:buClr>
              <a:defRPr/>
            </a:pPr>
            <a:r>
              <a:rPr lang="en-US" altLang="en-US" sz="2000" dirty="0"/>
              <a:t>The notice section of the VA Form 21-526EZ provides the claimant §5103 notice for the following disability claims:</a:t>
            </a:r>
          </a:p>
        </p:txBody>
      </p:sp>
      <p:sp>
        <p:nvSpPr>
          <p:cNvPr id="2" name="Slide Number Placeholder 1">
            <a:extLst>
              <a:ext uri="{FF2B5EF4-FFF2-40B4-BE49-F238E27FC236}">
                <a16:creationId xmlns:a16="http://schemas.microsoft.com/office/drawing/2014/main" id="{8333E6CE-453A-4C29-B205-6A8CBEBA4D90}"/>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sp>
        <p:nvSpPr>
          <p:cNvPr id="3" name="TextBox 2">
            <a:extLst>
              <a:ext uri="{FF2B5EF4-FFF2-40B4-BE49-F238E27FC236}">
                <a16:creationId xmlns:a16="http://schemas.microsoft.com/office/drawing/2014/main" id="{1AD853CB-62C3-4890-A103-AB9492AB4B6F}"/>
              </a:ext>
            </a:extLst>
          </p:cNvPr>
          <p:cNvSpPr txBox="1"/>
          <p:nvPr>
            <p:custDataLst>
              <p:tags r:id="rId4"/>
            </p:custDataLst>
          </p:nvPr>
        </p:nvSpPr>
        <p:spPr>
          <a:xfrm>
            <a:off x="457200" y="2798285"/>
            <a:ext cx="8031296" cy="2154436"/>
          </a:xfrm>
          <a:prstGeom prst="rect">
            <a:avLst/>
          </a:prstGeom>
          <a:noFill/>
        </p:spPr>
        <p:txBody>
          <a:bodyPr wrap="square" rtlCol="0">
            <a:spAutoFit/>
          </a:bodyPr>
          <a:lstStyle/>
          <a:p>
            <a:pPr marL="569913" indent="-225425">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Service Connection</a:t>
            </a:r>
          </a:p>
          <a:p>
            <a:pPr marL="569913" indent="-225425">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Increased Disability Rating</a:t>
            </a:r>
          </a:p>
          <a:p>
            <a:pPr marL="569913" indent="-225425">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Individual Unemployability</a:t>
            </a:r>
          </a:p>
          <a:p>
            <a:pPr marL="569913" indent="-225425">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Temporary Total Disability Rating due to</a:t>
            </a:r>
          </a:p>
          <a:p>
            <a:pPr marL="914400" lvl="1" indent="-225425">
              <a:spcAft>
                <a:spcPts val="600"/>
              </a:spcAft>
              <a:buClr>
                <a:schemeClr val="tx1"/>
              </a:buClr>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Hospitalization</a:t>
            </a:r>
          </a:p>
          <a:p>
            <a:pPr marL="914400" lvl="1" indent="-225425">
              <a:spcAft>
                <a:spcPts val="600"/>
              </a:spcAft>
              <a:buClr>
                <a:schemeClr val="tx1"/>
              </a:buClr>
              <a:buFont typeface="Arial" panose="020B0604020202020204" pitchFamily="34" charset="0"/>
              <a:buChar char="•"/>
              <a:defRPr/>
            </a:pPr>
            <a:r>
              <a:rPr lang="en-US" altLang="en-US" sz="1200" dirty="0">
                <a:latin typeface="Arial" panose="020B0604020202020204" pitchFamily="34" charset="0"/>
                <a:cs typeface="Arial" panose="020B0604020202020204" pitchFamily="34" charset="0"/>
              </a:rPr>
              <a:t>Surgical or other treatment</a:t>
            </a:r>
          </a:p>
          <a:p>
            <a:pPr marL="569913" indent="-225425">
              <a:spcAft>
                <a:spcPts val="600"/>
              </a:spcAft>
              <a:buClr>
                <a:schemeClr val="tx1"/>
              </a:buClr>
              <a:buFont typeface="Arial" panose="020B0604020202020204" pitchFamily="34" charset="0"/>
              <a:buChar char="•"/>
              <a:defRPr/>
            </a:pPr>
            <a:r>
              <a:rPr lang="en-US" altLang="en-US" sz="1600" dirty="0">
                <a:latin typeface="Arial" panose="020B0604020202020204" pitchFamily="34" charset="0"/>
                <a:cs typeface="Arial" panose="020B0604020202020204" pitchFamily="34" charset="0"/>
              </a:rPr>
              <a:t>Compensation under 38 U.S.C. 1151</a:t>
            </a:r>
          </a:p>
        </p:txBody>
      </p:sp>
    </p:spTree>
    <p:extLst>
      <p:ext uri="{BB962C8B-B14F-4D97-AF65-F5344CB8AC3E}">
        <p14:creationId xmlns:p14="http://schemas.microsoft.com/office/powerpoint/2010/main" val="33328509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29"/>
            <a:ext cx="9144000" cy="1086867"/>
          </a:xfrm>
        </p:spPr>
        <p:txBody>
          <a:bodyPr>
            <a:normAutofit/>
          </a:bodyPr>
          <a:lstStyle/>
          <a:p>
            <a:pPr>
              <a:defRPr/>
            </a:pPr>
            <a:r>
              <a:rPr lang="en-US" sz="2800" dirty="0">
                <a:effectLst/>
                <a:latin typeface="Arial" panose="020B0604020202020204" pitchFamily="34" charset="0"/>
              </a:rPr>
              <a:t>21-526EZ Notice Section (cont.)</a:t>
            </a:r>
            <a:endParaRPr lang="en-US" sz="2800" dirty="0">
              <a:latin typeface="Arial" panose="020B0604020202020204" pitchFamily="34" charset="0"/>
            </a:endParaRPr>
          </a:p>
        </p:txBody>
      </p:sp>
      <p:sp>
        <p:nvSpPr>
          <p:cNvPr id="11268" name="Rectangle 3"/>
          <p:cNvSpPr>
            <a:spLocks noGrp="1" noChangeArrowheads="1"/>
          </p:cNvSpPr>
          <p:nvPr>
            <p:ph idx="1"/>
            <p:custDataLst>
              <p:tags r:id="rId2"/>
            </p:custDataLst>
          </p:nvPr>
        </p:nvSpPr>
        <p:spPr>
          <a:xfrm>
            <a:off x="457200" y="1867395"/>
            <a:ext cx="8229600" cy="3110110"/>
          </a:xfrm>
          <a:prstGeom prst="rect">
            <a:avLst/>
          </a:prstGeom>
          <a:extLst/>
        </p:spPr>
        <p:txBody>
          <a:bodyPr/>
          <a:lstStyle/>
          <a:p>
            <a:pPr marL="285750" indent="-285750">
              <a:spcAft>
                <a:spcPts val="600"/>
              </a:spcAft>
              <a:buClr>
                <a:schemeClr val="tx1"/>
              </a:buClr>
              <a:buFont typeface="Arial" panose="020B0604020202020204" pitchFamily="34" charset="0"/>
              <a:buChar char="•"/>
              <a:defRPr/>
            </a:pPr>
            <a:r>
              <a:rPr lang="en-US" altLang="en-US" sz="2000" dirty="0"/>
              <a:t>Special Monthly Compensation (SMC) based on</a:t>
            </a:r>
          </a:p>
          <a:p>
            <a:pPr marL="628650" lvl="2" indent="-284163">
              <a:spcAft>
                <a:spcPts val="600"/>
              </a:spcAft>
              <a:buClr>
                <a:schemeClr val="tx1"/>
              </a:buClr>
              <a:defRPr/>
            </a:pPr>
            <a:r>
              <a:rPr lang="en-US" altLang="en-US" sz="1800" dirty="0"/>
              <a:t>Need for aid and attendance</a:t>
            </a:r>
          </a:p>
          <a:p>
            <a:pPr marL="628650" lvl="2" indent="-284163">
              <a:spcAft>
                <a:spcPts val="600"/>
              </a:spcAft>
              <a:buClr>
                <a:schemeClr val="tx1"/>
              </a:buClr>
              <a:defRPr/>
            </a:pPr>
            <a:r>
              <a:rPr lang="en-US" altLang="en-US" sz="1800" dirty="0"/>
              <a:t>Status of being housebound</a:t>
            </a:r>
          </a:p>
          <a:p>
            <a:pPr marL="285750" indent="-285750">
              <a:spcAft>
                <a:spcPts val="600"/>
              </a:spcAft>
              <a:buClr>
                <a:schemeClr val="tx1"/>
              </a:buClr>
              <a:buFont typeface="Arial" panose="020B0604020202020204" pitchFamily="34" charset="0"/>
              <a:buChar char="•"/>
              <a:defRPr/>
            </a:pPr>
            <a:r>
              <a:rPr lang="en-US" altLang="en-US" sz="2000" dirty="0"/>
              <a:t>Additional benefits for a spouse who needs aid and attendance</a:t>
            </a:r>
          </a:p>
          <a:p>
            <a:pPr marL="285750" indent="-285750">
              <a:spcAft>
                <a:spcPts val="600"/>
              </a:spcAft>
              <a:buClr>
                <a:schemeClr val="tx1"/>
              </a:buClr>
              <a:buFont typeface="Arial" panose="020B0604020202020204" pitchFamily="34" charset="0"/>
              <a:buChar char="•"/>
              <a:defRPr/>
            </a:pPr>
            <a:r>
              <a:rPr lang="en-US" altLang="en-US" sz="2000" dirty="0"/>
              <a:t>Specially adapted housing or special home adaptation</a:t>
            </a:r>
          </a:p>
          <a:p>
            <a:pPr marL="285750" indent="-285750">
              <a:spcAft>
                <a:spcPts val="600"/>
              </a:spcAft>
              <a:buClr>
                <a:schemeClr val="tx1"/>
              </a:buClr>
              <a:buFont typeface="Arial" panose="020B0604020202020204" pitchFamily="34" charset="0"/>
              <a:buChar char="•"/>
              <a:defRPr/>
            </a:pPr>
            <a:r>
              <a:rPr lang="en-US" altLang="en-US" sz="2000" dirty="0"/>
              <a:t>Automobile allowance or adaptive equipment</a:t>
            </a:r>
          </a:p>
          <a:p>
            <a:pPr marL="285750" indent="-285750">
              <a:spcAft>
                <a:spcPts val="600"/>
              </a:spcAft>
              <a:buClr>
                <a:schemeClr val="tx1"/>
              </a:buClr>
              <a:buFont typeface="Arial" panose="020B0604020202020204" pitchFamily="34" charset="0"/>
              <a:buChar char="•"/>
              <a:defRPr/>
            </a:pPr>
            <a:r>
              <a:rPr lang="en-US" altLang="en-US" sz="2000" dirty="0"/>
              <a:t>Additional compensation for a Veteran with a child incapable of self-support</a:t>
            </a:r>
          </a:p>
        </p:txBody>
      </p:sp>
      <p:sp>
        <p:nvSpPr>
          <p:cNvPr id="2" name="Slide Number Placeholder 1">
            <a:extLst>
              <a:ext uri="{FF2B5EF4-FFF2-40B4-BE49-F238E27FC236}">
                <a16:creationId xmlns:a16="http://schemas.microsoft.com/office/drawing/2014/main" id="{03FA5C39-5D4C-4FC4-BA16-3D52FD7359DD}"/>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dirty="0"/>
          </a:p>
        </p:txBody>
      </p:sp>
      <p:sp>
        <p:nvSpPr>
          <p:cNvPr id="3" name="TextBox 2">
            <a:extLst>
              <a:ext uri="{FF2B5EF4-FFF2-40B4-BE49-F238E27FC236}">
                <a16:creationId xmlns:a16="http://schemas.microsoft.com/office/drawing/2014/main" id="{21B04D2E-EC07-4673-90E2-D421AB652414}"/>
              </a:ext>
            </a:extLst>
          </p:cNvPr>
          <p:cNvSpPr txBox="1"/>
          <p:nvPr>
            <p:custDataLst>
              <p:tags r:id="rId4"/>
            </p:custDataLst>
          </p:nvPr>
        </p:nvSpPr>
        <p:spPr>
          <a:xfrm>
            <a:off x="462116" y="5274215"/>
            <a:ext cx="7959687" cy="1031051"/>
          </a:xfrm>
          <a:prstGeom prst="rect">
            <a:avLst/>
          </a:prstGeom>
          <a:noFill/>
        </p:spPr>
        <p:txBody>
          <a:bodyPr wrap="square" rtlCol="0">
            <a:spAutoFit/>
          </a:bodyPr>
          <a:lstStyle/>
          <a:p>
            <a:pPr>
              <a:spcAft>
                <a:spcPts val="600"/>
              </a:spcAft>
            </a:pPr>
            <a:r>
              <a:rPr lang="en-US" altLang="en-US" sz="2000" dirty="0">
                <a:latin typeface="Arial" panose="020B0604020202020204" pitchFamily="34" charset="0"/>
                <a:cs typeface="Arial" panose="020B0604020202020204" pitchFamily="34" charset="0"/>
              </a:rPr>
              <a:t>Note: </a:t>
            </a:r>
            <a:r>
              <a:rPr lang="en-US" altLang="en-US" dirty="0">
                <a:latin typeface="Arial" panose="020B0604020202020204" pitchFamily="34" charset="0"/>
                <a:cs typeface="Arial" panose="020B0604020202020204" pitchFamily="34" charset="0"/>
              </a:rPr>
              <a:t>Three types of live claims are not covered by 5103 Notice – Higher level of SMC, Hepatitis, and Permanent and Total (P&amp;T)</a:t>
            </a:r>
          </a:p>
          <a:p>
            <a:pPr>
              <a:spcAft>
                <a:spcPts val="600"/>
              </a:spcAft>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54479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SLIDE_COUNT" val="42"/>
  <p:tag name="MMPROD_UIDATA" val="&lt;database version=&quot;11.0&quot;&gt;&lt;object type=&quot;1&quot; unique_id=&quot;10001&quot;&gt;&lt;object type=&quot;2&quot; unique_id=&quot;25411&quot;&gt;&lt;object type=&quot;3&quot; unique_id=&quot;25412&quot;&gt;&lt;property id=&quot;20148&quot; value=&quot;5&quot;/&gt;&lt;property id=&quot;20300&quot; value=&quot;Slide 1 - &amp;quot;Fully Developed Claims (FDC)&amp;quot;&quot;/&gt;&lt;property id=&quot;20307&quot; value=&quot;257&quot;/&gt;&lt;/object&gt;&lt;object type=&quot;3&quot; unique_id=&quot;25413&quot;&gt;&lt;property id=&quot;20148&quot; value=&quot;5&quot;/&gt;&lt;property id=&quot;20300&quot; value=&quot;Slide 2 - &amp;quot;Lesson Objectives&amp;quot;&quot;/&gt;&lt;property id=&quot;20307&quot; value=&quot;262&quot;/&gt;&lt;/object&gt;&lt;object type=&quot;3&quot; unique_id=&quot;25414&quot;&gt;&lt;property id=&quot;20148&quot; value=&quot;5&quot;/&gt;&lt;property id=&quot;20300&quot; value=&quot;Slide 3 - &amp;quot;References&amp;quot;&quot;/&gt;&lt;property id=&quot;20307&quot; value=&quot;263&quot;/&gt;&lt;/object&gt;&lt;object type=&quot;3&quot; unique_id=&quot;25415&quot;&gt;&lt;property id=&quot;20148&quot; value=&quot;5&quot;/&gt;&lt;property id=&quot;20300&quot; value=&quot;Slide 4 - &amp;quot;Purpose of FDC&amp;quot;&quot;/&gt;&lt;property id=&quot;20307&quot; value=&quot;264&quot;/&gt;&lt;/object&gt;&lt;object type=&quot;3&quot; unique_id=&quot;25416&quot;&gt;&lt;property id=&quot;20148&quot; value=&quot;5&quot;/&gt;&lt;property id=&quot;20300&quot; value=&quot;Slide 5 - &amp;quot;Types of EZ Forms&amp;quot;&quot;/&gt;&lt;property id=&quot;20307&quot; value=&quot;265&quot;/&gt;&lt;/object&gt;&lt;object type=&quot;3&quot; unique_id=&quot;25417&quot;&gt;&lt;property id=&quot;20148&quot; value=&quot;5&quot;/&gt;&lt;property id=&quot;20300&quot; value=&quot;Slide 6 - &amp;quot;EZ Form for FDC&amp;quot;&quot;/&gt;&lt;property id=&quot;20307&quot; value=&quot;266&quot;/&gt;&lt;/object&gt;&lt;object type=&quot;3&quot; unique_id=&quot;25418&quot;&gt;&lt;property id=&quot;20148&quot; value=&quot;5&quot;/&gt;&lt;property id=&quot;20300&quot; value=&quot;Slide 7 - &amp;quot;Unique Characteristics of the EZ Form&amp;quot;&quot;/&gt;&lt;property id=&quot;20307&quot; value=&quot;267&quot;/&gt;&lt;/object&gt;&lt;object type=&quot;3&quot; unique_id=&quot;25419&quot;&gt;&lt;property id=&quot;20148&quot; value=&quot;5&quot;/&gt;&lt;property id=&quot;20300&quot; value=&quot;Slide 8 - &amp;quot;21-526EZ Notice Section&amp;quot;&quot;/&gt;&lt;property id=&quot;20307&quot; value=&quot;268&quot;/&gt;&lt;/object&gt;&lt;object type=&quot;3&quot; unique_id=&quot;25420&quot;&gt;&lt;property id=&quot;20148&quot; value=&quot;5&quot;/&gt;&lt;property id=&quot;20300&quot; value=&quot;Slide 9 - &amp;quot;21-526EZ Notice Section (continued)&amp;quot;&quot;/&gt;&lt;property id=&quot;20307&quot; value=&quot;269&quot;/&gt;&lt;/object&gt;&lt;object type=&quot;3&quot; unique_id=&quot;25421&quot;&gt;&lt;property id=&quot;20148&quot; value=&quot;5&quot;/&gt;&lt;property id=&quot;20300&quot; value=&quot;Slide 10 - &amp;quot;21P-527EZ Notice Section&amp;quot;&quot;/&gt;&lt;property id=&quot;20307&quot; value=&quot;270&quot;/&gt;&lt;/object&gt;&lt;object type=&quot;3&quot; unique_id=&quot;25422&quot;&gt;&lt;property id=&quot;20148&quot; value=&quot;5&quot;/&gt;&lt;property id=&quot;20300&quot; value=&quot;Slide 11 - &amp;quot;21-534EZ Notice Section&amp;quot;&quot;/&gt;&lt;property id=&quot;20307&quot; value=&quot;271&quot;/&gt;&lt;/object&gt;&lt;object type=&quot;3&quot; unique_id=&quot;25423&quot;&gt;&lt;property id=&quot;20148&quot; value=&quot;5&quot;/&gt;&lt;property id=&quot;20300&quot; value=&quot;Slide 12 - &amp;quot;Incomplete Claims for FDC&amp;quot;&quot;/&gt;&lt;property id=&quot;20307&quot; value=&quot;272&quot;/&gt;&lt;/object&gt;&lt;object type=&quot;3&quot; unique_id=&quot;25424&quot;&gt;&lt;property id=&quot;20148&quot; value=&quot;5&quot;/&gt;&lt;property id=&quot;20300&quot; value=&quot;Slide 13 - &amp;quot;FDC Claims  Prior to March 24, 2015&amp;quot;&quot;/&gt;&lt;property id=&quot;20307&quot; value=&quot;273&quot;/&gt;&lt;/object&gt;&lt;object type=&quot;3&quot; unique_id=&quot;25425&quot;&gt;&lt;property id=&quot;20148&quot; value=&quot;5&quot;/&gt;&lt;property id=&quot;20300&quot; value=&quot;Slide 14 - &amp;quot;FDC Claims  After March 24, 2015&amp;quot;&quot;/&gt;&lt;property id=&quot;20307&quot; value=&quot;274&quot;/&gt;&lt;/object&gt;&lt;object type=&quot;3&quot; unique_id=&quot;25426&quot;&gt;&lt;property id=&quot;20148&quot; value=&quot;5&quot;/&gt;&lt;property id=&quot;20300&quot; value=&quot;Slide 15 - &amp;quot;Excluding a Claim from FDC at CEST&amp;quot;&quot;/&gt;&lt;property id=&quot;20307&quot; value=&quot;275&quot;/&gt;&lt;/object&gt;&lt;object type=&quot;3&quot; unique_id=&quot;25427&quot;&gt;&lt;property id=&quot;20148&quot; value=&quot;5&quot;/&gt;&lt;property id=&quot;20300&quot; value=&quot;Slide 16 - &amp;quot;Excluding a Claim from FDC at CEST (continued)&amp;quot;&quot;/&gt;&lt;property id=&quot;20307&quot; value=&quot;276&quot;/&gt;&lt;/object&gt;&lt;object type=&quot;3&quot; unique_id=&quot;25428&quot;&gt;&lt;property id=&quot;20148&quot; value=&quot;5&quot;/&gt;&lt;property id=&quot;20300&quot; value=&quot;Slide 17 - &amp;quot;Private Medical Records&amp;quot;&quot;/&gt;&lt;property id=&quot;20307&quot; value=&quot;277&quot;/&gt;&lt;/object&gt;&lt;object type=&quot;3&quot; unique_id=&quot;25429&quot;&gt;&lt;property id=&quot;20148&quot; value=&quot;5&quot;/&gt;&lt;property id=&quot;20300&quot; value=&quot;Slide 18 - &amp;quot;Subsequent Exclusions from FDC Program&amp;quot;&quot;/&gt;&lt;property id=&quot;20307&quot; value=&quot;278&quot;/&gt;&lt;/object&gt;&lt;object type=&quot;3&quot; unique_id=&quot;25430&quot;&gt;&lt;property id=&quot;20148&quot; value=&quot;5&quot;/&gt;&lt;property id=&quot;20300&quot; value=&quot;Slide 19 - &amp;quot;Submission of Additional Evidence and FDC Exclusion&amp;quot;&quot;/&gt;&lt;property id=&quot;20307&quot; value=&quot;279&quot;/&gt;&lt;/object&gt;&lt;object type=&quot;3&quot; unique_id=&quot;25431&quot;&gt;&lt;property id=&quot;20148&quot; value=&quot;5&quot;/&gt;&lt;property id=&quot;20300&quot; value=&quot;Slide 20 - &amp;quot;Excluded FDC Notification&amp;quot;&quot;/&gt;&lt;property id=&quot;20307&quot; value=&quot;280&quot;/&gt;&lt;/object&gt;&lt;object type=&quot;3&quot; unique_id=&quot;25432&quot;&gt;&lt;property id=&quot;20148&quot; value=&quot;5&quot;/&gt;&lt;property id=&quot;20300&quot; value=&quot;Slide 21 - &amp;quot;FDC Development Requirements&amp;quot;&quot;/&gt;&lt;property id=&quot;20307&quot; value=&quot;281&quot;/&gt;&lt;/object&gt;&lt;object type=&quot;3&quot; unique_id=&quot;25433&quot;&gt;&lt;property id=&quot;20148&quot; value=&quot;5&quot;/&gt;&lt;property id=&quot;20300&quot; value=&quot;Slide 22 - &amp;quot;Unavailable Federal Records&amp;quot;&quot;/&gt;&lt;property id=&quot;20307&quot; value=&quot;282&quot;/&gt;&lt;/object&gt;&lt;object type=&quot;3&quot; unique_id=&quot;25434&quot;&gt;&lt;property id=&quot;20148&quot; value=&quot;5&quot;/&gt;&lt;property id=&quot;20300&quot; value=&quot;Slide 23 - &amp;quot;FDC and Special Issue Development&amp;quot;&quot;/&gt;&lt;property id=&quot;20307&quot; value=&quot;283&quot;/&gt;&lt;/object&gt;&lt;object type=&quot;3&quot; unique_id=&quot;25435&quot;&gt;&lt;property id=&quot;20148&quot; value=&quot;5&quot;/&gt;&lt;property id=&quot;20300&quot; value=&quot;Slide 24 - &amp;quot;FDC and Special Issue Development (continued)&amp;quot;&quot;/&gt;&lt;property id=&quot;20307&quot; value=&quot;284&quot;/&gt;&lt;/object&gt;&lt;object type=&quot;3&quot; unique_id=&quot;25436&quot;&gt;&lt;property id=&quot;20148&quot; value=&quot;5&quot;/&gt;&lt;property id=&quot;20300&quot; value=&quot;Slide 25 - &amp;quot;FDC and Special Issue Development (continued)&amp;quot;&quot;/&gt;&lt;property id=&quot;20307&quot; value=&quot;285&quot;/&gt;&lt;/object&gt;&lt;object type=&quot;3&quot; unique_id=&quot;25437&quot;&gt;&lt;property id=&quot;20148&quot; value=&quot;5&quot;/&gt;&lt;property id=&quot;20300&quot; value=&quot;Slide 26 - &amp;quot;Telephone Development&amp;quot;&quot;/&gt;&lt;property id=&quot;20307&quot; value=&quot;286&quot;/&gt;&lt;/object&gt;&lt;object type=&quot;3&quot; unique_id=&quot;25438&quot;&gt;&lt;property id=&quot;20148&quot; value=&quot;5&quot;/&gt;&lt;property id=&quot;20300&quot; value=&quot;Slide 27 - &amp;quot;Determining the Appropriate Effective Date&amp;quot;&quot;/&gt;&lt;property id=&quot;20307&quot; value=&quot;287&quot;/&gt;&lt;/object&gt;&lt;object type=&quot;3&quot; unique_id=&quot;25439&quot;&gt;&lt;property id=&quot;20148&quot; value=&quot;5&quot;/&gt;&lt;property id=&quot;20300&quot; value=&quot;Slide 28 - &amp;quot;Public Law 112-154 Section 506&amp;quot;&quot;/&gt;&lt;property id=&quot;20307&quot; value=&quot;288&quot;/&gt;&lt;/object&gt;&lt;object type=&quot;3&quot; unique_id=&quot;25440&quot;&gt;&lt;property id=&quot;20148&quot; value=&quot;5&quot;/&gt;&lt;property id=&quot;20300&quot; value=&quot;Slide 29 - &amp;quot;Eligibility for Retroactive Date&amp;quot;&quot;/&gt;&lt;property id=&quot;20307&quot; value=&quot;289&quot;/&gt;&lt;/object&gt;&lt;object type=&quot;3&quot; unique_id=&quot;25441&quot;&gt;&lt;property id=&quot;20148&quot; value=&quot;5&quot;/&gt;&lt;property id=&quot;20300&quot; value=&quot;Slide 30 - &amp;quot;Review&amp;quot;&quot;/&gt;&lt;property id=&quot;20307&quot; value=&quot;291&quot;/&gt;&lt;/object&gt;&lt;/object&gt;&lt;object type=&quot;8&quot; unique_id=&quot;25473&quot;&gt;&lt;/object&gt;&lt;/object&gt;&lt;/database&gt;"/>
  <p:tag name="SECTOMILLISECCONVERTED" val="1"/>
  <p:tag name="MMPROD_NEXTUNIQUEID" val="100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57&quot;/&gt;&lt;lineCharCount val=&quot;15&quot;/&gt;&lt;lineCharCount val=&quot;45&quot;/&gt;&lt;lineCharCount val=&quot;20&quot;/&gt;&lt;lineCharCount val=&quot;24&quot;/&gt;&lt;/TableIndex&gt;&lt;/ShapeTextInfo&gt;"/>
  <p:tag name="HTML_SHAPEINFO" val="&lt;ThreeDShapeInfo&gt;&lt;uuid val=&quot;{0CC1BEDD-9CE4-430C-8093-8A30F593BCBE}&quot;/&gt;&lt;isInvalidForFieldText val=&quot;0&quot;/&gt;&lt;Image&gt;&lt;filename val=&quot;C:\Users\User\AppData\Local\Temp\CP10928165171Session\CPTrustFolder10928165203\PPTImport109284673984\data\asimages\{0CC1BEDD-9CE4-430C-8093-8A30F593BCBE}_27.png&quot;/&gt;&lt;left val=&quot;44&quot;/&gt;&lt;top val=&quot;211&quot;/&gt;&lt;width val=&quot;870&quot;/&gt;&lt;height val=&quot;23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6D13DD4-948E-451A-BE2F-769759386F2A}&quot;/&gt;&lt;isInvalidForFieldText val=&quot;0&quot;/&gt;&lt;Image&gt;&lt;filename val=&quot;C:\Users\User\AppData\Local\Temp\CP10928165171Session\CPTrustFolder10928165203\PPTImport109284673984\data\asimages\{F6D13DD4-948E-451A-BE2F-769759386F2A}_27.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8&quot;/&gt;&lt;lineCharCount val=&quot;17&quot;/&gt;&lt;/TableIndex&gt;&lt;/ShapeTextInfo&gt;"/>
  <p:tag name="HTML_SHAPEINFO" val="&lt;ThreeDShapeInfo&gt;&lt;uuid val=&quot;{C047420D-161C-497B-A52B-35CF7CA640A8}&quot;/&gt;&lt;isInvalidForFieldText val=&quot;0&quot;/&gt;&lt;Image&gt;&lt;filename val=&quot;C:\Users\User\AppData\Local\Temp\CP10928165171Session\CPTrustFolder10928165203\PPTImport109284673984\data\asimages\{C047420D-161C-497B-A52B-35CF7CA640A8}_27.png&quot;/&gt;&lt;left val=&quot;43&quot;/&gt;&lt;top val=&quot;473&quot;/&gt;&lt;width val=&quot;834&quot;/&gt;&lt;height val=&quot;84&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11AC0E79-7832-4A2A-99C1-B8900EE776A0}&quot;/&gt;&lt;isInvalidForFieldText val=&quot;0&quot;/&gt;&lt;Image&gt;&lt;filename val=&quot;C:\Users\User\AppData\Local\Temp\CP10928165171Session\CPTrustFolder10928165203\PPTImport109284673984\data\asimages\{11AC0E79-7832-4A2A-99C1-B8900EE776A0}_28.png&quot;/&gt;&lt;left val=&quot;0&quot;/&gt;&lt;top val=&quot;76&quot;/&gt;&lt;width val=&quot;961&quot;/&gt;&lt;height val=&quot;12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5&quot;/&gt;&lt;lineCharCount val=&quot;61&quot;/&gt;&lt;lineCharCount val=&quot;55&quot;/&gt;&lt;lineCharCount val=&quot;1&quot;/&gt;&lt;lineCharCount val=&quot;54&quot;/&gt;&lt;lineCharCount val=&quot;1&quot;/&gt;&lt;lineCharCount val=&quot;68&quot;/&gt;&lt;lineCharCount val=&quot;39&quot;/&gt;&lt;/TableIndex&gt;&lt;/ShapeTextInfo&gt;"/>
  <p:tag name="HTML_SHAPEINFO" val="&lt;ThreeDShapeInfo&gt;&lt;uuid val=&quot;{61BBEC43-40BE-4DDC-9B90-7E9A4E40D64A}&quot;/&gt;&lt;isInvalidForFieldText val=&quot;0&quot;/&gt;&lt;Image&gt;&lt;filename val=&quot;C:\Users\User\AppData\Local\Temp\CP10928165171Session\CPTrustFolder10928165203\PPTImport109284673984\data\asimages\{61BBEC43-40BE-4DDC-9B90-7E9A4E40D64A}_28.png&quot;/&gt;&lt;left val=&quot;42&quot;/&gt;&lt;top val=&quot;212&quot;/&gt;&lt;width val=&quot;878&quot;/&gt;&lt;height val=&quot;41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FD2C91A-8B19-4344-B490-3859CB566A94}&quot;/&gt;&lt;isInvalidForFieldText val=&quot;0&quot;/&gt;&lt;Image&gt;&lt;filename val=&quot;C:\Users\User\AppData\Local\Temp\CP10928165171Session\CPTrustFolder10928165203\PPTImport109284673984\data\asimages\{DFD2C91A-8B19-4344-B490-3859CB566A94}_28.png&quot;/&gt;&lt;left val=&quot;727&quot;/&gt;&lt;top val=&quot;687&quot;/&gt;&lt;width val=&quot;226&quot;/&gt;&lt;height val=&quot;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7AA514B9-57FB-4758-A8E0-1DD8CCE978D6}&quot;/&gt;&lt;isInvalidForFieldText val=&quot;0&quot;/&gt;&lt;Image&gt;&lt;filename val=&quot;C:\Users\User\AppData\Local\Temp\CP10928165171Session\CPTrustFolder10928165203\PPTImport109284673984\data\asimages\{7AA514B9-57FB-4758-A8E0-1DD8CCE978D6}_29.png&quot;/&gt;&lt;left val=&quot;0&quot;/&gt;&lt;top val=&quot;76&quot;/&gt;&lt;width val=&quot;961&quot;/&gt;&lt;height val=&quot;122&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2&quot;/&gt;&lt;lineCharCount val=&quot;1&quot;/&gt;&lt;lineCharCount val=&quot;75&quot;/&gt;&lt;lineCharCount val=&quot;38&quot;/&gt;&lt;lineCharCount val=&quot;49&quot;/&gt;&lt;lineCharCount val=&quot;69&quot;/&gt;&lt;/TableIndex&gt;&lt;/ShapeTextInfo&gt;"/>
  <p:tag name="HTML_SHAPEINFO" val="&lt;ThreeDShapeInfo&gt;&lt;uuid val=&quot;{28EDA4F3-3AAE-4109-B033-C54B5F86BF31}&quot;/&gt;&lt;isInvalidForFieldText val=&quot;0&quot;/&gt;&lt;Image&gt;&lt;filename val=&quot;C:\Users\User\AppData\Local\Temp\CP10928165171Session\CPTrustFolder10928165203\PPTImport109284673984\data\asimages\{28EDA4F3-3AAE-4109-B033-C54B5F86BF31}_29.png&quot;/&gt;&lt;left val=&quot;42&quot;/&gt;&lt;top val=&quot;212&quot;/&gt;&lt;width val=&quot;870&quot;/&gt;&lt;height val=&quot;41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17353F4-7A6D-48EC-85BE-9EF2DEEC1312}&quot;/&gt;&lt;isInvalidForFieldText val=&quot;0&quot;/&gt;&lt;Image&gt;&lt;filename val=&quot;C:\Users\User\AppData\Local\Temp\CP10928165171Session\CPTrustFolder10928165203\PPTImport109284673984\data\asimages\{B17353F4-7A6D-48EC-85BE-9EF2DEEC1312}_29.png&quot;/&gt;&lt;left val=&quot;727&quot;/&gt;&lt;top val=&quot;687&quot;/&gt;&lt;width val=&quot;226&quot;/&gt;&lt;height val=&quot;4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D5A0D005-A27D-4E2A-A5B1-0830B0DD2D13}&quot;/&gt;&lt;isInvalidForFieldText val=&quot;0&quot;/&gt;&lt;Image&gt;&lt;filename val=&quot;C:\Users\User\AppData\Local\Temp\CP10928165171Session\CPTrustFolder10928165203\PPTImport109284673984\data\asimages\{D5A0D005-A27D-4E2A-A5B1-0830B0DD2D13}_30.png&quot;/&gt;&lt;left val=&quot;0&quot;/&gt;&lt;top val=&quot;0&quot;/&gt;&lt;width val=&quot;1&quot;/&gt;&lt;height val=&quot;1&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DF42091-5C72-461E-B55F-A65215B51798}&quot;/&gt;&lt;isInvalidForFieldText val=&quot;0&quot;/&gt;&lt;Image&gt;&lt;filename val=&quot;C:\Users\User\AppData\Local\Temp\CP10928165171Session\CPTrustFolder10928165203\PPTImport109284673984\data\asimages\{FDF42091-5C72-461E-B55F-A65215B51798}_30.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94EFAEB5-52E5-40B5-9993-88F3A95B6A5B}&quot;/&gt;&lt;isInvalidForFieldText val=&quot;0&quot;/&gt;&lt;Image&gt;&lt;filename val=&quot;C:\Users\User\AppData\Local\Temp\CP10928165171Session\CPTrustFolder10928165203\PPTImport109284673984\data\asimages\{94EFAEB5-52E5-40B5-9993-88F3A95B6A5B}_30.png&quot;/&gt;&lt;left val=&quot;0&quot;/&gt;&lt;top val=&quot;272&quot;/&gt;&lt;width val=&quot;961&quot;/&gt;&lt;height val=&quot;20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5&quot;/&gt;&lt;/TableIndex&gt;&lt;/ShapeTextInfo&gt;"/>
  <p:tag name="PRESENTER_DUMMYTAG" val="&lt;DummyForForceWrite&gt;&lt;/DummyForForceWrite&gt;"/>
  <p:tag name="HTML_SHAPEINFO" val="&lt;ThreeDShapeInfo&gt;&lt;uuid val=&quot;{4DA55892-4B71-4F13-879F-D369AC0A6124}&quot;/&gt;&lt;isInvalidForFieldText val=&quot;0&quot;/&gt;&lt;Image&gt;&lt;filename val=&quot;C:\Users\User\AppData\Local\Temp\CP10928165171Session\CPTrustFolder10928165203\PPTImport109284673984\data\asimages\{4DA55892-4B71-4F13-879F-D369AC0A6124}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DAD98B17-BFC9-4059-9B61-4E318B7F1ED6}&quot;/&gt;&lt;isInvalidForFieldText val=&quot;0&quot;/&gt;&lt;Image&gt;&lt;filename val=&quot;C:\Users\User\AppData\Local\Temp\CP10928165171Session\CPTrustFolder10928165203\PPTImport109284673984\data\asimages\{DAD98B17-BFC9-4059-9B61-4E318B7F1ED6}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DUMMYTAG" val="&lt;DummyForForceWrite&gt;&lt;/DummyForForceWrite&gt;"/>
  <p:tag name="HTML_SHAPEINFO" val="&lt;ThreeDShapeInfo&gt;&lt;uuid val=&quot;{AFF5060D-04E5-4EA5-A08B-434260536499}&quot;/&gt;&lt;isInvalidForFieldText val=&quot;0&quot;/&gt;&lt;Image&gt;&lt;filename val=&quot;C:\Users\User\AppData\Local\Temp\CP10928165171Session\CPTrustFolder10928165203\PPTImport109284673984\data\asimages\{AFF5060D-04E5-4EA5-A08B-434260536499}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23601CE5-AC31-40A2-BF86-A11090DD19C3}&quot;/&gt;&lt;isInvalidForFieldText val=&quot;0&quot;/&gt;&lt;Image&gt;&lt;filename val=&quot;C:\Users\User\AppData\Local\Temp\CP10928165171Session\CPTrustFolder10928165203\PPTImport109284673984\data\asimages\{23601CE5-AC31-40A2-BF86-A11090DD19C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3&quot;/&gt;&lt;lineCharCount val=&quot;53&quot;/&gt;&lt;lineCharCount val=&quot;57&quot;/&gt;&lt;lineCharCount val=&quot;21&quot;/&gt;&lt;lineCharCount val=&quot;50&quot;/&gt;&lt;lineCharCount val=&quot;63&quot;/&gt;&lt;lineCharCount val=&quot;64&quot;/&gt;&lt;lineCharCount val=&quot;12&quot;/&gt;&lt;/TableIndex&gt;&lt;/ShapeTextInfo&gt;"/>
  <p:tag name="HTML_SHAPEINFO" val="&lt;ThreeDShapeInfo&gt;&lt;uuid val=&quot;{DD9F3D6E-1574-45B6-BEC9-D91A5CD76E67}&quot;/&gt;&lt;isInvalidForFieldText val=&quot;0&quot;/&gt;&lt;Image&gt;&lt;filename val=&quot;C:\Users\User\AppData\Local\Temp\CP10928165171Session\CPTrustFolder10928165203\PPTImport109284673984\data\asimages\{DD9F3D6E-1574-45B6-BEC9-D91A5CD76E67}_2.png&quot;/&gt;&lt;left val=&quot;44&quot;/&gt;&lt;top val=&quot;221&quot;/&gt;&lt;width val=&quot;841&quot;/&gt;&lt;height val=&quot;41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33C9CDA-DD29-4BCB-890E-2DD280665116}&quot;/&gt;&lt;isInvalidForFieldText val=&quot;0&quot;/&gt;&lt;Image&gt;&lt;filename val=&quot;C:\Users\User\AppData\Local\Temp\CP10928165171Session\CPTrustFolder10928165203\PPTImport109284673984\data\asimages\{833C9CDA-DD29-4BCB-890E-2DD280665116}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4C940A9-F47D-41FD-9EAE-950E0CA48235}&quot;/&gt;&lt;isInvalidForFieldText val=&quot;0&quot;/&gt;&lt;Image&gt;&lt;filename val=&quot;C:\Users\User\AppData\Local\Temp\CP10928165171Session\CPTrustFolder10928165203\PPTImport109284673984\data\asimages\{B4C940A9-F47D-41FD-9EAE-950E0CA48235}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quot;/&gt;&lt;/TableIndex&gt;&lt;/ShapeTextInfo&gt;"/>
  <p:tag name="HTML_SHAPEINFO" val="&lt;ThreeDShapeInfo&gt;&lt;uuid val=&quot;{D74328F7-50A5-4DF7-AE34-DA241C791B06}&quot;/&gt;&lt;isInvalidForFieldText val=&quot;0&quot;/&gt;&lt;Image&gt;&lt;filename val=&quot;C:\Users\User\AppData\Local\Temp\CP10928165171Session\CPTrustFolder10928165203\PPTImport109284673984\data\asimages\{D74328F7-50A5-4DF7-AE34-DA241C791B06}_3.png&quot;/&gt;&lt;left val=&quot;47&quot;/&gt;&lt;top val=&quot;215&quot;/&gt;&lt;width val=&quot;865&quot;/&gt;&lt;height val=&quot;41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9&quot;/&gt;&lt;lineCharCount val=&quot;62&quot;/&gt;&lt;lineCharCount val=&quot;51&quot;/&gt;&lt;lineCharCount val=&quot;1&quot;/&gt;&lt;lineCharCount val=&quot;67&quot;/&gt;&lt;lineCharCount val=&quot;31&quot;/&gt;&lt;lineCharCount val=&quot;1&quot;/&gt;&lt;lineCharCount val=&quot;46&quot;/&gt;&lt;/TableIndex&gt;&lt;/ShapeTextInfo&gt;"/>
  <p:tag name="HTML_SHAPEINFO" val="&lt;ThreeDShapeInfo&gt;&lt;uuid val=&quot;{75020235-E10D-4DBA-B884-B684E2BE58C2}&quot;/&gt;&lt;isInvalidForFieldText val=&quot;0&quot;/&gt;&lt;Image&gt;&lt;filename val=&quot;C:\Users\User\AppData\Local\Temp\CP10928165171Session\CPTrustFolder10928165203\PPTImport109284673984\data\asimages\{75020235-E10D-4DBA-B884-B684E2BE58C2}_3.png&quot;/&gt;&lt;left val=&quot;47&quot;/&gt;&lt;top val=&quot;194&quot;/&gt;&lt;width val=&quot;886&quot;/&gt;&lt;height val=&quot;38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9D8A1C2-2797-407E-9A3A-98DE72AE7D98}&quot;/&gt;&lt;isInvalidForFieldText val=&quot;0&quot;/&gt;&lt;Image&gt;&lt;filename val=&quot;C:\Users\User\AppData\Local\Temp\CP10928165171Session\CPTrustFolder10928165203\PPTImport109284673984\data\asimages\{69D8A1C2-2797-407E-9A3A-98DE72AE7D98}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8D62784F-E6A1-4FD3-992F-8EF735BF7394}&quot;/&gt;&lt;isInvalidForFieldText val=&quot;0&quot;/&gt;&lt;Image&gt;&lt;filename val=&quot;C:\Users\User\AppData\Local\Temp\CP10928165171Session\CPTrustFolder10928165203\PPTImport109284673984\data\asimages\{8D62784F-E6A1-4FD3-992F-8EF735BF7394}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1&quot;/&gt;&lt;lineCharCount val=&quot;37&quot;/&gt;&lt;/TableIndex&gt;&lt;/ShapeTextInfo&gt;"/>
  <p:tag name="HTML_SHAPEINFO" val="&lt;ThreeDShapeInfo&gt;&lt;uuid val=&quot;{9B8AB1F4-0724-4626-8E15-D7A040ED7383}&quot;/&gt;&lt;isInvalidForFieldText val=&quot;0&quot;/&gt;&lt;Image&gt;&lt;filename val=&quot;C:\Users\User\AppData\Local\Temp\CP10928165171Session\CPTrustFolder10928165203\PPTImport109284673984\data\asimages\{9B8AB1F4-0724-4626-8E15-D7A040ED7383}_4.png&quot;/&gt;&lt;left val=&quot;46&quot;/&gt;&lt;top val=&quot;212&quot;/&gt;&lt;width val=&quot;866&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4DE8F97-DB1D-49B6-A496-9EE7EF12202B}&quot;/&gt;&lt;isInvalidForFieldText val=&quot;0&quot;/&gt;&lt;Image&gt;&lt;filename val=&quot;C:\Users\User\AppData\Local\Temp\CP10928165171Session\CPTrustFolder10928165203\PPTImport109284673984\data\asimages\{34DE8F97-DB1D-49B6-A496-9EE7EF12202B}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C9DA1A40-70AB-4113-9BF2-CDD29797F5AA}&quot;/&gt;&lt;isInvalidForFieldText val=&quot;0&quot;/&gt;&lt;Image&gt;&lt;filename val=&quot;C:\Users\User\AppData\Local\Temp\CP10928165171Session\CPTrustFolder10928165203\PPTImport109284673984\data\asimages\{C9DA1A40-70AB-4113-9BF2-CDD29797F5AA}_5.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30&quot;/&gt;&lt;lineCharCount val=&quot;1&quot;/&gt;&lt;lineCharCount val=&quot;43&quot;/&gt;&lt;lineCharCount val=&quot;1&quot;/&gt;&lt;lineCharCount val=&quot;61&quot;/&gt;&lt;lineCharCount val=&quot;16&quot;/&gt;&lt;/TableIndex&gt;&lt;/ShapeTextInfo&gt;"/>
  <p:tag name="HTML_SHAPEINFO" val="&lt;ThreeDShapeInfo&gt;&lt;uuid val=&quot;{6C31682F-F812-416E-BFD5-4AE2F4F65638}&quot;/&gt;&lt;isInvalidForFieldText val=&quot;0&quot;/&gt;&lt;Image&gt;&lt;filename val=&quot;C:\Users\User\AppData\Local\Temp\CP10928165171Session\CPTrustFolder10928165203\PPTImport109284673984\data\asimages\{6C31682F-F812-416E-BFD5-4AE2F4F65638}_5.png&quot;/&gt;&lt;left val=&quot;42&quot;/&gt;&lt;top val=&quot;212&quot;/&gt;&lt;width val=&quot;870&quot;/&gt;&lt;height val=&quot;4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216A233-79E8-4BEB-8855-5E81B1C19BDC}&quot;/&gt;&lt;isInvalidForFieldText val=&quot;0&quot;/&gt;&lt;Image&gt;&lt;filename val=&quot;C:\Users\User\AppData\Local\Temp\CP10928165171Session\CPTrustFolder10928165203\PPTImport109284673984\data\asimages\{3216A233-79E8-4BEB-8855-5E81B1C19BDC}_5.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4F702576-CE24-4289-A0AD-474A46881FA6}&quot;/&gt;&lt;isInvalidForFieldText val=&quot;0&quot;/&gt;&lt;Image&gt;&lt;filename val=&quot;C:\Users\User\AppData\Local\Temp\CP10928165171Session\CPTrustFolder10928165203\PPTImport109284673984\data\asimages\{4F702576-CE24-4289-A0AD-474A46881FA6}_6.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0&quot;/&gt;&lt;lineCharCount val=&quot;30&quot;/&gt;&lt;lineCharCount val=&quot;1&quot;/&gt;&lt;lineCharCount val=&quot;70&quot;/&gt;&lt;lineCharCount val=&quot;65&quot;/&gt;&lt;lineCharCount val=&quot;7&quot;/&gt;&lt;/TableIndex&gt;&lt;/ShapeTextInfo&gt;"/>
  <p:tag name="HTML_SHAPEINFO" val="&lt;ThreeDShapeInfo&gt;&lt;uuid val=&quot;{F3E9BDFD-C4AE-408B-9666-B29F541D31EB}&quot;/&gt;&lt;isInvalidForFieldText val=&quot;0&quot;/&gt;&lt;Image&gt;&lt;filename val=&quot;C:\Users\User\AppData\Local\Temp\CP10928165171Session\CPTrustFolder10928165203\PPTImport109284673984\data\asimages\{F3E9BDFD-C4AE-408B-9666-B29F541D31EB}_6.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ECB697A-8C1D-43CB-8203-13396C5B1421}&quot;/&gt;&lt;isInvalidForFieldText val=&quot;0&quot;/&gt;&lt;Image&gt;&lt;filename val=&quot;C:\Users\User\AppData\Local\Temp\CP10928165171Session\CPTrustFolder10928165203\PPTImport109284673984\data\asimages\{DECB697A-8C1D-43CB-8203-13396C5B1421}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B1E5E851-F72A-4062-BF4F-99B2E7356968}&quot;/&gt;&lt;isInvalidForFieldText val=&quot;0&quot;/&gt;&lt;Image&gt;&lt;filename val=&quot;C:\Users\User\AppData\Local\Temp\CP10928165171Session\CPTrustFolder10928165203\PPTImport109284673984\data\asimages\{B1E5E851-F72A-4062-BF4F-99B2E7356968}_7.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55&quot;/&gt;&lt;lineCharCount val=&quot;1&quot;/&gt;&lt;lineCharCount val=&quot;69&quot;/&gt;&lt;lineCharCount val=&quot;1&quot;/&gt;&lt;lineCharCount val=&quot;65&quot;/&gt;&lt;/TableIndex&gt;&lt;/ShapeTextInfo&gt;"/>
  <p:tag name="HTML_SHAPEINFO" val="&lt;ThreeDShapeInfo&gt;&lt;uuid val=&quot;{550E0D06-1E4D-479C-B620-492A9E9177C2}&quot;/&gt;&lt;isInvalidForFieldText val=&quot;0&quot;/&gt;&lt;Image&gt;&lt;filename val=&quot;C:\Users\User\AppData\Local\Temp\CP10928165171Session\CPTrustFolder10928165203\PPTImport109284673984\data\asimages\{550E0D06-1E4D-479C-B620-492A9E9177C2}_7.png&quot;/&gt;&lt;left val=&quot;42&quot;/&gt;&lt;top val=&quot;212&quot;/&gt;&lt;width val=&quot;870&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09D5996-CAF9-4905-88F1-A054B5636A20}&quot;/&gt;&lt;isInvalidForFieldText val=&quot;0&quot;/&gt;&lt;Image&gt;&lt;filename val=&quot;C:\Users\User\AppData\Local\Temp\CP10928165171Session\CPTrustFolder10928165203\PPTImport109284673984\data\asimages\{909D5996-CAF9-4905-88F1-A054B5636A20}_7.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BB74DF96-1AA6-47F0-BE88-71023DCB7912}&quot;/&gt;&lt;isInvalidForFieldText val=&quot;0&quot;/&gt;&lt;Image&gt;&lt;filename val=&quot;C:\Users\User\AppData\Local\Temp\CP10928165171Session\CPTrustFolder10928165203\PPTImport109284673984\data\asimages\{BB74DF96-1AA6-47F0-BE88-71023DCB7912}_8.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5&quot;/&gt;&lt;lineCharCount val=&quot;49&quot;/&gt;&lt;/TableIndex&gt;&lt;/ShapeTextInfo&gt;"/>
  <p:tag name="HTML_SHAPEINFO" val="&lt;ThreeDShapeInfo&gt;&lt;uuid val=&quot;{45FD4A71-C2FA-41FF-BCEF-8CF5AF737B34}&quot;/&gt;&lt;isInvalidForFieldText val=&quot;0&quot;/&gt;&lt;Image&gt;&lt;filename val=&quot;C:\Users\User\AppData\Local\Temp\CP10928165171Session\CPTrustFolder10928165203\PPTImport109284673984\data\asimages\{45FD4A71-C2FA-41FF-BCEF-8CF5AF737B34}_8.png&quot;/&gt;&lt;left val=&quot;40&quot;/&gt;&lt;top val=&quot;212&quot;/&gt;&lt;width val=&quot;871&quot;/&gt;&lt;height val=&quot;8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8D1C752-4A00-4517-83C9-76B9BAB72DD2}&quot;/&gt;&lt;isInvalidForFieldText val=&quot;0&quot;/&gt;&lt;Image&gt;&lt;filename val=&quot;C:\Users\User\AppData\Local\Temp\CP10928165171Session\CPTrustFolder10928165203\PPTImport109284673984\data\asimages\{58D1C752-4A00-4517-83C9-76B9BAB72DD2}_8.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9&quot;/&gt;&lt;lineCharCount val=&quot;28&quot;/&gt;&lt;lineCharCount val=&quot;27&quot;/&gt;&lt;lineCharCount val=&quot;41&quot;/&gt;&lt;lineCharCount val=&quot;16&quot;/&gt;&lt;lineCharCount val=&quot;28&quot;/&gt;&lt;lineCharCount val=&quot;33&quot;/&gt;&lt;/TableIndex&gt;&lt;/ShapeTextInfo&gt;"/>
  <p:tag name="HTML_SHAPEINFO" val="&lt;ThreeDShapeInfo&gt;&lt;uuid val=&quot;{8D175294-F0B0-4DA7-8B01-6C010F7B0A76}&quot;/&gt;&lt;isInvalidForFieldText val=&quot;0&quot;/&gt;&lt;Image&gt;&lt;filename val=&quot;C:\Users\User\AppData\Local\Temp\CP10928165171Session\CPTrustFolder10928165203\PPTImport109284673984\data\asimages\{8D175294-F0B0-4DA7-8B01-6C010F7B0A76}_8.png&quot;/&gt;&lt;left val=&quot;47&quot;/&gt;&lt;top val=&quot;291&quot;/&gt;&lt;width val=&quot;844&quot;/&gt;&lt;height val=&quot;23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8BF3EA3C-834F-49A9-9E2F-3751E7B9E5A1}&quot;/&gt;&lt;isInvalidForFieldText val=&quot;0&quot;/&gt;&lt;Image&gt;&lt;filename val=&quot;C:\Users\User\AppData\Local\Temp\CP10928165171Session\CPTrustFolder10928165203\PPTImport109284673984\data\asimages\{8BF3EA3C-834F-49A9-9E2F-3751E7B9E5A1}_9.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28&quot;/&gt;&lt;lineCharCount val=&quot;27&quot;/&gt;&lt;lineCharCount val=&quot;62&quot;/&gt;&lt;lineCharCount val=&quot;53&quot;/&gt;&lt;lineCharCount val=&quot;43&quot;/&gt;&lt;lineCharCount val=&quot;69&quot;/&gt;&lt;lineCharCount val=&quot;7&quot;/&gt;&lt;/TableIndex&gt;&lt;/ShapeTextInfo&gt;"/>
  <p:tag name="HTML_SHAPEINFO" val="&lt;ThreeDShapeInfo&gt;&lt;uuid val=&quot;{F788BD4B-5A40-4562-B6A3-423813F14C0F}&quot;/&gt;&lt;isInvalidForFieldText val=&quot;0&quot;/&gt;&lt;Image&gt;&lt;filename val=&quot;C:\Users\User\AppData\Local\Temp\CP10928165171Session\CPTrustFolder10928165203\PPTImport109284673984\data\asimages\{F788BD4B-5A40-4562-B6A3-423813F14C0F}_9.png&quot;/&gt;&lt;left val=&quot;42&quot;/&gt;&lt;top val=&quot;192&quot;/&gt;&lt;width val=&quot;870&quot;/&gt;&lt;height val=&quot;331&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C83E885-9924-4372-B7DA-FDAE1F1C7FC5}&quot;/&gt;&lt;isInvalidForFieldText val=&quot;0&quot;/&gt;&lt;Image&gt;&lt;filename val=&quot;C:\Users\User\AppData\Local\Temp\CP10928165171Session\CPTrustFolder10928165203\PPTImport109284673984\data\asimages\{1C83E885-9924-4372-B7DA-FDAE1F1C7FC5}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55&quot;/&gt;&lt;/TableIndex&gt;&lt;/ShapeTextInfo&gt;"/>
  <p:tag name="HTML_SHAPEINFO" val="&lt;ThreeDShapeInfo&gt;&lt;uuid val=&quot;{FB15710C-C5B4-4A86-8DF6-609142E5B68E}&quot;/&gt;&lt;isInvalidForFieldText val=&quot;0&quot;/&gt;&lt;Image&gt;&lt;filename val=&quot;C:\Users\User\AppData\Local\Temp\CP10928165171Session\CPTrustFolder10928165203\PPTImport109284673984\data\asimages\{FB15710C-C5B4-4A86-8DF6-609142E5B68E}_9.png&quot;/&gt;&lt;left val=&quot;41&quot;/&gt;&lt;top val=&quot;549&quot;/&gt;&lt;width val=&quot;843&quot;/&gt;&lt;height val=&quot;11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1C80A877-BB8E-4A06-9FFD-94A1C70D7F08}&quot;/&gt;&lt;isInvalidForFieldText val=&quot;0&quot;/&gt;&lt;Image&gt;&lt;filename val=&quot;C:\Users\User\AppData\Local\Temp\CP10928165171Session\CPTrustFolder10928165203\PPTImport109284673984\data\asimages\{1C80A877-BB8E-4A06-9FFD-94A1C70D7F08}_10.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8&quot;/&gt;&lt;lineCharCount val=&quot;39&quot;/&gt;&lt;lineCharCount val=&quot;32&quot;/&gt;&lt;lineCharCount val=&quot;27&quot;/&gt;&lt;lineCharCount val=&quot;64&quot;/&gt;&lt;lineCharCount val=&quot;25&quot;/&gt;&lt;/TableIndex&gt;&lt;/ShapeTextInfo&gt;"/>
  <p:tag name="HTML_SHAPEINFO" val="&lt;ThreeDShapeInfo&gt;&lt;uuid val=&quot;{39038D8A-A617-4275-8472-F3CC35058DE3}&quot;/&gt;&lt;isInvalidForFieldText val=&quot;0&quot;/&gt;&lt;Image&gt;&lt;filename val=&quot;C:\Users\User\AppData\Local\Temp\CP10928165171Session\CPTrustFolder10928165203\PPTImport109284673984\data\asimages\{39038D8A-A617-4275-8472-F3CC35058DE3}_10.png&quot;/&gt;&lt;left val=&quot;42&quot;/&gt;&lt;top val=&quot;212&quot;/&gt;&lt;width val=&quot;870&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6A3F279-7ED4-4AD8-B5E6-6470E03EE39F}&quot;/&gt;&lt;isInvalidForFieldText val=&quot;0&quot;/&gt;&lt;Image&gt;&lt;filename val=&quot;C:\Users\User\AppData\Local\Temp\CP10928165171Session\CPTrustFolder10928165203\PPTImport109284673984\data\asimages\{A6A3F279-7ED4-4AD8-B5E6-6470E03EE39F}_10.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C3C24EA6-59FF-46D3-8942-EEDF88435240}&quot;/&gt;&lt;isInvalidForFieldText val=&quot;0&quot;/&gt;&lt;Image&gt;&lt;filename val=&quot;C:\Users\User\AppData\Local\Temp\CP10928165171Session\CPTrustFolder10928165203\PPTImport109284673984\data\asimages\{C3C24EA6-59FF-46D3-8942-EEDF88435240}_11.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8&quot;/&gt;&lt;/TableIndex&gt;&lt;/ShapeTextInfo&gt;"/>
  <p:tag name="HTML_SHAPEINFO" val="&lt;ThreeDShapeInfo&gt;&lt;uuid val=&quot;{587A1660-5374-4419-997E-08383F0E5028}&quot;/&gt;&lt;isInvalidForFieldText val=&quot;0&quot;/&gt;&lt;Image&gt;&lt;filename val=&quot;C:\Users\User\AppData\Local\Temp\CP10928165171Session\CPTrustFolder10928165203\PPTImport109284673984\data\asimages\{587A1660-5374-4419-997E-08383F0E5028}_11.png&quot;/&gt;&lt;left val=&quot;45&quot;/&gt;&lt;top val=&quot;212&quot;/&gt;&lt;width val=&quot;868&quot;/&gt;&lt;height val=&quot;57&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81BA705-A28B-4C7C-967F-1A99D4989135}&quot;/&gt;&lt;isInvalidForFieldText val=&quot;0&quot;/&gt;&lt;Image&gt;&lt;filename val=&quot;C:\Users\User\AppData\Local\Temp\CP10928165171Session\CPTrustFolder10928165203\PPTImport109284673984\data\asimages\{681BA705-A28B-4C7C-967F-1A99D4989135}_11.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7&quot;/&gt;&lt;lineCharCount val=&quot;44&quot;/&gt;&lt;lineCharCount val=&quot;25&quot;/&gt;&lt;lineCharCount val=&quot;25&quot;/&gt;&lt;lineCharCount val=&quot;35&quot;/&gt;&lt;lineCharCount val=&quot;40&quot;/&gt;&lt;lineCharCount val=&quot;31&quot;/&gt;&lt;lineCharCount val=&quot;27&quot;/&gt;&lt;lineCharCount val=&quot;66&quot;/&gt;&lt;/TableIndex&gt;&lt;/ShapeTextInfo&gt;"/>
  <p:tag name="HTML_SHAPEINFO" val="&lt;ThreeDShapeInfo&gt;&lt;uuid val=&quot;{10D1710F-7F1C-4B48-A9F8-7C356944C660}&quot;/&gt;&lt;isInvalidForFieldText val=&quot;0&quot;/&gt;&lt;Image&gt;&lt;filename val=&quot;C:\Users\User\AppData\Local\Temp\CP10928165171Session\CPTrustFolder10928165203\PPTImport109284673984\data\asimages\{10D1710F-7F1C-4B48-A9F8-7C356944C660}_11.png&quot;/&gt;&lt;left val=&quot;50&quot;/&gt;&lt;top val=&quot;260&quot;/&gt;&lt;width val=&quot;861&quot;/&gt;&lt;height val=&quot;333&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ADBDCEC1-8CE6-44FF-9D48-E38D7C94F218}&quot;/&gt;&lt;isInvalidForFieldText val=&quot;0&quot;/&gt;&lt;Image&gt;&lt;filename val=&quot;C:\Users\User\AppData\Local\Temp\CP10928165171Session\CPTrustFolder10928165203\PPTImport109284673984\data\asimages\{ADBDCEC1-8CE6-44FF-9D48-E38D7C94F218}_12.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2&quot;/&gt;&lt;lineCharCount val=&quot;32&quot;/&gt;&lt;lineCharCount val=&quot;1&quot;/&gt;&lt;lineCharCount val=&quot;65&quot;/&gt;&lt;lineCharCount val=&quot;42&quot;/&gt;&lt;/TableIndex&gt;&lt;/ShapeTextInfo&gt;"/>
  <p:tag name="HTML_SHAPEINFO" val="&lt;ThreeDShapeInfo&gt;&lt;uuid val=&quot;{8BFD0EB8-07D9-4901-A303-FB66DBA12662}&quot;/&gt;&lt;isInvalidForFieldText val=&quot;0&quot;/&gt;&lt;Image&gt;&lt;filename val=&quot;C:\Users\User\AppData\Local\Temp\CP10928165171Session\CPTrustFolder10928165203\PPTImport109284673984\data\asimages\{8BFD0EB8-07D9-4901-A303-FB66DBA12662}_12.png&quot;/&gt;&lt;left val=&quot;42&quot;/&gt;&lt;top val=&quot;212&quot;/&gt;&lt;width val=&quot;870&quot;/&gt;&lt;height val=&quot;415&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2CC9F85-68BE-41B7-9600-0298B6BDF6D7}&quot;/&gt;&lt;isInvalidForFieldText val=&quot;0&quot;/&gt;&lt;Image&gt;&lt;filename val=&quot;C:\Users\User\AppData\Local\Temp\CP10928165171Session\CPTrustFolder10928165203\PPTImport109284673984\data\asimages\{52CC9F85-68BE-41B7-9600-0298B6BDF6D7}_12.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23&quot;/&gt;&lt;/TableIndex&gt;&lt;/ShapeTextInfo&gt;"/>
  <p:tag name="HTML_SHAPEINFO" val="&lt;ThreeDShapeInfo&gt;&lt;uuid val=&quot;{B17BB325-C1C2-480A-B75A-5389BD76E6F5}&quot;/&gt;&lt;isInvalidForFieldText val=&quot;0&quot;/&gt;&lt;Image&gt;&lt;filename val=&quot;C:\Users\User\AppData\Local\Temp\CP10928165171Session\CPTrustFolder10928165203\PPTImport109284673984\data\asimages\{B17BB325-C1C2-480A-B75A-5389BD76E6F5}_13.png&quot;/&gt;&lt;left val=&quot;0&quot;/&gt;&lt;top val=&quot;76&quot;/&gt;&lt;width val=&quot;961&quot;/&gt;&lt;height val=&quot;12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20&quot;/&gt;&lt;/TableIndex&gt;&lt;/ShapeTextInfo&gt;"/>
  <p:tag name="HTML_SHAPEINFO" val="&lt;ThreeDShapeInfo&gt;&lt;uuid val=&quot;{78337D4C-73C5-4892-A20C-EEAC61426745}&quot;/&gt;&lt;isInvalidForFieldText val=&quot;0&quot;/&gt;&lt;Image&gt;&lt;filename val=&quot;C:\Users\User\AppData\Local\Temp\CP10928165171Session\CPTrustFolder10928165203\PPTImport109284673984\data\asimages\{78337D4C-73C5-4892-A20C-EEAC61426745}_13.png&quot;/&gt;&lt;left val=&quot;40&quot;/&gt;&lt;top val=&quot;212&quot;/&gt;&lt;width val=&quot;874&quot;/&gt;&lt;height val=&quot;4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AC6DE81-8714-42DD-AC2D-8D51C19FF8FF}&quot;/&gt;&lt;isInvalidForFieldText val=&quot;0&quot;/&gt;&lt;Image&gt;&lt;filename val=&quot;C:\Users\User\AppData\Local\Temp\CP10928165171Session\CPTrustFolder10928165203\PPTImport109284673984\data\asimages\{5AC6DE81-8714-42DD-AC2D-8D51C19FF8FF}_13.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21&quot;/&gt;&lt;/TableIndex&gt;&lt;/ShapeTextInfo&gt;"/>
  <p:tag name="HTML_SHAPEINFO" val="&lt;ThreeDShapeInfo&gt;&lt;uuid val=&quot;{E68463E6-906F-4A86-A851-A0FF11EC41C4}&quot;/&gt;&lt;isInvalidForFieldText val=&quot;0&quot;/&gt;&lt;Image&gt;&lt;filename val=&quot;C:\Users\User\AppData\Local\Temp\CP10928165171Session\CPTrustFolder10928165203\PPTImport109284673984\data\asimages\{E68463E6-906F-4A86-A851-A0FF11EC41C4}_14.png&quot;/&gt;&lt;left val=&quot;0&quot;/&gt;&lt;top val=&quot;76&quot;/&gt;&lt;width val=&quot;961&quot;/&gt;&lt;height val=&quot;124&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1&quot;/&gt;&lt;lineCharCount val=&quot;25&quot;/&gt;&lt;/TableIndex&gt;&lt;/ShapeTextInfo&gt;"/>
  <p:tag name="HTML_SHAPEINFO" val="&lt;ThreeDShapeInfo&gt;&lt;uuid val=&quot;{289ABBE3-1DFD-4E98-BA44-4248B8B1F403}&quot;/&gt;&lt;isInvalidForFieldText val=&quot;0&quot;/&gt;&lt;Image&gt;&lt;filename val=&quot;C:\Users\User\AppData\Local\Temp\CP10928165171Session\CPTrustFolder10928165203\PPTImport109284673984\data\asimages\{289ABBE3-1DFD-4E98-BA44-4248B8B1F403}_14.png&quot;/&gt;&lt;left val=&quot;40&quot;/&gt;&lt;top val=&quot;212&quot;/&gt;&lt;width val=&quot;877&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E3F3A46-DA30-4D05-9CC0-38C61149F0CD}&quot;/&gt;&lt;isInvalidForFieldText val=&quot;0&quot;/&gt;&lt;Image&gt;&lt;filename val=&quot;C:\Users\User\AppData\Local\Temp\CP10928165171Session\CPTrustFolder10928165203\PPTImport109284673984\data\asimages\{5E3F3A46-DA30-4D05-9CC0-38C61149F0CD}_14.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E0BA381C-9BEF-477E-A24D-9D042FB83106}&quot;/&gt;&lt;isInvalidForFieldText val=&quot;0&quot;/&gt;&lt;Image&gt;&lt;filename val=&quot;C:\Users\User\AppData\Local\Temp\CP10928165171Session\CPTrustFolder10928165203\PPTImport109284673984\data\asimages\{E0BA381C-9BEF-477E-A24D-9D042FB83106}_15.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7&quot;/&gt;&lt;lineCharCount val=&quot;34&quot;/&gt;&lt;lineCharCount val=&quot;1&quot;/&gt;&lt;lineCharCount val=&quot;52&quot;/&gt;&lt;lineCharCount val=&quot;79&quot;/&gt;&lt;lineCharCount val=&quot;68&quot;/&gt;&lt;lineCharCount val=&quot;73&quot;/&gt;&lt;lineCharCount val=&quot;78&quot;/&gt;&lt;lineCharCount val=&quot;8&quot;/&gt;&lt;/TableIndex&gt;&lt;/ShapeTextInfo&gt;"/>
  <p:tag name="HTML_SHAPEINFO" val="&lt;ThreeDShapeInfo&gt;&lt;uuid val=&quot;{79865B6F-66ED-412C-A440-DE614686C679}&quot;/&gt;&lt;isInvalidForFieldText val=&quot;0&quot;/&gt;&lt;Image&gt;&lt;filename val=&quot;C:\Users\User\AppData\Local\Temp\CP10928165171Session\CPTrustFolder10928165203\PPTImport109284673984\data\asimages\{79865B6F-66ED-412C-A440-DE614686C679}_15.png&quot;/&gt;&lt;left val=&quot;42&quot;/&gt;&lt;top val=&quot;212&quot;/&gt;&lt;width val=&quot;870&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BC3B16C-79AF-46D9-9456-6696EF669BB1}&quot;/&gt;&lt;isInvalidForFieldText val=&quot;0&quot;/&gt;&lt;Image&gt;&lt;filename val=&quot;C:\Users\User\AppData\Local\Temp\CP10928165171Session\CPTrustFolder10928165203\PPTImport109284673984\data\asimages\{DBC3B16C-79AF-46D9-9456-6696EF669BB1}_15.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963F69F4-0C1C-48B3-9097-C0920BC8C412}&quot;/&gt;&lt;isInvalidForFieldText val=&quot;0&quot;/&gt;&lt;Image&gt;&lt;filename val=&quot;C:\Users\User\AppData\Local\Temp\CP10928165171Session\CPTrustFolder10928165203\PPTImport109284673984\data\asimages\{963F69F4-0C1C-48B3-9097-C0920BC8C412}_16.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8&quot;/&gt;&lt;lineCharCount val=&quot;36&quot;/&gt;&lt;lineCharCount val=&quot;54&quot;/&gt;&lt;lineCharCount val=&quot;59&quot;/&gt;&lt;lineCharCount val=&quot;42&quot;/&gt;&lt;lineCharCount val=&quot;69&quot;/&gt;&lt;lineCharCount val=&quot;71&quot;/&gt;&lt;lineCharCount val=&quot;38&quot;/&gt;&lt;/TableIndex&gt;&lt;/ShapeTextInfo&gt;"/>
  <p:tag name="HTML_SHAPEINFO" val="&lt;ThreeDShapeInfo&gt;&lt;uuid val=&quot;{D27C35EF-579D-49DF-B5BD-7A2884B3CBB3}&quot;/&gt;&lt;isInvalidForFieldText val=&quot;0&quot;/&gt;&lt;Image&gt;&lt;filename val=&quot;C:\Users\User\AppData\Local\Temp\CP10928165171Session\CPTrustFolder10928165203\PPTImport109284673984\data\asimages\{D27C35EF-579D-49DF-B5BD-7A2884B3CBB3}_16.png&quot;/&gt;&lt;left val=&quot;42&quot;/&gt;&lt;top val=&quot;212&quot;/&gt;&lt;width val=&quot;872&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39187C2-2234-42F7-AFDA-59A7E94EBA05}&quot;/&gt;&lt;isInvalidForFieldText val=&quot;0&quot;/&gt;&lt;Image&gt;&lt;filename val=&quot;C:\Users\User\AppData\Local\Temp\CP10928165171Session\CPTrustFolder10928165203\PPTImport109284673984\data\asimages\{039187C2-2234-42F7-AFDA-59A7E94EBA05}_16.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088DCEF1-D17E-4980-B42D-E6754732986C}&quot;/&gt;&lt;isInvalidForFieldText val=&quot;0&quot;/&gt;&lt;Image&gt;&lt;filename val=&quot;C:\Users\User\AppData\Local\Temp\CP10928165171Session\CPTrustFolder10928165203\PPTImport109284673984\data\asimages\{088DCEF1-D17E-4980-B42D-E6754732986C}_17.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0&quot;/&gt;&lt;lineCharCount val=&quot;57&quot;/&gt;&lt;lineCharCount val=&quot;1&quot;/&gt;&lt;lineCharCount val=&quot;64&quot;/&gt;&lt;lineCharCount val=&quot;41&quot;/&gt;&lt;lineCharCount val=&quot;29&quot;/&gt;&lt;lineCharCount val=&quot;65&quot;/&gt;&lt;/TableIndex&gt;&lt;/ShapeTextInfo&gt;"/>
  <p:tag name="HTML_SHAPEINFO" val="&lt;ThreeDShapeInfo&gt;&lt;uuid val=&quot;{6C0DD4B7-BF77-4A6B-A317-E7A1332C0F52}&quot;/&gt;&lt;isInvalidForFieldText val=&quot;0&quot;/&gt;&lt;Image&gt;&lt;filename val=&quot;C:\Users\User\AppData\Local\Temp\CP10928165171Session\CPTrustFolder10928165203\PPTImport109284673984\data\asimages\{6C0DD4B7-BF77-4A6B-A317-E7A1332C0F52}_17.png&quot;/&gt;&lt;left val=&quot;42&quot;/&gt;&lt;top val=&quot;212&quot;/&gt;&lt;width val=&quot;873&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4D92920-3466-4B9B-9791-E99D19209E9B}&quot;/&gt;&lt;isInvalidForFieldText val=&quot;0&quot;/&gt;&lt;Image&gt;&lt;filename val=&quot;C:\Users\User\AppData\Local\Temp\CP10928165171Session\CPTrustFolder10928165203\PPTImport109284673984\data\asimages\{A4D92920-3466-4B9B-9791-E99D19209E9B}_17.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3852182C-4590-4BA6-8586-C97F6E23AEE8}&quot;/&gt;&lt;isInvalidForFieldText val=&quot;0&quot;/&gt;&lt;Image&gt;&lt;filename val=&quot;C:\Users\User\AppData\Local\Temp\CP10928165171Session\CPTrustFolder10928165203\PPTImport109284673984\data\asimages\{3852182C-4590-4BA6-8586-C97F6E23AEE8}_18.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1&quot;/&gt;&lt;lineCharCount val=&quot;57&quot;/&gt;&lt;lineCharCount val=&quot;1&quot;/&gt;&lt;lineCharCount val=&quot;69&quot;/&gt;&lt;lineCharCount val=&quot;16&quot;/&gt;&lt;lineCharCount val=&quot;68&quot;/&gt;&lt;lineCharCount val=&quot;12&quot;/&gt;&lt;lineCharCount val=&quot;67&quot;/&gt;&lt;lineCharCount val=&quot;39&quot;/&gt;&lt;/TableIndex&gt;&lt;/ShapeTextInfo&gt;"/>
  <p:tag name="HTML_SHAPEINFO" val="&lt;ThreeDShapeInfo&gt;&lt;uuid val=&quot;{B2A7E3CB-4EE2-4792-BF5B-EC2AB045C773}&quot;/&gt;&lt;isInvalidForFieldText val=&quot;0&quot;/&gt;&lt;Image&gt;&lt;filename val=&quot;C:\Users\User\AppData\Local\Temp\CP10928165171Session\CPTrustFolder10928165203\PPTImport109284673984\data\asimages\{B2A7E3CB-4EE2-4792-BF5B-EC2AB045C773}_18.png&quot;/&gt;&lt;left val=&quot;42&quot;/&gt;&lt;top val=&quot;212&quot;/&gt;&lt;width val=&quot;882&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F78C71D-6BC0-4841-9DA4-3CE9DD55B438}&quot;/&gt;&lt;isInvalidForFieldText val=&quot;0&quot;/&gt;&lt;Image&gt;&lt;filename val=&quot;C:\Users\User\AppData\Local\Temp\CP10928165171Session\CPTrustFolder10928165203\PPTImport109284673984\data\asimages\{0F78C71D-6BC0-4841-9DA4-3CE9DD55B438}_18.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7479C94E-21EB-4511-8396-4718442708AB}&quot;/&gt;&lt;isInvalidForFieldText val=&quot;0&quot;/&gt;&lt;Image&gt;&lt;filename val=&quot;C:\Users\User\AppData\Local\Temp\CP10928165171Session\CPTrustFolder10928165203\PPTImport109284673984\data\asimages\{7479C94E-21EB-4511-8396-4718442708AB}_19.png&quot;/&gt;&lt;left val=&quot;-11&quot;/&gt;&lt;top val=&quot;76&quot;/&gt;&lt;width val=&quot;983&quot;/&gt;&lt;height val=&quot;121&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0&quot;/&gt;&lt;lineCharCount val=&quot;44&quot;/&gt;&lt;lineCharCount val=&quot;1&quot;/&gt;&lt;lineCharCount val=&quot;69&quot;/&gt;&lt;lineCharCount val=&quot;37&quot;/&gt;&lt;lineCharCount val=&quot;67&quot;/&gt;&lt;lineCharCount val=&quot;19&quot;/&gt;&lt;lineCharCount val=&quot;54&quot;/&gt;&lt;lineCharCount val=&quot;69&quot;/&gt;&lt;lineCharCount val=&quot;40&quot;/&gt;&lt;/TableIndex&gt;&lt;/ShapeTextInfo&gt;"/>
  <p:tag name="HTML_SHAPEINFO" val="&lt;ThreeDShapeInfo&gt;&lt;uuid val=&quot;{B9E7AED4-38E3-4682-84AD-F6F6EB424BE1}&quot;/&gt;&lt;isInvalidForFieldText val=&quot;0&quot;/&gt;&lt;Image&gt;&lt;filename val=&quot;C:\Users\User\AppData\Local\Temp\CP10928165171Session\CPTrustFolder10928165203\PPTImport109284673984\data\asimages\{B9E7AED4-38E3-4682-84AD-F6F6EB424BE1}_19.png&quot;/&gt;&lt;left val=&quot;28&quot;/&gt;&lt;top val=&quot;214&quot;/&gt;&lt;width val=&quot;898&quot;/&gt;&lt;height val=&quot;41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FA8D0AF-ED79-4870-9053-B8196DA43E51}&quot;/&gt;&lt;isInvalidForFieldText val=&quot;0&quot;/&gt;&lt;Image&gt;&lt;filename val=&quot;C:\Users\User\AppData\Local\Temp\CP10928165171Session\CPTrustFolder10928165203\PPTImport109284673984\data\asimages\{AFA8D0AF-ED79-4870-9053-B8196DA43E51}_19.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7058E260-937A-4BDE-8194-AB54CBECFA1C}&quot;/&gt;&lt;isInvalidForFieldText val=&quot;0&quot;/&gt;&lt;Image&gt;&lt;filename val=&quot;C:\Users\User\AppData\Local\Temp\CP10928165171Session\CPTrustFolder10928165203\PPTImport109284673984\data\asimages\{7058E260-937A-4BDE-8194-AB54CBECFA1C}_20.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4&quot;/&gt;&lt;lineCharCount val=&quot;49&quot;/&gt;&lt;lineCharCount val=&quot;1&quot;/&gt;&lt;lineCharCount val=&quot;70&quot;/&gt;&lt;lineCharCount val=&quot;59&quot;/&gt;&lt;lineCharCount val=&quot;67&quot;/&gt;&lt;lineCharCount val=&quot;31&quot;/&gt;&lt;/TableIndex&gt;&lt;/ShapeTextInfo&gt;"/>
  <p:tag name="HTML_SHAPEINFO" val="&lt;ThreeDShapeInfo&gt;&lt;uuid val=&quot;{8E4509D8-97AC-4566-A979-FC873AEA14DF}&quot;/&gt;&lt;isInvalidForFieldText val=&quot;0&quot;/&gt;&lt;Image&gt;&lt;filename val=&quot;C:\Users\User\AppData\Local\Temp\CP10928165171Session\CPTrustFolder10928165203\PPTImport109284673984\data\asimages\{8E4509D8-97AC-4566-A979-FC873AEA14DF}_20.png&quot;/&gt;&lt;left val=&quot;42&quot;/&gt;&lt;top val=&quot;212&quot;/&gt;&lt;width val=&quot;870&quot;/&gt;&lt;height val=&quot;41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865E35-8310-4B48-86DB-0D6CB0EE5E6D}&quot;/&gt;&lt;isInvalidForFieldText val=&quot;0&quot;/&gt;&lt;Image&gt;&lt;filename val=&quot;C:\Users\User\AppData\Local\Temp\CP10928165171Session\CPTrustFolder10928165203\PPTImport109284673984\data\asimages\{5D865E35-8310-4B48-86DB-0D6CB0EE5E6D}_20.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B609E33E-B2E1-4E93-8DA0-7A94D9EF2C62}&quot;/&gt;&lt;isInvalidForFieldText val=&quot;0&quot;/&gt;&lt;Image&gt;&lt;filename val=&quot;C:\Users\User\AppData\Local\Temp\CP10928165171Session\CPTrustFolder10928165203\PPTImport109284673984\data\asimages\{B609E33E-B2E1-4E93-8DA0-7A94D9EF2C62}_21.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45&quot;/&gt;&lt;lineCharCount val=&quot;48&quot;/&gt;&lt;lineCharCount val=&quot;60&quot;/&gt;&lt;lineCharCount val=&quot;59&quot;/&gt;&lt;lineCharCount val=&quot;44&quot;/&gt;&lt;lineCharCount val=&quot;41&quot;/&gt;&lt;lineCharCount val=&quot;16&quot;/&gt;&lt;/TableIndex&gt;&lt;/ShapeTextInfo&gt;"/>
  <p:tag name="HTML_SHAPEINFO" val="&lt;ThreeDShapeInfo&gt;&lt;uuid val=&quot;{A105E3C2-7BAF-467F-AF3C-6808434A57C1}&quot;/&gt;&lt;isInvalidForFieldText val=&quot;0&quot;/&gt;&lt;Image&gt;&lt;filename val=&quot;C:\Users\User\AppData\Local\Temp\CP10928165171Session\CPTrustFolder10928165203\PPTImport109284673984\data\asimages\{A105E3C2-7BAF-467F-AF3C-6808434A57C1}_21.png&quot;/&gt;&lt;left val=&quot;42&quot;/&gt;&lt;top val=&quot;212&quot;/&gt;&lt;width val=&quot;870&quot;/&gt;&lt;height val=&quot;41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A9DCB45-C827-40DA-BB51-C7FB8533AC60}&quot;/&gt;&lt;isInvalidForFieldText val=&quot;0&quot;/&gt;&lt;Image&gt;&lt;filename val=&quot;C:\Users\User\AppData\Local\Temp\CP10928165171Session\CPTrustFolder10928165203\PPTImport109284673984\data\asimages\{0A9DCB45-C827-40DA-BB51-C7FB8533AC60}_21.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E13A1987-3A07-4827-94B3-C98B0E02B196}&quot;/&gt;&lt;isInvalidForFieldText val=&quot;0&quot;/&gt;&lt;Image&gt;&lt;filename val=&quot;C:\Users\User\AppData\Local\Temp\CP10928165171Session\CPTrustFolder10928165203\PPTImport109284673984\data\asimages\{E13A1987-3A07-4827-94B3-C98B0E02B196}_22.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71&quot;/&gt;&lt;lineCharCount val=&quot;13&quot;/&gt;&lt;/TableIndex&gt;&lt;/ShapeTextInfo&gt;"/>
  <p:tag name="HTML_SHAPEINFO" val="&lt;ThreeDShapeInfo&gt;&lt;uuid val=&quot;{63795060-F048-4ED0-802B-EC1FC50E3F41}&quot;/&gt;&lt;isInvalidForFieldText val=&quot;0&quot;/&gt;&lt;Image&gt;&lt;filename val=&quot;C:\Users\User\AppData\Local\Temp\CP10928165171Session\CPTrustFolder10928165203\PPTImport109284673984\data\asimages\{63795060-F048-4ED0-802B-EC1FC50E3F41}_22.png&quot;/&gt;&lt;left val=&quot;40&quot;/&gt;&lt;top val=&quot;212&quot;/&gt;&lt;width val=&quot;871&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DCAFD62-F5D3-485E-A347-83B17DEC24CE}&quot;/&gt;&lt;isInvalidForFieldText val=&quot;0&quot;/&gt;&lt;Image&gt;&lt;filename val=&quot;C:\Users\User\AppData\Local\Temp\CP10928165171Session\CPTrustFolder10928165203\PPTImport109284673984\data\asimages\{6DCAFD62-F5D3-485E-A347-83B17DEC24CE}_22.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5C58C4D6-1990-4787-935B-195581153F3A}&quot;/&gt;&lt;isInvalidForFieldText val=&quot;0&quot;/&gt;&lt;Image&gt;&lt;filename val=&quot;C:\Users\User\AppData\Local\Temp\CP10928165171Session\CPTrustFolder10928165203\PPTImport109284673984\data\asimages\{5C58C4D6-1990-4787-935B-195581153F3A}_23.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hreeDShapeInfo&gt;&lt;uuid val=&quot;{207553DA-6983-464E-B947-40FD1D8EC568}&quot;/&gt;&lt;isInvalidForFieldText val=&quot;0&quot;/&gt;&lt;Image&gt;&lt;filename val=&quot;C:\Users\User\AppData\Local\Temp\CP10928165171Session\CPTrustFolder10928165203\PPTImport109284673984\data\asimages\{207553DA-6983-464E-B947-40FD1D8EC568}_23.png&quot;/&gt;&lt;left val=&quot;40&quot;/&gt;&lt;top val=&quot;212&quot;/&gt;&lt;width val=&quot;871&quot;/&gt;&lt;height val=&quot;57&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B671FD3-924C-45F9-AACF-17E43CCBFAD5}&quot;/&gt;&lt;isInvalidForFieldText val=&quot;0&quot;/&gt;&lt;Image&gt;&lt;filename val=&quot;C:\Users\User\AppData\Local\Temp\CP10928165171Session\CPTrustFolder10928165203\PPTImport109284673984\data\asimages\{DB671FD3-924C-45F9-AACF-17E43CCBFAD5}_23.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18&quot;/&gt;&lt;lineCharCount val=&quot;28&quot;/&gt;&lt;lineCharCount val=&quot;41&quot;/&gt;&lt;lineCharCount val=&quot;12&quot;/&gt;&lt;lineCharCount val=&quot;18&quot;/&gt;&lt;lineCharCount val=&quot;36&quot;/&gt;&lt;lineCharCount val=&quot;48&quot;/&gt;&lt;lineCharCount val=&quot;66&quot;/&gt;&lt;/TableIndex&gt;&lt;/ShapeTextInfo&gt;"/>
  <p:tag name="HTML_SHAPEINFO" val="&lt;ThreeDShapeInfo&gt;&lt;uuid val=&quot;{E68422A2-217C-4728-9927-275ECB66E8F7}&quot;/&gt;&lt;isInvalidForFieldText val=&quot;0&quot;/&gt;&lt;Image&gt;&lt;filename val=&quot;C:\Users\User\AppData\Local\Temp\CP10928165171Session\CPTrustFolder10928165203\PPTImport109284673984\data\asimages\{E68422A2-217C-4728-9927-275ECB66E8F7}_23.png&quot;/&gt;&lt;left val=&quot;47&quot;/&gt;&lt;top val=&quot;251&quot;/&gt;&lt;width val=&quot;840&quot;/&gt;&lt;height val=&quot;31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10908BC5-58B3-4EDB-ADAA-5C5D83BCB411}&quot;/&gt;&lt;isInvalidForFieldText val=&quot;0&quot;/&gt;&lt;Image&gt;&lt;filename val=&quot;C:\Users\User\AppData\Local\Temp\CP10928165171Session\CPTrustFolder10928165203\PPTImport109284673984\data\asimages\{10908BC5-58B3-4EDB-ADAA-5C5D83BCB411}_24.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58&quot;/&gt;&lt;lineCharCount val=&quot;67&quot;/&gt;&lt;/TableIndex&gt;&lt;/ShapeTextInfo&gt;"/>
  <p:tag name="HTML_SHAPEINFO" val="&lt;ThreeDShapeInfo&gt;&lt;uuid val=&quot;{B62E801A-172A-4A5F-9B5D-88B33BF06215}&quot;/&gt;&lt;isInvalidForFieldText val=&quot;0&quot;/&gt;&lt;Image&gt;&lt;filename val=&quot;C:\Users\User\AppData\Local\Temp\CP10928165171Session\CPTrustFolder10928165203\PPTImport109284673984\data\asimages\{B62E801A-172A-4A5F-9B5D-88B33BF06215}_24.png&quot;/&gt;&lt;left val=&quot;40&quot;/&gt;&lt;top val=&quot;212&quot;/&gt;&lt;width val=&quot;884&quot;/&gt;&lt;height val=&quot;132&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A37DF44-ED6D-4DE0-A0A8-AF7451B393E9}&quot;/&gt;&lt;isInvalidForFieldText val=&quot;0&quot;/&gt;&lt;Image&gt;&lt;filename val=&quot;C:\Users\User\AppData\Local\Temp\CP10928165171Session\CPTrustFolder10928165203\PPTImport109284673984\data\asimages\{6A37DF44-ED6D-4DE0-A0A8-AF7451B393E9}_24.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78&quot;/&gt;&lt;lineCharCount val=&quot;40&quot;/&gt;&lt;/TableIndex&gt;&lt;/ShapeTextInfo&gt;"/>
  <p:tag name="HTML_SHAPEINFO" val="&lt;ThreeDShapeInfo&gt;&lt;uuid val=&quot;{E4D04240-9F20-4AE7-94FE-9A5D6557ECE3}&quot;/&gt;&lt;isInvalidForFieldText val=&quot;0&quot;/&gt;&lt;Image&gt;&lt;filename val=&quot;C:\Users\User\AppData\Local\Temp\CP10928165171Session\CPTrustFolder10928165203\PPTImport109284673984\data\asimages\{E4D04240-9F20-4AE7-94FE-9A5D6557ECE3}_24.png&quot;/&gt;&lt;left val=&quot;40&quot;/&gt;&lt;top val=&quot;372&quot;/&gt;&lt;width val=&quot;873&quot;/&gt;&lt;height val=&quot;113&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963DD112-FF0C-4F86-A859-0CA067774288}&quot;/&gt;&lt;isInvalidForFieldText val=&quot;0&quot;/&gt;&lt;Image&gt;&lt;filename val=&quot;C:\Users\User\AppData\Local\Temp\CP10928165171Session\CPTrustFolder10928165203\PPTImport109284673984\data\asimages\{963DD112-FF0C-4F86-A859-0CA067774288}_25.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72&quot;/&gt;&lt;lineCharCount val=&quot;72&quot;/&gt;&lt;lineCharCount val=&quot;72&quot;/&gt;&lt;/TableIndex&gt;&lt;/ShapeTextInfo&gt;"/>
  <p:tag name="HTML_SHAPEINFO" val="&lt;ThreeDShapeInfo&gt;&lt;uuid val=&quot;{D7CED759-FD8D-4402-8EAF-DDCD4875384C}&quot;/&gt;&lt;isInvalidForFieldText val=&quot;0&quot;/&gt;&lt;Image&gt;&lt;filename val=&quot;C:\Users\User\AppData\Local\Temp\CP10928165171Session\CPTrustFolder10928165203\PPTImport109284673984\data\asimages\{D7CED759-FD8D-4402-8EAF-DDCD4875384C}_25.png&quot;/&gt;&lt;left val=&quot;40&quot;/&gt;&lt;top val=&quot;212&quot;/&gt;&lt;width val=&quot;883&quot;/&gt;&lt;height val=&quot;166&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9475024-5A65-459A-BCFC-9350E280E6F8}&quot;/&gt;&lt;isInvalidForFieldText val=&quot;0&quot;/&gt;&lt;Image&gt;&lt;filename val=&quot;C:\Users\User\AppData\Local\Temp\CP10928165171Session\CPTrustFolder10928165203\PPTImport109284673984\data\asimages\{89475024-5A65-459A-BCFC-9350E280E6F8}_25.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79&quot;/&gt;&lt;lineCharCount val=&quot;31&quot;/&gt;&lt;/TableIndex&gt;&lt;/ShapeTextInfo&gt;"/>
  <p:tag name="HTML_SHAPEINFO" val="&lt;ThreeDShapeInfo&gt;&lt;uuid val=&quot;{529D9788-C5D7-4152-9A4A-3E94B18B90AA}&quot;/&gt;&lt;isInvalidForFieldText val=&quot;0&quot;/&gt;&lt;Image&gt;&lt;filename val=&quot;C:\Users\User\AppData\Local\Temp\CP10928165171Session\CPTrustFolder10928165203\PPTImport109284673984\data\asimages\{529D9788-C5D7-4152-9A4A-3E94B18B90AA}_25.png&quot;/&gt;&lt;left val=&quot;40&quot;/&gt;&lt;top val=&quot;402&quot;/&gt;&lt;width val=&quot;884&quot;/&gt;&lt;height val=&quot;133&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FA7B6419-49FF-4E86-8CC2-4556A6A074EB}&quot;/&gt;&lt;isInvalidForFieldText val=&quot;0&quot;/&gt;&lt;Image&gt;&lt;filename val=&quot;C:\Users\User\AppData\Local\Temp\CP10928165171Session\CPTrustFolder10928165203\PPTImport109284673984\data\asimages\{FA7B6419-49FF-4E86-8CC2-4556A6A074EB}_26.png&quot;/&gt;&lt;left val=&quot;0&quot;/&gt;&lt;top val=&quot;76&quot;/&gt;&lt;width val=&quot;961&quot;/&gt;&lt;height val=&quot;12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1&quot;/&gt;&lt;lineCharCount val=&quot;60&quot;/&gt;&lt;lineCharCount val=&quot;61&quot;/&gt;&lt;lineCharCount val=&quot;1&quot;/&gt;&lt;lineCharCount val=&quot;36&quot;/&gt;&lt;lineCharCount val=&quot;72&quot;/&gt;&lt;lineCharCount val=&quot;15&quot;/&gt;&lt;lineCharCount val=&quot;70&quot;/&gt;&lt;lineCharCount val=&quot;11&quot;/&gt;&lt;/TableIndex&gt;&lt;/ShapeTextInfo&gt;"/>
  <p:tag name="HTML_SHAPEINFO" val="&lt;ThreeDShapeInfo&gt;&lt;uuid val=&quot;{F5143AAF-B457-4A98-8547-A9F4FF61FAB5}&quot;/&gt;&lt;isInvalidForFieldText val=&quot;0&quot;/&gt;&lt;Image&gt;&lt;filename val=&quot;C:\Users\User\AppData\Local\Temp\CP10928165171Session\CPTrustFolder10928165203\PPTImport109284673984\data\asimages\{F5143AAF-B457-4A98-8547-A9F4FF61FAB5}_26.png&quot;/&gt;&lt;left val=&quot;42&quot;/&gt;&lt;top val=&quot;212&quot;/&gt;&lt;width val=&quot;870&quot;/&gt;&lt;height val=&quot;41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62B4B24-7EB1-4887-9990-C66ED76CA79E}&quot;/&gt;&lt;isInvalidForFieldText val=&quot;0&quot;/&gt;&lt;Image&gt;&lt;filename val=&quot;C:\Users\User\AppData\Local\Temp\CP10928165171Session\CPTrustFolder10928165203\PPTImport109284673984\data\asimages\{A62B4B24-7EB1-4887-9990-C66ED76CA79E}_26.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A1FADF8D-543A-4B83-85D5-C8924DCCE5FB}&quot;/&gt;&lt;isInvalidForFieldText val=&quot;0&quot;/&gt;&lt;Image&gt;&lt;filename val=&quot;C:\Users\User\AppData\Local\Temp\CP10928165171Session\CPTrustFolder10928165203\PPTImport109284673984\data\asimages\{A1FADF8D-543A-4B83-85D5-C8924DCCE5FB}_27.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Theme</Template>
  <TotalTime>6369</TotalTime>
  <Words>3525</Words>
  <Application>Microsoft Office PowerPoint</Application>
  <PresentationFormat>On-screen Show (4:3)</PresentationFormat>
  <Paragraphs>363</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Microsoft Sans Serif</vt:lpstr>
      <vt:lpstr>Tahoma</vt:lpstr>
      <vt:lpstr>Times New Roman</vt:lpstr>
      <vt:lpstr>Wingdings</vt:lpstr>
      <vt:lpstr>VA Theme</vt:lpstr>
      <vt:lpstr>Fully Developed Claims (FDC)</vt:lpstr>
      <vt:lpstr>Lesson Objectives</vt:lpstr>
      <vt:lpstr>References</vt:lpstr>
      <vt:lpstr>Purpose of FDC</vt:lpstr>
      <vt:lpstr>Types of EZ Forms</vt:lpstr>
      <vt:lpstr>EZ Form for FDC</vt:lpstr>
      <vt:lpstr>Unique Characteristics of the EZ Form</vt:lpstr>
      <vt:lpstr>21-526EZ Notice Section</vt:lpstr>
      <vt:lpstr>21-526EZ Notice Section (cont.)</vt:lpstr>
      <vt:lpstr>21P-527EZ Notice Section</vt:lpstr>
      <vt:lpstr>21-534EZ Notice Section</vt:lpstr>
      <vt:lpstr>Incomplete Claims for FDC</vt:lpstr>
      <vt:lpstr>FDC Claims  Prior to March 24, 2015</vt:lpstr>
      <vt:lpstr>FDC Claims  After March 24, 2015</vt:lpstr>
      <vt:lpstr>Excluding a Claim from FDC at CEST</vt:lpstr>
      <vt:lpstr>Excluding a Claim from FDC at CEST (cont.)</vt:lpstr>
      <vt:lpstr>Private Medical Records</vt:lpstr>
      <vt:lpstr>Subsequent Exclusions from FDC Program</vt:lpstr>
      <vt:lpstr>Submission of Additional Evidence and FDC Exclusion</vt:lpstr>
      <vt:lpstr>Excluded FDC Notification</vt:lpstr>
      <vt:lpstr>FDC Development Requirements</vt:lpstr>
      <vt:lpstr>Unavailable Federal Records</vt:lpstr>
      <vt:lpstr>FDC and Special Issue Development</vt:lpstr>
      <vt:lpstr>FDC and Special Issue Development (cont.)</vt:lpstr>
      <vt:lpstr>FDC and Special Issue Development (cont.)</vt:lpstr>
      <vt:lpstr>Telephone Development</vt:lpstr>
      <vt:lpstr>Determining the Appropriate Effective Date</vt:lpstr>
      <vt:lpstr>Public Law 112-154 Section 506</vt:lpstr>
      <vt:lpstr>Eligibility for Retroactive Date</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Fully Developed Claims (FDC) PowerPoint Presentation</dc:title>
  <dc:subject>VSR</dc:subject>
  <dc:creator>Department of Veterans Affairs, Veterans Benefits Administration, Compensation Service, STAFF</dc:creator>
  <cp:keywords>FDC, Fully Developed Claim, 526EZ, EZ Forms</cp:keywords>
  <dc:description>This lesson provides employees with an overview of the FDC program.</dc:description>
  <cp:lastModifiedBy>Kathy Poole</cp:lastModifiedBy>
  <cp:revision>462</cp:revision>
  <dcterms:created xsi:type="dcterms:W3CDTF">2014-04-30T02:32:11Z</dcterms:created>
  <dcterms:modified xsi:type="dcterms:W3CDTF">2018-08-17T17:08:46Z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