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5.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1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1.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22.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2" r:id="rId5"/>
  </p:sldMasterIdLst>
  <p:notesMasterIdLst>
    <p:notesMasterId r:id="rId29"/>
  </p:notesMasterIdLst>
  <p:sldIdLst>
    <p:sldId id="257" r:id="rId6"/>
    <p:sldId id="258" r:id="rId7"/>
    <p:sldId id="260" r:id="rId8"/>
    <p:sldId id="263" r:id="rId9"/>
    <p:sldId id="288" r:id="rId10"/>
    <p:sldId id="289" r:id="rId11"/>
    <p:sldId id="290" r:id="rId12"/>
    <p:sldId id="295" r:id="rId13"/>
    <p:sldId id="294" r:id="rId14"/>
    <p:sldId id="303" r:id="rId15"/>
    <p:sldId id="272" r:id="rId16"/>
    <p:sldId id="291" r:id="rId17"/>
    <p:sldId id="304" r:id="rId18"/>
    <p:sldId id="300" r:id="rId19"/>
    <p:sldId id="301" r:id="rId20"/>
    <p:sldId id="285" r:id="rId21"/>
    <p:sldId id="309" r:id="rId22"/>
    <p:sldId id="310" r:id="rId23"/>
    <p:sldId id="306" r:id="rId24"/>
    <p:sldId id="296" r:id="rId25"/>
    <p:sldId id="305" r:id="rId26"/>
    <p:sldId id="308" r:id="rId27"/>
    <p:sldId id="307" r:id="rId28"/>
  </p:sldIdLst>
  <p:sldSz cx="9144000" cy="6858000" type="screen4x3"/>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ada-Kruse, Dana" initials="HD" lastIdx="3" clrIdx="0"/>
  <p:cmAuthor id="1" name="Holcomb, Jeffrey, VBADENV Trng Facility" initials="HJVTF" lastIdx="5" clrIdx="1">
    <p:extLst>
      <p:ext uri="{19B8F6BF-5375-455C-9EA6-DF929625EA0E}">
        <p15:presenceInfo xmlns:p15="http://schemas.microsoft.com/office/powerpoint/2012/main" userId="S-1-5-21-1409082233-764733703-682003330-301731" providerId="AD"/>
      </p:ext>
    </p:extLst>
  </p:cmAuthor>
  <p:cmAuthor id="2" name="Lampitok, Zachary, VBABALT\ACAD" initials="LZV" lastIdx="8" clrIdx="2">
    <p:extLst>
      <p:ext uri="{19B8F6BF-5375-455C-9EA6-DF929625EA0E}">
        <p15:presenceInfo xmlns:p15="http://schemas.microsoft.com/office/powerpoint/2012/main" userId="S-1-5-21-1409082233-764733703-682003330-143651" providerId="AD"/>
      </p:ext>
    </p:extLst>
  </p:cmAuthor>
  <p:cmAuthor id="3" name="Meyer, Julia, VBADENV Trng Facility" initials="MJVTF" lastIdx="4" clrIdx="3">
    <p:extLst>
      <p:ext uri="{19B8F6BF-5375-455C-9EA6-DF929625EA0E}">
        <p15:presenceInfo xmlns:p15="http://schemas.microsoft.com/office/powerpoint/2012/main" userId="S-1-5-21-1409082233-764733703-682003330-276692" providerId="AD"/>
      </p:ext>
    </p:extLst>
  </p:cmAuthor>
  <p:cmAuthor id="4" name="Givans, James, VBABALT\ACAD" initials="GJV" lastIdx="8" clrIdx="4">
    <p:extLst>
      <p:ext uri="{19B8F6BF-5375-455C-9EA6-DF929625EA0E}">
        <p15:presenceInfo xmlns:p15="http://schemas.microsoft.com/office/powerpoint/2012/main" userId="S::James.Givans@va.gov::d804af50-c2c6-4b66-abe0-70fda5f99ab7" providerId="AD"/>
      </p:ext>
    </p:extLst>
  </p:cmAuthor>
  <p:cmAuthor id="5" name="CRAIG, Eric, VBADENV Trng Facility" initials="CEVTF" lastIdx="4" clrIdx="5">
    <p:extLst>
      <p:ext uri="{19B8F6BF-5375-455C-9EA6-DF929625EA0E}">
        <p15:presenceInfo xmlns:p15="http://schemas.microsoft.com/office/powerpoint/2012/main" userId="S::Eric.CRAIG@va.gov::c3da8108-00c6-4b73-bcf7-27cbbe2fa9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6" autoAdjust="0"/>
    <p:restoredTop sz="93890" autoAdjust="0"/>
  </p:normalViewPr>
  <p:slideViewPr>
    <p:cSldViewPr snapToGrid="0">
      <p:cViewPr varScale="1">
        <p:scale>
          <a:sx n="103" d="100"/>
          <a:sy n="103" d="100"/>
        </p:scale>
        <p:origin x="1452" y="78"/>
      </p:cViewPr>
      <p:guideLst>
        <p:guide orient="horz" pos="2160"/>
        <p:guide pos="2880"/>
      </p:guideLst>
    </p:cSldViewPr>
  </p:slideViewPr>
  <p:notesTextViewPr>
    <p:cViewPr>
      <p:scale>
        <a:sx n="1" d="1"/>
        <a:sy n="1" d="1"/>
      </p:scale>
      <p:origin x="0" y="0"/>
    </p:cViewPr>
  </p:notesTextViewPr>
  <p:sorterViewPr>
    <p:cViewPr>
      <p:scale>
        <a:sx n="100" d="100"/>
        <a:sy n="100" d="100"/>
      </p:scale>
      <p:origin x="0" y="1190"/>
    </p:cViewPr>
  </p:sorterViewPr>
  <p:notesViewPr>
    <p:cSldViewPr snapToGrid="0">
      <p:cViewPr varScale="1">
        <p:scale>
          <a:sx n="87" d="100"/>
          <a:sy n="87" d="100"/>
        </p:scale>
        <p:origin x="384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9/8/2020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3807674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0205" y="4572000"/>
            <a:ext cx="5486400" cy="3600450"/>
          </a:xfrm>
        </p:spPr>
        <p:txBody>
          <a:bodyPr/>
          <a:lstStyle/>
          <a:p>
            <a:endParaRPr lang="en-US" sz="1800" i="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3586046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dirty="0"/>
          </a:p>
        </p:txBody>
      </p:sp>
    </p:spTree>
    <p:extLst>
      <p:ext uri="{BB962C8B-B14F-4D97-AF65-F5344CB8AC3E}">
        <p14:creationId xmlns:p14="http://schemas.microsoft.com/office/powerpoint/2010/main" val="857060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dirty="0"/>
          </a:p>
        </p:txBody>
      </p:sp>
    </p:spTree>
    <p:extLst>
      <p:ext uri="{BB962C8B-B14F-4D97-AF65-F5344CB8AC3E}">
        <p14:creationId xmlns:p14="http://schemas.microsoft.com/office/powerpoint/2010/main" val="37540827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dirty="0"/>
          </a:p>
        </p:txBody>
      </p:sp>
    </p:spTree>
    <p:extLst>
      <p:ext uri="{BB962C8B-B14F-4D97-AF65-F5344CB8AC3E}">
        <p14:creationId xmlns:p14="http://schemas.microsoft.com/office/powerpoint/2010/main" val="2502093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dirty="0"/>
          </a:p>
        </p:txBody>
      </p:sp>
    </p:spTree>
    <p:extLst>
      <p:ext uri="{BB962C8B-B14F-4D97-AF65-F5344CB8AC3E}">
        <p14:creationId xmlns:p14="http://schemas.microsoft.com/office/powerpoint/2010/main" val="3872933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413650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dirty="0"/>
          </a:p>
        </p:txBody>
      </p:sp>
    </p:spTree>
    <p:extLst>
      <p:ext uri="{BB962C8B-B14F-4D97-AF65-F5344CB8AC3E}">
        <p14:creationId xmlns:p14="http://schemas.microsoft.com/office/powerpoint/2010/main" val="1686603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17</a:t>
            </a:fld>
            <a:endParaRPr lang="en-US" dirty="0"/>
          </a:p>
        </p:txBody>
      </p:sp>
    </p:spTree>
    <p:extLst>
      <p:ext uri="{BB962C8B-B14F-4D97-AF65-F5344CB8AC3E}">
        <p14:creationId xmlns:p14="http://schemas.microsoft.com/office/powerpoint/2010/main" val="1511426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18</a:t>
            </a:fld>
            <a:endParaRPr lang="en-US" dirty="0"/>
          </a:p>
        </p:txBody>
      </p:sp>
    </p:spTree>
    <p:extLst>
      <p:ext uri="{BB962C8B-B14F-4D97-AF65-F5344CB8AC3E}">
        <p14:creationId xmlns:p14="http://schemas.microsoft.com/office/powerpoint/2010/main" val="468966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dirty="0"/>
          </a:p>
        </p:txBody>
      </p:sp>
    </p:spTree>
    <p:extLst>
      <p:ext uri="{BB962C8B-B14F-4D97-AF65-F5344CB8AC3E}">
        <p14:creationId xmlns:p14="http://schemas.microsoft.com/office/powerpoint/2010/main" val="2979209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dirty="0"/>
          </a:p>
        </p:txBody>
      </p:sp>
    </p:spTree>
    <p:extLst>
      <p:ext uri="{BB962C8B-B14F-4D97-AF65-F5344CB8AC3E}">
        <p14:creationId xmlns:p14="http://schemas.microsoft.com/office/powerpoint/2010/main" val="2281539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tLang="en-US" sz="18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dirty="0"/>
          </a:p>
        </p:txBody>
      </p:sp>
    </p:spTree>
    <p:extLst>
      <p:ext uri="{BB962C8B-B14F-4D97-AF65-F5344CB8AC3E}">
        <p14:creationId xmlns:p14="http://schemas.microsoft.com/office/powerpoint/2010/main" val="41675935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dirty="0"/>
          </a:p>
        </p:txBody>
      </p:sp>
    </p:spTree>
    <p:extLst>
      <p:ext uri="{BB962C8B-B14F-4D97-AF65-F5344CB8AC3E}">
        <p14:creationId xmlns:p14="http://schemas.microsoft.com/office/powerpoint/2010/main" val="2158873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22</a:t>
            </a:fld>
            <a:endParaRPr lang="en-US" dirty="0"/>
          </a:p>
        </p:txBody>
      </p:sp>
    </p:spTree>
    <p:extLst>
      <p:ext uri="{BB962C8B-B14F-4D97-AF65-F5344CB8AC3E}">
        <p14:creationId xmlns:p14="http://schemas.microsoft.com/office/powerpoint/2010/main" val="39162968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371600" y="1143000"/>
            <a:ext cx="4114800" cy="3086100"/>
          </a:xfrm>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800" dirty="0">
              <a:solidFill>
                <a:schemeClr val="tx1"/>
              </a:solidFill>
              <a:latin typeface="Arial" panose="020B0604020202020204" pitchFamily="34" charset="0"/>
              <a:cs typeface="Arial" panose="020B0604020202020204" pitchFamily="34" charset="0"/>
            </a:endParaRPr>
          </a:p>
        </p:txBody>
      </p:sp>
      <p:sp>
        <p:nvSpPr>
          <p:cNvPr id="63492"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r>
              <a:rPr lang="en-US" sz="1200" dirty="0"/>
              <a:t>VBA Overview</a:t>
            </a:r>
          </a:p>
        </p:txBody>
      </p:sp>
      <p:sp>
        <p:nvSpPr>
          <p:cNvPr id="63493" name="Footer Placeholder 4"/>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endParaRPr lang="en-US" sz="1200" dirty="0"/>
          </a:p>
        </p:txBody>
      </p:sp>
      <p:sp>
        <p:nvSpPr>
          <p:cNvPr id="63494" name="Slide Number Placeholder 5"/>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itchFamily="34" charset="0"/>
              </a:defRPr>
            </a:lvl1pPr>
            <a:lvl2pPr marL="742950" indent="-285750" defTabSz="928688" eaLnBrk="0" hangingPunct="0">
              <a:defRPr sz="3200">
                <a:solidFill>
                  <a:schemeClr val="tx1"/>
                </a:solidFill>
                <a:latin typeface="Tahoma" pitchFamily="34" charset="0"/>
              </a:defRPr>
            </a:lvl2pPr>
            <a:lvl3pPr marL="1143000" indent="-228600" defTabSz="928688" eaLnBrk="0" hangingPunct="0">
              <a:defRPr sz="3200">
                <a:solidFill>
                  <a:schemeClr val="tx1"/>
                </a:solidFill>
                <a:latin typeface="Tahoma" pitchFamily="34" charset="0"/>
              </a:defRPr>
            </a:lvl3pPr>
            <a:lvl4pPr marL="1600200" indent="-228600" defTabSz="928688" eaLnBrk="0" hangingPunct="0">
              <a:defRPr sz="3200">
                <a:solidFill>
                  <a:schemeClr val="tx1"/>
                </a:solidFill>
                <a:latin typeface="Tahoma" pitchFamily="34" charset="0"/>
              </a:defRPr>
            </a:lvl4pPr>
            <a:lvl5pPr marL="2057400" indent="-228600" defTabSz="928688" eaLnBrk="0" hangingPunct="0">
              <a:defRPr sz="3200">
                <a:solidFill>
                  <a:schemeClr val="tx1"/>
                </a:solidFill>
                <a:latin typeface="Tahoma" pitchFamily="34" charset="0"/>
              </a:defRPr>
            </a:lvl5pPr>
            <a:lvl6pPr marL="2514600" indent="-228600" defTabSz="928688" eaLnBrk="0" fontAlgn="base" hangingPunct="0">
              <a:spcBef>
                <a:spcPct val="0"/>
              </a:spcBef>
              <a:spcAft>
                <a:spcPct val="0"/>
              </a:spcAft>
              <a:defRPr sz="3200">
                <a:solidFill>
                  <a:schemeClr val="tx1"/>
                </a:solidFill>
                <a:latin typeface="Tahoma" pitchFamily="34" charset="0"/>
              </a:defRPr>
            </a:lvl6pPr>
            <a:lvl7pPr marL="2971800" indent="-228600" defTabSz="928688" eaLnBrk="0" fontAlgn="base" hangingPunct="0">
              <a:spcBef>
                <a:spcPct val="0"/>
              </a:spcBef>
              <a:spcAft>
                <a:spcPct val="0"/>
              </a:spcAft>
              <a:defRPr sz="3200">
                <a:solidFill>
                  <a:schemeClr val="tx1"/>
                </a:solidFill>
                <a:latin typeface="Tahoma" pitchFamily="34" charset="0"/>
              </a:defRPr>
            </a:lvl7pPr>
            <a:lvl8pPr marL="3429000" indent="-228600" defTabSz="928688" eaLnBrk="0" fontAlgn="base" hangingPunct="0">
              <a:spcBef>
                <a:spcPct val="0"/>
              </a:spcBef>
              <a:spcAft>
                <a:spcPct val="0"/>
              </a:spcAft>
              <a:defRPr sz="3200">
                <a:solidFill>
                  <a:schemeClr val="tx1"/>
                </a:solidFill>
                <a:latin typeface="Tahoma" pitchFamily="34" charset="0"/>
              </a:defRPr>
            </a:lvl8pPr>
            <a:lvl9pPr marL="3886200" indent="-228600" defTabSz="928688" eaLnBrk="0" fontAlgn="base" hangingPunct="0">
              <a:spcBef>
                <a:spcPct val="0"/>
              </a:spcBef>
              <a:spcAft>
                <a:spcPct val="0"/>
              </a:spcAft>
              <a:defRPr sz="3200">
                <a:solidFill>
                  <a:schemeClr val="tx1"/>
                </a:solidFill>
                <a:latin typeface="Tahoma" pitchFamily="34" charset="0"/>
              </a:defRPr>
            </a:lvl9pPr>
          </a:lstStyle>
          <a:p>
            <a:pPr>
              <a:defRPr/>
            </a:pPr>
            <a:fld id="{B5B1A4FB-CF4D-41BA-B44C-8390E8F75E87}" type="slidenum">
              <a:rPr lang="en-US" sz="1200" smtClean="0"/>
              <a:pPr>
                <a:defRPr/>
              </a:pPr>
              <a:t>23</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dirty="0"/>
          </a:p>
        </p:txBody>
      </p:sp>
    </p:spTree>
    <p:extLst>
      <p:ext uri="{BB962C8B-B14F-4D97-AF65-F5344CB8AC3E}">
        <p14:creationId xmlns:p14="http://schemas.microsoft.com/office/powerpoint/2010/main" val="832769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ltLang="en-US" sz="1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dirty="0"/>
          </a:p>
        </p:txBody>
      </p:sp>
    </p:spTree>
    <p:extLst>
      <p:ext uri="{BB962C8B-B14F-4D97-AF65-F5344CB8AC3E}">
        <p14:creationId xmlns:p14="http://schemas.microsoft.com/office/powerpoint/2010/main" val="2660029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dirty="0"/>
          </a:p>
        </p:txBody>
      </p:sp>
    </p:spTree>
    <p:extLst>
      <p:ext uri="{BB962C8B-B14F-4D97-AF65-F5344CB8AC3E}">
        <p14:creationId xmlns:p14="http://schemas.microsoft.com/office/powerpoint/2010/main" val="131565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dirty="0"/>
          </a:p>
        </p:txBody>
      </p:sp>
    </p:spTree>
    <p:extLst>
      <p:ext uri="{BB962C8B-B14F-4D97-AF65-F5344CB8AC3E}">
        <p14:creationId xmlns:p14="http://schemas.microsoft.com/office/powerpoint/2010/main" val="895480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buClr>
                <a:schemeClr val="tx1"/>
              </a:buClr>
            </a:pPr>
            <a:endParaRPr lang="en-US" alt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dirty="0"/>
          </a:p>
        </p:txBody>
      </p:sp>
    </p:spTree>
    <p:extLst>
      <p:ext uri="{BB962C8B-B14F-4D97-AF65-F5344CB8AC3E}">
        <p14:creationId xmlns:p14="http://schemas.microsoft.com/office/powerpoint/2010/main" val="3161452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2637374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1077542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338"/>
              </a:spcAft>
              <a:buNone/>
              <a:defRPr sz="135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35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55932167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1500">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83499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1pPr>
            <a:lvl2pPr marL="358974" indent="-214313">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2pPr>
            <a:lvl3pPr marL="503635"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3pPr>
            <a:lvl4pPr marL="648296"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158453371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862428"/>
      </p:ext>
    </p:extLst>
  </p:cSld>
  <p:clrMapOvr>
    <a:masterClrMapping/>
  </p:clrMapOvr>
  <p:transition>
    <p:fade thruBlk="1"/>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947856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7"/>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8"/>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9"/>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374190659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29.xml"/></Relationships>
</file>

<file path=ppt/slides/_rels/slide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AC1CD4-15E2-4CBA-9DA6-BD74225A9961}"/>
              </a:ext>
            </a:extLst>
          </p:cNvPr>
          <p:cNvSpPr>
            <a:spLocks noGrp="1"/>
          </p:cNvSpPr>
          <p:nvPr>
            <p:ph type="ctrTitle"/>
            <p:custDataLst>
              <p:tags r:id="rId1"/>
            </p:custDataLst>
          </p:nvPr>
        </p:nvSpPr>
        <p:spPr>
          <a:xfrm>
            <a:off x="685800" y="2819400"/>
            <a:ext cx="7772400" cy="1219200"/>
          </a:xfrm>
        </p:spPr>
        <p:txBody>
          <a:bodyPr>
            <a:normAutofit/>
          </a:bodyPr>
          <a:lstStyle/>
          <a:p>
            <a:pPr>
              <a:spcAft>
                <a:spcPts val="600"/>
              </a:spcAft>
            </a:pPr>
            <a:r>
              <a:rPr lang="en-US" sz="2800" dirty="0"/>
              <a:t>(VSR VIP Pre-D)</a:t>
            </a:r>
            <a:br>
              <a:rPr lang="en-US" sz="2800" dirty="0"/>
            </a:br>
            <a:r>
              <a:rPr lang="en-US" sz="2800" dirty="0"/>
              <a:t>Telephone Development</a:t>
            </a:r>
          </a:p>
        </p:txBody>
      </p:sp>
      <p:sp>
        <p:nvSpPr>
          <p:cNvPr id="6" name="Text Placeholder 5">
            <a:extLst>
              <a:ext uri="{FF2B5EF4-FFF2-40B4-BE49-F238E27FC236}">
                <a16:creationId xmlns:a16="http://schemas.microsoft.com/office/drawing/2014/main" id="{63E036D7-3D60-4296-ADE3-A63305FC4B91}"/>
              </a:ext>
            </a:extLst>
          </p:cNvPr>
          <p:cNvSpPr>
            <a:spLocks noGrp="1"/>
          </p:cNvSpPr>
          <p:nvPr>
            <p:ph type="body" sz="quarter" idx="10"/>
            <p:custDataLst>
              <p:tags r:id="rId2"/>
            </p:custDataLst>
          </p:nvPr>
        </p:nvSpPr>
        <p:spPr>
          <a:xfrm>
            <a:off x="685800" y="4724400"/>
            <a:ext cx="2362200" cy="838200"/>
          </a:xfrm>
        </p:spPr>
        <p:txBody>
          <a:bodyPr/>
          <a:lstStyle/>
          <a:p>
            <a:pPr>
              <a:spcAft>
                <a:spcPts val="600"/>
              </a:spcAft>
            </a:pPr>
            <a:r>
              <a:rPr lang="en-US" sz="2100" dirty="0"/>
              <a:t>Compensation Service</a:t>
            </a:r>
          </a:p>
        </p:txBody>
      </p:sp>
      <p:sp>
        <p:nvSpPr>
          <p:cNvPr id="7" name="Text Placeholder 6">
            <a:extLst>
              <a:ext uri="{FF2B5EF4-FFF2-40B4-BE49-F238E27FC236}">
                <a16:creationId xmlns:a16="http://schemas.microsoft.com/office/drawing/2014/main" id="{62DBF302-C4F2-4061-9E4F-502253CDB85D}"/>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September 2020</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effectLst/>
                <a:latin typeface="Arial" panose="020B0604020202020204" pitchFamily="34" charset="0"/>
              </a:rPr>
              <a:t>Other Series of VA Form 27-0820</a:t>
            </a:r>
            <a:endParaRPr lang="en-US" sz="2800" dirty="0">
              <a:latin typeface="Arial" panose="020B0604020202020204" pitchFamily="34" charset="0"/>
            </a:endParaRP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lvl="1">
              <a:spcAft>
                <a:spcPts val="600"/>
              </a:spcAft>
              <a:buClr>
                <a:schemeClr val="tx1"/>
              </a:buClr>
              <a:defRPr/>
            </a:pPr>
            <a:r>
              <a:rPr lang="en-US" sz="2000" dirty="0"/>
              <a:t>VA Form 27-0820a: </a:t>
            </a:r>
            <a:r>
              <a:rPr lang="en-US" sz="2000" i="1" dirty="0"/>
              <a:t>Report of First Notice of Death</a:t>
            </a:r>
          </a:p>
          <a:p>
            <a:pPr lvl="1">
              <a:spcAft>
                <a:spcPts val="600"/>
              </a:spcAft>
              <a:buClr>
                <a:schemeClr val="tx1"/>
              </a:buClr>
              <a:defRPr/>
            </a:pPr>
            <a:r>
              <a:rPr lang="en-US" sz="2000" dirty="0"/>
              <a:t>VA Form 27-0820b: </a:t>
            </a:r>
            <a:r>
              <a:rPr lang="en-US" sz="2000" i="1" dirty="0"/>
              <a:t>Report of Nursing Home or Assistant Living Information</a:t>
            </a:r>
          </a:p>
          <a:p>
            <a:pPr lvl="1">
              <a:spcAft>
                <a:spcPts val="600"/>
              </a:spcAft>
              <a:buClr>
                <a:schemeClr val="tx1"/>
              </a:buClr>
              <a:defRPr/>
            </a:pPr>
            <a:r>
              <a:rPr lang="en-US" sz="2000" dirty="0"/>
              <a:t>VA Form 27-0820c: </a:t>
            </a:r>
            <a:r>
              <a:rPr lang="en-US" sz="2000" i="1" dirty="0"/>
              <a:t>Report of Defense Finance &amp; Accounting Service (DFAS)</a:t>
            </a:r>
          </a:p>
          <a:p>
            <a:pPr lvl="1">
              <a:spcAft>
                <a:spcPts val="600"/>
              </a:spcAft>
              <a:buClr>
                <a:schemeClr val="tx1"/>
              </a:buClr>
              <a:defRPr/>
            </a:pPr>
            <a:r>
              <a:rPr lang="en-US" sz="2000" dirty="0"/>
              <a:t>VA Form 27-0820d</a:t>
            </a:r>
            <a:r>
              <a:rPr lang="en-US" sz="2000" i="1" dirty="0"/>
              <a:t>: Report of Non-Receipt of Payment</a:t>
            </a:r>
          </a:p>
          <a:p>
            <a:pPr lvl="1">
              <a:spcAft>
                <a:spcPts val="600"/>
              </a:spcAft>
              <a:buClr>
                <a:schemeClr val="tx1"/>
              </a:buClr>
              <a:defRPr/>
            </a:pPr>
            <a:r>
              <a:rPr lang="en-US" sz="2000" dirty="0"/>
              <a:t>VA Form 27-0820e: </a:t>
            </a:r>
            <a:r>
              <a:rPr lang="en-US" sz="2000" i="1" dirty="0"/>
              <a:t>Report of Incarceration</a:t>
            </a:r>
          </a:p>
          <a:p>
            <a:pPr lvl="1">
              <a:spcAft>
                <a:spcPts val="600"/>
              </a:spcAft>
              <a:buClr>
                <a:schemeClr val="tx1"/>
              </a:buClr>
              <a:defRPr/>
            </a:pPr>
            <a:r>
              <a:rPr lang="en-US" sz="2000" dirty="0"/>
              <a:t>VA Form 27-0820f: </a:t>
            </a:r>
            <a:r>
              <a:rPr lang="en-US" sz="2000" i="1" dirty="0"/>
              <a:t>Report of Month of Death </a:t>
            </a:r>
            <a:endParaRPr lang="en-US" sz="24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10</a:t>
            </a:fld>
            <a:endParaRPr lang="en-US" sz="1400" dirty="0"/>
          </a:p>
        </p:txBody>
      </p:sp>
    </p:spTree>
    <p:extLst>
      <p:ext uri="{BB962C8B-B14F-4D97-AF65-F5344CB8AC3E}">
        <p14:creationId xmlns:p14="http://schemas.microsoft.com/office/powerpoint/2010/main" val="333886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effectLst/>
                <a:latin typeface="Arial" panose="020B0604020202020204" pitchFamily="34" charset="0"/>
              </a:rPr>
              <a:t>Target Your Telephone Development </a:t>
            </a:r>
            <a:endParaRPr lang="en-US" sz="2800" dirty="0">
              <a:latin typeface="Arial" panose="020B0604020202020204" pitchFamily="34" charset="0"/>
            </a:endParaRPr>
          </a:p>
        </p:txBody>
      </p:sp>
      <p:sp>
        <p:nvSpPr>
          <p:cNvPr id="3" name="Content Placeholder 2"/>
          <p:cNvSpPr>
            <a:spLocks noGrp="1"/>
          </p:cNvSpPr>
          <p:nvPr>
            <p:ph idx="1"/>
            <p:custDataLst>
              <p:tags r:id="rId2"/>
            </p:custDataLst>
          </p:nvPr>
        </p:nvSpPr>
        <p:spPr>
          <a:xfrm>
            <a:off x="457200" y="2057400"/>
            <a:ext cx="8229600" cy="2578209"/>
          </a:xfrm>
        </p:spPr>
        <p:txBody>
          <a:bodyPr>
            <a:normAutofit/>
          </a:bodyPr>
          <a:lstStyle/>
          <a:p>
            <a:pPr marL="1190" lvl="1" indent="0">
              <a:spcAft>
                <a:spcPts val="600"/>
              </a:spcAft>
              <a:buClr>
                <a:srgbClr val="1D3275"/>
              </a:buClr>
              <a:buNone/>
              <a:defRPr/>
            </a:pPr>
            <a:r>
              <a:rPr lang="en-US" sz="2000" dirty="0"/>
              <a:t>To expedite a claim, stations should attempt telephone contact with the claimant and/or other providers of information if doing so might help bring the claim closer to resolution, to include:</a:t>
            </a:r>
          </a:p>
          <a:p>
            <a:pPr marL="1190" lvl="1" indent="0">
              <a:spcAft>
                <a:spcPts val="600"/>
              </a:spcAft>
              <a:buClr>
                <a:srgbClr val="1D3275"/>
              </a:buClr>
              <a:buNone/>
              <a:defRPr/>
            </a:pPr>
            <a:endParaRPr lang="en-US" sz="2000" dirty="0"/>
          </a:p>
          <a:p>
            <a:pPr marL="644128" lvl="2" indent="-342900">
              <a:spcAft>
                <a:spcPts val="600"/>
              </a:spcAft>
              <a:buClr>
                <a:schemeClr val="tx1"/>
              </a:buClr>
              <a:defRPr/>
            </a:pPr>
            <a:r>
              <a:rPr lang="en-US" sz="2000" dirty="0"/>
              <a:t>Military Treatment Facilities for medical records</a:t>
            </a:r>
          </a:p>
          <a:p>
            <a:pPr marL="644128" lvl="2" indent="-342900">
              <a:spcAft>
                <a:spcPts val="600"/>
              </a:spcAft>
              <a:buClr>
                <a:schemeClr val="tx1"/>
              </a:buClr>
              <a:defRPr/>
            </a:pPr>
            <a:r>
              <a:rPr lang="en-US" sz="2000" dirty="0"/>
              <a:t>Clarification or information needed from Claimant</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11</a:t>
            </a:fld>
            <a:endParaRPr lang="en-US" sz="1400" dirty="0"/>
          </a:p>
        </p:txBody>
      </p:sp>
    </p:spTree>
    <p:extLst>
      <p:ext uri="{BB962C8B-B14F-4D97-AF65-F5344CB8AC3E}">
        <p14:creationId xmlns:p14="http://schemas.microsoft.com/office/powerpoint/2010/main" val="1521677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effectLst/>
                <a:latin typeface="Arial" panose="020B0604020202020204" pitchFamily="34" charset="0"/>
              </a:rPr>
              <a:t>Unsuccessful Telephone Contact</a:t>
            </a:r>
          </a:p>
        </p:txBody>
      </p:sp>
      <p:sp>
        <p:nvSpPr>
          <p:cNvPr id="3" name="Content Placeholder 2"/>
          <p:cNvSpPr>
            <a:spLocks noGrp="1"/>
          </p:cNvSpPr>
          <p:nvPr>
            <p:ph idx="1"/>
            <p:custDataLst>
              <p:tags r:id="rId2"/>
            </p:custDataLst>
          </p:nvPr>
        </p:nvSpPr>
        <p:spPr>
          <a:xfrm>
            <a:off x="457200" y="2057400"/>
            <a:ext cx="7756497" cy="3405145"/>
          </a:xfrm>
        </p:spPr>
        <p:txBody>
          <a:bodyPr>
            <a:noAutofit/>
          </a:bodyPr>
          <a:lstStyle/>
          <a:p>
            <a:pPr marL="285750" indent="-285750">
              <a:spcAft>
                <a:spcPts val="600"/>
              </a:spcAft>
              <a:buClr>
                <a:schemeClr val="tx1"/>
              </a:buClr>
              <a:buFont typeface="Arial" panose="020B0604020202020204" pitchFamily="34" charset="0"/>
              <a:buChar char="•"/>
              <a:defRPr/>
            </a:pPr>
            <a:r>
              <a:rPr lang="en-US" sz="2000" dirty="0"/>
              <a:t>If the claimant cannot be reached, leave contact information in a voicemail.</a:t>
            </a:r>
          </a:p>
          <a:p>
            <a:pPr marL="285750" indent="-285750">
              <a:spcAft>
                <a:spcPts val="600"/>
              </a:spcAft>
              <a:buClr>
                <a:schemeClr val="tx1"/>
              </a:buClr>
              <a:buFont typeface="Arial" panose="020B0604020202020204" pitchFamily="34" charset="0"/>
              <a:buChar char="•"/>
              <a:defRPr/>
            </a:pPr>
            <a:endParaRPr lang="en-US" sz="2000" dirty="0"/>
          </a:p>
          <a:p>
            <a:pPr>
              <a:spcAft>
                <a:spcPts val="600"/>
              </a:spcAft>
              <a:buClr>
                <a:schemeClr val="tx1"/>
              </a:buClr>
              <a:defRPr/>
            </a:pPr>
            <a:r>
              <a:rPr lang="en-US" sz="2000" dirty="0"/>
              <a:t>	Example:  Good evening, my name is John. I am an employee 	with 	the Department of Veterans Affairs. I am calling to request 	additional information. Please return my call at 1-800-827-1000 	at 	your earliest convenience. Thank you.</a:t>
            </a:r>
          </a:p>
          <a:p>
            <a:pPr marL="285750" indent="-285750">
              <a:spcAft>
                <a:spcPts val="600"/>
              </a:spcAft>
              <a:buClr>
                <a:schemeClr val="tx1"/>
              </a:buClr>
              <a:buFont typeface="Arial" panose="020B0604020202020204" pitchFamily="34" charset="0"/>
              <a:buChar char="•"/>
              <a:defRPr/>
            </a:pPr>
            <a:endParaRPr lang="en-US" sz="20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12</a:t>
            </a:fld>
            <a:endParaRPr lang="en-US" sz="1400" dirty="0"/>
          </a:p>
        </p:txBody>
      </p:sp>
    </p:spTree>
    <p:extLst>
      <p:ext uri="{BB962C8B-B14F-4D97-AF65-F5344CB8AC3E}">
        <p14:creationId xmlns:p14="http://schemas.microsoft.com/office/powerpoint/2010/main" val="2595336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effectLst/>
                <a:latin typeface="Arial" panose="020B0604020202020204" pitchFamily="34" charset="0"/>
              </a:rPr>
              <a:t>Unsuccessful Telephone Contact (cont.)</a:t>
            </a:r>
          </a:p>
        </p:txBody>
      </p:sp>
      <p:sp>
        <p:nvSpPr>
          <p:cNvPr id="3" name="Content Placeholder 2"/>
          <p:cNvSpPr>
            <a:spLocks noGrp="1"/>
          </p:cNvSpPr>
          <p:nvPr>
            <p:ph idx="1"/>
            <p:custDataLst>
              <p:tags r:id="rId2"/>
            </p:custDataLst>
          </p:nvPr>
        </p:nvSpPr>
        <p:spPr>
          <a:xfrm>
            <a:off x="457200" y="2057400"/>
            <a:ext cx="8229600" cy="3874273"/>
          </a:xfrm>
        </p:spPr>
        <p:txBody>
          <a:bodyPr>
            <a:normAutofit/>
          </a:bodyPr>
          <a:lstStyle/>
          <a:p>
            <a:pPr>
              <a:spcAft>
                <a:spcPts val="600"/>
              </a:spcAft>
              <a:buClr>
                <a:srgbClr val="1D3275"/>
              </a:buClr>
              <a:defRPr/>
            </a:pPr>
            <a:r>
              <a:rPr lang="en-US" sz="2000" dirty="0"/>
              <a:t>Unsuccessful attempts must be documented in the “notes” section in VBMS CORE. Include the following:</a:t>
            </a:r>
          </a:p>
          <a:p>
            <a:pPr marL="569913" lvl="1" indent="-225425">
              <a:spcAft>
                <a:spcPts val="600"/>
              </a:spcAft>
              <a:buClr>
                <a:schemeClr val="tx1"/>
              </a:buClr>
              <a:defRPr/>
            </a:pPr>
            <a:r>
              <a:rPr lang="en-US" sz="2000" dirty="0"/>
              <a:t>Name of the individual/facility attempting to contact</a:t>
            </a:r>
          </a:p>
          <a:p>
            <a:pPr marL="569913" lvl="1" indent="-225425">
              <a:spcAft>
                <a:spcPts val="600"/>
              </a:spcAft>
              <a:buClr>
                <a:schemeClr val="tx1"/>
              </a:buClr>
              <a:defRPr/>
            </a:pPr>
            <a:r>
              <a:rPr lang="en-US" sz="2000" dirty="0"/>
              <a:t>Specific evidence required</a:t>
            </a:r>
          </a:p>
          <a:p>
            <a:pPr marL="344488" lvl="1" indent="0">
              <a:spcAft>
                <a:spcPts val="600"/>
              </a:spcAft>
              <a:buClr>
                <a:schemeClr val="tx1"/>
              </a:buClr>
              <a:buNone/>
              <a:defRPr/>
            </a:pPr>
            <a:endParaRPr lang="en-US" sz="2000" dirty="0"/>
          </a:p>
          <a:p>
            <a:pPr marL="1190" lvl="1" indent="0">
              <a:spcAft>
                <a:spcPts val="600"/>
              </a:spcAft>
              <a:buClr>
                <a:srgbClr val="1D3275"/>
              </a:buClr>
              <a:buNone/>
              <a:defRPr/>
            </a:pPr>
            <a:r>
              <a:rPr lang="en-US" altLang="en-US" sz="2000" dirty="0"/>
              <a:t>Example: Called claimant to request date of marriage to Jane Doe and her date of birth. </a:t>
            </a:r>
          </a:p>
          <a:p>
            <a:pPr marL="301228" lvl="2" indent="0">
              <a:spcAft>
                <a:spcPts val="600"/>
              </a:spcAft>
              <a:buClr>
                <a:srgbClr val="1D3275"/>
              </a:buClr>
              <a:buNone/>
              <a:defRPr/>
            </a:pPr>
            <a:endParaRPr lang="en-US" altLang="en-US" sz="2000" dirty="0"/>
          </a:p>
          <a:p>
            <a:pPr marL="1190" lvl="1" indent="0">
              <a:spcAft>
                <a:spcPts val="600"/>
              </a:spcAft>
              <a:buClr>
                <a:srgbClr val="1D3275"/>
              </a:buClr>
              <a:buNone/>
              <a:defRPr/>
            </a:pPr>
            <a:r>
              <a:rPr lang="en-US" sz="2000" b="1" dirty="0"/>
              <a:t>Remember: </a:t>
            </a:r>
            <a:r>
              <a:rPr lang="en-US" sz="2000" dirty="0"/>
              <a:t>Unsuccessful calls do not need to be documented on a VA Form 27-0820, </a:t>
            </a:r>
            <a:r>
              <a:rPr lang="en-US" sz="2000" i="1" dirty="0"/>
              <a:t>Report of General Information</a:t>
            </a:r>
            <a:endParaRPr lang="en-US" sz="2000" dirty="0"/>
          </a:p>
          <a:p>
            <a:pPr>
              <a:spcAft>
                <a:spcPts val="600"/>
              </a:spcAft>
              <a:buClr>
                <a:srgbClr val="1D3275"/>
              </a:buClr>
              <a:defRPr/>
            </a:pPr>
            <a:endParaRPr lang="en-US" sz="20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13</a:t>
            </a:fld>
            <a:endParaRPr lang="en-US" sz="1400" dirty="0"/>
          </a:p>
        </p:txBody>
      </p:sp>
    </p:spTree>
    <p:extLst>
      <p:ext uri="{BB962C8B-B14F-4D97-AF65-F5344CB8AC3E}">
        <p14:creationId xmlns:p14="http://schemas.microsoft.com/office/powerpoint/2010/main" val="1274117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effectLst/>
                <a:latin typeface="Arial" panose="020B0604020202020204" pitchFamily="34" charset="0"/>
              </a:rPr>
              <a:t>Third Party Authorization</a:t>
            </a:r>
          </a:p>
        </p:txBody>
      </p:sp>
      <p:sp>
        <p:nvSpPr>
          <p:cNvPr id="3" name="Content Placeholder 2"/>
          <p:cNvSpPr>
            <a:spLocks noGrp="1"/>
          </p:cNvSpPr>
          <p:nvPr>
            <p:ph idx="1"/>
            <p:custDataLst>
              <p:tags r:id="rId2"/>
            </p:custDataLst>
          </p:nvPr>
        </p:nvSpPr>
        <p:spPr>
          <a:xfrm>
            <a:off x="457200" y="2057400"/>
            <a:ext cx="8229600" cy="3916363"/>
          </a:xfrm>
        </p:spPr>
        <p:txBody>
          <a:bodyPr>
            <a:normAutofit lnSpcReduction="10000"/>
          </a:bodyPr>
          <a:lstStyle/>
          <a:p>
            <a:pPr marL="0" indent="0">
              <a:spcAft>
                <a:spcPts val="600"/>
              </a:spcAft>
              <a:buClr>
                <a:schemeClr val="tx1"/>
              </a:buClr>
              <a:buNone/>
            </a:pPr>
            <a:r>
              <a:rPr lang="en-US" sz="2000" dirty="0"/>
              <a:t>VA Form 21-0845, </a:t>
            </a:r>
            <a:r>
              <a:rPr lang="en-US" sz="2000" i="1" dirty="0"/>
              <a:t>Authorization to Disclose Personal Information to a Third Party</a:t>
            </a:r>
          </a:p>
          <a:p>
            <a:pPr>
              <a:spcAft>
                <a:spcPts val="600"/>
              </a:spcAft>
              <a:buClr>
                <a:schemeClr val="tx1"/>
              </a:buClr>
            </a:pPr>
            <a:endParaRPr lang="en-US" sz="2000" dirty="0"/>
          </a:p>
          <a:p>
            <a:pPr>
              <a:spcAft>
                <a:spcPts val="600"/>
              </a:spcAft>
              <a:buClr>
                <a:schemeClr val="tx1"/>
              </a:buClr>
            </a:pPr>
            <a:r>
              <a:rPr lang="en-US" sz="2000" dirty="0"/>
              <a:t>Allows National Call Centers (NCCs) and Regional Office to release specified information normally protected under privacy provisions to family members or other designated persons who are not POAs, Agents, or Fiduciaries</a:t>
            </a:r>
          </a:p>
          <a:p>
            <a:pPr marL="0" indent="0">
              <a:spcAft>
                <a:spcPts val="600"/>
              </a:spcAft>
              <a:buClr>
                <a:schemeClr val="tx1"/>
              </a:buClr>
              <a:buNone/>
            </a:pPr>
            <a:endParaRPr lang="en-US" sz="2000" dirty="0"/>
          </a:p>
          <a:p>
            <a:pPr>
              <a:spcAft>
                <a:spcPts val="600"/>
              </a:spcAft>
              <a:buClr>
                <a:schemeClr val="tx1"/>
              </a:buClr>
            </a:pPr>
            <a:r>
              <a:rPr lang="en-US" sz="2000" dirty="0"/>
              <a:t>Allows designated individuals to provide certain information to VA. </a:t>
            </a:r>
            <a:r>
              <a:rPr lang="en-US" sz="2000" i="1" dirty="0"/>
              <a:t>Note: Individuals must correctly answer a security question.</a:t>
            </a:r>
          </a:p>
          <a:p>
            <a:pPr marL="0" indent="0">
              <a:spcAft>
                <a:spcPts val="600"/>
              </a:spcAft>
              <a:buClr>
                <a:schemeClr val="tx1"/>
              </a:buClr>
              <a:buNone/>
            </a:pPr>
            <a:endParaRPr lang="en-US" sz="2000" i="1" dirty="0"/>
          </a:p>
          <a:p>
            <a:pPr>
              <a:spcAft>
                <a:spcPts val="600"/>
              </a:spcAft>
              <a:buClr>
                <a:schemeClr val="tx1"/>
              </a:buClr>
            </a:pPr>
            <a:r>
              <a:rPr lang="en-US" sz="2000" dirty="0"/>
              <a:t>May only have one designated person or organization</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14</a:t>
            </a:fld>
            <a:endParaRPr lang="en-US" sz="1400" dirty="0"/>
          </a:p>
        </p:txBody>
      </p:sp>
    </p:spTree>
    <p:extLst>
      <p:ext uri="{BB962C8B-B14F-4D97-AF65-F5344CB8AC3E}">
        <p14:creationId xmlns:p14="http://schemas.microsoft.com/office/powerpoint/2010/main" val="1481928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effectLst/>
                <a:latin typeface="Arial" panose="020B0604020202020204" pitchFamily="34" charset="0"/>
              </a:rPr>
              <a:t>Third Party Authorization (cont.)</a:t>
            </a:r>
          </a:p>
        </p:txBody>
      </p:sp>
      <p:sp>
        <p:nvSpPr>
          <p:cNvPr id="3" name="Content Placeholder 2"/>
          <p:cNvSpPr>
            <a:spLocks noGrp="1"/>
          </p:cNvSpPr>
          <p:nvPr>
            <p:ph idx="1"/>
            <p:custDataLst>
              <p:tags r:id="rId2"/>
            </p:custDataLst>
          </p:nvPr>
        </p:nvSpPr>
        <p:spPr>
          <a:xfrm>
            <a:off x="457200" y="2089103"/>
            <a:ext cx="8229600" cy="3916363"/>
          </a:xfrm>
        </p:spPr>
        <p:txBody>
          <a:bodyPr>
            <a:normAutofit/>
          </a:bodyPr>
          <a:lstStyle/>
          <a:p>
            <a:pPr>
              <a:spcAft>
                <a:spcPts val="600"/>
              </a:spcAft>
              <a:buClr>
                <a:schemeClr val="tx1"/>
              </a:buClr>
            </a:pPr>
            <a:r>
              <a:rPr lang="en-US" sz="2000" dirty="0"/>
              <a:t>Incompetent beneficiaries (including those with supervised direct pay) cannot submit the form without their fiduciary’s signature</a:t>
            </a:r>
          </a:p>
          <a:p>
            <a:pPr marL="0" indent="0">
              <a:spcAft>
                <a:spcPts val="600"/>
              </a:spcAft>
              <a:buClr>
                <a:schemeClr val="tx1"/>
              </a:buClr>
              <a:buNone/>
            </a:pPr>
            <a:endParaRPr lang="en-US" sz="2000" dirty="0"/>
          </a:p>
          <a:p>
            <a:pPr>
              <a:spcAft>
                <a:spcPts val="600"/>
              </a:spcAft>
              <a:buClr>
                <a:schemeClr val="tx1"/>
              </a:buClr>
            </a:pPr>
            <a:r>
              <a:rPr lang="en-US" sz="2000" dirty="0"/>
              <a:t>Requires the beneficiary/claimant to determine whether the designated individual has access to limited or unlimited information</a:t>
            </a:r>
          </a:p>
          <a:p>
            <a:pPr marL="0" indent="0">
              <a:spcAft>
                <a:spcPts val="600"/>
              </a:spcAft>
              <a:buClr>
                <a:schemeClr val="tx1"/>
              </a:buClr>
              <a:buNone/>
            </a:pPr>
            <a:endParaRPr lang="en-US" sz="2000" dirty="0"/>
          </a:p>
          <a:p>
            <a:pPr>
              <a:spcAft>
                <a:spcPts val="600"/>
              </a:spcAft>
              <a:buClr>
                <a:schemeClr val="tx1"/>
              </a:buClr>
            </a:pPr>
            <a:r>
              <a:rPr lang="en-US" sz="2000" dirty="0"/>
              <a:t>Allows designated individuals to provide certain information to VA after providing correct answer to the security question</a:t>
            </a:r>
          </a:p>
          <a:p>
            <a:pPr>
              <a:spcAft>
                <a:spcPts val="600"/>
              </a:spcAft>
              <a:buClr>
                <a:schemeClr val="tx1"/>
              </a:buClr>
            </a:pPr>
            <a:endParaRPr lang="en-US" sz="2000" dirty="0"/>
          </a:p>
          <a:p>
            <a:pPr>
              <a:spcAft>
                <a:spcPts val="600"/>
              </a:spcAft>
              <a:buClr>
                <a:schemeClr val="tx1"/>
              </a:buClr>
            </a:pPr>
            <a:r>
              <a:rPr lang="en-US" sz="2000" dirty="0"/>
              <a:t>Beneficiaries may revoke third party authorization over the telephone </a:t>
            </a:r>
          </a:p>
          <a:p>
            <a:pPr>
              <a:spcAft>
                <a:spcPts val="600"/>
              </a:spcAft>
              <a:buClr>
                <a:schemeClr val="tx1"/>
              </a:buClr>
            </a:pPr>
            <a:endParaRPr lang="en-US" sz="2000" i="1"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15</a:t>
            </a:fld>
            <a:endParaRPr lang="en-US" dirty="0"/>
          </a:p>
        </p:txBody>
      </p:sp>
    </p:spTree>
    <p:extLst>
      <p:ext uri="{BB962C8B-B14F-4D97-AF65-F5344CB8AC3E}">
        <p14:creationId xmlns:p14="http://schemas.microsoft.com/office/powerpoint/2010/main" val="2906402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effectLst/>
                <a:latin typeface="Arial" panose="020B0604020202020204" pitchFamily="34" charset="0"/>
              </a:rPr>
              <a:t>Verifying Third-Party Authorization</a:t>
            </a:r>
            <a:endParaRPr lang="en-US" sz="2800" dirty="0">
              <a:latin typeface="Arial" panose="020B0604020202020204" pitchFamily="34" charset="0"/>
            </a:endParaRPr>
          </a:p>
        </p:txBody>
      </p:sp>
      <p:sp>
        <p:nvSpPr>
          <p:cNvPr id="3" name="Content Placeholder 2"/>
          <p:cNvSpPr>
            <a:spLocks noGrp="1"/>
          </p:cNvSpPr>
          <p:nvPr>
            <p:ph idx="1"/>
            <p:custDataLst>
              <p:tags r:id="rId2"/>
            </p:custDataLst>
          </p:nvPr>
        </p:nvSpPr>
        <p:spPr>
          <a:xfrm>
            <a:off x="457200" y="1709530"/>
            <a:ext cx="8229600" cy="4492488"/>
          </a:xfrm>
        </p:spPr>
        <p:txBody>
          <a:bodyPr>
            <a:normAutofit/>
          </a:bodyPr>
          <a:lstStyle/>
          <a:p>
            <a:pPr marL="354806" indent="-342900">
              <a:spcAft>
                <a:spcPts val="600"/>
              </a:spcAft>
              <a:buClr>
                <a:schemeClr val="tx1"/>
              </a:buClr>
              <a:defRPr/>
            </a:pPr>
            <a:r>
              <a:rPr lang="en-US" sz="2000" dirty="0"/>
              <a:t>Verify authorization using VBMS CORE or Legacy Content Manager</a:t>
            </a:r>
          </a:p>
          <a:p>
            <a:pPr marL="354806" indent="-342900">
              <a:spcAft>
                <a:spcPts val="600"/>
              </a:spcAft>
              <a:buClr>
                <a:schemeClr val="tx1"/>
              </a:buClr>
              <a:defRPr/>
            </a:pPr>
            <a:endParaRPr lang="en-US" sz="2000" dirty="0"/>
          </a:p>
          <a:p>
            <a:pPr marL="354806" indent="-342900">
              <a:spcAft>
                <a:spcPts val="600"/>
              </a:spcAft>
              <a:buClr>
                <a:schemeClr val="tx1"/>
              </a:buClr>
              <a:defRPr/>
            </a:pPr>
            <a:r>
              <a:rPr lang="en-US" sz="2000" dirty="0"/>
              <a:t>Solicit their identity and ask the security question</a:t>
            </a:r>
          </a:p>
          <a:p>
            <a:pPr marL="354806" indent="-342900">
              <a:spcAft>
                <a:spcPts val="600"/>
              </a:spcAft>
              <a:buClr>
                <a:schemeClr val="tx1"/>
              </a:buClr>
              <a:defRPr/>
            </a:pPr>
            <a:endParaRPr lang="en-US" sz="2000" dirty="0"/>
          </a:p>
          <a:p>
            <a:pPr marL="354806" indent="-342900">
              <a:spcAft>
                <a:spcPts val="600"/>
              </a:spcAft>
              <a:buClr>
                <a:schemeClr val="tx1"/>
              </a:buClr>
              <a:defRPr/>
            </a:pPr>
            <a:r>
              <a:rPr lang="en-US" sz="2000" dirty="0"/>
              <a:t>If the caller responds correctly, proceed with the standard protocol to identify the beneficiary or claimant</a:t>
            </a:r>
          </a:p>
          <a:p>
            <a:pPr marL="354806" indent="-342900">
              <a:spcAft>
                <a:spcPts val="600"/>
              </a:spcAft>
              <a:buClr>
                <a:schemeClr val="tx1"/>
              </a:buClr>
              <a:defRPr/>
            </a:pPr>
            <a:endParaRPr lang="en-US" sz="2000" dirty="0"/>
          </a:p>
          <a:p>
            <a:pPr marL="354806" indent="-342900">
              <a:spcAft>
                <a:spcPts val="600"/>
              </a:spcAft>
              <a:buClr>
                <a:schemeClr val="tx1"/>
              </a:buClr>
              <a:defRPr/>
            </a:pPr>
            <a:r>
              <a:rPr lang="en-US" sz="2000" dirty="0"/>
              <a:t>If the individual does not know the answer to the security question, inform him/her that he/she does not have the proper authorization. If the individual persists, refer him/her to the beneficiary/claimant</a:t>
            </a:r>
          </a:p>
          <a:p>
            <a:pPr marL="354806" indent="-342900">
              <a:spcAft>
                <a:spcPts val="600"/>
              </a:spcAft>
              <a:buClr>
                <a:schemeClr val="tx1"/>
              </a:buClr>
              <a:defRPr/>
            </a:pPr>
            <a:endParaRPr lang="en-US" sz="2000" dirty="0"/>
          </a:p>
          <a:p>
            <a:pPr marL="354806" indent="-342900">
              <a:spcAft>
                <a:spcPts val="600"/>
              </a:spcAft>
              <a:buClr>
                <a:schemeClr val="tx1"/>
              </a:buClr>
              <a:defRPr/>
            </a:pPr>
            <a:r>
              <a:rPr lang="en-US" sz="2000" dirty="0"/>
              <a:t>Review the authorization carefully</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16</a:t>
            </a:fld>
            <a:endParaRPr lang="en-US" sz="1400" dirty="0"/>
          </a:p>
        </p:txBody>
      </p:sp>
    </p:spTree>
    <p:extLst>
      <p:ext uri="{BB962C8B-B14F-4D97-AF65-F5344CB8AC3E}">
        <p14:creationId xmlns:p14="http://schemas.microsoft.com/office/powerpoint/2010/main" val="2996500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2F83-AE7F-48F5-9933-1686604F2F4A}"/>
              </a:ext>
            </a:extLst>
          </p:cNvPr>
          <p:cNvSpPr>
            <a:spLocks noGrp="1"/>
          </p:cNvSpPr>
          <p:nvPr>
            <p:ph type="title"/>
          </p:nvPr>
        </p:nvSpPr>
        <p:spPr/>
        <p:txBody>
          <a:bodyPr>
            <a:normAutofit/>
          </a:bodyPr>
          <a:lstStyle/>
          <a:p>
            <a:r>
              <a:rPr lang="en-US" sz="2800" dirty="0">
                <a:latin typeface="Arial" panose="020B0604020202020204" pitchFamily="34" charset="0"/>
              </a:rPr>
              <a:t>How to Approach Difficult Telephone Calls</a:t>
            </a:r>
            <a:endParaRPr lang="en-US" sz="2800" dirty="0"/>
          </a:p>
        </p:txBody>
      </p:sp>
      <p:sp>
        <p:nvSpPr>
          <p:cNvPr id="3" name="Content Placeholder 2">
            <a:extLst>
              <a:ext uri="{FF2B5EF4-FFF2-40B4-BE49-F238E27FC236}">
                <a16:creationId xmlns:a16="http://schemas.microsoft.com/office/drawing/2014/main" id="{7A2E82FA-AA00-46D3-ABD2-4DACE7C307B2}"/>
              </a:ext>
            </a:extLst>
          </p:cNvPr>
          <p:cNvSpPr>
            <a:spLocks noGrp="1"/>
          </p:cNvSpPr>
          <p:nvPr>
            <p:ph idx="1"/>
          </p:nvPr>
        </p:nvSpPr>
        <p:spPr>
          <a:xfrm>
            <a:off x="457200" y="1749288"/>
            <a:ext cx="8229600" cy="4224476"/>
          </a:xfrm>
        </p:spPr>
        <p:txBody>
          <a:bodyPr>
            <a:normAutofit/>
          </a:bodyPr>
          <a:lstStyle/>
          <a:p>
            <a:r>
              <a:rPr lang="en-US" sz="2000" dirty="0"/>
              <a:t>VBA does not expect employees to tolerate or listen to abusive language or behavior on the part of its callers. Before terminating a call, inform the caller:</a:t>
            </a:r>
          </a:p>
          <a:p>
            <a:endParaRPr lang="en-US" sz="2000" dirty="0"/>
          </a:p>
          <a:p>
            <a:pPr marL="342900" indent="-342900">
              <a:buFont typeface="Arial" panose="020B0604020202020204" pitchFamily="34" charset="0"/>
              <a:buChar char="•"/>
            </a:pPr>
            <a:r>
              <a:rPr lang="en-US" sz="2000" dirty="0"/>
              <a:t>“I want to help you.”</a:t>
            </a:r>
          </a:p>
          <a:p>
            <a:pPr marL="342900" indent="-342900">
              <a:buFont typeface="Arial" panose="020B0604020202020204" pitchFamily="34" charset="0"/>
              <a:buChar char="•"/>
            </a:pPr>
            <a:r>
              <a:rPr lang="en-US" sz="2000" dirty="0"/>
              <a:t>“I’m asking that you please stop using foul language.”</a:t>
            </a:r>
          </a:p>
          <a:p>
            <a:pPr marL="342900" indent="-342900">
              <a:buFont typeface="Arial" panose="020B0604020202020204" pitchFamily="34" charset="0"/>
              <a:buChar char="•"/>
            </a:pPr>
            <a:r>
              <a:rPr lang="en-US" sz="2000" dirty="0"/>
              <a:t>“If you do not stop, I will need to disconnect the call.”</a:t>
            </a:r>
          </a:p>
          <a:p>
            <a:endParaRPr lang="en-US" sz="2000" dirty="0"/>
          </a:p>
          <a:p>
            <a:r>
              <a:rPr lang="en-US" sz="2000" dirty="0"/>
              <a:t>If the caller does not cooperate tell the caller the call will be terminated </a:t>
            </a:r>
          </a:p>
          <a:p>
            <a:pPr marL="342900" indent="-342900">
              <a:buFont typeface="Arial" panose="020B0604020202020204" pitchFamily="34" charset="0"/>
              <a:buChar char="•"/>
            </a:pPr>
            <a:r>
              <a:rPr lang="en-US" sz="2000" dirty="0"/>
              <a:t>Never respond in anger</a:t>
            </a:r>
          </a:p>
        </p:txBody>
      </p:sp>
      <p:sp>
        <p:nvSpPr>
          <p:cNvPr id="4" name="Slide Number Placeholder 3">
            <a:extLst>
              <a:ext uri="{FF2B5EF4-FFF2-40B4-BE49-F238E27FC236}">
                <a16:creationId xmlns:a16="http://schemas.microsoft.com/office/drawing/2014/main" id="{FC09A1DD-2E3D-4B02-9AA5-10AFFEE22DC6}"/>
              </a:ext>
            </a:extLst>
          </p:cNvPr>
          <p:cNvSpPr>
            <a:spLocks noGrp="1"/>
          </p:cNvSpPr>
          <p:nvPr>
            <p:ph type="sldNum" sz="quarter" idx="12"/>
          </p:nvPr>
        </p:nvSpPr>
        <p:spPr/>
        <p:txBody>
          <a:bodyPr/>
          <a:lstStyle/>
          <a:p>
            <a:fld id="{7C414AED-89CE-4A48-8B2B-1B3A5C68EA2A}" type="slidenum">
              <a:rPr lang="en-US" smtClean="0"/>
              <a:t>17</a:t>
            </a:fld>
            <a:endParaRPr lang="en-US" dirty="0"/>
          </a:p>
        </p:txBody>
      </p:sp>
    </p:spTree>
    <p:extLst>
      <p:ext uri="{BB962C8B-B14F-4D97-AF65-F5344CB8AC3E}">
        <p14:creationId xmlns:p14="http://schemas.microsoft.com/office/powerpoint/2010/main" val="779182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56DA2-9D41-4F71-A725-DB286C8AC72D}"/>
              </a:ext>
            </a:extLst>
          </p:cNvPr>
          <p:cNvSpPr>
            <a:spLocks noGrp="1"/>
          </p:cNvSpPr>
          <p:nvPr>
            <p:ph type="title"/>
          </p:nvPr>
        </p:nvSpPr>
        <p:spPr/>
        <p:txBody>
          <a:bodyPr>
            <a:normAutofit/>
          </a:bodyPr>
          <a:lstStyle/>
          <a:p>
            <a:r>
              <a:rPr lang="en-US" sz="2800" dirty="0">
                <a:latin typeface="Arial" panose="020B0604020202020204" pitchFamily="34" charset="0"/>
              </a:rPr>
              <a:t>How to Approach Difficult Telephone Calls (cont.)</a:t>
            </a:r>
            <a:endParaRPr lang="en-US" sz="2800" dirty="0"/>
          </a:p>
        </p:txBody>
      </p:sp>
      <p:sp>
        <p:nvSpPr>
          <p:cNvPr id="3" name="Content Placeholder 2">
            <a:extLst>
              <a:ext uri="{FF2B5EF4-FFF2-40B4-BE49-F238E27FC236}">
                <a16:creationId xmlns:a16="http://schemas.microsoft.com/office/drawing/2014/main" id="{F09D77A8-8184-4686-94D2-5FB00B28FF8C}"/>
              </a:ext>
            </a:extLst>
          </p:cNvPr>
          <p:cNvSpPr>
            <a:spLocks noGrp="1"/>
          </p:cNvSpPr>
          <p:nvPr>
            <p:ph idx="1"/>
          </p:nvPr>
        </p:nvSpPr>
        <p:spPr>
          <a:xfrm>
            <a:off x="344557" y="2057400"/>
            <a:ext cx="8534399" cy="3916363"/>
          </a:xfrm>
        </p:spPr>
        <p:txBody>
          <a:bodyPr>
            <a:normAutofit/>
          </a:bodyPr>
          <a:lstStyle/>
          <a:p>
            <a:r>
              <a:rPr lang="en-US" sz="2000" dirty="0"/>
              <a:t>Take all suicidal threats seriously and always remain calm and listen carefully:</a:t>
            </a:r>
          </a:p>
          <a:p>
            <a:endParaRPr lang="en-US" sz="2000" dirty="0"/>
          </a:p>
          <a:p>
            <a:pPr marL="342900" indent="-342900">
              <a:buFont typeface="Arial" panose="020B0604020202020204" pitchFamily="34" charset="0"/>
              <a:buChar char="•"/>
            </a:pPr>
            <a:r>
              <a:rPr lang="en-US" sz="2000" dirty="0"/>
              <a:t>Never place a suicidal caller on hold</a:t>
            </a:r>
          </a:p>
          <a:p>
            <a:pPr marL="342900" indent="-342900">
              <a:buFont typeface="Arial" panose="020B0604020202020204" pitchFamily="34" charset="0"/>
              <a:buChar char="•"/>
            </a:pPr>
            <a:r>
              <a:rPr lang="en-US" sz="2000" dirty="0"/>
              <a:t>Get the attention of someone who can alert a supervisor</a:t>
            </a:r>
          </a:p>
          <a:p>
            <a:pPr marL="342900" indent="-342900">
              <a:buFont typeface="Arial" panose="020B0604020202020204" pitchFamily="34" charset="0"/>
              <a:buChar char="•"/>
            </a:pPr>
            <a:r>
              <a:rPr lang="en-US" sz="2000" dirty="0"/>
              <a:t>If the caller agrees, transfer them to the Veterans Crisis Line: 1-800-273-8255</a:t>
            </a:r>
          </a:p>
          <a:p>
            <a:pPr marL="342900" indent="-342900">
              <a:buFont typeface="Arial" panose="020B0604020202020204" pitchFamily="34" charset="0"/>
              <a:buChar char="•"/>
            </a:pPr>
            <a:r>
              <a:rPr lang="en-US" sz="2000" dirty="0"/>
              <a:t>If the caller does not agree, the supervisor will seek second-party assistance </a:t>
            </a:r>
          </a:p>
          <a:p>
            <a:pPr marL="342900" indent="-342900">
              <a:buFont typeface="Arial" panose="020B0604020202020204" pitchFamily="34" charset="0"/>
              <a:buChar char="•"/>
            </a:pPr>
            <a:r>
              <a:rPr lang="en-US" sz="2000" dirty="0"/>
              <a:t>Continue the call until the crisis is managed and under control </a:t>
            </a:r>
          </a:p>
        </p:txBody>
      </p:sp>
      <p:sp>
        <p:nvSpPr>
          <p:cNvPr id="4" name="Slide Number Placeholder 3">
            <a:extLst>
              <a:ext uri="{FF2B5EF4-FFF2-40B4-BE49-F238E27FC236}">
                <a16:creationId xmlns:a16="http://schemas.microsoft.com/office/drawing/2014/main" id="{D51FA5C6-62EF-43D6-8E8D-056A42649E5B}"/>
              </a:ext>
            </a:extLst>
          </p:cNvPr>
          <p:cNvSpPr>
            <a:spLocks noGrp="1"/>
          </p:cNvSpPr>
          <p:nvPr>
            <p:ph type="sldNum" sz="quarter" idx="12"/>
          </p:nvPr>
        </p:nvSpPr>
        <p:spPr/>
        <p:txBody>
          <a:bodyPr/>
          <a:lstStyle/>
          <a:p>
            <a:fld id="{7C414AED-89CE-4A48-8B2B-1B3A5C68EA2A}" type="slidenum">
              <a:rPr lang="en-US" smtClean="0"/>
              <a:t>18</a:t>
            </a:fld>
            <a:endParaRPr lang="en-US" dirty="0"/>
          </a:p>
        </p:txBody>
      </p:sp>
    </p:spTree>
    <p:extLst>
      <p:ext uri="{BB962C8B-B14F-4D97-AF65-F5344CB8AC3E}">
        <p14:creationId xmlns:p14="http://schemas.microsoft.com/office/powerpoint/2010/main" val="2382343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effectLst/>
                <a:latin typeface="Arial" panose="020B0604020202020204" pitchFamily="34" charset="0"/>
              </a:rPr>
              <a:t>Courtesy Tips – Speaking Voice</a:t>
            </a:r>
            <a:endParaRPr lang="en-US" sz="2800" dirty="0">
              <a:latin typeface="Arial" panose="020B0604020202020204" pitchFamily="34" charset="0"/>
            </a:endParaRPr>
          </a:p>
        </p:txBody>
      </p:sp>
      <p:sp>
        <p:nvSpPr>
          <p:cNvPr id="3" name="Content Placeholder 2"/>
          <p:cNvSpPr>
            <a:spLocks noGrp="1"/>
          </p:cNvSpPr>
          <p:nvPr>
            <p:ph idx="1"/>
            <p:custDataLst>
              <p:tags r:id="rId2"/>
            </p:custDataLst>
          </p:nvPr>
        </p:nvSpPr>
        <p:spPr>
          <a:xfrm>
            <a:off x="457200" y="2057401"/>
            <a:ext cx="8229600" cy="3810662"/>
          </a:xfrm>
        </p:spPr>
        <p:txBody>
          <a:bodyPr>
            <a:normAutofit/>
          </a:bodyPr>
          <a:lstStyle/>
          <a:p>
            <a:pPr marL="1190" lvl="1" indent="0">
              <a:spcAft>
                <a:spcPts val="600"/>
              </a:spcAft>
              <a:buClr>
                <a:srgbClr val="1D3275"/>
              </a:buClr>
              <a:buNone/>
              <a:defRPr/>
            </a:pPr>
            <a:r>
              <a:rPr lang="en-US" sz="2000" dirty="0"/>
              <a:t>How you use your voice is critical for telephone communication. You must be able to project your customer service attitude through your voice by:</a:t>
            </a:r>
          </a:p>
          <a:p>
            <a:pPr marL="1190" lvl="1" indent="0">
              <a:spcAft>
                <a:spcPts val="600"/>
              </a:spcAft>
              <a:buClr>
                <a:srgbClr val="1D3275"/>
              </a:buClr>
              <a:buNone/>
              <a:defRPr/>
            </a:pPr>
            <a:endParaRPr lang="en-US" sz="2000" dirty="0"/>
          </a:p>
          <a:p>
            <a:pPr marL="1425575" lvl="2" indent="-393700">
              <a:spcAft>
                <a:spcPts val="600"/>
              </a:spcAft>
              <a:buClr>
                <a:schemeClr val="tx1"/>
              </a:buClr>
              <a:defRPr/>
            </a:pPr>
            <a:r>
              <a:rPr lang="en-US" sz="2000" dirty="0"/>
              <a:t>Speak in low tones</a:t>
            </a:r>
          </a:p>
          <a:p>
            <a:pPr marL="1425575" lvl="2" indent="-393700">
              <a:spcAft>
                <a:spcPts val="600"/>
              </a:spcAft>
              <a:buClr>
                <a:schemeClr val="tx1"/>
              </a:buClr>
              <a:defRPr/>
            </a:pPr>
            <a:r>
              <a:rPr lang="en-US" sz="2000" dirty="0"/>
              <a:t>Articulate</a:t>
            </a:r>
          </a:p>
          <a:p>
            <a:pPr marL="1425575" lvl="2" indent="-393700">
              <a:spcAft>
                <a:spcPts val="600"/>
              </a:spcAft>
              <a:buClr>
                <a:schemeClr val="tx1"/>
              </a:buClr>
              <a:defRPr/>
            </a:pPr>
            <a:r>
              <a:rPr lang="en-US" sz="2000" dirty="0"/>
              <a:t>Match the other person’s rate of speech</a:t>
            </a:r>
          </a:p>
          <a:p>
            <a:pPr marL="1425575" lvl="2" indent="-393700">
              <a:spcAft>
                <a:spcPts val="600"/>
              </a:spcAft>
              <a:buClr>
                <a:schemeClr val="tx1"/>
              </a:buClr>
              <a:defRPr/>
            </a:pPr>
            <a:r>
              <a:rPr lang="en-US" sz="2000" dirty="0"/>
              <a:t>Control the volume</a:t>
            </a:r>
          </a:p>
          <a:p>
            <a:pPr marL="1425575" lvl="2" indent="-393700">
              <a:spcAft>
                <a:spcPts val="600"/>
              </a:spcAft>
              <a:buClr>
                <a:schemeClr val="tx1"/>
              </a:buClr>
              <a:defRPr/>
            </a:pPr>
            <a:r>
              <a:rPr lang="en-US" sz="2000" dirty="0"/>
              <a:t>Use voice inflections</a:t>
            </a:r>
          </a:p>
          <a:p>
            <a:pPr marL="1190" lvl="1" indent="0">
              <a:spcAft>
                <a:spcPts val="600"/>
              </a:spcAft>
              <a:buClr>
                <a:srgbClr val="1D3275"/>
              </a:buClr>
              <a:buNone/>
              <a:defRPr/>
            </a:pPr>
            <a:endParaRPr lang="en-US" sz="20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19</a:t>
            </a:fld>
            <a:endParaRPr lang="en-US" dirty="0"/>
          </a:p>
        </p:txBody>
      </p:sp>
    </p:spTree>
    <p:extLst>
      <p:ext uri="{BB962C8B-B14F-4D97-AF65-F5344CB8AC3E}">
        <p14:creationId xmlns:p14="http://schemas.microsoft.com/office/powerpoint/2010/main" val="597248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effectLst/>
                <a:latin typeface="Arial" panose="020B0604020202020204" pitchFamily="34" charset="0"/>
              </a:rPr>
              <a:t>Lesson Objectives</a:t>
            </a:r>
            <a:endParaRPr lang="en-US" sz="2800" dirty="0">
              <a:latin typeface="Arial" panose="020B0604020202020204" pitchFamily="34" charset="0"/>
            </a:endParaRPr>
          </a:p>
        </p:txBody>
      </p:sp>
      <p:sp>
        <p:nvSpPr>
          <p:cNvPr id="3" name="Content Placeholder 2"/>
          <p:cNvSpPr>
            <a:spLocks noGrp="1"/>
          </p:cNvSpPr>
          <p:nvPr>
            <p:ph idx="1"/>
            <p:custDataLst>
              <p:tags r:id="rId2"/>
            </p:custDataLst>
          </p:nvPr>
        </p:nvSpPr>
        <p:spPr>
          <a:xfrm>
            <a:off x="457200" y="1880496"/>
            <a:ext cx="8229600" cy="4401033"/>
          </a:xfrm>
        </p:spPr>
        <p:txBody>
          <a:bodyPr>
            <a:normAutofit/>
          </a:bodyPr>
          <a:lstStyle/>
          <a:p>
            <a:pPr marL="285750" indent="-285750">
              <a:spcBef>
                <a:spcPct val="0"/>
              </a:spcBef>
              <a:spcAft>
                <a:spcPts val="600"/>
              </a:spcAft>
              <a:buClr>
                <a:schemeClr val="tx1"/>
              </a:buClr>
              <a:buFont typeface="Arial" panose="020B0604020202020204" pitchFamily="34" charset="0"/>
              <a:buChar char="•"/>
            </a:pPr>
            <a:r>
              <a:rPr lang="en-US" altLang="en-US" sz="2000" dirty="0"/>
              <a:t>List </a:t>
            </a:r>
            <a:r>
              <a:rPr lang="en-US" sz="2000" dirty="0"/>
              <a:t>appropriate </a:t>
            </a:r>
            <a:r>
              <a:rPr lang="en-US" altLang="en-US" sz="2000" dirty="0"/>
              <a:t>situations for telephone development</a:t>
            </a:r>
          </a:p>
          <a:p>
            <a:pPr marL="285750" indent="-285750">
              <a:spcBef>
                <a:spcPct val="0"/>
              </a:spcBef>
              <a:spcAft>
                <a:spcPts val="600"/>
              </a:spcAft>
              <a:buClr>
                <a:schemeClr val="tx1"/>
              </a:buClr>
              <a:buFont typeface="Arial" panose="020B0604020202020204" pitchFamily="34" charset="0"/>
              <a:buChar char="•"/>
            </a:pPr>
            <a:r>
              <a:rPr lang="en-US" altLang="en-US" sz="2000" dirty="0"/>
              <a:t>Describe the telephone development requirements and contact procedures</a:t>
            </a:r>
          </a:p>
          <a:p>
            <a:pPr marL="285750" indent="-285750">
              <a:spcBef>
                <a:spcPct val="0"/>
              </a:spcBef>
              <a:spcAft>
                <a:spcPts val="600"/>
              </a:spcAft>
              <a:buClr>
                <a:schemeClr val="tx1"/>
              </a:buClr>
              <a:buFont typeface="Arial" panose="020B0604020202020204" pitchFamily="34" charset="0"/>
              <a:buChar char="•"/>
            </a:pPr>
            <a:r>
              <a:rPr lang="en-US" altLang="en-US" sz="2000" dirty="0"/>
              <a:t>Identify the procedures to complete VA Form 27-0820, </a:t>
            </a:r>
            <a:r>
              <a:rPr lang="en-US" altLang="en-US" sz="2000" i="1" dirty="0"/>
              <a:t>Report of General Information </a:t>
            </a:r>
          </a:p>
          <a:p>
            <a:pPr marL="285750" indent="-285750">
              <a:spcBef>
                <a:spcPct val="0"/>
              </a:spcBef>
              <a:spcAft>
                <a:spcPts val="600"/>
              </a:spcAft>
              <a:buClr>
                <a:schemeClr val="tx1"/>
              </a:buClr>
              <a:buFont typeface="Arial" panose="020B0604020202020204" pitchFamily="34" charset="0"/>
              <a:buChar char="•"/>
            </a:pPr>
            <a:r>
              <a:rPr lang="en-US" altLang="en-US" sz="2000" dirty="0"/>
              <a:t>Recognize the purpose of VA Form 21-0845, </a:t>
            </a:r>
            <a:r>
              <a:rPr lang="en-US" sz="2000" i="1" dirty="0"/>
              <a:t>Authorization to Disclose Personal Information to a Third Party</a:t>
            </a:r>
          </a:p>
          <a:p>
            <a:pPr marL="285750" indent="-285750">
              <a:spcBef>
                <a:spcPct val="0"/>
              </a:spcBef>
              <a:spcAft>
                <a:spcPts val="600"/>
              </a:spcAft>
              <a:buClr>
                <a:schemeClr val="tx1"/>
              </a:buClr>
              <a:buFont typeface="Arial" panose="020B0604020202020204" pitchFamily="34" charset="0"/>
              <a:buChar char="•"/>
            </a:pPr>
            <a:r>
              <a:rPr lang="en-US" sz="2000" dirty="0"/>
              <a:t>Summarize how to manage difficult telephone calls</a:t>
            </a:r>
          </a:p>
          <a:p>
            <a:pPr marL="285750" indent="-285750">
              <a:spcBef>
                <a:spcPct val="0"/>
              </a:spcBef>
              <a:spcAft>
                <a:spcPts val="600"/>
              </a:spcAft>
              <a:buClr>
                <a:schemeClr val="tx1"/>
              </a:buClr>
              <a:buFont typeface="Arial" panose="020B0604020202020204" pitchFamily="34" charset="0"/>
              <a:buChar char="•"/>
            </a:pPr>
            <a:r>
              <a:rPr lang="en-US" sz="2000" dirty="0"/>
              <a:t>Review Telephone </a:t>
            </a:r>
            <a:r>
              <a:rPr lang="en-US" altLang="en-US" sz="2000" dirty="0"/>
              <a:t>Courtesy Tips </a:t>
            </a:r>
            <a:endParaRPr lang="en-US" sz="20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a:t>
            </a:fld>
            <a:endParaRPr lang="en-US" sz="1400" dirty="0"/>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effectLst/>
                <a:latin typeface="Arial" panose="020B0604020202020204" pitchFamily="34" charset="0"/>
              </a:rPr>
              <a:t>Courtesy Tips – Listening Skills</a:t>
            </a:r>
            <a:endParaRPr lang="en-US" sz="2800" dirty="0">
              <a:latin typeface="Arial" panose="020B0604020202020204" pitchFamily="34" charset="0"/>
            </a:endParaRPr>
          </a:p>
        </p:txBody>
      </p:sp>
      <p:sp>
        <p:nvSpPr>
          <p:cNvPr id="3" name="Content Placeholder 2"/>
          <p:cNvSpPr>
            <a:spLocks noGrp="1"/>
          </p:cNvSpPr>
          <p:nvPr>
            <p:ph idx="1"/>
            <p:custDataLst>
              <p:tags r:id="rId2"/>
            </p:custDataLst>
          </p:nvPr>
        </p:nvSpPr>
        <p:spPr>
          <a:xfrm>
            <a:off x="457200" y="2057401"/>
            <a:ext cx="8229600" cy="4375204"/>
          </a:xfrm>
        </p:spPr>
        <p:txBody>
          <a:bodyPr>
            <a:normAutofit/>
          </a:bodyPr>
          <a:lstStyle/>
          <a:p>
            <a:pPr marL="1190" lvl="1" indent="0">
              <a:spcAft>
                <a:spcPts val="600"/>
              </a:spcAft>
              <a:buClr>
                <a:srgbClr val="1D3275"/>
              </a:buClr>
              <a:buNone/>
              <a:defRPr/>
            </a:pPr>
            <a:r>
              <a:rPr lang="en-US" sz="2000" dirty="0"/>
              <a:t>The ability to listen to your caller is of paramount importance in order to allow you to properly assess the purpose of the call and what the caller expects from you: </a:t>
            </a:r>
          </a:p>
          <a:p>
            <a:pPr marL="1190" lvl="1" indent="0">
              <a:spcAft>
                <a:spcPts val="600"/>
              </a:spcAft>
              <a:buClr>
                <a:srgbClr val="1D3275"/>
              </a:buClr>
              <a:buNone/>
              <a:defRPr/>
            </a:pPr>
            <a:endParaRPr lang="en-US" sz="2000" dirty="0"/>
          </a:p>
          <a:p>
            <a:pPr marL="1376363" lvl="2" indent="-344488">
              <a:spcAft>
                <a:spcPts val="600"/>
              </a:spcAft>
              <a:buClr>
                <a:schemeClr val="tx1"/>
              </a:buClr>
              <a:defRPr/>
            </a:pPr>
            <a:r>
              <a:rPr lang="en-US" sz="2000" dirty="0"/>
              <a:t>Visualize what you are hearing</a:t>
            </a:r>
          </a:p>
          <a:p>
            <a:pPr marL="1376363" lvl="2" indent="-344488">
              <a:spcAft>
                <a:spcPts val="600"/>
              </a:spcAft>
              <a:buClr>
                <a:schemeClr val="tx1"/>
              </a:buClr>
              <a:defRPr/>
            </a:pPr>
            <a:r>
              <a:rPr lang="en-US" sz="2000" dirty="0"/>
              <a:t>Take notes on the important parts of the conversation</a:t>
            </a:r>
          </a:p>
          <a:p>
            <a:pPr marL="1376363" lvl="2" indent="-344488">
              <a:spcAft>
                <a:spcPts val="600"/>
              </a:spcAft>
              <a:buClr>
                <a:schemeClr val="tx1"/>
              </a:buClr>
              <a:defRPr/>
            </a:pPr>
            <a:r>
              <a:rPr lang="en-US" sz="2000" dirty="0"/>
              <a:t>Do not interrupt or cut off the caller</a:t>
            </a:r>
          </a:p>
          <a:p>
            <a:pPr marL="1376363" lvl="2" indent="-344488">
              <a:spcAft>
                <a:spcPts val="600"/>
              </a:spcAft>
              <a:buClr>
                <a:schemeClr val="tx1"/>
              </a:buClr>
              <a:defRPr/>
            </a:pPr>
            <a:r>
              <a:rPr lang="en-US" sz="2000" dirty="0"/>
              <a:t>Listen for the feelings of the caller</a:t>
            </a:r>
          </a:p>
          <a:p>
            <a:pPr marL="1376363" lvl="2" indent="-344488">
              <a:spcAft>
                <a:spcPts val="600"/>
              </a:spcAft>
              <a:buClr>
                <a:schemeClr val="tx1"/>
              </a:buClr>
              <a:defRPr/>
            </a:pPr>
            <a:r>
              <a:rPr lang="en-US" sz="2000" dirty="0"/>
              <a:t>Acknowledge what the caller is saying</a:t>
            </a:r>
          </a:p>
          <a:p>
            <a:pPr marL="1376363" lvl="2" indent="-344488">
              <a:spcAft>
                <a:spcPts val="600"/>
              </a:spcAft>
              <a:buClr>
                <a:schemeClr val="tx1"/>
              </a:buClr>
              <a:defRPr/>
            </a:pPr>
            <a:r>
              <a:rPr lang="en-US" sz="2000" dirty="0"/>
              <a:t>Ask questions</a:t>
            </a:r>
          </a:p>
          <a:p>
            <a:pPr marL="1376363" lvl="2" indent="-344488">
              <a:spcAft>
                <a:spcPts val="600"/>
              </a:spcAft>
              <a:buClr>
                <a:schemeClr val="tx1"/>
              </a:buClr>
              <a:defRPr/>
            </a:pPr>
            <a:r>
              <a:rPr lang="en-US" sz="2000" dirty="0"/>
              <a:t>Concentrate</a:t>
            </a:r>
          </a:p>
          <a:p>
            <a:pPr marL="1190" lvl="1" indent="0">
              <a:spcAft>
                <a:spcPts val="600"/>
              </a:spcAft>
              <a:buClr>
                <a:srgbClr val="1D3275"/>
              </a:buClr>
              <a:buNone/>
              <a:defRPr/>
            </a:pPr>
            <a:endParaRPr lang="en-US" sz="20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20</a:t>
            </a:fld>
            <a:endParaRPr lang="en-US" sz="1400" dirty="0"/>
          </a:p>
        </p:txBody>
      </p:sp>
    </p:spTree>
    <p:extLst>
      <p:ext uri="{BB962C8B-B14F-4D97-AF65-F5344CB8AC3E}">
        <p14:creationId xmlns:p14="http://schemas.microsoft.com/office/powerpoint/2010/main" val="2051674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effectLst/>
                <a:latin typeface="Arial" panose="020B0604020202020204" pitchFamily="34" charset="0"/>
              </a:rPr>
              <a:t>Courtesy Tips – Acknowledging the Caller’s Feelings</a:t>
            </a:r>
            <a:endParaRPr lang="en-US" sz="2800" dirty="0">
              <a:latin typeface="Arial" panose="020B0604020202020204" pitchFamily="34" charset="0"/>
            </a:endParaRPr>
          </a:p>
        </p:txBody>
      </p:sp>
      <p:sp>
        <p:nvSpPr>
          <p:cNvPr id="3" name="Content Placeholder 2"/>
          <p:cNvSpPr>
            <a:spLocks noGrp="1"/>
          </p:cNvSpPr>
          <p:nvPr>
            <p:ph idx="1"/>
            <p:custDataLst>
              <p:tags r:id="rId2"/>
            </p:custDataLst>
          </p:nvPr>
        </p:nvSpPr>
        <p:spPr>
          <a:xfrm>
            <a:off x="457200" y="2057400"/>
            <a:ext cx="8229600" cy="4049201"/>
          </a:xfrm>
        </p:spPr>
        <p:txBody>
          <a:bodyPr>
            <a:normAutofit/>
          </a:bodyPr>
          <a:lstStyle/>
          <a:p>
            <a:pPr marL="1190" lvl="1" indent="0">
              <a:spcAft>
                <a:spcPts val="600"/>
              </a:spcAft>
              <a:buClr>
                <a:srgbClr val="1D3275"/>
              </a:buClr>
              <a:buNone/>
              <a:defRPr/>
            </a:pPr>
            <a:r>
              <a:rPr lang="en-US" sz="2000" dirty="0"/>
              <a:t>One of the most important aspects of world-class service is to show your caller that you are sympathetic or understanding of their situation and feelings: </a:t>
            </a:r>
          </a:p>
          <a:p>
            <a:pPr marL="1190" lvl="1" indent="0">
              <a:spcAft>
                <a:spcPts val="600"/>
              </a:spcAft>
              <a:buClr>
                <a:srgbClr val="1D3275"/>
              </a:buClr>
              <a:buNone/>
              <a:defRPr/>
            </a:pPr>
            <a:endParaRPr lang="en-US" sz="2000" dirty="0"/>
          </a:p>
          <a:p>
            <a:pPr marL="968375" indent="-344488">
              <a:spcAft>
                <a:spcPts val="600"/>
              </a:spcAft>
              <a:buClr>
                <a:schemeClr val="tx1"/>
              </a:buClr>
              <a:buFont typeface="Arial" panose="020B0604020202020204" pitchFamily="34" charset="0"/>
              <a:buChar char="•"/>
              <a:defRPr/>
            </a:pPr>
            <a:r>
              <a:rPr lang="en-US" sz="2000" dirty="0"/>
              <a:t>Showing empathy</a:t>
            </a:r>
          </a:p>
          <a:p>
            <a:pPr marL="968375" indent="-344488">
              <a:spcAft>
                <a:spcPts val="600"/>
              </a:spcAft>
              <a:buClr>
                <a:schemeClr val="tx1"/>
              </a:buClr>
              <a:buFont typeface="Arial" panose="020B0604020202020204" pitchFamily="34" charset="0"/>
              <a:buChar char="•"/>
              <a:defRPr/>
            </a:pPr>
            <a:r>
              <a:rPr lang="en-US" sz="2000" dirty="0"/>
              <a:t>Asking questions</a:t>
            </a:r>
          </a:p>
          <a:p>
            <a:pPr marL="968375" indent="-344488">
              <a:spcAft>
                <a:spcPts val="600"/>
              </a:spcAft>
              <a:buClr>
                <a:schemeClr val="tx1"/>
              </a:buClr>
              <a:buFont typeface="Arial" panose="020B0604020202020204" pitchFamily="34" charset="0"/>
              <a:buChar char="•"/>
              <a:defRPr/>
            </a:pPr>
            <a:r>
              <a:rPr lang="en-US" sz="2000" dirty="0"/>
              <a:t>Giving feedback </a:t>
            </a:r>
          </a:p>
          <a:p>
            <a:pPr marL="968375" indent="-344488">
              <a:spcAft>
                <a:spcPts val="600"/>
              </a:spcAft>
              <a:buClr>
                <a:schemeClr val="tx1"/>
              </a:buClr>
              <a:buFont typeface="Arial" panose="020B0604020202020204" pitchFamily="34" charset="0"/>
              <a:buChar char="•"/>
              <a:defRPr/>
            </a:pPr>
            <a:r>
              <a:rPr lang="en-US" sz="2000" dirty="0"/>
              <a:t>Summarizing the problem or issue</a:t>
            </a:r>
          </a:p>
          <a:p>
            <a:pPr marL="968375" indent="-344488">
              <a:spcAft>
                <a:spcPts val="600"/>
              </a:spcAft>
              <a:buClr>
                <a:schemeClr val="tx1"/>
              </a:buClr>
              <a:buFont typeface="Arial" panose="020B0604020202020204" pitchFamily="34" charset="0"/>
              <a:buChar char="•"/>
              <a:defRPr/>
            </a:pPr>
            <a:r>
              <a:rPr lang="en-US" sz="2000" dirty="0"/>
              <a:t>Common manners such as please, thank you                       and you’re welcome</a:t>
            </a:r>
          </a:p>
          <a:p>
            <a:pPr marL="1190" lvl="1" indent="0">
              <a:spcAft>
                <a:spcPts val="600"/>
              </a:spcAft>
              <a:buClr>
                <a:srgbClr val="1D3275"/>
              </a:buClr>
              <a:buNone/>
              <a:defRPr/>
            </a:pPr>
            <a:endParaRPr lang="en-US" sz="2000" dirty="0"/>
          </a:p>
        </p:txBody>
      </p:sp>
      <p:sp>
        <p:nvSpPr>
          <p:cNvPr id="4" name="Slide Number Placeholder 3"/>
          <p:cNvSpPr>
            <a:spLocks noGrp="1"/>
          </p:cNvSpPr>
          <p:nvPr>
            <p:ph type="sldNum" sz="quarter" idx="12"/>
            <p:custDataLst>
              <p:tags r:id="rId3"/>
            </p:custDataLst>
          </p:nvPr>
        </p:nvSpPr>
        <p:spPr>
          <a:xfrm>
            <a:off x="6931152" y="6636266"/>
            <a:ext cx="2133600" cy="365125"/>
          </a:xfrm>
        </p:spPr>
        <p:txBody>
          <a:bodyPr/>
          <a:lstStyle/>
          <a:p>
            <a:pPr>
              <a:spcAft>
                <a:spcPts val="600"/>
              </a:spcAft>
            </a:pPr>
            <a:fld id="{7C414AED-89CE-4A48-8B2B-1B3A5C68EA2A}" type="slidenum">
              <a:rPr lang="en-US" sz="1400" smtClean="0"/>
              <a:pPr>
                <a:spcAft>
                  <a:spcPts val="600"/>
                </a:spcAft>
              </a:pPr>
              <a:t>21</a:t>
            </a:fld>
            <a:endParaRPr lang="en-US" sz="1400" dirty="0"/>
          </a:p>
        </p:txBody>
      </p:sp>
    </p:spTree>
    <p:extLst>
      <p:ext uri="{BB962C8B-B14F-4D97-AF65-F5344CB8AC3E}">
        <p14:creationId xmlns:p14="http://schemas.microsoft.com/office/powerpoint/2010/main" val="909678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effectLst/>
                <a:latin typeface="Arial" panose="020B0604020202020204" pitchFamily="34" charset="0"/>
              </a:rPr>
              <a:t>Effective Customer Service Techniques</a:t>
            </a:r>
            <a:endParaRPr lang="en-US" sz="2800" dirty="0">
              <a:latin typeface="Arial" panose="020B0604020202020204" pitchFamily="34" charset="0"/>
            </a:endParaRPr>
          </a:p>
        </p:txBody>
      </p:sp>
      <p:sp>
        <p:nvSpPr>
          <p:cNvPr id="3" name="Content Placeholder 2"/>
          <p:cNvSpPr>
            <a:spLocks noGrp="1"/>
          </p:cNvSpPr>
          <p:nvPr>
            <p:ph idx="1"/>
            <p:custDataLst>
              <p:tags r:id="rId2"/>
            </p:custDataLst>
          </p:nvPr>
        </p:nvSpPr>
        <p:spPr>
          <a:xfrm>
            <a:off x="457200" y="2057400"/>
            <a:ext cx="8229600" cy="4160519"/>
          </a:xfrm>
        </p:spPr>
        <p:txBody>
          <a:bodyPr>
            <a:normAutofit/>
          </a:bodyPr>
          <a:lstStyle/>
          <a:p>
            <a:pPr marL="1190" lvl="1" indent="0">
              <a:spcAft>
                <a:spcPts val="600"/>
              </a:spcAft>
              <a:buClr>
                <a:srgbClr val="1D3275"/>
              </a:buClr>
              <a:buNone/>
              <a:defRPr/>
            </a:pPr>
            <a:r>
              <a:rPr lang="en-US" sz="2000" dirty="0"/>
              <a:t>To ensure our callers receive the courteous service they deserve use the effective customer service techniques: </a:t>
            </a:r>
          </a:p>
          <a:p>
            <a:pPr marL="1190" lvl="1" indent="0">
              <a:spcAft>
                <a:spcPts val="600"/>
              </a:spcAft>
              <a:buClr>
                <a:srgbClr val="1D3275"/>
              </a:buClr>
              <a:buNone/>
              <a:defRPr/>
            </a:pPr>
            <a:endParaRPr lang="en-US" sz="2000" dirty="0"/>
          </a:p>
          <a:p>
            <a:pPr marL="1027113" lvl="1" indent="-452438">
              <a:spcAft>
                <a:spcPts val="600"/>
              </a:spcAft>
              <a:buClr>
                <a:schemeClr val="tx1"/>
              </a:buClr>
              <a:defRPr/>
            </a:pPr>
            <a:r>
              <a:rPr lang="en-US" sz="2000" dirty="0"/>
              <a:t>Caring</a:t>
            </a:r>
          </a:p>
          <a:p>
            <a:pPr marL="1027113" lvl="1" indent="-452438">
              <a:spcAft>
                <a:spcPts val="600"/>
              </a:spcAft>
              <a:buClr>
                <a:schemeClr val="tx1"/>
              </a:buClr>
              <a:defRPr/>
            </a:pPr>
            <a:r>
              <a:rPr lang="en-US" sz="2000" dirty="0"/>
              <a:t>Confident</a:t>
            </a:r>
          </a:p>
          <a:p>
            <a:pPr marL="1027113" lvl="1" indent="-452438">
              <a:spcAft>
                <a:spcPts val="600"/>
              </a:spcAft>
              <a:buClr>
                <a:schemeClr val="tx1"/>
              </a:buClr>
              <a:defRPr/>
            </a:pPr>
            <a:r>
              <a:rPr lang="en-US" sz="2000" dirty="0"/>
              <a:t>Considerate</a:t>
            </a:r>
          </a:p>
          <a:p>
            <a:pPr marL="1027113" lvl="1" indent="-452438">
              <a:spcAft>
                <a:spcPts val="600"/>
              </a:spcAft>
              <a:buClr>
                <a:schemeClr val="tx1"/>
              </a:buClr>
              <a:defRPr/>
            </a:pPr>
            <a:r>
              <a:rPr lang="en-US" sz="2000" dirty="0"/>
              <a:t>Committed</a:t>
            </a:r>
          </a:p>
          <a:p>
            <a:pPr marL="1027113" lvl="1" indent="-452438">
              <a:spcAft>
                <a:spcPts val="600"/>
              </a:spcAft>
              <a:buClr>
                <a:schemeClr val="tx1"/>
              </a:buClr>
              <a:defRPr/>
            </a:pPr>
            <a:r>
              <a:rPr lang="en-US" sz="2000" dirty="0"/>
              <a:t>Creative</a:t>
            </a:r>
          </a:p>
          <a:p>
            <a:pPr marL="1027113" lvl="1" indent="-452438">
              <a:spcAft>
                <a:spcPts val="600"/>
              </a:spcAft>
              <a:buClr>
                <a:schemeClr val="tx1"/>
              </a:buClr>
              <a:defRPr/>
            </a:pPr>
            <a:r>
              <a:rPr lang="en-US" sz="2000" dirty="0"/>
              <a:t>Controlled </a:t>
            </a:r>
          </a:p>
          <a:p>
            <a:pPr marL="1027113" lvl="1" indent="-452438">
              <a:spcAft>
                <a:spcPts val="600"/>
              </a:spcAft>
              <a:buClr>
                <a:schemeClr val="tx1"/>
              </a:buClr>
              <a:defRPr/>
            </a:pPr>
            <a:r>
              <a:rPr lang="en-US" sz="2000" dirty="0"/>
              <a:t>Contagious</a:t>
            </a:r>
          </a:p>
          <a:p>
            <a:pPr marL="1190" lvl="1" indent="0">
              <a:spcAft>
                <a:spcPts val="600"/>
              </a:spcAft>
              <a:buClr>
                <a:srgbClr val="1D3275"/>
              </a:buClr>
              <a:buNone/>
              <a:defRPr/>
            </a:pPr>
            <a:endParaRPr lang="en-US" sz="20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22</a:t>
            </a:fld>
            <a:endParaRPr lang="en-US" dirty="0"/>
          </a:p>
        </p:txBody>
      </p:sp>
    </p:spTree>
    <p:extLst>
      <p:ext uri="{BB962C8B-B14F-4D97-AF65-F5344CB8AC3E}">
        <p14:creationId xmlns:p14="http://schemas.microsoft.com/office/powerpoint/2010/main" val="1471911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hidden="1"/>
          <p:cNvSpPr>
            <a:spLocks noGrp="1" noChangeArrowheads="1"/>
          </p:cNvSpPr>
          <p:nvPr>
            <p:ph type="title"/>
            <p:custDataLst>
              <p:tags r:id="rId1"/>
            </p:custDataLst>
          </p:nvPr>
        </p:nvSpPr>
        <p:spPr>
          <a:xfrm>
            <a:off x="0" y="793629"/>
            <a:ext cx="9144000" cy="1086867"/>
          </a:xfrm>
        </p:spPr>
        <p:txBody>
          <a:bodyPr/>
          <a:lstStyle/>
          <a:p>
            <a:r>
              <a:rPr lang="en-US" altLang="en-US" dirty="0">
                <a:effectLst/>
              </a:rPr>
              <a:t>Review</a:t>
            </a:r>
          </a:p>
        </p:txBody>
      </p:sp>
      <p:sp>
        <p:nvSpPr>
          <p:cNvPr id="7" name="Slide Number Placeholder 6"/>
          <p:cNvSpPr>
            <a:spLocks noGrp="1"/>
          </p:cNvSpPr>
          <p:nvPr>
            <p:ph type="sldNum" sz="quarter" idx="12"/>
            <p:custDataLst>
              <p:tags r:id="rId2"/>
            </p:custDataLst>
          </p:nvPr>
        </p:nvSpPr>
        <p:spPr>
          <a:xfrm>
            <a:off x="6931152" y="6601976"/>
            <a:ext cx="2133600" cy="365125"/>
          </a:xfrm>
        </p:spPr>
        <p:txBody>
          <a:bodyPr/>
          <a:lstStyle/>
          <a:p>
            <a:pPr>
              <a:defRPr/>
            </a:pPr>
            <a:fld id="{C6DFC8AC-A2BB-4C4A-9BBD-CE4752E38DBF}" type="slidenum">
              <a:rPr lang="en-US" smtClean="0"/>
              <a:pPr>
                <a:defRPr/>
              </a:pPr>
              <a:t>23</a:t>
            </a:fld>
            <a:endParaRPr lang="en-US" dirty="0"/>
          </a:p>
        </p:txBody>
      </p:sp>
      <p:sp>
        <p:nvSpPr>
          <p:cNvPr id="2" name="TextBox 1">
            <a:extLst>
              <a:ext uri="{FF2B5EF4-FFF2-40B4-BE49-F238E27FC236}">
                <a16:creationId xmlns:a16="http://schemas.microsoft.com/office/drawing/2014/main" id="{29C5007B-2D94-4614-B9CB-DAF2111151E4}"/>
              </a:ext>
            </a:extLst>
          </p:cNvPr>
          <p:cNvSpPr txBox="1"/>
          <p:nvPr>
            <p:custDataLst>
              <p:tags r:id="rId3"/>
            </p:custDataLst>
          </p:nvPr>
        </p:nvSpPr>
        <p:spPr>
          <a:xfrm>
            <a:off x="1" y="2664542"/>
            <a:ext cx="9144000" cy="1200329"/>
          </a:xfrm>
          <a:prstGeom prst="rect">
            <a:avLst/>
          </a:prstGeom>
          <a:noFill/>
        </p:spPr>
        <p:txBody>
          <a:bodyPr wrap="square" rtlCol="0">
            <a:spAutoFit/>
          </a:bodyPr>
          <a:lstStyle/>
          <a:p>
            <a:pPr algn="ctr"/>
            <a:r>
              <a:rPr lang="en-US" sz="7200" dirty="0">
                <a:solidFill>
                  <a:schemeClr val="tx2"/>
                </a:solidFill>
              </a:rPr>
              <a:t>Questions?</a:t>
            </a:r>
          </a:p>
        </p:txBody>
      </p:sp>
    </p:spTree>
    <p:extLst>
      <p:ext uri="{BB962C8B-B14F-4D97-AF65-F5344CB8AC3E}">
        <p14:creationId xmlns:p14="http://schemas.microsoft.com/office/powerpoint/2010/main" val="75273790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effectLst/>
                <a:latin typeface="Arial" panose="020B0604020202020204" pitchFamily="34" charset="0"/>
              </a:rPr>
              <a:t>References</a:t>
            </a:r>
            <a:endParaRPr lang="en-US" sz="3200" dirty="0">
              <a:latin typeface="Arial" panose="020B0604020202020204" pitchFamily="34" charset="0"/>
            </a:endParaRPr>
          </a:p>
        </p:txBody>
      </p:sp>
      <p:sp>
        <p:nvSpPr>
          <p:cNvPr id="3" name="Content Placeholder 2"/>
          <p:cNvSpPr>
            <a:spLocks noGrp="1"/>
          </p:cNvSpPr>
          <p:nvPr>
            <p:ph idx="1"/>
            <p:custDataLst>
              <p:tags r:id="rId2"/>
            </p:custDataLst>
          </p:nvPr>
        </p:nvSpPr>
        <p:spPr>
          <a:xfrm>
            <a:off x="457200" y="1466312"/>
            <a:ext cx="8229600" cy="4615249"/>
          </a:xfrm>
        </p:spPr>
        <p:txBody>
          <a:bodyPr>
            <a:normAutofit/>
          </a:bodyPr>
          <a:lstStyle/>
          <a:p>
            <a:pPr>
              <a:spcAft>
                <a:spcPts val="600"/>
              </a:spcAft>
              <a:buClr>
                <a:schemeClr val="tx1"/>
              </a:buClr>
              <a:defRPr/>
            </a:pPr>
            <a:r>
              <a:rPr lang="en-US" sz="2000" dirty="0"/>
              <a:t>38 CFR 3.217(b),</a:t>
            </a:r>
            <a:r>
              <a:rPr lang="en-US" sz="2000" i="1" dirty="0"/>
              <a:t> </a:t>
            </a:r>
            <a:r>
              <a:rPr lang="en-US" sz="2000" dirty="0"/>
              <a:t>Submission of statements or information affecting entitlement to benefits</a:t>
            </a:r>
          </a:p>
          <a:p>
            <a:pPr>
              <a:spcAft>
                <a:spcPts val="600"/>
              </a:spcAft>
              <a:buClr>
                <a:schemeClr val="tx1"/>
              </a:buClr>
              <a:defRPr/>
            </a:pPr>
            <a:r>
              <a:rPr lang="en-US" sz="2000" dirty="0"/>
              <a:t>M21-1 Part III</a:t>
            </a:r>
            <a:r>
              <a:rPr lang="en-US" sz="2000" i="1" dirty="0"/>
              <a:t>, </a:t>
            </a:r>
            <a:r>
              <a:rPr lang="en-US" sz="2000" dirty="0"/>
              <a:t>Subpart ii, 3.C</a:t>
            </a:r>
            <a:r>
              <a:rPr lang="en-US" sz="2000" i="1" dirty="0"/>
              <a:t>, </a:t>
            </a:r>
            <a:r>
              <a:rPr lang="en-US" sz="2000" dirty="0"/>
              <a:t>System Updates </a:t>
            </a:r>
          </a:p>
          <a:p>
            <a:pPr>
              <a:spcAft>
                <a:spcPts val="600"/>
              </a:spcAft>
              <a:buClr>
                <a:schemeClr val="tx1"/>
              </a:buClr>
              <a:defRPr/>
            </a:pPr>
            <a:r>
              <a:rPr lang="en-US" sz="2000" dirty="0"/>
              <a:t>M21-1, Part III, Subpart iii, 1.B, Evidence Requested from the Claimant</a:t>
            </a:r>
          </a:p>
          <a:p>
            <a:pPr>
              <a:spcAft>
                <a:spcPts val="600"/>
              </a:spcAft>
              <a:buClr>
                <a:schemeClr val="tx1"/>
              </a:buClr>
              <a:defRPr/>
            </a:pPr>
            <a:r>
              <a:rPr lang="en-US" sz="2000" dirty="0"/>
              <a:t>M21-1, Part III, Subpart iii, 1.C, Requesting Evidence from Federal Record Custodians</a:t>
            </a:r>
          </a:p>
          <a:p>
            <a:pPr lvl="0" hangingPunct="0">
              <a:spcAft>
                <a:spcPts val="600"/>
              </a:spcAft>
              <a:buClr>
                <a:schemeClr val="tx1"/>
              </a:buClr>
            </a:pPr>
            <a:r>
              <a:rPr lang="en-US" sz="2000" dirty="0"/>
              <a:t>M21-1, Part III, Subpart iii, 5.A, General Information on Relationship and Dependency</a:t>
            </a:r>
          </a:p>
          <a:p>
            <a:pPr lvl="0" hangingPunct="0">
              <a:spcAft>
                <a:spcPts val="600"/>
              </a:spcAft>
              <a:buClr>
                <a:schemeClr val="tx1"/>
              </a:buClr>
            </a:pPr>
            <a:r>
              <a:rPr lang="en-US" sz="2000" dirty="0"/>
              <a:t>M27-1, Part 1, 3 Telephone Interviews</a:t>
            </a:r>
          </a:p>
          <a:p>
            <a:pPr hangingPunct="0">
              <a:spcAft>
                <a:spcPts val="600"/>
              </a:spcAft>
              <a:buClr>
                <a:schemeClr val="tx1"/>
              </a:buClr>
            </a:pPr>
            <a:r>
              <a:rPr lang="en-US" sz="2000" dirty="0"/>
              <a:t>M27-1, Part 1, 5.6, Development Claims using Telephone, E-Mail, and Facsimile</a:t>
            </a:r>
          </a:p>
          <a:p>
            <a:pPr hangingPunct="0">
              <a:spcAft>
                <a:spcPts val="600"/>
              </a:spcAft>
              <a:buClr>
                <a:schemeClr val="tx1"/>
              </a:buClr>
            </a:pPr>
            <a:r>
              <a:rPr lang="en-US" sz="2000" dirty="0"/>
              <a:t>M27-1, Part 1, 5.8, Using VA Form 27-0820 (Series)</a:t>
            </a:r>
            <a:endParaRPr lang="en-US" sz="14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3</a:t>
            </a:fld>
            <a:endParaRPr lang="en-US" sz="1400" dirty="0"/>
          </a:p>
        </p:txBody>
      </p:sp>
    </p:spTree>
    <p:extLst>
      <p:ext uri="{BB962C8B-B14F-4D97-AF65-F5344CB8AC3E}">
        <p14:creationId xmlns:p14="http://schemas.microsoft.com/office/powerpoint/2010/main" val="3289078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effectLst/>
                <a:latin typeface="Arial" panose="020B0604020202020204" pitchFamily="34" charset="0"/>
              </a:rPr>
              <a:t>Appropriate </a:t>
            </a:r>
            <a:r>
              <a:rPr lang="en-US" altLang="en-US" sz="2800" dirty="0">
                <a:effectLst/>
                <a:latin typeface="Arial" panose="020B0604020202020204" pitchFamily="34" charset="0"/>
              </a:rPr>
              <a:t>Situations for Telephone Development</a:t>
            </a:r>
            <a:endParaRPr lang="en-US" sz="2800" dirty="0">
              <a:effectLst/>
              <a:latin typeface="Arial" panose="020B0604020202020204" pitchFamily="34" charset="0"/>
            </a:endParaRPr>
          </a:p>
        </p:txBody>
      </p:sp>
      <p:sp>
        <p:nvSpPr>
          <p:cNvPr id="3" name="Content Placeholder 2"/>
          <p:cNvSpPr>
            <a:spLocks noGrp="1"/>
          </p:cNvSpPr>
          <p:nvPr>
            <p:ph idx="1"/>
            <p:custDataLst>
              <p:tags r:id="rId2"/>
            </p:custDataLst>
          </p:nvPr>
        </p:nvSpPr>
        <p:spPr>
          <a:xfrm>
            <a:off x="457200" y="2057400"/>
            <a:ext cx="8229600" cy="3916363"/>
          </a:xfrm>
        </p:spPr>
        <p:txBody>
          <a:bodyPr>
            <a:normAutofit lnSpcReduction="10000"/>
          </a:bodyPr>
          <a:lstStyle/>
          <a:p>
            <a:pPr marL="344488" lvl="1" indent="-344488">
              <a:spcAft>
                <a:spcPts val="600"/>
              </a:spcAft>
              <a:buClr>
                <a:schemeClr val="tx1"/>
              </a:buClr>
            </a:pPr>
            <a:r>
              <a:rPr lang="en-US" altLang="en-US" sz="2000" dirty="0"/>
              <a:t>Clarification of claimed conditions</a:t>
            </a:r>
          </a:p>
          <a:p>
            <a:pPr marL="344488" lvl="1" indent="-344488">
              <a:spcAft>
                <a:spcPts val="600"/>
              </a:spcAft>
              <a:buClr>
                <a:schemeClr val="tx1"/>
              </a:buClr>
            </a:pPr>
            <a:r>
              <a:rPr lang="en-US" altLang="en-US" sz="2000" dirty="0"/>
              <a:t>Names and addresses of physicians or medical facilities</a:t>
            </a:r>
          </a:p>
          <a:p>
            <a:pPr marL="344488" lvl="1" indent="-344488">
              <a:spcAft>
                <a:spcPts val="600"/>
              </a:spcAft>
              <a:buClr>
                <a:schemeClr val="tx1"/>
              </a:buClr>
            </a:pPr>
            <a:r>
              <a:rPr lang="en-US" altLang="en-US" sz="2000" dirty="0"/>
              <a:t>Medical evidence</a:t>
            </a:r>
          </a:p>
          <a:p>
            <a:pPr marL="344488" lvl="1" indent="-344488">
              <a:spcAft>
                <a:spcPts val="600"/>
              </a:spcAft>
              <a:buClr>
                <a:schemeClr val="tx1"/>
              </a:buClr>
            </a:pPr>
            <a:r>
              <a:rPr lang="en-US" altLang="en-US" sz="2000" dirty="0"/>
              <a:t>Social Security Numbers (SSNs)</a:t>
            </a:r>
          </a:p>
          <a:p>
            <a:pPr marL="344488" lvl="1" indent="-344488">
              <a:spcAft>
                <a:spcPts val="600"/>
              </a:spcAft>
              <a:buClr>
                <a:schemeClr val="tx1"/>
              </a:buClr>
            </a:pPr>
            <a:r>
              <a:rPr lang="en-US" altLang="en-US" sz="2000" dirty="0"/>
              <a:t>Award/denial letters for certain benefits</a:t>
            </a:r>
          </a:p>
          <a:p>
            <a:pPr marL="344488" lvl="1" indent="-344488">
              <a:spcAft>
                <a:spcPts val="600"/>
              </a:spcAft>
              <a:buClr>
                <a:schemeClr val="tx1"/>
              </a:buClr>
            </a:pPr>
            <a:r>
              <a:rPr lang="en-US" altLang="en-US" sz="2000" dirty="0"/>
              <a:t>Mailing addresses and direct deposit information</a:t>
            </a:r>
          </a:p>
          <a:p>
            <a:pPr marL="344488" lvl="1" indent="-344488">
              <a:spcAft>
                <a:spcPts val="600"/>
              </a:spcAft>
              <a:buClr>
                <a:schemeClr val="tx1"/>
              </a:buClr>
            </a:pPr>
            <a:r>
              <a:rPr lang="en-US" altLang="en-US" sz="2000" dirty="0"/>
              <a:t>Employment information</a:t>
            </a:r>
          </a:p>
          <a:p>
            <a:pPr marL="344488" lvl="1" indent="-344488">
              <a:spcAft>
                <a:spcPts val="600"/>
              </a:spcAft>
              <a:buClr>
                <a:schemeClr val="tx1"/>
              </a:buClr>
            </a:pPr>
            <a:r>
              <a:rPr lang="en-US" altLang="en-US" sz="2000" dirty="0"/>
              <a:t>Clarification of income-related issues and medical expenses</a:t>
            </a:r>
          </a:p>
          <a:p>
            <a:pPr marL="344488" lvl="1" indent="-344488">
              <a:spcAft>
                <a:spcPts val="600"/>
              </a:spcAft>
              <a:buClr>
                <a:schemeClr val="tx1"/>
              </a:buClr>
            </a:pPr>
            <a:r>
              <a:rPr lang="en-US" altLang="en-US" sz="2000" dirty="0"/>
              <a:t>Dependency information </a:t>
            </a:r>
          </a:p>
          <a:p>
            <a:pPr marL="344488" lvl="1" indent="-344488">
              <a:spcAft>
                <a:spcPts val="600"/>
              </a:spcAft>
              <a:buClr>
                <a:schemeClr val="tx1"/>
              </a:buClr>
            </a:pPr>
            <a:r>
              <a:rPr lang="en-US" sz="2000" dirty="0"/>
              <a:t>Whether the Veteran has service treatment, personnel, or other records to provide   </a:t>
            </a:r>
          </a:p>
          <a:p>
            <a:pPr marL="344488" lvl="1" indent="-344488">
              <a:spcAft>
                <a:spcPts val="600"/>
              </a:spcAft>
              <a:buClr>
                <a:schemeClr val="tx1"/>
              </a:buClr>
            </a:pPr>
            <a:endParaRPr lang="en-US" altLang="en-US" sz="20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4</a:t>
            </a:fld>
            <a:endParaRPr lang="en-US" sz="1400" dirty="0"/>
          </a:p>
        </p:txBody>
      </p:sp>
    </p:spTree>
    <p:extLst>
      <p:ext uri="{BB962C8B-B14F-4D97-AF65-F5344CB8AC3E}">
        <p14:creationId xmlns:p14="http://schemas.microsoft.com/office/powerpoint/2010/main" val="2499773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sz="2800" dirty="0">
                <a:effectLst/>
                <a:latin typeface="Arial" panose="020B0604020202020204" pitchFamily="34" charset="0"/>
              </a:rPr>
              <a:t>Contact Requirements</a:t>
            </a:r>
            <a:br>
              <a:rPr lang="en-US" sz="2800" dirty="0">
                <a:effectLst/>
                <a:latin typeface="Arial" panose="020B0604020202020204" pitchFamily="34" charset="0"/>
              </a:rPr>
            </a:br>
            <a:endParaRPr lang="en-US" dirty="0">
              <a:latin typeface="Arial" panose="020B0604020202020204" pitchFamily="34" charset="0"/>
            </a:endParaRPr>
          </a:p>
        </p:txBody>
      </p:sp>
      <p:sp>
        <p:nvSpPr>
          <p:cNvPr id="3" name="Content Placeholder 2"/>
          <p:cNvSpPr>
            <a:spLocks noGrp="1"/>
          </p:cNvSpPr>
          <p:nvPr>
            <p:ph idx="1"/>
            <p:custDataLst>
              <p:tags r:id="rId2"/>
            </p:custDataLst>
          </p:nvPr>
        </p:nvSpPr>
        <p:spPr>
          <a:xfrm>
            <a:off x="457200" y="2057401"/>
            <a:ext cx="8229600" cy="1086868"/>
          </a:xfrm>
        </p:spPr>
        <p:txBody>
          <a:bodyPr>
            <a:normAutofit/>
          </a:bodyPr>
          <a:lstStyle/>
          <a:p>
            <a:pPr>
              <a:spcAft>
                <a:spcPts val="600"/>
              </a:spcAft>
              <a:buClr>
                <a:srgbClr val="1D3275"/>
              </a:buClr>
              <a:defRPr/>
            </a:pPr>
            <a:r>
              <a:rPr lang="en-US" sz="2000" dirty="0"/>
              <a:t>Based on 38 CFR 3.217(b) </a:t>
            </a:r>
            <a:r>
              <a:rPr lang="en-US" sz="2000" i="1" dirty="0"/>
              <a:t>Submission of statements or information affecting entitlement to benefits</a:t>
            </a:r>
            <a:r>
              <a:rPr lang="en-US" sz="2000" dirty="0"/>
              <a:t>, use the following procedures when making a telephone contact:</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5</a:t>
            </a:fld>
            <a:endParaRPr lang="en-US" sz="1400" dirty="0"/>
          </a:p>
        </p:txBody>
      </p:sp>
      <p:sp>
        <p:nvSpPr>
          <p:cNvPr id="5" name="TextBox 4">
            <a:extLst>
              <a:ext uri="{FF2B5EF4-FFF2-40B4-BE49-F238E27FC236}">
                <a16:creationId xmlns:a16="http://schemas.microsoft.com/office/drawing/2014/main" id="{6F2F9787-9A89-48A0-8063-6BF540B5D4D1}"/>
              </a:ext>
            </a:extLst>
          </p:cNvPr>
          <p:cNvSpPr txBox="1"/>
          <p:nvPr>
            <p:custDataLst>
              <p:tags r:id="rId4"/>
            </p:custDataLst>
          </p:nvPr>
        </p:nvSpPr>
        <p:spPr>
          <a:xfrm>
            <a:off x="457200" y="3263707"/>
            <a:ext cx="8023860" cy="2554545"/>
          </a:xfrm>
          <a:prstGeom prst="rect">
            <a:avLst/>
          </a:prstGeom>
          <a:noFill/>
        </p:spPr>
        <p:txBody>
          <a:bodyPr wrap="square" rtlCol="0">
            <a:spAutoFit/>
          </a:bodyPr>
          <a:lstStyle/>
          <a:p>
            <a:pPr marL="628650" lvl="1" indent="-284163">
              <a:spcAft>
                <a:spcPts val="600"/>
              </a:spcAft>
              <a:buClr>
                <a:schemeClr val="tx1"/>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Begin the call with an appropriate greeting</a:t>
            </a:r>
          </a:p>
          <a:p>
            <a:pPr marL="344487" lvl="1">
              <a:spcAft>
                <a:spcPts val="600"/>
              </a:spcAft>
              <a:buClr>
                <a:schemeClr val="tx1"/>
              </a:buClr>
              <a:defRPr/>
            </a:pPr>
            <a:endParaRPr lang="en-US" sz="2000" dirty="0">
              <a:latin typeface="Arial" panose="020B0604020202020204" pitchFamily="34" charset="0"/>
              <a:cs typeface="Arial" panose="020B0604020202020204" pitchFamily="34" charset="0"/>
            </a:endParaRPr>
          </a:p>
          <a:p>
            <a:pPr marL="628650" lvl="1" indent="-284163">
              <a:spcAft>
                <a:spcPts val="600"/>
              </a:spcAft>
              <a:buClr>
                <a:schemeClr val="tx1"/>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Identify yourself by name</a:t>
            </a:r>
          </a:p>
          <a:p>
            <a:pPr marL="344487" lvl="1">
              <a:spcAft>
                <a:spcPts val="600"/>
              </a:spcAft>
              <a:buClr>
                <a:schemeClr val="tx1"/>
              </a:buClr>
              <a:defRPr/>
            </a:pPr>
            <a:endParaRPr lang="en-US" sz="2000" dirty="0">
              <a:latin typeface="Arial" panose="020B0604020202020204" pitchFamily="34" charset="0"/>
              <a:cs typeface="Arial" panose="020B0604020202020204" pitchFamily="34" charset="0"/>
            </a:endParaRPr>
          </a:p>
          <a:p>
            <a:pPr marL="628650" lvl="1" indent="-284163">
              <a:spcAft>
                <a:spcPts val="600"/>
              </a:spcAft>
              <a:buClr>
                <a:schemeClr val="tx1"/>
              </a:buClr>
              <a:buFont typeface="Arial" panose="020B0604020202020204" pitchFamily="34" charset="0"/>
              <a:buChar char="•"/>
              <a:defRPr/>
            </a:pPr>
            <a:r>
              <a:rPr lang="en-US" sz="2000" dirty="0">
                <a:latin typeface="Arial" panose="020B0604020202020204" pitchFamily="34" charset="0"/>
                <a:cs typeface="Arial" panose="020B0604020202020204" pitchFamily="34" charset="0"/>
              </a:rPr>
              <a:t>State that you are a VA employee and affirm you are authorized to receive the information or statement and state the purpose of the call</a:t>
            </a:r>
          </a:p>
        </p:txBody>
      </p:sp>
    </p:spTree>
    <p:extLst>
      <p:ext uri="{BB962C8B-B14F-4D97-AF65-F5344CB8AC3E}">
        <p14:creationId xmlns:p14="http://schemas.microsoft.com/office/powerpoint/2010/main" val="226795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sz="2800" dirty="0">
                <a:effectLst/>
                <a:latin typeface="Arial" panose="020B0604020202020204" pitchFamily="34" charset="0"/>
              </a:rPr>
              <a:t>Contact Procedures</a:t>
            </a:r>
            <a:br>
              <a:rPr lang="en-US" sz="2800" dirty="0">
                <a:effectLst/>
                <a:latin typeface="Arial" panose="020B0604020202020204" pitchFamily="34" charset="0"/>
              </a:rPr>
            </a:br>
            <a:endParaRPr lang="en-US" dirty="0">
              <a:latin typeface="Arial" panose="020B0604020202020204" pitchFamily="34" charset="0"/>
            </a:endParaRP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0" indent="0">
              <a:spcAft>
                <a:spcPts val="600"/>
              </a:spcAft>
              <a:buClr>
                <a:schemeClr val="tx1"/>
              </a:buClr>
              <a:buNone/>
            </a:pPr>
            <a:r>
              <a:rPr lang="en-US" altLang="en-US" sz="2000" dirty="0"/>
              <a:t>Verify you are speaking to either the Veteran or beneficiary, or his or her fiduciary:</a:t>
            </a:r>
          </a:p>
          <a:p>
            <a:pPr marL="0" indent="0">
              <a:spcAft>
                <a:spcPts val="600"/>
              </a:spcAft>
              <a:buClr>
                <a:schemeClr val="tx1"/>
              </a:buClr>
              <a:buNone/>
            </a:pPr>
            <a:endParaRPr lang="en-US" altLang="en-US" sz="2000" dirty="0"/>
          </a:p>
          <a:p>
            <a:pPr lvl="1">
              <a:spcAft>
                <a:spcPts val="600"/>
              </a:spcAft>
              <a:buClr>
                <a:schemeClr val="tx1"/>
              </a:buClr>
            </a:pPr>
            <a:r>
              <a:rPr lang="en-US" altLang="en-US" sz="2000" dirty="0"/>
              <a:t>obtain basic Identification Protocols that can be verified from VA records, i.e., Veteran’s Claim or SSN, Veteran's full name, branch of service, dates of service and address</a:t>
            </a:r>
          </a:p>
          <a:p>
            <a:pPr marL="0" indent="0">
              <a:spcAft>
                <a:spcPts val="600"/>
              </a:spcAft>
              <a:buClr>
                <a:schemeClr val="tx1"/>
              </a:buClr>
              <a:buNone/>
            </a:pPr>
            <a:endParaRPr lang="en-US" altLang="en-US" sz="2000" dirty="0"/>
          </a:p>
          <a:p>
            <a:pPr marL="0" indent="0">
              <a:spcAft>
                <a:spcPts val="600"/>
              </a:spcAft>
              <a:buClr>
                <a:schemeClr val="tx1"/>
              </a:buClr>
              <a:buNone/>
            </a:pPr>
            <a:r>
              <a:rPr lang="en-US" altLang="en-US" sz="2000" dirty="0"/>
              <a:t>Terminate the call if the person to whom you are speaking is not able to furnish the information requested, or you remain uncertain of the person’s identify</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6</a:t>
            </a:fld>
            <a:endParaRPr lang="en-US" sz="1400" dirty="0"/>
          </a:p>
        </p:txBody>
      </p:sp>
    </p:spTree>
    <p:extLst>
      <p:ext uri="{BB962C8B-B14F-4D97-AF65-F5344CB8AC3E}">
        <p14:creationId xmlns:p14="http://schemas.microsoft.com/office/powerpoint/2010/main" val="232968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sz="2800" dirty="0">
                <a:effectLst/>
                <a:latin typeface="Arial" panose="020B0604020202020204" pitchFamily="34" charset="0"/>
              </a:rPr>
              <a:t>Contact Procedures (cont.)</a:t>
            </a:r>
            <a:br>
              <a:rPr lang="en-US" dirty="0">
                <a:effectLst/>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altLang="en-US" sz="2000" dirty="0"/>
              <a:t>Inform the claimant the information or statement provided will be used for the purpose of calculating benefit amounts</a:t>
            </a:r>
          </a:p>
          <a:p>
            <a:pPr>
              <a:spcAft>
                <a:spcPts val="600"/>
              </a:spcAft>
              <a:buClr>
                <a:schemeClr val="tx1"/>
              </a:buClr>
            </a:pPr>
            <a:endParaRPr lang="en-US" altLang="en-US" sz="2000" dirty="0"/>
          </a:p>
          <a:p>
            <a:pPr>
              <a:spcAft>
                <a:spcPts val="600"/>
              </a:spcAft>
              <a:buClr>
                <a:schemeClr val="tx1"/>
              </a:buClr>
            </a:pPr>
            <a:r>
              <a:rPr lang="en-US" altLang="en-US" sz="2000" dirty="0"/>
              <a:t>Obtain and document the information you are seeking</a:t>
            </a:r>
          </a:p>
          <a:p>
            <a:pPr>
              <a:spcAft>
                <a:spcPts val="600"/>
              </a:spcAft>
              <a:buClr>
                <a:schemeClr val="tx1"/>
              </a:buClr>
            </a:pPr>
            <a:endParaRPr lang="en-US" altLang="en-US" sz="2000" dirty="0"/>
          </a:p>
          <a:p>
            <a:pPr>
              <a:spcAft>
                <a:spcPts val="600"/>
              </a:spcAft>
              <a:buClr>
                <a:schemeClr val="tx1"/>
              </a:buClr>
            </a:pPr>
            <a:r>
              <a:rPr lang="en-US" altLang="en-US" sz="2000" dirty="0"/>
              <a:t>Close the call</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7</a:t>
            </a:fld>
            <a:endParaRPr lang="en-US" sz="1400" dirty="0"/>
          </a:p>
        </p:txBody>
      </p:sp>
    </p:spTree>
    <p:extLst>
      <p:ext uri="{BB962C8B-B14F-4D97-AF65-F5344CB8AC3E}">
        <p14:creationId xmlns:p14="http://schemas.microsoft.com/office/powerpoint/2010/main" val="1384552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effectLst/>
                <a:latin typeface="Arial" panose="020B0604020202020204" pitchFamily="34" charset="0"/>
              </a:rPr>
              <a:t>Documenting Telephone Contact </a:t>
            </a:r>
            <a:endParaRPr lang="en-US" sz="2800" dirty="0">
              <a:latin typeface="Arial" panose="020B0604020202020204" pitchFamily="34" charset="0"/>
            </a:endParaRP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altLang="en-US" sz="2000" dirty="0"/>
              <a:t>Document the information received during the call by summarizing it on VA Form 27-0820, </a:t>
            </a:r>
            <a:r>
              <a:rPr lang="en-US" altLang="en-US" sz="2000" i="1" dirty="0"/>
              <a:t>Report of General Information</a:t>
            </a:r>
            <a:r>
              <a:rPr lang="en-US" altLang="en-US" sz="2000" dirty="0"/>
              <a:t>.</a:t>
            </a:r>
          </a:p>
          <a:p>
            <a:pPr marL="0" indent="0">
              <a:spcAft>
                <a:spcPts val="600"/>
              </a:spcAft>
              <a:buClr>
                <a:schemeClr val="tx1"/>
              </a:buClr>
              <a:buNone/>
            </a:pPr>
            <a:endParaRPr lang="en-US" altLang="en-US" sz="2000" dirty="0"/>
          </a:p>
          <a:p>
            <a:pPr>
              <a:spcAft>
                <a:spcPts val="600"/>
              </a:spcAft>
              <a:buClr>
                <a:schemeClr val="tx1"/>
              </a:buClr>
            </a:pPr>
            <a:r>
              <a:rPr lang="en-US" altLang="en-US" sz="2000" dirty="0"/>
              <a:t>Upload VA Form 27-0820 to the e-folder in VBMS CORE</a:t>
            </a:r>
          </a:p>
          <a:p>
            <a:pPr marL="0" indent="0">
              <a:spcAft>
                <a:spcPts val="600"/>
              </a:spcAft>
              <a:buClr>
                <a:schemeClr val="tx1"/>
              </a:buClr>
              <a:buNone/>
            </a:pPr>
            <a:endParaRPr lang="en-US" sz="2000" dirty="0"/>
          </a:p>
          <a:p>
            <a:pPr>
              <a:spcAft>
                <a:spcPts val="600"/>
              </a:spcAft>
              <a:buClr>
                <a:schemeClr val="tx1"/>
              </a:buClr>
            </a:pPr>
            <a:r>
              <a:rPr lang="en-US" sz="2000" dirty="0"/>
              <a:t>Send a copy of the completed form to the beneficiary’s power of attorney, if applicable</a:t>
            </a:r>
          </a:p>
          <a:p>
            <a:pPr marL="0" indent="0">
              <a:spcAft>
                <a:spcPts val="600"/>
              </a:spcAft>
              <a:buClr>
                <a:schemeClr val="tx1"/>
              </a:buClr>
              <a:buNone/>
            </a:pPr>
            <a:endParaRPr lang="en-US" sz="1200" dirty="0"/>
          </a:p>
          <a:p>
            <a:pPr>
              <a:spcAft>
                <a:spcPts val="600"/>
              </a:spcAft>
              <a:buClr>
                <a:schemeClr val="tx1"/>
              </a:buClr>
            </a:pPr>
            <a:r>
              <a:rPr lang="en-US" sz="2000" dirty="0"/>
              <a:t>Enter an appropriate note in VBMS CORE that a copy of the completed form was sent to the POA, if applicable</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8</a:t>
            </a:fld>
            <a:endParaRPr lang="en-US" sz="1400" dirty="0"/>
          </a:p>
        </p:txBody>
      </p:sp>
    </p:spTree>
    <p:extLst>
      <p:ext uri="{BB962C8B-B14F-4D97-AF65-F5344CB8AC3E}">
        <p14:creationId xmlns:p14="http://schemas.microsoft.com/office/powerpoint/2010/main" val="2832602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effectLst/>
                <a:latin typeface="Arial" panose="020B0604020202020204" pitchFamily="34" charset="0"/>
              </a:rPr>
              <a:t>Required Information on VA Form 27-0820</a:t>
            </a:r>
            <a:endParaRPr lang="en-US" sz="2800" dirty="0">
              <a:latin typeface="Arial" panose="020B0604020202020204" pitchFamily="34" charset="0"/>
            </a:endParaRP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Specific information or statement the caller provided</a:t>
            </a:r>
          </a:p>
          <a:p>
            <a:pPr>
              <a:spcAft>
                <a:spcPts val="600"/>
              </a:spcAft>
              <a:buClr>
                <a:schemeClr val="tx1"/>
              </a:buClr>
            </a:pPr>
            <a:r>
              <a:rPr lang="en-US" sz="2000" dirty="0"/>
              <a:t>Date of the call</a:t>
            </a:r>
          </a:p>
          <a:p>
            <a:pPr>
              <a:spcAft>
                <a:spcPts val="600"/>
              </a:spcAft>
              <a:buClr>
                <a:schemeClr val="tx1"/>
              </a:buClr>
            </a:pPr>
            <a:r>
              <a:rPr lang="en-US" sz="2000" dirty="0"/>
              <a:t>Identity of the caller</a:t>
            </a:r>
          </a:p>
          <a:p>
            <a:pPr>
              <a:spcAft>
                <a:spcPts val="600"/>
              </a:spcAft>
              <a:buClr>
                <a:schemeClr val="tx1"/>
              </a:buClr>
            </a:pPr>
            <a:r>
              <a:rPr lang="en-US" sz="2000" dirty="0"/>
              <a:t>Steps taken to verify the caller’s identity as either the beneficiary or his/her fiduciary</a:t>
            </a:r>
          </a:p>
          <a:p>
            <a:pPr>
              <a:spcAft>
                <a:spcPts val="600"/>
              </a:spcAft>
              <a:buClr>
                <a:schemeClr val="tx1"/>
              </a:buClr>
            </a:pPr>
            <a:r>
              <a:rPr lang="en-US" sz="2000" dirty="0"/>
              <a:t>Confirmation the employee informed the caller that VA would use the information or statement he/she provided for the purpose of calculating benefits and amounts.</a:t>
            </a:r>
          </a:p>
          <a:p>
            <a:pPr>
              <a:spcAft>
                <a:spcPts val="600"/>
              </a:spcAft>
              <a:buClr>
                <a:schemeClr val="tx1"/>
              </a:buClr>
            </a:pPr>
            <a:r>
              <a:rPr lang="en-US" sz="2000" dirty="0"/>
              <a:t>Proper signature of the employee executing the VA Form 27-0820. </a:t>
            </a:r>
            <a:endParaRPr lang="en-US" sz="2000" strike="sngStrike"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9</a:t>
            </a:fld>
            <a:endParaRPr lang="en-US" dirty="0"/>
          </a:p>
        </p:txBody>
      </p:sp>
    </p:spTree>
    <p:extLst>
      <p:ext uri="{BB962C8B-B14F-4D97-AF65-F5344CB8AC3E}">
        <p14:creationId xmlns:p14="http://schemas.microsoft.com/office/powerpoint/2010/main" val="5645250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ChallengeTelephone Development&amp;quot;&quot;/&gt;&lt;property id=&quot;20307&quot; value=&quot;257&quot;/&gt;&lt;/object&gt;&lt;object type=&quot;3&quot; unique_id=&quot;10004&quot;&gt;&lt;property id=&quot;20148&quot; value=&quot;5&quot;/&gt;&lt;property id=&quot;20300&quot; value=&quot;Slide 2 - &amp;quot;Lesson Objectives&amp;quot;&quot;/&gt;&lt;property id=&quot;20307&quot; value=&quot;258&quot;/&gt;&lt;/object&gt;&lt;object type=&quot;3&quot; unique_id=&quot;10005&quot;&gt;&lt;property id=&quot;20148&quot; value=&quot;5&quot;/&gt;&lt;property id=&quot;20300&quot; value=&quot;Slide 3 - &amp;quot;References&amp;quot;&quot;/&gt;&lt;property id=&quot;20307&quot; value=&quot;260&quot;/&gt;&lt;/object&gt;&lt;object type=&quot;3&quot; unique_id=&quot;10006&quot;&gt;&lt;property id=&quot;20148&quot; value=&quot;5&quot;/&gt;&lt;property id=&quot;20300&quot; value=&quot;Slide 4 - &amp;quot;Appropriate Situations for Telephone Development&amp;quot;&quot;/&gt;&lt;property id=&quot;20307&quot; value=&quot;263&quot;/&gt;&lt;/object&gt;&lt;object type=&quot;3&quot; unique_id=&quot;10007&quot;&gt;&lt;property id=&quot;20148&quot; value=&quot;5&quot;/&gt;&lt;property id=&quot;20300&quot; value=&quot;Slide 5 - &amp;quot;Contact Requirements &amp;quot;&quot;/&gt;&lt;property id=&quot;20307&quot; value=&quot;288&quot;/&gt;&lt;/object&gt;&lt;object type=&quot;3&quot; unique_id=&quot;10008&quot;&gt;&lt;property id=&quot;20148&quot; value=&quot;5&quot;/&gt;&lt;property id=&quot;20300&quot; value=&quot;Slide 6 - &amp;quot;Contact Procedures &amp;quot;&quot;/&gt;&lt;property id=&quot;20307&quot; value=&quot;289&quot;/&gt;&lt;/object&gt;&lt;object type=&quot;3&quot; unique_id=&quot;10009&quot;&gt;&lt;property id=&quot;20148&quot; value=&quot;5&quot;/&gt;&lt;property id=&quot;20300&quot; value=&quot;Slide 7 - &amp;quot;Contact Procedures (cont.) &amp;quot;&quot;/&gt;&lt;property id=&quot;20307&quot; value=&quot;290&quot;/&gt;&lt;/object&gt;&lt;object type=&quot;3&quot; unique_id=&quot;10010&quot;&gt;&lt;property id=&quot;20148&quot; value=&quot;5&quot;/&gt;&lt;property id=&quot;20300&quot; value=&quot;Slide 8 - &amp;quot;Documenting Telephone Contact &amp;quot;&quot;/&gt;&lt;property id=&quot;20307&quot; value=&quot;295&quot;/&gt;&lt;/object&gt;&lt;object type=&quot;3&quot; unique_id=&quot;10011&quot;&gt;&lt;property id=&quot;20148&quot; value=&quot;5&quot;/&gt;&lt;property id=&quot;20300&quot; value=&quot;Slide 10 - &amp;quot;Other Series of VA Form 27-0820&amp;quot;&quot;/&gt;&lt;property id=&quot;20307&quot; value=&quot;303&quot;/&gt;&lt;/object&gt;&lt;object type=&quot;3&quot; unique_id=&quot;10012&quot;&gt;&lt;property id=&quot;20148&quot; value=&quot;5&quot;/&gt;&lt;property id=&quot;20300&quot; value=&quot;Slide 9 - &amp;quot;Required Information on VA Form 27-0820&amp;quot;&quot;/&gt;&lt;property id=&quot;20307&quot; value=&quot;294&quot;/&gt;&lt;/object&gt;&lt;object type=&quot;3&quot; unique_id=&quot;10013&quot;&gt;&lt;property id=&quot;20148&quot; value=&quot;5&quot;/&gt;&lt;property id=&quot;20300&quot; value=&quot;Slide 11 - &amp;quot;Target Your Telephone Development &amp;quot;&quot;/&gt;&lt;property id=&quot;20307&quot; value=&quot;272&quot;/&gt;&lt;/object&gt;&lt;object type=&quot;3&quot; unique_id=&quot;10014&quot;&gt;&lt;property id=&quot;20148&quot; value=&quot;5&quot;/&gt;&lt;property id=&quot;20300&quot; value=&quot;Slide 12 - &amp;quot;Unsuccessful Telephone Contact&amp;quot;&quot;/&gt;&lt;property id=&quot;20307&quot; value=&quot;291&quot;/&gt;&lt;/object&gt;&lt;object type=&quot;3&quot; unique_id=&quot;10015&quot;&gt;&lt;property id=&quot;20148&quot; value=&quot;5&quot;/&gt;&lt;property id=&quot;20300&quot; value=&quot;Slide 13 - &amp;quot;Unsuccessful Telephone Contact (cont.)&amp;quot;&quot;/&gt;&lt;property id=&quot;20307&quot; value=&quot;304&quot;/&gt;&lt;/object&gt;&lt;object type=&quot;3&quot; unique_id=&quot;10016&quot;&gt;&lt;property id=&quot;20148&quot; value=&quot;5&quot;/&gt;&lt;property id=&quot;20300&quot; value=&quot;Slide 14 - &amp;quot;Third Party Authorization&amp;quot;&quot;/&gt;&lt;property id=&quot;20307&quot; value=&quot;300&quot;/&gt;&lt;/object&gt;&lt;object type=&quot;3&quot; unique_id=&quot;10017&quot;&gt;&lt;property id=&quot;20148&quot; value=&quot;5&quot;/&gt;&lt;property id=&quot;20300&quot; value=&quot;Slide 15 - &amp;quot;Third Party Authorization (cont.)&amp;quot;&quot;/&gt;&lt;property id=&quot;20307&quot; value=&quot;301&quot;/&gt;&lt;/object&gt;&lt;object type=&quot;3&quot; unique_id=&quot;10018&quot;&gt;&lt;property id=&quot;20148&quot; value=&quot;5&quot;/&gt;&lt;property id=&quot;20300&quot; value=&quot;Slide 16 - &amp;quot;Verifying Third-Party Authorization&amp;quot;&quot;/&gt;&lt;property id=&quot;20307&quot; value=&quot;285&quot;/&gt;&lt;/object&gt;&lt;object type=&quot;3&quot; unique_id=&quot;10020&quot;&gt;&lt;property id=&quot;20148&quot; value=&quot;5&quot;/&gt;&lt;property id=&quot;20300&quot; value=&quot;Slide 19 - &amp;quot;Courtesy Tips – Speaking Voice&amp;quot;&quot;/&gt;&lt;property id=&quot;20307&quot; value=&quot;306&quot;/&gt;&lt;/object&gt;&lt;object type=&quot;3&quot; unique_id=&quot;10021&quot;&gt;&lt;property id=&quot;20148&quot; value=&quot;5&quot;/&gt;&lt;property id=&quot;20300&quot; value=&quot;Slide 20 - &amp;quot;Courtesy Tips – Listening Skills&amp;quot;&quot;/&gt;&lt;property id=&quot;20307&quot; value=&quot;296&quot;/&gt;&lt;/object&gt;&lt;object type=&quot;3&quot; unique_id=&quot;10022&quot;&gt;&lt;property id=&quot;20148&quot; value=&quot;5&quot;/&gt;&lt;property id=&quot;20300&quot; value=&quot;Slide 21 - &amp;quot;Courtesy Tips – Acknowledging the Caller’s Feelings&amp;quot;&quot;/&gt;&lt;property id=&quot;20307&quot; value=&quot;305&quot;/&gt;&lt;/object&gt;&lt;object type=&quot;3&quot; unique_id=&quot;10023&quot;&gt;&lt;property id=&quot;20148&quot; value=&quot;5&quot;/&gt;&lt;property id=&quot;20300&quot; value=&quot;Slide 22 - &amp;quot;Effective Customer Service Techniques&amp;quot;&quot;/&gt;&lt;property id=&quot;20307&quot; value=&quot;308&quot;/&gt;&lt;/object&gt;&lt;object type=&quot;3&quot; unique_id=&quot;10024&quot;&gt;&lt;property id=&quot;20148&quot; value=&quot;5&quot;/&gt;&lt;property id=&quot;20300&quot; value=&quot;Slide 23 - &amp;quot;Review&amp;quot;&quot;/&gt;&lt;property id=&quot;20307&quot; value=&quot;307&quot;/&gt;&lt;/object&gt;&lt;object type=&quot;3&quot; unique_id=&quot;10265&quot;&gt;&lt;property id=&quot;20148&quot; value=&quot;5&quot;/&gt;&lt;property id=&quot;20300&quot; value=&quot;Slide 17 - &amp;quot;How to Approach Challenging Telephone Calls&amp;quot;&quot;/&gt;&lt;property id=&quot;20307&quot; value=&quot;309&quot;/&gt;&lt;/object&gt;&lt;object type=&quot;3&quot; unique_id=&quot;10266&quot;&gt;&lt;property id=&quot;20148&quot; value=&quot;5&quot;/&gt;&lt;property id=&quot;20300&quot; value=&quot;Slide 18 - &amp;quot;How to Approach Challenging Telephone Calls&amp;quot;&quot;/&gt;&lt;property id=&quot;20307&quot; value=&quot;310&quot;/&gt;&lt;/object&gt;&lt;/object&gt;&lt;object type=&quot;8&quot; unique_id=&quot;10048&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PRESENTER_DUMMYTAG" val="&lt;DummyForForceWrite&gt;&lt;/DummyForForceWrite&gt;"/>
  <p:tag name="HTML_SHAPEINFO" val="&lt;ThreeDShapeInfo&gt;&lt;uuid val=&quot;{47D8BEA7-A377-4EFA-8824-D453C522E1D4}&quot;/&gt;&lt;isInvalidForFieldText val=&quot;0&quot;/&gt;&lt;Image&gt;&lt;filename val=&quot;C:\Users\User\AppData\Local\Temp\CP10928165171Session\CPTrustFolder10928165203\PPTImport109283394953\data\asimages\{47D8BEA7-A377-4EFA-8824-D453C522E1D4}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30178571-8093-42F1-B452-BA030C9A7511}&quot;/&gt;&lt;isInvalidForFieldText val=&quot;0&quot;/&gt;&lt;Image&gt;&lt;filename val=&quot;C:\Users\User\AppData\Local\Temp\CP10928165171Session\CPTrustFolder10928165203\PPTImport109283394953\data\asimages\{30178571-8093-42F1-B452-BA030C9A7511}_1.png&quot;/&gt;&lt;left val=&quot;71&quot;/&gt;&lt;top val=&quot;491&quot;/&gt;&lt;width val=&quot;249&quot;/&gt;&lt;height val=&quot;9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PRESENTER_DUMMYTAG" val="&lt;DummyForForceWrite&gt;&lt;/DummyForForceWrite&gt;"/>
  <p:tag name="HTML_SHAPEINFO" val="&lt;ThreeDShapeInfo&gt;&lt;uuid val=&quot;{14AFBF23-D103-43BA-BE67-6A4CAE42DF91}&quot;/&gt;&lt;isInvalidForFieldText val=&quot;0&quot;/&gt;&lt;Image&gt;&lt;filename val=&quot;C:\Users\User\AppData\Local\Temp\CP10928165171Session\CPTrustFolder10928165203\PPTImport109283394953\data\asimages\{14AFBF23-D103-43BA-BE67-6A4CAE42DF91}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8E4003F2-4A8E-4990-9E3B-4B06A9CA1D23}&quot;/&gt;&lt;isInvalidForFieldText val=&quot;0&quot;/&gt;&lt;Image&gt;&lt;filename val=&quot;C:\Users\User\AppData\Local\Temp\CP10928165171Session\CPTrustFolder10928165203\PPTImport109283394953\data\asimages\{8E4003F2-4A8E-4990-9E3B-4B06A9CA1D23}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4&quot;/&gt;&lt;lineCharCount val=&quot;1&quot;/&gt;&lt;lineCharCount val=&quot;47&quot;/&gt;&lt;lineCharCount val=&quot;1&quot;/&gt;&lt;lineCharCount val=&quot;63&quot;/&gt;&lt;lineCharCount val=&quot;40&quot;/&gt;&lt;lineCharCount val=&quot;1&quot;/&gt;&lt;lineCharCount val=&quot;59&quot;/&gt;&lt;lineCharCount val=&quot;47&quot;/&gt;&lt;lineCharCount val=&quot;1&quot;/&gt;&lt;lineCharCount val=&quot;31&quot;/&gt;&lt;/TableIndex&gt;&lt;/ShapeTextInfo&gt;"/>
  <p:tag name="HTML_SHAPEINFO" val="&lt;ThreeDShapeInfo&gt;&lt;uuid val=&quot;{6A1F8404-F880-40FC-9F0C-7C71AD8427F2}&quot;/&gt;&lt;isInvalidForFieldText val=&quot;0&quot;/&gt;&lt;Image&gt;&lt;filename val=&quot;C:\Users\User\AppData\Local\Temp\CP10928165171Session\CPTrustFolder10928165203\PPTImport109283394953\data\asimages\{6A1F8404-F880-40FC-9F0C-7C71AD8427F2}_2.png&quot;/&gt;&lt;left val=&quot;42&quot;/&gt;&lt;top val=&quot;210&quot;/&gt;&lt;width val=&quot;870&quot;/&gt;&lt;height val=&quot;441&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A8C854E-4D7A-40CC-84BC-904192B30800}&quot;/&gt;&lt;isInvalidForFieldText val=&quot;0&quot;/&gt;&lt;Image&gt;&lt;filename val=&quot;C:\Users\User\AppData\Local\Temp\CP10928165171Session\CPTrustFolder10928165203\PPTImport109283394953\data\asimages\{FA8C854E-4D7A-40CC-84BC-904192B30800}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56F7D7EB-6DB2-4EF0-A79F-4276B7882F8D}&quot;/&gt;&lt;isInvalidForFieldText val=&quot;0&quot;/&gt;&lt;Image&gt;&lt;filename val=&quot;C:\Users\User\AppData\Local\Temp\CP10928165171Session\CPTrustFolder10928165203\PPTImport109283394953\data\asimages\{56F7D7EB-6DB2-4EF0-A79F-4276B7882F8D}_3.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7&quot;/&gt;&lt;lineCharCount val=&quot;24&quot;/&gt;&lt;lineCharCount val=&quot;63&quot;/&gt;&lt;lineCharCount val=&quot;9&quot;/&gt;&lt;lineCharCount val=&quot;68&quot;/&gt;&lt;lineCharCount val=&quot;25&quot;/&gt;&lt;lineCharCount val=&quot;49&quot;/&gt;&lt;lineCharCount val=&quot;71&quot;/&gt;&lt;lineCharCount val=&quot;15&quot;/&gt;&lt;lineCharCount val=&quot;38&quot;/&gt;&lt;lineCharCount val=&quot;64&quot;/&gt;&lt;lineCharCount val=&quot;14&quot;/&gt;&lt;lineCharCount val=&quot;50&quot;/&gt;&lt;/TableIndex&gt;&lt;/ShapeTextInfo&gt;"/>
  <p:tag name="HTML_SHAPEINFO" val="&lt;ThreeDShapeInfo&gt;&lt;uuid val=&quot;{084E27EE-11DE-47E7-9586-EECD58C71F9A}&quot;/&gt;&lt;isInvalidForFieldText val=&quot;0&quot;/&gt;&lt;Image&gt;&lt;filename val=&quot;C:\Users\User\AppData\Local\Temp\CP10928165171Session\CPTrustFolder10928165203\PPTImport109283394953\data\asimages\{084E27EE-11DE-47E7-9586-EECD58C71F9A}_3.png&quot;/&gt;&lt;left val=&quot;42&quot;/&gt;&lt;top val=&quot;150&quot;/&gt;&lt;width val=&quot;870&quot;/&gt;&lt;height val=&quot;497&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958D22B-AD42-4549-A9B1-F4AE089F37C3}&quot;/&gt;&lt;isInvalidForFieldText val=&quot;0&quot;/&gt;&lt;Image&gt;&lt;filename val=&quot;C:\Users\User\AppData\Local\Temp\CP10928165171Session\CPTrustFolder10928165203\PPTImport109283394953\data\asimages\{6958D22B-AD42-4549-A9B1-F4AE089F37C3}_3.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F4458B74-F535-48C3-B5C8-76036AAB7013}&quot;/&gt;&lt;isInvalidForFieldText val=&quot;0&quot;/&gt;&lt;Image&gt;&lt;filename val=&quot;C:\Users\User\AppData\Local\Temp\CP10928165171Session\CPTrustFolder10928165203\PPTImport109283394953\data\asimages\{F4458B74-F535-48C3-B5C8-76036AAB7013}_4.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6&quot;/&gt;&lt;lineCharCount val=&quot;56&quot;/&gt;&lt;lineCharCount val=&quot;49&quot;/&gt;&lt;lineCharCount val=&quot;23&quot;/&gt;&lt;lineCharCount val=&quot;60&quot;/&gt;&lt;lineCharCount val=&quot;23&quot;/&gt;&lt;/TableIndex&gt;&lt;/ShapeTextInfo&gt;"/>
  <p:tag name="HTML_SHAPEINFO" val="&lt;ThreeDShapeInfo&gt;&lt;uuid val=&quot;{FC21180D-914F-4A1E-90A1-0FE61C02A41D}&quot;/&gt;&lt;isInvalidForFieldText val=&quot;0&quot;/&gt;&lt;Image&gt;&lt;filename val=&quot;C:\Users\User\AppData\Local\Temp\CP10928165171Session\CPTrustFolder10928165203\PPTImport109283394953\data\asimages\{FC21180D-914F-4A1E-90A1-0FE61C02A41D}_4.png&quot;/&gt;&lt;left val=&quot;42&quot;/&gt;&lt;top val=&quot;212&quot;/&gt;&lt;width val=&quot;870&quot;/&gt;&lt;height val=&quot;41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07DF0CF-2E75-4816-A40C-A73D0A52787D}&quot;/&gt;&lt;isInvalidForFieldText val=&quot;0&quot;/&gt;&lt;Image&gt;&lt;filename val=&quot;C:\Users\User\AppData\Local\Temp\CP10928165171Session\CPTrustFolder10928165203\PPTImport109283394953\data\asimages\{707DF0CF-2E75-4816-A40C-A73D0A52787D}_4.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20218352-DA50-4F8F-8F4D-0BA9A7F849B5}&quot;/&gt;&lt;isInvalidForFieldText val=&quot;0&quot;/&gt;&lt;Image&gt;&lt;filename val=&quot;C:\Users\User\AppData\Local\Temp\CP10928165171Session\CPTrustFolder10928165203\PPTImport109283394953\data\asimages\{20218352-DA50-4F8F-8F4D-0BA9A7F849B5}_5.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5&quot;/&gt;&lt;lineCharCount val=&quot;69&quot;/&gt;&lt;lineCharCount val=&quot;27&quot;/&gt;&lt;/TableIndex&gt;&lt;/ShapeTextInfo&gt;"/>
  <p:tag name="HTML_SHAPEINFO" val="&lt;ThreeDShapeInfo&gt;&lt;uuid val=&quot;{91B17FB0-A0DD-4A8D-A594-3BEEB3A2676B}&quot;/&gt;&lt;isInvalidForFieldText val=&quot;0&quot;/&gt;&lt;Image&gt;&lt;filename val=&quot;C:\Users\User\AppData\Local\Temp\CP10928165171Session\CPTrustFolder10928165203\PPTImport109283394953\data\asimages\{91B17FB0-A0DD-4A8D-A594-3BEEB3A2676B}_5.png&quot;/&gt;&lt;left val=&quot;40&quot;/&gt;&lt;top val=&quot;212&quot;/&gt;&lt;width val=&quot;871&quot;/&gt;&lt;height val=&quot;121&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DB655EA-0574-46A1-98E9-26FA2BF21727}&quot;/&gt;&lt;isInvalidForFieldText val=&quot;0&quot;/&gt;&lt;Image&gt;&lt;filename val=&quot;C:\Users\User\AppData\Local\Temp\CP10928165171Session\CPTrustFolder10928165203\PPTImport109283394953\data\asimages\{5DB655EA-0574-46A1-98E9-26FA2BF21727}_5.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4&quot;/&gt;&lt;lineCharCount val=&quot;26&quot;/&gt;&lt;lineCharCount val=&quot;63&quot;/&gt;&lt;lineCharCount val=&quot;7&quot;/&gt;&lt;lineCharCount val=&quot;56&quot;/&gt;&lt;lineCharCount val=&quot;43&quot;/&gt;&lt;/TableIndex&gt;&lt;/ShapeTextInfo&gt;"/>
  <p:tag name="HTML_SHAPEINFO" val="&lt;ThreeDShapeInfo&gt;&lt;uuid val=&quot;{02C7A7EA-BC8A-4F3F-AB38-51EB1944679F}&quot;/&gt;&lt;isInvalidForFieldText val=&quot;0&quot;/&gt;&lt;Image&gt;&lt;filename val=&quot;C:\Users\User\AppData\Local\Temp\CP10928165171Session\CPTrustFolder10928165203\PPTImport109283394953\data\asimages\{02C7A7EA-BC8A-4F3F-AB38-51EB1944679F}_5.png&quot;/&gt;&lt;left val=&quot;47&quot;/&gt;&lt;top val=&quot;326&quot;/&gt;&lt;width val=&quot;843&quot;/&gt;&lt;height val=&quot;241&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040A66D0-D285-420D-8009-DFE9B79FEC85}&quot;/&gt;&lt;isInvalidForFieldText val=&quot;0&quot;/&gt;&lt;Image&gt;&lt;filename val=&quot;C:\Users\User\AppData\Local\Temp\CP10928165171Session\CPTrustFolder10928165203\PPTImport109283394953\data\asimages\{040A66D0-D285-420D-8009-DFE9B79FEC85}_6.png&quot;/&gt;&lt;left val=&quot;0&quot;/&gt;&lt;top val=&quot;76&quot;/&gt;&lt;width val=&quot;961&quot;/&gt;&lt;height val=&quot;12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4&quot;/&gt;&lt;lineCharCount val=&quot;1&quot;/&gt;&lt;lineCharCount val=&quot;72&quot;/&gt;&lt;lineCharCount val=&quot;14&quot;/&gt;&lt;lineCharCount val=&quot;1&quot;/&gt;&lt;lineCharCount val=&quot;71&quot;/&gt;&lt;lineCharCount val=&quot;68&quot;/&gt;&lt;lineCharCount val=&quot;68&quot;/&gt;&lt;/TableIndex&gt;&lt;/ShapeTextInfo&gt;"/>
  <p:tag name="HTML_SHAPEINFO" val="&lt;ThreeDShapeInfo&gt;&lt;uuid val=&quot;{2230F28B-17EE-4CD5-BA91-93219BD1B45D}&quot;/&gt;&lt;isInvalidForFieldText val=&quot;0&quot;/&gt;&lt;Image&gt;&lt;filename val=&quot;C:\Users\User\AppData\Local\Temp\CP10928165171Session\CPTrustFolder10928165203\PPTImport109283394953\data\asimages\{2230F28B-17EE-4CD5-BA91-93219BD1B45D}_6.png&quot;/&gt;&lt;left val=&quot;42&quot;/&gt;&lt;top val=&quot;212&quot;/&gt;&lt;width val=&quot;870&quot;/&gt;&lt;height val=&quot;41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E29260F-F7AC-49F3-92D2-51C03348F88B}&quot;/&gt;&lt;isInvalidForFieldText val=&quot;0&quot;/&gt;&lt;Image&gt;&lt;filename val=&quot;C:\Users\User\AppData\Local\Temp\CP10928165171Session\CPTrustFolder10928165203\PPTImport109283394953\data\asimages\{7E29260F-F7AC-49F3-92D2-51C03348F88B}_6.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19C2AE76-9503-40F6-A29E-D6B32AD34139}&quot;/&gt;&lt;isInvalidForFieldText val=&quot;0&quot;/&gt;&lt;Image&gt;&lt;filename val=&quot;C:\Users\User\AppData\Local\Temp\CP10928165171Session\CPTrustFolder10928165203\PPTImport109283394953\data\asimages\{19C2AE76-9503-40F6-A29E-D6B32AD34139}_7.png&quot;/&gt;&lt;left val=&quot;0&quot;/&gt;&lt;top val=&quot;76&quot;/&gt;&lt;width val=&quot;961&quot;/&gt;&lt;height val=&quot;12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70&quot;/&gt;&lt;lineCharCount val=&quot;69&quot;/&gt;&lt;lineCharCount val=&quot;53&quot;/&gt;&lt;lineCharCount val=&quot;1&quot;/&gt;&lt;lineCharCount val=&quot;52&quot;/&gt;&lt;lineCharCount val=&quot;1&quot;/&gt;&lt;lineCharCount val=&quot;14&quot;/&gt;&lt;/TableIndex&gt;&lt;/ShapeTextInfo&gt;"/>
  <p:tag name="HTML_SHAPEINFO" val="&lt;ThreeDShapeInfo&gt;&lt;uuid val=&quot;{DB4DA25D-78E0-4FF0-98BA-FAC8724B7482}&quot;/&gt;&lt;isInvalidForFieldText val=&quot;0&quot;/&gt;&lt;Image&gt;&lt;filename val=&quot;C:\Users\User\AppData\Local\Temp\CP10928165171Session\CPTrustFolder10928165203\PPTImport109283394953\data\asimages\{DB4DA25D-78E0-4FF0-98BA-FAC8724B7482}_7.png&quot;/&gt;&lt;left val=&quot;42&quot;/&gt;&lt;top val=&quot;212&quot;/&gt;&lt;width val=&quot;872&quot;/&gt;&lt;height val=&quot;41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35C47BF-B9C8-4791-B9B8-EB16EA484BB3}&quot;/&gt;&lt;isInvalidForFieldText val=&quot;0&quot;/&gt;&lt;Image&gt;&lt;filename val=&quot;C:\Users\User\AppData\Local\Temp\CP10928165171Session\CPTrustFolder10928165203\PPTImport109283394953\data\asimages\{135C47BF-B9C8-4791-B9B8-EB16EA484BB3}_7.png&quot;/&gt;&lt;left val=&quot;727&quot;/&gt;&lt;top val=&quot;687&quot;/&gt;&lt;width val=&quot;226&quot;/&gt;&lt;height val=&quot;45&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FE2EB5FD-0B69-4F53-8CE0-99149757C9F8}&quot;/&gt;&lt;isInvalidForFieldText val=&quot;0&quot;/&gt;&lt;Image&gt;&lt;filename val=&quot;C:\Users\User\AppData\Local\Temp\CP10928165171Session\CPTrustFolder10928165203\PPTImport109283394953\data\asimages\{FE2EB5FD-0B69-4F53-8CE0-99149757C9F8}_8.png&quot;/&gt;&lt;left val=&quot;0&quot;/&gt;&lt;top val=&quot;76&quot;/&gt;&lt;width val=&quot;961&quot;/&gt;&lt;height val=&quot;122&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7&quot;/&gt;&lt;lineCharCount val=&quot;45&quot;/&gt;&lt;lineCharCount val=&quot;1&quot;/&gt;&lt;lineCharCount val=&quot;46&quot;/&gt;&lt;/TableIndex&gt;&lt;/ShapeTextInfo&gt;"/>
  <p:tag name="HTML_SHAPEINFO" val="&lt;ThreeDShapeInfo&gt;&lt;uuid val=&quot;{CB932313-BF0C-4321-96C0-858CAFF7544D}&quot;/&gt;&lt;isInvalidForFieldText val=&quot;0&quot;/&gt;&lt;Image&gt;&lt;filename val=&quot;C:\Users\User\AppData\Local\Temp\CP10928165171Session\CPTrustFolder10928165203\PPTImport109283394953\data\asimages\{CB932313-BF0C-4321-96C0-858CAFF7544D}_8.png&quot;/&gt;&lt;left val=&quot;42&quot;/&gt;&lt;top val=&quot;212&quot;/&gt;&lt;width val=&quot;870&quot;/&gt;&lt;height val=&quot;41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56877FD-7356-45F8-AA13-C757E0C1AF38}&quot;/&gt;&lt;isInvalidForFieldText val=&quot;0&quot;/&gt;&lt;Image&gt;&lt;filename val=&quot;C:\Users\User\AppData\Local\Temp\CP10928165171Session\CPTrustFolder10928165203\PPTImport109283394953\data\asimages\{856877FD-7356-45F8-AA13-C757E0C1AF38}_8.png&quot;/&gt;&lt;left val=&quot;727&quot;/&gt;&lt;top val=&quot;687&quot;/&gt;&lt;width val=&quot;226&quot;/&gt;&lt;height val=&quot;45&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8B497767-5E12-4560-B33A-FA75AA93B3EA}&quot;/&gt;&lt;isInvalidForFieldText val=&quot;0&quot;/&gt;&lt;Image&gt;&lt;filename val=&quot;C:\Users\User\AppData\Local\Temp\CP10928165171Session\CPTrustFolder10928165203\PPTImport109283394953\data\asimages\{8B497767-5E12-4560-B33A-FA75AA93B3EA}_10.png&quot;/&gt;&lt;left val=&quot;0&quot;/&gt;&lt;top val=&quot;76&quot;/&gt;&lt;width val=&quot;961&quot;/&gt;&lt;height val=&quot;12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4&quot;/&gt;&lt;lineCharCount val=&quot;17&quot;/&gt;&lt;lineCharCount val=&quot;23&quot;/&gt;&lt;lineCharCount val=&quot;73&quot;/&gt;&lt;lineCharCount val=&quot;18&quot;/&gt;&lt;lineCharCount val=&quot;68&quot;/&gt;&lt;lineCharCount val=&quot;60&quot;/&gt;&lt;lineCharCount val=&quot;20&quot;/&gt;&lt;/TableIndex&gt;&lt;/ShapeTextInfo&gt;"/>
  <p:tag name="HTML_SHAPEINFO" val="&lt;ThreeDShapeInfo&gt;&lt;uuid val=&quot;{81733F20-E121-4D25-847F-8B201CAF327E}&quot;/&gt;&lt;isInvalidForFieldText val=&quot;0&quot;/&gt;&lt;Image&gt;&lt;filename val=&quot;C:\Users\User\AppData\Local\Temp\CP10928165171Session\CPTrustFolder10928165203\PPTImport109283394953\data\asimages\{81733F20-E121-4D25-847F-8B201CAF327E}_10.png&quot;/&gt;&lt;left val=&quot;42&quot;/&gt;&lt;top val=&quot;212&quot;/&gt;&lt;width val=&quot;870&quot;/&gt;&lt;height val=&quot;41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1A4A97C-6303-4B3B-A17F-BAB6B2E36D67}&quot;/&gt;&lt;isInvalidForFieldText val=&quot;0&quot;/&gt;&lt;Image&gt;&lt;filename val=&quot;C:\Users\User\AppData\Local\Temp\CP10928165171Session\CPTrustFolder10928165203\PPTImport109283394953\data\asimages\{81A4A97C-6303-4B3B-A17F-BAB6B2E36D67}_10.png&quot;/&gt;&lt;left val=&quot;727&quot;/&gt;&lt;top val=&quot;687&quot;/&gt;&lt;width val=&quot;226&quot;/&gt;&lt;height val=&quot;4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180CA0D1-A98C-4FCD-B372-AA3C27FF73EF}&quot;/&gt;&lt;isInvalidForFieldText val=&quot;0&quot;/&gt;&lt;Image&gt;&lt;filename val=&quot;C:\Users\User\AppData\Local\Temp\CP10928165171Session\CPTrustFolder10928165203\PPTImport109283394953\data\asimages\{180CA0D1-A98C-4FCD-B372-AA3C27FF73EF}_9.png&quot;/&gt;&lt;left val=&quot;0&quot;/&gt;&lt;top val=&quot;76&quot;/&gt;&lt;width val=&quot;961&quot;/&gt;&lt;height val=&quot;12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0&quot;/&gt;&lt;lineCharCount val=&quot;61&quot;/&gt;&lt;lineCharCount val=&quot;12&quot;/&gt;&lt;lineCharCount val=&quot;57&quot;/&gt;&lt;lineCharCount val=&quot;15&quot;/&gt;&lt;lineCharCount val=&quot;52&quot;/&gt;&lt;lineCharCount val=&quot;42&quot;/&gt;&lt;lineCharCount val=&quot;43&quot;/&gt;&lt;/TableIndex&gt;&lt;/ShapeTextInfo&gt;"/>
  <p:tag name="HTML_SHAPEINFO" val="&lt;ThreeDShapeInfo&gt;&lt;uuid val=&quot;{B9093E80-9205-40AC-9361-5B1A5E1F2D1A}&quot;/&gt;&lt;isInvalidForFieldText val=&quot;0&quot;/&gt;&lt;Image&gt;&lt;filename val=&quot;C:\Users\User\AppData\Local\Temp\CP10928165171Session\CPTrustFolder10928165203\PPTImport109283394953\data\asimages\{B9093E80-9205-40AC-9361-5B1A5E1F2D1A}_9.png&quot;/&gt;&lt;left val=&quot;47&quot;/&gt;&lt;top val=&quot;212&quot;/&gt;&lt;width val=&quot;865&quot;/&gt;&lt;height val=&quot;41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71AB8D4-72FE-49E6-8FD5-B88A45DB7FDC}&quot;/&gt;&lt;isInvalidForFieldText val=&quot;0&quot;/&gt;&lt;Image&gt;&lt;filename val=&quot;C:\Users\User\AppData\Local\Temp\CP10928165171Session\CPTrustFolder10928165203\PPTImport109283394953\data\asimages\{171AB8D4-72FE-49E6-8FD5-B88A45DB7FDC}_9.png&quot;/&gt;&lt;left val=&quot;727&quot;/&gt;&lt;top val=&quot;687&quot;/&gt;&lt;width val=&quot;226&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194A7ACC-9740-49E3-ACAA-9C791E12125A}&quot;/&gt;&lt;isInvalidForFieldText val=&quot;0&quot;/&gt;&lt;Image&gt;&lt;filename val=&quot;C:\Users\User\AppData\Local\Temp\CP10928165171Session\CPTrustFolder10928165203\PPTImport109283394953\data\asimages\{194A7ACC-9740-49E3-ACAA-9C791E12125A}_11.png&quot;/&gt;&lt;left val=&quot;0&quot;/&gt;&lt;top val=&quot;76&quot;/&gt;&lt;width val=&quot;961&quot;/&gt;&lt;height val=&quot;12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2&quot;/&gt;&lt;lineCharCount val=&quot;70&quot;/&gt;&lt;lineCharCount val=&quot;49&quot;/&gt;&lt;/TableIndex&gt;&lt;/ShapeTextInfo&gt;"/>
  <p:tag name="HTML_SHAPEINFO" val="&lt;ThreeDShapeInfo&gt;&lt;uuid val=&quot;{E3C14D00-8703-4A6F-8E94-E65299479AF5}&quot;/&gt;&lt;isInvalidForFieldText val=&quot;0&quot;/&gt;&lt;Image&gt;&lt;filename val=&quot;C:\Users\User\AppData\Local\Temp\CP10928165171Session\CPTrustFolder10928165203\PPTImport109283394953\data\asimages\{E3C14D00-8703-4A6F-8E94-E65299479AF5}_11.png&quot;/&gt;&lt;left val=&quot;40&quot;/&gt;&lt;top val=&quot;212&quot;/&gt;&lt;width val=&quot;874&quot;/&gt;&lt;height val=&quot;121&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9185DF8-2D94-4378-A7EA-C9D2C9A47B72}&quot;/&gt;&lt;isInvalidForFieldText val=&quot;0&quot;/&gt;&lt;Image&gt;&lt;filename val=&quot;C:\Users\User\AppData\Local\Temp\CP10928165171Session\CPTrustFolder10928165203\PPTImport109283394953\data\asimages\{39185DF8-2D94-4378-A7EA-C9D2C9A47B72}_11.png&quot;/&gt;&lt;left val=&quot;727&quot;/&gt;&lt;top val=&quot;687&quot;/&gt;&lt;width val=&quot;226&quot;/&gt;&lt;height val=&quot;4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32FE4525-4E2A-424D-823C-AEE9B96E8AA6}&quot;/&gt;&lt;isInvalidForFieldText val=&quot;0&quot;/&gt;&lt;Image&gt;&lt;filename val=&quot;C:\Users\User\AppData\Local\Temp\CP10928165171Session\CPTrustFolder10928165203\PPTImport109283394953\data\asimages\{32FE4525-4E2A-424D-823C-AEE9B96E8AA6}_12.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6&quot;/&gt;&lt;lineCharCount val=&quot;10&quot;/&gt;&lt;/TableIndex&gt;&lt;/ShapeTextInfo&gt;"/>
  <p:tag name="HTML_SHAPEINFO" val="&lt;ThreeDShapeInfo&gt;&lt;uuid val=&quot;{57E8B4E8-CC82-4E69-A28E-B29DF40E68E9}&quot;/&gt;&lt;isInvalidForFieldText val=&quot;0&quot;/&gt;&lt;Image&gt;&lt;filename val=&quot;C:\Users\User\AppData\Local\Temp\CP10928165171Session\CPTrustFolder10928165203\PPTImport109283394953\data\asimages\{57E8B4E8-CC82-4E69-A28E-B29DF40E68E9}_12.png&quot;/&gt;&lt;left val=&quot;42&quot;/&gt;&lt;top val=&quot;212&quot;/&gt;&lt;width val=&quot;870&quot;/&gt;&lt;height val=&quot;89&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7231959-9C50-4C99-B0FF-62083B5ED010}&quot;/&gt;&lt;isInvalidForFieldText val=&quot;0&quot;/&gt;&lt;Image&gt;&lt;filename val=&quot;C:\Users\User\AppData\Local\Temp\CP10928165171Session\CPTrustFolder10928165203\PPTImport109283394953\data\asimages\{F7231959-9C50-4C99-B0FF-62083B5ED010}_12.png&quot;/&gt;&lt;left val=&quot;727&quot;/&gt;&lt;top val=&quot;687&quot;/&gt;&lt;width val=&quot;226&quot;/&gt;&lt;height val=&quot;4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7FA8BACD-A563-4482-9637-F3E01D5BFB56}&quot;/&gt;&lt;isInvalidForFieldText val=&quot;0&quot;/&gt;&lt;Image&gt;&lt;filename val=&quot;C:\Users\User\AppData\Local\Temp\CP10928165171Session\CPTrustFolder10928165203\PPTImport109283394953\data\asimages\{7FA8BACD-A563-4482-9637-F3E01D5BFB56}_13.png&quot;/&gt;&lt;left val=&quot;0&quot;/&gt;&lt;top val=&quot;76&quot;/&gt;&lt;width val=&quot;961&quot;/&gt;&lt;height val=&quot;122&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28&quot;/&gt;&lt;/TableIndex&gt;&lt;/ShapeTextInfo&gt;"/>
  <p:tag name="HTML_SHAPEINFO" val="&lt;ThreeDShapeInfo&gt;&lt;uuid val=&quot;{872E92B8-47CF-414D-8E3F-A573650A7AA4}&quot;/&gt;&lt;isInvalidForFieldText val=&quot;0&quot;/&gt;&lt;Image&gt;&lt;filename val=&quot;C:\Users\User\AppData\Local\Temp\CP10928165171Session\CPTrustFolder10928165203\PPTImport109283394953\data\asimages\{872E92B8-47CF-414D-8E3F-A573650A7AA4}_13.png&quot;/&gt;&lt;left val=&quot;40&quot;/&gt;&lt;top val=&quot;212&quot;/&gt;&lt;width val=&quot;871&quot;/&gt;&lt;height val=&quot;89&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2ABCE26-4041-46CA-8629-2F0D11A89F5A}&quot;/&gt;&lt;isInvalidForFieldText val=&quot;0&quot;/&gt;&lt;Image&gt;&lt;filename val=&quot;C:\Users\User\AppData\Local\Temp\CP10928165171Session\CPTrustFolder10928165203\PPTImport109283394953\data\asimages\{62ABCE26-4041-46CA-8629-2F0D11A89F5A}_13.png&quot;/&gt;&lt;left val=&quot;727&quot;/&gt;&lt;top val=&quot;687&quot;/&gt;&lt;width val=&quot;226&quot;/&gt;&lt;height val=&quot;4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71FF46B4-C8BB-4E07-946E-3FAE582EE924}&quot;/&gt;&lt;isInvalidForFieldText val=&quot;0&quot;/&gt;&lt;Image&gt;&lt;filename val=&quot;C:\Users\User\AppData\Local\Temp\CP10928165171Session\CPTrustFolder10928165203\PPTImport109283394953\data\asimages\{71FF46B4-C8BB-4E07-946E-3FAE582EE924}_14.png&quot;/&gt;&lt;left val=&quot;0&quot;/&gt;&lt;top val=&quot;76&quot;/&gt;&lt;width val=&quot;961&quot;/&gt;&lt;height val=&quot;12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12&quot;/&gt;&lt;lineCharCount val=&quot;1&quot;/&gt;&lt;lineCharCount val=&quot;67&quot;/&gt;&lt;lineCharCount val=&quot;69&quot;/&gt;&lt;lineCharCount val=&quot;61&quot;/&gt;&lt;lineCharCount val=&quot;22&quot;/&gt;&lt;/TableIndex&gt;&lt;/ShapeTextInfo&gt;"/>
  <p:tag name="HTML_SHAPEINFO" val="&lt;ThreeDShapeInfo&gt;&lt;uuid val=&quot;{01F0C768-FABD-4911-AACC-8D91D5255003}&quot;/&gt;&lt;isInvalidForFieldText val=&quot;0&quot;/&gt;&lt;Image&gt;&lt;filename val=&quot;C:\Users\User\AppData\Local\Temp\CP10928165171Session\CPTrustFolder10928165203\PPTImport109283394953\data\asimages\{01F0C768-FABD-4911-AACC-8D91D5255003}_14.png&quot;/&gt;&lt;left val=&quot;42&quot;/&gt;&lt;top val=&quot;212&quot;/&gt;&lt;width val=&quot;881&quot;/&gt;&lt;height val=&quot;41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D15F91E-6722-41EF-AF62-2E7334B801C7}&quot;/&gt;&lt;isInvalidForFieldText val=&quot;0&quot;/&gt;&lt;Image&gt;&lt;filename val=&quot;C:\Users\User\AppData\Local\Temp\CP10928165171Session\CPTrustFolder10928165203\PPTImport109283394953\data\asimages\{5D15F91E-6722-41EF-AF62-2E7334B801C7}_14.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18F25B96-6443-4572-B50D-F77F29CB2183}&quot;/&gt;&lt;isInvalidForFieldText val=&quot;0&quot;/&gt;&lt;Image&gt;&lt;filename val=&quot;C:\Users\User\AppData\Local\Temp\CP10928165171Session\CPTrustFolder10928165203\PPTImport109283394953\data\asimages\{18F25B96-6443-4572-B50D-F77F29CB2183}_15.png&quot;/&gt;&lt;left val=&quot;0&quot;/&gt;&lt;top val=&quot;76&quot;/&gt;&lt;width val=&quot;961&quot;/&gt;&lt;height val=&quot;122&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5&quot;/&gt;&lt;lineCharCount val=&quot;69&quot;/&gt;&lt;lineCharCount val=&quot;28&quot;/&gt;&lt;lineCharCount val=&quot;59&quot;/&gt;&lt;lineCharCount val=&quot;69&quot;/&gt;&lt;lineCharCount val=&quot;68&quot;/&gt;&lt;lineCharCount val=&quot;61&quot;/&gt;&lt;lineCharCount val=&quot;51&quot;/&gt;&lt;/TableIndex&gt;&lt;/ShapeTextInfo&gt;"/>
  <p:tag name="HTML_SHAPEINFO" val="&lt;ThreeDShapeInfo&gt;&lt;uuid val=&quot;{3600CF74-84C6-4EF5-B081-01E9232E210D}&quot;/&gt;&lt;isInvalidForFieldText val=&quot;0&quot;/&gt;&lt;Image&gt;&lt;filename val=&quot;C:\Users\User\AppData\Local\Temp\CP10928165171Session\CPTrustFolder10928165203\PPTImport109283394953\data\asimages\{3600CF74-84C6-4EF5-B081-01E9232E210D}_15.png&quot;/&gt;&lt;left val=&quot;42&quot;/&gt;&lt;top val=&quot;215&quot;/&gt;&lt;width val=&quot;870&quot;/&gt;&lt;height val=&quot;415&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B9D9C29-9987-4F76-9EFD-2926EDBD906D}&quot;/&gt;&lt;isInvalidForFieldText val=&quot;0&quot;/&gt;&lt;Image&gt;&lt;filename val=&quot;C:\Users\User\AppData\Local\Temp\CP10928165171Session\CPTrustFolder10928165203\PPTImport109283394953\data\asimages\{7B9D9C29-9987-4F76-9EFD-2926EDBD906D}_15.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423D8F79-9E25-40DA-9434-993FBB2F6023}&quot;/&gt;&lt;isInvalidForFieldText val=&quot;0&quot;/&gt;&lt;Image&gt;&lt;filename val=&quot;C:\Users\User\AppData\Local\Temp\CP10928165171Session\CPTrustFolder10928165203\PPTImport109283394953\data\asimages\{423D8F79-9E25-40DA-9434-993FBB2F6023}_16.png&quot;/&gt;&lt;left val=&quot;0&quot;/&gt;&lt;top val=&quot;76&quot;/&gt;&lt;width val=&quot;961&quot;/&gt;&lt;height val=&quot;12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6&quot;/&gt;&lt;lineCharCount val=&quot;1&quot;/&gt;&lt;lineCharCount val=&quot;53&quot;/&gt;&lt;lineCharCount val=&quot;1&quot;/&gt;&lt;lineCharCount val=&quot;72&quot;/&gt;&lt;lineCharCount val=&quot;37&quot;/&gt;&lt;lineCharCount val=&quot;1&quot;/&gt;&lt;lineCharCount val=&quot;69&quot;/&gt;&lt;lineCharCount val=&quot;70&quot;/&gt;&lt;lineCharCount val=&quot;67&quot;/&gt;&lt;lineCharCount val=&quot;1&quot;/&gt;&lt;lineCharCount val=&quot;34&quot;/&gt;&lt;/TableIndex&gt;&lt;/ShapeTextInfo&gt;"/>
  <p:tag name="HTML_SHAPEINFO" val="&lt;ThreeDShapeInfo&gt;&lt;uuid val=&quot;{70C5673D-0F2B-4CA8-B151-57955E8D5189}&quot;/&gt;&lt;isInvalidForFieldText val=&quot;0&quot;/&gt;&lt;Image&gt;&lt;filename val=&quot;C:\Users\User\AppData\Local\Temp\CP10928165171Session\CPTrustFolder10928165203\PPTImport109283394953\data\asimages\{70C5673D-0F2B-4CA8-B151-57955E8D5189}_16.png&quot;/&gt;&lt;left val=&quot;43&quot;/&gt;&lt;top val=&quot;193&quot;/&gt;&lt;width val=&quot;881&quot;/&gt;&lt;height val=&quot;473&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2D83EB5-1A06-435A-AC8A-4A9D55BDB029}&quot;/&gt;&lt;isInvalidForFieldText val=&quot;0&quot;/&gt;&lt;Image&gt;&lt;filename val=&quot;C:\Users\User\AppData\Local\Temp\CP10928165171Session\CPTrustFolder10928165203\PPTImport109283394953\data\asimages\{B2D83EB5-1A06-435A-AC8A-4A9D55BDB029}_16.png&quot;/&gt;&lt;left val=&quot;727&quot;/&gt;&lt;top val=&quot;687&quot;/&gt;&lt;width val=&quot;226&quot;/&gt;&lt;height val=&quot;45&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98D7DD1F-82F5-4D10-A5DB-6322296FF7CB}&quot;/&gt;&lt;isInvalidForFieldText val=&quot;0&quot;/&gt;&lt;Image&gt;&lt;filename val=&quot;C:\Users\User\AppData\Local\Temp\CP10928165171Session\CPTrustFolder10928165203\PPTImport109283394953\data\asimages\{98D7DD1F-82F5-4D10-A5DB-6322296FF7CB}_18.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1&quot;/&gt;&lt;lineCharCount val=&quot;73&quot;/&gt;&lt;lineCharCount val=&quot;69&quot;/&gt;&lt;lineCharCount val=&quot;48&quot;/&gt;&lt;/TableIndex&gt;&lt;/ShapeTextInfo&gt;"/>
  <p:tag name="HTML_SHAPEINFO" val="&lt;ThreeDShapeInfo&gt;&lt;uuid val=&quot;{0309E79C-CB51-4931-B4DA-86358FF252C2}&quot;/&gt;&lt;isInvalidForFieldText val=&quot;0&quot;/&gt;&lt;Image&gt;&lt;filename val=&quot;C:\Users\User\AppData\Local\Temp\CP10928165171Session\CPTrustFolder10928165203\PPTImport109283394953\data\asimages\{0309E79C-CB51-4931-B4DA-86358FF252C2}_18.png&quot;/&gt;&lt;left val=&quot;40&quot;/&gt;&lt;top val=&quot;212&quot;/&gt;&lt;width val=&quot;882&quot;/&gt;&lt;height val=&quot;153&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312EC51-69AB-4146-A91C-7FE9C0CDA361}&quot;/&gt;&lt;isInvalidForFieldText val=&quot;0&quot;/&gt;&lt;Image&gt;&lt;filename val=&quot;C:\Users\User\AppData\Local\Temp\CP10928165171Session\CPTrustFolder10928165203\PPTImport109283394953\data\asimages\{A312EC51-69AB-4146-A91C-7FE9C0CDA361}_18.png&quot;/&gt;&lt;left val=&quot;727&quot;/&gt;&lt;top val=&quot;687&quot;/&gt;&lt;width val=&quot;226&quot;/&gt;&lt;height val=&quot;4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187C4B10-A62B-409C-9D1D-698500E52D6B}&quot;/&gt;&lt;isInvalidForFieldText val=&quot;0&quot;/&gt;&lt;Image&gt;&lt;filename val=&quot;C:\Users\User\AppData\Local\Temp\CP10928165171Session\CPTrustFolder10928165203\PPTImport109283394953\data\asimages\{187C4B10-A62B-409C-9D1D-698500E52D6B}_19.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6&quot;/&gt;&lt;lineCharCount val=&quot;73&quot;/&gt;&lt;lineCharCount val=&quot;18&quot;/&gt;&lt;/TableIndex&gt;&lt;/ShapeTextInfo&gt;"/>
  <p:tag name="HTML_SHAPEINFO" val="&lt;ThreeDShapeInfo&gt;&lt;uuid val=&quot;{8E6E29B5-EBE6-481E-A58C-35EA828B73D8}&quot;/&gt;&lt;isInvalidForFieldText val=&quot;0&quot;/&gt;&lt;Image&gt;&lt;filename val=&quot;C:\Users\User\AppData\Local\Temp\CP10928165171Session\CPTrustFolder10928165203\PPTImport109283394953\data\asimages\{8E6E29B5-EBE6-481E-A58C-35EA828B73D8}_19.png&quot;/&gt;&lt;left val=&quot;40&quot;/&gt;&lt;top val=&quot;212&quot;/&gt;&lt;width val=&quot;878&quot;/&gt;&lt;height val=&quot;121&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C72A692-DBF3-4FFB-940C-C014A81780A2}&quot;/&gt;&lt;isInvalidForFieldText val=&quot;0&quot;/&gt;&lt;Image&gt;&lt;filename val=&quot;C:\Users\User\AppData\Local\Temp\CP10928165171Session\CPTrustFolder10928165203\PPTImport109283394953\data\asimages\{FC72A692-DBF3-4FFB-940C-C014A81780A2}_19.png&quot;/&gt;&lt;left val=&quot;727&quot;/&gt;&lt;top val=&quot;687&quot;/&gt;&lt;width val=&quot;226&quot;/&gt;&lt;height val=&quot;4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1AB9B7E7-92F5-49C2-8ED8-AA75D00DD49A}&quot;/&gt;&lt;isInvalidForFieldText val=&quot;0&quot;/&gt;&lt;Image&gt;&lt;filename val=&quot;C:\Users\User\AppData\Local\Temp\CP10928165171Session\CPTrustFolder10928165203\PPTImport109283394953\data\asimages\{1AB9B7E7-92F5-49C2-8ED8-AA75D00DD49A}_20.png&quot;/&gt;&lt;left val=&quot;-12&quot;/&gt;&lt;top val=&quot;76&quot;/&gt;&lt;width val=&quot;985&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8&quot;/&gt;&lt;lineCharCount val=&quot;73&quot;/&gt;&lt;lineCharCount val=&quot;14&quot;/&gt;&lt;/TableIndex&gt;&lt;/ShapeTextInfo&gt;"/>
  <p:tag name="HTML_SHAPEINFO" val="&lt;ThreeDShapeInfo&gt;&lt;uuid val=&quot;{A1B6450C-8ED1-4855-B737-16153E2199AE}&quot;/&gt;&lt;isInvalidForFieldText val=&quot;0&quot;/&gt;&lt;Image&gt;&lt;filename val=&quot;C:\Users\User\AppData\Local\Temp\CP10928165171Session\CPTrustFolder10928165203\PPTImport109283394953\data\asimages\{A1B6450C-8ED1-4855-B737-16153E2199AE}_20.png&quot;/&gt;&lt;left val=&quot;40&quot;/&gt;&lt;top val=&quot;212&quot;/&gt;&lt;width val=&quot;871&quot;/&gt;&lt;height val=&quot;121&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852A47A-719C-4747-8B43-D63F28CB0405}&quot;/&gt;&lt;isInvalidForFieldText val=&quot;0&quot;/&gt;&lt;Image&gt;&lt;filename val=&quot;C:\Users\User\AppData\Local\Temp\CP10928165171Session\CPTrustFolder10928165203\PPTImport109283394953\data\asimages\{1852A47A-719C-4747-8B43-D63F28CB0405}_20.png&quot;/&gt;&lt;left val=&quot;727&quot;/&gt;&lt;top val=&quot;690&quot;/&gt;&lt;width val=&quot;226&quot;/&gt;&lt;height val=&quot;45&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604FAB03-015F-48F8-AFB5-4AD2FF29422A}&quot;/&gt;&lt;isInvalidForFieldText val=&quot;0&quot;/&gt;&lt;Image&gt;&lt;filename val=&quot;C:\Users\User\AppData\Local\Temp\CP10928165171Session\CPTrustFolder10928165203\PPTImport109283394953\data\asimages\{604FAB03-015F-48F8-AFB5-4AD2FF29422A}_21.png&quot;/&gt;&lt;left val=&quot;0&quot;/&gt;&lt;top val=&quot;76&quot;/&gt;&lt;width val=&quot;961&quot;/&gt;&lt;height val=&quot;12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9&quot;/&gt;&lt;lineCharCount val=&quot;43&quot;/&gt;&lt;/TableIndex&gt;&lt;/ShapeTextInfo&gt;"/>
  <p:tag name="HTML_SHAPEINFO" val="&lt;ThreeDShapeInfo&gt;&lt;uuid val=&quot;{B2C93C68-5F10-4700-B0EE-AFDD25A340CB}&quot;/&gt;&lt;isInvalidForFieldText val=&quot;0&quot;/&gt;&lt;Image&gt;&lt;filename val=&quot;C:\Users\User\AppData\Local\Temp\CP10928165171Session\CPTrustFolder10928165203\PPTImport109283394953\data\asimages\{B2C93C68-5F10-4700-B0EE-AFDD25A340CB}_21.png&quot;/&gt;&lt;left val=&quot;40&quot;/&gt;&lt;top val=&quot;212&quot;/&gt;&lt;width val=&quot;871&quot;/&gt;&lt;height val=&quot;8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F88BDA2-8245-42C0-BC0B-F7F1E905C531}&quot;/&gt;&lt;isInvalidForFieldText val=&quot;0&quot;/&gt;&lt;Image&gt;&lt;filename val=&quot;C:\Users\User\AppData\Local\Temp\CP10928165171Session\CPTrustFolder10928165203\PPTImport109283394953\data\asimages\{9F88BDA2-8245-42C0-BC0B-F7F1E905C531}_21.png&quot;/&gt;&lt;left val=&quot;727&quot;/&gt;&lt;top val=&quot;687&quot;/&gt;&lt;width val=&quot;226&quot;/&gt;&lt;height val=&quot;45&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DAEF629E-8BA2-42FE-B212-B0D261391B01}&quot;/&gt;&lt;isInvalidForFieldText val=&quot;0&quot;/&gt;&lt;Image&gt;&lt;filename val=&quot;C:\Users\User\AppData\Local\Temp\CP10928165171Session\CPTrustFolder10928165203\PPTImport109283394953\data\asimages\{DAEF629E-8BA2-42FE-B212-B0D261391B01}_22.png&quot;/&gt;&lt;left val=&quot;0&quot;/&gt;&lt;top val=&quot;0&quot;/&gt;&lt;width val=&quot;1&quot;/&gt;&lt;height val=&quot;1&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911D52E-B071-4A2A-92EB-C60DB87A0807}&quot;/&gt;&lt;isInvalidForFieldText val=&quot;0&quot;/&gt;&lt;Image&gt;&lt;filename val=&quot;C:\Users\User\AppData\Local\Temp\CP10928165171Session\CPTrustFolder10928165203\PPTImport109283394953\data\asimages\{7911D52E-B071-4A2A-92EB-C60DB87A0807}_22.png&quot;/&gt;&lt;left val=&quot;727&quot;/&gt;&lt;top val=&quot;688&quot;/&gt;&lt;width val=&quot;225&quot;/&gt;&lt;height val=&quot;44&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1A76E177-AEB7-4A56-A4BC-E1677C91EE20}&quot;/&gt;&lt;isInvalidForFieldText val=&quot;0&quot;/&gt;&lt;Image&gt;&lt;filename val=&quot;C:\Users\User\AppData\Local\Temp\CP10928165171Session\CPTrustFolder10928165203\PPTImport109283394953\data\asimages\{1A76E177-AEB7-4A56-A4BC-E1677C91EE20}_22.png&quot;/&gt;&lt;left val=&quot;0&quot;/&gt;&lt;top val=&quot;255&quot;/&gt;&lt;width val=&quot;961&quot;/&gt;&lt;height val=&quot;203&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VA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Theme" id="{885D30DC-FFEC-48AF-AC04-31A12EF36B80}" vid="{88710150-3BA2-4AF2-9BC9-8E5E830857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RO317-839076992-15302</_dlc_DocId>
    <_dlc_DocIdUrl xmlns="b62c6c12-24c5-4d47-ac4d-c5cc93bcdf7b">
      <Url>https://vaww.vashare.vba.va.gov/sites/SPTNCIO/focusedveterans/training/VSRvirtualtraining/_layouts/15/DocIdRedir.aspx?ID=RO317-839076992-15302</Url>
      <Description>RO317-839076992-15302</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5E050F-F6DD-446A-BC54-722BE857956D}">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62c6c12-24c5-4d47-ac4d-c5cc93bcdf7b"/>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670567C-9A1A-4E8B-BA42-621C5E2969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AEC055-BCF3-42A6-BE36-62D8EDF25445}">
  <ds:schemaRefs>
    <ds:schemaRef ds:uri="http://schemas.microsoft.com/sharepoint/events"/>
  </ds:schemaRefs>
</ds:datastoreItem>
</file>

<file path=customXml/itemProps4.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VA Theme</Template>
  <TotalTime>8598</TotalTime>
  <Words>1492</Words>
  <Application>Microsoft Office PowerPoint</Application>
  <PresentationFormat>On-screen Show (4:3)</PresentationFormat>
  <Paragraphs>215</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Tahoma</vt:lpstr>
      <vt:lpstr>Times New Roman</vt:lpstr>
      <vt:lpstr>VA Theme</vt:lpstr>
      <vt:lpstr>(VSR VIP Pre-D) Telephone Development</vt:lpstr>
      <vt:lpstr>Lesson Objectives</vt:lpstr>
      <vt:lpstr>References</vt:lpstr>
      <vt:lpstr>Appropriate Situations for Telephone Development</vt:lpstr>
      <vt:lpstr>Contact Requirements </vt:lpstr>
      <vt:lpstr>Contact Procedures </vt:lpstr>
      <vt:lpstr>Contact Procedures (cont.) </vt:lpstr>
      <vt:lpstr>Documenting Telephone Contact </vt:lpstr>
      <vt:lpstr>Required Information on VA Form 27-0820</vt:lpstr>
      <vt:lpstr>Other Series of VA Form 27-0820</vt:lpstr>
      <vt:lpstr>Target Your Telephone Development </vt:lpstr>
      <vt:lpstr>Unsuccessful Telephone Contact</vt:lpstr>
      <vt:lpstr>Unsuccessful Telephone Contact (cont.)</vt:lpstr>
      <vt:lpstr>Third Party Authorization</vt:lpstr>
      <vt:lpstr>Third Party Authorization (cont.)</vt:lpstr>
      <vt:lpstr>Verifying Third-Party Authorization</vt:lpstr>
      <vt:lpstr>How to Approach Difficult Telephone Calls</vt:lpstr>
      <vt:lpstr>How to Approach Difficult Telephone Calls (cont.)</vt:lpstr>
      <vt:lpstr>Courtesy Tips – Speaking Voice</vt:lpstr>
      <vt:lpstr>Courtesy Tips – Listening Skills</vt:lpstr>
      <vt:lpstr>Courtesy Tips – Acknowledging the Caller’s Feelings</vt:lpstr>
      <vt:lpstr>Effective Customer Service Techniques</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Telephone Development PowerPoint Presentation</dc:title>
  <dc:subject>VSR</dc:subject>
  <dc:creator>Department of Veterans Affairs, Veterans Benefits Administration, Compensation Service, STAFF</dc:creator>
  <cp:keywords>Telephone development, VA Form 27-0820, VA Form 21-0845, Contact Procedures, Third Party Authorization</cp:keywords>
  <dc:description>This lesson includes discussions and exercises that will allow the employee to gain a better understanding of Telephone Development.</dc:description>
  <cp:lastModifiedBy>Kathy Poole</cp:lastModifiedBy>
  <cp:revision>582</cp:revision>
  <dcterms:created xsi:type="dcterms:W3CDTF">2014-04-30T02:32:11Z</dcterms:created>
  <dcterms:modified xsi:type="dcterms:W3CDTF">2020-09-08T13:08:45Z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47e85f65-113b-40db-80b1-9d69e765e71e</vt:lpwstr>
  </property>
</Properties>
</file>