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6"/>
  </p:notesMasterIdLst>
  <p:handoutMasterIdLst>
    <p:handoutMasterId r:id="rId27"/>
  </p:handoutMasterIdLst>
  <p:sldIdLst>
    <p:sldId id="257" r:id="rId5"/>
    <p:sldId id="258" r:id="rId6"/>
    <p:sldId id="259"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8" r:id="rId20"/>
    <p:sldId id="274" r:id="rId21"/>
    <p:sldId id="275" r:id="rId22"/>
    <p:sldId id="276" r:id="rId23"/>
    <p:sldId id="277" r:id="rId24"/>
    <p:sldId id="260"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20" autoAdjust="0"/>
    <p:restoredTop sz="91079" autoAdjust="0"/>
  </p:normalViewPr>
  <p:slideViewPr>
    <p:cSldViewPr snapToGrid="0">
      <p:cViewPr varScale="1">
        <p:scale>
          <a:sx n="106" d="100"/>
          <a:sy n="106" d="100"/>
        </p:scale>
        <p:origin x="126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338"/>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2100" b="1">
                <a:solidFill>
                  <a:srgbClr val="1F497D"/>
                </a:solidFill>
              </a:defRPr>
            </a:lvl1pPr>
            <a:lvl5pPr marL="325487"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338"/>
              </a:spcAft>
              <a:buNone/>
              <a:defRPr sz="2100" b="1">
                <a:solidFill>
                  <a:srgbClr val="1F497D"/>
                </a:solidFill>
              </a:defRPr>
            </a:lvl1pPr>
            <a:lvl5pPr marL="325487" indent="0">
              <a:buNone/>
              <a:defRPr/>
            </a:lvl5pPr>
          </a:lstStyle>
          <a:p>
            <a:pPr lvl="0"/>
            <a:r>
              <a:rPr lang="en-US" dirty="0"/>
              <a:t>Date sub-title</a:t>
            </a:r>
          </a:p>
        </p:txBody>
      </p:sp>
    </p:spTree>
    <p:extLst>
      <p:ext uri="{BB962C8B-B14F-4D97-AF65-F5344CB8AC3E}">
        <p14:creationId xmlns:p14="http://schemas.microsoft.com/office/powerpoint/2010/main" val="293325890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chor="t">
            <a:normAutofit/>
          </a:bodyPr>
          <a:lstStyle>
            <a:lvl1pPr algn="ctr">
              <a:spcAft>
                <a:spcPts val="338"/>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338"/>
              </a:spcAft>
              <a:buFontTx/>
              <a:buNone/>
              <a:defRPr sz="2000">
                <a:solidFill>
                  <a:schemeClr val="tx1"/>
                </a:solidFill>
                <a:latin typeface="Arial" panose="020B0604020202020204" pitchFamily="34" charset="0"/>
                <a:cs typeface="Arial" panose="020B0604020202020204" pitchFamily="34" charset="0"/>
              </a:defRPr>
            </a:lvl1pPr>
            <a:lvl2pPr marL="162744" indent="-81372">
              <a:spcBef>
                <a:spcPts val="0"/>
              </a:spcBef>
              <a:spcAft>
                <a:spcPts val="254"/>
              </a:spcAft>
              <a:buFont typeface="Arial" panose="020B0604020202020204" pitchFamily="34" charset="0"/>
              <a:buChar char="•"/>
              <a:defRPr sz="760">
                <a:latin typeface="Arial" panose="020B0604020202020204" pitchFamily="34" charset="0"/>
                <a:cs typeface="Arial" panose="020B0604020202020204" pitchFamily="34" charset="0"/>
              </a:defRPr>
            </a:lvl2pPr>
            <a:lvl3pPr marL="244115" indent="-81372">
              <a:spcBef>
                <a:spcPts val="0"/>
              </a:spcBef>
              <a:spcAft>
                <a:spcPts val="254"/>
              </a:spcAft>
              <a:buFont typeface="Arial" panose="020B0604020202020204" pitchFamily="34" charset="0"/>
              <a:buChar char="•"/>
              <a:defRPr sz="675">
                <a:latin typeface="Arial" panose="020B0604020202020204" pitchFamily="34" charset="0"/>
                <a:cs typeface="Arial" panose="020B0604020202020204" pitchFamily="34" charset="0"/>
              </a:defRPr>
            </a:lvl3pPr>
            <a:lvl4pPr marL="325487" indent="-81372">
              <a:spcBef>
                <a:spcPts val="0"/>
              </a:spcBef>
              <a:spcAft>
                <a:spcPts val="254"/>
              </a:spcAft>
              <a:buFont typeface="Arial" panose="020B0604020202020204" pitchFamily="34" charset="0"/>
              <a:buChar char="•"/>
              <a:defRPr sz="591">
                <a:latin typeface="Arial" panose="020B0604020202020204" pitchFamily="34" charset="0"/>
                <a:cs typeface="Arial" panose="020B0604020202020204" pitchFamily="34" charset="0"/>
              </a:defRPr>
            </a:lvl4pPr>
            <a:lvl5pPr marL="406859" indent="-81372">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255841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nchor="t">
            <a:noAutofit/>
          </a:bodyPr>
          <a:lstStyle>
            <a:lvl1pPr algn="ctr">
              <a:spcAft>
                <a:spcPts val="338"/>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421152928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chor="t">
            <a:normAutofit/>
          </a:bodyPr>
          <a:lstStyle>
            <a:lvl1pPr algn="ctr">
              <a:spcAft>
                <a:spcPts val="338"/>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45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450"/>
              </a:spcAft>
              <a:buClr>
                <a:schemeClr val="tx1"/>
              </a:buClr>
              <a:buFont typeface="Arial" panose="020B0604020202020204" pitchFamily="34" charset="0"/>
              <a:buChar char="•"/>
              <a:tabLst>
                <a:tab pos="401638" algn="l"/>
              </a:tabLst>
              <a:defRPr sz="1800">
                <a:latin typeface="Arial" panose="020B0604020202020204" pitchFamily="34" charset="0"/>
                <a:cs typeface="Arial" panose="020B0604020202020204" pitchFamily="34" charset="0"/>
              </a:defRPr>
            </a:lvl2pPr>
            <a:lvl3pPr marL="684213" indent="-222250">
              <a:spcBef>
                <a:spcPts val="0"/>
              </a:spcBef>
              <a:spcAft>
                <a:spcPts val="45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3pPr>
            <a:lvl4pPr marL="914400" indent="-230188">
              <a:spcBef>
                <a:spcPts val="0"/>
              </a:spcBef>
              <a:spcAft>
                <a:spcPts val="45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406859" indent="-81372">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37699648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39838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231075"/>
      </p:ext>
    </p:extLst>
  </p:cSld>
  <p:clrMapOvr>
    <a:masterClrMapping/>
  </p:clrMapOvr>
  <p:transition>
    <p:fade thruBlk="1"/>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7250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291288984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1"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80"/>
            <a:ext cx="2133600" cy="365125"/>
          </a:xfrm>
          <a:prstGeom prst="rect">
            <a:avLst/>
          </a:prstGeom>
        </p:spPr>
        <p:txBody>
          <a:bodyPr tIns="0"/>
          <a:lstStyle>
            <a:lvl1pPr algn="r">
              <a:defRPr sz="443">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25630243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defTabSz="162744"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1pPr>
      <a:lvl2pPr marL="81372" indent="0" algn="l" defTabSz="162744" rtl="0" eaLnBrk="1" latinLnBrk="0" hangingPunct="1">
        <a:spcBef>
          <a:spcPct val="20000"/>
        </a:spcBef>
        <a:buFont typeface="Arial" panose="020B0604020202020204" pitchFamily="34" charset="0"/>
        <a:buNone/>
        <a:defRPr sz="428" b="0" i="0" u="none" kern="1200">
          <a:solidFill>
            <a:schemeClr val="tx1"/>
          </a:solidFill>
          <a:latin typeface="Arial" panose="020B0604020202020204" pitchFamily="34" charset="0"/>
          <a:ea typeface="+mn-ea"/>
          <a:cs typeface="Arial" panose="020B0604020202020204" pitchFamily="34" charset="0"/>
        </a:defRPr>
      </a:lvl2pPr>
      <a:lvl3pPr marL="162744"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3pPr>
      <a:lvl4pPr marL="244115"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4pPr>
      <a:lvl5pPr marL="325487"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5pPr>
      <a:lvl6pPr marL="447545"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6pPr>
      <a:lvl7pPr marL="528917"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7pPr>
      <a:lvl8pPr marL="610289"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8pPr>
      <a:lvl9pPr marL="691661"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9pPr>
    </p:bodyStyle>
    <p:otherStyle>
      <a:defPPr>
        <a:defRPr lang="en-US"/>
      </a:defPPr>
      <a:lvl1pPr marL="0" algn="l" defTabSz="162744" rtl="0" eaLnBrk="1" latinLnBrk="0" hangingPunct="1">
        <a:defRPr sz="321" kern="1200">
          <a:solidFill>
            <a:schemeClr val="tx1"/>
          </a:solidFill>
          <a:latin typeface="+mn-lt"/>
          <a:ea typeface="+mn-ea"/>
          <a:cs typeface="+mn-cs"/>
        </a:defRPr>
      </a:lvl1pPr>
      <a:lvl2pPr marL="81372" algn="l" defTabSz="162744" rtl="0" eaLnBrk="1" latinLnBrk="0" hangingPunct="1">
        <a:defRPr sz="321" kern="1200">
          <a:solidFill>
            <a:schemeClr val="tx1"/>
          </a:solidFill>
          <a:latin typeface="+mn-lt"/>
          <a:ea typeface="+mn-ea"/>
          <a:cs typeface="+mn-cs"/>
        </a:defRPr>
      </a:lvl2pPr>
      <a:lvl3pPr marL="162744" algn="l" defTabSz="162744" rtl="0" eaLnBrk="1" latinLnBrk="0" hangingPunct="1">
        <a:defRPr sz="321" kern="1200">
          <a:solidFill>
            <a:schemeClr val="tx1"/>
          </a:solidFill>
          <a:latin typeface="+mn-lt"/>
          <a:ea typeface="+mn-ea"/>
          <a:cs typeface="+mn-cs"/>
        </a:defRPr>
      </a:lvl3pPr>
      <a:lvl4pPr marL="244115" algn="l" defTabSz="162744" rtl="0" eaLnBrk="1" latinLnBrk="0" hangingPunct="1">
        <a:defRPr sz="321" kern="1200">
          <a:solidFill>
            <a:schemeClr val="tx1"/>
          </a:solidFill>
          <a:latin typeface="+mn-lt"/>
          <a:ea typeface="+mn-ea"/>
          <a:cs typeface="+mn-cs"/>
        </a:defRPr>
      </a:lvl4pPr>
      <a:lvl5pPr marL="325487" algn="l" defTabSz="162744" rtl="0" eaLnBrk="1" latinLnBrk="0" hangingPunct="1">
        <a:defRPr sz="321" kern="1200">
          <a:solidFill>
            <a:schemeClr val="tx1"/>
          </a:solidFill>
          <a:latin typeface="+mn-lt"/>
          <a:ea typeface="+mn-ea"/>
          <a:cs typeface="+mn-cs"/>
        </a:defRPr>
      </a:lvl5pPr>
      <a:lvl6pPr marL="406859" algn="l" defTabSz="162744" rtl="0" eaLnBrk="1" latinLnBrk="0" hangingPunct="1">
        <a:defRPr sz="321" kern="1200">
          <a:solidFill>
            <a:schemeClr val="tx1"/>
          </a:solidFill>
          <a:latin typeface="+mn-lt"/>
          <a:ea typeface="+mn-ea"/>
          <a:cs typeface="+mn-cs"/>
        </a:defRPr>
      </a:lvl6pPr>
      <a:lvl7pPr marL="488231" algn="l" defTabSz="162744" rtl="0" eaLnBrk="1" latinLnBrk="0" hangingPunct="1">
        <a:defRPr sz="321" kern="1200">
          <a:solidFill>
            <a:schemeClr val="tx1"/>
          </a:solidFill>
          <a:latin typeface="+mn-lt"/>
          <a:ea typeface="+mn-ea"/>
          <a:cs typeface="+mn-cs"/>
        </a:defRPr>
      </a:lvl7pPr>
      <a:lvl8pPr marL="569603" algn="l" defTabSz="162744" rtl="0" eaLnBrk="1" latinLnBrk="0" hangingPunct="1">
        <a:defRPr sz="321" kern="1200">
          <a:solidFill>
            <a:schemeClr val="tx1"/>
          </a:solidFill>
          <a:latin typeface="+mn-lt"/>
          <a:ea typeface="+mn-ea"/>
          <a:cs typeface="+mn-cs"/>
        </a:defRPr>
      </a:lvl8pPr>
      <a:lvl9pPr marL="650975" algn="l" defTabSz="162744" rtl="0" eaLnBrk="1" latinLnBrk="0" hangingPunct="1">
        <a:defRPr sz="3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8.xml"/><Relationship Id="rId1" Type="http://schemas.openxmlformats.org/officeDocument/2006/relationships/tags" Target="../tags/tag77.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C2BCA6-9CFA-441E-90F0-E4D97BB8CFA9}"/>
              </a:ext>
            </a:extLst>
          </p:cNvPr>
          <p:cNvSpPr>
            <a:spLocks noGrp="1"/>
          </p:cNvSpPr>
          <p:nvPr>
            <p:ph type="ctrTitle"/>
            <p:custDataLst>
              <p:tags r:id="rId1"/>
            </p:custDataLst>
          </p:nvPr>
        </p:nvSpPr>
        <p:spPr>
          <a:xfrm>
            <a:off x="685800" y="2819400"/>
            <a:ext cx="7772400" cy="1219200"/>
          </a:xfrm>
        </p:spPr>
        <p:txBody>
          <a:bodyPr/>
          <a:lstStyle/>
          <a:p>
            <a:r>
              <a:rPr lang="en-US" dirty="0"/>
              <a:t>Authorization Introduction</a:t>
            </a:r>
          </a:p>
        </p:txBody>
      </p:sp>
      <p:sp>
        <p:nvSpPr>
          <p:cNvPr id="9" name="Text Placeholder 8">
            <a:extLst>
              <a:ext uri="{FF2B5EF4-FFF2-40B4-BE49-F238E27FC236}">
                <a16:creationId xmlns:a16="http://schemas.microsoft.com/office/drawing/2014/main" id="{6E458B61-4836-4FD4-816D-F4A982F850CA}"/>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a:p>
            <a:endParaRPr lang="en-US" dirty="0"/>
          </a:p>
        </p:txBody>
      </p:sp>
      <p:sp>
        <p:nvSpPr>
          <p:cNvPr id="10" name="Text Placeholder 9">
            <a:extLst>
              <a:ext uri="{FF2B5EF4-FFF2-40B4-BE49-F238E27FC236}">
                <a16:creationId xmlns:a16="http://schemas.microsoft.com/office/drawing/2014/main" id="{AA815C5B-62AF-468A-A798-C87D3FCF3E97}"/>
              </a:ext>
            </a:extLst>
          </p:cNvPr>
          <p:cNvSpPr>
            <a:spLocks noGrp="1"/>
          </p:cNvSpPr>
          <p:nvPr>
            <p:ph type="body" sz="quarter" idx="11"/>
            <p:custDataLst>
              <p:tags r:id="rId3"/>
            </p:custDataLst>
          </p:nvPr>
        </p:nvSpPr>
        <p:spPr>
          <a:xfrm>
            <a:off x="6096000" y="4724400"/>
            <a:ext cx="2362200" cy="838200"/>
          </a:xfrm>
        </p:spPr>
        <p:txBody>
          <a:bodyPr/>
          <a:lstStyle/>
          <a:p>
            <a:r>
              <a:rPr lang="en-US" dirty="0"/>
              <a:t>May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SVSR Duties as Authorizer</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0"/>
              </a:spcAft>
            </a:pPr>
            <a:r>
              <a:rPr lang="en-US" dirty="0">
                <a:latin typeface="+mj-lt"/>
                <a:ea typeface="Times New Roman"/>
              </a:rPr>
              <a:t>The most important job a SVSR has is the role of authorizer.  Prior to authorizing an award, a SVSR is responsible for verifying:</a:t>
            </a:r>
          </a:p>
          <a:p>
            <a:pPr hangingPunct="0">
              <a:spcBef>
                <a:spcPts val="450"/>
              </a:spcBef>
              <a:spcAft>
                <a:spcPts val="0"/>
              </a:spcAft>
            </a:pPr>
            <a:endParaRPr lang="en-US" dirty="0">
              <a:latin typeface="+mj-lt"/>
              <a:ea typeface="Times New Roman"/>
            </a:endParaRPr>
          </a:p>
          <a:p>
            <a:pPr marL="457200" indent="-223838" hangingPunct="0">
              <a:spcBef>
                <a:spcPts val="450"/>
              </a:spcBef>
              <a:spcAft>
                <a:spcPts val="0"/>
              </a:spcAft>
              <a:buFont typeface="Arial" panose="020B0604020202020204" pitchFamily="34" charset="0"/>
              <a:buChar char="•"/>
            </a:pPr>
            <a:r>
              <a:rPr lang="en-US" dirty="0">
                <a:latin typeface="+mj-lt"/>
                <a:ea typeface="Times New Roman"/>
              </a:rPr>
              <a:t>All VBA systems are compliant with Veteran’s and/or claimant’s information and VA claims procedures</a:t>
            </a:r>
          </a:p>
          <a:p>
            <a:pPr marL="457200" indent="-223838" hangingPunct="0">
              <a:spcBef>
                <a:spcPts val="450"/>
              </a:spcBef>
              <a:spcAft>
                <a:spcPts val="0"/>
              </a:spcAft>
              <a:buFont typeface="Arial" panose="020B0604020202020204" pitchFamily="34" charset="0"/>
              <a:buChar char="•"/>
            </a:pPr>
            <a:r>
              <a:rPr lang="en-US" dirty="0">
                <a:latin typeface="+mj-lt"/>
                <a:ea typeface="Times New Roman"/>
              </a:rPr>
              <a:t>All development for a claim is complete</a:t>
            </a:r>
          </a:p>
          <a:p>
            <a:pPr marL="457200" indent="-223838" hangingPunct="0">
              <a:spcBef>
                <a:spcPts val="450"/>
              </a:spcBef>
              <a:spcAft>
                <a:spcPts val="0"/>
              </a:spcAft>
              <a:buFont typeface="Arial" panose="020B0604020202020204" pitchFamily="34" charset="0"/>
              <a:buChar char="•"/>
            </a:pPr>
            <a:r>
              <a:rPr lang="en-US" dirty="0">
                <a:latin typeface="+mj-lt"/>
                <a:ea typeface="Times New Roman"/>
              </a:rPr>
              <a:t>Effective dates and payment information is correct</a:t>
            </a:r>
          </a:p>
          <a:p>
            <a:pPr marL="457200" indent="-223838" hangingPunct="0">
              <a:spcBef>
                <a:spcPts val="450"/>
              </a:spcBef>
              <a:spcAft>
                <a:spcPts val="0"/>
              </a:spcAft>
              <a:buFont typeface="Arial" panose="020B0604020202020204" pitchFamily="34" charset="0"/>
              <a:buChar char="•"/>
            </a:pPr>
            <a:r>
              <a:rPr lang="en-US" dirty="0">
                <a:latin typeface="+mj-lt"/>
                <a:ea typeface="Times New Roman"/>
              </a:rPr>
              <a:t>Decision notice is sufficient</a:t>
            </a:r>
          </a:p>
          <a:p>
            <a:pPr marL="216694" hangingPunct="0">
              <a:spcBef>
                <a:spcPts val="450"/>
              </a:spcBef>
              <a:spcAft>
                <a:spcPts val="0"/>
              </a:spcAft>
            </a:pPr>
            <a:endParaRPr lang="en-US" dirty="0">
              <a:latin typeface="+mj-lt"/>
              <a:ea typeface="Times New Roman"/>
            </a:endParaRPr>
          </a:p>
          <a:p>
            <a:pPr hangingPunct="0">
              <a:spcBef>
                <a:spcPts val="450"/>
              </a:spcBef>
              <a:spcAft>
                <a:spcPts val="0"/>
              </a:spcAft>
            </a:pPr>
            <a:r>
              <a:rPr lang="en-US" dirty="0">
                <a:latin typeface="+mj-lt"/>
                <a:ea typeface="Times New Roman"/>
              </a:rPr>
              <a:t>See handout for more detailed responsibilities for authorizer.</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27624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SHARE and VETSNET Apps</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p>
            <a:pPr hangingPunct="0">
              <a:spcBef>
                <a:spcPts val="450"/>
              </a:spcBef>
              <a:spcAft>
                <a:spcPts val="0"/>
              </a:spcAft>
            </a:pPr>
            <a:r>
              <a:rPr lang="en-US" dirty="0">
                <a:latin typeface="+mj-lt"/>
                <a:ea typeface="Times New Roman"/>
              </a:rPr>
              <a:t>Although VBMS is the preferred system for verifying information, a claimant’s information must still be compliant in all VBA systems outside of VBMS. This includes SHARE, MAP-D, and Participant Profile (legacy systems). </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322918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SHARE and VETSNET Applications </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hangingPunct="0">
              <a:spcBef>
                <a:spcPts val="450"/>
              </a:spcBef>
              <a:spcAft>
                <a:spcPts val="0"/>
              </a:spcAft>
            </a:pPr>
            <a:r>
              <a:rPr lang="en-US" dirty="0">
                <a:latin typeface="+mj-lt"/>
                <a:ea typeface="Times New Roman"/>
              </a:rPr>
              <a:t>Major components to be used in SHARE are:</a:t>
            </a:r>
          </a:p>
          <a:p>
            <a:pPr hangingPunct="0">
              <a:spcAft>
                <a:spcPts val="0"/>
              </a:spcAft>
            </a:pPr>
            <a:endParaRPr lang="en-US" dirty="0">
              <a:latin typeface="+mj-lt"/>
              <a:ea typeface="Times New Roman"/>
            </a:endParaRPr>
          </a:p>
          <a:p>
            <a:pPr marL="457200" indent="-223838" hangingPunct="0">
              <a:spcAft>
                <a:spcPts val="0"/>
              </a:spcAft>
              <a:buFont typeface="Arial" panose="020B0604020202020204" pitchFamily="34" charset="0"/>
              <a:buChar char="•"/>
            </a:pPr>
            <a:r>
              <a:rPr lang="en-US" dirty="0">
                <a:latin typeface="+mj-lt"/>
                <a:ea typeface="Times New Roman"/>
              </a:rPr>
              <a:t>BIRLS</a:t>
            </a:r>
          </a:p>
          <a:p>
            <a:pPr marL="457200" indent="-223838" hangingPunct="0">
              <a:spcAft>
                <a:spcPts val="0"/>
              </a:spcAft>
              <a:buFont typeface="Arial" panose="020B0604020202020204" pitchFamily="34" charset="0"/>
              <a:buChar char="•"/>
            </a:pPr>
            <a:r>
              <a:rPr lang="en-US" dirty="0">
                <a:latin typeface="+mj-lt"/>
                <a:ea typeface="Times New Roman"/>
              </a:rPr>
              <a:t>Corporate inquiries, </a:t>
            </a:r>
          </a:p>
          <a:p>
            <a:pPr marL="457200" indent="-223838" hangingPunct="0">
              <a:spcAft>
                <a:spcPts val="0"/>
              </a:spcAft>
              <a:buFont typeface="Arial" panose="020B0604020202020204" pitchFamily="34" charset="0"/>
              <a:buChar char="•"/>
            </a:pPr>
            <a:r>
              <a:rPr lang="en-US" dirty="0">
                <a:latin typeface="+mj-lt"/>
                <a:ea typeface="Times New Roman"/>
              </a:rPr>
              <a:t>PIF inquiry</a:t>
            </a:r>
          </a:p>
          <a:p>
            <a:pPr marL="307181" hangingPunct="0">
              <a:spcBef>
                <a:spcPts val="450"/>
              </a:spcBef>
              <a:spcAft>
                <a:spcPts val="0"/>
              </a:spcAft>
            </a:pPr>
            <a:endParaRPr lang="en-US" dirty="0">
              <a:latin typeface="+mj-lt"/>
              <a:ea typeface="Times New Roman"/>
            </a:endParaRPr>
          </a:p>
          <a:p>
            <a:pPr marL="35719" hangingPunct="0">
              <a:spcBef>
                <a:spcPts val="450"/>
              </a:spcBef>
              <a:spcAft>
                <a:spcPts val="0"/>
              </a:spcAft>
            </a:pPr>
            <a:r>
              <a:rPr lang="en-US" dirty="0">
                <a:latin typeface="+mj-lt"/>
                <a:ea typeface="Times New Roman"/>
              </a:rPr>
              <a:t>Use these components to verify:</a:t>
            </a:r>
          </a:p>
          <a:p>
            <a:pPr marL="457200" indent="-223838" hangingPunct="0">
              <a:spcBef>
                <a:spcPts val="450"/>
              </a:spcBef>
              <a:spcAft>
                <a:spcPts val="0"/>
              </a:spcAft>
              <a:buFont typeface="Arial" panose="020B0604020202020204" pitchFamily="34" charset="0"/>
              <a:buChar char="•"/>
            </a:pPr>
            <a:r>
              <a:rPr lang="en-US" dirty="0">
                <a:latin typeface="+mj-lt"/>
                <a:ea typeface="Times New Roman"/>
              </a:rPr>
              <a:t>Service</a:t>
            </a:r>
          </a:p>
          <a:p>
            <a:pPr marL="457200" indent="-223838" hangingPunct="0">
              <a:spcAft>
                <a:spcPts val="0"/>
              </a:spcAft>
              <a:buFont typeface="Arial" panose="020B0604020202020204" pitchFamily="34" charset="0"/>
              <a:buChar char="•"/>
            </a:pPr>
            <a:r>
              <a:rPr lang="en-US" dirty="0">
                <a:latin typeface="+mj-lt"/>
                <a:ea typeface="Times New Roman"/>
              </a:rPr>
              <a:t>Personal information</a:t>
            </a:r>
          </a:p>
          <a:p>
            <a:pPr marL="457200" indent="-223838" hangingPunct="0">
              <a:spcAft>
                <a:spcPts val="0"/>
              </a:spcAft>
              <a:buFont typeface="Arial" panose="020B0604020202020204" pitchFamily="34" charset="0"/>
              <a:buChar char="•"/>
            </a:pPr>
            <a:r>
              <a:rPr lang="en-US" dirty="0">
                <a:latin typeface="+mj-lt"/>
                <a:ea typeface="Times New Roman"/>
              </a:rPr>
              <a:t>Military pay</a:t>
            </a:r>
          </a:p>
          <a:p>
            <a:pPr marL="457200" indent="-223838" hangingPunct="0">
              <a:spcAft>
                <a:spcPts val="0"/>
              </a:spcAft>
              <a:buFont typeface="Arial" panose="020B0604020202020204" pitchFamily="34" charset="0"/>
              <a:buChar char="•"/>
            </a:pPr>
            <a:r>
              <a:rPr lang="en-US" dirty="0">
                <a:latin typeface="+mj-lt"/>
                <a:ea typeface="Times New Roman"/>
              </a:rPr>
              <a:t>EP, claim label, and date of claim</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156448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SHARE and VETSNET Applications (cont.)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0"/>
              </a:spcAft>
            </a:pPr>
            <a:r>
              <a:rPr lang="en-US" dirty="0">
                <a:latin typeface="+mj-lt"/>
                <a:ea typeface="Times New Roman"/>
              </a:rPr>
              <a:t>Verify that tracked items are closed and no development is pending.  (Although Map-D can used for review, any updates should take place in VBMS.)</a:t>
            </a:r>
          </a:p>
          <a:p>
            <a:pPr hangingPunct="0">
              <a:spcBef>
                <a:spcPts val="450"/>
              </a:spcBef>
              <a:spcAft>
                <a:spcPts val="0"/>
              </a:spcAft>
            </a:pPr>
            <a:endParaRPr lang="en-US" dirty="0">
              <a:latin typeface="+mj-lt"/>
              <a:ea typeface="Times New Roman"/>
            </a:endParaRPr>
          </a:p>
          <a:p>
            <a:pPr hangingPunct="0">
              <a:spcBef>
                <a:spcPts val="450"/>
              </a:spcBef>
              <a:spcAft>
                <a:spcPts val="0"/>
              </a:spcAft>
            </a:pPr>
            <a:r>
              <a:rPr lang="en-US" dirty="0">
                <a:latin typeface="+mj-lt"/>
                <a:ea typeface="Times New Roman"/>
              </a:rPr>
              <a:t>Service information may need to be verified in Participant Profile before authorizing an award.</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3998141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Notification Letter</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0"/>
              </a:spcAft>
            </a:pPr>
            <a:r>
              <a:rPr lang="en-US" dirty="0">
                <a:latin typeface="+mj-lt"/>
                <a:ea typeface="Times New Roman"/>
              </a:rPr>
              <a:t>Before authorizing an award, the decision notice must be reviewed to make sure it correctly notifies the claimant</a:t>
            </a:r>
          </a:p>
          <a:p>
            <a:pPr hangingPunct="0">
              <a:spcBef>
                <a:spcPts val="450"/>
              </a:spcBef>
              <a:spcAft>
                <a:spcPts val="0"/>
              </a:spcAft>
            </a:pPr>
            <a:endParaRPr lang="en-US" dirty="0">
              <a:latin typeface="+mj-lt"/>
              <a:ea typeface="Times New Roman"/>
            </a:endParaRPr>
          </a:p>
          <a:p>
            <a:pPr hangingPunct="0">
              <a:spcBef>
                <a:spcPts val="450"/>
              </a:spcBef>
              <a:spcAft>
                <a:spcPts val="0"/>
              </a:spcAft>
            </a:pPr>
            <a:r>
              <a:rPr lang="en-US" dirty="0">
                <a:latin typeface="+mj-lt"/>
                <a:ea typeface="Times New Roman"/>
              </a:rPr>
              <a:t>To access the decision notice letter in VBMS-A, select the “GEN LETTER” option on the “Current and Proposed Award/Authorization” screen.</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69936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Notification Letter (Cont.)</a:t>
            </a:r>
          </a:p>
        </p:txBody>
      </p:sp>
      <p:sp>
        <p:nvSpPr>
          <p:cNvPr id="3" name="Content Placeholder 2"/>
          <p:cNvSpPr>
            <a:spLocks noGrp="1"/>
          </p:cNvSpPr>
          <p:nvPr>
            <p:ph idx="1"/>
            <p:custDataLst>
              <p:tags r:id="rId2"/>
            </p:custDataLst>
          </p:nvPr>
        </p:nvSpPr>
        <p:spPr>
          <a:xfrm>
            <a:off x="457200" y="2057401"/>
            <a:ext cx="8229600" cy="2393830"/>
          </a:xfrm>
        </p:spPr>
        <p:txBody>
          <a:bodyPr anchor="ctr">
            <a:normAutofit/>
          </a:bodyPr>
          <a:lstStyle/>
          <a:p>
            <a:pPr hangingPunct="0">
              <a:spcBef>
                <a:spcPts val="450"/>
              </a:spcBef>
              <a:spcAft>
                <a:spcPts val="0"/>
              </a:spcAft>
            </a:pPr>
            <a:r>
              <a:rPr lang="en-US" dirty="0">
                <a:latin typeface="+mj-lt"/>
              </a:rPr>
              <a:t>All notification letters, regardless of grant or denial, must include:</a:t>
            </a:r>
          </a:p>
          <a:p>
            <a:pPr marL="233363" lvl="1" indent="-233363" hangingPunct="0">
              <a:spcBef>
                <a:spcPts val="450"/>
              </a:spcBef>
              <a:spcAft>
                <a:spcPts val="0"/>
              </a:spcAft>
            </a:pPr>
            <a:r>
              <a:rPr lang="en-US" sz="2000" dirty="0">
                <a:latin typeface="+mj-lt"/>
                <a:cs typeface="Times New Roman" panose="02020603050405020304" pitchFamily="18" charset="0"/>
              </a:rPr>
              <a:t>The decision VA made, </a:t>
            </a:r>
          </a:p>
          <a:p>
            <a:pPr marL="233363" lvl="1" indent="-233363" hangingPunct="0">
              <a:spcBef>
                <a:spcPts val="450"/>
              </a:spcBef>
              <a:spcAft>
                <a:spcPts val="0"/>
              </a:spcAft>
            </a:pPr>
            <a:r>
              <a:rPr lang="en-US" sz="2000" dirty="0">
                <a:latin typeface="+mj-lt"/>
                <a:cs typeface="Times New Roman" panose="02020603050405020304" pitchFamily="18" charset="0"/>
              </a:rPr>
              <a:t>a summary of evidence it considered, and</a:t>
            </a:r>
          </a:p>
          <a:p>
            <a:pPr marL="233363" lvl="1" indent="-233363" hangingPunct="0">
              <a:spcBef>
                <a:spcPts val="450"/>
              </a:spcBef>
              <a:spcAft>
                <a:spcPts val="0"/>
              </a:spcAft>
            </a:pPr>
            <a:r>
              <a:rPr lang="en-US" sz="2000" dirty="0">
                <a:latin typeface="+mj-lt"/>
                <a:cs typeface="Times New Roman" panose="02020603050405020304" pitchFamily="18" charset="0"/>
              </a:rPr>
              <a:t>The claimant’s</a:t>
            </a:r>
          </a:p>
          <a:p>
            <a:pPr marL="457200" lvl="2" indent="-223838" hangingPunct="0">
              <a:spcBef>
                <a:spcPts val="450"/>
              </a:spcBef>
              <a:spcAft>
                <a:spcPts val="0"/>
              </a:spcAft>
              <a:tabLst>
                <a:tab pos="801688" algn="l"/>
              </a:tabLst>
            </a:pPr>
            <a:r>
              <a:rPr lang="en-US" sz="1800" dirty="0">
                <a:latin typeface="+mj-lt"/>
                <a:cs typeface="Times New Roman" panose="02020603050405020304" pitchFamily="18" charset="0"/>
              </a:rPr>
              <a:t>Appellate rights, and</a:t>
            </a:r>
          </a:p>
          <a:p>
            <a:pPr marL="457200" lvl="2" indent="-223838" hangingPunct="0">
              <a:spcBef>
                <a:spcPts val="450"/>
              </a:spcBef>
              <a:spcAft>
                <a:spcPts val="0"/>
              </a:spcAft>
              <a:tabLst>
                <a:tab pos="801688" algn="l"/>
              </a:tabLst>
            </a:pPr>
            <a:r>
              <a:rPr lang="en-US" sz="1800" dirty="0">
                <a:latin typeface="+mj-lt"/>
                <a:cs typeface="Times New Roman" panose="02020603050405020304" pitchFamily="18" charset="0"/>
              </a:rPr>
              <a:t>Right to procedural due process, a hearing, and representation</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3934881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Notification Letter (Cont.)</a:t>
            </a:r>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2983551488"/>
              </p:ext>
            </p:extLst>
          </p:nvPr>
        </p:nvGraphicFramePr>
        <p:xfrm>
          <a:off x="439947" y="2057400"/>
          <a:ext cx="8246637" cy="2720340"/>
        </p:xfrm>
        <a:graphic>
          <a:graphicData uri="http://schemas.openxmlformats.org/drawingml/2006/table">
            <a:tbl>
              <a:tblPr firstRow="1" bandRow="1">
                <a:effectLst/>
                <a:tableStyleId>{93296810-A885-4BE3-A3E7-6D5BEEA58F35}</a:tableStyleId>
              </a:tblPr>
              <a:tblGrid>
                <a:gridCol w="4432288">
                  <a:extLst>
                    <a:ext uri="{9D8B030D-6E8A-4147-A177-3AD203B41FA5}">
                      <a16:colId xmlns:a16="http://schemas.microsoft.com/office/drawing/2014/main" val="20000"/>
                    </a:ext>
                  </a:extLst>
                </a:gridCol>
                <a:gridCol w="3814349">
                  <a:extLst>
                    <a:ext uri="{9D8B030D-6E8A-4147-A177-3AD203B41FA5}">
                      <a16:colId xmlns:a16="http://schemas.microsoft.com/office/drawing/2014/main" val="20001"/>
                    </a:ext>
                  </a:extLst>
                </a:gridCol>
              </a:tblGrid>
              <a:tr h="342900">
                <a:tc>
                  <a:txBody>
                    <a:bodyPr/>
                    <a:lstStyle/>
                    <a:p>
                      <a:r>
                        <a:rPr lang="en-US" sz="1600" b="0" i="1" kern="1200" baseline="0" dirty="0">
                          <a:solidFill>
                            <a:schemeClr val="tx1"/>
                          </a:solidFill>
                          <a:latin typeface="+mj-lt"/>
                          <a:ea typeface="+mn-ea"/>
                          <a:cs typeface="Times New Roman" panose="02020603050405020304" pitchFamily="18" charset="0"/>
                        </a:rPr>
                        <a:t>If VA Grants Entitlement to a Benefit:</a:t>
                      </a:r>
                    </a:p>
                  </a:txBody>
                  <a:tcPr marL="65461" marR="65461" marT="34290" marB="34290">
                    <a:solidFill>
                      <a:schemeClr val="bg1">
                        <a:lumMod val="75000"/>
                      </a:schemeClr>
                    </a:solidFill>
                  </a:tcPr>
                </a:tc>
                <a:tc>
                  <a:txBody>
                    <a:bodyPr/>
                    <a:lstStyle/>
                    <a:p>
                      <a:r>
                        <a:rPr lang="en-US" sz="1600" b="0" i="1" kern="1200" baseline="0" dirty="0">
                          <a:solidFill>
                            <a:schemeClr val="tx1"/>
                          </a:solidFill>
                          <a:latin typeface="+mj-lt"/>
                          <a:ea typeface="+mn-ea"/>
                          <a:cs typeface="Times New Roman" panose="02020603050405020304" pitchFamily="18" charset="0"/>
                        </a:rPr>
                        <a:t>If VA Denies Entitlement to a Benefit:</a:t>
                      </a:r>
                    </a:p>
                  </a:txBody>
                  <a:tcPr marL="65461" marR="65461" marT="34290" marB="34290">
                    <a:solidFill>
                      <a:schemeClr val="bg1">
                        <a:lumMod val="75000"/>
                      </a:schemeClr>
                    </a:solidFill>
                  </a:tcPr>
                </a:tc>
                <a:extLst>
                  <a:ext uri="{0D108BD9-81ED-4DB2-BD59-A6C34878D82A}">
                    <a16:rowId xmlns:a16="http://schemas.microsoft.com/office/drawing/2014/main" val="10000"/>
                  </a:ext>
                </a:extLst>
              </a:tr>
              <a:tr h="342900">
                <a:tc>
                  <a:txBody>
                    <a:bodyPr/>
                    <a:lstStyle/>
                    <a:p>
                      <a:pPr marL="342900" indent="-342900">
                        <a:buFont typeface="Arial" panose="020B0604020202020204" pitchFamily="34" charset="0"/>
                        <a:buChar char="•"/>
                      </a:pPr>
                      <a:r>
                        <a:rPr lang="en-US" sz="1600" dirty="0">
                          <a:solidFill>
                            <a:schemeClr val="tx1"/>
                          </a:solidFill>
                          <a:latin typeface="+mj-lt"/>
                          <a:cs typeface="Times New Roman" panose="02020603050405020304" pitchFamily="18" charset="0"/>
                        </a:rPr>
                        <a:t>The monthly</a:t>
                      </a:r>
                      <a:r>
                        <a:rPr lang="en-US" sz="1600" baseline="0" dirty="0">
                          <a:solidFill>
                            <a:schemeClr val="tx1"/>
                          </a:solidFill>
                          <a:latin typeface="+mj-lt"/>
                          <a:cs typeface="Times New Roman" panose="02020603050405020304" pitchFamily="18" charset="0"/>
                        </a:rPr>
                        <a:t> rate of payment</a:t>
                      </a:r>
                    </a:p>
                  </a:txBody>
                  <a:tcPr marL="65461" marR="65461" marT="34290" marB="34290">
                    <a:solidFill>
                      <a:schemeClr val="bg1">
                        <a:lumMod val="85000"/>
                      </a:schemeClr>
                    </a:solidFill>
                  </a:tcPr>
                </a:tc>
                <a:tc>
                  <a:txBody>
                    <a:bodyPr/>
                    <a:lstStyle/>
                    <a:p>
                      <a:pPr marL="342900" indent="-342900">
                        <a:buFont typeface="Arial" panose="020B0604020202020204" pitchFamily="34" charset="0"/>
                        <a:buChar char="•"/>
                      </a:pPr>
                      <a:r>
                        <a:rPr lang="en-US" sz="1600" dirty="0">
                          <a:solidFill>
                            <a:schemeClr val="tx1"/>
                          </a:solidFill>
                          <a:latin typeface="+mj-lt"/>
                          <a:cs typeface="Times New Roman" panose="02020603050405020304" pitchFamily="18" charset="0"/>
                        </a:rPr>
                        <a:t>The reason(s)</a:t>
                      </a:r>
                      <a:r>
                        <a:rPr lang="en-US" sz="1600" baseline="0" dirty="0">
                          <a:solidFill>
                            <a:schemeClr val="tx1"/>
                          </a:solidFill>
                          <a:latin typeface="+mj-lt"/>
                          <a:cs typeface="Times New Roman" panose="02020603050405020304" pitchFamily="18" charset="0"/>
                        </a:rPr>
                        <a:t> for the decision(s)</a:t>
                      </a:r>
                      <a:endParaRPr lang="en-US" sz="1600" dirty="0">
                        <a:solidFill>
                          <a:schemeClr val="tx1"/>
                        </a:solidFill>
                        <a:latin typeface="+mj-lt"/>
                        <a:cs typeface="Times New Roman" panose="02020603050405020304" pitchFamily="18" charset="0"/>
                      </a:endParaRPr>
                    </a:p>
                  </a:txBody>
                  <a:tcPr marL="65461" marR="65461" marT="34290" marB="34290">
                    <a:solidFill>
                      <a:schemeClr val="bg1">
                        <a:lumMod val="85000"/>
                      </a:schemeClr>
                    </a:solidFill>
                  </a:tcPr>
                </a:tc>
                <a:extLst>
                  <a:ext uri="{0D108BD9-81ED-4DB2-BD59-A6C34878D82A}">
                    <a16:rowId xmlns:a16="http://schemas.microsoft.com/office/drawing/2014/main" val="10001"/>
                  </a:ext>
                </a:extLst>
              </a:tr>
              <a:tr h="617220">
                <a:tc>
                  <a:txBody>
                    <a:bodyPr/>
                    <a:lstStyle/>
                    <a:p>
                      <a:pPr marL="342900" indent="-342900">
                        <a:buFont typeface="Arial" panose="020B0604020202020204" pitchFamily="34" charset="0"/>
                        <a:buChar char="•"/>
                      </a:pPr>
                      <a:r>
                        <a:rPr lang="en-US" sz="1600" dirty="0">
                          <a:solidFill>
                            <a:schemeClr val="tx1"/>
                          </a:solidFill>
                          <a:latin typeface="+mj-lt"/>
                          <a:cs typeface="Times New Roman" panose="02020603050405020304" pitchFamily="18" charset="0"/>
                        </a:rPr>
                        <a:t>The effective dates</a:t>
                      </a:r>
                      <a:r>
                        <a:rPr lang="en-US" sz="1600" baseline="0" dirty="0">
                          <a:solidFill>
                            <a:schemeClr val="tx1"/>
                          </a:solidFill>
                          <a:latin typeface="+mj-lt"/>
                          <a:cs typeface="Times New Roman" panose="02020603050405020304" pitchFamily="18" charset="0"/>
                        </a:rPr>
                        <a:t> of entitlement and payment</a:t>
                      </a:r>
                      <a:endParaRPr lang="en-US" sz="1600" dirty="0">
                        <a:solidFill>
                          <a:schemeClr val="tx1"/>
                        </a:solidFill>
                        <a:latin typeface="+mj-lt"/>
                        <a:cs typeface="Times New Roman" panose="02020603050405020304" pitchFamily="18" charset="0"/>
                      </a:endParaRPr>
                    </a:p>
                  </a:txBody>
                  <a:tcPr marL="65461" marR="65461" marT="34290" marB="34290">
                    <a:solidFill>
                      <a:schemeClr val="bg1">
                        <a:lumMod val="95000"/>
                      </a:schemeClr>
                    </a:solidFill>
                  </a:tcPr>
                </a:tc>
                <a:tc>
                  <a:txBody>
                    <a:bodyPr/>
                    <a:lstStyle/>
                    <a:p>
                      <a:pPr marL="0" indent="0">
                        <a:buFont typeface="Arial" panose="020B0604020202020204" pitchFamily="34" charset="0"/>
                        <a:buNone/>
                      </a:pPr>
                      <a:endParaRPr lang="en-US" sz="1600" dirty="0">
                        <a:solidFill>
                          <a:schemeClr val="tx1"/>
                        </a:solidFill>
                        <a:latin typeface="+mj-lt"/>
                        <a:cs typeface="Times New Roman" panose="02020603050405020304" pitchFamily="18" charset="0"/>
                      </a:endParaRPr>
                    </a:p>
                  </a:txBody>
                  <a:tcPr marL="65461" marR="65461" marT="34290" marB="34290">
                    <a:solidFill>
                      <a:schemeClr val="bg1">
                        <a:lumMod val="95000"/>
                      </a:schemeClr>
                    </a:solidFill>
                  </a:tcPr>
                </a:tc>
                <a:extLst>
                  <a:ext uri="{0D108BD9-81ED-4DB2-BD59-A6C34878D82A}">
                    <a16:rowId xmlns:a16="http://schemas.microsoft.com/office/drawing/2014/main" val="10002"/>
                  </a:ext>
                </a:extLst>
              </a:tr>
              <a:tr h="617220">
                <a:tc>
                  <a:txBody>
                    <a:bodyPr/>
                    <a:lstStyle/>
                    <a:p>
                      <a:pPr marL="342900" indent="-342900">
                        <a:buFont typeface="Arial" panose="020B0604020202020204" pitchFamily="34" charset="0"/>
                        <a:buChar char="•"/>
                      </a:pPr>
                      <a:r>
                        <a:rPr lang="en-US" sz="1600" dirty="0">
                          <a:solidFill>
                            <a:schemeClr val="tx1"/>
                          </a:solidFill>
                          <a:latin typeface="+mj-lt"/>
                          <a:cs typeface="Times New Roman" panose="02020603050405020304" pitchFamily="18" charset="0"/>
                        </a:rPr>
                        <a:t>The amount of any benefits VA is withholding</a:t>
                      </a:r>
                      <a:r>
                        <a:rPr lang="en-US" sz="1600" baseline="0" dirty="0">
                          <a:solidFill>
                            <a:schemeClr val="tx1"/>
                          </a:solidFill>
                          <a:latin typeface="+mj-lt"/>
                          <a:cs typeface="Times New Roman" panose="02020603050405020304" pitchFamily="18" charset="0"/>
                        </a:rPr>
                        <a:t> and the reason for the withholding</a:t>
                      </a:r>
                      <a:endParaRPr lang="en-US" sz="1600" dirty="0">
                        <a:solidFill>
                          <a:schemeClr val="tx1"/>
                        </a:solidFill>
                        <a:latin typeface="+mj-lt"/>
                        <a:cs typeface="Times New Roman" panose="02020603050405020304" pitchFamily="18" charset="0"/>
                      </a:endParaRPr>
                    </a:p>
                  </a:txBody>
                  <a:tcPr marL="65461" marR="65461" marT="34290" marB="34290">
                    <a:solidFill>
                      <a:schemeClr val="bg1">
                        <a:lumMod val="85000"/>
                      </a:schemeClr>
                    </a:solidFill>
                  </a:tcPr>
                </a:tc>
                <a:tc>
                  <a:txBody>
                    <a:bodyPr/>
                    <a:lstStyle/>
                    <a:p>
                      <a:pPr marL="0" indent="0">
                        <a:buFont typeface="Arial" panose="020B0604020202020204" pitchFamily="34" charset="0"/>
                        <a:buNone/>
                      </a:pPr>
                      <a:endParaRPr lang="en-US" sz="1600" dirty="0">
                        <a:solidFill>
                          <a:schemeClr val="tx1"/>
                        </a:solidFill>
                        <a:latin typeface="+mj-lt"/>
                        <a:cs typeface="Times New Roman" panose="02020603050405020304" pitchFamily="18" charset="0"/>
                      </a:endParaRPr>
                    </a:p>
                  </a:txBody>
                  <a:tcPr marL="65461" marR="65461" marT="34290" marB="34290">
                    <a:solidFill>
                      <a:schemeClr val="bg1">
                        <a:lumMod val="85000"/>
                      </a:schemeClr>
                    </a:solidFill>
                  </a:tcPr>
                </a:tc>
                <a:extLst>
                  <a:ext uri="{0D108BD9-81ED-4DB2-BD59-A6C34878D82A}">
                    <a16:rowId xmlns:a16="http://schemas.microsoft.com/office/drawing/2014/main" val="10003"/>
                  </a:ext>
                </a:extLst>
              </a:tr>
              <a:tr h="617220">
                <a:tc>
                  <a:txBody>
                    <a:bodyPr/>
                    <a:lstStyle/>
                    <a:p>
                      <a:pPr marL="342900" indent="-342900">
                        <a:buFont typeface="Arial" panose="020B0604020202020204" pitchFamily="34" charset="0"/>
                        <a:buChar char="•"/>
                      </a:pPr>
                      <a:r>
                        <a:rPr lang="en-US" sz="1600" dirty="0">
                          <a:solidFill>
                            <a:schemeClr val="tx1"/>
                          </a:solidFill>
                          <a:latin typeface="+mj-lt"/>
                          <a:cs typeface="Times New Roman" panose="02020603050405020304" pitchFamily="18" charset="0"/>
                        </a:rPr>
                        <a:t>Information about</a:t>
                      </a:r>
                      <a:r>
                        <a:rPr lang="en-US" sz="1600" baseline="0" dirty="0">
                          <a:solidFill>
                            <a:schemeClr val="tx1"/>
                          </a:solidFill>
                          <a:latin typeface="+mj-lt"/>
                          <a:cs typeface="Times New Roman" panose="02020603050405020304" pitchFamily="18" charset="0"/>
                        </a:rPr>
                        <a:t> potential additional benefits</a:t>
                      </a:r>
                      <a:endParaRPr lang="en-US" sz="1600" dirty="0">
                        <a:solidFill>
                          <a:schemeClr val="tx1"/>
                        </a:solidFill>
                        <a:latin typeface="+mj-lt"/>
                        <a:cs typeface="Times New Roman" panose="02020603050405020304" pitchFamily="18" charset="0"/>
                      </a:endParaRPr>
                    </a:p>
                  </a:txBody>
                  <a:tcPr marL="65461" marR="65461" marT="34290" marB="34290">
                    <a:solidFill>
                      <a:schemeClr val="bg1">
                        <a:lumMod val="95000"/>
                      </a:schemeClr>
                    </a:solidFill>
                  </a:tcPr>
                </a:tc>
                <a:tc>
                  <a:txBody>
                    <a:bodyPr/>
                    <a:lstStyle/>
                    <a:p>
                      <a:pPr marL="342900" indent="-342900">
                        <a:buFont typeface="Arial" panose="020B0604020202020204" pitchFamily="34" charset="0"/>
                        <a:buChar char="•"/>
                      </a:pPr>
                      <a:endParaRPr lang="en-US" sz="1600" dirty="0">
                        <a:solidFill>
                          <a:schemeClr val="tx1"/>
                        </a:solidFill>
                        <a:latin typeface="+mj-lt"/>
                        <a:cs typeface="Times New Roman" panose="02020603050405020304" pitchFamily="18" charset="0"/>
                      </a:endParaRPr>
                    </a:p>
                  </a:txBody>
                  <a:tcPr marL="65461" marR="65461" marT="34290" marB="34290">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16</a:t>
            </a:fld>
            <a:endParaRPr lang="en-US"/>
          </a:p>
        </p:txBody>
      </p:sp>
      <p:sp>
        <p:nvSpPr>
          <p:cNvPr id="3" name="TextBox 2"/>
          <p:cNvSpPr txBox="1"/>
          <p:nvPr>
            <p:custDataLst>
              <p:tags r:id="rId4"/>
            </p:custDataLst>
          </p:nvPr>
        </p:nvSpPr>
        <p:spPr>
          <a:xfrm>
            <a:off x="533400" y="5135415"/>
            <a:ext cx="8153184" cy="1077218"/>
          </a:xfrm>
          <a:prstGeom prst="rect">
            <a:avLst/>
          </a:prstGeom>
          <a:noFill/>
        </p:spPr>
        <p:txBody>
          <a:bodyPr wrap="square" rtlCol="0">
            <a:spAutoFit/>
          </a:bodyPr>
          <a:lstStyle/>
          <a:p>
            <a:pPr lvl="0"/>
            <a:r>
              <a:rPr lang="en-US" sz="1600" dirty="0">
                <a:solidFill>
                  <a:srgbClr val="000000"/>
                </a:solidFill>
                <a:latin typeface="+mj-lt"/>
                <a:cs typeface="Times New Roman" panose="02020603050405020304" pitchFamily="18" charset="0"/>
              </a:rPr>
              <a:t>**If a rating decision is attached or rating information is included in the ADL, a separate listing of the reasons and evidence is not required. However, if additional issues were denied that are not rating issues, the decision, reasons and evidence must be listed in the notification.</a:t>
            </a:r>
          </a:p>
        </p:txBody>
      </p:sp>
    </p:spTree>
    <p:extLst>
      <p:ext uri="{BB962C8B-B14F-4D97-AF65-F5344CB8AC3E}">
        <p14:creationId xmlns:p14="http://schemas.microsoft.com/office/powerpoint/2010/main" val="187651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59128"/>
            <a:ext cx="9144000" cy="1086867"/>
          </a:xfrm>
        </p:spPr>
        <p:txBody>
          <a:bodyPr>
            <a:normAutofit/>
          </a:bodyPr>
          <a:lstStyle/>
          <a:p>
            <a:r>
              <a:rPr lang="en-US" dirty="0"/>
              <a:t>Status of Claim</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900"/>
              </a:spcAft>
            </a:pPr>
            <a:r>
              <a:rPr lang="en-US" dirty="0">
                <a:latin typeface="+mj-lt"/>
                <a:ea typeface="Times New Roman"/>
              </a:rPr>
              <a:t>Immediately prior to authorizing an award, the SVSR must ensure the applicable status of the claim indicates one of the following:</a:t>
            </a:r>
          </a:p>
          <a:p>
            <a:pPr marL="457200" indent="-223838" hangingPunct="0">
              <a:spcBef>
                <a:spcPts val="450"/>
              </a:spcBef>
              <a:spcAft>
                <a:spcPts val="600"/>
              </a:spcAft>
              <a:buFont typeface="Arial" panose="020B0604020202020204" pitchFamily="34" charset="0"/>
              <a:buChar char="•"/>
            </a:pPr>
            <a:r>
              <a:rPr lang="en-US" dirty="0">
                <a:latin typeface="+mj-lt"/>
                <a:ea typeface="Times New Roman"/>
              </a:rPr>
              <a:t>Cancelled</a:t>
            </a:r>
          </a:p>
          <a:p>
            <a:pPr marL="457200" indent="-223838" hangingPunct="0">
              <a:spcAft>
                <a:spcPts val="600"/>
              </a:spcAft>
              <a:buFont typeface="Arial" panose="020B0604020202020204" pitchFamily="34" charset="0"/>
              <a:buChar char="•"/>
            </a:pPr>
            <a:r>
              <a:rPr lang="en-US" dirty="0">
                <a:latin typeface="+mj-lt"/>
                <a:ea typeface="Times New Roman"/>
              </a:rPr>
              <a:t>Closed</a:t>
            </a:r>
          </a:p>
          <a:p>
            <a:pPr marL="457200" indent="-223838" hangingPunct="0">
              <a:spcAft>
                <a:spcPts val="600"/>
              </a:spcAft>
              <a:buFont typeface="Arial" panose="020B0604020202020204" pitchFamily="34" charset="0"/>
              <a:buChar char="•"/>
            </a:pPr>
            <a:r>
              <a:rPr lang="en-US" dirty="0">
                <a:latin typeface="+mj-lt"/>
                <a:ea typeface="Times New Roman"/>
              </a:rPr>
              <a:t>Continued at authorization</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2888460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Authorize or Return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900"/>
              </a:spcAft>
            </a:pPr>
            <a:r>
              <a:rPr lang="en-US" dirty="0">
                <a:latin typeface="+mj-lt"/>
                <a:ea typeface="Times New Roman"/>
              </a:rPr>
              <a:t>If you identify any errors, then you must select the “return” option on the “Proposed Award/Authorization” screen and return to the appropriate employee for corrective action.</a:t>
            </a:r>
          </a:p>
          <a:p>
            <a:pPr hangingPunct="0">
              <a:spcBef>
                <a:spcPts val="450"/>
              </a:spcBef>
              <a:spcAft>
                <a:spcPts val="900"/>
              </a:spcAft>
            </a:pPr>
            <a:r>
              <a:rPr lang="en-US" dirty="0">
                <a:latin typeface="+mj-lt"/>
                <a:ea typeface="Times New Roman"/>
              </a:rPr>
              <a:t>If no errors are identified, then you must select the “authorize” option.  </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193990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CP Payment Address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900"/>
              </a:spcAft>
            </a:pPr>
            <a:r>
              <a:rPr lang="en-US" dirty="0">
                <a:latin typeface="+mj-lt"/>
                <a:ea typeface="Times New Roman"/>
              </a:rPr>
              <a:t>Immediately following authorization of an award, the SVSR must verify the correct payment address or direct deposit info is inputted.</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19</a:t>
            </a:fld>
            <a:endParaRPr lang="en-US"/>
          </a:p>
        </p:txBody>
      </p:sp>
    </p:spTree>
    <p:extLst>
      <p:ext uri="{BB962C8B-B14F-4D97-AF65-F5344CB8AC3E}">
        <p14:creationId xmlns:p14="http://schemas.microsoft.com/office/powerpoint/2010/main" val="298596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Objectives</a:t>
            </a:r>
          </a:p>
        </p:txBody>
      </p:sp>
      <p:sp>
        <p:nvSpPr>
          <p:cNvPr id="3" name="Content Placeholder 2"/>
          <p:cNvSpPr>
            <a:spLocks noGrp="1"/>
          </p:cNvSpPr>
          <p:nvPr>
            <p:ph idx="1"/>
            <p:custDataLst>
              <p:tags r:id="rId2"/>
            </p:custDataLst>
          </p:nvPr>
        </p:nvSpPr>
        <p:spPr>
          <a:xfrm>
            <a:off x="457200" y="2083279"/>
            <a:ext cx="8229600" cy="3916363"/>
          </a:xfrm>
        </p:spPr>
        <p:txBody>
          <a:bodyPr>
            <a:normAutofit/>
          </a:bodyPr>
          <a:lstStyle/>
          <a:p>
            <a:pPr hangingPunct="0">
              <a:spcAft>
                <a:spcPts val="600"/>
              </a:spcAft>
            </a:pPr>
            <a:r>
              <a:rPr lang="en-US" dirty="0">
                <a:latin typeface="+mj-lt"/>
                <a:ea typeface="Times New Roman"/>
              </a:rPr>
              <a:t>Distinguish VSR and SVSR responsibilities</a:t>
            </a:r>
          </a:p>
          <a:p>
            <a:pPr hangingPunct="0">
              <a:spcAft>
                <a:spcPts val="600"/>
              </a:spcAft>
            </a:pPr>
            <a:r>
              <a:rPr lang="en-US" dirty="0">
                <a:latin typeface="+mj-lt"/>
                <a:ea typeface="Times New Roman"/>
              </a:rPr>
              <a:t>Understand quality aspect of award authorization</a:t>
            </a:r>
          </a:p>
          <a:p>
            <a:pPr hangingPunct="0">
              <a:spcAft>
                <a:spcPts val="600"/>
              </a:spcAft>
            </a:pPr>
            <a:r>
              <a:rPr lang="en-US" dirty="0">
                <a:latin typeface="+mj-lt"/>
                <a:ea typeface="Times New Roman"/>
              </a:rPr>
              <a:t>Recognize VBA system applications</a:t>
            </a:r>
          </a:p>
          <a:p>
            <a:pPr hangingPunct="0">
              <a:spcAft>
                <a:spcPts val="600"/>
              </a:spcAft>
            </a:pPr>
            <a:r>
              <a:rPr lang="en-US" dirty="0">
                <a:latin typeface="+mj-lt"/>
                <a:ea typeface="Times New Roman"/>
              </a:rPr>
              <a:t>Comprehend the duties a SVSR must fulfill to authorize an award</a:t>
            </a:r>
          </a:p>
          <a:p>
            <a:pPr hangingPunct="0">
              <a:spcAft>
                <a:spcPts val="600"/>
              </a:spcAft>
            </a:pPr>
            <a:r>
              <a:rPr lang="en-US" dirty="0">
                <a:latin typeface="+mj-lt"/>
                <a:ea typeface="Times New Roman"/>
              </a:rPr>
              <a:t>Identify the steps to authorizing an award</a:t>
            </a:r>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Final Steps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900"/>
              </a:spcAft>
              <a:buFont typeface="Arial" panose="020B0604020202020204" pitchFamily="34" charset="0"/>
              <a:buChar char="•"/>
            </a:pPr>
            <a:r>
              <a:rPr lang="en-US" dirty="0">
                <a:latin typeface="+mj-lt"/>
                <a:ea typeface="Times New Roman"/>
              </a:rPr>
              <a:t>Date (if PCGL) and release notification letter</a:t>
            </a:r>
          </a:p>
          <a:p>
            <a:pPr hangingPunct="0">
              <a:spcBef>
                <a:spcPts val="450"/>
              </a:spcBef>
              <a:spcAft>
                <a:spcPts val="900"/>
              </a:spcAft>
              <a:buFont typeface="Arial" panose="020B0604020202020204" pitchFamily="34" charset="0"/>
              <a:buChar char="•"/>
            </a:pPr>
            <a:r>
              <a:rPr lang="en-US" dirty="0">
                <a:latin typeface="+mj-lt"/>
                <a:ea typeface="Times New Roman"/>
              </a:rPr>
              <a:t>Upload award and notification letter into </a:t>
            </a:r>
            <a:r>
              <a:rPr lang="en-US" dirty="0" err="1">
                <a:latin typeface="+mj-lt"/>
                <a:ea typeface="Times New Roman"/>
              </a:rPr>
              <a:t>efolder</a:t>
            </a:r>
            <a:endParaRPr lang="en-US" dirty="0">
              <a:latin typeface="+mj-lt"/>
              <a:ea typeface="Times New Roman"/>
            </a:endParaRPr>
          </a:p>
          <a:p>
            <a:pPr hangingPunct="0">
              <a:spcBef>
                <a:spcPts val="450"/>
              </a:spcBef>
              <a:spcAft>
                <a:spcPts val="900"/>
              </a:spcAft>
              <a:buFont typeface="Arial" panose="020B0604020202020204" pitchFamily="34" charset="0"/>
              <a:buChar char="•"/>
            </a:pPr>
            <a:r>
              <a:rPr lang="en-US" dirty="0">
                <a:latin typeface="+mj-lt"/>
                <a:ea typeface="Times New Roman"/>
              </a:rPr>
              <a:t>Claim status and tracked items are updated accordingly</a:t>
            </a:r>
          </a:p>
          <a:p>
            <a:pPr hangingPunct="0">
              <a:spcBef>
                <a:spcPts val="450"/>
              </a:spcBef>
              <a:spcAft>
                <a:spcPts val="900"/>
              </a:spcAft>
              <a:buFont typeface="Arial" panose="020B0604020202020204" pitchFamily="34" charset="0"/>
              <a:buChar char="•"/>
            </a:pPr>
            <a:r>
              <a:rPr lang="en-US" dirty="0">
                <a:latin typeface="+mj-lt"/>
                <a:ea typeface="Times New Roman"/>
              </a:rPr>
              <a:t>Ensure COVERS indicates correct location of file (paper files)</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204362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lstStyle/>
          <a:p>
            <a:r>
              <a:rPr lang="en-US" dirty="0"/>
              <a:t>Questions</a:t>
            </a:r>
          </a:p>
        </p:txBody>
      </p:sp>
      <p:sp>
        <p:nvSpPr>
          <p:cNvPr id="4" name="Slide Number Placeholder 3"/>
          <p:cNvSpPr>
            <a:spLocks noGrp="1"/>
          </p:cNvSpPr>
          <p:nvPr>
            <p:ph type="sldNum" sz="quarter" idx="12"/>
            <p:custDataLst>
              <p:tags r:id="rId2"/>
            </p:custDataLst>
          </p:nvPr>
        </p:nvSpPr>
        <p:spPr>
          <a:xfrm>
            <a:off x="6931152" y="6601980"/>
            <a:ext cx="2133600" cy="365125"/>
          </a:xfrm>
        </p:spPr>
        <p:txBody>
          <a:bodyPr/>
          <a:lstStyle/>
          <a:p>
            <a:fld id="{7C414AED-89CE-4A48-8B2B-1B3A5C68EA2A}" type="slidenum">
              <a:rPr lang="en-US" smtClean="0"/>
              <a:t>21</a:t>
            </a:fld>
            <a:endParaRPr lang="en-US"/>
          </a:p>
        </p:txBody>
      </p:sp>
    </p:spTree>
    <p:extLst>
      <p:ext uri="{BB962C8B-B14F-4D97-AF65-F5344CB8AC3E}">
        <p14:creationId xmlns:p14="http://schemas.microsoft.com/office/powerpoint/2010/main" val="145185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hangingPunct="0">
              <a:spcAft>
                <a:spcPts val="600"/>
              </a:spcAft>
            </a:pPr>
            <a:r>
              <a:rPr lang="en-US" dirty="0">
                <a:latin typeface="+mj-lt"/>
                <a:ea typeface="Times New Roman"/>
              </a:rPr>
              <a:t>M21-1, Part III, Subpart v, 2.A.2.c, Award Processing Responsibilities</a:t>
            </a:r>
          </a:p>
          <a:p>
            <a:pPr hangingPunct="0">
              <a:spcAft>
                <a:spcPts val="600"/>
              </a:spcAft>
            </a:pPr>
            <a:r>
              <a:rPr lang="en-US" dirty="0">
                <a:latin typeface="+mj-lt"/>
                <a:ea typeface="Times New Roman"/>
              </a:rPr>
              <a:t>M21-1, Part III, Subpart v, 2.A.3.b, Authorities of VSRs to Make Entitlement Decisions and Deny Benefits</a:t>
            </a:r>
          </a:p>
          <a:p>
            <a:pPr hangingPunct="0">
              <a:spcAft>
                <a:spcPts val="600"/>
              </a:spcAft>
            </a:pPr>
            <a:r>
              <a:rPr lang="en-US" dirty="0">
                <a:latin typeface="+mj-lt"/>
                <a:ea typeface="Times New Roman"/>
              </a:rPr>
              <a:t>M21-1, Part III, Subpart v, 2.B, Decision Notices</a:t>
            </a:r>
          </a:p>
          <a:p>
            <a:pPr hangingPunct="0">
              <a:spcAft>
                <a:spcPts val="600"/>
              </a:spcAft>
            </a:pPr>
            <a:r>
              <a:rPr lang="en-US" dirty="0">
                <a:latin typeface="+mj-lt"/>
                <a:ea typeface="Times New Roman"/>
              </a:rPr>
              <a:t>M21-4, Chapter 3, National Quality Reviews</a:t>
            </a:r>
          </a:p>
          <a:p>
            <a:pPr hangingPunct="0">
              <a:spcAft>
                <a:spcPts val="600"/>
              </a:spcAft>
            </a:pPr>
            <a:r>
              <a:rPr lang="en-US" dirty="0">
                <a:latin typeface="+mj-lt"/>
                <a:ea typeface="Times New Roman"/>
              </a:rPr>
              <a:t>M21-4, Chapter 6, Quality Review Team (QRT)</a:t>
            </a:r>
          </a:p>
          <a:p>
            <a:pPr hangingPunct="0">
              <a:spcAft>
                <a:spcPts val="600"/>
              </a:spcAft>
            </a:pPr>
            <a:endParaRPr lang="en-US" dirty="0">
              <a:latin typeface="+mj-lt"/>
              <a:ea typeface="Times New Roman"/>
            </a:endParaRPr>
          </a:p>
          <a:p>
            <a:pPr marL="0" indent="0">
              <a:spcAft>
                <a:spcPts val="600"/>
              </a:spcAft>
              <a:buNone/>
            </a:pPr>
            <a:r>
              <a:rPr lang="en-US" dirty="0">
                <a:latin typeface="+mj-lt"/>
                <a:ea typeface="Times New Roman"/>
              </a:rPr>
              <a:t>All M21-1 and M21-4 references are found in the Live Manual Website: </a:t>
            </a:r>
            <a:r>
              <a:rPr lang="en-US" dirty="0">
                <a:latin typeface="+mj-lt"/>
                <a:ea typeface="Times New Roman"/>
                <a:cs typeface="Times New Roman"/>
              </a:rPr>
              <a:t>https://vaww.compensation.pension.km.va.gov/</a:t>
            </a:r>
            <a:r>
              <a:rPr lang="en-US" dirty="0">
                <a:latin typeface="+mj-lt"/>
                <a:ea typeface="Times New Roman"/>
              </a:rPr>
              <a:t>.</a:t>
            </a:r>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a:t>VSR Responsibilities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hangingPunct="0">
              <a:buFont typeface="Arial" panose="020B0604020202020204" pitchFamily="34" charset="0"/>
              <a:buChar char="•"/>
            </a:pPr>
            <a:r>
              <a:rPr lang="en-US" dirty="0"/>
              <a:t>Cursory review of the rating decision narrative and code sheet</a:t>
            </a:r>
          </a:p>
          <a:p>
            <a:pPr lvl="0" hangingPunct="0">
              <a:buFont typeface="Arial" panose="020B0604020202020204" pitchFamily="34" charset="0"/>
              <a:buChar char="•"/>
            </a:pPr>
            <a:r>
              <a:rPr lang="en-US" dirty="0"/>
              <a:t>Enter additional data pertaining to the decision  </a:t>
            </a:r>
          </a:p>
          <a:p>
            <a:pPr lvl="0" hangingPunct="0">
              <a:buFont typeface="Arial" panose="020B0604020202020204" pitchFamily="34" charset="0"/>
              <a:buChar char="•"/>
            </a:pPr>
            <a:r>
              <a:rPr lang="en-US" dirty="0"/>
              <a:t>Enter information pertaining to a non-rating issue such as dependency and incarceration actions</a:t>
            </a:r>
          </a:p>
          <a:p>
            <a:pPr lvl="0" hangingPunct="0">
              <a:buFont typeface="Arial" panose="020B0604020202020204" pitchFamily="34" charset="0"/>
              <a:buChar char="•"/>
            </a:pPr>
            <a:r>
              <a:rPr lang="en-US" dirty="0"/>
              <a:t>Generate an award</a:t>
            </a:r>
          </a:p>
          <a:p>
            <a:pPr lvl="0" hangingPunct="0">
              <a:buFont typeface="Arial" panose="020B0604020202020204" pitchFamily="34" charset="0"/>
              <a:buChar char="•"/>
            </a:pPr>
            <a:r>
              <a:rPr lang="en-US" dirty="0"/>
              <a:t>Prepare decision notice for the claimant</a:t>
            </a:r>
          </a:p>
          <a:p>
            <a:pPr lvl="0" hangingPunct="0">
              <a:buFont typeface="Arial" panose="020B0604020202020204" pitchFamily="34" charset="0"/>
              <a:buChar char="•"/>
            </a:pPr>
            <a:r>
              <a:rPr lang="en-US" dirty="0"/>
              <a:t>Route the award and decision notice to a SVSR</a:t>
            </a:r>
          </a:p>
          <a:p>
            <a:pPr>
              <a:buFont typeface="Arial" panose="020B0604020202020204" pitchFamily="34" charset="0"/>
              <a:buChar char="•"/>
            </a:pPr>
            <a:r>
              <a:rPr lang="en-US" dirty="0"/>
              <a:t>Prepare administrative decision(s) such as character of discharge</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46866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SVSR Responsibilities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600"/>
              </a:spcAft>
            </a:pPr>
            <a:r>
              <a:rPr lang="en-US" dirty="0">
                <a:latin typeface="+mj-lt"/>
                <a:ea typeface="Times New Roman"/>
              </a:rPr>
              <a:t>Review the award and decision notice for accuracy</a:t>
            </a:r>
          </a:p>
          <a:p>
            <a:pPr hangingPunct="0">
              <a:spcAft>
                <a:spcPts val="600"/>
              </a:spcAft>
            </a:pPr>
            <a:r>
              <a:rPr lang="en-US" dirty="0">
                <a:latin typeface="+mj-lt"/>
                <a:ea typeface="Times New Roman"/>
              </a:rPr>
              <a:t>Concur an administrative decision </a:t>
            </a:r>
          </a:p>
          <a:p>
            <a:pPr hangingPunct="0">
              <a:spcAft>
                <a:spcPts val="600"/>
              </a:spcAft>
            </a:pPr>
            <a:r>
              <a:rPr lang="en-US" b="1" dirty="0">
                <a:latin typeface="+mj-lt"/>
                <a:ea typeface="Times New Roman"/>
              </a:rPr>
              <a:t>Authorize award</a:t>
            </a:r>
            <a:endParaRPr lang="en-US" dirty="0">
              <a:latin typeface="+mj-lt"/>
              <a:ea typeface="Times New Roman"/>
            </a:endParaRPr>
          </a:p>
          <a:p>
            <a:pPr hangingPunct="0">
              <a:spcAft>
                <a:spcPts val="600"/>
              </a:spcAft>
            </a:pPr>
            <a:r>
              <a:rPr lang="en-US" dirty="0">
                <a:latin typeface="+mj-lt"/>
                <a:ea typeface="Times New Roman"/>
              </a:rPr>
              <a:t>Date the decision notice</a:t>
            </a:r>
          </a:p>
          <a:p>
            <a:pPr hangingPunct="0">
              <a:spcAft>
                <a:spcPts val="600"/>
              </a:spcAft>
            </a:pPr>
            <a:r>
              <a:rPr lang="en-US" dirty="0">
                <a:latin typeface="+mj-lt"/>
                <a:ea typeface="Times New Roman"/>
              </a:rPr>
              <a:t>Release the decision notice with any attachments</a:t>
            </a:r>
          </a:p>
          <a:p>
            <a:pPr hangingPunct="0">
              <a:spcAft>
                <a:spcPts val="600"/>
              </a:spcAft>
            </a:pPr>
            <a:r>
              <a:rPr lang="en-US" dirty="0">
                <a:latin typeface="+mj-lt"/>
                <a:ea typeface="Times New Roman"/>
              </a:rPr>
              <a:t>Return claims folder to the files activity if a physical claims folder existed</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296019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Quality</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0"/>
              </a:spcAft>
            </a:pPr>
            <a:r>
              <a:rPr lang="en-US" dirty="0">
                <a:latin typeface="+mj-lt"/>
                <a:ea typeface="Times New Roman"/>
              </a:rPr>
              <a:t>Effective quality reviews and positive action to improve quality levels are required for all compensation claims.  </a:t>
            </a:r>
          </a:p>
          <a:p>
            <a:pPr hangingPunct="0">
              <a:spcBef>
                <a:spcPts val="450"/>
              </a:spcBef>
              <a:spcAft>
                <a:spcPts val="0"/>
              </a:spcAft>
            </a:pPr>
            <a:endParaRPr lang="en-US" dirty="0">
              <a:latin typeface="+mj-lt"/>
              <a:ea typeface="Times New Roman"/>
            </a:endParaRPr>
          </a:p>
          <a:p>
            <a:pPr hangingPunct="0">
              <a:spcBef>
                <a:spcPts val="450"/>
              </a:spcBef>
              <a:spcAft>
                <a:spcPts val="0"/>
              </a:spcAft>
              <a:buClr>
                <a:srgbClr val="2D2DB9">
                  <a:lumMod val="75000"/>
                </a:srgbClr>
              </a:buClr>
            </a:pPr>
            <a:r>
              <a:rPr lang="en-US" dirty="0">
                <a:latin typeface="+mj-lt"/>
                <a:ea typeface="Times New Roman"/>
              </a:rPr>
              <a:t>STAR is VBA’s national program for quality and QRT is an RO’s local program for quality.</a:t>
            </a:r>
          </a:p>
          <a:p>
            <a:pPr hangingPunct="0">
              <a:spcBef>
                <a:spcPts val="450"/>
              </a:spcBef>
              <a:spcAft>
                <a:spcPts val="0"/>
              </a:spcAft>
            </a:pPr>
            <a:endParaRPr lang="en-US" dirty="0">
              <a:latin typeface="+mj-lt"/>
              <a:ea typeface="Times New Roman"/>
            </a:endParaRP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145111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Quality (Cont.)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0"/>
              </a:spcAft>
              <a:buClr>
                <a:srgbClr val="2D2DB9">
                  <a:lumMod val="75000"/>
                </a:srgbClr>
              </a:buClr>
            </a:pPr>
            <a:r>
              <a:rPr lang="en-US" dirty="0">
                <a:latin typeface="+mj-lt"/>
                <a:ea typeface="Times New Roman"/>
              </a:rPr>
              <a:t>The purpose of STAR and QRT is to:</a:t>
            </a:r>
          </a:p>
          <a:p>
            <a:pPr hangingPunct="0">
              <a:spcBef>
                <a:spcPts val="450"/>
              </a:spcBef>
              <a:spcAft>
                <a:spcPts val="0"/>
              </a:spcAft>
              <a:buClr>
                <a:srgbClr val="2D2DB9">
                  <a:lumMod val="75000"/>
                </a:srgbClr>
              </a:buClr>
            </a:pPr>
            <a:endParaRPr lang="en-US" dirty="0">
              <a:latin typeface="+mj-lt"/>
              <a:ea typeface="Times New Roman"/>
            </a:endParaRPr>
          </a:p>
          <a:p>
            <a:pPr marL="457200" indent="-223838" hangingPunct="0">
              <a:spcBef>
                <a:spcPts val="450"/>
              </a:spcBef>
              <a:spcAft>
                <a:spcPts val="0"/>
              </a:spcAft>
              <a:buClr>
                <a:schemeClr val="tx1"/>
              </a:buClr>
              <a:buFont typeface="Arial" panose="020B0604020202020204" pitchFamily="34" charset="0"/>
              <a:buChar char="•"/>
            </a:pPr>
            <a:r>
              <a:rPr lang="en-US" dirty="0">
                <a:latin typeface="+mj-lt"/>
                <a:ea typeface="Times New Roman"/>
              </a:rPr>
              <a:t>Improve quality of claims processing</a:t>
            </a:r>
          </a:p>
          <a:p>
            <a:pPr marL="457200" indent="-223838" hangingPunct="0">
              <a:spcBef>
                <a:spcPts val="450"/>
              </a:spcBef>
              <a:spcAft>
                <a:spcPts val="0"/>
              </a:spcAft>
              <a:buClr>
                <a:schemeClr val="tx1"/>
              </a:buClr>
              <a:buFont typeface="Arial" panose="020B0604020202020204" pitchFamily="34" charset="0"/>
              <a:buChar char="•"/>
            </a:pPr>
            <a:r>
              <a:rPr lang="en-US" dirty="0">
                <a:latin typeface="+mj-lt"/>
                <a:ea typeface="Times New Roman"/>
              </a:rPr>
              <a:t>Improve timeliness of claims processing, and </a:t>
            </a:r>
          </a:p>
          <a:p>
            <a:pPr marL="457200" indent="-223838" hangingPunct="0">
              <a:spcBef>
                <a:spcPts val="450"/>
              </a:spcBef>
              <a:spcAft>
                <a:spcPts val="0"/>
              </a:spcAft>
              <a:buClr>
                <a:schemeClr val="tx1"/>
              </a:buClr>
              <a:buFont typeface="Arial" panose="020B0604020202020204" pitchFamily="34" charset="0"/>
              <a:buChar char="•"/>
            </a:pPr>
            <a:r>
              <a:rPr lang="en-US" dirty="0">
                <a:latin typeface="+mj-lt"/>
                <a:ea typeface="Times New Roman"/>
              </a:rPr>
              <a:t>Decrease the amount of work to resolve a claim </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417291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Quality (Cont.)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0"/>
              </a:spcAft>
              <a:buClr>
                <a:srgbClr val="2D2DB9">
                  <a:lumMod val="75000"/>
                </a:srgbClr>
              </a:buClr>
            </a:pPr>
            <a:r>
              <a:rPr lang="en-US" dirty="0">
                <a:latin typeface="+mj-lt"/>
                <a:ea typeface="Times New Roman"/>
              </a:rPr>
              <a:t>SVSR must verify everything involving the claim is compliant before authorizing the award and closing out any tracked item such as any evidence received, for which VA developed.  </a:t>
            </a:r>
          </a:p>
          <a:p>
            <a:pPr hangingPunct="0">
              <a:spcBef>
                <a:spcPts val="450"/>
              </a:spcBef>
              <a:spcAft>
                <a:spcPts val="0"/>
              </a:spcAft>
              <a:buClr>
                <a:srgbClr val="2D2DB9">
                  <a:lumMod val="75000"/>
                </a:srgbClr>
              </a:buClr>
            </a:pPr>
            <a:endParaRPr lang="en-US" dirty="0">
              <a:latin typeface="+mj-lt"/>
              <a:ea typeface="Times New Roman"/>
            </a:endParaRPr>
          </a:p>
          <a:p>
            <a:pPr hangingPunct="0">
              <a:spcBef>
                <a:spcPts val="450"/>
              </a:spcBef>
              <a:spcAft>
                <a:spcPts val="0"/>
              </a:spcAft>
              <a:buClr>
                <a:srgbClr val="2D2DB9">
                  <a:lumMod val="75000"/>
                </a:srgbClr>
              </a:buClr>
            </a:pPr>
            <a:r>
              <a:rPr lang="en-US" dirty="0">
                <a:latin typeface="+mj-lt"/>
                <a:ea typeface="Times New Roman"/>
              </a:rPr>
              <a:t>Authorizers are the last line of defense for any possible quality errors.  Only you can prevent quality errors.</a:t>
            </a: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177985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VBA Systems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Bef>
                <a:spcPts val="450"/>
              </a:spcBef>
              <a:spcAft>
                <a:spcPts val="0"/>
              </a:spcAft>
            </a:pPr>
            <a:r>
              <a:rPr lang="en-US" dirty="0">
                <a:latin typeface="+mj-lt"/>
                <a:ea typeface="Times New Roman"/>
              </a:rPr>
              <a:t>The VBA systems utilized in authorization are:</a:t>
            </a:r>
          </a:p>
          <a:p>
            <a:pPr hangingPunct="0">
              <a:spcBef>
                <a:spcPts val="450"/>
              </a:spcBef>
              <a:spcAft>
                <a:spcPts val="0"/>
              </a:spcAft>
            </a:pPr>
            <a:endParaRPr lang="en-US" dirty="0">
              <a:latin typeface="+mj-lt"/>
              <a:ea typeface="Times New Roman"/>
            </a:endParaRPr>
          </a:p>
          <a:p>
            <a:pPr marL="457200" indent="-223838" hangingPunct="0">
              <a:spcBef>
                <a:spcPts val="450"/>
              </a:spcBef>
              <a:spcAft>
                <a:spcPts val="0"/>
              </a:spcAft>
              <a:buFont typeface="Arial" panose="020B0604020202020204" pitchFamily="34" charset="0"/>
              <a:buChar char="•"/>
            </a:pPr>
            <a:r>
              <a:rPr lang="en-US" dirty="0">
                <a:latin typeface="+mj-lt"/>
                <a:ea typeface="Times New Roman"/>
              </a:rPr>
              <a:t>SHARE</a:t>
            </a:r>
          </a:p>
          <a:p>
            <a:pPr marL="457200" indent="-223838" hangingPunct="0">
              <a:spcBef>
                <a:spcPts val="450"/>
              </a:spcBef>
              <a:spcAft>
                <a:spcPts val="0"/>
              </a:spcAft>
              <a:buFont typeface="Arial" panose="020B0604020202020204" pitchFamily="34" charset="0"/>
              <a:buChar char="•"/>
            </a:pPr>
            <a:r>
              <a:rPr lang="en-US" dirty="0">
                <a:latin typeface="+mj-lt"/>
                <a:ea typeface="Times New Roman"/>
              </a:rPr>
              <a:t>VBMS</a:t>
            </a:r>
          </a:p>
          <a:p>
            <a:pPr marL="457200" indent="-223838" hangingPunct="0">
              <a:spcBef>
                <a:spcPts val="450"/>
              </a:spcBef>
              <a:spcAft>
                <a:spcPts val="0"/>
              </a:spcAft>
              <a:buFont typeface="Arial" panose="020B0604020202020204" pitchFamily="34" charset="0"/>
              <a:buChar char="•"/>
            </a:pPr>
            <a:r>
              <a:rPr lang="en-US" dirty="0">
                <a:latin typeface="+mj-lt"/>
                <a:ea typeface="Times New Roman"/>
              </a:rPr>
              <a:t>VBMS-A</a:t>
            </a:r>
          </a:p>
          <a:p>
            <a:pPr marL="457200" indent="-223838" hangingPunct="0">
              <a:spcBef>
                <a:spcPts val="450"/>
              </a:spcBef>
              <a:spcAft>
                <a:spcPts val="0"/>
              </a:spcAft>
              <a:buFont typeface="Arial" panose="020B0604020202020204" pitchFamily="34" charset="0"/>
              <a:buChar char="•"/>
            </a:pPr>
            <a:r>
              <a:rPr lang="en-US" dirty="0">
                <a:latin typeface="+mj-lt"/>
                <a:ea typeface="Times New Roman"/>
              </a:rPr>
              <a:t>VETSNET applications (C&amp;P Awards and MAP-D)</a:t>
            </a:r>
          </a:p>
          <a:p>
            <a:pPr hangingPunct="0">
              <a:spcBef>
                <a:spcPts val="450"/>
              </a:spcBef>
              <a:spcAft>
                <a:spcPts val="0"/>
              </a:spcAft>
            </a:pPr>
            <a:endParaRPr lang="en-US" dirty="0">
              <a:latin typeface="+mj-lt"/>
              <a:ea typeface="Times New Roman"/>
            </a:endParaRPr>
          </a:p>
          <a:p>
            <a:pPr hangingPunct="0">
              <a:spcBef>
                <a:spcPts val="450"/>
              </a:spcBef>
              <a:spcAft>
                <a:spcPts val="0"/>
              </a:spcAft>
            </a:pPr>
            <a:r>
              <a:rPr lang="en-US" dirty="0">
                <a:latin typeface="+mj-lt"/>
                <a:ea typeface="Times New Roman"/>
              </a:rPr>
              <a:t>A SVSR must be proficient in VBMS-A and C&amp;P Awards.</a:t>
            </a:r>
          </a:p>
          <a:p>
            <a:pPr hangingPunct="0">
              <a:spcBef>
                <a:spcPts val="450"/>
              </a:spcBef>
              <a:spcAft>
                <a:spcPts val="0"/>
              </a:spcAft>
            </a:pPr>
            <a:endParaRPr lang="en-US" dirty="0">
              <a:latin typeface="+mj-lt"/>
              <a:ea typeface="Times New Roman"/>
            </a:endParaRPr>
          </a:p>
          <a:p>
            <a:pPr hangingPunct="0">
              <a:spcBef>
                <a:spcPts val="450"/>
              </a:spcBef>
              <a:spcAft>
                <a:spcPts val="0"/>
              </a:spcAft>
            </a:pPr>
            <a:endParaRPr lang="en-US" dirty="0">
              <a:latin typeface="+mj-lt"/>
              <a:ea typeface="Times New Roman"/>
            </a:endParaRPr>
          </a:p>
          <a:p>
            <a:pPr marL="180975" hangingPunct="0">
              <a:spcBef>
                <a:spcPts val="450"/>
              </a:spcBef>
              <a:spcAft>
                <a:spcPts val="0"/>
              </a:spcAft>
            </a:pPr>
            <a:endParaRPr lang="en-US" dirty="0">
              <a:latin typeface="+mj-lt"/>
              <a:ea typeface="Times New Roman"/>
            </a:endParaRPr>
          </a:p>
          <a:p>
            <a:pPr marL="180975" hangingPunct="0">
              <a:spcBef>
                <a:spcPts val="450"/>
              </a:spcBef>
              <a:spcAft>
                <a:spcPts val="0"/>
              </a:spcAft>
            </a:pPr>
            <a:endParaRPr lang="en-US" dirty="0">
              <a:latin typeface="+mj-lt"/>
              <a:ea typeface="Times New Roman"/>
            </a:endParaRPr>
          </a:p>
          <a:p>
            <a:pPr marL="180975" hangingPunct="0">
              <a:spcBef>
                <a:spcPts val="450"/>
              </a:spcBef>
              <a:spcAft>
                <a:spcPts val="0"/>
              </a:spcAft>
            </a:pPr>
            <a:endParaRPr lang="en-US" dirty="0">
              <a:latin typeface="+mj-lt"/>
              <a:ea typeface="Times New Roman"/>
            </a:endParaRPr>
          </a:p>
        </p:txBody>
      </p:sp>
      <p:sp>
        <p:nvSpPr>
          <p:cNvPr id="4" name="Slide Number Placeholder 3"/>
          <p:cNvSpPr>
            <a:spLocks noGrp="1"/>
          </p:cNvSpPr>
          <p:nvPr>
            <p:ph type="sldNum" sz="quarter" idx="12"/>
            <p:custDataLst>
              <p:tags r:id="rId3"/>
            </p:custDataLst>
          </p:nvPr>
        </p:nvSpPr>
        <p:spPr>
          <a:xfrm>
            <a:off x="6931152" y="6601980"/>
            <a:ext cx="2133600" cy="365125"/>
          </a:xfrm>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2648963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DUMMYTAG" val="&lt;DummyForForceWrite&gt;&lt;/DummyForForceWrite&gt;"/>
  <p:tag name="HTML_SHAPEINFO" val="&lt;ThreeDShapeInfo&gt;&lt;uuid val=&quot;{860F7629-A772-4A1B-966E-B231DA16339B}&quot;/&gt;&lt;isInvalidForFieldText val=&quot;0&quot;/&gt;&lt;Image&gt;&lt;filename val=&quot;C:\Users\User\AppData\Local\Temp\CP1084152755546Session\CPTrustFolder1084152755562\PPTImport1084159276328\data\asimages\{860F7629-A772-4A1B-966E-B231DA16339B}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521FCB9B-9BDA-43D7-A897-37C61CA8B0B7}&quot;/&gt;&lt;isInvalidForFieldText val=&quot;0&quot;/&gt;&lt;Image&gt;&lt;filename val=&quot;C:\Users\User\AppData\Local\Temp\CP1084152755546Session\CPTrustFolder1084152755562\PPTImport1084159276328\data\asimages\{521FCB9B-9BDA-43D7-A897-37C61CA8B0B7}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88DEAE42-0439-4B3E-AEF5-3C20D54127C4}&quot;/&gt;&lt;isInvalidForFieldText val=&quot;0&quot;/&gt;&lt;Image&gt;&lt;filename val=&quot;C:\Users\User\AppData\Local\Temp\CP1084152755546Session\CPTrustFolder1084152755562\PPTImport1084159276328\data\asimages\{88DEAE42-0439-4B3E-AEF5-3C20D54127C4}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228B156-B0CE-48DD-B7FF-5621A655CA05}&quot;/&gt;&lt;isInvalidForFieldText val=&quot;0&quot;/&gt;&lt;Image&gt;&lt;filename val=&quot;C:\Users\User\AppData\Local\Temp\CP1084152755546Session\CPTrustFolder1084152755562\PPTImport1084159276328\data\asimages\{5228B156-B0CE-48DD-B7FF-5621A655CA05}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49&quot;/&gt;&lt;lineCharCount val=&quot;34&quot;/&gt;&lt;lineCharCount val=&quot;64&quot;/&gt;&lt;lineCharCount val=&quot;42&quot;/&gt;&lt;/TableIndex&gt;&lt;/ShapeTextInfo&gt;"/>
  <p:tag name="HTML_SHAPEINFO" val="&lt;ThreeDShapeInfo&gt;&lt;uuid val=&quot;{92126B55-921E-431F-89B0-BC279FA91612}&quot;/&gt;&lt;isInvalidForFieldText val=&quot;0&quot;/&gt;&lt;Image&gt;&lt;filename val=&quot;C:\Users\User\AppData\Local\Temp\CP1084152755546Session\CPTrustFolder1084152755562\PPTImport1084159276328\data\asimages\{92126B55-921E-431F-89B0-BC279FA91612}_2.png&quot;/&gt;&lt;left val=&quot;42&quot;/&gt;&lt;top val=&quot;214&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5074B9B-C635-4B20-827A-99934E38A8C6}&quot;/&gt;&lt;isInvalidForFieldText val=&quot;0&quot;/&gt;&lt;Image&gt;&lt;filename val=&quot;C:\Users\User\AppData\Local\Temp\CP1084152755546Session\CPTrustFolder1084152755562\PPTImport1084159276328\data\asimages\{F5074B9B-C635-4B20-827A-99934E38A8C6}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B6D822D-8ADE-4197-9D5D-395E498FC40A}&quot;/&gt;&lt;isInvalidForFieldText val=&quot;0&quot;/&gt;&lt;Image&gt;&lt;filename val=&quot;C:\Users\User\AppData\Local\Temp\CP1084152755546Session\CPTrustFolder1084152755562\PPTImport1084159276328\data\asimages\{9B6D822D-8ADE-4197-9D5D-395E498FC40A}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1&quot;/&gt;&lt;lineCharCount val=&quot;65&quot;/&gt;&lt;lineCharCount val=&quot;40&quot;/&gt;&lt;lineCharCount val=&quot;50&quot;/&gt;&lt;lineCharCount val=&quot;43&quot;/&gt;&lt;lineCharCount val=&quot;44&quot;/&gt;&lt;lineCharCount val=&quot;1&quot;/&gt;&lt;lineCharCount val=&quot;69&quot;/&gt;&lt;lineCharCount val=&quot;45&quot;/&gt;&lt;/TableIndex&gt;&lt;/ShapeTextInfo&gt;"/>
  <p:tag name="HTML_SHAPEINFO" val="&lt;ThreeDShapeInfo&gt;&lt;uuid val=&quot;{181F7CA7-9B74-44F4-AD53-AC437649FCB6}&quot;/&gt;&lt;isInvalidForFieldText val=&quot;0&quot;/&gt;&lt;Image&gt;&lt;filename val=&quot;C:\Users\User\AppData\Local\Temp\CP1084152755546Session\CPTrustFolder1084152755562\PPTImport1084159276328\data\asimages\{181F7CA7-9B74-44F4-AD53-AC437649FCB6}_3.png&quot;/&gt;&lt;left val=&quot;40&quot;/&gt;&lt;top val=&quot;212&quot;/&gt;&lt;width val=&quot;875&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DA3616-CD80-4A8B-838D-32C728F791DE}&quot;/&gt;&lt;isInvalidForFieldText val=&quot;0&quot;/&gt;&lt;Image&gt;&lt;filename val=&quot;C:\Users\User\AppData\Local\Temp\CP1084152755546Session\CPTrustFolder1084152755562\PPTImport1084159276328\data\asimages\{65DA3616-CD80-4A8B-838D-32C728F791DE}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522C27C3-B449-435B-9170-48F803F0CC55}&quot;/&gt;&lt;isInvalidForFieldText val=&quot;0&quot;/&gt;&lt;Image&gt;&lt;filename val=&quot;C:\Users\User\AppData\Local\Temp\CP1084152755546Session\CPTrustFolder1084152755562\PPTImport1084159276328\data\asimages\{522C27C3-B449-435B-9170-48F803F0CC55}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3&quot;/&gt;&lt;lineCharCount val=&quot;51&quot;/&gt;&lt;lineCharCount val=&quot;59&quot;/&gt;&lt;lineCharCount val=&quot;37&quot;/&gt;&lt;lineCharCount val=&quot;18&quot;/&gt;&lt;lineCharCount val=&quot;41&quot;/&gt;&lt;lineCharCount val=&quot;46&quot;/&gt;&lt;lineCharCount val=&quot;65&quot;/&gt;&lt;/TableIndex&gt;&lt;/ShapeTextInfo&gt;"/>
  <p:tag name="HTML_SHAPEINFO" val="&lt;ThreeDShapeInfo&gt;&lt;uuid val=&quot;{EA78E0FE-52DF-4E31-BCD0-47439F35659E}&quot;/&gt;&lt;isInvalidForFieldText val=&quot;0&quot;/&gt;&lt;Image&gt;&lt;filename val=&quot;C:\Users\User\AppData\Local\Temp\CP1084152755546Session\CPTrustFolder1084152755562\PPTImport1084159276328\data\asimages\{EA78E0FE-52DF-4E31-BCD0-47439F35659E}_4.png&quot;/&gt;&lt;left val=&quot;42&quot;/&gt;&lt;top val=&quot;212&quot;/&gt;&lt;width val=&quot;870&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6A64094-94C1-477C-B9F0-4D369FC371C0}&quot;/&gt;&lt;isInvalidForFieldText val=&quot;0&quot;/&gt;&lt;Image&gt;&lt;filename val=&quot;C:\Users\User\AppData\Local\Temp\CP1084152755546Session\CPTrustFolder1084152755562\PPTImport1084159276328\data\asimages\{26A64094-94C1-477C-B9F0-4D369FC371C0}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851C883C-D728-4141-A435-5AD4BDD459AF}&quot;/&gt;&lt;isInvalidForFieldText val=&quot;0&quot;/&gt;&lt;Image&gt;&lt;filename val=&quot;C:\Users\User\AppData\Local\Temp\CP1084152755546Session\CPTrustFolder1084152755562\PPTImport1084159276328\data\asimages\{851C883C-D728-4141-A435-5AD4BDD459AF}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0&quot;/&gt;&lt;lineCharCount val=&quot;35&quot;/&gt;&lt;lineCharCount val=&quot;16&quot;/&gt;&lt;lineCharCount val=&quot;25&quot;/&gt;&lt;lineCharCount val=&quot;49&quot;/&gt;&lt;lineCharCount val=&quot;71&quot;/&gt;&lt;lineCharCount val=&quot;7&quot;/&gt;&lt;/TableIndex&gt;&lt;/ShapeTextInfo&gt;"/>
  <p:tag name="HTML_SHAPEINFO" val="&lt;ThreeDShapeInfo&gt;&lt;uuid val=&quot;{12B424A4-23AE-42D8-B784-0F6B8EA1A1A8}&quot;/&gt;&lt;isInvalidForFieldText val=&quot;0&quot;/&gt;&lt;Image&gt;&lt;filename val=&quot;C:\Users\User\AppData\Local\Temp\CP1084152755546Session\CPTrustFolder1084152755562\PPTImport1084159276328\data\asimages\{12B424A4-23AE-42D8-B784-0F6B8EA1A1A8}_5.png&quot;/&gt;&lt;left val=&quot;42&quot;/&gt;&lt;top val=&quot;212&quot;/&gt;&lt;width val=&quot;870&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A7BBF6B-CA39-4C74-9B62-3DE8148D36D4}&quot;/&gt;&lt;isInvalidForFieldText val=&quot;0&quot;/&gt;&lt;Image&gt;&lt;filename val=&quot;C:\Users\User\AppData\Local\Temp\CP1084152755546Session\CPTrustFolder1084152755562\PPTImport1084159276328\data\asimages\{9A7BBF6B-CA39-4C74-9B62-3DE8148D36D4}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CB8BD26E-E4C0-4C54-BCBE-CA7E5F91F8D5}&quot;/&gt;&lt;isInvalidForFieldText val=&quot;0&quot;/&gt;&lt;Image&gt;&lt;filename val=&quot;C:\Users\User\AppData\Local\Temp\CP1084152755546Session\CPTrustFolder1084152755562\PPTImport1084159276328\data\asimages\{CB8BD26E-E4C0-4C54-BCBE-CA7E5F91F8D5}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2&quot;/&gt;&lt;lineCharCount val=&quot;44&quot;/&gt;&lt;lineCharCount val=&quot;1&quot;/&gt;&lt;lineCharCount val=&quot;68&quot;/&gt;&lt;lineCharCount val=&quot;21&quot;/&gt;&lt;/TableIndex&gt;&lt;/ShapeTextInfo&gt;"/>
  <p:tag name="HTML_SHAPEINFO" val="&lt;ThreeDShapeInfo&gt;&lt;uuid val=&quot;{892A23D6-3E22-490B-99AF-77D71720EA6A}&quot;/&gt;&lt;isInvalidForFieldText val=&quot;0&quot;/&gt;&lt;Image&gt;&lt;filename val=&quot;C:\Users\User\AppData\Local\Temp\CP1084152755546Session\CPTrustFolder1084152755562\PPTImport1084159276328\data\asimages\{892A23D6-3E22-490B-99AF-77D71720EA6A}_6.png&quot;/&gt;&lt;left val=&quot;40&quot;/&gt;&lt;top val=&quot;212&quot;/&gt;&lt;width val=&quot;871&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38351DA-AC67-4760-A190-DC2EA58C1E66}&quot;/&gt;&lt;isInvalidForFieldText val=&quot;0&quot;/&gt;&lt;Image&gt;&lt;filename val=&quot;C:\Users\User\AppData\Local\Temp\CP1084152755546Session\CPTrustFolder1084152755562\PPTImport1084159276328\data\asimages\{D38351DA-AC67-4760-A190-DC2EA58C1E66}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78B89A1-AA2C-498A-B57C-C4E50FE64059}&quot;/&gt;&lt;isInvalidForFieldText val=&quot;0&quot;/&gt;&lt;Image&gt;&lt;filename val=&quot;C:\Users\User\AppData\Local\Temp\CP1084152755546Session\CPTrustFolder1084152755562\PPTImport1084159276328\data\asimages\{378B89A1-AA2C-498A-B57C-C4E50FE64059}_7.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1&quot;/&gt;&lt;lineCharCount val=&quot;37&quot;/&gt;&lt;lineCharCount val=&quot;46&quot;/&gt;&lt;lineCharCount val=&quot;47&quot;/&gt;&lt;/TableIndex&gt;&lt;/ShapeTextInfo&gt;"/>
  <p:tag name="HTML_SHAPEINFO" val="&lt;ThreeDShapeInfo&gt;&lt;uuid val=&quot;{27E7C88A-0F9A-4A7C-8FDA-547BE2BDCBCF}&quot;/&gt;&lt;isInvalidForFieldText val=&quot;0&quot;/&gt;&lt;Image&gt;&lt;filename val=&quot;C:\Users\User\AppData\Local\Temp\CP1084152755546Session\CPTrustFolder1084152755562\PPTImport1084159276328\data\asimages\{27E7C88A-0F9A-4A7C-8FDA-547BE2BDCBCF}_7.png&quot;/&gt;&lt;left val=&quot;40&quot;/&gt;&lt;top val=&quot;212&quot;/&gt;&lt;width val=&quot;871&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48AA34E-F826-4455-A7AC-350100557BA1}&quot;/&gt;&lt;isInvalidForFieldText val=&quot;0&quot;/&gt;&lt;Image&gt;&lt;filename val=&quot;C:\Users\User\AppData\Local\Temp\CP1084152755546Session\CPTrustFolder1084152755562\PPTImport1084159276328\data\asimages\{B48AA34E-F826-4455-A7AC-350100557BA1}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D055FBA5-4008-4903-BA49-22C0A022A82B}&quot;/&gt;&lt;isInvalidForFieldText val=&quot;0&quot;/&gt;&lt;Image&gt;&lt;filename val=&quot;C:\Users\User\AppData\Local\Temp\CP1084152755546Session\CPTrustFolder1084152755562\PPTImport1084159276328\data\asimages\{D055FBA5-4008-4903-BA49-22C0A022A82B}_8.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8&quot;/&gt;&lt;lineCharCount val=&quot;67&quot;/&gt;&lt;lineCharCount val=&quot;45&quot;/&gt;&lt;lineCharCount val=&quot;1&quot;/&gt;&lt;lineCharCount val=&quot;75&quot;/&gt;&lt;lineCharCount val=&quot;36&quot;/&gt;&lt;/TableIndex&gt;&lt;/ShapeTextInfo&gt;"/>
  <p:tag name="HTML_SHAPEINFO" val="&lt;ThreeDShapeInfo&gt;&lt;uuid val=&quot;{2BE8AF70-69B2-45A8-8ABB-DC92D64F30AF}&quot;/&gt;&lt;isInvalidForFieldText val=&quot;0&quot;/&gt;&lt;Image&gt;&lt;filename val=&quot;C:\Users\User\AppData\Local\Temp\CP1084152755546Session\CPTrustFolder1084152755562\PPTImport1084159276328\data\asimages\{2BE8AF70-69B2-45A8-8ABB-DC92D64F30AF}_8.png&quot;/&gt;&lt;left val=&quot;40&quot;/&gt;&lt;top val=&quot;212&quot;/&gt;&lt;width val=&quot;871&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ED1F5AC-32C3-4BD4-A8E9-472CAAF9C2E6}&quot;/&gt;&lt;isInvalidForFieldText val=&quot;0&quot;/&gt;&lt;Image&gt;&lt;filename val=&quot;C:\Users\User\AppData\Local\Temp\CP1084152755546Session\CPTrustFolder1084152755562\PPTImport1084159276328\data\asimages\{6ED1F5AC-32C3-4BD4-A8E9-472CAAF9C2E6}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D77EA0C6-3E41-482C-BD67-58FC98B7813A}&quot;/&gt;&lt;isInvalidForFieldText val=&quot;0&quot;/&gt;&lt;Image&gt;&lt;filename val=&quot;C:\Users\User\AppData\Local\Temp\CP1084152755546Session\CPTrustFolder1084152755562\PPTImport1084159276328\data\asimages\{D77EA0C6-3E41-482C-BD67-58FC98B7813A}_9.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7&quot;/&gt;&lt;lineCharCount val=&quot;1&quot;/&gt;&lt;lineCharCount val=&quot;6&quot;/&gt;&lt;lineCharCount val=&quot;5&quot;/&gt;&lt;lineCharCount val=&quot;7&quot;/&gt;&lt;lineCharCount val=&quot;44&quot;/&gt;&lt;lineCharCount val=&quot;1&quot;/&gt;&lt;lineCharCount val=&quot;52&quot;/&gt;&lt;lineCharCount val=&quot;1&quot;/&gt;&lt;lineCharCount val=&quot;1&quot;/&gt;&lt;lineCharCount val=&quot;1&quot;/&gt;&lt;lineCharCount val=&quot;1&quot;/&gt;&lt;/TableIndex&gt;&lt;/ShapeTextInfo&gt;"/>
  <p:tag name="HTML_SHAPEINFO" val="&lt;ThreeDShapeInfo&gt;&lt;uuid val=&quot;{C27919E5-65B5-4903-9B9F-CD757D312BA6}&quot;/&gt;&lt;isInvalidForFieldText val=&quot;0&quot;/&gt;&lt;Image&gt;&lt;filename val=&quot;C:\Users\User\AppData\Local\Temp\CP1084152755546Session\CPTrustFolder1084152755562\PPTImport1084159276328\data\asimages\{C27919E5-65B5-4903-9B9F-CD757D312BA6}_9.png&quot;/&gt;&lt;left val=&quot;40&quot;/&gt;&lt;top val=&quot;212&quot;/&gt;&lt;width val=&quot;871&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A544DD4-7860-46CB-9E06-C2E7953B377E}&quot;/&gt;&lt;isInvalidForFieldText val=&quot;0&quot;/&gt;&lt;Image&gt;&lt;filename val=&quot;C:\Users\User\AppData\Local\Temp\CP1084152755546Session\CPTrustFolder1084152755562\PPTImport1084159276328\data\asimages\{BA544DD4-7860-46CB-9E06-C2E7953B377E}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D6B87619-170A-4822-834F-B5D64ADFD9B5}&quot;/&gt;&lt;isInvalidForFieldText val=&quot;0&quot;/&gt;&lt;Image&gt;&lt;filename val=&quot;C:\Users\User\AppData\Local\Temp\CP1084152755546Session\CPTrustFolder1084152755562\PPTImport1084159276328\data\asimages\{D6B87619-170A-4822-834F-B5D64ADFD9B5}_10.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1&quot;/&gt;&lt;lineCharCount val=&quot;59&quot;/&gt;&lt;lineCharCount val=&quot;1&quot;/&gt;&lt;lineCharCount val=&quot;63&quot;/&gt;&lt;lineCharCount val=&quot;37&quot;/&gt;&lt;lineCharCount val=&quot;40&quot;/&gt;&lt;lineCharCount val=&quot;51&quot;/&gt;&lt;lineCharCount val=&quot;30&quot;/&gt;&lt;lineCharCount val=&quot;1&quot;/&gt;&lt;lineCharCount val=&quot;62&quot;/&gt;&lt;/TableIndex&gt;&lt;/ShapeTextInfo&gt;"/>
  <p:tag name="HTML_SHAPEINFO" val="&lt;ThreeDShapeInfo&gt;&lt;uuid val=&quot;{FDF7D71F-02F7-4D37-A496-64C97909567D}&quot;/&gt;&lt;isInvalidForFieldText val=&quot;0&quot;/&gt;&lt;Image&gt;&lt;filename val=&quot;C:\Users\User\AppData\Local\Temp\CP1084152755546Session\CPTrustFolder1084152755562\PPTImport1084159276328\data\asimages\{FDF7D71F-02F7-4D37-A496-64C97909567D}_10.png&quot;/&gt;&lt;left val=&quot;40&quot;/&gt;&lt;top val=&quot;212&quot;/&gt;&lt;width val=&quot;871&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65261E7-266F-4E45-8645-71E1690193E2}&quot;/&gt;&lt;isInvalidForFieldText val=&quot;0&quot;/&gt;&lt;Image&gt;&lt;filename val=&quot;C:\Users\User\AppData\Local\Temp\CP1084152755546Session\CPTrustFolder1084152755562\PPTImport1084159276328\data\asimages\{D65261E7-266F-4E45-8645-71E1690193E2}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104F883D-5850-4C3D-AEC7-D97F46652325}&quot;/&gt;&lt;isInvalidForFieldText val=&quot;0&quot;/&gt;&lt;Image&gt;&lt;filename val=&quot;C:\Users\User\AppData\Local\Temp\CP1084152755546Session\CPTrustFolder1084152755562\PPTImport1084159276328\data\asimages\{104F883D-5850-4C3D-AEC7-D97F46652325}_11.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66&quot;/&gt;&lt;lineCharCount val=&quot;62&quot;/&gt;&lt;lineCharCount val=&quot;26&quot;/&gt;&lt;/TableIndex&gt;&lt;/ShapeTextInfo&gt;"/>
  <p:tag name="HTML_SHAPEINFO" val="&lt;ThreeDShapeInfo&gt;&lt;uuid val=&quot;{C179E5E6-5778-469D-A936-8DCC138235DB}&quot;/&gt;&lt;isInvalidForFieldText val=&quot;0&quot;/&gt;&lt;Image&gt;&lt;filename val=&quot;C:\Users\User\AppData\Local\Temp\CP1084152755546Session\CPTrustFolder1084152755562\PPTImport1084159276328\data\asimages\{C179E5E6-5778-469D-A936-8DCC138235DB}_11.png&quot;/&gt;&lt;left val=&quot;40&quot;/&gt;&lt;top val=&quot;212&quot;/&gt;&lt;width val=&quot;871&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A5F0B54-18EB-4AA7-B41B-66D63D22C9E1}&quot;/&gt;&lt;isInvalidForFieldText val=&quot;0&quot;/&gt;&lt;Image&gt;&lt;filename val=&quot;C:\Users\User\AppData\Local\Temp\CP1084152755546Session\CPTrustFolder1084152755562\PPTImport1084159276328\data\asimages\{BA5F0B54-18EB-4AA7-B41B-66D63D22C9E1}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8919E300-9877-40F1-9FC9-0B3A15CDBF23}&quot;/&gt;&lt;isInvalidForFieldText val=&quot;0&quot;/&gt;&lt;Image&gt;&lt;filename val=&quot;C:\Users\User\AppData\Local\Temp\CP1084152755546Session\CPTrustFolder1084152755562\PPTImport1084159276328\data\asimages\{8919E300-9877-40F1-9FC9-0B3A15CDBF23}_12.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2&quot;/&gt;&lt;lineCharCount val=&quot;1&quot;/&gt;&lt;lineCharCount val=&quot;6&quot;/&gt;&lt;lineCharCount val=&quot;22&quot;/&gt;&lt;lineCharCount val=&quot;12&quot;/&gt;&lt;lineCharCount val=&quot;1&quot;/&gt;&lt;lineCharCount val=&quot;32&quot;/&gt;&lt;lineCharCount val=&quot;8&quot;/&gt;&lt;lineCharCount val=&quot;21&quot;/&gt;&lt;lineCharCount val=&quot;13&quot;/&gt;&lt;lineCharCount val=&quot;34&quot;/&gt;&lt;/TableIndex&gt;&lt;/ShapeTextInfo&gt;"/>
  <p:tag name="HTML_SHAPEINFO" val="&lt;ThreeDShapeInfo&gt;&lt;uuid val=&quot;{96B86873-42A4-4C02-9AE7-FF9FD50F58F5}&quot;/&gt;&lt;isInvalidForFieldText val=&quot;0&quot;/&gt;&lt;Image&gt;&lt;filename val=&quot;C:\Users\User\AppData\Local\Temp\CP1084152755546Session\CPTrustFolder1084152755562\PPTImport1084159276328\data\asimages\{96B86873-42A4-4C02-9AE7-FF9FD50F58F5}_12.png&quot;/&gt;&lt;left val=&quot;40&quot;/&gt;&lt;top val=&quot;212&quot;/&gt;&lt;width val=&quot;871&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F521F60-607E-46C0-8CD1-6575CAB850F4}&quot;/&gt;&lt;isInvalidForFieldText val=&quot;0&quot;/&gt;&lt;Image&gt;&lt;filename val=&quot;C:\Users\User\AppData\Local\Temp\CP1084152755546Session\CPTrustFolder1084152755562\PPTImport1084159276328\data\asimages\{2F521F60-607E-46C0-8CD1-6575CAB850F4}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F5108731-9C1B-4AAA-887A-8552CD1EDC98}&quot;/&gt;&lt;isInvalidForFieldText val=&quot;0&quot;/&gt;&lt;Image&gt;&lt;filename val=&quot;C:\Users\User\AppData\Local\Temp\CP1084152755546Session\CPTrustFolder1084152755562\PPTImport1084159276328\data\asimages\{F5108731-9C1B-4AAA-887A-8552CD1EDC98}_13.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9&quot;/&gt;&lt;lineCharCount val=&quot;70&quot;/&gt;&lt;lineCharCount val=&quot;7&quot;/&gt;&lt;lineCharCount val=&quot;1&quot;/&gt;&lt;lineCharCount val=&quot;74&quot;/&gt;&lt;lineCharCount val=&quot;21&quot;/&gt;&lt;/TableIndex&gt;&lt;/ShapeTextInfo&gt;"/>
  <p:tag name="HTML_SHAPEINFO" val="&lt;ThreeDShapeInfo&gt;&lt;uuid val=&quot;{E11E680F-2E0F-4986-850B-54BBAFD11EB7}&quot;/&gt;&lt;isInvalidForFieldText val=&quot;0&quot;/&gt;&lt;Image&gt;&lt;filename val=&quot;C:\Users\User\AppData\Local\Temp\CP1084152755546Session\CPTrustFolder1084152755562\PPTImport1084159276328\data\asimages\{E11E680F-2E0F-4986-850B-54BBAFD11EB7}_13.png&quot;/&gt;&lt;left val=&quot;40&quot;/&gt;&lt;top val=&quot;212&quot;/&gt;&lt;width val=&quot;882&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FE38A70-D5A4-4AA5-975F-268C2CF7200A}&quot;/&gt;&lt;isInvalidForFieldText val=&quot;0&quot;/&gt;&lt;Image&gt;&lt;filename val=&quot;C:\Users\User\AppData\Local\Temp\CP1084152755546Session\CPTrustFolder1084152755562\PPTImport1084159276328\data\asimages\{4FE38A70-D5A4-4AA5-975F-268C2CF7200A}_13.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C6F0A980-7B53-4EAD-B144-CCF174563220}&quot;/&gt;&lt;isInvalidForFieldText val=&quot;0&quot;/&gt;&lt;Image&gt;&lt;filename val=&quot;C:\Users\User\AppData\Local\Temp\CP1084152755546Session\CPTrustFolder1084152755562\PPTImport1084159276328\data\asimages\{C6F0A980-7B53-4EAD-B144-CCF174563220}_14.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9&quot;/&gt;&lt;lineCharCount val=&quot;45&quot;/&gt;&lt;lineCharCount val=&quot;1&quot;/&gt;&lt;lineCharCount val=&quot;64&quot;/&gt;&lt;lineCharCount val=&quot;65&quot;/&gt;&lt;lineCharCount val=&quot;7&quot;/&gt;&lt;/TableIndex&gt;&lt;/ShapeTextInfo&gt;"/>
  <p:tag name="HTML_SHAPEINFO" val="&lt;ThreeDShapeInfo&gt;&lt;uuid val=&quot;{F7B61937-29FB-4694-826E-FEEDF4CA521B}&quot;/&gt;&lt;isInvalidForFieldText val=&quot;0&quot;/&gt;&lt;Image&gt;&lt;filename val=&quot;C:\Users\User\AppData\Local\Temp\CP1084152755546Session\CPTrustFolder1084152755562\PPTImport1084159276328\data\asimages\{F7B61937-29FB-4694-826E-FEEDF4CA521B}_14.png&quot;/&gt;&lt;left val=&quot;40&quot;/&gt;&lt;top val=&quot;212&quot;/&gt;&lt;width val=&quot;871&quot;/&gt;&lt;height val=&quot;41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DC2D112-B099-43FD-B878-51E1C976679D}&quot;/&gt;&lt;isInvalidForFieldText val=&quot;0&quot;/&gt;&lt;Image&gt;&lt;filename val=&quot;C:\Users\User\AppData\Local\Temp\CP1084152755546Session\CPTrustFolder1084152755562\PPTImport1084159276328\data\asimages\{6DC2D112-B099-43FD-B878-51E1C976679D}_14.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B8048E89-1018-4E0F-94E3-750F2D9F9C6D}&quot;/&gt;&lt;isInvalidForFieldText val=&quot;0&quot;/&gt;&lt;Image&gt;&lt;filename val=&quot;C:\Users\User\AppData\Local\Temp\CP1084152755546Session\CPTrustFolder1084152755562\PPTImport1084159276328\data\asimages\{B8048E89-1018-4E0F-94E3-750F2D9F9C6D}_15.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1&quot;/&gt;&lt;lineCharCount val=&quot;23&quot;/&gt;&lt;lineCharCount val=&quot;41&quot;/&gt;&lt;lineCharCount val=&quot;15&quot;/&gt;&lt;lineCharCount val=&quot;22&quot;/&gt;&lt;lineCharCount val=&quot;62&quot;/&gt;&lt;/TableIndex&gt;&lt;/ShapeTextInfo&gt;"/>
  <p:tag name="HTML_SHAPEINFO" val="&lt;ThreeDShapeInfo&gt;&lt;uuid val=&quot;{3BE19203-B3A0-4DF1-8EC0-3A7A7D7D1B00}&quot;/&gt;&lt;isInvalidForFieldText val=&quot;0&quot;/&gt;&lt;Image&gt;&lt;filename val=&quot;C:\Users\User\AppData\Local\Temp\CP1084152755546Session\CPTrustFolder1084152755562\PPTImport1084159276328\data\asimages\{3BE19203-B3A0-4DF1-8EC0-3A7A7D7D1B00}_15.png&quot;/&gt;&lt;left val=&quot;40&quot;/&gt;&lt;top val=&quot;215&quot;/&gt;&lt;width val=&quot;871&quot;/&gt;&lt;height val=&quot;25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A52E582-D929-4848-A069-A33271761009}&quot;/&gt;&lt;isInvalidForFieldText val=&quot;0&quot;/&gt;&lt;Image&gt;&lt;filename val=&quot;C:\Users\User\AppData\Local\Temp\CP1084152755546Session\CPTrustFolder1084152755562\PPTImport1084159276328\data\asimages\{AA52E582-D929-4848-A069-A33271761009}_15.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73D740F4-A3BB-45C7-B081-34BE5BDA6458}&quot;/&gt;&lt;isInvalidForFieldText val=&quot;0&quot;/&gt;&lt;Image&gt;&lt;filename val=&quot;C:\Users\User\AppData\Local\Temp\CP1084152755546Session\CPTrustFolder1084152755562\PPTImport1084159276328\data\asimages\{73D740F4-A3BB-45C7-B081-34BE5BDA6458}_16.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TableIndex row=&quot;1&quot; col=&quot;2&quot;&gt;&lt;linesCount val=&quot;1&quot;/&gt;&lt;lineCharCount val=&quot;38&quot;/&gt;&lt;/TableIndex&gt;&lt;TableIndex row=&quot;2&quot; col=&quot;1&quot;&gt;&lt;linesCount val=&quot;1&quot;/&gt;&lt;lineCharCount val=&quot;27&quot;/&gt;&lt;/TableIndex&gt;&lt;TableIndex row=&quot;2&quot; col=&quot;2&quot;&gt;&lt;linesCount val=&quot;1&quot;/&gt;&lt;lineCharCount val=&quot;33&quot;/&gt;&lt;/TableIndex&gt;&lt;TableIndex row=&quot;3&quot; col=&quot;1&quot;&gt;&lt;linesCount val=&quot;2&quot;/&gt;&lt;lineCharCount val=&quot;39&quot;/&gt;&lt;lineCharCount val=&quot;7&quot;/&gt;&lt;/TableIndex&gt;&lt;TableIndex row=&quot;3&quot; col=&quot;2&quot;&gt;&lt;linesCount val=&quot;0&quot;/&gt;&lt;/TableIndex&gt;&lt;TableIndex row=&quot;4&quot; col=&quot;1&quot;&gt;&lt;linesCount val=&quot;3&quot;/&gt;&lt;lineCharCount val=&quot;33&quot;/&gt;&lt;lineCharCount val=&quot;35&quot;/&gt;&lt;lineCharCount val=&quot;11&quot;/&gt;&lt;/TableIndex&gt;&lt;TableIndex row=&quot;4&quot; col=&quot;2&quot;&gt;&lt;linesCount val=&quot;0&quot;/&gt;&lt;/TableIndex&gt;&lt;TableIndex row=&quot;5&quot; col=&quot;1&quot;&gt;&lt;linesCount val=&quot;2&quot;/&gt;&lt;lineCharCount val=&quot;39&quot;/&gt;&lt;lineCharCount val=&quot;8&quot;/&gt;&lt;/TableIndex&gt;&lt;TableIndex row=&quot;5&quot; col=&quot;2&quot;&gt;&lt;linesCount val=&quot;0&quot;/&gt;&lt;/TableIndex&gt;&lt;/ShapeTextInfo&gt;"/>
  <p:tag name="HTML_SHAPEINFO" val="&lt;ThreeDShapeInfo&gt;&lt;uuid val=&quot;{125E5267-2B16-47D5-9E59-1748933A37E2}&quot;/&gt;&lt;isInvalidForFieldText val=&quot;0&quot;/&gt;&lt;Image&gt;&lt;filename val=&quot;C:\Users\User\AppData\Local\Temp\CP1084152755546Session\CPTrustFolder1084152755562\PPTImport1084159276328\data\asimages\{125E5267-2B16-47D5-9E59-1748933A37E2}_16.png&quot;/&gt;&lt;left val=&quot;44&quot;/&gt;&lt;top val=&quot;212&quot;/&gt;&lt;width val=&quot;870&quot;/&gt;&lt;height val=&quot;29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FDB14EC-710E-4CDB-84DD-B28B099A9DA2}&quot;/&gt;&lt;isInvalidForFieldText val=&quot;0&quot;/&gt;&lt;Image&gt;&lt;filename val=&quot;C:\Users\User\AppData\Local\Temp\CP1084152755546Session\CPTrustFolder1084152755562\PPTImport1084159276328\data\asimages\{9FDB14EC-710E-4CDB-84DD-B28B099A9DA2}_16.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2&quot;/&gt;&lt;lineCharCount val=&quot;89&quot;/&gt;&lt;lineCharCount val=&quot;88&quot;/&gt;&lt;lineCharCount val=&quot;17&quot;/&gt;&lt;/TableIndex&gt;&lt;/ShapeTextInfo&gt;"/>
  <p:tag name="HTML_SHAPEINFO" val="&lt;ThreeDShapeInfo&gt;&lt;uuid val=&quot;{1BC63DD1-606B-4777-B8E0-3D10FE3DC67E}&quot;/&gt;&lt;isInvalidForFieldText val=&quot;0&quot;/&gt;&lt;Image&gt;&lt;filename val=&quot;C:\Users\User\AppData\Local\Temp\CP1084152755546Session\CPTrustFolder1084152755562\PPTImport1084159276328\data\asimages\{1BC63DD1-606B-4777-B8E0-3D10FE3DC67E}_16.png&quot;/&gt;&lt;left val=&quot;52&quot;/&gt;&lt;top val=&quot;536&quot;/&gt;&lt;width val=&quot;860&quot;/&gt;&lt;height val=&quot;12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C589B78-E8CA-4F78-9803-EE77046D3EFE}&quot;/&gt;&lt;isInvalidForFieldText val=&quot;0&quot;/&gt;&lt;Image&gt;&lt;filename val=&quot;C:\Users\User\AppData\Local\Temp\CP1084152755546Session\CPTrustFolder1084152755562\PPTImport1084159276328\data\asimages\{3C589B78-E8CA-4F78-9803-EE77046D3EFE}_17.png&quot;/&gt;&lt;left val=&quot;0&quot;/&gt;&lt;top val=&quot;72&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63&quot;/&gt;&lt;lineCharCount val=&quot;10&quot;/&gt;&lt;lineCharCount val=&quot;7&quot;/&gt;&lt;lineCharCount val=&quot;26&quot;/&gt;&lt;/TableIndex&gt;&lt;/ShapeTextInfo&gt;"/>
  <p:tag name="HTML_SHAPEINFO" val="&lt;ThreeDShapeInfo&gt;&lt;uuid val=&quot;{A0B43A51-648B-4B80-9AA3-CBF3C174B188}&quot;/&gt;&lt;isInvalidForFieldText val=&quot;0&quot;/&gt;&lt;Image&gt;&lt;filename val=&quot;C:\Users\User\AppData\Local\Temp\CP1084152755546Session\CPTrustFolder1084152755562\PPTImport1084159276328\data\asimages\{A0B43A51-648B-4B80-9AA3-CBF3C174B188}_17.png&quot;/&gt;&lt;left val=&quot;40&quot;/&gt;&lt;top val=&quot;212&quot;/&gt;&lt;width val=&quot;871&quot;/&gt;&lt;height val=&quot;41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6E042F9-4E35-4B55-B283-12C01E29DF1A}&quot;/&gt;&lt;isInvalidForFieldText val=&quot;0&quot;/&gt;&lt;Image&gt;&lt;filename val=&quot;C:\Users\User\AppData\Local\Temp\CP1084152755546Session\CPTrustFolder1084152755562\PPTImport1084159276328\data\asimages\{56E042F9-4E35-4B55-B283-12C01E29DF1A}_17.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C665CDC0-5372-452B-8068-F962A4E84D37}&quot;/&gt;&lt;isInvalidForFieldText val=&quot;0&quot;/&gt;&lt;Image&gt;&lt;filename val=&quot;C:\Users\User\AppData\Local\Temp\CP1084152755546Session\CPTrustFolder1084152755562\PPTImport1084159276328\data\asimages\{C665CDC0-5372-452B-8068-F962A4E84D37}_18.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6&quot;/&gt;&lt;lineCharCount val=&quot;68&quot;/&gt;&lt;lineCharCount val=&quot;32&quot;/&gt;&lt;lineCharCount val=&quot;75&quot;/&gt;&lt;/TableIndex&gt;&lt;/ShapeTextInfo&gt;"/>
  <p:tag name="HTML_SHAPEINFO" val="&lt;ThreeDShapeInfo&gt;&lt;uuid val=&quot;{B9444FBD-9102-4B4B-AF5A-1D6A61E60A59}&quot;/&gt;&lt;isInvalidForFieldText val=&quot;0&quot;/&gt;&lt;Image&gt;&lt;filename val=&quot;C:\Users\User\AppData\Local\Temp\CP1084152755546Session\CPTrustFolder1084152755562\PPTImport1084159276328\data\asimages\{B9444FBD-9102-4B4B-AF5A-1D6A61E60A59}_18.png&quot;/&gt;&lt;left val=&quot;40&quot;/&gt;&lt;top val=&quot;212&quot;/&gt;&lt;width val=&quot;883&quot;/&gt;&lt;height val=&quot;41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655BB6E-1B8A-4FB2-87A0-CF44E4D3B348}&quot;/&gt;&lt;isInvalidForFieldText val=&quot;0&quot;/&gt;&lt;Image&gt;&lt;filename val=&quot;C:\Users\User\AppData\Local\Temp\CP1084152755546Session\CPTrustFolder1084152755562\PPTImport1084159276328\data\asimages\{8655BB6E-1B8A-4FB2-87A0-CF44E4D3B348}_18.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CE3B5E8A-6BA1-43C2-9CBD-561357530231}&quot;/&gt;&lt;isInvalidForFieldText val=&quot;0&quot;/&gt;&lt;Image&gt;&lt;filename val=&quot;C:\Users\User\AppData\Local\Temp\CP1084152755546Session\CPTrustFolder1084152755562\PPTImport1084159276328\data\asimages\{CE3B5E8A-6BA1-43C2-9CBD-561357530231}_19.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63&quot;/&gt;&lt;/TableIndex&gt;&lt;/ShapeTextInfo&gt;"/>
  <p:tag name="HTML_SHAPEINFO" val="&lt;ThreeDShapeInfo&gt;&lt;uuid val=&quot;{239E7775-871D-43EB-B614-8EF920882471}&quot;/&gt;&lt;isInvalidForFieldText val=&quot;0&quot;/&gt;&lt;Image&gt;&lt;filename val=&quot;C:\Users\User\AppData\Local\Temp\CP1084152755546Session\CPTrustFolder1084152755562\PPTImport1084159276328\data\asimages\{239E7775-871D-43EB-B614-8EF920882471}_19.png&quot;/&gt;&lt;left val=&quot;40&quot;/&gt;&lt;top val=&quot;212&quot;/&gt;&lt;width val=&quot;871&quot;/&gt;&lt;height val=&quot;41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D894BB0-1EC0-4E1C-96ED-69014DCA4EB7}&quot;/&gt;&lt;isInvalidForFieldText val=&quot;0&quot;/&gt;&lt;Image&gt;&lt;filename val=&quot;C:\Users\User\AppData\Local\Temp\CP1084152755546Session\CPTrustFolder1084152755562\PPTImport1084159276328\data\asimages\{7D894BB0-1EC0-4E1C-96ED-69014DCA4EB7}_19.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916B8C5D-F748-4E79-B876-A0841B828B73}&quot;/&gt;&lt;isInvalidForFieldText val=&quot;0&quot;/&gt;&lt;Image&gt;&lt;filename val=&quot;C:\Users\User\AppData\Local\Temp\CP1084152755546Session\CPTrustFolder1084152755562\PPTImport1084159276328\data\asimages\{916B8C5D-F748-4E79-B876-A0841B828B73}_20.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7&quot;/&gt;&lt;lineCharCount val=&quot;50&quot;/&gt;&lt;lineCharCount val=&quot;55&quot;/&gt;&lt;lineCharCount val=&quot;62&quot;/&gt;&lt;/TableIndex&gt;&lt;/ShapeTextInfo&gt;"/>
  <p:tag name="HTML_SHAPEINFO" val="&lt;ThreeDShapeInfo&gt;&lt;uuid val=&quot;{CA46F064-3A4C-4BE4-9E33-ED305C5A559D}&quot;/&gt;&lt;isInvalidForFieldText val=&quot;0&quot;/&gt;&lt;Image&gt;&lt;filename val=&quot;C:\Users\User\AppData\Local\Temp\CP1084152755546Session\CPTrustFolder1084152755562\PPTImport1084159276328\data\asimages\{CA46F064-3A4C-4BE4-9E33-ED305C5A559D}_20.png&quot;/&gt;&lt;left val=&quot;42&quot;/&gt;&lt;top val=&quot;212&quot;/&gt;&lt;width val=&quot;870&quot;/&gt;&lt;height val=&quot;41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C542959-A9D6-4E04-A13B-56D730BD402D}&quot;/&gt;&lt;isInvalidForFieldText val=&quot;0&quot;/&gt;&lt;Image&gt;&lt;filename val=&quot;C:\Users\User\AppData\Local\Temp\CP1084152755546Session\CPTrustFolder1084152755562\PPTImport1084159276328\data\asimages\{7C542959-A9D6-4E04-A13B-56D730BD402D}_20.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09474DA1-C98B-4110-A92B-08A9F1939D09}&quot;/&gt;&lt;isInvalidForFieldText val=&quot;0&quot;/&gt;&lt;Image&gt;&lt;filename val=&quot;C:\Users\User\AppData\Local\Temp\CP1084152755546Session\CPTrustFolder1084152755562\PPTImport1084159276328\data\asimages\{09474DA1-C98B-4110-A92B-08A9F1939D09}_21.png&quot;/&gt;&lt;left val=&quot;0&quot;/&gt;&lt;top val=&quot;278&quot;/&gt;&lt;width val=&quot;961&quot;/&gt;&lt;height val=&quot;20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231FAB3-CD46-475F-AE65-D70E79B64349}&quot;/&gt;&lt;isInvalidForFieldText val=&quot;0&quot;/&gt;&lt;Image&gt;&lt;filename val=&quot;C:\Users\User\AppData\Local\Temp\CP1084152755546Session\CPTrustFolder1084152755562\PPTImport1084159276328\data\asimages\{6231FAB3-CD46-475F-AE65-D70E79B64349}_21.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Final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Final Theme" id="{4AF325B3-39A9-457B-AAAD-715D05D2A176}" vid="{1B51375F-91D2-4004-B9C1-89CFABF030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Final Theme</Template>
  <TotalTime>5867</TotalTime>
  <Words>992</Words>
  <Application>Microsoft Office PowerPoint</Application>
  <PresentationFormat>On-screen Show (4:3)</PresentationFormat>
  <Paragraphs>142</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VA Final Theme</vt:lpstr>
      <vt:lpstr>Authorization Introduction</vt:lpstr>
      <vt:lpstr>Objectives</vt:lpstr>
      <vt:lpstr>References</vt:lpstr>
      <vt:lpstr>VSR Responsibilities</vt:lpstr>
      <vt:lpstr>SVSR Responsibilities</vt:lpstr>
      <vt:lpstr>Quality</vt:lpstr>
      <vt:lpstr>Quality (Cont.)</vt:lpstr>
      <vt:lpstr>Quality (Cont.)</vt:lpstr>
      <vt:lpstr>VBA Systems</vt:lpstr>
      <vt:lpstr>SVSR Duties as Authorizer</vt:lpstr>
      <vt:lpstr>SHARE and VETSNET Apps</vt:lpstr>
      <vt:lpstr>SHARE and VETSNET Applications </vt:lpstr>
      <vt:lpstr>SHARE and VETSNET Applications (cont.)</vt:lpstr>
      <vt:lpstr>Notification Letter</vt:lpstr>
      <vt:lpstr>Notification Letter (Cont.)</vt:lpstr>
      <vt:lpstr>Notification Letter (Cont.)</vt:lpstr>
      <vt:lpstr>Status of Claim</vt:lpstr>
      <vt:lpstr>Authorize or Return</vt:lpstr>
      <vt:lpstr>CP Payment Address</vt:lpstr>
      <vt:lpstr>Final Steps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Authorization Introduction PowerPoint Presentation</dc:title>
  <dc:subject>VSR, AQRS, Senior VSR/Authorizer</dc:subject>
  <dc:creator>Department of Veterans Affairs, Veterans Benefits Administration, Compensation Service, STAFF</dc:creator>
  <cp:keywords>Authorization, auth, C&amp;P awards, c&amp;p award, VETSNET, VBMS-A, VBMS, Senior VSR, SVSR, Veteran service representative, authorizer, promulgation, award, generate, generate award, decision notice, notification letter, MAP-D, return award</cp:keywords>
  <dc:description>This lesson provides training for SVSR/authorizer employees. Authorizers will learn the elements of authorizing an award and identify the steps involved in the authorization process.</dc:description>
  <cp:lastModifiedBy>Kathy Poole</cp:lastModifiedBy>
  <cp:revision>433</cp:revision>
  <dcterms:created xsi:type="dcterms:W3CDTF">2014-04-30T02:32:11Z</dcterms:created>
  <dcterms:modified xsi:type="dcterms:W3CDTF">2018-08-17T17:15:42Z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