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8"/>
  </p:notesMasterIdLst>
  <p:sldIdLst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</p:sldIdLst>
  <p:sldSz cx="9144000" cy="6858000" type="screen4x3"/>
  <p:notesSz cx="7010400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1079" autoAdjust="0"/>
  </p:normalViewPr>
  <p:slideViewPr>
    <p:cSldViewPr snapToGrid="0">
      <p:cViewPr varScale="1">
        <p:scale>
          <a:sx n="97" d="100"/>
          <a:sy n="97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Ready for Decision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Findings from VA Exam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exam is necessary, was it requested?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report address all disabilities for which an exam was requested?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claims folder (if applicable) or e file reviewed?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musculoskeletal exam, was Deluca and Mitchell noted?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was requested, was it received?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Claim Ready for Decision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we receive all of the pertinent records (i.e. STRs, Capri records, or other treatment reports)?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we receive X ray findings if the examination requested involved a joint?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musculoskeletal exam, was Deluca and Mitchell noted?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opinion was requested, was it received?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VBMS updated?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anything else that we need to complete before sending the claim to rating activity for a decision?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8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reviewed the roles of a VSR and RVSR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a substantially complete application for benefits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reviewed VA’s obligation to provide Duty to Assist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determine if examination is necessary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the exam findings to ensure report is sufficient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to making a claim ready for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responsibilities of a Veterans Service Representative (VSR) and a Rating Veterans Service Representative (RVSR)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the basic requirement to determine if a case is ready for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M21 dash 1, Part III, Subpart iv, 2. 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Preliminary Review of Claims</a:t>
            </a:r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M21 dash 1 Part III, Subpart ii, 1.A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Process Overview</a:t>
            </a:r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M21 dash 1 Part III, Subpart ii, 7.3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Responsibility of Rating Activity</a:t>
            </a:r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M21 dash 1 Part I, Chapter 1, Section 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Duty to Assist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6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 of a RVSR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 a determination based on the evidence obtained.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unable to render determination, provide guidance as to what evidence is necessary to make a determination.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of a VSR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eligibility determination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evidence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in income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the number of dependents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and Attendance (A&amp;A) due to nursing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patient status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Activity Decisions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Decisions for rating activities are performed as follows: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entitlement decision is a decision made by a VSR.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rating decision is a decision made by a RVSR.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Substantially Complete Application: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identifies the claimant’s name or applicant’s relationship to Veteran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service information to verify Veteran’s service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claimed and medical conditions on which it is based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application signed (if submitted in paper form)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to Assist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necessary to send a Section 51 03 Notice?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Service Treatment Records (STRs) of record and Personnel File (if needed)?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development needed for Private Medical Records (PMRs)?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05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STRs must be reviewed to determine if exam is necessary.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evidence of an event in service and evidence that the Veteran has a current disability that can closely be related, an exam is needed.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Veteran was released within one year from service, an exam is needed.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Veteran has a current condition and he notes it is related to his M O S in service (i.e., paratrooper and knee condition), an opinion may be needed.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97818852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300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96152"/>
      </p:ext>
    </p:extLst>
  </p:cSld>
  <p:clrMapOvr>
    <a:masterClrMapping/>
  </p:clrMapOvr>
  <p:transition>
    <p:fade thruBlk="1"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95E7EA-DD1A-4234-B0EB-A7FA7ED2444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918" y="2861907"/>
            <a:ext cx="77724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Ready for Decision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9B3919-B461-4F53-A2C7-2CB1F2510A6C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56632A-0BDA-4101-994B-29B0503B49B3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Review the Findings from VA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exam is necessary, was it requested?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Did report address all disabilities for which an exam was requested?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Was the claims folder (if applicable) or e-file reviewed?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a musculoskeletal exam, was Deluca &amp; Mitchell noted?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an </a:t>
            </a:r>
            <a:r>
              <a:rPr lang="en-US" altLang="en-US" sz="2000" dirty="0"/>
              <a:t>opinion was requested, was it received?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3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Making Claim Ready for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Did we receive all of the pertinent records (i.e. STRs, Capri records, or other treatment reports)?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Did we receive x-ray findings if the examination requested involved a joint?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a musculoskeletal exam, was Deluca &amp; Mitchell noted?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an opinion was requested, was it received?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Was VBMS updated?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Is there anything else that we need to complete before sending the claim to rating activity for a decision?</a:t>
            </a:r>
            <a:endPara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We reviewed the roles of a VSR and RVSR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Defined a substantially complete application for benefits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We reviewed VA’s obligation to provide Duty to Assist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How to determine if examination is necessary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Reviewed the exam findings to ensure report is sufficient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process to making a claim ready for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91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>
            <a:noAutofit/>
          </a:bodyPr>
          <a:lstStyle/>
          <a:p>
            <a:r>
              <a:rPr lang="en-US" sz="7200" b="0" dirty="0">
                <a:latin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454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134350" cy="391636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Recognize </a:t>
            </a:r>
            <a:r>
              <a:rPr lang="en-US" sz="2000" kern="1200" dirty="0"/>
              <a:t>the basic responsibilities of a Veterans Service Representative (VSR) and a Rating Veterans Service Representative (RVSR)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kern="12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1200" dirty="0"/>
              <a:t>Recognize the basic requirement to determine if a case is ready for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8386" y="1880496"/>
            <a:ext cx="8229600" cy="3916363"/>
          </a:xfrm>
        </p:spPr>
        <p:txBody>
          <a:bodyPr>
            <a:normAutofit/>
          </a:bodyPr>
          <a:lstStyle/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III, Subpart iv, 2. A, Preliminary Review of Claims</a:t>
            </a:r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III, Subpart ii, 1.A, Process Overview</a:t>
            </a:r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III, Subpart ii, 7.3, Responsibility of Rating Activity</a:t>
            </a:r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endParaRPr lang="en-US" sz="2000" u="sng" dirty="0"/>
          </a:p>
          <a:p>
            <a:pPr lvl="0" hangingPunct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I, Chapter 1, Section B, Duty to Assist</a:t>
            </a:r>
            <a:endPara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703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Responsibilities of a RVSR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Render a determination based on the evidence obtained.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kern="12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unable to render determination, provide guidance as to what evidence is necessary to make a determination.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321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Responsibility of a VSR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Basic eligibility determination</a:t>
            </a:r>
            <a:endParaRPr lang="en-US" sz="2000" kern="1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Obtain evidence</a:t>
            </a:r>
            <a:endParaRPr lang="en-US" sz="2000" kern="1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Adjustment in income</a:t>
            </a:r>
            <a:endParaRPr lang="en-US" sz="2000" i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Change in the number of dependents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Aid and Attendance (A&amp;A) due to nursing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Home patient status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252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Rating Activity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45444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/>
              <a:t>Decisions for rating activities are performed as follows: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4F40A-5268-44DF-88D0-665F800D59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67280"/>
            <a:ext cx="8108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entitlement decision is a decision made by a VSR.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rating decision is a decision made by a RVSR.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2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Review of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434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/>
              <a:t>Substantially Complete Application:</a:t>
            </a:r>
            <a:endParaRPr lang="en-US" sz="12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92D37-1CEC-4C00-AFEF-11458EE02F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677733"/>
            <a:ext cx="7921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Clearly identifies the claimant’s name or applicant’s relationship to Veteran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Sufficient service information to verify Veteran’s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Benefits claimed and medical conditions on which it is based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application signed (if submitted in paper form)</a:t>
            </a:r>
          </a:p>
        </p:txBody>
      </p:sp>
    </p:spTree>
    <p:extLst>
      <p:ext uri="{BB962C8B-B14F-4D97-AF65-F5344CB8AC3E}">
        <p14:creationId xmlns:p14="http://schemas.microsoft.com/office/powerpoint/2010/main" val="180270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Duty to Assist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8224" y="1880496"/>
            <a:ext cx="8607552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Is it necessary to send a Section 5103 Notice?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Are Service Treatment Records (STRs) of record and Personnel File (if needed)?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Is development needed for Private Medical Records (PMRs)?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246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STRs must be reviewed to determine if exam is necessary. </a:t>
            </a:r>
            <a:r>
              <a:rPr lang="en-US" altLang="en-US" sz="2000" dirty="0"/>
              <a:t>If there is evidence of an event in service and evidence that the Veteran has a current disability that can closely be related, an exam is needed.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Veteran was released within one year from service, an exam is needed.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If the Veteran has a current condition and he notes it is related to his MOS in service (i.e., paratrooper and knee condition), an opinion may be needed.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1114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DUMMYTAG" val="&lt;DummyForForceWrite&gt;&lt;/DummyForForceWrite&gt;"/>
  <p:tag name="HTML_SHAPEINFO" val="&lt;ThreeDShapeInfo&gt;&lt;uuid val=&quot;{72DB71AE-24B6-4BC2-82E0-142694CA074E}&quot;/&gt;&lt;isInvalidForFieldText val=&quot;0&quot;/&gt;&lt;Image&gt;&lt;filename val=&quot;C:\Users\User\AppData\Local\Temp\CP1474810494765Session\CPTrustFolder1474810494781\PPTImport1474899548859\data\asimages\{72DB71AE-24B6-4BC2-82E0-142694CA074E}_1.png&quot;/&gt;&lt;left val=&quot;79&quot;/&gt;&lt;top val=&quot;293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07269902-1353-4E87-BFE6-F25B63268B53}&quot;/&gt;&lt;isInvalidForFieldText val=&quot;0&quot;/&gt;&lt;Image&gt;&lt;filename val=&quot;C:\Users\User\AppData\Local\Temp\CP1474810494765Session\CPTrustFolder1474810494781\PPTImport1474899548859\data\asimages\{07269902-1353-4E87-BFE6-F25B63268B53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DUMMYTAG" val="&lt;DummyForForceWrite&gt;&lt;/DummyForForceWrite&gt;"/>
  <p:tag name="HTML_SHAPEINFO" val="&lt;ThreeDShapeInfo&gt;&lt;uuid val=&quot;{28E7C1D1-4E77-49A7-8F02-55AC3399C506}&quot;/&gt;&lt;isInvalidForFieldText val=&quot;0&quot;/&gt;&lt;Image&gt;&lt;filename val=&quot;C:\Users\User\AppData\Local\Temp\CP1474810494765Session\CPTrustFolder1474810494781\PPTImport1474899548859\data\asimages\{28E7C1D1-4E77-49A7-8F02-55AC3399C506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B554D216-FFAF-4589-861F-276194C61C17}&quot;/&gt;&lt;isInvalidForFieldText val=&quot;0&quot;/&gt;&lt;Image&gt;&lt;filename val=&quot;C:\Users\User\AppData\Local\Temp\CP1474810494765Session\CPTrustFolder1474810494781\PPTImport1474899548859\data\asimages\{B554D216-FFAF-4589-861F-276194C61C17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9&quot;/&gt;&lt;lineCharCount val=&quot;51&quot;/&gt;&lt;lineCharCount val=&quot;22&quot;/&gt;&lt;lineCharCount val=&quot;1&quot;/&gt;&lt;lineCharCount val=&quot;68&quot;/&gt;&lt;lineCharCount val=&quot;8&quot;/&gt;&lt;/TableIndex&gt;&lt;/ShapeTextInfo&gt;"/>
  <p:tag name="HTML_SHAPEINFO" val="&lt;ThreeDShapeInfo&gt;&lt;uuid val=&quot;{14BA6966-0250-47D9-A1FE-5B0975EBFD7D}&quot;/&gt;&lt;isInvalidForFieldText val=&quot;0&quot;/&gt;&lt;Image&gt;&lt;filename val=&quot;C:\Users\User\AppData\Local\Temp\CP1474810494765Session\CPTrustFolder1474810494781\PPTImport1474899548859\data\asimages\{14BA6966-0250-47D9-A1FE-5B0975EBFD7D}_2.png&quot;/&gt;&lt;left val=&quot;42&quot;/&gt;&lt;top val=&quot;212&quot;/&gt;&lt;width val=&quot;86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81364CF-F828-4AA7-A45E-EEED582AF059}&quot;/&gt;&lt;isInvalidForFieldText val=&quot;0&quot;/&gt;&lt;Image&gt;&lt;filename val=&quot;C:\Users\User\AppData\Local\Temp\CP1474810494765Session\CPTrustFolder1474810494781\PPTImport1474899548859\data\asimages\{D81364CF-F828-4AA7-A45E-EEED582AF059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3A69605-B1E6-4D7F-80C7-8FF592020A4C}&quot;/&gt;&lt;isInvalidForFieldText val=&quot;0&quot;/&gt;&lt;Image&gt;&lt;filename val=&quot;C:\Users\User\AppData\Local\Temp\CP1474810494765Session\CPTrustFolder1474810494781\PPTImport1474899548859\data\asimages\{23A69605-B1E6-4D7F-80C7-8FF592020A4C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4&quot;/&gt;&lt;lineCharCount val=&quot;1&quot;/&gt;&lt;lineCharCount val=&quot;50&quot;/&gt;&lt;lineCharCount val=&quot;1&quot;/&gt;&lt;lineCharCount val=&quot;67&quot;/&gt;&lt;lineCharCount val=&quot;1&quot;/&gt;&lt;lineCharCount val=&quot;50&quot;/&gt;&lt;/TableIndex&gt;&lt;/ShapeTextInfo&gt;"/>
  <p:tag name="HTML_SHAPEINFO" val="&lt;ThreeDShapeInfo&gt;&lt;uuid val=&quot;{76C6D05E-0F3D-4D3E-B0EA-C0B33032DF7B}&quot;/&gt;&lt;isInvalidForFieldText val=&quot;0&quot;/&gt;&lt;Image&gt;&lt;filename val=&quot;C:\Users\User\AppData\Local\Temp\CP1474810494765Session\CPTrustFolder1474810494781\PPTImport1474899548859\data\asimages\{76C6D05E-0F3D-4D3E-B0EA-C0B33032DF7B}_3.png&quot;/&gt;&lt;left val=&quot;54&quot;/&gt;&lt;top val=&quot;193&quot;/&gt;&lt;width val=&quot;870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A5A501B-6260-4BCD-B6C2-5C6F767A9903}&quot;/&gt;&lt;isInvalidForFieldText val=&quot;0&quot;/&gt;&lt;Image&gt;&lt;filename val=&quot;C:\Users\User\AppData\Local\Temp\CP1474810494765Session\CPTrustFolder1474810494781\PPTImport1474899548859\data\asimages\{0A5A501B-6260-4BCD-B6C2-5C6F767A990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FABBB4C3-B318-4B1B-AA4D-277F8B652E3C}&quot;/&gt;&lt;isInvalidForFieldText val=&quot;0&quot;/&gt;&lt;Image&gt;&lt;filename val=&quot;C:\Users\User\AppData\Local\Temp\CP1474810494765Session\CPTrustFolder1474810494781\PPTImport1474899548859\data\asimages\{FABBB4C3-B318-4B1B-AA4D-277F8B652E3C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1&quot;/&gt;&lt;lineCharCount val=&quot;63&quot;/&gt;&lt;lineCharCount val=&quot;46&quot;/&gt;&lt;/TableIndex&gt;&lt;/ShapeTextInfo&gt;"/>
  <p:tag name="HTML_SHAPEINFO" val="&lt;ThreeDShapeInfo&gt;&lt;uuid val=&quot;{F07276A4-E8D1-446C-9C65-212F4C4AD79D}&quot;/&gt;&lt;isInvalidForFieldText val=&quot;0&quot;/&gt;&lt;Image&gt;&lt;filename val=&quot;C:\Users\User\AppData\Local\Temp\CP1474810494765Session\CPTrustFolder1474810494781\PPTImport1474899548859\data\asimages\{F07276A4-E8D1-446C-9C65-212F4C4AD79D}_4.png&quot;/&gt;&lt;left val=&quot;42&quot;/&gt;&lt;top val=&quot;212&quot;/&gt;&lt;width val=&quot;870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B1423E4-3B55-46FC-B0D3-64CB89333161}&quot;/&gt;&lt;isInvalidForFieldText val=&quot;0&quot;/&gt;&lt;Image&gt;&lt;filename val=&quot;C:\Users\User\AppData\Local\Temp\CP1474810494765Session\CPTrustFolder1474810494781\PPTImport1474899548859\data\asimages\{0B1423E4-3B55-46FC-B0D3-64CB89333161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70D3C6F1-A280-40CC-ACA0-334F176E0512}&quot;/&gt;&lt;isInvalidForFieldText val=&quot;0&quot;/&gt;&lt;Image&gt;&lt;filename val=&quot;C:\Users\User\AppData\Local\Temp\CP1474810494765Session\CPTrustFolder1474810494781\PPTImport1474899548859\data\asimages\{70D3C6F1-A280-40CC-ACA0-334F176E0512}_5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2&quot;/&gt;&lt;lineCharCount val=&quot;16&quot;/&gt;&lt;lineCharCount val=&quot;21&quot;/&gt;&lt;lineCharCount val=&quot;35&quot;/&gt;&lt;lineCharCount val=&quot;41&quot;/&gt;&lt;lineCharCount val=&quot;20&quot;/&gt;&lt;/TableIndex&gt;&lt;/ShapeTextInfo&gt;"/>
  <p:tag name="HTML_SHAPEINFO" val="&lt;ThreeDShapeInfo&gt;&lt;uuid val=&quot;{7DE32601-EE2B-4DB9-95E2-8D507BA55607}&quot;/&gt;&lt;isInvalidForFieldText val=&quot;0&quot;/&gt;&lt;Image&gt;&lt;filename val=&quot;C:\Users\User\AppData\Local\Temp\CP1474810494765Session\CPTrustFolder1474810494781\PPTImport1474899548859\data\asimages\{7DE32601-EE2B-4DB9-95E2-8D507BA55607}_5.png&quot;/&gt;&lt;left val=&quot;42&quot;/&gt;&lt;top val=&quot;212&quot;/&gt;&lt;width val=&quot;870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F3FF1C9-483A-4E0C-A7E6-A2F0D7386A62}&quot;/&gt;&lt;isInvalidForFieldText val=&quot;0&quot;/&gt;&lt;Image&gt;&lt;filename val=&quot;C:\Users\User\AppData\Local\Temp\CP1474810494765Session\CPTrustFolder1474810494781\PPTImport1474899548859\data\asimages\{0F3FF1C9-483A-4E0C-A7E6-A2F0D7386A62}_5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D7C4D7DE-60A4-4D4C-A893-91951A47F14F}&quot;/&gt;&lt;isInvalidForFieldText val=&quot;0&quot;/&gt;&lt;Image&gt;&lt;filename val=&quot;C:\Users\User\AppData\Local\Temp\CP1474810494765Session\CPTrustFolder1474810494781\PPTImport1474899548859\data\asimages\{D7C4D7DE-60A4-4D4C-A893-91951A47F14F}_6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7&quot;/&gt;&lt;/TableIndex&gt;&lt;/ShapeTextInfo&gt;"/>
  <p:tag name="HTML_SHAPEINFO" val="&lt;ThreeDShapeInfo&gt;&lt;uuid val=&quot;{6484F109-07AA-4DF3-B1E5-3C6789A9713F}&quot;/&gt;&lt;isInvalidForFieldText val=&quot;0&quot;/&gt;&lt;Image&gt;&lt;filename val=&quot;C:\Users\User\AppData\Local\Temp\CP1474810494765Session\CPTrustFolder1474810494781\PPTImport1474899548859\data\asimages\{6484F109-07AA-4DF3-B1E5-3C6789A9713F}_6.png&quot;/&gt;&lt;left val=&quot;40&quot;/&gt;&lt;top val=&quot;212&quot;/&gt;&lt;width val=&quot;871&quot;/&gt;&lt;height val=&quot;5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B9505A9-BF00-4A2B-9D90-70FD9FDE5319}&quot;/&gt;&lt;isInvalidForFieldText val=&quot;0&quot;/&gt;&lt;Image&gt;&lt;filename val=&quot;C:\Users\User\AppData\Local\Temp\CP1474810494765Session\CPTrustFolder1474810494781\PPTImport1474899548859\data\asimages\{2B9505A9-BF00-4A2B-9D90-70FD9FDE5319}_6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4&quot;/&gt;&lt;lineCharCount val=&quot;1&quot;/&gt;&lt;lineCharCount val=&quot;47&quot;/&gt;&lt;/TableIndex&gt;&lt;/ShapeTextInfo&gt;"/>
  <p:tag name="HTML_SHAPEINFO" val="&lt;ThreeDShapeInfo&gt;&lt;uuid val=&quot;{E6F15D55-F0F4-4852-A8B3-0729EB55D3D8}&quot;/&gt;&lt;isInvalidForFieldText val=&quot;0&quot;/&gt;&lt;Image&gt;&lt;filename val=&quot;C:\Users\User\AppData\Local\Temp\CP1474810494765Session\CPTrustFolder1474810494781\PPTImport1474899548859\data\asimages\{E6F15D55-F0F4-4852-A8B3-0729EB55D3D8}_6.png&quot;/&gt;&lt;left val=&quot;42&quot;/&gt;&lt;top val=&quot;286&quot;/&gt;&lt;width val=&quot;857&quot;/&gt;&lt;height val=&quot;153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AD7C92FC-DD04-4A20-9D3D-A49BE863580A}&quot;/&gt;&lt;isInvalidForFieldText val=&quot;0&quot;/&gt;&lt;Image&gt;&lt;filename val=&quot;C:\Users\User\AppData\Local\Temp\CP1474810494765Session\CPTrustFolder1474810494781\PPTImport1474899548859\data\asimages\{AD7C92FC-DD04-4A20-9D3D-A49BE863580A}_7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86B22550-6D64-49ED-A91C-09444F502591}&quot;/&gt;&lt;isInvalidForFieldText val=&quot;0&quot;/&gt;&lt;Image&gt;&lt;filename val=&quot;C:\Users\User\AppData\Local\Temp\CP1474810494765Session\CPTrustFolder1474810494781\PPTImport1474899548859\data\asimages\{86B22550-6D64-49ED-A91C-09444F502591}_7.png&quot;/&gt;&lt;left val=&quot;40&quot;/&gt;&lt;top val=&quot;212&quot;/&gt;&lt;width val=&quot;871&quot;/&gt;&lt;height val=&quot;5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B066761-D607-4C24-8983-C1520FAC1EEB}&quot;/&gt;&lt;isInvalidForFieldText val=&quot;0&quot;/&gt;&lt;Image&gt;&lt;filename val=&quot;C:\Users\User\AppData\Local\Temp\CP1474810494765Session\CPTrustFolder1474810494781\PPTImport1474899548859\data\asimages\{4B066761-D607-4C24-8983-C1520FAC1EEB}_7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0&quot;/&gt;&lt;lineCharCount val=&quot;8&quot;/&gt;&lt;lineCharCount val=&quot;59&quot;/&gt;&lt;lineCharCount val=&quot;61&quot;/&gt;&lt;lineCharCount val=&quot;50&quot;/&gt;&lt;/TableIndex&gt;&lt;/ShapeTextInfo&gt;"/>
  <p:tag name="HTML_SHAPEINFO" val="&lt;ThreeDShapeInfo&gt;&lt;uuid val=&quot;{D5A5AC87-159D-43FE-B5DA-D81BB13553BD}&quot;/&gt;&lt;isInvalidForFieldText val=&quot;0&quot;/&gt;&lt;Image&gt;&lt;filename val=&quot;C:\Users\User\AppData\Local\Temp\CP1474810494765Session\CPTrustFolder1474810494781\PPTImport1474899548859\data\asimages\{D5A5AC87-159D-43FE-B5DA-D81BB13553BD}_7.png&quot;/&gt;&lt;left val=&quot;42&quot;/&gt;&lt;top val=&quot;277&quot;/&gt;&lt;width val=&quot;846&quot;/&gt;&lt;height val=&quot;233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0038DEF3-FBD7-4F0C-841A-0E317C9F2309}&quot;/&gt;&lt;isInvalidForFieldText val=&quot;0&quot;/&gt;&lt;Image&gt;&lt;filename val=&quot;C:\Users\User\AppData\Local\Temp\CP1474810494765Session\CPTrustFolder1474810494781\PPTImport1474899548859\data\asimages\{0038DEF3-FBD7-4F0C-841A-0E317C9F2309}_8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7&quot;/&gt;&lt;lineCharCount val=&quot;1&quot;/&gt;&lt;lineCharCount val=&quot;70&quot;/&gt;&lt;lineCharCount val=&quot;9&quot;/&gt;&lt;lineCharCount val=&quot;1&quot;/&gt;&lt;lineCharCount val=&quot;57&quot;/&gt;&lt;/TableIndex&gt;&lt;/ShapeTextInfo&gt;"/>
  <p:tag name="HTML_SHAPEINFO" val="&lt;ThreeDShapeInfo&gt;&lt;uuid val=&quot;{505C6C7F-3C8E-4E58-88DA-8033DABFC65D}&quot;/&gt;&lt;isInvalidForFieldText val=&quot;0&quot;/&gt;&lt;Image&gt;&lt;filename val=&quot;C:\Users\User\AppData\Local\Temp\CP1474810494765Session\CPTrustFolder1474810494781\PPTImport1474899548859\data\asimages\{505C6C7F-3C8E-4E58-88DA-8033DABFC65D}_8.png&quot;/&gt;&lt;left val=&quot;22&quot;/&gt;&lt;top val=&quot;193&quot;/&gt;&lt;width val=&quot;91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9F6EA3E-7946-4313-B440-80800B7599FD}&quot;/&gt;&lt;isInvalidForFieldText val=&quot;0&quot;/&gt;&lt;Image&gt;&lt;filename val=&quot;C:\Users\User\AppData\Local\Temp\CP1474810494765Session\CPTrustFolder1474810494781\PPTImport1474899548859\data\asimages\{59F6EA3E-7946-4313-B440-80800B7599FD}_8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C5A30930-7D78-40B4-81F2-200A604B27A5}&quot;/&gt;&lt;isInvalidForFieldText val=&quot;0&quot;/&gt;&lt;Image&gt;&lt;filename val=&quot;C:\Users\User\AppData\Local\Temp\CP1474810494765Session\CPTrustFolder1474810494781\PPTImport1474899548859\data\asimages\{C5A30930-7D78-40B4-81F2-200A604B27A5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9&quot;/&gt;&lt;lineCharCount val=&quot;68&quot;/&gt;&lt;lineCharCount val=&quot;67&quot;/&gt;&lt;lineCharCount val=&quot;1&quot;/&gt;&lt;lineCharCount val=&quot;65&quot;/&gt;&lt;lineCharCount val=&quot;8&quot;/&gt;&lt;lineCharCount val=&quot;1&quot;/&gt;&lt;lineCharCount val=&quot;73&quot;/&gt;&lt;lineCharCount val=&quot;70&quot;/&gt;&lt;lineCharCount val=&quot;10&quot;/&gt;&lt;/TableIndex&gt;&lt;/ShapeTextInfo&gt;"/>
  <p:tag name="HTML_SHAPEINFO" val="&lt;ThreeDShapeInfo&gt;&lt;uuid val=&quot;{CA7E5F82-130D-4E8C-B97F-D40559937C90}&quot;/&gt;&lt;isInvalidForFieldText val=&quot;0&quot;/&gt;&lt;Image&gt;&lt;filename val=&quot;C:\Users\User\AppData\Local\Temp\CP1474810494765Session\CPTrustFolder1474810494781\PPTImport1474899548859\data\asimages\{CA7E5F82-130D-4E8C-B97F-D40559937C90}_9.png&quot;/&gt;&lt;left val=&quot;42&quot;/&gt;&lt;top val=&quot;212&quot;/&gt;&lt;width val=&quot;882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AF7491F-C41A-4C45-8A4C-8AD7B3C40C04}&quot;/&gt;&lt;isInvalidForFieldText val=&quot;0&quot;/&gt;&lt;Image&gt;&lt;filename val=&quot;C:\Users\User\AppData\Local\Temp\CP1474810494765Session\CPTrustFolder1474810494781\PPTImport1474899548859\data\asimages\{AAF7491F-C41A-4C45-8A4C-8AD7B3C40C04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A22C56CA-AB81-4726-BBB4-20DBE75EEE5E}&quot;/&gt;&lt;isInvalidForFieldText val=&quot;0&quot;/&gt;&lt;Image&gt;&lt;filename val=&quot;C:\Users\User\AppData\Local\Temp\CP1474810494765Session\CPTrustFolder1474810494781\PPTImport1474899548859\data\asimages\{A22C56CA-AB81-4726-BBB4-20DBE75EEE5E}_10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69&quot;/&gt;&lt;lineCharCount val=&quot;58&quot;/&gt;&lt;lineCharCount val=&quot;56&quot;/&gt;&lt;lineCharCount val=&quot;45&quot;/&gt;&lt;/TableIndex&gt;&lt;/ShapeTextInfo&gt;"/>
  <p:tag name="HTML_SHAPEINFO" val="&lt;ThreeDShapeInfo&gt;&lt;uuid val=&quot;{052582EE-F651-4B44-B68E-D5A072803F8E}&quot;/&gt;&lt;isInvalidForFieldText val=&quot;0&quot;/&gt;&lt;Image&gt;&lt;filename val=&quot;C:\Users\User\AppData\Local\Temp\CP1474810494765Session\CPTrustFolder1474810494781\PPTImport1474899548859\data\asimages\{052582EE-F651-4B44-B68E-D5A072803F8E}_10.png&quot;/&gt;&lt;left val=&quot;42&quot;/&gt;&lt;top val=&quot;212&quot;/&gt;&lt;width val=&quot;870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C33E852-E808-42F8-BBEF-96E7ECCCB606}&quot;/&gt;&lt;isInvalidForFieldText val=&quot;0&quot;/&gt;&lt;Image&gt;&lt;filename val=&quot;C:\Users\User\AppData\Local\Temp\CP1474810494765Session\CPTrustFolder1474810494781\PPTImport1474899548859\data\asimages\{9C33E852-E808-42F8-BBEF-96E7ECCCB606}_10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595D9FC5-7ACC-4328-865C-D4621B6CCA6E}&quot;/&gt;&lt;isInvalidForFieldText val=&quot;0&quot;/&gt;&lt;Image&gt;&lt;filename val=&quot;C:\Users\User\AppData\Local\Temp\CP1474810494765Session\CPTrustFolder1474810494781\PPTImport1474899548859\data\asimages\{595D9FC5-7ACC-4328-865C-D4621B6CCA6E}_11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1&quot;/&gt;&lt;lineCharCount val=&quot;29&quot;/&gt;&lt;lineCharCount val=&quot;70&quot;/&gt;&lt;lineCharCount val=&quot;7&quot;/&gt;&lt;lineCharCount val=&quot;56&quot;/&gt;&lt;lineCharCount val=&quot;46&quot;/&gt;&lt;lineCharCount val=&quot;18&quot;/&gt;&lt;lineCharCount val=&quot;67&quot;/&gt;&lt;lineCharCount val=&quot;40&quot;/&gt;&lt;/TableIndex&gt;&lt;/ShapeTextInfo&gt;"/>
  <p:tag name="HTML_SHAPEINFO" val="&lt;ThreeDShapeInfo&gt;&lt;uuid val=&quot;{0C1E3E75-A014-4CC1-AC18-A00C714A20B4}&quot;/&gt;&lt;isInvalidForFieldText val=&quot;0&quot;/&gt;&lt;Image&gt;&lt;filename val=&quot;C:\Users\User\AppData\Local\Temp\CP1474810494765Session\CPTrustFolder1474810494781\PPTImport1474899548859\data\asimages\{0C1E3E75-A014-4CC1-AC18-A00C714A20B4}_11.png&quot;/&gt;&lt;left val=&quot;42&quot;/&gt;&lt;top val=&quot;212&quot;/&gt;&lt;width val=&quot;872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1419BBA-7CC4-4FBE-9331-88FBAA2479C9}&quot;/&gt;&lt;isInvalidForFieldText val=&quot;0&quot;/&gt;&lt;Image&gt;&lt;filename val=&quot;C:\Users\User\AppData\Local\Temp\CP1474810494765Session\CPTrustFolder1474810494781\PPTImport1474899548859\data\asimages\{C1419BBA-7CC4-4FBE-9331-88FBAA2479C9}_11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F692F7B0-278A-4B67-94FB-E68BE48722FC}&quot;/&gt;&lt;isInvalidForFieldText val=&quot;0&quot;/&gt;&lt;Image&gt;&lt;filename val=&quot;C:\Users\User\AppData\Local\Temp\CP1474810494765Session\CPTrustFolder1474810494781\PPTImport1474899548859\data\asimages\{F692F7B0-278A-4B67-94FB-E68BE48722FC}_12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0&quot;/&gt;&lt;lineCharCount val=&quot;58&quot;/&gt;&lt;lineCharCount val=&quot;54&quot;/&gt;&lt;lineCharCount val=&quot;45&quot;/&gt;&lt;lineCharCount val=&quot;58&quot;/&gt;&lt;lineCharCount val=&quot;48&quot;/&gt;&lt;/TableIndex&gt;&lt;/ShapeTextInfo&gt;"/>
  <p:tag name="HTML_SHAPEINFO" val="&lt;ThreeDShapeInfo&gt;&lt;uuid val=&quot;{89C0AFA8-00BE-4C6E-B239-31A73FDF25B9}&quot;/&gt;&lt;isInvalidForFieldText val=&quot;0&quot;/&gt;&lt;Image&gt;&lt;filename val=&quot;C:\Users\User\AppData\Local\Temp\CP1474810494765Session\CPTrustFolder1474810494781\PPTImport1474899548859\data\asimages\{89C0AFA8-00BE-4C6E-B239-31A73FDF25B9}_12.png&quot;/&gt;&lt;left val=&quot;42&quot;/&gt;&lt;top val=&quot;215&quot;/&gt;&lt;width val=&quot;870&quot;/&gt;&lt;height val=&quot;41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382CE1B-84FA-47E4-AE78-6B99323B928E}&quot;/&gt;&lt;isInvalidForFieldText val=&quot;0&quot;/&gt;&lt;Image&gt;&lt;filename val=&quot;C:\Users\User\AppData\Local\Temp\CP1474810494765Session\CPTrustFolder1474810494781\PPTImport1474899548859\data\asimages\{7382CE1B-84FA-47E4-AE78-6B99323B928E}_12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E0038611-CD48-43DB-9C4B-48D6E1CF69D3}&quot;/&gt;&lt;isInvalidForFieldText val=&quot;0&quot;/&gt;&lt;Image&gt;&lt;filename val=&quot;C:\Users\User\AppData\Local\Temp\CP1474810494765Session\CPTrustFolder1474810494781\PPTImport1474899548859\data\asimages\{E0038611-CD48-43DB-9C4B-48D6E1CF69D3}_13.png&quot;/&gt;&lt;left val=&quot;0&quot;/&gt;&lt;top val=&quot;278&quot;/&gt;&lt;width val=&quot;961&quot;/&gt;&lt;height val=&quot;20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1&quot;/&gt;&lt;/TableIndex&gt;&lt;/ShapeTextInfo&gt;"/>
  <p:tag name="HTML_SHAPEINFO" val="&lt;ThreeDShapeInfo&gt;&lt;uuid val=&quot;{8297EB9D-4DC3-441C-8FEE-1E241C2141B2}&quot;/&gt;&lt;isInvalidForFieldText val=&quot;0&quot;/&gt;&lt;Image&gt;&lt;filename val=&quot;C:\Users\User\AppData\Local\Temp\CP1474810494765Session\CPTrustFolder1474810494781\PPTImport1474899548859\data\asimages\{8297EB9D-4DC3-441C-8FEE-1E241C2141B2}_13.png&quot;/&gt;&lt;left val=&quot;47&quot;/&gt;&lt;top val=&quot;215&quot;/&gt;&lt;width val=&quot;865&quot;/&gt;&lt;height val=&quot;41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3B9B6BA-9308-4036-93AD-1281E9F6D308}&quot;/&gt;&lt;isInvalidForFieldText val=&quot;0&quot;/&gt;&lt;Image&gt;&lt;filename val=&quot;C:\Users\User\AppData\Local\Temp\CP1474810494765Session\CPTrustFolder1474810494781\PPTImport1474899548859\data\asimages\{83B9B6BA-9308-4036-93AD-1281E9F6D308}_13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Theme" id="{885D30DC-FFEC-48AF-AC04-31A12EF36B80}" vid="{88710150-3BA2-4AF2-9BC9-8E5E83085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5266</TotalTime>
  <Words>1218</Words>
  <Application>Microsoft Office PowerPoint</Application>
  <PresentationFormat>On-screen Show (4:3)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VA Theme</vt:lpstr>
      <vt:lpstr>Ready for Decision</vt:lpstr>
      <vt:lpstr>Lesson Objectives</vt:lpstr>
      <vt:lpstr>References</vt:lpstr>
      <vt:lpstr>Responsibilities of a RVSR</vt:lpstr>
      <vt:lpstr>Responsibility of a VSR</vt:lpstr>
      <vt:lpstr>Rating Activity Decisions</vt:lpstr>
      <vt:lpstr>Review of Application</vt:lpstr>
      <vt:lpstr>Duty to Assist</vt:lpstr>
      <vt:lpstr>Examination</vt:lpstr>
      <vt:lpstr>Review the Findings from VA Exam</vt:lpstr>
      <vt:lpstr>Making Claim Ready for Decision</vt:lpstr>
      <vt:lpstr>Summary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for Decision PowerPoint Presentation</dc:title>
  <dc:subject>VSR</dc:subject>
  <dc:creator>Department of Veterans Affairs, Veterans Benefits Administration, Compensation Service, STAFF</dc:creator>
  <cp:keywords>Roles,VSR,RVSR,Duty to Assist,Examination,Review,Exam Results,Claim,Ready for Decision</cp:keywords>
  <dc:description>This lesson provides the VSR employee with the knowledge to determine if a claim is ready for decision.</dc:description>
  <cp:lastModifiedBy>Kathy Poole</cp:lastModifiedBy>
  <cp:revision>411</cp:revision>
  <cp:lastPrinted>2015-12-30T19:13:57Z</cp:lastPrinted>
  <dcterms:created xsi:type="dcterms:W3CDTF">2014-04-30T02:32:11Z</dcterms:created>
  <dcterms:modified xsi:type="dcterms:W3CDTF">2018-08-17T17:17:00Z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