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6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7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8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9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0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1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2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3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4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6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34"/>
  </p:notesMasterIdLst>
  <p:handoutMasterIdLst>
    <p:handoutMasterId r:id="rId35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300" r:id="rId14"/>
    <p:sldId id="303" r:id="rId15"/>
    <p:sldId id="266" r:id="rId16"/>
    <p:sldId id="301" r:id="rId17"/>
    <p:sldId id="267" r:id="rId18"/>
    <p:sldId id="302" r:id="rId19"/>
    <p:sldId id="268" r:id="rId20"/>
    <p:sldId id="269" r:id="rId21"/>
    <p:sldId id="304" r:id="rId22"/>
    <p:sldId id="305" r:id="rId23"/>
    <p:sldId id="271" r:id="rId24"/>
    <p:sldId id="294" r:id="rId25"/>
    <p:sldId id="295" r:id="rId26"/>
    <p:sldId id="296" r:id="rId27"/>
    <p:sldId id="270" r:id="rId28"/>
    <p:sldId id="272" r:id="rId29"/>
    <p:sldId id="298" r:id="rId30"/>
    <p:sldId id="273" r:id="rId31"/>
    <p:sldId id="274" r:id="rId32"/>
    <p:sldId id="299" r:id="rId33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7" clrIdx="0"/>
  <p:cmAuthor id="1" name="Aaron Cantrell" initials="AJ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1F490A"/>
    <a:srgbClr val="7C5F1E"/>
    <a:srgbClr val="E7D0A4"/>
    <a:srgbClr val="6A5B3F"/>
    <a:srgbClr val="987734"/>
    <a:srgbClr val="AB8C4E"/>
    <a:srgbClr val="C6A156"/>
    <a:srgbClr val="E8D2A8"/>
    <a:srgbClr val="F5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85" autoAdjust="0"/>
    <p:restoredTop sz="91921" autoAdjust="0"/>
  </p:normalViewPr>
  <p:slideViewPr>
    <p:cSldViewPr snapToGrid="0">
      <p:cViewPr varScale="1">
        <p:scale>
          <a:sx n="106" d="100"/>
          <a:sy n="106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21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81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7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69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24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20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06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56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20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43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40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78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9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97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57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39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6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13682594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992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25487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33983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5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Questions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073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160735" indent="-16073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8791" indent="-15627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2204" indent="-163414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11684" indent="-12948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379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2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47800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8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59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0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hdr="0" ftr="0" dt="0"/>
  <p:txStyles>
    <p:titleStyle>
      <a:lvl1pPr algn="ctr" defTabSz="216992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8496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992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5487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33983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96726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6pPr>
      <a:lvl7pPr marL="705223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7pPr>
      <a:lvl8pPr marL="813719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8pPr>
      <a:lvl9pPr marL="922214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10849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2pPr>
      <a:lvl3pPr marL="216992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3pPr>
      <a:lvl4pPr marL="325487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33983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42479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650975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75947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2C46E6-4CB4-4034-8572-EF220043B707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/>
          <a:lstStyle/>
          <a:p>
            <a:r>
              <a:rPr lang="en-US" dirty="0"/>
              <a:t>Introduction to Special Monthly Compensation (VSR)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2C7C57-4711-4979-BE66-ED221DA607E7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r>
              <a:rPr lang="en-US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5AC2AF-AAE8-4C83-83FF-4CC4BC13683B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December 2016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Scenario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>
              <a:lnSpc>
                <a:spcPct val="110000"/>
              </a:lnSpc>
            </a:pPr>
            <a:r>
              <a:rPr lang="en-US" dirty="0"/>
              <a:t>The Veteran is service connected for coronary artery disease (60%), diabetes mellitus (40%), peripheral neuropathy left lower extremity (20%), peripheral neuropathy right lower extremity (20%), peripheral neuropathy left upper extremity (20%), and peripheral neuropathy right upper extremity (20%). The RVSR increases the evaluation of coronary artery disease to 100% effective 02/14/2015.  Is the Veteran entitled to SMC (K) and/or SMC (S1), statutory housebound, and if so, what is the effective date of the grant?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71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Scenario 1 -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/>
            <a:r>
              <a:rPr lang="en-US" dirty="0"/>
              <a:t>The Veteran is only entitled to SMC (S1), effective 02/14/2015, as he has a 100% evaluation for coronary heart disease and the rest of his service connected disabilities combine to 80% disabling.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1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Scenario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/>
            <a:r>
              <a:rPr lang="en-US" dirty="0"/>
              <a:t>The Veteran is service connected for tinnitus (10%) and bilateral hearing loss (0%). The RVSR grants service connection for prostate cancer with erectile dysfunction at 100% effective 03/12/2016. Is the Veteran entitled to SMC (K) and/or SMC (S1), statutory housebound, and if so what is the effective date of the grant?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9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Scenario 2 -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/>
            <a:r>
              <a:rPr lang="en-US" dirty="0"/>
              <a:t>The Veteran is entitled to SMC (K), effective 03/12/2016, as he has loss of use of a creative organ. The Veteran is not entitled to SMC (S1) as his other service connected disabilities do not combine to at least 60%.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57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Scenario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B21AD5-2AC7-4263-AF6F-178C53A241C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1948" y="1956619"/>
            <a:ext cx="8219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Veteran is service connected for posttraumatic stress disorder (70%), degenerative disc disease of lumbosacral spine (20%), degenerative disc disease of the cervical spine (20%), patellofemoral pain syndrome right knee (20%), and patellofemoral pain syndrome left knee (20%). The RVSR grants entitlement to the individual unemployability (IU) based on the Veteran’s posttraumatic stress disorder effective 04/08/2014. Is the Veteran entitled to SMC (K) and/or SMC (S1), statutory housebound, and if so what is the effective date of the grant? </a:t>
            </a:r>
          </a:p>
        </p:txBody>
      </p:sp>
    </p:spTree>
    <p:extLst>
      <p:ext uri="{BB962C8B-B14F-4D97-AF65-F5344CB8AC3E}">
        <p14:creationId xmlns:p14="http://schemas.microsoft.com/office/powerpoint/2010/main" val="3264251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Scenario 3 -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/>
            <a:r>
              <a:rPr lang="en-US" dirty="0"/>
              <a:t>The Veteran is only entitled to SMC (S1), effective 04/08/2014, as she was granted IU based on one condition and the rest of her service connected conditions combine to 60% disabling.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63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Reviewing the Codesheet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/>
            <a:r>
              <a:rPr lang="en-US" dirty="0">
                <a:latin typeface="+mj-lt"/>
              </a:rPr>
              <a:t>The VSR promulgating or authorizing an award should review the Rating Codesheet for any </a:t>
            </a:r>
            <a:r>
              <a:rPr lang="en-US" b="1" i="1" dirty="0">
                <a:latin typeface="+mj-lt"/>
              </a:rPr>
              <a:t>obvious</a:t>
            </a:r>
            <a:r>
              <a:rPr lang="en-US" dirty="0">
                <a:latin typeface="+mj-lt"/>
              </a:rPr>
              <a:t> errors:</a:t>
            </a:r>
          </a:p>
          <a:p>
            <a:pPr marL="569913" lvl="1" indent="-344488"/>
            <a:r>
              <a:rPr lang="en-US" dirty="0">
                <a:latin typeface="+mj-lt"/>
                <a:cs typeface="Times New Roman" panose="02020603050405020304" pitchFamily="18" charset="0"/>
              </a:rPr>
              <a:t>correct effective date of grant</a:t>
            </a:r>
          </a:p>
          <a:p>
            <a:pPr marL="569913" lvl="1" indent="-344488"/>
            <a:r>
              <a:rPr lang="en-US" dirty="0">
                <a:latin typeface="+mj-lt"/>
                <a:cs typeface="Times New Roman" panose="02020603050405020304" pitchFamily="18" charset="0"/>
              </a:rPr>
              <a:t>duplicate grant of the same issue</a:t>
            </a:r>
          </a:p>
          <a:p>
            <a:pPr marL="569913" lvl="1" indent="-344488"/>
            <a:r>
              <a:rPr lang="en-US" dirty="0">
                <a:latin typeface="+mj-lt"/>
                <a:cs typeface="Times New Roman" panose="02020603050405020304" pitchFamily="18" charset="0"/>
              </a:rPr>
              <a:t>incorrect SMC information</a:t>
            </a:r>
          </a:p>
          <a:p>
            <a:pPr marL="225425" indent="-225425"/>
            <a:r>
              <a:rPr lang="en-US" dirty="0">
                <a:latin typeface="+mj-lt"/>
              </a:rPr>
              <a:t>The VSR is not expected to argue grants/denials or evaluations levels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6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Review the Codesheet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/>
            <a:r>
              <a:rPr lang="en-US" dirty="0">
                <a:latin typeface="+mj-lt"/>
              </a:rPr>
              <a:t>When reviewing the Codesheet for SMC information, ask the following:</a:t>
            </a:r>
          </a:p>
          <a:p>
            <a:pPr marL="511175" lvl="1" indent="-285750"/>
            <a:r>
              <a:rPr lang="en-US" dirty="0">
                <a:latin typeface="+mj-lt"/>
                <a:cs typeface="Times New Roman" panose="02020603050405020304" pitchFamily="18" charset="0"/>
              </a:rPr>
              <a:t>Were all SMC issues addressed?</a:t>
            </a:r>
          </a:p>
          <a:p>
            <a:pPr marL="511175" lvl="1" indent="-285750"/>
            <a:r>
              <a:rPr lang="en-US" dirty="0">
                <a:latin typeface="+mj-lt"/>
                <a:cs typeface="Times New Roman" panose="02020603050405020304" pitchFamily="18" charset="0"/>
              </a:rPr>
              <a:t>If there was an SMC (K) grant prior to another SMC grant (i.e., S or L), did it continue after the grant?</a:t>
            </a:r>
          </a:p>
          <a:p>
            <a:pPr marL="511175" lvl="1" indent="-285750"/>
            <a:r>
              <a:rPr lang="en-US" dirty="0">
                <a:latin typeface="+mj-lt"/>
                <a:cs typeface="Times New Roman" panose="02020603050405020304" pitchFamily="18" charset="0"/>
              </a:rPr>
              <a:t>Did we grant SMC (S1), statutory housebound, if applicable?</a:t>
            </a:r>
          </a:p>
          <a:p>
            <a:pPr marL="511175" lvl="1" indent="-285750"/>
            <a:r>
              <a:rPr lang="en-US" dirty="0">
                <a:latin typeface="+mj-lt"/>
                <a:cs typeface="Times New Roman" panose="02020603050405020304" pitchFamily="18" charset="0"/>
              </a:rPr>
              <a:t>If the SMC (S1) grant was based on a temporary 100%, is the SMC (S1) stopped and is it stopped on the appropriate date?</a:t>
            </a:r>
          </a:p>
          <a:p>
            <a:pPr marL="511175" lvl="1" indent="-285750"/>
            <a:r>
              <a:rPr lang="en-US" dirty="0">
                <a:latin typeface="+mj-lt"/>
                <a:cs typeface="Times New Roman" panose="02020603050405020304" pitchFamily="18" charset="0"/>
              </a:rPr>
              <a:t>Are the SMC codes in the SMC Code Box correct?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70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Rating Codesheet – Attachment A (Correct)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100" y="2014036"/>
            <a:ext cx="6911799" cy="334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6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Rating Codesheet – Attachment B (Incorrect)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3671" y="1997531"/>
            <a:ext cx="6836658" cy="31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2000" dirty="0">
                <a:latin typeface="+mj-lt"/>
                <a:cs typeface="Times New Roman" panose="02020603050405020304" pitchFamily="18" charset="0"/>
              </a:rPr>
              <a:t>Demonstrate understanding of the concept of special monthly compensation (SMC) and two levels of SMC: (K) and (S1)</a:t>
            </a:r>
          </a:p>
          <a:p>
            <a:pPr marL="342900" lvl="1" indent="-342900"/>
            <a:r>
              <a:rPr lang="en-US" sz="2000" dirty="0">
                <a:latin typeface="+mj-lt"/>
                <a:cs typeface="Times New Roman" panose="02020603050405020304" pitchFamily="18" charset="0"/>
              </a:rPr>
              <a:t>Recognize a claim for SMC</a:t>
            </a:r>
          </a:p>
          <a:p>
            <a:pPr marL="342900" lvl="1" indent="-342900"/>
            <a:r>
              <a:rPr lang="en-US" sz="2000" dirty="0">
                <a:latin typeface="+mj-lt"/>
                <a:cs typeface="Times New Roman" panose="02020603050405020304" pitchFamily="18" charset="0"/>
              </a:rPr>
              <a:t>Develop a claim for SMC</a:t>
            </a:r>
          </a:p>
          <a:p>
            <a:pPr marL="342900" lvl="1" indent="-342900"/>
            <a:r>
              <a:rPr lang="en-US" sz="2000" dirty="0">
                <a:latin typeface="+mj-lt"/>
                <a:cs typeface="Times New Roman" panose="02020603050405020304" pitchFamily="18" charset="0"/>
              </a:rPr>
              <a:t>Verify the Rating Codesheet for accuracy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Topic 2 Exercise A: SMC Codes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3600" dirty="0"/>
              <a:t>Complete SMC Codes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20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Topic 2 Exercise B: SMC (S1) Exercise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3600" dirty="0"/>
              <a:t>Complete SMC (S1) Exercise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19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Substantially Complete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/>
            <a:r>
              <a:rPr lang="en-US" dirty="0">
                <a:latin typeface="+mj-lt"/>
              </a:rPr>
              <a:t>The Veteran may submit a stand-alone claim for SMC or special monthly pension (SMP) on a VA Form 21-2680</a:t>
            </a:r>
          </a:p>
          <a:p>
            <a:pPr marL="225425" indent="-225425"/>
            <a:r>
              <a:rPr lang="en-US" dirty="0">
                <a:latin typeface="+mj-lt"/>
              </a:rPr>
              <a:t>For the application to be considered complete, the form must contain:</a:t>
            </a:r>
          </a:p>
          <a:p>
            <a:pPr marL="628650" lvl="1" indent="-403225"/>
            <a:r>
              <a:rPr lang="en-US" dirty="0">
                <a:latin typeface="+mj-lt"/>
                <a:cs typeface="Times New Roman" panose="02020603050405020304" pitchFamily="18" charset="0"/>
              </a:rPr>
              <a:t>Claimant’s name</a:t>
            </a:r>
          </a:p>
          <a:p>
            <a:pPr marL="628650" lvl="1" indent="-403225"/>
            <a:r>
              <a:rPr lang="en-US" dirty="0">
                <a:latin typeface="+mj-lt"/>
                <a:cs typeface="Times New Roman" panose="02020603050405020304" pitchFamily="18" charset="0"/>
              </a:rPr>
              <a:t>Sufficient service information to verify the Veteran’s service</a:t>
            </a:r>
          </a:p>
          <a:p>
            <a:pPr marL="628650" lvl="1" indent="-403225"/>
            <a:r>
              <a:rPr lang="en-US" b="1" i="1" dirty="0">
                <a:latin typeface="+mj-lt"/>
                <a:cs typeface="Times New Roman" panose="02020603050405020304" pitchFamily="18" charset="0"/>
              </a:rPr>
              <a:t>The benefit claimed</a:t>
            </a:r>
          </a:p>
          <a:p>
            <a:pPr marL="628650" lvl="1" indent="-403225"/>
            <a:r>
              <a:rPr lang="en-US" b="1" i="1" dirty="0">
                <a:latin typeface="+mj-lt"/>
                <a:cs typeface="Times New Roman" panose="02020603050405020304" pitchFamily="18" charset="0"/>
              </a:rPr>
              <a:t>Disabilities on which the claim is based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628650" lvl="1" indent="-403225"/>
            <a:r>
              <a:rPr lang="en-US" dirty="0">
                <a:latin typeface="+mj-lt"/>
                <a:cs typeface="Times New Roman" panose="02020603050405020304" pitchFamily="18" charset="0"/>
              </a:rPr>
              <a:t>Statement of income (for pension claim)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41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VA Form 21-2680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noFill/>
        </p:spPr>
        <p:txBody>
          <a:bodyPr>
            <a:normAutofit/>
          </a:bodyPr>
          <a:lstStyle/>
          <a:p>
            <a:pPr marL="225425" indent="-225425"/>
            <a:r>
              <a:rPr lang="en-US" dirty="0"/>
              <a:t>The main problem with the VA Form 21-2680 is that is does not contain a section that allows the Veteran to clearly identify if he is claiming SMC or SMP </a:t>
            </a:r>
          </a:p>
          <a:p>
            <a:pPr marL="225425" indent="-225425"/>
            <a:r>
              <a:rPr lang="en-US" dirty="0"/>
              <a:t>Use the table found in M21-1 Part III, Subpart ii, 2.B.1.f when faced with an unclear VA Form 21-2680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29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Clarification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noFill/>
        </p:spPr>
        <p:txBody>
          <a:bodyPr>
            <a:normAutofit/>
          </a:bodyPr>
          <a:lstStyle/>
          <a:p>
            <a:pPr marL="225425" indent="-225425"/>
            <a:r>
              <a:rPr lang="en-US" dirty="0"/>
              <a:t>The VA Form 21-2680 cannot be used as a claim for service-connection or pension</a:t>
            </a:r>
          </a:p>
          <a:p>
            <a:pPr marL="225425" indent="-225425"/>
            <a:r>
              <a:rPr lang="en-US" dirty="0"/>
              <a:t>If clarification can be accomplished over the phone, call the Veteran</a:t>
            </a:r>
          </a:p>
          <a:p>
            <a:pPr marL="225425" indent="-225425"/>
            <a:r>
              <a:rPr lang="en-US" dirty="0"/>
              <a:t>Depending on the scenario, a standard or modified RFA letter may be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09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Clarification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noFill/>
        </p:spPr>
        <p:txBody>
          <a:bodyPr>
            <a:noAutofit/>
          </a:bodyPr>
          <a:lstStyle/>
          <a:p>
            <a:pPr marL="225425" indent="-225425"/>
            <a:r>
              <a:rPr lang="en-US" dirty="0">
                <a:latin typeface="+mj-lt"/>
                <a:cs typeface="Times New Roman" panose="02020603050405020304" pitchFamily="18" charset="0"/>
              </a:rPr>
              <a:t>If the Veteran’s claim falls into scenarios 4 and 5 found in the chart in the manual reference, a standard RFA letter is needed.</a:t>
            </a:r>
          </a:p>
          <a:p>
            <a:pPr marL="225425" indent="-225425"/>
            <a:r>
              <a:rPr lang="en-US" dirty="0">
                <a:latin typeface="+mj-lt"/>
                <a:cs typeface="Times New Roman" panose="02020603050405020304" pitchFamily="18" charset="0"/>
              </a:rPr>
              <a:t>If the Veteran’s claim falls into scenarios 1 and 2 found in the chart in the manual reference, a modified RFA letter is needed.  Send the Veteran the RFA – Solicit for a Claim for SMP template under the VSC drop down in Letter Creator.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13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Topic 3 Exercise: VA Form 21-2680 Exercise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3600" dirty="0"/>
              <a:t>Complete VA Form 21-2680 Exercise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23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SMC Development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/>
            <a:r>
              <a:rPr lang="en-US" dirty="0"/>
              <a:t>If the Veteran provides a VA Form 21-526EZ with her claim for SMC, no 5103 development is required.</a:t>
            </a:r>
          </a:p>
          <a:p>
            <a:pPr marL="225425" indent="-225425"/>
            <a:r>
              <a:rPr lang="en-US" dirty="0"/>
              <a:t>If the Veteran does not provide a VA Form 21-526EZ, then SMC WTEMS will need to be sent with the standard or custom 5103.</a:t>
            </a:r>
          </a:p>
          <a:p>
            <a:pPr marL="225425" indent="-225425"/>
            <a:r>
              <a:rPr lang="en-US" dirty="0"/>
              <a:t>Other development may be needed, depending on the situation (i.e., private treatment records or VA treatment records).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69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Examinations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/>
            <a:r>
              <a:rPr lang="en-US" dirty="0">
                <a:latin typeface="+mj-lt"/>
              </a:rPr>
              <a:t>When the Veteran specifically claims SMC, generally, an examination is not needed</a:t>
            </a:r>
          </a:p>
          <a:p>
            <a:pPr marL="225425" indent="-225425"/>
            <a:r>
              <a:rPr lang="en-US" dirty="0">
                <a:latin typeface="+mj-lt"/>
              </a:rPr>
              <a:t>However, an exam may be needed if the medical evidence is insufficient to evaluate the disability</a:t>
            </a:r>
          </a:p>
          <a:p>
            <a:pPr marL="225425" lvl="1" indent="-225425"/>
            <a:r>
              <a:rPr lang="en-US" sz="2000" dirty="0">
                <a:latin typeface="+mj-lt"/>
                <a:cs typeface="Times New Roman" panose="02020603050405020304" pitchFamily="18" charset="0"/>
              </a:rPr>
              <a:t>You should allow the RVSR to determine the need for an examination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07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40B7-AD77-4E9B-866B-05F6166C4DF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2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5195"/>
            <a:ext cx="8229600" cy="4687450"/>
          </a:xfrm>
        </p:spPr>
        <p:txBody>
          <a:bodyPr>
            <a:noAutofit/>
          </a:bodyPr>
          <a:lstStyle/>
          <a:p>
            <a:pPr lvl="0" hangingPunct="0">
              <a:lnSpc>
                <a:spcPct val="120000"/>
              </a:lnSpc>
            </a:pPr>
            <a:r>
              <a:rPr lang="en-US" sz="1400" dirty="0"/>
              <a:t>38 U.S.C. 1114, Rates of Wartime Disability Compensation</a:t>
            </a:r>
          </a:p>
          <a:p>
            <a:pPr lvl="0" hangingPunct="0">
              <a:lnSpc>
                <a:spcPct val="120000"/>
              </a:lnSpc>
            </a:pPr>
            <a:r>
              <a:rPr lang="en-US" sz="1400" dirty="0"/>
              <a:t>38 U.S.C. 5103, Notice to claimants of required information and evidence</a:t>
            </a:r>
          </a:p>
          <a:p>
            <a:pPr lvl="0" hangingPunct="0">
              <a:lnSpc>
                <a:spcPct val="120000"/>
              </a:lnSpc>
            </a:pPr>
            <a:r>
              <a:rPr lang="en-US" sz="1400" dirty="0"/>
              <a:t>38 CFR 3.159, Department of Veterans Affairs assistance in developing claims</a:t>
            </a:r>
          </a:p>
          <a:p>
            <a:pPr lvl="0" hangingPunct="0">
              <a:lnSpc>
                <a:spcPct val="120000"/>
              </a:lnSpc>
            </a:pPr>
            <a:r>
              <a:rPr lang="en-US" sz="1400" dirty="0"/>
              <a:t>38 CFR 3.350, Special monthly compensation ratings</a:t>
            </a:r>
          </a:p>
          <a:p>
            <a:pPr lvl="0" hangingPunct="0">
              <a:lnSpc>
                <a:spcPct val="120000"/>
              </a:lnSpc>
            </a:pPr>
            <a:r>
              <a:rPr lang="en-US" sz="1400" dirty="0"/>
              <a:t>38 CFR 3.951, Preservation of disability ratings</a:t>
            </a:r>
          </a:p>
          <a:p>
            <a:pPr lvl="0" hangingPunct="0">
              <a:lnSpc>
                <a:spcPct val="120000"/>
              </a:lnSpc>
            </a:pPr>
            <a:r>
              <a:rPr lang="en-US" sz="1400" dirty="0"/>
              <a:t>38 CFR 4.16, Total disability ratings for compensation based on unemployability of the individual</a:t>
            </a:r>
          </a:p>
          <a:p>
            <a:pPr lvl="0" hangingPunct="0">
              <a:lnSpc>
                <a:spcPct val="120000"/>
              </a:lnSpc>
            </a:pPr>
            <a:r>
              <a:rPr lang="en-US" sz="1400" dirty="0"/>
              <a:t>M21-1, Part I, 1.B, Duty to Notify Under 38 U.S.C. 5102 and 5103</a:t>
            </a:r>
          </a:p>
          <a:p>
            <a:pPr lvl="0" hangingPunct="0">
              <a:lnSpc>
                <a:spcPct val="120000"/>
              </a:lnSpc>
            </a:pPr>
            <a:r>
              <a:rPr lang="en-US" sz="1400" dirty="0"/>
              <a:t>M21-1, Part I, 1.C, Requesting Records</a:t>
            </a:r>
          </a:p>
          <a:p>
            <a:pPr lvl="0" hangingPunct="0">
              <a:lnSpc>
                <a:spcPct val="120000"/>
              </a:lnSpc>
            </a:pPr>
            <a:r>
              <a:rPr lang="en-US" sz="1400" dirty="0"/>
              <a:t>M21-1, Part III, Subpart ii, 2.B, Claims for Disability Compensation and/or Pension</a:t>
            </a:r>
          </a:p>
          <a:p>
            <a:pPr lvl="0" hangingPunct="0">
              <a:lnSpc>
                <a:spcPct val="120000"/>
              </a:lnSpc>
            </a:pPr>
            <a:r>
              <a:rPr lang="en-US" sz="1400" dirty="0"/>
              <a:t>M21-1, Part III, Subpart v, 2.A, Decision Authorization</a:t>
            </a:r>
          </a:p>
          <a:p>
            <a:pPr lvl="0" hangingPunct="0">
              <a:lnSpc>
                <a:spcPct val="120000"/>
              </a:lnSpc>
            </a:pPr>
            <a:r>
              <a:rPr lang="en-US" sz="1400" dirty="0"/>
              <a:t>M21-1, Part IV, Subpart ii, 2.H, Special Monthly Compensation (SMC)</a:t>
            </a:r>
          </a:p>
          <a:p>
            <a:pPr lvl="0" hangingPunct="0">
              <a:lnSpc>
                <a:spcPct val="120000"/>
              </a:lnSpc>
            </a:pPr>
            <a:r>
              <a:rPr lang="en-US" sz="1400" i="1" dirty="0"/>
              <a:t>Bradley v. Peake</a:t>
            </a:r>
            <a:r>
              <a:rPr lang="en-US" sz="1400" dirty="0"/>
              <a:t>, No. 06-1854, November 26, 2008</a:t>
            </a:r>
          </a:p>
          <a:p>
            <a:pPr>
              <a:lnSpc>
                <a:spcPct val="120000"/>
              </a:lnSpc>
            </a:pPr>
            <a:r>
              <a:rPr lang="en-US" sz="1400" i="1" dirty="0"/>
              <a:t>Guerra v Shinseki</a:t>
            </a:r>
            <a:r>
              <a:rPr lang="en-US" sz="1400" dirty="0"/>
              <a:t>, No. 2010-7080, April 29,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2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Concept of SMC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/>
            <a:r>
              <a:rPr lang="en-US" dirty="0"/>
              <a:t>SMC came about to recognize the severity of certain disabilities by adding additional compensation to the schedular evaluation</a:t>
            </a:r>
          </a:p>
          <a:p>
            <a:pPr marL="225425" indent="-225425"/>
            <a:r>
              <a:rPr lang="en-US" dirty="0"/>
              <a:t>SMC levels are evaluations not disabilities</a:t>
            </a:r>
          </a:p>
          <a:p>
            <a:pPr marL="225425" indent="-225425"/>
            <a:r>
              <a:rPr lang="en-US" dirty="0"/>
              <a:t>They are referred to in VA vernacular or acronym by the letter of the subparagraph of 38 USC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5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Types of SMC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2658"/>
            <a:ext cx="8229600" cy="465065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700" dirty="0"/>
              <a:t>SMC (K) – loss of use of specific organs, sensory functions, or an extremity</a:t>
            </a:r>
          </a:p>
          <a:p>
            <a:pPr>
              <a:lnSpc>
                <a:spcPct val="120000"/>
              </a:lnSpc>
            </a:pPr>
            <a:r>
              <a:rPr lang="en-US" sz="2700" dirty="0"/>
              <a:t>SMC (L) – disabilities that render the Veteran permanently bedridden or in need of aid and attendance</a:t>
            </a:r>
          </a:p>
          <a:p>
            <a:pPr>
              <a:lnSpc>
                <a:spcPct val="120000"/>
              </a:lnSpc>
            </a:pPr>
            <a:r>
              <a:rPr lang="en-US" sz="2700" dirty="0"/>
              <a:t>Higher levels of SMC (L, M, N, O) – combinations of severe disabilities that significantly affect locomotion</a:t>
            </a:r>
          </a:p>
          <a:p>
            <a:pPr>
              <a:lnSpc>
                <a:spcPct val="120000"/>
              </a:lnSpc>
            </a:pPr>
            <a:r>
              <a:rPr lang="en-US" sz="2700" dirty="0"/>
              <a:t>P-steps – existence of multiple, independent disabilities each rated at 50% or 100%, 3</a:t>
            </a:r>
            <a:r>
              <a:rPr lang="en-US" sz="2700" baseline="30000" dirty="0"/>
              <a:t>rd</a:t>
            </a:r>
            <a:r>
              <a:rPr lang="en-US" sz="2700" dirty="0"/>
              <a:t> affected extremity, deafness and blindness together, and blindness and LOU of extremity</a:t>
            </a:r>
          </a:p>
          <a:p>
            <a:pPr>
              <a:lnSpc>
                <a:spcPct val="120000"/>
              </a:lnSpc>
            </a:pPr>
            <a:r>
              <a:rPr lang="en-US" sz="2700" dirty="0"/>
              <a:t>SMC (R1) – level of severity includes one or more higher level SMCs (L, M, N, O) and there is a need for A&amp;A based on a high degree of impairment </a:t>
            </a:r>
          </a:p>
          <a:p>
            <a:pPr>
              <a:lnSpc>
                <a:spcPct val="120000"/>
              </a:lnSpc>
            </a:pPr>
            <a:r>
              <a:rPr lang="en-US" sz="2700" dirty="0"/>
              <a:t>SMC (R2) – existence of multiple disabilities which render the Veteran in need of special skilled assistance referred to as a “Higher Level of Care”</a:t>
            </a:r>
          </a:p>
          <a:p>
            <a:pPr>
              <a:lnSpc>
                <a:spcPct val="120000"/>
              </a:lnSpc>
            </a:pPr>
            <a:r>
              <a:rPr lang="en-US" sz="2700" dirty="0"/>
              <a:t>SMC (S1) – existence of a single disability rated at 100% and additional S/C disability(</a:t>
            </a:r>
            <a:r>
              <a:rPr lang="en-US" sz="2700" dirty="0" err="1"/>
              <a:t>ies</a:t>
            </a:r>
            <a:r>
              <a:rPr lang="en-US" sz="2700" dirty="0"/>
              <a:t>) independently ratable at 60% or more</a:t>
            </a:r>
          </a:p>
          <a:p>
            <a:pPr>
              <a:lnSpc>
                <a:spcPct val="120000"/>
              </a:lnSpc>
            </a:pPr>
            <a:r>
              <a:rPr lang="en-US" sz="2700" dirty="0"/>
              <a:t>SMC (S2) – disabilities that confine the Veteran to his residence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4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SMC (K)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/>
            <a:r>
              <a:rPr lang="en-US" dirty="0"/>
              <a:t>SMC (K) requires anatomical loss or loss of use (LOU) of a hand or foot, both buttocks, one or more creative organs, blindness of one eye, deafness of both ears, complete organic aphonia, or radiation or loss of  25%  of breast tissue (women only). </a:t>
            </a:r>
          </a:p>
          <a:p>
            <a:pPr marL="225425" indent="-225425"/>
            <a:r>
              <a:rPr lang="en-US" dirty="0"/>
              <a:t>A Veteran can be entitled to multiple K awards as long as the disabilities involve separate and unrelated body functions.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36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SMC 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pPr marL="225425" indent="-225425"/>
            <a:r>
              <a:rPr lang="en-US" dirty="0"/>
              <a:t>There are two types of SMC S:</a:t>
            </a:r>
          </a:p>
          <a:p>
            <a:pPr marL="511175" lvl="1" indent="-285750"/>
            <a:r>
              <a:rPr lang="en-US" dirty="0"/>
              <a:t>(S-1): a single 100% disability and additional S/C disability(</a:t>
            </a:r>
            <a:r>
              <a:rPr lang="en-US" dirty="0" err="1"/>
              <a:t>ies</a:t>
            </a:r>
            <a:r>
              <a:rPr lang="en-US" dirty="0"/>
              <a:t>) independently ratable at 60% (referred to as statutory housebound)</a:t>
            </a:r>
          </a:p>
          <a:p>
            <a:pPr marL="511175" lvl="1" indent="-285750"/>
            <a:r>
              <a:rPr lang="en-US" dirty="0"/>
              <a:t>(S-2): a single 100% disability and factually housebound due to that disability</a:t>
            </a:r>
          </a:p>
          <a:p>
            <a:pPr marL="225425" indent="-225425"/>
            <a:r>
              <a:rPr lang="en-US" dirty="0"/>
              <a:t>Unlike most other SMC levels, only SMC (S1) can be granted temporarily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0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Bradley v. Peake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/>
            <a:r>
              <a:rPr lang="en-US" dirty="0">
                <a:latin typeface="+mj-lt"/>
              </a:rPr>
              <a:t>When determining entitlement to (S1): </a:t>
            </a:r>
          </a:p>
          <a:p>
            <a:pPr marL="511175" lvl="1" indent="-285750"/>
            <a:r>
              <a:rPr lang="en-US" dirty="0">
                <a:latin typeface="+mj-lt"/>
                <a:cs typeface="Times New Roman" panose="02020603050405020304" pitchFamily="18" charset="0"/>
              </a:rPr>
              <a:t>multiple like disabilities (i.e., DMII, BUPN, BLPN) cannot be combined to substitute for one 100% disability</a:t>
            </a:r>
          </a:p>
          <a:p>
            <a:pPr marL="511175" lvl="1" indent="-285750"/>
            <a:r>
              <a:rPr lang="en-US" dirty="0">
                <a:latin typeface="+mj-lt"/>
                <a:cs typeface="Times New Roman" panose="02020603050405020304" pitchFamily="18" charset="0"/>
              </a:rPr>
              <a:t>if IU is based on a </a:t>
            </a:r>
            <a:r>
              <a:rPr lang="en-US" b="1" i="1" dirty="0">
                <a:latin typeface="+mj-lt"/>
                <a:cs typeface="Times New Roman" panose="02020603050405020304" pitchFamily="18" charset="0"/>
              </a:rPr>
              <a:t>single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disability, then it can be substituted for one 100% disability</a:t>
            </a:r>
          </a:p>
          <a:p>
            <a:pPr marL="225425" indent="-225425"/>
            <a:r>
              <a:rPr lang="en-US" i="1" dirty="0">
                <a:latin typeface="+mj-lt"/>
              </a:rPr>
              <a:t>Guerra v. Shinseki</a:t>
            </a:r>
            <a:r>
              <a:rPr lang="en-US" dirty="0">
                <a:latin typeface="+mj-lt"/>
              </a:rPr>
              <a:t> confirmed this decision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Check for Comprehension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algn="ctr"/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3600" dirty="0"/>
              <a:t>Use the Rating Combinator if needed</a:t>
            </a: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5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2&quot;/&gt;&lt;lineCharCount val=&quot;18&quot;/&gt;&lt;/TableIndex&gt;&lt;/ShapeTextInfo&gt;"/>
  <p:tag name="PRESENTER_DUMMYTAG" val="&lt;DummyForForceWrite&gt;&lt;/DummyForForceWrite&gt;"/>
  <p:tag name="HTML_SHAPEINFO" val="&lt;ThreeDShapeInfo&gt;&lt;uuid val=&quot;{4A94037D-571A-4B16-9C97-9A85D3DA0594}&quot;/&gt;&lt;isInvalidForFieldText val=&quot;0&quot;/&gt;&lt;Image&gt;&lt;filename val=&quot;C:\Users\User\AppData\Local\Temp\CP896411976921Session\CPTrustFolder896411976937\PPTImport896426065312\data\asimages\{4A94037D-571A-4B16-9C97-9A85D3DA0594}_1.png&quot;/&gt;&lt;left val=&quot;71&quot;/&gt;&lt;top val=&quot;288&quot;/&gt;&lt;width val=&quot;817&quot;/&gt;&lt;height val=&quot;13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9FC75487-9E5D-4ACF-BBA3-CE4C9982F465}&quot;/&gt;&lt;isInvalidForFieldText val=&quot;0&quot;/&gt;&lt;Image&gt;&lt;filename val=&quot;C:\Users\User\AppData\Local\Temp\CP896411976921Session\CPTrustFolder896411976937\PPTImport896426065312\data\asimages\{9FC75487-9E5D-4ACF-BBA3-CE4C9982F465}_1.png&quot;/&gt;&lt;left val=&quot;71&quot;/&gt;&lt;top val=&quot;491&quot;/&gt;&lt;width val=&quot;249&quot;/&gt;&lt;height val=&quot;93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PRESENTER_DUMMYTAG" val="&lt;DummyForForceWrite&gt;&lt;/DummyForForceWrite&gt;"/>
  <p:tag name="HTML_SHAPEINFO" val="&lt;ThreeDShapeInfo&gt;&lt;uuid val=&quot;{4F06E0F5-718C-4B50-8DC5-83224FBE6ACE}&quot;/&gt;&lt;isInvalidForFieldText val=&quot;0&quot;/&gt;&lt;Image&gt;&lt;filename val=&quot;C:\Users\User\AppData\Local\Temp\CP896411976921Session\CPTrustFolder896411976937\PPTImport896426065312\data\asimages\{4F06E0F5-718C-4B50-8DC5-83224FBE6ACE}_1.png&quot;/&gt;&lt;left val=&quot;639&quot;/&gt;&lt;top val=&quot;491&quot;/&gt;&lt;width val=&quot;249&quot;/&gt;&lt;height val=&quot;9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7B5EBCD8-0B47-435B-B53F-AFE2B7DDFA4A}&quot;/&gt;&lt;isInvalidForFieldText val=&quot;0&quot;/&gt;&lt;Image&gt;&lt;filename val=&quot;C:\Users\User\AppData\Local\Temp\CP896411976921Session\CPTrustFolder896411976937\PPTImport896426065312\data\asimages\{7B5EBCD8-0B47-435B-B53F-AFE2B7DDFA4A}_2.png&quot;/&gt;&lt;left val=&quot;0&quot;/&gt;&lt;top val=&quot;76&quot;/&gt;&lt;width val=&quot;961&quot;/&gt;&lt;height val=&quot;12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0&quot;/&gt;&lt;lineCharCount val=&quot;55&quot;/&gt;&lt;lineCharCount val=&quot;26&quot;/&gt;&lt;lineCharCount val=&quot;24&quot;/&gt;&lt;lineCharCount val=&quot;40&quot;/&gt;&lt;/TableIndex&gt;&lt;/ShapeTextInfo&gt;"/>
  <p:tag name="HTML_SHAPEINFO" val="&lt;ThreeDShapeInfo&gt;&lt;uuid val=&quot;{1FF3889C-6DF0-4404-89EF-7238C8BA84DF}&quot;/&gt;&lt;isInvalidForFieldText val=&quot;0&quot;/&gt;&lt;Image&gt;&lt;filename val=&quot;C:\Users\User\AppData\Local\Temp\CP896411976921Session\CPTrustFolder896411976937\PPTImport896426065312\data\asimages\{1FF3889C-6DF0-4404-89EF-7238C8BA84DF}_2.png&quot;/&gt;&lt;left val=&quot;42&quot;/&gt;&lt;top val=&quot;212&quot;/&gt;&lt;width val=&quot;870&quot;/&gt;&lt;height val=&quot;41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94DC6F5-9A57-4783-862E-EF0E27291053}&quot;/&gt;&lt;isInvalidForFieldText val=&quot;0&quot;/&gt;&lt;Image&gt;&lt;filename val=&quot;C:\Users\User\AppData\Local\Temp\CP896411976921Session\CPTrustFolder896411976937\PPTImport896426065312\data\asimages\{794DC6F5-9A57-4783-862E-EF0E27291053}_2.png&quot;/&gt;&lt;left val=&quot;727&quot;/&gt;&lt;top val=&quot;687&quot;/&gt;&lt;width val=&quot;226&quot;/&gt;&lt;height val=&quot;4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781445E0-55BD-49D2-BC14-CC7CE16D62BE}&quot;/&gt;&lt;isInvalidForFieldText val=&quot;0&quot;/&gt;&lt;Image&gt;&lt;filename val=&quot;C:\Users\User\AppData\Local\Temp\CP896411976921Session\CPTrustFolder896411976937\PPTImport896426065312\data\asimages\{781445E0-55BD-49D2-BC14-CC7CE16D62BE}_3.png&quot;/&gt;&lt;left val=&quot;0&quot;/&gt;&lt;top val=&quot;76&quot;/&gt;&lt;width val=&quot;961&quot;/&gt;&lt;height val=&quot;12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3&quot;/&gt;&lt;lineCharCount val=&quot;57&quot;/&gt;&lt;lineCharCount val=&quot;73&quot;/&gt;&lt;lineCharCount val=&quot;77&quot;/&gt;&lt;lineCharCount val=&quot;51&quot;/&gt;&lt;lineCharCount val=&quot;49&quot;/&gt;&lt;lineCharCount val=&quot;98&quot;/&gt;&lt;lineCharCount val=&quot;65&quot;/&gt;&lt;lineCharCount val=&quot;39&quot;/&gt;&lt;lineCharCount val=&quot;84&quot;/&gt;&lt;lineCharCount val=&quot;56&quot;/&gt;&lt;lineCharCount val=&quot;68&quot;/&gt;&lt;lineCharCount val=&quot;49&quot;/&gt;&lt;lineCharCount val=&quot;48&quot;/&gt;&lt;/TableIndex&gt;&lt;/ShapeTextInfo&gt;"/>
  <p:tag name="HTML_SHAPEINFO" val="&lt;ThreeDShapeInfo&gt;&lt;uuid val=&quot;{96D94713-14E3-422D-862B-199D17973368}&quot;/&gt;&lt;isInvalidForFieldText val=&quot;0&quot;/&gt;&lt;Image&gt;&lt;filename val=&quot;C:\Users\User\AppData\Local\Temp\CP896411976921Session\CPTrustFolder896411976937\PPTImport896426065312\data\asimages\{96D94713-14E3-422D-862B-199D17973368}_3.png&quot;/&gt;&lt;left val=&quot;46&quot;/&gt;&lt;top val=&quot;167&quot;/&gt;&lt;width val=&quot;866&quot;/&gt;&lt;height val=&quot;493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F09FAF9-7A77-4B11-835B-FBAB54BE6A47}&quot;/&gt;&lt;isInvalidForFieldText val=&quot;0&quot;/&gt;&lt;Image&gt;&lt;filename val=&quot;C:\Users\User\AppData\Local\Temp\CP896411976921Session\CPTrustFolder896411976937\PPTImport896426065312\data\asimages\{8F09FAF9-7A77-4B11-835B-FBAB54BE6A47}_3.png&quot;/&gt;&lt;left val=&quot;727&quot;/&gt;&lt;top val=&quot;687&quot;/&gt;&lt;width val=&quot;226&quot;/&gt;&lt;height val=&quot;4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E3AC036F-7316-4908-8794-DCA0B9F023AF}&quot;/&gt;&lt;isInvalidForFieldText val=&quot;0&quot;/&gt;&lt;Image&gt;&lt;filename val=&quot;C:\Users\User\AppData\Local\Temp\CP896411976921Session\CPTrustFolder896411976937\PPTImport896426065312\data\asimages\{E3AC036F-7316-4908-8794-DCA0B9F023AF}_4.png&quot;/&gt;&lt;left val=&quot;0&quot;/&gt;&lt;top val=&quot;76&quot;/&gt;&lt;width val=&quot;961&quot;/&gt;&lt;height val=&quot;12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8&quot;/&gt;&lt;lineCharCount val=&quot;59&quot;/&gt;&lt;lineCharCount val=&quot;44&quot;/&gt;&lt;lineCharCount val=&quot;70&quot;/&gt;&lt;lineCharCount val=&quot;22&quot;/&gt;&lt;/TableIndex&gt;&lt;/ShapeTextInfo&gt;"/>
  <p:tag name="HTML_SHAPEINFO" val="&lt;ThreeDShapeInfo&gt;&lt;uuid val=&quot;{A83DA1F1-4B15-4640-9035-01E713FC7DE5}&quot;/&gt;&lt;isInvalidForFieldText val=&quot;0&quot;/&gt;&lt;Image&gt;&lt;filename val=&quot;C:\Users\User\AppData\Local\Temp\CP896411976921Session\CPTrustFolder896411976937\PPTImport896426065312\data\asimages\{A83DA1F1-4B15-4640-9035-01E713FC7DE5}_4.png&quot;/&gt;&lt;left val=&quot;42&quot;/&gt;&lt;top val=&quot;212&quot;/&gt;&lt;width val=&quot;870&quot;/&gt;&lt;height val=&quot;41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7B82CCA-C66F-4592-806B-727B45B60469}&quot;/&gt;&lt;isInvalidForFieldText val=&quot;0&quot;/&gt;&lt;Image&gt;&lt;filename val=&quot;C:\Users\User\AppData\Local\Temp\CP896411976921Session\CPTrustFolder896411976937\PPTImport896426065312\data\asimages\{57B82CCA-C66F-4592-806B-727B45B60469}_4.png&quot;/&gt;&lt;left val=&quot;727&quot;/&gt;&lt;top val=&quot;687&quot;/&gt;&lt;width val=&quot;226&quot;/&gt;&lt;height val=&quot;4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4E6F7A1C-34B9-4DC6-8B89-8F8B4EEB4395}&quot;/&gt;&lt;isInvalidForFieldText val=&quot;0&quot;/&gt;&lt;Image&gt;&lt;filename val=&quot;C:\Users\User\AppData\Local\Temp\CP896411976921Session\CPTrustFolder896411976937\PPTImport896426065312\data\asimages\{4E6F7A1C-34B9-4DC6-8B89-8F8B4EEB4395}_5.png&quot;/&gt;&lt;left val=&quot;0&quot;/&gt;&lt;top val=&quot;76&quot;/&gt;&lt;width val=&quot;961&quot;/&gt;&lt;height val=&quot;122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5&quot;/&gt;&lt;lineCharCount val=&quot;77&quot;/&gt;&lt;lineCharCount val=&quot;83&quot;/&gt;&lt;lineCharCount val=&quot;19&quot;/&gt;&lt;lineCharCount val=&quot;77&quot;/&gt;&lt;lineCharCount val=&quot;32&quot;/&gt;&lt;lineCharCount val=&quot;79&quot;/&gt;&lt;lineCharCount val=&quot;81&quot;/&gt;&lt;lineCharCount val=&quot;17&quot;/&gt;&lt;lineCharCount val=&quot;81&quot;/&gt;&lt;lineCharCount val=&quot;66&quot;/&gt;&lt;lineCharCount val=&quot;82&quot;/&gt;&lt;lineCharCount val=&quot;67&quot;/&gt;&lt;lineCharCount val=&quot;77&quot;/&gt;&lt;lineCharCount val=&quot;53&quot;/&gt;&lt;lineCharCount val=&quot;67&quot;/&gt;&lt;/TableIndex&gt;&lt;/ShapeTextInfo&gt;"/>
  <p:tag name="HTML_SHAPEINFO" val="&lt;ThreeDShapeInfo&gt;&lt;uuid val=&quot;{FF03A7B3-6D7A-4AA0-A1A4-B03BEB7C7A92}&quot;/&gt;&lt;isInvalidForFieldText val=&quot;0&quot;/&gt;&lt;Image&gt;&lt;filename val=&quot;C:\Users\User\AppData\Local\Temp\CP896411976921Session\CPTrustFolder896411976937\PPTImport896426065312\data\asimages\{FF03A7B3-6D7A-4AA0-A1A4-B03BEB7C7A92}_5.png&quot;/&gt;&lt;left val=&quot;44&quot;/&gt;&lt;top val=&quot;165&quot;/&gt;&lt;width val=&quot;876&quot;/&gt;&lt;height val=&quot;491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4FB23A26-0DBC-49CD-88A6-B40C34956E29}&quot;/&gt;&lt;isInvalidForFieldText val=&quot;0&quot;/&gt;&lt;Image&gt;&lt;filename val=&quot;C:\Users\User\AppData\Local\Temp\CP896411976921Session\CPTrustFolder896411976937\PPTImport896426065312\data\asimages\{4FB23A26-0DBC-49CD-88A6-B40C34956E29}_5.png&quot;/&gt;&lt;left val=&quot;727&quot;/&gt;&lt;top val=&quot;687&quot;/&gt;&lt;width val=&quot;226&quot;/&gt;&lt;height val=&quot;4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34EDBA80-2240-43E0-B26B-9179E7C4CB2C}&quot;/&gt;&lt;isInvalidForFieldText val=&quot;0&quot;/&gt;&lt;Image&gt;&lt;filename val=&quot;C:\Users\User\AppData\Local\Temp\CP896411976921Session\CPTrustFolder896411976937\PPTImport896426065312\data\asimages\{34EDBA80-2240-43E0-B26B-9179E7C4CB2C}_6.png&quot;/&gt;&lt;left val=&quot;0&quot;/&gt;&lt;top val=&quot;76&quot;/&gt;&lt;width val=&quot;961&quot;/&gt;&lt;height val=&quot;122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7&quot;/&gt;&lt;lineCharCount val=&quot;67&quot;/&gt;&lt;lineCharCount val=&quot;70&quot;/&gt;&lt;lineCharCount val=&quot;46&quot;/&gt;&lt;lineCharCount val=&quot;62&quot;/&gt;&lt;lineCharCount val=&quot;59&quot;/&gt;&lt;/TableIndex&gt;&lt;/ShapeTextInfo&gt;"/>
  <p:tag name="HTML_SHAPEINFO" val="&lt;ThreeDShapeInfo&gt;&lt;uuid val=&quot;{11C23E59-9BD9-4E57-AE3F-0413E7BF9CDD}&quot;/&gt;&lt;isInvalidForFieldText val=&quot;0&quot;/&gt;&lt;Image&gt;&lt;filename val=&quot;C:\Users\User\AppData\Local\Temp\CP896411976921Session\CPTrustFolder896411976937\PPTImport896426065312\data\asimages\{11C23E59-9BD9-4E57-AE3F-0413E7BF9CDD}_6.png&quot;/&gt;&lt;left val=&quot;42&quot;/&gt;&lt;top val=&quot;212&quot;/&gt;&lt;width val=&quot;876&quot;/&gt;&lt;height val=&quot;415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ADBE97C-5256-4222-8938-8B9DC1A5DE80}&quot;/&gt;&lt;isInvalidForFieldText val=&quot;0&quot;/&gt;&lt;Image&gt;&lt;filename val=&quot;C:\Users\User\AppData\Local\Temp\CP896411976921Session\CPTrustFolder896411976937\PPTImport896426065312\data\asimages\{BADBE97C-5256-4222-8938-8B9DC1A5DE80}_6.png&quot;/&gt;&lt;left val=&quot;727&quot;/&gt;&lt;top val=&quot;687&quot;/&gt;&lt;width val=&quot;226&quot;/&gt;&lt;height val=&quot;4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B56E9BCF-B00D-41DB-8D3C-13BC42E781F5}&quot;/&gt;&lt;isInvalidForFieldText val=&quot;0&quot;/&gt;&lt;Image&gt;&lt;filename val=&quot;C:\Users\User\AppData\Local\Temp\CP896411976921Session\CPTrustFolder896411976937\PPTImport896426065312\data\asimages\{B56E9BCF-B00D-41DB-8D3C-13BC42E781F5}_7.png&quot;/&gt;&lt;left val=&quot;0&quot;/&gt;&lt;top val=&quot;76&quot;/&gt;&lt;width val=&quot;961&quot;/&gt;&lt;height val=&quot;12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0&quot;/&gt;&lt;lineCharCount val=&quot;67&quot;/&gt;&lt;lineCharCount val=&quot;67&quot;/&gt;&lt;lineCharCount val=&quot;69&quot;/&gt;&lt;lineCharCount val=&quot;11&quot;/&gt;&lt;lineCharCount val=&quot;59&quot;/&gt;&lt;lineCharCount val=&quot;12&quot;/&gt;&lt;/TableIndex&gt;&lt;/ShapeTextInfo&gt;"/>
  <p:tag name="HTML_SHAPEINFO" val="&lt;ThreeDShapeInfo&gt;&lt;uuid val=&quot;{47DC700A-591A-470D-9A14-E0866662108E}&quot;/&gt;&lt;isInvalidForFieldText val=&quot;0&quot;/&gt;&lt;Image&gt;&lt;filename val=&quot;C:\Users\User\AppData\Local\Temp\CP896411976921Session\CPTrustFolder896411976937\PPTImport896426065312\data\asimages\{47DC700A-591A-470D-9A14-E0866662108E}_7.png&quot;/&gt;&lt;left val=&quot;42&quot;/&gt;&lt;top val=&quot;212&quot;/&gt;&lt;width val=&quot;870&quot;/&gt;&lt;height val=&quot;41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78B147A-34E4-42A5-9489-D2F75CCABD37}&quot;/&gt;&lt;isInvalidForFieldText val=&quot;0&quot;/&gt;&lt;Image&gt;&lt;filename val=&quot;C:\Users\User\AppData\Local\Temp\CP896411976921Session\CPTrustFolder896411976937\PPTImport896426065312\data\asimages\{B78B147A-34E4-42A5-9489-D2F75CCABD37}_7.png&quot;/&gt;&lt;left val=&quot;727&quot;/&gt;&lt;top val=&quot;687&quot;/&gt;&lt;width val=&quot;226&quot;/&gt;&lt;height val=&quot;4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9BD8C7DD-DBE6-40C0-9997-9ACFF25C468B}&quot;/&gt;&lt;isInvalidForFieldText val=&quot;0&quot;/&gt;&lt;Image&gt;&lt;filename val=&quot;C:\Users\User\AppData\Local\Temp\CP896411976921Session\CPTrustFolder896411976937\PPTImport896426065312\data\asimages\{9BD8C7DD-DBE6-40C0-9997-9ACFF25C468B}_8.png&quot;/&gt;&lt;left val=&quot;0&quot;/&gt;&lt;top val=&quot;76&quot;/&gt;&lt;width val=&quot;961&quot;/&gt;&lt;height val=&quot;122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39&quot;/&gt;&lt;lineCharCount val=&quot;74&quot;/&gt;&lt;lineCharCount val=&quot;35&quot;/&gt;&lt;lineCharCount val=&quot;74&quot;/&gt;&lt;lineCharCount val=&quot;16&quot;/&gt;&lt;lineCharCount val=&quot;42&quot;/&gt;&lt;/TableIndex&gt;&lt;/ShapeTextInfo&gt;"/>
  <p:tag name="HTML_SHAPEINFO" val="&lt;ThreeDShapeInfo&gt;&lt;uuid val=&quot;{2DB9ED9C-DA81-4E10-B26D-24E75EA88C8C}&quot;/&gt;&lt;isInvalidForFieldText val=&quot;0&quot;/&gt;&lt;Image&gt;&lt;filename val=&quot;C:\Users\User\AppData\Local\Temp\CP896411976921Session\CPTrustFolder896411976937\PPTImport896426065312\data\asimages\{2DB9ED9C-DA81-4E10-B26D-24E75EA88C8C}_8.png&quot;/&gt;&lt;left val=&quot;42&quot;/&gt;&lt;top val=&quot;212&quot;/&gt;&lt;width val=&quot;870&quot;/&gt;&lt;height val=&quot;41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4935F9F-408C-403C-B46D-C4B44A56482B}&quot;/&gt;&lt;isInvalidForFieldText val=&quot;0&quot;/&gt;&lt;Image&gt;&lt;filename val=&quot;C:\Users\User\AppData\Local\Temp\CP896411976921Session\CPTrustFolder896411976937\PPTImport896426065312\data\asimages\{64935F9F-408C-403C-B46D-C4B44A56482B}_8.png&quot;/&gt;&lt;left val=&quot;727&quot;/&gt;&lt;top val=&quot;687&quot;/&gt;&lt;width val=&quot;226&quot;/&gt;&lt;height val=&quot;4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ABEBB162-73C8-4B8A-AE79-5A36482DA864}&quot;/&gt;&lt;isInvalidForFieldText val=&quot;0&quot;/&gt;&lt;Image&gt;&lt;filename val=&quot;C:\Users\User\AppData\Local\Temp\CP896411976921Session\CPTrustFolder896411976937\PPTImport896426065312\data\asimages\{ABEBB162-73C8-4B8A-AE79-5A36482DA864}_9.png&quot;/&gt;&lt;left val=&quot;0&quot;/&gt;&lt;top val=&quot;76&quot;/&gt;&lt;width val=&quot;961&quot;/&gt;&lt;height val=&quot;122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36&quot;/&gt;&lt;/TableIndex&gt;&lt;/ShapeTextInfo&gt;"/>
  <p:tag name="HTML_SHAPEINFO" val="&lt;ThreeDShapeInfo&gt;&lt;uuid val=&quot;{68FD7B3F-3703-49AA-ADBA-778082FCDD68}&quot;/&gt;&lt;isInvalidForFieldText val=&quot;0&quot;/&gt;&lt;Image&gt;&lt;filename val=&quot;C:\Users\User\AppData\Local\Temp\CP896411976921Session\CPTrustFolder896411976937\PPTImport896426065312\data\asimages\{68FD7B3F-3703-49AA-ADBA-778082FCDD68}_9.png&quot;/&gt;&lt;left val=&quot;47&quot;/&gt;&lt;top val=&quot;215&quot;/&gt;&lt;width val=&quot;865&quot;/&gt;&lt;height val=&quot;412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5FB9338-5C4F-40BE-AB8C-FD2AF80A8B39}&quot;/&gt;&lt;isInvalidForFieldText val=&quot;0&quot;/&gt;&lt;Image&gt;&lt;filename val=&quot;C:\Users\User\AppData\Local\Temp\CP896411976921Session\CPTrustFolder896411976937\PPTImport896426065312\data\asimages\{55FB9338-5C4F-40BE-AB8C-FD2AF80A8B39}_9.png&quot;/&gt;&lt;left val=&quot;727&quot;/&gt;&lt;top val=&quot;687&quot;/&gt;&lt;width val=&quot;226&quot;/&gt;&lt;height val=&quot;4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8D6EA7CD-79C9-4C61-AF71-48C00982746A}&quot;/&gt;&lt;isInvalidForFieldText val=&quot;0&quot;/&gt;&lt;Image&gt;&lt;filename val=&quot;C:\Users\User\AppData\Local\Temp\CP896411976921Session\CPTrustFolder896411976937\PPTImport896426065312\data\asimages\{8D6EA7CD-79C9-4C61-AF71-48C00982746A}_10.png&quot;/&gt;&lt;left val=&quot;0&quot;/&gt;&lt;top val=&quot;76&quot;/&gt;&lt;width val=&quot;961&quot;/&gt;&lt;height val=&quot;122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8&quot;/&gt;&lt;lineCharCount val=&quot;68&quot;/&gt;&lt;lineCharCount val=&quot;69&quot;/&gt;&lt;lineCharCount val=&quot;65&quot;/&gt;&lt;lineCharCount val=&quot;67&quot;/&gt;&lt;lineCharCount val=&quot;70&quot;/&gt;&lt;lineCharCount val=&quot;66&quot;/&gt;&lt;lineCharCount val=&quot;44&quot;/&gt;&lt;/TableIndex&gt;&lt;/ShapeTextInfo&gt;"/>
  <p:tag name="HTML_SHAPEINFO" val="&lt;ThreeDShapeInfo&gt;&lt;uuid val=&quot;{F0BFBBA8-5D8A-4E43-909A-28AB08865C84}&quot;/&gt;&lt;isInvalidForFieldText val=&quot;0&quot;/&gt;&lt;Image&gt;&lt;filename val=&quot;C:\Users\User\AppData\Local\Temp\CP896411976921Session\CPTrustFolder896411976937\PPTImport896426065312\data\asimages\{F0BFBBA8-5D8A-4E43-909A-28AB08865C84}_10.png&quot;/&gt;&lt;left val=&quot;42&quot;/&gt;&lt;top val=&quot;212&quot;/&gt;&lt;width val=&quot;879&quot;/&gt;&lt;height val=&quot;41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0862913-1D29-4490-8DE7-D140C443247C}&quot;/&gt;&lt;isInvalidForFieldText val=&quot;0&quot;/&gt;&lt;Image&gt;&lt;filename val=&quot;C:\Users\User\AppData\Local\Temp\CP896411976921Session\CPTrustFolder896411976937\PPTImport896426065312\data\asimages\{F0862913-1D29-4490-8DE7-D140C443247C}_10.png&quot;/&gt;&lt;left val=&quot;727&quot;/&gt;&lt;top val=&quot;687&quot;/&gt;&lt;width val=&quot;226&quot;/&gt;&lt;height val=&quot;4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7BC6B360-1E6B-4ED9-BE26-379B412C2818}&quot;/&gt;&lt;isInvalidForFieldText val=&quot;0&quot;/&gt;&lt;Image&gt;&lt;filename val=&quot;C:\Users\User\AppData\Local\Temp\CP896411976921Session\CPTrustFolder896411976937\PPTImport896426065312\data\asimages\{7BC6B360-1E6B-4ED9-BE26-379B412C2818}_11.png&quot;/&gt;&lt;left val=&quot;0&quot;/&gt;&lt;top val=&quot;76&quot;/&gt;&lt;width val=&quot;961&quot;/&gt;&lt;height val=&quot;12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70&quot;/&gt;&lt;lineCharCount val=&quot;69&quot;/&gt;&lt;lineCharCount val=&quot;56&quot;/&gt;&lt;/TableIndex&gt;&lt;/ShapeTextInfo&gt;"/>
  <p:tag name="HTML_SHAPEINFO" val="&lt;ThreeDShapeInfo&gt;&lt;uuid val=&quot;{7BA8DCB5-CB20-4EAF-B970-FDE5B1C187D8}&quot;/&gt;&lt;isInvalidForFieldText val=&quot;0&quot;/&gt;&lt;Image&gt;&lt;filename val=&quot;C:\Users\User\AppData\Local\Temp\CP896411976921Session\CPTrustFolder896411976937\PPTImport896426065312\data\asimages\{7BA8DCB5-CB20-4EAF-B970-FDE5B1C187D8}_11.png&quot;/&gt;&lt;left val=&quot;42&quot;/&gt;&lt;top val=&quot;212&quot;/&gt;&lt;width val=&quot;872&quot;/&gt;&lt;height val=&quot;41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9D837F4-C87B-41A2-8FEB-0988476FF3D0}&quot;/&gt;&lt;isInvalidForFieldText val=&quot;0&quot;/&gt;&lt;Image&gt;&lt;filename val=&quot;C:\Users\User\AppData\Local\Temp\CP896411976921Session\CPTrustFolder896411976937\PPTImport896426065312\data\asimages\{39D837F4-C87B-41A2-8FEB-0988476FF3D0}_11.png&quot;/&gt;&lt;left val=&quot;727&quot;/&gt;&lt;top val=&quot;687&quot;/&gt;&lt;width val=&quot;226&quot;/&gt;&lt;height val=&quot;4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07EA3AF5-C0E4-4336-8139-70E2DC57DC0F}&quot;/&gt;&lt;isInvalidForFieldText val=&quot;0&quot;/&gt;&lt;Image&gt;&lt;filename val=&quot;C:\Users\User\AppData\Local\Temp\CP896411976921Session\CPTrustFolder896411976937\PPTImport896426065312\data\asimages\{07EA3AF5-C0E4-4336-8139-70E2DC57DC0F}_12.png&quot;/&gt;&lt;left val=&quot;0&quot;/&gt;&lt;top val=&quot;76&quot;/&gt;&lt;width val=&quot;961&quot;/&gt;&lt;height val=&quot;12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6&quot;/&gt;&lt;lineCharCount val=&quot;67&quot;/&gt;&lt;lineCharCount val=&quot;70&quot;/&gt;&lt;lineCharCount val=&quot;67&quot;/&gt;&lt;lineCharCount val=&quot;50&quot;/&gt;&lt;/TableIndex&gt;&lt;/ShapeTextInfo&gt;"/>
  <p:tag name="HTML_SHAPEINFO" val="&lt;ThreeDShapeInfo&gt;&lt;uuid val=&quot;{9F83FC66-7427-4FE8-914F-72A2AA18EA6A}&quot;/&gt;&lt;isInvalidForFieldText val=&quot;0&quot;/&gt;&lt;Image&gt;&lt;filename val=&quot;C:\Users\User\AppData\Local\Temp\CP896411976921Session\CPTrustFolder896411976937\PPTImport896426065312\data\asimages\{9F83FC66-7427-4FE8-914F-72A2AA18EA6A}_12.png&quot;/&gt;&lt;left val=&quot;42&quot;/&gt;&lt;top val=&quot;212&quot;/&gt;&lt;width val=&quot;872&quot;/&gt;&lt;height val=&quot;41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C304EBF-9DE1-464C-8F46-DCD8AE1383D6}&quot;/&gt;&lt;isInvalidForFieldText val=&quot;0&quot;/&gt;&lt;Image&gt;&lt;filename val=&quot;C:\Users\User\AppData\Local\Temp\CP896411976921Session\CPTrustFolder896411976937\PPTImport896426065312\data\asimages\{AC304EBF-9DE1-464C-8F46-DCD8AE1383D6}_12.png&quot;/&gt;&lt;left val=&quot;727&quot;/&gt;&lt;top val=&quot;687&quot;/&gt;&lt;width val=&quot;226&quot;/&gt;&lt;height val=&quot;4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DCEFCA3C-A0B3-4297-926A-91FADF215AF6}&quot;/&gt;&lt;isInvalidForFieldText val=&quot;0&quot;/&gt;&lt;Image&gt;&lt;filename val=&quot;C:\Users\User\AppData\Local\Temp\CP896411976921Session\CPTrustFolder896411976937\PPTImport896426065312\data\asimages\{DCEFCA3C-A0B3-4297-926A-91FADF215AF6}_13.png&quot;/&gt;&lt;left val=&quot;0&quot;/&gt;&lt;top val=&quot;76&quot;/&gt;&lt;width val=&quot;961&quot;/&gt;&lt;height val=&quot;12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8&quot;/&gt;&lt;lineCharCount val=&quot;68&quot;/&gt;&lt;lineCharCount val=&quot;70&quot;/&gt;&lt;lineCharCount val=&quot;10&quot;/&gt;&lt;/TableIndex&gt;&lt;/ShapeTextInfo&gt;"/>
  <p:tag name="HTML_SHAPEINFO" val="&lt;ThreeDShapeInfo&gt;&lt;uuid val=&quot;{4ED7D1A2-3E36-468A-A3F0-EA6BE739B6F5}&quot;/&gt;&lt;isInvalidForFieldText val=&quot;0&quot;/&gt;&lt;Image&gt;&lt;filename val=&quot;C:\Users\User\AppData\Local\Temp\CP896411976921Session\CPTrustFolder896411976937\PPTImport896426065312\data\asimages\{4ED7D1A2-3E36-468A-A3F0-EA6BE739B6F5}_13.png&quot;/&gt;&lt;left val=&quot;42&quot;/&gt;&lt;top val=&quot;212&quot;/&gt;&lt;width val=&quot;870&quot;/&gt;&lt;height val=&quot;41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BA563A2-D2F3-4E0A-8A7E-2B2CCF81F842}&quot;/&gt;&lt;isInvalidForFieldText val=&quot;0&quot;/&gt;&lt;Image&gt;&lt;filename val=&quot;C:\Users\User\AppData\Local\Temp\CP896411976921Session\CPTrustFolder896411976937\PPTImport896426065312\data\asimages\{FBA563A2-D2F3-4E0A-8A7E-2B2CCF81F842}_13.png&quot;/&gt;&lt;left val=&quot;727&quot;/&gt;&lt;top val=&quot;687&quot;/&gt;&lt;width val=&quot;226&quot;/&gt;&lt;height val=&quot;4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E7BF2C37-532B-4AFA-BCF1-1C2196BDEC2F}&quot;/&gt;&lt;isInvalidForFieldText val=&quot;0&quot;/&gt;&lt;Image&gt;&lt;filename val=&quot;C:\Users\User\AppData\Local\Temp\CP896411976921Session\CPTrustFolder896411976937\PPTImport896426065312\data\asimages\{E7BF2C37-532B-4AFA-BCF1-1C2196BDEC2F}_14.png&quot;/&gt;&lt;left val=&quot;0&quot;/&gt;&lt;top val=&quot;76&quot;/&gt;&lt;width val=&quot;961&quot;/&gt;&lt;height val=&quot;122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4BBB2BD-9F88-4BCB-BD54-42128DDB6508}&quot;/&gt;&lt;isInvalidForFieldText val=&quot;0&quot;/&gt;&lt;Image&gt;&lt;filename val=&quot;C:\Users\User\AppData\Local\Temp\CP896411976921Session\CPTrustFolder896411976937\PPTImport896426065312\data\asimages\{A4BBB2BD-9F88-4BCB-BD54-42128DDB6508}_14.png&quot;/&gt;&lt;left val=&quot;727&quot;/&gt;&lt;top val=&quot;687&quot;/&gt;&lt;width val=&quot;226&quot;/&gt;&lt;height val=&quot;4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7&quot;/&gt;&lt;lineCharCount val=&quot;61&quot;/&gt;&lt;lineCharCount val=&quot;55&quot;/&gt;&lt;lineCharCount val=&quot;66&quot;/&gt;&lt;lineCharCount val=&quot;66&quot;/&gt;&lt;lineCharCount val=&quot;69&quot;/&gt;&lt;lineCharCount val=&quot;69&quot;/&gt;&lt;lineCharCount val=&quot;65&quot;/&gt;&lt;lineCharCount val=&quot;29&quot;/&gt;&lt;/TableIndex&gt;&lt;/ShapeTextInfo&gt;"/>
  <p:tag name="HTML_SHAPEINFO" val="&lt;ThreeDShapeInfo&gt;&lt;uuid val=&quot;{1EBF5722-EB06-4D09-B448-531FCAF40072}&quot;/&gt;&lt;isInvalidForFieldText val=&quot;0&quot;/&gt;&lt;Image&gt;&lt;filename val=&quot;C:\Users\User\AppData\Local\Temp\CP896411976921Session\CPTrustFolder896411976937\PPTImport896426065312\data\asimages\{1EBF5722-EB06-4D09-B448-531FCAF40072}_14.png&quot;/&gt;&lt;left val=&quot;43&quot;/&gt;&lt;top val=&quot;201&quot;/&gt;&lt;width val=&quot;876&quot;/&gt;&lt;height val=&quot;313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D5D9C710-CDD6-4648-BC60-344A2D69421E}&quot;/&gt;&lt;isInvalidForFieldText val=&quot;0&quot;/&gt;&lt;Image&gt;&lt;filename val=&quot;C:\Users\User\AppData\Local\Temp\CP896411976921Session\CPTrustFolder896411976937\PPTImport896426065312\data\asimages\{D5D9C710-CDD6-4648-BC60-344A2D69421E}_15.png&quot;/&gt;&lt;left val=&quot;0&quot;/&gt;&lt;top val=&quot;76&quot;/&gt;&lt;width val=&quot;961&quot;/&gt;&lt;height val=&quot;122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7&quot;/&gt;&lt;lineCharCount val=&quot;62&quot;/&gt;&lt;lineCharCount val=&quot;54&quot;/&gt;&lt;/TableIndex&gt;&lt;/ShapeTextInfo&gt;"/>
  <p:tag name="HTML_SHAPEINFO" val="&lt;ThreeDShapeInfo&gt;&lt;uuid val=&quot;{56B8E084-B704-4884-947F-78AD1E7D9B10}&quot;/&gt;&lt;isInvalidForFieldText val=&quot;0&quot;/&gt;&lt;Image&gt;&lt;filename val=&quot;C:\Users\User\AppData\Local\Temp\CP896411976921Session\CPTrustFolder896411976937\PPTImport896426065312\data\asimages\{56B8E084-B704-4884-947F-78AD1E7D9B10}_15.png&quot;/&gt;&lt;left val=&quot;42&quot;/&gt;&lt;top val=&quot;212&quot;/&gt;&lt;width val=&quot;870&quot;/&gt;&lt;height val=&quot;41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E697498-47C8-4209-B802-C539EA28EC71}&quot;/&gt;&lt;isInvalidForFieldText val=&quot;0&quot;/&gt;&lt;Image&gt;&lt;filename val=&quot;C:\Users\User\AppData\Local\Temp\CP896411976921Session\CPTrustFolder896411976937\PPTImport896426065312\data\asimages\{9E697498-47C8-4209-B802-C539EA28EC71}_15.png&quot;/&gt;&lt;left val=&quot;727&quot;/&gt;&lt;top val=&quot;687&quot;/&gt;&lt;width val=&quot;226&quot;/&gt;&lt;height val=&quot;45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AC63461C-D508-4DEA-8E36-DB59AFC74A5B}&quot;/&gt;&lt;isInvalidForFieldText val=&quot;0&quot;/&gt;&lt;Image&gt;&lt;filename val=&quot;C:\Users\User\AppData\Local\Temp\CP896411976921Session\CPTrustFolder896411976937\PPTImport896426065312\data\asimages\{AC63461C-D508-4DEA-8E36-DB59AFC74A5B}_16.png&quot;/&gt;&lt;left val=&quot;0&quot;/&gt;&lt;top val=&quot;76&quot;/&gt;&lt;width val=&quot;961&quot;/&gt;&lt;height val=&quot;122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3&quot;/&gt;&lt;lineCharCount val=&quot;41&quot;/&gt;&lt;lineCharCount val=&quot;32&quot;/&gt;&lt;lineCharCount val=&quot;34&quot;/&gt;&lt;lineCharCount val=&quot;26&quot;/&gt;&lt;lineCharCount val=&quot;63&quot;/&gt;&lt;lineCharCount val=&quot;7&quot;/&gt;&lt;/TableIndex&gt;&lt;/ShapeTextInfo&gt;"/>
  <p:tag name="HTML_SHAPEINFO" val="&lt;ThreeDShapeInfo&gt;&lt;uuid val=&quot;{0473A557-F34A-4980-836F-0D29FC929581}&quot;/&gt;&lt;isInvalidForFieldText val=&quot;0&quot;/&gt;&lt;Image&gt;&lt;filename val=&quot;C:\Users\User\AppData\Local\Temp\CP896411976921Session\CPTrustFolder896411976937\PPTImport896426065312\data\asimages\{0473A557-F34A-4980-836F-0D29FC929581}_16.png&quot;/&gt;&lt;left val=&quot;42&quot;/&gt;&lt;top val=&quot;212&quot;/&gt;&lt;width val=&quot;870&quot;/&gt;&lt;height val=&quot;41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0C6195D-B0A0-42D2-B182-EF94268E82F6}&quot;/&gt;&lt;isInvalidForFieldText val=&quot;0&quot;/&gt;&lt;Image&gt;&lt;filename val=&quot;C:\Users\User\AppData\Local\Temp\CP896411976921Session\CPTrustFolder896411976937\PPTImport896426065312\data\asimages\{30C6195D-B0A0-42D2-B182-EF94268E82F6}_16.png&quot;/&gt;&lt;left val=&quot;727&quot;/&gt;&lt;top val=&quot;687&quot;/&gt;&lt;width val=&quot;226&quot;/&gt;&lt;height val=&quot;4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3DDE7D33-E7C3-4C0C-A3A6-7D8C14B1050C}&quot;/&gt;&lt;isInvalidForFieldText val=&quot;0&quot;/&gt;&lt;Image&gt;&lt;filename val=&quot;C:\Users\User\AppData\Local\Temp\CP896411976921Session\CPTrustFolder896411976937\PPTImport896426065312\data\asimages\{3DDE7D33-E7C3-4C0C-A3A6-7D8C14B1050C}_17.png&quot;/&gt;&lt;left val=&quot;0&quot;/&gt;&lt;top val=&quot;76&quot;/&gt;&lt;width val=&quot;961&quot;/&gt;&lt;height val=&quot;122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58&quot;/&gt;&lt;lineCharCount val=&quot;11&quot;/&gt;&lt;lineCharCount val=&quot;31&quot;/&gt;&lt;lineCharCount val=&quot;77&quot;/&gt;&lt;lineCharCount val=&quot;29&quot;/&gt;&lt;lineCharCount val=&quot;60&quot;/&gt;&lt;lineCharCount val=&quot;69&quot;/&gt;&lt;lineCharCount val=&quot;51&quot;/&gt;&lt;lineCharCount val=&quot;46&quot;/&gt;&lt;/TableIndex&gt;&lt;/ShapeTextInfo&gt;"/>
  <p:tag name="HTML_SHAPEINFO" val="&lt;ThreeDShapeInfo&gt;&lt;uuid val=&quot;{817D652C-5DAF-4369-9675-12514073B5A2}&quot;/&gt;&lt;isInvalidForFieldText val=&quot;0&quot;/&gt;&lt;Image&gt;&lt;filename val=&quot;C:\Users\User\AppData\Local\Temp\CP896411976921Session\CPTrustFolder896411976937\PPTImport896426065312\data\asimages\{817D652C-5DAF-4369-9675-12514073B5A2}_17.png&quot;/&gt;&lt;left val=&quot;42&quot;/&gt;&lt;top val=&quot;212&quot;/&gt;&lt;width val=&quot;876&quot;/&gt;&lt;height val=&quot;415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D6BA55B-6721-4772-9583-B1919B3C1477}&quot;/&gt;&lt;isInvalidForFieldText val=&quot;0&quot;/&gt;&lt;Image&gt;&lt;filename val=&quot;C:\Users\User\AppData\Local\Temp\CP896411976921Session\CPTrustFolder896411976937\PPTImport896426065312\data\asimages\{6D6BA55B-6721-4772-9583-B1919B3C1477}_17.png&quot;/&gt;&lt;left val=&quot;727&quot;/&gt;&lt;top val=&quot;687&quot;/&gt;&lt;width val=&quot;226&quot;/&gt;&lt;height val=&quot;4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{959B9958-FDB7-42E4-BFC4-2B35C4C7196A}&quot;/&gt;&lt;isInvalidForFieldText val=&quot;0&quot;/&gt;&lt;Image&gt;&lt;filename val=&quot;C:\Users\User\AppData\Local\Temp\CP896411976921Session\CPTrustFolder896411976937\PPTImport896426065312\data\asimages\{959B9958-FDB7-42E4-BFC4-2B35C4C7196A}_18.png&quot;/&gt;&lt;left val=&quot;0&quot;/&gt;&lt;top val=&quot;76&quot;/&gt;&lt;width val=&quot;961&quot;/&gt;&lt;height val=&quot;122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4219C21-CCAE-4FFD-8DF1-6A62B5E6719D}&quot;/&gt;&lt;isInvalidForFieldText val=&quot;0&quot;/&gt;&lt;Image&gt;&lt;filename val=&quot;C:\Users\User\AppData\Local\Temp\CP896411976921Session\CPTrustFolder896411976937\PPTImport896426065312\data\asimages\{B4219C21-CCAE-4FFD-8DF1-6A62B5E6719D}_18.png&quot;/&gt;&lt;left val=&quot;727&quot;/&gt;&lt;top val=&quot;687&quot;/&gt;&lt;width val=&quot;226&quot;/&gt;&lt;height val=&quot;45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{95646C48-0E09-49DD-B684-F341E69F1A90}&quot;/&gt;&lt;isInvalidForFieldText val=&quot;0&quot;/&gt;&lt;Image&gt;&lt;filename val=&quot;C:\Users\User\AppData\Local\Temp\CP896411976921Session\CPTrustFolder896411976937\PPTImport896426065312\data\asimages\{95646C48-0E09-49DD-B684-F341E69F1A90}_19.png&quot;/&gt;&lt;left val=&quot;0&quot;/&gt;&lt;top val=&quot;76&quot;/&gt;&lt;width val=&quot;961&quot;/&gt;&lt;height val=&quot;12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3BE0907-67E8-4D3E-89D6-15EADC19B0E4}&quot;/&gt;&lt;isInvalidForFieldText val=&quot;0&quot;/&gt;&lt;Image&gt;&lt;filename val=&quot;C:\Users\User\AppData\Local\Temp\CP896411976921Session\CPTrustFolder896411976937\PPTImport896426065312\data\asimages\{63BE0907-67E8-4D3E-89D6-15EADC19B0E4}_19.png&quot;/&gt;&lt;left val=&quot;727&quot;/&gt;&lt;top val=&quot;687&quot;/&gt;&lt;width val=&quot;226&quot;/&gt;&lt;height val=&quot;4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  <p:tag name="HTML_SHAPEINFO" val="&lt;ThreeDShapeInfo&gt;&lt;uuid val=&quot;{0369C651-98DA-4D63-B30F-312681A29AD1}&quot;/&gt;&lt;isInvalidForFieldText val=&quot;0&quot;/&gt;&lt;Image&gt;&lt;filename val=&quot;C:\Users\User\AppData\Local\Temp\CP896411976921Session\CPTrustFolder896411976937\PPTImport896426065312\data\asimages\{0369C651-98DA-4D63-B30F-312681A29AD1}_20.png&quot;/&gt;&lt;left val=&quot;0&quot;/&gt;&lt;top val=&quot;76&quot;/&gt;&lt;width val=&quot;961&quot;/&gt;&lt;height val=&quot;122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1&quot;/&gt;&lt;lineCharCount val=&quot;27&quot;/&gt;&lt;/TableIndex&gt;&lt;/ShapeTextInfo&gt;"/>
  <p:tag name="HTML_SHAPEINFO" val="&lt;ThreeDShapeInfo&gt;&lt;uuid val=&quot;{8C3307F8-F56A-44C8-A072-0C74B966B354}&quot;/&gt;&lt;isInvalidForFieldText val=&quot;0&quot;/&gt;&lt;Image&gt;&lt;filename val=&quot;C:\Users\User\AppData\Local\Temp\CP896411976921Session\CPTrustFolder896411976937\PPTImport896426065312\data\asimages\{8C3307F8-F56A-44C8-A072-0C74B966B354}_20.png&quot;/&gt;&lt;left val=&quot;47&quot;/&gt;&lt;top val=&quot;215&quot;/&gt;&lt;width val=&quot;865&quot;/&gt;&lt;height val=&quot;412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C5F90B3-2CFE-4B3A-A955-5B638D3D67E3}&quot;/&gt;&lt;isInvalidForFieldText val=&quot;0&quot;/&gt;&lt;Image&gt;&lt;filename val=&quot;C:\Users\User\AppData\Local\Temp\CP896411976921Session\CPTrustFolder896411976937\PPTImport896426065312\data\asimages\{FC5F90B3-2CFE-4B3A-A955-5B638D3D67E3}_20.png&quot;/&gt;&lt;left val=&quot;727&quot;/&gt;&lt;top val=&quot;687&quot;/&gt;&lt;width val=&quot;226&quot;/&gt;&lt;height val=&quot;4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  <p:tag name="HTML_SHAPEINFO" val="&lt;ThreeDShapeInfo&gt;&lt;uuid val=&quot;{E8DBEB88-1EE6-4F8E-B266-9B6CC1891922}&quot;/&gt;&lt;isInvalidForFieldText val=&quot;0&quot;/&gt;&lt;Image&gt;&lt;filename val=&quot;C:\Users\User\AppData\Local\Temp\CP896411976921Session\CPTrustFolder896411976937\PPTImport896426065312\data\asimages\{E8DBEB88-1EE6-4F8E-B266-9B6CC1891922}_21.png&quot;/&gt;&lt;left val=&quot;0&quot;/&gt;&lt;top val=&quot;76&quot;/&gt;&lt;width val=&quot;961&quot;/&gt;&lt;height val=&quot;122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1&quot;/&gt;&lt;lineCharCount val=&quot;27&quot;/&gt;&lt;/TableIndex&gt;&lt;/ShapeTextInfo&gt;"/>
  <p:tag name="HTML_SHAPEINFO" val="&lt;ThreeDShapeInfo&gt;&lt;uuid val=&quot;{E3A44E46-6217-4A50-A943-B82F0E416A4E}&quot;/&gt;&lt;isInvalidForFieldText val=&quot;0&quot;/&gt;&lt;Image&gt;&lt;filename val=&quot;C:\Users\User\AppData\Local\Temp\CP896411976921Session\CPTrustFolder896411976937\PPTImport896426065312\data\asimages\{E3A44E46-6217-4A50-A943-B82F0E416A4E}_21.png&quot;/&gt;&lt;left val=&quot;47&quot;/&gt;&lt;top val=&quot;215&quot;/&gt;&lt;width val=&quot;865&quot;/&gt;&lt;height val=&quot;412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F58BB4D-EF63-4A6B-8FB6-15C725662E2C}&quot;/&gt;&lt;isInvalidForFieldText val=&quot;0&quot;/&gt;&lt;Image&gt;&lt;filename val=&quot;C:\Users\User\AppData\Local\Temp\CP896411976921Session\CPTrustFolder896411976937\PPTImport896426065312\data\asimages\{2F58BB4D-EF63-4A6B-8FB6-15C725662E2C}_21.png&quot;/&gt;&lt;left val=&quot;727&quot;/&gt;&lt;top val=&quot;687&quot;/&gt;&lt;width val=&quot;226&quot;/&gt;&lt;height val=&quot;45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HTML_SHAPEINFO" val="&lt;ThreeDShapeInfo&gt;&lt;uuid val=&quot;{CE17BA92-5304-4F37-B659-6DAA9C982B10}&quot;/&gt;&lt;isInvalidForFieldText val=&quot;0&quot;/&gt;&lt;Image&gt;&lt;filename val=&quot;C:\Users\User\AppData\Local\Temp\CP896411976921Session\CPTrustFolder896411976937\PPTImport896426065312\data\asimages\{CE17BA92-5304-4F37-B659-6DAA9C982B10}_22.png&quot;/&gt;&lt;left val=&quot;0&quot;/&gt;&lt;top val=&quot;76&quot;/&gt;&lt;width val=&quot;961&quot;/&gt;&lt;height val=&quot;122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2&quot;/&gt;&lt;lineCharCount val=&quot;43&quot;/&gt;&lt;lineCharCount val=&quot;70&quot;/&gt;&lt;lineCharCount val=&quot;16&quot;/&gt;&lt;lineCharCount val=&quot;63&quot;/&gt;&lt;lineCharCount val=&quot;20&quot;/&gt;&lt;lineCharCount val=&quot;41&quot;/&gt;&lt;lineCharCount val=&quot;39&quot;/&gt;&lt;/TableIndex&gt;&lt;/ShapeTextInfo&gt;"/>
  <p:tag name="HTML_SHAPEINFO" val="&lt;ThreeDShapeInfo&gt;&lt;uuid val=&quot;{B3BE1183-6098-46E1-ACA4-DF9F00F00DED}&quot;/&gt;&lt;isInvalidForFieldText val=&quot;0&quot;/&gt;&lt;Image&gt;&lt;filename val=&quot;C:\Users\User\AppData\Local\Temp\CP896411976921Session\CPTrustFolder896411976937\PPTImport896426065312\data\asimages\{B3BE1183-6098-46E1-ACA4-DF9F00F00DED}_22.png&quot;/&gt;&lt;left val=&quot;42&quot;/&gt;&lt;top val=&quot;212&quot;/&gt;&lt;width val=&quot;872&quot;/&gt;&lt;height val=&quot;415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B30F93E-3BE2-4ED4-BF90-E4191F6733D4}&quot;/&gt;&lt;isInvalidForFieldText val=&quot;0&quot;/&gt;&lt;Image&gt;&lt;filename val=&quot;C:\Users\User\AppData\Local\Temp\CP896411976921Session\CPTrustFolder896411976937\PPTImport896426065312\data\asimages\{5B30F93E-3BE2-4ED4-BF90-E4191F6733D4}_22.png&quot;/&gt;&lt;left val=&quot;727&quot;/&gt;&lt;top val=&quot;687&quot;/&gt;&lt;width val=&quot;226&quot;/&gt;&lt;height val=&quot;4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4E0AC8B8-EFF6-4017-A59A-29F6F8F81820}&quot;/&gt;&lt;isInvalidForFieldText val=&quot;0&quot;/&gt;&lt;Image&gt;&lt;filename val=&quot;C:\Users\User\AppData\Local\Temp\CP896411976921Session\CPTrustFolder896411976937\PPTImport896426065312\data\asimages\{4E0AC8B8-EFF6-4017-A59A-29F6F8F81820}_23.png&quot;/&gt;&lt;left val=&quot;0&quot;/&gt;&lt;top val=&quot;76&quot;/&gt;&lt;width val=&quot;961&quot;/&gt;&lt;height val=&quot;122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2&quot;/&gt;&lt;lineCharCount val=&quot;71&quot;/&gt;&lt;lineCharCount val=&quot;21&quot;/&gt;&lt;lineCharCount val=&quot;70&quot;/&gt;&lt;lineCharCount val=&quot;31&quot;/&gt;&lt;/TableIndex&gt;&lt;/ShapeTextInfo&gt;"/>
  <p:tag name="HTML_SHAPEINFO" val="&lt;ThreeDShapeInfo&gt;&lt;uuid val=&quot;{D9EBFF3B-8BF0-4027-BC86-C9F0181E139D}&quot;/&gt;&lt;isInvalidForFieldText val=&quot;0&quot;/&gt;&lt;Image&gt;&lt;filename val=&quot;C:\Users\User\AppData\Local\Temp\CP896411976921Session\CPTrustFolder896411976937\PPTImport896426065312\data\asimages\{D9EBFF3B-8BF0-4027-BC86-C9F0181E139D}_23.png&quot;/&gt;&lt;left val=&quot;42&quot;/&gt;&lt;top val=&quot;212&quot;/&gt;&lt;width val=&quot;870&quot;/&gt;&lt;height val=&quot;415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BCF0FC9-CF31-40B8-AEC7-D9E5E704C147}&quot;/&gt;&lt;isInvalidForFieldText val=&quot;0&quot;/&gt;&lt;Image&gt;&lt;filename val=&quot;C:\Users\User\AppData\Local\Temp\CP896411976921Session\CPTrustFolder896411976937\PPTImport896426065312\data\asimages\{9BCF0FC9-CF31-40B8-AEC7-D9E5E704C147}_23.png&quot;/&gt;&lt;left val=&quot;727&quot;/&gt;&lt;top val=&quot;687&quot;/&gt;&lt;width val=&quot;226&quot;/&gt;&lt;height val=&quot;45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E85C7BD4-E48F-4392-B122-1AFC647A2A4A}&quot;/&gt;&lt;isInvalidForFieldText val=&quot;0&quot;/&gt;&lt;Image&gt;&lt;filename val=&quot;C:\Users\User\AppData\Local\Temp\CP896411976921Session\CPTrustFolder896411976937\PPTImport896426065312\data\asimages\{E85C7BD4-E48F-4392-B122-1AFC647A2A4A}_24.png&quot;/&gt;&lt;left val=&quot;0&quot;/&gt;&lt;top val=&quot;76&quot;/&gt;&lt;width val=&quot;961&quot;/&gt;&lt;height val=&quot;122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8&quot;/&gt;&lt;lineCharCount val=&quot;22&quot;/&gt;&lt;lineCharCount val=&quot;70&quot;/&gt;&lt;lineCharCount val=&quot;68&quot;/&gt;&lt;lineCharCount val=&quot;6&quot;/&gt;&lt;/TableIndex&gt;&lt;/ShapeTextInfo&gt;"/>
  <p:tag name="HTML_SHAPEINFO" val="&lt;ThreeDShapeInfo&gt;&lt;uuid val=&quot;{AC88C660-F126-4E74-BF9B-418270E5D9A8}&quot;/&gt;&lt;isInvalidForFieldText val=&quot;0&quot;/&gt;&lt;Image&gt;&lt;filename val=&quot;C:\Users\User\AppData\Local\Temp\CP896411976921Session\CPTrustFolder896411976937\PPTImport896426065312\data\asimages\{AC88C660-F126-4E74-BF9B-418270E5D9A8}_24.png&quot;/&gt;&lt;left val=&quot;42&quot;/&gt;&lt;top val=&quot;212&quot;/&gt;&lt;width val=&quot;880&quot;/&gt;&lt;height val=&quot;415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B9D5403-6D2B-47BE-98CC-50D9E3F326DD}&quot;/&gt;&lt;isInvalidForFieldText val=&quot;0&quot;/&gt;&lt;Image&gt;&lt;filename val=&quot;C:\Users\User\AppData\Local\Temp\CP896411976921Session\CPTrustFolder896411976937\PPTImport896426065312\data\asimages\{EB9D5403-6D2B-47BE-98CC-50D9E3F326DD}_24.png&quot;/&gt;&lt;left val=&quot;727&quot;/&gt;&lt;top val=&quot;687&quot;/&gt;&lt;width val=&quot;226&quot;/&gt;&lt;height val=&quot;45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F3C001D4-3509-4F96-A1A4-114001421E55}&quot;/&gt;&lt;isInvalidForFieldText val=&quot;0&quot;/&gt;&lt;Image&gt;&lt;filename val=&quot;C:\Users\User\AppData\Local\Temp\CP896411976921Session\CPTrustFolder896411976937\PPTImport896426065312\data\asimages\{F3C001D4-3509-4F96-A1A4-114001421E55}_25.png&quot;/&gt;&lt;left val=&quot;0&quot;/&gt;&lt;top val=&quot;76&quot;/&gt;&lt;width val=&quot;961&quot;/&gt;&lt;height val=&quot;122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74&quot;/&gt;&lt;lineCharCount val=&quot;55&quot;/&gt;&lt;lineCharCount val=&quot;74&quot;/&gt;&lt;lineCharCount val=&quot;65&quot;/&gt;&lt;lineCharCount val=&quot;65&quot;/&gt;&lt;lineCharCount val=&quot;32&quot;/&gt;&lt;/TableIndex&gt;&lt;/ShapeTextInfo&gt;"/>
  <p:tag name="HTML_SHAPEINFO" val="&lt;ThreeDShapeInfo&gt;&lt;uuid val=&quot;{D25938B6-BC06-47C7-A7A3-3CF912B7B9BB}&quot;/&gt;&lt;isInvalidForFieldText val=&quot;0&quot;/&gt;&lt;Image&gt;&lt;filename val=&quot;C:\Users\User\AppData\Local\Temp\CP896411976921Session\CPTrustFolder896411976937\PPTImport896426065312\data\asimages\{D25938B6-BC06-47C7-A7A3-3CF912B7B9BB}_25.png&quot;/&gt;&lt;left val=&quot;42&quot;/&gt;&lt;top val=&quot;212&quot;/&gt;&lt;width val=&quot;873&quot;/&gt;&lt;height val=&quot;415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265D707-DECF-4799-BB40-71A57B79688C}&quot;/&gt;&lt;isInvalidForFieldText val=&quot;0&quot;/&gt;&lt;Image&gt;&lt;filename val=&quot;C:\Users\User\AppData\Local\Temp\CP896411976921Session\CPTrustFolder896411976937\PPTImport896426065312\data\asimages\{B265D707-DECF-4799-BB40-71A57B79688C}_25.png&quot;/&gt;&lt;left val=&quot;727&quot;/&gt;&lt;top val=&quot;687&quot;/&gt;&lt;width val=&quot;226&quot;/&gt;&lt;height val=&quot;45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87EEE113-906D-4554-B660-90C1A66B7B77}&quot;/&gt;&lt;isInvalidForFieldText val=&quot;0&quot;/&gt;&lt;Image&gt;&lt;filename val=&quot;C:\Users\User\AppData\Local\Temp\CP896411976921Session\CPTrustFolder896411976937\PPTImport896426065312\data\asimages\{87EEE113-906D-4554-B660-90C1A66B7B77}_26.png&quot;/&gt;&lt;left val=&quot;0&quot;/&gt;&lt;top val=&quot;76&quot;/&gt;&lt;width val=&quot;961&quot;/&gt;&lt;height val=&quot;122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1&quot;/&gt;&lt;lineCharCount val=&quot;34&quot;/&gt;&lt;/TableIndex&gt;&lt;/ShapeTextInfo&gt;"/>
  <p:tag name="HTML_SHAPEINFO" val="&lt;ThreeDShapeInfo&gt;&lt;uuid val=&quot;{53798EDC-9274-4649-94E0-7A883205601F}&quot;/&gt;&lt;isInvalidForFieldText val=&quot;0&quot;/&gt;&lt;Image&gt;&lt;filename val=&quot;C:\Users\User\AppData\Local\Temp\CP896411976921Session\CPTrustFolder896411976937\PPTImport896426065312\data\asimages\{53798EDC-9274-4649-94E0-7A883205601F}_26.png&quot;/&gt;&lt;left val=&quot;47&quot;/&gt;&lt;top val=&quot;215&quot;/&gt;&lt;width val=&quot;865&quot;/&gt;&lt;height val=&quot;412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7802C8D-CD26-439F-B45C-FD5C6E7F887F}&quot;/&gt;&lt;isInvalidForFieldText val=&quot;0&quot;/&gt;&lt;Image&gt;&lt;filename val=&quot;C:\Users\User\AppData\Local\Temp\CP896411976921Session\CPTrustFolder896411976937\PPTImport896426065312\data\asimages\{77802C8D-CD26-439F-B45C-FD5C6E7F887F}_26.png&quot;/&gt;&lt;left val=&quot;727&quot;/&gt;&lt;top val=&quot;687&quot;/&gt;&lt;width val=&quot;226&quot;/&gt;&lt;height val=&quot;45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88354A77-63D8-4193-B765-673A38FD221B}&quot;/&gt;&lt;isInvalidForFieldText val=&quot;0&quot;/&gt;&lt;Image&gt;&lt;filename val=&quot;C:\Users\User\AppData\Local\Temp\CP896411976921Session\CPTrustFolder896411976937\PPTImport896426065312\data\asimages\{88354A77-63D8-4193-B765-673A38FD221B}_27.png&quot;/&gt;&lt;left val=&quot;0&quot;/&gt;&lt;top val=&quot;76&quot;/&gt;&lt;width val=&quot;961&quot;/&gt;&lt;height val=&quot;122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7&quot;/&gt;&lt;lineCharCount val=&quot;33&quot;/&gt;&lt;lineCharCount val=&quot;61&quot;/&gt;&lt;lineCharCount val=&quot;61&quot;/&gt;&lt;lineCharCount val=&quot;67&quot;/&gt;&lt;lineCharCount val=&quot;51&quot;/&gt;&lt;/TableIndex&gt;&lt;/ShapeTextInfo&gt;"/>
  <p:tag name="HTML_SHAPEINFO" val="&lt;ThreeDShapeInfo&gt;&lt;uuid val=&quot;{3F6C28FB-E420-4911-A93A-2B724222CB0E}&quot;/&gt;&lt;isInvalidForFieldText val=&quot;0&quot;/&gt;&lt;Image&gt;&lt;filename val=&quot;C:\Users\User\AppData\Local\Temp\CP896411976921Session\CPTrustFolder896411976937\PPTImport896426065312\data\asimages\{3F6C28FB-E420-4911-A93A-2B724222CB0E}_27.png&quot;/&gt;&lt;left val=&quot;42&quot;/&gt;&lt;top val=&quot;212&quot;/&gt;&lt;width val=&quot;870&quot;/&gt;&lt;height val=&quot;415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A9315E7-2AD3-4551-95DC-A91F6632833A}&quot;/&gt;&lt;isInvalidForFieldText val=&quot;0&quot;/&gt;&lt;Image&gt;&lt;filename val=&quot;C:\Users\User\AppData\Local\Temp\CP896411976921Session\CPTrustFolder896411976937\PPTImport896426065312\data\asimages\{FA9315E7-2AD3-4551-95DC-A91F6632833A}_27.png&quot;/&gt;&lt;left val=&quot;727&quot;/&gt;&lt;top val=&quot;687&quot;/&gt;&lt;width val=&quot;226&quot;/&gt;&lt;height val=&quot;45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F73315FD-11CD-41CB-86F0-FF05DD6D22D8}&quot;/&gt;&lt;isInvalidForFieldText val=&quot;0&quot;/&gt;&lt;Image&gt;&lt;filename val=&quot;C:\Users\User\AppData\Local\Temp\CP896411976921Session\CPTrustFolder896411976937\PPTImport896426065312\data\asimages\{F73315FD-11CD-41CB-86F0-FF05DD6D22D8}_28.png&quot;/&gt;&lt;left val=&quot;0&quot;/&gt;&lt;top val=&quot;76&quot;/&gt;&lt;width val=&quot;961&quot;/&gt;&lt;height val=&quot;122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8&quot;/&gt;&lt;lineCharCount val=&quot;14&quot;/&gt;&lt;lineCharCount val=&quot;58&quot;/&gt;&lt;lineCharCount val=&quot;40&quot;/&gt;&lt;lineCharCount val=&quot;67&quot;/&gt;&lt;/TableIndex&gt;&lt;/ShapeTextInfo&gt;"/>
  <p:tag name="HTML_SHAPEINFO" val="&lt;ThreeDShapeInfo&gt;&lt;uuid val=&quot;{0366672B-1FFC-43DA-B956-9CF84E99E92B}&quot;/&gt;&lt;isInvalidForFieldText val=&quot;0&quot;/&gt;&lt;Image&gt;&lt;filename val=&quot;C:\Users\User\AppData\Local\Temp\CP896411976921Session\CPTrustFolder896411976937\PPTImport896426065312\data\asimages\{0366672B-1FFC-43DA-B956-9CF84E99E92B}_28.png&quot;/&gt;&lt;left val=&quot;42&quot;/&gt;&lt;top val=&quot;212&quot;/&gt;&lt;width val=&quot;880&quot;/&gt;&lt;height val=&quot;415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4A53C02-3D9A-4470-B727-CE1FB90A83E5}&quot;/&gt;&lt;isInvalidForFieldText val=&quot;0&quot;/&gt;&lt;Image&gt;&lt;filename val=&quot;C:\Users\User\AppData\Local\Temp\CP896411976921Session\CPTrustFolder896411976937\PPTImport896426065312\data\asimages\{B4A53C02-3D9A-4470-B727-CE1FB90A83E5}_28.png&quot;/&gt;&lt;left val=&quot;727&quot;/&gt;&lt;top val=&quot;687&quot;/&gt;&lt;width val=&quot;226&quot;/&gt;&lt;height val=&quot;45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5A0ED701-B905-406B-9852-405AE1139A96}&quot;/&gt;&lt;isInvalidForFieldText val=&quot;0&quot;/&gt;&lt;Image&gt;&lt;filename val=&quot;C:\Users\User\AppData\Local\Temp\CP896411976921Session\CPTrustFolder896411976937\PPTImport896426065312\data\asimages\{5A0ED701-B905-406B-9852-405AE1139A96}_29.png&quot;/&gt;&lt;left val=&quot;0&quot;/&gt;&lt;top val=&quot;278&quot;/&gt;&lt;width val=&quot;961&quot;/&gt;&lt;height val=&quot;202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8640B13-B1FC-4509-A02F-62C49551D877}&quot;/&gt;&lt;isInvalidForFieldText val=&quot;0&quot;/&gt;&lt;Image&gt;&lt;filename val=&quot;C:\Users\User\AppData\Local\Temp\CP896411976921Session\CPTrustFolder896411976937\PPTImport896426065312\data\asimages\{88640B13-B1FC-4509-A02F-62C49551D877}_29.png&quot;/&gt;&lt;left val=&quot;727&quot;/&gt;&lt;top val=&quot;687&quot;/&gt;&lt;width val=&quot;226&quot;/&gt;&lt;height val=&quot;45&quot;/&gt;&lt;hasText val=&quot;1&quot;/&gt;&lt;/Image&gt;&lt;/ThreeDShapeInfo&gt;"/>
</p:tagLst>
</file>

<file path=ppt/theme/theme1.xml><?xml version="1.0" encoding="utf-8"?>
<a:theme xmlns:a="http://schemas.openxmlformats.org/drawingml/2006/main" name="Current April 2018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t April 2018" id="{2B1AE890-B640-4A9D-812E-EF1BE5CFEF74}" vid="{BE701214-5B6B-4DDA-BE94-462E77395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1CC5F55C510B4DB65A26F19BCB6ECF" ma:contentTypeVersion="0" ma:contentTypeDescription="Create a new document." ma:contentTypeScope="" ma:versionID="e1b169dbd5ea8df3090819aa3bfe9fc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5E050F-F6DD-446A-BC54-722BE857956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87EA6D-49C7-41D7-B947-2C2FCEAAD7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Current April 2018</Template>
  <TotalTime>5686</TotalTime>
  <Words>1727</Words>
  <Application>Microsoft Office PowerPoint</Application>
  <PresentationFormat>On-screen Show (4:3)</PresentationFormat>
  <Paragraphs>162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Current April 2018</vt:lpstr>
      <vt:lpstr>Introduction to Special Monthly Compensation (VSR)</vt:lpstr>
      <vt:lpstr>Objectives</vt:lpstr>
      <vt:lpstr>References</vt:lpstr>
      <vt:lpstr>Concept of SMC</vt:lpstr>
      <vt:lpstr>Types of SMC</vt:lpstr>
      <vt:lpstr>SMC (K)</vt:lpstr>
      <vt:lpstr>SMC (S)</vt:lpstr>
      <vt:lpstr>Bradley v. Peake</vt:lpstr>
      <vt:lpstr>Check for Comprehension</vt:lpstr>
      <vt:lpstr>Scenario 1</vt:lpstr>
      <vt:lpstr>Scenario 1 - Answer</vt:lpstr>
      <vt:lpstr>Scenario 2</vt:lpstr>
      <vt:lpstr>Scenario 2 - Answer</vt:lpstr>
      <vt:lpstr>Scenario 3</vt:lpstr>
      <vt:lpstr>Scenario 3 - Answer</vt:lpstr>
      <vt:lpstr>Reviewing the Codesheet</vt:lpstr>
      <vt:lpstr>Review the Codesheet</vt:lpstr>
      <vt:lpstr>Rating Codesheet – Attachment A (Correct)</vt:lpstr>
      <vt:lpstr>Rating Codesheet – Attachment B (Incorrect)</vt:lpstr>
      <vt:lpstr>Topic 2 Exercise A: SMC Codes Exercise</vt:lpstr>
      <vt:lpstr>Topic 2 Exercise B: SMC (S1) Exercise </vt:lpstr>
      <vt:lpstr>Substantially Complete Application</vt:lpstr>
      <vt:lpstr>VA Form 21-2680</vt:lpstr>
      <vt:lpstr>Clarification Development</vt:lpstr>
      <vt:lpstr>Clarification Development</vt:lpstr>
      <vt:lpstr>Topic 3 Exercise: VA Form 21-2680 Exercise</vt:lpstr>
      <vt:lpstr>SMC Development</vt:lpstr>
      <vt:lpstr>Examinations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Special Monthly Compensation (VSR) PowerPoint Presentation</dc:title>
  <dc:subject>VSR, AQRS, Special Ops VSR</dc:subject>
  <dc:creator>Department of Veterans Affairs, Veterans Benefits Administration, Compensation Service, STAFF</dc:creator>
  <cp:keywords>MAP-D, MAPD, development, letters, legacy</cp:keywords>
  <dc:description>This lesson introduces employees to Special Monthly Compensation (SMC) and how to recognize, develop, and promulgate a claim for SMC.</dc:description>
  <cp:lastModifiedBy>Kathy Poole</cp:lastModifiedBy>
  <cp:revision>521</cp:revision>
  <dcterms:created xsi:type="dcterms:W3CDTF">2014-04-30T02:32:11Z</dcterms:created>
  <dcterms:modified xsi:type="dcterms:W3CDTF">2018-08-17T17:31:58Z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0x0101009F1CC5F55C510B4DB65A26F19BCB6ECF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