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31"/>
  </p:notesMasterIdLst>
  <p:handoutMasterIdLst>
    <p:handoutMasterId r:id="rId32"/>
  </p:handoutMasterIdLst>
  <p:sldIdLst>
    <p:sldId id="257" r:id="rId6"/>
    <p:sldId id="258" r:id="rId7"/>
    <p:sldId id="259" r:id="rId8"/>
    <p:sldId id="260" r:id="rId9"/>
    <p:sldId id="261" r:id="rId10"/>
    <p:sldId id="298" r:id="rId11"/>
    <p:sldId id="264" r:id="rId12"/>
    <p:sldId id="265" r:id="rId13"/>
    <p:sldId id="296" r:id="rId14"/>
    <p:sldId id="267" r:id="rId15"/>
    <p:sldId id="269" r:id="rId16"/>
    <p:sldId id="270" r:id="rId17"/>
    <p:sldId id="271" r:id="rId18"/>
    <p:sldId id="273" r:id="rId19"/>
    <p:sldId id="274" r:id="rId20"/>
    <p:sldId id="276" r:id="rId21"/>
    <p:sldId id="297" r:id="rId22"/>
    <p:sldId id="278" r:id="rId23"/>
    <p:sldId id="280" r:id="rId24"/>
    <p:sldId id="281" r:id="rId25"/>
    <p:sldId id="285" r:id="rId26"/>
    <p:sldId id="286" r:id="rId27"/>
    <p:sldId id="287" r:id="rId28"/>
    <p:sldId id="293" r:id="rId29"/>
    <p:sldId id="299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5" autoAdjust="0"/>
    <p:restoredTop sz="91079" autoAdjust="0"/>
  </p:normalViewPr>
  <p:slideViewPr>
    <p:cSldViewPr snapToGrid="0">
      <p:cViewPr varScale="1">
        <p:scale>
          <a:sx n="104" d="100"/>
          <a:sy n="104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3/19/2018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/>
              <a:pPr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499533" y="3259138"/>
            <a:ext cx="11692467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7418" y="3182938"/>
            <a:ext cx="11694583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35126" y="220663"/>
            <a:ext cx="8921749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Times New Roman" panose="02020603050405020304" pitchFamily="18" charset="0"/>
              </a:rPr>
              <a:t>Veterans Benefits Administration</a:t>
            </a: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9946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1336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3685" y="0"/>
            <a:ext cx="2618316" cy="6051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617" y="0"/>
            <a:ext cx="7653867" cy="6051550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9717743" cy="1151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789114"/>
            <a:ext cx="10945906" cy="4262437"/>
          </a:xfrm>
        </p:spPr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6618" y="1789114"/>
            <a:ext cx="4991100" cy="4262437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0917" y="1789114"/>
            <a:ext cx="4993216" cy="4262437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2" y="0"/>
            <a:ext cx="9444318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52085" y="1361794"/>
            <a:ext cx="10339916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5152" y="6396039"/>
            <a:ext cx="11626849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88533" y="1199870"/>
            <a:ext cx="10803467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35094" y="49307"/>
            <a:ext cx="975210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9367" y="1573306"/>
            <a:ext cx="11044767" cy="44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dirty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273052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859367" y="6400800"/>
            <a:ext cx="212718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 dirty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Compensation Service 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8" y="-19577"/>
            <a:ext cx="1659217" cy="14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Wingdings" panose="05000000000000000000" pitchFamily="2" charset="2"/>
        <a:buChar char="Ø"/>
        <a:defRPr sz="2800">
          <a:solidFill>
            <a:srgbClr val="1D327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pris.dod.mi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1520" y="3368675"/>
            <a:ext cx="3596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>
                <a:solidFill>
                  <a:srgbClr val="1D3275"/>
                </a:solidFill>
                <a:latin typeface="Times New Roman" panose="02020603050405020304" pitchFamily="18" charset="0"/>
              </a:rPr>
              <a:t>Compensation Service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046720" y="3368676"/>
            <a:ext cx="3139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i="1" kern="0" dirty="0">
                <a:latin typeface="Times New Roman" panose="02020603050405020304" pitchFamily="18" charset="0"/>
              </a:rPr>
              <a:t>February 2018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495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600" b="1" kern="0" dirty="0">
                <a:solidFill>
                  <a:srgbClr val="1D3275"/>
                </a:solidFill>
                <a:latin typeface="Times New Roman" panose="02020603050405020304" pitchFamily="18" charset="0"/>
              </a:rPr>
              <a:t>DPRIS and PIES</a:t>
            </a:r>
            <a:endParaRPr lang="en-US" sz="6600" i="1" kern="0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9987245" cy="1151592"/>
          </a:xfrm>
        </p:spPr>
        <p:txBody>
          <a:bodyPr/>
          <a:lstStyle/>
          <a:p>
            <a:r>
              <a:rPr lang="en-US" dirty="0">
                <a:effectLst/>
              </a:rPr>
              <a:t>DPRIS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DPRIS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6714" r="1248" b="4601"/>
          <a:stretch/>
        </p:blipFill>
        <p:spPr>
          <a:xfrm>
            <a:off x="1242946" y="1433279"/>
            <a:ext cx="10882380" cy="49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Home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 descr="DPRI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1881" b="39851"/>
          <a:stretch/>
        </p:blipFill>
        <p:spPr>
          <a:xfrm>
            <a:off x="492360" y="1552575"/>
            <a:ext cx="11681562" cy="3581400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OMPF Request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 descr="DPRI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t="26629" r="17711" b="11695"/>
          <a:stretch/>
        </p:blipFill>
        <p:spPr>
          <a:xfrm>
            <a:off x="2586108" y="1390649"/>
            <a:ext cx="8551794" cy="5000625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Document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 descr="DPRI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28641" r="17432" b="6331"/>
          <a:stretch/>
        </p:blipFill>
        <p:spPr>
          <a:xfrm>
            <a:off x="3049835" y="1400175"/>
            <a:ext cx="8095528" cy="4991099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9977719" cy="1151592"/>
          </a:xfrm>
        </p:spPr>
        <p:txBody>
          <a:bodyPr/>
          <a:lstStyle/>
          <a:p>
            <a:r>
              <a:rPr lang="en-US" dirty="0">
                <a:effectLst/>
              </a:rPr>
              <a:t>Requests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1363" b="21429"/>
          <a:stretch/>
        </p:blipFill>
        <p:spPr bwMode="auto">
          <a:xfrm>
            <a:off x="523875" y="1819275"/>
            <a:ext cx="11591925" cy="160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/>
          <a:stretch/>
        </p:blipFill>
        <p:spPr bwMode="auto">
          <a:xfrm>
            <a:off x="2799390" y="1409701"/>
            <a:ext cx="6766474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DPRIS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233" y="1400175"/>
            <a:ext cx="8811244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Assistance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1390650"/>
            <a:ext cx="7074571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altLang="en-US" dirty="0">
                <a:effectLst/>
              </a:rPr>
              <a:t>Personnel Information Exchange System (PIES)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79" y="2440043"/>
            <a:ext cx="10616339" cy="23179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/>
              <a:t>An automated system used to request Service Treatment Records (STRs) and Personnel Records that are maintained in the National Personnel Records Center (NPRC).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NPRC STRs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85562"/>
              </p:ext>
            </p:extLst>
          </p:nvPr>
        </p:nvGraphicFramePr>
        <p:xfrm>
          <a:off x="847725" y="1789113"/>
          <a:ext cx="10945814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If the veteran last served in the…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and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 service ended prior to…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Army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October 16, 1992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Navy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January 31, 1994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Air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         May 1, 1994, if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 separated from active duty</a:t>
                      </a:r>
                    </a:p>
                    <a:p>
                      <a:pPr algn="l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         June 1, 1994 if 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separated from</a:t>
                      </a:r>
                    </a:p>
                    <a:p>
                      <a:pPr algn="l">
                        <a:tabLst/>
                      </a:pPr>
                      <a:r>
                        <a:rPr lang="en-US" sz="2400"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National Guard or Reserves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Marine Corps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May 1, 1994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Coast Guard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May 1, 1998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Identify the purpose and functionality of the </a:t>
            </a:r>
            <a:r>
              <a:rPr lang="en-US" altLang="en-US" dirty="0">
                <a:solidFill>
                  <a:srgbClr val="000066"/>
                </a:solidFill>
              </a:rPr>
              <a:t>Defense Personnel Records Information Retrieval System (</a:t>
            </a:r>
            <a:r>
              <a:rPr lang="en-US" altLang="en-US" dirty="0"/>
              <a:t>DPRIS) Web organization and Personnel Information Exchange System (PIES)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Identify what records are available through DPRIS Web and PIES 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Demonstrate how to create a request and navigate the functions within DPRIS Web and 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PIES Home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55" y="1790169"/>
            <a:ext cx="5932952" cy="4260324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57" y="0"/>
            <a:ext cx="9717743" cy="1151592"/>
          </a:xfrm>
        </p:spPr>
        <p:txBody>
          <a:bodyPr/>
          <a:lstStyle/>
          <a:p>
            <a:r>
              <a:rPr lang="en-US" dirty="0">
                <a:effectLst/>
              </a:rPr>
              <a:t>SHARE: BIRLS – 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4880" y="2163651"/>
            <a:ext cx="2696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BIRLS Inquiry: Vet’s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Identification Data (VID)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Screen Information is transferred to PIES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2" y="1789113"/>
            <a:ext cx="5904854" cy="4262437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Using 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36" y="1789692"/>
            <a:ext cx="5938590" cy="4261278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Using PIES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36" y="1789692"/>
            <a:ext cx="5938590" cy="4261278"/>
          </a:xfr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DPRIS to PIES Cross Reference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2107769"/>
            <a:ext cx="10945906" cy="3943782"/>
          </a:xfrm>
        </p:spPr>
        <p:txBody>
          <a:bodyPr/>
          <a:lstStyle/>
          <a:p>
            <a:r>
              <a:rPr lang="en-US" altLang="en-US" dirty="0"/>
              <a:t>DPRIS to PIES Cross Reference Guide is available on the Compensation Service Intranet under:</a:t>
            </a:r>
          </a:p>
          <a:p>
            <a:pPr marL="1257300" lvl="2" indent="-457200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(212)</a:t>
            </a:r>
          </a:p>
          <a:p>
            <a:pPr marL="1714500" lvl="3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PIES/DPRIS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C14B2-BBED-4B4E-9FC2-734F189F8D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438400" y="2954215"/>
            <a:ext cx="7924800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568692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M21-1, Part III, Subpart iii, 2.A, General Information on Service Records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M21-1, Part III, Subpart iii, 2.D, Requesting Information and Records Through the Personnel Information Exchange System (PIES)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DPRIS Website and PIES User Guides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DPRIS to PIES Cross Reference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altLang="en-US" sz="3100" dirty="0">
                <a:effectLst/>
              </a:rPr>
              <a:t>Defense Personnel Records Information Retrieval System (DPRIS)</a:t>
            </a:r>
            <a:endParaRPr lang="en-US" sz="31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altLang="en-US" dirty="0">
                <a:solidFill>
                  <a:srgbClr val="000066"/>
                </a:solidFill>
              </a:rPr>
              <a:t>An automated system used to request digital copies of Official Military Personnel File (OMPF) documents</a:t>
            </a:r>
          </a:p>
          <a:p>
            <a:pPr>
              <a:buClrTx/>
            </a:pPr>
            <a:endParaRPr lang="en-US" altLang="en-US" dirty="0">
              <a:solidFill>
                <a:srgbClr val="000066"/>
              </a:solidFill>
            </a:endParaRPr>
          </a:p>
          <a:p>
            <a:pPr>
              <a:buClrTx/>
            </a:pPr>
            <a:r>
              <a:rPr lang="en-US" altLang="en-US" dirty="0">
                <a:solidFill>
                  <a:srgbClr val="000066"/>
                </a:solidFill>
              </a:rPr>
              <a:t>Primarily personnel records, such as service verification</a:t>
            </a:r>
          </a:p>
          <a:p>
            <a:pPr>
              <a:buClrTx/>
            </a:pPr>
            <a:endParaRPr lang="en-US" altLang="en-US" dirty="0">
              <a:solidFill>
                <a:srgbClr val="000066"/>
              </a:solidFill>
            </a:endParaRPr>
          </a:p>
          <a:p>
            <a:pPr>
              <a:buClrTx/>
            </a:pPr>
            <a:r>
              <a:rPr lang="en-US" altLang="en-US" dirty="0">
                <a:solidFill>
                  <a:srgbClr val="000066"/>
                </a:solidFill>
              </a:rPr>
              <a:t>Provides some medical and physical examination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-1"/>
            <a:ext cx="10053919" cy="1270861"/>
          </a:xfrm>
        </p:spPr>
        <p:txBody>
          <a:bodyPr/>
          <a:lstStyle/>
          <a:p>
            <a:r>
              <a:rPr lang="en-US" dirty="0">
                <a:effectLst/>
              </a:rPr>
              <a:t>DPRIS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871" y="1921790"/>
            <a:ext cx="10306373" cy="41297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Provides standard index of all images contained in each branch’s OMPF systems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Includes follow-up message capability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Single-source repository for all branches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 marL="0" indent="0">
              <a:buNone/>
            </a:pPr>
            <a:r>
              <a:rPr lang="en-US" b="1" dirty="0"/>
              <a:t>Exception:</a:t>
            </a:r>
            <a:r>
              <a:rPr lang="en-US" dirty="0"/>
              <a:t> There are no Coast Guard records currently available in DPRIS Web.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DPRIS Advantages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887" y="2130077"/>
            <a:ext cx="10476855" cy="4262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Allows access to OMPF images contained in each services’ repositories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On average, images are received in less than 48 hours</a:t>
            </a:r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altLang="en-US" dirty="0"/>
              <a:t>Many images are received within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VSR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</a:pPr>
            <a:r>
              <a:rPr lang="en-US" sz="3200" dirty="0"/>
              <a:t>Initiate requests for OMPF information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</a:pPr>
            <a:r>
              <a:rPr lang="en-US" altLang="en-US" sz="3200" dirty="0"/>
              <a:t>Upload records into e-folder or print and associate with claims folder</a:t>
            </a:r>
          </a:p>
          <a:p>
            <a:pPr lvl="0" fontAlgn="auto" hangingPunct="0"/>
            <a:r>
              <a:rPr lang="en-US" sz="3200" dirty="0"/>
              <a:t>Initiate and manage secure follow-up messages</a:t>
            </a:r>
          </a:p>
          <a:p>
            <a:r>
              <a:rPr lang="en-US" sz="3200" dirty="0"/>
              <a:t>Access DPRIS Information, Help Website Modules, and submit automated User Requests Assistance Forms</a:t>
            </a:r>
            <a:endParaRPr lang="en-US" altLang="en-US" sz="3200" dirty="0"/>
          </a:p>
          <a:p>
            <a:pPr lvl="0" fontAlgn="auto" hangingPunct="0"/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9919600" cy="1151592"/>
          </a:xfrm>
        </p:spPr>
        <p:txBody>
          <a:bodyPr/>
          <a:lstStyle/>
          <a:p>
            <a:r>
              <a:rPr lang="en-US" dirty="0">
                <a:effectLst/>
              </a:rPr>
              <a:t>Using DPRIS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  <a:defRPr/>
            </a:pPr>
            <a:r>
              <a:rPr lang="en-US" alt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DPRIS Website: </a:t>
            </a:r>
            <a:r>
              <a:rPr lang="en-US" altLang="en-US" sz="3200" kern="1200" dirty="0">
                <a:solidFill>
                  <a:srgbClr val="FFFFF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https://www.dpris.dod.mil</a:t>
            </a:r>
            <a:endParaRPr lang="en-US" altLang="en-US" sz="3200" kern="1200" dirty="0">
              <a:solidFill>
                <a:srgbClr val="FFFFFF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  <a:defRPr/>
            </a:pPr>
            <a:endParaRPr lang="en-US" altLang="en-US" sz="3200" kern="1200" dirty="0">
              <a:solidFill>
                <a:srgbClr val="FFFFFF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  <a:defRPr/>
            </a:pPr>
            <a:r>
              <a:rPr lang="en-US" alt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VARO users shall use VA email address or VA User ID as DPRIS User ID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  <a:defRPr/>
            </a:pPr>
            <a:endParaRPr lang="en-US" alt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1D3275"/>
              </a:buClr>
              <a:buSzPct val="80000"/>
              <a:defRPr/>
            </a:pPr>
            <a:r>
              <a:rPr lang="en-US" alt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users should contact their DPRIS manager to become authorized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10053919" cy="1151592"/>
          </a:xfrm>
        </p:spPr>
        <p:txBody>
          <a:bodyPr/>
          <a:lstStyle/>
          <a:p>
            <a:r>
              <a:rPr lang="en-US" dirty="0">
                <a:effectLst/>
              </a:rPr>
              <a:t>Records Availability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428561"/>
              </p:ext>
            </p:extLst>
          </p:nvPr>
        </p:nvGraphicFramePr>
        <p:xfrm>
          <a:off x="941925" y="1728788"/>
          <a:ext cx="10945814" cy="3100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7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0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Branch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Service Obligation Ended On or 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Army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October 1, 1994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Navy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January 1, 1995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0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Marine Corps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January 1, 1999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Air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October 1, 2004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263246"/>
            <a:ext cx="1121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Army Discharge and Retirement date shown in the DPRIS User Guide under DPRIS Help tab is, 1 October 2002.)</a:t>
            </a:r>
          </a:p>
        </p:txBody>
      </p:sp>
    </p:spTree>
    <p:extLst>
      <p:ext uri="{BB962C8B-B14F-4D97-AF65-F5344CB8AC3E}">
        <p14:creationId xmlns:p14="http://schemas.microsoft.com/office/powerpoint/2010/main" val="3430184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heme/theme1.xml><?xml version="1.0" encoding="utf-8"?>
<a:theme xmlns:a="http://schemas.openxmlformats.org/drawingml/2006/main" name="Ppt0000000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RO317-839076992-10808</_dlc_DocId>
    <_dlc_DocIdUrl xmlns="b62c6c12-24c5-4d47-ac4d-c5cc93bcdf7b">
      <Url>https://vaww.vashare.vba.va.gov/sites/SPTNCIO/focusedveterans/training/VSRvirtualtraining/_layouts/15/DocIdRedir.aspx?ID=RO317-839076992-10808</Url>
      <Description>RO317-839076992-10808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31DEE5-22F8-4894-8040-337C13B54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b62c6c12-24c5-4d47-ac4d-c5cc93bcdf7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1B28E2D-3470-4DC9-BC7D-3E985E0E062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567</Words>
  <Application>Microsoft Office PowerPoint</Application>
  <PresentationFormat>Widescreen</PresentationFormat>
  <Paragraphs>126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Ppt0000000</vt:lpstr>
      <vt:lpstr>PowerPoint Presentation</vt:lpstr>
      <vt:lpstr>Objectives</vt:lpstr>
      <vt:lpstr>References</vt:lpstr>
      <vt:lpstr>Defense Personnel Records Information Retrieval System (DPRIS)</vt:lpstr>
      <vt:lpstr>DPRIS Advantages</vt:lpstr>
      <vt:lpstr>DPRIS Advantages (cont.)</vt:lpstr>
      <vt:lpstr>VSR Roles and Responsibilities</vt:lpstr>
      <vt:lpstr>Using DPRIS Web</vt:lpstr>
      <vt:lpstr>Records Availability</vt:lpstr>
      <vt:lpstr>DPRIS Website</vt:lpstr>
      <vt:lpstr>Home Screen</vt:lpstr>
      <vt:lpstr>OMPF Request Form</vt:lpstr>
      <vt:lpstr>Document Index</vt:lpstr>
      <vt:lpstr>Requests Screen</vt:lpstr>
      <vt:lpstr>Response</vt:lpstr>
      <vt:lpstr>DPRIS Help</vt:lpstr>
      <vt:lpstr>Assistance Form</vt:lpstr>
      <vt:lpstr>Personnel Information Exchange System (PIES)</vt:lpstr>
      <vt:lpstr>NPRC STRs</vt:lpstr>
      <vt:lpstr>PIES Home Screen</vt:lpstr>
      <vt:lpstr>SHARE: BIRLS – VID</vt:lpstr>
      <vt:lpstr>Using PIES</vt:lpstr>
      <vt:lpstr>Using PIES (cont.)</vt:lpstr>
      <vt:lpstr>DPRIS to PIES Cross Reference Guide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DPRIS and PIES PowerPoint Presentation</dc:title>
  <dc:subject>VSR</dc:subject>
  <dc:creator>Department of Veterans Affairs, Veterans Benefits Administration, Compensation Service, STAFF</dc:creator>
  <cp:keywords>DPRIS and PIES, PIES, DPRIS, Records request, federal records development, federal records, NPRC, O50</cp:keywords>
  <dc:description>This lesson demonstrates how to use DPRIS and PIES.</dc:description>
  <cp:lastModifiedBy>Kathy Poole</cp:lastModifiedBy>
  <cp:revision>410</cp:revision>
  <dcterms:created xsi:type="dcterms:W3CDTF">2014-04-30T02:32:11Z</dcterms:created>
  <dcterms:modified xsi:type="dcterms:W3CDTF">2018-03-19T13:28:43Z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55323458-49cd-42e6-8668-bce72b0ecb2b</vt:lpwstr>
  </property>
</Properties>
</file>