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</p:sldMasterIdLst>
  <p:notesMasterIdLst>
    <p:notesMasterId r:id="rId25"/>
  </p:notesMasterIdLst>
  <p:handoutMasterIdLst>
    <p:handoutMasterId r:id="rId26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7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56" r:id="rId24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ynne Patrick" initials="l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7C5F1E"/>
    <a:srgbClr val="E7D0A4"/>
    <a:srgbClr val="6A5B3F"/>
    <a:srgbClr val="987734"/>
    <a:srgbClr val="AB8C4E"/>
    <a:srgbClr val="C6A156"/>
    <a:srgbClr val="E8D2A8"/>
    <a:srgbClr val="F5F0E9"/>
    <a:srgbClr val="BEA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1079" autoAdjust="0"/>
  </p:normalViewPr>
  <p:slideViewPr>
    <p:cSldViewPr snapToGrid="0">
      <p:cViewPr varScale="1">
        <p:scale>
          <a:sx n="97" d="100"/>
          <a:sy n="97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6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CAB9-A087-46C6-8392-9DA45A27783B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F439-490C-45C3-9C2D-A971383A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9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2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15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450"/>
              </a:spcAft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433983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45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433983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379774936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45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992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25487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33983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2479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6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45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8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450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45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4264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45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30188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4213" indent="-2222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2479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6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45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8194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0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528718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7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3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8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59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9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</p:sldLayoutIdLst>
  <p:hf hdr="0" ftr="0" dt="0"/>
  <p:txStyles>
    <p:titleStyle>
      <a:lvl1pPr algn="ctr" defTabSz="216992" rtl="0" eaLnBrk="1" latinLnBrk="0" hangingPunct="1">
        <a:spcBef>
          <a:spcPct val="0"/>
        </a:spcBef>
        <a:buNone/>
        <a:defRPr sz="21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8496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6992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25487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33983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96726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6pPr>
      <a:lvl7pPr marL="705223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7pPr>
      <a:lvl8pPr marL="813719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8pPr>
      <a:lvl9pPr marL="922214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1pPr>
      <a:lvl2pPr marL="10849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2pPr>
      <a:lvl3pPr marL="216992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3pPr>
      <a:lvl4pPr marL="325487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4pPr>
      <a:lvl5pPr marL="433983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5pPr>
      <a:lvl6pPr marL="542479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6pPr>
      <a:lvl7pPr marL="650975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7pPr>
      <a:lvl8pPr marL="75947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8pPr>
      <a:lvl9pPr marL="86796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image" Target="../media/image3.png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hyperlink" Target="http://www.vesservices.com/" TargetMode="External"/><Relationship Id="rId5" Type="http://schemas.openxmlformats.org/officeDocument/2006/relationships/hyperlink" Target="https://www.va.examtrak.com/" TargetMode="Externa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5235E8-0B32-4726-B77F-D6F3ED19C05B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/>
          <a:lstStyle/>
          <a:p>
            <a:r>
              <a:rPr lang="en-US" dirty="0"/>
              <a:t>IDES MSC Examination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23E9ED-99BC-4B98-ACF5-658AE349A001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</p:spPr>
        <p:txBody>
          <a:bodyPr>
            <a:noAutofit/>
          </a:bodyPr>
          <a:lstStyle/>
          <a:p>
            <a:r>
              <a:rPr lang="en-US" dirty="0"/>
              <a:t>Compensation Service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B5B812-7702-4CC5-9CB9-551BC7076811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r>
              <a:rPr lang="en-US" dirty="0"/>
              <a:t>May 2016</a:t>
            </a:r>
          </a:p>
        </p:txBody>
      </p:sp>
    </p:spTree>
    <p:extLst>
      <p:ext uri="{BB962C8B-B14F-4D97-AF65-F5344CB8AC3E}">
        <p14:creationId xmlns:p14="http://schemas.microsoft.com/office/powerpoint/2010/main" val="30331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Insufficient Exams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Any missing required information on the report makes the examination insufficient for rating purposes. This can include, but is not limited to, the following instances</a:t>
            </a:r>
          </a:p>
          <a:p>
            <a:pPr marL="457200" lvl="1" indent="-228600"/>
            <a:r>
              <a:rPr lang="en-US" sz="2000" dirty="0">
                <a:cs typeface="Times New Roman" panose="02020603050405020304" pitchFamily="18" charset="0"/>
              </a:rPr>
              <a:t>The examination report is unsigned.</a:t>
            </a:r>
          </a:p>
          <a:p>
            <a:pPr marL="457200" lvl="1" indent="-228600"/>
            <a:r>
              <a:rPr lang="en-US" sz="2000" dirty="0">
                <a:cs typeface="Times New Roman" panose="02020603050405020304" pitchFamily="18" charset="0"/>
              </a:rPr>
              <a:t>The examination report did not address all disabilities for which an examination was requested.</a:t>
            </a:r>
          </a:p>
          <a:p>
            <a:pPr marL="457200" lvl="1" indent="-228600"/>
            <a:r>
              <a:rPr lang="en-US" sz="2000" dirty="0">
                <a:cs typeface="Times New Roman" panose="02020603050405020304" pitchFamily="18" charset="0"/>
              </a:rPr>
              <a:t>The required question(s) on the DBQ were left blank.</a:t>
            </a:r>
          </a:p>
          <a:p>
            <a:pPr marL="457200" lvl="1" indent="-228600"/>
            <a:r>
              <a:rPr lang="en-US" sz="2000" dirty="0">
                <a:cs typeface="Times New Roman" panose="02020603050405020304" pitchFamily="18" charset="0"/>
              </a:rPr>
              <a:t>The required review of the claims folder was not accomplished.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4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Insufficient Exams, cont.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92E626-4B45-47AB-9B51-A1C5C1032E8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kern="0" dirty="0"/>
              <a:t>Any missing required information on the report makes the examination insufficient for rating purposes. This can include, but is not limited to, the following instances</a:t>
            </a:r>
          </a:p>
          <a:p>
            <a:pPr marL="457200" lvl="1" indent="-228600"/>
            <a:r>
              <a:rPr lang="en-US" sz="2000" kern="0" dirty="0">
                <a:cs typeface="Times New Roman" panose="02020603050405020304" pitchFamily="18" charset="0"/>
              </a:rPr>
              <a:t>Missing information on the report pertinent to the disability under review, such as failure to discuss the impact of musculoskeletal pain on the functional loss of an affected joint.</a:t>
            </a:r>
          </a:p>
          <a:p>
            <a:pPr marL="457200" lvl="1" indent="-228600"/>
            <a:r>
              <a:rPr lang="en-US" sz="2000" kern="0" dirty="0">
                <a:cs typeface="Times New Roman" panose="02020603050405020304" pitchFamily="18" charset="0"/>
              </a:rPr>
              <a:t>A medical opinion is not properly supported by a valid rationale and/or by the evidence of record.</a:t>
            </a:r>
          </a:p>
          <a:p>
            <a:pPr marL="457200" lvl="1" indent="-228600"/>
            <a:r>
              <a:rPr lang="en-US" sz="2000" kern="0" dirty="0">
                <a:cs typeface="Times New Roman" panose="02020603050405020304" pitchFamily="18" charset="0"/>
              </a:rPr>
              <a:t>A requested medical opinion was not furnished.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04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Missing Examination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hangingPunct="0"/>
            <a:r>
              <a:rPr lang="en-US" dirty="0">
                <a:latin typeface="+mn-lt"/>
              </a:rPr>
              <a:t>Verifying all the referred and claimed conditions were examined.</a:t>
            </a:r>
          </a:p>
          <a:p>
            <a:pPr hangingPunct="0"/>
            <a:endParaRPr lang="en-US" dirty="0">
              <a:latin typeface="+mn-lt"/>
            </a:endParaRPr>
          </a:p>
          <a:p>
            <a:pPr marL="457200" lvl="1" indent="-228600" hangingPunct="0"/>
            <a:r>
              <a:rPr lang="en-US" sz="2000" dirty="0">
                <a:cs typeface="Times New Roman" panose="02020603050405020304" pitchFamily="18" charset="0"/>
              </a:rPr>
              <a:t>Compare the conditions listed on the VA Form 21-0819 to the completed examination reports to find any missing exams.</a:t>
            </a:r>
          </a:p>
          <a:p>
            <a:pPr marL="457200" lvl="1" indent="-228600" hangingPunct="0"/>
            <a:r>
              <a:rPr lang="en-US" sz="2000" dirty="0">
                <a:cs typeface="Times New Roman" panose="02020603050405020304" pitchFamily="18" charset="0"/>
              </a:rPr>
              <a:t>Compare the exam request to the completed exam reports.</a:t>
            </a:r>
          </a:p>
          <a:p>
            <a:pPr marL="457200" lvl="1" indent="-228600"/>
            <a:r>
              <a:rPr lang="en-US" sz="2000" dirty="0">
                <a:cs typeface="Times New Roman" panose="02020603050405020304" pitchFamily="18" charset="0"/>
              </a:rPr>
              <a:t>Exceptions: The evidence of record is sufficient for rating purposes.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98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Procedure for Missing Exam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In cases where the MSC identifies missing DBQs (or missing elements required by the DBQ), or the MSC failed to request examination of all conditions listed on the 21-0819, the MSC must obtain the missing exam information before providing the exam results to the PEBLO.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04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Examining Facility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Enter an insufficient exam request for any missed exams. Ensure the exam was on the initial request.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7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Requestor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If the initial exam request did not include the referred or claimed condition, then enter a new exam request for the missed conditions.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47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Reviewing Examination Reports for Rating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>
                <a:latin typeface="+mn-lt"/>
              </a:rPr>
              <a:t>The following points are found in </a:t>
            </a:r>
            <a:r>
              <a:rPr lang="fr-FR" dirty="0">
                <a:latin typeface="+mn-lt"/>
              </a:rPr>
              <a:t>M21-1, Part III, </a:t>
            </a:r>
            <a:r>
              <a:rPr lang="fr-FR" dirty="0" err="1">
                <a:latin typeface="+mn-lt"/>
              </a:rPr>
              <a:t>Subpart</a:t>
            </a:r>
            <a:r>
              <a:rPr lang="fr-FR" dirty="0">
                <a:latin typeface="+mn-lt"/>
              </a:rPr>
              <a:t> iv, </a:t>
            </a:r>
            <a:r>
              <a:rPr lang="fr-FR" dirty="0" err="1">
                <a:latin typeface="+mn-lt"/>
              </a:rPr>
              <a:t>Chapter</a:t>
            </a:r>
            <a:r>
              <a:rPr lang="fr-FR" dirty="0">
                <a:latin typeface="+mn-lt"/>
              </a:rPr>
              <a:t> 3, Section D.4 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Bruxism Examination Report Review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Eye Examination Report Review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Headache Examination Report Review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Hearing Loss and Tinnitus Examination Report Review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Mental Health Examination Report Review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METS for Heart Conditions Examination Report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21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Reviewing Examination Reports for Rating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28600" indent="-228600"/>
            <a:r>
              <a:rPr lang="en-US" dirty="0">
                <a:latin typeface="+mn-lt"/>
              </a:rPr>
              <a:t>Musculoskeletal Report Review for Functional Loss, ROM, and X-rays</a:t>
            </a:r>
          </a:p>
          <a:p>
            <a:pPr marL="228600" indent="-228600"/>
            <a:r>
              <a:rPr lang="en-US" dirty="0">
                <a:latin typeface="+mn-lt"/>
              </a:rPr>
              <a:t>Nerves Examination Report Review</a:t>
            </a:r>
          </a:p>
          <a:p>
            <a:pPr marL="228600" indent="-228600"/>
            <a:r>
              <a:rPr lang="en-US" dirty="0">
                <a:latin typeface="+mn-lt"/>
              </a:rPr>
              <a:t>PFT Examination Report Review</a:t>
            </a:r>
          </a:p>
          <a:p>
            <a:pPr marL="228600" indent="-228600"/>
            <a:r>
              <a:rPr lang="en-US" dirty="0">
                <a:latin typeface="+mn-lt"/>
              </a:rPr>
              <a:t>PTSD Examination Review</a:t>
            </a:r>
          </a:p>
          <a:p>
            <a:pPr marL="228600" indent="-228600"/>
            <a:r>
              <a:rPr lang="en-US" dirty="0">
                <a:latin typeface="+mn-lt"/>
              </a:rPr>
              <a:t>Skin and Scars Examination Report Review</a:t>
            </a:r>
          </a:p>
          <a:p>
            <a:pPr marL="228600" indent="-228600"/>
            <a:r>
              <a:rPr lang="en-US" dirty="0">
                <a:latin typeface="+mn-lt"/>
              </a:rPr>
              <a:t>Sleep Disorders Examination Review</a:t>
            </a:r>
          </a:p>
          <a:p>
            <a:pPr marL="228600" indent="-228600"/>
            <a:r>
              <a:rPr lang="en-US" dirty="0">
                <a:latin typeface="+mn-lt"/>
              </a:rPr>
              <a:t>TMJ Examination Report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73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Reviewing Examination Reports for Rating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TBI Examination Report Review</a:t>
            </a:r>
          </a:p>
          <a:p>
            <a:pPr marL="457200" lvl="1" indent="-228600"/>
            <a:r>
              <a:rPr lang="en-US" sz="2100" dirty="0"/>
              <a:t>Facets</a:t>
            </a:r>
          </a:p>
          <a:p>
            <a:pPr marL="457200" lvl="1" indent="-228600"/>
            <a:r>
              <a:rPr lang="en-US" sz="2100" dirty="0">
                <a:latin typeface="+mn-lt"/>
              </a:rPr>
              <a:t>Residuals</a:t>
            </a:r>
          </a:p>
          <a:p>
            <a:pPr marL="457200" lvl="1" indent="-228600"/>
            <a:r>
              <a:rPr lang="en-US" sz="2100" dirty="0"/>
              <a:t>Other physical conditions</a:t>
            </a:r>
          </a:p>
          <a:p>
            <a:pPr marL="457200" lvl="1" indent="-228600"/>
            <a:r>
              <a:rPr lang="en-US" sz="2100" dirty="0">
                <a:latin typeface="+mn-lt"/>
              </a:rPr>
              <a:t>Other required exams</a:t>
            </a:r>
          </a:p>
          <a:p>
            <a:pPr marL="457200" lvl="1" indent="-228600"/>
            <a:r>
              <a:rPr lang="en-US" sz="2100" dirty="0"/>
              <a:t>Medical Opinions for co-existing TBI and mental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17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ACA8D6A-C722-47C5-A01A-C33C1FD0A96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PFT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54480" y="1525350"/>
            <a:ext cx="6035040" cy="4675661"/>
            <a:chOff x="2438400" y="198120"/>
            <a:chExt cx="8046720" cy="6234215"/>
          </a:xfrm>
        </p:grpSpPr>
        <p:pic>
          <p:nvPicPr>
            <p:cNvPr id="3" name="Picture 2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98120"/>
              <a:ext cx="8046720" cy="2486977"/>
            </a:xfrm>
            <a:prstGeom prst="rect">
              <a:avLst/>
            </a:prstGeom>
          </p:spPr>
        </p:pic>
        <p:pic>
          <p:nvPicPr>
            <p:cNvPr id="4" name="Content Placeholder 5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1648" y="2688487"/>
              <a:ext cx="8040223" cy="3743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9516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+mn-lt"/>
              </a:rPr>
              <a:t>Identify which computer systems contain examination reports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+mn-lt"/>
              </a:rPr>
              <a:t>Identify the components of a complete examination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7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885568"/>
            <a:ext cx="9144000" cy="1086867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61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M21-1, Part III, Subpart </a:t>
            </a:r>
            <a:r>
              <a:rPr lang="en-US" dirty="0" err="1">
                <a:latin typeface="+mn-lt"/>
              </a:rPr>
              <a:t>i</a:t>
            </a:r>
            <a:r>
              <a:rPr lang="en-US" dirty="0">
                <a:latin typeface="+mn-lt"/>
              </a:rPr>
              <a:t>, Chapter 2, Section D - Integrated Disability Evaluation System (IDES)</a:t>
            </a:r>
          </a:p>
          <a:p>
            <a:r>
              <a:rPr lang="en-US" dirty="0">
                <a:latin typeface="+mn-lt"/>
              </a:rPr>
              <a:t>M21-1, Part III, Subpart iv, Chapter 3, Section D - Examination Reports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2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VTA Pending Examination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6E3AB-6896-4B4E-BAD5-2CB93AF4487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4</a:t>
            </a:fld>
            <a:endParaRPr lang="en-US"/>
          </a:p>
        </p:txBody>
      </p:sp>
      <p:grpSp>
        <p:nvGrpSpPr>
          <p:cNvPr id="12" name="Group 11"/>
          <p:cNvGrpSpPr/>
          <p:nvPr>
            <p:custDataLst>
              <p:tags r:id="rId4"/>
            </p:custDataLst>
          </p:nvPr>
        </p:nvGrpSpPr>
        <p:grpSpPr>
          <a:xfrm>
            <a:off x="6757899" y="2057400"/>
            <a:ext cx="2208759" cy="3348990"/>
            <a:chOff x="9010532" y="1600200"/>
            <a:chExt cx="2945012" cy="4465320"/>
          </a:xfrm>
        </p:grpSpPr>
        <p:sp>
          <p:nvSpPr>
            <p:cNvPr id="7" name="Rectangle 6"/>
            <p:cNvSpPr/>
            <p:nvPr>
              <p:custDataLst>
                <p:tags r:id="rId8"/>
              </p:custDataLst>
            </p:nvPr>
          </p:nvSpPr>
          <p:spPr bwMode="auto">
            <a:xfrm>
              <a:off x="9010532" y="1600200"/>
              <a:ext cx="2937628" cy="92964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dirty="0">
                  <a:latin typeface="Tahoma" pitchFamily="34" charset="0"/>
                </a:rPr>
                <a:t>IDES Operational Reports</a:t>
              </a:r>
            </a:p>
          </p:txBody>
        </p:sp>
        <p:sp>
          <p:nvSpPr>
            <p:cNvPr id="9" name="Rectangle 8"/>
            <p:cNvSpPr/>
            <p:nvPr>
              <p:custDataLst>
                <p:tags r:id="rId9"/>
              </p:custDataLst>
            </p:nvPr>
          </p:nvSpPr>
          <p:spPr bwMode="auto">
            <a:xfrm>
              <a:off x="9014224" y="3120390"/>
              <a:ext cx="2937628" cy="92964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dirty="0">
                  <a:latin typeface="Tahoma" pitchFamily="34" charset="0"/>
                </a:rPr>
                <a:t>IDES Pending Reports</a:t>
              </a:r>
            </a:p>
          </p:txBody>
        </p:sp>
        <p:sp>
          <p:nvSpPr>
            <p:cNvPr id="10" name="Rectangle 9"/>
            <p:cNvSpPr/>
            <p:nvPr>
              <p:custDataLst>
                <p:tags r:id="rId10"/>
              </p:custDataLst>
            </p:nvPr>
          </p:nvSpPr>
          <p:spPr bwMode="auto">
            <a:xfrm>
              <a:off x="9017916" y="4594860"/>
              <a:ext cx="2937628" cy="147066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dirty="0">
                  <a:latin typeface="Tahoma" pitchFamily="34" charset="0"/>
                </a:rPr>
                <a:t>Pending Examination Report</a:t>
              </a:r>
            </a:p>
          </p:txBody>
        </p:sp>
        <p:sp>
          <p:nvSpPr>
            <p:cNvPr id="11" name="Down Arrow 10"/>
            <p:cNvSpPr/>
            <p:nvPr>
              <p:custDataLst>
                <p:tags r:id="rId11"/>
              </p:custDataLst>
            </p:nvPr>
          </p:nvSpPr>
          <p:spPr bwMode="auto">
            <a:xfrm>
              <a:off x="10226040" y="2590800"/>
              <a:ext cx="381000" cy="468630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ahoma" pitchFamily="34" charset="0"/>
              </a:endParaRPr>
            </a:p>
          </p:txBody>
        </p:sp>
        <p:sp>
          <p:nvSpPr>
            <p:cNvPr id="13" name="Down Arrow 12"/>
            <p:cNvSpPr/>
            <p:nvPr>
              <p:custDataLst>
                <p:tags r:id="rId12"/>
              </p:custDataLst>
            </p:nvPr>
          </p:nvSpPr>
          <p:spPr bwMode="auto">
            <a:xfrm>
              <a:off x="10256520" y="4084320"/>
              <a:ext cx="381000" cy="468630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ahoma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2880" y="1908810"/>
            <a:ext cx="6300700" cy="3783330"/>
            <a:chOff x="609599" y="1341120"/>
            <a:chExt cx="8400933" cy="5044440"/>
          </a:xfrm>
        </p:grpSpPr>
        <p:pic>
          <p:nvPicPr>
            <p:cNvPr id="6" name="Picture 1" descr="image001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21" b="12317"/>
            <a:stretch/>
          </p:blipFill>
          <p:spPr bwMode="auto">
            <a:xfrm>
              <a:off x="609599" y="1341120"/>
              <a:ext cx="8400933" cy="5044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>
              <p:custDataLst>
                <p:tags r:id="rId5"/>
              </p:custDataLst>
            </p:nvPr>
          </p:nvSpPr>
          <p:spPr bwMode="auto">
            <a:xfrm>
              <a:off x="2194560" y="3535680"/>
              <a:ext cx="1920240" cy="297180"/>
            </a:xfrm>
            <a:prstGeom prst="rect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ahoma" pitchFamily="34" charset="0"/>
              </a:endParaRPr>
            </a:p>
          </p:txBody>
        </p:sp>
        <p:sp>
          <p:nvSpPr>
            <p:cNvPr id="15" name="Rectangle 14"/>
            <p:cNvSpPr/>
            <p:nvPr>
              <p:custDataLst>
                <p:tags r:id="rId6"/>
              </p:custDataLst>
            </p:nvPr>
          </p:nvSpPr>
          <p:spPr bwMode="auto">
            <a:xfrm>
              <a:off x="4160520" y="4021454"/>
              <a:ext cx="1554480" cy="265747"/>
            </a:xfrm>
            <a:prstGeom prst="rect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ahoma" pitchFamily="34" charset="0"/>
              </a:endParaRPr>
            </a:p>
          </p:txBody>
        </p:sp>
        <p:sp>
          <p:nvSpPr>
            <p:cNvPr id="16" name="Rectangle 15"/>
            <p:cNvSpPr/>
            <p:nvPr>
              <p:custDataLst>
                <p:tags r:id="rId7"/>
              </p:custDataLst>
            </p:nvPr>
          </p:nvSpPr>
          <p:spPr bwMode="auto">
            <a:xfrm>
              <a:off x="5821680" y="4461986"/>
              <a:ext cx="1554480" cy="265747"/>
            </a:xfrm>
            <a:prstGeom prst="rect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1858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VTA Report Filters &amp; Headings</a:t>
            </a: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6868" y="2264856"/>
            <a:ext cx="7090263" cy="178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3" y="4429400"/>
            <a:ext cx="8593931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79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Review VBMS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>
                <a:latin typeface="+mn-lt"/>
              </a:rPr>
              <a:t>Examination reports completed by the VA examination facilities are located in CAPRI.  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These are automatically uploaded into VBMS.  Depending on the template used by the examination provider, a few examination reports still get uploaded into Virtual VA, which is accessible through VBMS.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77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Locating Contract Exam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hangingPunct="0"/>
            <a:r>
              <a:rPr lang="en-US" dirty="0">
                <a:latin typeface="+mn-lt"/>
              </a:rPr>
              <a:t>Examination reports completed by a VA contract examiner are located in either VBMS or Virtual VA. They are also available in the vendor’s web site as follows:</a:t>
            </a:r>
            <a:endParaRPr lang="en-US" b="1" dirty="0">
              <a:latin typeface="+mn-lt"/>
            </a:endParaRPr>
          </a:p>
          <a:p>
            <a:pPr marL="457200" lvl="1" indent="-228600" hangingPunct="0">
              <a:buClr>
                <a:schemeClr val="tx1"/>
              </a:buClr>
            </a:pPr>
            <a:r>
              <a:rPr lang="en-US" sz="2100" dirty="0">
                <a:cs typeface="Times New Roman" panose="02020603050405020304" pitchFamily="18" charset="0"/>
              </a:rPr>
              <a:t>For Quality, Timeliness, Customer (QTC) service, go to  </a:t>
            </a:r>
            <a:r>
              <a:rPr lang="en-US" sz="2100" u="sng" dirty="0">
                <a:cs typeface="Times New Roman" panose="02020603050405020304" pitchFamily="18" charset="0"/>
                <a:hlinkClick r:id="rId5"/>
              </a:rPr>
              <a:t>QTC Exam Track</a:t>
            </a:r>
            <a:r>
              <a:rPr lang="en-US" sz="2100" dirty="0">
                <a:cs typeface="Times New Roman" panose="02020603050405020304" pitchFamily="18" charset="0"/>
              </a:rPr>
              <a:t>.</a:t>
            </a:r>
            <a:endParaRPr lang="en-US" sz="2100" b="1" dirty="0">
              <a:cs typeface="Times New Roman" panose="02020603050405020304" pitchFamily="18" charset="0"/>
            </a:endParaRPr>
          </a:p>
          <a:p>
            <a:pPr marL="457200" lvl="1" indent="-228600">
              <a:buClr>
                <a:schemeClr val="tx1"/>
              </a:buClr>
            </a:pPr>
            <a:r>
              <a:rPr lang="en-US" sz="2100" dirty="0">
                <a:cs typeface="Times New Roman" panose="02020603050405020304" pitchFamily="18" charset="0"/>
              </a:rPr>
              <a:t>For Veterans Evaluation Services (VES), go to </a:t>
            </a:r>
            <a:r>
              <a:rPr lang="en-US" sz="2100" u="sng" dirty="0">
                <a:cs typeface="Times New Roman" panose="02020603050405020304" pitchFamily="18" charset="0"/>
                <a:hlinkClick r:id="rId6"/>
              </a:rPr>
              <a:t>VES Exams</a:t>
            </a:r>
            <a:endParaRPr lang="en-US" sz="2100" dirty="0"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92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Requirements for Examination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>
                <a:latin typeface="+mn-lt"/>
              </a:rPr>
              <a:t>VA examinations are to be conducted using DBQs which are disease and condition-specific, organized as a documentation tool to provide the precise medical evidence needed to rate specific disabilities. The examiner is</a:t>
            </a:r>
          </a:p>
          <a:p>
            <a:pPr marL="457200" lvl="1" indent="-228600"/>
            <a:r>
              <a:rPr lang="en-US" sz="2100" dirty="0">
                <a:cs typeface="Times New Roman" panose="02020603050405020304" pitchFamily="18" charset="0"/>
              </a:rPr>
              <a:t>asked to complete the form step by step</a:t>
            </a:r>
          </a:p>
          <a:p>
            <a:pPr marL="457200" lvl="1" indent="-228600"/>
            <a:r>
              <a:rPr lang="en-US" sz="2100" dirty="0">
                <a:cs typeface="Times New Roman" panose="02020603050405020304" pitchFamily="18" charset="0"/>
              </a:rPr>
              <a:t>answer the questions posed, and</a:t>
            </a:r>
          </a:p>
          <a:p>
            <a:pPr marL="457200" lvl="1" indent="-228600"/>
            <a:r>
              <a:rPr lang="en-US" sz="2100" dirty="0">
                <a:cs typeface="Times New Roman" panose="02020603050405020304" pitchFamily="18" charset="0"/>
              </a:rPr>
              <a:t>provide additional information as required by examination findings.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29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Requirements for Examination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>
                <a:latin typeface="+mn-lt"/>
              </a:rPr>
              <a:t>Common features of DBQs include</a:t>
            </a:r>
          </a:p>
          <a:p>
            <a:pPr marL="457200" lvl="1" indent="-228600"/>
            <a:r>
              <a:rPr lang="en-US" sz="2100" dirty="0">
                <a:cs typeface="Times New Roman" panose="02020603050405020304" pitchFamily="18" charset="0"/>
              </a:rPr>
              <a:t>a diagnosis section</a:t>
            </a:r>
          </a:p>
          <a:p>
            <a:pPr marL="457200" lvl="1" indent="-228600"/>
            <a:r>
              <a:rPr lang="en-US" sz="2100" dirty="0">
                <a:cs typeface="Times New Roman" panose="02020603050405020304" pitchFamily="18" charset="0"/>
              </a:rPr>
              <a:t>medical history </a:t>
            </a:r>
          </a:p>
          <a:p>
            <a:pPr marL="457200" lvl="1" indent="-228600"/>
            <a:r>
              <a:rPr lang="en-US" sz="2100" dirty="0">
                <a:cs typeface="Times New Roman" panose="02020603050405020304" pitchFamily="18" charset="0"/>
              </a:rPr>
              <a:t>objective findings</a:t>
            </a:r>
          </a:p>
          <a:p>
            <a:pPr marL="457200" lvl="1" indent="-228600"/>
            <a:r>
              <a:rPr lang="en-US" sz="2100" dirty="0">
                <a:cs typeface="Times New Roman" panose="02020603050405020304" pitchFamily="18" charset="0"/>
              </a:rPr>
              <a:t>results of diagnostic testing performed, and</a:t>
            </a:r>
          </a:p>
          <a:p>
            <a:pPr marL="457200" lvl="1" indent="-228600"/>
            <a:r>
              <a:rPr lang="en-US" sz="2100" dirty="0">
                <a:cs typeface="Times New Roman" panose="02020603050405020304" pitchFamily="18" charset="0"/>
              </a:rPr>
              <a:t>a remarks section for any necessary explanation.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881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PRESENTER_DUMMYTAG" val="&lt;DummyForForceWrite&gt;&lt;/DummyForForceWrite&gt;"/>
  <p:tag name="HTML_SHAPEINFO" val="&lt;ThreeDShapeInfo&gt;&lt;uuid val=&quot;{A1AF7DEB-4B84-493D-8944-33B2BE86224F}&quot;/&gt;&lt;isInvalidForFieldText val=&quot;0&quot;/&gt;&lt;Image&gt;&lt;filename val=&quot;C:\Users\User\AppData\Local\Temp\CP1080471385921Session\CPTrustFolder1080471385937\PPTImport10804149766515\data\asimages\{A1AF7DEB-4B84-493D-8944-33B2BE86224F}_1.png&quot;/&gt;&lt;left val=&quot;71&quot;/&gt;&lt;top val=&quot;288&quot;/&gt;&lt;width val=&quot;817&quot;/&gt;&lt;height val=&quot;135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8&quot;/&gt;&lt;/TableIndex&gt;&lt;/ShapeTextInfo&gt;"/>
  <p:tag name="PRESENTER_DUMMYTAG" val="&lt;DummyForForceWrite&gt;&lt;/DummyForForceWrite&gt;"/>
  <p:tag name="HTML_SHAPEINFO" val="&lt;ThreeDShapeInfo&gt;&lt;uuid val=&quot;{6A681BA4-9139-49FF-9119-CA877D60B1BA}&quot;/&gt;&lt;isInvalidForFieldText val=&quot;0&quot;/&gt;&lt;Image&gt;&lt;filename val=&quot;C:\Users\User\AppData\Local\Temp\CP1080471385921Session\CPTrustFolder1080471385937\PPTImport10804149766515\data\asimages\{6A681BA4-9139-49FF-9119-CA877D60B1BA}_1.png&quot;/&gt;&lt;left val=&quot;71&quot;/&gt;&lt;top val=&quot;491&quot;/&gt;&lt;width val=&quot;249&quot;/&gt;&lt;height val=&quot;93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DUMMYTAG" val="&lt;DummyForForceWrite&gt;&lt;/DummyForForceWrite&gt;"/>
  <p:tag name="HTML_SHAPEINFO" val="&lt;ThreeDShapeInfo&gt;&lt;uuid val=&quot;{E26D5768-511F-4DB2-A542-B541DB623A3B}&quot;/&gt;&lt;isInvalidForFieldText val=&quot;0&quot;/&gt;&lt;Image&gt;&lt;filename val=&quot;C:\Users\User\AppData\Local\Temp\CP1080471385921Session\CPTrustFolder1080471385937\PPTImport10804149766515\data\asimages\{E26D5768-511F-4DB2-A542-B541DB623A3B}_1.png&quot;/&gt;&lt;left val=&quot;639&quot;/&gt;&lt;top val=&quot;491&quot;/&gt;&lt;width val=&quot;249&quot;/&gt;&lt;height val=&quot;9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13D74025-24F2-4532-985F-A85D90747F39}&quot;/&gt;&lt;isInvalidForFieldText val=&quot;0&quot;/&gt;&lt;Image&gt;&lt;filename val=&quot;C:\Users\User\AppData\Local\Temp\CP1080471385921Session\CPTrustFolder1080471385937\PPTImport10804149766515\data\asimages\{13D74025-24F2-4532-985F-A85D90747F39}_2.png&quot;/&gt;&lt;left val=&quot;0&quot;/&gt;&lt;top val=&quot;76&quot;/&gt;&lt;width val=&quot;961&quot;/&gt;&lt;height val=&quot;12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0&quot;/&gt;&lt;lineCharCount val=&quot;56&quot;/&gt;&lt;/TableIndex&gt;&lt;/ShapeTextInfo&gt;"/>
  <p:tag name="HTML_SHAPEINFO" val="&lt;ThreeDShapeInfo&gt;&lt;uuid val=&quot;{93F2DE66-EA78-4F63-987E-D57C9E9C3722}&quot;/&gt;&lt;isInvalidForFieldText val=&quot;0&quot;/&gt;&lt;Image&gt;&lt;filename val=&quot;C:\Users\User\AppData\Local\Temp\CP1080471385921Session\CPTrustFolder1080471385937\PPTImport10804149766515\data\asimages\{93F2DE66-EA78-4F63-987E-D57C9E9C3722}_2.png&quot;/&gt;&lt;left val=&quot;42&quot;/&gt;&lt;top val=&quot;212&quot;/&gt;&lt;width val=&quot;870&quot;/&gt;&lt;height val=&quot;41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4FAE661D-3315-4045-A9A3-633E63149993}&quot;/&gt;&lt;isInvalidForFieldText val=&quot;0&quot;/&gt;&lt;Image&gt;&lt;filename val=&quot;C:\Users\User\AppData\Local\Temp\CP1080471385921Session\CPTrustFolder1080471385937\PPTImport10804149766515\data\asimages\{4FAE661D-3315-4045-A9A3-633E63149993}_2.png&quot;/&gt;&lt;left val=&quot;727&quot;/&gt;&lt;top val=&quot;687&quot;/&gt;&lt;width val=&quot;226&quot;/&gt;&lt;height val=&quot;4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9FC6742B-FD97-459B-8C27-06138673F3FF}&quot;/&gt;&lt;isInvalidForFieldText val=&quot;0&quot;/&gt;&lt;Image&gt;&lt;filename val=&quot;C:\Users\User\AppData\Local\Temp\CP1080471385921Session\CPTrustFolder1080471385937\PPTImport10804149766515\data\asimages\{9FC6742B-FD97-459B-8C27-06138673F3FF}_3.png&quot;/&gt;&lt;left val=&quot;0&quot;/&gt;&lt;top val=&quot;76&quot;/&gt;&lt;width val=&quot;961&quot;/&gt;&lt;height val=&quot;122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73&quot;/&gt;&lt;lineCharCount val=&quot;25&quot;/&gt;&lt;lineCharCount val=&quot;64&quot;/&gt;&lt;lineCharCount val=&quot;8&quot;/&gt;&lt;/TableIndex&gt;&lt;/ShapeTextInfo&gt;"/>
  <p:tag name="HTML_SHAPEINFO" val="&lt;ThreeDShapeInfo&gt;&lt;uuid val=&quot;{1177B22A-5E13-455D-B398-069D22478122}&quot;/&gt;&lt;isInvalidForFieldText val=&quot;0&quot;/&gt;&lt;Image&gt;&lt;filename val=&quot;C:\Users\User\AppData\Local\Temp\CP1080471385921Session\CPTrustFolder1080471385937\PPTImport10804149766515\data\asimages\{1177B22A-5E13-455D-B398-069D22478122}_3.png&quot;/&gt;&lt;left val=&quot;42&quot;/&gt;&lt;top val=&quot;212&quot;/&gt;&lt;width val=&quot;873&quot;/&gt;&lt;height val=&quot;415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D7E384F-EFC3-4DA2-9DA8-1E5817211E95}&quot;/&gt;&lt;isInvalidForFieldText val=&quot;0&quot;/&gt;&lt;Image&gt;&lt;filename val=&quot;C:\Users\User\AppData\Local\Temp\CP1080471385921Session\CPTrustFolder1080471385937\PPTImport10804149766515\data\asimages\{6D7E384F-EFC3-4DA2-9DA8-1E5817211E95}_3.png&quot;/&gt;&lt;left val=&quot;727&quot;/&gt;&lt;top val=&quot;687&quot;/&gt;&lt;width val=&quot;226&quot;/&gt;&lt;height val=&quot;4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{45A03A4D-71F0-4C6B-B89B-7160BA902F3C}&quot;/&gt;&lt;isInvalidForFieldText val=&quot;0&quot;/&gt;&lt;Image&gt;&lt;filename val=&quot;C:\Users\User\AppData\Local\Temp\CP1080471385921Session\CPTrustFolder1080471385937\PPTImport10804149766515\data\asimages\{45A03A4D-71F0-4C6B-B89B-7160BA902F3C}_4.png&quot;/&gt;&lt;left val=&quot;0&quot;/&gt;&lt;top val=&quot;76&quot;/&gt;&lt;width val=&quot;961&quot;/&gt;&lt;height val=&quot;122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1D9D3E03-0EF6-4F55-8C64-9AC0418805A6}&quot;/&gt;&lt;isInvalidForFieldText val=&quot;0&quot;/&gt;&lt;Image&gt;&lt;filename val=&quot;C:\Users\User\AppData\Local\Temp\CP1080471385921Session\CPTrustFolder1080471385937\PPTImport10804149766515\data\asimages\{1D9D3E03-0EF6-4F55-8C64-9AC0418805A6}_4.png&quot;/&gt;&lt;left val=&quot;727&quot;/&gt;&lt;top val=&quot;687&quot;/&gt;&lt;width val=&quot;226&quot;/&gt;&lt;height val=&quot;4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6C1420A2-C2B7-4CBC-8FEB-F5D242696D76}&quot;/&gt;&lt;isInvalidForFieldText val=&quot;0&quot;/&gt;&lt;Image&gt;&lt;filename val=&quot;C:\Users\User\AppData\Local\Temp\CP1080471385921Session\CPTrustFolder1080471385937\PPTImport10804149766515\data\asimages\{6C1420A2-C2B7-4CBC-8FEB-F5D242696D76}_4.png&quot;/&gt;&lt;left val=&quot;701&quot;/&gt;&lt;top val=&quot;210&quot;/&gt;&lt;width val=&quot;255&quot;/&gt;&lt;height val=&quot;363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7&quot;/&gt;&lt;lineCharCount val=&quot;7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8&quot;/&gt;&lt;lineCharCount val=&quot;12&quot;/&gt;&lt;lineCharCount val=&quot;6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{EA5FC1AC-C859-4B7C-9F3B-E2C211D4DC4F}&quot;/&gt;&lt;isInvalidForFieldText val=&quot;0&quot;/&gt;&lt;Image&gt;&lt;filename val=&quot;C:\Users\User\AppData\Local\Temp\CP1080471385921Session\CPTrustFolder1080471385937\PPTImport10804149766515\data\asimages\{EA5FC1AC-C859-4B7C-9F3B-E2C211D4DC4F}_5.png&quot;/&gt;&lt;left val=&quot;0&quot;/&gt;&lt;top val=&quot;76&quot;/&gt;&lt;width val=&quot;961&quot;/&gt;&lt;height val=&quot;122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BDC0F329-CD27-4E94-A2F2-9FB4B583B0A8}&quot;/&gt;&lt;isInvalidForFieldText val=&quot;0&quot;/&gt;&lt;Image&gt;&lt;filename val=&quot;C:\Users\User\AppData\Local\Temp\CP1080471385921Session\CPTrustFolder1080471385937\PPTImport10804149766515\data\asimages\{BDC0F329-CD27-4E94-A2F2-9FB4B583B0A8}_5.png&quot;/&gt;&lt;left val=&quot;727&quot;/&gt;&lt;top val=&quot;687&quot;/&gt;&lt;width val=&quot;226&quot;/&gt;&lt;height val=&quot;45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7F8E3746-1591-4730-89D2-455836737DDD}&quot;/&gt;&lt;isInvalidForFieldText val=&quot;0&quot;/&gt;&lt;Image&gt;&lt;filename val=&quot;C:\Users\User\AppData\Local\Temp\CP1080471385921Session\CPTrustFolder1080471385937\PPTImport10804149766515\data\asimages\{7F8E3746-1591-4730-89D2-455836737DDD}_6.png&quot;/&gt;&lt;left val=&quot;0&quot;/&gt;&lt;top val=&quot;76&quot;/&gt;&lt;width val=&quot;961&quot;/&gt;&lt;height val=&quot;12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7&quot;/&gt;&lt;lineCharCount val=&quot;20&quot;/&gt;&lt;lineCharCount val=&quot;1&quot;/&gt;&lt;lineCharCount val=&quot;62&quot;/&gt;&lt;lineCharCount val=&quot;69&quot;/&gt;&lt;lineCharCount val=&quot;69&quot;/&gt;&lt;/TableIndex&gt;&lt;/ShapeTextInfo&gt;"/>
  <p:tag name="HTML_SHAPEINFO" val="&lt;ThreeDShapeInfo&gt;&lt;uuid val=&quot;{34452602-ED3E-45A4-ACED-7245604AA520}&quot;/&gt;&lt;isInvalidForFieldText val=&quot;0&quot;/&gt;&lt;Image&gt;&lt;filename val=&quot;C:\Users\User\AppData\Local\Temp\CP1080471385921Session\CPTrustFolder1080471385937\PPTImport10804149766515\data\asimages\{34452602-ED3E-45A4-ACED-7245604AA520}_6.png&quot;/&gt;&lt;left val=&quot;40&quot;/&gt;&lt;top val=&quot;212&quot;/&gt;&lt;width val=&quot;871&quot;/&gt;&lt;height val=&quot;415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0076A897-E2B2-4FAA-9F6C-A8268FDA0ED1}&quot;/&gt;&lt;isInvalidForFieldText val=&quot;0&quot;/&gt;&lt;Image&gt;&lt;filename val=&quot;C:\Users\User\AppData\Local\Temp\CP1080471385921Session\CPTrustFolder1080471385937\PPTImport10804149766515\data\asimages\{0076A897-E2B2-4FAA-9F6C-A8268FDA0ED1}_6.png&quot;/&gt;&lt;left val=&quot;727&quot;/&gt;&lt;top val=&quot;687&quot;/&gt;&lt;width val=&quot;226&quot;/&gt;&lt;height val=&quot;45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{54357C10-E2EB-4561-B7EE-485161F3FAD7}&quot;/&gt;&lt;isInvalidForFieldText val=&quot;0&quot;/&gt;&lt;Image&gt;&lt;filename val=&quot;C:\Users\User\AppData\Local\Temp\CP1080471385921Session\CPTrustFolder1080471385937\PPTImport10804149766515\data\asimages\{54357C10-E2EB-4561-B7EE-485161F3FAD7}_7.png&quot;/&gt;&lt;left val=&quot;0&quot;/&gt;&lt;top val=&quot;76&quot;/&gt;&lt;width val=&quot;961&quot;/&gt;&lt;height val=&quot;122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8&quot;/&gt;&lt;lineCharCount val=&quot;71&quot;/&gt;&lt;lineCharCount val=&quot;21&quot;/&gt;&lt;lineCharCount val=&quot;60&quot;/&gt;&lt;lineCharCount val=&quot;12&quot;/&gt;&lt;lineCharCount val=&quot;55&quot;/&gt;&lt;/TableIndex&gt;&lt;/ShapeTextInfo&gt;"/>
  <p:tag name="HTML_SHAPEINFO" val="&lt;ThreeDShapeInfo&gt;&lt;uuid val=&quot;{B4DB0A67-CC2A-4716-99C5-AC0A54422C88}&quot;/&gt;&lt;isInvalidForFieldText val=&quot;0&quot;/&gt;&lt;Image&gt;&lt;filename val=&quot;C:\Users\User\AppData\Local\Temp\CP1080471385921Session\CPTrustFolder1080471385937\PPTImport10804149766515\data\asimages\{B4DB0A67-CC2A-4716-99C5-AC0A54422C88}_7.png&quot;/&gt;&lt;left val=&quot;40&quot;/&gt;&lt;top val=&quot;212&quot;/&gt;&lt;width val=&quot;871&quot;/&gt;&lt;height val=&quot;415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414C4955-B42D-4D0A-B07A-6FF7C1AA3DDE}&quot;/&gt;&lt;isInvalidForFieldText val=&quot;0&quot;/&gt;&lt;Image&gt;&lt;filename val=&quot;C:\Users\User\AppData\Local\Temp\CP1080471385921Session\CPTrustFolder1080471385937\PPTImport10804149766515\data\asimages\{414C4955-B42D-4D0A-B07A-6FF7C1AA3DDE}_7.png&quot;/&gt;&lt;left val=&quot;727&quot;/&gt;&lt;top val=&quot;687&quot;/&gt;&lt;width val=&quot;226&quot;/&gt;&lt;height val=&quot;45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HTML_SHAPEINFO" val="&lt;ThreeDShapeInfo&gt;&lt;uuid val=&quot;{EE928DBE-633A-43AA-967F-E1216B0525EB}&quot;/&gt;&lt;isInvalidForFieldText val=&quot;0&quot;/&gt;&lt;Image&gt;&lt;filename val=&quot;C:\Users\User\AppData\Local\Temp\CP1080471385921Session\CPTrustFolder1080471385937\PPTImport10804149766515\data\asimages\{EE928DBE-633A-43AA-967F-E1216B0525EB}_8.png&quot;/&gt;&lt;left val=&quot;0&quot;/&gt;&lt;top val=&quot;76&quot;/&gt;&lt;width val=&quot;961&quot;/&gt;&lt;height val=&quot;122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5&quot;/&gt;&lt;lineCharCount val=&quot;69&quot;/&gt;&lt;lineCharCount val=&quot;72&quot;/&gt;&lt;lineCharCount val=&quot;12&quot;/&gt;&lt;lineCharCount val=&quot;40&quot;/&gt;&lt;lineCharCount val=&quot;32&quot;/&gt;&lt;lineCharCount val=&quot;58&quot;/&gt;&lt;lineCharCount val=&quot;10&quot;/&gt;&lt;/TableIndex&gt;&lt;/ShapeTextInfo&gt;"/>
  <p:tag name="HTML_SHAPEINFO" val="&lt;ThreeDShapeInfo&gt;&lt;uuid val=&quot;{73B5E0E3-86EC-4E9A-91D2-F76A19F3FE4A}&quot;/&gt;&lt;isInvalidForFieldText val=&quot;0&quot;/&gt;&lt;Image&gt;&lt;filename val=&quot;C:\Users\User\AppData\Local\Temp\CP1080471385921Session\CPTrustFolder1080471385937\PPTImport10804149766515\data\asimages\{73B5E0E3-86EC-4E9A-91D2-F76A19F3FE4A}_8.png&quot;/&gt;&lt;left val=&quot;40&quot;/&gt;&lt;top val=&quot;212&quot;/&gt;&lt;width val=&quot;871&quot;/&gt;&lt;height val=&quot;415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46CD0BB1-B9EE-4F59-99E1-821A7CCD8058}&quot;/&gt;&lt;isInvalidForFieldText val=&quot;0&quot;/&gt;&lt;Image&gt;&lt;filename val=&quot;C:\Users\User\AppData\Local\Temp\CP1080471385921Session\CPTrustFolder1080471385937\PPTImport10804149766515\data\asimages\{46CD0BB1-B9EE-4F59-99E1-821A7CCD8058}_8.png&quot;/&gt;&lt;left val=&quot;727&quot;/&gt;&lt;top val=&quot;687&quot;/&gt;&lt;width val=&quot;226&quot;/&gt;&lt;height val=&quot;45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HTML_SHAPEINFO" val="&lt;ThreeDShapeInfo&gt;&lt;uuid val=&quot;{B605DA10-032E-4342-AB12-D783C7324FA9}&quot;/&gt;&lt;isInvalidForFieldText val=&quot;0&quot;/&gt;&lt;Image&gt;&lt;filename val=&quot;C:\Users\User\AppData\Local\Temp\CP1080471385921Session\CPTrustFolder1080471385937\PPTImport10804149766515\data\asimages\{B605DA10-032E-4342-AB12-D783C7324FA9}_9.png&quot;/&gt;&lt;left val=&quot;0&quot;/&gt;&lt;top val=&quot;76&quot;/&gt;&lt;width val=&quot;961&quot;/&gt;&lt;height val=&quot;122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32&quot;/&gt;&lt;lineCharCount val=&quot;20&quot;/&gt;&lt;lineCharCount val=&quot;17&quot;/&gt;&lt;lineCharCount val=&quot;19&quot;/&gt;&lt;lineCharCount val=&quot;45&quot;/&gt;&lt;lineCharCount val=&quot;49&quot;/&gt;&lt;/TableIndex&gt;&lt;/ShapeTextInfo&gt;"/>
  <p:tag name="HTML_SHAPEINFO" val="&lt;ThreeDShapeInfo&gt;&lt;uuid val=&quot;{BC38813C-6618-43C0-B045-5C8D6325C041}&quot;/&gt;&lt;isInvalidForFieldText val=&quot;0&quot;/&gt;&lt;Image&gt;&lt;filename val=&quot;C:\Users\User\AppData\Local\Temp\CP1080471385921Session\CPTrustFolder1080471385937\PPTImport10804149766515\data\asimages\{BC38813C-6618-43C0-B045-5C8D6325C041}_9.png&quot;/&gt;&lt;left val=&quot;40&quot;/&gt;&lt;top val=&quot;212&quot;/&gt;&lt;width val=&quot;871&quot;/&gt;&lt;height val=&quot;41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FD78956F-D44E-447D-92F8-2ACA1AEBE942}&quot;/&gt;&lt;isInvalidForFieldText val=&quot;0&quot;/&gt;&lt;Image&gt;&lt;filename val=&quot;C:\Users\User\AppData\Local\Temp\CP1080471385921Session\CPTrustFolder1080471385937\PPTImport10804149766515\data\asimages\{FD78956F-D44E-447D-92F8-2ACA1AEBE942}_9.png&quot;/&gt;&lt;left val=&quot;727&quot;/&gt;&lt;top val=&quot;687&quot;/&gt;&lt;width val=&quot;226&quot;/&gt;&lt;height val=&quot;45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3859DECB-21DF-4459-8090-9248704CDC32}&quot;/&gt;&lt;isInvalidForFieldText val=&quot;0&quot;/&gt;&lt;Image&gt;&lt;filename val=&quot;C:\Users\User\AppData\Local\Temp\CP1080471385921Session\CPTrustFolder1080471385937\PPTImport10804149766515\data\asimages\{3859DECB-21DF-4459-8090-9248704CDC32}_10.png&quot;/&gt;&lt;left val=&quot;0&quot;/&gt;&lt;top val=&quot;76&quot;/&gt;&lt;width val=&quot;961&quot;/&gt;&lt;height val=&quot;122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9&quot;/&gt;&lt;lineCharCount val=&quot;75&quot;/&gt;&lt;lineCharCount val=&quot;24&quot;/&gt;&lt;lineCharCount val=&quot;36&quot;/&gt;&lt;lineCharCount val=&quot;69&quot;/&gt;&lt;lineCharCount val=&quot;27&quot;/&gt;&lt;lineCharCount val=&quot;53&quot;/&gt;&lt;lineCharCount val=&quot;62&quot;/&gt;&lt;/TableIndex&gt;&lt;/ShapeTextInfo&gt;"/>
  <p:tag name="HTML_SHAPEINFO" val="&lt;ThreeDShapeInfo&gt;&lt;uuid val=&quot;{9DFB97F4-686B-4FF6-83D3-DD608C514A22}&quot;/&gt;&lt;isInvalidForFieldText val=&quot;0&quot;/&gt;&lt;Image&gt;&lt;filename val=&quot;C:\Users\User\AppData\Local\Temp\CP1080471385921Session\CPTrustFolder1080471385937\PPTImport10804149766515\data\asimages\{9DFB97F4-686B-4FF6-83D3-DD608C514A22}_10.png&quot;/&gt;&lt;left val=&quot;40&quot;/&gt;&lt;top val=&quot;212&quot;/&gt;&lt;width val=&quot;871&quot;/&gt;&lt;height val=&quot;415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0B7DD3A-885F-499F-B04E-F48AFA2504CF}&quot;/&gt;&lt;isInvalidForFieldText val=&quot;0&quot;/&gt;&lt;Image&gt;&lt;filename val=&quot;C:\Users\User\AppData\Local\Temp\CP1080471385921Session\CPTrustFolder1080471385937\PPTImport10804149766515\data\asimages\{F0B7DD3A-885F-499F-B04E-F48AFA2504CF}_10.png&quot;/&gt;&lt;left val=&quot;727&quot;/&gt;&lt;top val=&quot;687&quot;/&gt;&lt;width val=&quot;226&quot;/&gt;&lt;height val=&quot;45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{7207B8AB-DC32-4D5A-A07C-D35BE69E4266}&quot;/&gt;&lt;isInvalidForFieldText val=&quot;0&quot;/&gt;&lt;Image&gt;&lt;filename val=&quot;C:\Users\User\AppData\Local\Temp\CP1080471385921Session\CPTrustFolder1080471385937\PPTImport10804149766515\data\asimages\{7207B8AB-DC32-4D5A-A07C-D35BE69E4266}_11.png&quot;/&gt;&lt;left val=&quot;0&quot;/&gt;&lt;top val=&quot;76&quot;/&gt;&lt;width val=&quot;961&quot;/&gt;&lt;height val=&quot;122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9&quot;/&gt;&lt;lineCharCount val=&quot;75&quot;/&gt;&lt;lineCharCount val=&quot;24&quot;/&gt;&lt;lineCharCount val=&quot;68&quot;/&gt;&lt;lineCharCount val=&quot;65&quot;/&gt;&lt;lineCharCount val=&quot;50&quot;/&gt;&lt;lineCharCount val=&quot;65&quot;/&gt;&lt;lineCharCount val=&quot;34&quot;/&gt;&lt;lineCharCount val=&quot;47&quot;/&gt;&lt;/TableIndex&gt;&lt;/ShapeTextInfo&gt;"/>
  <p:tag name="HTML_SHAPEINFO" val="&lt;ThreeDShapeInfo&gt;&lt;uuid val=&quot;{9ACDB5F1-3AE6-45EE-8BC6-76606E69D3EC}&quot;/&gt;&lt;isInvalidForFieldText val=&quot;0&quot;/&gt;&lt;Image&gt;&lt;filename val=&quot;C:\Users\User\AppData\Local\Temp\CP1080471385921Session\CPTrustFolder1080471385937\PPTImport10804149766515\data\asimages\{9ACDB5F1-3AE6-45EE-8BC6-76606E69D3EC}_11.png&quot;/&gt;&lt;left val=&quot;40&quot;/&gt;&lt;top val=&quot;212&quot;/&gt;&lt;width val=&quot;871&quot;/&gt;&lt;height val=&quot;415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DDECE0C-7535-4D6E-9200-FA226CCE32ED}&quot;/&gt;&lt;isInvalidForFieldText val=&quot;0&quot;/&gt;&lt;Image&gt;&lt;filename val=&quot;C:\Users\User\AppData\Local\Temp\CP1080471385921Session\CPTrustFolder1080471385937\PPTImport10804149766515\data\asimages\{2DDECE0C-7535-4D6E-9200-FA226CCE32ED}_11.png&quot;/&gt;&lt;left val=&quot;727&quot;/&gt;&lt;top val=&quot;687&quot;/&gt;&lt;width val=&quot;226&quot;/&gt;&lt;height val=&quot;45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{5EEA10CC-3420-4E70-ADF2-32A8CD27F3B5}&quot;/&gt;&lt;isInvalidForFieldText val=&quot;0&quot;/&gt;&lt;Image&gt;&lt;filename val=&quot;C:\Users\User\AppData\Local\Temp\CP1080471385921Session\CPTrustFolder1080471385937\PPTImport10804149766515\data\asimages\{5EEA10CC-3420-4E70-ADF2-32A8CD27F3B5}_12.png&quot;/&gt;&lt;left val=&quot;0&quot;/&gt;&lt;top val=&quot;76&quot;/&gt;&lt;width val=&quot;961&quot;/&gt;&lt;height val=&quot;122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5&quot;/&gt;&lt;lineCharCount val=&quot;1&quot;/&gt;&lt;lineCharCount val=&quot;60&quot;/&gt;&lt;lineCharCount val=&quot;57&quot;/&gt;&lt;lineCharCount val=&quot;56&quot;/&gt;&lt;lineCharCount val=&quot;69&quot;/&gt;&lt;/TableIndex&gt;&lt;/ShapeTextInfo&gt;"/>
  <p:tag name="HTML_SHAPEINFO" val="&lt;ThreeDShapeInfo&gt;&lt;uuid val=&quot;{D9EFD1B7-7A7A-43A6-99E1-0261593C0E0F}&quot;/&gt;&lt;isInvalidForFieldText val=&quot;0&quot;/&gt;&lt;Image&gt;&lt;filename val=&quot;C:\Users\User\AppData\Local\Temp\CP1080471385921Session\CPTrustFolder1080471385937\PPTImport10804149766515\data\asimages\{D9EFD1B7-7A7A-43A6-99E1-0261593C0E0F}_12.png&quot;/&gt;&lt;left val=&quot;40&quot;/&gt;&lt;top val=&quot;212&quot;/&gt;&lt;width val=&quot;874&quot;/&gt;&lt;height val=&quot;415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B6DFB22-2A40-493D-8017-37CA5E705E9D}&quot;/&gt;&lt;isInvalidForFieldText val=&quot;0&quot;/&gt;&lt;Image&gt;&lt;filename val=&quot;C:\Users\User\AppData\Local\Temp\CP1080471385921Session\CPTrustFolder1080471385937\PPTImport10804149766515\data\asimages\{6B6DFB22-2A40-493D-8017-37CA5E705E9D}_12.png&quot;/&gt;&lt;left val=&quot;727&quot;/&gt;&lt;top val=&quot;687&quot;/&gt;&lt;width val=&quot;226&quot;/&gt;&lt;height val=&quot;4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4&quot;/&gt;&lt;/TableIndex&gt;&lt;/ShapeTextInfo&gt;"/>
  <p:tag name="HTML_SHAPEINFO" val="&lt;ThreeDShapeInfo&gt;&lt;uuid val=&quot;{011D772F-520D-40E0-9CF1-C6BF775D04CF}&quot;/&gt;&lt;isInvalidForFieldText val=&quot;0&quot;/&gt;&lt;Image&gt;&lt;filename val=&quot;C:\Users\User\AppData\Local\Temp\CP1080471385921Session\CPTrustFolder1080471385937\PPTImport10804149766515\data\asimages\{011D772F-520D-40E0-9CF1-C6BF775D04CF}_13.png&quot;/&gt;&lt;left val=&quot;0&quot;/&gt;&lt;top val=&quot;76&quot;/&gt;&lt;width val=&quot;961&quot;/&gt;&lt;height val=&quot;122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8&quot;/&gt;&lt;lineCharCount val=&quot;70&quot;/&gt;&lt;lineCharCount val=&quot;66&quot;/&gt;&lt;lineCharCount val=&quot;65&quot;/&gt;&lt;/TableIndex&gt;&lt;/ShapeTextInfo&gt;"/>
  <p:tag name="HTML_SHAPEINFO" val="&lt;ThreeDShapeInfo&gt;&lt;uuid val=&quot;{EDA0DA93-2DDC-41E8-9E99-30CE06B88A85}&quot;/&gt;&lt;isInvalidForFieldText val=&quot;0&quot;/&gt;&lt;Image&gt;&lt;filename val=&quot;C:\Users\User\AppData\Local\Temp\CP1080471385921Session\CPTrustFolder1080471385937\PPTImport10804149766515\data\asimages\{EDA0DA93-2DDC-41E8-9E99-30CE06B88A85}_13.png&quot;/&gt;&lt;left val=&quot;40&quot;/&gt;&lt;top val=&quot;212&quot;/&gt;&lt;width val=&quot;873&quot;/&gt;&lt;height val=&quot;415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C2AE85D-F556-47D9-A4FB-EAEAB7FACF77}&quot;/&gt;&lt;isInvalidForFieldText val=&quot;0&quot;/&gt;&lt;Image&gt;&lt;filename val=&quot;C:\Users\User\AppData\Local\Temp\CP1080471385921Session\CPTrustFolder1080471385937\PPTImport10804149766515\data\asimages\{1C2AE85D-F556-47D9-A4FB-EAEAB7FACF77}_13.png&quot;/&gt;&lt;left val=&quot;727&quot;/&gt;&lt;top val=&quot;687&quot;/&gt;&lt;width val=&quot;226&quot;/&gt;&lt;height val=&quot;45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{C605D235-0142-4133-8CCD-729B187157C9}&quot;/&gt;&lt;isInvalidForFieldText val=&quot;0&quot;/&gt;&lt;Image&gt;&lt;filename val=&quot;C:\Users\User\AppData\Local\Temp\CP1080471385921Session\CPTrustFolder1080471385937\PPTImport10804149766515\data\asimages\{C605D235-0142-4133-8CCD-729B187157C9}_14.png&quot;/&gt;&lt;left val=&quot;0&quot;/&gt;&lt;top val=&quot;76&quot;/&gt;&lt;width val=&quot;961&quot;/&gt;&lt;height val=&quot;122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8&quot;/&gt;&lt;lineCharCount val=&quot;32&quot;/&gt;&lt;/TableIndex&gt;&lt;/ShapeTextInfo&gt;"/>
  <p:tag name="HTML_SHAPEINFO" val="&lt;ThreeDShapeInfo&gt;&lt;uuid val=&quot;{30EA212F-A078-4DAD-A5CF-13A8E1BFCDC5}&quot;/&gt;&lt;isInvalidForFieldText val=&quot;0&quot;/&gt;&lt;Image&gt;&lt;filename val=&quot;C:\Users\User\AppData\Local\Temp\CP1080471385921Session\CPTrustFolder1080471385937\PPTImport10804149766515\data\asimages\{30EA212F-A078-4DAD-A5CF-13A8E1BFCDC5}_14.png&quot;/&gt;&lt;left val=&quot;40&quot;/&gt;&lt;top val=&quot;212&quot;/&gt;&lt;width val=&quot;871&quot;/&gt;&lt;height val=&quot;415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917C790-6A71-4085-B30F-6A7AAB106E9E}&quot;/&gt;&lt;isInvalidForFieldText val=&quot;0&quot;/&gt;&lt;Image&gt;&lt;filename val=&quot;C:\Users\User\AppData\Local\Temp\CP1080471385921Session\CPTrustFolder1080471385937\PPTImport10804149766515\data\asimages\{E917C790-6A71-4085-B30F-6A7AAB106E9E}_14.png&quot;/&gt;&lt;left val=&quot;727&quot;/&gt;&lt;top val=&quot;687&quot;/&gt;&lt;width val=&quot;226&quot;/&gt;&lt;height val=&quot;45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AB2A705F-F4F6-42DE-89A4-A642EB3DDC32}&quot;/&gt;&lt;isInvalidForFieldText val=&quot;0&quot;/&gt;&lt;Image&gt;&lt;filename val=&quot;C:\Users\User\AppData\Local\Temp\CP1080471385921Session\CPTrustFolder1080471385937\PPTImport10804149766515\data\asimages\{AB2A705F-F4F6-42DE-89A4-A642EB3DDC32}_15.png&quot;/&gt;&lt;left val=&quot;0&quot;/&gt;&lt;top val=&quot;76&quot;/&gt;&lt;width val=&quot;961&quot;/&gt;&lt;height val=&quot;122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8&quot;/&gt;&lt;lineCharCount val=&quot;67&quot;/&gt;&lt;/TableIndex&gt;&lt;/ShapeTextInfo&gt;"/>
  <p:tag name="HTML_SHAPEINFO" val="&lt;ThreeDShapeInfo&gt;&lt;uuid val=&quot;{0985ECD1-D7CF-4E2B-AE91-078EB115F1A3}&quot;/&gt;&lt;isInvalidForFieldText val=&quot;0&quot;/&gt;&lt;Image&gt;&lt;filename val=&quot;C:\Users\User\AppData\Local\Temp\CP1080471385921Session\CPTrustFolder1080471385937\PPTImport10804149766515\data\asimages\{0985ECD1-D7CF-4E2B-AE91-078EB115F1A3}_15.png&quot;/&gt;&lt;left val=&quot;40&quot;/&gt;&lt;top val=&quot;212&quot;/&gt;&lt;width val=&quot;871&quot;/&gt;&lt;height val=&quot;415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9E13233-E32C-489C-8185-4D3B259DDC90}&quot;/&gt;&lt;isInvalidForFieldText val=&quot;0&quot;/&gt;&lt;Image&gt;&lt;filename val=&quot;C:\Users\User\AppData\Local\Temp\CP1080471385921Session\CPTrustFolder1080471385937\PPTImport10804149766515\data\asimages\{69E13233-E32C-489C-8185-4D3B259DDC90}_15.png&quot;/&gt;&lt;left val=&quot;727&quot;/&gt;&lt;top val=&quot;687&quot;/&gt;&lt;width val=&quot;226&quot;/&gt;&lt;height val=&quot;45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9&quot;/&gt;&lt;/TableIndex&gt;&lt;/ShapeTextInfo&gt;"/>
  <p:tag name="HTML_SHAPEINFO" val="&lt;ThreeDShapeInfo&gt;&lt;uuid val=&quot;{42042853-0817-4246-B837-67D71500DBA6}&quot;/&gt;&lt;isInvalidForFieldText val=&quot;0&quot;/&gt;&lt;Image&gt;&lt;filename val=&quot;C:\Users\User\AppData\Local\Temp\CP1080471385921Session\CPTrustFolder1080471385937\PPTImport10804149766515\data\asimages\{42042853-0817-4246-B837-67D71500DBA6}_16.png&quot;/&gt;&lt;left val=&quot;0&quot;/&gt;&lt;top val=&quot;76&quot;/&gt;&lt;width val=&quot;961&quot;/&gt;&lt;height val=&quot;122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74&quot;/&gt;&lt;lineCharCount val=&quot;13&quot;/&gt;&lt;lineCharCount val=&quot;34&quot;/&gt;&lt;lineCharCount val=&quot;30&quot;/&gt;&lt;lineCharCount val=&quot;35&quot;/&gt;&lt;lineCharCount val=&quot;52&quot;/&gt;&lt;lineCharCount val=&quot;40&quot;/&gt;&lt;lineCharCount val=&quot;51&quot;/&gt;&lt;/TableIndex&gt;&lt;/ShapeTextInfo&gt;"/>
  <p:tag name="HTML_SHAPEINFO" val="&lt;ThreeDShapeInfo&gt;&lt;uuid val=&quot;{325FDC1C-C8DA-4D09-B6F4-966BDE427559}&quot;/&gt;&lt;isInvalidForFieldText val=&quot;0&quot;/&gt;&lt;Image&gt;&lt;filename val=&quot;C:\Users\User\AppData\Local\Temp\CP1080471385921Session\CPTrustFolder1080471385937\PPTImport10804149766515\data\asimages\{325FDC1C-C8DA-4D09-B6F4-966BDE427559}_16.png&quot;/&gt;&lt;left val=&quot;40&quot;/&gt;&lt;top val=&quot;212&quot;/&gt;&lt;width val=&quot;872&quot;/&gt;&lt;height val=&quot;415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3E21FB15-188F-42F9-BA18-62CC5D14405B}&quot;/&gt;&lt;isInvalidForFieldText val=&quot;0&quot;/&gt;&lt;Image&gt;&lt;filename val=&quot;C:\Users\User\AppData\Local\Temp\CP1080471385921Session\CPTrustFolder1080471385937\PPTImport10804149766515\data\asimages\{3E21FB15-188F-42F9-BA18-62CC5D14405B}_16.png&quot;/&gt;&lt;left val=&quot;727&quot;/&gt;&lt;top val=&quot;687&quot;/&gt;&lt;width val=&quot;226&quot;/&gt;&lt;height val=&quot;45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9&quot;/&gt;&lt;/TableIndex&gt;&lt;/ShapeTextInfo&gt;"/>
  <p:tag name="HTML_SHAPEINFO" val="&lt;ThreeDShapeInfo&gt;&lt;uuid val=&quot;{DCCF5004-83FF-42B3-925C-2D3092394EBB}&quot;/&gt;&lt;isInvalidForFieldText val=&quot;0&quot;/&gt;&lt;Image&gt;&lt;filename val=&quot;C:\Users\User\AppData\Local\Temp\CP1080471385921Session\CPTrustFolder1080471385937\PPTImport10804149766515\data\asimages\{DCCF5004-83FF-42B3-925C-2D3092394EBB}_17.png&quot;/&gt;&lt;left val=&quot;0&quot;/&gt;&lt;top val=&quot;76&quot;/&gt;&lt;width val=&quot;961&quot;/&gt;&lt;height val=&quot;122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2&quot;/&gt;&lt;lineCharCount val=&quot;5&quot;/&gt;&lt;lineCharCount val=&quot;33&quot;/&gt;&lt;lineCharCount val=&quot;30&quot;/&gt;&lt;lineCharCount val=&quot;24&quot;/&gt;&lt;lineCharCount val=&quot;41&quot;/&gt;&lt;lineCharCount val=&quot;35&quot;/&gt;&lt;lineCharCount val=&quot;29&quot;/&gt;&lt;/TableIndex&gt;&lt;/ShapeTextInfo&gt;"/>
  <p:tag name="HTML_SHAPEINFO" val="&lt;ThreeDShapeInfo&gt;&lt;uuid val=&quot;{C2791709-20FD-4133-B653-696EEF9AC4D9}&quot;/&gt;&lt;isInvalidForFieldText val=&quot;0&quot;/&gt;&lt;Image&gt;&lt;filename val=&quot;C:\Users\User\AppData\Local\Temp\CP1080471385921Session\CPTrustFolder1080471385937\PPTImport10804149766515\data\asimages\{C2791709-20FD-4133-B653-696EEF9AC4D9}_17.png&quot;/&gt;&lt;left val=&quot;42&quot;/&gt;&lt;top val=&quot;212&quot;/&gt;&lt;width val=&quot;870&quot;/&gt;&lt;height val=&quot;415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EB14DFC-12E9-4060-A7D4-D344348A88F7}&quot;/&gt;&lt;isInvalidForFieldText val=&quot;0&quot;/&gt;&lt;Image&gt;&lt;filename val=&quot;C:\Users\User\AppData\Local\Temp\CP1080471385921Session\CPTrustFolder1080471385937\PPTImport10804149766515\data\asimages\{6EB14DFC-12E9-4060-A7D4-D344348A88F7}_17.png&quot;/&gt;&lt;left val=&quot;727&quot;/&gt;&lt;top val=&quot;687&quot;/&gt;&lt;width val=&quot;226&quot;/&gt;&lt;height val=&quot;45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9&quot;/&gt;&lt;/TableIndex&gt;&lt;/ShapeTextInfo&gt;"/>
  <p:tag name="HTML_SHAPEINFO" val="&lt;ThreeDShapeInfo&gt;&lt;uuid val=&quot;{44A02988-5AA8-49A4-9641-5570A87DF301}&quot;/&gt;&lt;isInvalidForFieldText val=&quot;0&quot;/&gt;&lt;Image&gt;&lt;filename val=&quot;C:\Users\User\AppData\Local\Temp\CP1080471385921Session\CPTrustFolder1080471385937\PPTImport10804149766515\data\asimages\{44A02988-5AA8-49A4-9641-5570A87DF301}_18.png&quot;/&gt;&lt;left val=&quot;0&quot;/&gt;&lt;top val=&quot;76&quot;/&gt;&lt;width val=&quot;961&quot;/&gt;&lt;height val=&quot;122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30&quot;/&gt;&lt;lineCharCount val=&quot;7&quot;/&gt;&lt;lineCharCount val=&quot;10&quot;/&gt;&lt;lineCharCount val=&quot;26&quot;/&gt;&lt;lineCharCount val=&quot;21&quot;/&gt;&lt;lineCharCount val=&quot;58&quot;/&gt;&lt;/TableIndex&gt;&lt;/ShapeTextInfo&gt;"/>
  <p:tag name="HTML_SHAPEINFO" val="&lt;ThreeDShapeInfo&gt;&lt;uuid val=&quot;{562905CD-854B-4ED0-851F-AC902F73F1DE}&quot;/&gt;&lt;isInvalidForFieldText val=&quot;0&quot;/&gt;&lt;Image&gt;&lt;filename val=&quot;C:\Users\User\AppData\Local\Temp\CP1080471385921Session\CPTrustFolder1080471385937\PPTImport10804149766515\data\asimages\{562905CD-854B-4ED0-851F-AC902F73F1DE}_18.png&quot;/&gt;&lt;left val=&quot;40&quot;/&gt;&lt;top val=&quot;212&quot;/&gt;&lt;width val=&quot;871&quot;/&gt;&lt;height val=&quot;415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492E1AE-5A07-4068-AA85-935A33C545D4}&quot;/&gt;&lt;isInvalidForFieldText val=&quot;0&quot;/&gt;&lt;Image&gt;&lt;filename val=&quot;C:\Users\User\AppData\Local\Temp\CP1080471385921Session\CPTrustFolder1080471385937\PPTImport10804149766515\data\asimages\{5492E1AE-5A07-4068-AA85-935A33C545D4}_18.png&quot;/&gt;&lt;left val=&quot;727&quot;/&gt;&lt;top val=&quot;687&quot;/&gt;&lt;width val=&quot;226&quot;/&gt;&lt;height val=&quot;45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{66A07C91-1816-4B06-AA9B-F53BD70BC789}&quot;/&gt;&lt;isInvalidForFieldText val=&quot;0&quot;/&gt;&lt;Image&gt;&lt;filename val=&quot;C:\Users\User\AppData\Local\Temp\CP1080471385921Session\CPTrustFolder1080471385937\PPTImport10804149766515\data\asimages\{66A07C91-1816-4B06-AA9B-F53BD70BC789}_19.png&quot;/&gt;&lt;left val=&quot;0&quot;/&gt;&lt;top val=&quot;76&quot;/&gt;&lt;width val=&quot;961&quot;/&gt;&lt;height val=&quot;122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38291F16-4749-4618-BD51-3884EA323468}&quot;/&gt;&lt;isInvalidForFieldText val=&quot;0&quot;/&gt;&lt;Image&gt;&lt;filename val=&quot;C:\Users\User\AppData\Local\Temp\CP1080471385921Session\CPTrustFolder1080471385937\PPTImport10804149766515\data\asimages\{38291F16-4749-4618-BD51-3884EA323468}_19.png&quot;/&gt;&lt;left val=&quot;727&quot;/&gt;&lt;top val=&quot;687&quot;/&gt;&lt;width val=&quot;226&quot;/&gt;&lt;height val=&quot;4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dcf31de8-c63a-45fa-8e92-a23f3dd051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56"/>
  <p:tag name="ARTICULATE_USED_LAYOUT" val="1"/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036093EA-58CF-4288-BEE3-1F95BEA58131}&quot;/&gt;&lt;isInvalidForFieldText val=&quot;0&quot;/&gt;&lt;Image&gt;&lt;filename val=&quot;C:\Users\User\AppData\Local\Temp\CP1080471385921Session\CPTrustFolder1080471385937\PPTImport10804149766515\data\asimages\{036093EA-58CF-4288-BEE3-1F95BEA58131}_20.png&quot;/&gt;&lt;left val=&quot;0&quot;/&gt;&lt;top val=&quot;278&quot;/&gt;&lt;width val=&quot;961&quot;/&gt;&lt;height val=&quot;202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36304A3A-7002-4E0F-B94E-96EF53A24F10}&quot;/&gt;&lt;isInvalidForFieldText val=&quot;0&quot;/&gt;&lt;Image&gt;&lt;filename val=&quot;C:\Users\User\AppData\Local\Temp\CP1080471385921Session\CPTrustFolder1080471385937\PPTImport10804149766515\data\asimages\{36304A3A-7002-4E0F-B94E-96EF53A24F10}_20.png&quot;/&gt;&lt;left val=&quot;727&quot;/&gt;&lt;top val=&quot;687&quot;/&gt;&lt;width val=&quot;226&quot;/&gt;&lt;height val=&quot;45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heme/theme1.xml><?xml version="1.0" encoding="utf-8"?>
<a:theme xmlns:a="http://schemas.openxmlformats.org/drawingml/2006/main" name="VA Design Theme 042618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Design Theme 042618" id="{2606C69B-A17F-4EDF-AB28-92E6A9B0AAF5}" vid="{3DA8055E-FFF6-4F5F-9954-95F1895823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4C2710D9C3904198C80D8B076BDC9C" ma:contentTypeVersion="0" ma:contentTypeDescription="Create a new document." ma:contentTypeScope="" ma:versionID="12888ed1e3869ce0d08e2250ec8d3e8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5E050F-F6DD-446A-BC54-722BE857956D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D88176-A753-4CF4-B6D2-7FDA387E49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 Design Theme 042618</Template>
  <TotalTime>5388</TotalTime>
  <Words>741</Words>
  <Application>Microsoft Office PowerPoint</Application>
  <PresentationFormat>On-screen Show (4:3)</PresentationFormat>
  <Paragraphs>103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Tahoma</vt:lpstr>
      <vt:lpstr>Times New Roman</vt:lpstr>
      <vt:lpstr>VA Design Theme 042618</vt:lpstr>
      <vt:lpstr>IDES MSC Examination Review</vt:lpstr>
      <vt:lpstr>Objectives</vt:lpstr>
      <vt:lpstr>References</vt:lpstr>
      <vt:lpstr>VTA Pending Examination Report</vt:lpstr>
      <vt:lpstr>VTA Report Filters &amp; Headings</vt:lpstr>
      <vt:lpstr>Review VBMS</vt:lpstr>
      <vt:lpstr>Locating Contract Exam Reports</vt:lpstr>
      <vt:lpstr>Requirements for Examination Reports</vt:lpstr>
      <vt:lpstr>Requirements for Examination Reports</vt:lpstr>
      <vt:lpstr>Insufficient Exams</vt:lpstr>
      <vt:lpstr>Insufficient Exams, cont.</vt:lpstr>
      <vt:lpstr>Missing Examination Reports</vt:lpstr>
      <vt:lpstr>Procedure for Missing Exam reports</vt:lpstr>
      <vt:lpstr>Examining Facility Error</vt:lpstr>
      <vt:lpstr>Requestor Error</vt:lpstr>
      <vt:lpstr>Reviewing Examination Reports for Rating Criteria</vt:lpstr>
      <vt:lpstr>Reviewing Examination Reports for Rating Criteria</vt:lpstr>
      <vt:lpstr>Reviewing Examination Reports for Rating Criteria</vt:lpstr>
      <vt:lpstr>PFT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IDES MSC Examination Review PowerPoint Presentation</dc:title>
  <dc:subject>IDES MSC</dc:subject>
  <dc:creator>Department of Veterans Affairs, Veterans Benefits Administration, Compensation Service, STAFF</dc:creator>
  <cp:keywords>IDES MSC,exam report,review,rating criteria</cp:keywords>
  <dc:description>This lesson teaches the IDES MSC how to review examination reports for completeness.</dc:description>
  <cp:lastModifiedBy>Kathy Poole</cp:lastModifiedBy>
  <cp:revision>405</cp:revision>
  <dcterms:created xsi:type="dcterms:W3CDTF">2014-04-30T02:32:11Z</dcterms:created>
  <dcterms:modified xsi:type="dcterms:W3CDTF">2018-08-17T17:51:51Z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0x010100CB4C2710D9C3904198C80D8B076BDC9C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</Properties>
</file>