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3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4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5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6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7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8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9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0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4"/>
  </p:sldMasterIdLst>
  <p:notesMasterIdLst>
    <p:notesMasterId r:id="rId16"/>
  </p:notesMasterIdLst>
  <p:handoutMasterIdLst>
    <p:handoutMasterId r:id="rId17"/>
  </p:handoutMasterIdLst>
  <p:sldIdLst>
    <p:sldId id="257" r:id="rId5"/>
    <p:sldId id="258" r:id="rId6"/>
    <p:sldId id="259" r:id="rId7"/>
    <p:sldId id="261" r:id="rId8"/>
    <p:sldId id="260" r:id="rId9"/>
    <p:sldId id="262" r:id="rId10"/>
    <p:sldId id="264" r:id="rId11"/>
    <p:sldId id="265" r:id="rId12"/>
    <p:sldId id="269" r:id="rId13"/>
    <p:sldId id="268" r:id="rId14"/>
    <p:sldId id="256" r:id="rId15"/>
  </p:sldIdLst>
  <p:sldSz cx="9144000" cy="6858000" type="screen4x3"/>
  <p:notesSz cx="6858000" cy="92964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7C5F1E"/>
    <a:srgbClr val="E7D0A4"/>
    <a:srgbClr val="6A5B3F"/>
    <a:srgbClr val="987734"/>
    <a:srgbClr val="AB8C4E"/>
    <a:srgbClr val="C6A156"/>
    <a:srgbClr val="E8D2A8"/>
    <a:srgbClr val="F5F0E9"/>
    <a:srgbClr val="BEA5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55" autoAdjust="0"/>
    <p:restoredTop sz="93899" autoAdjust="0"/>
  </p:normalViewPr>
  <p:slideViewPr>
    <p:cSldViewPr snapToGrid="0">
      <p:cViewPr varScale="1">
        <p:scale>
          <a:sx n="106" d="100"/>
          <a:sy n="106" d="100"/>
        </p:scale>
        <p:origin x="1440" y="78"/>
      </p:cViewPr>
      <p:guideLst>
        <p:guide orient="horz" pos="218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17D63-ACA8-4260-8E29-822551D7630C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Compensation Service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D2A3D1-7354-46D8-A9F4-FB9D310B2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3626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05838-7BCA-4652-9007-BD0302928936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Compensation Service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C618C-DDD3-4DC9-ADAB-73264023D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0733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Welcome to Section 51 03 Notice course. To advance each slide, click anywhere on the screen.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Compensation Service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9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SUBSEQUENT DEVELOPMENT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instances where VA’s Section 51 03 requirements have been met and a letter is still required to the Veteran:</a:t>
            </a:r>
          </a:p>
          <a:p>
            <a:pPr lvl="0">
              <a:spcAft>
                <a:spcPts val="600"/>
              </a:spcAft>
              <a:buClr>
                <a:schemeClr val="tx1"/>
              </a:buClr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Claim is on the required form, but an additional required form was not provided and is necessary  (Individual Unemployability, Post Traumatic Stress Disorder).</a:t>
            </a:r>
          </a:p>
          <a:p>
            <a:pPr lvl="0">
              <a:spcAft>
                <a:spcPts val="600"/>
              </a:spcAft>
              <a:buClr>
                <a:schemeClr val="tx1"/>
              </a:buClr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Veteran identified a private medical provider and a 21-41 42 was not provided.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instances require a subsequent development letter in V B M S to develop for </a:t>
            </a:r>
            <a:r>
              <a:rPr 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 information.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Compensation Service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938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Compensation Service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71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82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LESSON OBJECTIVES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Public Law 112-154, sections 504 and 505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of Section 51 03 Notice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VA Forms addressing Section 51 03 Notice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involved under a Section 51 03 Notice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Compensation Service</a:t>
            </a:r>
          </a:p>
        </p:txBody>
      </p:sp>
    </p:spTree>
    <p:extLst>
      <p:ext uri="{BB962C8B-B14F-4D97-AF65-F5344CB8AC3E}">
        <p14:creationId xmlns:p14="http://schemas.microsoft.com/office/powerpoint/2010/main" val="2692001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REFERENCES</a:t>
            </a:r>
          </a:p>
          <a:p>
            <a:r>
              <a:rPr lang="en-US" sz="18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references for this course are listed on the screen. You may click any hyperlinked references for further details.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Compensation Service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8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November 9, 2000, Congress enacted the Veterans Claims Assistance Act (VCAA), which provided that VA has a duty to assist a claimant who files a substantially complete application in obtaining evidence to substantiate his or her claim before making a decision on the claim. The law eliminated the concept of a well-grounded claim, redefined VA’s duty to assist, and mandated specific notice requirements.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Compensation Service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37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LAW112-154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 112-154, Honoring America’s Veterans and Caring for Camp Lejeune Families Act of 2012, allows the VA:</a:t>
            </a:r>
          </a:p>
          <a:p>
            <a:pPr lvl="0">
              <a:spcAft>
                <a:spcPts val="600"/>
              </a:spcAft>
              <a:buClr>
                <a:schemeClr val="tx1"/>
              </a:buClr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streamline the Department of Veterans Affairs duty-to-notify and duty-to-assist responsibilities</a:t>
            </a:r>
          </a:p>
          <a:p>
            <a:pPr lvl="0">
              <a:spcAft>
                <a:spcPts val="600"/>
              </a:spcAft>
              <a:buClr>
                <a:schemeClr val="tx1"/>
              </a:buClr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deliver Section 5103 notices in a more efficient manner</a:t>
            </a:r>
          </a:p>
          <a:p>
            <a:pPr lvl="0">
              <a:spcAft>
                <a:spcPts val="600"/>
              </a:spcAft>
              <a:buClr>
                <a:schemeClr val="tx1"/>
              </a:buClr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make Section 5103 available to the claimant prior to claim submission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Compensation Service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2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51 03 NOTICE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51 03 notice is the legal notification that must be provided to a claimant who files a substantially complete application which includes What the Evidence Must Show (W T E M S).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Compensation Service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188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A FORMS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51 03 notices are provided to the Veteran on the following forms:</a:t>
            </a:r>
          </a:p>
          <a:p>
            <a:pPr lvl="0">
              <a:spcAft>
                <a:spcPts val="600"/>
              </a:spcAft>
              <a:buClr>
                <a:schemeClr val="tx1"/>
              </a:buClr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 Form 21-526 E Z</a:t>
            </a:r>
          </a:p>
          <a:p>
            <a:pPr lvl="0">
              <a:spcAft>
                <a:spcPts val="600"/>
              </a:spcAft>
              <a:buClr>
                <a:schemeClr val="tx1"/>
              </a:buClr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 Form 21-527 E Z</a:t>
            </a:r>
          </a:p>
          <a:p>
            <a:pPr lvl="0">
              <a:spcAft>
                <a:spcPts val="600"/>
              </a:spcAft>
              <a:buClr>
                <a:schemeClr val="tx1"/>
              </a:buClr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 Form 21-534 E Z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a Veteran files a claim in VON APP, or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eBenefits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 E Z forms are provided.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must have the claimant’s signature or electronic signature on the form submitted acknowledging receipt of W T E M S.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Compensation Service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998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FOR NON E Z FORMS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Veterans can still submit claims on the 21-526, 21-526 b, 21-89 40 etc.</a:t>
            </a:r>
          </a:p>
          <a:p>
            <a:pPr lvl="0">
              <a:spcAft>
                <a:spcPts val="600"/>
              </a:spcAft>
              <a:buClr>
                <a:schemeClr val="tx1"/>
              </a:buClr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forms do not provide the Veteran with Section 51 03 notice and require the Veteran is provided with appropriate notice.</a:t>
            </a:r>
          </a:p>
          <a:p>
            <a:pPr lvl="0">
              <a:spcAft>
                <a:spcPts val="600"/>
              </a:spcAft>
              <a:buClr>
                <a:schemeClr val="tx1"/>
              </a:buClr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Intake Processing Center (I P C) will normally send a Standard 51 03 letter.</a:t>
            </a:r>
          </a:p>
          <a:p>
            <a:pPr lvl="0">
              <a:spcAft>
                <a:spcPts val="600"/>
              </a:spcAft>
              <a:buClr>
                <a:schemeClr val="tx1"/>
              </a:buClr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51 03 Notice has not been provided via an E Z form or a Standard 51 03 letter the V S R is responsible to send a Custom 51 03 letter.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Compensation Service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49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 51 03 LETTER REQUIREMENTS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claim in which the Section 51 03 notice has not been provided, the Veteran must be provided:</a:t>
            </a:r>
          </a:p>
          <a:p>
            <a:pPr lvl="0">
              <a:spcAft>
                <a:spcPts val="600"/>
              </a:spcAft>
              <a:buClr>
                <a:schemeClr val="tx1"/>
              </a:buClr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Connection Compensation W T E M S </a:t>
            </a:r>
          </a:p>
          <a:p>
            <a:pPr lvl="0">
              <a:spcAft>
                <a:spcPts val="600"/>
              </a:spcAft>
              <a:buClr>
                <a:schemeClr val="tx1"/>
              </a:buClr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Service Connection W T E M S</a:t>
            </a:r>
          </a:p>
          <a:p>
            <a:pPr lvl="0">
              <a:spcAft>
                <a:spcPts val="600"/>
              </a:spcAft>
              <a:buClr>
                <a:schemeClr val="tx1"/>
              </a:buClr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Claim for Increase W T E M S</a:t>
            </a:r>
          </a:p>
          <a:p>
            <a:pPr lvl="0">
              <a:spcAft>
                <a:spcPts val="600"/>
              </a:spcAft>
              <a:buClr>
                <a:schemeClr val="tx1"/>
              </a:buClr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applicable W T E M S based on claimed conditions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Compensation Service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461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2.jp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  <a:ln>
            <a:noFill/>
          </a:ln>
        </p:spPr>
        <p:txBody>
          <a:bodyPr anchor="t">
            <a:normAutofit/>
          </a:bodyPr>
          <a:lstStyle>
            <a:lvl1pPr algn="ctr">
              <a:defRPr sz="2800" b="1" cap="none" spc="0">
                <a:ln w="3175" cmpd="sng">
                  <a:noFill/>
                  <a:prstDash val="solid"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0D3C7F-DECC-4E3E-BB4B-2E454E899B9C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800" b="1">
                <a:solidFill>
                  <a:srgbClr val="1F497D"/>
                </a:solidFill>
              </a:defRPr>
            </a:lvl1pPr>
            <a:lvl5pPr marL="771525" indent="0">
              <a:buNone/>
              <a:defRPr/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09C35E9-41D4-42EB-8235-20B6E0E3EA49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1F497D"/>
                </a:solidFill>
              </a:defRPr>
            </a:lvl1pPr>
            <a:lvl5pPr marL="771525" indent="0">
              <a:buNone/>
              <a:defRPr/>
            </a:lvl5pPr>
          </a:lstStyle>
          <a:p>
            <a:pPr lvl="0"/>
            <a:r>
              <a:rPr lang="en-US" dirty="0"/>
              <a:t>Date sub-title</a:t>
            </a:r>
          </a:p>
        </p:txBody>
      </p:sp>
    </p:spTree>
    <p:extLst>
      <p:ext uri="{BB962C8B-B14F-4D97-AF65-F5344CB8AC3E}">
        <p14:creationId xmlns:p14="http://schemas.microsoft.com/office/powerpoint/2010/main" val="108320977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 anchor="t">
            <a:normAutofit/>
          </a:bodyPr>
          <a:lstStyle>
            <a:lvl1pPr algn="ctr"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5763" indent="-19288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78644" indent="-19288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71525" indent="-19288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64406" indent="-19288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23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 anchor="t">
            <a:normAutofit/>
          </a:bodyPr>
          <a:lstStyle>
            <a:lvl1pPr algn="ctr"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66738" indent="-27781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29051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87438" indent="-23018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64406" indent="-19288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16162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0" y="457200"/>
            <a:ext cx="8991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255132-F725-42BA-BD6A-346EAF30B44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D658DF1-112E-40ED-AD80-74665B53845E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6931152" y="6601974"/>
            <a:ext cx="2133600" cy="365125"/>
          </a:xfrm>
          <a:prstGeom prst="rect">
            <a:avLst/>
          </a:prstGeom>
        </p:spPr>
        <p:txBody>
          <a:bodyPr tIns="0"/>
          <a:lstStyle>
            <a:lvl1pPr algn="r"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3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hf hdr="0" dt="0"/>
  <p:txStyles>
    <p:titleStyle>
      <a:lvl1pPr algn="ctr" defTabSz="385763" rtl="0" eaLnBrk="1" latinLnBrk="0" hangingPunct="1">
        <a:spcBef>
          <a:spcPct val="0"/>
        </a:spcBef>
        <a:buNone/>
        <a:defRPr sz="2100" b="1" i="0" u="none" kern="1200" cap="none" spc="0">
          <a:ln w="3175" cmpd="sng">
            <a:noFill/>
            <a:prstDash val="solid"/>
          </a:ln>
          <a:solidFill>
            <a:srgbClr val="1F497D"/>
          </a:solidFill>
          <a:effectLst/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385763" rtl="0" eaLnBrk="1" latinLnBrk="0" hangingPunct="1">
        <a:spcBef>
          <a:spcPct val="20000"/>
        </a:spcBef>
        <a:buFont typeface="Arial" panose="020B0604020202020204" pitchFamily="34" charset="0"/>
        <a:buNone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92881" indent="0" algn="l" defTabSz="385763" rtl="0" eaLnBrk="1" latinLnBrk="0" hangingPunct="1">
        <a:spcBef>
          <a:spcPct val="20000"/>
        </a:spcBef>
        <a:buFont typeface="Arial" panose="020B0604020202020204" pitchFamily="34" charset="0"/>
        <a:buNone/>
        <a:defRPr sz="1013" b="0" i="0" u="none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85763" indent="0" algn="l" defTabSz="385763" rtl="0" eaLnBrk="1" latinLnBrk="0" hangingPunct="1">
        <a:spcBef>
          <a:spcPct val="20000"/>
        </a:spcBef>
        <a:buFont typeface="Arial" panose="020B0604020202020204" pitchFamily="34" charset="0"/>
        <a:buNone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78644" indent="0" algn="l" defTabSz="385763" rtl="0" eaLnBrk="1" latinLnBrk="0" hangingPunct="1">
        <a:spcBef>
          <a:spcPct val="20000"/>
        </a:spcBef>
        <a:buFont typeface="Arial" panose="020B0604020202020204" pitchFamily="34" charset="0"/>
        <a:buNone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771525" indent="0" algn="l" defTabSz="385763" rtl="0" eaLnBrk="1" latinLnBrk="0" hangingPunct="1">
        <a:spcBef>
          <a:spcPct val="20000"/>
        </a:spcBef>
        <a:buFont typeface="Arial" panose="020B0604020202020204" pitchFamily="34" charset="0"/>
        <a:buNone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060847" indent="-96441" algn="l" defTabSz="385763" rtl="0" eaLnBrk="1" latinLnBrk="0" hangingPunct="1">
        <a:spcBef>
          <a:spcPct val="20000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spcBef>
          <a:spcPct val="20000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spcBef>
          <a:spcPct val="20000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spcBef>
          <a:spcPct val="20000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08C4C18-661D-45BB-92F6-80531BBFBB1C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27961" y="2819400"/>
            <a:ext cx="7830239" cy="134497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dirty="0"/>
              <a:t>Section 5103 Notice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1BA506-9876-46FD-ADEF-387217972C67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100" dirty="0"/>
              <a:t>Compensation Service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D25E86-BAED-45A2-BA00-1B868F149F67}"/>
              </a:ext>
            </a:extLst>
          </p:cNvPr>
          <p:cNvSpPr>
            <a:spLocks noGrp="1"/>
          </p:cNvSpPr>
          <p:nvPr>
            <p:ph type="body" sz="quarter" idx="1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100" dirty="0"/>
              <a:t>July 2016</a:t>
            </a:r>
          </a:p>
        </p:txBody>
      </p:sp>
    </p:spTree>
    <p:extLst>
      <p:ext uri="{BB962C8B-B14F-4D97-AF65-F5344CB8AC3E}">
        <p14:creationId xmlns:p14="http://schemas.microsoft.com/office/powerpoint/2010/main" val="303315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  <a:latin typeface="Arial" panose="020B0604020202020204" pitchFamily="34" charset="0"/>
              </a:rPr>
              <a:t>Subsequent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There are instances where VA’s Section 5103 requirements have been met and a letter is still required to the Veteran:</a:t>
            </a:r>
          </a:p>
          <a:p>
            <a:pPr marL="625475" lvl="2" indent="-336550"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Claim is on the required form, but an additional required form was not provided and is necessary (Individual Unemployability, Post Traumatic Stress Disorder)</a:t>
            </a:r>
          </a:p>
          <a:p>
            <a:pPr marL="625475" lvl="2" indent="-336550"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Veteran identified a private medical provider and a 21-4142 was not provided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These instances require a subsequent development letter in VBMS to develop for required information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776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4295A3C-2E1E-446A-AA83-DFC91AB973A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2885566"/>
            <a:ext cx="9144000" cy="1086867"/>
          </a:xfrm>
        </p:spPr>
        <p:txBody>
          <a:bodyPr>
            <a:noAutofit/>
          </a:bodyPr>
          <a:lstStyle/>
          <a:p>
            <a:r>
              <a:rPr lang="en-US" sz="7200" b="0" dirty="0"/>
              <a:t>Questions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11</a:t>
            </a:fld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961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  <a:latin typeface="Arial" panose="020B0604020202020204" pitchFamily="34" charset="0"/>
              </a:rPr>
              <a:t>Lesson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Introduction to Public Law 112-154, sections 504 and 505</a:t>
            </a:r>
          </a:p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Overview of Section 5103 Notice</a:t>
            </a:r>
          </a:p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Identify VA Forms addressing Section 5103 Notice</a:t>
            </a:r>
          </a:p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Development involved under a Section 5103 Notice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2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5537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  <a:latin typeface="Arial" panose="020B0604020202020204" pitchFamily="34" charset="0"/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Public Law 112-154, section 504, Authorization of use of electronic communication to provide notice to claimants for benefits under laws administered by the Secretary of Veterans Affairs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Public Law 112-154 section 505, Duty to assist claimants in obtaining private records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38 U.S.C. 5103, Notice to claimants of required information and evidence</a:t>
            </a:r>
          </a:p>
          <a:p>
            <a:pPr hangingPunct="0"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38 CFR 3.159, Department of Veterans Affairs assistance in developing claims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M21-1, Part I, Chapter 1, B, Duty to Notify Under 38 U.S.C. 5102 and 5103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3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26512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  <a:latin typeface="Arial" panose="020B0604020202020204" pitchFamily="34" charset="0"/>
              </a:rPr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On November 9, 2000, Congress enacted the Veterans Claims Assistance Act (VCAA), which provided that VA has a duty to assist a claimant who files a substantially complete application in obtaining evidence to substantiate his or her claim before making a decision on the claim. The law eliminated the concept of a well-grounded claim, redefined VA’s duty to assist, and mandated specific notice requirements.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4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2376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  <a:latin typeface="Arial" panose="020B0604020202020204" pitchFamily="34" charset="0"/>
              </a:rPr>
              <a:t>Public Law 112-154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PL 112-154, Honoring America’s Veterans and Caring for Camp Lejeune Families Act of 2012, allows the VA:</a:t>
            </a:r>
          </a:p>
          <a:p>
            <a:pPr marL="685800" lvl="2" indent="-396875"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To streamline the Department of Veterans Affairs duty-to-notify and duty-to-assist responsibilities</a:t>
            </a:r>
          </a:p>
          <a:p>
            <a:pPr marL="685800" lvl="2" indent="-396875"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To deliver Section 5103 notices in a more efficient manner</a:t>
            </a:r>
          </a:p>
          <a:p>
            <a:pPr marL="685800" lvl="2" indent="-396875"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To make Section 5103 available to the claimant prior to claim submission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5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46818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  <a:latin typeface="Arial" panose="020B0604020202020204" pitchFamily="34" charset="0"/>
              </a:rPr>
              <a:t>Section 5103 Notice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Section 5103 notice is the legal notification that must be provided to a claimant who files a substantially complete application which includes What the Evidence Must Show (WTEMS)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6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01287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  <a:latin typeface="Arial" panose="020B0604020202020204" pitchFamily="34" charset="0"/>
              </a:rPr>
              <a:t>VA 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397240" cy="39163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Section 5103 notices are provided to the Veteran on the following forms:</a:t>
            </a:r>
          </a:p>
          <a:p>
            <a:pPr marL="628650" lvl="2" indent="-342900">
              <a:spcAft>
                <a:spcPts val="600"/>
              </a:spcAft>
              <a:buClr>
                <a:schemeClr val="tx1"/>
              </a:buClr>
            </a:pPr>
            <a:r>
              <a:rPr lang="en-US" sz="1600" dirty="0"/>
              <a:t>VA Form 21-526EZ</a:t>
            </a:r>
          </a:p>
          <a:p>
            <a:pPr marL="628650" lvl="2" indent="-342900">
              <a:spcAft>
                <a:spcPts val="600"/>
              </a:spcAft>
              <a:buClr>
                <a:schemeClr val="tx1"/>
              </a:buClr>
            </a:pPr>
            <a:r>
              <a:rPr lang="en-US" sz="1600" dirty="0"/>
              <a:t>VA Form 21-527EZ</a:t>
            </a:r>
          </a:p>
          <a:p>
            <a:pPr marL="628650" lvl="2" indent="-342900">
              <a:spcAft>
                <a:spcPts val="600"/>
              </a:spcAft>
              <a:buClr>
                <a:schemeClr val="tx1"/>
              </a:buClr>
            </a:pPr>
            <a:r>
              <a:rPr lang="en-US" sz="1600" dirty="0"/>
              <a:t>VA Form 21-534EZ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When a Veteran files a claim in VONAPP or eBenefits the EZ forms are provided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We must have the claimant’s signature or electronic signature on the form submitted acknowledging receipt of WTEMS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7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0945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  <a:latin typeface="Arial" panose="020B0604020202020204" pitchFamily="34" charset="0"/>
              </a:rPr>
              <a:t>Development for Non EZ 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Veterans can still submit claims on the 21-526, 21-526b, 21-8940 etc.</a:t>
            </a:r>
          </a:p>
          <a:p>
            <a:pPr marL="625475" lvl="2" indent="-336550"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These forms do not provide the Veteran with Section 5103 notice and require the Veteran is provided with appropriate notice.</a:t>
            </a:r>
          </a:p>
          <a:p>
            <a:pPr marL="625475" lvl="2" indent="-336550"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Intake Processing Center (IPC) will normally send a Standard 5103 letter</a:t>
            </a:r>
          </a:p>
          <a:p>
            <a:pPr marL="625475" lvl="2" indent="-336550"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If 5103 Notice has not been provided via an EZ form or a Standard 5103 letter the VSR is responsible to send a Custom 5103 letter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8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6414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  <a:latin typeface="Arial" panose="020B0604020202020204" pitchFamily="34" charset="0"/>
              </a:rPr>
              <a:t>Custom 5103 Letter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Any claim in which the Section 5103 notice has not been provided, the Veteran must be provided:</a:t>
            </a:r>
          </a:p>
          <a:p>
            <a:pPr marL="685800" lvl="2" indent="-396875"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Service Connection Compensation WTEMS </a:t>
            </a:r>
          </a:p>
          <a:p>
            <a:pPr marL="685800" lvl="2" indent="-396875"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Secondary Service Connection WTEMS</a:t>
            </a:r>
          </a:p>
          <a:p>
            <a:pPr marL="685800" lvl="2" indent="-396875"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Claim for Increase WTEMS</a:t>
            </a:r>
          </a:p>
          <a:p>
            <a:pPr marL="685800" lvl="2" indent="-396875"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Any applicable WTEMS based on claimed conditions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9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60246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48c204b9-85cf-4293-91f0-ea4e2b879004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USED_PAGE_ORIENTATION" val="1"/>
  <p:tag name="ARTICULATE_USED_PAGE_SIZE" val="7"/>
  <p:tag name="TAG_BACKING_FORM_KEY" val="3215762-c:\users\lynne\documents\appeals\vsr rvsr lay evidence final.pptx"/>
  <p:tag name="ARTICULATE_PRESENTER_VERSION" val="7"/>
  <p:tag name="ARTICULATE_PROJECT_OPEN" val="0"/>
  <p:tag name="ARTICULATE_SLIDE_COUNT" val="42"/>
  <p:tag name="MMPROD_UIDATA" val="&lt;database version=&quot;11.0&quot;&gt;&lt;object type=&quot;1&quot; unique_id=&quot;10001&quot;&gt;&lt;object type=&quot;2&quot; unique_id=&quot;27540&quot;&gt;&lt;object type=&quot;3&quot; unique_id=&quot;27541&quot;&gt;&lt;property id=&quot;20148&quot; value=&quot;5&quot;/&gt;&lt;property id=&quot;20300&quot; value=&quot;Slide 1 - &amp;quot;Section 5103 Notice&amp;quot;&quot;/&gt;&lt;property id=&quot;20307&quot; value=&quot;257&quot;/&gt;&lt;/object&gt;&lt;object type=&quot;3&quot; unique_id=&quot;27542&quot;&gt;&lt;property id=&quot;20148&quot; value=&quot;5&quot;/&gt;&lt;property id=&quot;20300&quot; value=&quot;Slide 2 - &amp;quot;LESSON OBJECTIVES&amp;quot;&quot;/&gt;&lt;property id=&quot;20307&quot; value=&quot;258&quot;/&gt;&lt;/object&gt;&lt;object type=&quot;3&quot; unique_id=&quot;27543&quot;&gt;&lt;property id=&quot;20148&quot; value=&quot;5&quot;/&gt;&lt;property id=&quot;20300&quot; value=&quot;Slide 3 - &amp;quot;REFERENCES&amp;quot;&quot;/&gt;&lt;property id=&quot;20307&quot; value=&quot;259&quot;/&gt;&lt;/object&gt;&lt;object type=&quot;3&quot; unique_id=&quot;27544&quot;&gt;&lt;property id=&quot;20148&quot; value=&quot;5&quot;/&gt;&lt;property id=&quot;20300&quot; value=&quot;Slide 4 - &amp;quot;BACKGROUND&amp;quot;&quot;/&gt;&lt;property id=&quot;20307&quot; value=&quot;261&quot;/&gt;&lt;/object&gt;&lt;object type=&quot;3&quot; unique_id=&quot;27545&quot;&gt;&lt;property id=&quot;20148&quot; value=&quot;5&quot;/&gt;&lt;property id=&quot;20300&quot; value=&quot;Slide 5 - &amp;quot;PUBLIC LAW 112-154&amp;quot;&quot;/&gt;&lt;property id=&quot;20307&quot; value=&quot;260&quot;/&gt;&lt;/object&gt;&lt;object type=&quot;3&quot; unique_id=&quot;27546&quot;&gt;&lt;property id=&quot;20148&quot; value=&quot;5&quot;/&gt;&lt;property id=&quot;20300&quot; value=&quot;Slide 6 - &amp;quot;SECTION 5103 NOTICE&amp;quot;&quot;/&gt;&lt;property id=&quot;20307&quot; value=&quot;262&quot;/&gt;&lt;/object&gt;&lt;object type=&quot;3&quot; unique_id=&quot;27547&quot;&gt;&lt;property id=&quot;20148&quot; value=&quot;5&quot;/&gt;&lt;property id=&quot;20300&quot; value=&quot;Slide 7 - &amp;quot;VA FORMS&amp;quot;&quot;/&gt;&lt;property id=&quot;20307&quot; value=&quot;264&quot;/&gt;&lt;/object&gt;&lt;object type=&quot;3&quot; unique_id=&quot;27548&quot;&gt;&lt;property id=&quot;20148&quot; value=&quot;5&quot;/&gt;&lt;property id=&quot;20300&quot; value=&quot;Slide 8 - &amp;quot;DEVELOPMENT FOR NON EZ FORMS&amp;quot;&quot;/&gt;&lt;property id=&quot;20307&quot; value=&quot;265&quot;/&gt;&lt;/object&gt;&lt;object type=&quot;3&quot; unique_id=&quot;27549&quot;&gt;&lt;property id=&quot;20148&quot; value=&quot;5&quot;/&gt;&lt;property id=&quot;20300&quot; value=&quot;Slide 9 - &amp;quot;CUSTOM 5103 LETTER REQUIREMENTS&amp;quot;&quot;/&gt;&lt;property id=&quot;20307&quot; value=&quot;269&quot;/&gt;&lt;/object&gt;&lt;object type=&quot;3&quot; unique_id=&quot;27550&quot;&gt;&lt;property id=&quot;20148&quot; value=&quot;5&quot;/&gt;&lt;property id=&quot;20300&quot; value=&quot;Slide 10 - &amp;quot;SUBSEQUENT DEVELOPMENT&amp;quot;&quot;/&gt;&lt;property id=&quot;20307&quot; value=&quot;268&quot;/&gt;&lt;/object&gt;&lt;object type=&quot;3&quot; unique_id=&quot;27551&quot;&gt;&lt;property id=&quot;20148&quot; value=&quot;5&quot;/&gt;&lt;property id=&quot;20300&quot; value=&quot;Slide 11&quot;/&gt;&lt;property id=&quot;20307&quot; value=&quot;256&quot;/&gt;&lt;/object&gt;&lt;/object&gt;&lt;object type=&quot;8&quot; unique_id=&quot;27564&quot;&gt;&lt;/object&gt;&lt;/object&gt;&lt;/database&gt;"/>
  <p:tag name="MMPROD_NEXTUNIQUEID" val="10013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13&quot;/&gt;&lt;lineCharCount val=&quot;12&quot;/&gt;&lt;lineCharCount val=&quot;13&quot;/&gt;&lt;lineCharCount val=&quot;11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PRESENTER_DUMMYTAG" val="&lt;DummyForForceWrite&gt;&lt;/DummyForForceWrite&gt;"/>
  <p:tag name="HTML_SHAPEINFO" val="&lt;ThreeDShapeInfo&gt;&lt;uuid val=&quot;{BE993EDA-1D52-414E-A4D6-13D960E62A1E}&quot;/&gt;&lt;isInvalidForFieldText val=&quot;0&quot;/&gt;&lt;Image&gt;&lt;filename val=&quot;C:\Users\User\AppData\Local\Temp\CP12004557140Session\CPTrustFolder12004557156\PPTImport120047070703\data\asimages\{BE993EDA-1D52-414E-A4D6-13D960E62A1E}_1.png&quot;/&gt;&lt;left val=&quot;65&quot;/&gt;&lt;top val=&quot;288&quot;/&gt;&lt;width val=&quot;823&quot;/&gt;&lt;height val=&quot;148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3&quot;/&gt;&lt;lineCharCount val=&quot;7&quot;/&gt;&lt;/TableIndex&gt;&lt;/ShapeTextInfo&gt;"/>
  <p:tag name="PRESENTER_DUMMYTAG" val="&lt;DummyForForceWrite&gt;&lt;/DummyForForceWrite&gt;"/>
  <p:tag name="HTML_SHAPEINFO" val="&lt;ThreeDShapeInfo&gt;&lt;uuid val=&quot;{F0E3C57B-9A9B-4B6F-9A6F-B2900545425B}&quot;/&gt;&lt;isInvalidForFieldText val=&quot;0&quot;/&gt;&lt;Image&gt;&lt;filename val=&quot;C:\Users\User\AppData\Local\Temp\CP12004557140Session\CPTrustFolder12004557156\PPTImport120047070703\data\asimages\{F0E3C57B-9A9B-4B6F-9A6F-B2900545425B}_1.png&quot;/&gt;&lt;left val=&quot;71&quot;/&gt;&lt;top val=&quot;491&quot;/&gt;&lt;width val=&quot;249&quot;/&gt;&lt;height val=&quot;93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PRESENTER_DUMMYTAG" val="&lt;DummyForForceWrite&gt;&lt;/DummyForForceWrite&gt;"/>
  <p:tag name="HTML_SHAPEINFO" val="&lt;ThreeDShapeInfo&gt;&lt;uuid val=&quot;{1A23D1F7-8BA3-47A6-9DED-236F4B25C890}&quot;/&gt;&lt;isInvalidForFieldText val=&quot;0&quot;/&gt;&lt;Image&gt;&lt;filename val=&quot;C:\Users\User\AppData\Local\Temp\CP12004557140Session\CPTrustFolder12004557156\PPTImport120047070703\data\asimages\{1A23D1F7-8BA3-47A6-9DED-236F4B25C890}_1.png&quot;/&gt;&lt;left val=&quot;639&quot;/&gt;&lt;top val=&quot;491&quot;/&gt;&lt;width val=&quot;249&quot;/&gt;&lt;height val=&quot;92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{974AD6F3-30FA-4CDF-86CE-502FBBA4F39E}&quot;/&gt;&lt;isInvalidForFieldText val=&quot;0&quot;/&gt;&lt;Image&gt;&lt;filename val=&quot;C:\Users\User\AppData\Local\Temp\CP12004557140Session\CPTrustFolder12004557156\PPTImport120047070703\data\asimages\{974AD6F3-30FA-4CDF-86CE-502FBBA4F39E}_2.png&quot;/&gt;&lt;left val=&quot;0&quot;/&gt;&lt;top val=&quot;76&quot;/&gt;&lt;width val=&quot;961&quot;/&gt;&lt;height val=&quot;122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57&quot;/&gt;&lt;lineCharCount val=&quot;32&quot;/&gt;&lt;lineCharCount val=&quot;49&quot;/&gt;&lt;lineCharCount val=&quot;48&quot;/&gt;&lt;/TableIndex&gt;&lt;/ShapeTextInfo&gt;"/>
  <p:tag name="HTML_SHAPEINFO" val="&lt;ThreeDShapeInfo&gt;&lt;uuid val=&quot;{8B8B8264-D0B3-47D8-8346-BECA37FD3B8B}&quot;/&gt;&lt;isInvalidForFieldText val=&quot;0&quot;/&gt;&lt;Image&gt;&lt;filename val=&quot;C:\Users\User\AppData\Local\Temp\CP12004557140Session\CPTrustFolder12004557156\PPTImport120047070703\data\asimages\{8B8B8264-D0B3-47D8-8346-BECA37FD3B8B}_2.png&quot;/&gt;&lt;left val=&quot;42&quot;/&gt;&lt;top val=&quot;212&quot;/&gt;&lt;width val=&quot;870&quot;/&gt;&lt;height val=&quot;415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F476C053-6EB6-47C3-8EE9-3E58AFD1376E}&quot;/&gt;&lt;isInvalidForFieldText val=&quot;0&quot;/&gt;&lt;Image&gt;&lt;filename val=&quot;C:\Users\User\AppData\Local\Temp\CP12004557140Session\CPTrustFolder12004557156\PPTImport120047070703\data\asimages\{F476C053-6EB6-47C3-8EE9-3E58AFD1376E}_2.png&quot;/&gt;&lt;left val=&quot;727&quot;/&gt;&lt;top val=&quot;687&quot;/&gt;&lt;width val=&quot;226&quot;/&gt;&lt;height val=&quot;4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92652E4E-78C0-4D5E-8E17-F1F97453D83E}&quot;/&gt;&lt;isInvalidForFieldText val=&quot;0&quot;/&gt;&lt;Image&gt;&lt;filename val=&quot;C:\Users\User\AppData\Local\Temp\CP12004557140Session\CPTrustFolder12004557156\PPTImport120047070703\data\asimages\{92652E4E-78C0-4D5E-8E17-F1F97453D83E}_3.png&quot;/&gt;&lt;left val=&quot;0&quot;/&gt;&lt;top val=&quot;76&quot;/&gt;&lt;width val=&quot;961&quot;/&gt;&lt;height val=&quot;122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1&quot;/&gt;&lt;lineCharCount val=&quot;68&quot;/&gt;&lt;lineCharCount val=&quot;69&quot;/&gt;&lt;lineCharCount val=&quot;50&quot;/&gt;&lt;lineCharCount val=&quot;70&quot;/&gt;&lt;lineCharCount val=&quot;16&quot;/&gt;&lt;lineCharCount val=&quot;64&quot;/&gt;&lt;lineCharCount val=&quot;9&quot;/&gt;&lt;lineCharCount val=&quot;59&quot;/&gt;&lt;lineCharCount val=&quot;18&quot;/&gt;&lt;lineCharCount val=&quot;69&quot;/&gt;&lt;lineCharCount val=&quot;4&quot;/&gt;&lt;/TableIndex&gt;&lt;/ShapeTextInfo&gt;"/>
  <p:tag name="HTML_SHAPEINFO" val="&lt;ThreeDShapeInfo&gt;&lt;uuid val=&quot;{C0DFD147-82E4-45C0-A8CD-F043D501EAC2}&quot;/&gt;&lt;isInvalidForFieldText val=&quot;0&quot;/&gt;&lt;Image&gt;&lt;filename val=&quot;C:\Users\User\AppData\Local\Temp\CP12004557140Session\CPTrustFolder12004557156\PPTImport120047070703\data\asimages\{C0DFD147-82E4-45C0-A8CD-F043D501EAC2}_3.png&quot;/&gt;&lt;left val=&quot;42&quot;/&gt;&lt;top val=&quot;212&quot;/&gt;&lt;width val=&quot;884&quot;/&gt;&lt;height val=&quot;415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7D3500E9-6632-4E5D-BFDA-58CEE0F9ADDF}&quot;/&gt;&lt;isInvalidForFieldText val=&quot;0&quot;/&gt;&lt;Image&gt;&lt;filename val=&quot;C:\Users\User\AppData\Local\Temp\CP12004557140Session\CPTrustFolder12004557156\PPTImport120047070703\data\asimages\{7D3500E9-6632-4E5D-BFDA-58CEE0F9ADDF}_3.png&quot;/&gt;&lt;left val=&quot;727&quot;/&gt;&lt;top val=&quot;687&quot;/&gt;&lt;width val=&quot;226&quot;/&gt;&lt;height val=&quot;45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D6A37A5D-2340-453A-AEB0-E3A3E3B11D29}&quot;/&gt;&lt;isInvalidForFieldText val=&quot;0&quot;/&gt;&lt;Image&gt;&lt;filename val=&quot;C:\Users\User\AppData\Local\Temp\CP12004557140Session\CPTrustFolder12004557156\PPTImport120047070703\data\asimages\{D6A37A5D-2340-453A-AEB0-E3A3E3B11D29}_4.png&quot;/&gt;&lt;left val=&quot;0&quot;/&gt;&lt;top val=&quot;76&quot;/&gt;&lt;width val=&quot;961&quot;/&gt;&lt;height val=&quot;122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58&quot;/&gt;&lt;lineCharCount val=&quot;69&quot;/&gt;&lt;lineCharCount val=&quot;69&quot;/&gt;&lt;lineCharCount val=&quot;67&quot;/&gt;&lt;lineCharCount val=&quot;64&quot;/&gt;&lt;lineCharCount val=&quot;67&quot;/&gt;&lt;lineCharCount val=&quot;14&quot;/&gt;&lt;/TableIndex&gt;&lt;/ShapeTextInfo&gt;"/>
  <p:tag name="HTML_SHAPEINFO" val="&lt;ThreeDShapeInfo&gt;&lt;uuid val=&quot;{F7D99F2E-8F58-4F53-A167-C530A8A3FC31}&quot;/&gt;&lt;isInvalidForFieldText val=&quot;0&quot;/&gt;&lt;Image&gt;&lt;filename val=&quot;C:\Users\User\AppData\Local\Temp\CP12004557140Session\CPTrustFolder12004557156\PPTImport120047070703\data\asimages\{F7D99F2E-8F58-4F53-A167-C530A8A3FC31}_4.png&quot;/&gt;&lt;left val=&quot;42&quot;/&gt;&lt;top val=&quot;212&quot;/&gt;&lt;width val=&quot;881&quot;/&gt;&lt;height val=&quot;415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7EA93C6C-524A-4EB6-BE35-430E3732C3BD}&quot;/&gt;&lt;isInvalidForFieldText val=&quot;0&quot;/&gt;&lt;Image&gt;&lt;filename val=&quot;C:\Users\User\AppData\Local\Temp\CP12004557140Session\CPTrustFolder12004557156\PPTImport120047070703\data\asimages\{7EA93C6C-524A-4EB6-BE35-430E3732C3BD}_4.png&quot;/&gt;&lt;left val=&quot;727&quot;/&gt;&lt;top val=&quot;687&quot;/&gt;&lt;width val=&quot;226&quot;/&gt;&lt;height val=&quot;45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{A90A0AA6-10E4-4C89-9700-F639CCA948A2}&quot;/&gt;&lt;isInvalidForFieldText val=&quot;0&quot;/&gt;&lt;Image&gt;&lt;filename val=&quot;C:\Users\User\AppData\Local\Temp\CP12004557140Session\CPTrustFolder12004557156\PPTImport120047070703\data\asimages\{A90A0AA6-10E4-4C89-9700-F639CCA948A2}_5.png&quot;/&gt;&lt;left val=&quot;0&quot;/&gt;&lt;top val=&quot;76&quot;/&gt;&lt;width val=&quot;961&quot;/&gt;&lt;height val=&quot;122&quot;/&gt;&lt;hasText val=&quot;1&quot;/&gt;&lt;/Image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60&quot;/&gt;&lt;lineCharCount val=&quot;45&quot;/&gt;&lt;lineCharCount val=&quot;64&quot;/&gt;&lt;lineCharCount val=&quot;36&quot;/&gt;&lt;lineCharCount val=&quot;59&quot;/&gt;&lt;lineCharCount val=&quot;62&quot;/&gt;&lt;lineCharCount val=&quot;10&quot;/&gt;&lt;/TableIndex&gt;&lt;/ShapeTextInfo&gt;"/>
  <p:tag name="HTML_SHAPEINFO" val="&lt;ThreeDShapeInfo&gt;&lt;uuid val=&quot;{F5B2D579-334B-427E-8AA9-A3AAC0C55A6A}&quot;/&gt;&lt;isInvalidForFieldText val=&quot;0&quot;/&gt;&lt;Image&gt;&lt;filename val=&quot;C:\Users\User\AppData\Local\Temp\CP12004557140Session\CPTrustFolder12004557156\PPTImport120047070703\data\asimages\{F5B2D579-334B-427E-8AA9-A3AAC0C55A6A}_5.png&quot;/&gt;&lt;left val=&quot;42&quot;/&gt;&lt;top val=&quot;212&quot;/&gt;&lt;width val=&quot;870&quot;/&gt;&lt;height val=&quot;415&quot;/&gt;&lt;hasText val=&quot;1&quot;/&gt;&lt;/Image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B95EC12C-DDB4-422D-84CA-D399178AF684}&quot;/&gt;&lt;isInvalidForFieldText val=&quot;0&quot;/&gt;&lt;Image&gt;&lt;filename val=&quot;C:\Users\User\AppData\Local\Temp\CP12004557140Session\CPTrustFolder12004557156\PPTImport120047070703\data\asimages\{B95EC12C-DDB4-422D-84CA-D399178AF684}_5.png&quot;/&gt;&lt;left val=&quot;727&quot;/&gt;&lt;top val=&quot;687&quot;/&gt;&lt;width val=&quot;226&quot;/&gt;&lt;height val=&quot;45&quot;/&gt;&lt;hasText val=&quot;1&quot;/&gt;&lt;/Image&gt;&lt;/ThreeDShape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HTML_SHAPEINFO" val="&lt;ThreeDShapeInfo&gt;&lt;uuid val=&quot;{DA3486C5-B2F2-4093-B110-6B67FCB982F4}&quot;/&gt;&lt;isInvalidForFieldText val=&quot;0&quot;/&gt;&lt;Image&gt;&lt;filename val=&quot;C:\Users\User\AppData\Local\Temp\CP12004557140Session\CPTrustFolder12004557156\PPTImport120047070703\data\asimages\{DA3486C5-B2F2-4093-B110-6B67FCB982F4}_6.png&quot;/&gt;&lt;left val=&quot;0&quot;/&gt;&lt;top val=&quot;76&quot;/&gt;&lt;width val=&quot;961&quot;/&gt;&lt;height val=&quot;122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71&quot;/&gt;&lt;lineCharCount val=&quot;64&quot;/&gt;&lt;lineCharCount val=&quot;44&quot;/&gt;&lt;/TableIndex&gt;&lt;/ShapeTextInfo&gt;"/>
  <p:tag name="HTML_SHAPEINFO" val="&lt;ThreeDShapeInfo&gt;&lt;uuid val=&quot;{C8778CA0-51C6-4002-89DD-0A375D2A6C7C}&quot;/&gt;&lt;isInvalidForFieldText val=&quot;0&quot;/&gt;&lt;Image&gt;&lt;filename val=&quot;C:\Users\User\AppData\Local\Temp\CP12004557140Session\CPTrustFolder12004557156\PPTImport120047070703\data\asimages\{C8778CA0-51C6-4002-89DD-0A375D2A6C7C}_6.png&quot;/&gt;&lt;left val=&quot;42&quot;/&gt;&lt;top val=&quot;212&quot;/&gt;&lt;width val=&quot;870&quot;/&gt;&lt;height val=&quot;415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AD82EFFC-0FDB-4263-817E-17BA6F8E1FEF}&quot;/&gt;&lt;isInvalidForFieldText val=&quot;0&quot;/&gt;&lt;Image&gt;&lt;filename val=&quot;C:\Users\User\AppData\Local\Temp\CP12004557140Session\CPTrustFolder12004557156\PPTImport120047070703\data\asimages\{AD82EFFC-0FDB-4263-817E-17BA6F8E1FEF}_6.png&quot;/&gt;&lt;left val=&quot;727&quot;/&gt;&lt;top val=&quot;687&quot;/&gt;&lt;width val=&quot;226&quot;/&gt;&lt;height val=&quot;45&quot;/&gt;&lt;hasText val=&quot;1&quot;/&gt;&lt;/Image&gt;&lt;/ThreeDShape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HTML_SHAPEINFO" val="&lt;ThreeDShapeInfo&gt;&lt;uuid val=&quot;{9BD5E737-C3B1-48E1-967E-946C4AA769FC}&quot;/&gt;&lt;isInvalidForFieldText val=&quot;0&quot;/&gt;&lt;Image&gt;&lt;filename val=&quot;C:\Users\User\AppData\Local\Temp\CP12004557140Session\CPTrustFolder12004557156\PPTImport120047070703\data\asimages\{9BD5E737-C3B1-48E1-967E-946C4AA769FC}_7.png&quot;/&gt;&lt;left val=&quot;0&quot;/&gt;&lt;top val=&quot;76&quot;/&gt;&lt;width val=&quot;961&quot;/&gt;&lt;height val=&quot;122&quot;/&gt;&lt;hasText val=&quot;1&quot;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66&quot;/&gt;&lt;lineCharCount val=&quot;7&quot;/&gt;&lt;lineCharCount val=&quot;17&quot;/&gt;&lt;lineCharCount val=&quot;17&quot;/&gt;&lt;lineCharCount val=&quot;17&quot;/&gt;&lt;lineCharCount val=&quot;65&quot;/&gt;&lt;lineCharCount val=&quot;13&quot;/&gt;&lt;lineCharCount val=&quot;69&quot;/&gt;&lt;lineCharCount val=&quot;45&quot;/&gt;&lt;/TableIndex&gt;&lt;/ShapeTextInfo&gt;"/>
  <p:tag name="HTML_SHAPEINFO" val="&lt;ThreeDShapeInfo&gt;&lt;uuid val=&quot;{CAA64356-3AFB-4854-8972-99A8AE32EDD8}&quot;/&gt;&lt;isInvalidForFieldText val=&quot;0&quot;/&gt;&lt;Image&gt;&lt;filename val=&quot;C:\Users\User\AppData\Local\Temp\CP12004557140Session\CPTrustFolder12004557156\PPTImport120047070703\data\asimages\{CAA64356-3AFB-4854-8972-99A8AE32EDD8}_7.png&quot;/&gt;&lt;left val=&quot;42&quot;/&gt;&lt;top val=&quot;212&quot;/&gt;&lt;width val=&quot;888&quot;/&gt;&lt;height val=&quot;415&quot;/&gt;&lt;hasText val=&quot;1&quot;/&gt;&lt;/Image&gt;&lt;/ThreeDShape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FCEEF5DF-8D62-4C29-979F-010897640077}&quot;/&gt;&lt;isInvalidForFieldText val=&quot;0&quot;/&gt;&lt;Image&gt;&lt;filename val=&quot;C:\Users\User\AppData\Local\Temp\CP12004557140Session\CPTrustFolder12004557156\PPTImport120047070703\data\asimages\{FCEEF5DF-8D62-4C29-979F-010897640077}_7.png&quot;/&gt;&lt;left val=&quot;727&quot;/&gt;&lt;top val=&quot;687&quot;/&gt;&lt;width val=&quot;226&quot;/&gt;&lt;height val=&quot;45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  <p:tag name="HTML_SHAPEINFO" val="&lt;ThreeDShapeInfo&gt;&lt;uuid val=&quot;{8377398C-1358-4739-A40D-A1D9E24CD48A}&quot;/&gt;&lt;isInvalidForFieldText val=&quot;0&quot;/&gt;&lt;Image&gt;&lt;filename val=&quot;C:\Users\User\AppData\Local\Temp\CP12004557140Session\CPTrustFolder12004557156\PPTImport120047070703\data\asimages\{8377398C-1358-4739-A40D-A1D9E24CD48A}_8.png&quot;/&gt;&lt;left val=&quot;0&quot;/&gt;&lt;top val=&quot;76&quot;/&gt;&lt;width val=&quot;961&quot;/&gt;&lt;height val=&quot;122&quot;/&gt;&lt;hasText val=&quot;1&quot;/&gt;&lt;/Image&gt;&lt;/ThreeDShape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65&quot;/&gt;&lt;lineCharCount val=&quot;5&quot;/&gt;&lt;lineCharCount val=&quot;64&quot;/&gt;&lt;lineCharCount val=&quot;61&quot;/&gt;&lt;lineCharCount val=&quot;61&quot;/&gt;&lt;lineCharCount val=&quot;12&quot;/&gt;&lt;lineCharCount val=&quot;57&quot;/&gt;&lt;lineCharCount val=&quot;61&quot;/&gt;&lt;lineCharCount val=&quot;11&quot;/&gt;&lt;/TableIndex&gt;&lt;/ShapeTextInfo&gt;"/>
  <p:tag name="HTML_SHAPEINFO" val="&lt;ThreeDShapeInfo&gt;&lt;uuid val=&quot;{1DB6552C-EBC6-4ADF-83F3-B674A8420F1E}&quot;/&gt;&lt;isInvalidForFieldText val=&quot;0&quot;/&gt;&lt;Image&gt;&lt;filename val=&quot;C:\Users\User\AppData\Local\Temp\CP12004557140Session\CPTrustFolder12004557156\PPTImport120047070703\data\asimages\{1DB6552C-EBC6-4ADF-83F3-B674A8420F1E}_8.png&quot;/&gt;&lt;left val=&quot;42&quot;/&gt;&lt;top val=&quot;212&quot;/&gt;&lt;width val=&quot;870&quot;/&gt;&lt;height val=&quot;415&quot;/&gt;&lt;hasText val=&quot;1&quot;/&gt;&lt;/Image&gt;&lt;/ThreeDShape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F8134633-C3C8-4FC9-8958-A57529236588}&quot;/&gt;&lt;isInvalidForFieldText val=&quot;0&quot;/&gt;&lt;Image&gt;&lt;filename val=&quot;C:\Users\User\AppData\Local\Temp\CP12004557140Session\CPTrustFolder12004557156\PPTImport120047070703\data\asimages\{F8134633-C3C8-4FC9-8958-A57529236588}_8.png&quot;/&gt;&lt;left val=&quot;727&quot;/&gt;&lt;top val=&quot;687&quot;/&gt;&lt;width val=&quot;226&quot;/&gt;&lt;height val=&quot;45&quot;/&gt;&lt;hasText val=&quot;1&quot;/&gt;&lt;/Image&gt;&lt;/ThreeDShape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{46C4733F-8DF8-41B0-90AB-CA7C89481C61}&quot;/&gt;&lt;isInvalidForFieldText val=&quot;0&quot;/&gt;&lt;Image&gt;&lt;filename val=&quot;C:\Users\User\AppData\Local\Temp\CP12004557140Session\CPTrustFolder12004557156\PPTImport120047070703\data\asimages\{46C4733F-8DF8-41B0-90AB-CA7C89481C61}_9.png&quot;/&gt;&lt;left val=&quot;0&quot;/&gt;&lt;top val=&quot;76&quot;/&gt;&lt;width val=&quot;961&quot;/&gt;&lt;height val=&quot;122&quot;/&gt;&lt;hasText val=&quot;1&quot;/&gt;&lt;/Image&gt;&lt;/ThreeDShape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66&quot;/&gt;&lt;lineCharCount val=&quot;30&quot;/&gt;&lt;lineCharCount val=&quot;39&quot;/&gt;&lt;lineCharCount val=&quot;35&quot;/&gt;&lt;lineCharCount val=&quot;25&quot;/&gt;&lt;lineCharCount val=&quot;48&quot;/&gt;&lt;/TableIndex&gt;&lt;/ShapeTextInfo&gt;"/>
  <p:tag name="HTML_SHAPEINFO" val="&lt;ThreeDShapeInfo&gt;&lt;uuid val=&quot;{94871BC0-AA17-4211-A653-465A85F9DA1C}&quot;/&gt;&lt;isInvalidForFieldText val=&quot;0&quot;/&gt;&lt;Image&gt;&lt;filename val=&quot;C:\Users\User\AppData\Local\Temp\CP12004557140Session\CPTrustFolder12004557156\PPTImport120047070703\data\asimages\{94871BC0-AA17-4211-A653-465A85F9DA1C}_9.png&quot;/&gt;&lt;left val=&quot;42&quot;/&gt;&lt;top val=&quot;212&quot;/&gt;&lt;width val=&quot;870&quot;/&gt;&lt;height val=&quot;415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BAD5BF1C-DDF6-4A20-9862-F0978A1E7ADC}&quot;/&gt;&lt;isInvalidForFieldText val=&quot;0&quot;/&gt;&lt;Image&gt;&lt;filename val=&quot;C:\Users\User\AppData\Local\Temp\CP12004557140Session\CPTrustFolder12004557156\PPTImport120047070703\data\asimages\{BAD5BF1C-DDF6-4A20-9862-F0978A1E7ADC}_9.png&quot;/&gt;&lt;left val=&quot;727&quot;/&gt;&lt;top val=&quot;687&quot;/&gt;&lt;width val=&quot;226&quot;/&gt;&lt;height val=&quot;45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2&quot;/&gt;&lt;/TableIndex&gt;&lt;/ShapeTextInfo&gt;"/>
  <p:tag name="HTML_SHAPEINFO" val="&lt;ThreeDShapeInfo&gt;&lt;uuid val=&quot;{B1A0F688-703F-4DC7-B765-F43228939E4B}&quot;/&gt;&lt;isInvalidForFieldText val=&quot;0&quot;/&gt;&lt;Image&gt;&lt;filename val=&quot;C:\Users\User\AppData\Local\Temp\CP12004557140Session\CPTrustFolder12004557156\PPTImport120047070703\data\asimages\{B1A0F688-703F-4DC7-B765-F43228939E4B}_10.png&quot;/&gt;&lt;left val=&quot;0&quot;/&gt;&lt;top val=&quot;76&quot;/&gt;&lt;width val=&quot;961&quot;/&gt;&lt;height val=&quot;122&quot;/&gt;&lt;hasText val=&quot;1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62&quot;/&gt;&lt;lineCharCount val=&quot;56&quot;/&gt;&lt;lineCharCount val=&quot;67&quot;/&gt;&lt;lineCharCount val=&quot;64&quot;/&gt;&lt;lineCharCount val=&quot;27&quot;/&gt;&lt;lineCharCount val=&quot;64&quot;/&gt;&lt;lineCharCount val=&quot;13&quot;/&gt;&lt;lineCharCount val=&quot;64&quot;/&gt;&lt;lineCharCount val=&quot;36&quot;/&gt;&lt;/TableIndex&gt;&lt;/ShapeTextInfo&gt;"/>
  <p:tag name="HTML_SHAPEINFO" val="&lt;ThreeDShapeInfo&gt;&lt;uuid val=&quot;{828E1BB2-B8B8-4630-AB9B-B4B91543A03E}&quot;/&gt;&lt;isInvalidForFieldText val=&quot;0&quot;/&gt;&lt;Image&gt;&lt;filename val=&quot;C:\Users\User\AppData\Local\Temp\CP12004557140Session\CPTrustFolder12004557156\PPTImport120047070703\data\asimages\{828E1BB2-B8B8-4630-AB9B-B4B91543A03E}_10.png&quot;/&gt;&lt;left val=&quot;42&quot;/&gt;&lt;top val=&quot;212&quot;/&gt;&lt;width val=&quot;878&quot;/&gt;&lt;height val=&quot;415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A4F8371B-270E-4F11-991D-E2B3924E657C}&quot;/&gt;&lt;isInvalidForFieldText val=&quot;0&quot;/&gt;&lt;Image&gt;&lt;filename val=&quot;C:\Users\User\AppData\Local\Temp\CP12004557140Session\CPTrustFolder12004557156\PPTImport120047070703\data\asimages\{A4F8371B-270E-4F11-991D-E2B3924E657C}_10.png&quot;/&gt;&lt;left val=&quot;727&quot;/&gt;&lt;top val=&quot;687&quot;/&gt;&lt;width val=&quot;226&quot;/&gt;&lt;height val=&quot;45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dcf31de8-c63a-45fa-8e92-a23f3dd051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UDIO_ID" val="256"/>
  <p:tag name="ARTICULATE_USED_LAYOUT" val="1"/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{1B431266-5ACF-4447-B218-8A93D8FE2E36}&quot;/&gt;&lt;isInvalidForFieldText val=&quot;0&quot;/&gt;&lt;Image&gt;&lt;filename val=&quot;C:\Users\User\AppData\Local\Temp\CP12004557140Session\CPTrustFolder12004557156\PPTImport120047070703\data\asimages\{1B431266-5ACF-4447-B218-8A93D8FE2E36}_11.png&quot;/&gt;&lt;left val=&quot;0&quot;/&gt;&lt;top val=&quot;278&quot;/&gt;&lt;width val=&quot;961&quot;/&gt;&lt;height val=&quot;202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882637A8-61AA-4B65-9F20-06DD0566851C}&quot;/&gt;&lt;isInvalidForFieldText val=&quot;0&quot;/&gt;&lt;Image&gt;&lt;filename val=&quot;C:\Users\User\AppData\Local\Temp\CP12004557140Session\CPTrustFolder12004557156\PPTImport120047070703\data\asimages\{882637A8-61AA-4B65-9F20-06DD0566851C}_11.png&quot;/&gt;&lt;left val=&quot;727&quot;/&gt;&lt;top val=&quot;687&quot;/&gt;&lt;width val=&quot;226&quot;/&gt;&lt;height val=&quot;45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heme/theme1.xml><?xml version="1.0" encoding="utf-8"?>
<a:theme xmlns:a="http://schemas.openxmlformats.org/drawingml/2006/main" name="Theme1">
  <a:themeElements>
    <a:clrScheme name="V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BE2F2"/>
      </a:accent1>
      <a:accent2>
        <a:srgbClr val="A6192E"/>
      </a:accent2>
      <a:accent3>
        <a:srgbClr val="8A8D4A"/>
      </a:accent3>
      <a:accent4>
        <a:srgbClr val="1D1D1D"/>
      </a:accent4>
      <a:accent5>
        <a:srgbClr val="717171"/>
      </a:accent5>
      <a:accent6>
        <a:srgbClr val="F79646"/>
      </a:accent6>
      <a:hlink>
        <a:srgbClr val="0000FF"/>
      </a:hlink>
      <a:folHlink>
        <a:srgbClr val="800080"/>
      </a:folHlink>
    </a:clrScheme>
    <a:fontScheme name="V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9FC0AEF8-C6BF-43AC-8BD0-14029F2678DF}" vid="{29BFCE2A-0B9B-4BDB-A956-4EB6AF2CB7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B869E3E810774AA7B17315F3F50FE5" ma:contentTypeVersion="3" ma:contentTypeDescription="Create a new document." ma:contentTypeScope="" ma:versionID="3506bbe711662e7f510a98fd483a111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4567239-2D12-4DA4-ACBD-83B3EAAAF4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CAD7AF-0D2B-481F-B8FF-514CA34118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35E050F-F6DD-446A-BC54-722BE857956D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5659</TotalTime>
  <Words>1149</Words>
  <Application>Microsoft Office PowerPoint</Application>
  <PresentationFormat>On-screen Show (4:3)</PresentationFormat>
  <Paragraphs>120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Theme1</vt:lpstr>
      <vt:lpstr>Section 5103 Notice</vt:lpstr>
      <vt:lpstr>Lesson Objectives</vt:lpstr>
      <vt:lpstr>References</vt:lpstr>
      <vt:lpstr>Background</vt:lpstr>
      <vt:lpstr>Public Law 112-154</vt:lpstr>
      <vt:lpstr>Section 5103 Notice</vt:lpstr>
      <vt:lpstr>VA Forms</vt:lpstr>
      <vt:lpstr>Development for Non EZ Forms</vt:lpstr>
      <vt:lpstr>Custom 5103 Letter Requirements</vt:lpstr>
      <vt:lpstr>Subsequent Development</vt:lpstr>
      <vt:lpstr>Questions</vt:lpstr>
    </vt:vector>
  </TitlesOfParts>
  <Company>Veterans Benefits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5103 Notice PowerPoint Presentation</dc:title>
  <dc:subject>VSR</dc:subject>
  <dc:creator>Department of Veterans Affairs, Veterans Benefits Administration, Compensation Service, STAFF</dc:creator>
  <cp:keywords>Duty to Assist,Public Law 112-154,5103 Notice,Section 504, 5103</cp:keywords>
  <dc:description>This lesson introduces the employee to VA’s duty to assist Veterans, Section 5103 Notice.</dc:description>
  <cp:lastModifiedBy>Kathy Poole</cp:lastModifiedBy>
  <cp:revision>431</cp:revision>
  <cp:lastPrinted>2015-09-11T19:33:20Z</cp:lastPrinted>
  <dcterms:created xsi:type="dcterms:W3CDTF">2014-04-30T02:32:11Z</dcterms:created>
  <dcterms:modified xsi:type="dcterms:W3CDTF">2018-08-15T13:22:44Z</dcterms:modified>
  <cp:category>NTC Curriculum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VSR RVSR Lay Evidence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C99A1101-545A-4F06-B9B7-341CBA93A72A</vt:lpwstr>
  </property>
  <property fmtid="{D5CDD505-2E9C-101B-9397-08002B2CF9AE}" pid="6" name="ArticulateProjectFull">
    <vt:lpwstr>C:\Users\Lynne\Documents\Appeals\VSR RVSR Lay Evidence Final.ppta</vt:lpwstr>
  </property>
  <property fmtid="{D5CDD505-2E9C-101B-9397-08002B2CF9AE}" pid="7" name="ContentTypeId">
    <vt:lpwstr>0x0101003DB869E3E810774AA7B17315F3F50FE5</vt:lpwstr>
  </property>
  <property fmtid="{D5CDD505-2E9C-101B-9397-08002B2CF9AE}" pid="8" name="Language">
    <vt:lpwstr>en</vt:lpwstr>
  </property>
  <property fmtid="{D5CDD505-2E9C-101B-9397-08002B2CF9AE}" pid="9" name="Type">
    <vt:lpwstr>Presentation</vt:lpwstr>
  </property>
</Properties>
</file>