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5"/>
  </p:sldMasterIdLst>
  <p:notesMasterIdLst>
    <p:notesMasterId r:id="rId29"/>
  </p:notesMasterIdLst>
  <p:handoutMasterIdLst>
    <p:handoutMasterId r:id="rId30"/>
  </p:handoutMasterIdLst>
  <p:sldIdLst>
    <p:sldId id="257" r:id="rId6"/>
    <p:sldId id="258" r:id="rId7"/>
    <p:sldId id="259" r:id="rId8"/>
    <p:sldId id="260" r:id="rId9"/>
    <p:sldId id="256" r:id="rId10"/>
    <p:sldId id="297" r:id="rId11"/>
    <p:sldId id="296" r:id="rId12"/>
    <p:sldId id="305" r:id="rId13"/>
    <p:sldId id="306" r:id="rId14"/>
    <p:sldId id="273" r:id="rId15"/>
    <p:sldId id="307" r:id="rId16"/>
    <p:sldId id="316" r:id="rId17"/>
    <p:sldId id="315" r:id="rId18"/>
    <p:sldId id="308" r:id="rId19"/>
    <p:sldId id="309" r:id="rId20"/>
    <p:sldId id="310" r:id="rId21"/>
    <p:sldId id="311" r:id="rId22"/>
    <p:sldId id="281" r:id="rId23"/>
    <p:sldId id="312" r:id="rId24"/>
    <p:sldId id="313" r:id="rId25"/>
    <p:sldId id="314" r:id="rId26"/>
    <p:sldId id="288" r:id="rId27"/>
    <p:sldId id="289"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A3AB9"/>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0784" autoAdjust="0"/>
  </p:normalViewPr>
  <p:slideViewPr>
    <p:cSldViewPr snapToGrid="0">
      <p:cViewPr varScale="1">
        <p:scale>
          <a:sx n="100" d="100"/>
          <a:sy n="100" d="100"/>
        </p:scale>
        <p:origin x="72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1/31/2019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1/31/2019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19251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26834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lnSpc>
                <a:spcPct val="100000"/>
              </a:lnSpc>
              <a:spcBef>
                <a:spcPts val="0"/>
              </a:spcBef>
              <a:spcAft>
                <a:spcPts val="600"/>
              </a:spcAft>
              <a:buClr>
                <a:schemeClr val="tx1"/>
              </a:buClr>
              <a:buFont typeface="Arial" panose="020B0604020202020204" pitchFamily="34" charset="0"/>
              <a:buChar char="•"/>
              <a:defRPr sz="1350">
                <a:solidFill>
                  <a:schemeClr val="tx1"/>
                </a:solidFill>
                <a:latin typeface="Arial" panose="020B0604020202020204" pitchFamily="34" charset="0"/>
                <a:cs typeface="Arial" panose="020B0604020202020204" pitchFamily="34" charset="0"/>
              </a:defRPr>
            </a:lvl1pPr>
            <a:lvl2pPr marL="358974" indent="-214313">
              <a:lnSpc>
                <a:spcPct val="100000"/>
              </a:lnSpc>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03635" indent="-214313">
              <a:lnSpc>
                <a:spcPct val="100000"/>
              </a:lnSpc>
              <a:spcBef>
                <a:spcPts val="0"/>
              </a:spcBef>
              <a:spcAft>
                <a:spcPts val="600"/>
              </a:spcAft>
              <a:buClr>
                <a:schemeClr val="tx1"/>
              </a:buClr>
              <a:buFont typeface="Arial" panose="020B0604020202020204" pitchFamily="34" charset="0"/>
              <a:buChar char="•"/>
              <a:defRPr sz="1050">
                <a:solidFill>
                  <a:schemeClr val="tx1"/>
                </a:solidFill>
                <a:latin typeface="Arial" panose="020B0604020202020204" pitchFamily="34" charset="0"/>
                <a:cs typeface="Arial" panose="020B0604020202020204" pitchFamily="34" charset="0"/>
              </a:defRPr>
            </a:lvl3pPr>
            <a:lvl4pPr marL="648296" indent="-214313">
              <a:lnSpc>
                <a:spcPct val="100000"/>
              </a:lnSpc>
              <a:spcBef>
                <a:spcPts val="0"/>
              </a:spcBef>
              <a:spcAft>
                <a:spcPts val="600"/>
              </a:spcAft>
              <a:buClr>
                <a:schemeClr val="tx1"/>
              </a:buClr>
              <a:buFont typeface="Arial" panose="020B0604020202020204" pitchFamily="34" charset="0"/>
              <a:buChar char="•"/>
              <a:defRPr sz="105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61271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15312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60299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dirty="0"/>
          </a:p>
        </p:txBody>
      </p:sp>
    </p:spTree>
    <p:extLst>
      <p:ext uri="{BB962C8B-B14F-4D97-AF65-F5344CB8AC3E}">
        <p14:creationId xmlns:p14="http://schemas.microsoft.com/office/powerpoint/2010/main" val="327609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056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364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3749936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epss.vba.va.gov/mepss/content/graphic_catalog/950000009830.html" TargetMode="Externa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hyperlink" Target="http://epss.vba.va.gov/mepss/content/graphic_catalog/950000009880.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epss.vba.va.gov/mepss/content/graphic_catalog/950000004560.html" TargetMode="Externa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hyperlink" Target="http://epss.vba.va.gov/mepss/content/graphic_catalog/950000004570.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epss.vba.va.gov/mepss/content/graphic_catalog/950000011530.html" TargetMode="Externa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epss.vba.va.gov/mepss/content/graphic_catalog/950000011560.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epss.vba.va.gov/mepss/content/graphic_catalog/950000009230.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epss.vba.va.gov/mepss/content/graphic_catalog/950000010210.html" TargetMode="Externa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hyperlink" Target="http://epss.vba.va.gov/mepss/content/graphic_catalog/950000010220.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epss.vba.va.gov/mepss/content/graphic_catalog/950000003520.html" TargetMode="Externa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hyperlink" Target="http://epss.vba.va.gov/mepss/content/graphic_catalog/950000005620.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9E828-2C80-423A-BA03-96588EF78BEB}"/>
              </a:ext>
            </a:extLst>
          </p:cNvPr>
          <p:cNvSpPr>
            <a:spLocks noGrp="1"/>
          </p:cNvSpPr>
          <p:nvPr>
            <p:ph type="ctrTitle"/>
          </p:nvPr>
        </p:nvSpPr>
        <p:spPr>
          <a:xfrm>
            <a:off x="685800" y="2881165"/>
            <a:ext cx="7772400" cy="1219200"/>
          </a:xfrm>
        </p:spPr>
        <p:txBody>
          <a:bodyPr/>
          <a:lstStyle/>
          <a:p>
            <a:r>
              <a:rPr lang="en-US" dirty="0"/>
              <a:t>Musculoskeletal System – Upper Extremities and Spine</a:t>
            </a:r>
          </a:p>
        </p:txBody>
      </p:sp>
      <p:sp>
        <p:nvSpPr>
          <p:cNvPr id="6" name="Text Placeholder 5">
            <a:extLst>
              <a:ext uri="{FF2B5EF4-FFF2-40B4-BE49-F238E27FC236}">
                <a16:creationId xmlns:a16="http://schemas.microsoft.com/office/drawing/2014/main" id="{5B8D8EB4-EDA4-4020-A232-1930558E5AD0}"/>
              </a:ext>
            </a:extLst>
          </p:cNvPr>
          <p:cNvSpPr>
            <a:spLocks noGrp="1"/>
          </p:cNvSpPr>
          <p:nvPr>
            <p:ph type="body" sz="quarter" idx="10"/>
          </p:nvPr>
        </p:nvSpPr>
        <p:spPr/>
        <p:txBody>
          <a:bodyPr/>
          <a:lstStyle/>
          <a:p>
            <a:r>
              <a:rPr lang="en-US" dirty="0"/>
              <a:t>Compensation Service</a:t>
            </a:r>
          </a:p>
        </p:txBody>
      </p:sp>
      <p:sp>
        <p:nvSpPr>
          <p:cNvPr id="7" name="Text Placeholder 6">
            <a:extLst>
              <a:ext uri="{FF2B5EF4-FFF2-40B4-BE49-F238E27FC236}">
                <a16:creationId xmlns:a16="http://schemas.microsoft.com/office/drawing/2014/main" id="{ECC81D4A-316F-4839-B7D5-4348045C675C}"/>
              </a:ext>
            </a:extLst>
          </p:cNvPr>
          <p:cNvSpPr>
            <a:spLocks noGrp="1"/>
          </p:cNvSpPr>
          <p:nvPr>
            <p:ph type="body" sz="quarter" idx="11"/>
          </p:nvPr>
        </p:nvSpPr>
        <p:spPr/>
        <p:txBody>
          <a:bodyPr/>
          <a:lstStyle/>
          <a:p>
            <a:r>
              <a:rPr lang="en-US" dirty="0"/>
              <a:t>August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effectLst/>
              </a:rPr>
              <a:t>Traumatic Arthritis (Due To trauma)</a:t>
            </a:r>
            <a:endParaRPr lang="en-US" dirty="0">
              <a:effectLst/>
            </a:endParaRPr>
          </a:p>
        </p:txBody>
      </p:sp>
      <p:sp>
        <p:nvSpPr>
          <p:cNvPr id="3" name="Content Placeholder 2"/>
          <p:cNvSpPr>
            <a:spLocks noGrp="1"/>
          </p:cNvSpPr>
          <p:nvPr>
            <p:ph idx="1"/>
          </p:nvPr>
        </p:nvSpPr>
        <p:spPr>
          <a:xfrm>
            <a:off x="421481" y="1967593"/>
            <a:ext cx="8643938" cy="3608614"/>
          </a:xfrm>
        </p:spPr>
        <p:txBody>
          <a:bodyPr>
            <a:normAutofit/>
          </a:bodyPr>
          <a:lstStyle/>
          <a:p>
            <a:r>
              <a:rPr lang="en-US" sz="2400" b="1" u="sng" dirty="0">
                <a:solidFill>
                  <a:srgbClr val="1F497D"/>
                </a:solidFill>
              </a:rPr>
              <a:t>DC 5010 Arthritis, traumatic, substantiated by X-ray findings:</a:t>
            </a:r>
            <a:endParaRPr lang="en-US" sz="2400" dirty="0">
              <a:solidFill>
                <a:srgbClr val="1F497D"/>
              </a:solidFill>
            </a:endParaRPr>
          </a:p>
          <a:p>
            <a:pPr>
              <a:spcBef>
                <a:spcPct val="0"/>
              </a:spcBef>
            </a:pPr>
            <a:endParaRPr lang="en-US" altLang="en-US" sz="2700" dirty="0"/>
          </a:p>
          <a:p>
            <a:pPr marL="342900" indent="-342900">
              <a:spcBef>
                <a:spcPct val="0"/>
              </a:spcBef>
              <a:buFont typeface="Wingdings" panose="05000000000000000000" pitchFamily="2" charset="2"/>
              <a:buChar char="Ø"/>
            </a:pPr>
            <a:r>
              <a:rPr lang="en-US" altLang="en-US" dirty="0">
                <a:solidFill>
                  <a:srgbClr val="1F497D"/>
                </a:solidFill>
              </a:rPr>
              <a:t>Arthritis due to a trauma: Consider history of injury when determining </a:t>
            </a:r>
            <a:r>
              <a:rPr lang="en-US" altLang="en-US" b="1" i="1" dirty="0">
                <a:solidFill>
                  <a:srgbClr val="1F497D"/>
                </a:solidFill>
              </a:rPr>
              <a:t>degenerative</a:t>
            </a:r>
            <a:r>
              <a:rPr lang="en-US" altLang="en-US" dirty="0">
                <a:solidFill>
                  <a:srgbClr val="1F497D"/>
                </a:solidFill>
              </a:rPr>
              <a:t> vs. </a:t>
            </a:r>
            <a:r>
              <a:rPr lang="en-US" altLang="en-US" b="1" i="1" dirty="0">
                <a:solidFill>
                  <a:srgbClr val="1F497D"/>
                </a:solidFill>
              </a:rPr>
              <a:t>traumatic.</a:t>
            </a:r>
            <a:r>
              <a:rPr lang="en-US" altLang="en-US" dirty="0">
                <a:solidFill>
                  <a:srgbClr val="1F497D"/>
                </a:solidFill>
              </a:rPr>
              <a:t> Examiners rarely use the term “</a:t>
            </a:r>
            <a:r>
              <a:rPr lang="en-US" altLang="en-US" i="1" dirty="0">
                <a:solidFill>
                  <a:srgbClr val="1F497D"/>
                </a:solidFill>
              </a:rPr>
              <a:t>traumatic arthritis,</a:t>
            </a:r>
            <a:r>
              <a:rPr lang="en-US" altLang="en-US" dirty="0">
                <a:solidFill>
                  <a:srgbClr val="1F497D"/>
                </a:solidFill>
              </a:rPr>
              <a:t>” so VA decision-maker determines by evidence review.</a:t>
            </a:r>
          </a:p>
          <a:p>
            <a:pPr marL="0" indent="0">
              <a:buNone/>
            </a:pPr>
            <a:endParaRPr lang="en-US" sz="2700" u="sng" dirty="0"/>
          </a:p>
        </p:txBody>
      </p:sp>
      <p:sp>
        <p:nvSpPr>
          <p:cNvPr id="4" name="Slide Number Placeholder 3"/>
          <p:cNvSpPr>
            <a:spLocks noGrp="1"/>
          </p:cNvSpPr>
          <p:nvPr>
            <p:ph type="sldNum" sz="quarter" idx="12"/>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62780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Joint Prosthesis Example</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graphicFrame>
        <p:nvGraphicFramePr>
          <p:cNvPr id="9" name="Content Placeholder 8">
            <a:extLst>
              <a:ext uri="{FF2B5EF4-FFF2-40B4-BE49-F238E27FC236}">
                <a16:creationId xmlns:a16="http://schemas.microsoft.com/office/drawing/2014/main" id="{8973DAF9-12E7-45EC-834C-86848ADF9004}"/>
              </a:ext>
            </a:extLst>
          </p:cNvPr>
          <p:cNvGraphicFramePr>
            <a:graphicFrameLocks noGrp="1"/>
          </p:cNvGraphicFramePr>
          <p:nvPr>
            <p:ph sz="half" idx="2"/>
            <p:extLst>
              <p:ext uri="{D42A27DB-BD31-4B8C-83A1-F6EECF244321}">
                <p14:modId xmlns:p14="http://schemas.microsoft.com/office/powerpoint/2010/main" val="2315488647"/>
              </p:ext>
            </p:extLst>
          </p:nvPr>
        </p:nvGraphicFramePr>
        <p:xfrm>
          <a:off x="517525" y="1789113"/>
          <a:ext cx="8108949" cy="3687760"/>
        </p:xfrm>
        <a:graphic>
          <a:graphicData uri="http://schemas.openxmlformats.org/drawingml/2006/table">
            <a:tbl>
              <a:tblPr firstRow="1" bandRow="1">
                <a:tableStyleId>{5C22544A-7EE6-4342-B048-85BDC9FD1C3A}</a:tableStyleId>
              </a:tblPr>
              <a:tblGrid>
                <a:gridCol w="5978525">
                  <a:extLst>
                    <a:ext uri="{9D8B030D-6E8A-4147-A177-3AD203B41FA5}">
                      <a16:colId xmlns:a16="http://schemas.microsoft.com/office/drawing/2014/main" val="2413985892"/>
                    </a:ext>
                  </a:extLst>
                </a:gridCol>
                <a:gridCol w="1047750">
                  <a:extLst>
                    <a:ext uri="{9D8B030D-6E8A-4147-A177-3AD203B41FA5}">
                      <a16:colId xmlns:a16="http://schemas.microsoft.com/office/drawing/2014/main" val="29009793"/>
                    </a:ext>
                  </a:extLst>
                </a:gridCol>
                <a:gridCol w="1082674">
                  <a:extLst>
                    <a:ext uri="{9D8B030D-6E8A-4147-A177-3AD203B41FA5}">
                      <a16:colId xmlns:a16="http://schemas.microsoft.com/office/drawing/2014/main" val="3083745687"/>
                    </a:ext>
                  </a:extLst>
                </a:gridCol>
              </a:tblGrid>
              <a:tr h="737552">
                <a:tc>
                  <a:txBody>
                    <a:bodyPr/>
                    <a:lstStyle/>
                    <a:p>
                      <a:pPr algn="ctr"/>
                      <a:r>
                        <a:rPr lang="en-US" sz="1800" u="sng" dirty="0">
                          <a:solidFill>
                            <a:srgbClr val="1F497D"/>
                          </a:solidFill>
                        </a:rPr>
                        <a:t>DC 5051 Shoulder Replacement (prosthesis)</a:t>
                      </a:r>
                    </a:p>
                  </a:txBody>
                  <a:tcPr anchor="ctr"/>
                </a:tc>
                <a:tc>
                  <a:txBody>
                    <a:bodyPr/>
                    <a:lstStyle/>
                    <a:p>
                      <a:pPr algn="ctr"/>
                      <a:r>
                        <a:rPr lang="en-US" sz="1800" u="sng" dirty="0">
                          <a:solidFill>
                            <a:srgbClr val="1F497D"/>
                          </a:solidFill>
                        </a:rPr>
                        <a:t>Major</a:t>
                      </a:r>
                    </a:p>
                  </a:txBody>
                  <a:tcPr anchor="ctr"/>
                </a:tc>
                <a:tc>
                  <a:txBody>
                    <a:bodyPr/>
                    <a:lstStyle/>
                    <a:p>
                      <a:pPr algn="ctr"/>
                      <a:r>
                        <a:rPr lang="en-US" sz="1800" u="sng" dirty="0">
                          <a:solidFill>
                            <a:srgbClr val="1F497D"/>
                          </a:solidFill>
                        </a:rPr>
                        <a:t>Minor</a:t>
                      </a:r>
                    </a:p>
                  </a:txBody>
                  <a:tcPr anchor="ctr"/>
                </a:tc>
                <a:extLst>
                  <a:ext uri="{0D108BD9-81ED-4DB2-BD59-A6C34878D82A}">
                    <a16:rowId xmlns:a16="http://schemas.microsoft.com/office/drawing/2014/main" val="2659855199"/>
                  </a:ext>
                </a:extLst>
              </a:tr>
              <a:tr h="737552">
                <a:tc>
                  <a:txBody>
                    <a:bodyPr/>
                    <a:lstStyle/>
                    <a:p>
                      <a:r>
                        <a:rPr lang="en-US" sz="1800" dirty="0">
                          <a:solidFill>
                            <a:srgbClr val="1F497D"/>
                          </a:solidFill>
                        </a:rPr>
                        <a:t>For 1 year following the implantation of prosthesis</a:t>
                      </a:r>
                    </a:p>
                  </a:txBody>
                  <a:tcPr anchor="ctr"/>
                </a:tc>
                <a:tc>
                  <a:txBody>
                    <a:bodyPr/>
                    <a:lstStyle/>
                    <a:p>
                      <a:pPr algn="ctr"/>
                      <a:r>
                        <a:rPr lang="en-US" sz="1800" b="1" dirty="0">
                          <a:solidFill>
                            <a:srgbClr val="1F497D"/>
                          </a:solidFill>
                        </a:rPr>
                        <a:t>100%</a:t>
                      </a:r>
                    </a:p>
                  </a:txBody>
                  <a:tcPr anchor="ctr"/>
                </a:tc>
                <a:tc>
                  <a:txBody>
                    <a:bodyPr/>
                    <a:lstStyle/>
                    <a:p>
                      <a:pPr algn="ctr"/>
                      <a:r>
                        <a:rPr lang="en-US" sz="1800" b="1" dirty="0">
                          <a:solidFill>
                            <a:srgbClr val="1F497D"/>
                          </a:solidFill>
                        </a:rPr>
                        <a:t>100%</a:t>
                      </a:r>
                    </a:p>
                  </a:txBody>
                  <a:tcPr anchor="ctr"/>
                </a:tc>
                <a:extLst>
                  <a:ext uri="{0D108BD9-81ED-4DB2-BD59-A6C34878D82A}">
                    <a16:rowId xmlns:a16="http://schemas.microsoft.com/office/drawing/2014/main" val="2113809817"/>
                  </a:ext>
                </a:extLst>
              </a:tr>
              <a:tr h="737552">
                <a:tc>
                  <a:txBody>
                    <a:bodyPr/>
                    <a:lstStyle/>
                    <a:p>
                      <a:r>
                        <a:rPr lang="en-US" sz="1800" dirty="0">
                          <a:solidFill>
                            <a:srgbClr val="1F497D"/>
                          </a:solidFill>
                        </a:rPr>
                        <a:t>With chronic residuals consisting of severe, painful motion or weakness in the affected extremity</a:t>
                      </a:r>
                    </a:p>
                  </a:txBody>
                  <a:tcPr anchor="ctr"/>
                </a:tc>
                <a:tc>
                  <a:txBody>
                    <a:bodyPr/>
                    <a:lstStyle/>
                    <a:p>
                      <a:pPr algn="ctr"/>
                      <a:r>
                        <a:rPr lang="en-US" sz="1800" b="1" dirty="0">
                          <a:solidFill>
                            <a:srgbClr val="1F497D"/>
                          </a:solidFill>
                        </a:rPr>
                        <a:t>60%</a:t>
                      </a:r>
                    </a:p>
                  </a:txBody>
                  <a:tcPr anchor="ctr"/>
                </a:tc>
                <a:tc>
                  <a:txBody>
                    <a:bodyPr/>
                    <a:lstStyle/>
                    <a:p>
                      <a:pPr algn="ctr"/>
                      <a:r>
                        <a:rPr lang="en-US" sz="1800" b="1" dirty="0">
                          <a:solidFill>
                            <a:srgbClr val="1F497D"/>
                          </a:solidFill>
                        </a:rPr>
                        <a:t>50%</a:t>
                      </a:r>
                    </a:p>
                  </a:txBody>
                  <a:tcPr anchor="ctr"/>
                </a:tc>
                <a:extLst>
                  <a:ext uri="{0D108BD9-81ED-4DB2-BD59-A6C34878D82A}">
                    <a16:rowId xmlns:a16="http://schemas.microsoft.com/office/drawing/2014/main" val="2396758677"/>
                  </a:ext>
                </a:extLst>
              </a:tr>
              <a:tr h="737552">
                <a:tc>
                  <a:txBody>
                    <a:bodyPr/>
                    <a:lstStyle/>
                    <a:p>
                      <a:r>
                        <a:rPr lang="en-US" sz="1800" dirty="0">
                          <a:solidFill>
                            <a:srgbClr val="1F497D"/>
                          </a:solidFill>
                        </a:rPr>
                        <a:t>With intermediate degrees of residual weakness, pain, or LOM, rate by analogy to DC’s 5200 and 5203</a:t>
                      </a:r>
                    </a:p>
                  </a:txBody>
                  <a:tcPr anchor="ctr"/>
                </a:tc>
                <a:tc>
                  <a:txBody>
                    <a:bodyPr/>
                    <a:lstStyle/>
                    <a:p>
                      <a:pPr algn="ctr"/>
                      <a:r>
                        <a:rPr lang="en-US" sz="1800" b="1" dirty="0">
                          <a:solidFill>
                            <a:srgbClr val="1F497D"/>
                          </a:solidFill>
                        </a:rPr>
                        <a:t>30%</a:t>
                      </a:r>
                    </a:p>
                  </a:txBody>
                  <a:tcPr anchor="ctr"/>
                </a:tc>
                <a:tc>
                  <a:txBody>
                    <a:bodyPr/>
                    <a:lstStyle/>
                    <a:p>
                      <a:pPr algn="ctr"/>
                      <a:r>
                        <a:rPr lang="en-US" sz="1800" b="1" dirty="0">
                          <a:solidFill>
                            <a:srgbClr val="1F497D"/>
                          </a:solidFill>
                        </a:rPr>
                        <a:t>20%</a:t>
                      </a:r>
                    </a:p>
                  </a:txBody>
                  <a:tcPr anchor="ctr"/>
                </a:tc>
                <a:extLst>
                  <a:ext uri="{0D108BD9-81ED-4DB2-BD59-A6C34878D82A}">
                    <a16:rowId xmlns:a16="http://schemas.microsoft.com/office/drawing/2014/main" val="3460804527"/>
                  </a:ext>
                </a:extLst>
              </a:tr>
              <a:tr h="737552">
                <a:tc>
                  <a:txBody>
                    <a:bodyPr/>
                    <a:lstStyle/>
                    <a:p>
                      <a:r>
                        <a:rPr lang="en-US" sz="1800" dirty="0">
                          <a:solidFill>
                            <a:srgbClr val="1F497D"/>
                          </a:solidFill>
                        </a:rPr>
                        <a:t>Minimum rating evaluation</a:t>
                      </a:r>
                    </a:p>
                  </a:txBody>
                  <a:tcPr anchor="ctr"/>
                </a:tc>
                <a:tc>
                  <a:txBody>
                    <a:bodyPr/>
                    <a:lstStyle/>
                    <a:p>
                      <a:pPr algn="ctr"/>
                      <a:r>
                        <a:rPr lang="en-US" sz="1800" b="1" dirty="0">
                          <a:solidFill>
                            <a:srgbClr val="1F497D"/>
                          </a:solidFill>
                        </a:rPr>
                        <a:t>30%</a:t>
                      </a:r>
                    </a:p>
                  </a:txBody>
                  <a:tcPr anchor="ctr"/>
                </a:tc>
                <a:tc>
                  <a:txBody>
                    <a:bodyPr/>
                    <a:lstStyle/>
                    <a:p>
                      <a:pPr algn="ctr"/>
                      <a:r>
                        <a:rPr lang="en-US" sz="1800" b="1" dirty="0">
                          <a:solidFill>
                            <a:srgbClr val="1F497D"/>
                          </a:solidFill>
                        </a:rPr>
                        <a:t>20%</a:t>
                      </a:r>
                    </a:p>
                  </a:txBody>
                  <a:tcPr anchor="ctr"/>
                </a:tc>
                <a:extLst>
                  <a:ext uri="{0D108BD9-81ED-4DB2-BD59-A6C34878D82A}">
                    <a16:rowId xmlns:a16="http://schemas.microsoft.com/office/drawing/2014/main" val="2700726911"/>
                  </a:ext>
                </a:extLst>
              </a:tr>
            </a:tbl>
          </a:graphicData>
        </a:graphic>
      </p:graphicFrame>
    </p:spTree>
    <p:extLst>
      <p:ext uri="{BB962C8B-B14F-4D97-AF65-F5344CB8AC3E}">
        <p14:creationId xmlns:p14="http://schemas.microsoft.com/office/powerpoint/2010/main" val="148753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Shoulder and Arm</a:t>
            </a:r>
          </a:p>
        </p:txBody>
      </p:sp>
      <p:sp>
        <p:nvSpPr>
          <p:cNvPr id="5" name="Slide Number Placeholder 4"/>
          <p:cNvSpPr>
            <a:spLocks noGrp="1"/>
          </p:cNvSpPr>
          <p:nvPr>
            <p:ph type="sldNum" sz="quarter" idx="10"/>
          </p:nvPr>
        </p:nvSpPr>
        <p:spPr/>
        <p:txBody>
          <a:bodyPr/>
          <a:lstStyle/>
          <a:p>
            <a:fld id="{7C414AED-89CE-4A48-8B2B-1B3A5C68EA2A}" type="slidenum">
              <a:rPr lang="en-US" smtClean="0"/>
              <a:t>12</a:t>
            </a:fld>
            <a:endParaRPr lang="en-US" dirty="0"/>
          </a:p>
        </p:txBody>
      </p:sp>
      <p:pic>
        <p:nvPicPr>
          <p:cNvPr id="6" name="Picture 5" descr="Thumbnail of: Man with arms at sides (0 degrees) moving straightened right arm away from the body and above the head to 180 degrees (abduction), then arm going back down from 180 degrees, passing 0 and crossing in front of the body to 45 degrees (adduction)." title="Shoulder Abduction and Adduc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15658"/>
            <a:ext cx="2468880" cy="2468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umbnail of: Side view of man with left arm abducted to 90°; the elbow is flexed (bent) to a 90º angle; and the forearm is raised from 0 to 90°.&#10;">
            <a:hlinkClick r:id="rId4"/>
          </p:cNvPr>
          <p:cNvPicPr/>
          <p:nvPr/>
        </p:nvPicPr>
        <p:blipFill rotWithShape="1">
          <a:blip r:embed="rId5">
            <a:extLst>
              <a:ext uri="{28A0092B-C50C-407E-A947-70E740481C1C}">
                <a14:useLocalDpi xmlns:a14="http://schemas.microsoft.com/office/drawing/2010/main" val="0"/>
              </a:ext>
            </a:extLst>
          </a:blip>
          <a:stretch/>
        </p:blipFill>
        <p:spPr bwMode="auto">
          <a:xfrm>
            <a:off x="5029200" y="4315658"/>
            <a:ext cx="2468880" cy="24688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9">
            <a:extLst>
              <a:ext uri="{FF2B5EF4-FFF2-40B4-BE49-F238E27FC236}">
                <a16:creationId xmlns:a16="http://schemas.microsoft.com/office/drawing/2014/main" id="{8035721D-08E3-476A-8A27-15E749D7A72C}"/>
              </a:ext>
            </a:extLst>
          </p:cNvPr>
          <p:cNvGraphicFramePr>
            <a:graphicFrameLocks noGrp="1"/>
          </p:cNvGraphicFramePr>
          <p:nvPr>
            <p:ph sz="half" idx="1"/>
            <p:extLst>
              <p:ext uri="{D42A27DB-BD31-4B8C-83A1-F6EECF244321}">
                <p14:modId xmlns:p14="http://schemas.microsoft.com/office/powerpoint/2010/main" val="1386966572"/>
              </p:ext>
            </p:extLst>
          </p:nvPr>
        </p:nvGraphicFramePr>
        <p:xfrm>
          <a:off x="1316832" y="1524000"/>
          <a:ext cx="6510336" cy="2344736"/>
        </p:xfrm>
        <a:graphic>
          <a:graphicData uri="http://schemas.openxmlformats.org/drawingml/2006/table">
            <a:tbl>
              <a:tblPr firstRow="1" bandRow="1">
                <a:tableStyleId>{5C22544A-7EE6-4342-B048-85BDC9FD1C3A}</a:tableStyleId>
              </a:tblPr>
              <a:tblGrid>
                <a:gridCol w="4710038">
                  <a:extLst>
                    <a:ext uri="{9D8B030D-6E8A-4147-A177-3AD203B41FA5}">
                      <a16:colId xmlns:a16="http://schemas.microsoft.com/office/drawing/2014/main" val="2219992022"/>
                    </a:ext>
                  </a:extLst>
                </a:gridCol>
                <a:gridCol w="910309">
                  <a:extLst>
                    <a:ext uri="{9D8B030D-6E8A-4147-A177-3AD203B41FA5}">
                      <a16:colId xmlns:a16="http://schemas.microsoft.com/office/drawing/2014/main" val="341175785"/>
                    </a:ext>
                  </a:extLst>
                </a:gridCol>
                <a:gridCol w="889989">
                  <a:extLst>
                    <a:ext uri="{9D8B030D-6E8A-4147-A177-3AD203B41FA5}">
                      <a16:colId xmlns:a16="http://schemas.microsoft.com/office/drawing/2014/main" val="2848386511"/>
                    </a:ext>
                  </a:extLst>
                </a:gridCol>
              </a:tblGrid>
              <a:tr h="586184">
                <a:tc>
                  <a:txBody>
                    <a:bodyPr/>
                    <a:lstStyle/>
                    <a:p>
                      <a:pPr algn="l"/>
                      <a:r>
                        <a:rPr lang="en-US" sz="1800" u="sng" dirty="0">
                          <a:solidFill>
                            <a:srgbClr val="1F497D"/>
                          </a:solidFill>
                        </a:rPr>
                        <a:t>DC 5201 Arm, limitation of motion of:</a:t>
                      </a:r>
                    </a:p>
                  </a:txBody>
                  <a:tcPr anchor="ctr"/>
                </a:tc>
                <a:tc>
                  <a:txBody>
                    <a:bodyPr/>
                    <a:lstStyle/>
                    <a:p>
                      <a:pPr algn="ctr"/>
                      <a:r>
                        <a:rPr lang="en-US" sz="1800" u="sng" dirty="0">
                          <a:solidFill>
                            <a:srgbClr val="1F497D"/>
                          </a:solidFill>
                        </a:rPr>
                        <a:t>Major</a:t>
                      </a:r>
                    </a:p>
                  </a:txBody>
                  <a:tcPr anchor="ctr"/>
                </a:tc>
                <a:tc>
                  <a:txBody>
                    <a:bodyPr/>
                    <a:lstStyle/>
                    <a:p>
                      <a:pPr algn="ctr"/>
                      <a:r>
                        <a:rPr lang="en-US" sz="1800" u="sng" dirty="0">
                          <a:solidFill>
                            <a:srgbClr val="1F497D"/>
                          </a:solidFill>
                        </a:rPr>
                        <a:t>Minor</a:t>
                      </a:r>
                    </a:p>
                  </a:txBody>
                  <a:tcPr anchor="ctr"/>
                </a:tc>
                <a:extLst>
                  <a:ext uri="{0D108BD9-81ED-4DB2-BD59-A6C34878D82A}">
                    <a16:rowId xmlns:a16="http://schemas.microsoft.com/office/drawing/2014/main" val="825035922"/>
                  </a:ext>
                </a:extLst>
              </a:tr>
              <a:tr h="586184">
                <a:tc>
                  <a:txBody>
                    <a:bodyPr/>
                    <a:lstStyle/>
                    <a:p>
                      <a:pPr algn="l"/>
                      <a:r>
                        <a:rPr lang="en-US" sz="1800" dirty="0">
                          <a:solidFill>
                            <a:srgbClr val="1F497D"/>
                          </a:solidFill>
                        </a:rPr>
                        <a:t>To 25 degrees from side</a:t>
                      </a:r>
                    </a:p>
                  </a:txBody>
                  <a:tcPr anchor="ctr"/>
                </a:tc>
                <a:tc>
                  <a:txBody>
                    <a:bodyPr/>
                    <a:lstStyle/>
                    <a:p>
                      <a:pPr algn="ctr"/>
                      <a:r>
                        <a:rPr lang="en-US" sz="1800" b="1" dirty="0">
                          <a:solidFill>
                            <a:srgbClr val="1F497D"/>
                          </a:solidFill>
                        </a:rPr>
                        <a:t>40%</a:t>
                      </a:r>
                    </a:p>
                  </a:txBody>
                  <a:tcPr anchor="ctr"/>
                </a:tc>
                <a:tc>
                  <a:txBody>
                    <a:bodyPr/>
                    <a:lstStyle/>
                    <a:p>
                      <a:pPr algn="ctr"/>
                      <a:r>
                        <a:rPr lang="en-US" sz="1800" b="1" dirty="0">
                          <a:solidFill>
                            <a:srgbClr val="1F497D"/>
                          </a:solidFill>
                        </a:rPr>
                        <a:t>30%</a:t>
                      </a:r>
                    </a:p>
                  </a:txBody>
                  <a:tcPr anchor="ctr"/>
                </a:tc>
                <a:extLst>
                  <a:ext uri="{0D108BD9-81ED-4DB2-BD59-A6C34878D82A}">
                    <a16:rowId xmlns:a16="http://schemas.microsoft.com/office/drawing/2014/main" val="487295084"/>
                  </a:ext>
                </a:extLst>
              </a:tr>
              <a:tr h="586184">
                <a:tc>
                  <a:txBody>
                    <a:bodyPr/>
                    <a:lstStyle/>
                    <a:p>
                      <a:pPr algn="l"/>
                      <a:r>
                        <a:rPr lang="en-US" sz="1800" dirty="0">
                          <a:solidFill>
                            <a:srgbClr val="1F497D"/>
                          </a:solidFill>
                        </a:rPr>
                        <a:t>Midway between side and shoulder level</a:t>
                      </a:r>
                    </a:p>
                  </a:txBody>
                  <a:tcPr anchor="ctr"/>
                </a:tc>
                <a:tc>
                  <a:txBody>
                    <a:bodyPr/>
                    <a:lstStyle/>
                    <a:p>
                      <a:pPr algn="ctr"/>
                      <a:r>
                        <a:rPr lang="en-US" sz="1800" b="1" dirty="0">
                          <a:solidFill>
                            <a:srgbClr val="1F497D"/>
                          </a:solidFill>
                        </a:rPr>
                        <a:t>30%</a:t>
                      </a:r>
                    </a:p>
                  </a:txBody>
                  <a:tcPr anchor="ctr"/>
                </a:tc>
                <a:tc>
                  <a:txBody>
                    <a:bodyPr/>
                    <a:lstStyle/>
                    <a:p>
                      <a:pPr algn="ctr"/>
                      <a:r>
                        <a:rPr lang="en-US" sz="1800" b="1" dirty="0">
                          <a:solidFill>
                            <a:srgbClr val="1F497D"/>
                          </a:solidFill>
                        </a:rPr>
                        <a:t>20%</a:t>
                      </a:r>
                    </a:p>
                  </a:txBody>
                  <a:tcPr anchor="ctr"/>
                </a:tc>
                <a:extLst>
                  <a:ext uri="{0D108BD9-81ED-4DB2-BD59-A6C34878D82A}">
                    <a16:rowId xmlns:a16="http://schemas.microsoft.com/office/drawing/2014/main" val="3121339292"/>
                  </a:ext>
                </a:extLst>
              </a:tr>
              <a:tr h="586184">
                <a:tc>
                  <a:txBody>
                    <a:bodyPr/>
                    <a:lstStyle/>
                    <a:p>
                      <a:pPr algn="l"/>
                      <a:r>
                        <a:rPr lang="en-US" sz="1800" dirty="0">
                          <a:solidFill>
                            <a:srgbClr val="1F497D"/>
                          </a:solidFill>
                        </a:rPr>
                        <a:t>At shoulder level</a:t>
                      </a:r>
                    </a:p>
                  </a:txBody>
                  <a:tcPr anchor="ctr"/>
                </a:tc>
                <a:tc>
                  <a:txBody>
                    <a:bodyPr/>
                    <a:lstStyle/>
                    <a:p>
                      <a:pPr algn="ctr"/>
                      <a:r>
                        <a:rPr lang="en-US" sz="1800" b="1" dirty="0">
                          <a:solidFill>
                            <a:srgbClr val="1F497D"/>
                          </a:solidFill>
                        </a:rPr>
                        <a:t>20%</a:t>
                      </a:r>
                    </a:p>
                  </a:txBody>
                  <a:tcPr anchor="ctr"/>
                </a:tc>
                <a:tc>
                  <a:txBody>
                    <a:bodyPr/>
                    <a:lstStyle/>
                    <a:p>
                      <a:pPr algn="ctr"/>
                      <a:r>
                        <a:rPr lang="en-US" sz="1800" b="1" dirty="0">
                          <a:solidFill>
                            <a:srgbClr val="1F497D"/>
                          </a:solidFill>
                        </a:rPr>
                        <a:t>20%</a:t>
                      </a:r>
                    </a:p>
                  </a:txBody>
                  <a:tcPr anchor="ctr"/>
                </a:tc>
                <a:extLst>
                  <a:ext uri="{0D108BD9-81ED-4DB2-BD59-A6C34878D82A}">
                    <a16:rowId xmlns:a16="http://schemas.microsoft.com/office/drawing/2014/main" val="1998601927"/>
                  </a:ext>
                </a:extLst>
              </a:tr>
            </a:tbl>
          </a:graphicData>
        </a:graphic>
      </p:graphicFrame>
      <p:sp>
        <p:nvSpPr>
          <p:cNvPr id="11" name="TextBox 10">
            <a:extLst>
              <a:ext uri="{FF2B5EF4-FFF2-40B4-BE49-F238E27FC236}">
                <a16:creationId xmlns:a16="http://schemas.microsoft.com/office/drawing/2014/main" id="{A93FE0D5-3F5A-4FE3-AE46-76771C72E3C6}"/>
              </a:ext>
            </a:extLst>
          </p:cNvPr>
          <p:cNvSpPr txBox="1"/>
          <p:nvPr/>
        </p:nvSpPr>
        <p:spPr>
          <a:xfrm>
            <a:off x="1371600" y="3953697"/>
            <a:ext cx="2695575" cy="276999"/>
          </a:xfrm>
          <a:prstGeom prst="rect">
            <a:avLst/>
          </a:prstGeom>
          <a:noFill/>
        </p:spPr>
        <p:txBody>
          <a:bodyPr wrap="square" rtlCol="0">
            <a:spAutoFit/>
          </a:bodyPr>
          <a:lstStyle/>
          <a:p>
            <a:r>
              <a:rPr lang="en-US" sz="1200" dirty="0"/>
              <a:t>Shoulder Abduction and Adduction:</a:t>
            </a:r>
          </a:p>
        </p:txBody>
      </p:sp>
      <p:sp>
        <p:nvSpPr>
          <p:cNvPr id="12" name="TextBox 11">
            <a:extLst>
              <a:ext uri="{FF2B5EF4-FFF2-40B4-BE49-F238E27FC236}">
                <a16:creationId xmlns:a16="http://schemas.microsoft.com/office/drawing/2014/main" id="{0576963E-0D52-439D-88C4-ED11726FFDE2}"/>
              </a:ext>
            </a:extLst>
          </p:cNvPr>
          <p:cNvSpPr txBox="1"/>
          <p:nvPr/>
        </p:nvSpPr>
        <p:spPr>
          <a:xfrm>
            <a:off x="5029200" y="3953696"/>
            <a:ext cx="2107407" cy="276999"/>
          </a:xfrm>
          <a:prstGeom prst="rect">
            <a:avLst/>
          </a:prstGeom>
          <a:noFill/>
        </p:spPr>
        <p:txBody>
          <a:bodyPr wrap="square" rtlCol="0">
            <a:spAutoFit/>
          </a:bodyPr>
          <a:lstStyle/>
          <a:p>
            <a:r>
              <a:rPr lang="en-US" sz="1200" dirty="0"/>
              <a:t>Shoulder External Rotation:</a:t>
            </a:r>
          </a:p>
        </p:txBody>
      </p:sp>
    </p:spTree>
    <p:extLst>
      <p:ext uri="{BB962C8B-B14F-4D97-AF65-F5344CB8AC3E}">
        <p14:creationId xmlns:p14="http://schemas.microsoft.com/office/powerpoint/2010/main" val="175520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Forearm (elbow) </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pic>
        <p:nvPicPr>
          <p:cNvPr id="7" name="Picture 2" descr="Thumbnail of: Man moving forearm from flexed position at 145 degrees to fully extended position at 0 degrees at side of bod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32320" y="201168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humbnail of: Man starting with arm straight at 0 degrees and bending the elbow and moving forearm upward to 145 degre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32320" y="4389120"/>
            <a:ext cx="1828800" cy="182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9">
            <a:extLst>
              <a:ext uri="{FF2B5EF4-FFF2-40B4-BE49-F238E27FC236}">
                <a16:creationId xmlns:a16="http://schemas.microsoft.com/office/drawing/2014/main" id="{80C0F115-F245-4C80-93DC-2E2437FDEEBA}"/>
              </a:ext>
            </a:extLst>
          </p:cNvPr>
          <p:cNvGraphicFramePr>
            <a:graphicFrameLocks noGrp="1"/>
          </p:cNvGraphicFramePr>
          <p:nvPr>
            <p:ph sz="half" idx="1"/>
            <p:extLst>
              <p:ext uri="{D42A27DB-BD31-4B8C-83A1-F6EECF244321}">
                <p14:modId xmlns:p14="http://schemas.microsoft.com/office/powerpoint/2010/main" val="1966230821"/>
              </p:ext>
            </p:extLst>
          </p:nvPr>
        </p:nvGraphicFramePr>
        <p:xfrm>
          <a:off x="1287463" y="1789112"/>
          <a:ext cx="5551488" cy="4436202"/>
        </p:xfrm>
        <a:graphic>
          <a:graphicData uri="http://schemas.openxmlformats.org/drawingml/2006/table">
            <a:tbl>
              <a:tblPr firstRow="1" bandRow="1">
                <a:tableStyleId>{5C22544A-7EE6-4342-B048-85BDC9FD1C3A}</a:tableStyleId>
              </a:tblPr>
              <a:tblGrid>
                <a:gridCol w="3341687">
                  <a:extLst>
                    <a:ext uri="{9D8B030D-6E8A-4147-A177-3AD203B41FA5}">
                      <a16:colId xmlns:a16="http://schemas.microsoft.com/office/drawing/2014/main" val="2454317151"/>
                    </a:ext>
                  </a:extLst>
                </a:gridCol>
                <a:gridCol w="1095375">
                  <a:extLst>
                    <a:ext uri="{9D8B030D-6E8A-4147-A177-3AD203B41FA5}">
                      <a16:colId xmlns:a16="http://schemas.microsoft.com/office/drawing/2014/main" val="3081055772"/>
                    </a:ext>
                  </a:extLst>
                </a:gridCol>
                <a:gridCol w="1114426">
                  <a:extLst>
                    <a:ext uri="{9D8B030D-6E8A-4147-A177-3AD203B41FA5}">
                      <a16:colId xmlns:a16="http://schemas.microsoft.com/office/drawing/2014/main" val="1044899705"/>
                    </a:ext>
                  </a:extLst>
                </a:gridCol>
              </a:tblGrid>
              <a:tr h="632687">
                <a:tc>
                  <a:txBody>
                    <a:bodyPr/>
                    <a:lstStyle/>
                    <a:p>
                      <a:pPr algn="ctr"/>
                      <a:r>
                        <a:rPr lang="en-US" sz="1800" u="sng" dirty="0">
                          <a:solidFill>
                            <a:srgbClr val="1F497D"/>
                          </a:solidFill>
                        </a:rPr>
                        <a:t>DC 5206 Forearm, limitation of flexion of:</a:t>
                      </a:r>
                    </a:p>
                  </a:txBody>
                  <a:tcPr anchor="ctr"/>
                </a:tc>
                <a:tc>
                  <a:txBody>
                    <a:bodyPr/>
                    <a:lstStyle/>
                    <a:p>
                      <a:pPr algn="ctr"/>
                      <a:r>
                        <a:rPr lang="en-US" sz="1800" u="sng" dirty="0">
                          <a:solidFill>
                            <a:srgbClr val="1F497D"/>
                          </a:solidFill>
                        </a:rPr>
                        <a:t>Major</a:t>
                      </a:r>
                    </a:p>
                  </a:txBody>
                  <a:tcPr anchor="ctr"/>
                </a:tc>
                <a:tc>
                  <a:txBody>
                    <a:bodyPr/>
                    <a:lstStyle/>
                    <a:p>
                      <a:pPr algn="ctr"/>
                      <a:r>
                        <a:rPr lang="en-US" sz="1800" u="sng" dirty="0">
                          <a:solidFill>
                            <a:srgbClr val="1F497D"/>
                          </a:solidFill>
                        </a:rPr>
                        <a:t>Minor</a:t>
                      </a:r>
                    </a:p>
                  </a:txBody>
                  <a:tcPr anchor="ctr"/>
                </a:tc>
                <a:extLst>
                  <a:ext uri="{0D108BD9-81ED-4DB2-BD59-A6C34878D82A}">
                    <a16:rowId xmlns:a16="http://schemas.microsoft.com/office/drawing/2014/main" val="2747141270"/>
                  </a:ext>
                </a:extLst>
              </a:tr>
              <a:tr h="632687">
                <a:tc>
                  <a:txBody>
                    <a:bodyPr/>
                    <a:lstStyle/>
                    <a:p>
                      <a:pPr algn="l"/>
                      <a:r>
                        <a:rPr lang="en-US" sz="1800" dirty="0">
                          <a:solidFill>
                            <a:srgbClr val="1F497D"/>
                          </a:solidFill>
                        </a:rPr>
                        <a:t>Flexion limited to 45 degrees</a:t>
                      </a:r>
                    </a:p>
                  </a:txBody>
                  <a:tcPr anchor="ctr"/>
                </a:tc>
                <a:tc>
                  <a:txBody>
                    <a:bodyPr/>
                    <a:lstStyle/>
                    <a:p>
                      <a:pPr algn="ctr"/>
                      <a:r>
                        <a:rPr lang="en-US" sz="1800" b="1" dirty="0">
                          <a:solidFill>
                            <a:srgbClr val="1F497D"/>
                          </a:solidFill>
                        </a:rPr>
                        <a:t>50%</a:t>
                      </a:r>
                    </a:p>
                  </a:txBody>
                  <a:tcPr anchor="ctr"/>
                </a:tc>
                <a:tc>
                  <a:txBody>
                    <a:bodyPr/>
                    <a:lstStyle/>
                    <a:p>
                      <a:pPr algn="ctr"/>
                      <a:r>
                        <a:rPr lang="en-US" sz="1800" b="1" dirty="0">
                          <a:solidFill>
                            <a:srgbClr val="1F497D"/>
                          </a:solidFill>
                        </a:rPr>
                        <a:t>40%</a:t>
                      </a:r>
                    </a:p>
                  </a:txBody>
                  <a:tcPr anchor="ctr"/>
                </a:tc>
                <a:extLst>
                  <a:ext uri="{0D108BD9-81ED-4DB2-BD59-A6C34878D82A}">
                    <a16:rowId xmlns:a16="http://schemas.microsoft.com/office/drawing/2014/main" val="1072465271"/>
                  </a:ext>
                </a:extLst>
              </a:tr>
              <a:tr h="632687">
                <a:tc>
                  <a:txBody>
                    <a:bodyPr/>
                    <a:lstStyle/>
                    <a:p>
                      <a:pPr algn="l"/>
                      <a:r>
                        <a:rPr lang="en-US" sz="1800" dirty="0">
                          <a:solidFill>
                            <a:srgbClr val="1F497D"/>
                          </a:solidFill>
                        </a:rPr>
                        <a:t>Flexion limited to 55 degrees</a:t>
                      </a:r>
                    </a:p>
                  </a:txBody>
                  <a:tcPr anchor="ctr"/>
                </a:tc>
                <a:tc>
                  <a:txBody>
                    <a:bodyPr/>
                    <a:lstStyle/>
                    <a:p>
                      <a:pPr algn="ctr"/>
                      <a:r>
                        <a:rPr lang="en-US" sz="1800" b="1" dirty="0">
                          <a:solidFill>
                            <a:srgbClr val="1F497D"/>
                          </a:solidFill>
                        </a:rPr>
                        <a:t>40%</a:t>
                      </a:r>
                    </a:p>
                  </a:txBody>
                  <a:tcPr anchor="ctr"/>
                </a:tc>
                <a:tc>
                  <a:txBody>
                    <a:bodyPr/>
                    <a:lstStyle/>
                    <a:p>
                      <a:pPr algn="ctr"/>
                      <a:r>
                        <a:rPr lang="en-US" sz="1800" b="1" dirty="0">
                          <a:solidFill>
                            <a:srgbClr val="1F497D"/>
                          </a:solidFill>
                        </a:rPr>
                        <a:t>30%</a:t>
                      </a:r>
                    </a:p>
                  </a:txBody>
                  <a:tcPr anchor="ctr"/>
                </a:tc>
                <a:extLst>
                  <a:ext uri="{0D108BD9-81ED-4DB2-BD59-A6C34878D82A}">
                    <a16:rowId xmlns:a16="http://schemas.microsoft.com/office/drawing/2014/main" val="292571586"/>
                  </a:ext>
                </a:extLst>
              </a:tr>
              <a:tr h="632687">
                <a:tc>
                  <a:txBody>
                    <a:bodyPr/>
                    <a:lstStyle/>
                    <a:p>
                      <a:pPr algn="l"/>
                      <a:r>
                        <a:rPr lang="en-US" sz="1800" dirty="0">
                          <a:solidFill>
                            <a:srgbClr val="1F497D"/>
                          </a:solidFill>
                        </a:rPr>
                        <a:t>Flexion limited to 70 degrees</a:t>
                      </a:r>
                    </a:p>
                  </a:txBody>
                  <a:tcPr anchor="ctr"/>
                </a:tc>
                <a:tc>
                  <a:txBody>
                    <a:bodyPr/>
                    <a:lstStyle/>
                    <a:p>
                      <a:pPr algn="ctr"/>
                      <a:r>
                        <a:rPr lang="en-US" sz="1800" b="1" dirty="0">
                          <a:solidFill>
                            <a:srgbClr val="1F497D"/>
                          </a:solidFill>
                        </a:rPr>
                        <a:t>30%</a:t>
                      </a:r>
                    </a:p>
                  </a:txBody>
                  <a:tcPr anchor="ctr"/>
                </a:tc>
                <a:tc>
                  <a:txBody>
                    <a:bodyPr/>
                    <a:lstStyle/>
                    <a:p>
                      <a:pPr algn="ctr"/>
                      <a:r>
                        <a:rPr lang="en-US" sz="1800" b="1" dirty="0">
                          <a:solidFill>
                            <a:srgbClr val="1F497D"/>
                          </a:solidFill>
                        </a:rPr>
                        <a:t>20%</a:t>
                      </a:r>
                    </a:p>
                  </a:txBody>
                  <a:tcPr anchor="ctr"/>
                </a:tc>
                <a:extLst>
                  <a:ext uri="{0D108BD9-81ED-4DB2-BD59-A6C34878D82A}">
                    <a16:rowId xmlns:a16="http://schemas.microsoft.com/office/drawing/2014/main" val="2369956926"/>
                  </a:ext>
                </a:extLst>
              </a:tr>
              <a:tr h="632687">
                <a:tc>
                  <a:txBody>
                    <a:bodyPr/>
                    <a:lstStyle/>
                    <a:p>
                      <a:pPr algn="l"/>
                      <a:r>
                        <a:rPr lang="en-US" sz="1800" dirty="0">
                          <a:solidFill>
                            <a:srgbClr val="1F497D"/>
                          </a:solidFill>
                        </a:rPr>
                        <a:t>Flexion limited to 90 degrees</a:t>
                      </a:r>
                    </a:p>
                  </a:txBody>
                  <a:tcPr anchor="ctr"/>
                </a:tc>
                <a:tc>
                  <a:txBody>
                    <a:bodyPr/>
                    <a:lstStyle/>
                    <a:p>
                      <a:pPr algn="ctr"/>
                      <a:r>
                        <a:rPr lang="en-US" sz="1800" b="1" dirty="0">
                          <a:solidFill>
                            <a:srgbClr val="1F497D"/>
                          </a:solidFill>
                        </a:rPr>
                        <a:t>20%</a:t>
                      </a:r>
                    </a:p>
                  </a:txBody>
                  <a:tcPr anchor="ctr"/>
                </a:tc>
                <a:tc>
                  <a:txBody>
                    <a:bodyPr/>
                    <a:lstStyle/>
                    <a:p>
                      <a:pPr algn="ctr"/>
                      <a:r>
                        <a:rPr lang="en-US" sz="1800" b="1" dirty="0">
                          <a:solidFill>
                            <a:srgbClr val="1F497D"/>
                          </a:solidFill>
                        </a:rPr>
                        <a:t>20%</a:t>
                      </a:r>
                    </a:p>
                  </a:txBody>
                  <a:tcPr anchor="ctr"/>
                </a:tc>
                <a:extLst>
                  <a:ext uri="{0D108BD9-81ED-4DB2-BD59-A6C34878D82A}">
                    <a16:rowId xmlns:a16="http://schemas.microsoft.com/office/drawing/2014/main" val="3452618781"/>
                  </a:ext>
                </a:extLst>
              </a:tr>
              <a:tr h="632687">
                <a:tc>
                  <a:txBody>
                    <a:bodyPr/>
                    <a:lstStyle/>
                    <a:p>
                      <a:pPr algn="l"/>
                      <a:r>
                        <a:rPr lang="en-US" sz="1800" dirty="0">
                          <a:solidFill>
                            <a:srgbClr val="1F497D"/>
                          </a:solidFill>
                        </a:rPr>
                        <a:t>Flexion limited to 100 degrees</a:t>
                      </a:r>
                    </a:p>
                  </a:txBody>
                  <a:tcPr anchor="ctr"/>
                </a:tc>
                <a:tc>
                  <a:txBody>
                    <a:bodyPr/>
                    <a:lstStyle/>
                    <a:p>
                      <a:pPr algn="ctr"/>
                      <a:r>
                        <a:rPr lang="en-US" sz="1800" b="1" dirty="0">
                          <a:solidFill>
                            <a:srgbClr val="1F497D"/>
                          </a:solidFill>
                        </a:rPr>
                        <a:t>10%</a:t>
                      </a:r>
                    </a:p>
                  </a:txBody>
                  <a:tcPr anchor="ctr"/>
                </a:tc>
                <a:tc>
                  <a:txBody>
                    <a:bodyPr/>
                    <a:lstStyle/>
                    <a:p>
                      <a:pPr algn="ctr"/>
                      <a:r>
                        <a:rPr lang="en-US" sz="1800" b="1" dirty="0">
                          <a:solidFill>
                            <a:srgbClr val="1F497D"/>
                          </a:solidFill>
                        </a:rPr>
                        <a:t>10%</a:t>
                      </a:r>
                    </a:p>
                  </a:txBody>
                  <a:tcPr anchor="ctr"/>
                </a:tc>
                <a:extLst>
                  <a:ext uri="{0D108BD9-81ED-4DB2-BD59-A6C34878D82A}">
                    <a16:rowId xmlns:a16="http://schemas.microsoft.com/office/drawing/2014/main" val="890727719"/>
                  </a:ext>
                </a:extLst>
              </a:tr>
              <a:tr h="632687">
                <a:tc>
                  <a:txBody>
                    <a:bodyPr/>
                    <a:lstStyle/>
                    <a:p>
                      <a:pPr algn="l"/>
                      <a:r>
                        <a:rPr lang="en-US" sz="1800" dirty="0">
                          <a:solidFill>
                            <a:srgbClr val="1F497D"/>
                          </a:solidFill>
                        </a:rPr>
                        <a:t>Flexion limited to 110 degrees</a:t>
                      </a:r>
                    </a:p>
                  </a:txBody>
                  <a:tcPr anchor="ctr"/>
                </a:tc>
                <a:tc>
                  <a:txBody>
                    <a:bodyPr/>
                    <a:lstStyle/>
                    <a:p>
                      <a:pPr algn="ctr"/>
                      <a:r>
                        <a:rPr lang="en-US" sz="1800" b="1" dirty="0">
                          <a:solidFill>
                            <a:srgbClr val="1F497D"/>
                          </a:solidFill>
                        </a:rPr>
                        <a:t>0%</a:t>
                      </a:r>
                    </a:p>
                  </a:txBody>
                  <a:tcPr anchor="ctr"/>
                </a:tc>
                <a:tc>
                  <a:txBody>
                    <a:bodyPr/>
                    <a:lstStyle/>
                    <a:p>
                      <a:pPr algn="ctr"/>
                      <a:r>
                        <a:rPr lang="en-US" sz="1800" b="1" dirty="0">
                          <a:solidFill>
                            <a:srgbClr val="1F497D"/>
                          </a:solidFill>
                        </a:rPr>
                        <a:t>0%</a:t>
                      </a:r>
                    </a:p>
                  </a:txBody>
                  <a:tcPr anchor="ctr"/>
                </a:tc>
                <a:extLst>
                  <a:ext uri="{0D108BD9-81ED-4DB2-BD59-A6C34878D82A}">
                    <a16:rowId xmlns:a16="http://schemas.microsoft.com/office/drawing/2014/main" val="2139695015"/>
                  </a:ext>
                </a:extLst>
              </a:tr>
            </a:tbl>
          </a:graphicData>
        </a:graphic>
      </p:graphicFrame>
      <p:sp>
        <p:nvSpPr>
          <p:cNvPr id="11" name="TextBox 10">
            <a:extLst>
              <a:ext uri="{FF2B5EF4-FFF2-40B4-BE49-F238E27FC236}">
                <a16:creationId xmlns:a16="http://schemas.microsoft.com/office/drawing/2014/main" id="{3611A9CF-5318-44D8-9F78-F7C27317A68D}"/>
              </a:ext>
            </a:extLst>
          </p:cNvPr>
          <p:cNvSpPr txBox="1"/>
          <p:nvPr/>
        </p:nvSpPr>
        <p:spPr>
          <a:xfrm>
            <a:off x="7272528" y="1542653"/>
            <a:ext cx="1450848" cy="276999"/>
          </a:xfrm>
          <a:prstGeom prst="rect">
            <a:avLst/>
          </a:prstGeom>
          <a:noFill/>
        </p:spPr>
        <p:txBody>
          <a:bodyPr wrap="square" rtlCol="0">
            <a:spAutoFit/>
          </a:bodyPr>
          <a:lstStyle/>
          <a:p>
            <a:r>
              <a:rPr lang="en-US" sz="1200" dirty="0"/>
              <a:t>Forearm Flexion:</a:t>
            </a:r>
          </a:p>
        </p:txBody>
      </p:sp>
    </p:spTree>
    <p:extLst>
      <p:ext uri="{BB962C8B-B14F-4D97-AF65-F5344CB8AC3E}">
        <p14:creationId xmlns:p14="http://schemas.microsoft.com/office/powerpoint/2010/main" val="211421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Wrist</a:t>
            </a:r>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pic>
        <p:nvPicPr>
          <p:cNvPr id="6" name="Picture 8" descr="Thumbnail of: Wrist Dorsiflexion to 30 degre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06240"/>
            <a:ext cx="2000250" cy="15573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umbnail of: Movement of wrist from straight out at 0 degrees downward to 80 degre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54880" y="4206240"/>
            <a:ext cx="1828800" cy="182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9">
            <a:extLst>
              <a:ext uri="{FF2B5EF4-FFF2-40B4-BE49-F238E27FC236}">
                <a16:creationId xmlns:a16="http://schemas.microsoft.com/office/drawing/2014/main" id="{E367F0A3-DCB9-4F77-8CF7-A897F3DEF982}"/>
              </a:ext>
            </a:extLst>
          </p:cNvPr>
          <p:cNvGraphicFramePr>
            <a:graphicFrameLocks noGrp="1"/>
          </p:cNvGraphicFramePr>
          <p:nvPr>
            <p:ph sz="half" idx="1"/>
            <p:extLst>
              <p:ext uri="{D42A27DB-BD31-4B8C-83A1-F6EECF244321}">
                <p14:modId xmlns:p14="http://schemas.microsoft.com/office/powerpoint/2010/main" val="4018750345"/>
              </p:ext>
            </p:extLst>
          </p:nvPr>
        </p:nvGraphicFramePr>
        <p:xfrm>
          <a:off x="1287463" y="1789112"/>
          <a:ext cx="6332538" cy="1925637"/>
        </p:xfrm>
        <a:graphic>
          <a:graphicData uri="http://schemas.openxmlformats.org/drawingml/2006/table">
            <a:tbl>
              <a:tblPr firstRow="1" bandRow="1">
                <a:tableStyleId>{5C22544A-7EE6-4342-B048-85BDC9FD1C3A}</a:tableStyleId>
              </a:tblPr>
              <a:tblGrid>
                <a:gridCol w="4503737">
                  <a:extLst>
                    <a:ext uri="{9D8B030D-6E8A-4147-A177-3AD203B41FA5}">
                      <a16:colId xmlns:a16="http://schemas.microsoft.com/office/drawing/2014/main" val="1033623028"/>
                    </a:ext>
                  </a:extLst>
                </a:gridCol>
                <a:gridCol w="933450">
                  <a:extLst>
                    <a:ext uri="{9D8B030D-6E8A-4147-A177-3AD203B41FA5}">
                      <a16:colId xmlns:a16="http://schemas.microsoft.com/office/drawing/2014/main" val="2060088361"/>
                    </a:ext>
                  </a:extLst>
                </a:gridCol>
                <a:gridCol w="895351">
                  <a:extLst>
                    <a:ext uri="{9D8B030D-6E8A-4147-A177-3AD203B41FA5}">
                      <a16:colId xmlns:a16="http://schemas.microsoft.com/office/drawing/2014/main" val="1027274768"/>
                    </a:ext>
                  </a:extLst>
                </a:gridCol>
              </a:tblGrid>
              <a:tr h="641879">
                <a:tc>
                  <a:txBody>
                    <a:bodyPr/>
                    <a:lstStyle/>
                    <a:p>
                      <a:pPr algn="l"/>
                      <a:r>
                        <a:rPr lang="en-US" sz="1800" u="sng" dirty="0">
                          <a:solidFill>
                            <a:srgbClr val="1F497D"/>
                          </a:solidFill>
                        </a:rPr>
                        <a:t>DC 5215 Wrist, limitation of motion of:</a:t>
                      </a:r>
                    </a:p>
                  </a:txBody>
                  <a:tcPr anchor="ctr"/>
                </a:tc>
                <a:tc>
                  <a:txBody>
                    <a:bodyPr/>
                    <a:lstStyle/>
                    <a:p>
                      <a:pPr algn="ctr"/>
                      <a:r>
                        <a:rPr lang="en-US" sz="1800" u="sng" dirty="0">
                          <a:solidFill>
                            <a:srgbClr val="1F497D"/>
                          </a:solidFill>
                        </a:rPr>
                        <a:t>Major</a:t>
                      </a:r>
                    </a:p>
                  </a:txBody>
                  <a:tcPr anchor="ctr"/>
                </a:tc>
                <a:tc>
                  <a:txBody>
                    <a:bodyPr/>
                    <a:lstStyle/>
                    <a:p>
                      <a:pPr algn="ctr"/>
                      <a:r>
                        <a:rPr lang="en-US" sz="1800" u="sng" dirty="0">
                          <a:solidFill>
                            <a:srgbClr val="1F497D"/>
                          </a:solidFill>
                        </a:rPr>
                        <a:t>Minor</a:t>
                      </a:r>
                    </a:p>
                  </a:txBody>
                  <a:tcPr anchor="ctr"/>
                </a:tc>
                <a:extLst>
                  <a:ext uri="{0D108BD9-81ED-4DB2-BD59-A6C34878D82A}">
                    <a16:rowId xmlns:a16="http://schemas.microsoft.com/office/drawing/2014/main" val="3748714685"/>
                  </a:ext>
                </a:extLst>
              </a:tr>
              <a:tr h="641879">
                <a:tc>
                  <a:txBody>
                    <a:bodyPr/>
                    <a:lstStyle/>
                    <a:p>
                      <a:pPr algn="l"/>
                      <a:r>
                        <a:rPr lang="en-US" sz="1800" dirty="0">
                          <a:solidFill>
                            <a:srgbClr val="1F497D"/>
                          </a:solidFill>
                        </a:rPr>
                        <a:t>Dorsiflexion less than 15 degrees</a:t>
                      </a:r>
                    </a:p>
                  </a:txBody>
                  <a:tcPr anchor="ctr"/>
                </a:tc>
                <a:tc>
                  <a:txBody>
                    <a:bodyPr/>
                    <a:lstStyle/>
                    <a:p>
                      <a:pPr algn="ctr"/>
                      <a:r>
                        <a:rPr lang="en-US" sz="1800" b="1" dirty="0">
                          <a:solidFill>
                            <a:srgbClr val="1F497D"/>
                          </a:solidFill>
                        </a:rPr>
                        <a:t>10%</a:t>
                      </a:r>
                    </a:p>
                  </a:txBody>
                  <a:tcPr anchor="ctr"/>
                </a:tc>
                <a:tc>
                  <a:txBody>
                    <a:bodyPr/>
                    <a:lstStyle/>
                    <a:p>
                      <a:pPr algn="ctr"/>
                      <a:r>
                        <a:rPr lang="en-US" sz="1800" b="1" dirty="0">
                          <a:solidFill>
                            <a:srgbClr val="1F497D"/>
                          </a:solidFill>
                        </a:rPr>
                        <a:t>10%</a:t>
                      </a:r>
                    </a:p>
                  </a:txBody>
                  <a:tcPr anchor="ctr"/>
                </a:tc>
                <a:extLst>
                  <a:ext uri="{0D108BD9-81ED-4DB2-BD59-A6C34878D82A}">
                    <a16:rowId xmlns:a16="http://schemas.microsoft.com/office/drawing/2014/main" val="77694207"/>
                  </a:ext>
                </a:extLst>
              </a:tr>
              <a:tr h="641879">
                <a:tc>
                  <a:txBody>
                    <a:bodyPr/>
                    <a:lstStyle/>
                    <a:p>
                      <a:pPr algn="l"/>
                      <a:r>
                        <a:rPr lang="en-US" sz="1800" dirty="0">
                          <a:solidFill>
                            <a:srgbClr val="1F497D"/>
                          </a:solidFill>
                        </a:rPr>
                        <a:t>Palmer flexion limited in line with forearm</a:t>
                      </a:r>
                    </a:p>
                  </a:txBody>
                  <a:tcPr anchor="ctr"/>
                </a:tc>
                <a:tc>
                  <a:txBody>
                    <a:bodyPr/>
                    <a:lstStyle/>
                    <a:p>
                      <a:pPr algn="ctr"/>
                      <a:r>
                        <a:rPr lang="en-US" sz="1800" b="1" dirty="0">
                          <a:solidFill>
                            <a:srgbClr val="1F497D"/>
                          </a:solidFill>
                        </a:rPr>
                        <a:t>10%</a:t>
                      </a:r>
                    </a:p>
                  </a:txBody>
                  <a:tcPr anchor="ctr"/>
                </a:tc>
                <a:tc>
                  <a:txBody>
                    <a:bodyPr/>
                    <a:lstStyle/>
                    <a:p>
                      <a:pPr algn="ctr"/>
                      <a:r>
                        <a:rPr lang="en-US" sz="1800" b="1" dirty="0">
                          <a:solidFill>
                            <a:srgbClr val="1F497D"/>
                          </a:solidFill>
                        </a:rPr>
                        <a:t>10%</a:t>
                      </a:r>
                    </a:p>
                  </a:txBody>
                  <a:tcPr anchor="ctr"/>
                </a:tc>
                <a:extLst>
                  <a:ext uri="{0D108BD9-81ED-4DB2-BD59-A6C34878D82A}">
                    <a16:rowId xmlns:a16="http://schemas.microsoft.com/office/drawing/2014/main" val="1736225346"/>
                  </a:ext>
                </a:extLst>
              </a:tr>
            </a:tbl>
          </a:graphicData>
        </a:graphic>
      </p:graphicFrame>
      <p:sp>
        <p:nvSpPr>
          <p:cNvPr id="11" name="TextBox 10">
            <a:extLst>
              <a:ext uri="{FF2B5EF4-FFF2-40B4-BE49-F238E27FC236}">
                <a16:creationId xmlns:a16="http://schemas.microsoft.com/office/drawing/2014/main" id="{C39EE333-6EB3-46E9-9399-FEF8C131D566}"/>
              </a:ext>
            </a:extLst>
          </p:cNvPr>
          <p:cNvSpPr txBox="1"/>
          <p:nvPr/>
        </p:nvSpPr>
        <p:spPr>
          <a:xfrm>
            <a:off x="1287463" y="3840480"/>
            <a:ext cx="1466850" cy="276999"/>
          </a:xfrm>
          <a:prstGeom prst="rect">
            <a:avLst/>
          </a:prstGeom>
          <a:noFill/>
        </p:spPr>
        <p:txBody>
          <a:bodyPr wrap="square" rtlCol="0">
            <a:spAutoFit/>
          </a:bodyPr>
          <a:lstStyle/>
          <a:p>
            <a:r>
              <a:rPr lang="en-US" sz="1200" dirty="0"/>
              <a:t>Wrist Dorsiflexion:</a:t>
            </a:r>
          </a:p>
        </p:txBody>
      </p:sp>
      <p:sp>
        <p:nvSpPr>
          <p:cNvPr id="12" name="TextBox 11">
            <a:extLst>
              <a:ext uri="{FF2B5EF4-FFF2-40B4-BE49-F238E27FC236}">
                <a16:creationId xmlns:a16="http://schemas.microsoft.com/office/drawing/2014/main" id="{598CB510-3FFA-402E-AFDF-EB6CFA172DBB}"/>
              </a:ext>
            </a:extLst>
          </p:cNvPr>
          <p:cNvSpPr txBox="1"/>
          <p:nvPr/>
        </p:nvSpPr>
        <p:spPr>
          <a:xfrm>
            <a:off x="4714875" y="3840480"/>
            <a:ext cx="1171575" cy="276999"/>
          </a:xfrm>
          <a:prstGeom prst="rect">
            <a:avLst/>
          </a:prstGeom>
          <a:noFill/>
        </p:spPr>
        <p:txBody>
          <a:bodyPr wrap="square" rtlCol="0">
            <a:spAutoFit/>
          </a:bodyPr>
          <a:lstStyle/>
          <a:p>
            <a:r>
              <a:rPr lang="en-US" sz="1200" dirty="0"/>
              <a:t>Wrist Flexion:</a:t>
            </a:r>
          </a:p>
        </p:txBody>
      </p:sp>
    </p:spTree>
    <p:extLst>
      <p:ext uri="{BB962C8B-B14F-4D97-AF65-F5344CB8AC3E}">
        <p14:creationId xmlns:p14="http://schemas.microsoft.com/office/powerpoint/2010/main" val="87076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1066800"/>
          </a:xfrm>
        </p:spPr>
        <p:txBody>
          <a:bodyPr>
            <a:normAutofit/>
          </a:bodyPr>
          <a:lstStyle/>
          <a:p>
            <a:r>
              <a:rPr lang="en-US" sz="2800" dirty="0"/>
              <a:t>Limitation of Motion of Individual Digits</a:t>
            </a:r>
          </a:p>
        </p:txBody>
      </p:sp>
      <p:sp>
        <p:nvSpPr>
          <p:cNvPr id="5" name="Slide Number Placeholder 4"/>
          <p:cNvSpPr>
            <a:spLocks noGrp="1"/>
          </p:cNvSpPr>
          <p:nvPr>
            <p:ph type="sldNum" sz="quarter" idx="10"/>
          </p:nvPr>
        </p:nvSpPr>
        <p:spPr/>
        <p:txBody>
          <a:bodyPr/>
          <a:lstStyle/>
          <a:p>
            <a:fld id="{7C414AED-89CE-4A48-8B2B-1B3A5C68EA2A}" type="slidenum">
              <a:rPr lang="en-US" smtClean="0"/>
              <a:t>15</a:t>
            </a:fld>
            <a:endParaRPr lang="en-US" dirty="0"/>
          </a:p>
        </p:txBody>
      </p:sp>
      <p:graphicFrame>
        <p:nvGraphicFramePr>
          <p:cNvPr id="8" name="Content Placeholder 7">
            <a:extLst>
              <a:ext uri="{FF2B5EF4-FFF2-40B4-BE49-F238E27FC236}">
                <a16:creationId xmlns:a16="http://schemas.microsoft.com/office/drawing/2014/main" id="{3E3A125D-061E-4E67-BAF8-164C9CA38E40}"/>
              </a:ext>
            </a:extLst>
          </p:cNvPr>
          <p:cNvGraphicFramePr>
            <a:graphicFrameLocks noGrp="1"/>
          </p:cNvGraphicFramePr>
          <p:nvPr>
            <p:ph sz="half" idx="1"/>
            <p:extLst>
              <p:ext uri="{D42A27DB-BD31-4B8C-83A1-F6EECF244321}">
                <p14:modId xmlns:p14="http://schemas.microsoft.com/office/powerpoint/2010/main" val="3355738161"/>
              </p:ext>
            </p:extLst>
          </p:nvPr>
        </p:nvGraphicFramePr>
        <p:xfrm>
          <a:off x="1077119" y="1789113"/>
          <a:ext cx="6989763" cy="3763964"/>
        </p:xfrm>
        <a:graphic>
          <a:graphicData uri="http://schemas.openxmlformats.org/drawingml/2006/table">
            <a:tbl>
              <a:tblPr firstRow="1" bandRow="1">
                <a:tableStyleId>{5C22544A-7EE6-4342-B048-85BDC9FD1C3A}</a:tableStyleId>
              </a:tblPr>
              <a:tblGrid>
                <a:gridCol w="4779962">
                  <a:extLst>
                    <a:ext uri="{9D8B030D-6E8A-4147-A177-3AD203B41FA5}">
                      <a16:colId xmlns:a16="http://schemas.microsoft.com/office/drawing/2014/main" val="2606888687"/>
                    </a:ext>
                  </a:extLst>
                </a:gridCol>
                <a:gridCol w="1076325">
                  <a:extLst>
                    <a:ext uri="{9D8B030D-6E8A-4147-A177-3AD203B41FA5}">
                      <a16:colId xmlns:a16="http://schemas.microsoft.com/office/drawing/2014/main" val="2150164940"/>
                    </a:ext>
                  </a:extLst>
                </a:gridCol>
                <a:gridCol w="1133476">
                  <a:extLst>
                    <a:ext uri="{9D8B030D-6E8A-4147-A177-3AD203B41FA5}">
                      <a16:colId xmlns:a16="http://schemas.microsoft.com/office/drawing/2014/main" val="825091240"/>
                    </a:ext>
                  </a:extLst>
                </a:gridCol>
              </a:tblGrid>
              <a:tr h="940991">
                <a:tc>
                  <a:txBody>
                    <a:bodyPr/>
                    <a:lstStyle/>
                    <a:p>
                      <a:pPr algn="ctr"/>
                      <a:r>
                        <a:rPr lang="en-US" sz="1800" b="1" u="sng" dirty="0">
                          <a:solidFill>
                            <a:srgbClr val="1F497D"/>
                          </a:solidFill>
                        </a:rPr>
                        <a:t>DC 5228 Thumb, limitation of motion:</a:t>
                      </a:r>
                    </a:p>
                  </a:txBody>
                  <a:tcPr anchor="ctr"/>
                </a:tc>
                <a:tc>
                  <a:txBody>
                    <a:bodyPr/>
                    <a:lstStyle/>
                    <a:p>
                      <a:pPr algn="ctr"/>
                      <a:r>
                        <a:rPr lang="en-US" sz="1800" b="1" u="sng" dirty="0">
                          <a:solidFill>
                            <a:srgbClr val="1F497D"/>
                          </a:solidFill>
                        </a:rPr>
                        <a:t>Major</a:t>
                      </a:r>
                    </a:p>
                  </a:txBody>
                  <a:tcPr anchor="ctr"/>
                </a:tc>
                <a:tc>
                  <a:txBody>
                    <a:bodyPr/>
                    <a:lstStyle/>
                    <a:p>
                      <a:pPr algn="ctr"/>
                      <a:r>
                        <a:rPr lang="en-US" sz="1800" b="1" u="sng" dirty="0">
                          <a:solidFill>
                            <a:srgbClr val="1F497D"/>
                          </a:solidFill>
                        </a:rPr>
                        <a:t>Minor</a:t>
                      </a:r>
                    </a:p>
                  </a:txBody>
                  <a:tcPr anchor="ctr"/>
                </a:tc>
                <a:extLst>
                  <a:ext uri="{0D108BD9-81ED-4DB2-BD59-A6C34878D82A}">
                    <a16:rowId xmlns:a16="http://schemas.microsoft.com/office/drawing/2014/main" val="4128666477"/>
                  </a:ext>
                </a:extLst>
              </a:tr>
              <a:tr h="940991">
                <a:tc>
                  <a:txBody>
                    <a:bodyPr/>
                    <a:lstStyle/>
                    <a:p>
                      <a:pPr algn="l"/>
                      <a:r>
                        <a:rPr lang="en-US" sz="1800" b="0" dirty="0">
                          <a:solidFill>
                            <a:srgbClr val="1F497D"/>
                          </a:solidFill>
                        </a:rPr>
                        <a:t>With a gap of more than 2 inches (5.1cm) between thumb pad and the fingers, with thumb attempting to oppose the fingers</a:t>
                      </a:r>
                    </a:p>
                  </a:txBody>
                  <a:tcPr anchor="ctr"/>
                </a:tc>
                <a:tc>
                  <a:txBody>
                    <a:bodyPr/>
                    <a:lstStyle/>
                    <a:p>
                      <a:pPr algn="ctr"/>
                      <a:r>
                        <a:rPr lang="en-US" sz="1800" b="1" dirty="0">
                          <a:solidFill>
                            <a:srgbClr val="1F497D"/>
                          </a:solidFill>
                        </a:rPr>
                        <a:t>20%</a:t>
                      </a:r>
                    </a:p>
                  </a:txBody>
                  <a:tcPr anchor="ctr"/>
                </a:tc>
                <a:tc>
                  <a:txBody>
                    <a:bodyPr/>
                    <a:lstStyle/>
                    <a:p>
                      <a:pPr algn="ctr"/>
                      <a:r>
                        <a:rPr lang="en-US" sz="1800" b="1" dirty="0">
                          <a:solidFill>
                            <a:srgbClr val="1F497D"/>
                          </a:solidFill>
                        </a:rPr>
                        <a:t>20%</a:t>
                      </a:r>
                    </a:p>
                  </a:txBody>
                  <a:tcPr anchor="ctr"/>
                </a:tc>
                <a:extLst>
                  <a:ext uri="{0D108BD9-81ED-4DB2-BD59-A6C34878D82A}">
                    <a16:rowId xmlns:a16="http://schemas.microsoft.com/office/drawing/2014/main" val="774063209"/>
                  </a:ext>
                </a:extLst>
              </a:tr>
              <a:tr h="940991">
                <a:tc>
                  <a:txBody>
                    <a:bodyPr/>
                    <a:lstStyle/>
                    <a:p>
                      <a:pPr algn="l"/>
                      <a:r>
                        <a:rPr lang="en-US" sz="1800" b="0" dirty="0">
                          <a:solidFill>
                            <a:srgbClr val="1F497D"/>
                          </a:solidFill>
                        </a:rPr>
                        <a:t>With a gap of 1 to 2 inches (2.5 to 5.1cm) between the thumb pad and the fingers, with thumb attempting to oppose the fingers</a:t>
                      </a:r>
                    </a:p>
                  </a:txBody>
                  <a:tcPr anchor="ctr"/>
                </a:tc>
                <a:tc>
                  <a:txBody>
                    <a:bodyPr/>
                    <a:lstStyle/>
                    <a:p>
                      <a:pPr algn="ctr"/>
                      <a:r>
                        <a:rPr lang="en-US" sz="1800" b="1" dirty="0">
                          <a:solidFill>
                            <a:srgbClr val="1F497D"/>
                          </a:solidFill>
                        </a:rPr>
                        <a:t>10%</a:t>
                      </a:r>
                    </a:p>
                  </a:txBody>
                  <a:tcPr anchor="ctr"/>
                </a:tc>
                <a:tc>
                  <a:txBody>
                    <a:bodyPr/>
                    <a:lstStyle/>
                    <a:p>
                      <a:pPr algn="ctr"/>
                      <a:r>
                        <a:rPr lang="en-US" sz="1800" b="1" dirty="0">
                          <a:solidFill>
                            <a:srgbClr val="1F497D"/>
                          </a:solidFill>
                        </a:rPr>
                        <a:t>10%</a:t>
                      </a:r>
                    </a:p>
                  </a:txBody>
                  <a:tcPr anchor="ctr"/>
                </a:tc>
                <a:extLst>
                  <a:ext uri="{0D108BD9-81ED-4DB2-BD59-A6C34878D82A}">
                    <a16:rowId xmlns:a16="http://schemas.microsoft.com/office/drawing/2014/main" val="2030623056"/>
                  </a:ext>
                </a:extLst>
              </a:tr>
              <a:tr h="940991">
                <a:tc>
                  <a:txBody>
                    <a:bodyPr/>
                    <a:lstStyle/>
                    <a:p>
                      <a:pPr algn="l"/>
                      <a:r>
                        <a:rPr lang="en-US" sz="1800" b="0" dirty="0">
                          <a:solidFill>
                            <a:srgbClr val="1F497D"/>
                          </a:solidFill>
                        </a:rPr>
                        <a:t>With a gap of less than 1 inch (2.5cm) between the thumb pad and the fingers, with the thumb attempting to oppose the fingers</a:t>
                      </a:r>
                    </a:p>
                  </a:txBody>
                  <a:tcPr anchor="ctr"/>
                </a:tc>
                <a:tc>
                  <a:txBody>
                    <a:bodyPr/>
                    <a:lstStyle/>
                    <a:p>
                      <a:pPr algn="ctr"/>
                      <a:r>
                        <a:rPr lang="en-US" sz="1800" b="1" dirty="0">
                          <a:solidFill>
                            <a:srgbClr val="1F497D"/>
                          </a:solidFill>
                        </a:rPr>
                        <a:t>0%</a:t>
                      </a:r>
                    </a:p>
                  </a:txBody>
                  <a:tcPr anchor="ctr"/>
                </a:tc>
                <a:tc>
                  <a:txBody>
                    <a:bodyPr/>
                    <a:lstStyle/>
                    <a:p>
                      <a:pPr algn="ctr"/>
                      <a:r>
                        <a:rPr lang="en-US" sz="1800" b="1" dirty="0">
                          <a:solidFill>
                            <a:srgbClr val="1F497D"/>
                          </a:solidFill>
                        </a:rPr>
                        <a:t>0%</a:t>
                      </a:r>
                    </a:p>
                  </a:txBody>
                  <a:tcPr anchor="ctr"/>
                </a:tc>
                <a:extLst>
                  <a:ext uri="{0D108BD9-81ED-4DB2-BD59-A6C34878D82A}">
                    <a16:rowId xmlns:a16="http://schemas.microsoft.com/office/drawing/2014/main" val="1346903322"/>
                  </a:ext>
                </a:extLst>
              </a:tr>
            </a:tbl>
          </a:graphicData>
        </a:graphic>
      </p:graphicFrame>
    </p:spTree>
    <p:extLst>
      <p:ext uri="{BB962C8B-B14F-4D97-AF65-F5344CB8AC3E}">
        <p14:creationId xmlns:p14="http://schemas.microsoft.com/office/powerpoint/2010/main" val="161012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Limitation of Motion of Individual Digits</a:t>
            </a:r>
          </a:p>
        </p:txBody>
      </p:sp>
      <p:sp>
        <p:nvSpPr>
          <p:cNvPr id="5" name="Slide Number Placeholder 4"/>
          <p:cNvSpPr>
            <a:spLocks noGrp="1"/>
          </p:cNvSpPr>
          <p:nvPr>
            <p:ph type="sldNum" sz="quarter" idx="10"/>
          </p:nvPr>
        </p:nvSpPr>
        <p:spPr/>
        <p:txBody>
          <a:bodyPr/>
          <a:lstStyle/>
          <a:p>
            <a:fld id="{7C414AED-89CE-4A48-8B2B-1B3A5C68EA2A}" type="slidenum">
              <a:rPr lang="en-US" smtClean="0"/>
              <a:t>16</a:t>
            </a:fld>
            <a:endParaRPr lang="en-US" dirty="0"/>
          </a:p>
        </p:txBody>
      </p:sp>
      <p:graphicFrame>
        <p:nvGraphicFramePr>
          <p:cNvPr id="4" name="Content Placeholder 3">
            <a:extLst>
              <a:ext uri="{FF2B5EF4-FFF2-40B4-BE49-F238E27FC236}">
                <a16:creationId xmlns:a16="http://schemas.microsoft.com/office/drawing/2014/main" id="{0C239787-CBC1-43AF-B5AA-B188A88B5843}"/>
              </a:ext>
            </a:extLst>
          </p:cNvPr>
          <p:cNvGraphicFramePr>
            <a:graphicFrameLocks noGrp="1"/>
          </p:cNvGraphicFramePr>
          <p:nvPr>
            <p:ph sz="half" idx="1"/>
            <p:extLst>
              <p:ext uri="{D42A27DB-BD31-4B8C-83A1-F6EECF244321}">
                <p14:modId xmlns:p14="http://schemas.microsoft.com/office/powerpoint/2010/main" val="1173910302"/>
              </p:ext>
            </p:extLst>
          </p:nvPr>
        </p:nvGraphicFramePr>
        <p:xfrm>
          <a:off x="796131" y="1789112"/>
          <a:ext cx="7551739" cy="4158509"/>
        </p:xfrm>
        <a:graphic>
          <a:graphicData uri="http://schemas.openxmlformats.org/drawingml/2006/table">
            <a:tbl>
              <a:tblPr firstRow="1" bandRow="1">
                <a:tableStyleId>{5C22544A-7EE6-4342-B048-85BDC9FD1C3A}</a:tableStyleId>
              </a:tblPr>
              <a:tblGrid>
                <a:gridCol w="4991514">
                  <a:extLst>
                    <a:ext uri="{9D8B030D-6E8A-4147-A177-3AD203B41FA5}">
                      <a16:colId xmlns:a16="http://schemas.microsoft.com/office/drawing/2014/main" val="3301076190"/>
                    </a:ext>
                  </a:extLst>
                </a:gridCol>
                <a:gridCol w="1326159">
                  <a:extLst>
                    <a:ext uri="{9D8B030D-6E8A-4147-A177-3AD203B41FA5}">
                      <a16:colId xmlns:a16="http://schemas.microsoft.com/office/drawing/2014/main" val="4204515804"/>
                    </a:ext>
                  </a:extLst>
                </a:gridCol>
                <a:gridCol w="1234066">
                  <a:extLst>
                    <a:ext uri="{9D8B030D-6E8A-4147-A177-3AD203B41FA5}">
                      <a16:colId xmlns:a16="http://schemas.microsoft.com/office/drawing/2014/main" val="243096459"/>
                    </a:ext>
                  </a:extLst>
                </a:gridCol>
              </a:tblGrid>
              <a:tr h="1232429">
                <a:tc>
                  <a:txBody>
                    <a:bodyPr/>
                    <a:lstStyle/>
                    <a:p>
                      <a:r>
                        <a:rPr lang="en-US" sz="1800" u="sng" dirty="0">
                          <a:solidFill>
                            <a:srgbClr val="1F497D"/>
                          </a:solidFill>
                        </a:rPr>
                        <a:t>DC 5229 Index or long finger, limitation of motion:</a:t>
                      </a:r>
                    </a:p>
                  </a:txBody>
                  <a:tcPr anchor="ctr"/>
                </a:tc>
                <a:tc>
                  <a:txBody>
                    <a:bodyPr/>
                    <a:lstStyle/>
                    <a:p>
                      <a:pPr algn="ctr"/>
                      <a:r>
                        <a:rPr lang="en-US" sz="1800" u="sng" dirty="0">
                          <a:solidFill>
                            <a:srgbClr val="1F497D"/>
                          </a:solidFill>
                        </a:rPr>
                        <a:t>Major</a:t>
                      </a:r>
                    </a:p>
                  </a:txBody>
                  <a:tcPr anchor="ctr"/>
                </a:tc>
                <a:tc>
                  <a:txBody>
                    <a:bodyPr/>
                    <a:lstStyle/>
                    <a:p>
                      <a:pPr algn="ctr"/>
                      <a:r>
                        <a:rPr lang="en-US" sz="1800" u="sng" dirty="0">
                          <a:solidFill>
                            <a:srgbClr val="1F497D"/>
                          </a:solidFill>
                        </a:rPr>
                        <a:t>Minor</a:t>
                      </a:r>
                    </a:p>
                  </a:txBody>
                  <a:tcPr anchor="ctr"/>
                </a:tc>
                <a:extLst>
                  <a:ext uri="{0D108BD9-81ED-4DB2-BD59-A6C34878D82A}">
                    <a16:rowId xmlns:a16="http://schemas.microsoft.com/office/drawing/2014/main" val="4028964026"/>
                  </a:ext>
                </a:extLst>
              </a:tr>
              <a:tr h="1232429">
                <a:tc>
                  <a:txBody>
                    <a:bodyPr/>
                    <a:lstStyle/>
                    <a:p>
                      <a:r>
                        <a:rPr lang="en-US" sz="1800" dirty="0">
                          <a:solidFill>
                            <a:srgbClr val="1F497D"/>
                          </a:solidFill>
                        </a:rPr>
                        <a:t>With a gap of 1 inch (2.5cm) or more between the fingertip and the proximal transverse crease of the palm, with the finger flexed to the extent possible, or; with extension limited by more than 30 degrees</a:t>
                      </a:r>
                    </a:p>
                  </a:txBody>
                  <a:tcPr anchor="ctr"/>
                </a:tc>
                <a:tc>
                  <a:txBody>
                    <a:bodyPr/>
                    <a:lstStyle/>
                    <a:p>
                      <a:pPr algn="ctr"/>
                      <a:r>
                        <a:rPr lang="en-US" sz="1800" b="1" dirty="0">
                          <a:solidFill>
                            <a:srgbClr val="1F497D"/>
                          </a:solidFill>
                        </a:rPr>
                        <a:t>10%</a:t>
                      </a:r>
                    </a:p>
                  </a:txBody>
                  <a:tcPr anchor="ctr"/>
                </a:tc>
                <a:tc>
                  <a:txBody>
                    <a:bodyPr/>
                    <a:lstStyle/>
                    <a:p>
                      <a:pPr algn="ctr"/>
                      <a:r>
                        <a:rPr lang="en-US" sz="1800" b="1" dirty="0">
                          <a:solidFill>
                            <a:srgbClr val="1F497D"/>
                          </a:solidFill>
                        </a:rPr>
                        <a:t>10%</a:t>
                      </a:r>
                    </a:p>
                  </a:txBody>
                  <a:tcPr anchor="ctr"/>
                </a:tc>
                <a:extLst>
                  <a:ext uri="{0D108BD9-81ED-4DB2-BD59-A6C34878D82A}">
                    <a16:rowId xmlns:a16="http://schemas.microsoft.com/office/drawing/2014/main" val="2159309809"/>
                  </a:ext>
                </a:extLst>
              </a:tr>
              <a:tr h="1232429">
                <a:tc>
                  <a:txBody>
                    <a:bodyPr/>
                    <a:lstStyle/>
                    <a:p>
                      <a:r>
                        <a:rPr lang="en-US" sz="1800" dirty="0">
                          <a:solidFill>
                            <a:srgbClr val="1F497D"/>
                          </a:solidFill>
                        </a:rPr>
                        <a:t>With a gap of less than 1 inch (2.5cm) between the fingertip and the proximal transverse crease of the palm, with the finger flexed to the extent possible; and, extension limited by no more than 30 degrees</a:t>
                      </a:r>
                    </a:p>
                  </a:txBody>
                  <a:tcPr anchor="ctr"/>
                </a:tc>
                <a:tc>
                  <a:txBody>
                    <a:bodyPr/>
                    <a:lstStyle/>
                    <a:p>
                      <a:pPr algn="ctr"/>
                      <a:r>
                        <a:rPr lang="en-US" sz="1800" b="1" dirty="0">
                          <a:solidFill>
                            <a:srgbClr val="1F497D"/>
                          </a:solidFill>
                        </a:rPr>
                        <a:t>0%</a:t>
                      </a:r>
                    </a:p>
                  </a:txBody>
                  <a:tcPr anchor="ctr"/>
                </a:tc>
                <a:tc>
                  <a:txBody>
                    <a:bodyPr/>
                    <a:lstStyle/>
                    <a:p>
                      <a:pPr algn="ctr"/>
                      <a:r>
                        <a:rPr lang="en-US" sz="1800" b="1" dirty="0">
                          <a:solidFill>
                            <a:srgbClr val="1F497D"/>
                          </a:solidFill>
                        </a:rPr>
                        <a:t>0%</a:t>
                      </a:r>
                    </a:p>
                  </a:txBody>
                  <a:tcPr anchor="ctr"/>
                </a:tc>
                <a:extLst>
                  <a:ext uri="{0D108BD9-81ED-4DB2-BD59-A6C34878D82A}">
                    <a16:rowId xmlns:a16="http://schemas.microsoft.com/office/drawing/2014/main" val="1668695927"/>
                  </a:ext>
                </a:extLst>
              </a:tr>
            </a:tbl>
          </a:graphicData>
        </a:graphic>
      </p:graphicFrame>
    </p:spTree>
    <p:extLst>
      <p:ext uri="{BB962C8B-B14F-4D97-AF65-F5344CB8AC3E}">
        <p14:creationId xmlns:p14="http://schemas.microsoft.com/office/powerpoint/2010/main" val="410242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1066800"/>
          </a:xfrm>
        </p:spPr>
        <p:txBody>
          <a:bodyPr>
            <a:normAutofit/>
          </a:bodyPr>
          <a:lstStyle/>
          <a:p>
            <a:r>
              <a:rPr lang="en-US" sz="2800" dirty="0"/>
              <a:t>Limitation of Motion of Individual Digits</a:t>
            </a:r>
          </a:p>
        </p:txBody>
      </p:sp>
      <p:sp>
        <p:nvSpPr>
          <p:cNvPr id="5" name="Slide Number Placeholder 4"/>
          <p:cNvSpPr>
            <a:spLocks noGrp="1"/>
          </p:cNvSpPr>
          <p:nvPr>
            <p:ph type="sldNum" sz="quarter" idx="10"/>
          </p:nvPr>
        </p:nvSpPr>
        <p:spPr/>
        <p:txBody>
          <a:bodyPr/>
          <a:lstStyle/>
          <a:p>
            <a:fld id="{7C414AED-89CE-4A48-8B2B-1B3A5C68EA2A}" type="slidenum">
              <a:rPr lang="en-US" smtClean="0"/>
              <a:t>17</a:t>
            </a:fld>
            <a:endParaRPr lang="en-US" dirty="0"/>
          </a:p>
        </p:txBody>
      </p:sp>
      <p:pic>
        <p:nvPicPr>
          <p:cNvPr id="2050" name="Picture 2" descr="Thumbnail of: Animation of movements of the MCP and PIP joints of the fing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9783" y="4265870"/>
            <a:ext cx="2244434" cy="24688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a:extLst>
              <a:ext uri="{FF2B5EF4-FFF2-40B4-BE49-F238E27FC236}">
                <a16:creationId xmlns:a16="http://schemas.microsoft.com/office/drawing/2014/main" id="{D38A5787-C1E7-4D17-B3BC-5416F0867DB4}"/>
              </a:ext>
            </a:extLst>
          </p:cNvPr>
          <p:cNvGraphicFramePr>
            <a:graphicFrameLocks noGrp="1"/>
          </p:cNvGraphicFramePr>
          <p:nvPr>
            <p:ph sz="half" idx="1"/>
            <p:extLst>
              <p:ext uri="{D42A27DB-BD31-4B8C-83A1-F6EECF244321}">
                <p14:modId xmlns:p14="http://schemas.microsoft.com/office/powerpoint/2010/main" val="243980741"/>
              </p:ext>
            </p:extLst>
          </p:nvPr>
        </p:nvGraphicFramePr>
        <p:xfrm>
          <a:off x="781050" y="1789113"/>
          <a:ext cx="7581900" cy="2335212"/>
        </p:xfrm>
        <a:graphic>
          <a:graphicData uri="http://schemas.openxmlformats.org/drawingml/2006/table">
            <a:tbl>
              <a:tblPr firstRow="1" bandRow="1">
                <a:tableStyleId>{5C22544A-7EE6-4342-B048-85BDC9FD1C3A}</a:tableStyleId>
              </a:tblPr>
              <a:tblGrid>
                <a:gridCol w="5095875">
                  <a:extLst>
                    <a:ext uri="{9D8B030D-6E8A-4147-A177-3AD203B41FA5}">
                      <a16:colId xmlns:a16="http://schemas.microsoft.com/office/drawing/2014/main" val="2216030134"/>
                    </a:ext>
                  </a:extLst>
                </a:gridCol>
                <a:gridCol w="1247775">
                  <a:extLst>
                    <a:ext uri="{9D8B030D-6E8A-4147-A177-3AD203B41FA5}">
                      <a16:colId xmlns:a16="http://schemas.microsoft.com/office/drawing/2014/main" val="3689498340"/>
                    </a:ext>
                  </a:extLst>
                </a:gridCol>
                <a:gridCol w="1238250">
                  <a:extLst>
                    <a:ext uri="{9D8B030D-6E8A-4147-A177-3AD203B41FA5}">
                      <a16:colId xmlns:a16="http://schemas.microsoft.com/office/drawing/2014/main" val="4175658932"/>
                    </a:ext>
                  </a:extLst>
                </a:gridCol>
              </a:tblGrid>
              <a:tr h="1167606">
                <a:tc>
                  <a:txBody>
                    <a:bodyPr/>
                    <a:lstStyle/>
                    <a:p>
                      <a:r>
                        <a:rPr lang="en-US" sz="1800" u="sng" dirty="0">
                          <a:solidFill>
                            <a:srgbClr val="1F497D"/>
                          </a:solidFill>
                        </a:rPr>
                        <a:t>DC 5230 Ring or little finger, limitation of motion:</a:t>
                      </a:r>
                    </a:p>
                  </a:txBody>
                  <a:tcPr anchor="ctr"/>
                </a:tc>
                <a:tc>
                  <a:txBody>
                    <a:bodyPr/>
                    <a:lstStyle/>
                    <a:p>
                      <a:pPr algn="ctr"/>
                      <a:r>
                        <a:rPr lang="en-US" sz="1800" u="sng" dirty="0">
                          <a:solidFill>
                            <a:srgbClr val="1F497D"/>
                          </a:solidFill>
                        </a:rPr>
                        <a:t>Major</a:t>
                      </a:r>
                    </a:p>
                  </a:txBody>
                  <a:tcPr anchor="ctr"/>
                </a:tc>
                <a:tc>
                  <a:txBody>
                    <a:bodyPr/>
                    <a:lstStyle/>
                    <a:p>
                      <a:pPr algn="ctr"/>
                      <a:r>
                        <a:rPr lang="en-US" sz="1800" u="sng" dirty="0">
                          <a:solidFill>
                            <a:srgbClr val="1F497D"/>
                          </a:solidFill>
                        </a:rPr>
                        <a:t>Minor</a:t>
                      </a:r>
                    </a:p>
                  </a:txBody>
                  <a:tcPr anchor="ctr"/>
                </a:tc>
                <a:extLst>
                  <a:ext uri="{0D108BD9-81ED-4DB2-BD59-A6C34878D82A}">
                    <a16:rowId xmlns:a16="http://schemas.microsoft.com/office/drawing/2014/main" val="2876752640"/>
                  </a:ext>
                </a:extLst>
              </a:tr>
              <a:tr h="1167606">
                <a:tc>
                  <a:txBody>
                    <a:bodyPr/>
                    <a:lstStyle/>
                    <a:p>
                      <a:r>
                        <a:rPr lang="en-US" sz="1800" dirty="0">
                          <a:solidFill>
                            <a:srgbClr val="1F497D"/>
                          </a:solidFill>
                        </a:rPr>
                        <a:t>Any limitation of motion</a:t>
                      </a:r>
                    </a:p>
                  </a:txBody>
                  <a:tcPr anchor="ctr"/>
                </a:tc>
                <a:tc>
                  <a:txBody>
                    <a:bodyPr/>
                    <a:lstStyle/>
                    <a:p>
                      <a:pPr algn="ctr"/>
                      <a:r>
                        <a:rPr lang="en-US" sz="1800" b="1" dirty="0">
                          <a:solidFill>
                            <a:srgbClr val="1F497D"/>
                          </a:solidFill>
                        </a:rPr>
                        <a:t>0%</a:t>
                      </a:r>
                    </a:p>
                  </a:txBody>
                  <a:tcPr anchor="ctr"/>
                </a:tc>
                <a:tc>
                  <a:txBody>
                    <a:bodyPr/>
                    <a:lstStyle/>
                    <a:p>
                      <a:pPr algn="ctr"/>
                      <a:r>
                        <a:rPr lang="en-US" sz="1800" b="1" dirty="0">
                          <a:solidFill>
                            <a:srgbClr val="1F497D"/>
                          </a:solidFill>
                        </a:rPr>
                        <a:t>0%</a:t>
                      </a:r>
                    </a:p>
                  </a:txBody>
                  <a:tcPr anchor="ctr"/>
                </a:tc>
                <a:extLst>
                  <a:ext uri="{0D108BD9-81ED-4DB2-BD59-A6C34878D82A}">
                    <a16:rowId xmlns:a16="http://schemas.microsoft.com/office/drawing/2014/main" val="1572683899"/>
                  </a:ext>
                </a:extLst>
              </a:tr>
            </a:tbl>
          </a:graphicData>
        </a:graphic>
      </p:graphicFrame>
    </p:spTree>
    <p:extLst>
      <p:ext uri="{BB962C8B-B14F-4D97-AF65-F5344CB8AC3E}">
        <p14:creationId xmlns:p14="http://schemas.microsoft.com/office/powerpoint/2010/main" val="101843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29"/>
            <a:ext cx="9144000" cy="1086867"/>
          </a:xfrm>
        </p:spPr>
        <p:txBody>
          <a:bodyPr/>
          <a:lstStyle/>
          <a:p>
            <a:r>
              <a:rPr lang="en-US" altLang="en-US" b="1" dirty="0">
                <a:effectLst/>
              </a:rPr>
              <a:t>Musculoskeletal</a:t>
            </a:r>
            <a:r>
              <a:rPr lang="en-US" altLang="en-US" sz="3000" b="1" dirty="0">
                <a:effectLst/>
              </a:rPr>
              <a:t> Spinal Disorders</a:t>
            </a:r>
            <a:endParaRPr lang="en-US" sz="3000" dirty="0">
              <a:effectLst/>
            </a:endParaRPr>
          </a:p>
        </p:txBody>
      </p:sp>
      <p:sp>
        <p:nvSpPr>
          <p:cNvPr id="5" name="Content Placeholder 4"/>
          <p:cNvSpPr>
            <a:spLocks noGrp="1"/>
          </p:cNvSpPr>
          <p:nvPr>
            <p:ph idx="1"/>
          </p:nvPr>
        </p:nvSpPr>
        <p:spPr>
          <a:xfrm>
            <a:off x="467285" y="2199086"/>
            <a:ext cx="8209430" cy="1679970"/>
          </a:xfrm>
        </p:spPr>
        <p:txBody>
          <a:bodyPr>
            <a:normAutofit fontScale="77500" lnSpcReduction="20000"/>
          </a:bodyPr>
          <a:lstStyle/>
          <a:p>
            <a:r>
              <a:rPr lang="en-US" altLang="en-US" sz="2200" dirty="0">
                <a:solidFill>
                  <a:srgbClr val="1F497D"/>
                </a:solidFill>
              </a:rPr>
              <a:t>The spine is evaluated using two different criteria:</a:t>
            </a:r>
          </a:p>
          <a:p>
            <a:pPr>
              <a:buFont typeface="Wingdings" pitchFamily="2" charset="2"/>
              <a:buChar char="§"/>
              <a:defRPr/>
            </a:pPr>
            <a:endParaRPr lang="en-US" sz="1800" dirty="0"/>
          </a:p>
          <a:p>
            <a:pPr marL="342900" indent="-342900">
              <a:buFont typeface="Wingdings" panose="05000000000000000000" pitchFamily="2" charset="2"/>
              <a:buChar char="Ø"/>
              <a:defRPr/>
            </a:pPr>
            <a:r>
              <a:rPr lang="en-US" sz="2300" dirty="0">
                <a:solidFill>
                  <a:srgbClr val="1F497D"/>
                </a:solidFill>
              </a:rPr>
              <a:t>The General Rating Formula for Diseases and Injuries of the Spine </a:t>
            </a:r>
            <a:r>
              <a:rPr lang="en-US" sz="2300" dirty="0">
                <a:solidFill>
                  <a:srgbClr val="1F497D"/>
                </a:solidFill>
                <a:ea typeface="Calibri"/>
              </a:rPr>
              <a:t>(DC 5235 to 5243)</a:t>
            </a:r>
            <a:endParaRPr lang="en-US" sz="2300" dirty="0">
              <a:solidFill>
                <a:srgbClr val="1F497D"/>
              </a:solidFill>
            </a:endParaRPr>
          </a:p>
          <a:p>
            <a:pPr marL="342900" indent="-342900">
              <a:buFont typeface="Wingdings" panose="05000000000000000000" pitchFamily="2" charset="2"/>
              <a:buChar char="Ø"/>
              <a:defRPr/>
            </a:pPr>
            <a:endParaRPr lang="en-US" sz="2300" dirty="0">
              <a:solidFill>
                <a:srgbClr val="1F497D"/>
              </a:solidFill>
            </a:endParaRPr>
          </a:p>
          <a:p>
            <a:pPr marL="342900" indent="-342900">
              <a:buFont typeface="Wingdings" panose="05000000000000000000" pitchFamily="2" charset="2"/>
              <a:buChar char="Ø"/>
              <a:defRPr/>
            </a:pPr>
            <a:r>
              <a:rPr lang="en-US" sz="2300" dirty="0">
                <a:solidFill>
                  <a:srgbClr val="1F497D"/>
                </a:solidFill>
              </a:rPr>
              <a:t>Formula for Rating Intervertebral Disc Syndrome (DC 5243)</a:t>
            </a:r>
          </a:p>
        </p:txBody>
      </p:sp>
      <p:sp>
        <p:nvSpPr>
          <p:cNvPr id="3" name="Slide Number Placeholder 2"/>
          <p:cNvSpPr>
            <a:spLocks noGrp="1"/>
          </p:cNvSpPr>
          <p:nvPr>
            <p:ph type="sldNum" sz="quarter" idx="12"/>
          </p:nvPr>
        </p:nvSpPr>
        <p:spPr/>
        <p:txBody>
          <a:bodyPr/>
          <a:lstStyle/>
          <a:p>
            <a:fld id="{7C414AED-89CE-4A48-8B2B-1B3A5C68EA2A}" type="slidenum">
              <a:rPr lang="en-US" smtClean="0"/>
              <a:t>18</a:t>
            </a:fld>
            <a:endParaRPr lang="en-US" dirty="0"/>
          </a:p>
        </p:txBody>
      </p:sp>
      <p:pic>
        <p:nvPicPr>
          <p:cNvPr id="6" name="Picture 2" descr="Thumbnail of: Graphic of the spinal cord featuring the cervical, thoracic, lumbar, and sacral nerv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41148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humbnail of: Graphic of the back featuring the spinal cord plexus (cervical, brachial, and lumbrosacra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12080" y="41148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2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1066800"/>
          </a:xfrm>
        </p:spPr>
        <p:txBody>
          <a:bodyPr>
            <a:normAutofit/>
          </a:bodyPr>
          <a:lstStyle/>
          <a:p>
            <a:r>
              <a:rPr lang="en-US" sz="2800" dirty="0"/>
              <a:t>Cervical and Thoracolumbar DCs 5235 to 5243</a:t>
            </a:r>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pic>
        <p:nvPicPr>
          <p:cNvPr id="8" name="Picture 4" descr="Thumbnail of: Side view of head starting straight at 0 degrees and bending forward to 45 degrees then backward past 0 degrees to 55 degre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7106" y="2174696"/>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umbnail of: Woman standing at 0 degrees (straight), bending forward (flexion) from hip to 90 degrees, then bending back (hyperextension) past 0 degrees to 30 degrees.">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27106" y="4104105"/>
            <a:ext cx="1645920" cy="1645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9">
            <a:extLst>
              <a:ext uri="{FF2B5EF4-FFF2-40B4-BE49-F238E27FC236}">
                <a16:creationId xmlns:a16="http://schemas.microsoft.com/office/drawing/2014/main" id="{AC0EB1C8-1E4C-4ED8-B0B6-5312B81A579E}"/>
              </a:ext>
            </a:extLst>
          </p:cNvPr>
          <p:cNvGraphicFramePr>
            <a:graphicFrameLocks noGrp="1"/>
          </p:cNvGraphicFramePr>
          <p:nvPr>
            <p:ph sz="half" idx="1"/>
            <p:extLst>
              <p:ext uri="{D42A27DB-BD31-4B8C-83A1-F6EECF244321}">
                <p14:modId xmlns:p14="http://schemas.microsoft.com/office/powerpoint/2010/main" val="3556302610"/>
              </p:ext>
            </p:extLst>
          </p:nvPr>
        </p:nvGraphicFramePr>
        <p:xfrm>
          <a:off x="723900" y="1554480"/>
          <a:ext cx="6391276" cy="4571682"/>
        </p:xfrm>
        <a:graphic>
          <a:graphicData uri="http://schemas.openxmlformats.org/drawingml/2006/table">
            <a:tbl>
              <a:tblPr firstRow="1" bandRow="1">
                <a:tableStyleId>{5C22544A-7EE6-4342-B048-85BDC9FD1C3A}</a:tableStyleId>
              </a:tblPr>
              <a:tblGrid>
                <a:gridCol w="5219700">
                  <a:extLst>
                    <a:ext uri="{9D8B030D-6E8A-4147-A177-3AD203B41FA5}">
                      <a16:colId xmlns:a16="http://schemas.microsoft.com/office/drawing/2014/main" val="968303609"/>
                    </a:ext>
                  </a:extLst>
                </a:gridCol>
                <a:gridCol w="1171576">
                  <a:extLst>
                    <a:ext uri="{9D8B030D-6E8A-4147-A177-3AD203B41FA5}">
                      <a16:colId xmlns:a16="http://schemas.microsoft.com/office/drawing/2014/main" val="1168430724"/>
                    </a:ext>
                  </a:extLst>
                </a:gridCol>
              </a:tblGrid>
              <a:tr h="825182">
                <a:tc>
                  <a:txBody>
                    <a:bodyPr/>
                    <a:lstStyle/>
                    <a:p>
                      <a:r>
                        <a:rPr lang="en-US" sz="1800" dirty="0">
                          <a:solidFill>
                            <a:srgbClr val="1F497D"/>
                          </a:solidFill>
                        </a:rPr>
                        <a:t>With or without symptoms such as pain (whether or not it radiates), stiffness, or aching in the area of the spine affected by residential or injury or disease:</a:t>
                      </a:r>
                    </a:p>
                  </a:txBody>
                  <a:tcPr/>
                </a:tc>
                <a:tc>
                  <a:txBody>
                    <a:bodyPr/>
                    <a:lstStyle/>
                    <a:p>
                      <a:endParaRPr lang="en-US" sz="1800">
                        <a:solidFill>
                          <a:srgbClr val="1F497D"/>
                        </a:solidFill>
                      </a:endParaRPr>
                    </a:p>
                  </a:txBody>
                  <a:tcPr/>
                </a:tc>
                <a:extLst>
                  <a:ext uri="{0D108BD9-81ED-4DB2-BD59-A6C34878D82A}">
                    <a16:rowId xmlns:a16="http://schemas.microsoft.com/office/drawing/2014/main" val="1556054848"/>
                  </a:ext>
                </a:extLst>
              </a:tr>
              <a:tr h="527367">
                <a:tc>
                  <a:txBody>
                    <a:bodyPr/>
                    <a:lstStyle/>
                    <a:p>
                      <a:r>
                        <a:rPr lang="en-US" sz="1800" dirty="0">
                          <a:solidFill>
                            <a:srgbClr val="1F497D"/>
                          </a:solidFill>
                        </a:rPr>
                        <a:t>Unfavorable ankylosis of the entire spine</a:t>
                      </a:r>
                    </a:p>
                  </a:txBody>
                  <a:tcPr/>
                </a:tc>
                <a:tc>
                  <a:txBody>
                    <a:bodyPr/>
                    <a:lstStyle/>
                    <a:p>
                      <a:pPr algn="ctr"/>
                      <a:r>
                        <a:rPr lang="en-US" sz="1800" b="1" dirty="0">
                          <a:solidFill>
                            <a:srgbClr val="1F497D"/>
                          </a:solidFill>
                        </a:rPr>
                        <a:t>100%</a:t>
                      </a:r>
                    </a:p>
                  </a:txBody>
                  <a:tcPr anchor="ctr"/>
                </a:tc>
                <a:extLst>
                  <a:ext uri="{0D108BD9-81ED-4DB2-BD59-A6C34878D82A}">
                    <a16:rowId xmlns:a16="http://schemas.microsoft.com/office/drawing/2014/main" val="3689820631"/>
                  </a:ext>
                </a:extLst>
              </a:tr>
              <a:tr h="752475">
                <a:tc>
                  <a:txBody>
                    <a:bodyPr/>
                    <a:lstStyle/>
                    <a:p>
                      <a:r>
                        <a:rPr lang="en-US" sz="1800" dirty="0">
                          <a:solidFill>
                            <a:srgbClr val="1F497D"/>
                          </a:solidFill>
                        </a:rPr>
                        <a:t>Unfavorable ankylosis of the entire thoracolumbar spine</a:t>
                      </a:r>
                    </a:p>
                  </a:txBody>
                  <a:tcPr/>
                </a:tc>
                <a:tc>
                  <a:txBody>
                    <a:bodyPr/>
                    <a:lstStyle/>
                    <a:p>
                      <a:pPr algn="ctr"/>
                      <a:r>
                        <a:rPr lang="en-US" sz="1800" b="1" dirty="0">
                          <a:solidFill>
                            <a:srgbClr val="1F497D"/>
                          </a:solidFill>
                        </a:rPr>
                        <a:t>50%</a:t>
                      </a:r>
                    </a:p>
                  </a:txBody>
                  <a:tcPr anchor="ctr"/>
                </a:tc>
                <a:extLst>
                  <a:ext uri="{0D108BD9-81ED-4DB2-BD59-A6C34878D82A}">
                    <a16:rowId xmlns:a16="http://schemas.microsoft.com/office/drawing/2014/main" val="3873669234"/>
                  </a:ext>
                </a:extLst>
              </a:tr>
              <a:tr h="825182">
                <a:tc>
                  <a:txBody>
                    <a:bodyPr/>
                    <a:lstStyle/>
                    <a:p>
                      <a:r>
                        <a:rPr lang="en-US" sz="1800" dirty="0">
                          <a:solidFill>
                            <a:srgbClr val="1F497D"/>
                          </a:solidFill>
                        </a:rPr>
                        <a:t>Unfavorable ankylosis of the entire cervical spine, or forward flexion of the thoracolumbar spine 30 degrees or less; or favorable ankylosis of the entire thoracolumbar spine</a:t>
                      </a:r>
                    </a:p>
                  </a:txBody>
                  <a:tcPr/>
                </a:tc>
                <a:tc>
                  <a:txBody>
                    <a:bodyPr/>
                    <a:lstStyle/>
                    <a:p>
                      <a:pPr algn="ctr"/>
                      <a:r>
                        <a:rPr lang="en-US" sz="1800" b="1" dirty="0">
                          <a:solidFill>
                            <a:srgbClr val="1F497D"/>
                          </a:solidFill>
                        </a:rPr>
                        <a:t>40%</a:t>
                      </a:r>
                    </a:p>
                  </a:txBody>
                  <a:tcPr anchor="ctr"/>
                </a:tc>
                <a:extLst>
                  <a:ext uri="{0D108BD9-81ED-4DB2-BD59-A6C34878D82A}">
                    <a16:rowId xmlns:a16="http://schemas.microsoft.com/office/drawing/2014/main" val="240805482"/>
                  </a:ext>
                </a:extLst>
              </a:tr>
              <a:tr h="825182">
                <a:tc>
                  <a:txBody>
                    <a:bodyPr/>
                    <a:lstStyle/>
                    <a:p>
                      <a:r>
                        <a:rPr lang="en-US" sz="1800" dirty="0">
                          <a:solidFill>
                            <a:srgbClr val="1F497D"/>
                          </a:solidFill>
                        </a:rPr>
                        <a:t>Forward flexion of the cervical spine 15 degrees or less; or, favorable ankylosis of the entire cervical spine</a:t>
                      </a:r>
                    </a:p>
                  </a:txBody>
                  <a:tcPr/>
                </a:tc>
                <a:tc>
                  <a:txBody>
                    <a:bodyPr/>
                    <a:lstStyle/>
                    <a:p>
                      <a:pPr algn="ctr"/>
                      <a:r>
                        <a:rPr lang="en-US" sz="1800" b="1" dirty="0">
                          <a:solidFill>
                            <a:srgbClr val="1F497D"/>
                          </a:solidFill>
                        </a:rPr>
                        <a:t>30%</a:t>
                      </a:r>
                    </a:p>
                  </a:txBody>
                  <a:tcPr anchor="ctr"/>
                </a:tc>
                <a:extLst>
                  <a:ext uri="{0D108BD9-81ED-4DB2-BD59-A6C34878D82A}">
                    <a16:rowId xmlns:a16="http://schemas.microsoft.com/office/drawing/2014/main" val="2164319017"/>
                  </a:ext>
                </a:extLst>
              </a:tr>
            </a:tbl>
          </a:graphicData>
        </a:graphic>
      </p:graphicFrame>
      <p:sp>
        <p:nvSpPr>
          <p:cNvPr id="11" name="TextBox 10">
            <a:extLst>
              <a:ext uri="{FF2B5EF4-FFF2-40B4-BE49-F238E27FC236}">
                <a16:creationId xmlns:a16="http://schemas.microsoft.com/office/drawing/2014/main" id="{75116C85-65E0-451F-9A3D-92142BBDEA87}"/>
              </a:ext>
            </a:extLst>
          </p:cNvPr>
          <p:cNvSpPr txBox="1"/>
          <p:nvPr/>
        </p:nvSpPr>
        <p:spPr>
          <a:xfrm>
            <a:off x="723900" y="6232644"/>
            <a:ext cx="4086225" cy="338554"/>
          </a:xfrm>
          <a:prstGeom prst="rect">
            <a:avLst/>
          </a:prstGeom>
          <a:noFill/>
        </p:spPr>
        <p:txBody>
          <a:bodyPr wrap="square" rtlCol="0">
            <a:spAutoFit/>
          </a:bodyPr>
          <a:lstStyle/>
          <a:p>
            <a:r>
              <a:rPr lang="en-US" sz="1600" b="1" dirty="0">
                <a:solidFill>
                  <a:srgbClr val="1F497D"/>
                </a:solidFill>
              </a:rPr>
              <a:t>…Continued on next slide</a:t>
            </a:r>
          </a:p>
        </p:txBody>
      </p:sp>
    </p:spTree>
    <p:extLst>
      <p:ext uri="{BB962C8B-B14F-4D97-AF65-F5344CB8AC3E}">
        <p14:creationId xmlns:p14="http://schemas.microsoft.com/office/powerpoint/2010/main" val="160544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effectLst/>
              </a:rPr>
              <a:t>Lesson Objectives</a:t>
            </a:r>
          </a:p>
        </p:txBody>
      </p:sp>
      <p:sp>
        <p:nvSpPr>
          <p:cNvPr id="3" name="Content Placeholder 2"/>
          <p:cNvSpPr>
            <a:spLocks noGrp="1"/>
          </p:cNvSpPr>
          <p:nvPr>
            <p:ph idx="1"/>
          </p:nvPr>
        </p:nvSpPr>
        <p:spPr/>
        <p:txBody>
          <a:bodyPr>
            <a:normAutofit/>
          </a:bodyPr>
          <a:lstStyle/>
          <a:p>
            <a:pPr marL="0" indent="0" hangingPunct="0">
              <a:buNone/>
            </a:pPr>
            <a:r>
              <a:rPr lang="en-US" sz="2400" dirty="0"/>
              <a:t>Upon conclusion of the lesson and given available references, the RVSR will be able to:</a:t>
            </a:r>
          </a:p>
          <a:p>
            <a:pPr marL="342900" indent="-342900" hangingPunct="0">
              <a:buClr>
                <a:schemeClr val="tx2"/>
              </a:buClr>
              <a:buFont typeface="Wingdings" panose="05000000000000000000" pitchFamily="2" charset="2"/>
              <a:buChar char="Ø"/>
            </a:pPr>
            <a:r>
              <a:rPr lang="en-US" sz="2400" dirty="0"/>
              <a:t>identify relevant references pertaining to the musculoskeletal system, and</a:t>
            </a:r>
          </a:p>
          <a:p>
            <a:pPr marL="342900" indent="-342900">
              <a:buClr>
                <a:schemeClr val="tx2"/>
              </a:buClr>
              <a:buFont typeface="Wingdings" panose="05000000000000000000" pitchFamily="2" charset="2"/>
              <a:buChar char="Ø"/>
            </a:pPr>
            <a:r>
              <a:rPr lang="en-US" sz="2400" dirty="0"/>
              <a:t>accurately identify, adjudicate, and evaluate musculoskeletal contentions for upper extremities and spine</a:t>
            </a:r>
          </a:p>
        </p:txBody>
      </p:sp>
      <p:sp>
        <p:nvSpPr>
          <p:cNvPr id="4" name="Slide Number Placeholder 3"/>
          <p:cNvSpPr>
            <a:spLocks noGrp="1"/>
          </p:cNvSpPr>
          <p:nvPr>
            <p:ph type="sldNum" sz="quarter" idx="12"/>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1066800"/>
          </a:xfrm>
        </p:spPr>
        <p:txBody>
          <a:bodyPr>
            <a:normAutofit/>
          </a:bodyPr>
          <a:lstStyle/>
          <a:p>
            <a:r>
              <a:rPr lang="en-US" sz="2800" dirty="0"/>
              <a:t>Cervical and Thoracolumbar DCs 5235 to 5243</a:t>
            </a:r>
          </a:p>
        </p:txBody>
      </p:sp>
      <p:sp>
        <p:nvSpPr>
          <p:cNvPr id="5" name="Slide Number Placeholder 4"/>
          <p:cNvSpPr>
            <a:spLocks noGrp="1"/>
          </p:cNvSpPr>
          <p:nvPr>
            <p:ph type="sldNum" sz="quarter" idx="10"/>
          </p:nvPr>
        </p:nvSpPr>
        <p:spPr/>
        <p:txBody>
          <a:bodyPr/>
          <a:lstStyle/>
          <a:p>
            <a:fld id="{7C414AED-89CE-4A48-8B2B-1B3A5C68EA2A}" type="slidenum">
              <a:rPr lang="en-US" smtClean="0"/>
              <a:t>20</a:t>
            </a:fld>
            <a:endParaRPr lang="en-US" dirty="0"/>
          </a:p>
        </p:txBody>
      </p:sp>
      <p:graphicFrame>
        <p:nvGraphicFramePr>
          <p:cNvPr id="8" name="Content Placeholder 7">
            <a:extLst>
              <a:ext uri="{FF2B5EF4-FFF2-40B4-BE49-F238E27FC236}">
                <a16:creationId xmlns:a16="http://schemas.microsoft.com/office/drawing/2014/main" id="{45ACA6A0-1DD2-4F83-A0F7-BE6E6406A6A8}"/>
              </a:ext>
            </a:extLst>
          </p:cNvPr>
          <p:cNvGraphicFramePr>
            <a:graphicFrameLocks noGrp="1"/>
          </p:cNvGraphicFramePr>
          <p:nvPr>
            <p:ph sz="half" idx="1"/>
            <p:extLst>
              <p:ext uri="{D42A27DB-BD31-4B8C-83A1-F6EECF244321}">
                <p14:modId xmlns:p14="http://schemas.microsoft.com/office/powerpoint/2010/main" val="2693744737"/>
              </p:ext>
            </p:extLst>
          </p:nvPr>
        </p:nvGraphicFramePr>
        <p:xfrm>
          <a:off x="720725" y="1554480"/>
          <a:ext cx="7702550" cy="4815840"/>
        </p:xfrm>
        <a:graphic>
          <a:graphicData uri="http://schemas.openxmlformats.org/drawingml/2006/table">
            <a:tbl>
              <a:tblPr firstRow="1" bandRow="1">
                <a:tableStyleId>{5C22544A-7EE6-4342-B048-85BDC9FD1C3A}</a:tableStyleId>
              </a:tblPr>
              <a:tblGrid>
                <a:gridCol w="6461125">
                  <a:extLst>
                    <a:ext uri="{9D8B030D-6E8A-4147-A177-3AD203B41FA5}">
                      <a16:colId xmlns:a16="http://schemas.microsoft.com/office/drawing/2014/main" val="2296524614"/>
                    </a:ext>
                  </a:extLst>
                </a:gridCol>
                <a:gridCol w="1241425">
                  <a:extLst>
                    <a:ext uri="{9D8B030D-6E8A-4147-A177-3AD203B41FA5}">
                      <a16:colId xmlns:a16="http://schemas.microsoft.com/office/drawing/2014/main" val="2913308859"/>
                    </a:ext>
                  </a:extLst>
                </a:gridCol>
              </a:tblGrid>
              <a:tr h="1739106">
                <a:tc>
                  <a:txBody>
                    <a:bodyPr/>
                    <a:lstStyle/>
                    <a:p>
                      <a:pPr marL="0" marR="0" lvl="0" indent="0" algn="l" defTabSz="289322" rtl="0" eaLnBrk="1" fontAlgn="auto" latinLnBrk="0" hangingPunct="1">
                        <a:lnSpc>
                          <a:spcPct val="100000"/>
                        </a:lnSpc>
                        <a:spcBef>
                          <a:spcPts val="0"/>
                        </a:spcBef>
                        <a:spcAft>
                          <a:spcPts val="0"/>
                        </a:spcAft>
                        <a:buClrTx/>
                        <a:buSzTx/>
                        <a:buFontTx/>
                        <a:buNone/>
                        <a:tabLst/>
                        <a:defRPr/>
                      </a:pPr>
                      <a:r>
                        <a:rPr lang="en-US" sz="1600" b="0" dirty="0">
                          <a:solidFill>
                            <a:srgbClr val="1F497D"/>
                          </a:solidFill>
                        </a:rPr>
                        <a:t>Forward flexion of the thoracolumbar spine greater than 30 degrees but not greater than 60 degrees; or, forward flexion of the cervical spine greater than 15 degrees but not greater than 30 degrees; or, the combined range of motion of the thoracolumbar spine not greater than 120 degrees; or, the combined range of motion of the cervical spine not greater than 170 degrees; or, muscle spasm or guarding severe enough to result in an abnormal gait or abnormal spinal contour such as scoliosis, reversed lordosis, or abnormal kyphosis</a:t>
                      </a:r>
                    </a:p>
                    <a:p>
                      <a:endParaRPr lang="en-US" sz="1600" dirty="0">
                        <a:solidFill>
                          <a:srgbClr val="1F497D"/>
                        </a:solidFill>
                      </a:endParaRPr>
                    </a:p>
                  </a:txBody>
                  <a:tcPr anchor="ctr"/>
                </a:tc>
                <a:tc>
                  <a:txBody>
                    <a:bodyPr/>
                    <a:lstStyle/>
                    <a:p>
                      <a:pPr algn="ctr"/>
                      <a:r>
                        <a:rPr lang="en-US" sz="1800" dirty="0">
                          <a:solidFill>
                            <a:srgbClr val="1F497D"/>
                          </a:solidFill>
                        </a:rPr>
                        <a:t>20%</a:t>
                      </a:r>
                    </a:p>
                  </a:txBody>
                  <a:tcPr anchor="ctr"/>
                </a:tc>
                <a:extLst>
                  <a:ext uri="{0D108BD9-81ED-4DB2-BD59-A6C34878D82A}">
                    <a16:rowId xmlns:a16="http://schemas.microsoft.com/office/drawing/2014/main" val="1751272210"/>
                  </a:ext>
                </a:extLst>
              </a:tr>
              <a:tr h="1739106">
                <a:tc>
                  <a:txBody>
                    <a:bodyPr/>
                    <a:lstStyle/>
                    <a:p>
                      <a:pPr marL="0" marR="0" lvl="0" indent="0" algn="l" defTabSz="289322" rtl="0" eaLnBrk="1" fontAlgn="auto" latinLnBrk="0" hangingPunct="1">
                        <a:lnSpc>
                          <a:spcPct val="100000"/>
                        </a:lnSpc>
                        <a:spcBef>
                          <a:spcPts val="0"/>
                        </a:spcBef>
                        <a:spcAft>
                          <a:spcPts val="0"/>
                        </a:spcAft>
                        <a:buClrTx/>
                        <a:buSzTx/>
                        <a:buFontTx/>
                        <a:buNone/>
                        <a:tabLst/>
                        <a:defRPr/>
                      </a:pPr>
                      <a:r>
                        <a:rPr lang="en-US" sz="1600" dirty="0">
                          <a:solidFill>
                            <a:srgbClr val="1F497D"/>
                          </a:solidFill>
                        </a:rPr>
                        <a:t>Forward flexion of the thoracolumbar spine greater than 60 degrees but not greater than 85 degrees; or, forward flexion of the cervical spine greater than 30 degrees but not greater than 40 degrees; or, combined range of motion of the thoracolumbar spine greater than 120 degrees but not greater than 235 degrees; or, combined range of motion of the cervical spine greater than 170 degrees but not greater than 335 degrees; or, muscle spasm, guarding, or localized tenderness not resulting in abnormal gain or abnormal spinal contour; or, vertebral body fracture with loss of 50 pct. or more of the height</a:t>
                      </a:r>
                    </a:p>
                    <a:p>
                      <a:endParaRPr lang="en-US" sz="1600" dirty="0">
                        <a:solidFill>
                          <a:srgbClr val="1F497D"/>
                        </a:solidFill>
                      </a:endParaRPr>
                    </a:p>
                  </a:txBody>
                  <a:tcPr anchor="ctr"/>
                </a:tc>
                <a:tc>
                  <a:txBody>
                    <a:bodyPr/>
                    <a:lstStyle/>
                    <a:p>
                      <a:pPr algn="ctr"/>
                      <a:r>
                        <a:rPr lang="en-US" sz="1800" b="1" dirty="0">
                          <a:solidFill>
                            <a:srgbClr val="1F497D"/>
                          </a:solidFill>
                        </a:rPr>
                        <a:t>10%</a:t>
                      </a:r>
                    </a:p>
                  </a:txBody>
                  <a:tcPr anchor="ctr"/>
                </a:tc>
                <a:extLst>
                  <a:ext uri="{0D108BD9-81ED-4DB2-BD59-A6C34878D82A}">
                    <a16:rowId xmlns:a16="http://schemas.microsoft.com/office/drawing/2014/main" val="2793106990"/>
                  </a:ext>
                </a:extLst>
              </a:tr>
            </a:tbl>
          </a:graphicData>
        </a:graphic>
      </p:graphicFrame>
    </p:spTree>
    <p:extLst>
      <p:ext uri="{BB962C8B-B14F-4D97-AF65-F5344CB8AC3E}">
        <p14:creationId xmlns:p14="http://schemas.microsoft.com/office/powerpoint/2010/main" val="135921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1066800"/>
          </a:xfrm>
        </p:spPr>
        <p:txBody>
          <a:bodyPr>
            <a:normAutofit/>
          </a:bodyPr>
          <a:lstStyle/>
          <a:p>
            <a:r>
              <a:rPr lang="en-US" sz="2800" dirty="0"/>
              <a:t>IVDS Incapacitating Episodes</a:t>
            </a:r>
          </a:p>
        </p:txBody>
      </p:sp>
      <p:sp>
        <p:nvSpPr>
          <p:cNvPr id="5" name="Slide Number Placeholder 4"/>
          <p:cNvSpPr>
            <a:spLocks noGrp="1"/>
          </p:cNvSpPr>
          <p:nvPr>
            <p:ph type="sldNum" sz="quarter" idx="10"/>
          </p:nvPr>
        </p:nvSpPr>
        <p:spPr/>
        <p:txBody>
          <a:bodyPr/>
          <a:lstStyle/>
          <a:p>
            <a:fld id="{7C414AED-89CE-4A48-8B2B-1B3A5C68EA2A}" type="slidenum">
              <a:rPr lang="en-US" smtClean="0"/>
              <a:t>21</a:t>
            </a:fld>
            <a:endParaRPr lang="en-US" dirty="0"/>
          </a:p>
        </p:txBody>
      </p:sp>
      <p:graphicFrame>
        <p:nvGraphicFramePr>
          <p:cNvPr id="8" name="Content Placeholder 7">
            <a:extLst>
              <a:ext uri="{FF2B5EF4-FFF2-40B4-BE49-F238E27FC236}">
                <a16:creationId xmlns:a16="http://schemas.microsoft.com/office/drawing/2014/main" id="{1FD5E73D-F266-4C2E-ADE7-F808B40C511C}"/>
              </a:ext>
            </a:extLst>
          </p:cNvPr>
          <p:cNvGraphicFramePr>
            <a:graphicFrameLocks noGrp="1"/>
          </p:cNvGraphicFramePr>
          <p:nvPr>
            <p:ph sz="half" idx="1"/>
            <p:extLst>
              <p:ext uri="{D42A27DB-BD31-4B8C-83A1-F6EECF244321}">
                <p14:modId xmlns:p14="http://schemas.microsoft.com/office/powerpoint/2010/main" val="4184329382"/>
              </p:ext>
            </p:extLst>
          </p:nvPr>
        </p:nvGraphicFramePr>
        <p:xfrm>
          <a:off x="723900" y="1554480"/>
          <a:ext cx="7696200" cy="3640138"/>
        </p:xfrm>
        <a:graphic>
          <a:graphicData uri="http://schemas.openxmlformats.org/drawingml/2006/table">
            <a:tbl>
              <a:tblPr firstRow="1" bandRow="1">
                <a:tableStyleId>{5C22544A-7EE6-4342-B048-85BDC9FD1C3A}</a:tableStyleId>
              </a:tblPr>
              <a:tblGrid>
                <a:gridCol w="6457950">
                  <a:extLst>
                    <a:ext uri="{9D8B030D-6E8A-4147-A177-3AD203B41FA5}">
                      <a16:colId xmlns:a16="http://schemas.microsoft.com/office/drawing/2014/main" val="1057204175"/>
                    </a:ext>
                  </a:extLst>
                </a:gridCol>
                <a:gridCol w="1238250">
                  <a:extLst>
                    <a:ext uri="{9D8B030D-6E8A-4147-A177-3AD203B41FA5}">
                      <a16:colId xmlns:a16="http://schemas.microsoft.com/office/drawing/2014/main" val="1863165963"/>
                    </a:ext>
                  </a:extLst>
                </a:gridCol>
              </a:tblGrid>
              <a:tr h="707370">
                <a:tc>
                  <a:txBody>
                    <a:bodyPr/>
                    <a:lstStyle/>
                    <a:p>
                      <a:r>
                        <a:rPr lang="en-US" sz="1800" u="sng" dirty="0">
                          <a:solidFill>
                            <a:srgbClr val="1F497D"/>
                          </a:solidFill>
                        </a:rPr>
                        <a:t>DC 5243 Intervertebral Disc Syndrome:</a:t>
                      </a:r>
                    </a:p>
                  </a:txBody>
                  <a:tcPr anchor="ctr"/>
                </a:tc>
                <a:tc>
                  <a:txBody>
                    <a:bodyPr/>
                    <a:lstStyle/>
                    <a:p>
                      <a:endParaRPr lang="en-US" sz="1800">
                        <a:solidFill>
                          <a:srgbClr val="1F497D"/>
                        </a:solidFill>
                      </a:endParaRPr>
                    </a:p>
                  </a:txBody>
                  <a:tcPr anchor="ctr"/>
                </a:tc>
                <a:extLst>
                  <a:ext uri="{0D108BD9-81ED-4DB2-BD59-A6C34878D82A}">
                    <a16:rowId xmlns:a16="http://schemas.microsoft.com/office/drawing/2014/main" val="2262741555"/>
                  </a:ext>
                </a:extLst>
              </a:tr>
              <a:tr h="733192">
                <a:tc>
                  <a:txBody>
                    <a:bodyPr/>
                    <a:lstStyle/>
                    <a:p>
                      <a:pPr marL="0" marR="0" lvl="0" indent="0" algn="l" defTabSz="289322" rtl="0" eaLnBrk="1" fontAlgn="auto" latinLnBrk="0" hangingPunct="1">
                        <a:lnSpc>
                          <a:spcPct val="100000"/>
                        </a:lnSpc>
                        <a:spcBef>
                          <a:spcPts val="0"/>
                        </a:spcBef>
                        <a:spcAft>
                          <a:spcPts val="0"/>
                        </a:spcAft>
                        <a:buClrTx/>
                        <a:buSzTx/>
                        <a:buFontTx/>
                        <a:buNone/>
                        <a:tabLst/>
                        <a:defRPr/>
                      </a:pPr>
                      <a:r>
                        <a:rPr lang="en-US" sz="1800" dirty="0">
                          <a:solidFill>
                            <a:srgbClr val="1F497D"/>
                          </a:solidFill>
                        </a:rPr>
                        <a:t>With incapacitating episodes having a total duration of at least 6 weeks during the past 12 months</a:t>
                      </a:r>
                    </a:p>
                  </a:txBody>
                  <a:tcPr anchor="ctr"/>
                </a:tc>
                <a:tc>
                  <a:txBody>
                    <a:bodyPr/>
                    <a:lstStyle/>
                    <a:p>
                      <a:pPr algn="ctr"/>
                      <a:r>
                        <a:rPr lang="en-US" sz="1800" b="1" dirty="0">
                          <a:solidFill>
                            <a:srgbClr val="1F497D"/>
                          </a:solidFill>
                        </a:rPr>
                        <a:t>60%</a:t>
                      </a:r>
                    </a:p>
                  </a:txBody>
                  <a:tcPr anchor="ctr"/>
                </a:tc>
                <a:extLst>
                  <a:ext uri="{0D108BD9-81ED-4DB2-BD59-A6C34878D82A}">
                    <a16:rowId xmlns:a16="http://schemas.microsoft.com/office/drawing/2014/main" val="865341173"/>
                  </a:ext>
                </a:extLst>
              </a:tr>
              <a:tr h="733192">
                <a:tc>
                  <a:txBody>
                    <a:bodyPr/>
                    <a:lstStyle/>
                    <a:p>
                      <a:pPr marL="0" marR="0" lvl="0" indent="0" algn="l" defTabSz="289322" rtl="0" eaLnBrk="1" fontAlgn="auto" latinLnBrk="0" hangingPunct="1">
                        <a:lnSpc>
                          <a:spcPct val="100000"/>
                        </a:lnSpc>
                        <a:spcBef>
                          <a:spcPts val="0"/>
                        </a:spcBef>
                        <a:spcAft>
                          <a:spcPts val="0"/>
                        </a:spcAft>
                        <a:buClrTx/>
                        <a:buSzTx/>
                        <a:buFontTx/>
                        <a:buNone/>
                        <a:tabLst/>
                        <a:defRPr/>
                      </a:pPr>
                      <a:r>
                        <a:rPr lang="en-US" sz="1800" dirty="0">
                          <a:solidFill>
                            <a:srgbClr val="1F497D"/>
                          </a:solidFill>
                        </a:rPr>
                        <a:t>With incapacitating episodes having a total duration of at least 4 weeks but less than 6 weeks during the past 12 months</a:t>
                      </a:r>
                    </a:p>
                  </a:txBody>
                  <a:tcPr anchor="ctr"/>
                </a:tc>
                <a:tc>
                  <a:txBody>
                    <a:bodyPr/>
                    <a:lstStyle/>
                    <a:p>
                      <a:pPr algn="ctr"/>
                      <a:r>
                        <a:rPr lang="en-US" sz="1800" b="1" dirty="0">
                          <a:solidFill>
                            <a:srgbClr val="1F497D"/>
                          </a:solidFill>
                        </a:rPr>
                        <a:t>40%</a:t>
                      </a:r>
                    </a:p>
                  </a:txBody>
                  <a:tcPr anchor="ctr"/>
                </a:tc>
                <a:extLst>
                  <a:ext uri="{0D108BD9-81ED-4DB2-BD59-A6C34878D82A}">
                    <a16:rowId xmlns:a16="http://schemas.microsoft.com/office/drawing/2014/main" val="1884120977"/>
                  </a:ext>
                </a:extLst>
              </a:tr>
              <a:tr h="733192">
                <a:tc>
                  <a:txBody>
                    <a:bodyPr/>
                    <a:lstStyle/>
                    <a:p>
                      <a:pPr marL="0" marR="0" lvl="0" indent="0" algn="l" defTabSz="289322" rtl="0" eaLnBrk="1" fontAlgn="auto" latinLnBrk="0" hangingPunct="1">
                        <a:lnSpc>
                          <a:spcPct val="100000"/>
                        </a:lnSpc>
                        <a:spcBef>
                          <a:spcPts val="0"/>
                        </a:spcBef>
                        <a:spcAft>
                          <a:spcPts val="0"/>
                        </a:spcAft>
                        <a:buClrTx/>
                        <a:buSzTx/>
                        <a:buFontTx/>
                        <a:buNone/>
                        <a:tabLst/>
                        <a:defRPr/>
                      </a:pPr>
                      <a:r>
                        <a:rPr lang="en-US" sz="1800" dirty="0">
                          <a:solidFill>
                            <a:srgbClr val="1F497D"/>
                          </a:solidFill>
                        </a:rPr>
                        <a:t>With incapacitating episodes having a total duration of at least 2 weeks but less than 4 weeks during the past 12 months</a:t>
                      </a:r>
                    </a:p>
                  </a:txBody>
                  <a:tcPr anchor="ctr"/>
                </a:tc>
                <a:tc>
                  <a:txBody>
                    <a:bodyPr/>
                    <a:lstStyle/>
                    <a:p>
                      <a:pPr algn="ctr"/>
                      <a:r>
                        <a:rPr lang="en-US" sz="1800" b="1" dirty="0">
                          <a:solidFill>
                            <a:srgbClr val="1F497D"/>
                          </a:solidFill>
                        </a:rPr>
                        <a:t>20%</a:t>
                      </a:r>
                    </a:p>
                  </a:txBody>
                  <a:tcPr anchor="ctr"/>
                </a:tc>
                <a:extLst>
                  <a:ext uri="{0D108BD9-81ED-4DB2-BD59-A6C34878D82A}">
                    <a16:rowId xmlns:a16="http://schemas.microsoft.com/office/drawing/2014/main" val="1161112364"/>
                  </a:ext>
                </a:extLst>
              </a:tr>
              <a:tr h="733192">
                <a:tc>
                  <a:txBody>
                    <a:bodyPr/>
                    <a:lstStyle/>
                    <a:p>
                      <a:pPr marL="0" marR="0" lvl="0" indent="0" algn="l" defTabSz="289322" rtl="0" eaLnBrk="1" fontAlgn="auto" latinLnBrk="0" hangingPunct="1">
                        <a:lnSpc>
                          <a:spcPct val="100000"/>
                        </a:lnSpc>
                        <a:spcBef>
                          <a:spcPts val="0"/>
                        </a:spcBef>
                        <a:spcAft>
                          <a:spcPts val="0"/>
                        </a:spcAft>
                        <a:buClrTx/>
                        <a:buSzTx/>
                        <a:buFontTx/>
                        <a:buNone/>
                        <a:tabLst/>
                        <a:defRPr/>
                      </a:pPr>
                      <a:r>
                        <a:rPr lang="en-US" sz="1800" dirty="0">
                          <a:solidFill>
                            <a:srgbClr val="1F497D"/>
                          </a:solidFill>
                        </a:rPr>
                        <a:t>With incapacitating episodes having a total duration of at least one week but less than 2 weeks during the past 12 months</a:t>
                      </a:r>
                    </a:p>
                  </a:txBody>
                  <a:tcPr anchor="ctr"/>
                </a:tc>
                <a:tc>
                  <a:txBody>
                    <a:bodyPr/>
                    <a:lstStyle/>
                    <a:p>
                      <a:pPr algn="ctr"/>
                      <a:r>
                        <a:rPr lang="en-US" sz="1800" b="1" dirty="0">
                          <a:solidFill>
                            <a:srgbClr val="1F497D"/>
                          </a:solidFill>
                        </a:rPr>
                        <a:t>10%</a:t>
                      </a:r>
                    </a:p>
                  </a:txBody>
                  <a:tcPr anchor="ctr"/>
                </a:tc>
                <a:extLst>
                  <a:ext uri="{0D108BD9-81ED-4DB2-BD59-A6C34878D82A}">
                    <a16:rowId xmlns:a16="http://schemas.microsoft.com/office/drawing/2014/main" val="4113669765"/>
                  </a:ext>
                </a:extLst>
              </a:tr>
            </a:tbl>
          </a:graphicData>
        </a:graphic>
      </p:graphicFrame>
    </p:spTree>
    <p:extLst>
      <p:ext uri="{BB962C8B-B14F-4D97-AF65-F5344CB8AC3E}">
        <p14:creationId xmlns:p14="http://schemas.microsoft.com/office/powerpoint/2010/main" val="364352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29"/>
            <a:ext cx="9144000" cy="1086867"/>
          </a:xfrm>
        </p:spPr>
        <p:txBody>
          <a:bodyPr>
            <a:normAutofit/>
          </a:bodyPr>
          <a:lstStyle/>
          <a:p>
            <a:r>
              <a:rPr lang="en-US" altLang="en-US" b="1" dirty="0">
                <a:effectLst/>
              </a:rPr>
              <a:t>Special Considerations</a:t>
            </a:r>
            <a:endParaRPr lang="en-US" dirty="0">
              <a:effectLst/>
            </a:endParaRPr>
          </a:p>
        </p:txBody>
      </p:sp>
      <p:sp>
        <p:nvSpPr>
          <p:cNvPr id="3" name="Content Placeholder 2"/>
          <p:cNvSpPr>
            <a:spLocks noGrp="1"/>
          </p:cNvSpPr>
          <p:nvPr>
            <p:ph idx="1"/>
          </p:nvPr>
        </p:nvSpPr>
        <p:spPr>
          <a:xfrm>
            <a:off x="457200" y="1645920"/>
            <a:ext cx="8686800" cy="3624942"/>
          </a:xfrm>
        </p:spPr>
        <p:txBody>
          <a:bodyPr/>
          <a:lstStyle/>
          <a:p>
            <a:pPr marL="480060" lvl="3" indent="-480060">
              <a:lnSpc>
                <a:spcPct val="90000"/>
              </a:lnSpc>
              <a:buClr>
                <a:srgbClr val="000066"/>
              </a:buClr>
              <a:buFont typeface="Wingdings" panose="05000000000000000000" pitchFamily="2" charset="2"/>
              <a:buChar char="Ø"/>
              <a:defRPr/>
            </a:pPr>
            <a:endParaRPr lang="en-US" sz="2700" dirty="0">
              <a:latin typeface="Times New Roman" panose="02020603050405020304" pitchFamily="18" charset="0"/>
              <a:cs typeface="Times New Roman" panose="02020603050405020304" pitchFamily="18" charset="0"/>
            </a:endParaRPr>
          </a:p>
          <a:p>
            <a:pPr marL="480060" lvl="3" indent="-480060">
              <a:lnSpc>
                <a:spcPct val="90000"/>
              </a:lnSpc>
              <a:buClr>
                <a:srgbClr val="000066"/>
              </a:buClr>
              <a:buFont typeface="Wingdings" panose="05000000000000000000" pitchFamily="2" charset="2"/>
              <a:buChar char="Ø"/>
              <a:defRPr/>
            </a:pPr>
            <a:r>
              <a:rPr lang="en-US" sz="2700" dirty="0">
                <a:solidFill>
                  <a:srgbClr val="1F497D"/>
                </a:solidFill>
                <a:latin typeface="Times New Roman" panose="02020603050405020304" pitchFamily="18" charset="0"/>
                <a:cs typeface="Times New Roman" panose="02020603050405020304" pitchFamily="18" charset="0"/>
              </a:rPr>
              <a:t>Presumptive Disabilities</a:t>
            </a:r>
          </a:p>
          <a:p>
            <a:pPr marL="480060" lvl="3" indent="-480060">
              <a:lnSpc>
                <a:spcPct val="90000"/>
              </a:lnSpc>
              <a:buClr>
                <a:srgbClr val="000066"/>
              </a:buClr>
              <a:buFont typeface="Wingdings" panose="05000000000000000000" pitchFamily="2" charset="2"/>
              <a:buChar char="Ø"/>
              <a:defRPr/>
            </a:pPr>
            <a:r>
              <a:rPr lang="en-US" sz="2700" dirty="0">
                <a:solidFill>
                  <a:srgbClr val="1F497D"/>
                </a:solidFill>
                <a:latin typeface="Times New Roman" panose="02020603050405020304" pitchFamily="18" charset="0"/>
                <a:cs typeface="Times New Roman" panose="02020603050405020304" pitchFamily="18" charset="0"/>
              </a:rPr>
              <a:t>Special Monthly Compensation</a:t>
            </a:r>
          </a:p>
          <a:p>
            <a:pPr marL="480060" lvl="3" indent="-480060">
              <a:lnSpc>
                <a:spcPct val="90000"/>
              </a:lnSpc>
              <a:buClr>
                <a:srgbClr val="000066"/>
              </a:buClr>
              <a:buFont typeface="Wingdings" panose="05000000000000000000" pitchFamily="2" charset="2"/>
              <a:buChar char="Ø"/>
              <a:defRPr/>
            </a:pPr>
            <a:r>
              <a:rPr lang="en-US" sz="2700" dirty="0">
                <a:solidFill>
                  <a:srgbClr val="1F497D"/>
                </a:solidFill>
                <a:latin typeface="Times New Roman" panose="02020603050405020304" pitchFamily="18" charset="0"/>
                <a:cs typeface="Times New Roman" panose="02020603050405020304" pitchFamily="18" charset="0"/>
              </a:rPr>
              <a:t>Ancillary Considerations</a:t>
            </a:r>
          </a:p>
          <a:p>
            <a:pPr marL="480060" lvl="3" indent="-480060">
              <a:lnSpc>
                <a:spcPct val="90000"/>
              </a:lnSpc>
              <a:buClr>
                <a:srgbClr val="000066"/>
              </a:buClr>
              <a:buFont typeface="Wingdings" panose="05000000000000000000" pitchFamily="2" charset="2"/>
              <a:buChar char="Ø"/>
              <a:defRPr/>
            </a:pPr>
            <a:r>
              <a:rPr lang="en-US" sz="2700" dirty="0">
                <a:solidFill>
                  <a:srgbClr val="1F497D"/>
                </a:solidFill>
                <a:latin typeface="Times New Roman" panose="02020603050405020304" pitchFamily="18" charset="0"/>
                <a:cs typeface="Times New Roman" panose="02020603050405020304" pitchFamily="18" charset="0"/>
              </a:rPr>
              <a:t>Protected Ratings</a:t>
            </a:r>
          </a:p>
          <a:p>
            <a:pPr marL="480060" lvl="3" indent="-480060">
              <a:lnSpc>
                <a:spcPct val="90000"/>
              </a:lnSpc>
              <a:buClr>
                <a:srgbClr val="000066"/>
              </a:buClr>
              <a:buFont typeface="Wingdings" panose="05000000000000000000" pitchFamily="2" charset="2"/>
              <a:buChar char="Ø"/>
              <a:defRPr/>
            </a:pPr>
            <a:r>
              <a:rPr lang="en-US" sz="2700" dirty="0">
                <a:solidFill>
                  <a:srgbClr val="1F497D"/>
                </a:solidFill>
                <a:latin typeface="Times New Roman" panose="02020603050405020304" pitchFamily="18" charset="0"/>
                <a:cs typeface="Times New Roman" panose="02020603050405020304" pitchFamily="18" charset="0"/>
              </a:rPr>
              <a:t>Rating Schedule Changes</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9231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1066800"/>
          </a:xfrm>
        </p:spPr>
        <p:txBody>
          <a:bodyPr>
            <a:normAutofit/>
          </a:bodyPr>
          <a:lstStyle/>
          <a:p>
            <a:r>
              <a:rPr lang="en-US" sz="2800" b="1" dirty="0">
                <a:effectLst/>
              </a:rPr>
              <a:t>Questions</a:t>
            </a:r>
          </a:p>
        </p:txBody>
      </p:sp>
      <p:sp>
        <p:nvSpPr>
          <p:cNvPr id="3" name="Slide Number Placeholder 2"/>
          <p:cNvSpPr>
            <a:spLocks noGrp="1"/>
          </p:cNvSpPr>
          <p:nvPr>
            <p:ph type="sldNum" sz="quarter" idx="10"/>
          </p:nvPr>
        </p:nvSpPr>
        <p:spPr/>
        <p:txBody>
          <a:bodyPr/>
          <a:lstStyle/>
          <a:p>
            <a:fld id="{7C414AED-89CE-4A48-8B2B-1B3A5C68EA2A}" type="slidenum">
              <a:rPr lang="en-US" smtClean="0"/>
              <a:t>23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222" y="2179865"/>
            <a:ext cx="3307556" cy="315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5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29"/>
            <a:ext cx="9144000" cy="1086867"/>
          </a:xfrm>
        </p:spPr>
        <p:txBody>
          <a:bodyPr/>
          <a:lstStyle/>
          <a:p>
            <a:r>
              <a:rPr lang="en-US" sz="3000" b="1" dirty="0">
                <a:effectLst/>
              </a:rPr>
              <a:t>References</a:t>
            </a:r>
          </a:p>
        </p:txBody>
      </p:sp>
      <p:sp>
        <p:nvSpPr>
          <p:cNvPr id="3" name="Content Placeholder 2"/>
          <p:cNvSpPr>
            <a:spLocks noGrp="1"/>
          </p:cNvSpPr>
          <p:nvPr>
            <p:ph idx="1"/>
          </p:nvPr>
        </p:nvSpPr>
        <p:spPr>
          <a:xfrm>
            <a:off x="457201" y="1983922"/>
            <a:ext cx="8490857" cy="3575957"/>
          </a:xfrm>
        </p:spPr>
        <p:txBody>
          <a:bodyPr>
            <a:normAutofit fontScale="92500" lnSpcReduction="20000"/>
          </a:bodyPr>
          <a:lstStyle/>
          <a:p>
            <a:pPr>
              <a:spcBef>
                <a:spcPct val="0"/>
              </a:spcBef>
            </a:pPr>
            <a:r>
              <a:rPr lang="en-US" altLang="en-US" sz="1800" u="sng" dirty="0">
                <a:solidFill>
                  <a:srgbClr val="1F497D"/>
                </a:solidFill>
              </a:rPr>
              <a:t>38 CFR 4.40   Functional loss </a:t>
            </a:r>
          </a:p>
          <a:p>
            <a:pPr>
              <a:spcBef>
                <a:spcPct val="0"/>
              </a:spcBef>
            </a:pPr>
            <a:r>
              <a:rPr lang="en-US" altLang="en-US" sz="1800" u="sng" dirty="0">
                <a:solidFill>
                  <a:srgbClr val="1F497D"/>
                </a:solidFill>
              </a:rPr>
              <a:t>38 CFR 4.41   History of injury</a:t>
            </a:r>
          </a:p>
          <a:p>
            <a:pPr>
              <a:spcBef>
                <a:spcPct val="0"/>
              </a:spcBef>
            </a:pPr>
            <a:r>
              <a:rPr lang="en-US" altLang="en-US" sz="1800" u="sng" dirty="0">
                <a:solidFill>
                  <a:srgbClr val="1F497D"/>
                </a:solidFill>
              </a:rPr>
              <a:t>38 CFR 4.42   Complete medical examination of injury cases</a:t>
            </a:r>
          </a:p>
          <a:p>
            <a:pPr>
              <a:spcBef>
                <a:spcPct val="0"/>
              </a:spcBef>
            </a:pPr>
            <a:r>
              <a:rPr lang="en-US" altLang="en-US" sz="1800" u="sng" dirty="0">
                <a:solidFill>
                  <a:srgbClr val="1F497D"/>
                </a:solidFill>
              </a:rPr>
              <a:t>38 CFR 4.45   The joints</a:t>
            </a:r>
          </a:p>
          <a:p>
            <a:pPr>
              <a:spcBef>
                <a:spcPct val="0"/>
              </a:spcBef>
            </a:pPr>
            <a:r>
              <a:rPr lang="en-US" altLang="en-US" sz="1800" u="sng" dirty="0">
                <a:solidFill>
                  <a:srgbClr val="1F497D"/>
                </a:solidFill>
              </a:rPr>
              <a:t>38 CFR 4.46   Accurate measurement</a:t>
            </a:r>
          </a:p>
          <a:p>
            <a:pPr>
              <a:spcBef>
                <a:spcPct val="0"/>
              </a:spcBef>
            </a:pPr>
            <a:r>
              <a:rPr lang="en-US" altLang="en-US" sz="1800" u="sng" dirty="0">
                <a:solidFill>
                  <a:srgbClr val="1F497D"/>
                </a:solidFill>
              </a:rPr>
              <a:t>38 CFR 4.59   Painful motion</a:t>
            </a:r>
          </a:p>
          <a:p>
            <a:pPr>
              <a:spcBef>
                <a:spcPct val="0"/>
              </a:spcBef>
            </a:pPr>
            <a:r>
              <a:rPr lang="en-US" altLang="en-US" sz="1800" u="sng" dirty="0">
                <a:solidFill>
                  <a:srgbClr val="1F497D"/>
                </a:solidFill>
              </a:rPr>
              <a:t>38 CFR 4.63   Loss of use of hand or foot</a:t>
            </a:r>
          </a:p>
          <a:p>
            <a:pPr>
              <a:spcBef>
                <a:spcPct val="0"/>
              </a:spcBef>
            </a:pPr>
            <a:r>
              <a:rPr lang="en-US" altLang="en-US" sz="1800" u="sng" dirty="0">
                <a:solidFill>
                  <a:srgbClr val="1F497D"/>
                </a:solidFill>
              </a:rPr>
              <a:t>38 CFR 4.68   Amputation rule</a:t>
            </a:r>
          </a:p>
          <a:p>
            <a:pPr>
              <a:spcBef>
                <a:spcPct val="0"/>
              </a:spcBef>
            </a:pPr>
            <a:r>
              <a:rPr lang="en-US" altLang="en-US" sz="1800" u="sng" dirty="0">
                <a:solidFill>
                  <a:srgbClr val="1F497D"/>
                </a:solidFill>
              </a:rPr>
              <a:t>38 CFR 4.69   Dominant hand</a:t>
            </a:r>
          </a:p>
          <a:p>
            <a:pPr>
              <a:spcBef>
                <a:spcPct val="0"/>
              </a:spcBef>
            </a:pPr>
            <a:r>
              <a:rPr lang="en-US" altLang="en-US" sz="1800" u="sng" dirty="0">
                <a:solidFill>
                  <a:srgbClr val="1F497D"/>
                </a:solidFill>
              </a:rPr>
              <a:t>38 CFR 4.71   Measurement of ankylosis and joint motion</a:t>
            </a:r>
          </a:p>
          <a:p>
            <a:pPr>
              <a:spcBef>
                <a:spcPct val="0"/>
              </a:spcBef>
            </a:pPr>
            <a:r>
              <a:rPr lang="en-US" altLang="en-US" sz="1800" u="sng" dirty="0">
                <a:solidFill>
                  <a:srgbClr val="1F497D"/>
                </a:solidFill>
              </a:rPr>
              <a:t>38 CFR 4.71a  Schedule of rating-musculoskeletal system</a:t>
            </a:r>
          </a:p>
          <a:p>
            <a:pPr>
              <a:spcBef>
                <a:spcPct val="0"/>
              </a:spcBef>
            </a:pPr>
            <a:r>
              <a:rPr lang="en-US" sz="1800" u="sng" dirty="0">
                <a:solidFill>
                  <a:srgbClr val="1F497D"/>
                </a:solidFill>
              </a:rPr>
              <a:t>M21-1 Part III, Subpart iv, 4.A.  Musculoskeletal Conditions</a:t>
            </a:r>
            <a:r>
              <a:rPr lang="en-US" sz="1800" u="sng" dirty="0">
                <a:solidFill>
                  <a:srgbClr val="3A3AB9"/>
                </a:solidFill>
              </a:rPr>
              <a:t> </a:t>
            </a:r>
          </a:p>
          <a:p>
            <a:endParaRPr lang="en-US" u="sng" dirty="0">
              <a:solidFill>
                <a:srgbClr val="0070C0"/>
              </a:solidFill>
            </a:endParaRPr>
          </a:p>
        </p:txBody>
      </p:sp>
      <p:sp>
        <p:nvSpPr>
          <p:cNvPr id="4" name="Slide Number Placeholder 3"/>
          <p:cNvSpPr>
            <a:spLocks noGrp="1"/>
          </p:cNvSpPr>
          <p:nvPr>
            <p:ph type="sldNum" sz="quarter" idx="12"/>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29"/>
            <a:ext cx="9144000" cy="1086867"/>
          </a:xfrm>
        </p:spPr>
        <p:txBody>
          <a:bodyPr/>
          <a:lstStyle/>
          <a:p>
            <a:r>
              <a:rPr lang="en-US" sz="3000" b="1" dirty="0">
                <a:effectLst/>
              </a:rPr>
              <a:t>References</a:t>
            </a:r>
          </a:p>
        </p:txBody>
      </p:sp>
      <p:sp>
        <p:nvSpPr>
          <p:cNvPr id="3" name="Content Placeholder 2"/>
          <p:cNvSpPr>
            <a:spLocks noGrp="1"/>
          </p:cNvSpPr>
          <p:nvPr>
            <p:ph idx="1"/>
          </p:nvPr>
        </p:nvSpPr>
        <p:spPr>
          <a:xfrm>
            <a:off x="457201" y="1967593"/>
            <a:ext cx="8490857" cy="3611675"/>
          </a:xfrm>
        </p:spPr>
        <p:txBody>
          <a:bodyPr>
            <a:normAutofit fontScale="62500" lnSpcReduction="20000"/>
          </a:bodyPr>
          <a:lstStyle/>
          <a:p>
            <a:pPr>
              <a:lnSpc>
                <a:spcPct val="150000"/>
              </a:lnSpc>
              <a:spcBef>
                <a:spcPts val="0"/>
              </a:spcBef>
              <a:defRPr/>
            </a:pPr>
            <a:r>
              <a:rPr lang="en-US" sz="2700" i="1" u="sng" dirty="0">
                <a:solidFill>
                  <a:srgbClr val="1F497D"/>
                </a:solidFill>
              </a:rPr>
              <a:t>DeLuca v. Brown</a:t>
            </a:r>
            <a:r>
              <a:rPr lang="en-US" sz="2700" u="sng" dirty="0">
                <a:solidFill>
                  <a:srgbClr val="1F497D"/>
                </a:solidFill>
              </a:rPr>
              <a:t>, 8 Vet.App. 202 (1995)</a:t>
            </a:r>
          </a:p>
          <a:p>
            <a:pPr>
              <a:lnSpc>
                <a:spcPct val="150000"/>
              </a:lnSpc>
              <a:spcBef>
                <a:spcPts val="0"/>
              </a:spcBef>
              <a:defRPr/>
            </a:pPr>
            <a:r>
              <a:rPr lang="en-US" sz="2700" i="1" u="sng" dirty="0">
                <a:solidFill>
                  <a:srgbClr val="1F497D"/>
                </a:solidFill>
              </a:rPr>
              <a:t>Burton v. Shinseki</a:t>
            </a:r>
            <a:r>
              <a:rPr lang="en-US" sz="2700" u="sng" dirty="0">
                <a:solidFill>
                  <a:srgbClr val="1F497D"/>
                </a:solidFill>
              </a:rPr>
              <a:t>, 25 Vet.App. 1 (2011)</a:t>
            </a:r>
            <a:endParaRPr lang="en-US" sz="2700" i="1" u="sng" dirty="0">
              <a:solidFill>
                <a:srgbClr val="1F497D"/>
              </a:solidFill>
            </a:endParaRPr>
          </a:p>
          <a:p>
            <a:pPr>
              <a:lnSpc>
                <a:spcPct val="150000"/>
              </a:lnSpc>
              <a:spcBef>
                <a:spcPts val="0"/>
              </a:spcBef>
              <a:defRPr/>
            </a:pPr>
            <a:r>
              <a:rPr lang="en-US" sz="2700" i="1" u="sng" dirty="0">
                <a:solidFill>
                  <a:srgbClr val="1F497D"/>
                </a:solidFill>
              </a:rPr>
              <a:t>Mitchell v. Shinseki</a:t>
            </a:r>
            <a:r>
              <a:rPr lang="en-US" sz="2700" u="sng" dirty="0">
                <a:solidFill>
                  <a:srgbClr val="1F497D"/>
                </a:solidFill>
              </a:rPr>
              <a:t>, 25 Vet.App. 32 (2011)</a:t>
            </a:r>
          </a:p>
          <a:p>
            <a:pPr>
              <a:lnSpc>
                <a:spcPct val="150000"/>
              </a:lnSpc>
              <a:spcBef>
                <a:spcPts val="0"/>
              </a:spcBef>
              <a:defRPr/>
            </a:pPr>
            <a:r>
              <a:rPr lang="en-US" sz="2700" i="1" u="sng" dirty="0" err="1">
                <a:solidFill>
                  <a:srgbClr val="1F497D"/>
                </a:solidFill>
              </a:rPr>
              <a:t>Yonek</a:t>
            </a:r>
            <a:r>
              <a:rPr lang="en-US" sz="2700" i="1" u="sng" dirty="0">
                <a:solidFill>
                  <a:srgbClr val="1F497D"/>
                </a:solidFill>
              </a:rPr>
              <a:t> v. Shinseki,</a:t>
            </a:r>
            <a:r>
              <a:rPr lang="en-US" sz="2700" u="sng" dirty="0">
                <a:solidFill>
                  <a:srgbClr val="1F497D"/>
                </a:solidFill>
              </a:rPr>
              <a:t> 22 F 3d 1355 (Fed. Cir. 2013)</a:t>
            </a:r>
          </a:p>
          <a:p>
            <a:pPr>
              <a:lnSpc>
                <a:spcPct val="150000"/>
              </a:lnSpc>
              <a:spcBef>
                <a:spcPts val="0"/>
              </a:spcBef>
              <a:defRPr/>
            </a:pPr>
            <a:r>
              <a:rPr lang="sv-SE" sz="2700" i="1" u="sng" dirty="0">
                <a:solidFill>
                  <a:srgbClr val="1F497D"/>
                </a:solidFill>
              </a:rPr>
              <a:t>Petitti v. McDonald</a:t>
            </a:r>
            <a:r>
              <a:rPr lang="sv-SE" sz="2700" u="sng" dirty="0">
                <a:solidFill>
                  <a:srgbClr val="1F497D"/>
                </a:solidFill>
              </a:rPr>
              <a:t>, 27 Vet.App. 415 (2015)</a:t>
            </a:r>
          </a:p>
          <a:p>
            <a:pPr>
              <a:lnSpc>
                <a:spcPct val="150000"/>
              </a:lnSpc>
              <a:spcBef>
                <a:spcPts val="0"/>
              </a:spcBef>
              <a:defRPr/>
            </a:pPr>
            <a:r>
              <a:rPr lang="en-US" sz="2700" i="1" u="sng" dirty="0">
                <a:solidFill>
                  <a:srgbClr val="1F497D"/>
                </a:solidFill>
              </a:rPr>
              <a:t>Sowers v. McDonald</a:t>
            </a:r>
            <a:r>
              <a:rPr lang="en-US" sz="2700" u="sng" dirty="0">
                <a:solidFill>
                  <a:srgbClr val="1F497D"/>
                </a:solidFill>
              </a:rPr>
              <a:t>, 27 Vet.App. 472 (2016)</a:t>
            </a:r>
          </a:p>
          <a:p>
            <a:pPr>
              <a:lnSpc>
                <a:spcPct val="150000"/>
              </a:lnSpc>
              <a:spcBef>
                <a:spcPts val="0"/>
              </a:spcBef>
              <a:defRPr/>
            </a:pPr>
            <a:r>
              <a:rPr lang="en-US" sz="2700" i="1" u="sng" dirty="0">
                <a:solidFill>
                  <a:srgbClr val="1F497D"/>
                </a:solidFill>
              </a:rPr>
              <a:t>Correia v. McDonald, </a:t>
            </a:r>
            <a:r>
              <a:rPr lang="en-US" sz="2700" u="sng" dirty="0">
                <a:solidFill>
                  <a:srgbClr val="1F497D"/>
                </a:solidFill>
              </a:rPr>
              <a:t>28 Vet.App. 158 (2016)</a:t>
            </a:r>
            <a:endParaRPr lang="en-US" sz="2700" i="1" u="sng" dirty="0">
              <a:solidFill>
                <a:srgbClr val="1F497D"/>
              </a:solidFill>
            </a:endParaRPr>
          </a:p>
          <a:p>
            <a:pPr>
              <a:lnSpc>
                <a:spcPct val="150000"/>
              </a:lnSpc>
              <a:spcBef>
                <a:spcPts val="0"/>
              </a:spcBef>
              <a:defRPr/>
            </a:pPr>
            <a:r>
              <a:rPr lang="en-US" sz="2700" i="1" u="sng" dirty="0">
                <a:solidFill>
                  <a:srgbClr val="1F497D"/>
                </a:solidFill>
              </a:rPr>
              <a:t>Southall-Norman v. McDonald</a:t>
            </a:r>
            <a:r>
              <a:rPr lang="en-US" sz="2700" u="sng" dirty="0">
                <a:solidFill>
                  <a:srgbClr val="1F497D"/>
                </a:solidFill>
              </a:rPr>
              <a:t>, 28 Vet.App. 346 (2016)</a:t>
            </a:r>
          </a:p>
          <a:p>
            <a:pPr marL="342900" indent="-342900">
              <a:defRPr/>
            </a:pPr>
            <a:endParaRPr lang="en-US" sz="2700" dirty="0"/>
          </a:p>
        </p:txBody>
      </p:sp>
      <p:sp>
        <p:nvSpPr>
          <p:cNvPr id="4" name="Slide Number Placeholder 3"/>
          <p:cNvSpPr>
            <a:spLocks noGrp="1"/>
          </p:cNvSpPr>
          <p:nvPr>
            <p:ph type="sldNum" sz="quarter" idx="12"/>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06236" y="456427"/>
            <a:ext cx="7331528" cy="953180"/>
          </a:xfrm>
        </p:spPr>
        <p:txBody>
          <a:bodyPr/>
          <a:lstStyle/>
          <a:p>
            <a:r>
              <a:rPr lang="en-US" sz="3000" dirty="0">
                <a:effectLst/>
              </a:rPr>
              <a:t>Basic Regulatory Guidance</a:t>
            </a:r>
          </a:p>
        </p:txBody>
      </p:sp>
      <p:sp>
        <p:nvSpPr>
          <p:cNvPr id="14" name="Subtitle 13"/>
          <p:cNvSpPr>
            <a:spLocks noGrp="1"/>
          </p:cNvSpPr>
          <p:nvPr>
            <p:ph type="subTitle" idx="1"/>
          </p:nvPr>
        </p:nvSpPr>
        <p:spPr>
          <a:xfrm>
            <a:off x="489858" y="1773382"/>
            <a:ext cx="8582705" cy="3819154"/>
          </a:xfrm>
        </p:spPr>
        <p:txBody>
          <a:bodyPr>
            <a:normAutofit/>
          </a:bodyPr>
          <a:lstStyle/>
          <a:p>
            <a:pPr marL="342900" indent="-342900" algn="l">
              <a:buFont typeface="Wingdings" panose="05000000000000000000" pitchFamily="2" charset="2"/>
              <a:buChar char="Ø"/>
            </a:pPr>
            <a:r>
              <a:rPr lang="en-US" altLang="en-US" sz="1800" b="1" u="sng" dirty="0">
                <a:solidFill>
                  <a:srgbClr val="1F497D"/>
                </a:solidFill>
              </a:rPr>
              <a:t>38 CFR 4.40-Functional Loss</a:t>
            </a:r>
            <a:r>
              <a:rPr lang="en-US" altLang="en-US" sz="1800" dirty="0">
                <a:solidFill>
                  <a:srgbClr val="1F497D"/>
                </a:solidFill>
              </a:rPr>
              <a:t>-</a:t>
            </a:r>
            <a:r>
              <a:rPr lang="en-US" altLang="en-US" sz="1800" b="1" dirty="0">
                <a:solidFill>
                  <a:srgbClr val="1F497D"/>
                </a:solidFill>
              </a:rPr>
              <a:t> </a:t>
            </a:r>
            <a:r>
              <a:rPr lang="en-US" sz="1800" dirty="0">
                <a:solidFill>
                  <a:srgbClr val="1F497D"/>
                </a:solidFill>
              </a:rPr>
              <a:t>Inability to perform the normal working movements of the body with normal excursion, strength, speed, coordination and endurance</a:t>
            </a:r>
          </a:p>
          <a:p>
            <a:pPr marL="342900" indent="-342900" algn="l">
              <a:buFont typeface="Wingdings" panose="05000000000000000000" pitchFamily="2" charset="2"/>
              <a:buChar char="Ø"/>
            </a:pPr>
            <a:r>
              <a:rPr lang="en-US" sz="1800" b="1" u="sng" dirty="0">
                <a:solidFill>
                  <a:srgbClr val="1F497D"/>
                </a:solidFill>
              </a:rPr>
              <a:t>38 CFR 4.41-History of Injury</a:t>
            </a:r>
            <a:r>
              <a:rPr lang="en-US" sz="1800" dirty="0">
                <a:solidFill>
                  <a:srgbClr val="1F497D"/>
                </a:solidFill>
              </a:rPr>
              <a:t>- Must be considered as part of the totality of evidence</a:t>
            </a:r>
          </a:p>
          <a:p>
            <a:pPr marL="342900" indent="-342900" algn="l">
              <a:buFont typeface="Wingdings" panose="05000000000000000000" pitchFamily="2" charset="2"/>
              <a:buChar char="Ø"/>
            </a:pPr>
            <a:r>
              <a:rPr lang="en-US" sz="1800" b="1" u="sng" dirty="0">
                <a:solidFill>
                  <a:srgbClr val="1F497D"/>
                </a:solidFill>
              </a:rPr>
              <a:t>38 CFR 4.42-Complete Medical Examination of Injury Cases</a:t>
            </a:r>
            <a:r>
              <a:rPr lang="en-US" sz="1800" dirty="0">
                <a:solidFill>
                  <a:srgbClr val="1F497D"/>
                </a:solidFill>
              </a:rPr>
              <a:t>- Necessary for proper evaluation criteria</a:t>
            </a:r>
          </a:p>
          <a:p>
            <a:pPr marL="342900" indent="-342900" algn="l">
              <a:buFont typeface="Wingdings" panose="05000000000000000000" pitchFamily="2" charset="2"/>
              <a:buChar char="Ø"/>
            </a:pPr>
            <a:r>
              <a:rPr lang="en-US" sz="1800" b="1" u="sng" dirty="0">
                <a:solidFill>
                  <a:srgbClr val="1F497D"/>
                </a:solidFill>
              </a:rPr>
              <a:t>38 CFR 4.45-Factors of the Joints</a:t>
            </a:r>
            <a:r>
              <a:rPr lang="en-US" sz="1800" dirty="0">
                <a:solidFill>
                  <a:srgbClr val="1F497D"/>
                </a:solidFill>
              </a:rPr>
              <a:t>- Less/more/weakened movement,  excess fatigability, incoordination, pain on movement, swelling, deformity, atrophy of disuse</a:t>
            </a:r>
          </a:p>
          <a:p>
            <a:pPr marL="342900" indent="-342900" algn="l">
              <a:buFont typeface="Wingdings" panose="05000000000000000000" pitchFamily="2" charset="2"/>
              <a:buChar char="Ø"/>
            </a:pPr>
            <a:r>
              <a:rPr lang="en-US" sz="1800" b="1" u="sng" dirty="0">
                <a:solidFill>
                  <a:srgbClr val="1F497D"/>
                </a:solidFill>
              </a:rPr>
              <a:t>38 CFR 4.46-Accurate Measurement</a:t>
            </a:r>
            <a:r>
              <a:rPr lang="en-US" sz="1800" dirty="0">
                <a:solidFill>
                  <a:srgbClr val="1F497D"/>
                </a:solidFill>
              </a:rPr>
              <a:t>- Goniometer for joint motion and muscle atrophy measurements</a:t>
            </a:r>
          </a:p>
          <a:p>
            <a:pPr marL="342900" indent="-342900" algn="l">
              <a:buFont typeface="Wingdings" panose="05000000000000000000" pitchFamily="2" charset="2"/>
              <a:buChar char="Ø"/>
            </a:pPr>
            <a:endParaRPr lang="en-US" sz="1800" dirty="0">
              <a:solidFill>
                <a:schemeClr val="accent2">
                  <a:lumMod val="50000"/>
                </a:schemeClr>
              </a:solidFill>
            </a:endParaRPr>
          </a:p>
          <a:p>
            <a:pPr marL="342900" indent="-342900" algn="l">
              <a:buFont typeface="Wingdings" panose="05000000000000000000" pitchFamily="2" charset="2"/>
              <a:buChar char="Ø"/>
            </a:pPr>
            <a:endParaRPr lang="en-US" sz="1800" dirty="0">
              <a:solidFill>
                <a:schemeClr val="accent2">
                  <a:lumMod val="50000"/>
                </a:schemeClr>
              </a:solidFill>
            </a:endParaRPr>
          </a:p>
          <a:p>
            <a:pPr marL="342900" indent="-342900" algn="l">
              <a:buFont typeface="Wingdings" panose="05000000000000000000" pitchFamily="2" charset="2"/>
              <a:buChar char="Ø"/>
            </a:pPr>
            <a:endParaRPr lang="en-US" sz="1800" dirty="0">
              <a:solidFill>
                <a:schemeClr val="accent2">
                  <a:lumMod val="50000"/>
                </a:schemeClr>
              </a:solidFill>
            </a:endParaRPr>
          </a:p>
          <a:p>
            <a:pPr algn="l"/>
            <a:endParaRPr lang="en-US" dirty="0"/>
          </a:p>
        </p:txBody>
      </p:sp>
      <p:sp>
        <p:nvSpPr>
          <p:cNvPr id="3" name="Slide Number Placeholder 2"/>
          <p:cNvSpPr>
            <a:spLocks noGrp="1"/>
          </p:cNvSpPr>
          <p:nvPr>
            <p:ph type="sldNum" sz="quarter" idx="12"/>
          </p:nvPr>
        </p:nvSpPr>
        <p:spPr/>
        <p:txBody>
          <a:bodyPr/>
          <a:lstStyle/>
          <a:p>
            <a:fld id="{7C414AED-89CE-4A48-8B2B-1B3A5C68EA2A}" type="slidenum">
              <a:rPr lang="en-US" smtClean="0"/>
              <a:t>5</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110" y="578685"/>
            <a:ext cx="7393781" cy="792956"/>
          </a:xfrm>
        </p:spPr>
        <p:txBody>
          <a:bodyPr/>
          <a:lstStyle/>
          <a:p>
            <a:r>
              <a:rPr lang="en-US" sz="3000" dirty="0">
                <a:effectLst/>
              </a:rPr>
              <a:t>Basic Regulatory Guidance</a:t>
            </a:r>
          </a:p>
        </p:txBody>
      </p:sp>
      <p:sp>
        <p:nvSpPr>
          <p:cNvPr id="3" name="Subtitle 2"/>
          <p:cNvSpPr>
            <a:spLocks noGrp="1"/>
          </p:cNvSpPr>
          <p:nvPr>
            <p:ph type="subTitle" idx="1"/>
          </p:nvPr>
        </p:nvSpPr>
        <p:spPr>
          <a:xfrm>
            <a:off x="485776" y="1922995"/>
            <a:ext cx="8465343" cy="3895914"/>
          </a:xfrm>
        </p:spPr>
        <p:txBody>
          <a:bodyPr>
            <a:normAutofit fontScale="25000" lnSpcReduction="20000"/>
          </a:bodyPr>
          <a:lstStyle/>
          <a:p>
            <a:pPr marL="257175" lvl="2" indent="-257175" algn="l">
              <a:spcBef>
                <a:spcPts val="788"/>
              </a:spcBef>
              <a:spcAft>
                <a:spcPts val="788"/>
              </a:spcAft>
              <a:buClr>
                <a:srgbClr val="000066"/>
              </a:buClr>
              <a:buFont typeface="Wingdings" panose="05000000000000000000" pitchFamily="2" charset="2"/>
              <a:buChar char="Ø"/>
              <a:defRPr/>
            </a:pPr>
            <a:r>
              <a:rPr lang="en-US" sz="7200" b="1" u="sng" dirty="0">
                <a:solidFill>
                  <a:srgbClr val="1F497D"/>
                </a:solidFill>
                <a:latin typeface="Times New Roman" panose="02020603050405020304" pitchFamily="18" charset="0"/>
                <a:cs typeface="Times New Roman" panose="02020603050405020304" pitchFamily="18" charset="0"/>
              </a:rPr>
              <a:t>38 CFR 4.59-Painful Motion</a:t>
            </a:r>
            <a:r>
              <a:rPr lang="en-US" sz="7200" b="1" dirty="0">
                <a:solidFill>
                  <a:srgbClr val="1F497D"/>
                </a:solidFill>
                <a:latin typeface="Times New Roman" panose="02020603050405020304" pitchFamily="18" charset="0"/>
                <a:cs typeface="Times New Roman" panose="02020603050405020304" pitchFamily="18" charset="0"/>
              </a:rPr>
              <a:t>-</a:t>
            </a:r>
            <a:r>
              <a:rPr lang="en-US" sz="7200" dirty="0">
                <a:solidFill>
                  <a:srgbClr val="1F497D"/>
                </a:solidFill>
                <a:latin typeface="Times New Roman" panose="02020603050405020304" pitchFamily="18" charset="0"/>
                <a:cs typeface="Times New Roman" panose="02020603050405020304" pitchFamily="18" charset="0"/>
              </a:rPr>
              <a:t> To recognize actually painful, unstable, or malaligned joints, due to healed injury, as entitled to at least the minimum compensable evaluation for the joint</a:t>
            </a:r>
          </a:p>
          <a:p>
            <a:pPr marL="257175" lvl="2" indent="-257175" algn="l">
              <a:spcBef>
                <a:spcPts val="788"/>
              </a:spcBef>
              <a:spcAft>
                <a:spcPts val="788"/>
              </a:spcAft>
              <a:buClr>
                <a:srgbClr val="000066"/>
              </a:buClr>
              <a:buFont typeface="Wingdings" panose="05000000000000000000" pitchFamily="2" charset="2"/>
              <a:buChar char="Ø"/>
              <a:defRPr/>
            </a:pPr>
            <a:r>
              <a:rPr lang="en-US" sz="7200" b="1" u="sng" dirty="0">
                <a:solidFill>
                  <a:srgbClr val="1F497D"/>
                </a:solidFill>
                <a:latin typeface="Times New Roman" panose="02020603050405020304" pitchFamily="18" charset="0"/>
                <a:cs typeface="Times New Roman" panose="02020603050405020304" pitchFamily="18" charset="0"/>
              </a:rPr>
              <a:t>38 CFR 4.63-Loss of Use of Hand or Foot</a:t>
            </a:r>
            <a:r>
              <a:rPr lang="en-US" sz="7200" b="1" dirty="0">
                <a:solidFill>
                  <a:srgbClr val="1F497D"/>
                </a:solidFill>
                <a:latin typeface="Times New Roman" panose="02020603050405020304" pitchFamily="18" charset="0"/>
                <a:cs typeface="Times New Roman" panose="02020603050405020304" pitchFamily="18" charset="0"/>
              </a:rPr>
              <a:t>-</a:t>
            </a:r>
            <a:r>
              <a:rPr lang="en-US" sz="7200" dirty="0">
                <a:solidFill>
                  <a:srgbClr val="1F497D"/>
                </a:solidFill>
                <a:latin typeface="Times New Roman" panose="02020603050405020304" pitchFamily="18" charset="0"/>
                <a:cs typeface="Times New Roman" panose="02020603050405020304" pitchFamily="18" charset="0"/>
              </a:rPr>
              <a:t> Hand remaining function (grasping, manipulation); Foot remaining function (balance and propulsion equal to an amputation stump with prosthesis)</a:t>
            </a:r>
          </a:p>
          <a:p>
            <a:pPr marL="257175" lvl="2" indent="-257175" algn="l">
              <a:spcBef>
                <a:spcPts val="788"/>
              </a:spcBef>
              <a:spcAft>
                <a:spcPts val="788"/>
              </a:spcAft>
              <a:buClr>
                <a:srgbClr val="000066"/>
              </a:buClr>
              <a:buFont typeface="Wingdings" panose="05000000000000000000" pitchFamily="2" charset="2"/>
              <a:buChar char="Ø"/>
              <a:defRPr/>
            </a:pPr>
            <a:r>
              <a:rPr lang="en-US" sz="7200" b="1" u="sng" dirty="0">
                <a:solidFill>
                  <a:srgbClr val="1F497D"/>
                </a:solidFill>
                <a:latin typeface="Times New Roman" panose="02020603050405020304" pitchFamily="18" charset="0"/>
                <a:cs typeface="Times New Roman" panose="02020603050405020304" pitchFamily="18" charset="0"/>
              </a:rPr>
              <a:t>38 CFR 4.68-Amputation Rule</a:t>
            </a:r>
            <a:r>
              <a:rPr lang="en-US" sz="7200" b="1" dirty="0">
                <a:solidFill>
                  <a:srgbClr val="1F497D"/>
                </a:solidFill>
                <a:latin typeface="Times New Roman" panose="02020603050405020304" pitchFamily="18" charset="0"/>
                <a:cs typeface="Times New Roman" panose="02020603050405020304" pitchFamily="18" charset="0"/>
              </a:rPr>
              <a:t>-</a:t>
            </a:r>
            <a:r>
              <a:rPr lang="en-US" sz="7200" dirty="0">
                <a:solidFill>
                  <a:srgbClr val="1F497D"/>
                </a:solidFill>
                <a:latin typeface="Times New Roman" panose="02020603050405020304" pitchFamily="18" charset="0"/>
                <a:cs typeface="Times New Roman" panose="02020603050405020304" pitchFamily="18" charset="0"/>
              </a:rPr>
              <a:t> Combined rating for disabilities of an extremity shall not exceed the rating for the amputation at the elective level (EX: 40% below knee; 60% at level of knee)</a:t>
            </a:r>
          </a:p>
          <a:p>
            <a:pPr marL="257175" lvl="2" indent="-257175" algn="l">
              <a:spcBef>
                <a:spcPts val="788"/>
              </a:spcBef>
              <a:spcAft>
                <a:spcPts val="788"/>
              </a:spcAft>
              <a:buClr>
                <a:srgbClr val="000066"/>
              </a:buClr>
              <a:buFont typeface="Wingdings" panose="05000000000000000000" pitchFamily="2" charset="2"/>
              <a:buChar char="Ø"/>
              <a:defRPr/>
            </a:pPr>
            <a:r>
              <a:rPr lang="en-US" sz="7200" b="1" u="sng" dirty="0">
                <a:solidFill>
                  <a:srgbClr val="1F497D"/>
                </a:solidFill>
                <a:latin typeface="Times New Roman" panose="02020603050405020304" pitchFamily="18" charset="0"/>
                <a:cs typeface="Times New Roman" panose="02020603050405020304" pitchFamily="18" charset="0"/>
              </a:rPr>
              <a:t>38 CFR 4.69-Dominant Hand</a:t>
            </a:r>
            <a:r>
              <a:rPr lang="en-US" sz="7200" b="1" dirty="0">
                <a:solidFill>
                  <a:srgbClr val="1F497D"/>
                </a:solidFill>
                <a:latin typeface="Times New Roman" panose="02020603050405020304" pitchFamily="18" charset="0"/>
                <a:cs typeface="Times New Roman" panose="02020603050405020304" pitchFamily="18" charset="0"/>
              </a:rPr>
              <a:t>-</a:t>
            </a:r>
            <a:r>
              <a:rPr lang="en-US" sz="7200" dirty="0">
                <a:solidFill>
                  <a:srgbClr val="1F497D"/>
                </a:solidFill>
                <a:latin typeface="Times New Roman" panose="02020603050405020304" pitchFamily="18" charset="0"/>
                <a:cs typeface="Times New Roman" panose="02020603050405020304" pitchFamily="18" charset="0"/>
              </a:rPr>
              <a:t> Determined by the evidence of record, or by testing on VA examination; (If ambidextrous, then most severely injured hand) </a:t>
            </a:r>
          </a:p>
          <a:p>
            <a:pPr marL="257175" lvl="2" indent="-257175" algn="l">
              <a:spcBef>
                <a:spcPts val="788"/>
              </a:spcBef>
              <a:spcAft>
                <a:spcPts val="788"/>
              </a:spcAft>
              <a:buClr>
                <a:srgbClr val="000066"/>
              </a:buClr>
              <a:buFont typeface="Wingdings" panose="05000000000000000000" pitchFamily="2" charset="2"/>
              <a:buChar char="Ø"/>
              <a:defRPr/>
            </a:pPr>
            <a:r>
              <a:rPr lang="en-US" sz="7200" b="1" u="sng" dirty="0">
                <a:solidFill>
                  <a:srgbClr val="1F497D"/>
                </a:solidFill>
                <a:latin typeface="Times New Roman" panose="02020603050405020304" pitchFamily="18" charset="0"/>
                <a:cs typeface="Times New Roman" panose="02020603050405020304" pitchFamily="18" charset="0"/>
              </a:rPr>
              <a:t>38 CFR 4.71-Joint Motion</a:t>
            </a:r>
            <a:r>
              <a:rPr lang="en-US" sz="7200" b="1" dirty="0">
                <a:solidFill>
                  <a:srgbClr val="1F497D"/>
                </a:solidFill>
                <a:latin typeface="Times New Roman" panose="02020603050405020304" pitchFamily="18" charset="0"/>
                <a:cs typeface="Times New Roman" panose="02020603050405020304" pitchFamily="18" charset="0"/>
              </a:rPr>
              <a:t>- </a:t>
            </a:r>
            <a:r>
              <a:rPr lang="en-US" sz="7200" dirty="0">
                <a:solidFill>
                  <a:srgbClr val="1F497D"/>
                </a:solidFill>
                <a:latin typeface="Times New Roman" panose="02020603050405020304" pitchFamily="18" charset="0"/>
                <a:cs typeface="Times New Roman" panose="02020603050405020304" pitchFamily="18" charset="0"/>
              </a:rPr>
              <a:t>Provides tables of the normal ranges of motion of the joints</a:t>
            </a:r>
          </a:p>
          <a:p>
            <a:pPr marL="257175" lvl="2" indent="-257175" algn="l">
              <a:spcBef>
                <a:spcPts val="788"/>
              </a:spcBef>
              <a:spcAft>
                <a:spcPts val="788"/>
              </a:spcAft>
              <a:buClr>
                <a:srgbClr val="000066"/>
              </a:buClr>
              <a:buFont typeface="Wingdings" panose="05000000000000000000" pitchFamily="2" charset="2"/>
              <a:buChar char="Ø"/>
              <a:defRPr/>
            </a:pPr>
            <a:endParaRPr lang="en-US" sz="2850" dirty="0">
              <a:solidFill>
                <a:schemeClr val="accent2">
                  <a:lumMod val="50000"/>
                </a:schemeClr>
              </a:solidFill>
              <a:latin typeface="Times New Roman" panose="02020603050405020304" pitchFamily="18" charset="0"/>
              <a:cs typeface="Times New Roman" panose="02020603050405020304" pitchFamily="18" charset="0"/>
            </a:endParaRPr>
          </a:p>
          <a:p>
            <a:pPr marL="0" lvl="2" algn="l">
              <a:spcBef>
                <a:spcPts val="788"/>
              </a:spcBef>
              <a:spcAft>
                <a:spcPts val="788"/>
              </a:spcAft>
              <a:buClr>
                <a:srgbClr val="000066"/>
              </a:buClr>
              <a:defRPr/>
            </a:pPr>
            <a:r>
              <a:rPr lang="en-US" sz="1800" dirty="0">
                <a:solidFill>
                  <a:schemeClr val="accent2">
                    <a:lumMod val="50000"/>
                  </a:schemeClr>
                </a:solidFill>
                <a:latin typeface="Times New Roman" panose="02020603050405020304" pitchFamily="18" charset="0"/>
                <a:cs typeface="Times New Roman" panose="02020603050405020304" pitchFamily="18" charset="0"/>
              </a:rPr>
              <a:t> </a:t>
            </a:r>
          </a:p>
          <a:p>
            <a:pPr marL="428625" lvl="2" indent="-428625" algn="l">
              <a:lnSpc>
                <a:spcPct val="90000"/>
              </a:lnSpc>
              <a:spcBef>
                <a:spcPts val="788"/>
              </a:spcBef>
              <a:spcAft>
                <a:spcPts val="788"/>
              </a:spcAft>
              <a:buClr>
                <a:srgbClr val="000066"/>
              </a:buClr>
              <a:buFont typeface="Wingdings" panose="05000000000000000000" pitchFamily="2" charset="2"/>
              <a:buChar char="Ø"/>
              <a:defRPr/>
            </a:pP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a:p>
            <a:pPr marL="257175" lvl="2" indent="-257175" algn="l">
              <a:lnSpc>
                <a:spcPct val="90000"/>
              </a:lnSpc>
              <a:spcBef>
                <a:spcPts val="788"/>
              </a:spcBef>
              <a:spcAft>
                <a:spcPts val="788"/>
              </a:spcAft>
              <a:buClr>
                <a:srgbClr val="000066"/>
              </a:buClr>
              <a:buFont typeface="Wingdings" panose="05000000000000000000" pitchFamily="2" charset="2"/>
              <a:buChar char="Ø"/>
              <a:defRPr/>
            </a:pP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a:p>
            <a:pPr marL="257175" lvl="2" indent="-257175" algn="l">
              <a:lnSpc>
                <a:spcPct val="90000"/>
              </a:lnSpc>
              <a:spcBef>
                <a:spcPts val="788"/>
              </a:spcBef>
              <a:spcAft>
                <a:spcPts val="788"/>
              </a:spcAft>
              <a:buClr>
                <a:srgbClr val="000066"/>
              </a:buClr>
              <a:buFont typeface="Wingdings" panose="05000000000000000000" pitchFamily="2" charset="2"/>
              <a:buChar char="Ø"/>
              <a:defRPr/>
            </a:pP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a:p>
            <a:pPr marL="257175" lvl="2" indent="-257175" algn="l">
              <a:lnSpc>
                <a:spcPct val="90000"/>
              </a:lnSpc>
              <a:spcBef>
                <a:spcPts val="788"/>
              </a:spcBef>
              <a:spcAft>
                <a:spcPts val="788"/>
              </a:spcAft>
              <a:buClr>
                <a:srgbClr val="000066"/>
              </a:buClr>
              <a:buFont typeface="Wingdings" panose="05000000000000000000" pitchFamily="2" charset="2"/>
              <a:buChar char="Ø"/>
              <a:defRPr/>
            </a:pP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a:p>
            <a:pPr marL="257175" lvl="2" indent="-257175" algn="l">
              <a:lnSpc>
                <a:spcPct val="90000"/>
              </a:lnSpc>
              <a:spcBef>
                <a:spcPts val="788"/>
              </a:spcBef>
              <a:spcAft>
                <a:spcPts val="788"/>
              </a:spcAft>
              <a:buClr>
                <a:srgbClr val="000066"/>
              </a:buClr>
              <a:buFont typeface="Wingdings" panose="05000000000000000000" pitchFamily="2" charset="2"/>
              <a:buChar char="Ø"/>
              <a:defRPr/>
            </a:pP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endParaRPr lang="en-US" dirty="0"/>
          </a:p>
        </p:txBody>
      </p:sp>
      <p:sp>
        <p:nvSpPr>
          <p:cNvPr id="5" name="Slide Number Placeholder 4"/>
          <p:cNvSpPr>
            <a:spLocks noGrp="1"/>
          </p:cNvSpPr>
          <p:nvPr>
            <p:ph type="sldNum" sz="quarter" idx="12"/>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296456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629"/>
            <a:ext cx="9144000" cy="1086867"/>
          </a:xfrm>
        </p:spPr>
        <p:txBody>
          <a:bodyPr/>
          <a:lstStyle/>
          <a:p>
            <a:r>
              <a:rPr lang="en-US" dirty="0"/>
              <a:t>Impact of Court Holdings</a:t>
            </a:r>
          </a:p>
        </p:txBody>
      </p:sp>
      <p:sp>
        <p:nvSpPr>
          <p:cNvPr id="3" name="Content Placeholder 2"/>
          <p:cNvSpPr>
            <a:spLocks noGrp="1"/>
          </p:cNvSpPr>
          <p:nvPr>
            <p:ph idx="1"/>
          </p:nvPr>
        </p:nvSpPr>
        <p:spPr>
          <a:xfrm>
            <a:off x="369021" y="1616508"/>
            <a:ext cx="8558213" cy="4294764"/>
          </a:xfrm>
        </p:spPr>
        <p:txBody>
          <a:bodyPr>
            <a:normAutofit lnSpcReduction="10000"/>
          </a:bodyPr>
          <a:lstStyle/>
          <a:p>
            <a:endParaRPr lang="en-US" dirty="0"/>
          </a:p>
          <a:p>
            <a:pPr marL="342900" indent="-342900">
              <a:buClr>
                <a:srgbClr val="1F497D"/>
              </a:buClr>
              <a:buFont typeface="Wingdings" panose="05000000000000000000" pitchFamily="2" charset="2"/>
              <a:buChar char="Ø"/>
            </a:pPr>
            <a:r>
              <a:rPr lang="en-US" sz="1900" dirty="0">
                <a:solidFill>
                  <a:srgbClr val="1F497D"/>
                </a:solidFill>
              </a:rPr>
              <a:t>From the </a:t>
            </a:r>
            <a:r>
              <a:rPr lang="en-US" sz="1900" b="1" i="1" dirty="0">
                <a:solidFill>
                  <a:srgbClr val="1F497D"/>
                </a:solidFill>
              </a:rPr>
              <a:t>Deluca</a:t>
            </a:r>
            <a:r>
              <a:rPr lang="en-US" sz="1900" dirty="0">
                <a:solidFill>
                  <a:srgbClr val="1F497D"/>
                </a:solidFill>
              </a:rPr>
              <a:t> holding, results of three repetitions of ROM on examination</a:t>
            </a:r>
          </a:p>
          <a:p>
            <a:pPr marL="342900" indent="-342900">
              <a:buClr>
                <a:srgbClr val="1F497D"/>
              </a:buClr>
              <a:buFont typeface="Wingdings" panose="05000000000000000000" pitchFamily="2" charset="2"/>
              <a:buChar char="Ø"/>
            </a:pPr>
            <a:r>
              <a:rPr lang="en-US" sz="1900" dirty="0">
                <a:solidFill>
                  <a:srgbClr val="1F497D"/>
                </a:solidFill>
              </a:rPr>
              <a:t>From the </a:t>
            </a:r>
            <a:r>
              <a:rPr lang="en-US" sz="1900" b="1" i="1" dirty="0">
                <a:solidFill>
                  <a:srgbClr val="1F497D"/>
                </a:solidFill>
              </a:rPr>
              <a:t>Mitchell</a:t>
            </a:r>
            <a:r>
              <a:rPr lang="en-US" sz="1900" i="1" dirty="0">
                <a:solidFill>
                  <a:srgbClr val="1F497D"/>
                </a:solidFill>
              </a:rPr>
              <a:t> </a:t>
            </a:r>
            <a:r>
              <a:rPr lang="en-US" sz="1900" dirty="0">
                <a:solidFill>
                  <a:srgbClr val="1F497D"/>
                </a:solidFill>
              </a:rPr>
              <a:t>holding, an opinion regarding functional impairment during flare-ups or repeated use over time if pain is associated with movement</a:t>
            </a:r>
          </a:p>
          <a:p>
            <a:pPr marL="342900" indent="-342900">
              <a:buClr>
                <a:srgbClr val="1F497D"/>
              </a:buClr>
              <a:buFont typeface="Wingdings" panose="05000000000000000000" pitchFamily="2" charset="2"/>
              <a:buChar char="Ø"/>
            </a:pPr>
            <a:r>
              <a:rPr lang="en-US" sz="1900" dirty="0">
                <a:solidFill>
                  <a:srgbClr val="1F497D"/>
                </a:solidFill>
              </a:rPr>
              <a:t>From the </a:t>
            </a:r>
            <a:r>
              <a:rPr lang="en-US" sz="1900" b="1" i="1" dirty="0">
                <a:solidFill>
                  <a:srgbClr val="1F497D"/>
                </a:solidFill>
              </a:rPr>
              <a:t>Petitti</a:t>
            </a:r>
            <a:r>
              <a:rPr lang="en-US" sz="1900" dirty="0">
                <a:solidFill>
                  <a:srgbClr val="1F497D"/>
                </a:solidFill>
              </a:rPr>
              <a:t> holding, that a minimum compensable evaluation under 38 CFR 4.59 does not require objective evidence</a:t>
            </a:r>
          </a:p>
          <a:p>
            <a:pPr marL="342900" indent="-342900">
              <a:buClr>
                <a:srgbClr val="1F497D"/>
              </a:buClr>
              <a:buFont typeface="Wingdings" panose="05000000000000000000" pitchFamily="2" charset="2"/>
              <a:buChar char="Ø"/>
            </a:pPr>
            <a:r>
              <a:rPr lang="en-US" sz="1900" dirty="0">
                <a:solidFill>
                  <a:srgbClr val="1F497D"/>
                </a:solidFill>
              </a:rPr>
              <a:t>From the </a:t>
            </a:r>
            <a:r>
              <a:rPr lang="en-US" sz="1900" b="1" i="1" dirty="0">
                <a:solidFill>
                  <a:srgbClr val="1F497D"/>
                </a:solidFill>
              </a:rPr>
              <a:t>Sowers</a:t>
            </a:r>
            <a:r>
              <a:rPr lang="en-US" sz="1900" dirty="0">
                <a:solidFill>
                  <a:srgbClr val="1F497D"/>
                </a:solidFill>
              </a:rPr>
              <a:t> holding, that an evaluation under 38 CFR 4.59 is limited to the appropriate diagnostic code for the disability</a:t>
            </a:r>
          </a:p>
          <a:p>
            <a:pPr marL="342900" indent="-342900">
              <a:buClr>
                <a:srgbClr val="1F497D"/>
              </a:buClr>
              <a:buFont typeface="Wingdings" panose="05000000000000000000" pitchFamily="2" charset="2"/>
              <a:buChar char="Ø"/>
            </a:pPr>
            <a:r>
              <a:rPr lang="en-US" sz="1900" dirty="0">
                <a:solidFill>
                  <a:srgbClr val="1F497D"/>
                </a:solidFill>
              </a:rPr>
              <a:t>From the </a:t>
            </a:r>
            <a:r>
              <a:rPr lang="en-US" sz="1900" b="1" i="1" dirty="0">
                <a:solidFill>
                  <a:srgbClr val="1F497D"/>
                </a:solidFill>
              </a:rPr>
              <a:t>Correia</a:t>
            </a:r>
            <a:r>
              <a:rPr lang="en-US" sz="1900" b="1" dirty="0">
                <a:solidFill>
                  <a:srgbClr val="1F497D"/>
                </a:solidFill>
              </a:rPr>
              <a:t> </a:t>
            </a:r>
            <a:r>
              <a:rPr lang="en-US" sz="1900" dirty="0">
                <a:solidFill>
                  <a:srgbClr val="1F497D"/>
                </a:solidFill>
              </a:rPr>
              <a:t>holding, that examination should follow all requirements of 38 CFR 4.59 in range of motion testing</a:t>
            </a:r>
          </a:p>
          <a:p>
            <a:pPr marL="342900" indent="-342900">
              <a:buClr>
                <a:srgbClr val="1F497D"/>
              </a:buClr>
              <a:buFont typeface="Wingdings" panose="05000000000000000000" pitchFamily="2" charset="2"/>
              <a:buChar char="Ø"/>
            </a:pPr>
            <a:r>
              <a:rPr lang="en-US" sz="1900" dirty="0">
                <a:solidFill>
                  <a:srgbClr val="1F497D"/>
                </a:solidFill>
              </a:rPr>
              <a:t>From the </a:t>
            </a:r>
            <a:r>
              <a:rPr lang="en-US" sz="1900" b="1" i="1" dirty="0">
                <a:solidFill>
                  <a:srgbClr val="1F497D"/>
                </a:solidFill>
              </a:rPr>
              <a:t>Southall-Norman</a:t>
            </a:r>
            <a:r>
              <a:rPr lang="en-US" sz="1900" b="1" dirty="0">
                <a:solidFill>
                  <a:srgbClr val="1F497D"/>
                </a:solidFill>
              </a:rPr>
              <a:t> </a:t>
            </a:r>
            <a:r>
              <a:rPr lang="en-US" sz="1900" dirty="0">
                <a:solidFill>
                  <a:srgbClr val="1F497D"/>
                </a:solidFill>
              </a:rPr>
              <a:t>holding, that an evaluation under 38 CFR 4.59 is not limited to diagnostic codes with range of motion criteria</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6954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Arthritis, degenerative DC 5003 </a:t>
            </a:r>
            <a:br>
              <a:rPr lang="en-US" dirty="0"/>
            </a:br>
            <a:r>
              <a:rPr lang="en-US" dirty="0"/>
              <a:t>(hypertrophic or osteoarthritis)</a:t>
            </a:r>
          </a:p>
        </p:txBody>
      </p:sp>
      <p:sp>
        <p:nvSpPr>
          <p:cNvPr id="6" name="Content Placeholder 5"/>
          <p:cNvSpPr>
            <a:spLocks noGrp="1"/>
          </p:cNvSpPr>
          <p:nvPr>
            <p:ph idx="1"/>
          </p:nvPr>
        </p:nvSpPr>
        <p:spPr>
          <a:xfrm>
            <a:off x="464344" y="2043112"/>
            <a:ext cx="8565356" cy="3471863"/>
          </a:xfrm>
        </p:spPr>
        <p:txBody>
          <a:bodyPr>
            <a:normAutofit/>
          </a:bodyPr>
          <a:lstStyle/>
          <a:p>
            <a:r>
              <a:rPr lang="en-US" sz="2400" b="1" u="sng" dirty="0">
                <a:solidFill>
                  <a:srgbClr val="1F497D"/>
                </a:solidFill>
              </a:rPr>
              <a:t>DC 5003 Arthritis established by X-ray findings : </a:t>
            </a:r>
          </a:p>
          <a:p>
            <a:pPr marL="342900" indent="-342900">
              <a:buClr>
                <a:srgbClr val="1F497D"/>
              </a:buClr>
              <a:buFont typeface="Wingdings" panose="05000000000000000000" pitchFamily="2" charset="2"/>
              <a:buChar char="Ø"/>
            </a:pPr>
            <a:endParaRPr lang="en-US" dirty="0">
              <a:solidFill>
                <a:srgbClr val="1F497D"/>
              </a:solidFill>
            </a:endParaRPr>
          </a:p>
          <a:p>
            <a:pPr marL="342900" indent="-342900">
              <a:buClr>
                <a:srgbClr val="1F497D"/>
              </a:buClr>
              <a:buFont typeface="Wingdings" panose="05000000000000000000" pitchFamily="2" charset="2"/>
              <a:buChar char="Ø"/>
            </a:pPr>
            <a:r>
              <a:rPr lang="en-US" dirty="0">
                <a:solidFill>
                  <a:srgbClr val="1F497D"/>
                </a:solidFill>
              </a:rPr>
              <a:t>Established by X-ray findings</a:t>
            </a:r>
          </a:p>
          <a:p>
            <a:pPr marL="342900" indent="-342900">
              <a:buClr>
                <a:srgbClr val="1F497D"/>
              </a:buClr>
              <a:buFont typeface="Wingdings" panose="05000000000000000000" pitchFamily="2" charset="2"/>
              <a:buChar char="Ø"/>
            </a:pPr>
            <a:r>
              <a:rPr lang="en-US" dirty="0">
                <a:solidFill>
                  <a:srgbClr val="1F497D"/>
                </a:solidFill>
              </a:rPr>
              <a:t>Rated on basis of limitation of motion (LOM) under the appropriate diagnostic codes (DC) for specific joint or joints</a:t>
            </a:r>
          </a:p>
          <a:p>
            <a:pPr marL="342900" indent="-342900">
              <a:buClr>
                <a:srgbClr val="1F497D"/>
              </a:buClr>
              <a:buFont typeface="Wingdings" panose="05000000000000000000" pitchFamily="2" charset="2"/>
              <a:buChar char="Ø"/>
            </a:pPr>
            <a:r>
              <a:rPr lang="en-US" dirty="0">
                <a:solidFill>
                  <a:srgbClr val="1F497D"/>
                </a:solidFill>
              </a:rPr>
              <a:t>A compensable rating applies for each major joint or minor joints affected by LOM, to be combined, not added under DC 5003.</a:t>
            </a:r>
          </a:p>
          <a:p>
            <a:pPr marL="342900" indent="-342900">
              <a:buClr>
                <a:srgbClr val="1F497D"/>
              </a:buClr>
              <a:buFont typeface="Wingdings" panose="05000000000000000000" pitchFamily="2" charset="2"/>
              <a:buChar char="Ø"/>
            </a:pPr>
            <a:r>
              <a:rPr lang="en-US" dirty="0">
                <a:solidFill>
                  <a:srgbClr val="1F497D"/>
                </a:solidFill>
              </a:rPr>
              <a:t>LOM must be objectively confirmed by findings such as swelling, muscle spasm, or satisfactory evidence of painful motion.  </a:t>
            </a:r>
          </a:p>
        </p:txBody>
      </p:sp>
      <p:sp>
        <p:nvSpPr>
          <p:cNvPr id="4" name="Slide Number Placeholder 3"/>
          <p:cNvSpPr>
            <a:spLocks noGrp="1"/>
          </p:cNvSpPr>
          <p:nvPr>
            <p:ph type="sldNum" sz="quarter" idx="12"/>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112334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D775D57-CF2E-44E9-AF54-4ED9B612C907}"/>
              </a:ext>
            </a:extLst>
          </p:cNvPr>
          <p:cNvGraphicFramePr>
            <a:graphicFrameLocks noGrp="1"/>
          </p:cNvGraphicFramePr>
          <p:nvPr>
            <p:extLst>
              <p:ext uri="{D42A27DB-BD31-4B8C-83A1-F6EECF244321}">
                <p14:modId xmlns:p14="http://schemas.microsoft.com/office/powerpoint/2010/main" val="1293215878"/>
              </p:ext>
            </p:extLst>
          </p:nvPr>
        </p:nvGraphicFramePr>
        <p:xfrm>
          <a:off x="434109" y="2484583"/>
          <a:ext cx="7934036" cy="1674378"/>
        </p:xfrm>
        <a:graphic>
          <a:graphicData uri="http://schemas.openxmlformats.org/drawingml/2006/table">
            <a:tbl>
              <a:tblPr firstRow="1" bandRow="1">
                <a:tableStyleId>{5C22544A-7EE6-4342-B048-85BDC9FD1C3A}</a:tableStyleId>
              </a:tblPr>
              <a:tblGrid>
                <a:gridCol w="6354618">
                  <a:extLst>
                    <a:ext uri="{9D8B030D-6E8A-4147-A177-3AD203B41FA5}">
                      <a16:colId xmlns:a16="http://schemas.microsoft.com/office/drawing/2014/main" val="4022741795"/>
                    </a:ext>
                  </a:extLst>
                </a:gridCol>
                <a:gridCol w="1579418">
                  <a:extLst>
                    <a:ext uri="{9D8B030D-6E8A-4147-A177-3AD203B41FA5}">
                      <a16:colId xmlns:a16="http://schemas.microsoft.com/office/drawing/2014/main" val="1720360018"/>
                    </a:ext>
                  </a:extLst>
                </a:gridCol>
              </a:tblGrid>
              <a:tr h="874858">
                <a:tc>
                  <a:txBody>
                    <a:bodyPr/>
                    <a:lstStyle/>
                    <a:p>
                      <a:pPr marL="0" indent="0">
                        <a:buFont typeface="Wingdings" panose="05000000000000000000" pitchFamily="2" charset="2"/>
                        <a:buNone/>
                      </a:pPr>
                      <a:r>
                        <a:rPr lang="en-US" sz="1800" dirty="0">
                          <a:solidFill>
                            <a:schemeClr val="tx1"/>
                          </a:solidFill>
                        </a:rPr>
                        <a:t>With X-Ray evidence of involvement of 2 or more major joints or 2 or more minor joint groups, with occasional incapacitating exacerbations</a:t>
                      </a:r>
                    </a:p>
                  </a:txBody>
                  <a:tcPr anchor="ctr"/>
                </a:tc>
                <a:tc>
                  <a:txBody>
                    <a:bodyPr/>
                    <a:lstStyle/>
                    <a:p>
                      <a:pPr algn="ctr"/>
                      <a:r>
                        <a:rPr lang="en-US" sz="2000" dirty="0">
                          <a:solidFill>
                            <a:schemeClr val="tx1"/>
                          </a:solidFill>
                        </a:rPr>
                        <a:t>20%</a:t>
                      </a:r>
                    </a:p>
                  </a:txBody>
                  <a:tcPr anchor="ctr"/>
                </a:tc>
                <a:extLst>
                  <a:ext uri="{0D108BD9-81ED-4DB2-BD59-A6C34878D82A}">
                    <a16:rowId xmlns:a16="http://schemas.microsoft.com/office/drawing/2014/main" val="1717373936"/>
                  </a:ext>
                </a:extLst>
              </a:tr>
              <a:tr h="759978">
                <a:tc>
                  <a:txBody>
                    <a:bodyPr/>
                    <a:lstStyle/>
                    <a:p>
                      <a:pPr marL="0" indent="0">
                        <a:buFont typeface="Wingdings" panose="05000000000000000000" pitchFamily="2" charset="2"/>
                        <a:buNone/>
                      </a:pPr>
                      <a:r>
                        <a:rPr lang="en-US" sz="1800" b="1" dirty="0">
                          <a:solidFill>
                            <a:schemeClr val="tx1"/>
                          </a:solidFill>
                        </a:rPr>
                        <a:t>With X-ray evidence of involvement of 2 or more major joints or 2 or more minor joint groups</a:t>
                      </a:r>
                    </a:p>
                  </a:txBody>
                  <a:tcPr anchor="ctr"/>
                </a:tc>
                <a:tc>
                  <a:txBody>
                    <a:bodyPr/>
                    <a:lstStyle/>
                    <a:p>
                      <a:pPr marL="0" marR="0" lvl="0" indent="0" algn="ctr" defTabSz="289322"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10%</a:t>
                      </a:r>
                    </a:p>
                    <a:p>
                      <a:pPr algn="ctr"/>
                      <a:endParaRPr lang="en-US" dirty="0"/>
                    </a:p>
                  </a:txBody>
                  <a:tcPr anchor="ctr"/>
                </a:tc>
                <a:extLst>
                  <a:ext uri="{0D108BD9-81ED-4DB2-BD59-A6C34878D82A}">
                    <a16:rowId xmlns:a16="http://schemas.microsoft.com/office/drawing/2014/main" val="3636943066"/>
                  </a:ext>
                </a:extLst>
              </a:tr>
            </a:tbl>
          </a:graphicData>
        </a:graphic>
      </p:graphicFrame>
      <p:sp>
        <p:nvSpPr>
          <p:cNvPr id="2" name="Title 1"/>
          <p:cNvSpPr>
            <a:spLocks noGrp="1"/>
          </p:cNvSpPr>
          <p:nvPr>
            <p:ph type="title"/>
          </p:nvPr>
        </p:nvSpPr>
        <p:spPr/>
        <p:txBody>
          <a:bodyPr>
            <a:normAutofit/>
          </a:bodyPr>
          <a:lstStyle/>
          <a:p>
            <a:r>
              <a:rPr lang="en-US" sz="2800" dirty="0"/>
              <a:t>Arthritis, degenerative DC 5003 </a:t>
            </a:r>
            <a:br>
              <a:rPr lang="en-US" sz="2800" dirty="0"/>
            </a:br>
            <a:r>
              <a:rPr lang="en-US" sz="2800" dirty="0"/>
              <a:t>(hypertrophic or osteoarthritis)</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
        <p:nvSpPr>
          <p:cNvPr id="8" name="TextBox 7">
            <a:extLst>
              <a:ext uri="{FF2B5EF4-FFF2-40B4-BE49-F238E27FC236}">
                <a16:creationId xmlns:a16="http://schemas.microsoft.com/office/drawing/2014/main" id="{814E887D-0FA1-4A24-83BF-79C70C1B4F1C}"/>
              </a:ext>
            </a:extLst>
          </p:cNvPr>
          <p:cNvSpPr txBox="1"/>
          <p:nvPr/>
        </p:nvSpPr>
        <p:spPr>
          <a:xfrm>
            <a:off x="434110" y="1819275"/>
            <a:ext cx="7934036" cy="400110"/>
          </a:xfrm>
          <a:prstGeom prst="rect">
            <a:avLst/>
          </a:prstGeom>
          <a:noFill/>
        </p:spPr>
        <p:txBody>
          <a:bodyPr wrap="square" rtlCol="0">
            <a:spAutoFit/>
          </a:bodyPr>
          <a:lstStyle/>
          <a:p>
            <a:r>
              <a:rPr lang="en-US" sz="2000" dirty="0">
                <a:solidFill>
                  <a:srgbClr val="1F497D"/>
                </a:solidFill>
              </a:rPr>
              <a:t>In the absence of LOM, rate as follows</a:t>
            </a:r>
            <a:r>
              <a:rPr lang="en-US" dirty="0">
                <a:solidFill>
                  <a:srgbClr val="1F497D"/>
                </a:solidFill>
              </a:rPr>
              <a:t>:</a:t>
            </a:r>
          </a:p>
        </p:txBody>
      </p:sp>
      <p:sp>
        <p:nvSpPr>
          <p:cNvPr id="10" name="TextBox 9">
            <a:extLst>
              <a:ext uri="{FF2B5EF4-FFF2-40B4-BE49-F238E27FC236}">
                <a16:creationId xmlns:a16="http://schemas.microsoft.com/office/drawing/2014/main" id="{8C79791B-304E-4510-939B-66C46F70883D}"/>
              </a:ext>
            </a:extLst>
          </p:cNvPr>
          <p:cNvSpPr txBox="1"/>
          <p:nvPr/>
        </p:nvSpPr>
        <p:spPr>
          <a:xfrm>
            <a:off x="434109" y="4524086"/>
            <a:ext cx="7934036" cy="1477328"/>
          </a:xfrm>
          <a:prstGeom prst="rect">
            <a:avLst/>
          </a:prstGeom>
          <a:noFill/>
        </p:spPr>
        <p:txBody>
          <a:bodyPr wrap="square" rtlCol="0">
            <a:spAutoFit/>
          </a:bodyPr>
          <a:lstStyle/>
          <a:p>
            <a:pPr marL="285750" indent="-285750">
              <a:buClr>
                <a:srgbClr val="1F497D"/>
              </a:buClr>
              <a:buFont typeface="Wingdings" panose="05000000000000000000" pitchFamily="2" charset="2"/>
              <a:buChar char="Ø"/>
            </a:pPr>
            <a:r>
              <a:rPr lang="en-US" dirty="0">
                <a:solidFill>
                  <a:srgbClr val="1F497D"/>
                </a:solidFill>
              </a:rPr>
              <a:t>Note (1): The 20% and 10% rating based on X-ray findings will not be combined with ratings based on LOM</a:t>
            </a:r>
          </a:p>
          <a:p>
            <a:pPr>
              <a:buClr>
                <a:srgbClr val="1F497D"/>
              </a:buClr>
            </a:pPr>
            <a:endParaRPr lang="en-US" dirty="0">
              <a:solidFill>
                <a:srgbClr val="1F497D"/>
              </a:solidFill>
            </a:endParaRPr>
          </a:p>
          <a:p>
            <a:pPr marL="285750" indent="-285750">
              <a:buClr>
                <a:srgbClr val="1F497D"/>
              </a:buClr>
              <a:buFont typeface="Wingdings" panose="05000000000000000000" pitchFamily="2" charset="2"/>
              <a:buChar char="Ø"/>
            </a:pPr>
            <a:r>
              <a:rPr lang="en-US" dirty="0">
                <a:solidFill>
                  <a:srgbClr val="1F497D"/>
                </a:solidFill>
              </a:rPr>
              <a:t>Note (2): The 20% and 10% rating based on X-ray findings will not be utilized in rating conditions listed under DCs 5013 to 5024, inclusive</a:t>
            </a:r>
          </a:p>
        </p:txBody>
      </p:sp>
    </p:spTree>
    <p:extLst>
      <p:ext uri="{BB962C8B-B14F-4D97-AF65-F5344CB8AC3E}">
        <p14:creationId xmlns:p14="http://schemas.microsoft.com/office/powerpoint/2010/main" val="3921054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Musculoskeletal System – Upper Extremities and Spine&amp;quot;&quot;/&gt;&lt;property id=&quot;20307&quot; value=&quot;257&quot;/&gt;&lt;/object&gt;&lt;object type=&quot;3&quot; unique_id=&quot;10004&quot;&gt;&lt;property id=&quot;20148&quot; value=&quot;5&quot;/&gt;&lt;property id=&quot;20300&quot; value=&quot;Slide 2 - &amp;quot;Lesson Objectives&amp;quot;&quot;/&gt;&lt;property id=&quot;20307&quot; value=&quot;258&quot;/&gt;&lt;/object&gt;&lt;object type=&quot;3&quot; unique_id=&quot;10005&quot;&gt;&lt;property id=&quot;20148&quot; value=&quot;5&quot;/&gt;&lt;property id=&quot;20300&quot; value=&quot;Slide 3 - &amp;quot;References&amp;quot;&quot;/&gt;&lt;property id=&quot;20307&quot; value=&quot;259&quot;/&gt;&lt;/object&gt;&lt;object type=&quot;3&quot; unique_id=&quot;10006&quot;&gt;&lt;property id=&quot;20148&quot; value=&quot;5&quot;/&gt;&lt;property id=&quot;20300&quot; value=&quot;Slide 4 - &amp;quot;References&amp;quot;&quot;/&gt;&lt;property id=&quot;20307&quot; value=&quot;260&quot;/&gt;&lt;/object&gt;&lt;object type=&quot;3&quot; unique_id=&quot;10007&quot;&gt;&lt;property id=&quot;20148&quot; value=&quot;5&quot;/&gt;&lt;property id=&quot;20300&quot; value=&quot;Slide 5 - &amp;quot;Basic Regulatory Guidance&amp;quot;&quot;/&gt;&lt;property id=&quot;20307&quot; value=&quot;256&quot;/&gt;&lt;/object&gt;&lt;object type=&quot;3&quot; unique_id=&quot;10008&quot;&gt;&lt;property id=&quot;20148&quot; value=&quot;5&quot;/&gt;&lt;property id=&quot;20300&quot; value=&quot;Slide 6 - &amp;quot;Basic Regulatory Guidance&amp;quot;&quot;/&gt;&lt;property id=&quot;20307&quot; value=&quot;297&quot;/&gt;&lt;/object&gt;&lt;object type=&quot;3&quot; unique_id=&quot;10009&quot;&gt;&lt;property id=&quot;20148&quot; value=&quot;5&quot;/&gt;&lt;property id=&quot;20300&quot; value=&quot;Slide 7 - &amp;quot;Impact of Court Holdings&amp;quot;&quot;/&gt;&lt;property id=&quot;20307&quot; value=&quot;296&quot;/&gt;&lt;/object&gt;&lt;object type=&quot;3&quot; unique_id=&quot;10010&quot;&gt;&lt;property id=&quot;20148&quot; value=&quot;5&quot;/&gt;&lt;property id=&quot;20300&quot; value=&quot;Slide 8 - &amp;quot;Arthritis, degenerative DC 5003  (hypertrophic or osteoarthritis)&amp;quot;&quot;/&gt;&lt;property id=&quot;20307&quot; value=&quot;305&quot;/&gt;&lt;/object&gt;&lt;object type=&quot;3&quot; unique_id=&quot;10011&quot;&gt;&lt;property id=&quot;20148&quot; value=&quot;5&quot;/&gt;&lt;property id=&quot;20300&quot; value=&quot;Slide 9 - &amp;quot;Arthritis, degenerative DC 5003  (hypertrophic or osteoarthritis)&amp;quot;&quot;/&gt;&lt;property id=&quot;20307&quot; value=&quot;306&quot;/&gt;&lt;/object&gt;&lt;object type=&quot;3&quot; unique_id=&quot;10012&quot;&gt;&lt;property id=&quot;20148&quot; value=&quot;5&quot;/&gt;&lt;property id=&quot;20300&quot; value=&quot;Slide 10 - &amp;quot;Traumatic Arthritis (Due To trauma)&amp;quot;&quot;/&gt;&lt;property id=&quot;20307&quot; value=&quot;273&quot;/&gt;&lt;/object&gt;&lt;object type=&quot;3&quot; unique_id=&quot;10013&quot;&gt;&lt;property id=&quot;20148&quot; value=&quot;5&quot;/&gt;&lt;property id=&quot;20300&quot; value=&quot;Slide 11 - &amp;quot;Joint Prosthesis Example&amp;quot;&quot;/&gt;&lt;property id=&quot;20307&quot; value=&quot;307&quot;/&gt;&lt;/object&gt;&lt;object type=&quot;3&quot; unique_id=&quot;10014&quot;&gt;&lt;property id=&quot;20148&quot; value=&quot;5&quot;/&gt;&lt;property id=&quot;20300&quot; value=&quot;Slide 12 - &amp;quot;The Shoulder and Arm&amp;quot;&quot;/&gt;&lt;property id=&quot;20307&quot; value=&quot;316&quot;/&gt;&lt;/object&gt;&lt;object type=&quot;3&quot; unique_id=&quot;10015&quot;&gt;&lt;property id=&quot;20148&quot; value=&quot;5&quot;/&gt;&lt;property id=&quot;20300&quot; value=&quot;Slide 13 - &amp;quot;The Forearm (elbow) &amp;quot;&quot;/&gt;&lt;property id=&quot;20307&quot; value=&quot;315&quot;/&gt;&lt;/object&gt;&lt;object type=&quot;3&quot; unique_id=&quot;10016&quot;&gt;&lt;property id=&quot;20148&quot; value=&quot;5&quot;/&gt;&lt;property id=&quot;20300&quot; value=&quot;Slide 14 - &amp;quot;The Wrist&amp;quot;&quot;/&gt;&lt;property id=&quot;20307&quot; value=&quot;308&quot;/&gt;&lt;/object&gt;&lt;object type=&quot;3&quot; unique_id=&quot;10017&quot;&gt;&lt;property id=&quot;20148&quot; value=&quot;5&quot;/&gt;&lt;property id=&quot;20300&quot; value=&quot;Slide 15 - &amp;quot;Limitation of Motion of Individual Digits&amp;quot;&quot;/&gt;&lt;property id=&quot;20307&quot; value=&quot;309&quot;/&gt;&lt;/object&gt;&lt;object type=&quot;3&quot; unique_id=&quot;10018&quot;&gt;&lt;property id=&quot;20148&quot; value=&quot;5&quot;/&gt;&lt;property id=&quot;20300&quot; value=&quot;Slide 16 - &amp;quot;Limitation of Motion of Individual Digits&amp;quot;&quot;/&gt;&lt;property id=&quot;20307&quot; value=&quot;310&quot;/&gt;&lt;/object&gt;&lt;object type=&quot;3&quot; unique_id=&quot;10019&quot;&gt;&lt;property id=&quot;20148&quot; value=&quot;5&quot;/&gt;&lt;property id=&quot;20300&quot; value=&quot;Slide 17 - &amp;quot;Limitation of Motion of Individual Digits&amp;quot;&quot;/&gt;&lt;property id=&quot;20307&quot; value=&quot;311&quot;/&gt;&lt;/object&gt;&lt;object type=&quot;3&quot; unique_id=&quot;10020&quot;&gt;&lt;property id=&quot;20148&quot; value=&quot;5&quot;/&gt;&lt;property id=&quot;20300&quot; value=&quot;Slide 18 - &amp;quot;Musculoskeletal Spinal Disorders&amp;quot;&quot;/&gt;&lt;property id=&quot;20307&quot; value=&quot;281&quot;/&gt;&lt;/object&gt;&lt;object type=&quot;3&quot; unique_id=&quot;10021&quot;&gt;&lt;property id=&quot;20148&quot; value=&quot;5&quot;/&gt;&lt;property id=&quot;20300&quot; value=&quot;Slide 19 - &amp;quot;Cervical and Thoracolumbar DCs 5235 to 5243&amp;quot;&quot;/&gt;&lt;property id=&quot;20307&quot; value=&quot;312&quot;/&gt;&lt;/object&gt;&lt;object type=&quot;3&quot; unique_id=&quot;10022&quot;&gt;&lt;property id=&quot;20148&quot; value=&quot;5&quot;/&gt;&lt;property id=&quot;20300&quot; value=&quot;Slide 20 - &amp;quot;Cervical and Thoracolumbar DCs 5235 to 5243&amp;quot;&quot;/&gt;&lt;property id=&quot;20307&quot; value=&quot;313&quot;/&gt;&lt;/object&gt;&lt;object type=&quot;3&quot; unique_id=&quot;10023&quot;&gt;&lt;property id=&quot;20148&quot; value=&quot;5&quot;/&gt;&lt;property id=&quot;20300&quot; value=&quot;Slide 21 - &amp;quot;IVDS Incapacitating Episodes&amp;quot;&quot;/&gt;&lt;property id=&quot;20307&quot; value=&quot;314&quot;/&gt;&lt;/object&gt;&lt;object type=&quot;3&quot; unique_id=&quot;10024&quot;&gt;&lt;property id=&quot;20148&quot; value=&quot;5&quot;/&gt;&lt;property id=&quot;20300&quot; value=&quot;Slide 22 - &amp;quot;Special Considerations&amp;quot;&quot;/&gt;&lt;property id=&quot;20307&quot; value=&quot;288&quot;/&gt;&lt;/object&gt;&lt;object type=&quot;3&quot; unique_id=&quot;10025&quot;&gt;&lt;property id=&quot;20148&quot; value=&quot;5&quot;/&gt;&lt;property id=&quot;20300&quot; value=&quot;Slide 23 - &amp;quot;Questions&amp;quot;&quot;/&gt;&lt;property id=&quot;20307&quot; value=&quot;289&quot;/&gt;&lt;/object&gt;&lt;/object&gt;&lt;object type=&quot;8&quot; unique_id=&quot;1005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RO317-839076992-11320</_dlc_DocId>
    <_dlc_DocIdUrl xmlns="b62c6c12-24c5-4d47-ac4d-c5cc93bcdf7b">
      <Url>https://vaww.vashare.vba.va.gov/sites/SPTNCIO/focusedveterans/training/VSRvirtualtraining/_layouts/15/DocIdRedir.aspx?ID=RO317-839076992-11320</Url>
      <Description>RO317-839076992-11320</Description>
    </_dlc_DocIdUrl>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F77345B5-514B-4FA1-96FC-14DDFFE0B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B988D-AEC3-4AF1-A67E-D0DAAC5EC3DD}">
  <ds:schemaRefs>
    <ds:schemaRef ds:uri="http://schemas.microsoft.com/sharepoint/events"/>
  </ds:schemaRefs>
</ds:datastoreItem>
</file>

<file path=customXml/itemProps4.xml><?xml version="1.0" encoding="utf-8"?>
<ds:datastoreItem xmlns:ds="http://schemas.openxmlformats.org/officeDocument/2006/customXml" ds:itemID="{A35E050F-F6DD-446A-BC54-722BE857956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b62c6c12-24c5-4d47-ac4d-c5cc93bcdf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7712</TotalTime>
  <Words>1871</Words>
  <Application>Microsoft Office PowerPoint</Application>
  <PresentationFormat>On-screen Show (4:3)</PresentationFormat>
  <Paragraphs>236</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Theme February</vt:lpstr>
      <vt:lpstr>Musculoskeletal System – Upper Extremities and Spine</vt:lpstr>
      <vt:lpstr>Lesson Objectives</vt:lpstr>
      <vt:lpstr>References</vt:lpstr>
      <vt:lpstr>References</vt:lpstr>
      <vt:lpstr>Basic Regulatory Guidance</vt:lpstr>
      <vt:lpstr>Basic Regulatory Guidance</vt:lpstr>
      <vt:lpstr>Impact of Court Holdings</vt:lpstr>
      <vt:lpstr>Arthritis, degenerative DC 5003  (hypertrophic or osteoarthritis)</vt:lpstr>
      <vt:lpstr>Arthritis, degenerative DC 5003  (hypertrophic or osteoarthritis)</vt:lpstr>
      <vt:lpstr>Traumatic Arthritis (Due To trauma)</vt:lpstr>
      <vt:lpstr>Joint Prosthesis Example</vt:lpstr>
      <vt:lpstr>The Shoulder and Arm</vt:lpstr>
      <vt:lpstr>The Forearm (elbow) </vt:lpstr>
      <vt:lpstr>The Wrist</vt:lpstr>
      <vt:lpstr>Limitation of Motion of Individual Digits</vt:lpstr>
      <vt:lpstr>Limitation of Motion of Individual Digits</vt:lpstr>
      <vt:lpstr>Limitation of Motion of Individual Digits</vt:lpstr>
      <vt:lpstr>Musculoskeletal Spinal Disorders</vt:lpstr>
      <vt:lpstr>Cervical and Thoracolumbar DCs 5235 to 5243</vt:lpstr>
      <vt:lpstr>Cervical and Thoracolumbar DCs 5235 to 5243</vt:lpstr>
      <vt:lpstr>IVDS Incapacitating Episodes</vt:lpstr>
      <vt:lpstr>Special Considerations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Mulskuloskeletal System - Upper Extremities and Spine PowerPoint Presentation</dc:title>
  <dc:subject>RVSR</dc:subject>
  <dc:creator>Department of Veterans Affairs, Veterans Benefits Administration, Compensation Service, STAFF</dc:creator>
  <cp:keywords>musculoskeletal, spine, functional loss, painful motion, lumbar, cervical, range of motion</cp:keywords>
  <dc:description>This lesson teaches the employee how to properly evaluate injuries and illnesses of the spine using accurate measurements from the range of motion testing provided on the required examination performed by the doctor.</dc:description>
  <cp:lastModifiedBy>Kathy Poole</cp:lastModifiedBy>
  <cp:revision>620</cp:revision>
  <dcterms:created xsi:type="dcterms:W3CDTF">2014-04-30T02:32:11Z</dcterms:created>
  <dcterms:modified xsi:type="dcterms:W3CDTF">2019-01-31T17:38:42Z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3f97b8be-d781-4926-ae9b-7f302491feea</vt:lpwstr>
  </property>
  <property fmtid="{D5CDD505-2E9C-101B-9397-08002B2CF9AE}" pid="9" name="Language">
    <vt:lpwstr>en</vt:lpwstr>
  </property>
  <property fmtid="{D5CDD505-2E9C-101B-9397-08002B2CF9AE}" pid="10" name="Type">
    <vt:lpwstr>Presentation</vt:lpwstr>
  </property>
</Properties>
</file>