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1" r:id="rId5"/>
  </p:sldMasterIdLst>
  <p:notesMasterIdLst>
    <p:notesMasterId r:id="rId40"/>
  </p:notesMasterIdLst>
  <p:sldIdLst>
    <p:sldId id="256" r:id="rId6"/>
    <p:sldId id="285" r:id="rId7"/>
    <p:sldId id="288" r:id="rId8"/>
    <p:sldId id="300" r:id="rId9"/>
    <p:sldId id="299" r:id="rId10"/>
    <p:sldId id="292" r:id="rId11"/>
    <p:sldId id="301" r:id="rId12"/>
    <p:sldId id="322" r:id="rId13"/>
    <p:sldId id="323" r:id="rId14"/>
    <p:sldId id="324" r:id="rId15"/>
    <p:sldId id="325" r:id="rId16"/>
    <p:sldId id="338" r:id="rId17"/>
    <p:sldId id="326" r:id="rId18"/>
    <p:sldId id="327" r:id="rId19"/>
    <p:sldId id="305" r:id="rId20"/>
    <p:sldId id="304" r:id="rId21"/>
    <p:sldId id="303" r:id="rId22"/>
    <p:sldId id="306" r:id="rId23"/>
    <p:sldId id="328" r:id="rId24"/>
    <p:sldId id="331" r:id="rId25"/>
    <p:sldId id="329" r:id="rId26"/>
    <p:sldId id="330" r:id="rId27"/>
    <p:sldId id="308" r:id="rId28"/>
    <p:sldId id="309" r:id="rId29"/>
    <p:sldId id="310" r:id="rId30"/>
    <p:sldId id="311" r:id="rId31"/>
    <p:sldId id="332" r:id="rId32"/>
    <p:sldId id="335" r:id="rId33"/>
    <p:sldId id="334" r:id="rId34"/>
    <p:sldId id="337" r:id="rId35"/>
    <p:sldId id="294" r:id="rId36"/>
    <p:sldId id="296" r:id="rId37"/>
    <p:sldId id="317" r:id="rId38"/>
    <p:sldId id="298" r:id="rId39"/>
  </p:sldIdLst>
  <p:sldSz cx="9144000" cy="6858000" type="screen4x3"/>
  <p:notesSz cx="7010400" cy="9296400"/>
  <p:custDataLst>
    <p:tags r:id="rId4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03BD"/>
    <a:srgbClr val="FFFF00"/>
    <a:srgbClr val="7CB0F0"/>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39" autoAdjust="0"/>
    <p:restoredTop sz="78731" autoAdjust="0"/>
  </p:normalViewPr>
  <p:slideViewPr>
    <p:cSldViewPr>
      <p:cViewPr>
        <p:scale>
          <a:sx n="86" d="100"/>
          <a:sy n="86" d="100"/>
        </p:scale>
        <p:origin x="-696" y="-70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howGuides="1">
      <p:cViewPr>
        <p:scale>
          <a:sx n="100" d="100"/>
          <a:sy n="100" d="100"/>
        </p:scale>
        <p:origin x="-1500" y="42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19DCD669-B84C-461C-BB53-FF0867AC6EF9}" type="datetimeFigureOut">
              <a:rPr lang="en-US" smtClean="0"/>
              <a:t>06-Apr-16</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3CECF49-2165-4CE7-B39E-10D80CF3C557}" type="slidenum">
              <a:rPr lang="en-US" smtClean="0"/>
              <a:t>‹#›</a:t>
            </a:fld>
            <a:endParaRPr lang="en-US" dirty="0"/>
          </a:p>
        </p:txBody>
      </p:sp>
    </p:spTree>
    <p:extLst>
      <p:ext uri="{BB962C8B-B14F-4D97-AF65-F5344CB8AC3E}">
        <p14:creationId xmlns:p14="http://schemas.microsoft.com/office/powerpoint/2010/main" val="30935040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3CECF49-2165-4CE7-B39E-10D80CF3C557}" type="slidenum">
              <a:rPr lang="en-US" smtClean="0"/>
              <a:t>1</a:t>
            </a:fld>
            <a:endParaRPr lang="en-US" dirty="0"/>
          </a:p>
        </p:txBody>
      </p:sp>
    </p:spTree>
    <p:extLst>
      <p:ext uri="{BB962C8B-B14F-4D97-AF65-F5344CB8AC3E}">
        <p14:creationId xmlns:p14="http://schemas.microsoft.com/office/powerpoint/2010/main" val="27260930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10</a:t>
            </a:fld>
            <a:endParaRPr lang="en-US" dirty="0"/>
          </a:p>
        </p:txBody>
      </p:sp>
    </p:spTree>
    <p:extLst>
      <p:ext uri="{BB962C8B-B14F-4D97-AF65-F5344CB8AC3E}">
        <p14:creationId xmlns:p14="http://schemas.microsoft.com/office/powerpoint/2010/main" val="37392346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11</a:t>
            </a:fld>
            <a:endParaRPr lang="en-US" dirty="0"/>
          </a:p>
        </p:txBody>
      </p:sp>
    </p:spTree>
    <p:extLst>
      <p:ext uri="{BB962C8B-B14F-4D97-AF65-F5344CB8AC3E}">
        <p14:creationId xmlns:p14="http://schemas.microsoft.com/office/powerpoint/2010/main" val="37392346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12</a:t>
            </a:fld>
            <a:endParaRPr lang="en-US" dirty="0"/>
          </a:p>
        </p:txBody>
      </p:sp>
    </p:spTree>
    <p:extLst>
      <p:ext uri="{BB962C8B-B14F-4D97-AF65-F5344CB8AC3E}">
        <p14:creationId xmlns:p14="http://schemas.microsoft.com/office/powerpoint/2010/main" val="37392346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13</a:t>
            </a:fld>
            <a:endParaRPr lang="en-US" dirty="0"/>
          </a:p>
        </p:txBody>
      </p:sp>
    </p:spTree>
    <p:extLst>
      <p:ext uri="{BB962C8B-B14F-4D97-AF65-F5344CB8AC3E}">
        <p14:creationId xmlns:p14="http://schemas.microsoft.com/office/powerpoint/2010/main" val="37392346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14</a:t>
            </a:fld>
            <a:endParaRPr lang="en-US" dirty="0"/>
          </a:p>
        </p:txBody>
      </p:sp>
    </p:spTree>
    <p:extLst>
      <p:ext uri="{BB962C8B-B14F-4D97-AF65-F5344CB8AC3E}">
        <p14:creationId xmlns:p14="http://schemas.microsoft.com/office/powerpoint/2010/main" val="14531455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15</a:t>
            </a:fld>
            <a:endParaRPr lang="en-US" dirty="0"/>
          </a:p>
        </p:txBody>
      </p:sp>
    </p:spTree>
    <p:extLst>
      <p:ext uri="{BB962C8B-B14F-4D97-AF65-F5344CB8AC3E}">
        <p14:creationId xmlns:p14="http://schemas.microsoft.com/office/powerpoint/2010/main" val="37392346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16</a:t>
            </a:fld>
            <a:endParaRPr lang="en-US" dirty="0"/>
          </a:p>
        </p:txBody>
      </p:sp>
    </p:spTree>
    <p:extLst>
      <p:ext uri="{BB962C8B-B14F-4D97-AF65-F5344CB8AC3E}">
        <p14:creationId xmlns:p14="http://schemas.microsoft.com/office/powerpoint/2010/main" val="14531455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17</a:t>
            </a:fld>
            <a:endParaRPr lang="en-US" dirty="0"/>
          </a:p>
        </p:txBody>
      </p:sp>
    </p:spTree>
    <p:extLst>
      <p:ext uri="{BB962C8B-B14F-4D97-AF65-F5344CB8AC3E}">
        <p14:creationId xmlns:p14="http://schemas.microsoft.com/office/powerpoint/2010/main" val="37392346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18</a:t>
            </a:fld>
            <a:endParaRPr lang="en-US" dirty="0"/>
          </a:p>
        </p:txBody>
      </p:sp>
    </p:spTree>
    <p:extLst>
      <p:ext uri="{BB962C8B-B14F-4D97-AF65-F5344CB8AC3E}">
        <p14:creationId xmlns:p14="http://schemas.microsoft.com/office/powerpoint/2010/main" val="14531455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1774" rtl="0" eaLnBrk="1" fontAlgn="auto" latinLnBrk="0" hangingPunct="1">
              <a:lnSpc>
                <a:spcPct val="100000"/>
              </a:lnSpc>
              <a:spcBef>
                <a:spcPts val="0"/>
              </a:spcBef>
              <a:spcAft>
                <a:spcPts val="0"/>
              </a:spcAft>
              <a:buClrTx/>
              <a:buSzTx/>
              <a:buFontTx/>
              <a:buNone/>
              <a:tabLst/>
              <a:defRPr/>
            </a:pPr>
            <a:r>
              <a:rPr lang="en-US" dirty="0" smtClean="0">
                <a:solidFill>
                  <a:srgbClr val="FF0000"/>
                </a:solidFill>
              </a:rPr>
              <a:t>Do they need instructions for capturing email into TIMS?</a:t>
            </a:r>
          </a:p>
          <a:p>
            <a:pPr defTabSz="931774">
              <a:defRPr/>
            </a:pPr>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19</a:t>
            </a:fld>
            <a:endParaRPr lang="en-US" dirty="0"/>
          </a:p>
        </p:txBody>
      </p:sp>
    </p:spTree>
    <p:extLst>
      <p:ext uri="{BB962C8B-B14F-4D97-AF65-F5344CB8AC3E}">
        <p14:creationId xmlns:p14="http://schemas.microsoft.com/office/powerpoint/2010/main" val="14531455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2</a:t>
            </a:fld>
            <a:endParaRPr lang="en-US" dirty="0"/>
          </a:p>
        </p:txBody>
      </p:sp>
    </p:spTree>
    <p:extLst>
      <p:ext uri="{BB962C8B-B14F-4D97-AF65-F5344CB8AC3E}">
        <p14:creationId xmlns:p14="http://schemas.microsoft.com/office/powerpoint/2010/main" val="22449909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20</a:t>
            </a:fld>
            <a:endParaRPr lang="en-US" dirty="0"/>
          </a:p>
        </p:txBody>
      </p:sp>
    </p:spTree>
    <p:extLst>
      <p:ext uri="{BB962C8B-B14F-4D97-AF65-F5344CB8AC3E}">
        <p14:creationId xmlns:p14="http://schemas.microsoft.com/office/powerpoint/2010/main" val="14531455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21</a:t>
            </a:fld>
            <a:endParaRPr lang="en-US" dirty="0"/>
          </a:p>
        </p:txBody>
      </p:sp>
    </p:spTree>
    <p:extLst>
      <p:ext uri="{BB962C8B-B14F-4D97-AF65-F5344CB8AC3E}">
        <p14:creationId xmlns:p14="http://schemas.microsoft.com/office/powerpoint/2010/main" val="14531455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22</a:t>
            </a:fld>
            <a:endParaRPr lang="en-US" dirty="0"/>
          </a:p>
        </p:txBody>
      </p:sp>
    </p:spTree>
    <p:extLst>
      <p:ext uri="{BB962C8B-B14F-4D97-AF65-F5344CB8AC3E}">
        <p14:creationId xmlns:p14="http://schemas.microsoft.com/office/powerpoint/2010/main" val="14531455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23</a:t>
            </a:fld>
            <a:endParaRPr lang="en-US" dirty="0"/>
          </a:p>
        </p:txBody>
      </p:sp>
    </p:spTree>
    <p:extLst>
      <p:ext uri="{BB962C8B-B14F-4D97-AF65-F5344CB8AC3E}">
        <p14:creationId xmlns:p14="http://schemas.microsoft.com/office/powerpoint/2010/main" val="37392346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24</a:t>
            </a:fld>
            <a:endParaRPr lang="en-US" dirty="0"/>
          </a:p>
        </p:txBody>
      </p:sp>
    </p:spTree>
    <p:extLst>
      <p:ext uri="{BB962C8B-B14F-4D97-AF65-F5344CB8AC3E}">
        <p14:creationId xmlns:p14="http://schemas.microsoft.com/office/powerpoint/2010/main" val="37392346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25</a:t>
            </a:fld>
            <a:endParaRPr lang="en-US" dirty="0"/>
          </a:p>
        </p:txBody>
      </p:sp>
    </p:spTree>
    <p:extLst>
      <p:ext uri="{BB962C8B-B14F-4D97-AF65-F5344CB8AC3E}">
        <p14:creationId xmlns:p14="http://schemas.microsoft.com/office/powerpoint/2010/main" val="14531455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26</a:t>
            </a:fld>
            <a:endParaRPr lang="en-US" dirty="0"/>
          </a:p>
        </p:txBody>
      </p:sp>
    </p:spTree>
    <p:extLst>
      <p:ext uri="{BB962C8B-B14F-4D97-AF65-F5344CB8AC3E}">
        <p14:creationId xmlns:p14="http://schemas.microsoft.com/office/powerpoint/2010/main" val="37392346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27</a:t>
            </a:fld>
            <a:endParaRPr lang="en-US" dirty="0"/>
          </a:p>
        </p:txBody>
      </p:sp>
    </p:spTree>
    <p:extLst>
      <p:ext uri="{BB962C8B-B14F-4D97-AF65-F5344CB8AC3E}">
        <p14:creationId xmlns:p14="http://schemas.microsoft.com/office/powerpoint/2010/main" val="37392346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28</a:t>
            </a:fld>
            <a:endParaRPr lang="en-US" dirty="0"/>
          </a:p>
        </p:txBody>
      </p:sp>
    </p:spTree>
    <p:extLst>
      <p:ext uri="{BB962C8B-B14F-4D97-AF65-F5344CB8AC3E}">
        <p14:creationId xmlns:p14="http://schemas.microsoft.com/office/powerpoint/2010/main" val="37392346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29</a:t>
            </a:fld>
            <a:endParaRPr lang="en-US" dirty="0"/>
          </a:p>
        </p:txBody>
      </p:sp>
    </p:spTree>
    <p:extLst>
      <p:ext uri="{BB962C8B-B14F-4D97-AF65-F5344CB8AC3E}">
        <p14:creationId xmlns:p14="http://schemas.microsoft.com/office/powerpoint/2010/main" val="37392346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3</a:t>
            </a:fld>
            <a:endParaRPr lang="en-US" dirty="0"/>
          </a:p>
        </p:txBody>
      </p:sp>
    </p:spTree>
    <p:extLst>
      <p:ext uri="{BB962C8B-B14F-4D97-AF65-F5344CB8AC3E}">
        <p14:creationId xmlns:p14="http://schemas.microsoft.com/office/powerpoint/2010/main" val="19589151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30</a:t>
            </a:fld>
            <a:endParaRPr lang="en-US" dirty="0"/>
          </a:p>
        </p:txBody>
      </p:sp>
    </p:spTree>
    <p:extLst>
      <p:ext uri="{BB962C8B-B14F-4D97-AF65-F5344CB8AC3E}">
        <p14:creationId xmlns:p14="http://schemas.microsoft.com/office/powerpoint/2010/main" val="14531455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31</a:t>
            </a:fld>
            <a:endParaRPr lang="en-US" dirty="0"/>
          </a:p>
        </p:txBody>
      </p:sp>
    </p:spTree>
    <p:extLst>
      <p:ext uri="{BB962C8B-B14F-4D97-AF65-F5344CB8AC3E}">
        <p14:creationId xmlns:p14="http://schemas.microsoft.com/office/powerpoint/2010/main" val="30347183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32</a:t>
            </a:fld>
            <a:endParaRPr lang="en-US" dirty="0"/>
          </a:p>
        </p:txBody>
      </p:sp>
    </p:spTree>
    <p:extLst>
      <p:ext uri="{BB962C8B-B14F-4D97-AF65-F5344CB8AC3E}">
        <p14:creationId xmlns:p14="http://schemas.microsoft.com/office/powerpoint/2010/main" val="33797629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33</a:t>
            </a:fld>
            <a:endParaRPr lang="en-US" dirty="0"/>
          </a:p>
        </p:txBody>
      </p:sp>
    </p:spTree>
    <p:extLst>
      <p:ext uri="{BB962C8B-B14F-4D97-AF65-F5344CB8AC3E}">
        <p14:creationId xmlns:p14="http://schemas.microsoft.com/office/powerpoint/2010/main" val="37392346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34</a:t>
            </a:fld>
            <a:endParaRPr lang="en-US" dirty="0"/>
          </a:p>
        </p:txBody>
      </p:sp>
    </p:spTree>
    <p:extLst>
      <p:ext uri="{BB962C8B-B14F-4D97-AF65-F5344CB8AC3E}">
        <p14:creationId xmlns:p14="http://schemas.microsoft.com/office/powerpoint/2010/main" val="37028714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4</a:t>
            </a:fld>
            <a:endParaRPr lang="en-US" dirty="0"/>
          </a:p>
        </p:txBody>
      </p:sp>
    </p:spTree>
    <p:extLst>
      <p:ext uri="{BB962C8B-B14F-4D97-AF65-F5344CB8AC3E}">
        <p14:creationId xmlns:p14="http://schemas.microsoft.com/office/powerpoint/2010/main" val="37392346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5</a:t>
            </a:fld>
            <a:endParaRPr lang="en-US" dirty="0"/>
          </a:p>
        </p:txBody>
      </p:sp>
    </p:spTree>
    <p:extLst>
      <p:ext uri="{BB962C8B-B14F-4D97-AF65-F5344CB8AC3E}">
        <p14:creationId xmlns:p14="http://schemas.microsoft.com/office/powerpoint/2010/main" val="37392346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6</a:t>
            </a:fld>
            <a:endParaRPr lang="en-US" dirty="0"/>
          </a:p>
        </p:txBody>
      </p:sp>
    </p:spTree>
    <p:extLst>
      <p:ext uri="{BB962C8B-B14F-4D97-AF65-F5344CB8AC3E}">
        <p14:creationId xmlns:p14="http://schemas.microsoft.com/office/powerpoint/2010/main" val="14531455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7</a:t>
            </a:fld>
            <a:endParaRPr lang="en-US" dirty="0"/>
          </a:p>
        </p:txBody>
      </p:sp>
    </p:spTree>
    <p:extLst>
      <p:ext uri="{BB962C8B-B14F-4D97-AF65-F5344CB8AC3E}">
        <p14:creationId xmlns:p14="http://schemas.microsoft.com/office/powerpoint/2010/main" val="3739234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8</a:t>
            </a:fld>
            <a:endParaRPr lang="en-US" dirty="0"/>
          </a:p>
        </p:txBody>
      </p:sp>
    </p:spTree>
    <p:extLst>
      <p:ext uri="{BB962C8B-B14F-4D97-AF65-F5344CB8AC3E}">
        <p14:creationId xmlns:p14="http://schemas.microsoft.com/office/powerpoint/2010/main" val="37392346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9</a:t>
            </a:fld>
            <a:endParaRPr lang="en-US" dirty="0"/>
          </a:p>
        </p:txBody>
      </p:sp>
    </p:spTree>
    <p:extLst>
      <p:ext uri="{BB962C8B-B14F-4D97-AF65-F5344CB8AC3E}">
        <p14:creationId xmlns:p14="http://schemas.microsoft.com/office/powerpoint/2010/main" val="37392346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35225"/>
            <a:ext cx="7772400" cy="1470025"/>
          </a:xfrm>
        </p:spPr>
        <p:txBody>
          <a:bodyPr/>
          <a:lstStyle>
            <a:lvl1pPr algn="ctr">
              <a:defRPr b="1" cap="none" spc="0">
                <a:ln w="3175" cmpd="sng">
                  <a:solidFill>
                    <a:schemeClr val="tx2">
                      <a:lumMod val="75000"/>
                    </a:schemeClr>
                  </a:solidFill>
                  <a:prstDash val="solid"/>
                </a:ln>
                <a:solidFill>
                  <a:srgbClr val="FFFFFF"/>
                </a:solidFill>
                <a:effectLst>
                  <a:glow rad="63500">
                    <a:srgbClr val="7CB0F0">
                      <a:alpha val="40000"/>
                    </a:srgbClr>
                  </a:glow>
                  <a:outerShdw blurRad="50800" dist="38100" dir="2700000" algn="tl" rotWithShape="0">
                    <a:prstClr val="black">
                      <a:alpha val="40000"/>
                    </a:prstClr>
                  </a:outerShdw>
                </a:effectLst>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4191000"/>
            <a:ext cx="6400800" cy="1752600"/>
          </a:xfrm>
        </p:spPr>
        <p:txBody>
          <a:bodyPr/>
          <a:lstStyle>
            <a:lvl1pPr marL="0" indent="0" algn="ctr">
              <a:buNone/>
              <a:defRPr>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a:xfrm>
            <a:off x="6553200" y="6457496"/>
            <a:ext cx="2133600" cy="365125"/>
          </a:xfrm>
          <a:prstGeom prst="rect">
            <a:avLst/>
          </a:prstGeom>
        </p:spPr>
        <p:txBody>
          <a:bodyPr/>
          <a:lstStyle/>
          <a:p>
            <a:fld id="{3FE40F6C-36E6-4965-9D21-698197C3108F}" type="slidenum">
              <a:rPr lang="en-US" smtClean="0"/>
              <a:t>‹#›</a:t>
            </a:fld>
            <a:endParaRPr lang="en-US" dirty="0"/>
          </a:p>
        </p:txBody>
      </p:sp>
      <p:sp>
        <p:nvSpPr>
          <p:cNvPr id="4" name="Date Placeholder 3"/>
          <p:cNvSpPr>
            <a:spLocks noGrp="1"/>
          </p:cNvSpPr>
          <p:nvPr>
            <p:ph type="dt" sz="half" idx="10"/>
          </p:nvPr>
        </p:nvSpPr>
        <p:spPr>
          <a:xfrm>
            <a:off x="457200" y="6457496"/>
            <a:ext cx="2133600" cy="365125"/>
          </a:xfrm>
          <a:prstGeom prst="rect">
            <a:avLst/>
          </a:prstGeom>
        </p:spPr>
        <p:txBody>
          <a:bodyPr/>
          <a:lstStyle/>
          <a:p>
            <a:endParaRPr lang="en-US" dirty="0"/>
          </a:p>
        </p:txBody>
      </p:sp>
    </p:spTree>
    <p:extLst>
      <p:ext uri="{BB962C8B-B14F-4D97-AF65-F5344CB8AC3E}">
        <p14:creationId xmlns:p14="http://schemas.microsoft.com/office/powerpoint/2010/main" val="414604906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991600" cy="1066800"/>
          </a:xfrm>
        </p:spPr>
        <p:txBody>
          <a:bodyPr/>
          <a:lstStyle>
            <a:lvl1pPr algn="ctr">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6934200" y="6602268"/>
            <a:ext cx="2133600" cy="331932"/>
          </a:xfrm>
          <a:prstGeom prst="rect">
            <a:avLst/>
          </a:prstGeom>
        </p:spPr>
        <p:txBody>
          <a:bodyPr/>
          <a:lstStyle>
            <a:lvl1pPr algn="r">
              <a:defRPr sz="1400">
                <a:solidFill>
                  <a:schemeClr val="bg1"/>
                </a:solidFill>
              </a:defRPr>
            </a:lvl1pPr>
          </a:lstStyle>
          <a:p>
            <a:fld id="{3FE40F6C-36E6-4965-9D21-698197C3108F}" type="slidenum">
              <a:rPr lang="en-US" smtClean="0"/>
              <a:pPr/>
              <a:t>‹#›</a:t>
            </a:fld>
            <a:endParaRPr lang="en-US" dirty="0"/>
          </a:p>
        </p:txBody>
      </p:sp>
      <p:sp>
        <p:nvSpPr>
          <p:cNvPr id="7" name="Footer Placeholder 4"/>
          <p:cNvSpPr>
            <a:spLocks noGrp="1"/>
          </p:cNvSpPr>
          <p:nvPr>
            <p:ph type="ftr" sz="quarter" idx="3"/>
          </p:nvPr>
        </p:nvSpPr>
        <p:spPr>
          <a:xfrm>
            <a:off x="76200" y="6591100"/>
            <a:ext cx="4272643" cy="229001"/>
          </a:xfrm>
          <a:prstGeom prst="rect">
            <a:avLst/>
          </a:prstGeom>
        </p:spPr>
        <p:txBody>
          <a:bodyPr/>
          <a:lstStyle>
            <a:lvl1pPr algn="l">
              <a:defRPr sz="1200"/>
            </a:lvl1pPr>
          </a:lstStyle>
          <a:p>
            <a:r>
              <a:rPr lang="en-US" sz="1400" dirty="0" smtClean="0">
                <a:solidFill>
                  <a:schemeClr val="bg1"/>
                </a:solidFill>
              </a:rPr>
              <a:t>Lesson Title</a:t>
            </a:r>
            <a:endParaRPr lang="en-US" sz="1400" dirty="0">
              <a:solidFill>
                <a:schemeClr val="bg1"/>
              </a:solidFill>
            </a:endParaRPr>
          </a:p>
        </p:txBody>
      </p:sp>
    </p:spTree>
    <p:extLst>
      <p:ext uri="{BB962C8B-B14F-4D97-AF65-F5344CB8AC3E}">
        <p14:creationId xmlns:p14="http://schemas.microsoft.com/office/powerpoint/2010/main" val="226811300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8991600" cy="10668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4478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5087963"/>
      </p:ext>
    </p:extLst>
  </p:cSld>
  <p:clrMap bg1="lt1" tx1="dk1" bg2="lt2" tx2="dk2" accent1="accent1" accent2="accent2" accent3="accent3" accent4="accent4" accent5="accent5" accent6="accent6" hlink="hlink" folHlink="folHlink"/>
  <p:sldLayoutIdLst>
    <p:sldLayoutId id="2147483652" r:id="rId1"/>
    <p:sldLayoutId id="2147483653" r:id="rId2"/>
  </p:sldLayoutIdLst>
  <p:timing>
    <p:tnLst>
      <p:par>
        <p:cTn id="1" dur="indefinite" restart="never" nodeType="tmRoot"/>
      </p:par>
    </p:tnLst>
  </p:timing>
  <p:hf hdr="0" dt="0"/>
  <p:txStyles>
    <p:titleStyle>
      <a:lvl1pPr algn="ctr" defTabSz="914400" rtl="0" eaLnBrk="1" latinLnBrk="0" hangingPunct="1">
        <a:spcBef>
          <a:spcPct val="0"/>
        </a:spcBef>
        <a:buNone/>
        <a:defRPr sz="2800" b="1" kern="1200" cap="none" spc="0">
          <a:ln w="3175" cmpd="sng">
            <a:noFill/>
            <a:prstDash val="solid"/>
          </a:ln>
          <a:solidFill>
            <a:srgbClr val="000066"/>
          </a:solidFill>
          <a:effectLst/>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838200" y="2307770"/>
            <a:ext cx="7772400" cy="150223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800" b="1" kern="1200" cap="none" spc="0">
                <a:ln w="3175" cmpd="sng">
                  <a:solidFill>
                    <a:schemeClr val="tx2">
                      <a:lumMod val="75000"/>
                    </a:schemeClr>
                  </a:solidFill>
                  <a:prstDash val="solid"/>
                </a:ln>
                <a:solidFill>
                  <a:srgbClr val="FFFFFF"/>
                </a:solidFill>
                <a:effectLst>
                  <a:glow rad="63500">
                    <a:srgbClr val="7CB0F0">
                      <a:alpha val="40000"/>
                    </a:srgbClr>
                  </a:glow>
                  <a:outerShdw blurRad="50800" dist="38100" dir="2700000" algn="tl" rotWithShape="0">
                    <a:prstClr val="black">
                      <a:alpha val="40000"/>
                    </a:prstClr>
                  </a:outerShdw>
                </a:effectLst>
                <a:latin typeface="Arial" panose="020B0604020202020204" pitchFamily="34" charset="0"/>
                <a:ea typeface="+mj-ea"/>
                <a:cs typeface="Arial" panose="020B0604020202020204" pitchFamily="34" charset="0"/>
              </a:defRPr>
            </a:lvl1pPr>
          </a:lstStyle>
          <a:p>
            <a:endParaRPr lang="en-US" sz="2800" dirty="0" smtClean="0"/>
          </a:p>
          <a:p>
            <a:r>
              <a:rPr lang="en-US" sz="2800" dirty="0" smtClean="0"/>
              <a:t>Payment Tracers</a:t>
            </a:r>
            <a:endParaRPr lang="en-US" sz="2800" dirty="0"/>
          </a:p>
        </p:txBody>
      </p:sp>
    </p:spTree>
    <p:extLst>
      <p:ext uri="{BB962C8B-B14F-4D97-AF65-F5344CB8AC3E}">
        <p14:creationId xmlns:p14="http://schemas.microsoft.com/office/powerpoint/2010/main" val="5595519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8382000" cy="1066800"/>
          </a:xfrm>
        </p:spPr>
        <p:txBody>
          <a:bodyPr/>
          <a:lstStyle/>
          <a:p>
            <a:r>
              <a:rPr lang="en-US" dirty="0" smtClean="0"/>
              <a:t>3. Was the Payment Included With Other Payments?</a:t>
            </a:r>
            <a:endParaRPr lang="en-US" dirty="0"/>
          </a:p>
        </p:txBody>
      </p:sp>
      <p:sp>
        <p:nvSpPr>
          <p:cNvPr id="3" name="Content Placeholder 2"/>
          <p:cNvSpPr>
            <a:spLocks noGrp="1"/>
          </p:cNvSpPr>
          <p:nvPr>
            <p:ph idx="1"/>
          </p:nvPr>
        </p:nvSpPr>
        <p:spPr>
          <a:xfrm>
            <a:off x="457200" y="1447801"/>
            <a:ext cx="8229600" cy="752474"/>
          </a:xfrm>
        </p:spPr>
        <p:txBody>
          <a:bodyPr/>
          <a:lstStyle/>
          <a:p>
            <a:pPr marL="0" indent="0">
              <a:buNone/>
            </a:pPr>
            <a:r>
              <a:rPr lang="en-US" dirty="0" smtClean="0"/>
              <a:t>Compare expected payment amount with actual payment:</a:t>
            </a:r>
            <a:endParaRPr lang="en-US" dirty="0"/>
          </a:p>
          <a:p>
            <a:endParaRPr lang="en-US" dirty="0"/>
          </a:p>
        </p:txBody>
      </p:sp>
      <p:sp>
        <p:nvSpPr>
          <p:cNvPr id="4" name="Slide Number Placeholder 3"/>
          <p:cNvSpPr>
            <a:spLocks noGrp="1"/>
          </p:cNvSpPr>
          <p:nvPr>
            <p:ph type="sldNum" sz="quarter" idx="12"/>
          </p:nvPr>
        </p:nvSpPr>
        <p:spPr/>
        <p:txBody>
          <a:bodyPr/>
          <a:lstStyle/>
          <a:p>
            <a:fld id="{3FE40F6C-36E6-4965-9D21-698197C3108F}" type="slidenum">
              <a:rPr lang="en-US" smtClean="0"/>
              <a:pPr/>
              <a:t>10</a:t>
            </a:fld>
            <a:endParaRPr lang="en-US" dirty="0"/>
          </a:p>
        </p:txBody>
      </p:sp>
      <p:sp>
        <p:nvSpPr>
          <p:cNvPr id="17" name="Footer Placeholder 4"/>
          <p:cNvSpPr>
            <a:spLocks noGrp="1"/>
          </p:cNvSpPr>
          <p:nvPr>
            <p:ph type="ftr" sz="quarter" idx="3"/>
          </p:nvPr>
        </p:nvSpPr>
        <p:spPr>
          <a:prstGeom prst="rect">
            <a:avLst/>
          </a:prstGeom>
        </p:spPr>
        <p:txBody>
          <a:bodyPr/>
          <a:lstStyle>
            <a:lvl1pPr algn="l">
              <a:defRPr sz="1200"/>
            </a:lvl1pPr>
          </a:lstStyle>
          <a:p>
            <a:r>
              <a:rPr lang="en-US" sz="1400" dirty="0" smtClean="0">
                <a:solidFill>
                  <a:schemeClr val="bg1"/>
                </a:solidFill>
              </a:rPr>
              <a:t>Payment Tracers</a:t>
            </a:r>
            <a:endParaRPr lang="en-US" sz="1400" dirty="0">
              <a:solidFill>
                <a:schemeClr val="bg1"/>
              </a:solidFill>
            </a:endParaRPr>
          </a:p>
        </p:txBody>
      </p:sp>
      <p:grpSp>
        <p:nvGrpSpPr>
          <p:cNvPr id="7" name="Group 6"/>
          <p:cNvGrpSpPr/>
          <p:nvPr/>
        </p:nvGrpSpPr>
        <p:grpSpPr>
          <a:xfrm>
            <a:off x="5867400" y="3222779"/>
            <a:ext cx="2896451" cy="2287358"/>
            <a:chOff x="6443727" y="2497189"/>
            <a:chExt cx="2537689" cy="2287358"/>
          </a:xfrm>
        </p:grpSpPr>
        <p:sp>
          <p:nvSpPr>
            <p:cNvPr id="29" name="Content Placeholder 2"/>
            <p:cNvSpPr txBox="1">
              <a:spLocks/>
            </p:cNvSpPr>
            <p:nvPr/>
          </p:nvSpPr>
          <p:spPr>
            <a:xfrm>
              <a:off x="7152616" y="2497189"/>
              <a:ext cx="1828800" cy="228735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dirty="0" smtClean="0"/>
                <a:t>The actual payment amount </a:t>
              </a:r>
              <a:r>
                <a:rPr lang="en-US" dirty="0"/>
                <a:t>will show on the BDN M22 screen</a:t>
              </a:r>
              <a:r>
                <a:rPr lang="en-US" dirty="0" smtClean="0"/>
                <a:t>.</a:t>
              </a:r>
            </a:p>
            <a:p>
              <a:pPr algn="ctr"/>
              <a:endParaRPr lang="en-US" dirty="0"/>
            </a:p>
          </p:txBody>
        </p:sp>
        <p:cxnSp>
          <p:nvCxnSpPr>
            <p:cNvPr id="30" name="Straight Arrow Connector 29"/>
            <p:cNvCxnSpPr/>
            <p:nvPr/>
          </p:nvCxnSpPr>
          <p:spPr>
            <a:xfrm flipH="1">
              <a:off x="6443727" y="3292977"/>
              <a:ext cx="642873"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pic>
        <p:nvPicPr>
          <p:cNvPr id="1026" name="Picture 2" descr="The BDN M22 screen shows payments, payment dates and any offset amounts. On 1-8-16 it shows the actual payment amount of $11,031.68." title="BDN M22 Scre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625" y="2133600"/>
            <a:ext cx="5410775" cy="441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64790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8382000" cy="1066800"/>
          </a:xfrm>
        </p:spPr>
        <p:txBody>
          <a:bodyPr/>
          <a:lstStyle/>
          <a:p>
            <a:r>
              <a:rPr lang="en-US" dirty="0" smtClean="0"/>
              <a:t>4. Was the Payment Applied to a Debt?</a:t>
            </a:r>
            <a:endParaRPr lang="en-US" dirty="0"/>
          </a:p>
        </p:txBody>
      </p:sp>
      <p:sp>
        <p:nvSpPr>
          <p:cNvPr id="4" name="Slide Number Placeholder 3"/>
          <p:cNvSpPr>
            <a:spLocks noGrp="1"/>
          </p:cNvSpPr>
          <p:nvPr>
            <p:ph type="sldNum" sz="quarter" idx="12"/>
          </p:nvPr>
        </p:nvSpPr>
        <p:spPr/>
        <p:txBody>
          <a:bodyPr/>
          <a:lstStyle/>
          <a:p>
            <a:fld id="{3FE40F6C-36E6-4965-9D21-698197C3108F}" type="slidenum">
              <a:rPr lang="en-US" smtClean="0"/>
              <a:pPr/>
              <a:t>11</a:t>
            </a:fld>
            <a:endParaRPr lang="en-US" dirty="0"/>
          </a:p>
        </p:txBody>
      </p:sp>
      <p:sp>
        <p:nvSpPr>
          <p:cNvPr id="26" name="Footer Placeholder 4"/>
          <p:cNvSpPr>
            <a:spLocks noGrp="1"/>
          </p:cNvSpPr>
          <p:nvPr>
            <p:ph type="ftr" sz="quarter" idx="3"/>
          </p:nvPr>
        </p:nvSpPr>
        <p:spPr>
          <a:prstGeom prst="rect">
            <a:avLst/>
          </a:prstGeom>
        </p:spPr>
        <p:txBody>
          <a:bodyPr/>
          <a:lstStyle>
            <a:lvl1pPr algn="l">
              <a:defRPr sz="1200"/>
            </a:lvl1pPr>
          </a:lstStyle>
          <a:p>
            <a:r>
              <a:rPr lang="en-US" sz="1400" dirty="0" smtClean="0">
                <a:solidFill>
                  <a:schemeClr val="bg1"/>
                </a:solidFill>
              </a:rPr>
              <a:t>Payment Tracers</a:t>
            </a:r>
            <a:endParaRPr lang="en-US" sz="1400" dirty="0">
              <a:solidFill>
                <a:schemeClr val="bg1"/>
              </a:solidFill>
            </a:endParaRPr>
          </a:p>
        </p:txBody>
      </p:sp>
      <p:sp>
        <p:nvSpPr>
          <p:cNvPr id="19" name="Content Placeholder 2"/>
          <p:cNvSpPr txBox="1">
            <a:spLocks/>
          </p:cNvSpPr>
          <p:nvPr/>
        </p:nvSpPr>
        <p:spPr>
          <a:xfrm>
            <a:off x="457200" y="1447801"/>
            <a:ext cx="8229600" cy="752474"/>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dirty="0" smtClean="0"/>
              <a:t>Check to see if the payment was applied to a debt (Check BDN M22 and M01):</a:t>
            </a:r>
          </a:p>
          <a:p>
            <a:endParaRPr lang="en-US" dirty="0"/>
          </a:p>
        </p:txBody>
      </p:sp>
      <p:grpSp>
        <p:nvGrpSpPr>
          <p:cNvPr id="3" name="Group 2" descr="This BDN M22 screen shows that a FFP payment in the amount of $886.00 was authorized on 3-23-15 and that $851.66 was withheld as an offset. The resulting payment to the claimant was $34.34." title="BDN M22 Screen with Offsets"/>
          <p:cNvGrpSpPr/>
          <p:nvPr/>
        </p:nvGrpSpPr>
        <p:grpSpPr>
          <a:xfrm>
            <a:off x="914400" y="2286000"/>
            <a:ext cx="7431372" cy="3962400"/>
            <a:chOff x="914400" y="2286000"/>
            <a:chExt cx="7431372" cy="3962400"/>
          </a:xfrm>
        </p:grpSpPr>
        <p:sp>
          <p:nvSpPr>
            <p:cNvPr id="17" name="Content Placeholder 2"/>
            <p:cNvSpPr txBox="1">
              <a:spLocks/>
            </p:cNvSpPr>
            <p:nvPr/>
          </p:nvSpPr>
          <p:spPr>
            <a:xfrm>
              <a:off x="1924050" y="2286000"/>
              <a:ext cx="5391150" cy="52962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dirty="0" smtClean="0"/>
                <a:t>The </a:t>
              </a:r>
              <a:r>
                <a:rPr lang="en-US" dirty="0"/>
                <a:t>BDN M22 </a:t>
              </a:r>
              <a:r>
                <a:rPr lang="en-US" dirty="0" smtClean="0"/>
                <a:t>screen will show:</a:t>
              </a:r>
            </a:p>
          </p:txBody>
        </p:sp>
        <p:cxnSp>
          <p:nvCxnSpPr>
            <p:cNvPr id="18" name="Straight Arrow Connector 17"/>
            <p:cNvCxnSpPr/>
            <p:nvPr/>
          </p:nvCxnSpPr>
          <p:spPr>
            <a:xfrm>
              <a:off x="3223348" y="3796352"/>
              <a:ext cx="258903" cy="3810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pic>
          <p:nvPicPr>
            <p:cNvPr id="20" name="Picture 3" descr="The BDN M22 screen shows a payment was authorized on 3/23/15 in the amount on $886.00 , $851.66 of the payment was offset and applied to a debt and the actual payment amount that went out was $34.34. " title="BDN M22 Chapter 33 Payment History Scre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199" y="4191000"/>
              <a:ext cx="6939887" cy="205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914400" y="2961961"/>
              <a:ext cx="2438400" cy="848039"/>
            </a:xfrm>
            <a:prstGeom prst="rect">
              <a:avLst/>
            </a:prstGeom>
          </p:spPr>
          <p:txBody>
            <a:bodyPr vert="horz" lIns="91440" tIns="45720" rIns="91440" bIns="45720" rtlCol="0">
              <a:normAutofit fontScale="92500"/>
            </a:bodyPr>
            <a:lstStyle/>
            <a:p>
              <a:pPr algn="ctr">
                <a:spcBef>
                  <a:spcPct val="20000"/>
                </a:spcBef>
                <a:buFont typeface="Arial" panose="020B0604020202020204" pitchFamily="34" charset="0"/>
                <a:buNone/>
              </a:pPr>
              <a:r>
                <a:rPr lang="en-US" sz="2400" dirty="0">
                  <a:latin typeface="Arial" panose="020B0604020202020204" pitchFamily="34" charset="0"/>
                  <a:cs typeface="Arial" panose="020B0604020202020204" pitchFamily="34" charset="0"/>
                </a:rPr>
                <a:t>The authorized payment amount</a:t>
              </a:r>
            </a:p>
          </p:txBody>
        </p:sp>
        <p:sp>
          <p:nvSpPr>
            <p:cNvPr id="21" name="Rectangle 20"/>
            <p:cNvSpPr/>
            <p:nvPr/>
          </p:nvSpPr>
          <p:spPr>
            <a:xfrm>
              <a:off x="3443867" y="2961961"/>
              <a:ext cx="2405419" cy="848039"/>
            </a:xfrm>
            <a:prstGeom prst="rect">
              <a:avLst/>
            </a:prstGeom>
          </p:spPr>
          <p:txBody>
            <a:bodyPr vert="horz" lIns="91440" tIns="45720" rIns="91440" bIns="45720" rtlCol="0">
              <a:normAutofit fontScale="92500"/>
            </a:bodyPr>
            <a:lstStyle/>
            <a:p>
              <a:pPr algn="ctr">
                <a:spcBef>
                  <a:spcPct val="20000"/>
                </a:spcBef>
                <a:buFont typeface="Arial" panose="020B0604020202020204" pitchFamily="34" charset="0"/>
                <a:buNone/>
              </a:pPr>
              <a:r>
                <a:rPr lang="en-US" sz="2400" dirty="0" smtClean="0">
                  <a:latin typeface="Arial" panose="020B0604020202020204" pitchFamily="34" charset="0"/>
                  <a:cs typeface="Arial" panose="020B0604020202020204" pitchFamily="34" charset="0"/>
                </a:rPr>
                <a:t>Any amount applied to a debt</a:t>
              </a:r>
              <a:endParaRPr lang="en-US" sz="2400" dirty="0">
                <a:latin typeface="Arial" panose="020B0604020202020204" pitchFamily="34" charset="0"/>
                <a:cs typeface="Arial" panose="020B0604020202020204" pitchFamily="34" charset="0"/>
              </a:endParaRPr>
            </a:p>
          </p:txBody>
        </p:sp>
        <p:sp>
          <p:nvSpPr>
            <p:cNvPr id="22" name="Rectangle 21"/>
            <p:cNvSpPr/>
            <p:nvPr/>
          </p:nvSpPr>
          <p:spPr>
            <a:xfrm>
              <a:off x="5940353" y="2961961"/>
              <a:ext cx="2405419" cy="848039"/>
            </a:xfrm>
            <a:prstGeom prst="rect">
              <a:avLst/>
            </a:prstGeom>
          </p:spPr>
          <p:txBody>
            <a:bodyPr vert="horz" lIns="91440" tIns="45720" rIns="91440" bIns="45720" rtlCol="0">
              <a:normAutofit fontScale="92500"/>
            </a:bodyPr>
            <a:lstStyle/>
            <a:p>
              <a:pPr algn="ctr">
                <a:spcBef>
                  <a:spcPct val="20000"/>
                </a:spcBef>
                <a:buFont typeface="Arial" panose="020B0604020202020204" pitchFamily="34" charset="0"/>
                <a:buNone/>
              </a:pPr>
              <a:r>
                <a:rPr lang="en-US" sz="2400" dirty="0" smtClean="0">
                  <a:latin typeface="Arial" panose="020B0604020202020204" pitchFamily="34" charset="0"/>
                  <a:cs typeface="Arial" panose="020B0604020202020204" pitchFamily="34" charset="0"/>
                </a:rPr>
                <a:t>The actual payment amount</a:t>
              </a:r>
              <a:endParaRPr lang="en-US" sz="2400" dirty="0">
                <a:latin typeface="Arial" panose="020B0604020202020204" pitchFamily="34" charset="0"/>
                <a:cs typeface="Arial" panose="020B0604020202020204" pitchFamily="34" charset="0"/>
              </a:endParaRPr>
            </a:p>
          </p:txBody>
        </p:sp>
        <p:cxnSp>
          <p:nvCxnSpPr>
            <p:cNvPr id="28" name="Straight Arrow Connector 27"/>
            <p:cNvCxnSpPr/>
            <p:nvPr/>
          </p:nvCxnSpPr>
          <p:spPr>
            <a:xfrm>
              <a:off x="5719834" y="3811137"/>
              <a:ext cx="258903" cy="3810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a:off x="8001000" y="3839570"/>
              <a:ext cx="215320" cy="33778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841706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8382000" cy="1066800"/>
          </a:xfrm>
        </p:spPr>
        <p:txBody>
          <a:bodyPr/>
          <a:lstStyle/>
          <a:p>
            <a:r>
              <a:rPr lang="en-US" dirty="0" smtClean="0"/>
              <a:t>4. Was the Payment Applied to a Debt? (Continued)</a:t>
            </a:r>
            <a:endParaRPr lang="en-US" dirty="0"/>
          </a:p>
        </p:txBody>
      </p:sp>
      <p:sp>
        <p:nvSpPr>
          <p:cNvPr id="4" name="Slide Number Placeholder 3"/>
          <p:cNvSpPr>
            <a:spLocks noGrp="1"/>
          </p:cNvSpPr>
          <p:nvPr>
            <p:ph type="sldNum" sz="quarter" idx="12"/>
          </p:nvPr>
        </p:nvSpPr>
        <p:spPr/>
        <p:txBody>
          <a:bodyPr/>
          <a:lstStyle/>
          <a:p>
            <a:fld id="{3FE40F6C-36E6-4965-9D21-698197C3108F}" type="slidenum">
              <a:rPr lang="en-US" smtClean="0"/>
              <a:pPr/>
              <a:t>12</a:t>
            </a:fld>
            <a:endParaRPr lang="en-US" dirty="0"/>
          </a:p>
        </p:txBody>
      </p:sp>
      <p:sp>
        <p:nvSpPr>
          <p:cNvPr id="26" name="Footer Placeholder 4"/>
          <p:cNvSpPr>
            <a:spLocks noGrp="1"/>
          </p:cNvSpPr>
          <p:nvPr>
            <p:ph type="ftr" sz="quarter" idx="3"/>
          </p:nvPr>
        </p:nvSpPr>
        <p:spPr>
          <a:prstGeom prst="rect">
            <a:avLst/>
          </a:prstGeom>
        </p:spPr>
        <p:txBody>
          <a:bodyPr/>
          <a:lstStyle>
            <a:lvl1pPr algn="l">
              <a:defRPr sz="1200"/>
            </a:lvl1pPr>
          </a:lstStyle>
          <a:p>
            <a:r>
              <a:rPr lang="en-US" sz="1400" dirty="0" smtClean="0">
                <a:solidFill>
                  <a:schemeClr val="bg1"/>
                </a:solidFill>
              </a:rPr>
              <a:t>Payment Tracers</a:t>
            </a:r>
            <a:endParaRPr lang="en-US" sz="1400" dirty="0">
              <a:solidFill>
                <a:schemeClr val="bg1"/>
              </a:solidFill>
            </a:endParaRPr>
          </a:p>
        </p:txBody>
      </p:sp>
      <p:sp>
        <p:nvSpPr>
          <p:cNvPr id="19" name="Content Placeholder 2"/>
          <p:cNvSpPr txBox="1">
            <a:spLocks/>
          </p:cNvSpPr>
          <p:nvPr/>
        </p:nvSpPr>
        <p:spPr>
          <a:xfrm>
            <a:off x="457200" y="1447801"/>
            <a:ext cx="8229600" cy="752474"/>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dirty="0" smtClean="0"/>
              <a:t>Check to see if the payment was applied to a debt (Check BDN M22 and M01):</a:t>
            </a:r>
          </a:p>
          <a:p>
            <a:endParaRPr lang="en-US" dirty="0"/>
          </a:p>
        </p:txBody>
      </p:sp>
      <p:pic>
        <p:nvPicPr>
          <p:cNvPr id="1026" name="Picture 2" descr="This BDN M01 screen shows three debts (a Ch33 book debt in the amount of $173.20, a Ch33 Student Tuition and Fee debt in the amount of $1296.80 and a Ch33 housing debt in the amount of $3170.21). All of the debts have balances and have a Collection Indicator of 3 which means they are in a collectable status." title="BDN M01 Scre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514599"/>
            <a:ext cx="5943600" cy="3237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13747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8382000" cy="1066800"/>
          </a:xfrm>
        </p:spPr>
        <p:txBody>
          <a:bodyPr/>
          <a:lstStyle/>
          <a:p>
            <a:r>
              <a:rPr lang="en-US" dirty="0" smtClean="0"/>
              <a:t>5. Was the Payment Returned?</a:t>
            </a:r>
            <a:endParaRPr lang="en-US" dirty="0"/>
          </a:p>
        </p:txBody>
      </p:sp>
      <p:sp>
        <p:nvSpPr>
          <p:cNvPr id="3" name="Content Placeholder 2"/>
          <p:cNvSpPr>
            <a:spLocks noGrp="1"/>
          </p:cNvSpPr>
          <p:nvPr>
            <p:ph idx="1"/>
          </p:nvPr>
        </p:nvSpPr>
        <p:spPr>
          <a:xfrm>
            <a:off x="457200" y="1447800"/>
            <a:ext cx="8458200" cy="1981200"/>
          </a:xfrm>
        </p:spPr>
        <p:txBody>
          <a:bodyPr>
            <a:normAutofit/>
          </a:bodyPr>
          <a:lstStyle/>
          <a:p>
            <a:pPr marL="0" indent="0">
              <a:buNone/>
            </a:pPr>
            <a:r>
              <a:rPr lang="en-US" dirty="0" smtClean="0"/>
              <a:t>Check BDN and SHARE to see if the payment was returned.</a:t>
            </a:r>
          </a:p>
          <a:p>
            <a:pPr lvl="1">
              <a:buFont typeface="Arial" panose="020B0604020202020204" pitchFamily="34" charset="0"/>
              <a:buChar char="•"/>
            </a:pPr>
            <a:r>
              <a:rPr lang="en-US" dirty="0" smtClean="0"/>
              <a:t>BDN M23 Screen </a:t>
            </a:r>
            <a:r>
              <a:rPr lang="en-US" dirty="0"/>
              <a:t>(</a:t>
            </a:r>
            <a:r>
              <a:rPr lang="en-US" dirty="0" smtClean="0"/>
              <a:t>Code 21R or 21S)</a:t>
            </a:r>
          </a:p>
          <a:p>
            <a:pPr lvl="1">
              <a:buFont typeface="Arial" panose="020B0604020202020204" pitchFamily="34" charset="0"/>
              <a:buChar char="•"/>
            </a:pPr>
            <a:r>
              <a:rPr lang="en-US" dirty="0" smtClean="0"/>
              <a:t>BDN M21 Screen </a:t>
            </a:r>
            <a:r>
              <a:rPr lang="en-US" dirty="0"/>
              <a:t>(</a:t>
            </a:r>
            <a:r>
              <a:rPr lang="en-US" dirty="0" smtClean="0"/>
              <a:t>proceeds)</a:t>
            </a:r>
          </a:p>
          <a:p>
            <a:pPr lvl="1">
              <a:buFont typeface="Arial" panose="020B0604020202020204" pitchFamily="34" charset="0"/>
              <a:buChar char="•"/>
            </a:pPr>
            <a:r>
              <a:rPr lang="en-US" dirty="0" smtClean="0"/>
              <a:t>SHARE (bottom of screen)</a:t>
            </a:r>
          </a:p>
        </p:txBody>
      </p:sp>
      <p:sp>
        <p:nvSpPr>
          <p:cNvPr id="4" name="Slide Number Placeholder 3"/>
          <p:cNvSpPr>
            <a:spLocks noGrp="1"/>
          </p:cNvSpPr>
          <p:nvPr>
            <p:ph type="sldNum" sz="quarter" idx="12"/>
          </p:nvPr>
        </p:nvSpPr>
        <p:spPr/>
        <p:txBody>
          <a:bodyPr/>
          <a:lstStyle/>
          <a:p>
            <a:fld id="{3FE40F6C-36E6-4965-9D21-698197C3108F}" type="slidenum">
              <a:rPr lang="en-US" smtClean="0"/>
              <a:pPr/>
              <a:t>13</a:t>
            </a:fld>
            <a:endParaRPr lang="en-US" dirty="0"/>
          </a:p>
        </p:txBody>
      </p:sp>
      <p:sp>
        <p:nvSpPr>
          <p:cNvPr id="11" name="Footer Placeholder 4"/>
          <p:cNvSpPr>
            <a:spLocks noGrp="1"/>
          </p:cNvSpPr>
          <p:nvPr>
            <p:ph type="ftr" sz="quarter" idx="3"/>
          </p:nvPr>
        </p:nvSpPr>
        <p:spPr>
          <a:prstGeom prst="rect">
            <a:avLst/>
          </a:prstGeom>
        </p:spPr>
        <p:txBody>
          <a:bodyPr/>
          <a:lstStyle>
            <a:lvl1pPr algn="l">
              <a:defRPr sz="1200"/>
            </a:lvl1pPr>
          </a:lstStyle>
          <a:p>
            <a:r>
              <a:rPr lang="en-US" sz="1400" dirty="0" smtClean="0">
                <a:solidFill>
                  <a:schemeClr val="bg1"/>
                </a:solidFill>
              </a:rPr>
              <a:t>Payment Tracers</a:t>
            </a:r>
            <a:endParaRPr lang="en-US" sz="1400" dirty="0">
              <a:solidFill>
                <a:schemeClr val="bg1"/>
              </a:solidFill>
            </a:endParaRPr>
          </a:p>
        </p:txBody>
      </p:sp>
      <p:grpSp>
        <p:nvGrpSpPr>
          <p:cNvPr id="5" name="Group 4" descr="The bottom of the SHARE Payment History Screen includes any data on Returned payments such as type of payment, amount, payment issue date, canceled payment date and the reason the payment was returned." title="SHARE Returned Payment Data"/>
          <p:cNvGrpSpPr/>
          <p:nvPr/>
        </p:nvGrpSpPr>
        <p:grpSpPr>
          <a:xfrm>
            <a:off x="304800" y="3810000"/>
            <a:ext cx="8553557" cy="2362200"/>
            <a:chOff x="304800" y="3810000"/>
            <a:chExt cx="8553557" cy="2362200"/>
          </a:xfrm>
        </p:grpSpPr>
        <p:pic>
          <p:nvPicPr>
            <p:cNvPr id="3074" name="Picture 2" descr="At the bottom of the SHARE Payment Screen it shows that a Chapter 33 payment in the amount of $1,329.00 was returned on 5-1-15." title="SHARE Returned Payment Scre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5105400"/>
              <a:ext cx="8553557"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Content Placeholder 2"/>
            <p:cNvSpPr txBox="1">
              <a:spLocks/>
            </p:cNvSpPr>
            <p:nvPr/>
          </p:nvSpPr>
          <p:spPr>
            <a:xfrm>
              <a:off x="685800" y="3810000"/>
              <a:ext cx="7696200" cy="762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dirty="0" smtClean="0"/>
                <a:t>Returned Payment will show on the bottom </a:t>
              </a:r>
              <a:r>
                <a:rPr lang="en-US" dirty="0"/>
                <a:t>of </a:t>
              </a:r>
              <a:r>
                <a:rPr lang="en-US" dirty="0" smtClean="0"/>
                <a:t>SHARE:</a:t>
              </a:r>
            </a:p>
          </p:txBody>
        </p:sp>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4172975" y="4712932"/>
              <a:ext cx="706437" cy="32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7585602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8382000" cy="1066800"/>
          </a:xfrm>
        </p:spPr>
        <p:txBody>
          <a:bodyPr/>
          <a:lstStyle/>
          <a:p>
            <a:r>
              <a:rPr lang="en-US" dirty="0" smtClean="0"/>
              <a:t>Requesting a Payment Tracer</a:t>
            </a:r>
            <a:endParaRPr lang="en-US" dirty="0"/>
          </a:p>
        </p:txBody>
      </p:sp>
      <p:sp>
        <p:nvSpPr>
          <p:cNvPr id="3" name="Content Placeholder 2"/>
          <p:cNvSpPr>
            <a:spLocks noGrp="1"/>
          </p:cNvSpPr>
          <p:nvPr>
            <p:ph idx="1"/>
          </p:nvPr>
        </p:nvSpPr>
        <p:spPr/>
        <p:txBody>
          <a:bodyPr/>
          <a:lstStyle/>
          <a:p>
            <a:r>
              <a:rPr lang="en-US" dirty="0"/>
              <a:t>Wait at least </a:t>
            </a:r>
            <a:r>
              <a:rPr lang="en-US" b="1" dirty="0"/>
              <a:t>10 business days </a:t>
            </a:r>
            <a:r>
              <a:rPr lang="en-US" dirty="0"/>
              <a:t>from the date a check was issued in SHARE before requesting a </a:t>
            </a:r>
            <a:r>
              <a:rPr lang="en-US" dirty="0" smtClean="0"/>
              <a:t>tracer</a:t>
            </a:r>
          </a:p>
          <a:p>
            <a:pPr lvl="2">
              <a:buFont typeface="Arial" panose="020B0604020202020204" pitchFamily="34" charset="0"/>
              <a:buChar char="–"/>
            </a:pPr>
            <a:r>
              <a:rPr lang="en-US" dirty="0"/>
              <a:t>If the claimant reports that their check was </a:t>
            </a:r>
            <a:r>
              <a:rPr lang="en-US" i="1" u="sng" dirty="0"/>
              <a:t>lost or stolen</a:t>
            </a:r>
            <a:r>
              <a:rPr lang="en-US" dirty="0"/>
              <a:t>, you may complete a payment tracer the same </a:t>
            </a:r>
            <a:r>
              <a:rPr lang="en-US" dirty="0" smtClean="0"/>
              <a:t>day</a:t>
            </a:r>
            <a:endParaRPr lang="en-US" dirty="0"/>
          </a:p>
          <a:p>
            <a:endParaRPr lang="en-US" dirty="0" smtClean="0"/>
          </a:p>
          <a:p>
            <a:r>
              <a:rPr lang="en-US" dirty="0" smtClean="0"/>
              <a:t>Wait </a:t>
            </a:r>
            <a:r>
              <a:rPr lang="en-US" dirty="0"/>
              <a:t>at least </a:t>
            </a:r>
            <a:r>
              <a:rPr lang="en-US" b="1" dirty="0"/>
              <a:t>5 business days </a:t>
            </a:r>
            <a:r>
              <a:rPr lang="en-US" dirty="0"/>
              <a:t>from the date of the EFT transaction in SHARE before requesting </a:t>
            </a:r>
            <a:r>
              <a:rPr lang="en-US" dirty="0" smtClean="0"/>
              <a:t>a tracer</a:t>
            </a:r>
          </a:p>
        </p:txBody>
      </p:sp>
      <p:sp>
        <p:nvSpPr>
          <p:cNvPr id="4" name="Slide Number Placeholder 3"/>
          <p:cNvSpPr>
            <a:spLocks noGrp="1"/>
          </p:cNvSpPr>
          <p:nvPr>
            <p:ph type="sldNum" sz="quarter" idx="12"/>
          </p:nvPr>
        </p:nvSpPr>
        <p:spPr/>
        <p:txBody>
          <a:bodyPr/>
          <a:lstStyle/>
          <a:p>
            <a:fld id="{3FE40F6C-36E6-4965-9D21-698197C3108F}" type="slidenum">
              <a:rPr lang="en-US" smtClean="0"/>
              <a:pPr/>
              <a:t>14</a:t>
            </a:fld>
            <a:endParaRPr lang="en-US" dirty="0"/>
          </a:p>
        </p:txBody>
      </p:sp>
      <p:sp>
        <p:nvSpPr>
          <p:cNvPr id="7" name="Footer Placeholder 4"/>
          <p:cNvSpPr>
            <a:spLocks noGrp="1"/>
          </p:cNvSpPr>
          <p:nvPr>
            <p:ph type="ftr" sz="quarter" idx="3"/>
          </p:nvPr>
        </p:nvSpPr>
        <p:spPr>
          <a:prstGeom prst="rect">
            <a:avLst/>
          </a:prstGeom>
        </p:spPr>
        <p:txBody>
          <a:bodyPr/>
          <a:lstStyle>
            <a:lvl1pPr algn="l">
              <a:defRPr sz="1200"/>
            </a:lvl1pPr>
          </a:lstStyle>
          <a:p>
            <a:r>
              <a:rPr lang="en-US" sz="1400" dirty="0" smtClean="0">
                <a:solidFill>
                  <a:schemeClr val="bg1"/>
                </a:solidFill>
              </a:rPr>
              <a:t>Payment Tracers</a:t>
            </a:r>
            <a:endParaRPr lang="en-US" sz="1400" dirty="0">
              <a:solidFill>
                <a:schemeClr val="bg1"/>
              </a:solidFill>
            </a:endParaRPr>
          </a:p>
        </p:txBody>
      </p:sp>
    </p:spTree>
    <p:extLst>
      <p:ext uri="{BB962C8B-B14F-4D97-AF65-F5344CB8AC3E}">
        <p14:creationId xmlns:p14="http://schemas.microsoft.com/office/powerpoint/2010/main" val="19351281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8382000" cy="1066800"/>
          </a:xfrm>
        </p:spPr>
        <p:txBody>
          <a:bodyPr/>
          <a:lstStyle/>
          <a:p>
            <a:r>
              <a:rPr lang="en-US" dirty="0"/>
              <a:t>Payments Over a Year Old</a:t>
            </a:r>
          </a:p>
        </p:txBody>
      </p:sp>
      <p:sp>
        <p:nvSpPr>
          <p:cNvPr id="3" name="Content Placeholder 2"/>
          <p:cNvSpPr>
            <a:spLocks noGrp="1"/>
          </p:cNvSpPr>
          <p:nvPr>
            <p:ph idx="1"/>
          </p:nvPr>
        </p:nvSpPr>
        <p:spPr>
          <a:xfrm>
            <a:off x="228600" y="1447800"/>
            <a:ext cx="8686800" cy="5105400"/>
          </a:xfrm>
        </p:spPr>
        <p:txBody>
          <a:bodyPr>
            <a:normAutofit/>
          </a:bodyPr>
          <a:lstStyle/>
          <a:p>
            <a:pPr marL="0" indent="0">
              <a:buNone/>
            </a:pPr>
            <a:r>
              <a:rPr lang="en-US" dirty="0"/>
              <a:t>Treasury typically </a:t>
            </a:r>
            <a:r>
              <a:rPr lang="en-US" u="sng" dirty="0"/>
              <a:t>does not</a:t>
            </a:r>
            <a:r>
              <a:rPr lang="en-US" dirty="0"/>
              <a:t> trace payments over one year old</a:t>
            </a:r>
            <a:r>
              <a:rPr lang="en-US" dirty="0" smtClean="0"/>
              <a:t>.</a:t>
            </a:r>
          </a:p>
          <a:p>
            <a:pPr marL="0" indent="0">
              <a:buNone/>
            </a:pPr>
            <a:endParaRPr lang="en-US" dirty="0"/>
          </a:p>
          <a:p>
            <a:r>
              <a:rPr lang="en-US" dirty="0" smtClean="0"/>
              <a:t>Do not perform payment </a:t>
            </a:r>
            <a:r>
              <a:rPr lang="en-US" dirty="0"/>
              <a:t>tracer requests for payments over a year </a:t>
            </a:r>
            <a:r>
              <a:rPr lang="en-US" dirty="0" smtClean="0"/>
              <a:t>old</a:t>
            </a:r>
          </a:p>
          <a:p>
            <a:pPr lvl="1"/>
            <a:r>
              <a:rPr lang="en-US" dirty="0" smtClean="0"/>
              <a:t>Advise </a:t>
            </a:r>
            <a:r>
              <a:rPr lang="en-US" dirty="0"/>
              <a:t>the claimant to report non-receipt of payment to their postal service, local law enforcement or DA’s office if </a:t>
            </a:r>
            <a:r>
              <a:rPr lang="en-US" dirty="0" smtClean="0"/>
              <a:t>needed</a:t>
            </a:r>
            <a:endParaRPr lang="en-US" dirty="0"/>
          </a:p>
          <a:p>
            <a:r>
              <a:rPr lang="en-US" dirty="0"/>
              <a:t>Only in the instance of theft/fraud may a payment be traced after one </a:t>
            </a:r>
            <a:r>
              <a:rPr lang="en-US" dirty="0" smtClean="0"/>
              <a:t>year</a:t>
            </a:r>
          </a:p>
          <a:p>
            <a:pPr lvl="1"/>
            <a:r>
              <a:rPr lang="en-US" dirty="0" smtClean="0"/>
              <a:t>The </a:t>
            </a:r>
            <a:r>
              <a:rPr lang="en-US" dirty="0"/>
              <a:t>claimant should send a written request to their RPO and include a copy of the report from their local law </a:t>
            </a:r>
            <a:r>
              <a:rPr lang="en-US" dirty="0" smtClean="0"/>
              <a:t>enforcement</a:t>
            </a:r>
            <a:endParaRPr lang="en-US" dirty="0"/>
          </a:p>
          <a:p>
            <a:endParaRPr lang="en-US" dirty="0"/>
          </a:p>
        </p:txBody>
      </p:sp>
      <p:sp>
        <p:nvSpPr>
          <p:cNvPr id="4" name="Slide Number Placeholder 3"/>
          <p:cNvSpPr>
            <a:spLocks noGrp="1"/>
          </p:cNvSpPr>
          <p:nvPr>
            <p:ph type="sldNum" sz="quarter" idx="12"/>
          </p:nvPr>
        </p:nvSpPr>
        <p:spPr/>
        <p:txBody>
          <a:bodyPr/>
          <a:lstStyle/>
          <a:p>
            <a:fld id="{3FE40F6C-36E6-4965-9D21-698197C3108F}" type="slidenum">
              <a:rPr lang="en-US" smtClean="0"/>
              <a:pPr/>
              <a:t>15</a:t>
            </a:fld>
            <a:endParaRPr lang="en-US" dirty="0"/>
          </a:p>
        </p:txBody>
      </p:sp>
      <p:sp>
        <p:nvSpPr>
          <p:cNvPr id="7" name="Footer Placeholder 4"/>
          <p:cNvSpPr>
            <a:spLocks noGrp="1"/>
          </p:cNvSpPr>
          <p:nvPr>
            <p:ph type="ftr" sz="quarter" idx="3"/>
          </p:nvPr>
        </p:nvSpPr>
        <p:spPr>
          <a:prstGeom prst="rect">
            <a:avLst/>
          </a:prstGeom>
        </p:spPr>
        <p:txBody>
          <a:bodyPr/>
          <a:lstStyle>
            <a:lvl1pPr algn="l">
              <a:defRPr sz="1200"/>
            </a:lvl1pPr>
          </a:lstStyle>
          <a:p>
            <a:r>
              <a:rPr lang="en-US" sz="1400" dirty="0" smtClean="0">
                <a:solidFill>
                  <a:schemeClr val="bg1"/>
                </a:solidFill>
              </a:rPr>
              <a:t>Payment Tracers</a:t>
            </a:r>
            <a:endParaRPr lang="en-US" sz="1400" dirty="0">
              <a:solidFill>
                <a:schemeClr val="bg1"/>
              </a:solidFill>
            </a:endParaRPr>
          </a:p>
        </p:txBody>
      </p:sp>
    </p:spTree>
    <p:extLst>
      <p:ext uri="{BB962C8B-B14F-4D97-AF65-F5344CB8AC3E}">
        <p14:creationId xmlns:p14="http://schemas.microsoft.com/office/powerpoint/2010/main" val="36977883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8382000" cy="1066800"/>
          </a:xfrm>
        </p:spPr>
        <p:txBody>
          <a:bodyPr/>
          <a:lstStyle/>
          <a:p>
            <a:r>
              <a:rPr lang="en-US" dirty="0" smtClean="0"/>
              <a:t>Comprehension Check</a:t>
            </a:r>
            <a:endParaRPr lang="en-US" dirty="0"/>
          </a:p>
        </p:txBody>
      </p:sp>
      <p:sp>
        <p:nvSpPr>
          <p:cNvPr id="3" name="Content Placeholder 2"/>
          <p:cNvSpPr>
            <a:spLocks noGrp="1"/>
          </p:cNvSpPr>
          <p:nvPr>
            <p:ph idx="1"/>
          </p:nvPr>
        </p:nvSpPr>
        <p:spPr/>
        <p:txBody>
          <a:bodyPr/>
          <a:lstStyle/>
          <a:p>
            <a:r>
              <a:rPr lang="en-US" dirty="0" smtClean="0"/>
              <a:t>What 5 things should you check prior to requesting a Payment Tracer?</a:t>
            </a:r>
          </a:p>
          <a:p>
            <a:endParaRPr lang="en-US" dirty="0"/>
          </a:p>
          <a:p>
            <a:r>
              <a:rPr lang="en-US" dirty="0" smtClean="0"/>
              <a:t>Who actually performs the Payment Tracer?</a:t>
            </a:r>
          </a:p>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3FE40F6C-36E6-4965-9D21-698197C3108F}" type="slidenum">
              <a:rPr lang="en-US" smtClean="0"/>
              <a:pPr/>
              <a:t>16</a:t>
            </a:fld>
            <a:endParaRPr lang="en-US" dirty="0"/>
          </a:p>
        </p:txBody>
      </p:sp>
      <p:sp>
        <p:nvSpPr>
          <p:cNvPr id="7" name="Footer Placeholder 4"/>
          <p:cNvSpPr>
            <a:spLocks noGrp="1"/>
          </p:cNvSpPr>
          <p:nvPr>
            <p:ph type="ftr" sz="quarter" idx="3"/>
          </p:nvPr>
        </p:nvSpPr>
        <p:spPr>
          <a:prstGeom prst="rect">
            <a:avLst/>
          </a:prstGeom>
        </p:spPr>
        <p:txBody>
          <a:bodyPr/>
          <a:lstStyle>
            <a:lvl1pPr algn="l">
              <a:defRPr sz="1200"/>
            </a:lvl1pPr>
          </a:lstStyle>
          <a:p>
            <a:r>
              <a:rPr lang="en-US" sz="1400" dirty="0" smtClean="0">
                <a:solidFill>
                  <a:schemeClr val="bg1"/>
                </a:solidFill>
              </a:rPr>
              <a:t>Payment Tracers</a:t>
            </a:r>
            <a:endParaRPr lang="en-US" sz="1400" dirty="0">
              <a:solidFill>
                <a:schemeClr val="bg1"/>
              </a:solidFill>
            </a:endParaRPr>
          </a:p>
        </p:txBody>
      </p:sp>
    </p:spTree>
    <p:extLst>
      <p:ext uri="{BB962C8B-B14F-4D97-AF65-F5344CB8AC3E}">
        <p14:creationId xmlns:p14="http://schemas.microsoft.com/office/powerpoint/2010/main" val="138653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8382000" cy="1066800"/>
          </a:xfrm>
        </p:spPr>
        <p:txBody>
          <a:bodyPr/>
          <a:lstStyle/>
          <a:p>
            <a:r>
              <a:rPr lang="en-US" dirty="0" smtClean="0"/>
              <a:t>Group Activity</a:t>
            </a:r>
            <a:endParaRPr lang="en-US" sz="2400" dirty="0"/>
          </a:p>
        </p:txBody>
      </p:sp>
      <p:sp>
        <p:nvSpPr>
          <p:cNvPr id="3" name="Content Placeholder 2"/>
          <p:cNvSpPr>
            <a:spLocks noGrp="1"/>
          </p:cNvSpPr>
          <p:nvPr>
            <p:ph idx="1"/>
          </p:nvPr>
        </p:nvSpPr>
        <p:spPr>
          <a:xfrm>
            <a:off x="457200" y="1447800"/>
            <a:ext cx="8229600" cy="5029200"/>
          </a:xfrm>
        </p:spPr>
        <p:txBody>
          <a:bodyPr>
            <a:normAutofit/>
          </a:bodyPr>
          <a:lstStyle/>
          <a:p>
            <a:pPr marL="0" indent="0" algn="ctr">
              <a:buNone/>
            </a:pPr>
            <a:r>
              <a:rPr lang="en-US" b="1" dirty="0" smtClean="0"/>
              <a:t>Practical Application</a:t>
            </a:r>
            <a:endParaRPr lang="en-US" b="1" dirty="0"/>
          </a:p>
          <a:p>
            <a:pPr algn="ctr"/>
            <a:endParaRPr lang="en-US" dirty="0"/>
          </a:p>
          <a:p>
            <a:pPr marL="0" indent="0" algn="ctr">
              <a:buNone/>
            </a:pPr>
            <a:r>
              <a:rPr lang="en-US" dirty="0" smtClean="0"/>
              <a:t>Claimant Inquiries:  Payment Scenarios based on information </a:t>
            </a:r>
            <a:r>
              <a:rPr lang="en-US" dirty="0"/>
              <a:t>in BDN, SHARE, TIMS and LTS.</a:t>
            </a:r>
          </a:p>
          <a:p>
            <a:endParaRPr lang="en-US" dirty="0" smtClean="0"/>
          </a:p>
        </p:txBody>
      </p:sp>
      <p:sp>
        <p:nvSpPr>
          <p:cNvPr id="4" name="Slide Number Placeholder 3"/>
          <p:cNvSpPr>
            <a:spLocks noGrp="1"/>
          </p:cNvSpPr>
          <p:nvPr>
            <p:ph type="sldNum" sz="quarter" idx="12"/>
          </p:nvPr>
        </p:nvSpPr>
        <p:spPr/>
        <p:txBody>
          <a:bodyPr/>
          <a:lstStyle/>
          <a:p>
            <a:fld id="{3FE40F6C-36E6-4965-9D21-698197C3108F}" type="slidenum">
              <a:rPr lang="en-US" smtClean="0"/>
              <a:pPr/>
              <a:t>17</a:t>
            </a:fld>
            <a:endParaRPr lang="en-US" dirty="0"/>
          </a:p>
        </p:txBody>
      </p:sp>
      <p:sp>
        <p:nvSpPr>
          <p:cNvPr id="7" name="Footer Placeholder 4"/>
          <p:cNvSpPr>
            <a:spLocks noGrp="1"/>
          </p:cNvSpPr>
          <p:nvPr>
            <p:ph type="ftr" sz="quarter" idx="3"/>
          </p:nvPr>
        </p:nvSpPr>
        <p:spPr>
          <a:prstGeom prst="rect">
            <a:avLst/>
          </a:prstGeom>
        </p:spPr>
        <p:txBody>
          <a:bodyPr/>
          <a:lstStyle>
            <a:lvl1pPr algn="l">
              <a:defRPr sz="1200"/>
            </a:lvl1pPr>
          </a:lstStyle>
          <a:p>
            <a:r>
              <a:rPr lang="en-US" sz="1400" dirty="0" smtClean="0">
                <a:solidFill>
                  <a:schemeClr val="bg1"/>
                </a:solidFill>
              </a:rPr>
              <a:t>Payment Tracers</a:t>
            </a:r>
            <a:endParaRPr lang="en-US" sz="1400" dirty="0">
              <a:solidFill>
                <a:schemeClr val="bg1"/>
              </a:solidFill>
            </a:endParaRPr>
          </a:p>
        </p:txBody>
      </p:sp>
    </p:spTree>
    <p:extLst>
      <p:ext uri="{BB962C8B-B14F-4D97-AF65-F5344CB8AC3E}">
        <p14:creationId xmlns:p14="http://schemas.microsoft.com/office/powerpoint/2010/main" val="22322117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8382000" cy="1066800"/>
          </a:xfrm>
        </p:spPr>
        <p:txBody>
          <a:bodyPr/>
          <a:lstStyle/>
          <a:p>
            <a:r>
              <a:rPr lang="en-US" dirty="0"/>
              <a:t>Payment Tracer </a:t>
            </a:r>
            <a:r>
              <a:rPr lang="en-US" dirty="0" smtClean="0"/>
              <a:t>1</a:t>
            </a:r>
            <a:r>
              <a:rPr lang="en-US" baseline="30000" dirty="0" smtClean="0"/>
              <a:t>st</a:t>
            </a:r>
            <a:r>
              <a:rPr lang="en-US" dirty="0" smtClean="0"/>
              <a:t>, 2</a:t>
            </a:r>
            <a:r>
              <a:rPr lang="en-US" baseline="30000" dirty="0" smtClean="0"/>
              <a:t>nd</a:t>
            </a:r>
            <a:r>
              <a:rPr lang="en-US" dirty="0" smtClean="0"/>
              <a:t>, 3</a:t>
            </a:r>
            <a:r>
              <a:rPr lang="en-US" baseline="30000" dirty="0" smtClean="0"/>
              <a:t>rd</a:t>
            </a:r>
            <a:r>
              <a:rPr lang="en-US" dirty="0" smtClean="0"/>
              <a:t> Requests</a:t>
            </a:r>
            <a:endParaRPr lang="en-US" dirty="0"/>
          </a:p>
        </p:txBody>
      </p:sp>
      <p:sp>
        <p:nvSpPr>
          <p:cNvPr id="3" name="Content Placeholder 2"/>
          <p:cNvSpPr>
            <a:spLocks noGrp="1"/>
          </p:cNvSpPr>
          <p:nvPr>
            <p:ph idx="1"/>
          </p:nvPr>
        </p:nvSpPr>
        <p:spPr>
          <a:xfrm>
            <a:off x="457200" y="1447801"/>
            <a:ext cx="8229600" cy="1066800"/>
          </a:xfrm>
        </p:spPr>
        <p:txBody>
          <a:bodyPr/>
          <a:lstStyle/>
          <a:p>
            <a:pPr marL="0" indent="0">
              <a:buNone/>
            </a:pPr>
            <a:r>
              <a:rPr lang="en-US" dirty="0" smtClean="0"/>
              <a:t>The procedures for requesting a payment tracer differ depending on whether it is a 1</a:t>
            </a:r>
            <a:r>
              <a:rPr lang="en-US" baseline="30000" dirty="0" smtClean="0"/>
              <a:t>st</a:t>
            </a:r>
            <a:r>
              <a:rPr lang="en-US" dirty="0" smtClean="0"/>
              <a:t>, 2</a:t>
            </a:r>
            <a:r>
              <a:rPr lang="en-US" baseline="30000" dirty="0" smtClean="0"/>
              <a:t>nd</a:t>
            </a:r>
            <a:r>
              <a:rPr lang="en-US" dirty="0"/>
              <a:t> </a:t>
            </a:r>
            <a:r>
              <a:rPr lang="en-US" dirty="0" smtClean="0"/>
              <a:t>or 3</a:t>
            </a:r>
            <a:r>
              <a:rPr lang="en-US" baseline="30000" dirty="0" smtClean="0"/>
              <a:t>rd</a:t>
            </a:r>
            <a:r>
              <a:rPr lang="en-US" dirty="0" smtClean="0"/>
              <a:t> request.</a:t>
            </a:r>
            <a:endParaRPr lang="en-US" dirty="0"/>
          </a:p>
        </p:txBody>
      </p:sp>
      <p:sp>
        <p:nvSpPr>
          <p:cNvPr id="4" name="Slide Number Placeholder 3"/>
          <p:cNvSpPr>
            <a:spLocks noGrp="1"/>
          </p:cNvSpPr>
          <p:nvPr>
            <p:ph type="sldNum" sz="quarter" idx="12"/>
          </p:nvPr>
        </p:nvSpPr>
        <p:spPr/>
        <p:txBody>
          <a:bodyPr/>
          <a:lstStyle/>
          <a:p>
            <a:fld id="{3FE40F6C-36E6-4965-9D21-698197C3108F}" type="slidenum">
              <a:rPr lang="en-US" smtClean="0"/>
              <a:pPr/>
              <a:t>18</a:t>
            </a:fld>
            <a:endParaRPr lang="en-US" dirty="0"/>
          </a:p>
        </p:txBody>
      </p:sp>
      <p:sp>
        <p:nvSpPr>
          <p:cNvPr id="15" name="Footer Placeholder 4"/>
          <p:cNvSpPr>
            <a:spLocks noGrp="1"/>
          </p:cNvSpPr>
          <p:nvPr>
            <p:ph type="ftr" sz="quarter" idx="3"/>
          </p:nvPr>
        </p:nvSpPr>
        <p:spPr>
          <a:prstGeom prst="rect">
            <a:avLst/>
          </a:prstGeom>
        </p:spPr>
        <p:txBody>
          <a:bodyPr/>
          <a:lstStyle>
            <a:lvl1pPr algn="l">
              <a:defRPr sz="1200"/>
            </a:lvl1pPr>
          </a:lstStyle>
          <a:p>
            <a:r>
              <a:rPr lang="en-US" sz="1400" dirty="0" smtClean="0">
                <a:solidFill>
                  <a:schemeClr val="bg1"/>
                </a:solidFill>
              </a:rPr>
              <a:t>Payment Tracers</a:t>
            </a:r>
            <a:endParaRPr lang="en-US" sz="1400" dirty="0">
              <a:solidFill>
                <a:schemeClr val="bg1"/>
              </a:solidFill>
            </a:endParaRPr>
          </a:p>
        </p:txBody>
      </p:sp>
      <p:sp>
        <p:nvSpPr>
          <p:cNvPr id="5" name="TextBox 4"/>
          <p:cNvSpPr txBox="1"/>
          <p:nvPr/>
        </p:nvSpPr>
        <p:spPr>
          <a:xfrm>
            <a:off x="1096963" y="3672106"/>
            <a:ext cx="1493837" cy="646331"/>
          </a:xfrm>
          <a:prstGeom prst="rect">
            <a:avLst/>
          </a:prstGeom>
          <a:noFill/>
        </p:spPr>
        <p:txBody>
          <a:bodyPr wrap="square" rtlCol="0">
            <a:spAutoFit/>
          </a:bodyPr>
          <a:lstStyle/>
          <a:p>
            <a:pPr algn="ctr"/>
            <a:r>
              <a:rPr lang="en-US" sz="3600" dirty="0" smtClean="0">
                <a:latin typeface="Arial" panose="020B0604020202020204" pitchFamily="34" charset="0"/>
                <a:cs typeface="Arial" panose="020B0604020202020204" pitchFamily="34" charset="0"/>
              </a:rPr>
              <a:t>1</a:t>
            </a:r>
            <a:r>
              <a:rPr lang="en-US" sz="3600" baseline="30000" dirty="0" smtClean="0">
                <a:latin typeface="Arial" panose="020B0604020202020204" pitchFamily="34" charset="0"/>
                <a:cs typeface="Arial" panose="020B0604020202020204" pitchFamily="34" charset="0"/>
              </a:rPr>
              <a:t>st</a:t>
            </a:r>
            <a:endParaRPr lang="en-US" sz="3600" dirty="0">
              <a:latin typeface="Arial" panose="020B0604020202020204" pitchFamily="34" charset="0"/>
              <a:cs typeface="Arial" panose="020B0604020202020204" pitchFamily="34" charset="0"/>
            </a:endParaRPr>
          </a:p>
        </p:txBody>
      </p:sp>
      <p:sp>
        <p:nvSpPr>
          <p:cNvPr id="9" name="TextBox 8"/>
          <p:cNvSpPr txBox="1"/>
          <p:nvPr/>
        </p:nvSpPr>
        <p:spPr>
          <a:xfrm>
            <a:off x="3725863" y="3672106"/>
            <a:ext cx="1493837" cy="646331"/>
          </a:xfrm>
          <a:prstGeom prst="rect">
            <a:avLst/>
          </a:prstGeom>
          <a:noFill/>
        </p:spPr>
        <p:txBody>
          <a:bodyPr wrap="square" rtlCol="0">
            <a:spAutoFit/>
          </a:bodyPr>
          <a:lstStyle/>
          <a:p>
            <a:pPr algn="ctr"/>
            <a:r>
              <a:rPr lang="en-US" sz="3600" dirty="0" smtClean="0">
                <a:latin typeface="Arial" panose="020B0604020202020204" pitchFamily="34" charset="0"/>
                <a:cs typeface="Arial" panose="020B0604020202020204" pitchFamily="34" charset="0"/>
              </a:rPr>
              <a:t>2</a:t>
            </a:r>
            <a:r>
              <a:rPr lang="en-US" sz="3600" baseline="30000" dirty="0" smtClean="0">
                <a:latin typeface="Arial" panose="020B0604020202020204" pitchFamily="34" charset="0"/>
                <a:cs typeface="Arial" panose="020B0604020202020204" pitchFamily="34" charset="0"/>
              </a:rPr>
              <a:t>nd</a:t>
            </a:r>
            <a:r>
              <a:rPr lang="en-US" sz="3600" dirty="0" smtClean="0">
                <a:latin typeface="Arial" panose="020B0604020202020204" pitchFamily="34" charset="0"/>
                <a:cs typeface="Arial" panose="020B0604020202020204" pitchFamily="34" charset="0"/>
              </a:rPr>
              <a:t> </a:t>
            </a:r>
            <a:endParaRPr lang="en-US" sz="3600" dirty="0">
              <a:latin typeface="Arial" panose="020B0604020202020204" pitchFamily="34" charset="0"/>
              <a:cs typeface="Arial" panose="020B0604020202020204" pitchFamily="34" charset="0"/>
            </a:endParaRPr>
          </a:p>
        </p:txBody>
      </p:sp>
      <p:sp>
        <p:nvSpPr>
          <p:cNvPr id="11" name="TextBox 10"/>
          <p:cNvSpPr txBox="1"/>
          <p:nvPr/>
        </p:nvSpPr>
        <p:spPr>
          <a:xfrm>
            <a:off x="6354762" y="3672106"/>
            <a:ext cx="1493837" cy="646331"/>
          </a:xfrm>
          <a:prstGeom prst="rect">
            <a:avLst/>
          </a:prstGeom>
          <a:noFill/>
        </p:spPr>
        <p:txBody>
          <a:bodyPr wrap="square" rtlCol="0">
            <a:spAutoFit/>
          </a:bodyPr>
          <a:lstStyle/>
          <a:p>
            <a:pPr algn="ctr"/>
            <a:r>
              <a:rPr lang="en-US" sz="3600" dirty="0" smtClean="0">
                <a:latin typeface="Arial" panose="020B0604020202020204" pitchFamily="34" charset="0"/>
                <a:cs typeface="Arial" panose="020B0604020202020204" pitchFamily="34" charset="0"/>
              </a:rPr>
              <a:t>3</a:t>
            </a:r>
            <a:r>
              <a:rPr lang="en-US" sz="3600" baseline="30000" dirty="0" smtClean="0">
                <a:latin typeface="Arial" panose="020B0604020202020204" pitchFamily="34" charset="0"/>
                <a:cs typeface="Arial" panose="020B0604020202020204" pitchFamily="34" charset="0"/>
              </a:rPr>
              <a:t>rd</a:t>
            </a:r>
            <a:r>
              <a:rPr lang="en-US" sz="3600" dirty="0" smtClean="0">
                <a:latin typeface="Arial" panose="020B0604020202020204" pitchFamily="34" charset="0"/>
                <a:cs typeface="Arial" panose="020B0604020202020204" pitchFamily="34" charset="0"/>
              </a:rPr>
              <a:t> </a:t>
            </a: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934846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8382000" cy="1066800"/>
          </a:xfrm>
        </p:spPr>
        <p:txBody>
          <a:bodyPr/>
          <a:lstStyle/>
          <a:p>
            <a:r>
              <a:rPr lang="en-US" dirty="0"/>
              <a:t>Payment Tracer </a:t>
            </a:r>
            <a:r>
              <a:rPr lang="en-US" dirty="0" smtClean="0"/>
              <a:t>– 1</a:t>
            </a:r>
            <a:r>
              <a:rPr lang="en-US" baseline="30000" dirty="0" smtClean="0"/>
              <a:t>st</a:t>
            </a:r>
            <a:r>
              <a:rPr lang="en-US" dirty="0" smtClean="0"/>
              <a:t> Request Procedures</a:t>
            </a:r>
            <a:endParaRPr lang="en-US" dirty="0"/>
          </a:p>
        </p:txBody>
      </p:sp>
      <p:sp>
        <p:nvSpPr>
          <p:cNvPr id="3" name="Content Placeholder 2"/>
          <p:cNvSpPr>
            <a:spLocks noGrp="1"/>
          </p:cNvSpPr>
          <p:nvPr>
            <p:ph idx="1"/>
          </p:nvPr>
        </p:nvSpPr>
        <p:spPr/>
        <p:txBody>
          <a:bodyPr/>
          <a:lstStyle/>
          <a:p>
            <a:pPr marL="0" indent="0">
              <a:buNone/>
            </a:pPr>
            <a:r>
              <a:rPr lang="en-US" b="1" dirty="0" smtClean="0"/>
              <a:t>1</a:t>
            </a:r>
            <a:r>
              <a:rPr lang="en-US" b="1" baseline="30000" dirty="0" smtClean="0"/>
              <a:t>st</a:t>
            </a:r>
            <a:r>
              <a:rPr lang="en-US" b="1" dirty="0" smtClean="0"/>
              <a:t> Request:</a:t>
            </a:r>
          </a:p>
          <a:p>
            <a:pPr marL="0" indent="0">
              <a:buNone/>
            </a:pPr>
            <a:endParaRPr lang="en-US" b="1" dirty="0" smtClean="0"/>
          </a:p>
          <a:p>
            <a:pPr marL="914400" lvl="1" indent="-457200">
              <a:buFont typeface="+mj-lt"/>
              <a:buAutoNum type="arabicPeriod"/>
            </a:pPr>
            <a:r>
              <a:rPr lang="en-US" dirty="0"/>
              <a:t>Use the Check Tracer Button on the ECC Index</a:t>
            </a:r>
          </a:p>
          <a:p>
            <a:pPr marL="914400" lvl="1" indent="-457200">
              <a:buFont typeface="+mj-lt"/>
              <a:buAutoNum type="arabicPeriod"/>
            </a:pPr>
            <a:r>
              <a:rPr lang="en-US" dirty="0"/>
              <a:t>Complete the email template</a:t>
            </a:r>
          </a:p>
          <a:p>
            <a:pPr marL="914400" lvl="1" indent="-457200">
              <a:buFont typeface="+mj-lt"/>
              <a:buAutoNum type="arabicPeriod"/>
            </a:pPr>
            <a:r>
              <a:rPr lang="en-US" dirty="0"/>
              <a:t>Email to finance</a:t>
            </a:r>
          </a:p>
          <a:p>
            <a:pPr marL="914400" lvl="1" indent="-457200">
              <a:buFont typeface="+mj-lt"/>
              <a:buAutoNum type="arabicPeriod"/>
            </a:pPr>
            <a:r>
              <a:rPr lang="en-US" dirty="0"/>
              <a:t>Capture a copy of the sent email into TIMS</a:t>
            </a:r>
          </a:p>
          <a:p>
            <a:pPr marL="914400" lvl="1" indent="-457200">
              <a:buFont typeface="+mj-lt"/>
              <a:buAutoNum type="arabicPeriod"/>
            </a:pPr>
            <a:r>
              <a:rPr lang="en-US" dirty="0"/>
              <a:t>Label captured email in TIMS as “Tracer Request</a:t>
            </a:r>
            <a:r>
              <a:rPr lang="en-US" dirty="0" smtClean="0"/>
              <a:t>”</a:t>
            </a:r>
            <a:endParaRPr lang="en-US" dirty="0"/>
          </a:p>
        </p:txBody>
      </p:sp>
      <p:sp>
        <p:nvSpPr>
          <p:cNvPr id="4" name="Slide Number Placeholder 3"/>
          <p:cNvSpPr>
            <a:spLocks noGrp="1"/>
          </p:cNvSpPr>
          <p:nvPr>
            <p:ph type="sldNum" sz="quarter" idx="12"/>
          </p:nvPr>
        </p:nvSpPr>
        <p:spPr/>
        <p:txBody>
          <a:bodyPr/>
          <a:lstStyle/>
          <a:p>
            <a:fld id="{3FE40F6C-36E6-4965-9D21-698197C3108F}" type="slidenum">
              <a:rPr lang="en-US" smtClean="0"/>
              <a:pPr/>
              <a:t>19</a:t>
            </a:fld>
            <a:endParaRPr lang="en-US" dirty="0"/>
          </a:p>
        </p:txBody>
      </p:sp>
      <p:sp>
        <p:nvSpPr>
          <p:cNvPr id="7" name="Footer Placeholder 4"/>
          <p:cNvSpPr>
            <a:spLocks noGrp="1"/>
          </p:cNvSpPr>
          <p:nvPr>
            <p:ph type="ftr" sz="quarter" idx="3"/>
          </p:nvPr>
        </p:nvSpPr>
        <p:spPr>
          <a:prstGeom prst="rect">
            <a:avLst/>
          </a:prstGeom>
        </p:spPr>
        <p:txBody>
          <a:bodyPr/>
          <a:lstStyle>
            <a:lvl1pPr algn="l">
              <a:defRPr sz="1200"/>
            </a:lvl1pPr>
          </a:lstStyle>
          <a:p>
            <a:r>
              <a:rPr lang="en-US" sz="1400" dirty="0" smtClean="0">
                <a:solidFill>
                  <a:schemeClr val="bg1"/>
                </a:solidFill>
              </a:rPr>
              <a:t>Payment Tracers</a:t>
            </a:r>
            <a:endParaRPr lang="en-US" sz="1400" dirty="0">
              <a:solidFill>
                <a:schemeClr val="bg1"/>
              </a:solidFill>
            </a:endParaRPr>
          </a:p>
        </p:txBody>
      </p:sp>
    </p:spTree>
    <p:extLst>
      <p:ext uri="{BB962C8B-B14F-4D97-AF65-F5344CB8AC3E}">
        <p14:creationId xmlns:p14="http://schemas.microsoft.com/office/powerpoint/2010/main" val="10355871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8382000" cy="1066800"/>
          </a:xfrm>
        </p:spPr>
        <p:txBody>
          <a:bodyPr/>
          <a:lstStyle/>
          <a:p>
            <a:r>
              <a:rPr lang="en-US" dirty="0"/>
              <a:t>Overview of Today’s Training</a:t>
            </a:r>
          </a:p>
        </p:txBody>
      </p:sp>
      <p:sp>
        <p:nvSpPr>
          <p:cNvPr id="8" name="Content Placeholder 11"/>
          <p:cNvSpPr>
            <a:spLocks noGrp="1"/>
          </p:cNvSpPr>
          <p:nvPr>
            <p:ph idx="1"/>
          </p:nvPr>
        </p:nvSpPr>
        <p:spPr>
          <a:xfrm>
            <a:off x="609600" y="1470819"/>
            <a:ext cx="8229600" cy="4525963"/>
          </a:xfrm>
        </p:spPr>
        <p:txBody>
          <a:bodyPr/>
          <a:lstStyle/>
          <a:p>
            <a:pPr marL="0" indent="0">
              <a:buNone/>
            </a:pPr>
            <a:r>
              <a:rPr lang="en-US" dirty="0" smtClean="0">
                <a:latin typeface="Arial" panose="020B0604020202020204" pitchFamily="34" charset="0"/>
              </a:rPr>
              <a:t>The purpose of this lesson is to provide the Veterans Claims Examiners Non-Technical Agents  with the knowledge needed to properly </a:t>
            </a:r>
            <a:r>
              <a:rPr lang="en-US" dirty="0" smtClean="0"/>
              <a:t>perform a payment tracer for an issued Check or electronic funds transfer (EFT) payment</a:t>
            </a:r>
            <a:r>
              <a:rPr lang="en-US" dirty="0" smtClean="0">
                <a:latin typeface="Arial" panose="020B0604020202020204" pitchFamily="34" charset="0"/>
              </a:rPr>
              <a:t>.</a:t>
            </a:r>
            <a:endParaRPr lang="en-US" dirty="0">
              <a:latin typeface="Arial" panose="020B0604020202020204" pitchFamily="34" charset="0"/>
            </a:endParaRPr>
          </a:p>
        </p:txBody>
      </p:sp>
      <p:sp>
        <p:nvSpPr>
          <p:cNvPr id="4" name="Slide Number Placeholder 3"/>
          <p:cNvSpPr>
            <a:spLocks noGrp="1"/>
          </p:cNvSpPr>
          <p:nvPr>
            <p:ph type="sldNum" sz="quarter" idx="12"/>
          </p:nvPr>
        </p:nvSpPr>
        <p:spPr>
          <a:xfrm>
            <a:off x="6934200" y="6606936"/>
            <a:ext cx="2133600" cy="441802"/>
          </a:xfrm>
        </p:spPr>
        <p:txBody>
          <a:bodyPr/>
          <a:lstStyle/>
          <a:p>
            <a:fld id="{3FE40F6C-36E6-4965-9D21-698197C3108F}" type="slidenum">
              <a:rPr lang="en-US" smtClean="0"/>
              <a:pPr/>
              <a:t>2</a:t>
            </a:fld>
            <a:endParaRPr lang="en-US" dirty="0"/>
          </a:p>
        </p:txBody>
      </p:sp>
      <p:sp>
        <p:nvSpPr>
          <p:cNvPr id="49" name="Footer Placeholder 4"/>
          <p:cNvSpPr>
            <a:spLocks noGrp="1"/>
          </p:cNvSpPr>
          <p:nvPr>
            <p:ph type="ftr" sz="quarter" idx="3"/>
          </p:nvPr>
        </p:nvSpPr>
        <p:spPr>
          <a:prstGeom prst="rect">
            <a:avLst/>
          </a:prstGeom>
        </p:spPr>
        <p:txBody>
          <a:bodyPr/>
          <a:lstStyle>
            <a:lvl1pPr algn="l">
              <a:defRPr sz="1200"/>
            </a:lvl1pPr>
          </a:lstStyle>
          <a:p>
            <a:r>
              <a:rPr lang="en-US" sz="1400" dirty="0" smtClean="0">
                <a:solidFill>
                  <a:schemeClr val="bg1"/>
                </a:solidFill>
              </a:rPr>
              <a:t>Payment Tracers</a:t>
            </a:r>
            <a:endParaRPr lang="en-US" sz="1400" dirty="0">
              <a:solidFill>
                <a:schemeClr val="bg1"/>
              </a:solidFill>
            </a:endParaRPr>
          </a:p>
        </p:txBody>
      </p:sp>
      <p:sp>
        <p:nvSpPr>
          <p:cNvPr id="7" name="Rectangle 6"/>
          <p:cNvSpPr/>
          <p:nvPr/>
        </p:nvSpPr>
        <p:spPr>
          <a:xfrm>
            <a:off x="3246650" y="990600"/>
            <a:ext cx="2650727" cy="461665"/>
          </a:xfrm>
          <a:prstGeom prst="rect">
            <a:avLst/>
          </a:prstGeom>
        </p:spPr>
        <p:txBody>
          <a:bodyPr wrap="none">
            <a:spAutoFit/>
          </a:bodyPr>
          <a:lstStyle/>
          <a:p>
            <a:pPr algn="ctr"/>
            <a:r>
              <a:rPr lang="en-US" sz="2400" b="1" dirty="0" smtClean="0">
                <a:ln w="3175" cmpd="sng">
                  <a:noFill/>
                  <a:prstDash val="solid"/>
                </a:ln>
                <a:latin typeface="Arial" panose="020B0604020202020204" pitchFamily="34" charset="0"/>
                <a:cs typeface="Arial" panose="020B0604020202020204" pitchFamily="34" charset="0"/>
              </a:rPr>
              <a:t>Payment Tracers</a:t>
            </a:r>
            <a:endParaRPr lang="en-US" sz="2400" b="1" dirty="0">
              <a:ln w="3175" cmpd="sng">
                <a:noFill/>
                <a:prstDash val="solid"/>
              </a:ln>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100469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8382000" cy="1066800"/>
          </a:xfrm>
        </p:spPr>
        <p:txBody>
          <a:bodyPr/>
          <a:lstStyle/>
          <a:p>
            <a:r>
              <a:rPr lang="en-US" dirty="0"/>
              <a:t>Payment Tracer </a:t>
            </a:r>
            <a:r>
              <a:rPr lang="en-US" dirty="0" smtClean="0"/>
              <a:t>Email Template</a:t>
            </a:r>
            <a:endParaRPr lang="en-US" dirty="0"/>
          </a:p>
        </p:txBody>
      </p:sp>
      <p:sp>
        <p:nvSpPr>
          <p:cNvPr id="3" name="Content Placeholder 2"/>
          <p:cNvSpPr>
            <a:spLocks noGrp="1"/>
          </p:cNvSpPr>
          <p:nvPr>
            <p:ph idx="1"/>
          </p:nvPr>
        </p:nvSpPr>
        <p:spPr>
          <a:xfrm>
            <a:off x="457200" y="5638800"/>
            <a:ext cx="8382000" cy="838200"/>
          </a:xfrm>
        </p:spPr>
        <p:txBody>
          <a:bodyPr>
            <a:noAutofit/>
          </a:bodyPr>
          <a:lstStyle/>
          <a:p>
            <a:pPr marL="0" indent="0">
              <a:spcAft>
                <a:spcPts val="400"/>
              </a:spcAft>
              <a:buNone/>
            </a:pPr>
            <a:r>
              <a:rPr lang="en-US" sz="1800" dirty="0" smtClean="0"/>
              <a:t>**In </a:t>
            </a:r>
            <a:r>
              <a:rPr lang="en-US" sz="1800" dirty="0"/>
              <a:t>the subject line, put the RPO #, Missing Payment, Last two of claim number. </a:t>
            </a:r>
          </a:p>
          <a:p>
            <a:pPr marL="0" indent="0">
              <a:spcAft>
                <a:spcPts val="400"/>
              </a:spcAft>
              <a:buNone/>
            </a:pPr>
            <a:r>
              <a:rPr lang="en-US" sz="1800" dirty="0"/>
              <a:t>	Ex: </a:t>
            </a:r>
            <a:r>
              <a:rPr lang="en-US" sz="1800" b="1" dirty="0"/>
              <a:t>RPO 351 Missing Payment </a:t>
            </a:r>
            <a:r>
              <a:rPr lang="en-US" sz="1800" b="1" dirty="0" smtClean="0"/>
              <a:t>12</a:t>
            </a:r>
            <a:endParaRPr lang="en-US" sz="1800" b="1" dirty="0"/>
          </a:p>
        </p:txBody>
      </p:sp>
      <p:sp>
        <p:nvSpPr>
          <p:cNvPr id="4" name="Slide Number Placeholder 3"/>
          <p:cNvSpPr>
            <a:spLocks noGrp="1"/>
          </p:cNvSpPr>
          <p:nvPr>
            <p:ph type="sldNum" sz="quarter" idx="12"/>
          </p:nvPr>
        </p:nvSpPr>
        <p:spPr/>
        <p:txBody>
          <a:bodyPr/>
          <a:lstStyle/>
          <a:p>
            <a:fld id="{3FE40F6C-36E6-4965-9D21-698197C3108F}" type="slidenum">
              <a:rPr lang="en-US" smtClean="0"/>
              <a:pPr/>
              <a:t>20</a:t>
            </a:fld>
            <a:endParaRPr lang="en-US" dirty="0"/>
          </a:p>
        </p:txBody>
      </p:sp>
      <p:sp>
        <p:nvSpPr>
          <p:cNvPr id="14" name="Footer Placeholder 4"/>
          <p:cNvSpPr>
            <a:spLocks noGrp="1"/>
          </p:cNvSpPr>
          <p:nvPr>
            <p:ph type="ftr" sz="quarter" idx="3"/>
          </p:nvPr>
        </p:nvSpPr>
        <p:spPr>
          <a:prstGeom prst="rect">
            <a:avLst/>
          </a:prstGeom>
        </p:spPr>
        <p:txBody>
          <a:bodyPr/>
          <a:lstStyle>
            <a:lvl1pPr algn="l">
              <a:defRPr sz="1200"/>
            </a:lvl1pPr>
          </a:lstStyle>
          <a:p>
            <a:r>
              <a:rPr lang="en-US" sz="1400" dirty="0" smtClean="0">
                <a:solidFill>
                  <a:schemeClr val="bg1"/>
                </a:solidFill>
              </a:rPr>
              <a:t>Payment Tracers</a:t>
            </a:r>
            <a:endParaRPr lang="en-US" sz="1400" dirty="0">
              <a:solidFill>
                <a:schemeClr val="bg1"/>
              </a:solidFill>
            </a:endParaRPr>
          </a:p>
        </p:txBody>
      </p:sp>
      <p:pic>
        <p:nvPicPr>
          <p:cNvPr id="7" name="Picture 2" descr="In the body of the email, be sure to include:&#10;Type of payment (Check or EFT)&#10;Date of payment as shown in SHARE&#10;Payment Amount&#10;Veteran Name or School Name&#10;Veteran SSN or File Number (Include payee # for Ch35)&#10;Contact Phone Number&#10;Facility Code&#10;and if Ch35 CADD was done, include the new address" title="Payment Tracer Email Templa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990600"/>
            <a:ext cx="7708333" cy="44958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nvGrpSpPr>
          <p:cNvPr id="9" name="Group 8"/>
          <p:cNvGrpSpPr/>
          <p:nvPr/>
        </p:nvGrpSpPr>
        <p:grpSpPr>
          <a:xfrm>
            <a:off x="219073" y="1866901"/>
            <a:ext cx="786384" cy="4181475"/>
            <a:chOff x="219073" y="1866901"/>
            <a:chExt cx="786384" cy="4181475"/>
          </a:xfrm>
        </p:grpSpPr>
        <p:cxnSp>
          <p:nvCxnSpPr>
            <p:cNvPr id="13" name="Elbow Connector 12"/>
            <p:cNvCxnSpPr/>
            <p:nvPr/>
          </p:nvCxnSpPr>
          <p:spPr>
            <a:xfrm rot="10800000">
              <a:off x="228600" y="1866901"/>
              <a:ext cx="152400" cy="4181475"/>
            </a:xfrm>
            <a:prstGeom prst="bentConnector2">
              <a:avLst/>
            </a:prstGeom>
            <a:ln w="28575"/>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219073" y="1876426"/>
              <a:ext cx="786384"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261682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8382000" cy="1066800"/>
          </a:xfrm>
        </p:spPr>
        <p:txBody>
          <a:bodyPr/>
          <a:lstStyle/>
          <a:p>
            <a:r>
              <a:rPr lang="en-US" dirty="0"/>
              <a:t>Payment </a:t>
            </a:r>
            <a:r>
              <a:rPr lang="en-US" dirty="0" smtClean="0"/>
              <a:t>Tracer – 2</a:t>
            </a:r>
            <a:r>
              <a:rPr lang="en-US" baseline="30000" dirty="0" smtClean="0"/>
              <a:t>nd</a:t>
            </a:r>
            <a:r>
              <a:rPr lang="en-US" dirty="0" smtClean="0"/>
              <a:t> Request Procedures</a:t>
            </a:r>
            <a:endParaRPr lang="en-US" dirty="0"/>
          </a:p>
        </p:txBody>
      </p:sp>
      <p:sp>
        <p:nvSpPr>
          <p:cNvPr id="3" name="Content Placeholder 2"/>
          <p:cNvSpPr>
            <a:spLocks noGrp="1"/>
          </p:cNvSpPr>
          <p:nvPr>
            <p:ph idx="1"/>
          </p:nvPr>
        </p:nvSpPr>
        <p:spPr/>
        <p:txBody>
          <a:bodyPr/>
          <a:lstStyle/>
          <a:p>
            <a:pPr marL="0" indent="0">
              <a:buNone/>
            </a:pPr>
            <a:r>
              <a:rPr lang="en-US" b="1" dirty="0" smtClean="0"/>
              <a:t>2</a:t>
            </a:r>
            <a:r>
              <a:rPr lang="en-US" b="1" baseline="30000" dirty="0" smtClean="0"/>
              <a:t>nd</a:t>
            </a:r>
            <a:r>
              <a:rPr lang="en-US" b="1" dirty="0" smtClean="0"/>
              <a:t> Request:</a:t>
            </a:r>
          </a:p>
          <a:p>
            <a:pPr marL="0" indent="0">
              <a:buNone/>
            </a:pPr>
            <a:endParaRPr lang="en-US" b="1" dirty="0" smtClean="0"/>
          </a:p>
          <a:p>
            <a:pPr marL="914400" lvl="1" indent="-457200">
              <a:buFont typeface="+mj-lt"/>
              <a:buAutoNum type="arabicPeriod"/>
            </a:pPr>
            <a:r>
              <a:rPr lang="en-US" dirty="0"/>
              <a:t>Wait at least 10 business days from </a:t>
            </a:r>
            <a:r>
              <a:rPr lang="en-US" dirty="0" smtClean="0"/>
              <a:t>1</a:t>
            </a:r>
            <a:r>
              <a:rPr lang="en-US" baseline="30000" dirty="0" smtClean="0"/>
              <a:t>st</a:t>
            </a:r>
            <a:r>
              <a:rPr lang="en-US" dirty="0" smtClean="0"/>
              <a:t> Request</a:t>
            </a:r>
            <a:endParaRPr lang="en-US" dirty="0"/>
          </a:p>
          <a:p>
            <a:pPr marL="914400" lvl="1" indent="-457200">
              <a:buFont typeface="+mj-lt"/>
              <a:buAutoNum type="arabicPeriod"/>
            </a:pPr>
            <a:r>
              <a:rPr lang="en-US" dirty="0"/>
              <a:t>Follow procedures </a:t>
            </a:r>
            <a:r>
              <a:rPr lang="en-US" dirty="0" smtClean="0"/>
              <a:t>from 1</a:t>
            </a:r>
            <a:r>
              <a:rPr lang="en-US" baseline="30000" dirty="0" smtClean="0"/>
              <a:t>st</a:t>
            </a:r>
            <a:r>
              <a:rPr lang="en-US" dirty="0" smtClean="0"/>
              <a:t> Request</a:t>
            </a:r>
            <a:endParaRPr lang="en-US" dirty="0"/>
          </a:p>
          <a:p>
            <a:pPr marL="914400" lvl="1" indent="-457200">
              <a:buFont typeface="+mj-lt"/>
              <a:buAutoNum type="arabicPeriod"/>
            </a:pPr>
            <a:r>
              <a:rPr lang="en-US" dirty="0"/>
              <a:t>Include </a:t>
            </a:r>
            <a:r>
              <a:rPr lang="en-US" dirty="0" smtClean="0"/>
              <a:t>“2</a:t>
            </a:r>
            <a:r>
              <a:rPr lang="en-US" baseline="30000" dirty="0" smtClean="0"/>
              <a:t>nd</a:t>
            </a:r>
            <a:r>
              <a:rPr lang="en-US" dirty="0" smtClean="0"/>
              <a:t> Tracer </a:t>
            </a:r>
            <a:r>
              <a:rPr lang="en-US" dirty="0"/>
              <a:t>Request” in subject line of email</a:t>
            </a:r>
          </a:p>
          <a:p>
            <a:pPr marL="914400" lvl="1" indent="-457200">
              <a:buFont typeface="+mj-lt"/>
              <a:buAutoNum type="arabicPeriod"/>
            </a:pPr>
            <a:r>
              <a:rPr lang="en-US" dirty="0"/>
              <a:t>Label captured email in TIMS as </a:t>
            </a:r>
            <a:r>
              <a:rPr lang="en-US" dirty="0" smtClean="0"/>
              <a:t>“2</a:t>
            </a:r>
            <a:r>
              <a:rPr lang="en-US" baseline="30000" dirty="0" smtClean="0"/>
              <a:t>nd</a:t>
            </a:r>
            <a:r>
              <a:rPr lang="en-US" dirty="0" smtClean="0"/>
              <a:t> Tracer </a:t>
            </a:r>
            <a:r>
              <a:rPr lang="en-US" dirty="0"/>
              <a:t>Request”</a:t>
            </a:r>
          </a:p>
          <a:p>
            <a:pPr marL="0" indent="0">
              <a:buNone/>
            </a:pPr>
            <a:endParaRPr lang="en-US" dirty="0"/>
          </a:p>
        </p:txBody>
      </p:sp>
      <p:sp>
        <p:nvSpPr>
          <p:cNvPr id="4" name="Slide Number Placeholder 3"/>
          <p:cNvSpPr>
            <a:spLocks noGrp="1"/>
          </p:cNvSpPr>
          <p:nvPr>
            <p:ph type="sldNum" sz="quarter" idx="12"/>
          </p:nvPr>
        </p:nvSpPr>
        <p:spPr/>
        <p:txBody>
          <a:bodyPr/>
          <a:lstStyle/>
          <a:p>
            <a:fld id="{3FE40F6C-36E6-4965-9D21-698197C3108F}" type="slidenum">
              <a:rPr lang="en-US" smtClean="0"/>
              <a:pPr/>
              <a:t>21</a:t>
            </a:fld>
            <a:endParaRPr lang="en-US" dirty="0"/>
          </a:p>
        </p:txBody>
      </p:sp>
      <p:sp>
        <p:nvSpPr>
          <p:cNvPr id="7" name="Footer Placeholder 4"/>
          <p:cNvSpPr>
            <a:spLocks noGrp="1"/>
          </p:cNvSpPr>
          <p:nvPr>
            <p:ph type="ftr" sz="quarter" idx="3"/>
          </p:nvPr>
        </p:nvSpPr>
        <p:spPr>
          <a:prstGeom prst="rect">
            <a:avLst/>
          </a:prstGeom>
        </p:spPr>
        <p:txBody>
          <a:bodyPr/>
          <a:lstStyle>
            <a:lvl1pPr algn="l">
              <a:defRPr sz="1200"/>
            </a:lvl1pPr>
          </a:lstStyle>
          <a:p>
            <a:r>
              <a:rPr lang="en-US" sz="1400" dirty="0" smtClean="0">
                <a:solidFill>
                  <a:schemeClr val="bg1"/>
                </a:solidFill>
              </a:rPr>
              <a:t>Payment Tracers</a:t>
            </a:r>
            <a:endParaRPr lang="en-US" sz="1400" dirty="0">
              <a:solidFill>
                <a:schemeClr val="bg1"/>
              </a:solidFill>
            </a:endParaRPr>
          </a:p>
        </p:txBody>
      </p:sp>
    </p:spTree>
    <p:extLst>
      <p:ext uri="{BB962C8B-B14F-4D97-AF65-F5344CB8AC3E}">
        <p14:creationId xmlns:p14="http://schemas.microsoft.com/office/powerpoint/2010/main" val="37271871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8382000" cy="1066800"/>
          </a:xfrm>
        </p:spPr>
        <p:txBody>
          <a:bodyPr/>
          <a:lstStyle/>
          <a:p>
            <a:r>
              <a:rPr lang="en-US" dirty="0"/>
              <a:t>Payment Tracer Procedures</a:t>
            </a:r>
          </a:p>
        </p:txBody>
      </p:sp>
      <p:sp>
        <p:nvSpPr>
          <p:cNvPr id="3" name="Content Placeholder 2"/>
          <p:cNvSpPr>
            <a:spLocks noGrp="1"/>
          </p:cNvSpPr>
          <p:nvPr>
            <p:ph idx="1"/>
          </p:nvPr>
        </p:nvSpPr>
        <p:spPr>
          <a:xfrm>
            <a:off x="457200" y="1447800"/>
            <a:ext cx="8229600" cy="5105400"/>
          </a:xfrm>
        </p:spPr>
        <p:txBody>
          <a:bodyPr>
            <a:normAutofit/>
          </a:bodyPr>
          <a:lstStyle/>
          <a:p>
            <a:pPr marL="0" indent="0">
              <a:buNone/>
            </a:pPr>
            <a:r>
              <a:rPr lang="en-US" b="1" dirty="0" smtClean="0"/>
              <a:t>3</a:t>
            </a:r>
            <a:r>
              <a:rPr lang="en-US" b="1" baseline="30000" dirty="0" smtClean="0"/>
              <a:t>rd</a:t>
            </a:r>
            <a:r>
              <a:rPr lang="en-US" b="1" dirty="0" smtClean="0"/>
              <a:t> Request:</a:t>
            </a:r>
          </a:p>
          <a:p>
            <a:pPr marL="0" indent="0">
              <a:buNone/>
            </a:pPr>
            <a:endParaRPr lang="en-US" b="1" dirty="0" smtClean="0"/>
          </a:p>
          <a:p>
            <a:pPr marL="914400" lvl="1" indent="-457200">
              <a:buFont typeface="+mj-lt"/>
              <a:buAutoNum type="arabicPeriod"/>
            </a:pPr>
            <a:r>
              <a:rPr lang="en-US" dirty="0"/>
              <a:t>Wait at least 10 business days from 2nd Request</a:t>
            </a:r>
          </a:p>
          <a:p>
            <a:pPr marL="914400" lvl="1" indent="-457200">
              <a:buFont typeface="+mj-lt"/>
              <a:buAutoNum type="arabicPeriod"/>
            </a:pPr>
            <a:r>
              <a:rPr lang="en-US" dirty="0" smtClean="0"/>
              <a:t>Escalate </a:t>
            </a:r>
            <a:r>
              <a:rPr lang="en-US" dirty="0"/>
              <a:t>the </a:t>
            </a:r>
            <a:r>
              <a:rPr lang="en-US" dirty="0" smtClean="0"/>
              <a:t>call to the ECC Escalation Line</a:t>
            </a:r>
            <a:endParaRPr lang="en-US" dirty="0"/>
          </a:p>
          <a:p>
            <a:pPr lvl="2">
              <a:buFont typeface="Arial" panose="020B0604020202020204" pitchFamily="34" charset="0"/>
              <a:buChar char="–"/>
            </a:pPr>
            <a:r>
              <a:rPr lang="en-US" dirty="0"/>
              <a:t>If escalation line is closed:</a:t>
            </a:r>
          </a:p>
          <a:p>
            <a:pPr lvl="3">
              <a:buSzPct val="70000"/>
            </a:pPr>
            <a:r>
              <a:rPr lang="en-US" dirty="0"/>
              <a:t>Complete the Finance Escalation Request Form (located in “Job Aids” on the ECC Index)</a:t>
            </a:r>
          </a:p>
          <a:p>
            <a:pPr lvl="3">
              <a:buSzPct val="70000"/>
            </a:pPr>
            <a:r>
              <a:rPr lang="en-US" dirty="0"/>
              <a:t>Give the Form to your coach</a:t>
            </a:r>
          </a:p>
          <a:p>
            <a:pPr lvl="3">
              <a:buSzPct val="70000"/>
            </a:pPr>
            <a:r>
              <a:rPr lang="en-US" dirty="0"/>
              <a:t>Place a </a:t>
            </a:r>
            <a:r>
              <a:rPr lang="en-US" dirty="0" smtClean="0"/>
              <a:t>note </a:t>
            </a:r>
            <a:r>
              <a:rPr lang="en-US" dirty="0"/>
              <a:t>in TIMS that “3rd Request for payment tracer sent to coach on </a:t>
            </a:r>
            <a:r>
              <a:rPr lang="en-US" dirty="0" smtClean="0"/>
              <a:t>mm-dd-yy”</a:t>
            </a:r>
          </a:p>
        </p:txBody>
      </p:sp>
      <p:sp>
        <p:nvSpPr>
          <p:cNvPr id="4" name="Slide Number Placeholder 3"/>
          <p:cNvSpPr>
            <a:spLocks noGrp="1"/>
          </p:cNvSpPr>
          <p:nvPr>
            <p:ph type="sldNum" sz="quarter" idx="12"/>
          </p:nvPr>
        </p:nvSpPr>
        <p:spPr/>
        <p:txBody>
          <a:bodyPr/>
          <a:lstStyle/>
          <a:p>
            <a:fld id="{3FE40F6C-36E6-4965-9D21-698197C3108F}" type="slidenum">
              <a:rPr lang="en-US" smtClean="0"/>
              <a:pPr/>
              <a:t>22</a:t>
            </a:fld>
            <a:endParaRPr lang="en-US" dirty="0"/>
          </a:p>
        </p:txBody>
      </p:sp>
      <p:sp>
        <p:nvSpPr>
          <p:cNvPr id="7" name="Footer Placeholder 4"/>
          <p:cNvSpPr>
            <a:spLocks noGrp="1"/>
          </p:cNvSpPr>
          <p:nvPr>
            <p:ph type="ftr" sz="quarter" idx="3"/>
          </p:nvPr>
        </p:nvSpPr>
        <p:spPr>
          <a:prstGeom prst="rect">
            <a:avLst/>
          </a:prstGeom>
        </p:spPr>
        <p:txBody>
          <a:bodyPr/>
          <a:lstStyle>
            <a:lvl1pPr algn="l">
              <a:defRPr sz="1200"/>
            </a:lvl1pPr>
          </a:lstStyle>
          <a:p>
            <a:r>
              <a:rPr lang="en-US" sz="1400" dirty="0" smtClean="0">
                <a:solidFill>
                  <a:schemeClr val="bg1"/>
                </a:solidFill>
              </a:rPr>
              <a:t>Payment Tracers</a:t>
            </a:r>
            <a:endParaRPr lang="en-US" sz="1400" dirty="0">
              <a:solidFill>
                <a:schemeClr val="bg1"/>
              </a:solidFill>
            </a:endParaRPr>
          </a:p>
        </p:txBody>
      </p:sp>
    </p:spTree>
    <p:extLst>
      <p:ext uri="{BB962C8B-B14F-4D97-AF65-F5344CB8AC3E}">
        <p14:creationId xmlns:p14="http://schemas.microsoft.com/office/powerpoint/2010/main" val="17574345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8382000" cy="1066800"/>
          </a:xfrm>
        </p:spPr>
        <p:txBody>
          <a:bodyPr/>
          <a:lstStyle/>
          <a:p>
            <a:r>
              <a:rPr lang="en-US" dirty="0"/>
              <a:t>Additional Finance Issues </a:t>
            </a:r>
            <a:br>
              <a:rPr lang="en-US" dirty="0"/>
            </a:br>
            <a:r>
              <a:rPr lang="en-US" dirty="0"/>
              <a:t>Requiring Escalation</a:t>
            </a:r>
          </a:p>
        </p:txBody>
      </p:sp>
      <p:sp>
        <p:nvSpPr>
          <p:cNvPr id="3" name="Content Placeholder 2"/>
          <p:cNvSpPr>
            <a:spLocks noGrp="1"/>
          </p:cNvSpPr>
          <p:nvPr>
            <p:ph idx="1"/>
          </p:nvPr>
        </p:nvSpPr>
        <p:spPr>
          <a:xfrm>
            <a:off x="457200" y="1447800"/>
            <a:ext cx="8229600" cy="5105400"/>
          </a:xfrm>
        </p:spPr>
        <p:txBody>
          <a:bodyPr/>
          <a:lstStyle/>
          <a:p>
            <a:pPr marL="0" indent="0">
              <a:buNone/>
            </a:pPr>
            <a:r>
              <a:rPr lang="en-US" dirty="0"/>
              <a:t>Escalate these calls </a:t>
            </a:r>
            <a:r>
              <a:rPr lang="en-US" dirty="0" smtClean="0"/>
              <a:t>(or </a:t>
            </a:r>
            <a:r>
              <a:rPr lang="en-US" dirty="0"/>
              <a:t>complete a Finance Escalation Request Form if the </a:t>
            </a:r>
            <a:r>
              <a:rPr lang="en-US" dirty="0" smtClean="0"/>
              <a:t>Escalation Line </a:t>
            </a:r>
            <a:r>
              <a:rPr lang="en-US" dirty="0"/>
              <a:t>is </a:t>
            </a:r>
            <a:r>
              <a:rPr lang="en-US" dirty="0" smtClean="0"/>
              <a:t>closed):</a:t>
            </a:r>
          </a:p>
          <a:p>
            <a:pPr marL="0" indent="0">
              <a:buNone/>
            </a:pPr>
            <a:endParaRPr lang="en-US" dirty="0" smtClean="0"/>
          </a:p>
          <a:p>
            <a:pPr lvl="1">
              <a:buFont typeface="Arial" panose="020B0604020202020204" pitchFamily="34" charset="0"/>
              <a:buChar char="•"/>
            </a:pPr>
            <a:r>
              <a:rPr lang="en-US" dirty="0" smtClean="0"/>
              <a:t>3rd </a:t>
            </a:r>
            <a:r>
              <a:rPr lang="en-US" dirty="0"/>
              <a:t>Payment Tracer Request</a:t>
            </a:r>
          </a:p>
          <a:p>
            <a:pPr lvl="1">
              <a:buFont typeface="Arial" panose="020B0604020202020204" pitchFamily="34" charset="0"/>
              <a:buChar char="•"/>
            </a:pPr>
            <a:r>
              <a:rPr lang="en-US" dirty="0" smtClean="0"/>
              <a:t>Requests </a:t>
            </a:r>
            <a:r>
              <a:rPr lang="en-US" dirty="0"/>
              <a:t>to release/reissue payments showing at the bottom of SHARE or in proceeds (after CADD failed to release)</a:t>
            </a:r>
          </a:p>
          <a:p>
            <a:pPr lvl="1">
              <a:buFont typeface="Arial" panose="020B0604020202020204" pitchFamily="34" charset="0"/>
              <a:buChar char="•"/>
            </a:pPr>
            <a:r>
              <a:rPr lang="en-US" dirty="0"/>
              <a:t>Requests to release/reissue a returned payment for Chapter 35</a:t>
            </a:r>
          </a:p>
          <a:p>
            <a:pPr lvl="1">
              <a:buFont typeface="Arial" panose="020B0604020202020204" pitchFamily="34" charset="0"/>
              <a:buChar char="•"/>
            </a:pPr>
            <a:r>
              <a:rPr lang="en-US" dirty="0" smtClean="0"/>
              <a:t>Direct </a:t>
            </a:r>
            <a:r>
              <a:rPr lang="en-US" dirty="0"/>
              <a:t>communication with finance is needed</a:t>
            </a:r>
          </a:p>
          <a:p>
            <a:endParaRPr lang="en-US" dirty="0"/>
          </a:p>
          <a:p>
            <a:pPr marL="0" indent="0">
              <a:buNone/>
            </a:pPr>
            <a:r>
              <a:rPr lang="en-US" b="1" dirty="0" smtClean="0"/>
              <a:t>Note</a:t>
            </a:r>
            <a:r>
              <a:rPr lang="en-US" b="1" dirty="0"/>
              <a:t>: </a:t>
            </a:r>
            <a:r>
              <a:rPr lang="en-US" i="1" dirty="0" smtClean="0"/>
              <a:t>DO </a:t>
            </a:r>
            <a:r>
              <a:rPr lang="en-US" i="1" dirty="0"/>
              <a:t>NOT complete a Form 119 for these issues</a:t>
            </a:r>
            <a:r>
              <a:rPr lang="en-US" i="1" dirty="0" smtClean="0"/>
              <a:t>.</a:t>
            </a:r>
          </a:p>
        </p:txBody>
      </p:sp>
      <p:sp>
        <p:nvSpPr>
          <p:cNvPr id="4" name="Slide Number Placeholder 3"/>
          <p:cNvSpPr>
            <a:spLocks noGrp="1"/>
          </p:cNvSpPr>
          <p:nvPr>
            <p:ph type="sldNum" sz="quarter" idx="12"/>
          </p:nvPr>
        </p:nvSpPr>
        <p:spPr/>
        <p:txBody>
          <a:bodyPr/>
          <a:lstStyle/>
          <a:p>
            <a:fld id="{3FE40F6C-36E6-4965-9D21-698197C3108F}" type="slidenum">
              <a:rPr lang="en-US" smtClean="0"/>
              <a:pPr/>
              <a:t>23</a:t>
            </a:fld>
            <a:endParaRPr lang="en-US" dirty="0"/>
          </a:p>
        </p:txBody>
      </p:sp>
      <p:sp>
        <p:nvSpPr>
          <p:cNvPr id="7" name="Footer Placeholder 4"/>
          <p:cNvSpPr>
            <a:spLocks noGrp="1"/>
          </p:cNvSpPr>
          <p:nvPr>
            <p:ph type="ftr" sz="quarter" idx="3"/>
          </p:nvPr>
        </p:nvSpPr>
        <p:spPr>
          <a:prstGeom prst="rect">
            <a:avLst/>
          </a:prstGeom>
        </p:spPr>
        <p:txBody>
          <a:bodyPr/>
          <a:lstStyle>
            <a:lvl1pPr algn="l">
              <a:defRPr sz="1200"/>
            </a:lvl1pPr>
          </a:lstStyle>
          <a:p>
            <a:r>
              <a:rPr lang="en-US" sz="1400" dirty="0" smtClean="0">
                <a:solidFill>
                  <a:schemeClr val="bg1"/>
                </a:solidFill>
              </a:rPr>
              <a:t>Payment Tracers</a:t>
            </a:r>
            <a:endParaRPr lang="en-US" sz="1400" dirty="0">
              <a:solidFill>
                <a:schemeClr val="bg1"/>
              </a:solidFill>
            </a:endParaRPr>
          </a:p>
        </p:txBody>
      </p:sp>
    </p:spTree>
    <p:extLst>
      <p:ext uri="{BB962C8B-B14F-4D97-AF65-F5344CB8AC3E}">
        <p14:creationId xmlns:p14="http://schemas.microsoft.com/office/powerpoint/2010/main" val="25292069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8382000" cy="1066800"/>
          </a:xfrm>
        </p:spPr>
        <p:txBody>
          <a:bodyPr/>
          <a:lstStyle/>
          <a:p>
            <a:r>
              <a:rPr lang="en-US" dirty="0"/>
              <a:t>Finance Escalation Request Form Template</a:t>
            </a:r>
          </a:p>
        </p:txBody>
      </p:sp>
      <p:pic>
        <p:nvPicPr>
          <p:cNvPr id="7" name="Picture 2" descr="This pictures shows various data entry fields contained on the Finance Escalation Form to include:&#10;Who the call was taken by&#10;Type of Payment&#10;Date of Payment in SHARE&#10;Payment Amount&#10;Claimant Name&#10;File#, Payee#&#10;Telphone # of Claimant&#10;School&#10;Facility Code&#10;Benefit selected&#10;Date of 1st Check Tracer Request&#10;Date of 2nd Check Tracer Request&#10;Specific Reason for Escalation&#10;" title="Finance Escalation Request Form"/>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057400" y="1066800"/>
            <a:ext cx="4763600" cy="533554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Slide Number Placeholder 3"/>
          <p:cNvSpPr>
            <a:spLocks noGrp="1"/>
          </p:cNvSpPr>
          <p:nvPr>
            <p:ph type="sldNum" sz="quarter" idx="12"/>
          </p:nvPr>
        </p:nvSpPr>
        <p:spPr/>
        <p:txBody>
          <a:bodyPr/>
          <a:lstStyle/>
          <a:p>
            <a:fld id="{3FE40F6C-36E6-4965-9D21-698197C3108F}" type="slidenum">
              <a:rPr lang="en-US" smtClean="0"/>
              <a:pPr/>
              <a:t>24</a:t>
            </a:fld>
            <a:endParaRPr lang="en-US" dirty="0"/>
          </a:p>
        </p:txBody>
      </p:sp>
      <p:sp>
        <p:nvSpPr>
          <p:cNvPr id="8" name="Footer Placeholder 4"/>
          <p:cNvSpPr>
            <a:spLocks noGrp="1"/>
          </p:cNvSpPr>
          <p:nvPr>
            <p:ph type="ftr" sz="quarter" idx="3"/>
          </p:nvPr>
        </p:nvSpPr>
        <p:spPr>
          <a:prstGeom prst="rect">
            <a:avLst/>
          </a:prstGeom>
        </p:spPr>
        <p:txBody>
          <a:bodyPr/>
          <a:lstStyle>
            <a:lvl1pPr algn="l">
              <a:defRPr sz="1200"/>
            </a:lvl1pPr>
          </a:lstStyle>
          <a:p>
            <a:r>
              <a:rPr lang="en-US" sz="1400" dirty="0" smtClean="0">
                <a:solidFill>
                  <a:schemeClr val="bg1"/>
                </a:solidFill>
              </a:rPr>
              <a:t>Payment Tracers</a:t>
            </a:r>
            <a:endParaRPr lang="en-US" sz="1400" dirty="0">
              <a:solidFill>
                <a:schemeClr val="bg1"/>
              </a:solidFill>
            </a:endParaRPr>
          </a:p>
        </p:txBody>
      </p:sp>
    </p:spTree>
    <p:extLst>
      <p:ext uri="{BB962C8B-B14F-4D97-AF65-F5344CB8AC3E}">
        <p14:creationId xmlns:p14="http://schemas.microsoft.com/office/powerpoint/2010/main" val="22433123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8382000" cy="1066800"/>
          </a:xfrm>
        </p:spPr>
        <p:txBody>
          <a:bodyPr/>
          <a:lstStyle/>
          <a:p>
            <a:r>
              <a:rPr lang="en-US" dirty="0"/>
              <a:t>Individual Activity</a:t>
            </a:r>
          </a:p>
        </p:txBody>
      </p:sp>
      <p:sp>
        <p:nvSpPr>
          <p:cNvPr id="3" name="Content Placeholder 2"/>
          <p:cNvSpPr>
            <a:spLocks noGrp="1"/>
          </p:cNvSpPr>
          <p:nvPr>
            <p:ph idx="1"/>
          </p:nvPr>
        </p:nvSpPr>
        <p:spPr>
          <a:xfrm>
            <a:off x="457200" y="1447800"/>
            <a:ext cx="8229600" cy="4876800"/>
          </a:xfrm>
        </p:spPr>
        <p:txBody>
          <a:bodyPr>
            <a:normAutofit/>
          </a:bodyPr>
          <a:lstStyle/>
          <a:p>
            <a:pPr marL="0" indent="0">
              <a:buNone/>
            </a:pPr>
            <a:r>
              <a:rPr lang="en-US" b="1" dirty="0" smtClean="0"/>
              <a:t>Completing a Payment Tracer and a Finance </a:t>
            </a:r>
            <a:r>
              <a:rPr lang="en-US" b="1" dirty="0"/>
              <a:t>Escalation Request </a:t>
            </a:r>
            <a:r>
              <a:rPr lang="en-US" b="1" dirty="0" smtClean="0"/>
              <a:t>Form:</a:t>
            </a:r>
          </a:p>
          <a:p>
            <a:endParaRPr lang="en-US" dirty="0"/>
          </a:p>
          <a:p>
            <a:pPr marL="857250" lvl="1" indent="-457200">
              <a:buFont typeface="+mj-lt"/>
              <a:buAutoNum type="arabicPeriod"/>
            </a:pPr>
            <a:r>
              <a:rPr lang="en-US" dirty="0" smtClean="0"/>
              <a:t>Locate </a:t>
            </a:r>
            <a:r>
              <a:rPr lang="en-US" dirty="0"/>
              <a:t>the Tracer Button on the ECC Index.</a:t>
            </a:r>
          </a:p>
          <a:p>
            <a:pPr marL="857250" lvl="1" indent="-457200">
              <a:buFont typeface="+mj-lt"/>
              <a:buAutoNum type="arabicPeriod"/>
            </a:pPr>
            <a:r>
              <a:rPr lang="en-US" dirty="0"/>
              <a:t>Complete a payment tracer using the information </a:t>
            </a:r>
            <a:r>
              <a:rPr lang="en-US" dirty="0" smtClean="0"/>
              <a:t>provided.</a:t>
            </a:r>
          </a:p>
          <a:p>
            <a:pPr marL="857250" lvl="1" indent="-457200">
              <a:buFont typeface="+mj-lt"/>
              <a:buAutoNum type="arabicPeriod"/>
            </a:pPr>
            <a:r>
              <a:rPr lang="en-US" dirty="0" smtClean="0"/>
              <a:t>Locate </a:t>
            </a:r>
            <a:r>
              <a:rPr lang="en-US" dirty="0"/>
              <a:t>the Finance Escalation Request Form on the ECC Index.</a:t>
            </a:r>
          </a:p>
          <a:p>
            <a:pPr marL="857250" lvl="1" indent="-457200">
              <a:buFont typeface="+mj-lt"/>
              <a:buAutoNum type="arabicPeriod"/>
            </a:pPr>
            <a:r>
              <a:rPr lang="en-US" dirty="0"/>
              <a:t>Complete a Finance Escalation Request Form using the information </a:t>
            </a:r>
            <a:r>
              <a:rPr lang="en-US" dirty="0" smtClean="0"/>
              <a:t>provided.</a:t>
            </a:r>
            <a:endParaRPr lang="en-US" dirty="0"/>
          </a:p>
        </p:txBody>
      </p:sp>
      <p:sp>
        <p:nvSpPr>
          <p:cNvPr id="4" name="Slide Number Placeholder 3"/>
          <p:cNvSpPr>
            <a:spLocks noGrp="1"/>
          </p:cNvSpPr>
          <p:nvPr>
            <p:ph type="sldNum" sz="quarter" idx="12"/>
          </p:nvPr>
        </p:nvSpPr>
        <p:spPr/>
        <p:txBody>
          <a:bodyPr/>
          <a:lstStyle/>
          <a:p>
            <a:fld id="{3FE40F6C-36E6-4965-9D21-698197C3108F}" type="slidenum">
              <a:rPr lang="en-US" smtClean="0"/>
              <a:pPr/>
              <a:t>25</a:t>
            </a:fld>
            <a:endParaRPr lang="en-US" dirty="0"/>
          </a:p>
        </p:txBody>
      </p:sp>
      <p:sp>
        <p:nvSpPr>
          <p:cNvPr id="7" name="Footer Placeholder 4"/>
          <p:cNvSpPr>
            <a:spLocks noGrp="1"/>
          </p:cNvSpPr>
          <p:nvPr>
            <p:ph type="ftr" sz="quarter" idx="3"/>
          </p:nvPr>
        </p:nvSpPr>
        <p:spPr>
          <a:prstGeom prst="rect">
            <a:avLst/>
          </a:prstGeom>
        </p:spPr>
        <p:txBody>
          <a:bodyPr/>
          <a:lstStyle>
            <a:lvl1pPr algn="l">
              <a:defRPr sz="1200"/>
            </a:lvl1pPr>
          </a:lstStyle>
          <a:p>
            <a:r>
              <a:rPr lang="en-US" sz="1400" dirty="0" smtClean="0">
                <a:solidFill>
                  <a:schemeClr val="bg1"/>
                </a:solidFill>
              </a:rPr>
              <a:t>Payment Tracers</a:t>
            </a:r>
            <a:endParaRPr lang="en-US" sz="1400" dirty="0">
              <a:solidFill>
                <a:schemeClr val="bg1"/>
              </a:solidFill>
            </a:endParaRPr>
          </a:p>
        </p:txBody>
      </p:sp>
    </p:spTree>
    <p:extLst>
      <p:ext uri="{BB962C8B-B14F-4D97-AF65-F5344CB8AC3E}">
        <p14:creationId xmlns:p14="http://schemas.microsoft.com/office/powerpoint/2010/main" val="4549015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8382000" cy="1066800"/>
          </a:xfrm>
        </p:spPr>
        <p:txBody>
          <a:bodyPr/>
          <a:lstStyle/>
          <a:p>
            <a:r>
              <a:rPr lang="en-US" dirty="0"/>
              <a:t>What Happens After </a:t>
            </a:r>
            <a:br>
              <a:rPr lang="en-US" dirty="0"/>
            </a:br>
            <a:r>
              <a:rPr lang="en-US" dirty="0"/>
              <a:t>the </a:t>
            </a:r>
            <a:r>
              <a:rPr lang="en-US" dirty="0" smtClean="0"/>
              <a:t>Payment is </a:t>
            </a:r>
            <a:r>
              <a:rPr lang="en-US" dirty="0"/>
              <a:t>Traced?</a:t>
            </a:r>
          </a:p>
        </p:txBody>
      </p:sp>
      <p:sp>
        <p:nvSpPr>
          <p:cNvPr id="3" name="Content Placeholder 2"/>
          <p:cNvSpPr>
            <a:spLocks noGrp="1"/>
          </p:cNvSpPr>
          <p:nvPr>
            <p:ph idx="1"/>
          </p:nvPr>
        </p:nvSpPr>
        <p:spPr>
          <a:xfrm>
            <a:off x="457200" y="1447800"/>
            <a:ext cx="8229600" cy="5105400"/>
          </a:xfrm>
        </p:spPr>
        <p:txBody>
          <a:bodyPr>
            <a:normAutofit/>
          </a:bodyPr>
          <a:lstStyle/>
          <a:p>
            <a:pPr marL="0" indent="0">
              <a:buNone/>
            </a:pPr>
            <a:r>
              <a:rPr lang="en-US" dirty="0"/>
              <a:t>A</a:t>
            </a:r>
            <a:r>
              <a:rPr lang="en-US" dirty="0" smtClean="0"/>
              <a:t>fter </a:t>
            </a:r>
            <a:r>
              <a:rPr lang="en-US" dirty="0"/>
              <a:t>a payment tracer has been </a:t>
            </a:r>
            <a:r>
              <a:rPr lang="en-US" dirty="0" smtClean="0"/>
              <a:t>requested, claimants </a:t>
            </a:r>
            <a:r>
              <a:rPr lang="en-US" dirty="0"/>
              <a:t>should allow at least 2-4 weeks for the U.S. Treasury to contact </a:t>
            </a:r>
            <a:r>
              <a:rPr lang="en-US" dirty="0" smtClean="0"/>
              <a:t>them.</a:t>
            </a:r>
          </a:p>
        </p:txBody>
      </p:sp>
      <p:sp>
        <p:nvSpPr>
          <p:cNvPr id="4" name="Slide Number Placeholder 3"/>
          <p:cNvSpPr>
            <a:spLocks noGrp="1"/>
          </p:cNvSpPr>
          <p:nvPr>
            <p:ph type="sldNum" sz="quarter" idx="12"/>
          </p:nvPr>
        </p:nvSpPr>
        <p:spPr/>
        <p:txBody>
          <a:bodyPr/>
          <a:lstStyle/>
          <a:p>
            <a:fld id="{3FE40F6C-36E6-4965-9D21-698197C3108F}" type="slidenum">
              <a:rPr lang="en-US" smtClean="0"/>
              <a:pPr/>
              <a:t>26</a:t>
            </a:fld>
            <a:endParaRPr lang="en-US" dirty="0"/>
          </a:p>
        </p:txBody>
      </p:sp>
      <p:sp>
        <p:nvSpPr>
          <p:cNvPr id="7" name="Footer Placeholder 4"/>
          <p:cNvSpPr>
            <a:spLocks noGrp="1"/>
          </p:cNvSpPr>
          <p:nvPr>
            <p:ph type="ftr" sz="quarter" idx="3"/>
          </p:nvPr>
        </p:nvSpPr>
        <p:spPr>
          <a:prstGeom prst="rect">
            <a:avLst/>
          </a:prstGeom>
        </p:spPr>
        <p:txBody>
          <a:bodyPr/>
          <a:lstStyle>
            <a:lvl1pPr algn="l">
              <a:defRPr sz="1200"/>
            </a:lvl1pPr>
          </a:lstStyle>
          <a:p>
            <a:r>
              <a:rPr lang="en-US" sz="1400" dirty="0" smtClean="0">
                <a:solidFill>
                  <a:schemeClr val="bg1"/>
                </a:solidFill>
              </a:rPr>
              <a:t>Payment Tracers</a:t>
            </a:r>
            <a:endParaRPr lang="en-US" sz="1400" dirty="0">
              <a:solidFill>
                <a:schemeClr val="bg1"/>
              </a:solidFill>
            </a:endParaRPr>
          </a:p>
        </p:txBody>
      </p:sp>
    </p:spTree>
    <p:extLst>
      <p:ext uri="{BB962C8B-B14F-4D97-AF65-F5344CB8AC3E}">
        <p14:creationId xmlns:p14="http://schemas.microsoft.com/office/powerpoint/2010/main" val="37973171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8382000" cy="1066800"/>
          </a:xfrm>
        </p:spPr>
        <p:txBody>
          <a:bodyPr/>
          <a:lstStyle/>
          <a:p>
            <a:r>
              <a:rPr lang="en-US" dirty="0"/>
              <a:t>What Happens After </a:t>
            </a:r>
            <a:br>
              <a:rPr lang="en-US" dirty="0"/>
            </a:br>
            <a:r>
              <a:rPr lang="en-US" dirty="0"/>
              <a:t>the </a:t>
            </a:r>
            <a:r>
              <a:rPr lang="en-US" dirty="0" smtClean="0"/>
              <a:t>Check is </a:t>
            </a:r>
            <a:r>
              <a:rPr lang="en-US" dirty="0"/>
              <a:t>Traced?</a:t>
            </a:r>
          </a:p>
        </p:txBody>
      </p:sp>
      <p:sp>
        <p:nvSpPr>
          <p:cNvPr id="3" name="Content Placeholder 2"/>
          <p:cNvSpPr>
            <a:spLocks noGrp="1"/>
          </p:cNvSpPr>
          <p:nvPr>
            <p:ph idx="1"/>
          </p:nvPr>
        </p:nvSpPr>
        <p:spPr>
          <a:xfrm>
            <a:off x="457200" y="1447800"/>
            <a:ext cx="8229600" cy="5105400"/>
          </a:xfrm>
        </p:spPr>
        <p:txBody>
          <a:bodyPr>
            <a:normAutofit/>
          </a:bodyPr>
          <a:lstStyle/>
          <a:p>
            <a:pPr marL="0" indent="0">
              <a:buNone/>
            </a:pPr>
            <a:r>
              <a:rPr lang="en-US" b="1" dirty="0" smtClean="0"/>
              <a:t>Checks:</a:t>
            </a:r>
            <a:endParaRPr lang="en-US" b="1" dirty="0"/>
          </a:p>
          <a:p>
            <a:pPr marL="0" indent="0">
              <a:buNone/>
            </a:pPr>
            <a:r>
              <a:rPr lang="en-US" dirty="0"/>
              <a:t>If the check </a:t>
            </a:r>
            <a:r>
              <a:rPr lang="en-US" u="sng" dirty="0"/>
              <a:t>has not been cashed</a:t>
            </a:r>
            <a:r>
              <a:rPr lang="en-US" dirty="0"/>
              <a:t>, Treasury will send the claimant a courtesy replacement check.</a:t>
            </a:r>
          </a:p>
          <a:p>
            <a:pPr lvl="1">
              <a:buFont typeface="Arial" panose="020B0604020202020204" pitchFamily="34" charset="0"/>
              <a:buChar char="•"/>
            </a:pPr>
            <a:r>
              <a:rPr lang="en-US" dirty="0"/>
              <a:t>If the claimant later finds the original check, they should mail one of the checks back to the </a:t>
            </a:r>
            <a:r>
              <a:rPr lang="en-US" dirty="0" smtClean="0"/>
              <a:t>VA</a:t>
            </a:r>
            <a:endParaRPr lang="en-US" dirty="0"/>
          </a:p>
          <a:p>
            <a:pPr lvl="1">
              <a:buFont typeface="Arial" panose="020B0604020202020204" pitchFamily="34" charset="0"/>
              <a:buChar char="•"/>
            </a:pPr>
            <a:r>
              <a:rPr lang="en-US" dirty="0"/>
              <a:t>If both checks are cashed, the claimant will receive a </a:t>
            </a:r>
            <a:r>
              <a:rPr lang="en-US" dirty="0" smtClean="0"/>
              <a:t>debt</a:t>
            </a:r>
            <a:endParaRPr lang="en-US" dirty="0"/>
          </a:p>
          <a:p>
            <a:endParaRPr lang="en-US" dirty="0"/>
          </a:p>
        </p:txBody>
      </p:sp>
      <p:sp>
        <p:nvSpPr>
          <p:cNvPr id="4" name="Slide Number Placeholder 3"/>
          <p:cNvSpPr>
            <a:spLocks noGrp="1"/>
          </p:cNvSpPr>
          <p:nvPr>
            <p:ph type="sldNum" sz="quarter" idx="12"/>
          </p:nvPr>
        </p:nvSpPr>
        <p:spPr/>
        <p:txBody>
          <a:bodyPr/>
          <a:lstStyle/>
          <a:p>
            <a:fld id="{3FE40F6C-36E6-4965-9D21-698197C3108F}" type="slidenum">
              <a:rPr lang="en-US" smtClean="0"/>
              <a:pPr/>
              <a:t>27</a:t>
            </a:fld>
            <a:endParaRPr lang="en-US" dirty="0"/>
          </a:p>
        </p:txBody>
      </p:sp>
      <p:sp>
        <p:nvSpPr>
          <p:cNvPr id="7" name="Footer Placeholder 4"/>
          <p:cNvSpPr>
            <a:spLocks noGrp="1"/>
          </p:cNvSpPr>
          <p:nvPr>
            <p:ph type="ftr" sz="quarter" idx="3"/>
          </p:nvPr>
        </p:nvSpPr>
        <p:spPr>
          <a:prstGeom prst="rect">
            <a:avLst/>
          </a:prstGeom>
        </p:spPr>
        <p:txBody>
          <a:bodyPr/>
          <a:lstStyle>
            <a:lvl1pPr algn="l">
              <a:defRPr sz="1200"/>
            </a:lvl1pPr>
          </a:lstStyle>
          <a:p>
            <a:r>
              <a:rPr lang="en-US" sz="1400" dirty="0" smtClean="0">
                <a:solidFill>
                  <a:schemeClr val="bg1"/>
                </a:solidFill>
              </a:rPr>
              <a:t>Payment Tracers</a:t>
            </a:r>
            <a:endParaRPr lang="en-US" sz="1400" dirty="0">
              <a:solidFill>
                <a:schemeClr val="bg1"/>
              </a:solidFill>
            </a:endParaRPr>
          </a:p>
        </p:txBody>
      </p:sp>
    </p:spTree>
    <p:extLst>
      <p:ext uri="{BB962C8B-B14F-4D97-AF65-F5344CB8AC3E}">
        <p14:creationId xmlns:p14="http://schemas.microsoft.com/office/powerpoint/2010/main" val="36227245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8382000" cy="1066800"/>
          </a:xfrm>
        </p:spPr>
        <p:txBody>
          <a:bodyPr/>
          <a:lstStyle/>
          <a:p>
            <a:r>
              <a:rPr lang="en-US" dirty="0"/>
              <a:t>What Happens After </a:t>
            </a:r>
            <a:br>
              <a:rPr lang="en-US" dirty="0"/>
            </a:br>
            <a:r>
              <a:rPr lang="en-US" dirty="0"/>
              <a:t>the </a:t>
            </a:r>
            <a:r>
              <a:rPr lang="en-US" dirty="0" smtClean="0"/>
              <a:t>Check is </a:t>
            </a:r>
            <a:r>
              <a:rPr lang="en-US" dirty="0"/>
              <a:t>Traced</a:t>
            </a:r>
            <a:r>
              <a:rPr lang="en-US" dirty="0" smtClean="0"/>
              <a:t>? (Continued)</a:t>
            </a:r>
            <a:endParaRPr lang="en-US" dirty="0"/>
          </a:p>
        </p:txBody>
      </p:sp>
      <p:sp>
        <p:nvSpPr>
          <p:cNvPr id="3" name="Content Placeholder 2"/>
          <p:cNvSpPr>
            <a:spLocks noGrp="1"/>
          </p:cNvSpPr>
          <p:nvPr>
            <p:ph idx="1"/>
          </p:nvPr>
        </p:nvSpPr>
        <p:spPr>
          <a:xfrm>
            <a:off x="457200" y="1447800"/>
            <a:ext cx="8229600" cy="5105400"/>
          </a:xfrm>
        </p:spPr>
        <p:txBody>
          <a:bodyPr>
            <a:normAutofit/>
          </a:bodyPr>
          <a:lstStyle/>
          <a:p>
            <a:pPr marL="0" indent="0">
              <a:buNone/>
            </a:pPr>
            <a:r>
              <a:rPr lang="en-US" b="1" dirty="0" smtClean="0"/>
              <a:t>Checks:</a:t>
            </a:r>
            <a:endParaRPr lang="en-US" b="1" dirty="0"/>
          </a:p>
          <a:p>
            <a:r>
              <a:rPr lang="en-US" dirty="0"/>
              <a:t>If the check </a:t>
            </a:r>
            <a:r>
              <a:rPr lang="en-US" u="sng" dirty="0"/>
              <a:t>has been cashed</a:t>
            </a:r>
            <a:r>
              <a:rPr lang="en-US" dirty="0"/>
              <a:t>, Treasury will send the claimant a fraud package (FMS 3858</a:t>
            </a:r>
            <a:r>
              <a:rPr lang="en-US" dirty="0" smtClean="0"/>
              <a:t>)</a:t>
            </a:r>
            <a:endParaRPr lang="en-US" dirty="0"/>
          </a:p>
          <a:p>
            <a:pPr lvl="1"/>
            <a:r>
              <a:rPr lang="en-US" dirty="0"/>
              <a:t>The package will contain:</a:t>
            </a:r>
          </a:p>
          <a:p>
            <a:pPr lvl="2"/>
            <a:r>
              <a:rPr lang="en-US" dirty="0"/>
              <a:t>Photo copy of the front and back of the cashed check</a:t>
            </a:r>
          </a:p>
          <a:p>
            <a:pPr lvl="2"/>
            <a:r>
              <a:rPr lang="en-US" dirty="0"/>
              <a:t>Signature sample form</a:t>
            </a:r>
          </a:p>
          <a:p>
            <a:pPr lvl="2"/>
            <a:r>
              <a:rPr lang="en-US" dirty="0"/>
              <a:t>Fraud claim form (FMS 1133)</a:t>
            </a:r>
          </a:p>
          <a:p>
            <a:pPr lvl="1"/>
            <a:r>
              <a:rPr lang="en-US" dirty="0"/>
              <a:t>The claimant must complete the claim and return the package to the U.S. </a:t>
            </a:r>
            <a:r>
              <a:rPr lang="en-US" dirty="0" smtClean="0"/>
              <a:t>Treasury </a:t>
            </a:r>
            <a:endParaRPr lang="en-US" dirty="0"/>
          </a:p>
          <a:p>
            <a:pPr lvl="1"/>
            <a:r>
              <a:rPr lang="en-US" dirty="0"/>
              <a:t>Treasury will notify the claimant regarding the outcome and send a replacement check if </a:t>
            </a:r>
            <a:r>
              <a:rPr lang="en-US" dirty="0" smtClean="0"/>
              <a:t>applicable </a:t>
            </a:r>
            <a:endParaRPr lang="en-US" dirty="0"/>
          </a:p>
        </p:txBody>
      </p:sp>
      <p:sp>
        <p:nvSpPr>
          <p:cNvPr id="4" name="Slide Number Placeholder 3"/>
          <p:cNvSpPr>
            <a:spLocks noGrp="1"/>
          </p:cNvSpPr>
          <p:nvPr>
            <p:ph type="sldNum" sz="quarter" idx="12"/>
          </p:nvPr>
        </p:nvSpPr>
        <p:spPr/>
        <p:txBody>
          <a:bodyPr/>
          <a:lstStyle/>
          <a:p>
            <a:fld id="{3FE40F6C-36E6-4965-9D21-698197C3108F}" type="slidenum">
              <a:rPr lang="en-US" smtClean="0"/>
              <a:pPr/>
              <a:t>28</a:t>
            </a:fld>
            <a:endParaRPr lang="en-US" dirty="0"/>
          </a:p>
        </p:txBody>
      </p:sp>
      <p:sp>
        <p:nvSpPr>
          <p:cNvPr id="7" name="Footer Placeholder 4"/>
          <p:cNvSpPr>
            <a:spLocks noGrp="1"/>
          </p:cNvSpPr>
          <p:nvPr>
            <p:ph type="ftr" sz="quarter" idx="3"/>
          </p:nvPr>
        </p:nvSpPr>
        <p:spPr>
          <a:prstGeom prst="rect">
            <a:avLst/>
          </a:prstGeom>
        </p:spPr>
        <p:txBody>
          <a:bodyPr/>
          <a:lstStyle>
            <a:lvl1pPr algn="l">
              <a:defRPr sz="1200"/>
            </a:lvl1pPr>
          </a:lstStyle>
          <a:p>
            <a:r>
              <a:rPr lang="en-US" sz="1400" dirty="0" smtClean="0">
                <a:solidFill>
                  <a:schemeClr val="bg1"/>
                </a:solidFill>
              </a:rPr>
              <a:t>Payment Tracers</a:t>
            </a:r>
            <a:endParaRPr lang="en-US" sz="1400" dirty="0">
              <a:solidFill>
                <a:schemeClr val="bg1"/>
              </a:solidFill>
            </a:endParaRPr>
          </a:p>
        </p:txBody>
      </p:sp>
    </p:spTree>
    <p:extLst>
      <p:ext uri="{BB962C8B-B14F-4D97-AF65-F5344CB8AC3E}">
        <p14:creationId xmlns:p14="http://schemas.microsoft.com/office/powerpoint/2010/main" val="1217575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8382000" cy="1066800"/>
          </a:xfrm>
        </p:spPr>
        <p:txBody>
          <a:bodyPr/>
          <a:lstStyle/>
          <a:p>
            <a:r>
              <a:rPr lang="en-US" dirty="0"/>
              <a:t>What Happens After </a:t>
            </a:r>
            <a:br>
              <a:rPr lang="en-US" dirty="0"/>
            </a:br>
            <a:r>
              <a:rPr lang="en-US" dirty="0"/>
              <a:t>the </a:t>
            </a:r>
            <a:r>
              <a:rPr lang="en-US" dirty="0" smtClean="0"/>
              <a:t>EFT is </a:t>
            </a:r>
            <a:r>
              <a:rPr lang="en-US" dirty="0"/>
              <a:t>Traced?</a:t>
            </a:r>
          </a:p>
        </p:txBody>
      </p:sp>
      <p:sp>
        <p:nvSpPr>
          <p:cNvPr id="3" name="Content Placeholder 2"/>
          <p:cNvSpPr>
            <a:spLocks noGrp="1"/>
          </p:cNvSpPr>
          <p:nvPr>
            <p:ph idx="1"/>
          </p:nvPr>
        </p:nvSpPr>
        <p:spPr>
          <a:xfrm>
            <a:off x="457200" y="1447800"/>
            <a:ext cx="8229600" cy="5105400"/>
          </a:xfrm>
        </p:spPr>
        <p:txBody>
          <a:bodyPr>
            <a:normAutofit/>
          </a:bodyPr>
          <a:lstStyle/>
          <a:p>
            <a:pPr marL="0" indent="0">
              <a:buNone/>
            </a:pPr>
            <a:r>
              <a:rPr lang="en-US" b="1" dirty="0"/>
              <a:t>EFT Payments:</a:t>
            </a:r>
          </a:p>
          <a:p>
            <a:r>
              <a:rPr lang="en-US" dirty="0"/>
              <a:t>Finance and Treasury will work together to determine:</a:t>
            </a:r>
          </a:p>
          <a:p>
            <a:pPr lvl="1"/>
            <a:r>
              <a:rPr lang="en-US" dirty="0"/>
              <a:t>If the payment was deposited</a:t>
            </a:r>
          </a:p>
          <a:p>
            <a:pPr lvl="1"/>
            <a:r>
              <a:rPr lang="en-US" dirty="0"/>
              <a:t>What account the payment was deposited to</a:t>
            </a:r>
          </a:p>
          <a:p>
            <a:pPr lvl="1"/>
            <a:r>
              <a:rPr lang="en-US" dirty="0"/>
              <a:t>If the payment was NOT deposited</a:t>
            </a:r>
          </a:p>
          <a:p>
            <a:r>
              <a:rPr lang="en-US" dirty="0"/>
              <a:t>Depending upon information received from the claimant’s bank, Treasury will:</a:t>
            </a:r>
          </a:p>
          <a:p>
            <a:pPr lvl="1"/>
            <a:r>
              <a:rPr lang="en-US" dirty="0"/>
              <a:t>Determine if payment needs to be made</a:t>
            </a:r>
          </a:p>
          <a:p>
            <a:pPr lvl="1"/>
            <a:r>
              <a:rPr lang="en-US" dirty="0"/>
              <a:t>Notify the claimant of their findings</a:t>
            </a:r>
          </a:p>
          <a:p>
            <a:endParaRPr lang="en-US" dirty="0"/>
          </a:p>
        </p:txBody>
      </p:sp>
      <p:sp>
        <p:nvSpPr>
          <p:cNvPr id="4" name="Slide Number Placeholder 3"/>
          <p:cNvSpPr>
            <a:spLocks noGrp="1"/>
          </p:cNvSpPr>
          <p:nvPr>
            <p:ph type="sldNum" sz="quarter" idx="12"/>
          </p:nvPr>
        </p:nvSpPr>
        <p:spPr/>
        <p:txBody>
          <a:bodyPr/>
          <a:lstStyle/>
          <a:p>
            <a:fld id="{3FE40F6C-36E6-4965-9D21-698197C3108F}" type="slidenum">
              <a:rPr lang="en-US" smtClean="0"/>
              <a:pPr/>
              <a:t>29</a:t>
            </a:fld>
            <a:endParaRPr lang="en-US" dirty="0"/>
          </a:p>
        </p:txBody>
      </p:sp>
      <p:sp>
        <p:nvSpPr>
          <p:cNvPr id="7" name="Footer Placeholder 4"/>
          <p:cNvSpPr>
            <a:spLocks noGrp="1"/>
          </p:cNvSpPr>
          <p:nvPr>
            <p:ph type="ftr" sz="quarter" idx="3"/>
          </p:nvPr>
        </p:nvSpPr>
        <p:spPr>
          <a:prstGeom prst="rect">
            <a:avLst/>
          </a:prstGeom>
        </p:spPr>
        <p:txBody>
          <a:bodyPr/>
          <a:lstStyle>
            <a:lvl1pPr algn="l">
              <a:defRPr sz="1200"/>
            </a:lvl1pPr>
          </a:lstStyle>
          <a:p>
            <a:r>
              <a:rPr lang="en-US" sz="1400" dirty="0" smtClean="0">
                <a:solidFill>
                  <a:schemeClr val="bg1"/>
                </a:solidFill>
              </a:rPr>
              <a:t>Payment Tracers</a:t>
            </a:r>
            <a:endParaRPr lang="en-US" sz="1400" dirty="0">
              <a:solidFill>
                <a:schemeClr val="bg1"/>
              </a:solidFill>
            </a:endParaRPr>
          </a:p>
        </p:txBody>
      </p:sp>
    </p:spTree>
    <p:extLst>
      <p:ext uri="{BB962C8B-B14F-4D97-AF65-F5344CB8AC3E}">
        <p14:creationId xmlns:p14="http://schemas.microsoft.com/office/powerpoint/2010/main" val="3027196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8382000" cy="1066800"/>
          </a:xfrm>
        </p:spPr>
        <p:txBody>
          <a:bodyPr/>
          <a:lstStyle/>
          <a:p>
            <a:r>
              <a:rPr lang="en-US" dirty="0"/>
              <a:t>Lesson Objectives</a:t>
            </a:r>
          </a:p>
        </p:txBody>
      </p:sp>
      <p:sp>
        <p:nvSpPr>
          <p:cNvPr id="3" name="Content Placeholder 2"/>
          <p:cNvSpPr>
            <a:spLocks noGrp="1"/>
          </p:cNvSpPr>
          <p:nvPr>
            <p:ph idx="1"/>
          </p:nvPr>
        </p:nvSpPr>
        <p:spPr>
          <a:xfrm>
            <a:off x="457200" y="1447800"/>
            <a:ext cx="8229600" cy="5105400"/>
          </a:xfrm>
        </p:spPr>
        <p:txBody>
          <a:bodyPr>
            <a:normAutofit/>
          </a:bodyPr>
          <a:lstStyle/>
          <a:p>
            <a:pPr marL="0" indent="0">
              <a:buNone/>
            </a:pPr>
            <a:r>
              <a:rPr lang="en-US" dirty="0" smtClean="0">
                <a:latin typeface="Arial" panose="020B0604020202020204" pitchFamily="34" charset="0"/>
              </a:rPr>
              <a:t>Upon completion of the Payment Tracers lesson, </a:t>
            </a:r>
            <a:r>
              <a:rPr lang="en-US" dirty="0">
                <a:latin typeface="Arial" panose="020B0604020202020204" pitchFamily="34" charset="0"/>
              </a:rPr>
              <a:t>you </a:t>
            </a:r>
            <a:r>
              <a:rPr lang="en-US" dirty="0" smtClean="0">
                <a:latin typeface="Arial" panose="020B0604020202020204" pitchFamily="34" charset="0"/>
              </a:rPr>
              <a:t>should </a:t>
            </a:r>
            <a:r>
              <a:rPr lang="en-US" dirty="0">
                <a:latin typeface="Arial" panose="020B0604020202020204" pitchFamily="34" charset="0"/>
              </a:rPr>
              <a:t>be able to</a:t>
            </a:r>
            <a:r>
              <a:rPr lang="en-US" dirty="0" smtClean="0">
                <a:latin typeface="Arial" panose="020B0604020202020204" pitchFamily="34" charset="0"/>
              </a:rPr>
              <a:t>:</a:t>
            </a:r>
          </a:p>
          <a:p>
            <a:pPr marL="0" indent="0">
              <a:buNone/>
            </a:pPr>
            <a:endParaRPr lang="en-US" dirty="0">
              <a:latin typeface="Arial" panose="020B0604020202020204" pitchFamily="34" charset="0"/>
            </a:endParaRPr>
          </a:p>
          <a:p>
            <a:r>
              <a:rPr lang="en-US" dirty="0" smtClean="0"/>
              <a:t>Identify </a:t>
            </a:r>
            <a:r>
              <a:rPr lang="en-US" dirty="0"/>
              <a:t>what factors should be evaluated prior to performing a payment </a:t>
            </a:r>
            <a:r>
              <a:rPr lang="en-US" dirty="0" smtClean="0"/>
              <a:t>tracer </a:t>
            </a:r>
          </a:p>
          <a:p>
            <a:r>
              <a:rPr lang="en-US" dirty="0" smtClean="0"/>
              <a:t>Identify </a:t>
            </a:r>
            <a:r>
              <a:rPr lang="en-US" dirty="0"/>
              <a:t>the procedures for requesting a 1st, 2nd, and 3rd payment </a:t>
            </a:r>
            <a:r>
              <a:rPr lang="en-US" dirty="0" smtClean="0"/>
              <a:t>tracer</a:t>
            </a:r>
          </a:p>
          <a:p>
            <a:r>
              <a:rPr lang="en-US" dirty="0" smtClean="0"/>
              <a:t>Identify </a:t>
            </a:r>
            <a:r>
              <a:rPr lang="en-US" dirty="0"/>
              <a:t>finance issues that require </a:t>
            </a:r>
            <a:r>
              <a:rPr lang="en-US" dirty="0" smtClean="0"/>
              <a:t>escalation</a:t>
            </a:r>
            <a:endParaRPr lang="en-US" dirty="0"/>
          </a:p>
          <a:p>
            <a:r>
              <a:rPr lang="en-US" dirty="0" smtClean="0"/>
              <a:t>Identify </a:t>
            </a:r>
            <a:r>
              <a:rPr lang="en-US" dirty="0"/>
              <a:t>what happens after a payment tracer is </a:t>
            </a:r>
            <a:r>
              <a:rPr lang="en-US" dirty="0" smtClean="0"/>
              <a:t>performed</a:t>
            </a:r>
            <a:endParaRPr lang="en-US" dirty="0"/>
          </a:p>
          <a:p>
            <a:endParaRPr lang="en-US" dirty="0"/>
          </a:p>
          <a:p>
            <a:endParaRPr lang="en-US" dirty="0" smtClean="0">
              <a:latin typeface="Arial" panose="020B0604020202020204" pitchFamily="34" charset="0"/>
            </a:endParaRPr>
          </a:p>
          <a:p>
            <a:endParaRPr lang="en-US" dirty="0">
              <a:latin typeface="Arial" panose="020B0604020202020204" pitchFamily="34" charset="0"/>
            </a:endParaRPr>
          </a:p>
          <a:p>
            <a:pPr marL="0" indent="0">
              <a:buNone/>
            </a:pPr>
            <a:endParaRPr lang="en-US" dirty="0"/>
          </a:p>
        </p:txBody>
      </p:sp>
      <p:sp>
        <p:nvSpPr>
          <p:cNvPr id="4" name="Slide Number Placeholder 3"/>
          <p:cNvSpPr>
            <a:spLocks noGrp="1"/>
          </p:cNvSpPr>
          <p:nvPr>
            <p:ph type="sldNum" sz="quarter" idx="12"/>
          </p:nvPr>
        </p:nvSpPr>
        <p:spPr/>
        <p:txBody>
          <a:bodyPr/>
          <a:lstStyle/>
          <a:p>
            <a:fld id="{3FE40F6C-36E6-4965-9D21-698197C3108F}" type="slidenum">
              <a:rPr lang="en-US" smtClean="0"/>
              <a:pPr/>
              <a:t>3</a:t>
            </a:fld>
            <a:endParaRPr lang="en-US" dirty="0"/>
          </a:p>
        </p:txBody>
      </p:sp>
      <p:sp>
        <p:nvSpPr>
          <p:cNvPr id="7" name="Footer Placeholder 4"/>
          <p:cNvSpPr>
            <a:spLocks noGrp="1"/>
          </p:cNvSpPr>
          <p:nvPr>
            <p:ph type="ftr" sz="quarter" idx="3"/>
          </p:nvPr>
        </p:nvSpPr>
        <p:spPr>
          <a:prstGeom prst="rect">
            <a:avLst/>
          </a:prstGeom>
        </p:spPr>
        <p:txBody>
          <a:bodyPr/>
          <a:lstStyle>
            <a:lvl1pPr algn="l">
              <a:defRPr sz="1200"/>
            </a:lvl1pPr>
          </a:lstStyle>
          <a:p>
            <a:r>
              <a:rPr lang="en-US" sz="1400" dirty="0" smtClean="0">
                <a:solidFill>
                  <a:schemeClr val="bg1"/>
                </a:solidFill>
              </a:rPr>
              <a:t>Payment Tracers</a:t>
            </a:r>
            <a:endParaRPr lang="en-US" sz="1400" dirty="0">
              <a:solidFill>
                <a:schemeClr val="bg1"/>
              </a:solidFill>
            </a:endParaRPr>
          </a:p>
        </p:txBody>
      </p:sp>
    </p:spTree>
    <p:extLst>
      <p:ext uri="{BB962C8B-B14F-4D97-AF65-F5344CB8AC3E}">
        <p14:creationId xmlns:p14="http://schemas.microsoft.com/office/powerpoint/2010/main" val="16156161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8382000" cy="1066800"/>
          </a:xfrm>
        </p:spPr>
        <p:txBody>
          <a:bodyPr/>
          <a:lstStyle/>
          <a:p>
            <a:r>
              <a:rPr lang="en-US" dirty="0" smtClean="0"/>
              <a:t>Comprehension Check</a:t>
            </a:r>
            <a:endParaRPr lang="en-US" dirty="0"/>
          </a:p>
        </p:txBody>
      </p:sp>
      <p:sp>
        <p:nvSpPr>
          <p:cNvPr id="3" name="Content Placeholder 2"/>
          <p:cNvSpPr>
            <a:spLocks noGrp="1"/>
          </p:cNvSpPr>
          <p:nvPr>
            <p:ph idx="1"/>
          </p:nvPr>
        </p:nvSpPr>
        <p:spPr/>
        <p:txBody>
          <a:bodyPr/>
          <a:lstStyle/>
          <a:p>
            <a:r>
              <a:rPr lang="en-US" dirty="0" smtClean="0"/>
              <a:t>How </a:t>
            </a:r>
            <a:r>
              <a:rPr lang="en-US" dirty="0"/>
              <a:t>long should a </a:t>
            </a:r>
            <a:r>
              <a:rPr lang="en-US" dirty="0" smtClean="0"/>
              <a:t>claimant allow for </a:t>
            </a:r>
            <a:r>
              <a:rPr lang="en-US" dirty="0"/>
              <a:t>the U.S. Treasury to contact them after a payment tracer has been </a:t>
            </a:r>
            <a:r>
              <a:rPr lang="en-US" dirty="0" smtClean="0"/>
              <a:t>requested?</a:t>
            </a:r>
          </a:p>
          <a:p>
            <a:endParaRPr lang="en-US" dirty="0"/>
          </a:p>
          <a:p>
            <a:r>
              <a:rPr lang="en-US" dirty="0" smtClean="0"/>
              <a:t>What happens if the payment tracer reveals that the claimant’s check has been cashed?</a:t>
            </a:r>
          </a:p>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3FE40F6C-36E6-4965-9D21-698197C3108F}" type="slidenum">
              <a:rPr lang="en-US" smtClean="0"/>
              <a:pPr/>
              <a:t>30</a:t>
            </a:fld>
            <a:endParaRPr lang="en-US" dirty="0"/>
          </a:p>
        </p:txBody>
      </p:sp>
      <p:sp>
        <p:nvSpPr>
          <p:cNvPr id="7" name="Footer Placeholder 4"/>
          <p:cNvSpPr>
            <a:spLocks noGrp="1"/>
          </p:cNvSpPr>
          <p:nvPr>
            <p:ph type="ftr" sz="quarter" idx="3"/>
          </p:nvPr>
        </p:nvSpPr>
        <p:spPr>
          <a:prstGeom prst="rect">
            <a:avLst/>
          </a:prstGeom>
        </p:spPr>
        <p:txBody>
          <a:bodyPr/>
          <a:lstStyle>
            <a:lvl1pPr algn="l">
              <a:defRPr sz="1200"/>
            </a:lvl1pPr>
          </a:lstStyle>
          <a:p>
            <a:r>
              <a:rPr lang="en-US" sz="1400" dirty="0" smtClean="0">
                <a:solidFill>
                  <a:schemeClr val="bg1"/>
                </a:solidFill>
              </a:rPr>
              <a:t>Payment Tracers</a:t>
            </a:r>
            <a:endParaRPr lang="en-US" sz="1400" dirty="0">
              <a:solidFill>
                <a:schemeClr val="bg1"/>
              </a:solidFill>
            </a:endParaRPr>
          </a:p>
        </p:txBody>
      </p:sp>
    </p:spTree>
    <p:extLst>
      <p:ext uri="{BB962C8B-B14F-4D97-AF65-F5344CB8AC3E}">
        <p14:creationId xmlns:p14="http://schemas.microsoft.com/office/powerpoint/2010/main" val="27052842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8382000" cy="1066800"/>
          </a:xfrm>
        </p:spPr>
        <p:txBody>
          <a:bodyPr/>
          <a:lstStyle/>
          <a:p>
            <a:r>
              <a:rPr lang="en-US" dirty="0"/>
              <a:t>Lesson References</a:t>
            </a:r>
          </a:p>
        </p:txBody>
      </p:sp>
      <p:sp>
        <p:nvSpPr>
          <p:cNvPr id="3" name="Content Placeholder 2"/>
          <p:cNvSpPr>
            <a:spLocks noGrp="1"/>
          </p:cNvSpPr>
          <p:nvPr>
            <p:ph idx="1"/>
          </p:nvPr>
        </p:nvSpPr>
        <p:spPr/>
        <p:txBody>
          <a:bodyPr/>
          <a:lstStyle/>
          <a:p>
            <a:pPr lvl="0"/>
            <a:r>
              <a:rPr lang="en-US" dirty="0"/>
              <a:t>VBA Financial Procedures Guide</a:t>
            </a:r>
          </a:p>
          <a:p>
            <a:pPr lvl="0"/>
            <a:r>
              <a:rPr lang="en-US" dirty="0"/>
              <a:t>Veterans Benefits Administration, MP-4, Part IV</a:t>
            </a:r>
          </a:p>
          <a:p>
            <a:pPr lvl="0"/>
            <a:r>
              <a:rPr lang="en-US" dirty="0"/>
              <a:t>Non-Receipt of Payment Participant Guide Quality Client Services (27)</a:t>
            </a:r>
          </a:p>
          <a:p>
            <a:pPr lvl="0"/>
            <a:r>
              <a:rPr lang="en-US" dirty="0"/>
              <a:t>FMS Form 3858</a:t>
            </a:r>
          </a:p>
          <a:p>
            <a:pPr lvl="0"/>
            <a:r>
              <a:rPr lang="en-US" dirty="0"/>
              <a:t>FMS Form 1133</a:t>
            </a:r>
          </a:p>
          <a:p>
            <a:pPr lvl="0"/>
            <a:r>
              <a:rPr lang="en-US" dirty="0"/>
              <a:t>ECC Index Documents:</a:t>
            </a:r>
          </a:p>
          <a:p>
            <a:pPr lvl="1"/>
            <a:r>
              <a:rPr lang="en-US" dirty="0"/>
              <a:t>Finance Escalation Request Form</a:t>
            </a:r>
          </a:p>
          <a:p>
            <a:pPr lvl="1"/>
            <a:r>
              <a:rPr lang="en-US" dirty="0"/>
              <a:t>Check Tracer Procedures</a:t>
            </a:r>
          </a:p>
          <a:p>
            <a:pPr lvl="1"/>
            <a:r>
              <a:rPr lang="en-US" dirty="0"/>
              <a:t>Check Tracer </a:t>
            </a:r>
            <a:r>
              <a:rPr lang="en-US" dirty="0" smtClean="0"/>
              <a:t>Script</a:t>
            </a:r>
            <a:endParaRPr lang="en-US" dirty="0"/>
          </a:p>
        </p:txBody>
      </p:sp>
      <p:sp>
        <p:nvSpPr>
          <p:cNvPr id="4" name="Slide Number Placeholder 3"/>
          <p:cNvSpPr>
            <a:spLocks noGrp="1"/>
          </p:cNvSpPr>
          <p:nvPr>
            <p:ph type="sldNum" sz="quarter" idx="12"/>
          </p:nvPr>
        </p:nvSpPr>
        <p:spPr/>
        <p:txBody>
          <a:bodyPr/>
          <a:lstStyle/>
          <a:p>
            <a:fld id="{3FE40F6C-36E6-4965-9D21-698197C3108F}" type="slidenum">
              <a:rPr lang="en-US" smtClean="0"/>
              <a:pPr/>
              <a:t>31</a:t>
            </a:fld>
            <a:endParaRPr lang="en-US" dirty="0"/>
          </a:p>
        </p:txBody>
      </p:sp>
      <p:sp>
        <p:nvSpPr>
          <p:cNvPr id="7" name="Footer Placeholder 4"/>
          <p:cNvSpPr>
            <a:spLocks noGrp="1"/>
          </p:cNvSpPr>
          <p:nvPr>
            <p:ph type="ftr" sz="quarter" idx="3"/>
          </p:nvPr>
        </p:nvSpPr>
        <p:spPr>
          <a:prstGeom prst="rect">
            <a:avLst/>
          </a:prstGeom>
        </p:spPr>
        <p:txBody>
          <a:bodyPr/>
          <a:lstStyle>
            <a:lvl1pPr algn="l">
              <a:defRPr sz="1200"/>
            </a:lvl1pPr>
          </a:lstStyle>
          <a:p>
            <a:r>
              <a:rPr lang="en-US" sz="1400" dirty="0" smtClean="0">
                <a:solidFill>
                  <a:schemeClr val="bg1"/>
                </a:solidFill>
              </a:rPr>
              <a:t>Payment Tracers</a:t>
            </a:r>
            <a:endParaRPr lang="en-US" sz="1400" dirty="0">
              <a:solidFill>
                <a:schemeClr val="bg1"/>
              </a:solidFill>
            </a:endParaRPr>
          </a:p>
        </p:txBody>
      </p:sp>
    </p:spTree>
    <p:extLst>
      <p:ext uri="{BB962C8B-B14F-4D97-AF65-F5344CB8AC3E}">
        <p14:creationId xmlns:p14="http://schemas.microsoft.com/office/powerpoint/2010/main" val="30381624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8382000" cy="1066800"/>
          </a:xfrm>
        </p:spPr>
        <p:txBody>
          <a:bodyPr/>
          <a:lstStyle/>
          <a:p>
            <a:r>
              <a:rPr lang="en-US" dirty="0"/>
              <a:t>Summary</a:t>
            </a:r>
          </a:p>
        </p:txBody>
      </p:sp>
      <p:sp>
        <p:nvSpPr>
          <p:cNvPr id="3" name="Content Placeholder 2"/>
          <p:cNvSpPr>
            <a:spLocks noGrp="1"/>
          </p:cNvSpPr>
          <p:nvPr>
            <p:ph idx="1"/>
          </p:nvPr>
        </p:nvSpPr>
        <p:spPr>
          <a:xfrm>
            <a:off x="457200" y="1447800"/>
            <a:ext cx="8229600" cy="5181600"/>
          </a:xfrm>
        </p:spPr>
        <p:txBody>
          <a:bodyPr>
            <a:normAutofit/>
          </a:bodyPr>
          <a:lstStyle/>
          <a:p>
            <a:pPr marL="0" indent="0">
              <a:buNone/>
            </a:pPr>
            <a:r>
              <a:rPr lang="en-US" dirty="0" smtClean="0"/>
              <a:t>You have completed the Payment Tracers lesson. You should be </a:t>
            </a:r>
            <a:r>
              <a:rPr lang="en-US" dirty="0"/>
              <a:t>able to:</a:t>
            </a:r>
          </a:p>
          <a:p>
            <a:pPr lvl="1">
              <a:buFont typeface="Arial" pitchFamily="34" charset="0"/>
              <a:buChar char="•"/>
            </a:pPr>
            <a:r>
              <a:rPr lang="en-US" dirty="0" smtClean="0"/>
              <a:t>Identify </a:t>
            </a:r>
            <a:r>
              <a:rPr lang="en-US" dirty="0"/>
              <a:t>what factors should be evaluated prior to performing a payment </a:t>
            </a:r>
            <a:r>
              <a:rPr lang="en-US" dirty="0" smtClean="0"/>
              <a:t>tracer</a:t>
            </a:r>
          </a:p>
          <a:p>
            <a:pPr lvl="1">
              <a:buFont typeface="Arial" pitchFamily="34" charset="0"/>
              <a:buChar char="•"/>
            </a:pPr>
            <a:r>
              <a:rPr lang="en-US" dirty="0" smtClean="0"/>
              <a:t>Identify </a:t>
            </a:r>
            <a:r>
              <a:rPr lang="en-US" dirty="0"/>
              <a:t>the procedures for requesting a 1st, 2nd, and 3rd payment </a:t>
            </a:r>
            <a:r>
              <a:rPr lang="en-US" dirty="0" smtClean="0"/>
              <a:t>tracer</a:t>
            </a:r>
          </a:p>
          <a:p>
            <a:pPr lvl="1">
              <a:buFont typeface="Arial" pitchFamily="34" charset="0"/>
              <a:buChar char="•"/>
            </a:pPr>
            <a:r>
              <a:rPr lang="en-US" dirty="0" smtClean="0"/>
              <a:t>Identify </a:t>
            </a:r>
            <a:r>
              <a:rPr lang="en-US" dirty="0"/>
              <a:t>finance issues that require </a:t>
            </a:r>
            <a:r>
              <a:rPr lang="en-US" dirty="0" smtClean="0"/>
              <a:t>escalation</a:t>
            </a:r>
            <a:endParaRPr lang="en-US" dirty="0"/>
          </a:p>
          <a:p>
            <a:pPr lvl="1">
              <a:buFont typeface="Arial" pitchFamily="34" charset="0"/>
              <a:buChar char="•"/>
            </a:pPr>
            <a:r>
              <a:rPr lang="en-US" dirty="0" smtClean="0"/>
              <a:t>Identify </a:t>
            </a:r>
            <a:r>
              <a:rPr lang="en-US" dirty="0"/>
              <a:t>what happens after a payment tracer is </a:t>
            </a:r>
            <a:r>
              <a:rPr lang="en-US" dirty="0" smtClean="0"/>
              <a:t>performed</a:t>
            </a:r>
            <a:endParaRPr lang="en-US" dirty="0"/>
          </a:p>
        </p:txBody>
      </p:sp>
      <p:sp>
        <p:nvSpPr>
          <p:cNvPr id="4" name="Slide Number Placeholder 3"/>
          <p:cNvSpPr>
            <a:spLocks noGrp="1"/>
          </p:cNvSpPr>
          <p:nvPr>
            <p:ph type="sldNum" sz="quarter" idx="12"/>
          </p:nvPr>
        </p:nvSpPr>
        <p:spPr/>
        <p:txBody>
          <a:bodyPr/>
          <a:lstStyle/>
          <a:p>
            <a:fld id="{3FE40F6C-36E6-4965-9D21-698197C3108F}" type="slidenum">
              <a:rPr lang="en-US" smtClean="0"/>
              <a:pPr/>
              <a:t>32</a:t>
            </a:fld>
            <a:endParaRPr lang="en-US" dirty="0"/>
          </a:p>
        </p:txBody>
      </p:sp>
      <p:sp>
        <p:nvSpPr>
          <p:cNvPr id="7" name="Footer Placeholder 4"/>
          <p:cNvSpPr>
            <a:spLocks noGrp="1"/>
          </p:cNvSpPr>
          <p:nvPr>
            <p:ph type="ftr" sz="quarter" idx="3"/>
          </p:nvPr>
        </p:nvSpPr>
        <p:spPr>
          <a:prstGeom prst="rect">
            <a:avLst/>
          </a:prstGeom>
        </p:spPr>
        <p:txBody>
          <a:bodyPr/>
          <a:lstStyle>
            <a:lvl1pPr algn="l">
              <a:defRPr sz="1200"/>
            </a:lvl1pPr>
          </a:lstStyle>
          <a:p>
            <a:r>
              <a:rPr lang="en-US" sz="1400" dirty="0" smtClean="0">
                <a:solidFill>
                  <a:schemeClr val="bg1"/>
                </a:solidFill>
              </a:rPr>
              <a:t>Payment Tracers</a:t>
            </a:r>
            <a:endParaRPr lang="en-US" sz="1400" dirty="0">
              <a:solidFill>
                <a:schemeClr val="bg1"/>
              </a:solidFill>
            </a:endParaRPr>
          </a:p>
        </p:txBody>
      </p:sp>
    </p:spTree>
    <p:extLst>
      <p:ext uri="{BB962C8B-B14F-4D97-AF65-F5344CB8AC3E}">
        <p14:creationId xmlns:p14="http://schemas.microsoft.com/office/powerpoint/2010/main" val="28045650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38400"/>
            <a:ext cx="9144000" cy="1066800"/>
          </a:xfrm>
        </p:spPr>
        <p:txBody>
          <a:bodyPr/>
          <a:lstStyle/>
          <a:p>
            <a:r>
              <a:rPr lang="en-US" dirty="0" smtClean="0"/>
              <a:t>What questions do you have?</a:t>
            </a:r>
            <a:endParaRPr lang="en-US" dirty="0"/>
          </a:p>
        </p:txBody>
      </p:sp>
      <p:sp>
        <p:nvSpPr>
          <p:cNvPr id="4" name="Slide Number Placeholder 3"/>
          <p:cNvSpPr>
            <a:spLocks noGrp="1"/>
          </p:cNvSpPr>
          <p:nvPr>
            <p:ph type="sldNum" sz="quarter" idx="12"/>
          </p:nvPr>
        </p:nvSpPr>
        <p:spPr/>
        <p:txBody>
          <a:bodyPr/>
          <a:lstStyle/>
          <a:p>
            <a:fld id="{3FE40F6C-36E6-4965-9D21-698197C3108F}" type="slidenum">
              <a:rPr lang="en-US" smtClean="0"/>
              <a:pPr/>
              <a:t>33</a:t>
            </a:fld>
            <a:endParaRPr lang="en-US" dirty="0"/>
          </a:p>
        </p:txBody>
      </p:sp>
      <p:sp>
        <p:nvSpPr>
          <p:cNvPr id="7" name="Footer Placeholder 4"/>
          <p:cNvSpPr>
            <a:spLocks noGrp="1"/>
          </p:cNvSpPr>
          <p:nvPr>
            <p:ph type="ftr" sz="quarter" idx="3"/>
          </p:nvPr>
        </p:nvSpPr>
        <p:spPr>
          <a:prstGeom prst="rect">
            <a:avLst/>
          </a:prstGeom>
        </p:spPr>
        <p:txBody>
          <a:bodyPr/>
          <a:lstStyle>
            <a:lvl1pPr algn="l">
              <a:defRPr sz="1200"/>
            </a:lvl1pPr>
          </a:lstStyle>
          <a:p>
            <a:r>
              <a:rPr lang="en-US" sz="1400" dirty="0" smtClean="0">
                <a:solidFill>
                  <a:schemeClr val="bg1"/>
                </a:solidFill>
              </a:rPr>
              <a:t>Payment Tracers</a:t>
            </a:r>
            <a:endParaRPr lang="en-US" sz="1400" dirty="0">
              <a:solidFill>
                <a:schemeClr val="bg1"/>
              </a:solidFill>
            </a:endParaRPr>
          </a:p>
        </p:txBody>
      </p:sp>
      <p:sp>
        <p:nvSpPr>
          <p:cNvPr id="5" name="Title 1"/>
          <p:cNvSpPr txBox="1">
            <a:spLocks/>
          </p:cNvSpPr>
          <p:nvPr/>
        </p:nvSpPr>
        <p:spPr>
          <a:xfrm>
            <a:off x="762000" y="0"/>
            <a:ext cx="8382000" cy="1066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800" b="1" kern="1200" cap="none" spc="0">
                <a:ln w="3175" cmpd="sng">
                  <a:noFill/>
                  <a:prstDash val="solid"/>
                </a:ln>
                <a:solidFill>
                  <a:srgbClr val="000066"/>
                </a:solidFill>
                <a:effectLst/>
                <a:latin typeface="Arial" panose="020B0604020202020204" pitchFamily="34" charset="0"/>
                <a:ea typeface="+mj-ea"/>
                <a:cs typeface="Arial" panose="020B0604020202020204" pitchFamily="34" charset="0"/>
              </a:defRPr>
            </a:lvl1pPr>
          </a:lstStyle>
          <a:p>
            <a:r>
              <a:rPr lang="en-US" dirty="0" smtClean="0"/>
              <a:t>Questions</a:t>
            </a:r>
            <a:endParaRPr lang="en-US" dirty="0"/>
          </a:p>
        </p:txBody>
      </p:sp>
    </p:spTree>
    <p:extLst>
      <p:ext uri="{BB962C8B-B14F-4D97-AF65-F5344CB8AC3E}">
        <p14:creationId xmlns:p14="http://schemas.microsoft.com/office/powerpoint/2010/main" val="8889966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8382000" cy="1066800"/>
          </a:xfrm>
        </p:spPr>
        <p:txBody>
          <a:bodyPr/>
          <a:lstStyle/>
          <a:p>
            <a:r>
              <a:rPr lang="en-US" dirty="0"/>
              <a:t>TMS Assessment and Survey</a:t>
            </a:r>
          </a:p>
        </p:txBody>
      </p:sp>
      <p:sp>
        <p:nvSpPr>
          <p:cNvPr id="3" name="Content Placeholder 2"/>
          <p:cNvSpPr>
            <a:spLocks noGrp="1"/>
          </p:cNvSpPr>
          <p:nvPr>
            <p:ph idx="1"/>
          </p:nvPr>
        </p:nvSpPr>
        <p:spPr/>
        <p:txBody>
          <a:bodyPr/>
          <a:lstStyle/>
          <a:p>
            <a:r>
              <a:rPr lang="en-US" dirty="0">
                <a:latin typeface="Arial" panose="020B0604020202020204" pitchFamily="34" charset="0"/>
              </a:rPr>
              <a:t>The assessment and survey have been assigned to you in </a:t>
            </a:r>
            <a:r>
              <a:rPr lang="en-US" dirty="0" smtClean="0">
                <a:latin typeface="Arial" panose="020B0604020202020204" pitchFamily="34" charset="0"/>
              </a:rPr>
              <a:t>TMS</a:t>
            </a:r>
            <a:endParaRPr lang="en-US" dirty="0">
              <a:latin typeface="Arial" panose="020B0604020202020204" pitchFamily="34" charset="0"/>
            </a:endParaRPr>
          </a:p>
          <a:p>
            <a:r>
              <a:rPr lang="en-US" dirty="0">
                <a:latin typeface="Arial" panose="020B0604020202020204" pitchFamily="34" charset="0"/>
              </a:rPr>
              <a:t>The assessment is comprised of </a:t>
            </a:r>
            <a:r>
              <a:rPr lang="en-US" dirty="0" smtClean="0">
                <a:latin typeface="Arial" panose="020B0604020202020204" pitchFamily="34" charset="0"/>
              </a:rPr>
              <a:t>multiple choice questions</a:t>
            </a:r>
            <a:endParaRPr lang="en-US" dirty="0">
              <a:latin typeface="Arial" panose="020B0604020202020204" pitchFamily="34" charset="0"/>
            </a:endParaRPr>
          </a:p>
          <a:p>
            <a:r>
              <a:rPr lang="en-US" dirty="0">
                <a:latin typeface="Arial" panose="020B0604020202020204" pitchFamily="34" charset="0"/>
              </a:rPr>
              <a:t>The questions are based on the </a:t>
            </a:r>
            <a:r>
              <a:rPr lang="en-US" dirty="0" smtClean="0">
                <a:latin typeface="Arial" panose="020B0604020202020204" pitchFamily="34" charset="0"/>
              </a:rPr>
              <a:t>information presented in this lesson</a:t>
            </a:r>
            <a:endParaRPr lang="en-US" dirty="0">
              <a:latin typeface="Arial" panose="020B0604020202020204" pitchFamily="34" charset="0"/>
            </a:endParaRPr>
          </a:p>
          <a:p>
            <a:r>
              <a:rPr lang="en-US" dirty="0" smtClean="0">
                <a:latin typeface="Arial" panose="020B0604020202020204" pitchFamily="34" charset="0"/>
              </a:rPr>
              <a:t>The assessment should take you approximately 90 minutes</a:t>
            </a:r>
            <a:endParaRPr lang="en-US" dirty="0">
              <a:latin typeface="Arial" panose="020B0604020202020204" pitchFamily="34" charset="0"/>
            </a:endParaRPr>
          </a:p>
          <a:p>
            <a:r>
              <a:rPr lang="en-US" dirty="0">
                <a:latin typeface="Arial" panose="020B0604020202020204" pitchFamily="34" charset="0"/>
              </a:rPr>
              <a:t>Be sure to complete both the assessment and the survey in TMS to receive credit for </a:t>
            </a:r>
            <a:r>
              <a:rPr lang="en-US">
                <a:latin typeface="Arial" panose="020B0604020202020204" pitchFamily="34" charset="0"/>
              </a:rPr>
              <a:t>this </a:t>
            </a:r>
            <a:r>
              <a:rPr lang="en-US" smtClean="0">
                <a:latin typeface="Arial" panose="020B0604020202020204" pitchFamily="34" charset="0"/>
              </a:rPr>
              <a:t>training</a:t>
            </a:r>
            <a:endParaRPr lang="en-US" dirty="0">
              <a:latin typeface="Arial" panose="020B0604020202020204" pitchFamily="34" charset="0"/>
            </a:endParaRPr>
          </a:p>
          <a:p>
            <a:endParaRPr lang="en-US" dirty="0"/>
          </a:p>
        </p:txBody>
      </p:sp>
      <p:sp>
        <p:nvSpPr>
          <p:cNvPr id="4" name="Slide Number Placeholder 3"/>
          <p:cNvSpPr>
            <a:spLocks noGrp="1"/>
          </p:cNvSpPr>
          <p:nvPr>
            <p:ph type="sldNum" sz="quarter" idx="12"/>
          </p:nvPr>
        </p:nvSpPr>
        <p:spPr/>
        <p:txBody>
          <a:bodyPr/>
          <a:lstStyle/>
          <a:p>
            <a:fld id="{3FE40F6C-36E6-4965-9D21-698197C3108F}" type="slidenum">
              <a:rPr lang="en-US" smtClean="0"/>
              <a:pPr/>
              <a:t>34</a:t>
            </a:fld>
            <a:endParaRPr lang="en-US" dirty="0"/>
          </a:p>
        </p:txBody>
      </p:sp>
      <p:sp>
        <p:nvSpPr>
          <p:cNvPr id="7" name="Footer Placeholder 4"/>
          <p:cNvSpPr>
            <a:spLocks noGrp="1"/>
          </p:cNvSpPr>
          <p:nvPr>
            <p:ph type="ftr" sz="quarter" idx="3"/>
          </p:nvPr>
        </p:nvSpPr>
        <p:spPr>
          <a:prstGeom prst="rect">
            <a:avLst/>
          </a:prstGeom>
        </p:spPr>
        <p:txBody>
          <a:bodyPr/>
          <a:lstStyle>
            <a:lvl1pPr algn="l">
              <a:defRPr sz="1200"/>
            </a:lvl1pPr>
          </a:lstStyle>
          <a:p>
            <a:r>
              <a:rPr lang="en-US" sz="1400" dirty="0" smtClean="0">
                <a:solidFill>
                  <a:schemeClr val="bg1"/>
                </a:solidFill>
              </a:rPr>
              <a:t>Payment Tracers</a:t>
            </a:r>
            <a:endParaRPr lang="en-US" sz="1400" dirty="0">
              <a:solidFill>
                <a:schemeClr val="bg1"/>
              </a:solidFill>
            </a:endParaRPr>
          </a:p>
        </p:txBody>
      </p:sp>
    </p:spTree>
    <p:extLst>
      <p:ext uri="{BB962C8B-B14F-4D97-AF65-F5344CB8AC3E}">
        <p14:creationId xmlns:p14="http://schemas.microsoft.com/office/powerpoint/2010/main" val="13091427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8382000" cy="1066800"/>
          </a:xfrm>
        </p:spPr>
        <p:txBody>
          <a:bodyPr/>
          <a:lstStyle/>
          <a:p>
            <a:r>
              <a:rPr lang="en-US" dirty="0" smtClean="0"/>
              <a:t>Payment Tracer - Defined</a:t>
            </a:r>
            <a:endParaRPr lang="en-US" dirty="0"/>
          </a:p>
        </p:txBody>
      </p:sp>
      <p:sp>
        <p:nvSpPr>
          <p:cNvPr id="3" name="Content Placeholder 2"/>
          <p:cNvSpPr>
            <a:spLocks noGrp="1"/>
          </p:cNvSpPr>
          <p:nvPr>
            <p:ph idx="1"/>
          </p:nvPr>
        </p:nvSpPr>
        <p:spPr/>
        <p:txBody>
          <a:bodyPr/>
          <a:lstStyle/>
          <a:p>
            <a:pPr marL="0" indent="0">
              <a:buNone/>
            </a:pPr>
            <a:r>
              <a:rPr lang="en-US" dirty="0"/>
              <a:t>A </a:t>
            </a:r>
            <a:r>
              <a:rPr lang="en-US" b="1" dirty="0" smtClean="0"/>
              <a:t>Payment Tracer</a:t>
            </a:r>
            <a:r>
              <a:rPr lang="en-US" dirty="0" smtClean="0"/>
              <a:t> </a:t>
            </a:r>
            <a:r>
              <a:rPr lang="en-US" dirty="0"/>
              <a:t>is a transaction performed by finance that will determine if a payment has been deposited, cashed, or is still unaccounted for</a:t>
            </a:r>
            <a:r>
              <a:rPr lang="en-US" dirty="0" smtClean="0"/>
              <a:t>.</a:t>
            </a:r>
            <a:endParaRPr lang="en-US" dirty="0"/>
          </a:p>
        </p:txBody>
      </p:sp>
      <p:sp>
        <p:nvSpPr>
          <p:cNvPr id="4" name="Slide Number Placeholder 3"/>
          <p:cNvSpPr>
            <a:spLocks noGrp="1"/>
          </p:cNvSpPr>
          <p:nvPr>
            <p:ph type="sldNum" sz="quarter" idx="12"/>
          </p:nvPr>
        </p:nvSpPr>
        <p:spPr/>
        <p:txBody>
          <a:bodyPr/>
          <a:lstStyle/>
          <a:p>
            <a:fld id="{3FE40F6C-36E6-4965-9D21-698197C3108F}" type="slidenum">
              <a:rPr lang="en-US" smtClean="0"/>
              <a:pPr/>
              <a:t>4</a:t>
            </a:fld>
            <a:endParaRPr lang="en-US" dirty="0"/>
          </a:p>
        </p:txBody>
      </p:sp>
      <p:sp>
        <p:nvSpPr>
          <p:cNvPr id="7" name="Footer Placeholder 4"/>
          <p:cNvSpPr>
            <a:spLocks noGrp="1"/>
          </p:cNvSpPr>
          <p:nvPr>
            <p:ph type="ftr" sz="quarter" idx="3"/>
          </p:nvPr>
        </p:nvSpPr>
        <p:spPr>
          <a:prstGeom prst="rect">
            <a:avLst/>
          </a:prstGeom>
        </p:spPr>
        <p:txBody>
          <a:bodyPr/>
          <a:lstStyle>
            <a:lvl1pPr algn="l">
              <a:defRPr sz="1200"/>
            </a:lvl1pPr>
          </a:lstStyle>
          <a:p>
            <a:r>
              <a:rPr lang="en-US" sz="1400" dirty="0" smtClean="0">
                <a:solidFill>
                  <a:schemeClr val="bg1"/>
                </a:solidFill>
              </a:rPr>
              <a:t>Payment Tracers</a:t>
            </a:r>
            <a:endParaRPr lang="en-US" sz="1400" dirty="0">
              <a:solidFill>
                <a:schemeClr val="bg1"/>
              </a:solidFill>
            </a:endParaRPr>
          </a:p>
        </p:txBody>
      </p:sp>
    </p:spTree>
    <p:extLst>
      <p:ext uri="{BB962C8B-B14F-4D97-AF65-F5344CB8AC3E}">
        <p14:creationId xmlns:p14="http://schemas.microsoft.com/office/powerpoint/2010/main" val="23943943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8382000" cy="1066800"/>
          </a:xfrm>
        </p:spPr>
        <p:txBody>
          <a:bodyPr/>
          <a:lstStyle/>
          <a:p>
            <a:r>
              <a:rPr lang="en-US" dirty="0" smtClean="0"/>
              <a:t>Steps to Initiate a Payment Tracer</a:t>
            </a:r>
            <a:endParaRPr lang="en-US" dirty="0"/>
          </a:p>
        </p:txBody>
      </p:sp>
      <p:sp>
        <p:nvSpPr>
          <p:cNvPr id="3" name="Content Placeholder 2"/>
          <p:cNvSpPr>
            <a:spLocks noGrp="1"/>
          </p:cNvSpPr>
          <p:nvPr>
            <p:ph idx="1"/>
          </p:nvPr>
        </p:nvSpPr>
        <p:spPr>
          <a:xfrm>
            <a:off x="457200" y="1447800"/>
            <a:ext cx="8153400" cy="4953000"/>
          </a:xfrm>
        </p:spPr>
        <p:txBody>
          <a:bodyPr>
            <a:normAutofit lnSpcReduction="10000"/>
          </a:bodyPr>
          <a:lstStyle/>
          <a:p>
            <a:pPr marL="0" indent="0">
              <a:buNone/>
            </a:pPr>
            <a:r>
              <a:rPr lang="en-US" dirty="0"/>
              <a:t>Payment tracers can be requested for payments made </a:t>
            </a:r>
            <a:r>
              <a:rPr lang="en-US" dirty="0" smtClean="0"/>
              <a:t>by:</a:t>
            </a:r>
          </a:p>
          <a:p>
            <a:pPr lvl="2"/>
            <a:r>
              <a:rPr lang="en-US" dirty="0" smtClean="0"/>
              <a:t>Direct Deposit (EFT)</a:t>
            </a:r>
          </a:p>
          <a:p>
            <a:pPr lvl="2"/>
            <a:r>
              <a:rPr lang="en-US" dirty="0" smtClean="0"/>
              <a:t>Check</a:t>
            </a:r>
          </a:p>
          <a:p>
            <a:endParaRPr lang="en-US" dirty="0" smtClean="0"/>
          </a:p>
          <a:p>
            <a:pPr marL="0" indent="0">
              <a:buNone/>
            </a:pPr>
            <a:r>
              <a:rPr lang="en-US" b="1" dirty="0" smtClean="0"/>
              <a:t>STEPS</a:t>
            </a:r>
          </a:p>
          <a:p>
            <a:pPr marL="857250" lvl="1" indent="-457200">
              <a:buFont typeface="+mj-lt"/>
              <a:buAutoNum type="arabicPeriod"/>
            </a:pPr>
            <a:r>
              <a:rPr lang="en-US" dirty="0"/>
              <a:t>Students and/or School Officials may </a:t>
            </a:r>
            <a:r>
              <a:rPr lang="en-US" dirty="0" smtClean="0"/>
              <a:t>contact the VA to </a:t>
            </a:r>
            <a:r>
              <a:rPr lang="en-US" dirty="0"/>
              <a:t>report non-receipt of payment and request a payment tracer.</a:t>
            </a:r>
            <a:endParaRPr lang="en-US" dirty="0" smtClean="0"/>
          </a:p>
          <a:p>
            <a:pPr marL="857250" lvl="1" indent="-457200">
              <a:buFont typeface="+mj-lt"/>
              <a:buAutoNum type="arabicPeriod"/>
            </a:pPr>
            <a:r>
              <a:rPr lang="en-US" dirty="0"/>
              <a:t>The </a:t>
            </a:r>
            <a:r>
              <a:rPr lang="en-US" dirty="0" smtClean="0"/>
              <a:t>VA employee submits </a:t>
            </a:r>
            <a:r>
              <a:rPr lang="en-US" dirty="0"/>
              <a:t>the request to the VA finance department. </a:t>
            </a:r>
            <a:endParaRPr lang="en-US" dirty="0" smtClean="0"/>
          </a:p>
          <a:p>
            <a:pPr marL="857250" lvl="1" indent="-457200">
              <a:buFont typeface="+mj-lt"/>
              <a:buAutoNum type="arabicPeriod"/>
            </a:pPr>
            <a:r>
              <a:rPr lang="en-US" dirty="0"/>
              <a:t>Finance performs the tracer and notifies the claimant of results</a:t>
            </a:r>
            <a:r>
              <a:rPr lang="en-US" dirty="0" smtClean="0"/>
              <a:t>.</a:t>
            </a:r>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3FE40F6C-36E6-4965-9D21-698197C3108F}" type="slidenum">
              <a:rPr lang="en-US" smtClean="0"/>
              <a:pPr/>
              <a:t>5</a:t>
            </a:fld>
            <a:endParaRPr lang="en-US" dirty="0"/>
          </a:p>
        </p:txBody>
      </p:sp>
      <p:sp>
        <p:nvSpPr>
          <p:cNvPr id="6" name="Footer Placeholder 4"/>
          <p:cNvSpPr>
            <a:spLocks noGrp="1"/>
          </p:cNvSpPr>
          <p:nvPr>
            <p:ph type="ftr" sz="quarter" idx="3"/>
          </p:nvPr>
        </p:nvSpPr>
        <p:spPr>
          <a:prstGeom prst="rect">
            <a:avLst/>
          </a:prstGeom>
        </p:spPr>
        <p:txBody>
          <a:bodyPr/>
          <a:lstStyle>
            <a:lvl1pPr algn="l">
              <a:defRPr sz="1200"/>
            </a:lvl1pPr>
          </a:lstStyle>
          <a:p>
            <a:r>
              <a:rPr lang="en-US" sz="1400" dirty="0" smtClean="0">
                <a:solidFill>
                  <a:schemeClr val="bg1"/>
                </a:solidFill>
              </a:rPr>
              <a:t>Payment Tracers</a:t>
            </a:r>
            <a:endParaRPr lang="en-US" sz="1400" dirty="0">
              <a:solidFill>
                <a:schemeClr val="bg1"/>
              </a:solidFill>
            </a:endParaRPr>
          </a:p>
        </p:txBody>
      </p:sp>
    </p:spTree>
    <p:extLst>
      <p:ext uri="{BB962C8B-B14F-4D97-AF65-F5344CB8AC3E}">
        <p14:creationId xmlns:p14="http://schemas.microsoft.com/office/powerpoint/2010/main" val="7629838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8636" y="0"/>
            <a:ext cx="8075364" cy="1066800"/>
          </a:xfrm>
        </p:spPr>
        <p:txBody>
          <a:bodyPr/>
          <a:lstStyle/>
          <a:p>
            <a:r>
              <a:rPr lang="en-US" dirty="0" smtClean="0"/>
              <a:t>Requesting a Payment Tracer - Considerations</a:t>
            </a:r>
            <a:endParaRPr lang="en-US" dirty="0"/>
          </a:p>
        </p:txBody>
      </p:sp>
      <p:sp>
        <p:nvSpPr>
          <p:cNvPr id="3" name="Content Placeholder 2"/>
          <p:cNvSpPr>
            <a:spLocks noGrp="1"/>
          </p:cNvSpPr>
          <p:nvPr>
            <p:ph idx="1"/>
          </p:nvPr>
        </p:nvSpPr>
        <p:spPr/>
        <p:txBody>
          <a:bodyPr/>
          <a:lstStyle/>
          <a:p>
            <a:pPr marL="0" indent="0">
              <a:buNone/>
            </a:pPr>
            <a:r>
              <a:rPr lang="en-US" dirty="0" smtClean="0">
                <a:latin typeface="Arial" panose="020B0604020202020204" pitchFamily="34" charset="0"/>
              </a:rPr>
              <a:t>Check the following BEFORE requesting a payment tracer:</a:t>
            </a:r>
          </a:p>
          <a:p>
            <a:pPr marL="0" indent="0">
              <a:buNone/>
            </a:pPr>
            <a:endParaRPr lang="en-US" dirty="0"/>
          </a:p>
          <a:p>
            <a:pPr marL="857250" lvl="1" indent="-457200">
              <a:buFont typeface="+mj-lt"/>
              <a:buAutoNum type="arabicPeriod"/>
            </a:pPr>
            <a:r>
              <a:rPr lang="en-US" dirty="0" smtClean="0"/>
              <a:t>Has the payment been issued?</a:t>
            </a:r>
          </a:p>
          <a:p>
            <a:pPr marL="857250" lvl="1" indent="-457200">
              <a:buFont typeface="+mj-lt"/>
              <a:buAutoNum type="arabicPeriod"/>
            </a:pPr>
            <a:r>
              <a:rPr lang="en-US" dirty="0" smtClean="0"/>
              <a:t>Was the payment sent to the correct location?</a:t>
            </a:r>
          </a:p>
          <a:p>
            <a:pPr marL="857250" lvl="1" indent="-457200">
              <a:buFont typeface="+mj-lt"/>
              <a:buAutoNum type="arabicPeriod"/>
            </a:pPr>
            <a:r>
              <a:rPr lang="en-US" dirty="0" smtClean="0"/>
              <a:t>Was </a:t>
            </a:r>
            <a:r>
              <a:rPr lang="en-US" dirty="0"/>
              <a:t>the payment included with other payments?</a:t>
            </a:r>
          </a:p>
          <a:p>
            <a:pPr marL="857250" lvl="1" indent="-457200">
              <a:buFont typeface="+mj-lt"/>
              <a:buAutoNum type="arabicPeriod"/>
            </a:pPr>
            <a:r>
              <a:rPr lang="en-US" dirty="0"/>
              <a:t>Was the payment applied to a debt? </a:t>
            </a:r>
            <a:endParaRPr lang="en-US" dirty="0" smtClean="0"/>
          </a:p>
          <a:p>
            <a:pPr marL="857250" lvl="1" indent="-457200">
              <a:buFont typeface="+mj-lt"/>
              <a:buAutoNum type="arabicPeriod"/>
            </a:pPr>
            <a:r>
              <a:rPr lang="en-US" dirty="0"/>
              <a:t>Was the payment returned</a:t>
            </a:r>
            <a:r>
              <a:rPr lang="en-US" dirty="0" smtClean="0"/>
              <a:t>?</a:t>
            </a:r>
            <a:endParaRPr lang="en-US" dirty="0"/>
          </a:p>
        </p:txBody>
      </p:sp>
      <p:sp>
        <p:nvSpPr>
          <p:cNvPr id="4" name="Slide Number Placeholder 3"/>
          <p:cNvSpPr>
            <a:spLocks noGrp="1"/>
          </p:cNvSpPr>
          <p:nvPr>
            <p:ph type="sldNum" sz="quarter" idx="12"/>
          </p:nvPr>
        </p:nvSpPr>
        <p:spPr/>
        <p:txBody>
          <a:bodyPr/>
          <a:lstStyle/>
          <a:p>
            <a:fld id="{3FE40F6C-36E6-4965-9D21-698197C3108F}" type="slidenum">
              <a:rPr lang="en-US" smtClean="0"/>
              <a:pPr/>
              <a:t>6</a:t>
            </a:fld>
            <a:endParaRPr lang="en-US" dirty="0"/>
          </a:p>
        </p:txBody>
      </p:sp>
      <p:sp>
        <p:nvSpPr>
          <p:cNvPr id="7" name="Footer Placeholder 4"/>
          <p:cNvSpPr>
            <a:spLocks noGrp="1"/>
          </p:cNvSpPr>
          <p:nvPr>
            <p:ph type="ftr" sz="quarter" idx="3"/>
          </p:nvPr>
        </p:nvSpPr>
        <p:spPr>
          <a:prstGeom prst="rect">
            <a:avLst/>
          </a:prstGeom>
        </p:spPr>
        <p:txBody>
          <a:bodyPr/>
          <a:lstStyle>
            <a:lvl1pPr algn="l">
              <a:defRPr sz="1200"/>
            </a:lvl1pPr>
          </a:lstStyle>
          <a:p>
            <a:r>
              <a:rPr lang="en-US" sz="1400" dirty="0" smtClean="0">
                <a:solidFill>
                  <a:schemeClr val="bg1"/>
                </a:solidFill>
              </a:rPr>
              <a:t>Payment Tracers</a:t>
            </a:r>
            <a:endParaRPr lang="en-US" sz="1400" dirty="0">
              <a:solidFill>
                <a:schemeClr val="bg1"/>
              </a:solidFill>
            </a:endParaRPr>
          </a:p>
        </p:txBody>
      </p:sp>
    </p:spTree>
    <p:extLst>
      <p:ext uri="{BB962C8B-B14F-4D97-AF65-F5344CB8AC3E}">
        <p14:creationId xmlns:p14="http://schemas.microsoft.com/office/powerpoint/2010/main" val="30818065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8382000" cy="1066800"/>
          </a:xfrm>
        </p:spPr>
        <p:txBody>
          <a:bodyPr/>
          <a:lstStyle/>
          <a:p>
            <a:r>
              <a:rPr lang="en-US" dirty="0" smtClean="0"/>
              <a:t>1. Has the Payment Been Issued?</a:t>
            </a:r>
            <a:endParaRPr lang="en-US" dirty="0"/>
          </a:p>
        </p:txBody>
      </p:sp>
      <p:sp>
        <p:nvSpPr>
          <p:cNvPr id="3" name="Content Placeholder 2"/>
          <p:cNvSpPr>
            <a:spLocks noGrp="1"/>
          </p:cNvSpPr>
          <p:nvPr>
            <p:ph idx="1"/>
          </p:nvPr>
        </p:nvSpPr>
        <p:spPr>
          <a:xfrm>
            <a:off x="457200" y="1447801"/>
            <a:ext cx="8229600" cy="1981200"/>
          </a:xfrm>
        </p:spPr>
        <p:txBody>
          <a:bodyPr/>
          <a:lstStyle/>
          <a:p>
            <a:pPr marL="0" indent="0">
              <a:buNone/>
            </a:pPr>
            <a:r>
              <a:rPr lang="en-US" dirty="0" smtClean="0"/>
              <a:t>Once a payment is sent by the VA, it will show in one of two places:</a:t>
            </a:r>
          </a:p>
          <a:p>
            <a:pPr lvl="1">
              <a:buFont typeface="Arial" panose="020B0604020202020204" pitchFamily="34" charset="0"/>
              <a:buChar char="•"/>
            </a:pPr>
            <a:r>
              <a:rPr lang="en-US" dirty="0"/>
              <a:t>BDN M22 Screen</a:t>
            </a:r>
          </a:p>
          <a:p>
            <a:pPr lvl="1">
              <a:buFont typeface="Arial" panose="020B0604020202020204" pitchFamily="34" charset="0"/>
              <a:buChar char="•"/>
            </a:pPr>
            <a:r>
              <a:rPr lang="en-US" dirty="0" smtClean="0"/>
              <a:t>SHARE</a:t>
            </a:r>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3FE40F6C-36E6-4965-9D21-698197C3108F}" type="slidenum">
              <a:rPr lang="en-US" smtClean="0"/>
              <a:pPr/>
              <a:t>7</a:t>
            </a:fld>
            <a:endParaRPr lang="en-US" dirty="0"/>
          </a:p>
        </p:txBody>
      </p:sp>
      <p:sp>
        <p:nvSpPr>
          <p:cNvPr id="7" name="Footer Placeholder 4"/>
          <p:cNvSpPr>
            <a:spLocks noGrp="1"/>
          </p:cNvSpPr>
          <p:nvPr>
            <p:ph type="ftr" sz="quarter" idx="3"/>
          </p:nvPr>
        </p:nvSpPr>
        <p:spPr>
          <a:prstGeom prst="rect">
            <a:avLst/>
          </a:prstGeom>
        </p:spPr>
        <p:txBody>
          <a:bodyPr/>
          <a:lstStyle>
            <a:lvl1pPr algn="l">
              <a:defRPr sz="1200"/>
            </a:lvl1pPr>
          </a:lstStyle>
          <a:p>
            <a:r>
              <a:rPr lang="en-US" sz="1400" dirty="0" smtClean="0">
                <a:solidFill>
                  <a:schemeClr val="bg1"/>
                </a:solidFill>
              </a:rPr>
              <a:t>Payment Tracers</a:t>
            </a:r>
            <a:endParaRPr lang="en-US" sz="1400" dirty="0">
              <a:solidFill>
                <a:schemeClr val="bg1"/>
              </a:solidFill>
            </a:endParaRPr>
          </a:p>
        </p:txBody>
      </p:sp>
    </p:spTree>
    <p:extLst>
      <p:ext uri="{BB962C8B-B14F-4D97-AF65-F5344CB8AC3E}">
        <p14:creationId xmlns:p14="http://schemas.microsoft.com/office/powerpoint/2010/main" val="22484521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8382000" cy="1066800"/>
          </a:xfrm>
        </p:spPr>
        <p:txBody>
          <a:bodyPr/>
          <a:lstStyle/>
          <a:p>
            <a:r>
              <a:rPr lang="en-US" dirty="0" smtClean="0"/>
              <a:t>1. Has the Payment Been Issued? – </a:t>
            </a:r>
            <a:br>
              <a:rPr lang="en-US" dirty="0" smtClean="0"/>
            </a:br>
            <a:r>
              <a:rPr lang="en-US" dirty="0" smtClean="0"/>
              <a:t>BDN and SHARE</a:t>
            </a:r>
            <a:endParaRPr lang="en-US" dirty="0"/>
          </a:p>
        </p:txBody>
      </p:sp>
      <p:sp>
        <p:nvSpPr>
          <p:cNvPr id="4" name="Slide Number Placeholder 3"/>
          <p:cNvSpPr>
            <a:spLocks noGrp="1"/>
          </p:cNvSpPr>
          <p:nvPr>
            <p:ph type="sldNum" sz="quarter" idx="12"/>
          </p:nvPr>
        </p:nvSpPr>
        <p:spPr/>
        <p:txBody>
          <a:bodyPr/>
          <a:lstStyle/>
          <a:p>
            <a:fld id="{3FE40F6C-36E6-4965-9D21-698197C3108F}" type="slidenum">
              <a:rPr lang="en-US" smtClean="0"/>
              <a:pPr/>
              <a:t>8</a:t>
            </a:fld>
            <a:endParaRPr lang="en-US" dirty="0"/>
          </a:p>
        </p:txBody>
      </p:sp>
      <p:sp>
        <p:nvSpPr>
          <p:cNvPr id="21" name="Footer Placeholder 4"/>
          <p:cNvSpPr>
            <a:spLocks noGrp="1"/>
          </p:cNvSpPr>
          <p:nvPr>
            <p:ph type="ftr" sz="quarter" idx="3"/>
          </p:nvPr>
        </p:nvSpPr>
        <p:spPr>
          <a:prstGeom prst="rect">
            <a:avLst/>
          </a:prstGeom>
        </p:spPr>
        <p:txBody>
          <a:bodyPr/>
          <a:lstStyle>
            <a:lvl1pPr algn="l">
              <a:defRPr sz="1200"/>
            </a:lvl1pPr>
          </a:lstStyle>
          <a:p>
            <a:r>
              <a:rPr lang="en-US" sz="1400" dirty="0" smtClean="0">
                <a:solidFill>
                  <a:schemeClr val="bg1"/>
                </a:solidFill>
              </a:rPr>
              <a:t>Payment Tracers</a:t>
            </a:r>
            <a:endParaRPr lang="en-US" sz="1400" dirty="0">
              <a:solidFill>
                <a:schemeClr val="bg1"/>
              </a:solidFill>
            </a:endParaRPr>
          </a:p>
        </p:txBody>
      </p:sp>
      <p:grpSp>
        <p:nvGrpSpPr>
          <p:cNvPr id="3" name="Group 2" descr="This picture shows a BDN M22 screen with various payments and respective payment dates and transaction codes." title="BDN M22 Screen"/>
          <p:cNvGrpSpPr/>
          <p:nvPr/>
        </p:nvGrpSpPr>
        <p:grpSpPr>
          <a:xfrm>
            <a:off x="152400" y="1143000"/>
            <a:ext cx="8915400" cy="5189242"/>
            <a:chOff x="152400" y="1143000"/>
            <a:chExt cx="8915400" cy="5189242"/>
          </a:xfrm>
        </p:grpSpPr>
        <p:sp>
          <p:nvSpPr>
            <p:cNvPr id="5" name="Rectangle 4"/>
            <p:cNvSpPr/>
            <p:nvPr/>
          </p:nvSpPr>
          <p:spPr>
            <a:xfrm>
              <a:off x="152400" y="1362833"/>
              <a:ext cx="2798379" cy="267765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2400" dirty="0">
                  <a:latin typeface="Arial" panose="020B0604020202020204" pitchFamily="34" charset="0"/>
                  <a:cs typeface="Arial" panose="020B0604020202020204" pitchFamily="34" charset="0"/>
                </a:rPr>
                <a:t>The payment amount and date authorized will show on the BDN M22 </a:t>
              </a:r>
              <a:r>
                <a:rPr lang="en-US" sz="2400" dirty="0" smtClean="0">
                  <a:latin typeface="Arial" panose="020B0604020202020204" pitchFamily="34" charset="0"/>
                  <a:cs typeface="Arial" panose="020B0604020202020204" pitchFamily="34" charset="0"/>
                </a:rPr>
                <a:t>screen.</a:t>
              </a:r>
              <a:br>
                <a:rPr lang="en-US" sz="2400" dirty="0" smtClean="0">
                  <a:latin typeface="Arial" panose="020B0604020202020204" pitchFamily="34" charset="0"/>
                  <a:cs typeface="Arial" panose="020B0604020202020204" pitchFamily="34" charset="0"/>
                </a:rPr>
              </a:br>
              <a:r>
                <a:rPr lang="en-US" sz="2400" i="1" dirty="0" smtClean="0">
                  <a:latin typeface="Arial" panose="020B0604020202020204" pitchFamily="34" charset="0"/>
                  <a:cs typeface="Arial" panose="020B0604020202020204" pitchFamily="34" charset="0"/>
                </a:rPr>
                <a:t>(</a:t>
              </a:r>
              <a:r>
                <a:rPr lang="en-US" sz="2400" i="1" dirty="0">
                  <a:latin typeface="Arial" panose="020B0604020202020204" pitchFamily="34" charset="0"/>
                  <a:cs typeface="Arial" panose="020B0604020202020204" pitchFamily="34" charset="0"/>
                </a:rPr>
                <a:t>except in the case of Ch35</a:t>
              </a:r>
              <a:r>
                <a:rPr lang="en-US" sz="2400" i="1" dirty="0" smtClean="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p:txBody>
        </p:sp>
        <p:grpSp>
          <p:nvGrpSpPr>
            <p:cNvPr id="8" name="Group 7"/>
            <p:cNvGrpSpPr/>
            <p:nvPr/>
          </p:nvGrpSpPr>
          <p:grpSpPr>
            <a:xfrm>
              <a:off x="3505200" y="1143000"/>
              <a:ext cx="5562600" cy="3124200"/>
              <a:chOff x="3337654" y="3389313"/>
              <a:chExt cx="5562600" cy="3124200"/>
            </a:xfrm>
          </p:grpSpPr>
          <p:pic>
            <p:nvPicPr>
              <p:cNvPr id="1026" name="Picture 2" descr="The Ch33 BDN Payment History Screen (M22) contains data on each payment made, the authorization date, type of payment, any proceeds or offsets and the net payment sent to the claimant." title="Ch33 Payment History Screen"/>
              <p:cNvPicPr>
                <a:picLocks noChangeAspect="1" noChangeArrowheads="1"/>
              </p:cNvPicPr>
              <p:nvPr/>
            </p:nvPicPr>
            <p:blipFill rotWithShape="1">
              <a:blip r:embed="rId3">
                <a:extLst>
                  <a:ext uri="{28A0092B-C50C-407E-A947-70E740481C1C}">
                    <a14:useLocalDpi xmlns:a14="http://schemas.microsoft.com/office/drawing/2010/main" val="0"/>
                  </a:ext>
                </a:extLst>
              </a:blip>
              <a:srcRect l="1086" t="2519"/>
              <a:stretch/>
            </p:blipFill>
            <p:spPr bwMode="auto">
              <a:xfrm>
                <a:off x="3337654" y="3389313"/>
                <a:ext cx="556260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4495800" y="3505200"/>
                <a:ext cx="1066800" cy="228600"/>
              </a:xfrm>
              <a:prstGeom prst="rect">
                <a:avLst/>
              </a:prstGeom>
              <a:solidFill>
                <a:srgbClr val="100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6248400" y="3505200"/>
                <a:ext cx="1066800" cy="228600"/>
              </a:xfrm>
              <a:prstGeom prst="rect">
                <a:avLst/>
              </a:prstGeom>
              <a:solidFill>
                <a:srgbClr val="100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13" name="Straight Arrow Connector 12"/>
            <p:cNvCxnSpPr/>
            <p:nvPr/>
          </p:nvCxnSpPr>
          <p:spPr>
            <a:xfrm>
              <a:off x="2950778" y="2649310"/>
              <a:ext cx="536647"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pic>
          <p:nvPicPr>
            <p:cNvPr id="15" name="Picture 2" descr="This picture shows a Payment History Screen from SHARE with three payments going to checking accounts on various dates." title="SHARE Screen"/>
            <p:cNvPicPr>
              <a:picLocks noChangeAspect="1" noChangeArrowheads="1"/>
            </p:cNvPicPr>
            <p:nvPr/>
          </p:nvPicPr>
          <p:blipFill rotWithShape="1">
            <a:blip r:embed="rId4">
              <a:extLst>
                <a:ext uri="{28A0092B-C50C-407E-A947-70E740481C1C}">
                  <a14:useLocalDpi xmlns:a14="http://schemas.microsoft.com/office/drawing/2010/main" val="0"/>
                </a:ext>
              </a:extLst>
            </a:blip>
            <a:srcRect r="4750"/>
            <a:stretch/>
          </p:blipFill>
          <p:spPr bwMode="auto">
            <a:xfrm>
              <a:off x="943893" y="5265442"/>
              <a:ext cx="7258050"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0" name="Straight Arrow Connector 19"/>
            <p:cNvCxnSpPr/>
            <p:nvPr/>
          </p:nvCxnSpPr>
          <p:spPr>
            <a:xfrm flipH="1">
              <a:off x="3657600" y="5425484"/>
              <a:ext cx="632626" cy="74671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1143002" y="4276768"/>
              <a:ext cx="6857998" cy="1396001"/>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2400" dirty="0" smtClean="0">
                  <a:latin typeface="Arial" panose="020B0604020202020204" pitchFamily="34" charset="0"/>
                  <a:cs typeface="Arial" panose="020B0604020202020204" pitchFamily="34" charset="0"/>
                </a:rPr>
                <a:t>To see the date the payment was actually sent, you must check in SHARE.</a:t>
              </a:r>
              <a:endParaRPr lang="en-US" sz="24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4577038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8382000" cy="1066800"/>
          </a:xfrm>
        </p:spPr>
        <p:txBody>
          <a:bodyPr/>
          <a:lstStyle/>
          <a:p>
            <a:r>
              <a:rPr lang="en-US" dirty="0" smtClean="0"/>
              <a:t>2. </a:t>
            </a:r>
            <a:r>
              <a:rPr lang="en-US" dirty="0"/>
              <a:t>Was the </a:t>
            </a:r>
            <a:r>
              <a:rPr lang="en-US" dirty="0" smtClean="0"/>
              <a:t>Payment Sent </a:t>
            </a:r>
            <a:r>
              <a:rPr lang="en-US" dirty="0"/>
              <a:t>to the </a:t>
            </a:r>
            <a:r>
              <a:rPr lang="en-US" dirty="0" smtClean="0"/>
              <a:t>Correct Location</a:t>
            </a:r>
            <a:r>
              <a:rPr lang="en-US" dirty="0"/>
              <a:t>?</a:t>
            </a:r>
          </a:p>
        </p:txBody>
      </p:sp>
      <p:sp>
        <p:nvSpPr>
          <p:cNvPr id="3" name="Content Placeholder 2"/>
          <p:cNvSpPr>
            <a:spLocks noGrp="1"/>
          </p:cNvSpPr>
          <p:nvPr>
            <p:ph idx="1"/>
          </p:nvPr>
        </p:nvSpPr>
        <p:spPr>
          <a:xfrm>
            <a:off x="457200" y="1447800"/>
            <a:ext cx="8229600" cy="4191000"/>
          </a:xfrm>
        </p:spPr>
        <p:txBody>
          <a:bodyPr>
            <a:normAutofit/>
          </a:bodyPr>
          <a:lstStyle/>
          <a:p>
            <a:pPr marL="0" indent="0">
              <a:buNone/>
            </a:pPr>
            <a:r>
              <a:rPr lang="en-US" dirty="0" smtClean="0"/>
              <a:t>Verify the student’s:</a:t>
            </a:r>
          </a:p>
          <a:p>
            <a:pPr lvl="1">
              <a:buFont typeface="Arial" panose="020B0604020202020204" pitchFamily="34" charset="0"/>
              <a:buChar char="•"/>
            </a:pPr>
            <a:r>
              <a:rPr lang="en-US" dirty="0" smtClean="0"/>
              <a:t>Address</a:t>
            </a:r>
          </a:p>
          <a:p>
            <a:pPr lvl="1">
              <a:buFont typeface="Arial" panose="020B0604020202020204" pitchFamily="34" charset="0"/>
              <a:buChar char="•"/>
            </a:pPr>
            <a:r>
              <a:rPr lang="en-US" dirty="0" smtClean="0"/>
              <a:t>EFT Account</a:t>
            </a:r>
          </a:p>
          <a:p>
            <a:pPr marL="0" indent="0">
              <a:buNone/>
            </a:pPr>
            <a:endParaRPr lang="en-US" dirty="0"/>
          </a:p>
          <a:p>
            <a:pPr marL="0" indent="0">
              <a:buNone/>
            </a:pPr>
            <a:r>
              <a:rPr lang="en-US" dirty="0" smtClean="0"/>
              <a:t>Correct if necessary using the established procedures.</a:t>
            </a:r>
          </a:p>
          <a:p>
            <a:endParaRPr lang="en-US" dirty="0"/>
          </a:p>
        </p:txBody>
      </p:sp>
      <p:sp>
        <p:nvSpPr>
          <p:cNvPr id="4" name="Slide Number Placeholder 3"/>
          <p:cNvSpPr>
            <a:spLocks noGrp="1"/>
          </p:cNvSpPr>
          <p:nvPr>
            <p:ph type="sldNum" sz="quarter" idx="12"/>
          </p:nvPr>
        </p:nvSpPr>
        <p:spPr/>
        <p:txBody>
          <a:bodyPr/>
          <a:lstStyle/>
          <a:p>
            <a:fld id="{3FE40F6C-36E6-4965-9D21-698197C3108F}" type="slidenum">
              <a:rPr lang="en-US" smtClean="0"/>
              <a:pPr/>
              <a:t>9</a:t>
            </a:fld>
            <a:endParaRPr lang="en-US" dirty="0"/>
          </a:p>
        </p:txBody>
      </p:sp>
      <p:sp>
        <p:nvSpPr>
          <p:cNvPr id="8" name="Footer Placeholder 4"/>
          <p:cNvSpPr>
            <a:spLocks noGrp="1"/>
          </p:cNvSpPr>
          <p:nvPr>
            <p:ph type="ftr" sz="quarter" idx="3"/>
          </p:nvPr>
        </p:nvSpPr>
        <p:spPr>
          <a:prstGeom prst="rect">
            <a:avLst/>
          </a:prstGeom>
        </p:spPr>
        <p:txBody>
          <a:bodyPr/>
          <a:lstStyle>
            <a:lvl1pPr algn="l">
              <a:defRPr sz="1200"/>
            </a:lvl1pPr>
          </a:lstStyle>
          <a:p>
            <a:r>
              <a:rPr lang="en-US" sz="1400" dirty="0" smtClean="0">
                <a:solidFill>
                  <a:schemeClr val="bg1"/>
                </a:solidFill>
              </a:rPr>
              <a:t>Payment Tracers</a:t>
            </a:r>
            <a:endParaRPr lang="en-US" sz="1400" dirty="0">
              <a:solidFill>
                <a:schemeClr val="bg1"/>
              </a:solidFill>
            </a:endParaRPr>
          </a:p>
        </p:txBody>
      </p:sp>
    </p:spTree>
    <p:extLst>
      <p:ext uri="{BB962C8B-B14F-4D97-AF65-F5344CB8AC3E}">
        <p14:creationId xmlns:p14="http://schemas.microsoft.com/office/powerpoint/2010/main" val="300865742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6&quot;/&gt;&lt;/object&gt;&lt;object type=&quot;3&quot; unique_id=&quot;10005&quot;&gt;&lt;property id=&quot;20148&quot; value=&quot;5&quot;/&gt;&lt;property id=&quot;20300&quot; value=&quot;Slide 2 - &amp;quot;Overview of Today’s Training&amp;quot;&quot;/&gt;&lt;property id=&quot;20307&quot; value=&quot;285&quot;/&gt;&lt;/object&gt;&lt;object type=&quot;3&quot; unique_id=&quot;10006&quot;&gt;&lt;property id=&quot;20148&quot; value=&quot;5&quot;/&gt;&lt;property id=&quot;20300&quot; value=&quot;Slide 3 - &amp;quot;Lesson Objectives&amp;quot;&quot;/&gt;&lt;property id=&quot;20307&quot; value=&quot;288&quot;/&gt;&lt;/object&gt;&lt;object type=&quot;3&quot; unique_id=&quot;10007&quot;&gt;&lt;property id=&quot;20148&quot; value=&quot;5&quot;/&gt;&lt;property id=&quot;20300&quot; value=&quot;Slide 4 - &amp;quot;Payment Tracer - Defined&amp;quot;&quot;/&gt;&lt;property id=&quot;20307&quot; value=&quot;300&quot;/&gt;&lt;/object&gt;&lt;object type=&quot;3&quot; unique_id=&quot;10008&quot;&gt;&lt;property id=&quot;20148&quot; value=&quot;5&quot;/&gt;&lt;property id=&quot;20300&quot; value=&quot;Slide 5 - &amp;quot;Steps to Initiate a Payment Tracer&amp;quot;&quot;/&gt;&lt;property id=&quot;20307&quot; value=&quot;299&quot;/&gt;&lt;/object&gt;&lt;object type=&quot;3&quot; unique_id=&quot;10009&quot;&gt;&lt;property id=&quot;20148&quot; value=&quot;5&quot;/&gt;&lt;property id=&quot;20300&quot; value=&quot;Slide 6 - &amp;quot;Requesting a Payment Tracer - Considerations&amp;quot;&quot;/&gt;&lt;property id=&quot;20307&quot; value=&quot;292&quot;/&gt;&lt;/object&gt;&lt;object type=&quot;3&quot; unique_id=&quot;10010&quot;&gt;&lt;property id=&quot;20148&quot; value=&quot;5&quot;/&gt;&lt;property id=&quot;20300&quot; value=&quot;Slide 7 - &amp;quot;1. Has the Payment Been Issued?&amp;quot;&quot;/&gt;&lt;property id=&quot;20307&quot; value=&quot;301&quot;/&gt;&lt;/object&gt;&lt;object type=&quot;3&quot; unique_id=&quot;10011&quot;&gt;&lt;property id=&quot;20148&quot; value=&quot;5&quot;/&gt;&lt;property id=&quot;20300&quot; value=&quot;Slide 8 - &amp;quot;1. Has the Payment Been Issued? – &amp;#x0D;&amp;#x0A;BDN and SHARE&amp;quot;&quot;/&gt;&lt;property id=&quot;20307&quot; value=&quot;322&quot;/&gt;&lt;/object&gt;&lt;object type=&quot;3&quot; unique_id=&quot;10012&quot;&gt;&lt;property id=&quot;20148&quot; value=&quot;5&quot;/&gt;&lt;property id=&quot;20300&quot; value=&quot;Slide 9 - &amp;quot;2. Was the Payment Sent to the Correct Location?&amp;quot;&quot;/&gt;&lt;property id=&quot;20307&quot; value=&quot;323&quot;/&gt;&lt;/object&gt;&lt;object type=&quot;3&quot; unique_id=&quot;10013&quot;&gt;&lt;property id=&quot;20148&quot; value=&quot;5&quot;/&gt;&lt;property id=&quot;20300&quot; value=&quot;Slide 10 - &amp;quot;3. Was the Payment Included With Other Payments?&amp;quot;&quot;/&gt;&lt;property id=&quot;20307&quot; value=&quot;324&quot;/&gt;&lt;/object&gt;&lt;object type=&quot;3&quot; unique_id=&quot;10014&quot;&gt;&lt;property id=&quot;20148&quot; value=&quot;5&quot;/&gt;&lt;property id=&quot;20300&quot; value=&quot;Slide 11 - &amp;quot;4. Was the Payment Applied to a Debt?&amp;quot;&quot;/&gt;&lt;property id=&quot;20307&quot; value=&quot;325&quot;/&gt;&lt;/object&gt;&lt;object type=&quot;3&quot; unique_id=&quot;10015&quot;&gt;&lt;property id=&quot;20148&quot; value=&quot;5&quot;/&gt;&lt;property id=&quot;20300&quot; value=&quot;Slide 12 - &amp;quot;4. Was the Payment Applied to a Debt? (Continued)&amp;quot;&quot;/&gt;&lt;property id=&quot;20307&quot; value=&quot;338&quot;/&gt;&lt;/object&gt;&lt;object type=&quot;3&quot; unique_id=&quot;10016&quot;&gt;&lt;property id=&quot;20148&quot; value=&quot;5&quot;/&gt;&lt;property id=&quot;20300&quot; value=&quot;Slide 13 - &amp;quot;5. Was the Payment Returned?&amp;quot;&quot;/&gt;&lt;property id=&quot;20307&quot; value=&quot;326&quot;/&gt;&lt;/object&gt;&lt;object type=&quot;3&quot; unique_id=&quot;10017&quot;&gt;&lt;property id=&quot;20148&quot; value=&quot;5&quot;/&gt;&lt;property id=&quot;20300&quot; value=&quot;Slide 14 - &amp;quot;Requesting a Payment Tracer&amp;quot;&quot;/&gt;&lt;property id=&quot;20307&quot; value=&quot;327&quot;/&gt;&lt;/object&gt;&lt;object type=&quot;3&quot; unique_id=&quot;10018&quot;&gt;&lt;property id=&quot;20148&quot; value=&quot;5&quot;/&gt;&lt;property id=&quot;20300&quot; value=&quot;Slide 15 - &amp;quot;Payments Over a Year Old&amp;quot;&quot;/&gt;&lt;property id=&quot;20307&quot; value=&quot;305&quot;/&gt;&lt;/object&gt;&lt;object type=&quot;3&quot; unique_id=&quot;10019&quot;&gt;&lt;property id=&quot;20148&quot; value=&quot;5&quot;/&gt;&lt;property id=&quot;20300&quot; value=&quot;Slide 16 - &amp;quot;Comprehension Check&amp;quot;&quot;/&gt;&lt;property id=&quot;20307&quot; value=&quot;304&quot;/&gt;&lt;/object&gt;&lt;object type=&quot;3&quot; unique_id=&quot;10020&quot;&gt;&lt;property id=&quot;20148&quot; value=&quot;5&quot;/&gt;&lt;property id=&quot;20300&quot; value=&quot;Slide 17 - &amp;quot;Group Activity&amp;quot;&quot;/&gt;&lt;property id=&quot;20307&quot; value=&quot;303&quot;/&gt;&lt;/object&gt;&lt;object type=&quot;3&quot; unique_id=&quot;10021&quot;&gt;&lt;property id=&quot;20148&quot; value=&quot;5&quot;/&gt;&lt;property id=&quot;20300&quot; value=&quot;Slide 18 - &amp;quot;Payment Tracer 1st, 2nd, 3rd Requests&amp;quot;&quot;/&gt;&lt;property id=&quot;20307&quot; value=&quot;306&quot;/&gt;&lt;/object&gt;&lt;object type=&quot;3&quot; unique_id=&quot;10022&quot;&gt;&lt;property id=&quot;20148&quot; value=&quot;5&quot;/&gt;&lt;property id=&quot;20300&quot; value=&quot;Slide 19 - &amp;quot;Payment Tracer – 1st Request Procedures&amp;quot;&quot;/&gt;&lt;property id=&quot;20307&quot; value=&quot;328&quot;/&gt;&lt;/object&gt;&lt;object type=&quot;3&quot; unique_id=&quot;10023&quot;&gt;&lt;property id=&quot;20148&quot; value=&quot;5&quot;/&gt;&lt;property id=&quot;20300&quot; value=&quot;Slide 20 - &amp;quot;Payment Tracer Email Template&amp;quot;&quot;/&gt;&lt;property id=&quot;20307&quot; value=&quot;331&quot;/&gt;&lt;/object&gt;&lt;object type=&quot;3&quot; unique_id=&quot;10024&quot;&gt;&lt;property id=&quot;20148&quot; value=&quot;5&quot;/&gt;&lt;property id=&quot;20300&quot; value=&quot;Slide 21 - &amp;quot;Payment Tracer – 2nd Request Procedures&amp;quot;&quot;/&gt;&lt;property id=&quot;20307&quot; value=&quot;329&quot;/&gt;&lt;/object&gt;&lt;object type=&quot;3&quot; unique_id=&quot;10025&quot;&gt;&lt;property id=&quot;20148&quot; value=&quot;5&quot;/&gt;&lt;property id=&quot;20300&quot; value=&quot;Slide 22 - &amp;quot;Payment Tracer Procedures&amp;quot;&quot;/&gt;&lt;property id=&quot;20307&quot; value=&quot;330&quot;/&gt;&lt;/object&gt;&lt;object type=&quot;3&quot; unique_id=&quot;10026&quot;&gt;&lt;property id=&quot;20148&quot; value=&quot;5&quot;/&gt;&lt;property id=&quot;20300&quot; value=&quot;Slide 23 - &amp;quot;Additional Finance Issues &amp;#x0D;&amp;#x0A;Requiring Escalation&amp;quot;&quot;/&gt;&lt;property id=&quot;20307&quot; value=&quot;308&quot;/&gt;&lt;/object&gt;&lt;object type=&quot;3&quot; unique_id=&quot;10027&quot;&gt;&lt;property id=&quot;20148&quot; value=&quot;5&quot;/&gt;&lt;property id=&quot;20300&quot; value=&quot;Slide 24 - &amp;quot;Finance Escalation Request Form Template&amp;quot;&quot;/&gt;&lt;property id=&quot;20307&quot; value=&quot;309&quot;/&gt;&lt;/object&gt;&lt;object type=&quot;3&quot; unique_id=&quot;10028&quot;&gt;&lt;property id=&quot;20148&quot; value=&quot;5&quot;/&gt;&lt;property id=&quot;20300&quot; value=&quot;Slide 25 - &amp;quot;Individual Activity&amp;quot;&quot;/&gt;&lt;property id=&quot;20307&quot; value=&quot;310&quot;/&gt;&lt;/object&gt;&lt;object type=&quot;3&quot; unique_id=&quot;10029&quot;&gt;&lt;property id=&quot;20148&quot; value=&quot;5&quot;/&gt;&lt;property id=&quot;20300&quot; value=&quot;Slide 26 - &amp;quot;What Happens After &amp;#x0D;&amp;#x0A;the Payment is Traced?&amp;quot;&quot;/&gt;&lt;property id=&quot;20307&quot; value=&quot;311&quot;/&gt;&lt;/object&gt;&lt;object type=&quot;3&quot; unique_id=&quot;10030&quot;&gt;&lt;property id=&quot;20148&quot; value=&quot;5&quot;/&gt;&lt;property id=&quot;20300&quot; value=&quot;Slide 27 - &amp;quot;What Happens After &amp;#x0D;&amp;#x0A;the Check is Traced?&amp;quot;&quot;/&gt;&lt;property id=&quot;20307&quot; value=&quot;332&quot;/&gt;&lt;/object&gt;&lt;object type=&quot;3&quot; unique_id=&quot;10031&quot;&gt;&lt;property id=&quot;20148&quot; value=&quot;5&quot;/&gt;&lt;property id=&quot;20300&quot; value=&quot;Slide 28 - &amp;quot;What Happens After &amp;#x0D;&amp;#x0A;the Check is Traced? (Continued)&amp;quot;&quot;/&gt;&lt;property id=&quot;20307&quot; value=&quot;335&quot;/&gt;&lt;/object&gt;&lt;object type=&quot;3&quot; unique_id=&quot;10032&quot;&gt;&lt;property id=&quot;20148&quot; value=&quot;5&quot;/&gt;&lt;property id=&quot;20300&quot; value=&quot;Slide 29 - &amp;quot;What Happens After &amp;#x0D;&amp;#x0A;the EFT is Traced?&amp;quot;&quot;/&gt;&lt;property id=&quot;20307&quot; value=&quot;334&quot;/&gt;&lt;/object&gt;&lt;object type=&quot;3&quot; unique_id=&quot;10033&quot;&gt;&lt;property id=&quot;20148&quot; value=&quot;5&quot;/&gt;&lt;property id=&quot;20300&quot; value=&quot;Slide 30 - &amp;quot;Comprehension Check&amp;quot;&quot;/&gt;&lt;property id=&quot;20307&quot; value=&quot;337&quot;/&gt;&lt;/object&gt;&lt;object type=&quot;3&quot; unique_id=&quot;10034&quot;&gt;&lt;property id=&quot;20148&quot; value=&quot;5&quot;/&gt;&lt;property id=&quot;20300&quot; value=&quot;Slide 31 - &amp;quot;Lesson References&amp;quot;&quot;/&gt;&lt;property id=&quot;20307&quot; value=&quot;294&quot;/&gt;&lt;/object&gt;&lt;object type=&quot;3&quot; unique_id=&quot;10035&quot;&gt;&lt;property id=&quot;20148&quot; value=&quot;5&quot;/&gt;&lt;property id=&quot;20300&quot; value=&quot;Slide 32 - &amp;quot;Summary&amp;quot;&quot;/&gt;&lt;property id=&quot;20307&quot; value=&quot;296&quot;/&gt;&lt;/object&gt;&lt;object type=&quot;3&quot; unique_id=&quot;10036&quot;&gt;&lt;property id=&quot;20148&quot; value=&quot;5&quot;/&gt;&lt;property id=&quot;20300&quot; value=&quot;Slide 33 - &amp;quot;What questions do you have?&amp;quot;&quot;/&gt;&lt;property id=&quot;20307&quot; value=&quot;317&quot;/&gt;&lt;/object&gt;&lt;object type=&quot;3&quot; unique_id=&quot;10037&quot;&gt;&lt;property id=&quot;20148&quot; value=&quot;5&quot;/&gt;&lt;property id=&quot;20300&quot; value=&quot;Slide 34 - &amp;quot;TMS Assessment and Survey&amp;quot;&quot;/&gt;&lt;property id=&quot;20307&quot; value=&quot;298&quot;/&gt;&lt;/object&gt;&lt;/object&gt;&lt;/object&gt;&lt;/database&gt;"/>
  <p:tag name="SECTOMILLISECCONVERTED" val="1"/>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dlc_DocId xmlns="ced1f988-d16c-4eb7-9443-312b8723c36c">EDUSHARE-305-268</_dlc_DocId>
    <_dlc_DocIdUrl xmlns="ced1f988-d16c-4eb7-9443-312b8723c36c">
      <Url>http://vaww.infoshare.va.gov/sites/educationservice/225/225A/_layouts/DocIdRedir.aspx?ID=EDUSHARE-305-268</Url>
      <Description>EDUSHARE-305-268</Description>
    </_dlc_DocIdUrl>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E4CC919667E7F640A1A551220B66E1DD" ma:contentTypeVersion="0" ma:contentTypeDescription="Create a new document." ma:contentTypeScope="" ma:versionID="8896d82f8ccc3cc9dcdf2780e0b81e9a">
  <xsd:schema xmlns:xsd="http://www.w3.org/2001/XMLSchema" xmlns:xs="http://www.w3.org/2001/XMLSchema" xmlns:p="http://schemas.microsoft.com/office/2006/metadata/properties" xmlns:ns2="ced1f988-d16c-4eb7-9443-312b8723c36c" targetNamespace="http://schemas.microsoft.com/office/2006/metadata/properties" ma:root="true" ma:fieldsID="1d673b042d7c1ef98ca4e77565e1a0f7" ns2:_="">
    <xsd:import namespace="ced1f988-d16c-4eb7-9443-312b8723c36c"/>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d1f988-d16c-4eb7-9443-312b8723c36c"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0AB7CFB-A7EB-4D97-B317-6C894C98F3B8}">
  <ds:schemaRefs>
    <ds:schemaRef ds:uri="http://schemas.microsoft.com/sharepoint/events"/>
  </ds:schemaRefs>
</ds:datastoreItem>
</file>

<file path=customXml/itemProps2.xml><?xml version="1.0" encoding="utf-8"?>
<ds:datastoreItem xmlns:ds="http://schemas.openxmlformats.org/officeDocument/2006/customXml" ds:itemID="{53FFBF52-CA27-49CE-BC0D-6472A767BE02}">
  <ds:schemaRefs>
    <ds:schemaRef ds:uri="http://schemas.microsoft.com/sharepoint/v3/contenttype/forms"/>
  </ds:schemaRefs>
</ds:datastoreItem>
</file>

<file path=customXml/itemProps3.xml><?xml version="1.0" encoding="utf-8"?>
<ds:datastoreItem xmlns:ds="http://schemas.openxmlformats.org/officeDocument/2006/customXml" ds:itemID="{EE589B4C-95E5-4A69-A5B6-12ACA6FFF17A}">
  <ds:schemaRefs>
    <ds:schemaRef ds:uri="http://schemas.microsoft.com/office/2006/documentManagement/types"/>
    <ds:schemaRef ds:uri="http://purl.org/dc/dcmitype/"/>
    <ds:schemaRef ds:uri="http://www.w3.org/XML/1998/namespace"/>
    <ds:schemaRef ds:uri="http://schemas.microsoft.com/office/2006/metadata/properties"/>
    <ds:schemaRef ds:uri="http://schemas.microsoft.com/office/infopath/2007/PartnerControls"/>
    <ds:schemaRef ds:uri="http://purl.org/dc/terms/"/>
    <ds:schemaRef ds:uri="http://schemas.openxmlformats.org/package/2006/metadata/core-properties"/>
    <ds:schemaRef ds:uri="ced1f988-d16c-4eb7-9443-312b8723c36c"/>
    <ds:schemaRef ds:uri="http://purl.org/dc/elements/1.1/"/>
  </ds:schemaRefs>
</ds:datastoreItem>
</file>

<file path=customXml/itemProps4.xml><?xml version="1.0" encoding="utf-8"?>
<ds:datastoreItem xmlns:ds="http://schemas.openxmlformats.org/officeDocument/2006/customXml" ds:itemID="{72AC7002-82D6-40D6-9749-25AFCF62AED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ed1f988-d16c-4eb7-9443-312b8723c36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28213</TotalTime>
  <Words>1610</Words>
  <Application>Microsoft Office PowerPoint</Application>
  <PresentationFormat>On-screen Show (4:3)</PresentationFormat>
  <Paragraphs>287</Paragraphs>
  <Slides>34</Slides>
  <Notes>34</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1_Office Theme</vt:lpstr>
      <vt:lpstr>PowerPoint Presentation</vt:lpstr>
      <vt:lpstr>Overview of Today’s Training</vt:lpstr>
      <vt:lpstr>Lesson Objectives</vt:lpstr>
      <vt:lpstr>Payment Tracer - Defined</vt:lpstr>
      <vt:lpstr>Steps to Initiate a Payment Tracer</vt:lpstr>
      <vt:lpstr>Requesting a Payment Tracer - Considerations</vt:lpstr>
      <vt:lpstr>1. Has the Payment Been Issued?</vt:lpstr>
      <vt:lpstr>1. Has the Payment Been Issued? –  BDN and SHARE</vt:lpstr>
      <vt:lpstr>2. Was the Payment Sent to the Correct Location?</vt:lpstr>
      <vt:lpstr>3. Was the Payment Included With Other Payments?</vt:lpstr>
      <vt:lpstr>4. Was the Payment Applied to a Debt?</vt:lpstr>
      <vt:lpstr>4. Was the Payment Applied to a Debt? (Continued)</vt:lpstr>
      <vt:lpstr>5. Was the Payment Returned?</vt:lpstr>
      <vt:lpstr>Requesting a Payment Tracer</vt:lpstr>
      <vt:lpstr>Payments Over a Year Old</vt:lpstr>
      <vt:lpstr>Comprehension Check</vt:lpstr>
      <vt:lpstr>Group Activity</vt:lpstr>
      <vt:lpstr>Payment Tracer 1st, 2nd, 3rd Requests</vt:lpstr>
      <vt:lpstr>Payment Tracer – 1st Request Procedures</vt:lpstr>
      <vt:lpstr>Payment Tracer Email Template</vt:lpstr>
      <vt:lpstr>Payment Tracer – 2nd Request Procedures</vt:lpstr>
      <vt:lpstr>Payment Tracer Procedures</vt:lpstr>
      <vt:lpstr>Additional Finance Issues  Requiring Escalation</vt:lpstr>
      <vt:lpstr>Finance Escalation Request Form Template</vt:lpstr>
      <vt:lpstr>Individual Activity</vt:lpstr>
      <vt:lpstr>What Happens After  the Payment is Traced?</vt:lpstr>
      <vt:lpstr>What Happens After  the Check is Traced?</vt:lpstr>
      <vt:lpstr>What Happens After  the Check is Traced? (Continued)</vt:lpstr>
      <vt:lpstr>What Happens After  the EFT is Traced?</vt:lpstr>
      <vt:lpstr>Comprehension Check</vt:lpstr>
      <vt:lpstr>Lesson References</vt:lpstr>
      <vt:lpstr>Summary</vt:lpstr>
      <vt:lpstr>What questions do you have?</vt:lpstr>
      <vt:lpstr>TMS Assessment and Survey</vt:lpstr>
    </vt:vector>
  </TitlesOfParts>
  <Company>Veterans Benefits Administration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Payment Tracers</dc:title>
  <dc:subject>Veterans Claims Examiner Non-Technical Agents</dc:subject>
  <dc:creator>Department of Veterans Affairs, Veterans Benefits Administration, Compensation Service, STAFF</dc:creator>
  <cp:keywords>payment tracers, education call center</cp:keywords>
  <dc:description>The purpose of this lesson is to provide Veterans Claims Examiner Non-Technical Agents (commonly referred to as “phone techs”) in the Education Call_x000d_
 Center with the knowledge needed to properly perform a payment tracer for benefits issued by check or electronic funds transfer (EFT).</dc:description>
  <cp:lastModifiedBy>Kathleen Poole</cp:lastModifiedBy>
  <cp:revision>402</cp:revision>
  <cp:lastPrinted>2014-12-11T15:38:44Z</cp:lastPrinted>
  <dcterms:created xsi:type="dcterms:W3CDTF">2014-09-26T18:35:36Z</dcterms:created>
  <dcterms:modified xsi:type="dcterms:W3CDTF">2016-04-06T18:43:29Z</dcterms:modified>
  <cp:category>NTC Curriculum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0x010100E4CC919667E7F640A1A551220B66E1DD</vt:lpwstr>
  </property>
  <property fmtid="{D5CDD505-2E9C-101B-9397-08002B2CF9AE}" pid="3" name="_dlc_DocIdItemGuid">
    <vt:lpwstr>650332ca-7d85-4116-b613-f510d3120007</vt:lpwstr>
  </property>
  <property fmtid="{D5CDD505-2E9C-101B-9397-08002B2CF9AE}" pid="4" name="Language">
    <vt:lpwstr>En</vt:lpwstr>
  </property>
  <property fmtid="{D5CDD505-2E9C-101B-9397-08002B2CF9AE}" pid="5" name="Type">
    <vt:lpwstr>Presentation</vt:lpwstr>
  </property>
</Properties>
</file>