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47"/>
  </p:notesMasterIdLst>
  <p:handoutMasterIdLst>
    <p:handoutMasterId r:id="rId48"/>
  </p:handoutMasterIdLst>
  <p:sldIdLst>
    <p:sldId id="257" r:id="rId6"/>
    <p:sldId id="258" r:id="rId7"/>
    <p:sldId id="259" r:id="rId8"/>
    <p:sldId id="293" r:id="rId9"/>
    <p:sldId id="351" r:id="rId10"/>
    <p:sldId id="260" r:id="rId11"/>
    <p:sldId id="263" r:id="rId12"/>
    <p:sldId id="322" r:id="rId13"/>
    <p:sldId id="332" r:id="rId14"/>
    <p:sldId id="321" r:id="rId15"/>
    <p:sldId id="333" r:id="rId16"/>
    <p:sldId id="334" r:id="rId17"/>
    <p:sldId id="323" r:id="rId18"/>
    <p:sldId id="325" r:id="rId19"/>
    <p:sldId id="326" r:id="rId20"/>
    <p:sldId id="335" r:id="rId21"/>
    <p:sldId id="354" r:id="rId22"/>
    <p:sldId id="331" r:id="rId23"/>
    <p:sldId id="314" r:id="rId24"/>
    <p:sldId id="352" r:id="rId25"/>
    <p:sldId id="336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53" r:id="rId37"/>
    <p:sldId id="319" r:id="rId38"/>
    <p:sldId id="317" r:id="rId39"/>
    <p:sldId id="349" r:id="rId40"/>
    <p:sldId id="318" r:id="rId41"/>
    <p:sldId id="350" r:id="rId42"/>
    <p:sldId id="304" r:id="rId43"/>
    <p:sldId id="311" r:id="rId44"/>
    <p:sldId id="313" r:id="rId45"/>
    <p:sldId id="307" r:id="rId46"/>
  </p:sldIdLst>
  <p:sldSz cx="9144000" cy="6858000" type="screen4x3"/>
  <p:notesSz cx="6858000" cy="92964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9550" autoAdjust="0"/>
  </p:normalViewPr>
  <p:slideViewPr>
    <p:cSldViewPr snapToGrid="0">
      <p:cViewPr varScale="1">
        <p:scale>
          <a:sx n="95" d="100"/>
          <a:sy n="95" d="100"/>
        </p:scale>
        <p:origin x="10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III.iv.4.B.1.h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54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24411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254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24411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557739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54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2058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57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3086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50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4115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4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5144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0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254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5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1963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5144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488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091168"/>
      </p:ext>
    </p:extLst>
  </p:cSld>
  <p:clrMapOvr>
    <a:masterClrMapping/>
  </p:clrMapOvr>
  <p:transition>
    <p:fade thruBlk="1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769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33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ctr" defTabSz="122058" rtl="0" eaLnBrk="1" latinLnBrk="0" hangingPunct="1">
        <a:spcBef>
          <a:spcPct val="0"/>
        </a:spcBef>
        <a:buNone/>
        <a:defRPr sz="1181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1029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2058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3086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115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59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430184-282D-4B2D-90F9-0DB368E24FC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Eyes (RVSR Advanced)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38274" y="3429000"/>
            <a:ext cx="235458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D3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sz="2100" b="1" i="1" kern="0" dirty="0">
              <a:latin typeface="Century Schoolbook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605B99-DFD3-4E37-92B0-8D675BF168EA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28D2DC-590D-4FCD-A708-D6456D5D9480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May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Visual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Visual impairment considers:</a:t>
            </a: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Central visual acuity</a:t>
            </a: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Field of vision</a:t>
            </a: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Muscle function</a:t>
            </a:r>
          </a:p>
          <a:p>
            <a:r>
              <a:rPr lang="en-US" altLang="en-US" dirty="0">
                <a:latin typeface="+mj-lt"/>
              </a:rPr>
              <a:t>Tests for visual impairment used for rating purposes include:</a:t>
            </a:r>
          </a:p>
          <a:p>
            <a:pPr lvl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Snellen chart (visual acuity)</a:t>
            </a:r>
          </a:p>
          <a:p>
            <a:pPr lvl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Visual field chart or table, measuring visual field</a:t>
            </a:r>
          </a:p>
          <a:p>
            <a:pPr lvl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Visual field chart documenting muscle impairment (diplopia)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6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Visual Acuity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Exam includes central uncorrected and corrected visual acuity for distance and near using Snellen’s test type, or equivalent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Evaluation based on basis of corrected distance vision, unless exception exists</a:t>
            </a:r>
          </a:p>
          <a:p>
            <a:r>
              <a:rPr lang="en-US" dirty="0"/>
              <a:t>Visual acuity evaluated under diagnostic codes (DC) 6061-6066</a:t>
            </a:r>
          </a:p>
          <a:p>
            <a:r>
              <a:rPr lang="en-US" dirty="0"/>
              <a:t>Each DC shows degree of impairment for worse eye, followed by a list of possible impairments for the better eye</a:t>
            </a:r>
          </a:p>
          <a:p>
            <a:pPr>
              <a:defRPr/>
            </a:pPr>
            <a:r>
              <a:rPr lang="en-US" dirty="0"/>
              <a:t>Criteria for each evaluation level = visual acuity in feet (meters)</a:t>
            </a:r>
          </a:p>
          <a:p>
            <a:pPr>
              <a:defRPr/>
            </a:pPr>
            <a:r>
              <a:rPr lang="en-US" dirty="0"/>
              <a:t>Disabilities with superscript (</a:t>
            </a:r>
            <a:r>
              <a:rPr lang="en-US" baseline="30000" dirty="0"/>
              <a:t>1</a:t>
            </a:r>
            <a:r>
              <a:rPr lang="en-US" dirty="0"/>
              <a:t>) = SMC</a:t>
            </a:r>
          </a:p>
          <a:p>
            <a:pPr>
              <a:defRPr/>
            </a:pPr>
            <a:r>
              <a:rPr lang="en-US" dirty="0"/>
              <a:t>Loss of eye, but no prosthesis:  Add 10 percent, under DC 6063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Visual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Visual field testing must be performed when visual field defect is perceived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If Veteran does not have a visual field defect, visual field testing is not required</a:t>
            </a:r>
          </a:p>
          <a:p>
            <a:r>
              <a:rPr lang="en-US" dirty="0">
                <a:latin typeface="+mj-lt"/>
              </a:rPr>
              <a:t>Examination facility can use any of the following to test visual fields</a:t>
            </a:r>
          </a:p>
          <a:p>
            <a:pPr lvl="1"/>
            <a:r>
              <a:rPr lang="en-US" dirty="0" err="1">
                <a:latin typeface="+mj-lt"/>
                <a:cs typeface="Times New Roman" panose="02020603050405020304" pitchFamily="18" charset="0"/>
              </a:rPr>
              <a:t>Goldmann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Bowl kinetic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perimetry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; or, automatic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perimetry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(Humphrey Model 750, Octopus Model 101); or, later versions of the Humphrey or Octopus machines with simulated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Goldmann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kinetic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perimetry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Visual field testing may be reported in a chart of table format.  Inclusion of the </a:t>
            </a:r>
            <a:r>
              <a:rPr lang="en-US" dirty="0" err="1">
                <a:latin typeface="+mj-lt"/>
              </a:rPr>
              <a:t>Goldmann</a:t>
            </a:r>
            <a:r>
              <a:rPr lang="en-US" dirty="0">
                <a:latin typeface="+mj-lt"/>
              </a:rPr>
              <a:t> chart or equivalent charting is no longer a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625" dirty="0"/>
              <a:t>Visual Field Examinations (38 CFR §4.76 and 4.76a)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Add remaining field at each of eight principal meridians &amp; divide by eight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result is the remaining field of vision, or degrees of average concentric contraction. Locate this number under DC 6080</a:t>
            </a:r>
          </a:p>
          <a:p>
            <a:pPr lvl="1">
              <a:lnSpc>
                <a:spcPct val="90000"/>
              </a:lnSpc>
              <a:defRPr/>
            </a:pPr>
            <a:endParaRPr lang="en-US" sz="21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If the average concentric contraction for the left and right eyes fall into different ranges under DC 6080, convert concentric contraction to visual acuity per equivalents shown under DC6080 </a:t>
            </a: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Use these visual acuity equivalents to evaluate the visual field impairment under DC 6066.</a:t>
            </a:r>
            <a:endParaRPr lang="en-US" u="sng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dirty="0"/>
              <a:t>Considering Impairments of Both </a:t>
            </a:r>
            <a:br>
              <a:rPr lang="en-US" dirty="0"/>
            </a:br>
            <a:r>
              <a:rPr lang="en-US" dirty="0"/>
              <a:t>Visual Acuity and Visual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When there are impairments of both visual acuity and visual field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determine for each eye the percentage evaluation for visual acuity and for visual field loss (expressed as a level of visual acuity under 38 CFR 4.79, DC 6080), and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combine the evaluations under 38 CFR 4.25, resulting in a single issue for the eye condition on your code sheet 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combined evaluation for visual impairment can then be combined with any other disabilities that are present.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dirty="0"/>
              <a:t>Example: Combining Impairments of Both </a:t>
            </a:r>
            <a:br>
              <a:rPr lang="en-US" dirty="0"/>
            </a:br>
            <a:r>
              <a:rPr lang="en-US" dirty="0"/>
              <a:t>Visual Acuity and Visual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Situation</a:t>
            </a:r>
            <a:r>
              <a:rPr lang="en-US" dirty="0"/>
              <a:t>: 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Corrected visual acuity is 20/40 in the right eye and 20/70 in the left eye, warranting a 10-percent evaluation.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Visual field loss in right eye is remaining field 38 degrees (equivalent to visual acuity 20/70) and loss in left eye is remaining field 28 degrees (equivalent to visual acuity 20/100), warranting a 30-percent evaluation. </a:t>
            </a:r>
          </a:p>
          <a:p>
            <a:endParaRPr lang="en-US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i="1" dirty="0"/>
              <a:t>Result</a:t>
            </a:r>
            <a:r>
              <a:rPr lang="en-US" dirty="0"/>
              <a:t>:  Under 38 CFR 4.25, combine the 30-percent evaluation for visual field loss with the 10-percent evaluation for visual acuity, which results in a 40-percent combined evaluation for bilateral visual impairment.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Muscle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Muscle function impairment typically evaluated as diplopia.</a:t>
            </a:r>
          </a:p>
          <a:p>
            <a:r>
              <a:rPr lang="en-US" dirty="0"/>
              <a:t>§4.78 requires the use of </a:t>
            </a:r>
            <a:r>
              <a:rPr lang="en-US" dirty="0" err="1"/>
              <a:t>Goldmann</a:t>
            </a:r>
            <a:r>
              <a:rPr lang="en-US" dirty="0"/>
              <a:t> Bowl kinetic perimeter testing, or the Tangent Screen for examination of muscle function. </a:t>
            </a:r>
          </a:p>
          <a:p>
            <a:r>
              <a:rPr lang="en-US" dirty="0"/>
              <a:t>Examiner must document the results of muscle function testing by identifying the quadrant(s) and range(s) of degrees in which diplopia exists. </a:t>
            </a:r>
          </a:p>
          <a:p>
            <a:r>
              <a:rPr lang="en-US" dirty="0"/>
              <a:t>Documentation on a </a:t>
            </a:r>
            <a:r>
              <a:rPr lang="en-US" dirty="0" err="1"/>
              <a:t>Goldmann</a:t>
            </a:r>
            <a:r>
              <a:rPr lang="en-US" dirty="0"/>
              <a:t> Perimeter Chart is </a:t>
            </a:r>
            <a:r>
              <a:rPr lang="en-US" b="1" u="sng" dirty="0"/>
              <a:t>not required</a:t>
            </a:r>
            <a:r>
              <a:rPr lang="en-US" dirty="0"/>
              <a:t> but acceptable.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6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Diplopia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Diplopia – double vision – muscle function impairment</a:t>
            </a:r>
          </a:p>
          <a:p>
            <a:r>
              <a:rPr lang="en-US" dirty="0"/>
              <a:t>Ratings of diplopia and decreased visual acuity/field of vision not to be applied in the same eye.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Must have diagnosis reflecting disease or injury causing diplopia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Apply diplopia rating only when it would result in higher evaluation as compared with percentage for impairment of either visual acuity or visual field</a:t>
            </a:r>
            <a:endParaRPr lang="en-US" i="1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Note under DC 6090: in accordance with 38 CFR 4.31, diplopia that is occasional or that is correctable with spectacles is evaluated at 0 percent.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Refer to M21-1 III.iv.4.C for more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Rating Decision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Cite the actual disease, injury, or other basic condition as the diagnosis, rather than a mere citation of impaired visual acuity, field of vision, or motor efficiency. </a:t>
            </a:r>
          </a:p>
          <a:p>
            <a:r>
              <a:rPr lang="en-US" dirty="0"/>
              <a:t>Actual pathology, other than refractive error, is required to support impairment of visual acuity. Impaired field of vision and impaired motor field function must be supported by actual appropriate pathology.</a:t>
            </a:r>
          </a:p>
          <a:p>
            <a:r>
              <a:rPr lang="en-US" dirty="0"/>
              <a:t>In a case where visual acuity falls between two steps, elevate to the next greater </a:t>
            </a:r>
            <a:r>
              <a:rPr lang="en-US" dirty="0" err="1"/>
              <a:t>schedular</a:t>
            </a:r>
            <a:r>
              <a:rPr lang="en-US" dirty="0"/>
              <a:t>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Topic 1 Knowledge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285648"/>
          </a:xfrm>
        </p:spPr>
        <p:txBody>
          <a:bodyPr>
            <a:normAutofit lnSpcReduction="10000"/>
          </a:bodyPr>
          <a:lstStyle/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What three types of impairment of vision are considered for rating purposes?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True or false: eye exams must include data for both corrected and uncorrected visual acuity.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True or false: Under the current definition of incapacitating episodes, the treatment visits must be documented. 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Evaluations for impairment of visual acuity should be based on which visual acuity test result (near, distance, corrected, uncorrected, etc.)?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How is visual field impairment determined manually (not using evaluation builder?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What is diplopia?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Under DC 6090, in accordance with 38 CFR 4.31, diplopia that is occasional or correctable with spectacles should be evaluated at what level?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lvl="0" fontAlgn="auto"/>
            <a:r>
              <a:rPr lang="en-US" dirty="0"/>
              <a:t>Summarize and apply the General Rating Formula for Diseases of the Eye.</a:t>
            </a:r>
          </a:p>
          <a:p>
            <a:pPr lvl="0" fontAlgn="auto"/>
            <a:r>
              <a:rPr lang="en-US" dirty="0"/>
              <a:t>Correctly apply paired organ regulations to eye ratings, and recognize congenital or hereditary type conditions.  </a:t>
            </a:r>
          </a:p>
          <a:p>
            <a:pPr lvl="0" fontAlgn="auto"/>
            <a:r>
              <a:rPr lang="en-US" dirty="0"/>
              <a:t>Demonstrate when entitlement to ancillary benefits and SMC should be granted.</a:t>
            </a:r>
          </a:p>
          <a:p>
            <a:pPr lvl="0" fontAlgn="auto"/>
            <a:r>
              <a:rPr lang="en-US" dirty="0"/>
              <a:t>Recognize commonly rated eye conditions and be able to analyze references to provide the correct evaluation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2"/>
            <a:ext cx="7772400" cy="1362075"/>
          </a:xfrm>
        </p:spPr>
        <p:txBody>
          <a:bodyPr/>
          <a:lstStyle/>
          <a:p>
            <a:r>
              <a:rPr lang="en-US" cap="none" dirty="0"/>
              <a:t>Topic 2 – Other Eye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20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4941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Topic 2 – Other Eye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Refractive Errors</a:t>
            </a:r>
          </a:p>
          <a:p>
            <a:r>
              <a:rPr lang="en-US" dirty="0"/>
              <a:t>Paired Organs</a:t>
            </a:r>
          </a:p>
          <a:p>
            <a:r>
              <a:rPr lang="en-US" dirty="0"/>
              <a:t>Ancillary Benefits</a:t>
            </a:r>
          </a:p>
          <a:p>
            <a:r>
              <a:rPr lang="en-US" dirty="0"/>
              <a:t>Special Monthly Compensation (SMC)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Refractive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1775" lvl="1"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Defects of form or structure of the eye of congenital or developmental origin will not be service connected on the basis of incurrence or natural progress during service.</a:t>
            </a:r>
          </a:p>
          <a:p>
            <a:pPr marL="231775" lvl="1"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effect of uncomplicated refractive error is to be excluded when considering visual impairment from the standpoint of service connection &amp; evaluation.</a:t>
            </a:r>
          </a:p>
          <a:p>
            <a:pPr marL="231775" lvl="1"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Refractive error considerations: if VA exam findings are better than prior findings, we will assume prior findings are wrong.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Conditions VA Considers Refractive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1775" lvl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Regular astigmatism</a:t>
            </a:r>
          </a:p>
          <a:p>
            <a:pPr marL="231775" lvl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Presbyopia (part of aging process, loss of eye’s ability to change its focus to see near objects)</a:t>
            </a:r>
          </a:p>
          <a:p>
            <a:pPr marL="231775" lvl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Hyperopia (farsightedness)</a:t>
            </a:r>
          </a:p>
          <a:p>
            <a:pPr marL="231775" lvl="1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Myopia (nearsightedness)</a:t>
            </a:r>
          </a:p>
          <a:p>
            <a:pPr marL="257175" lvl="1" indent="-257175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7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Exceptions for SC of Refractive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Long-established policy permits establishment of SC for such unusual developments as choroidal degeneration, retinal hemorrhage or detachment, or rapid increase of myopia producing uncorrectable impairment of vision.</a:t>
            </a:r>
          </a:p>
          <a:p>
            <a:endParaRPr lang="en-US" sz="825" dirty="0"/>
          </a:p>
          <a:p>
            <a:r>
              <a:rPr lang="en-US" dirty="0"/>
              <a:t>Consider refractive error SC </a:t>
            </a:r>
            <a:r>
              <a:rPr lang="en-US" i="1" dirty="0"/>
              <a:t>only</a:t>
            </a:r>
            <a:r>
              <a:rPr lang="en-US" dirty="0"/>
              <a:t> under these unusual circumstances and when combined with uncorrectable residual visual impairment.</a:t>
            </a:r>
          </a:p>
          <a:p>
            <a:endParaRPr lang="en-US" sz="750" dirty="0"/>
          </a:p>
          <a:p>
            <a:pPr marL="0" indent="0">
              <a:buNone/>
            </a:pPr>
            <a:r>
              <a:rPr lang="en-US" b="1" dirty="0"/>
              <a:t>Note</a:t>
            </a:r>
            <a:r>
              <a:rPr lang="en-US" dirty="0"/>
              <a:t>: </a:t>
            </a:r>
            <a:r>
              <a:rPr lang="en-US" sz="1800" dirty="0"/>
              <a:t>irregular astigmatism may be due to corneal inflammation due to injury or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095762" y="-1082665"/>
            <a:ext cx="159210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lisa.lotts2@va.gov</a:t>
            </a:r>
          </a:p>
        </p:txBody>
      </p:sp>
    </p:spTree>
    <p:extLst>
      <p:ext uri="{BB962C8B-B14F-4D97-AF65-F5344CB8AC3E}">
        <p14:creationId xmlns:p14="http://schemas.microsoft.com/office/powerpoint/2010/main" val="376691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Paired Organs or Extremities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latin typeface="+mj-lt"/>
              </a:rPr>
              <a:t>When only one eye is service connected, VA may pay compensation as if both eyes are service connected if the level of impairment in both eye is as follows:</a:t>
            </a:r>
          </a:p>
          <a:p>
            <a:pPr marL="461963" lvl="2" indent="-230188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Visual acuity of 20/200 or less in each eye; or </a:t>
            </a:r>
          </a:p>
          <a:p>
            <a:pPr marL="461963" lvl="2" indent="-230188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Peripheral field of vision for each eye is 20 degrees or less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1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Ancillary Benefits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Veteran could specifically claim these benefits</a:t>
            </a:r>
          </a:p>
          <a:p>
            <a:pPr>
              <a:defRPr/>
            </a:pPr>
            <a:r>
              <a:rPr lang="en-US" dirty="0"/>
              <a:t>RVSR must infer these issues when Veteran meets scheduler requirements </a:t>
            </a:r>
            <a:r>
              <a:rPr lang="en-US" b="1" dirty="0"/>
              <a:t>and</a:t>
            </a:r>
            <a:r>
              <a:rPr lang="en-US" dirty="0"/>
              <a:t> we can grant the benefit.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Consider:</a:t>
            </a:r>
          </a:p>
          <a:p>
            <a:pPr>
              <a:defRPr/>
            </a:pPr>
            <a:r>
              <a:rPr lang="en-US" dirty="0"/>
              <a:t>Auto allowance</a:t>
            </a:r>
          </a:p>
          <a:p>
            <a:pPr>
              <a:defRPr/>
            </a:pPr>
            <a:r>
              <a:rPr lang="en-US" dirty="0"/>
              <a:t>Specially Adapted Housing </a:t>
            </a:r>
          </a:p>
          <a:p>
            <a:pPr>
              <a:defRPr/>
            </a:pPr>
            <a:r>
              <a:rPr lang="en-US" dirty="0"/>
              <a:t>Special Home Adaptation Grant</a:t>
            </a:r>
          </a:p>
          <a:p>
            <a:pPr>
              <a:defRPr/>
            </a:pPr>
            <a:r>
              <a:rPr lang="en-US" dirty="0"/>
              <a:t>Dependents Educational Assistance</a:t>
            </a:r>
          </a:p>
          <a:p>
            <a:pPr>
              <a:defRPr/>
            </a:pPr>
            <a:r>
              <a:rPr lang="en-US" dirty="0"/>
              <a:t>Special Monthly Compensation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Special Monthly Compensation (SMC) for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latin typeface="+mj-lt"/>
              </a:rPr>
              <a:t>38 CFR §3.350(a)(4)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+mj-lt"/>
              </a:rPr>
              <a:t>Loss/Loss of Use (LOU) of one eye = SMC K entitlement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latin typeface="+mj-lt"/>
            </a:endParaRP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Criteria for LOU with light perception only:</a:t>
            </a:r>
          </a:p>
          <a:p>
            <a:pPr marL="461963" lvl="1" indent="-230188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Inability to recognize largest chart letters at 1 foot, and</a:t>
            </a:r>
          </a:p>
          <a:p>
            <a:pPr marL="461963" lvl="1" indent="-230188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Perception of objects, hand movement or counting fingers cannot be accomplished as far away as 3 feet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700" dirty="0"/>
              <a:t>SMC </a:t>
            </a:r>
            <a:r>
              <a:rPr lang="en-US" sz="27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L</a:t>
            </a:r>
            <a:r>
              <a:rPr lang="en-US" sz="2700" dirty="0"/>
              <a:t> for Bilateral Blindness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latin typeface="+mj-lt"/>
              </a:rPr>
              <a:t>38 CFR 3.350(b)(2) = SMC L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Visual acuity of 5/200 or less, bilaterally</a:t>
            </a:r>
          </a:p>
          <a:p>
            <a:pPr marL="461963" lvl="1" indent="-230188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Note: if the acuity is above 5/200 but less than 10/200, this does not meet the criteria for SMC L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8925" algn="l"/>
              </a:tabLst>
              <a:defRPr/>
            </a:pPr>
            <a:r>
              <a:rPr lang="en-US" dirty="0">
                <a:latin typeface="+mj-lt"/>
              </a:rPr>
              <a:t>Visual field restriction to 5º or less bilaterally, which is equivalent to 5/200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700" dirty="0"/>
              <a:t>SMC </a:t>
            </a:r>
            <a:r>
              <a:rPr lang="en-US" sz="27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M</a:t>
            </a:r>
            <a:r>
              <a:rPr lang="en-US" sz="2700" dirty="0"/>
              <a:t> for Blindness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Blindness in both eyes having only light perception; or</a:t>
            </a:r>
          </a:p>
          <a:p>
            <a:r>
              <a:rPr lang="en-US" dirty="0"/>
              <a:t>Blindness in both eyes leaving the Veteran so helpless as to be in need of regular aid and attendance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Where blindness means visual acuity 5/200 or less, or the vision field is reduced to 5 degree concentric contraction in both eyes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3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62253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Public Law 110-157, James Allen Veteran Vision Equity Act of 2007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3.114, Change of law or Department of Veterans Affairs issue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3.303(c), Preservice disabilities notes in service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3.307, Presumptive service connection for chronic, tropical, or prisoner-of-war related disease associated with exposure to certain herbicide agents, or disease associated with exposure to contaminants in the water supply at Camp Lejeune; wartime and service on or after January 1,1947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3.309 (a), Diseases subject to presumptive service connection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3.322, Rating of disabilities aggravated by service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3.350,  Special monthly compensation ratings, eye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3.807, Dependents’ Educational Assistance; certification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3.808, Auto Allowance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3.809, Specially Adapted Housing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3.809a, Special Home Adaptations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3.383, Special consideration for paired organs and extremities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3.400, Effective Dates, General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3.951, Preservation of disability ratings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Other Eye SMC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For various levels of blindness, intermediate rates (1/2 steps) should be considered </a:t>
            </a:r>
          </a:p>
          <a:p>
            <a:r>
              <a:rPr lang="en-US" dirty="0"/>
              <a:t>If there are issues with blindness together with deafness, carefully review SMC regulations to ensure proper SMC grant/coding</a:t>
            </a:r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4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Topic 2 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385763" indent="-385763" hangingPunct="0">
              <a:buFont typeface="+mj-lt"/>
              <a:buAutoNum type="arabicPeriod"/>
            </a:pPr>
            <a:r>
              <a:rPr lang="en-US" sz="1800" dirty="0"/>
              <a:t>Name at least two conditions VA considers refractive errors.</a:t>
            </a:r>
          </a:p>
          <a:p>
            <a:pPr marL="385763" indent="-385763" hangingPunct="0">
              <a:buFont typeface="+mj-lt"/>
              <a:buAutoNum type="arabicPeriod"/>
            </a:pPr>
            <a:r>
              <a:rPr lang="en-US" sz="1800" dirty="0"/>
              <a:t>Name </a:t>
            </a:r>
            <a:r>
              <a:rPr lang="en-US" sz="1800" b="1" dirty="0"/>
              <a:t>one</a:t>
            </a:r>
            <a:r>
              <a:rPr lang="en-US" sz="1800" dirty="0"/>
              <a:t> reference that pertains to paired organs or extremities.</a:t>
            </a:r>
          </a:p>
          <a:p>
            <a:pPr marL="385763" indent="-385763" hangingPunct="0">
              <a:buFont typeface="+mj-lt"/>
              <a:buAutoNum type="arabicPeriod"/>
            </a:pPr>
            <a:r>
              <a:rPr lang="en-US" sz="1800" dirty="0"/>
              <a:t>Name at least </a:t>
            </a:r>
            <a:r>
              <a:rPr lang="en-US" sz="1800" b="1" dirty="0"/>
              <a:t>two</a:t>
            </a:r>
            <a:r>
              <a:rPr lang="en-US" sz="1800" dirty="0"/>
              <a:t> ancillary benefits that pertain to vision issues.</a:t>
            </a:r>
          </a:p>
          <a:p>
            <a:pPr marL="385763" indent="-385763" hangingPunct="0">
              <a:buFont typeface="+mj-lt"/>
              <a:buAutoNum type="arabicPeriod"/>
            </a:pPr>
            <a:r>
              <a:rPr lang="en-US" sz="1800" dirty="0"/>
              <a:t>Loss or Loss of Use (LOU) of one eye would result in what SMC entitlement?</a:t>
            </a:r>
          </a:p>
          <a:p>
            <a:pPr marL="385763" indent="-385763" hangingPunct="0">
              <a:buFont typeface="+mj-lt"/>
              <a:buAutoNum type="arabicPeriod"/>
            </a:pPr>
            <a:r>
              <a:rPr lang="en-US" sz="1800" dirty="0"/>
              <a:t>True or false: SMC L for bilateral blindness could be met with best corrected vision in better eye of 5/200 or less.</a:t>
            </a:r>
          </a:p>
          <a:p>
            <a:pPr marL="385763" indent="-385763" hangingPunct="0">
              <a:buFont typeface="+mj-lt"/>
              <a:buAutoNum type="arabicPeriod"/>
            </a:pPr>
            <a:r>
              <a:rPr lang="en-US" sz="1800" dirty="0"/>
              <a:t>True or false: SMC M for vision requires blindness level of only light perception or blindness requiring the Veteran to have regular aid and attendance.</a:t>
            </a:r>
          </a:p>
          <a:p>
            <a:pPr marL="385763" indent="-385763" hangingPunct="0">
              <a:buFont typeface="+mj-lt"/>
              <a:buAutoNum type="arabicPeriod"/>
            </a:pPr>
            <a:r>
              <a:rPr lang="en-US" sz="1800" dirty="0"/>
              <a:t>If both blindness and deafness are present, will this impact the SMC level?</a:t>
            </a:r>
          </a:p>
          <a:p>
            <a:pPr marL="385763" indent="-385763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6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2"/>
            <a:ext cx="7772400" cy="1362075"/>
          </a:xfrm>
        </p:spPr>
        <p:txBody>
          <a:bodyPr/>
          <a:lstStyle/>
          <a:p>
            <a:r>
              <a:rPr lang="en-US" cap="none" dirty="0"/>
              <a:t>Topic 3 – Commonly Rated Eye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32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40970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A Closer Look at Specific Eye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Cataracts</a:t>
            </a:r>
          </a:p>
          <a:p>
            <a:r>
              <a:rPr lang="en-US" dirty="0"/>
              <a:t>Glaucoma</a:t>
            </a:r>
          </a:p>
          <a:p>
            <a:r>
              <a:rPr lang="en-US" dirty="0"/>
              <a:t>Retinitis </a:t>
            </a:r>
            <a:r>
              <a:rPr lang="en-US" dirty="0" err="1"/>
              <a:t>Pigmentosa</a:t>
            </a:r>
            <a:endParaRPr lang="en-US" dirty="0"/>
          </a:p>
          <a:p>
            <a:r>
              <a:rPr lang="en-US" dirty="0"/>
              <a:t>Retinopathy</a:t>
            </a:r>
          </a:p>
          <a:p>
            <a:r>
              <a:rPr lang="en-US" dirty="0"/>
              <a:t>Dry Eye Syndrome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9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Cataracts - Diagnostic Code 6027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54458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Preoperative – 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May 13, 2018 forward, evaluate based on General Rating Formula for Diseases of the Eye 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Prior to May 13, 2018, evaluate based on visual impairment</a:t>
            </a:r>
          </a:p>
          <a:p>
            <a:r>
              <a:rPr lang="en-US" dirty="0">
                <a:latin typeface="+mj-lt"/>
              </a:rPr>
              <a:t>Postoperative – </a:t>
            </a:r>
            <a:endParaRPr lang="en-US" sz="1800" dirty="0">
              <a:latin typeface="+mj-lt"/>
            </a:endParaRP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May 13, 2018 forward:</a:t>
            </a:r>
          </a:p>
          <a:p>
            <a:pPr lvl="2"/>
            <a:r>
              <a:rPr lang="en-US" dirty="0">
                <a:latin typeface="+mj-lt"/>
                <a:cs typeface="Times New Roman" panose="02020603050405020304" pitchFamily="18" charset="0"/>
              </a:rPr>
              <a:t>if replacement lens present (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pseudophakia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), evaluate under General Rating Formula for Diseases of the Eye</a:t>
            </a:r>
          </a:p>
          <a:p>
            <a:pPr lvl="2"/>
            <a:r>
              <a:rPr lang="en-US" dirty="0">
                <a:latin typeface="+mj-lt"/>
                <a:cs typeface="Times New Roman" panose="02020603050405020304" pitchFamily="18" charset="0"/>
              </a:rPr>
              <a:t>If no replacement lens, evaluate based on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aphakia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(DC 6029)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Prior to May 13, 2018, evaluate based on visual impairment</a:t>
            </a:r>
          </a:p>
          <a:p>
            <a:pPr marL="685800" lvl="2" indent="0"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16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Glaucoma - Diagnostic codes 6012 &amp; 6013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Schedular</a:t>
            </a:r>
            <a:r>
              <a:rPr lang="en-US" dirty="0">
                <a:latin typeface="+mj-lt"/>
              </a:rPr>
              <a:t> minimums apply as follows when condition is diagnosed </a:t>
            </a:r>
            <a:r>
              <a:rPr lang="en-US" b="1" dirty="0">
                <a:latin typeface="+mj-lt"/>
              </a:rPr>
              <a:t>and </a:t>
            </a:r>
            <a:r>
              <a:rPr lang="en-US" dirty="0">
                <a:latin typeface="+mj-lt"/>
              </a:rPr>
              <a:t>continuous medication is required: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6012 Angle-closure glaucoma – 10 percent minimum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6013 Open-angle glaucoma – 10 percent minimum</a:t>
            </a:r>
          </a:p>
          <a:p>
            <a:r>
              <a:rPr lang="en-US" dirty="0">
                <a:latin typeface="+mj-lt"/>
              </a:rPr>
              <a:t>May 13, 2018 to present: for 6012 and 6013, evaluate based on the General Rating Formula for Diseases of the Eye, or </a:t>
            </a:r>
            <a:r>
              <a:rPr lang="en-US" dirty="0" err="1">
                <a:latin typeface="+mj-lt"/>
              </a:rPr>
              <a:t>schedular</a:t>
            </a:r>
            <a:r>
              <a:rPr lang="en-US" dirty="0">
                <a:latin typeface="+mj-lt"/>
              </a:rPr>
              <a:t> minimum, whichever results in a higher evaluation.</a:t>
            </a:r>
          </a:p>
          <a:p>
            <a:r>
              <a:rPr lang="en-US" dirty="0">
                <a:latin typeface="+mj-lt"/>
              </a:rPr>
              <a:t>Prior to May 13, 2018, 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Angle-closure based on visual impairment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or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incapacitating episodes (old definition)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Open-angle based on visual impairment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Retinitis </a:t>
            </a:r>
            <a:r>
              <a:rPr lang="en-US" sz="2700" dirty="0" err="1"/>
              <a:t>Pigmentosa</a:t>
            </a:r>
            <a:r>
              <a:rPr lang="en-US" sz="2700" dirty="0"/>
              <a:t> – Diagnostic Code 6042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5445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>
                <a:latin typeface="+mj-lt"/>
              </a:rPr>
              <a:t>Hereditary or congenital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latin typeface="+mj-lt"/>
              </a:rPr>
              <a:t>May grant SC under certain circumstances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latin typeface="+mj-lt"/>
              </a:rPr>
              <a:t>DC 6042 </a:t>
            </a:r>
            <a:r>
              <a:rPr lang="en-US" sz="2900" i="1" dirty="0">
                <a:latin typeface="+mj-lt"/>
              </a:rPr>
              <a:t>Retinal dystrophy (including retinitis </a:t>
            </a:r>
            <a:r>
              <a:rPr lang="en-US" sz="2900" i="1" dirty="0" err="1">
                <a:latin typeface="+mj-lt"/>
              </a:rPr>
              <a:t>pigementosa</a:t>
            </a:r>
            <a:r>
              <a:rPr lang="en-US" sz="2900" i="1" dirty="0">
                <a:latin typeface="+mj-lt"/>
              </a:rPr>
              <a:t>) </a:t>
            </a:r>
            <a:r>
              <a:rPr lang="en-US" sz="2900" dirty="0">
                <a:latin typeface="+mj-lt"/>
              </a:rPr>
              <a:t>was added May 13, 2018 and applies the General Rating Formula for Diseases of the Eye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latin typeface="+mj-lt"/>
              </a:rPr>
              <a:t>Prior to May 13, 2018, this condition was evaluated under 6006, and the old General Rating Formula for Diseases of the Eye</a:t>
            </a:r>
            <a:endParaRPr lang="en-US" sz="600" dirty="0">
              <a:latin typeface="+mj-lt"/>
            </a:endParaRPr>
          </a:p>
          <a:p>
            <a:endParaRPr lang="en-US" sz="4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</a:rPr>
              <a:t>Related references: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900" dirty="0">
                <a:latin typeface="+mj-lt"/>
                <a:cs typeface="Times New Roman" panose="02020603050405020304" pitchFamily="18" charset="0"/>
              </a:rPr>
              <a:t>VAOPGCPREC 11-99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900" dirty="0">
                <a:latin typeface="+mj-lt"/>
                <a:cs typeface="Times New Roman" panose="02020603050405020304" pitchFamily="18" charset="0"/>
              </a:rPr>
              <a:t>M21-1, Part III, Subpart iv.4.B.2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900" dirty="0">
                <a:latin typeface="+mj-lt"/>
                <a:cs typeface="Times New Roman" panose="02020603050405020304" pitchFamily="18" charset="0"/>
              </a:rPr>
              <a:t>M21-1, Part IV, Subpart ii.2.B.6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9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Retinopathy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Two types in the rating schedule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Diabetic retinopathy, DC 6040 (added March 13, 2018)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Retinopathy or maculopathy, not otherwise specified, DC 6006, (accounts for all other types except diabetic)</a:t>
            </a:r>
          </a:p>
          <a:p>
            <a:r>
              <a:rPr lang="en-US" dirty="0">
                <a:latin typeface="+mj-lt"/>
              </a:rPr>
              <a:t>Evaluate under General Rating Formula for Diseases of the Eye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69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Dry Eye Syndrome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latin typeface="+mj-lt"/>
              </a:rPr>
              <a:t>Keratoconjunctivitis</a:t>
            </a:r>
            <a:r>
              <a:rPr lang="en-US" dirty="0">
                <a:latin typeface="+mj-lt"/>
              </a:rPr>
              <a:t> sicca – dry eye syndrome</a:t>
            </a:r>
          </a:p>
          <a:p>
            <a:pPr>
              <a:defRPr/>
            </a:pPr>
            <a:r>
              <a:rPr lang="en-US" sz="2100" dirty="0">
                <a:latin typeface="+mj-lt"/>
                <a:cs typeface="Times New Roman" panose="02020603050405020304" pitchFamily="18" charset="0"/>
              </a:rPr>
              <a:t>Multiple causes – underlying disease, medications, environmental exposures</a:t>
            </a:r>
          </a:p>
          <a:p>
            <a:pPr>
              <a:defRPr/>
            </a:pPr>
            <a:r>
              <a:rPr lang="en-US" dirty="0">
                <a:latin typeface="+mj-lt"/>
              </a:rPr>
              <a:t>Can be service connected when it is incurred in, aggravated by, or secondary to an SC condition</a:t>
            </a:r>
          </a:p>
          <a:p>
            <a:pPr marL="461963" lvl="2" indent="-230188">
              <a:defRPr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Exception – it cannot be service connected if the etiology is due to an elective procedure, such as laser eye surgery (i.e. LASIK)</a:t>
            </a:r>
          </a:p>
          <a:p>
            <a:pPr>
              <a:defRPr/>
            </a:pPr>
            <a:r>
              <a:rPr lang="en-US" dirty="0">
                <a:latin typeface="+mj-lt"/>
              </a:rPr>
              <a:t>Depending on nature and symptomatology, can be evaluated under appropriate analogous diagnostic codes (6013, 6018, or 6025)</a:t>
            </a:r>
          </a:p>
          <a:p>
            <a:pPr lvl="1">
              <a:defRPr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Typically a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noncompensable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evaluation will be assigned for treatment by non-prescription eye drops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3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Topic 3 Knowledge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25000" lnSpcReduction="20000"/>
          </a:bodyPr>
          <a:lstStyle/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sz="7200" dirty="0"/>
              <a:t>Name two commonly rated eye conditions.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sz="7200" dirty="0"/>
              <a:t>What is the minimum rating for </a:t>
            </a:r>
            <a:r>
              <a:rPr lang="en-US" sz="7200" dirty="0" err="1"/>
              <a:t>aphakia</a:t>
            </a:r>
            <a:r>
              <a:rPr lang="en-US" sz="7200" dirty="0"/>
              <a:t> (whether unilateral or bilateral)? 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sz="7200" dirty="0"/>
              <a:t>What is the minimum evaluation for glaucoma if continuous medication is required?  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sz="7200" dirty="0"/>
              <a:t>Which commonly rated eye condition can be considered for presumptive service connection?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sz="7200" dirty="0"/>
              <a:t>True or false:  Service connection for retinitis </a:t>
            </a:r>
            <a:r>
              <a:rPr lang="en-US" sz="7200" dirty="0" err="1"/>
              <a:t>pigmentosa</a:t>
            </a:r>
            <a:r>
              <a:rPr lang="en-US" sz="7200" dirty="0"/>
              <a:t> is always to be denied when it is found to be hereditary.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sz="7200" dirty="0"/>
              <a:t>Retinopathy can be granted under which two diagnostic codes? What is the difference?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sz="7200" dirty="0"/>
              <a:t>Can service connection for dry eye syndrome that is a result of LASIK surgery be granted?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References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99648"/>
            <a:ext cx="8229600" cy="3916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4.31, Zero percent evaluations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4.75, General considerations for evaluating visual impairment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4.76, Visual acuity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4.77, Visual fields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4.78, Muscle function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38 CFR 4.79, Schedule of ratings - eye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M21-1, Part III, Subpart iv.4.C, Conditions of the Eyes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M21-1 Part IV, Subpart ii.2.B.6, Determining SC for Congenital, Developmental, or Hereditary Disorders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M21- 1 Part IV, Subpart ii.2.H.5, SMC for Blindness with Other Disabilities Affecting Hearing and the Extremities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M21-1 Part IV, Subpart ii.2.K.1, Compensation for Paired Organs or Extremities</a:t>
            </a:r>
          </a:p>
          <a:p>
            <a:pPr lvl="0" hangingPunct="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Decision Assessment Document (DAD) for VAOPGCPREC 11-1999:  Effect of Former Manual Provisions Concerning Authority to Pay Compensation for Retinitis </a:t>
            </a:r>
            <a:r>
              <a:rPr lang="en-US" dirty="0" err="1"/>
              <a:t>Pigmentosa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6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/>
          <a:lstStyle/>
          <a:p>
            <a:r>
              <a:rPr lang="en-US" dirty="0"/>
              <a:t>Practical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40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74135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3199" y="3846741"/>
            <a:ext cx="7772400" cy="1021556"/>
          </a:xfrm>
        </p:spPr>
        <p:txBody>
          <a:bodyPr/>
          <a:lstStyle/>
          <a:p>
            <a:pPr lvl="0" hangingPunct="0"/>
            <a:r>
              <a:rPr lang="en-US" cap="none" dirty="0"/>
              <a:t>Topic 1 – R</a:t>
            </a:r>
            <a:r>
              <a:rPr lang="en-US" cap="none" dirty="0">
                <a:effectLst/>
              </a:rPr>
              <a:t>eview of Rating </a:t>
            </a:r>
            <a:r>
              <a:rPr lang="en-US" cap="none" dirty="0"/>
              <a:t>P</a:t>
            </a:r>
            <a:r>
              <a:rPr lang="en-US" cap="none" dirty="0">
                <a:effectLst/>
              </a:rPr>
              <a:t>rinciples for Evaluating Eyes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710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Rating Principles for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5445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dirty="0">
                <a:latin typeface="+mj-lt"/>
              </a:rPr>
              <a:t>In rating eye conditions:</a:t>
            </a:r>
          </a:p>
          <a:p>
            <a:pPr marL="231775" lvl="1" indent="-231775"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There must be an established diagnosis</a:t>
            </a:r>
          </a:p>
          <a:p>
            <a:pPr marL="231775" lvl="1" indent="-231775"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If no diagnosis, exam may be insufficient for rating</a:t>
            </a:r>
          </a:p>
          <a:p>
            <a:pPr marL="231775" lvl="1" indent="-231775"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Exam itself and other evidence of record should be sufficient for rating purposes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+mj-lt"/>
              </a:rPr>
              <a:t>Eye diseases are evaluated based on:</a:t>
            </a:r>
          </a:p>
          <a:p>
            <a:pPr marL="231775" lvl="1" indent="-231775">
              <a:spcAft>
                <a:spcPts val="600"/>
              </a:spcAft>
              <a:defRPr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Schedular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requirements (i.e. minimum evaluation, assigned evaluation); or</a:t>
            </a:r>
          </a:p>
          <a:p>
            <a:pPr marL="231775" lvl="1" indent="-231775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General Rating Formula for Diseases of the Eye</a:t>
            </a:r>
          </a:p>
          <a:p>
            <a:pPr marL="461963" lvl="2" indent="-230188">
              <a:spcAft>
                <a:spcPts val="600"/>
              </a:spcAft>
              <a:defRPr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Incapacitating Episodes, or</a:t>
            </a:r>
          </a:p>
          <a:p>
            <a:pPr marL="461963" lvl="2" indent="-230188">
              <a:spcAft>
                <a:spcPts val="600"/>
              </a:spcAft>
              <a:defRPr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Visual impairment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700" dirty="0"/>
              <a:t>Visual Examinations</a:t>
            </a:r>
            <a:endParaRPr 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1775" lvl="1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Need specialist to complete DBQ</a:t>
            </a:r>
          </a:p>
          <a:p>
            <a:pPr marL="231775" lvl="1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Include uncorrected and corrected central visual acuity findings at both distance and near vision </a:t>
            </a:r>
          </a:p>
          <a:p>
            <a:pPr marL="231775" lvl="1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Visual field testing, if applicable</a:t>
            </a:r>
          </a:p>
          <a:p>
            <a:pPr marL="231775" lvl="1">
              <a:spcAft>
                <a:spcPts val="600"/>
              </a:spcAft>
              <a:defRPr/>
            </a:pP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Mydriatics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normally included (induce dilation of the pupil)</a:t>
            </a:r>
          </a:p>
          <a:p>
            <a:pPr marL="231775" lvl="1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Funduscopic &amp; ophthalmological findings needed</a:t>
            </a:r>
          </a:p>
          <a:p>
            <a:pPr marL="231775" lvl="1">
              <a:spcAft>
                <a:spcPts val="600"/>
              </a:spcAft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When evaluating under visual acuity, basis for rating is best distance vision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after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best correction by glasses, except for</a:t>
            </a:r>
          </a:p>
          <a:p>
            <a:pPr marL="461963" lvl="2" indent="-230188">
              <a:spcAft>
                <a:spcPts val="600"/>
              </a:spcAft>
              <a:defRPr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Keratoconus cases – contact lenses medically required</a:t>
            </a:r>
          </a:p>
          <a:p>
            <a:pPr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9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sz="2700" dirty="0"/>
              <a:t>Review of the General Rating Formula for Diseases of the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Check the schedule to determine if there is specific evaluation criteria for the diagnosed condition (i.e. glaucoma, nystagmus, loss of eyebrows, etc.)</a:t>
            </a:r>
          </a:p>
          <a:p>
            <a:pPr>
              <a:spcAft>
                <a:spcPts val="600"/>
              </a:spcAft>
            </a:pPr>
            <a:r>
              <a:rPr lang="en-US" dirty="0"/>
              <a:t>Review the General Rating Formula for Diseases of the Eye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Evaluate based on incapacitating episodes or visual impairment, whichever results in the higher evaluation.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Rating schedule for eyes changed on </a:t>
            </a:r>
            <a:r>
              <a:rPr lang="en-US" b="1" u="sng" dirty="0">
                <a:latin typeface="+mj-lt"/>
                <a:cs typeface="Times New Roman" panose="02020603050405020304" pitchFamily="18" charset="0"/>
              </a:rPr>
              <a:t>May 13, 2018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!  The definition of incapacitating episodes has changed!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Rating schedule change is not liberalizing legislation.</a:t>
            </a:r>
          </a:p>
          <a:p>
            <a:pPr marL="3429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Incapacitating Episodes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1775"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Incapacitating episode: a </a:t>
            </a:r>
            <a:r>
              <a:rPr lang="en-US" sz="2000" u="sng" dirty="0">
                <a:latin typeface="+mj-lt"/>
                <a:cs typeface="Times New Roman" panose="02020603050405020304" pitchFamily="18" charset="0"/>
              </a:rPr>
              <a:t>documented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treatment visit for the eye condition sever enough to require a clinic visit to a provider specifically for treatment purposes. </a:t>
            </a:r>
          </a:p>
          <a:p>
            <a:pPr marL="231775"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Evaluation criteria is based on the number of documented “incapacitating episodes” the Veteran had in the past 12 months. </a:t>
            </a:r>
          </a:p>
          <a:p>
            <a:pPr marL="231775"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Examples of treatment include, but are not limited to, systemic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immunosuppressants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or biologic agents; intravitreal or periocular injections; laser treatments; or other surgical interventions. </a:t>
            </a:r>
          </a:p>
          <a:p>
            <a:pPr marL="461963" lvl="2" indent="-230188"/>
            <a:r>
              <a:rPr lang="en-US" sz="1800" dirty="0">
                <a:latin typeface="+mj-lt"/>
                <a:cs typeface="Times New Roman" panose="02020603050405020304" pitchFamily="18" charset="0"/>
              </a:rPr>
              <a:t>Examiner will indicate what kind of treatment was provided during the visits on the Eye Conditions DBQ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39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05C00BFD-F9A5-4664-AD49-7F87D8735431}&quot;/&gt;&lt;isInvalidForFieldText val=&quot;0&quot;/&gt;&lt;Image&gt;&lt;filename val=&quot;C:\Users\User\AppData\Local\Temp\CP2248150312Session\CPTrustFolder2248150312\PPTImport2248173015\data\asimages\{05C00BFD-F9A5-4664-AD49-7F87D8735431}_28.png&quot;/&gt;&lt;left val=&quot;0&quot;/&gt;&lt;top val=&quot;76&quot;/&gt;&lt;width val=&quot;961&quot;/&gt;&lt;height val=&quot;121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7&quot;/&gt;&lt;lineCharCount val=&quot;44&quot;/&gt;&lt;lineCharCount val=&quot;67&quot;/&gt;&lt;lineCharCount val=&quot;32&quot;/&gt;&lt;lineCharCount val=&quot;75&quot;/&gt;&lt;lineCharCount val=&quot;5&quot;/&gt;&lt;/TableIndex&gt;&lt;/ShapeTextInfo&gt;"/>
  <p:tag name="HTML_SHAPEINFO" val="&lt;ThreeDShapeInfo&gt;&lt;uuid val=&quot;{8728D303-08A0-4A44-93B5-18B557EF70DC}&quot;/&gt;&lt;isInvalidForFieldText val=&quot;0&quot;/&gt;&lt;Image&gt;&lt;filename val=&quot;C:\Users\User\AppData\Local\Temp\CP2248150312Session\CPTrustFolder2248150312\PPTImport2248173015\data\asimages\{8728D303-08A0-4A44-93B5-18B557EF70DC}_28.png&quot;/&gt;&lt;left val=&quot;40&quot;/&gt;&lt;top val=&quot;212&quot;/&gt;&lt;width val=&quot;871&quot;/&gt;&lt;height val=&quot;41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94870A9-EC38-4BA3-893B-7DA41B8C8E98}&quot;/&gt;&lt;isInvalidForFieldText val=&quot;0&quot;/&gt;&lt;Image&gt;&lt;filename val=&quot;C:\Users\User\AppData\Local\Temp\CP2248150312Session\CPTrustFolder2248150312\PPTImport2248173015\data\asimages\{C94870A9-EC38-4BA3-893B-7DA41B8C8E98}_28.png&quot;/&gt;&lt;left val=&quot;727&quot;/&gt;&lt;top val=&quot;687&quot;/&gt;&lt;width val=&quot;226&quot;/&gt;&lt;height val=&quot;4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BE75119-C8EE-4A58-8F65-AEF966431DED}&quot;/&gt;&lt;isInvalidForFieldText val=&quot;0&quot;/&gt;&lt;Image&gt;&lt;filename val=&quot;C:\Users\User\AppData\Local\Temp\CP2248150312Session\CPTrustFolder2248150312\PPTImport2248173015\data\asimages\{BBE75119-C8EE-4A58-8F65-AEF966431DED}_29.png&quot;/&gt;&lt;left val=&quot;0&quot;/&gt;&lt;top val=&quot;76&quot;/&gt;&lt;width val=&quot;961&quot;/&gt;&lt;height val=&quot;121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6&quot;/&gt;&lt;lineCharCount val=&quot;67&quot;/&gt;&lt;lineCharCount val=&quot;35&quot;/&gt;&lt;lineCharCount val=&quot;74&quot;/&gt;&lt;lineCharCount val=&quot;55&quot;/&gt;&lt;/TableIndex&gt;&lt;/ShapeTextInfo&gt;"/>
  <p:tag name="HTML_SHAPEINFO" val="&lt;ThreeDShapeInfo&gt;&lt;uuid val=&quot;{1F55D67D-A1AE-41DB-9F12-1CE41DEE2AB6}&quot;/&gt;&lt;isInvalidForFieldText val=&quot;0&quot;/&gt;&lt;Image&gt;&lt;filename val=&quot;C:\Users\User\AppData\Local\Temp\CP2248150312Session\CPTrustFolder2248150312\PPTImport2248173015\data\asimages\{1F55D67D-A1AE-41DB-9F12-1CE41DEE2AB6}_29.png&quot;/&gt;&lt;left val=&quot;42&quot;/&gt;&lt;top val=&quot;212&quot;/&gt;&lt;width val=&quot;870&quot;/&gt;&lt;height val=&quot;41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9F7C6DE-F52E-4899-BAF1-0B2CA04F684D}&quot;/&gt;&lt;isInvalidForFieldText val=&quot;0&quot;/&gt;&lt;Image&gt;&lt;filename val=&quot;C:\Users\User\AppData\Local\Temp\CP2248150312Session\CPTrustFolder2248150312\PPTImport2248173015\data\asimages\{C9F7C6DE-F52E-4899-BAF1-0B2CA04F684D}_29.png&quot;/&gt;&lt;left val=&quot;727&quot;/&gt;&lt;top val=&quot;687&quot;/&gt;&lt;width val=&quot;226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06B990CE-2EF8-4B4C-ABFF-68553EC86995}&quot;/&gt;&lt;isInvalidForFieldText val=&quot;0&quot;/&gt;&lt;Image&gt;&lt;filename val=&quot;C:\Users\User\AppData\Local\Temp\CP2248150312Session\CPTrustFolder2248150312\PPTImport2248173015\data\asimages\{06B990CE-2EF8-4B4C-ABFF-68553EC86995}_30.png&quot;/&gt;&lt;left val=&quot;0&quot;/&gt;&lt;top val=&quot;76&quot;/&gt;&lt;width val=&quot;961&quot;/&gt;&lt;height val=&quot;121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1&quot;/&gt;&lt;lineCharCount val=&quot;15&quot;/&gt;&lt;lineCharCount val=&quot;69&quot;/&gt;&lt;lineCharCount val=&quot;57&quot;/&gt;&lt;lineCharCount val=&quot;1&quot;/&gt;&lt;/TableIndex&gt;&lt;/ShapeTextInfo&gt;"/>
  <p:tag name="HTML_SHAPEINFO" val="&lt;ThreeDShapeInfo&gt;&lt;uuid val=&quot;{9DDBB000-397B-4635-8158-5C0BEBC02D92}&quot;/&gt;&lt;isInvalidForFieldText val=&quot;0&quot;/&gt;&lt;Image&gt;&lt;filename val=&quot;C:\Users\User\AppData\Local\Temp\CP2248150312Session\CPTrustFolder2248150312\PPTImport2248173015\data\asimages\{9DDBB000-397B-4635-8158-5C0BEBC02D92}_30.png&quot;/&gt;&lt;left val=&quot;42&quot;/&gt;&lt;top val=&quot;212&quot;/&gt;&lt;width val=&quot;870&quot;/&gt;&lt;height val=&quot;41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54C44CE-45D4-4B43-BEB9-044814424703}&quot;/&gt;&lt;isInvalidForFieldText val=&quot;0&quot;/&gt;&lt;Image&gt;&lt;filename val=&quot;C:\Users\User\AppData\Local\Temp\CP2248150312Session\CPTrustFolder2248150312\PPTImport2248173015\data\asimages\{254C44CE-45D4-4B43-BEB9-044814424703}_30.png&quot;/&gt;&lt;left val=&quot;727&quot;/&gt;&lt;top val=&quot;687&quot;/&gt;&lt;width val=&quot;226&quot;/&gt;&lt;height val=&quot;4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904FA2C4-3349-4676-B1A8-FB1AEA40F4FB}&quot;/&gt;&lt;isInvalidForFieldText val=&quot;0&quot;/&gt;&lt;Image&gt;&lt;filename val=&quot;C:\Users\User\AppData\Local\Temp\CP2248150312Session\CPTrustFolder2248150312\PPTImport2248173015\data\asimages\{904FA2C4-3349-4676-B1A8-FB1AEA40F4FB}_31.png&quot;/&gt;&lt;left val=&quot;0&quot;/&gt;&lt;top val=&quot;76&quot;/&gt;&lt;width val=&quot;961&quot;/&gt;&lt;height val=&quot;121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1&quot;/&gt;&lt;lineCharCount val=&quot;66&quot;/&gt;&lt;lineCharCount val=&quot;68&quot;/&gt;&lt;lineCharCount val=&quot;62&quot;/&gt;&lt;lineCharCount val=&quot;13&quot;/&gt;&lt;lineCharCount val=&quot;68&quot;/&gt;&lt;lineCharCount val=&quot;49&quot;/&gt;&lt;lineCharCount val=&quot;71&quot;/&gt;&lt;lineCharCount val=&quot;70&quot;/&gt;&lt;lineCharCount val=&quot;12&quot;/&gt;&lt;lineCharCount val=&quot;76&quot;/&gt;&lt;/TableIndex&gt;&lt;/ShapeTextInfo&gt;"/>
  <p:tag name="HTML_SHAPEINFO" val="&lt;ThreeDShapeInfo&gt;&lt;uuid val=&quot;{96C13B72-AAE7-4BA2-8A06-4B1E32B22988}&quot;/&gt;&lt;isInvalidForFieldText val=&quot;0&quot;/&gt;&lt;Image&gt;&lt;filename val=&quot;C:\Users\User\AppData\Local\Temp\CP2248150312Session\CPTrustFolder2248150312\PPTImport2248173015\data\asimages\{96C13B72-AAE7-4BA2-8A06-4B1E32B22988}_31.png&quot;/&gt;&lt;left val=&quot;43&quot;/&gt;&lt;top val=&quot;212&quot;/&gt;&lt;width val=&quot;869&quot;/&gt;&lt;height val=&quot;41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8C63BF8-8246-4BAA-A9F5-29424B318C22}&quot;/&gt;&lt;isInvalidForFieldText val=&quot;0&quot;/&gt;&lt;Image&gt;&lt;filename val=&quot;C:\Users\User\AppData\Local\Temp\CP2248150312Session\CPTrustFolder2248150312\PPTImport2248173015\data\asimages\{A8C63BF8-8246-4BAA-A9F5-29424B318C22}_31.png&quot;/&gt;&lt;left val=&quot;727&quot;/&gt;&lt;top val=&quot;687&quot;/&gt;&lt;width val=&quot;226&quot;/&gt;&lt;height val=&quot;4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4311B4DD-BB9C-4AFC-9ECD-174BA001BF3A}&quot;/&gt;&lt;isInvalidForFieldText val=&quot;0&quot;/&gt;&lt;Image&gt;&lt;filename val=&quot;C:\Users\User\AppData\Local\Temp\CP2248150312Session\CPTrustFolder2248150312\PPTImport2248173015\data\asimages\{4311B4DD-BB9C-4AFC-9ECD-174BA001BF3A}_32.png&quot;/&gt;&lt;left val=&quot;60&quot;/&gt;&lt;top val=&quot;454&quot;/&gt;&lt;width val=&quot;831&quot;/&gt;&lt;height val=&quot;151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E833332-5CE5-4A0E-B139-167F395CADB4}&quot;/&gt;&lt;isInvalidForFieldText val=&quot;0&quot;/&gt;&lt;Image&gt;&lt;filename val=&quot;C:\Users\User\AppData\Local\Temp\CP2248150312Session\CPTrustFolder2248150312\PPTImport2248173015\data\asimages\{BE833332-5CE5-4A0E-B139-167F395CADB4}_32.png&quot;/&gt;&lt;left val=&quot;727&quot;/&gt;&lt;top val=&quot;687&quot;/&gt;&lt;width val=&quot;226&quot;/&gt;&lt;height val=&quot;4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A5C9B47C-DCBE-432B-A401-60D70F0701CE}&quot;/&gt;&lt;isInvalidForFieldText val=&quot;0&quot;/&gt;&lt;Image&gt;&lt;filename val=&quot;C:\Users\User\AppData\Local\Temp\CP2248150312Session\CPTrustFolder2248150312\PPTImport2248173015\data\asimages\{A5C9B47C-DCBE-432B-A401-60D70F0701CE}_33.png&quot;/&gt;&lt;left val=&quot;0&quot;/&gt;&lt;top val=&quot;76&quot;/&gt;&lt;width val=&quot;961&quot;/&gt;&lt;height val=&quot;121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0&quot;/&gt;&lt;lineCharCount val=&quot;9&quot;/&gt;&lt;lineCharCount val=&quot;21&quot;/&gt;&lt;lineCharCount val=&quot;12&quot;/&gt;&lt;lineCharCount val=&quot;17&quot;/&gt;&lt;lineCharCount val=&quot;1&quot;/&gt;&lt;/TableIndex&gt;&lt;/ShapeTextInfo&gt;"/>
  <p:tag name="HTML_SHAPEINFO" val="&lt;ThreeDShapeInfo&gt;&lt;uuid val=&quot;{17389F2F-5018-4A00-A513-B94F705B9EF4}&quot;/&gt;&lt;isInvalidForFieldText val=&quot;0&quot;/&gt;&lt;Image&gt;&lt;filename val=&quot;C:\Users\User\AppData\Local\Temp\CP2248150312Session\CPTrustFolder2248150312\PPTImport2248173015\data\asimages\{17389F2F-5018-4A00-A513-B94F705B9EF4}_33.png&quot;/&gt;&lt;left val=&quot;42&quot;/&gt;&lt;top val=&quot;212&quot;/&gt;&lt;width val=&quot;870&quot;/&gt;&lt;height val=&quot;41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EAE8D80-1950-4AD1-8295-C38C8A561468}&quot;/&gt;&lt;isInvalidForFieldText val=&quot;0&quot;/&gt;&lt;Image&gt;&lt;filename val=&quot;C:\Users\User\AppData\Local\Temp\CP2248150312Session\CPTrustFolder2248150312\PPTImport2248173015\data\asimages\{4EAE8D80-1950-4AD1-8295-C38C8A561468}_33.png&quot;/&gt;&lt;left val=&quot;727&quot;/&gt;&lt;top val=&quot;687&quot;/&gt;&lt;width val=&quot;226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6D1FA814-458C-4700-8808-8C5A43ABD4A8}&quot;/&gt;&lt;isInvalidForFieldText val=&quot;0&quot;/&gt;&lt;Image&gt;&lt;filename val=&quot;C:\Users\User\AppData\Local\Temp\CP2248150312Session\CPTrustFolder2248150312\PPTImport2248173015\data\asimages\{6D1FA814-458C-4700-8808-8C5A43ABD4A8}_34.png&quot;/&gt;&lt;left val=&quot;0&quot;/&gt;&lt;top val=&quot;76&quot;/&gt;&lt;width val=&quot;961&quot;/&gt;&lt;height val=&quot;121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7&quot;/&gt;&lt;lineCharCount val=&quot;21&quot;/&gt;&lt;lineCharCount val=&quot;59&quot;/&gt;&lt;lineCharCount val=&quot;17&quot;/&gt;&lt;lineCharCount val=&quot;22&quot;/&gt;&lt;lineCharCount val=&quot;74&quot;/&gt;&lt;lineCharCount val=&quot;32&quot;/&gt;&lt;lineCharCount val=&quot;60&quot;/&gt;&lt;lineCharCount val=&quot;59&quot;/&gt;&lt;/TableIndex&gt;&lt;/ShapeTextInfo&gt;"/>
  <p:tag name="HTML_SHAPEINFO" val="&lt;ThreeDShapeInfo&gt;&lt;uuid val=&quot;{E034AFBB-1224-443B-9AAA-725E43A71A9D}&quot;/&gt;&lt;isInvalidForFieldText val=&quot;0&quot;/&gt;&lt;Image&gt;&lt;filename val=&quot;C:\Users\User\AppData\Local\Temp\CP2248150312Session\CPTrustFolder2248150312\PPTImport2248173015\data\asimages\{E034AFBB-1224-443B-9AAA-725E43A71A9D}_34.png&quot;/&gt;&lt;left val=&quot;42&quot;/&gt;&lt;top val=&quot;212&quot;/&gt;&lt;width val=&quot;870&quot;/&gt;&lt;height val=&quot;481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C921530-4E9B-49C6-8429-89270D1965DC}&quot;/&gt;&lt;isInvalidForFieldText val=&quot;0&quot;/&gt;&lt;Image&gt;&lt;filename val=&quot;C:\Users\User\AppData\Local\Temp\CP2248150312Session\CPTrustFolder2248150312\PPTImport2248173015\data\asimages\{5C921530-4E9B-49C6-8429-89270D1965DC}_34.png&quot;/&gt;&lt;left val=&quot;727&quot;/&gt;&lt;top val=&quot;687&quot;/&gt;&lt;width val=&quot;226&quot;/&gt;&lt;height val=&quot;4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9EEE528B-F53E-45E3-8BC3-263692F0B81D}&quot;/&gt;&lt;isInvalidForFieldText val=&quot;0&quot;/&gt;&lt;Image&gt;&lt;filename val=&quot;C:\Users\User\AppData\Local\Temp\CP2248150312Session\CPTrustFolder2248150312\PPTImport2248173015\data\asimages\{9EEE528B-F53E-45E3-8BC3-263692F0B81D}_35.png&quot;/&gt;&lt;left val=&quot;0&quot;/&gt;&lt;top val=&quot;76&quot;/&gt;&lt;width val=&quot;961&quot;/&gt;&lt;height val=&quot;121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4&quot;/&gt;&lt;lineCharCount val=&quot;39&quot;/&gt;&lt;lineCharCount val=&quot;49&quot;/&gt;&lt;lineCharCount val=&quot;46&quot;/&gt;&lt;lineCharCount val=&quot;66&quot;/&gt;&lt;lineCharCount val=&quot;61&quot;/&gt;&lt;lineCharCount val=&quot;51&quot;/&gt;&lt;lineCharCount val=&quot;24&quot;/&gt;&lt;lineCharCount val=&quot;73&quot;/&gt;&lt;lineCharCount val=&quot;12&quot;/&gt;&lt;lineCharCount val=&quot;38&quot;/&gt;&lt;lineCharCount val=&quot;1&quot;/&gt;&lt;/TableIndex&gt;&lt;/ShapeTextInfo&gt;"/>
  <p:tag name="HTML_SHAPEINFO" val="&lt;ThreeDShapeInfo&gt;&lt;uuid val=&quot;{87A3B4F0-1B31-4860-AFCF-C6B57B1E7792}&quot;/&gt;&lt;isInvalidForFieldText val=&quot;0&quot;/&gt;&lt;Image&gt;&lt;filename val=&quot;C:\Users\User\AppData\Local\Temp\CP2248150312Session\CPTrustFolder2248150312\PPTImport2248173015\data\asimages\{87A3B4F0-1B31-4860-AFCF-C6B57B1E7792}_35.png&quot;/&gt;&lt;left val=&quot;42&quot;/&gt;&lt;top val=&quot;212&quot;/&gt;&lt;width val=&quot;870&quot;/&gt;&lt;height val=&quot;41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6B78745-E214-420E-AE44-C4910DA868D2}&quot;/&gt;&lt;isInvalidForFieldText val=&quot;0&quot;/&gt;&lt;Image&gt;&lt;filename val=&quot;C:\Users\User\AppData\Local\Temp\CP2248150312Session\CPTrustFolder2248150312\PPTImport2248173015\data\asimages\{66B78745-E214-420E-AE44-C4910DA868D2}_35.png&quot;/&gt;&lt;left val=&quot;727&quot;/&gt;&lt;top val=&quot;687&quot;/&gt;&lt;width val=&quot;226&quot;/&gt;&lt;height val=&quot;45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A1328398-865A-46B7-9C5F-391763F24F66}&quot;/&gt;&lt;isInvalidForFieldText val=&quot;0&quot;/&gt;&lt;Image&gt;&lt;filename val=&quot;C:\Users\User\AppData\Local\Temp\CP2248150312Session\CPTrustFolder2248150312\PPTImport2248173015\data\asimages\{A1328398-865A-46B7-9C5F-391763F24F66}_36.png&quot;/&gt;&lt;left val=&quot;0&quot;/&gt;&lt;top val=&quot;76&quot;/&gt;&lt;width val=&quot;961&quot;/&gt;&lt;height val=&quot;121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5&quot;/&gt;&lt;lineCharCount val=&quot;41&quot;/&gt;&lt;lineCharCount val=&quot;64&quot;/&gt;&lt;lineCharCount val=&quot;62&quot;/&gt;&lt;lineCharCount val=&quot;20&quot;/&gt;&lt;lineCharCount val=&quot;68&quot;/&gt;&lt;lineCharCount val=&quot;55&quot;/&gt;&lt;lineCharCount val=&quot;1&quot;/&gt;&lt;lineCharCount val=&quot;21&quot;/&gt;&lt;lineCharCount val=&quot;17&quot;/&gt;&lt;lineCharCount val=&quot;34&quot;/&gt;&lt;lineCharCount val=&quot;32&quot;/&gt;&lt;/TableIndex&gt;&lt;/ShapeTextInfo&gt;"/>
  <p:tag name="HTML_SHAPEINFO" val="&lt;ThreeDShapeInfo&gt;&lt;uuid val=&quot;{AC4FF5F3-150D-4CB2-ACFA-FF5C1E153764}&quot;/&gt;&lt;isInvalidForFieldText val=&quot;0&quot;/&gt;&lt;Image&gt;&lt;filename val=&quot;C:\Users\User\AppData\Local\Temp\CP2248150312Session\CPTrustFolder2248150312\PPTImport2248173015\data\asimages\{AC4FF5F3-150D-4CB2-ACFA-FF5C1E153764}_36.png&quot;/&gt;&lt;left val=&quot;40&quot;/&gt;&lt;top val=&quot;212&quot;/&gt;&lt;width val=&quot;871&quot;/&gt;&lt;height val=&quot;481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4EE7893-6635-4F89-B5E1-4CE1626BD5D3}&quot;/&gt;&lt;isInvalidForFieldText val=&quot;0&quot;/&gt;&lt;Image&gt;&lt;filename val=&quot;C:\Users\User\AppData\Local\Temp\CP2248150312Session\CPTrustFolder2248150312\PPTImport2248173015\data\asimages\{54EE7893-6635-4F89-B5E1-4CE1626BD5D3}_36.png&quot;/&gt;&lt;left val=&quot;727&quot;/&gt;&lt;top val=&quot;687&quot;/&gt;&lt;width val=&quot;226&quot;/&gt;&lt;height val=&quot;45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F3233F31-8370-4E74-B3A9-03984E6EF11C}&quot;/&gt;&lt;isInvalidForFieldText val=&quot;0&quot;/&gt;&lt;Image&gt;&lt;filename val=&quot;C:\Users\User\AppData\Local\Temp\CP2248150312Session\CPTrustFolder2248150312\PPTImport2248173015\data\asimages\{F3233F31-8370-4E74-B3A9-03984E6EF11C}_37.png&quot;/&gt;&lt;left val=&quot;0&quot;/&gt;&lt;top val=&quot;76&quot;/&gt;&lt;width val=&quot;961&quot;/&gt;&lt;height val=&quot;121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53&quot;/&gt;&lt;lineCharCount val=&quot;72&quot;/&gt;&lt;lineCharCount val=&quot;37&quot;/&gt;&lt;lineCharCount val=&quot;62&quot;/&gt;&lt;/TableIndex&gt;&lt;/ShapeTextInfo&gt;"/>
  <p:tag name="HTML_SHAPEINFO" val="&lt;ThreeDShapeInfo&gt;&lt;uuid val=&quot;{EC83ABA4-8827-463A-8C4F-C5C03FFD99F8}&quot;/&gt;&lt;isInvalidForFieldText val=&quot;0&quot;/&gt;&lt;Image&gt;&lt;filename val=&quot;C:\Users\User\AppData\Local\Temp\CP2248150312Session\CPTrustFolder2248150312\PPTImport2248173015\data\asimages\{EC83ABA4-8827-463A-8C4F-C5C03FFD99F8}_37.png&quot;/&gt;&lt;left val=&quot;42&quot;/&gt;&lt;top val=&quot;212&quot;/&gt;&lt;width val=&quot;870&quot;/&gt;&lt;height val=&quot;41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BFFF0D4-1DD9-4E25-AE0E-BCF40487A545}&quot;/&gt;&lt;isInvalidForFieldText val=&quot;0&quot;/&gt;&lt;Image&gt;&lt;filename val=&quot;C:\Users\User\AppData\Local\Temp\CP2248150312Session\CPTrustFolder2248150312\PPTImport2248173015\data\asimages\{5BFFF0D4-1DD9-4E25-AE0E-BCF40487A545}_37.png&quot;/&gt;&lt;left val=&quot;727&quot;/&gt;&lt;top val=&quot;687&quot;/&gt;&lt;width val=&quot;226&quot;/&gt;&lt;height val=&quot;4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9B8E8337-F4B3-45F7-98F7-956730B27CFA}&quot;/&gt;&lt;isInvalidForFieldText val=&quot;0&quot;/&gt;&lt;Image&gt;&lt;filename val=&quot;C:\Users\User\AppData\Local\Temp\CP2248150312Session\CPTrustFolder2248150312\PPTImport2248173015\data\asimages\{9B8E8337-F4B3-45F7-98F7-956730B27CFA}_38.png&quot;/&gt;&lt;left val=&quot;0&quot;/&gt;&lt;top val=&quot;76&quot;/&gt;&lt;width val=&quot;961&quot;/&gt;&lt;height val=&quot;12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46&quot;/&gt;&lt;lineCharCount val=&quot;65&quot;/&gt;&lt;lineCharCount val=&quot;10&quot;/&gt;&lt;lineCharCount val=&quot;67&quot;/&gt;&lt;lineCharCount val=&quot;29&quot;/&gt;&lt;lineCharCount val=&quot;72&quot;/&gt;&lt;lineCharCount val=&quot;59&quot;/&gt;&lt;lineCharCount val=&quot;63&quot;/&gt;&lt;lineCharCount val=&quot;61&quot;/&gt;&lt;lineCharCount val=&quot;72&quot;/&gt;&lt;lineCharCount val=&quot;26&quot;/&gt;&lt;/TableIndex&gt;&lt;/ShapeTextInfo&gt;"/>
  <p:tag name="HTML_SHAPEINFO" val="&lt;ThreeDShapeInfo&gt;&lt;uuid val=&quot;{0F3D53B0-036D-40FF-A2FF-8CD56AB348C9}&quot;/&gt;&lt;isInvalidForFieldText val=&quot;0&quot;/&gt;&lt;Image&gt;&lt;filename val=&quot;C:\Users\User\AppData\Local\Temp\CP2248150312Session\CPTrustFolder2248150312\PPTImport2248173015\data\asimages\{0F3D53B0-036D-40FF-A2FF-8CD56AB348C9}_38.png&quot;/&gt;&lt;left val=&quot;41&quot;/&gt;&lt;top val=&quot;212&quot;/&gt;&lt;width val=&quot;878&quot;/&gt;&lt;height val=&quot;415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47B2DE7-EF02-4555-9A60-0C65DFA2EBFA}&quot;/&gt;&lt;isInvalidForFieldText val=&quot;0&quot;/&gt;&lt;Image&gt;&lt;filename val=&quot;C:\Users\User\AppData\Local\Temp\CP2248150312Session\CPTrustFolder2248150312\PPTImport2248173015\data\asimages\{847B2DE7-EF02-4555-9A60-0C65DFA2EBFA}_38.png&quot;/&gt;&lt;left val=&quot;727&quot;/&gt;&lt;top val=&quot;687&quot;/&gt;&lt;width val=&quot;226&quot;/&gt;&lt;height val=&quot;45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700FBF3F-0C47-4FE9-B58B-A758F7550DED}&quot;/&gt;&lt;isInvalidForFieldText val=&quot;0&quot;/&gt;&lt;Image&gt;&lt;filename val=&quot;C:\Users\User\AppData\Local\Temp\CP2248150312Session\CPTrustFolder2248150312\PPTImport2248173015\data\asimages\{700FBF3F-0C47-4FE9-B58B-A758F7550DED}_39.png&quot;/&gt;&lt;left val=&quot;0&quot;/&gt;&lt;top val=&quot;76&quot;/&gt;&lt;width val=&quot;961&quot;/&gt;&lt;height val=&quot;121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40&quot;/&gt;&lt;lineCharCount val=&quot;75&quot;/&gt;&lt;lineCharCount val=&quot;72&quot;/&gt;&lt;lineCharCount val=&quot;12&quot;/&gt;&lt;lineCharCount val=&quot;69&quot;/&gt;&lt;lineCharCount val=&quot;20&quot;/&gt;&lt;lineCharCount val=&quot;76&quot;/&gt;&lt;lineCharCount val=&quot;42&quot;/&gt;&lt;lineCharCount val=&quot;73&quot;/&gt;&lt;lineCharCount val=&quot;12&quot;/&gt;&lt;lineCharCount val=&quot;70&quot;/&gt;&lt;lineCharCount val=&quot;20&quot;/&gt;&lt;/TableIndex&gt;&lt;/ShapeTextInfo&gt;"/>
  <p:tag name="HTML_SHAPEINFO" val="&lt;ThreeDShapeInfo&gt;&lt;uuid val=&quot;{B7680E35-8C65-4105-87DA-2F4A1B1E0192}&quot;/&gt;&lt;isInvalidForFieldText val=&quot;0&quot;/&gt;&lt;Image&gt;&lt;filename val=&quot;C:\Users\User\AppData\Local\Temp\CP2248150312Session\CPTrustFolder2248150312\PPTImport2248173015\data\asimages\{B7680E35-8C65-4105-87DA-2F4A1B1E0192}_39.png&quot;/&gt;&lt;left val=&quot;43&quot;/&gt;&lt;top val=&quot;212&quot;/&gt;&lt;width val=&quot;876&quot;/&gt;&lt;height val=&quot;416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AB31883-4DB4-455D-B66A-260D93A4100C}&quot;/&gt;&lt;isInvalidForFieldText val=&quot;0&quot;/&gt;&lt;Image&gt;&lt;filename val=&quot;C:\Users\User\AppData\Local\Temp\CP2248150312Session\CPTrustFolder2248150312\PPTImport2248173015\data\asimages\{BAB31883-4DB4-455D-B66A-260D93A4100C}_39.png&quot;/&gt;&lt;left val=&quot;727&quot;/&gt;&lt;top val=&quot;687&quot;/&gt;&lt;width val=&quot;226&quot;/&gt;&lt;height val=&quot;45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B42C2A03-4746-4FC8-8C84-452D44264DC2}&quot;/&gt;&lt;isInvalidForFieldText val=&quot;0&quot;/&gt;&lt;Image&gt;&lt;filename val=&quot;C:\Users\User\AppData\Local\Temp\CP2248150312Session\CPTrustFolder2248150312\PPTImport2248173015\data\asimages\{B42C2A03-4746-4FC8-8C84-452D44264DC2}_40.png&quot;/&gt;&lt;left val=&quot;0&quot;/&gt;&lt;top val=&quot;278&quot;/&gt;&lt;width val=&quot;961&quot;/&gt;&lt;height val=&quot;202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1C54E21-CA78-4F7E-AC0B-91504E54644A}&quot;/&gt;&lt;isInvalidForFieldText val=&quot;0&quot;/&gt;&lt;Image&gt;&lt;filename val=&quot;C:\Users\User\AppData\Local\Temp\CP2248150312Session\CPTrustFolder2248150312\PPTImport2248173015\data\asimages\{71C54E21-CA78-4F7E-AC0B-91504E54644A}_40.png&quot;/&gt;&lt;left val=&quot;735&quot;/&gt;&lt;top val=&quot;687&quot;/&gt;&lt;width val=&quot;226&quot;/&gt;&lt;height val=&quot;45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0CBE981-81F0-40F8-9461-F550BBA18A46}&quot;/&gt;&lt;isInvalidForFieldText val=&quot;0&quot;/&gt;&lt;Image&gt;&lt;filename val=&quot;C:\Users\User\AppData\Local\Temp\CP2248150312Session\CPTrustFolder2248150312\PPTImport2248173015\data\asimages\{50CBE981-81F0-40F8-9461-F550BBA18A46}_41.png&quot;/&gt;&lt;left val=&quot;0&quot;/&gt;&lt;top val=&quot;278&quot;/&gt;&lt;width val=&quot;961&quot;/&gt;&lt;height val=&quot;202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A5B487A-DC40-4C1B-8FF6-F8856902CF39}&quot;/&gt;&lt;isInvalidForFieldText val=&quot;0&quot;/&gt;&lt;Image&gt;&lt;filename val=&quot;C:\Users\User\AppData\Local\Temp\CP2248150312Session\CPTrustFolder2248150312\PPTImport2248173015\data\asimages\{5A5B487A-DC40-4C1B-8FF6-F8856902CF39}_41.png&quot;/&gt;&lt;left val=&quot;727&quot;/&gt;&lt;top val=&quot;687&quot;/&gt;&lt;width val=&quot;226&quot;/&gt;&lt;height val=&quot;4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DUMMYTAG" val="&lt;DummyForForceWrite&gt;&lt;/DummyForForceWrite&gt;"/>
  <p:tag name="HTML_SHAPEINFO" val="&lt;ThreeDShapeInfo&gt;&lt;uuid val=&quot;{1C642F92-FA98-4751-8219-FDDE217DBDC1}&quot;/&gt;&lt;isInvalidForFieldText val=&quot;0&quot;/&gt;&lt;Image&gt;&lt;filename val=&quot;C:\Users\User\AppData\Local\Temp\CP2248150312Session\CPTrustFolder2248150312\PPTImport2248173015\data\asimages\{1C642F92-FA98-4751-8219-FDDE217DBDC1}_1.png&quot;/&gt;&lt;left val=&quot;71&quot;/&gt;&lt;top val=&quot;288&quot;/&gt;&lt;width val=&quot;817&quot;/&gt;&lt;height val=&quot;13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DUMMYTAG" val="&lt;DummyForForceWrite&gt;&lt;/DummyForForceWrite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PRESENTER_DUMMYTAG" val="&lt;DummyForForceWrite&gt;&lt;/DummyForForceWrite&gt;"/>
  <p:tag name="HTML_SHAPEINFO" val="&lt;ThreeDShapeInfo&gt;&lt;uuid val=&quot;{FA8C3FB7-7C33-4C07-A7C1-08A60E948D7C}&quot;/&gt;&lt;isInvalidForFieldText val=&quot;0&quot;/&gt;&lt;Image&gt;&lt;filename val=&quot;C:\Users\User\AppData\Local\Temp\CP2248150312Session\CPTrustFolder2248150312\PPTImport2248173015\data\asimages\{FA8C3FB7-7C33-4C07-A7C1-08A60E948D7C}_1.png&quot;/&gt;&lt;left val=&quot;71&quot;/&gt;&lt;top val=&quot;491&quot;/&gt;&lt;width val=&quot;249&quot;/&gt;&lt;height val=&quot;9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6605EEF9-3559-4437-B185-E8008BE256E1}&quot;/&gt;&lt;isInvalidForFieldText val=&quot;0&quot;/&gt;&lt;Image&gt;&lt;filename val=&quot;C:\Users\User\AppData\Local\Temp\CP2248150312Session\CPTrustFolder2248150312\PPTImport2248173015\data\asimages\{6605EEF9-3559-4437-B185-E8008BE256E1}_1.png&quot;/&gt;&lt;left val=&quot;639&quot;/&gt;&lt;top val=&quot;491&quot;/&gt;&lt;width val=&quot;249&quot;/&gt;&lt;height val=&quot;9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69DF8A9-BB1A-46FE-B9D5-BAB06FE82EB7}&quot;/&gt;&lt;isInvalidForFieldText val=&quot;0&quot;/&gt;&lt;Image&gt;&lt;filename val=&quot;C:\Users\User\AppData\Local\Temp\CP2248150312Session\CPTrustFolder2248150312\PPTImport2248173015\data\asimages\{969DF8A9-BB1A-46FE-B9D5-BAB06FE82EB7}_2.png&quot;/&gt;&lt;left val=&quot;0&quot;/&gt;&lt;top val=&quot;76&quot;/&gt;&lt;width val=&quot;961&quot;/&gt;&lt;height val=&quot;12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9&quot;/&gt;&lt;lineCharCount val=&quot;61&quot;/&gt;&lt;lineCharCount val=&quot;54&quot;/&gt;&lt;lineCharCount val=&quot;66&quot;/&gt;&lt;lineCharCount val=&quot;12&quot;/&gt;&lt;lineCharCount val=&quot;63&quot;/&gt;&lt;lineCharCount val=&quot;54&quot;/&gt;&lt;/TableIndex&gt;&lt;/ShapeTextInfo&gt;"/>
  <p:tag name="HTML_SHAPEINFO" val="&lt;ThreeDShapeInfo&gt;&lt;uuid val=&quot;{FDF40D67-6ED2-4052-8B28-80D5BE58B966}&quot;/&gt;&lt;isInvalidForFieldText val=&quot;0&quot;/&gt;&lt;Image&gt;&lt;filename val=&quot;C:\Users\User\AppData\Local\Temp\CP2248150312Session\CPTrustFolder2248150312\PPTImport2248173015\data\asimages\{FDF40D67-6ED2-4052-8B28-80D5BE58B966}_2.png&quot;/&gt;&lt;left val=&quot;42&quot;/&gt;&lt;top val=&quot;212&quot;/&gt;&lt;width val=&quot;870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2B288A9-4E03-415C-A505-00AC63212FF2}&quot;/&gt;&lt;isInvalidForFieldText val=&quot;0&quot;/&gt;&lt;Image&gt;&lt;filename val=&quot;C:\Users\User\AppData\Local\Temp\CP2248150312Session\CPTrustFolder2248150312\PPTImport2248173015\data\asimages\{42B288A9-4E03-415C-A505-00AC63212FF2}_2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664485B-8A88-45C3-B645-0A0A4BD07981}&quot;/&gt;&lt;isInvalidForFieldText val=&quot;0&quot;/&gt;&lt;Image&gt;&lt;filename val=&quot;C:\Users\User\AppData\Local\Temp\CP2248150312Session\CPTrustFolder2248150312\PPTImport2248173015\data\asimages\{4664485B-8A88-45C3-B645-0A0A4BD07981}_3.png&quot;/&gt;&lt;left val=&quot;0&quot;/&gt;&lt;top val=&quot;75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66&quot;/&gt;&lt;lineCharCount val=&quot;68&quot;/&gt;&lt;lineCharCount val=&quot;58&quot;/&gt;&lt;lineCharCount val=&quot;103&quot;/&gt;&lt;lineCharCount val=&quot;93&quot;/&gt;&lt;lineCharCount val=&quot;98&quot;/&gt;&lt;lineCharCount val=&quot;69&quot;/&gt;&lt;lineCharCount val=&quot;60&quot;/&gt;&lt;lineCharCount val=&quot;57&quot;/&gt;&lt;lineCharCount val=&quot;64&quot;/&gt;&lt;lineCharCount val=&quot;29&quot;/&gt;&lt;lineCharCount val=&quot;40&quot;/&gt;&lt;lineCharCount val=&quot;40&quot;/&gt;&lt;lineCharCount val=&quot;70&quot;/&gt;&lt;lineCharCount val=&quot;39&quot;/&gt;&lt;lineCharCount val=&quot;48&quot;/&gt;&lt;/TableIndex&gt;&lt;/ShapeTextInfo&gt;"/>
  <p:tag name="HTML_SHAPEINFO" val="&lt;ThreeDShapeInfo&gt;&lt;uuid val=&quot;{4BA378EB-1BBB-49C0-A504-0795CA439066}&quot;/&gt;&lt;isInvalidForFieldText val=&quot;0&quot;/&gt;&lt;Image&gt;&lt;filename val=&quot;C:\Users\User\AppData\Local\Temp\CP2248150312Session\CPTrustFolder2248150312\PPTImport2248173015\data\asimages\{4BA378EB-1BBB-49C0-A504-0795CA439066}_3.png&quot;/&gt;&lt;left val=&quot;47&quot;/&gt;&lt;top val=&quot;214&quot;/&gt;&lt;width val=&quot;865&quot;/&gt;&lt;height val=&quot;48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9F43A2F-76D7-4360-BF73-B429C20FFD6D}&quot;/&gt;&lt;isInvalidForFieldText val=&quot;0&quot;/&gt;&lt;Image&gt;&lt;filename val=&quot;C:\Users\User\AppData\Local\Temp\CP2248150312Session\CPTrustFolder2248150312\PPTImport2248173015\data\asimages\{79F43A2F-76D7-4360-BF73-B429C20FFD6D}_3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2A6BEE6-733A-4503-A05E-89203F8D1929}&quot;/&gt;&lt;isInvalidForFieldText val=&quot;0&quot;/&gt;&lt;Image&gt;&lt;filename val=&quot;C:\Users\User\AppData\Local\Temp\CP2248150312Session\CPTrustFolder2248150312\PPTImport2248173015\data\asimages\{F2A6BEE6-733A-4503-A05E-89203F8D1929}_4.png&quot;/&gt;&lt;left val=&quot;0&quot;/&gt;&lt;top val=&quot;76&quot;/&gt;&lt;width val=&quot;961&quot;/&gt;&lt;height val=&quot;12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38&quot;/&gt;&lt;lineCharCount val=&quot;69&quot;/&gt;&lt;lineCharCount val=&quot;27&quot;/&gt;&lt;lineCharCount val=&quot;27&quot;/&gt;&lt;lineCharCount val=&quot;29&quot;/&gt;&lt;lineCharCount val=&quot;39&quot;/&gt;&lt;lineCharCount val=&quot;56&quot;/&gt;&lt;lineCharCount val=&quot;93&quot;/&gt;&lt;lineCharCount val=&quot;10&quot;/&gt;&lt;lineCharCount val=&quot;102&quot;/&gt;&lt;lineCharCount val=&quot;12&quot;/&gt;&lt;lineCharCount val=&quot;79&quot;/&gt;&lt;lineCharCount val=&quot;84&quot;/&gt;&lt;lineCharCount val=&quot;76&quot;/&gt;&lt;/TableIndex&gt;&lt;/ShapeTextInfo&gt;"/>
  <p:tag name="HTML_SHAPEINFO" val="&lt;ThreeDShapeInfo&gt;&lt;uuid val=&quot;{E64EE13D-B406-47EE-835A-AEDC47824F95}&quot;/&gt;&lt;isInvalidForFieldText val=&quot;0&quot;/&gt;&lt;Image&gt;&lt;filename val=&quot;C:\Users\User\AppData\Local\Temp\CP2248150312Session\CPTrustFolder2248150312\PPTImport2248173015\data\asimages\{E64EE13D-B406-47EE-835A-AEDC47824F95}_4.png&quot;/&gt;&lt;left val=&quot;46&quot;/&gt;&lt;top val=&quot;208&quot;/&gt;&lt;width val=&quot;872&quot;/&gt;&lt;height val=&quot;413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1AA7B47-FDF8-4786-A198-BD69C3D05442}&quot;/&gt;&lt;isInvalidForFieldText val=&quot;0&quot;/&gt;&lt;Image&gt;&lt;filename val=&quot;C:\Users\User\AppData\Local\Temp\CP2248150312Session\CPTrustFolder2248150312\PPTImport2248173015\data\asimages\{41AA7B47-FDF8-4786-A198-BD69C3D05442}_4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15&quot;/&gt;&lt;/TableIndex&gt;&lt;/ShapeTextInfo&gt;"/>
  <p:tag name="HTML_SHAPEINFO" val="&lt;ThreeDShapeInfo&gt;&lt;uuid val=&quot;{33D11E38-B5B4-4904-B61D-92E5BA0D27C1}&quot;/&gt;&lt;isInvalidForFieldText val=&quot;0&quot;/&gt;&lt;Image&gt;&lt;filename val=&quot;C:\Users\User\AppData\Local\Temp\CP2248150312Session\CPTrustFolder2248150312\PPTImport2248173015\data\asimages\{33D11E38-B5B4-4904-B61D-92E5BA0D27C1}_5.png&quot;/&gt;&lt;left val=&quot;61&quot;/&gt;&lt;top val=&quot;395&quot;/&gt;&lt;width val=&quot;831&quot;/&gt;&lt;height val=&quot;133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3522791-A389-42DE-A0DB-5AEBD4159C08}&quot;/&gt;&lt;isInvalidForFieldText val=&quot;0&quot;/&gt;&lt;Image&gt;&lt;filename val=&quot;C:\Users\User\AppData\Local\Temp\CP2248150312Session\CPTrustFolder2248150312\PPTImport2248173015\data\asimages\{73522791-A389-42DE-A0DB-5AEBD4159C08}_5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F7C190-9FED-43EE-BD02-B47E1153D0E9}&quot;/&gt;&lt;isInvalidForFieldText val=&quot;0&quot;/&gt;&lt;Image&gt;&lt;filename val=&quot;C:\Users\User\AppData\Local\Temp\CP2248150312Session\CPTrustFolder2248150312\PPTImport2248173015\data\asimages\{C7F7C190-9FED-43EE-BD02-B47E1153D0E9}_6.png&quot;/&gt;&lt;left val=&quot;0&quot;/&gt;&lt;top val=&quot;76&quot;/&gt;&lt;width val=&quot;961&quot;/&gt;&lt;height val=&quot;121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39&quot;/&gt;&lt;lineCharCount val=&quot;53&quot;/&gt;&lt;lineCharCount val=&quot;66&quot;/&gt;&lt;lineCharCount val=&quot;16&quot;/&gt;&lt;lineCharCount val=&quot;1&quot;/&gt;&lt;lineCharCount val=&quot;37&quot;/&gt;&lt;lineCharCount val=&quot;58&quot;/&gt;&lt;lineCharCount val=&quot;16&quot;/&gt;&lt;lineCharCount val=&quot;47&quot;/&gt;&lt;lineCharCount val=&quot;28&quot;/&gt;&lt;lineCharCount val=&quot;19&quot;/&gt;&lt;/TableIndex&gt;&lt;/ShapeTextInfo&gt;"/>
  <p:tag name="HTML_SHAPEINFO" val="&lt;ThreeDShapeInfo&gt;&lt;uuid val=&quot;{7C9FA457-9FCA-47C8-968F-5D003621B4E9}&quot;/&gt;&lt;isInvalidForFieldText val=&quot;0&quot;/&gt;&lt;Image&gt;&lt;filename val=&quot;C:\Users\User\AppData\Local\Temp\CP2248150312Session\CPTrustFolder2248150312\PPTImport2248173015\data\asimages\{7C9FA457-9FCA-47C8-968F-5D003621B4E9}_6.png&quot;/&gt;&lt;left val=&quot;40&quot;/&gt;&lt;top val=&quot;212&quot;/&gt;&lt;width val=&quot;871&quot;/&gt;&lt;height val=&quot;481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642059F-0140-4964-83F5-CE80F7AB1ED5}&quot;/&gt;&lt;isInvalidForFieldText val=&quot;0&quot;/&gt;&lt;Image&gt;&lt;filename val=&quot;C:\Users\User\AppData\Local\Temp\CP2248150312Session\CPTrustFolder2248150312\PPTImport2248173015\data\asimages\{F642059F-0140-4964-83F5-CE80F7AB1ED5}_6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0D926AF4-AF8B-427A-B04C-0F15FCA6DA51}&quot;/&gt;&lt;isInvalidForFieldText val=&quot;0&quot;/&gt;&lt;Image&gt;&lt;filename val=&quot;C:\Users\User\AppData\Local\Temp\CP2248150312Session\CPTrustFolder2248150312\PPTImport2248173015\data\asimages\{0D926AF4-AF8B-427A-B04C-0F15FCA6DA51}_7.png&quot;/&gt;&lt;left val=&quot;0&quot;/&gt;&lt;top val=&quot;76&quot;/&gt;&lt;width val=&quot;961&quot;/&gt;&lt;height val=&quot;121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2&quot;/&gt;&lt;lineCharCount val=&quot;68&quot;/&gt;&lt;lineCharCount val=&quot;31&quot;/&gt;&lt;lineCharCount val=&quot;36&quot;/&gt;&lt;lineCharCount val=&quot;60&quot;/&gt;&lt;lineCharCount val=&quot;47&quot;/&gt;&lt;lineCharCount val=&quot;71&quot;/&gt;&lt;lineCharCount val=&quot;52&quot;/&gt;&lt;lineCharCount val=&quot;54&quot;/&gt;&lt;/TableIndex&gt;&lt;/ShapeTextInfo&gt;"/>
  <p:tag name="HTML_SHAPEINFO" val="&lt;ThreeDShapeInfo&gt;&lt;uuid val=&quot;{C7106F6F-2749-4326-AB97-2A2DBCCCBF13}&quot;/&gt;&lt;isInvalidForFieldText val=&quot;0&quot;/&gt;&lt;Image&gt;&lt;filename val=&quot;C:\Users\User\AppData\Local\Temp\CP2248150312Session\CPTrustFolder2248150312\PPTImport2248173015\data\asimages\{C7106F6F-2749-4326-AB97-2A2DBCCCBF13}_7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310B346-6015-40D1-A2F0-085541051B9B}&quot;/&gt;&lt;isInvalidForFieldText val=&quot;0&quot;/&gt;&lt;Image&gt;&lt;filename val=&quot;C:\Users\User\AppData\Local\Temp\CP2248150312Session\CPTrustFolder2248150312\PPTImport2248173015\data\asimages\{6310B346-6015-40D1-A2F0-085541051B9B}_7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3&quot;/&gt;&lt;lineCharCount val=&quot;7&quot;/&gt;&lt;/TableIndex&gt;&lt;/ShapeTextInfo&gt;"/>
  <p:tag name="HTML_SHAPEINFO" val="&lt;ThreeDShapeInfo&gt;&lt;uuid val=&quot;{525E6FC3-F0DD-4B8F-9CCA-71829ADF98DB}&quot;/&gt;&lt;isInvalidForFieldText val=&quot;0&quot;/&gt;&lt;Image&gt;&lt;filename val=&quot;C:\Users\User\AppData\Local\Temp\CP2248150312Session\CPTrustFolder2248150312\PPTImport2248173015\data\asimages\{525E6FC3-F0DD-4B8F-9CCA-71829ADF98DB}_8.png&quot;/&gt;&lt;left val=&quot;-1&quot;/&gt;&lt;top val=&quot;76&quot;/&gt;&lt;width val=&quot;972&quot;/&gt;&lt;height val=&quot;121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3&quot;/&gt;&lt;lineCharCount val=&quot;63&quot;/&gt;&lt;lineCharCount val=&quot;16&quot;/&gt;&lt;lineCharCount val=&quot;58&quot;/&gt;&lt;lineCharCount val=&quot;64&quot;/&gt;&lt;lineCharCount val=&quot;44&quot;/&gt;&lt;lineCharCount val=&quot;69&quot;/&gt;&lt;lineCharCount val=&quot;38&quot;/&gt;&lt;lineCharCount val=&quot;56&quot;/&gt;&lt;/TableIndex&gt;&lt;/ShapeTextInfo&gt;"/>
  <p:tag name="HTML_SHAPEINFO" val="&lt;ThreeDShapeInfo&gt;&lt;uuid val=&quot;{9B360EE3-BBB6-4460-AFD3-6FF8497F7337}&quot;/&gt;&lt;isInvalidForFieldText val=&quot;0&quot;/&gt;&lt;Image&gt;&lt;filename val=&quot;C:\Users\User\AppData\Local\Temp\CP2248150312Session\CPTrustFolder2248150312\PPTImport2248173015\data\asimages\{9B360EE3-BBB6-4460-AFD3-6FF8497F7337}_8.png&quot;/&gt;&lt;left val=&quot;42&quot;/&gt;&lt;top val=&quot;212&quot;/&gt;&lt;width val=&quot;881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8BC3392-A658-4B51-A00E-9A528EBD41A6}&quot;/&gt;&lt;isInvalidForFieldText val=&quot;0&quot;/&gt;&lt;Image&gt;&lt;filename val=&quot;C:\Users\User\AppData\Local\Temp\CP2248150312Session\CPTrustFolder2248150312\PPTImport2248173015\data\asimages\{58BC3392-A658-4B51-A00E-9A528EBD41A6}_8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F52FC1C9-AD3E-4981-B2D3-B70B99ADCC66}&quot;/&gt;&lt;isInvalidForFieldText val=&quot;0&quot;/&gt;&lt;Image&gt;&lt;filename val=&quot;C:\Users\User\AppData\Local\Temp\CP2248150312Session\CPTrustFolder2248150312\PPTImport2248173015\data\asimages\{F52FC1C9-AD3E-4981-B2D3-B70B99ADCC66}_9.png&quot;/&gt;&lt;left val=&quot;0&quot;/&gt;&lt;top val=&quot;76&quot;/&gt;&lt;width val=&quot;961&quot;/&gt;&lt;height val=&quot;121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63&quot;/&gt;&lt;lineCharCount val=&quot;38&quot;/&gt;&lt;lineCharCount val=&quot;57&quot;/&gt;&lt;lineCharCount val=&quot;66&quot;/&gt;&lt;lineCharCount val=&quot;64&quot;/&gt;&lt;lineCharCount val=&quot;66&quot;/&gt;&lt;lineCharCount val=&quot;64&quot;/&gt;&lt;lineCharCount val=&quot;77&quot;/&gt;&lt;lineCharCount val=&quot;26&quot;/&gt;&lt;/TableIndex&gt;&lt;/ShapeTextInfo&gt;"/>
  <p:tag name="HTML_SHAPEINFO" val="&lt;ThreeDShapeInfo&gt;&lt;uuid val=&quot;{D57F5F2E-4588-4D4E-8475-F1EA6559C1ED}&quot;/&gt;&lt;isInvalidForFieldText val=&quot;0&quot;/&gt;&lt;Image&gt;&lt;filename val=&quot;C:\Users\User\AppData\Local\Temp\CP2248150312Session\CPTrustFolder2248150312\PPTImport2248173015\data\asimages\{D57F5F2E-4588-4D4E-8475-F1EA6559C1ED}_9.png&quot;/&gt;&lt;left val=&quot;42&quot;/&gt;&lt;top val=&quot;212&quot;/&gt;&lt;width val=&quot;880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26FB82E-E217-481A-9E2F-C5EB4C113702}&quot;/&gt;&lt;isInvalidForFieldText val=&quot;0&quot;/&gt;&lt;Image&gt;&lt;filename val=&quot;C:\Users\User\AppData\Local\Temp\CP2248150312Session\CPTrustFolder2248150312\PPTImport2248173015\data\asimages\{226FB82E-E217-481A-9E2F-C5EB4C113702}_9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4214EC4-F170-4693-ADCD-727BA35EBC3B}&quot;/&gt;&lt;isInvalidForFieldText val=&quot;0&quot;/&gt;&lt;Image&gt;&lt;filename val=&quot;C:\Users\User\AppData\Local\Temp\CP2248150312Session\CPTrustFolder2248150312\PPTImport2248173015\data\asimages\{C4214EC4-F170-4693-ADCD-727BA35EBC3B}_10.png&quot;/&gt;&lt;left val=&quot;0&quot;/&gt;&lt;top val=&quot;76&quot;/&gt;&lt;width val=&quot;961&quot;/&gt;&lt;height val=&quot;12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9&quot;/&gt;&lt;lineCharCount val=&quot;22&quot;/&gt;&lt;lineCharCount val=&quot;16&quot;/&gt;&lt;lineCharCount val=&quot;16&quot;/&gt;&lt;lineCharCount val=&quot;62&quot;/&gt;&lt;lineCharCount val=&quot;30&quot;/&gt;&lt;lineCharCount val=&quot;52&quot;/&gt;&lt;lineCharCount val=&quot;60&quot;/&gt;&lt;/TableIndex&gt;&lt;/ShapeTextInfo&gt;"/>
  <p:tag name="HTML_SHAPEINFO" val="&lt;ThreeDShapeInfo&gt;&lt;uuid val=&quot;{8A18B666-E638-418C-AC80-09A66F05FDD3}&quot;/&gt;&lt;isInvalidForFieldText val=&quot;0&quot;/&gt;&lt;Image&gt;&lt;filename val=&quot;C:\Users\User\AppData\Local\Temp\CP2248150312Session\CPTrustFolder2248150312\PPTImport2248173015\data\asimages\{8A18B666-E638-418C-AC80-09A66F05FDD3}_10.png&quot;/&gt;&lt;left val=&quot;42&quot;/&gt;&lt;top val=&quot;212&quot;/&gt;&lt;width val=&quot;870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3CAEF3D-49CD-44A5-9801-DAD07873C46A}&quot;/&gt;&lt;isInvalidForFieldText val=&quot;0&quot;/&gt;&lt;Image&gt;&lt;filename val=&quot;C:\Users\User\AppData\Local\Temp\CP2248150312Session\CPTrustFolder2248150312\PPTImport2248173015\data\asimages\{43CAEF3D-49CD-44A5-9801-DAD07873C46A}_10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AE803AFD-E600-4EA0-A13C-9C5C5BA6ADF3}&quot;/&gt;&lt;isInvalidForFieldText val=&quot;0&quot;/&gt;&lt;Image&gt;&lt;filename val=&quot;C:\Users\User\AppData\Local\Temp\CP2248150312Session\CPTrustFolder2248150312\PPTImport2248173015\data\asimages\{AE803AFD-E600-4EA0-A13C-9C5C5BA6ADF3}_11.png&quot;/&gt;&lt;left val=&quot;0&quot;/&gt;&lt;top val=&quot;76&quot;/&gt;&lt;width val=&quot;961&quot;/&gt;&lt;height val=&quot;12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6&quot;/&gt;&lt;lineCharCount val=&quot;59&quot;/&gt;&lt;lineCharCount val=&quot;73&quot;/&gt;&lt;lineCharCount val=&quot;7&quot;/&gt;&lt;lineCharCount val=&quot;62&quot;/&gt;&lt;lineCharCount val=&quot;64&quot;/&gt;&lt;lineCharCount val=&quot;48&quot;/&gt;&lt;lineCharCount val=&quot;68&quot;/&gt;&lt;lineCharCount val=&quot;40&quot;/&gt;&lt;lineCharCount val=&quot;64&quot;/&gt;&lt;/TableIndex&gt;&lt;/ShapeTextInfo&gt;"/>
  <p:tag name="HTML_SHAPEINFO" val="&lt;ThreeDShapeInfo&gt;&lt;uuid val=&quot;{DDE5C0FE-80B7-43C4-98CF-CADE01F3D87A}&quot;/&gt;&lt;isInvalidForFieldText val=&quot;0&quot;/&gt;&lt;Image&gt;&lt;filename val=&quot;C:\Users\User\AppData\Local\Temp\CP2248150312Session\CPTrustFolder2248150312\PPTImport2248173015\data\asimages\{DDE5C0FE-80B7-43C4-98CF-CADE01F3D87A}_11.png&quot;/&gt;&lt;left val=&quot;42&quot;/&gt;&lt;top val=&quot;212&quot;/&gt;&lt;width val=&quot;870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774E7EE-B85C-4A44-9AA5-8EC562BFCFC6}&quot;/&gt;&lt;isInvalidForFieldText val=&quot;0&quot;/&gt;&lt;Image&gt;&lt;filename val=&quot;C:\Users\User\AppData\Local\Temp\CP2248150312Session\CPTrustFolder2248150312\PPTImport2248173015\data\asimages\{8774E7EE-B85C-4A44-9AA5-8EC562BFCFC6}_11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6E632F62-74B6-4FEE-A13B-BB21D5889CE4}&quot;/&gt;&lt;isInvalidForFieldText val=&quot;0&quot;/&gt;&lt;Image&gt;&lt;filename val=&quot;C:\Users\User\AppData\Local\Temp\CP2248150312Session\CPTrustFolder2248150312\PPTImport2248173015\data\asimages\{6E632F62-74B6-4FEE-A13B-BB21D5889CE4}_12.png&quot;/&gt;&lt;left val=&quot;0&quot;/&gt;&lt;top val=&quot;76&quot;/&gt;&lt;width val=&quot;961&quot;/&gt;&lt;height val=&quot;121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7&quot;/&gt;&lt;lineCharCount val=&quot;10&quot;/&gt;&lt;lineCharCount val=&quot;76&quot;/&gt;&lt;lineCharCount val=&quot;9&quot;/&gt;&lt;lineCharCount val=&quot;72&quot;/&gt;&lt;lineCharCount val=&quot;67&quot;/&gt;&lt;lineCharCount val=&quot;69&quot;/&gt;&lt;lineCharCount val=&quot;60&quot;/&gt;&lt;lineCharCount val=&quot;66&quot;/&gt;&lt;lineCharCount val=&quot;70&quot;/&gt;&lt;lineCharCount val=&quot;11&quot;/&gt;&lt;/TableIndex&gt;&lt;/ShapeTextInfo&gt;"/>
  <p:tag name="HTML_SHAPEINFO" val="&lt;ThreeDShapeInfo&gt;&lt;uuid val=&quot;{F3ACB106-6538-44C3-91EB-813173EE7C17}&quot;/&gt;&lt;isInvalidForFieldText val=&quot;0&quot;/&gt;&lt;Image&gt;&lt;filename val=&quot;C:\Users\User\AppData\Local\Temp\CP2248150312Session\CPTrustFolder2248150312\PPTImport2248173015\data\asimages\{F3ACB106-6538-44C3-91EB-813173EE7C17}_12.png&quot;/&gt;&lt;left val=&quot;42&quot;/&gt;&lt;top val=&quot;212&quot;/&gt;&lt;width val=&quot;870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8956713-EC45-4876-8392-E21F92C38E77}&quot;/&gt;&lt;isInvalidForFieldText val=&quot;0&quot;/&gt;&lt;Image&gt;&lt;filename val=&quot;C:\Users\User\AppData\Local\Temp\CP2248150312Session\CPTrustFolder2248150312\PPTImport2248173015\data\asimages\{78956713-EC45-4876-8392-E21F92C38E77}_12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  <p:tag name="HTML_SHAPEINFO" val="&lt;ThreeDShapeInfo&gt;&lt;uuid val=&quot;{E534869F-CB69-43B5-BD2E-F61F7925C3A8}&quot;/&gt;&lt;isInvalidForFieldText val=&quot;0&quot;/&gt;&lt;Image&gt;&lt;filename val=&quot;C:\Users\User\AppData\Local\Temp\CP2248150312Session\CPTrustFolder2248150312\PPTImport2248173015\data\asimages\{E534869F-CB69-43B5-BD2E-F61F7925C3A8}_13.png&quot;/&gt;&lt;left val=&quot;0&quot;/&gt;&lt;top val=&quot;76&quot;/&gt;&lt;width val=&quot;961&quot;/&gt;&lt;height val=&quot;121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9&quot;/&gt;&lt;lineCharCount val=&quot;6&quot;/&gt;&lt;lineCharCount val=&quot;78&quot;/&gt;&lt;lineCharCount val=&quot;46&quot;/&gt;&lt;lineCharCount val=&quot;1&quot;/&gt;&lt;lineCharCount val=&quot;71&quot;/&gt;&lt;lineCharCount val=&quot;68&quot;/&gt;&lt;lineCharCount val=&quot;53&quot;/&gt;&lt;lineCharCount val=&quot;76&quot;/&gt;&lt;lineCharCount val=&quot;14&quot;/&gt;&lt;/TableIndex&gt;&lt;/ShapeTextInfo&gt;"/>
  <p:tag name="HTML_SHAPEINFO" val="&lt;ThreeDShapeInfo&gt;&lt;uuid val=&quot;{95AC626D-6C1E-4317-B19E-76CA79986976}&quot;/&gt;&lt;isInvalidForFieldText val=&quot;0&quot;/&gt;&lt;Image&gt;&lt;filename val=&quot;C:\Users\User\AppData\Local\Temp\CP2248150312Session\CPTrustFolder2248150312\PPTImport2248173015\data\asimages\{95AC626D-6C1E-4317-B19E-76CA79986976}_13.png&quot;/&gt;&lt;left val=&quot;42&quot;/&gt;&lt;top val=&quot;208&quot;/&gt;&lt;width val=&quot;877&quot;/&gt;&lt;height val=&quot;419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CD36E64-D75F-485C-8D97-3B562F423507}&quot;/&gt;&lt;isInvalidForFieldText val=&quot;0&quot;/&gt;&lt;Image&gt;&lt;filename val=&quot;C:\Users\User\AppData\Local\Temp\CP2248150312Session\CPTrustFolder2248150312\PPTImport2248173015\data\asimages\{3CD36E64-D75F-485C-8D97-3B562F423507}_13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30&quot;/&gt;&lt;/TableIndex&gt;&lt;/ShapeTextInfo&gt;"/>
  <p:tag name="HTML_SHAPEINFO" val="&lt;ThreeDShapeInfo&gt;&lt;uuid val=&quot;{8FC3CF12-BB68-4A3C-BA7D-5D23BA30083B}&quot;/&gt;&lt;isInvalidForFieldText val=&quot;0&quot;/&gt;&lt;Image&gt;&lt;filename val=&quot;C:\Users\User\AppData\Local\Temp\CP2248150312Session\CPTrustFolder2248150312\PPTImport2248173015\data\asimages\{8FC3CF12-BB68-4A3C-BA7D-5D23BA30083B}_14.png&quot;/&gt;&lt;left val=&quot;0&quot;/&gt;&lt;top val=&quot;76&quot;/&gt;&lt;width val=&quot;961&quot;/&gt;&lt;height val=&quot;124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6&quot;/&gt;&lt;lineCharCount val=&quot;67&quot;/&gt;&lt;lineCharCount val=&quot;71&quot;/&gt;&lt;lineCharCount val=&quot;27&quot;/&gt;&lt;lineCharCount val=&quot;65&quot;/&gt;&lt;lineCharCount val=&quot;48&quot;/&gt;&lt;lineCharCount val=&quot;63&quot;/&gt;&lt;lineCharCount val=&quot;46&quot;/&gt;&lt;/TableIndex&gt;&lt;/ShapeTextInfo&gt;"/>
  <p:tag name="HTML_SHAPEINFO" val="&lt;ThreeDShapeInfo&gt;&lt;uuid val=&quot;{C664CD21-90B6-40AA-ADD9-336252E06F24}&quot;/&gt;&lt;isInvalidForFieldText val=&quot;0&quot;/&gt;&lt;Image&gt;&lt;filename val=&quot;C:\Users\User\AppData\Local\Temp\CP2248150312Session\CPTrustFolder2248150312\PPTImport2248173015\data\asimages\{C664CD21-90B6-40AA-ADD9-336252E06F24}_14.png&quot;/&gt;&lt;left val=&quot;40&quot;/&gt;&lt;top val=&quot;212&quot;/&gt;&lt;width val=&quot;871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6801043-68BB-4D7F-9AD5-317427173DBA}&quot;/&gt;&lt;isInvalidForFieldText val=&quot;0&quot;/&gt;&lt;Image&gt;&lt;filename val=&quot;C:\Users\User\AppData\Local\Temp\CP2248150312Session\CPTrustFolder2248150312\PPTImport2248173015\data\asimages\{06801043-68BB-4D7F-9AD5-317427173DBA}_14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30&quot;/&gt;&lt;/TableIndex&gt;&lt;/ShapeTextInfo&gt;"/>
  <p:tag name="HTML_SHAPEINFO" val="&lt;ThreeDShapeInfo&gt;&lt;uuid val=&quot;{F8F77C25-F1DD-4C6D-B687-E74645B2E47D}&quot;/&gt;&lt;isInvalidForFieldText val=&quot;0&quot;/&gt;&lt;Image&gt;&lt;filename val=&quot;C:\Users\User\AppData\Local\Temp\CP2248150312Session\CPTrustFolder2248150312\PPTImport2248173015\data\asimages\{F8F77C25-F1DD-4C6D-B687-E74645B2E47D}_15.png&quot;/&gt;&lt;left val=&quot;0&quot;/&gt;&lt;top val=&quot;76&quot;/&gt;&lt;width val=&quot;961&quot;/&gt;&lt;height val=&quot;124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2&quot;/&gt;&lt;lineCharCount val=&quot;72&quot;/&gt;&lt;lineCharCount val=&quot;41&quot;/&gt;&lt;lineCharCount val=&quot;73&quot;/&gt;&lt;lineCharCount val=&quot;67&quot;/&gt;&lt;lineCharCount val=&quot;70&quot;/&gt;&lt;lineCharCount val=&quot;13&quot;/&gt;&lt;lineCharCount val=&quot;1&quot;/&gt;&lt;lineCharCount val=&quot;66&quot;/&gt;&lt;lineCharCount val=&quot;74&quot;/&gt;&lt;lineCharCount val=&quot;65&quot;/&gt;&lt;lineCharCount val=&quot;12&quot;/&gt;&lt;/TableIndex&gt;&lt;/ShapeTextInfo&gt;"/>
  <p:tag name="HTML_SHAPEINFO" val="&lt;ThreeDShapeInfo&gt;&lt;uuid val=&quot;{18264C3A-7A2A-444B-AA0E-BCBA67504E51}&quot;/&gt;&lt;isInvalidForFieldText val=&quot;0&quot;/&gt;&lt;Image&gt;&lt;filename val=&quot;C:\Users\User\AppData\Local\Temp\CP2248150312Session\CPTrustFolder2248150312\PPTImport2248173015\data\asimages\{18264C3A-7A2A-444B-AA0E-BCBA67504E51}_15.png&quot;/&gt;&lt;left val=&quot;40&quot;/&gt;&lt;top val=&quot;208&quot;/&gt;&lt;width val=&quot;879&quot;/&gt;&lt;height val=&quot;41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B514570-6B18-4848-B571-2885803988B7}&quot;/&gt;&lt;isInvalidForFieldText val=&quot;0&quot;/&gt;&lt;Image&gt;&lt;filename val=&quot;C:\Users\User\AppData\Local\Temp\CP2248150312Session\CPTrustFolder2248150312\PPTImport2248173015\data\asimages\{3B514570-6B18-4848-B571-2885803988B7}_15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E3408963-A631-4E37-AFD7-35B1153CDB2E}&quot;/&gt;&lt;isInvalidForFieldText val=&quot;0&quot;/&gt;&lt;Image&gt;&lt;filename val=&quot;C:\Users\User\AppData\Local\Temp\CP2248150312Session\CPTrustFolder2248150312\PPTImport2248173015\data\asimages\{E3408963-A631-4E37-AFD7-35B1153CDB2E}_16.png&quot;/&gt;&lt;left val=&quot;0&quot;/&gt;&lt;top val=&quot;76&quot;/&gt;&lt;width val=&quot;961&quot;/&gt;&lt;height val=&quot;121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0&quot;/&gt;&lt;lineCharCount val=&quot;70&quot;/&gt;&lt;lineCharCount val=&quot;56&quot;/&gt;&lt;lineCharCount val=&quot;65&quot;/&gt;&lt;lineCharCount val=&quot;70&quot;/&gt;&lt;lineCharCount val=&quot;9&quot;/&gt;&lt;lineCharCount val=&quot;65&quot;/&gt;&lt;lineCharCount val=&quot;12&quot;/&gt;&lt;/TableIndex&gt;&lt;/ShapeTextInfo&gt;"/>
  <p:tag name="HTML_SHAPEINFO" val="&lt;ThreeDShapeInfo&gt;&lt;uuid val=&quot;{DB417452-AA7D-46B3-9069-95B5CD323CC6}&quot;/&gt;&lt;isInvalidForFieldText val=&quot;0&quot;/&gt;&lt;Image&gt;&lt;filename val=&quot;C:\Users\User\AppData\Local\Temp\CP2248150312Session\CPTrustFolder2248150312\PPTImport2248173015\data\asimages\{DB417452-AA7D-46B3-9069-95B5CD323CC6}_16.png&quot;/&gt;&lt;left val=&quot;42&quot;/&gt;&lt;top val=&quot;212&quot;/&gt;&lt;width val=&quot;880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BA5AE10-E045-47F9-A906-1E17784FAF43}&quot;/&gt;&lt;isInvalidForFieldText val=&quot;0&quot;/&gt;&lt;Image&gt;&lt;filename val=&quot;C:\Users\User\AppData\Local\Temp\CP2248150312Session\CPTrustFolder2248150312\PPTImport2248173015\data\asimages\{ABA5AE10-E045-47F9-A906-1E17784FAF43}_16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6DBA0055-AB39-4BA3-A5B6-B182B5364300}&quot;/&gt;&lt;isInvalidForFieldText val=&quot;0&quot;/&gt;&lt;Image&gt;&lt;filename val=&quot;C:\Users\User\AppData\Local\Temp\CP2248150312Session\CPTrustFolder2248150312\PPTImport2248173015\data\asimages\{6DBA0055-AB39-4BA3-A5B6-B182B5364300}_17.png&quot;/&gt;&lt;left val=&quot;0&quot;/&gt;&lt;top val=&quot;76&quot;/&gt;&lt;width val=&quot;961&quot;/&gt;&lt;height val=&quot;121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54&quot;/&gt;&lt;lineCharCount val=&quot;71&quot;/&gt;&lt;lineCharCount val=&quot;29&quot;/&gt;&lt;lineCharCount val=&quot;66&quot;/&gt;&lt;lineCharCount val=&quot;72&quot;/&gt;&lt;lineCharCount val=&quot;67&quot;/&gt;&lt;lineCharCount val=&quot;13&quot;/&gt;&lt;lineCharCount val=&quot;66&quot;/&gt;&lt;lineCharCount val=&quot;71&quot;/&gt;&lt;lineCharCount val=&quot;9&quot;/&gt;&lt;lineCharCount val=&quot;48&quot;/&gt;&lt;/TableIndex&gt;&lt;/ShapeTextInfo&gt;"/>
  <p:tag name="HTML_SHAPEINFO" val="&lt;ThreeDShapeInfo&gt;&lt;uuid val=&quot;{7CB3EEA6-F1DC-4CB9-B797-0EEAF5BE8079}&quot;/&gt;&lt;isInvalidForFieldText val=&quot;0&quot;/&gt;&lt;Image&gt;&lt;filename val=&quot;C:\Users\User\AppData\Local\Temp\CP2248150312Session\CPTrustFolder2248150312\PPTImport2248173015\data\asimages\{7CB3EEA6-F1DC-4CB9-B797-0EEAF5BE8079}_17.png&quot;/&gt;&lt;left val=&quot;42&quot;/&gt;&lt;top val=&quot;212&quot;/&gt;&lt;width val=&quot;876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4043142-68E9-41F2-8F02-B6AA4281F177}&quot;/&gt;&lt;isInvalidForFieldText val=&quot;0&quot;/&gt;&lt;Image&gt;&lt;filename val=&quot;C:\Users\User\AppData\Local\Temp\CP2248150312Session\CPTrustFolder2248150312\PPTImport2248173015\data\asimages\{74043142-68E9-41F2-8F02-B6AA4281F177}_17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84E9D7D0-0449-432E-A0DA-6915F11253A1}&quot;/&gt;&lt;isInvalidForFieldText val=&quot;0&quot;/&gt;&lt;Image&gt;&lt;filename val=&quot;C:\Users\User\AppData\Local\Temp\CP2248150312Session\CPTrustFolder2248150312\PPTImport2248173015\data\asimages\{84E9D7D0-0449-432E-A0DA-6915F11253A1}_18.png&quot;/&gt;&lt;left val=&quot;0&quot;/&gt;&lt;top val=&quot;76&quot;/&gt;&lt;width val=&quot;961&quot;/&gt;&lt;height val=&quot;121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5&quot;/&gt;&lt;lineCharCount val=&quot;72&quot;/&gt;&lt;lineCharCount val=&quot;33&quot;/&gt;&lt;lineCharCount val=&quot;70&quot;/&gt;&lt;lineCharCount val=&quot;67&quot;/&gt;&lt;lineCharCount val=&quot;61&quot;/&gt;&lt;lineCharCount val=&quot;11&quot;/&gt;&lt;lineCharCount val=&quot;70&quot;/&gt;&lt;lineCharCount val=&quot;28&quot;/&gt;&lt;/TableIndex&gt;&lt;/ShapeTextInfo&gt;"/>
  <p:tag name="HTML_SHAPEINFO" val="&lt;ThreeDShapeInfo&gt;&lt;uuid val=&quot;{25B9C831-6DFC-4C03-95E5-C5E0E534F457}&quot;/&gt;&lt;isInvalidForFieldText val=&quot;0&quot;/&gt;&lt;Image&gt;&lt;filename val=&quot;C:\Users\User\AppData\Local\Temp\CP2248150312Session\CPTrustFolder2248150312\PPTImport2248173015\data\asimages\{25B9C831-6DFC-4C03-95E5-C5E0E534F457}_18.png&quot;/&gt;&lt;left val=&quot;42&quot;/&gt;&lt;top val=&quot;212&quot;/&gt;&lt;width val=&quot;870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FE5B593-2CBA-4EFE-A3B5-2ACDBFE999B5}&quot;/&gt;&lt;isInvalidForFieldText val=&quot;0&quot;/&gt;&lt;Image&gt;&lt;filename val=&quot;C:\Users\User\AppData\Local\Temp\CP2248150312Session\CPTrustFolder2248150312\PPTImport2248173015\data\asimages\{4FE5B593-2CBA-4EFE-A3B5-2ACDBFE999B5}_18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36E7FAF7-58A3-4950-951C-66CC1B08661C}&quot;/&gt;&lt;isInvalidForFieldText val=&quot;0&quot;/&gt;&lt;Image&gt;&lt;filename val=&quot;C:\Users\User\AppData\Local\Temp\CP2248150312Session\CPTrustFolder2248150312\PPTImport2248173015\data\asimages\{36E7FAF7-58A3-4950-951C-66CC1B08661C}_19.png&quot;/&gt;&lt;left val=&quot;0&quot;/&gt;&lt;top val=&quot;76&quot;/&gt;&lt;width val=&quot;961&quot;/&gt;&lt;height val=&quot;121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67&quot;/&gt;&lt;lineCharCount val=&quot;10&quot;/&gt;&lt;lineCharCount val=&quot;66&quot;/&gt;&lt;lineCharCount val=&quot;27&quot;/&gt;&lt;lineCharCount val=&quot;76&quot;/&gt;&lt;lineCharCount val=&quot;38&quot;/&gt;&lt;lineCharCount val=&quot;76&quot;/&gt;&lt;lineCharCount val=&quot;67&quot;/&gt;&lt;lineCharCount val=&quot;73&quot;/&gt;&lt;lineCharCount val=&quot;9&quot;/&gt;&lt;lineCharCount val=&quot;18&quot;/&gt;&lt;lineCharCount val=&quot;64&quot;/&gt;&lt;lineCharCount val=&quot;70&quot;/&gt;&lt;lineCharCount val=&quot;7&quot;/&gt;&lt;lineCharCount val=&quot;1&quot;/&gt;&lt;/TableIndex&gt;&lt;/ShapeTextInfo&gt;"/>
  <p:tag name="HTML_SHAPEINFO" val="&lt;ThreeDShapeInfo&gt;&lt;uuid val=&quot;{1207FE91-156F-4E38-A0CD-D36ACF189AED}&quot;/&gt;&lt;isInvalidForFieldText val=&quot;0&quot;/&gt;&lt;Image&gt;&lt;filename val=&quot;C:\Users\User\AppData\Local\Temp\CP2248150312Session\CPTrustFolder2248150312\PPTImport2248173015\data\asimages\{1207FE91-156F-4E38-A0CD-D36ACF189AED}_19.png&quot;/&gt;&lt;left val=&quot;43&quot;/&gt;&lt;top val=&quot;210&quot;/&gt;&lt;width val=&quot;876&quot;/&gt;&lt;height val=&quot;456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A097685-6215-4FBB-A0D2-105F67FB37EA}&quot;/&gt;&lt;isInvalidForFieldText val=&quot;0&quot;/&gt;&lt;Image&gt;&lt;filename val=&quot;C:\Users\User\AppData\Local\Temp\CP2248150312Session\CPTrustFolder2248150312\PPTImport2248173015\data\asimages\{EA097685-6215-4FBB-A0D2-105F67FB37EA}_19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E2BC0CD0-50BD-40EC-9225-4EBF984B0996}&quot;/&gt;&lt;isInvalidForFieldText val=&quot;0&quot;/&gt;&lt;Image&gt;&lt;filename val=&quot;C:\Users\User\AppData\Local\Temp\CP2248150312Session\CPTrustFolder2248150312\PPTImport2248173015\data\asimages\{E2BC0CD0-50BD-40EC-9225-4EBF984B0996}_20.png&quot;/&gt;&lt;left val=&quot;60&quot;/&gt;&lt;top val=&quot;454&quot;/&gt;&lt;width val=&quot;831&quot;/&gt;&lt;height val=&quot;151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D514064-EF69-4F19-A7A0-007EE3BE50D7}&quot;/&gt;&lt;isInvalidForFieldText val=&quot;0&quot;/&gt;&lt;Image&gt;&lt;filename val=&quot;C:\Users\User\AppData\Local\Temp\CP2248150312Session\CPTrustFolder2248150312\PPTImport2248173015\data\asimages\{AD514064-EF69-4F19-A7A0-007EE3BE50D7}_20.png&quot;/&gt;&lt;left val=&quot;727&quot;/&gt;&lt;top val=&quot;687&quot;/&gt;&lt;width val=&quot;226&quot;/&gt;&lt;height val=&quot;4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B010B493-CD2E-4D6B-924C-BA3B88DF7BCA}&quot;/&gt;&lt;isInvalidForFieldText val=&quot;0&quot;/&gt;&lt;Image&gt;&lt;filename val=&quot;C:\Users\User\AppData\Local\Temp\CP2248150312Session\CPTrustFolder2248150312\PPTImport2248173015\data\asimages\{B010B493-CD2E-4D6B-924C-BA3B88DF7BCA}_21.png&quot;/&gt;&lt;left val=&quot;0&quot;/&gt;&lt;top val=&quot;76&quot;/&gt;&lt;width val=&quot;961&quot;/&gt;&lt;height val=&quot;121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8&quot;/&gt;&lt;lineCharCount val=&quot;14&quot;/&gt;&lt;lineCharCount val=&quot;19&quot;/&gt;&lt;lineCharCount val=&quot;34&quot;/&gt;&lt;/TableIndex&gt;&lt;/ShapeTextInfo&gt;"/>
  <p:tag name="HTML_SHAPEINFO" val="&lt;ThreeDShapeInfo&gt;&lt;uuid val=&quot;{845ADCEE-1D0D-4BFC-9BC7-CAA6844930AE}&quot;/&gt;&lt;isInvalidForFieldText val=&quot;0&quot;/&gt;&lt;Image&gt;&lt;filename val=&quot;C:\Users\User\AppData\Local\Temp\CP2248150312Session\CPTrustFolder2248150312\PPTImport2248173015\data\asimages\{845ADCEE-1D0D-4BFC-9BC7-CAA6844930AE}_21.png&quot;/&gt;&lt;left val=&quot;42&quot;/&gt;&lt;top val=&quot;212&quot;/&gt;&lt;width val=&quot;870&quot;/&gt;&lt;height val=&quot;41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F001B36-80EF-4434-BB12-0D4200769A8E}&quot;/&gt;&lt;isInvalidForFieldText val=&quot;0&quot;/&gt;&lt;Image&gt;&lt;filename val=&quot;C:\Users\User\AppData\Local\Temp\CP2248150312Session\CPTrustFolder2248150312\PPTImport2248173015\data\asimages\{5F001B36-80EF-4434-BB12-0D4200769A8E}_21.png&quot;/&gt;&lt;left val=&quot;727&quot;/&gt;&lt;top val=&quot;687&quot;/&gt;&lt;width val=&quot;226&quot;/&gt;&lt;height val=&quot;4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03A81810-A916-44C4-868B-A8239F0A7F46}&quot;/&gt;&lt;isInvalidForFieldText val=&quot;0&quot;/&gt;&lt;Image&gt;&lt;filename val=&quot;C:\Users\User\AppData\Local\Temp\CP2248150312Session\CPTrustFolder2248150312\PPTImport2248173015\data\asimages\{03A81810-A916-44C4-868B-A8239F0A7F46}_22.png&quot;/&gt;&lt;left val=&quot;0&quot;/&gt;&lt;top val=&quot;76&quot;/&gt;&lt;width val=&quot;961&quot;/&gt;&lt;height val=&quot;121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71&quot;/&gt;&lt;lineCharCount val=&quot;67&quot;/&gt;&lt;lineCharCount val=&quot;33&quot;/&gt;&lt;lineCharCount val=&quot;68&quot;/&gt;&lt;lineCharCount val=&quot;61&quot;/&gt;&lt;lineCharCount val=&quot;25&quot;/&gt;&lt;lineCharCount val=&quot;69&quot;/&gt;&lt;lineCharCount val=&quot;57&quot;/&gt;&lt;/TableIndex&gt;&lt;/ShapeTextInfo&gt;"/>
  <p:tag name="HTML_SHAPEINFO" val="&lt;ThreeDShapeInfo&gt;&lt;uuid val=&quot;{6BC03BDC-6641-4D0E-8983-C433599C830D}&quot;/&gt;&lt;isInvalidForFieldText val=&quot;0&quot;/&gt;&lt;Image&gt;&lt;filename val=&quot;C:\Users\User\AppData\Local\Temp\CP2248150312Session\CPTrustFolder2248150312\PPTImport2248173015\data\asimages\{6BC03BDC-6641-4D0E-8983-C433599C830D}_22.png&quot;/&gt;&lt;left val=&quot;42&quot;/&gt;&lt;top val=&quot;212&quot;/&gt;&lt;width val=&quot;880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917E494-BFFD-4B91-9FBF-2C8D7AE7A711}&quot;/&gt;&lt;isInvalidForFieldText val=&quot;0&quot;/&gt;&lt;Image&gt;&lt;filename val=&quot;C:\Users\User\AppData\Local\Temp\CP2248150312Session\CPTrustFolder2248150312\PPTImport2248173015\data\asimages\{2917E494-BFFD-4B91-9FBF-2C8D7AE7A711}_22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792A4BBD-4345-4DF7-914C-9D002A2B040F}&quot;/&gt;&lt;isInvalidForFieldText val=&quot;0&quot;/&gt;&lt;Image&gt;&lt;filename val=&quot;C:\Users\User\AppData\Local\Temp\CP2248150312Session\CPTrustFolder2248150312\PPTImport2248173015\data\asimages\{792A4BBD-4345-4DF7-914C-9D002A2B040F}_23.png&quot;/&gt;&lt;left val=&quot;0&quot;/&gt;&lt;top val=&quot;76&quot;/&gt;&lt;width val=&quot;961&quot;/&gt;&lt;height val=&quot;12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0&quot;/&gt;&lt;lineCharCount val=&quot;71&quot;/&gt;&lt;lineCharCount val=&quot;27&quot;/&gt;&lt;lineCharCount val=&quot;27&quot;/&gt;&lt;lineCharCount val=&quot;25&quot;/&gt;&lt;lineCharCount val=&quot;1&quot;/&gt;&lt;/TableIndex&gt;&lt;/ShapeTextInfo&gt;"/>
  <p:tag name="HTML_SHAPEINFO" val="&lt;ThreeDShapeInfo&gt;&lt;uuid val=&quot;{CFE295F2-1199-47F1-AB00-656D3B84A7BC}&quot;/&gt;&lt;isInvalidForFieldText val=&quot;0&quot;/&gt;&lt;Image&gt;&lt;filename val=&quot;C:\Users\User\AppData\Local\Temp\CP2248150312Session\CPTrustFolder2248150312\PPTImport2248173015\data\asimages\{CFE295F2-1199-47F1-AB00-656D3B84A7BC}_23.png&quot;/&gt;&lt;left val=&quot;42&quot;/&gt;&lt;top val=&quot;212&quot;/&gt;&lt;width val=&quot;870&quot;/&gt;&lt;height val=&quot;41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F88465-8493-407F-82E9-4505DF063F4E}&quot;/&gt;&lt;isInvalidForFieldText val=&quot;0&quot;/&gt;&lt;Image&gt;&lt;filename val=&quot;C:\Users\User\AppData\Local\Temp\CP2248150312Session\CPTrustFolder2248150312\PPTImport2248173015\data\asimages\{89F88465-8493-407F-82E9-4505DF063F4E}_23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D3DF4999-2BA8-4E0F-8F9A-13D30796838D}&quot;/&gt;&lt;isInvalidForFieldText val=&quot;0&quot;/&gt;&lt;Image&gt;&lt;filename val=&quot;C:\Users\User\AppData\Local\Temp\CP2248150312Session\CPTrustFolder2248150312\PPTImport2248173015\data\asimages\{D3DF4999-2BA8-4E0F-8F9A-13D30796838D}_24.png&quot;/&gt;&lt;left val=&quot;0&quot;/&gt;&lt;top val=&quot;76&quot;/&gt;&lt;width val=&quot;961&quot;/&gt;&lt;height val=&quot;121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1&quot;/&gt;&lt;lineCharCount val=&quot;67&quot;/&gt;&lt;lineCharCount val=&quot;67&quot;/&gt;&lt;lineCharCount val=&quot;22&quot;/&gt;&lt;lineCharCount val=&quot;1&quot;/&gt;&lt;lineCharCount val=&quot;68&quot;/&gt;&lt;lineCharCount val=&quot;65&quot;/&gt;&lt;lineCharCount val=&quot;1&quot;/&gt;&lt;lineCharCount val=&quot;77&quot;/&gt;&lt;lineCharCount val=&quot;13&quot;/&gt;&lt;/TableIndex&gt;&lt;/ShapeTextInfo&gt;"/>
  <p:tag name="HTML_SHAPEINFO" val="&lt;ThreeDShapeInfo&gt;&lt;uuid val=&quot;{34C61E35-C0CC-4044-87FB-81854D0F5623}&quot;/&gt;&lt;isInvalidForFieldText val=&quot;0&quot;/&gt;&lt;Image&gt;&lt;filename val=&quot;C:\Users\User\AppData\Local\Temp\CP2248150312Session\CPTrustFolder2248150312\PPTImport2248173015\data\asimages\{34C61E35-C0CC-4044-87FB-81854D0F5623}_24.png&quot;/&gt;&lt;left val=&quot;40&quot;/&gt;&lt;top val=&quot;212&quot;/&gt;&lt;width val=&quot;884&quot;/&gt;&lt;height val=&quot;41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97C10D0-237E-485C-96E2-7FDAD072FA07}&quot;/&gt;&lt;isInvalidForFieldText val=&quot;0&quot;/&gt;&lt;Image&gt;&lt;filename val=&quot;C:\Users\User\AppData\Local\Temp\CP2248150312Session\CPTrustFolder2248150312\PPTImport2248173015\data\asimages\{997C10D0-237E-485C-96E2-7FDAD072FA07}_24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80C3D4EE-824E-437A-8044-A7ACD6C67FCA}&quot;/&gt;&lt;isInvalidForFieldText val=&quot;0&quot;/&gt;&lt;Image&gt;&lt;filename val=&quot;C:\Users\User\AppData\Local\Temp\CP2248150312Session\CPTrustFolder2248150312\PPTImport2248173015\data\asimages\{80C3D4EE-824E-437A-8044-A7ACD6C67FCA}_24.png&quot;/&gt;&lt;left val=&quot;428&quot;/&gt;&lt;top val=&quot;-115&quot;/&gt;&lt;width val=&quot;169&quot;/&gt;&lt;height val=&quot;39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0869E6FC-A91B-4B92-8547-3246C292F288}&quot;/&gt;&lt;isInvalidForFieldText val=&quot;0&quot;/&gt;&lt;Image&gt;&lt;filename val=&quot;C:\Users\User\AppData\Local\Temp\CP2248150312Session\CPTrustFolder2248150312\PPTImport2248173015\data\asimages\{0869E6FC-A91B-4B92-8547-3246C292F288}_25.png&quot;/&gt;&lt;left val=&quot;0&quot;/&gt;&lt;top val=&quot;76&quot;/&gt;&lt;width val=&quot;961&quot;/&gt;&lt;height val=&quot;121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7&quot;/&gt;&lt;lineCharCount val=&quot;74&quot;/&gt;&lt;lineCharCount val=&quot;15&quot;/&gt;&lt;lineCharCount val=&quot;49&quot;/&gt;&lt;lineCharCount val=&quot;62&quot;/&gt;&lt;/TableIndex&gt;&lt;/ShapeTextInfo&gt;"/>
  <p:tag name="HTML_SHAPEINFO" val="&lt;ThreeDShapeInfo&gt;&lt;uuid val=&quot;{4F346898-24E9-4A5F-A657-546827577D28}&quot;/&gt;&lt;isInvalidForFieldText val=&quot;0&quot;/&gt;&lt;Image&gt;&lt;filename val=&quot;C:\Users\User\AppData\Local\Temp\CP2248150312Session\CPTrustFolder2248150312\PPTImport2248173015\data\asimages\{4F346898-24E9-4A5F-A657-546827577D28}_25.png&quot;/&gt;&lt;left val=&quot;40&quot;/&gt;&lt;top val=&quot;212&quot;/&gt;&lt;width val=&quot;881&quot;/&gt;&lt;height val=&quot;41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3479E21-D17C-445E-A6F6-B06502C522FC}&quot;/&gt;&lt;isInvalidForFieldText val=&quot;0&quot;/&gt;&lt;Image&gt;&lt;filename val=&quot;C:\Users\User\AppData\Local\Temp\CP2248150312Session\CPTrustFolder2248150312\PPTImport2248173015\data\asimages\{33479E21-D17C-445E-A6F6-B06502C522FC}_25.png&quot;/&gt;&lt;left val=&quot;727&quot;/&gt;&lt;top val=&quot;687&quot;/&gt;&lt;width val=&quot;226&quot;/&gt;&lt;height val=&quot;4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5F24B802-5831-4811-8FE1-60E709446F7B}&quot;/&gt;&lt;isInvalidForFieldText val=&quot;0&quot;/&gt;&lt;Image&gt;&lt;filename val=&quot;C:\Users\User\AppData\Local\Temp\CP2248150312Session\CPTrustFolder2248150312\PPTImport2248173015\data\asimages\{5F24B802-5831-4811-8FE1-60E709446F7B}_26.png&quot;/&gt;&lt;left val=&quot;0&quot;/&gt;&lt;top val=&quot;76&quot;/&gt;&lt;width val=&quot;961&quot;/&gt;&lt;height val=&quot;121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52&quot;/&gt;&lt;lineCharCount val=&quot;58&quot;/&gt;&lt;lineCharCount val=&quot;44&quot;/&gt;&lt;lineCharCount val=&quot;1&quot;/&gt;&lt;lineCharCount val=&quot;10&quot;/&gt;&lt;lineCharCount val=&quot;15&quot;/&gt;&lt;lineCharCount val=&quot;27&quot;/&gt;&lt;lineCharCount val=&quot;30&quot;/&gt;&lt;lineCharCount val=&quot;34&quot;/&gt;&lt;lineCharCount val=&quot;29&quot;/&gt;&lt;/TableIndex&gt;&lt;/ShapeTextInfo&gt;"/>
  <p:tag name="HTML_SHAPEINFO" val="&lt;ThreeDShapeInfo&gt;&lt;uuid val=&quot;{4442FB39-ADB8-45A0-9855-888ED498000B}&quot;/&gt;&lt;isInvalidForFieldText val=&quot;0&quot;/&gt;&lt;Image&gt;&lt;filename val=&quot;C:\Users\User\AppData\Local\Temp\CP2248150312Session\CPTrustFolder2248150312\PPTImport2248173015\data\asimages\{4442FB39-ADB8-45A0-9855-888ED498000B}_26.png&quot;/&gt;&lt;left val=&quot;40&quot;/&gt;&lt;top val=&quot;212&quot;/&gt;&lt;width val=&quot;871&quot;/&gt;&lt;height val=&quot;41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3AB4EB4-08FD-424E-82D5-DC25412061EB}&quot;/&gt;&lt;isInvalidForFieldText val=&quot;0&quot;/&gt;&lt;Image&gt;&lt;filename val=&quot;C:\Users\User\AppData\Local\Temp\CP2248150312Session\CPTrustFolder2248150312\PPTImport2248173015\data\asimages\{33AB4EB4-08FD-424E-82D5-DC25412061EB}_26.png&quot;/&gt;&lt;left val=&quot;727&quot;/&gt;&lt;top val=&quot;687&quot;/&gt;&lt;width val=&quot;226&quot;/&gt;&lt;height val=&quot;4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5104E7B3-7DC7-4290-ADAA-1952CC3A0FAA}&quot;/&gt;&lt;isInvalidForFieldText val=&quot;0&quot;/&gt;&lt;Image&gt;&lt;filename val=&quot;C:\Users\User\AppData\Local\Temp\CP2248150312Session\CPTrustFolder2248150312\PPTImport2248173015\data\asimages\{5104E7B3-7DC7-4290-ADAA-1952CC3A0FAA}_27.png&quot;/&gt;&lt;left val=&quot;0&quot;/&gt;&lt;top val=&quot;76&quot;/&gt;&lt;width val=&quot;961&quot;/&gt;&lt;height val=&quot;121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0&quot;/&gt;&lt;lineCharCount val=&quot;54&quot;/&gt;&lt;lineCharCount val=&quot;1&quot;/&gt;&lt;lineCharCount val=&quot;45&quot;/&gt;&lt;lineCharCount val=&quot;60&quot;/&gt;&lt;lineCharCount val=&quot;64&quot;/&gt;&lt;lineCharCount val=&quot;38&quot;/&gt;&lt;/TableIndex&gt;&lt;/ShapeTextInfo&gt;"/>
  <p:tag name="HTML_SHAPEINFO" val="&lt;ThreeDShapeInfo&gt;&lt;uuid val=&quot;{B8EDCC47-94B5-4C0F-830B-E7AB25E31417}&quot;/&gt;&lt;isInvalidForFieldText val=&quot;0&quot;/&gt;&lt;Image&gt;&lt;filename val=&quot;C:\Users\User\AppData\Local\Temp\CP2248150312Session\CPTrustFolder2248150312\PPTImport2248173015\data\asimages\{B8EDCC47-94B5-4C0F-830B-E7AB25E31417}_27.png&quot;/&gt;&lt;left val=&quot;40&quot;/&gt;&lt;top val=&quot;212&quot;/&gt;&lt;width val=&quot;871&quot;/&gt;&lt;height val=&quot;41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96CAB19-628E-404E-987F-4A9434178ECB}&quot;/&gt;&lt;isInvalidForFieldText val=&quot;0&quot;/&gt;&lt;Image&gt;&lt;filename val=&quot;C:\Users\User\AppData\Local\Temp\CP2248150312Session\CPTrustFolder2248150312\PPTImport2248173015\data\asimages\{496CAB19-628E-404E-987F-4A9434178ECB}_27.png&quot;/&gt;&lt;left val=&quot;727&quot;/&gt;&lt;top val=&quot;687&quot;/&gt;&lt;width val=&quot;226&quot;/&gt;&lt;height val=&quot;45&quot;/&gt;&lt;hasText val=&quot;1&quot;/&gt;&lt;/Image&gt;&lt;/ThreeDShapeInfo&gt;"/>
</p:tagLst>
</file>

<file path=ppt/theme/theme1.xml><?xml version="1.0" encoding="utf-8"?>
<a:theme xmlns:a="http://schemas.openxmlformats.org/drawingml/2006/main" name="VA Final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Final Theme" id="{4AF325B3-39A9-457B-AAAD-715D05D2A176}" vid="{1B51375F-91D2-4004-B9C1-89CFABF030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RO317-839076992-8404</_dlc_DocId>
    <_dlc_DocIdUrl xmlns="b62c6c12-24c5-4d47-ac4d-c5cc93bcdf7b">
      <Url>https://vaww.vashare.vba.va.gov/sites/SPTNCIO/focusedveterans/training/VSRvirtualtraining/_layouts/15/DocIdRedir.aspx?ID=RO317-839076992-8404</Url>
      <Description>RO317-839076992-8404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48B85-27C6-4E3D-9E04-4C292BE1B00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CCD61CF-7937-4BCF-AEDD-A8591D2D3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Final Theme</Template>
  <TotalTime>11565</TotalTime>
  <Words>2831</Words>
  <Application>Microsoft Office PowerPoint</Application>
  <PresentationFormat>On-screen Show (4:3)</PresentationFormat>
  <Paragraphs>293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Schoolbook</vt:lpstr>
      <vt:lpstr>Times New Roman</vt:lpstr>
      <vt:lpstr>Wingdings</vt:lpstr>
      <vt:lpstr>VA Final Theme</vt:lpstr>
      <vt:lpstr>Eyes (RVSR Advanced) </vt:lpstr>
      <vt:lpstr>Objectives</vt:lpstr>
      <vt:lpstr>References</vt:lpstr>
      <vt:lpstr>References</vt:lpstr>
      <vt:lpstr>Topic 1 – Review of Rating Principles for Evaluating Eyes</vt:lpstr>
      <vt:lpstr>Rating Principles for Eyes</vt:lpstr>
      <vt:lpstr>Visual Examinations</vt:lpstr>
      <vt:lpstr>Review of the General Rating Formula for Diseases of the Eye</vt:lpstr>
      <vt:lpstr>Incapacitating Episodes</vt:lpstr>
      <vt:lpstr>Visual Impairment</vt:lpstr>
      <vt:lpstr>Visual Acuity</vt:lpstr>
      <vt:lpstr>Visual Fields</vt:lpstr>
      <vt:lpstr>Visual Field Examinations (38 CFR §4.76 and 4.76a)</vt:lpstr>
      <vt:lpstr>Considering Impairments of Both  Visual Acuity and Visual Field</vt:lpstr>
      <vt:lpstr>Example: Combining Impairments of Both  Visual Acuity and Visual Field</vt:lpstr>
      <vt:lpstr>Muscle Function</vt:lpstr>
      <vt:lpstr>Diplopia</vt:lpstr>
      <vt:lpstr>Rating Decision Requirements</vt:lpstr>
      <vt:lpstr>Topic 1 Knowledge Check</vt:lpstr>
      <vt:lpstr>Topic 2 – Other Eye Considerations</vt:lpstr>
      <vt:lpstr>Topic 2 – Other Eye Considerations</vt:lpstr>
      <vt:lpstr>Refractive Errors</vt:lpstr>
      <vt:lpstr>Conditions VA Considers Refractive Errors</vt:lpstr>
      <vt:lpstr>Exceptions for SC of Refractive Errors</vt:lpstr>
      <vt:lpstr>Paired Organs or Extremities</vt:lpstr>
      <vt:lpstr>Ancillary Benefits</vt:lpstr>
      <vt:lpstr>Special Monthly Compensation (SMC) for Eyes</vt:lpstr>
      <vt:lpstr>SMC L for Bilateral Blindness</vt:lpstr>
      <vt:lpstr>SMC M for Blindness</vt:lpstr>
      <vt:lpstr>Other Eye SMC Items</vt:lpstr>
      <vt:lpstr>Topic 2 Knowledge Check</vt:lpstr>
      <vt:lpstr>Topic 3 – Commonly Rated Eye Diseases</vt:lpstr>
      <vt:lpstr>A Closer Look at Specific Eye Disabilities</vt:lpstr>
      <vt:lpstr>Cataracts - Diagnostic Code 6027</vt:lpstr>
      <vt:lpstr>Glaucoma - Diagnostic codes 6012 &amp; 6013</vt:lpstr>
      <vt:lpstr>Retinitis Pigmentosa – Diagnostic Code 6042</vt:lpstr>
      <vt:lpstr>Retinopathy</vt:lpstr>
      <vt:lpstr>Dry Eye Syndrome</vt:lpstr>
      <vt:lpstr>Topic 3 Knowledge Check</vt:lpstr>
      <vt:lpstr>Practical Exercise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(RVSR Advanced) PowerPoint Presentation</dc:title>
  <dc:subject>RVSR, RQRS, DRO</dc:subject>
  <dc:creator>Department of Veterans Affairs, Veterans Benefits Administration, Compensation Service, STAFF</dc:creator>
  <cp:keywords>Vision; organs of special sense; eyes; diplopia; blindness</cp:keywords>
  <dc:description>This lesson reinforces basic rating considerations for eyes, reminds trainees of other rating considerations as they pertain to vision, and reviews some of the more commonly rated eye diseases.</dc:description>
  <cp:lastModifiedBy>Kathy Poole</cp:lastModifiedBy>
  <cp:revision>600</cp:revision>
  <cp:lastPrinted>2018-03-12T21:52:21Z</cp:lastPrinted>
  <dcterms:created xsi:type="dcterms:W3CDTF">2014-04-30T02:32:11Z</dcterms:created>
  <dcterms:modified xsi:type="dcterms:W3CDTF">2018-08-17T18:01:43Z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f8b8e2b3-7acd-4abc-9148-d028a46570e6</vt:lpwstr>
  </property>
</Properties>
</file>