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2.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3.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4.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5.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6.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7.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4"/>
  </p:sldMasterIdLst>
  <p:notesMasterIdLst>
    <p:notesMasterId r:id="rId25"/>
  </p:notesMasterIdLst>
  <p:handoutMasterIdLst>
    <p:handoutMasterId r:id="rId26"/>
  </p:handoutMasterIdLst>
  <p:sldIdLst>
    <p:sldId id="257" r:id="rId5"/>
    <p:sldId id="258" r:id="rId6"/>
    <p:sldId id="259" r:id="rId7"/>
    <p:sldId id="269" r:id="rId8"/>
    <p:sldId id="270" r:id="rId9"/>
    <p:sldId id="271" r:id="rId10"/>
    <p:sldId id="272" r:id="rId11"/>
    <p:sldId id="273" r:id="rId12"/>
    <p:sldId id="264" r:id="rId13"/>
    <p:sldId id="265" r:id="rId14"/>
    <p:sldId id="266" r:id="rId15"/>
    <p:sldId id="274" r:id="rId16"/>
    <p:sldId id="277" r:id="rId17"/>
    <p:sldId id="278" r:id="rId18"/>
    <p:sldId id="276" r:id="rId19"/>
    <p:sldId id="275" r:id="rId20"/>
    <p:sldId id="268" r:id="rId21"/>
    <p:sldId id="280" r:id="rId22"/>
    <p:sldId id="281" r:id="rId23"/>
    <p:sldId id="279" r:id="rId24"/>
  </p:sldIdLst>
  <p:sldSz cx="9144000" cy="6858000" type="screen4x3"/>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1079" autoAdjust="0"/>
  </p:normalViewPr>
  <p:slideViewPr>
    <p:cSldViewPr snapToGrid="0">
      <p:cViewPr varScale="1">
        <p:scale>
          <a:sx n="97" d="100"/>
          <a:sy n="97" d="100"/>
        </p:scale>
        <p:origin x="1350"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8/17/2018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8/17/2018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a:p>
        </p:txBody>
      </p:sp>
    </p:spTree>
    <p:extLst>
      <p:ext uri="{BB962C8B-B14F-4D97-AF65-F5344CB8AC3E}">
        <p14:creationId xmlns:p14="http://schemas.microsoft.com/office/powerpoint/2010/main" val="4171021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1371600" y="1143000"/>
            <a:ext cx="4114800" cy="3086100"/>
          </a:xfrm>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19460"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54" indent="-285713" eaLnBrk="0" hangingPunct="0">
              <a:defRPr>
                <a:solidFill>
                  <a:schemeClr val="tx1"/>
                </a:solidFill>
                <a:latin typeface="Arial" pitchFamily="34" charset="0"/>
              </a:defRPr>
            </a:lvl2pPr>
            <a:lvl3pPr marL="1142852" indent="-228571" eaLnBrk="0" hangingPunct="0">
              <a:defRPr>
                <a:solidFill>
                  <a:schemeClr val="tx1"/>
                </a:solidFill>
                <a:latin typeface="Arial" pitchFamily="34" charset="0"/>
              </a:defRPr>
            </a:lvl3pPr>
            <a:lvl4pPr marL="1599993" indent="-228571" eaLnBrk="0" hangingPunct="0">
              <a:defRPr>
                <a:solidFill>
                  <a:schemeClr val="tx1"/>
                </a:solidFill>
                <a:latin typeface="Arial" pitchFamily="34" charset="0"/>
              </a:defRPr>
            </a:lvl4pPr>
            <a:lvl5pPr marL="2057133" indent="-228571" eaLnBrk="0" hangingPunct="0">
              <a:defRPr>
                <a:solidFill>
                  <a:schemeClr val="tx1"/>
                </a:solidFill>
                <a:latin typeface="Arial" pitchFamily="34" charset="0"/>
              </a:defRPr>
            </a:lvl5pPr>
            <a:lvl6pPr marL="2514274" indent="-228571" eaLnBrk="0" fontAlgn="base" hangingPunct="0">
              <a:spcBef>
                <a:spcPct val="0"/>
              </a:spcBef>
              <a:spcAft>
                <a:spcPct val="0"/>
              </a:spcAft>
              <a:defRPr>
                <a:solidFill>
                  <a:schemeClr val="tx1"/>
                </a:solidFill>
                <a:latin typeface="Arial" pitchFamily="34" charset="0"/>
              </a:defRPr>
            </a:lvl6pPr>
            <a:lvl7pPr marL="2971415" indent="-228571" eaLnBrk="0" fontAlgn="base" hangingPunct="0">
              <a:spcBef>
                <a:spcPct val="0"/>
              </a:spcBef>
              <a:spcAft>
                <a:spcPct val="0"/>
              </a:spcAft>
              <a:defRPr>
                <a:solidFill>
                  <a:schemeClr val="tx1"/>
                </a:solidFill>
                <a:latin typeface="Arial" pitchFamily="34" charset="0"/>
              </a:defRPr>
            </a:lvl7pPr>
            <a:lvl8pPr marL="3428556" indent="-228571" eaLnBrk="0" fontAlgn="base" hangingPunct="0">
              <a:spcBef>
                <a:spcPct val="0"/>
              </a:spcBef>
              <a:spcAft>
                <a:spcPct val="0"/>
              </a:spcAft>
              <a:defRPr>
                <a:solidFill>
                  <a:schemeClr val="tx1"/>
                </a:solidFill>
                <a:latin typeface="Arial" pitchFamily="34" charset="0"/>
              </a:defRPr>
            </a:lvl8pPr>
            <a:lvl9pPr marL="3885696" indent="-228571" eaLnBrk="0" fontAlgn="base" hangingPunct="0">
              <a:spcBef>
                <a:spcPct val="0"/>
              </a:spcBef>
              <a:spcAft>
                <a:spcPct val="0"/>
              </a:spcAft>
              <a:defRPr>
                <a:solidFill>
                  <a:schemeClr val="tx1"/>
                </a:solidFill>
                <a:latin typeface="Arial" pitchFamily="34" charset="0"/>
              </a:defRPr>
            </a:lvl9pPr>
          </a:lstStyle>
          <a:p>
            <a:pPr eaLnBrk="1" hangingPunct="1">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F0D1FAD-33E9-4330-B256-6EEB210C3BA5}" type="slidenum">
              <a:rPr lang="en-US" altLang="en-US" smtClean="0"/>
              <a:pPr eaLnBrk="1" hangingPunct="1">
                <a:spcBef>
                  <a:spcPct val="0"/>
                </a:spcBef>
              </a:pPr>
              <a:t>9</a:t>
            </a:fld>
            <a:endParaRPr lang="en-US" altLang="en-US"/>
          </a:p>
        </p:txBody>
      </p:sp>
      <p:sp>
        <p:nvSpPr>
          <p:cNvPr id="93187" name="Rectangle 2"/>
          <p:cNvSpPr>
            <a:spLocks noGrp="1" noRot="1" noChangeAspect="1" noChangeArrowheads="1" noTextEdit="1"/>
          </p:cNvSpPr>
          <p:nvPr>
            <p:ph type="sldImg"/>
          </p:nvPr>
        </p:nvSpPr>
        <p:spPr>
          <a:xfrm>
            <a:off x="1371600" y="1143000"/>
            <a:ext cx="4114800" cy="3086100"/>
          </a:xfrm>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C8D7BEB-9AC5-403B-AC17-DD305CB8DA45}" type="slidenum">
              <a:rPr lang="en-US" altLang="en-US" smtClean="0"/>
              <a:pPr eaLnBrk="1" hangingPunct="1">
                <a:spcBef>
                  <a:spcPct val="0"/>
                </a:spcBef>
              </a:pPr>
              <a:t>10</a:t>
            </a:fld>
            <a:endParaRPr lang="en-US" altLang="en-US"/>
          </a:p>
        </p:txBody>
      </p:sp>
      <p:sp>
        <p:nvSpPr>
          <p:cNvPr id="94211" name="Rectangle 2"/>
          <p:cNvSpPr>
            <a:spLocks noGrp="1" noRot="1" noChangeAspect="1" noChangeArrowheads="1" noTextEdit="1"/>
          </p:cNvSpPr>
          <p:nvPr>
            <p:ph type="sldImg"/>
          </p:nvPr>
        </p:nvSpPr>
        <p:spPr>
          <a:xfrm>
            <a:off x="1371600" y="1143000"/>
            <a:ext cx="4114800" cy="3086100"/>
          </a:xfrm>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9D1DC89-B541-444F-9798-8B70C017B2E2}" type="slidenum">
              <a:rPr lang="en-US" altLang="en-US" smtClean="0"/>
              <a:pPr eaLnBrk="1" hangingPunct="1">
                <a:spcBef>
                  <a:spcPct val="0"/>
                </a:spcBef>
              </a:pPr>
              <a:t>11</a:t>
            </a:fld>
            <a:endParaRPr lang="en-US" altLang="en-US"/>
          </a:p>
        </p:txBody>
      </p:sp>
      <p:sp>
        <p:nvSpPr>
          <p:cNvPr id="95235" name="Rectangle 2"/>
          <p:cNvSpPr>
            <a:spLocks noGrp="1" noRot="1" noChangeAspect="1" noChangeArrowheads="1" noTextEdit="1"/>
          </p:cNvSpPr>
          <p:nvPr>
            <p:ph type="sldImg"/>
          </p:nvPr>
        </p:nvSpPr>
        <p:spPr>
          <a:xfrm>
            <a:off x="1371600" y="1143000"/>
            <a:ext cx="4114800" cy="3086100"/>
          </a:xfrm>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Stress vomiting or constipation are not FGIDs.  Functional vomiting or functional constipation,</a:t>
            </a:r>
            <a:r>
              <a:rPr lang="en-US" baseline="0" dirty="0"/>
              <a:t> however, are diagnosed FGIDs.  The key here is symptoms alone are not sufficient, but if given as a Functional disorder, service connection may be warranted.</a:t>
            </a:r>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15</a:t>
            </a:fld>
            <a:endParaRPr lang="en-US"/>
          </a:p>
        </p:txBody>
      </p:sp>
    </p:spTree>
    <p:extLst>
      <p:ext uri="{BB962C8B-B14F-4D97-AF65-F5344CB8AC3E}">
        <p14:creationId xmlns:p14="http://schemas.microsoft.com/office/powerpoint/2010/main" val="4156552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44706D2-4A6C-4526-A586-C610400A6F64}" type="slidenum">
              <a:rPr lang="en-US" altLang="en-US" smtClean="0"/>
              <a:pPr eaLnBrk="1" hangingPunct="1">
                <a:spcBef>
                  <a:spcPct val="0"/>
                </a:spcBef>
              </a:pPr>
              <a:t>17</a:t>
            </a:fld>
            <a:endParaRPr lang="en-US" altLang="en-US"/>
          </a:p>
        </p:txBody>
      </p:sp>
      <p:sp>
        <p:nvSpPr>
          <p:cNvPr id="115715" name="Rectangle 2"/>
          <p:cNvSpPr>
            <a:spLocks noGrp="1" noRot="1" noChangeAspect="1" noChangeArrowheads="1" noTextEdit="1"/>
          </p:cNvSpPr>
          <p:nvPr>
            <p:ph type="sldImg"/>
          </p:nvPr>
        </p:nvSpPr>
        <p:spPr>
          <a:xfrm>
            <a:off x="1371600" y="1143000"/>
            <a:ext cx="4114800" cy="3086100"/>
          </a:xfrm>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1371600" y="1143000"/>
            <a:ext cx="4114800" cy="3086100"/>
          </a:xfrm>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2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r>
              <a:rPr lang="en-US" sz="1200" dirty="0">
                <a:latin typeface="Times New Roman" panose="02020603050405020304" pitchFamily="18" charset="0"/>
              </a:rPr>
              <a:t>VBA Overview</a:t>
            </a:r>
          </a:p>
        </p:txBody>
      </p:sp>
      <p:sp>
        <p:nvSpPr>
          <p:cNvPr id="1229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dirty="0">
              <a:latin typeface="Times New Roman" panose="02020603050405020304" pitchFamily="18" charset="0"/>
            </a:endParaRPr>
          </a:p>
        </p:txBody>
      </p:sp>
      <p:sp>
        <p:nvSpPr>
          <p:cNvPr id="1229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fld id="{327860C2-8588-434C-91E7-780EBC532DB6}" type="slidenum">
              <a:rPr lang="en-US" sz="1200">
                <a:latin typeface="Times New Roman" panose="02020603050405020304" pitchFamily="18" charset="0"/>
              </a:rPr>
              <a:pPr/>
              <a:t>20</a:t>
            </a:fld>
            <a:endParaRPr lang="en-US" sz="1200" dirty="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450"/>
              </a:spcAft>
              <a:defRPr sz="21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450"/>
              </a:spcAft>
              <a:buNone/>
              <a:defRPr sz="1575" b="1">
                <a:solidFill>
                  <a:srgbClr val="1F497D"/>
                </a:solidFill>
              </a:defRPr>
            </a:lvl1pPr>
            <a:lvl5pPr marL="433983"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450"/>
              </a:spcAft>
              <a:buNone/>
              <a:defRPr sz="1575" b="1">
                <a:solidFill>
                  <a:srgbClr val="1F497D"/>
                </a:solidFill>
              </a:defRPr>
            </a:lvl1pPr>
            <a:lvl5pPr marL="433983" indent="0">
              <a:buNone/>
              <a:defRPr/>
            </a:lvl5pPr>
          </a:lstStyle>
          <a:p>
            <a:pPr lvl="0"/>
            <a:r>
              <a:rPr lang="en-US" dirty="0"/>
              <a:t>Date sub-title</a:t>
            </a:r>
          </a:p>
        </p:txBody>
      </p:sp>
    </p:spTree>
    <p:extLst>
      <p:ext uri="{BB962C8B-B14F-4D97-AF65-F5344CB8AC3E}">
        <p14:creationId xmlns:p14="http://schemas.microsoft.com/office/powerpoint/2010/main" val="397800625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450"/>
              </a:spcAft>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40309"/>
            <a:ext cx="8229600" cy="3916363"/>
          </a:xfrm>
          <a:prstGeom prst="rect">
            <a:avLst/>
          </a:prstGeom>
        </p:spPr>
        <p:txBody>
          <a:bodyPr>
            <a:normAutofit/>
          </a:bodyPr>
          <a:lstStyle>
            <a:lvl1pPr marL="0" indent="0">
              <a:spcBef>
                <a:spcPts val="0"/>
              </a:spcBef>
              <a:spcAft>
                <a:spcPts val="450"/>
              </a:spcAft>
              <a:buFontTx/>
              <a:buNone/>
              <a:defRPr sz="2000">
                <a:solidFill>
                  <a:schemeClr val="tx1"/>
                </a:solidFill>
                <a:latin typeface="Arial" panose="020B0604020202020204" pitchFamily="34" charset="0"/>
                <a:cs typeface="Arial" panose="020B0604020202020204" pitchFamily="34" charset="0"/>
              </a:defRPr>
            </a:lvl1pPr>
            <a:lvl2pPr marL="216992" indent="-108496">
              <a:spcBef>
                <a:spcPts val="0"/>
              </a:spcBef>
              <a:spcAft>
                <a:spcPts val="338"/>
              </a:spcAft>
              <a:buFont typeface="Arial" panose="020B0604020202020204" pitchFamily="34" charset="0"/>
              <a:buChar char="•"/>
              <a:defRPr sz="1013">
                <a:latin typeface="Arial" panose="020B0604020202020204" pitchFamily="34" charset="0"/>
                <a:cs typeface="Arial" panose="020B0604020202020204" pitchFamily="34" charset="0"/>
              </a:defRPr>
            </a:lvl2pPr>
            <a:lvl3pPr marL="325487" indent="-108496">
              <a:spcBef>
                <a:spcPts val="0"/>
              </a:spcBef>
              <a:spcAft>
                <a:spcPts val="338"/>
              </a:spcAft>
              <a:buFont typeface="Arial" panose="020B0604020202020204" pitchFamily="34" charset="0"/>
              <a:buChar char="•"/>
              <a:defRPr sz="900">
                <a:latin typeface="Arial" panose="020B0604020202020204" pitchFamily="34" charset="0"/>
                <a:cs typeface="Arial" panose="020B0604020202020204" pitchFamily="34" charset="0"/>
              </a:defRPr>
            </a:lvl3pPr>
            <a:lvl4pPr marL="433983" indent="-108496">
              <a:spcBef>
                <a:spcPts val="0"/>
              </a:spcBef>
              <a:spcAft>
                <a:spcPts val="338"/>
              </a:spcAft>
              <a:buFont typeface="Arial" panose="020B0604020202020204" pitchFamily="34" charset="0"/>
              <a:buChar char="•"/>
              <a:defRPr sz="788">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450"/>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a:p>
        </p:txBody>
      </p:sp>
    </p:spTree>
    <p:extLst>
      <p:ext uri="{BB962C8B-B14F-4D97-AF65-F5344CB8AC3E}">
        <p14:creationId xmlns:p14="http://schemas.microsoft.com/office/powerpoint/2010/main" val="2576161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68"/>
            <a:ext cx="9144000" cy="1086867"/>
          </a:xfrm>
        </p:spPr>
        <p:txBody>
          <a:bodyPr anchor="t">
            <a:noAutofit/>
          </a:bodyPr>
          <a:lstStyle>
            <a:lvl1pPr algn="ctr">
              <a:spcAft>
                <a:spcPts val="450"/>
              </a:spcAft>
              <a:defRPr sz="5400" b="0">
                <a:solidFill>
                  <a:srgbClr val="1F497D"/>
                </a:solidFill>
              </a:defRPr>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78"/>
            <a:ext cx="2133600" cy="365125"/>
          </a:xfrm>
          <a:prstGeom prst="rect">
            <a:avLst/>
          </a:prstGeom>
        </p:spPr>
        <p:txBody>
          <a:bodyPr/>
          <a:lstStyle>
            <a:lvl1pPr algn="r">
              <a:spcAft>
                <a:spcPts val="45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a:p>
        </p:txBody>
      </p:sp>
    </p:spTree>
    <p:extLst>
      <p:ext uri="{BB962C8B-B14F-4D97-AF65-F5344CB8AC3E}">
        <p14:creationId xmlns:p14="http://schemas.microsoft.com/office/powerpoint/2010/main" val="298887570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450"/>
              </a:spcAft>
              <a:defRPr sz="28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172641" indent="-172641">
              <a:spcBef>
                <a:spcPts val="0"/>
              </a:spcBef>
              <a:spcAft>
                <a:spcPts val="450"/>
              </a:spcAft>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346472" indent="-173831">
              <a:spcBef>
                <a:spcPts val="0"/>
              </a:spcBef>
              <a:spcAft>
                <a:spcPts val="450"/>
              </a:spcAft>
              <a:buClr>
                <a:schemeClr val="tx1"/>
              </a:buClr>
              <a:buFont typeface="Arial" panose="020B0604020202020204" pitchFamily="34" charset="0"/>
              <a:buChar char="•"/>
              <a:defRPr sz="1800">
                <a:latin typeface="Arial" panose="020B0604020202020204" pitchFamily="34" charset="0"/>
                <a:cs typeface="Arial" panose="020B0604020202020204" pitchFamily="34" charset="0"/>
              </a:defRPr>
            </a:lvl2pPr>
            <a:lvl3pPr marL="513160" indent="-166688">
              <a:spcBef>
                <a:spcPts val="0"/>
              </a:spcBef>
              <a:spcAft>
                <a:spcPts val="45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3pPr>
            <a:lvl4pPr marL="685800" indent="-172641">
              <a:spcBef>
                <a:spcPts val="0"/>
              </a:spcBef>
              <a:spcAft>
                <a:spcPts val="450"/>
              </a:spcAft>
              <a:buClr>
                <a:schemeClr val="tx1"/>
              </a:buClr>
              <a:buFont typeface="Arial" panose="020B0604020202020204" pitchFamily="34" charset="0"/>
              <a:buChar char="•"/>
              <a:defRPr sz="1400">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45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254842748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sz="1400"/>
            </a:lvl1pPr>
          </a:lstStyle>
          <a:p>
            <a:fld id="{7C414AED-89CE-4A48-8B2B-1B3A5C68EA2A}" type="slidenum">
              <a:rPr lang="en-US" smtClean="0"/>
              <a:pPr/>
              <a:t>‹#›</a:t>
            </a:fld>
            <a:endParaRPr lang="en-US"/>
          </a:p>
        </p:txBody>
      </p:sp>
    </p:spTree>
    <p:extLst>
      <p:ext uri="{BB962C8B-B14F-4D97-AF65-F5344CB8AC3E}">
        <p14:creationId xmlns:p14="http://schemas.microsoft.com/office/powerpoint/2010/main" val="76270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4315108"/>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1"/>
            <a:ext cx="2133600" cy="365125"/>
          </a:xfrm>
          <a:prstGeom prst="rect">
            <a:avLst/>
          </a:prstGeom>
        </p:spPr>
        <p:txBody>
          <a:bodyPr/>
          <a:lstStyle>
            <a:lvl1pPr>
              <a:defRPr>
                <a:latin typeface="Times New Roman" panose="02020603050405020304" pitchFamily="18" charset="0"/>
              </a:defRPr>
            </a:lvl1pPr>
          </a:lstStyle>
          <a:p>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lvl1pPr>
              <a:defRPr>
                <a:latin typeface="Times New Roman" panose="02020603050405020304" pitchFamily="18" charset="0"/>
              </a:defRPr>
            </a:lvl1pPr>
          </a:lstStyle>
          <a:p>
            <a:endParaRPr lang="en-US" dirty="0"/>
          </a:p>
        </p:txBody>
      </p:sp>
      <p:sp>
        <p:nvSpPr>
          <p:cNvPr id="6" name="Slide Number Placeholder 5"/>
          <p:cNvSpPr>
            <a:spLocks noGrp="1"/>
          </p:cNvSpPr>
          <p:nvPr>
            <p:ph type="sldNum" sz="quarter" idx="12"/>
          </p:nvPr>
        </p:nvSpPr>
        <p:spPr/>
        <p:txBody>
          <a:bodyPr/>
          <a:lstStyle/>
          <a:p>
            <a:fld id="{7C414AED-89CE-4A48-8B2B-1B3A5C68EA2A}" type="slidenum">
              <a:rPr lang="en-US" smtClean="0"/>
              <a:t>‹#›</a:t>
            </a:fld>
            <a:endParaRPr lang="en-US"/>
          </a:p>
        </p:txBody>
      </p:sp>
    </p:spTree>
    <p:extLst>
      <p:ext uri="{BB962C8B-B14F-4D97-AF65-F5344CB8AC3E}">
        <p14:creationId xmlns:p14="http://schemas.microsoft.com/office/powerpoint/2010/main" val="4191426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4.xml"/><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9"/>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10"/>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8"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1"/>
            </p:custDataLst>
          </p:nvPr>
        </p:nvSpPr>
        <p:spPr>
          <a:xfrm>
            <a:off x="6931152" y="6601978"/>
            <a:ext cx="2133600" cy="365125"/>
          </a:xfrm>
          <a:prstGeom prst="rect">
            <a:avLst/>
          </a:prstGeom>
        </p:spPr>
        <p:txBody>
          <a:bodyPr tIns="0"/>
          <a:lstStyle>
            <a:lvl1pPr algn="r">
              <a:defRPr sz="591">
                <a:latin typeface="Arial" panose="020B0604020202020204" pitchFamily="34" charset="0"/>
                <a:cs typeface="Arial" panose="020B0604020202020204" pitchFamily="34" charset="0"/>
              </a:defRPr>
            </a:lvl1pPr>
          </a:lstStyle>
          <a:p>
            <a:fld id="{36A6A193-2FDC-48DD-8023-1C75B05EEA9A}" type="slidenum">
              <a:rPr lang="en-US" smtClean="0"/>
              <a:t>‹#›</a:t>
            </a:fld>
            <a:endParaRPr lang="en-US"/>
          </a:p>
        </p:txBody>
      </p:sp>
    </p:spTree>
    <p:extLst>
      <p:ext uri="{BB962C8B-B14F-4D97-AF65-F5344CB8AC3E}">
        <p14:creationId xmlns:p14="http://schemas.microsoft.com/office/powerpoint/2010/main" val="367688377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Lst>
  <p:hf hdr="0" ftr="0" dt="0"/>
  <p:txStyles>
    <p:titleStyle>
      <a:lvl1pPr algn="ctr" defTabSz="216992" rtl="0" eaLnBrk="1" latinLnBrk="0" hangingPunct="1">
        <a:spcBef>
          <a:spcPct val="0"/>
        </a:spcBef>
        <a:buNone/>
        <a:defRPr sz="21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1pPr>
      <a:lvl2pPr marL="108496" indent="0" algn="l" defTabSz="216992" rtl="0" eaLnBrk="1" latinLnBrk="0" hangingPunct="1">
        <a:spcBef>
          <a:spcPct val="20000"/>
        </a:spcBef>
        <a:buFont typeface="Arial" panose="020B0604020202020204" pitchFamily="34" charset="0"/>
        <a:buNone/>
        <a:defRPr sz="570" b="0" i="0" u="none" kern="1200">
          <a:solidFill>
            <a:schemeClr val="tx1"/>
          </a:solidFill>
          <a:latin typeface="Arial" panose="020B0604020202020204" pitchFamily="34" charset="0"/>
          <a:ea typeface="+mn-ea"/>
          <a:cs typeface="Arial" panose="020B0604020202020204" pitchFamily="34" charset="0"/>
        </a:defRPr>
      </a:lvl2pPr>
      <a:lvl3pPr marL="216992"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3pPr>
      <a:lvl4pPr marL="325487"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4pPr>
      <a:lvl5pPr marL="433983"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5pPr>
      <a:lvl6pPr marL="596726"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6pPr>
      <a:lvl7pPr marL="705223"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7pPr>
      <a:lvl8pPr marL="813719"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8pPr>
      <a:lvl9pPr marL="922214"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9pPr>
    </p:bodyStyle>
    <p:otherStyle>
      <a:defPPr>
        <a:defRPr lang="en-US"/>
      </a:defPPr>
      <a:lvl1pPr marL="0" algn="l" defTabSz="216992" rtl="0" eaLnBrk="1" latinLnBrk="0" hangingPunct="1">
        <a:defRPr sz="428" kern="1200">
          <a:solidFill>
            <a:schemeClr val="tx1"/>
          </a:solidFill>
          <a:latin typeface="+mn-lt"/>
          <a:ea typeface="+mn-ea"/>
          <a:cs typeface="+mn-cs"/>
        </a:defRPr>
      </a:lvl1pPr>
      <a:lvl2pPr marL="108496" algn="l" defTabSz="216992" rtl="0" eaLnBrk="1" latinLnBrk="0" hangingPunct="1">
        <a:defRPr sz="428" kern="1200">
          <a:solidFill>
            <a:schemeClr val="tx1"/>
          </a:solidFill>
          <a:latin typeface="+mn-lt"/>
          <a:ea typeface="+mn-ea"/>
          <a:cs typeface="+mn-cs"/>
        </a:defRPr>
      </a:lvl2pPr>
      <a:lvl3pPr marL="216992" algn="l" defTabSz="216992" rtl="0" eaLnBrk="1" latinLnBrk="0" hangingPunct="1">
        <a:defRPr sz="428" kern="1200">
          <a:solidFill>
            <a:schemeClr val="tx1"/>
          </a:solidFill>
          <a:latin typeface="+mn-lt"/>
          <a:ea typeface="+mn-ea"/>
          <a:cs typeface="+mn-cs"/>
        </a:defRPr>
      </a:lvl3pPr>
      <a:lvl4pPr marL="325487" algn="l" defTabSz="216992" rtl="0" eaLnBrk="1" latinLnBrk="0" hangingPunct="1">
        <a:defRPr sz="428" kern="1200">
          <a:solidFill>
            <a:schemeClr val="tx1"/>
          </a:solidFill>
          <a:latin typeface="+mn-lt"/>
          <a:ea typeface="+mn-ea"/>
          <a:cs typeface="+mn-cs"/>
        </a:defRPr>
      </a:lvl4pPr>
      <a:lvl5pPr marL="433983" algn="l" defTabSz="216992" rtl="0" eaLnBrk="1" latinLnBrk="0" hangingPunct="1">
        <a:defRPr sz="428" kern="1200">
          <a:solidFill>
            <a:schemeClr val="tx1"/>
          </a:solidFill>
          <a:latin typeface="+mn-lt"/>
          <a:ea typeface="+mn-ea"/>
          <a:cs typeface="+mn-cs"/>
        </a:defRPr>
      </a:lvl5pPr>
      <a:lvl6pPr marL="542479" algn="l" defTabSz="216992" rtl="0" eaLnBrk="1" latinLnBrk="0" hangingPunct="1">
        <a:defRPr sz="428" kern="1200">
          <a:solidFill>
            <a:schemeClr val="tx1"/>
          </a:solidFill>
          <a:latin typeface="+mn-lt"/>
          <a:ea typeface="+mn-ea"/>
          <a:cs typeface="+mn-cs"/>
        </a:defRPr>
      </a:lvl6pPr>
      <a:lvl7pPr marL="650975" algn="l" defTabSz="216992" rtl="0" eaLnBrk="1" latinLnBrk="0" hangingPunct="1">
        <a:defRPr sz="428" kern="1200">
          <a:solidFill>
            <a:schemeClr val="tx1"/>
          </a:solidFill>
          <a:latin typeface="+mn-lt"/>
          <a:ea typeface="+mn-ea"/>
          <a:cs typeface="+mn-cs"/>
        </a:defRPr>
      </a:lvl7pPr>
      <a:lvl8pPr marL="759470" algn="l" defTabSz="216992" rtl="0" eaLnBrk="1" latinLnBrk="0" hangingPunct="1">
        <a:defRPr sz="428" kern="1200">
          <a:solidFill>
            <a:schemeClr val="tx1"/>
          </a:solidFill>
          <a:latin typeface="+mn-lt"/>
          <a:ea typeface="+mn-ea"/>
          <a:cs typeface="+mn-cs"/>
        </a:defRPr>
      </a:lvl8pPr>
      <a:lvl9pPr marL="867966" algn="l" defTabSz="216992" rtl="0" eaLnBrk="1" latinLnBrk="0" hangingPunct="1">
        <a:defRPr sz="4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notesSlide" Target="../notesSlides/notesSlide4.xml"/><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60.xml"/><Relationship Id="rId7" Type="http://schemas.openxmlformats.org/officeDocument/2006/relationships/slideLayout" Target="../slideLayouts/slideLayout4.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s>
</file>

<file path=ppt/slides/_rels/slide16.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slideLayout" Target="../slideLayouts/slideLayout2.xml"/><Relationship Id="rId5" Type="http://schemas.openxmlformats.org/officeDocument/2006/relationships/tags" Target="../tags/tag68.xml"/><Relationship Id="rId4" Type="http://schemas.openxmlformats.org/officeDocument/2006/relationships/tags" Target="../tags/tag67.xml"/></Relationships>
</file>

<file path=ppt/slides/_rels/slide17.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notesSlide" Target="../notesSlides/notesSlide7.xml"/><Relationship Id="rId4"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6.xml"/><Relationship Id="rId1" Type="http://schemas.openxmlformats.org/officeDocument/2006/relationships/tags" Target="../tags/tag75.xml"/></Relationships>
</file>

<file path=ppt/slides/_rels/slide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notesSlide" Target="../notesSlides/notesSlide8.xml"/><Relationship Id="rId5" Type="http://schemas.openxmlformats.org/officeDocument/2006/relationships/slideLayout" Target="../slideLayouts/slideLayout3.xml"/><Relationship Id="rId4" Type="http://schemas.openxmlformats.org/officeDocument/2006/relationships/tags" Target="../tags/tag80.xml"/></Relationships>
</file>

<file path=ppt/slides/_rels/slide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076E83-422D-47D3-8174-A467D87F97AA}"/>
              </a:ext>
            </a:extLst>
          </p:cNvPr>
          <p:cNvSpPr>
            <a:spLocks noGrp="1"/>
          </p:cNvSpPr>
          <p:nvPr>
            <p:ph type="ctrTitle"/>
            <p:custDataLst>
              <p:tags r:id="rId1"/>
            </p:custDataLst>
          </p:nvPr>
        </p:nvSpPr>
        <p:spPr>
          <a:xfrm>
            <a:off x="685800" y="2819400"/>
            <a:ext cx="7772400" cy="1219200"/>
          </a:xfrm>
        </p:spPr>
        <p:txBody>
          <a:bodyPr>
            <a:noAutofit/>
          </a:bodyPr>
          <a:lstStyle/>
          <a:p>
            <a:r>
              <a:rPr lang="en-US" sz="2800" kern="0" dirty="0">
                <a:latin typeface="+mj-lt"/>
                <a:cs typeface="Times New Roman" panose="02020603050405020304" pitchFamily="18" charset="0"/>
              </a:rPr>
              <a:t>Rating Digestive Conditions </a:t>
            </a:r>
            <a:br>
              <a:rPr lang="en-US" sz="2800" kern="0" dirty="0">
                <a:latin typeface="+mj-lt"/>
                <a:cs typeface="Times New Roman" panose="02020603050405020304" pitchFamily="18" charset="0"/>
              </a:rPr>
            </a:br>
            <a:r>
              <a:rPr lang="en-US" sz="2800" kern="0" dirty="0">
                <a:latin typeface="+mj-lt"/>
                <a:cs typeface="Times New Roman" panose="02020603050405020304" pitchFamily="18" charset="0"/>
              </a:rPr>
              <a:t>(Post Challenge)</a:t>
            </a:r>
            <a:br>
              <a:rPr lang="en-US" sz="2800" i="1" kern="0" dirty="0">
                <a:latin typeface="+mj-lt"/>
                <a:cs typeface="Times New Roman" panose="02020603050405020304" pitchFamily="18" charset="0"/>
              </a:rPr>
            </a:br>
            <a:endParaRPr lang="en-US" sz="2800" dirty="0">
              <a:latin typeface="+mj-lt"/>
            </a:endParaRPr>
          </a:p>
        </p:txBody>
      </p:sp>
      <p:sp>
        <p:nvSpPr>
          <p:cNvPr id="6" name="Text Placeholder 5">
            <a:extLst>
              <a:ext uri="{FF2B5EF4-FFF2-40B4-BE49-F238E27FC236}">
                <a16:creationId xmlns:a16="http://schemas.microsoft.com/office/drawing/2014/main" id="{1206DCB0-72B9-4A03-A8FA-419EBEB9F5EB}"/>
              </a:ext>
            </a:extLst>
          </p:cNvPr>
          <p:cNvSpPr>
            <a:spLocks noGrp="1"/>
          </p:cNvSpPr>
          <p:nvPr>
            <p:ph type="body" sz="quarter" idx="10"/>
            <p:custDataLst>
              <p:tags r:id="rId2"/>
            </p:custDataLst>
          </p:nvPr>
        </p:nvSpPr>
        <p:spPr>
          <a:xfrm>
            <a:off x="685800" y="4724400"/>
            <a:ext cx="2362200" cy="838200"/>
          </a:xfrm>
        </p:spPr>
        <p:txBody>
          <a:bodyPr/>
          <a:lstStyle/>
          <a:p>
            <a:r>
              <a:rPr lang="en-US" sz="2100" dirty="0"/>
              <a:t>Compensation Service</a:t>
            </a:r>
          </a:p>
        </p:txBody>
      </p:sp>
      <p:sp>
        <p:nvSpPr>
          <p:cNvPr id="7" name="Text Placeholder 6">
            <a:extLst>
              <a:ext uri="{FF2B5EF4-FFF2-40B4-BE49-F238E27FC236}">
                <a16:creationId xmlns:a16="http://schemas.microsoft.com/office/drawing/2014/main" id="{300BC2DD-F0A3-44B9-8F4A-982E9D24327D}"/>
              </a:ext>
            </a:extLst>
          </p:cNvPr>
          <p:cNvSpPr>
            <a:spLocks noGrp="1"/>
          </p:cNvSpPr>
          <p:nvPr>
            <p:ph type="body" sz="quarter" idx="11"/>
            <p:custDataLst>
              <p:tags r:id="rId3"/>
            </p:custDataLst>
          </p:nvPr>
        </p:nvSpPr>
        <p:spPr>
          <a:xfrm>
            <a:off x="6096000" y="4724400"/>
            <a:ext cx="2362200" cy="838200"/>
          </a:xfrm>
        </p:spPr>
        <p:txBody>
          <a:bodyPr/>
          <a:lstStyle/>
          <a:p>
            <a:r>
              <a:rPr lang="en-US" sz="2100" dirty="0"/>
              <a:t>March 2016</a:t>
            </a:r>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2"/>
          <p:cNvSpPr>
            <a:spLocks noGrp="1" noChangeArrowheads="1"/>
          </p:cNvSpPr>
          <p:nvPr>
            <p:ph type="title"/>
            <p:custDataLst>
              <p:tags r:id="rId1"/>
            </p:custDataLst>
          </p:nvPr>
        </p:nvSpPr>
        <p:spPr>
          <a:xfrm>
            <a:off x="0" y="793631"/>
            <a:ext cx="9144000" cy="1086867"/>
          </a:xfrm>
        </p:spPr>
        <p:txBody>
          <a:bodyPr/>
          <a:lstStyle/>
          <a:p>
            <a:r>
              <a:rPr lang="en-US" altLang="en-US" dirty="0"/>
              <a:t>38 CFR 4.114</a:t>
            </a:r>
          </a:p>
        </p:txBody>
      </p:sp>
      <p:sp>
        <p:nvSpPr>
          <p:cNvPr id="74755" name="Rectangle 3"/>
          <p:cNvSpPr>
            <a:spLocks noGrp="1" noChangeArrowheads="1"/>
          </p:cNvSpPr>
          <p:nvPr>
            <p:ph idx="1"/>
            <p:custDataLst>
              <p:tags r:id="rId2"/>
            </p:custDataLst>
          </p:nvPr>
        </p:nvSpPr>
        <p:spPr>
          <a:xfrm>
            <a:off x="457200" y="2057400"/>
            <a:ext cx="8229600" cy="3916363"/>
          </a:xfrm>
        </p:spPr>
        <p:txBody>
          <a:bodyPr/>
          <a:lstStyle/>
          <a:p>
            <a:pPr marL="342900" indent="-342900" eaLnBrk="1" hangingPunct="1">
              <a:buFont typeface="Arial" panose="020B0604020202020204" pitchFamily="34" charset="0"/>
              <a:buChar char="•"/>
            </a:pPr>
            <a:endParaRPr lang="en-US" altLang="en-US" sz="2100" dirty="0"/>
          </a:p>
          <a:p>
            <a:pPr marL="228600" indent="-228600" eaLnBrk="1" hangingPunct="1">
              <a:buFont typeface="Arial" panose="020B0604020202020204" pitchFamily="34" charset="0"/>
              <a:buChar char="•"/>
            </a:pPr>
            <a:r>
              <a:rPr lang="en-US" altLang="en-US" sz="2100" dirty="0"/>
              <a:t>Consequently, certain coexisting diseases </a:t>
            </a:r>
            <a:r>
              <a:rPr lang="en-US" altLang="en-US" sz="2100" u="sng" dirty="0"/>
              <a:t>do not</a:t>
            </a:r>
            <a:r>
              <a:rPr lang="en-US" altLang="en-US" sz="2100" dirty="0"/>
              <a:t> lend themselves to distinct and separate disability evaluations – they cannot be rated separately, then combined.  </a:t>
            </a:r>
          </a:p>
          <a:p>
            <a:pPr marL="228600" indent="-228600" eaLnBrk="1" hangingPunct="1">
              <a:buFont typeface="Arial" panose="020B0604020202020204" pitchFamily="34" charset="0"/>
              <a:buChar char="•"/>
            </a:pPr>
            <a:endParaRPr lang="en-US" altLang="en-US" sz="2100" dirty="0"/>
          </a:p>
          <a:p>
            <a:pPr marL="228600" indent="-228600" eaLnBrk="1" hangingPunct="1">
              <a:buFont typeface="Arial" panose="020B0604020202020204" pitchFamily="34" charset="0"/>
              <a:buChar char="•"/>
            </a:pPr>
            <a:r>
              <a:rPr lang="en-US" altLang="en-US" sz="2100" dirty="0"/>
              <a:t>Beware of pyramiding (38 CFR 4.14)</a:t>
            </a:r>
          </a:p>
          <a:p>
            <a:pPr marL="228600" indent="-228600" eaLnBrk="1" hangingPunct="1">
              <a:buFont typeface="Arial" panose="020B0604020202020204" pitchFamily="34" charset="0"/>
              <a:buChar char="•"/>
            </a:pPr>
            <a:endParaRPr lang="en-US" altLang="en-US" dirty="0"/>
          </a:p>
          <a:p>
            <a:pPr marL="342900" indent="-342900" eaLnBrk="1" hangingPunct="1">
              <a:buFont typeface="Arial" panose="020B0604020202020204" pitchFamily="34" charset="0"/>
              <a:buChar char="•"/>
            </a:pPr>
            <a:endParaRPr lang="en-US" altLang="en-US" dirty="0"/>
          </a:p>
        </p:txBody>
      </p:sp>
      <p:sp>
        <p:nvSpPr>
          <p:cNvPr id="2" name="Slide Number Placeholder 1"/>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10</a:t>
            </a:fld>
            <a:endParaRPr lang="en-US"/>
          </a:p>
        </p:txBody>
      </p:sp>
    </p:spTree>
    <p:extLst>
      <p:ext uri="{BB962C8B-B14F-4D97-AF65-F5344CB8AC3E}">
        <p14:creationId xmlns:p14="http://schemas.microsoft.com/office/powerpoint/2010/main" val="2047694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3" name="Rectangle 2"/>
          <p:cNvSpPr>
            <a:spLocks noGrp="1" noChangeArrowheads="1"/>
          </p:cNvSpPr>
          <p:nvPr>
            <p:ph type="title"/>
            <p:custDataLst>
              <p:tags r:id="rId1"/>
            </p:custDataLst>
          </p:nvPr>
        </p:nvSpPr>
        <p:spPr>
          <a:xfrm>
            <a:off x="0" y="793631"/>
            <a:ext cx="9144000" cy="1086867"/>
          </a:xfrm>
        </p:spPr>
        <p:txBody>
          <a:bodyPr/>
          <a:lstStyle/>
          <a:p>
            <a:r>
              <a:rPr lang="en-US" altLang="en-US" dirty="0"/>
              <a:t>38 CFR 4.114</a:t>
            </a:r>
          </a:p>
        </p:txBody>
      </p:sp>
      <p:sp>
        <p:nvSpPr>
          <p:cNvPr id="75779" name="Rectangle 3"/>
          <p:cNvSpPr>
            <a:spLocks noGrp="1" noChangeArrowheads="1"/>
          </p:cNvSpPr>
          <p:nvPr>
            <p:ph idx="1"/>
            <p:custDataLst>
              <p:tags r:id="rId2"/>
            </p:custDataLst>
          </p:nvPr>
        </p:nvSpPr>
        <p:spPr>
          <a:xfrm>
            <a:off x="457200" y="2040309"/>
            <a:ext cx="8229600" cy="3916363"/>
          </a:xfrm>
        </p:spPr>
        <p:txBody>
          <a:bodyPr/>
          <a:lstStyle/>
          <a:p>
            <a:pPr eaLnBrk="1" hangingPunct="1">
              <a:lnSpc>
                <a:spcPct val="90000"/>
              </a:lnSpc>
              <a:buFont typeface="Wingdings" pitchFamily="2" charset="2"/>
              <a:buNone/>
            </a:pPr>
            <a:r>
              <a:rPr lang="en-US" altLang="en-US" b="0" u="sng" dirty="0"/>
              <a:t>38 CFR 4.114</a:t>
            </a:r>
            <a:r>
              <a:rPr lang="en-US" altLang="en-US" u="sng" dirty="0"/>
              <a:t> Schedule of ratings.</a:t>
            </a:r>
          </a:p>
          <a:p>
            <a:pPr eaLnBrk="1" hangingPunct="1">
              <a:lnSpc>
                <a:spcPct val="90000"/>
              </a:lnSpc>
              <a:buFont typeface="Wingdings" pitchFamily="2" charset="2"/>
              <a:buNone/>
            </a:pPr>
            <a:endParaRPr lang="en-US" altLang="en-US" u="sng" dirty="0"/>
          </a:p>
          <a:p>
            <a:pPr marL="228600" indent="-228600" eaLnBrk="1" hangingPunct="1">
              <a:spcAft>
                <a:spcPts val="600"/>
              </a:spcAft>
              <a:buFont typeface="Arial" panose="020B0604020202020204" pitchFamily="34" charset="0"/>
              <a:buChar char="•"/>
            </a:pPr>
            <a:r>
              <a:rPr lang="en-US" altLang="en-US" dirty="0"/>
              <a:t>Ratings not to be combined with each other:</a:t>
            </a:r>
          </a:p>
          <a:p>
            <a:pPr marL="228600" indent="-228600" eaLnBrk="1" hangingPunct="1">
              <a:spcAft>
                <a:spcPts val="600"/>
              </a:spcAft>
              <a:buFont typeface="Wingdings" pitchFamily="2" charset="2"/>
              <a:buNone/>
            </a:pPr>
            <a:r>
              <a:rPr lang="en-US" altLang="en-US" dirty="0"/>
              <a:t>		DC 7301* to 7329*, inclusive, </a:t>
            </a:r>
          </a:p>
          <a:p>
            <a:pPr marL="228600" indent="-228600" eaLnBrk="1" hangingPunct="1">
              <a:spcAft>
                <a:spcPts val="600"/>
              </a:spcAft>
              <a:buFont typeface="Wingdings" pitchFamily="2" charset="2"/>
              <a:buNone/>
            </a:pPr>
            <a:r>
              <a:rPr lang="en-US" altLang="en-US" dirty="0"/>
              <a:t>		7331*, 7342*, and </a:t>
            </a:r>
          </a:p>
          <a:p>
            <a:pPr marL="228600" indent="-228600" eaLnBrk="1" hangingPunct="1">
              <a:spcAft>
                <a:spcPts val="600"/>
              </a:spcAft>
              <a:buFont typeface="Wingdings" pitchFamily="2" charset="2"/>
              <a:buNone/>
            </a:pPr>
            <a:r>
              <a:rPr lang="en-US" altLang="en-US" dirty="0"/>
              <a:t>		7345* to 7348* inclusive.</a:t>
            </a:r>
          </a:p>
          <a:p>
            <a:pPr marL="228600" indent="-228600" eaLnBrk="1" hangingPunct="1">
              <a:spcAft>
                <a:spcPts val="600"/>
              </a:spcAft>
              <a:buFont typeface="Wingdings" pitchFamily="2" charset="2"/>
              <a:buNone/>
            </a:pPr>
            <a:r>
              <a:rPr lang="en-US" altLang="en-US" dirty="0"/>
              <a:t>		Recommend ( * ) by these DCs as a reminder</a:t>
            </a:r>
          </a:p>
          <a:p>
            <a:pPr marL="228600" indent="-228600" eaLnBrk="1" hangingPunct="1">
              <a:spcAft>
                <a:spcPts val="600"/>
              </a:spcAft>
              <a:buFont typeface="Arial" panose="020B0604020202020204" pitchFamily="34" charset="0"/>
              <a:buChar char="•"/>
            </a:pPr>
            <a:r>
              <a:rPr lang="en-US" altLang="en-US" dirty="0"/>
              <a:t>Assign a single evaluation based on the predominant disability picture with elevation to next higher evaluation where severity of the overall disability warrants such evaluation.</a:t>
            </a:r>
          </a:p>
          <a:p>
            <a:pPr eaLnBrk="1" hangingPunct="1">
              <a:lnSpc>
                <a:spcPct val="90000"/>
              </a:lnSpc>
            </a:pPr>
            <a:endParaRPr lang="en-US" altLang="en-US" sz="1800" dirty="0"/>
          </a:p>
        </p:txBody>
      </p:sp>
      <p:sp>
        <p:nvSpPr>
          <p:cNvPr id="2" name="Slide Number Placeholder 1"/>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11</a:t>
            </a:fld>
            <a:endParaRPr lang="en-US"/>
          </a:p>
        </p:txBody>
      </p:sp>
    </p:spTree>
    <p:extLst>
      <p:ext uri="{BB962C8B-B14F-4D97-AF65-F5344CB8AC3E}">
        <p14:creationId xmlns:p14="http://schemas.microsoft.com/office/powerpoint/2010/main" val="2752368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38 CFR 3.317</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28600" indent="-228600">
              <a:buFont typeface="Arial" panose="020B0604020202020204" pitchFamily="34" charset="0"/>
              <a:buChar char="•"/>
            </a:pPr>
            <a:r>
              <a:rPr lang="en-US" dirty="0"/>
              <a:t>Compensation for certain disabilities occurring in Persian Gulf Veterans</a:t>
            </a:r>
          </a:p>
          <a:p>
            <a:pPr marL="228600" indent="-228600">
              <a:buFont typeface="Arial" panose="020B0604020202020204" pitchFamily="34" charset="0"/>
              <a:buChar char="•"/>
            </a:pPr>
            <a:r>
              <a:rPr lang="en-US" dirty="0"/>
              <a:t>If a Veteran with GW service claims symptoms from 38 CFR 3.317(a)(2)(ii), ensure an exam with medical opinion is obtained</a:t>
            </a:r>
          </a:p>
          <a:p>
            <a:pPr marL="228600" indent="-228600">
              <a:buFont typeface="Arial" panose="020B0604020202020204" pitchFamily="34" charset="0"/>
              <a:buChar char="•"/>
            </a:pPr>
            <a:r>
              <a:rPr lang="en-US" dirty="0"/>
              <a:t>If a diagnosis of a MUCMI is of record (</a:t>
            </a:r>
            <a:r>
              <a:rPr lang="en-US" dirty="0" err="1"/>
              <a:t>ie</a:t>
            </a:r>
            <a:r>
              <a:rPr lang="en-US" dirty="0"/>
              <a:t> FGID), service connection is in order and an only an exam may be needed for evaluation purposes</a:t>
            </a:r>
          </a:p>
        </p:txBody>
      </p:sp>
      <p:sp>
        <p:nvSpPr>
          <p:cNvPr id="5" name="Slide Number Placeholder 4"/>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12</a:t>
            </a:fld>
            <a:endParaRPr lang="en-US"/>
          </a:p>
        </p:txBody>
      </p:sp>
    </p:spTree>
    <p:extLst>
      <p:ext uri="{BB962C8B-B14F-4D97-AF65-F5344CB8AC3E}">
        <p14:creationId xmlns:p14="http://schemas.microsoft.com/office/powerpoint/2010/main" val="1791282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Undiagnosed Illness</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28600" indent="-228600">
              <a:buFont typeface="Arial" panose="020B0604020202020204" pitchFamily="34" charset="0"/>
              <a:buChar char="•"/>
            </a:pPr>
            <a:r>
              <a:rPr lang="en-US" dirty="0"/>
              <a:t>An undiagnosed illness is a type of chronic qualifying disability where qualifying signs and/or symptoms cannot be attributed to any known clinical diagnosis by history, physical examination and laboratory tests.</a:t>
            </a:r>
          </a:p>
        </p:txBody>
      </p:sp>
      <p:sp>
        <p:nvSpPr>
          <p:cNvPr id="5" name="Slide Number Placeholder 4"/>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13</a:t>
            </a:fld>
            <a:endParaRPr lang="en-US"/>
          </a:p>
        </p:txBody>
      </p:sp>
    </p:spTree>
    <p:extLst>
      <p:ext uri="{BB962C8B-B14F-4D97-AF65-F5344CB8AC3E}">
        <p14:creationId xmlns:p14="http://schemas.microsoft.com/office/powerpoint/2010/main" val="152767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MUCMI</a:t>
            </a:r>
          </a:p>
        </p:txBody>
      </p:sp>
      <p:sp>
        <p:nvSpPr>
          <p:cNvPr id="3" name="Content Placeholder 2"/>
          <p:cNvSpPr>
            <a:spLocks noGrp="1"/>
          </p:cNvSpPr>
          <p:nvPr>
            <p:ph idx="1"/>
            <p:custDataLst>
              <p:tags r:id="rId2"/>
            </p:custDataLst>
          </p:nvPr>
        </p:nvSpPr>
        <p:spPr>
          <a:xfrm>
            <a:off x="457200" y="2057400"/>
            <a:ext cx="8229600" cy="3916363"/>
          </a:xfrm>
        </p:spPr>
        <p:txBody>
          <a:bodyPr>
            <a:normAutofit fontScale="85000" lnSpcReduction="20000"/>
          </a:bodyPr>
          <a:lstStyle/>
          <a:p>
            <a:pPr marL="228600" indent="-228600">
              <a:buFont typeface="Arial" panose="020B0604020202020204" pitchFamily="34" charset="0"/>
              <a:buChar char="•"/>
            </a:pPr>
            <a:r>
              <a:rPr lang="en-US" sz="2400" dirty="0"/>
              <a:t>Medically unexplained chronic multi-symptom illness (MUCMI)</a:t>
            </a:r>
          </a:p>
          <a:p>
            <a:pPr marL="228600" indent="-228600">
              <a:buFont typeface="Arial" panose="020B0604020202020204" pitchFamily="34" charset="0"/>
              <a:buChar char="•"/>
            </a:pPr>
            <a:r>
              <a:rPr lang="en-US" sz="2400" dirty="0"/>
              <a:t>Type of chronic qualifying disability in which there is a </a:t>
            </a:r>
            <a:r>
              <a:rPr lang="en-US" sz="2400" i="1" dirty="0"/>
              <a:t>diagnosed</a:t>
            </a:r>
            <a:r>
              <a:rPr lang="en-US" sz="2400" dirty="0"/>
              <a:t> illness that has:</a:t>
            </a:r>
          </a:p>
          <a:p>
            <a:pPr marL="457200" lvl="1" indent="-228600">
              <a:tabLst>
                <a:tab pos="457200" algn="l"/>
              </a:tabLst>
            </a:pPr>
            <a:r>
              <a:rPr lang="en-US" sz="2100" dirty="0"/>
              <a:t>both</a:t>
            </a:r>
            <a:r>
              <a:rPr lang="en-US" sz="1000" dirty="0"/>
              <a:t> </a:t>
            </a:r>
          </a:p>
          <a:p>
            <a:pPr marL="685800" lvl="2" indent="-228600"/>
            <a:r>
              <a:rPr lang="en-US" sz="1900" dirty="0"/>
              <a:t>an inconclusive pathophysiology, and</a:t>
            </a:r>
          </a:p>
          <a:p>
            <a:pPr marL="685800" lvl="2" indent="-228600"/>
            <a:r>
              <a:rPr lang="en-US" sz="1900" dirty="0"/>
              <a:t>an inconclusive etiology</a:t>
            </a:r>
          </a:p>
          <a:p>
            <a:pPr marL="457200" lvl="1" indent="-228600"/>
            <a:r>
              <a:rPr lang="en-US" sz="2100" dirty="0"/>
              <a:t>overlapping symptoms and signs, and</a:t>
            </a:r>
          </a:p>
          <a:p>
            <a:pPr marL="457200" lvl="1" indent="-228600"/>
            <a:r>
              <a:rPr lang="en-US" sz="2100" dirty="0"/>
              <a:t>features such as</a:t>
            </a:r>
          </a:p>
          <a:p>
            <a:pPr marL="685800" lvl="2" indent="-228600"/>
            <a:r>
              <a:rPr lang="en-US" sz="1900" dirty="0"/>
              <a:t>fatigue and pain</a:t>
            </a:r>
          </a:p>
          <a:p>
            <a:pPr marL="685800" lvl="2" indent="-228600"/>
            <a:r>
              <a:rPr lang="en-US" sz="1900" dirty="0"/>
              <a:t>disability out of proportion to physical findings, and</a:t>
            </a:r>
          </a:p>
          <a:p>
            <a:pPr marL="685800" lvl="2" indent="-228600"/>
            <a:r>
              <a:rPr lang="en-US" sz="1900" dirty="0"/>
              <a:t>inconsistent demonstration of laboratory abnormalities</a:t>
            </a:r>
          </a:p>
          <a:p>
            <a:pPr marL="342900" indent="-342900">
              <a:buFont typeface="Arial" panose="020B0604020202020204" pitchFamily="34" charset="0"/>
              <a:buChar char="•"/>
            </a:pPr>
            <a:r>
              <a:rPr lang="en-US" sz="2400" dirty="0"/>
              <a:t>Includes functional gastrointestinal disorders (FGIDs), excluding structural gastrointestinal diseases</a:t>
            </a:r>
          </a:p>
        </p:txBody>
      </p:sp>
      <p:sp>
        <p:nvSpPr>
          <p:cNvPr id="5" name="Slide Number Placeholder 4"/>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14</a:t>
            </a:fld>
            <a:endParaRPr lang="en-US"/>
          </a:p>
        </p:txBody>
      </p:sp>
    </p:spTree>
    <p:extLst>
      <p:ext uri="{BB962C8B-B14F-4D97-AF65-F5344CB8AC3E}">
        <p14:creationId xmlns:p14="http://schemas.microsoft.com/office/powerpoint/2010/main" val="3741107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FGIDs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28600" indent="-228600">
              <a:lnSpc>
                <a:spcPct val="110000"/>
              </a:lnSpc>
              <a:spcAft>
                <a:spcPts val="600"/>
              </a:spcAft>
              <a:buFont typeface="Arial" panose="020B0604020202020204" pitchFamily="34" charset="0"/>
              <a:buChar char="•"/>
            </a:pPr>
            <a:r>
              <a:rPr lang="en-US" sz="2200" dirty="0"/>
              <a:t> A group of diagnosed conditions that are a type of MUCMI.  They are characterized by chronic or recurrent symptoms that are:</a:t>
            </a:r>
          </a:p>
          <a:p>
            <a:pPr marL="457200" lvl="1" indent="-228600">
              <a:lnSpc>
                <a:spcPct val="110000"/>
              </a:lnSpc>
              <a:spcAft>
                <a:spcPts val="600"/>
              </a:spcAft>
            </a:pPr>
            <a:r>
              <a:rPr lang="en-US" sz="1900" dirty="0"/>
              <a:t>unexplained by any structural, endoscopic, laboratory, or other objective signs of injury or disease, and</a:t>
            </a:r>
          </a:p>
          <a:p>
            <a:pPr marL="457200" lvl="1" indent="-228600">
              <a:lnSpc>
                <a:spcPct val="110000"/>
              </a:lnSpc>
              <a:spcAft>
                <a:spcPts val="600"/>
              </a:spcAft>
            </a:pPr>
            <a:r>
              <a:rPr lang="en-US" sz="1900" dirty="0"/>
              <a:t>may be related to any part of the gastrointestinal tract</a:t>
            </a:r>
          </a:p>
          <a:p>
            <a:pPr marL="228600" indent="-228600">
              <a:lnSpc>
                <a:spcPct val="110000"/>
              </a:lnSpc>
              <a:spcAft>
                <a:spcPts val="600"/>
              </a:spcAft>
              <a:buFont typeface="Arial" panose="020B0604020202020204" pitchFamily="34" charset="0"/>
              <a:buChar char="•"/>
            </a:pPr>
            <a:r>
              <a:rPr lang="en-US" dirty="0"/>
              <a:t>FGID diagnoses include but are not limited to</a:t>
            </a:r>
          </a:p>
          <a:p>
            <a:pPr lvl="2">
              <a:lnSpc>
                <a:spcPct val="110000"/>
              </a:lnSpc>
              <a:spcAft>
                <a:spcPts val="600"/>
              </a:spcAft>
            </a:pPr>
            <a:r>
              <a:rPr lang="en-US" sz="1900" dirty="0"/>
              <a:t>irritable bowel syndrome, and</a:t>
            </a:r>
          </a:p>
          <a:p>
            <a:pPr lvl="2">
              <a:lnSpc>
                <a:spcPct val="110000"/>
              </a:lnSpc>
              <a:spcAft>
                <a:spcPts val="600"/>
              </a:spcAft>
            </a:pPr>
            <a:r>
              <a:rPr lang="en-US" sz="1900" dirty="0"/>
              <a:t>functional</a:t>
            </a:r>
            <a:r>
              <a:rPr lang="en-US" sz="887" dirty="0"/>
              <a:t>			</a:t>
            </a:r>
          </a:p>
        </p:txBody>
      </p:sp>
      <p:sp>
        <p:nvSpPr>
          <p:cNvPr id="8" name="Slide Number Placeholder 7"/>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15</a:t>
            </a:fld>
            <a:endParaRPr lang="en-US"/>
          </a:p>
        </p:txBody>
      </p:sp>
      <p:sp>
        <p:nvSpPr>
          <p:cNvPr id="5" name="TextBox 4"/>
          <p:cNvSpPr txBox="1"/>
          <p:nvPr>
            <p:custDataLst>
              <p:tags r:id="rId4"/>
            </p:custDataLst>
          </p:nvPr>
        </p:nvSpPr>
        <p:spPr>
          <a:xfrm>
            <a:off x="801709" y="4778867"/>
            <a:ext cx="3892640" cy="300082"/>
          </a:xfrm>
          <a:prstGeom prst="rect">
            <a:avLst/>
          </a:prstGeom>
          <a:noFill/>
        </p:spPr>
        <p:txBody>
          <a:bodyPr wrap="square" rtlCol="0">
            <a:spAutoFit/>
          </a:bodyPr>
          <a:lstStyle/>
          <a:p>
            <a:endParaRPr lang="en-US" sz="1350" dirty="0">
              <a:latin typeface="Times New Roman" panose="02020603050405020304" pitchFamily="18" charset="0"/>
            </a:endParaRPr>
          </a:p>
        </p:txBody>
      </p:sp>
      <p:sp>
        <p:nvSpPr>
          <p:cNvPr id="6" name="TextBox 5"/>
          <p:cNvSpPr txBox="1"/>
          <p:nvPr>
            <p:custDataLst>
              <p:tags r:id="rId5"/>
            </p:custDataLst>
          </p:nvPr>
        </p:nvSpPr>
        <p:spPr>
          <a:xfrm>
            <a:off x="314994" y="4707042"/>
            <a:ext cx="2733541" cy="929485"/>
          </a:xfrm>
          <a:prstGeom prst="rect">
            <a:avLst/>
          </a:prstGeom>
          <a:noFill/>
        </p:spPr>
        <p:txBody>
          <a:bodyPr wrap="square" rtlCol="0">
            <a:spAutoFit/>
          </a:bodyPr>
          <a:lstStyle/>
          <a:p>
            <a:pPr marL="857250" lvl="2" indent="-171450" fontAlgn="base">
              <a:spcBef>
                <a:spcPct val="20000"/>
              </a:spcBef>
              <a:spcAft>
                <a:spcPct val="0"/>
              </a:spcAft>
              <a:buClr>
                <a:schemeClr val="tx1"/>
              </a:buClr>
              <a:buFontTx/>
              <a:buChar char="•"/>
            </a:pPr>
            <a:r>
              <a:rPr lang="en-US" sz="1600" kern="0" dirty="0">
                <a:latin typeface="Times New Roman" panose="02020603050405020304" pitchFamily="18" charset="0"/>
              </a:rPr>
              <a:t>dyspepsia	</a:t>
            </a:r>
          </a:p>
          <a:p>
            <a:pPr marL="857250" lvl="2" indent="-171450" fontAlgn="base">
              <a:spcBef>
                <a:spcPct val="20000"/>
              </a:spcBef>
              <a:spcAft>
                <a:spcPct val="0"/>
              </a:spcAft>
              <a:buClr>
                <a:schemeClr val="tx1"/>
              </a:buClr>
              <a:buFontTx/>
              <a:buChar char="•"/>
            </a:pPr>
            <a:r>
              <a:rPr lang="en-US" sz="1600" kern="0" dirty="0">
                <a:latin typeface="Times New Roman" panose="02020603050405020304" pitchFamily="18" charset="0"/>
              </a:rPr>
              <a:t>vomiting	</a:t>
            </a:r>
          </a:p>
          <a:p>
            <a:pPr marL="857250" lvl="2" indent="-171450" fontAlgn="base">
              <a:spcBef>
                <a:spcPct val="20000"/>
              </a:spcBef>
              <a:spcAft>
                <a:spcPct val="0"/>
              </a:spcAft>
              <a:buClr>
                <a:schemeClr val="tx1"/>
              </a:buClr>
              <a:buFontTx/>
              <a:buChar char="•"/>
            </a:pPr>
            <a:r>
              <a:rPr lang="en-US" sz="1600" kern="0" dirty="0">
                <a:latin typeface="Times New Roman" panose="02020603050405020304" pitchFamily="18" charset="0"/>
              </a:rPr>
              <a:t>constipation</a:t>
            </a:r>
            <a:endParaRPr lang="en-US" sz="1400" dirty="0">
              <a:latin typeface="Times New Roman" panose="02020603050405020304" pitchFamily="18" charset="0"/>
            </a:endParaRPr>
          </a:p>
        </p:txBody>
      </p:sp>
      <p:sp>
        <p:nvSpPr>
          <p:cNvPr id="7" name="TextBox 6"/>
          <p:cNvSpPr txBox="1"/>
          <p:nvPr>
            <p:custDataLst>
              <p:tags r:id="rId6"/>
            </p:custDataLst>
          </p:nvPr>
        </p:nvSpPr>
        <p:spPr>
          <a:xfrm>
            <a:off x="3251511" y="4707042"/>
            <a:ext cx="3834685" cy="1175706"/>
          </a:xfrm>
          <a:prstGeom prst="rect">
            <a:avLst/>
          </a:prstGeom>
          <a:noFill/>
        </p:spPr>
        <p:txBody>
          <a:bodyPr wrap="square" rtlCol="0">
            <a:spAutoFit/>
          </a:bodyPr>
          <a:lstStyle/>
          <a:p>
            <a:pPr indent="-228600" fontAlgn="base">
              <a:spcBef>
                <a:spcPct val="20000"/>
              </a:spcBef>
              <a:spcAft>
                <a:spcPct val="0"/>
              </a:spcAft>
              <a:buClr>
                <a:schemeClr val="tx1"/>
              </a:buClr>
              <a:buFontTx/>
              <a:buChar char="•"/>
            </a:pPr>
            <a:r>
              <a:rPr lang="en-US" sz="1600" kern="0" dirty="0">
                <a:latin typeface="Times New Roman" panose="02020603050405020304" pitchFamily="18" charset="0"/>
              </a:rPr>
              <a:t>bloating</a:t>
            </a:r>
          </a:p>
          <a:p>
            <a:pPr indent="-228600" fontAlgn="base">
              <a:spcBef>
                <a:spcPct val="20000"/>
              </a:spcBef>
              <a:spcAft>
                <a:spcPct val="0"/>
              </a:spcAft>
              <a:buClr>
                <a:schemeClr val="tx1"/>
              </a:buClr>
              <a:buFontTx/>
              <a:buChar char="•"/>
            </a:pPr>
            <a:r>
              <a:rPr lang="en-US" sz="1600" kern="0" dirty="0">
                <a:latin typeface="Times New Roman" panose="02020603050405020304" pitchFamily="18" charset="0"/>
              </a:rPr>
              <a:t>abdominal pain syndrome</a:t>
            </a:r>
          </a:p>
          <a:p>
            <a:pPr indent="-228600" fontAlgn="base">
              <a:spcBef>
                <a:spcPct val="20000"/>
              </a:spcBef>
              <a:spcAft>
                <a:spcPct val="0"/>
              </a:spcAft>
              <a:buClr>
                <a:schemeClr val="tx1"/>
              </a:buClr>
              <a:buFontTx/>
              <a:buChar char="•"/>
            </a:pPr>
            <a:r>
              <a:rPr lang="en-US" sz="1600" kern="0" dirty="0">
                <a:latin typeface="Times New Roman" panose="02020603050405020304" pitchFamily="18" charset="0"/>
              </a:rPr>
              <a:t>dysphagia			</a:t>
            </a:r>
          </a:p>
        </p:txBody>
      </p:sp>
    </p:spTree>
    <p:extLst>
      <p:ext uri="{BB962C8B-B14F-4D97-AF65-F5344CB8AC3E}">
        <p14:creationId xmlns:p14="http://schemas.microsoft.com/office/powerpoint/2010/main" val="1846833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GERD</a:t>
            </a:r>
          </a:p>
        </p:txBody>
      </p:sp>
      <p:sp>
        <p:nvSpPr>
          <p:cNvPr id="3" name="Content Placeholder 2"/>
          <p:cNvSpPr>
            <a:spLocks noGrp="1"/>
          </p:cNvSpPr>
          <p:nvPr>
            <p:ph idx="1"/>
            <p:custDataLst>
              <p:tags r:id="rId2"/>
            </p:custDataLst>
          </p:nvPr>
        </p:nvSpPr>
        <p:spPr>
          <a:xfrm>
            <a:off x="457200" y="2040309"/>
            <a:ext cx="8229600" cy="3916363"/>
          </a:xfrm>
        </p:spPr>
        <p:txBody>
          <a:bodyPr>
            <a:normAutofit/>
          </a:bodyPr>
          <a:lstStyle/>
          <a:p>
            <a:pPr marL="228600" indent="-228600">
              <a:lnSpc>
                <a:spcPct val="110000"/>
              </a:lnSpc>
              <a:spcAft>
                <a:spcPts val="600"/>
              </a:spcAft>
              <a:buFont typeface="Arial" panose="020B0604020202020204" pitchFamily="34" charset="0"/>
              <a:buChar char="•"/>
            </a:pPr>
            <a:r>
              <a:rPr lang="en-US" dirty="0"/>
              <a:t>Gastroesophageal Reflux Disease</a:t>
            </a:r>
          </a:p>
          <a:p>
            <a:pPr marL="228600" indent="-228600">
              <a:lnSpc>
                <a:spcPct val="110000"/>
              </a:lnSpc>
              <a:spcAft>
                <a:spcPts val="600"/>
              </a:spcAft>
              <a:buFont typeface="Arial" panose="020B0604020202020204" pitchFamily="34" charset="0"/>
              <a:buChar char="•"/>
            </a:pPr>
            <a:r>
              <a:rPr lang="en-US" dirty="0"/>
              <a:t>Evaluated under DC 7346, hiatal hernia </a:t>
            </a:r>
          </a:p>
          <a:p>
            <a:pPr marL="228600" indent="-228600">
              <a:lnSpc>
                <a:spcPct val="110000"/>
              </a:lnSpc>
              <a:spcAft>
                <a:spcPts val="600"/>
              </a:spcAft>
              <a:buFont typeface="Arial" panose="020B0604020202020204" pitchFamily="34" charset="0"/>
              <a:buChar char="•"/>
            </a:pPr>
            <a:r>
              <a:rPr lang="en-US" dirty="0"/>
              <a:t>Structural GI disease</a:t>
            </a:r>
          </a:p>
          <a:p>
            <a:pPr marL="457200" lvl="1" indent="-228600">
              <a:lnSpc>
                <a:spcPct val="110000"/>
              </a:lnSpc>
              <a:spcAft>
                <a:spcPts val="600"/>
              </a:spcAft>
            </a:pPr>
            <a:r>
              <a:rPr lang="en-US" sz="1800" dirty="0"/>
              <a:t>Is not considered a FGID</a:t>
            </a:r>
          </a:p>
          <a:p>
            <a:pPr marL="457200" lvl="1" indent="-228600">
              <a:lnSpc>
                <a:spcPct val="110000"/>
              </a:lnSpc>
              <a:spcAft>
                <a:spcPts val="600"/>
              </a:spcAft>
            </a:pPr>
            <a:r>
              <a:rPr lang="en-US" sz="1800" dirty="0"/>
              <a:t>Does not fall into consideration for 38 CFR 3.317, but may be considered as due to an environmental hazard</a:t>
            </a:r>
            <a:endParaRPr lang="en-US" dirty="0"/>
          </a:p>
          <a:p>
            <a:pPr marL="228600" indent="-228600">
              <a:lnSpc>
                <a:spcPct val="110000"/>
              </a:lnSpc>
              <a:spcAft>
                <a:spcPts val="600"/>
              </a:spcAft>
              <a:buFont typeface="Arial" panose="020B0604020202020204" pitchFamily="34" charset="0"/>
              <a:buChar char="•"/>
            </a:pPr>
            <a:r>
              <a:rPr lang="en-US" dirty="0"/>
              <a:t>May cause secondary conditions</a:t>
            </a:r>
          </a:p>
        </p:txBody>
      </p:sp>
      <p:sp>
        <p:nvSpPr>
          <p:cNvPr id="7" name="Slide Number Placeholder 6"/>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16</a:t>
            </a:fld>
            <a:endParaRPr lang="en-US"/>
          </a:p>
        </p:txBody>
      </p:sp>
      <p:sp>
        <p:nvSpPr>
          <p:cNvPr id="5" name="TextBox 4"/>
          <p:cNvSpPr txBox="1"/>
          <p:nvPr>
            <p:custDataLst>
              <p:tags r:id="rId4"/>
            </p:custDataLst>
          </p:nvPr>
        </p:nvSpPr>
        <p:spPr>
          <a:xfrm>
            <a:off x="457200" y="4534974"/>
            <a:ext cx="3003998" cy="701731"/>
          </a:xfrm>
          <a:prstGeom prst="rect">
            <a:avLst/>
          </a:prstGeom>
          <a:noFill/>
        </p:spPr>
        <p:txBody>
          <a:bodyPr wrap="square" rtlCol="0">
            <a:spAutoFit/>
          </a:bodyPr>
          <a:lstStyle/>
          <a:p>
            <a:pPr lvl="1" indent="-228600" fontAlgn="base">
              <a:spcBef>
                <a:spcPct val="20000"/>
              </a:spcBef>
              <a:spcAft>
                <a:spcPct val="0"/>
              </a:spcAft>
              <a:buClr>
                <a:schemeClr val="tx1"/>
              </a:buClr>
              <a:buFont typeface="Arial" panose="020B0604020202020204" pitchFamily="34" charset="0"/>
              <a:buChar char="•"/>
            </a:pPr>
            <a:r>
              <a:rPr lang="en-US" kern="0" dirty="0">
                <a:latin typeface="Times New Roman" panose="02020603050405020304" pitchFamily="18" charset="0"/>
              </a:rPr>
              <a:t>esophagitis</a:t>
            </a:r>
          </a:p>
          <a:p>
            <a:pPr lvl="1" indent="-228600" fontAlgn="base">
              <a:spcBef>
                <a:spcPct val="20000"/>
              </a:spcBef>
              <a:spcAft>
                <a:spcPct val="0"/>
              </a:spcAft>
              <a:buClr>
                <a:schemeClr val="tx1"/>
              </a:buClr>
              <a:buFont typeface="Arial" panose="020B0604020202020204" pitchFamily="34" charset="0"/>
              <a:buChar char="•"/>
            </a:pPr>
            <a:r>
              <a:rPr lang="en-US" kern="0" dirty="0">
                <a:latin typeface="Times New Roman" panose="02020603050405020304" pitchFamily="18" charset="0"/>
              </a:rPr>
              <a:t>Barrett’s esophagus</a:t>
            </a:r>
          </a:p>
        </p:txBody>
      </p:sp>
      <p:sp>
        <p:nvSpPr>
          <p:cNvPr id="6" name="TextBox 5"/>
          <p:cNvSpPr txBox="1"/>
          <p:nvPr>
            <p:custDataLst>
              <p:tags r:id="rId5"/>
            </p:custDataLst>
          </p:nvPr>
        </p:nvSpPr>
        <p:spPr>
          <a:xfrm>
            <a:off x="3461198" y="4534974"/>
            <a:ext cx="3979572" cy="701731"/>
          </a:xfrm>
          <a:prstGeom prst="rect">
            <a:avLst/>
          </a:prstGeom>
          <a:noFill/>
        </p:spPr>
        <p:txBody>
          <a:bodyPr wrap="square" rtlCol="0">
            <a:spAutoFit/>
          </a:bodyPr>
          <a:lstStyle/>
          <a:p>
            <a:pPr indent="-228600" fontAlgn="base">
              <a:spcBef>
                <a:spcPct val="20000"/>
              </a:spcBef>
              <a:spcAft>
                <a:spcPct val="0"/>
              </a:spcAft>
              <a:buClr>
                <a:schemeClr val="tx1"/>
              </a:buClr>
              <a:buFont typeface="Arial" panose="020B0604020202020204" pitchFamily="34" charset="0"/>
              <a:buChar char="•"/>
            </a:pPr>
            <a:r>
              <a:rPr lang="en-US" kern="0" dirty="0">
                <a:latin typeface="Times New Roman" panose="02020603050405020304" pitchFamily="18" charset="0"/>
              </a:rPr>
              <a:t>bleeding/ulcers</a:t>
            </a:r>
          </a:p>
          <a:p>
            <a:pPr indent="-228600" fontAlgn="base">
              <a:spcBef>
                <a:spcPct val="20000"/>
              </a:spcBef>
              <a:spcAft>
                <a:spcPct val="0"/>
              </a:spcAft>
              <a:buClr>
                <a:schemeClr val="tx1"/>
              </a:buClr>
              <a:buFont typeface="Arial" panose="020B0604020202020204" pitchFamily="34" charset="0"/>
              <a:buChar char="•"/>
            </a:pPr>
            <a:r>
              <a:rPr lang="en-US" kern="0" dirty="0">
                <a:latin typeface="Times New Roman" panose="02020603050405020304" pitchFamily="18" charset="0"/>
              </a:rPr>
              <a:t>tooth enamel decay</a:t>
            </a:r>
          </a:p>
        </p:txBody>
      </p:sp>
    </p:spTree>
    <p:extLst>
      <p:ext uri="{BB962C8B-B14F-4D97-AF65-F5344CB8AC3E}">
        <p14:creationId xmlns:p14="http://schemas.microsoft.com/office/powerpoint/2010/main" val="17161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3" name="Rectangle 2"/>
          <p:cNvSpPr>
            <a:spLocks noGrp="1" noChangeArrowheads="1"/>
          </p:cNvSpPr>
          <p:nvPr>
            <p:ph type="title"/>
            <p:custDataLst>
              <p:tags r:id="rId1"/>
            </p:custDataLst>
          </p:nvPr>
        </p:nvSpPr>
        <p:spPr>
          <a:xfrm>
            <a:off x="0" y="793631"/>
            <a:ext cx="9144000" cy="1086867"/>
          </a:xfrm>
        </p:spPr>
        <p:txBody>
          <a:bodyPr/>
          <a:lstStyle/>
          <a:p>
            <a:r>
              <a:rPr lang="en-US" altLang="en-US" dirty="0"/>
              <a:t>Hepatitis A &amp; B</a:t>
            </a:r>
          </a:p>
        </p:txBody>
      </p:sp>
      <p:sp>
        <p:nvSpPr>
          <p:cNvPr id="112643" name="Rectangle 3"/>
          <p:cNvSpPr>
            <a:spLocks noGrp="1" noChangeArrowheads="1"/>
          </p:cNvSpPr>
          <p:nvPr>
            <p:ph idx="1"/>
            <p:custDataLst>
              <p:tags r:id="rId2"/>
            </p:custDataLst>
          </p:nvPr>
        </p:nvSpPr>
        <p:spPr>
          <a:xfrm>
            <a:off x="457200" y="1981200"/>
            <a:ext cx="8229600" cy="3916363"/>
          </a:xfrm>
        </p:spPr>
        <p:txBody>
          <a:bodyPr>
            <a:normAutofit fontScale="77500" lnSpcReduction="20000"/>
          </a:bodyPr>
          <a:lstStyle/>
          <a:p>
            <a:pPr marL="228600" indent="-228600">
              <a:lnSpc>
                <a:spcPct val="120000"/>
              </a:lnSpc>
              <a:spcAft>
                <a:spcPts val="600"/>
              </a:spcAft>
            </a:pPr>
            <a:r>
              <a:rPr lang="en-US" altLang="en-US" sz="2200" dirty="0"/>
              <a:t>Hepatitis A Virus (HAV)</a:t>
            </a:r>
          </a:p>
          <a:p>
            <a:pPr marL="457200" lvl="1" indent="-228600">
              <a:lnSpc>
                <a:spcPct val="120000"/>
              </a:lnSpc>
              <a:spcAft>
                <a:spcPts val="600"/>
              </a:spcAft>
            </a:pPr>
            <a:r>
              <a:rPr lang="en-US" altLang="en-US" sz="1900" dirty="0"/>
              <a:t>Acute infection, service connection not warranted unless evidence of chronic residuals</a:t>
            </a:r>
          </a:p>
          <a:p>
            <a:pPr marL="457200" lvl="1" indent="-228600">
              <a:lnSpc>
                <a:spcPct val="120000"/>
              </a:lnSpc>
              <a:spcAft>
                <a:spcPts val="600"/>
              </a:spcAft>
            </a:pPr>
            <a:r>
              <a:rPr lang="en-US" altLang="en-US" sz="1900" dirty="0"/>
              <a:t>Anti-HAV present for life</a:t>
            </a:r>
          </a:p>
          <a:p>
            <a:pPr marL="228600" indent="-228600">
              <a:lnSpc>
                <a:spcPct val="120000"/>
              </a:lnSpc>
              <a:spcAft>
                <a:spcPts val="600"/>
              </a:spcAft>
            </a:pPr>
            <a:r>
              <a:rPr lang="en-US" altLang="en-US" sz="2200" dirty="0"/>
              <a:t>Hepatitis B Virus (HBV)</a:t>
            </a:r>
          </a:p>
          <a:p>
            <a:pPr marL="457200" lvl="1" indent="-228600">
              <a:lnSpc>
                <a:spcPct val="120000"/>
              </a:lnSpc>
              <a:spcAft>
                <a:spcPts val="600"/>
              </a:spcAft>
            </a:pPr>
            <a:r>
              <a:rPr lang="en-US" altLang="en-US" sz="1900" dirty="0"/>
              <a:t>May be service connected if chronic and linked to service</a:t>
            </a:r>
          </a:p>
          <a:p>
            <a:pPr marL="457200" lvl="1" indent="-228600">
              <a:lnSpc>
                <a:spcPct val="120000"/>
              </a:lnSpc>
              <a:spcAft>
                <a:spcPts val="600"/>
              </a:spcAft>
            </a:pPr>
            <a:r>
              <a:rPr lang="en-US" altLang="en-US" sz="1900" dirty="0"/>
              <a:t>5% to 10% found to be chronic</a:t>
            </a:r>
          </a:p>
          <a:p>
            <a:pPr marL="457200" lvl="1" indent="-228600">
              <a:lnSpc>
                <a:spcPct val="120000"/>
              </a:lnSpc>
              <a:spcAft>
                <a:spcPts val="600"/>
              </a:spcAft>
            </a:pPr>
            <a:r>
              <a:rPr lang="en-US" altLang="en-US" sz="1900" dirty="0"/>
              <a:t>Linked to blood transfusions prior to 1975 and sexual contact</a:t>
            </a:r>
          </a:p>
          <a:p>
            <a:pPr marL="457200" lvl="1" indent="-228600">
              <a:lnSpc>
                <a:spcPct val="120000"/>
              </a:lnSpc>
              <a:spcAft>
                <a:spcPts val="600"/>
              </a:spcAft>
            </a:pPr>
            <a:r>
              <a:rPr lang="en-US" altLang="en-US" sz="1900" dirty="0"/>
              <a:t>One documented case from jet </a:t>
            </a:r>
            <a:r>
              <a:rPr lang="en-US" altLang="en-US" sz="1900" dirty="0" err="1"/>
              <a:t>airgun</a:t>
            </a:r>
            <a:r>
              <a:rPr lang="en-US" altLang="en-US" sz="1900" dirty="0"/>
              <a:t> injector immunization</a:t>
            </a:r>
          </a:p>
          <a:p>
            <a:pPr>
              <a:lnSpc>
                <a:spcPct val="120000"/>
              </a:lnSpc>
              <a:spcAft>
                <a:spcPts val="600"/>
              </a:spcAft>
            </a:pPr>
            <a:endParaRPr lang="en-US" altLang="en-US" dirty="0"/>
          </a:p>
          <a:p>
            <a:pPr marL="228600" indent="-228600">
              <a:lnSpc>
                <a:spcPct val="120000"/>
              </a:lnSpc>
              <a:spcAft>
                <a:spcPts val="600"/>
              </a:spcAft>
            </a:pPr>
            <a:r>
              <a:rPr lang="en-US" altLang="en-US" sz="2200" dirty="0"/>
              <a:t>Specific diagnostic requirements for rating purposes are listed in M21-1, III.iv.4.I</a:t>
            </a:r>
          </a:p>
          <a:p>
            <a:endParaRPr lang="en-US" altLang="en-US" dirty="0"/>
          </a:p>
        </p:txBody>
      </p:sp>
      <p:sp>
        <p:nvSpPr>
          <p:cNvPr id="5" name="Slide Number Placeholder 4"/>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17</a:t>
            </a:fld>
            <a:endParaRPr lang="en-US"/>
          </a:p>
        </p:txBody>
      </p:sp>
    </p:spTree>
    <p:extLst>
      <p:ext uri="{BB962C8B-B14F-4D97-AF65-F5344CB8AC3E}">
        <p14:creationId xmlns:p14="http://schemas.microsoft.com/office/powerpoint/2010/main" val="224402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Hepatitis C</a:t>
            </a:r>
          </a:p>
        </p:txBody>
      </p:sp>
      <p:sp>
        <p:nvSpPr>
          <p:cNvPr id="3" name="Content Placeholder 2"/>
          <p:cNvSpPr>
            <a:spLocks noGrp="1"/>
          </p:cNvSpPr>
          <p:nvPr>
            <p:ph idx="1"/>
            <p:custDataLst>
              <p:tags r:id="rId2"/>
            </p:custDataLst>
          </p:nvPr>
        </p:nvSpPr>
        <p:spPr>
          <a:xfrm>
            <a:off x="457200" y="2057400"/>
            <a:ext cx="8229600" cy="3916363"/>
          </a:xfrm>
        </p:spPr>
        <p:txBody>
          <a:bodyPr>
            <a:normAutofit lnSpcReduction="10000"/>
          </a:bodyPr>
          <a:lstStyle/>
          <a:p>
            <a:pPr marL="228600" indent="-228600">
              <a:lnSpc>
                <a:spcPct val="110000"/>
              </a:lnSpc>
              <a:spcAft>
                <a:spcPts val="600"/>
              </a:spcAft>
            </a:pPr>
            <a:r>
              <a:rPr lang="en-US" dirty="0"/>
              <a:t>Hepatitis C Virus (HCV)</a:t>
            </a:r>
          </a:p>
          <a:p>
            <a:pPr marL="457200" lvl="1" indent="-228600">
              <a:lnSpc>
                <a:spcPct val="110000"/>
              </a:lnSpc>
              <a:spcAft>
                <a:spcPts val="600"/>
              </a:spcAft>
            </a:pPr>
            <a:r>
              <a:rPr lang="en-US" dirty="0"/>
              <a:t>Diagnostic criteria are detailed in M21-1, III.iv.4.I</a:t>
            </a:r>
          </a:p>
          <a:p>
            <a:pPr marL="457200" lvl="1" indent="-228600">
              <a:lnSpc>
                <a:spcPct val="110000"/>
              </a:lnSpc>
              <a:spcAft>
                <a:spcPts val="600"/>
              </a:spcAft>
            </a:pPr>
            <a:r>
              <a:rPr lang="en-US" dirty="0"/>
              <a:t>Infection occurs via blood contact</a:t>
            </a:r>
          </a:p>
          <a:p>
            <a:pPr marL="685800" lvl="2" indent="-228600">
              <a:lnSpc>
                <a:spcPct val="110000"/>
              </a:lnSpc>
              <a:spcAft>
                <a:spcPts val="600"/>
              </a:spcAft>
            </a:pPr>
            <a:r>
              <a:rPr lang="en-US" dirty="0"/>
              <a:t>The M21 contains a partial list of exposure risks</a:t>
            </a:r>
          </a:p>
          <a:p>
            <a:pPr marL="685800" lvl="2" indent="-228600">
              <a:lnSpc>
                <a:spcPct val="110000"/>
              </a:lnSpc>
              <a:spcAft>
                <a:spcPts val="600"/>
              </a:spcAft>
            </a:pPr>
            <a:r>
              <a:rPr lang="en-US" dirty="0"/>
              <a:t>If the risk factor occurs during service, a medical opinion is warranted</a:t>
            </a:r>
          </a:p>
          <a:p>
            <a:pPr marL="457200" lvl="1" indent="-228600">
              <a:lnSpc>
                <a:spcPct val="110000"/>
              </a:lnSpc>
              <a:spcAft>
                <a:spcPts val="600"/>
              </a:spcAft>
            </a:pPr>
            <a:r>
              <a:rPr lang="en-US" dirty="0"/>
              <a:t>80% of acute cases become chronic</a:t>
            </a:r>
          </a:p>
          <a:p>
            <a:pPr marL="457200" lvl="1" indent="-228600">
              <a:lnSpc>
                <a:spcPct val="110000"/>
              </a:lnSpc>
              <a:spcAft>
                <a:spcPts val="600"/>
              </a:spcAft>
            </a:pPr>
            <a:r>
              <a:rPr lang="en-US" dirty="0"/>
              <a:t>Do not automatically deny if HVC is found to be partially due to drug abuse</a:t>
            </a:r>
          </a:p>
          <a:p>
            <a:pPr marL="685800" lvl="2" indent="-228600">
              <a:lnSpc>
                <a:spcPct val="110000"/>
              </a:lnSpc>
              <a:spcAft>
                <a:spcPts val="600"/>
              </a:spcAft>
            </a:pPr>
            <a:r>
              <a:rPr lang="en-US" dirty="0"/>
              <a:t>If other risk factors exist a medical opinion is needed</a:t>
            </a:r>
          </a:p>
          <a:p>
            <a:pPr marL="457200" lvl="1" indent="-228600">
              <a:lnSpc>
                <a:spcPct val="110000"/>
              </a:lnSpc>
              <a:spcAft>
                <a:spcPts val="600"/>
              </a:spcAft>
            </a:pPr>
            <a:r>
              <a:rPr lang="en-US" dirty="0"/>
              <a:t>Service connection for HVC may be severed if established after October 31, 1990, it is not protected by 38 CFR 3.957, and is found to be exclusively due to drug abuse </a:t>
            </a:r>
          </a:p>
          <a:p>
            <a:pPr lvl="1"/>
            <a:endParaRPr lang="en-US" dirty="0"/>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18</a:t>
            </a:fld>
            <a:endParaRPr lang="en-US"/>
          </a:p>
        </p:txBody>
      </p:sp>
    </p:spTree>
    <p:extLst>
      <p:ext uri="{BB962C8B-B14F-4D97-AF65-F5344CB8AC3E}">
        <p14:creationId xmlns:p14="http://schemas.microsoft.com/office/powerpoint/2010/main" val="3211485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6EF5E-3C46-4E7F-B8B7-BD0DDEB7B65E}"/>
              </a:ext>
            </a:extLst>
          </p:cNvPr>
          <p:cNvSpPr>
            <a:spLocks noGrp="1"/>
          </p:cNvSpPr>
          <p:nvPr>
            <p:ph type="title"/>
            <p:custDataLst>
              <p:tags r:id="rId1"/>
            </p:custDataLst>
          </p:nvPr>
        </p:nvSpPr>
        <p:spPr>
          <a:xfrm>
            <a:off x="0" y="2885566"/>
            <a:ext cx="9144000" cy="1086867"/>
          </a:xfrm>
        </p:spPr>
        <p:txBody>
          <a:bodyPr/>
          <a:lstStyle/>
          <a:p>
            <a:r>
              <a:rPr lang="en-US" sz="7200" dirty="0"/>
              <a:t>Review</a:t>
            </a:r>
          </a:p>
        </p:txBody>
      </p:sp>
      <p:sp>
        <p:nvSpPr>
          <p:cNvPr id="3" name="Slide Number Placeholder 2">
            <a:extLst>
              <a:ext uri="{FF2B5EF4-FFF2-40B4-BE49-F238E27FC236}">
                <a16:creationId xmlns:a16="http://schemas.microsoft.com/office/drawing/2014/main" id="{AE3D0F88-74FB-47AD-98C2-13BB6C156339}"/>
              </a:ext>
            </a:extLst>
          </p:cNvPr>
          <p:cNvSpPr>
            <a:spLocks noGrp="1"/>
          </p:cNvSpPr>
          <p:nvPr>
            <p:ph type="sldNum" sz="quarter" idx="12"/>
            <p:custDataLst>
              <p:tags r:id="rId2"/>
            </p:custDataLst>
          </p:nvPr>
        </p:nvSpPr>
        <p:spPr>
          <a:xfrm>
            <a:off x="6931152" y="6601978"/>
            <a:ext cx="2133600" cy="365125"/>
          </a:xfrm>
        </p:spPr>
        <p:txBody>
          <a:bodyPr/>
          <a:lstStyle/>
          <a:p>
            <a:fld id="{36A6A193-2FDC-48DD-8023-1C75B05EEA9A}" type="slidenum">
              <a:rPr lang="en-US" smtClean="0"/>
              <a:pPr/>
              <a:t>19</a:t>
            </a:fld>
            <a:endParaRPr lang="en-US"/>
          </a:p>
        </p:txBody>
      </p:sp>
    </p:spTree>
    <p:extLst>
      <p:ext uri="{BB962C8B-B14F-4D97-AF65-F5344CB8AC3E}">
        <p14:creationId xmlns:p14="http://schemas.microsoft.com/office/powerpoint/2010/main" val="2795418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sz="2800" dirty="0"/>
              <a:t>Objectives</a:t>
            </a:r>
          </a:p>
        </p:txBody>
      </p:sp>
      <p:sp>
        <p:nvSpPr>
          <p:cNvPr id="3" name="Content Placeholder 2"/>
          <p:cNvSpPr>
            <a:spLocks noGrp="1"/>
          </p:cNvSpPr>
          <p:nvPr>
            <p:ph idx="1"/>
            <p:custDataLst>
              <p:tags r:id="rId2"/>
            </p:custDataLst>
          </p:nvPr>
        </p:nvSpPr>
        <p:spPr>
          <a:xfrm>
            <a:off x="457200" y="2019300"/>
            <a:ext cx="8229600" cy="3916363"/>
          </a:xfrm>
        </p:spPr>
        <p:txBody>
          <a:bodyPr>
            <a:normAutofit/>
          </a:bodyPr>
          <a:lstStyle/>
          <a:p>
            <a:pPr lvl="0" hangingPunct="0">
              <a:spcAft>
                <a:spcPts val="600"/>
              </a:spcAft>
            </a:pPr>
            <a:r>
              <a:rPr lang="en-US" sz="2000" dirty="0"/>
              <a:t>Recognize and utilize regulations pertaining to addressing claims for digestive system conditions</a:t>
            </a:r>
          </a:p>
          <a:p>
            <a:pPr lvl="0" hangingPunct="0">
              <a:spcAft>
                <a:spcPts val="600"/>
              </a:spcAft>
            </a:pPr>
            <a:r>
              <a:rPr lang="en-US" sz="2000" dirty="0"/>
              <a:t>Determine appropriate actions when considering claims involving Veterans with Gulf War service and exposure to environmental hazards</a:t>
            </a:r>
          </a:p>
          <a:p>
            <a:pPr lvl="0" hangingPunct="0">
              <a:spcAft>
                <a:spcPts val="600"/>
              </a:spcAft>
            </a:pPr>
            <a:r>
              <a:rPr lang="en-US" sz="2000" dirty="0"/>
              <a:t>Distinguish between the types of hepatitis and properly address how regulations apply to each type</a:t>
            </a:r>
          </a:p>
        </p:txBody>
      </p:sp>
      <p:sp>
        <p:nvSpPr>
          <p:cNvPr id="5" name="Slide Number Placeholder 4"/>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a:t>
            </a:fld>
            <a:endParaRPr lang="en-US"/>
          </a:p>
        </p:txBody>
      </p:sp>
    </p:spTree>
    <p:extLst>
      <p:ext uri="{BB962C8B-B14F-4D97-AF65-F5344CB8AC3E}">
        <p14:creationId xmlns:p14="http://schemas.microsoft.com/office/powerpoint/2010/main" val="155537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hidden="1"/>
          <p:cNvSpPr>
            <a:spLocks noGrp="1" noChangeArrowheads="1"/>
          </p:cNvSpPr>
          <p:nvPr>
            <p:ph type="title"/>
            <p:custDataLst>
              <p:tags r:id="rId1"/>
            </p:custDataLst>
          </p:nvPr>
        </p:nvSpPr>
        <p:spPr>
          <a:xfrm>
            <a:off x="0" y="2885568"/>
            <a:ext cx="9144000" cy="1086867"/>
          </a:xfrm>
        </p:spPr>
        <p:txBody>
          <a:bodyPr/>
          <a:lstStyle/>
          <a:p>
            <a:r>
              <a:rPr lang="en-US" dirty="0">
                <a:effectLst/>
              </a:rPr>
              <a:t>Review</a:t>
            </a:r>
          </a:p>
        </p:txBody>
      </p:sp>
      <p:sp>
        <p:nvSpPr>
          <p:cNvPr id="7" name="Slide Number Placeholder 6"/>
          <p:cNvSpPr>
            <a:spLocks noGrp="1"/>
          </p:cNvSpPr>
          <p:nvPr>
            <p:ph type="sldNum" sz="quarter" idx="12"/>
            <p:custDataLst>
              <p:tags r:id="rId2"/>
            </p:custDataLst>
          </p:nvPr>
        </p:nvSpPr>
        <p:spPr>
          <a:xfrm>
            <a:off x="6931152" y="6601978"/>
            <a:ext cx="2133600" cy="365125"/>
          </a:xfrm>
        </p:spPr>
        <p:txBody>
          <a:bodyPr/>
          <a:lstStyle/>
          <a:p>
            <a:pPr>
              <a:defRPr/>
            </a:pPr>
            <a:fld id="{7A6C14B2-BBED-4B4E-9FC2-734F189F8D80}" type="slidenum">
              <a:rPr lang="en-US" smtClean="0"/>
              <a:pPr>
                <a:defRPr/>
              </a:pPr>
              <a:t>20</a:t>
            </a:fld>
            <a:endParaRPr lang="en-US" dirty="0"/>
          </a:p>
        </p:txBody>
      </p:sp>
      <p:sp>
        <p:nvSpPr>
          <p:cNvPr id="7172" name="WordArt 4"/>
          <p:cNvSpPr>
            <a:spLocks noChangeArrowheads="1" noChangeShapeType="1" noTextEdit="1"/>
          </p:cNvSpPr>
          <p:nvPr>
            <p:custDataLst>
              <p:tags r:id="rId3"/>
            </p:custDataLst>
          </p:nvPr>
        </p:nvSpPr>
        <p:spPr bwMode="auto">
          <a:xfrm>
            <a:off x="2133600" y="3186112"/>
            <a:ext cx="5943600" cy="1385888"/>
          </a:xfrm>
          <a:prstGeom prst="rect">
            <a:avLst/>
          </a:prstGeom>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algn="ctr"/>
            <a:endParaRPr lang="en-US" sz="2800" kern="10" dirty="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endParaRPr>
          </a:p>
        </p:txBody>
      </p:sp>
      <p:sp>
        <p:nvSpPr>
          <p:cNvPr id="3" name="TextBox 2">
            <a:extLst>
              <a:ext uri="{FF2B5EF4-FFF2-40B4-BE49-F238E27FC236}">
                <a16:creationId xmlns:a16="http://schemas.microsoft.com/office/drawing/2014/main" id="{41DD4D78-C514-40F1-AEFC-DE4EEFAF059D}"/>
              </a:ext>
            </a:extLst>
          </p:cNvPr>
          <p:cNvSpPr txBox="1"/>
          <p:nvPr>
            <p:custDataLst>
              <p:tags r:id="rId4"/>
            </p:custDataLst>
          </p:nvPr>
        </p:nvSpPr>
        <p:spPr>
          <a:xfrm>
            <a:off x="0" y="2828835"/>
            <a:ext cx="9144000" cy="1200329"/>
          </a:xfrm>
          <a:prstGeom prst="rect">
            <a:avLst/>
          </a:prstGeom>
          <a:noFill/>
        </p:spPr>
        <p:txBody>
          <a:bodyPr wrap="square" rtlCol="0">
            <a:spAutoFit/>
          </a:bodyPr>
          <a:lstStyle/>
          <a:p>
            <a:pPr algn="ctr"/>
            <a:r>
              <a:rPr lang="en-US" sz="7200" dirty="0">
                <a:solidFill>
                  <a:srgbClr val="1F497D"/>
                </a:solidFill>
              </a:rPr>
              <a:t>Questions</a:t>
            </a:r>
          </a:p>
        </p:txBody>
      </p:sp>
    </p:spTree>
    <p:extLst>
      <p:ext uri="{BB962C8B-B14F-4D97-AF65-F5344CB8AC3E}">
        <p14:creationId xmlns:p14="http://schemas.microsoft.com/office/powerpoint/2010/main" val="330939092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sz="2800" dirty="0"/>
              <a:t>References</a:t>
            </a:r>
          </a:p>
        </p:txBody>
      </p:sp>
      <p:sp>
        <p:nvSpPr>
          <p:cNvPr id="3" name="Content Placeholder 2"/>
          <p:cNvSpPr>
            <a:spLocks noGrp="1"/>
          </p:cNvSpPr>
          <p:nvPr>
            <p:ph idx="1"/>
            <p:custDataLst>
              <p:tags r:id="rId2"/>
            </p:custDataLst>
          </p:nvPr>
        </p:nvSpPr>
        <p:spPr>
          <a:xfrm>
            <a:off x="457200" y="1838325"/>
            <a:ext cx="8229600" cy="3916363"/>
          </a:xfrm>
        </p:spPr>
        <p:txBody>
          <a:bodyPr>
            <a:noAutofit/>
          </a:bodyPr>
          <a:lstStyle/>
          <a:p>
            <a:pPr>
              <a:spcAft>
                <a:spcPts val="600"/>
              </a:spcAft>
            </a:pPr>
            <a:r>
              <a:rPr lang="en-US" sz="1800" dirty="0"/>
              <a:t>38 CFR 4.110  Ulcers</a:t>
            </a:r>
          </a:p>
          <a:p>
            <a:pPr>
              <a:spcAft>
                <a:spcPts val="600"/>
              </a:spcAft>
            </a:pPr>
            <a:r>
              <a:rPr lang="en-US" sz="1800" dirty="0"/>
              <a:t>38 CFR 4.111   Postgastrectomy syndromes</a:t>
            </a:r>
          </a:p>
          <a:p>
            <a:pPr>
              <a:spcAft>
                <a:spcPts val="600"/>
              </a:spcAft>
            </a:pPr>
            <a:r>
              <a:rPr lang="en-US" sz="1800" dirty="0"/>
              <a:t>38 CFR 4.112   Weight loss</a:t>
            </a:r>
          </a:p>
          <a:p>
            <a:pPr>
              <a:spcAft>
                <a:spcPts val="600"/>
              </a:spcAft>
            </a:pPr>
            <a:r>
              <a:rPr lang="en-US" sz="1800" dirty="0"/>
              <a:t>38 CFR 4.113   Coexisting abdominal conditions</a:t>
            </a:r>
          </a:p>
          <a:p>
            <a:pPr>
              <a:spcAft>
                <a:spcPts val="600"/>
              </a:spcAft>
            </a:pPr>
            <a:r>
              <a:rPr lang="en-US" sz="1800" dirty="0"/>
              <a:t>38 CFR 4.114   Schedule of ratings—digestive system</a:t>
            </a:r>
          </a:p>
          <a:p>
            <a:pPr lvl="0">
              <a:spcAft>
                <a:spcPts val="600"/>
              </a:spcAft>
            </a:pPr>
            <a:r>
              <a:rPr lang="en-US" sz="1800" dirty="0"/>
              <a:t>38 CFR 3.317   Compensation for certain disabilities occurring in Persian Gulf Veterans</a:t>
            </a:r>
          </a:p>
          <a:p>
            <a:pPr lvl="0">
              <a:spcAft>
                <a:spcPts val="600"/>
              </a:spcAft>
            </a:pPr>
            <a:r>
              <a:rPr lang="en-US" sz="1800" dirty="0"/>
              <a:t>M21-1, Part III, Subpart iv.4.I - Conditions of Other Body Systems </a:t>
            </a:r>
          </a:p>
          <a:p>
            <a:pPr lvl="0">
              <a:spcAft>
                <a:spcPts val="600"/>
              </a:spcAft>
            </a:pPr>
            <a:r>
              <a:rPr lang="en-US" sz="1800" dirty="0"/>
              <a:t>M21-1, Part IV, Subpart ii.2.D - Service Connection (SC) for Qualifying Disabilities Associated with Service in Southwest Asia </a:t>
            </a:r>
          </a:p>
          <a:p>
            <a:pPr lvl="0">
              <a:spcAft>
                <a:spcPts val="600"/>
              </a:spcAft>
            </a:pPr>
            <a:r>
              <a:rPr lang="en-US" sz="1800" dirty="0"/>
              <a:t>M21-1, Part IV, Subpart ii.2.C - Service Connection (SC) for Disabilities Resulting From Exposure to Environmental Hazards or Service in the Republic of Vietnam (RVN)</a:t>
            </a:r>
          </a:p>
          <a:p>
            <a:endParaRPr lang="en-US" sz="1800" dirty="0"/>
          </a:p>
        </p:txBody>
      </p:sp>
      <p:sp>
        <p:nvSpPr>
          <p:cNvPr id="5" name="Slide Number Placeholder 4"/>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3</a:t>
            </a:fld>
            <a:endParaRPr lang="en-US"/>
          </a:p>
        </p:txBody>
      </p:sp>
    </p:spTree>
    <p:extLst>
      <p:ext uri="{BB962C8B-B14F-4D97-AF65-F5344CB8AC3E}">
        <p14:creationId xmlns:p14="http://schemas.microsoft.com/office/powerpoint/2010/main" val="862826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custDataLst>
              <p:tags r:id="rId1"/>
            </p:custDataLst>
          </p:nvPr>
        </p:nvSpPr>
        <p:spPr>
          <a:xfrm>
            <a:off x="0" y="793631"/>
            <a:ext cx="9144000" cy="1086867"/>
          </a:xfrm>
        </p:spPr>
        <p:txBody>
          <a:bodyPr/>
          <a:lstStyle/>
          <a:p>
            <a:pPr eaLnBrk="1" hangingPunct="1">
              <a:defRPr/>
            </a:pPr>
            <a:r>
              <a:rPr lang="en-US" altLang="en-US" dirty="0">
                <a:cs typeface="Times New Roman" panose="02020603050405020304" pitchFamily="18" charset="0"/>
              </a:rPr>
              <a:t>38 CFR 4.110</a:t>
            </a:r>
          </a:p>
        </p:txBody>
      </p:sp>
      <p:sp>
        <p:nvSpPr>
          <p:cNvPr id="3" name="Subtitle 2"/>
          <p:cNvSpPr>
            <a:spLocks noGrp="1"/>
          </p:cNvSpPr>
          <p:nvPr>
            <p:ph idx="1"/>
            <p:custDataLst>
              <p:tags r:id="rId2"/>
            </p:custDataLst>
          </p:nvPr>
        </p:nvSpPr>
        <p:spPr>
          <a:xfrm>
            <a:off x="457200" y="2040309"/>
            <a:ext cx="8229600" cy="3916363"/>
          </a:xfrm>
        </p:spPr>
        <p:txBody>
          <a:bodyPr/>
          <a:lstStyle/>
          <a:p>
            <a:pPr algn="l" eaLnBrk="1" hangingPunct="1">
              <a:buClr>
                <a:schemeClr val="accent6"/>
              </a:buClr>
              <a:buFont typeface="Arial" panose="020B0604020202020204" pitchFamily="34" charset="0"/>
              <a:buNone/>
              <a:defRPr/>
            </a:pPr>
            <a:r>
              <a:rPr lang="en-US" altLang="en-US" dirty="0">
                <a:latin typeface="+mj-lt"/>
                <a:cs typeface="Times New Roman" panose="02020603050405020304" pitchFamily="18" charset="0"/>
              </a:rPr>
              <a:t>Ulcers</a:t>
            </a:r>
          </a:p>
          <a:p>
            <a:pPr marL="228600" indent="-228600" algn="l">
              <a:buClr>
                <a:schemeClr val="tx1"/>
              </a:buClr>
              <a:buFont typeface="Arial" panose="020B0604020202020204" pitchFamily="34" charset="0"/>
              <a:buChar char="•"/>
              <a:defRPr/>
            </a:pPr>
            <a:r>
              <a:rPr lang="en-US" dirty="0">
                <a:latin typeface="+mj-lt"/>
                <a:cs typeface="Times New Roman" panose="02020603050405020304" pitchFamily="18" charset="0"/>
              </a:rPr>
              <a:t>The term "peptic ulcer" is not sufficiently specific for rating purposes. </a:t>
            </a:r>
          </a:p>
          <a:p>
            <a:pPr marL="228600" indent="-228600" algn="l">
              <a:buClr>
                <a:schemeClr val="tx1"/>
              </a:buClr>
              <a:buFont typeface="Arial" panose="020B0604020202020204" pitchFamily="34" charset="0"/>
              <a:buChar char="•"/>
              <a:defRPr/>
            </a:pPr>
            <a:r>
              <a:rPr lang="en-US" dirty="0">
                <a:latin typeface="+mj-lt"/>
                <a:cs typeface="Times New Roman" panose="02020603050405020304" pitchFamily="18" charset="0"/>
              </a:rPr>
              <a:t>In evaluating the ulcer, care should be taken that the findings adequately identify the particular location. </a:t>
            </a:r>
          </a:p>
          <a:p>
            <a:pPr eaLnBrk="1" hangingPunct="1">
              <a:buClr>
                <a:schemeClr val="accent6"/>
              </a:buClr>
              <a:buFont typeface="Arial" panose="020B0604020202020204" pitchFamily="34" charset="0"/>
              <a:buNone/>
              <a:defRPr/>
            </a:pPr>
            <a:endParaRPr lang="en-US" dirty="0">
              <a:latin typeface="+mj-lt"/>
            </a:endParaRPr>
          </a:p>
        </p:txBody>
      </p:sp>
      <p:sp>
        <p:nvSpPr>
          <p:cNvPr id="2" name="Slide Number Placeholder 1"/>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4</a:t>
            </a:fld>
            <a:endParaRPr lang="en-US"/>
          </a:p>
        </p:txBody>
      </p:sp>
    </p:spTree>
    <p:extLst>
      <p:ext uri="{BB962C8B-B14F-4D97-AF65-F5344CB8AC3E}">
        <p14:creationId xmlns:p14="http://schemas.microsoft.com/office/powerpoint/2010/main" val="149559272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custDataLst>
              <p:tags r:id="rId1"/>
            </p:custDataLst>
          </p:nvPr>
        </p:nvSpPr>
        <p:spPr>
          <a:xfrm>
            <a:off x="0" y="793631"/>
            <a:ext cx="9144000" cy="1086867"/>
          </a:xfrm>
        </p:spPr>
        <p:txBody>
          <a:bodyPr/>
          <a:lstStyle/>
          <a:p>
            <a:pPr eaLnBrk="1" hangingPunct="1">
              <a:defRPr/>
            </a:pPr>
            <a:r>
              <a:rPr lang="en-US" altLang="en-US" dirty="0">
                <a:cs typeface="Times New Roman" panose="02020603050405020304" pitchFamily="18" charset="0"/>
              </a:rPr>
              <a:t>38 CFR 4.111</a:t>
            </a:r>
          </a:p>
        </p:txBody>
      </p:sp>
      <p:sp>
        <p:nvSpPr>
          <p:cNvPr id="3" name="Subtitle 2"/>
          <p:cNvSpPr>
            <a:spLocks noGrp="1"/>
          </p:cNvSpPr>
          <p:nvPr>
            <p:ph idx="1"/>
            <p:custDataLst>
              <p:tags r:id="rId2"/>
            </p:custDataLst>
          </p:nvPr>
        </p:nvSpPr>
        <p:spPr>
          <a:xfrm>
            <a:off x="457200" y="2040309"/>
            <a:ext cx="8229600" cy="3916363"/>
          </a:xfrm>
        </p:spPr>
        <p:txBody>
          <a:bodyPr/>
          <a:lstStyle/>
          <a:p>
            <a:pPr algn="l" eaLnBrk="1" hangingPunct="1">
              <a:buClr>
                <a:schemeClr val="tx1"/>
              </a:buClr>
              <a:defRPr/>
            </a:pPr>
            <a:r>
              <a:rPr lang="en-US" altLang="en-US" dirty="0">
                <a:latin typeface="+mj-lt"/>
                <a:cs typeface="Times New Roman" panose="02020603050405020304" pitchFamily="18" charset="0"/>
              </a:rPr>
              <a:t>Postgastrectomy Syndromes</a:t>
            </a:r>
          </a:p>
          <a:p>
            <a:pPr marL="342900" indent="-342900" algn="l">
              <a:buClr>
                <a:schemeClr val="tx1"/>
              </a:buClr>
              <a:buFont typeface="Arial" panose="020B0604020202020204" pitchFamily="34" charset="0"/>
              <a:buChar char="•"/>
              <a:defRPr/>
            </a:pPr>
            <a:r>
              <a:rPr lang="en-US" dirty="0">
                <a:latin typeface="+mj-lt"/>
                <a:cs typeface="Times New Roman" panose="02020603050405020304" pitchFamily="18" charset="0"/>
              </a:rPr>
              <a:t>Those occurring during or immediately after eating and known as the “dumping syndrome”</a:t>
            </a:r>
          </a:p>
          <a:p>
            <a:pPr marL="342900" indent="-342900" algn="l">
              <a:buClr>
                <a:schemeClr val="tx1"/>
              </a:buClr>
              <a:buFont typeface="Arial" panose="020B0604020202020204" pitchFamily="34" charset="0"/>
              <a:buChar char="•"/>
              <a:defRPr/>
            </a:pPr>
            <a:r>
              <a:rPr lang="en-US" dirty="0">
                <a:latin typeface="+mj-lt"/>
                <a:cs typeface="Times New Roman" panose="02020603050405020304" pitchFamily="18" charset="0"/>
              </a:rPr>
              <a:t>Those occurring from 1 to 3 hours after eating usually present definite manifestations of hypoglycemia </a:t>
            </a:r>
          </a:p>
          <a:p>
            <a:pPr marL="342900" indent="-342900" algn="l">
              <a:buClr>
                <a:schemeClr val="tx1"/>
              </a:buClr>
              <a:buFont typeface="Arial" panose="020B0604020202020204" pitchFamily="34" charset="0"/>
              <a:buChar char="•"/>
              <a:defRPr/>
            </a:pPr>
            <a:endParaRPr lang="en-US" dirty="0">
              <a:latin typeface="+mj-lt"/>
            </a:endParaRPr>
          </a:p>
          <a:p>
            <a:pPr marL="342900" indent="-342900" algn="l">
              <a:buClr>
                <a:schemeClr val="tx1"/>
              </a:buClr>
              <a:buFont typeface="Arial" panose="020B0604020202020204" pitchFamily="34" charset="0"/>
              <a:buChar char="•"/>
              <a:defRPr/>
            </a:pPr>
            <a:r>
              <a:rPr lang="en-US" dirty="0">
                <a:latin typeface="+mj-lt"/>
                <a:cs typeface="Times New Roman" panose="02020603050405020304" pitchFamily="18" charset="0"/>
              </a:rPr>
              <a:t>Note:  </a:t>
            </a:r>
            <a:r>
              <a:rPr lang="en-US" sz="1800" dirty="0">
                <a:latin typeface="+mj-lt"/>
                <a:cs typeface="Times New Roman" panose="02020603050405020304" pitchFamily="18" charset="0"/>
              </a:rPr>
              <a:t>postgastrectomy syndrome is evaluated under DC 7308</a:t>
            </a:r>
            <a:endParaRPr lang="en-US" dirty="0">
              <a:latin typeface="+mj-lt"/>
              <a:cs typeface="Times New Roman" panose="02020603050405020304" pitchFamily="18" charset="0"/>
            </a:endParaRPr>
          </a:p>
          <a:p>
            <a:pPr marL="342900" indent="-342900" algn="l" eaLnBrk="1" hangingPunct="1">
              <a:buClr>
                <a:schemeClr val="tx1"/>
              </a:buClr>
              <a:buFont typeface="Arial" panose="020B0604020202020204" pitchFamily="34" charset="0"/>
              <a:buChar char="•"/>
              <a:defRPr/>
            </a:pPr>
            <a:endParaRPr lang="en-US" dirty="0">
              <a:latin typeface="+mj-lt"/>
            </a:endParaRPr>
          </a:p>
        </p:txBody>
      </p:sp>
      <p:sp>
        <p:nvSpPr>
          <p:cNvPr id="2" name="Slide Number Placeholder 1"/>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5</a:t>
            </a:fld>
            <a:endParaRPr lang="en-US"/>
          </a:p>
        </p:txBody>
      </p:sp>
    </p:spTree>
    <p:extLst>
      <p:ext uri="{BB962C8B-B14F-4D97-AF65-F5344CB8AC3E}">
        <p14:creationId xmlns:p14="http://schemas.microsoft.com/office/powerpoint/2010/main" val="113923385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custDataLst>
              <p:tags r:id="rId1"/>
            </p:custDataLst>
          </p:nvPr>
        </p:nvSpPr>
        <p:spPr>
          <a:xfrm>
            <a:off x="0" y="793631"/>
            <a:ext cx="9144000" cy="1086867"/>
          </a:xfrm>
        </p:spPr>
        <p:txBody>
          <a:bodyPr/>
          <a:lstStyle/>
          <a:p>
            <a:pPr eaLnBrk="1" hangingPunct="1">
              <a:defRPr/>
            </a:pPr>
            <a:r>
              <a:rPr lang="en-US" altLang="en-US" dirty="0">
                <a:cs typeface="Times New Roman" panose="02020603050405020304" pitchFamily="18" charset="0"/>
              </a:rPr>
              <a:t>38 CFR 4.112a</a:t>
            </a:r>
          </a:p>
        </p:txBody>
      </p:sp>
      <p:sp>
        <p:nvSpPr>
          <p:cNvPr id="3" name="Subtitle 2"/>
          <p:cNvSpPr>
            <a:spLocks noGrp="1"/>
          </p:cNvSpPr>
          <p:nvPr>
            <p:ph idx="1"/>
            <p:custDataLst>
              <p:tags r:id="rId2"/>
            </p:custDataLst>
          </p:nvPr>
        </p:nvSpPr>
        <p:spPr>
          <a:xfrm>
            <a:off x="457200" y="2040309"/>
            <a:ext cx="8229600" cy="3916363"/>
          </a:xfrm>
        </p:spPr>
        <p:txBody>
          <a:bodyPr>
            <a:normAutofit/>
          </a:bodyPr>
          <a:lstStyle/>
          <a:p>
            <a:pPr algn="l" eaLnBrk="1" hangingPunct="1">
              <a:buClr>
                <a:schemeClr val="accent6"/>
              </a:buClr>
              <a:buFont typeface="Arial" panose="020B0604020202020204" pitchFamily="34" charset="0"/>
              <a:buNone/>
              <a:defRPr/>
            </a:pPr>
            <a:r>
              <a:rPr lang="en-US" altLang="en-US" dirty="0">
                <a:latin typeface="+mj-lt"/>
                <a:cs typeface="Times New Roman" panose="02020603050405020304" pitchFamily="18" charset="0"/>
              </a:rPr>
              <a:t>Weight Loss</a:t>
            </a:r>
            <a:endParaRPr lang="en-US" dirty="0">
              <a:latin typeface="+mj-lt"/>
              <a:cs typeface="Times New Roman" panose="02020603050405020304" pitchFamily="18" charset="0"/>
            </a:endParaRPr>
          </a:p>
          <a:p>
            <a:pPr marL="228600" indent="-228600" algn="l">
              <a:buClr>
                <a:schemeClr val="tx1"/>
              </a:buClr>
              <a:buFont typeface="Arial" panose="020B0604020202020204" pitchFamily="34" charset="0"/>
              <a:buChar char="•"/>
              <a:defRPr/>
            </a:pPr>
            <a:r>
              <a:rPr lang="en-US" dirty="0">
                <a:latin typeface="+mj-lt"/>
                <a:cs typeface="Times New Roman" panose="02020603050405020304" pitchFamily="18" charset="0"/>
              </a:rPr>
              <a:t>Substantial weight loss - a loss of greater than 20 percent of the individual's baseline weight, sustained for three months or longer</a:t>
            </a:r>
          </a:p>
          <a:p>
            <a:pPr marL="228600" indent="-228600" algn="l">
              <a:buClr>
                <a:schemeClr val="tx1"/>
              </a:buClr>
              <a:buFont typeface="Arial" panose="020B0604020202020204" pitchFamily="34" charset="0"/>
              <a:buChar char="•"/>
              <a:defRPr/>
            </a:pPr>
            <a:r>
              <a:rPr lang="en-US" dirty="0">
                <a:latin typeface="+mj-lt"/>
                <a:cs typeface="Times New Roman" panose="02020603050405020304" pitchFamily="18" charset="0"/>
              </a:rPr>
              <a:t>Minor weight loss - a weight loss of 10 to 20 percent of the individual's baseline weight, sustained for three months or longer. </a:t>
            </a:r>
          </a:p>
          <a:p>
            <a:pPr marL="228600" indent="-228600" algn="l">
              <a:buClr>
                <a:schemeClr val="tx1"/>
              </a:buClr>
              <a:buFont typeface="Arial" panose="020B0604020202020204" pitchFamily="34" charset="0"/>
              <a:buChar char="•"/>
              <a:defRPr/>
            </a:pPr>
            <a:r>
              <a:rPr lang="en-US" dirty="0">
                <a:latin typeface="+mj-lt"/>
                <a:cs typeface="Times New Roman" panose="02020603050405020304" pitchFamily="18" charset="0"/>
              </a:rPr>
              <a:t>Inability to gain weight - there has been substantial weight loss with inability to regain it despite appropriate therapy. </a:t>
            </a:r>
          </a:p>
          <a:p>
            <a:pPr marL="228600" indent="-228600" algn="l">
              <a:buClr>
                <a:schemeClr val="tx1"/>
              </a:buClr>
              <a:buFont typeface="Arial" panose="020B0604020202020204" pitchFamily="34" charset="0"/>
              <a:buChar char="•"/>
              <a:defRPr/>
            </a:pPr>
            <a:r>
              <a:rPr lang="en-US" dirty="0">
                <a:latin typeface="+mj-lt"/>
                <a:cs typeface="Times New Roman" panose="02020603050405020304" pitchFamily="18" charset="0"/>
              </a:rPr>
              <a:t>Baseline weight - the average weight for the two-year-period preceding onset of the disease. </a:t>
            </a:r>
          </a:p>
        </p:txBody>
      </p:sp>
      <p:sp>
        <p:nvSpPr>
          <p:cNvPr id="2" name="Slide Number Placeholder 1"/>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6</a:t>
            </a:fld>
            <a:endParaRPr lang="en-US"/>
          </a:p>
        </p:txBody>
      </p:sp>
    </p:spTree>
    <p:extLst>
      <p:ext uri="{BB962C8B-B14F-4D97-AF65-F5344CB8AC3E}">
        <p14:creationId xmlns:p14="http://schemas.microsoft.com/office/powerpoint/2010/main" val="70167025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custDataLst>
              <p:tags r:id="rId1"/>
            </p:custDataLst>
          </p:nvPr>
        </p:nvSpPr>
        <p:spPr>
          <a:xfrm>
            <a:off x="0" y="793631"/>
            <a:ext cx="9144000" cy="1086867"/>
          </a:xfrm>
        </p:spPr>
        <p:txBody>
          <a:bodyPr/>
          <a:lstStyle/>
          <a:p>
            <a:pPr eaLnBrk="1" hangingPunct="1">
              <a:defRPr/>
            </a:pPr>
            <a:r>
              <a:rPr lang="en-US" altLang="en-US" dirty="0">
                <a:cs typeface="Times New Roman" panose="02020603050405020304" pitchFamily="18" charset="0"/>
              </a:rPr>
              <a:t>38 CFR 4.113</a:t>
            </a:r>
          </a:p>
        </p:txBody>
      </p:sp>
      <p:sp>
        <p:nvSpPr>
          <p:cNvPr id="3" name="Subtitle 2"/>
          <p:cNvSpPr>
            <a:spLocks noGrp="1"/>
          </p:cNvSpPr>
          <p:nvPr>
            <p:ph idx="1"/>
            <p:custDataLst>
              <p:tags r:id="rId2"/>
            </p:custDataLst>
          </p:nvPr>
        </p:nvSpPr>
        <p:spPr>
          <a:xfrm>
            <a:off x="457200" y="2057400"/>
            <a:ext cx="8229600" cy="3916363"/>
          </a:xfrm>
        </p:spPr>
        <p:txBody>
          <a:bodyPr>
            <a:normAutofit/>
          </a:bodyPr>
          <a:lstStyle/>
          <a:p>
            <a:pPr marL="228600" indent="-228600" algn="l">
              <a:defRPr/>
            </a:pPr>
            <a:r>
              <a:rPr lang="en-US" dirty="0">
                <a:latin typeface="+mj-lt"/>
                <a:cs typeface="Times New Roman" panose="02020603050405020304" pitchFamily="18" charset="0"/>
              </a:rPr>
              <a:t>There are diseases of the digestive system, particularly within the abdomen, which, while differing in the site of pathology, produce a common disability picture</a:t>
            </a:r>
          </a:p>
          <a:p>
            <a:pPr marL="228600" indent="-228600">
              <a:defRPr/>
            </a:pPr>
            <a:endParaRPr lang="en-US" dirty="0">
              <a:latin typeface="+mj-lt"/>
              <a:cs typeface="Times New Roman" panose="02020603050405020304" pitchFamily="18" charset="0"/>
            </a:endParaRPr>
          </a:p>
          <a:p>
            <a:pPr marL="228600" indent="-228600" algn="l">
              <a:defRPr/>
            </a:pPr>
            <a:r>
              <a:rPr lang="en-US" dirty="0">
                <a:latin typeface="+mj-lt"/>
                <a:cs typeface="Times New Roman" panose="02020603050405020304" pitchFamily="18" charset="0"/>
              </a:rPr>
              <a:t>Certain coexisting diseases in this area, do not lend themselves to distinct and separate disability evaluations without violating the fundamental principle relating to pyramiding </a:t>
            </a:r>
          </a:p>
          <a:p>
            <a:pPr>
              <a:defRPr/>
            </a:pPr>
            <a:endParaRPr lang="en-US" sz="2400" dirty="0">
              <a:latin typeface="+mj-lt"/>
            </a:endParaRPr>
          </a:p>
        </p:txBody>
      </p:sp>
      <p:sp>
        <p:nvSpPr>
          <p:cNvPr id="2" name="Slide Number Placeholder 1"/>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7</a:t>
            </a:fld>
            <a:endParaRPr lang="en-US"/>
          </a:p>
        </p:txBody>
      </p:sp>
    </p:spTree>
    <p:extLst>
      <p:ext uri="{BB962C8B-B14F-4D97-AF65-F5344CB8AC3E}">
        <p14:creationId xmlns:p14="http://schemas.microsoft.com/office/powerpoint/2010/main" val="196066257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custDataLst>
              <p:tags r:id="rId1"/>
            </p:custDataLst>
          </p:nvPr>
        </p:nvSpPr>
        <p:spPr>
          <a:xfrm>
            <a:off x="0" y="793631"/>
            <a:ext cx="9144000" cy="1086867"/>
          </a:xfrm>
        </p:spPr>
        <p:txBody>
          <a:bodyPr/>
          <a:lstStyle/>
          <a:p>
            <a:pPr eaLnBrk="1" hangingPunct="1">
              <a:defRPr/>
            </a:pPr>
            <a:r>
              <a:rPr lang="en-US" altLang="en-US" dirty="0">
                <a:cs typeface="Times New Roman" panose="02020603050405020304" pitchFamily="18" charset="0"/>
              </a:rPr>
              <a:t>38 CFR 4.114</a:t>
            </a:r>
          </a:p>
        </p:txBody>
      </p:sp>
      <p:sp>
        <p:nvSpPr>
          <p:cNvPr id="8196" name="Rectangle 3"/>
          <p:cNvSpPr>
            <a:spLocks noGrp="1" noChangeArrowheads="1"/>
          </p:cNvSpPr>
          <p:nvPr>
            <p:ph idx="1"/>
            <p:custDataLst>
              <p:tags r:id="rId2"/>
            </p:custDataLst>
          </p:nvPr>
        </p:nvSpPr>
        <p:spPr>
          <a:xfrm>
            <a:off x="457200" y="2057400"/>
            <a:ext cx="8229600" cy="3916363"/>
          </a:xfrm>
          <a:prstGeom prst="rect">
            <a:avLst/>
          </a:prstGeom>
        </p:spPr>
        <p:txBody>
          <a:bodyPr>
            <a:normAutofit/>
          </a:bodyPr>
          <a:lstStyle/>
          <a:p>
            <a:pPr marL="228600" lvl="4" indent="-228600">
              <a:lnSpc>
                <a:spcPct val="90000"/>
              </a:lnSpc>
              <a:spcBef>
                <a:spcPts val="750"/>
              </a:spcBef>
              <a:spcAft>
                <a:spcPts val="750"/>
              </a:spcAft>
              <a:buClr>
                <a:schemeClr val="tx1"/>
              </a:buClr>
              <a:defRPr/>
            </a:pPr>
            <a:r>
              <a:rPr lang="en-US" sz="2000" dirty="0">
                <a:latin typeface="+mj-lt"/>
                <a:cs typeface="Times New Roman" panose="02020603050405020304" pitchFamily="18" charset="0"/>
              </a:rPr>
              <a:t>Ratings under diagnostic codes 7301 to 7329, inclusive, 7331, 7342, and 7345 to 7348 inclusive will not be combined with each other. </a:t>
            </a:r>
          </a:p>
          <a:p>
            <a:pPr marL="228600" lvl="4" indent="-228600">
              <a:lnSpc>
                <a:spcPct val="90000"/>
              </a:lnSpc>
              <a:spcBef>
                <a:spcPts val="750"/>
              </a:spcBef>
              <a:spcAft>
                <a:spcPts val="750"/>
              </a:spcAft>
              <a:buClr>
                <a:schemeClr val="tx1"/>
              </a:buClr>
              <a:defRPr/>
            </a:pPr>
            <a:r>
              <a:rPr lang="en-US" sz="2000" dirty="0">
                <a:latin typeface="+mj-lt"/>
                <a:cs typeface="Times New Roman" panose="02020603050405020304" pitchFamily="18" charset="0"/>
              </a:rPr>
              <a:t>A single evaluation will be assigned under the diagnostic code which reflects the predominant disability picture, with elevation to the next higher evaluation where the severity of the overall disability warrants such elevation.</a:t>
            </a:r>
            <a:endParaRPr lang="pt-BR" sz="2000" dirty="0">
              <a:solidFill>
                <a:srgbClr val="000000"/>
              </a:solidFill>
              <a:latin typeface="+mj-lt"/>
              <a:cs typeface="Times New Roman" panose="02020603050405020304" pitchFamily="18" charset="0"/>
            </a:endParaRPr>
          </a:p>
          <a:p>
            <a:pPr>
              <a:buClr>
                <a:srgbClr val="1D3275"/>
              </a:buClr>
              <a:defRPr/>
            </a:pPr>
            <a:endParaRPr lang="en-US" dirty="0">
              <a:latin typeface="+mj-lt"/>
              <a:cs typeface="Arial" charset="0"/>
            </a:endParaRPr>
          </a:p>
          <a:p>
            <a:pPr>
              <a:buClr>
                <a:srgbClr val="1D3275"/>
              </a:buClr>
              <a:defRPr/>
            </a:pPr>
            <a:endParaRPr lang="en-US" dirty="0">
              <a:latin typeface="+mj-lt"/>
            </a:endParaRPr>
          </a:p>
        </p:txBody>
      </p:sp>
      <p:sp>
        <p:nvSpPr>
          <p:cNvPr id="2" name="Slide Number Placeholder 1"/>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8</a:t>
            </a:fld>
            <a:endParaRPr lang="en-US"/>
          </a:p>
        </p:txBody>
      </p:sp>
    </p:spTree>
    <p:extLst>
      <p:ext uri="{BB962C8B-B14F-4D97-AF65-F5344CB8AC3E}">
        <p14:creationId xmlns:p14="http://schemas.microsoft.com/office/powerpoint/2010/main" val="380881407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5" name="Rectangle 2"/>
          <p:cNvSpPr>
            <a:spLocks noGrp="1" noChangeArrowheads="1"/>
          </p:cNvSpPr>
          <p:nvPr>
            <p:ph type="title"/>
            <p:custDataLst>
              <p:tags r:id="rId1"/>
            </p:custDataLst>
          </p:nvPr>
        </p:nvSpPr>
        <p:spPr>
          <a:xfrm>
            <a:off x="0" y="793631"/>
            <a:ext cx="9144000" cy="1086867"/>
          </a:xfrm>
        </p:spPr>
        <p:txBody>
          <a:bodyPr/>
          <a:lstStyle/>
          <a:p>
            <a:r>
              <a:rPr lang="en-US" altLang="en-US" dirty="0"/>
              <a:t>38 CFR 4.114</a:t>
            </a:r>
          </a:p>
        </p:txBody>
      </p:sp>
      <p:sp>
        <p:nvSpPr>
          <p:cNvPr id="73731" name="Rectangle 3"/>
          <p:cNvSpPr>
            <a:spLocks noGrp="1" noChangeArrowheads="1"/>
          </p:cNvSpPr>
          <p:nvPr>
            <p:ph idx="1"/>
            <p:custDataLst>
              <p:tags r:id="rId2"/>
            </p:custDataLst>
          </p:nvPr>
        </p:nvSpPr>
        <p:spPr>
          <a:xfrm>
            <a:off x="457200" y="2040309"/>
            <a:ext cx="8229600" cy="3916363"/>
          </a:xfrm>
        </p:spPr>
        <p:txBody>
          <a:bodyPr/>
          <a:lstStyle/>
          <a:p>
            <a:pPr eaLnBrk="1" hangingPunct="1">
              <a:lnSpc>
                <a:spcPct val="80000"/>
              </a:lnSpc>
              <a:buFont typeface="Wingdings" pitchFamily="2" charset="2"/>
              <a:buNone/>
            </a:pPr>
            <a:r>
              <a:rPr lang="en-US" altLang="en-US" sz="2100" u="sng" dirty="0"/>
              <a:t>38 CFR 4.113 Co-existing conditions:</a:t>
            </a:r>
          </a:p>
          <a:p>
            <a:pPr eaLnBrk="1" hangingPunct="1">
              <a:lnSpc>
                <a:spcPct val="80000"/>
              </a:lnSpc>
            </a:pPr>
            <a:endParaRPr lang="en-US" altLang="en-US" sz="2100" u="sng" dirty="0"/>
          </a:p>
          <a:p>
            <a:pPr marL="228600" indent="-228600" eaLnBrk="1" hangingPunct="1">
              <a:lnSpc>
                <a:spcPct val="80000"/>
              </a:lnSpc>
              <a:buFont typeface="Arial" panose="020B0604020202020204" pitchFamily="34" charset="0"/>
              <a:buChar char="•"/>
            </a:pPr>
            <a:r>
              <a:rPr lang="en-US" altLang="en-US" sz="2100" dirty="0"/>
              <a:t>Some digestive system diseases, particularly within the abdomen, while differing in the site of pathology, produce a common disability picture, particularly characterized by:</a:t>
            </a:r>
          </a:p>
          <a:p>
            <a:pPr eaLnBrk="1" hangingPunct="1">
              <a:lnSpc>
                <a:spcPct val="80000"/>
              </a:lnSpc>
            </a:pPr>
            <a:endParaRPr lang="en-US" altLang="en-US" sz="1800" dirty="0"/>
          </a:p>
          <a:p>
            <a:pPr marL="457200" indent="-228600" eaLnBrk="1" hangingPunct="1">
              <a:lnSpc>
                <a:spcPct val="80000"/>
              </a:lnSpc>
              <a:buFont typeface="Arial" panose="020B0604020202020204" pitchFamily="34" charset="0"/>
              <a:buChar char="•"/>
            </a:pPr>
            <a:r>
              <a:rPr lang="en-US" altLang="en-US" sz="1800" dirty="0"/>
              <a:t>abdominal distress or pain</a:t>
            </a:r>
          </a:p>
          <a:p>
            <a:pPr marL="457200" indent="-228600" eaLnBrk="1" hangingPunct="1">
              <a:lnSpc>
                <a:spcPct val="80000"/>
              </a:lnSpc>
              <a:buFont typeface="Arial" panose="020B0604020202020204" pitchFamily="34" charset="0"/>
              <a:buChar char="•"/>
            </a:pPr>
            <a:r>
              <a:rPr lang="en-US" altLang="en-US" sz="1800" dirty="0"/>
              <a:t>anemia</a:t>
            </a:r>
          </a:p>
          <a:p>
            <a:pPr marL="457200" indent="-228600" eaLnBrk="1" hangingPunct="1">
              <a:lnSpc>
                <a:spcPct val="80000"/>
              </a:lnSpc>
              <a:buFont typeface="Arial" panose="020B0604020202020204" pitchFamily="34" charset="0"/>
              <a:buChar char="•"/>
            </a:pPr>
            <a:r>
              <a:rPr lang="en-US" altLang="en-US" sz="1800" dirty="0"/>
              <a:t>disturbances in nutrition</a:t>
            </a:r>
          </a:p>
          <a:p>
            <a:pPr eaLnBrk="1" hangingPunct="1">
              <a:lnSpc>
                <a:spcPct val="80000"/>
              </a:lnSpc>
            </a:pPr>
            <a:endParaRPr lang="en-US" altLang="en-US" sz="1800" dirty="0"/>
          </a:p>
        </p:txBody>
      </p:sp>
      <p:sp>
        <p:nvSpPr>
          <p:cNvPr id="2" name="Slide Number Placeholder 1"/>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9</a:t>
            </a:fld>
            <a:endParaRPr lang="en-US"/>
          </a:p>
        </p:txBody>
      </p:sp>
    </p:spTree>
    <p:extLst>
      <p:ext uri="{BB962C8B-B14F-4D97-AF65-F5344CB8AC3E}">
        <p14:creationId xmlns:p14="http://schemas.microsoft.com/office/powerpoint/2010/main" val="17181065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17&quot;/&gt;&lt;/TableIndex&gt;&lt;/ShapeTextInfo&gt;"/>
  <p:tag name="PRESENTER_DUMMYTAG" val="&lt;DummyForForceWrite&gt;&lt;/DummyForForceWrite&gt;"/>
  <p:tag name="HTML_SHAPEINFO" val="&lt;ThreeDShapeInfo&gt;&lt;uuid val=&quot;{77D4826E-8C90-4062-850E-70CCAFEA7FF0}&quot;/&gt;&lt;isInvalidForFieldText val=&quot;0&quot;/&gt;&lt;Image&gt;&lt;filename val=&quot;C:\Users\User\AppData\Local\Temp\CP113684694703Session\CPTrustFolder113684694703\PPTImport1136871971750\data\asimages\{77D4826E-8C90-4062-850E-70CCAFEA7FF0}_1.png&quot;/&gt;&lt;left val=&quot;71&quot;/&gt;&lt;top val=&quot;288&quot;/&gt;&lt;width val=&quot;817&quot;/&gt;&lt;height val=&quot;135&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9DC5EFEF-FE02-4A1A-A0F8-08611D75FD36}&quot;/&gt;&lt;isInvalidForFieldText val=&quot;0&quot;/&gt;&lt;Image&gt;&lt;filename val=&quot;C:\Users\User\AppData\Local\Temp\CP113684694703Session\CPTrustFolder113684694703\PPTImport1136871971750\data\asimages\{9DC5EFEF-FE02-4A1A-A0F8-08611D75FD36}_1.png&quot;/&gt;&lt;left val=&quot;71&quot;/&gt;&lt;top val=&quot;491&quot;/&gt;&lt;width val=&quot;249&quot;/&gt;&lt;height val=&quot;9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PRESENTER_DUMMYTAG" val="&lt;DummyForForceWrite&gt;&lt;/DummyForForceWrite&gt;"/>
  <p:tag name="HTML_SHAPEINFO" val="&lt;ThreeDShapeInfo&gt;&lt;uuid val=&quot;{B57E6298-DD45-4C25-A1E8-2093ACBDDBD3}&quot;/&gt;&lt;isInvalidForFieldText val=&quot;0&quot;/&gt;&lt;Image&gt;&lt;filename val=&quot;C:\Users\User\AppData\Local\Temp\CP113684694703Session\CPTrustFolder113684694703\PPTImport1136871971750\data\asimages\{B57E6298-DD45-4C25-A1E8-2093ACBDDBD3}_1.png&quot;/&gt;&lt;left val=&quot;639&quot;/&gt;&lt;top val=&quot;491&quot;/&gt;&lt;width val=&quot;249&quot;/&gt;&lt;height val=&quot;92&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7685012C-7C12-4F44-A005-2133B0F369C8}&quot;/&gt;&lt;isInvalidForFieldText val=&quot;0&quot;/&gt;&lt;Image&gt;&lt;filename val=&quot;C:\Users\User\AppData\Local\Temp\CP113684694703Session\CPTrustFolder113684694703\PPTImport1136871971750\data\asimages\{7685012C-7C12-4F44-A005-2133B0F369C8}_2.png&quot;/&gt;&lt;left val=&quot;0&quot;/&gt;&lt;top val=&quot;76&quot;/&gt;&lt;width val=&quot;961&quot;/&gt;&lt;height val=&quot;12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70&quot;/&gt;&lt;lineCharCount val=&quot;28&quot;/&gt;&lt;lineCharCount val=&quot;64&quot;/&gt;&lt;lineCharCount val=&quot;61&quot;/&gt;&lt;lineCharCount val=&quot;8&quot;/&gt;&lt;lineCharCount val=&quot;68&quot;/&gt;&lt;lineCharCount val=&quot;30&quot;/&gt;&lt;/TableIndex&gt;&lt;/ShapeTextInfo&gt;"/>
  <p:tag name="HTML_SHAPEINFO" val="&lt;ThreeDShapeInfo&gt;&lt;uuid val=&quot;{FDA7BB5B-FD20-414E-83BA-3462A3AE2C25}&quot;/&gt;&lt;isInvalidForFieldText val=&quot;0&quot;/&gt;&lt;Image&gt;&lt;filename val=&quot;C:\Users\User\AppData\Local\Temp\CP113684694703Session\CPTrustFolder113684694703\PPTImport1136871971750\data\asimages\{FDA7BB5B-FD20-414E-83BA-3462A3AE2C25}_2.png&quot;/&gt;&lt;left val=&quot;42&quot;/&gt;&lt;top val=&quot;208&quot;/&gt;&lt;width val=&quot;870&quot;/&gt;&lt;height val=&quot;41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E186638-6E0E-4937-8635-A378C039C5C9}&quot;/&gt;&lt;isInvalidForFieldText val=&quot;0&quot;/&gt;&lt;Image&gt;&lt;filename val=&quot;C:\Users\User\AppData\Local\Temp\CP113684694703Session\CPTrustFolder113684694703\PPTImport1136871971750\data\asimages\{DE186638-6E0E-4937-8635-A378C039C5C9}_2.png&quot;/&gt;&lt;left val=&quot;727&quot;/&gt;&lt;top val=&quot;687&quot;/&gt;&lt;width val=&quot;226&quot;/&gt;&lt;height val=&quot;4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1CACCA0F-D7FF-44DA-8BCD-EB3FAADF79DF}&quot;/&gt;&lt;isInvalidForFieldText val=&quot;0&quot;/&gt;&lt;Image&gt;&lt;filename val=&quot;C:\Users\User\AppData\Local\Temp\CP113684694703Session\CPTrustFolder113684694703\PPTImport1136871971750\data\asimages\{1CACCA0F-D7FF-44DA-8BCD-EB3FAADF79DF}_3.png&quot;/&gt;&lt;left val=&quot;0&quot;/&gt;&lt;top val=&quot;76&quot;/&gt;&lt;width val=&quot;961&quot;/&gt;&lt;height val=&quot;122&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21&quot;/&gt;&lt;lineCharCount val=&quot;41&quot;/&gt;&lt;lineCharCount val=&quot;27&quot;/&gt;&lt;lineCharCount val=&quot;47&quot;/&gt;&lt;lineCharCount val=&quot;52&quot;/&gt;&lt;lineCharCount val=&quot;79&quot;/&gt;&lt;lineCharCount val=&quot;9&quot;/&gt;&lt;lineCharCount val=&quot;68&quot;/&gt;&lt;lineCharCount val=&quot;72&quot;/&gt;&lt;lineCharCount val=&quot;56&quot;/&gt;&lt;lineCharCount val=&quot;74&quot;/&gt;&lt;lineCharCount val=&quot;67&quot;/&gt;&lt;lineCharCount val=&quot;26&quot;/&gt;&lt;/TableIndex&gt;&lt;/ShapeTextInfo&gt;"/>
  <p:tag name="HTML_SHAPEINFO" val="&lt;ThreeDShapeInfo&gt;&lt;uuid val=&quot;{E8C7DD74-E875-4813-AB12-1FF644543824}&quot;/&gt;&lt;isInvalidForFieldText val=&quot;0&quot;/&gt;&lt;Image&gt;&lt;filename val=&quot;C:\Users\User\AppData\Local\Temp\CP113684694703Session\CPTrustFolder113684694703\PPTImport1136871971750\data\asimages\{E8C7DD74-E875-4813-AB12-1FF644543824}_3.png&quot;/&gt;&lt;left val=&quot;43&quot;/&gt;&lt;top val=&quot;189&quot;/&gt;&lt;width val=&quot;878&quot;/&gt;&lt;height val=&quot;461&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8B92D0A-8D5D-455B-B265-A9F73D991010}&quot;/&gt;&lt;isInvalidForFieldText val=&quot;0&quot;/&gt;&lt;Image&gt;&lt;filename val=&quot;C:\Users\User\AppData\Local\Temp\CP113684694703Session\CPTrustFolder113684694703\PPTImport1136871971750\data\asimages\{18B92D0A-8D5D-455B-B265-A9F73D991010}_3.png&quot;/&gt;&lt;left val=&quot;727&quot;/&gt;&lt;top val=&quot;687&quot;/&gt;&lt;width val=&quot;226&quot;/&gt;&lt;height val=&quot;4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9D4DEFCE-6D0C-4DE7-96B0-1A592E10DA56}&quot;/&gt;&lt;isInvalidForFieldText val=&quot;0&quot;/&gt;&lt;Image&gt;&lt;filename val=&quot;C:\Users\User\AppData\Local\Temp\CP113684694703Session\CPTrustFolder113684694703\PPTImport1136871971750\data\asimages\{9D4DEFCE-6D0C-4DE7-96B0-1A592E10DA56}_4.png&quot;/&gt;&lt;left val=&quot;0&quot;/&gt;&lt;top val=&quot;76&quot;/&gt;&lt;width val=&quot;961&quot;/&gt;&lt;height val=&quot;122&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quot;/&gt;&lt;lineCharCount val=&quot;75&quot;/&gt;&lt;lineCharCount val=&quot;64&quot;/&gt;&lt;lineCharCount val=&quot;46&quot;/&gt;&lt;/TableIndex&gt;&lt;/ShapeTextInfo&gt;"/>
  <p:tag name="HTML_SHAPEINFO" val="&lt;ThreeDShapeInfo&gt;&lt;uuid val=&quot;{F6EC4994-E4D1-4736-B394-DF3CC8297901}&quot;/&gt;&lt;isInvalidForFieldText val=&quot;0&quot;/&gt;&lt;Image&gt;&lt;filename val=&quot;C:\Users\User\AppData\Local\Temp\CP113684694703Session\CPTrustFolder113684694703\PPTImport1136871971750\data\asimages\{F6EC4994-E4D1-4736-B394-DF3CC8297901}_4.png&quot;/&gt;&lt;left val=&quot;40&quot;/&gt;&lt;top val=&quot;210&quot;/&gt;&lt;width val=&quot;871&quot;/&gt;&lt;height val=&quot;415&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571500F-9F89-474F-A936-9E3374C9885A}&quot;/&gt;&lt;isInvalidForFieldText val=&quot;0&quot;/&gt;&lt;Image&gt;&lt;filename val=&quot;C:\Users\User\AppData\Local\Temp\CP113684694703Session\CPTrustFolder113684694703\PPTImport1136871971750\data\asimages\{8571500F-9F89-474F-A936-9E3374C9885A}_4.png&quot;/&gt;&lt;left val=&quot;727&quot;/&gt;&lt;top val=&quot;687&quot;/&gt;&lt;width val=&quot;226&quot;/&gt;&lt;height val=&quot;4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F6EA7F25-A98B-41C1-B7DF-2295C8F19ABF}&quot;/&gt;&lt;isInvalidForFieldText val=&quot;0&quot;/&gt;&lt;Image&gt;&lt;filename val=&quot;C:\Users\User\AppData\Local\Temp\CP113684694703Session\CPTrustFolder113684694703\PPTImport1136871971750\data\asimages\{F6EA7F25-A98B-41C1-B7DF-2295C8F19ABF}_5.png&quot;/&gt;&lt;left val=&quot;0&quot;/&gt;&lt;top val=&quot;76&quot;/&gt;&lt;width val=&quot;961&quot;/&gt;&lt;height val=&quot;12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6&quot;/&gt;&lt;lineCharCount val=&quot;64&quot;/&gt;&lt;lineCharCount val=&quot;23&quot;/&gt;&lt;lineCharCount val=&quot;63&quot;/&gt;&lt;lineCharCount val=&quot;41&quot;/&gt;&lt;lineCharCount val=&quot;1&quot;/&gt;&lt;lineCharCount val=&quot;59&quot;/&gt;&lt;/TableIndex&gt;&lt;/ShapeTextInfo&gt;"/>
  <p:tag name="HTML_SHAPEINFO" val="&lt;ThreeDShapeInfo&gt;&lt;uuid val=&quot;{3C94DCDC-4BAC-4A9C-95DC-0475B8256BCE}&quot;/&gt;&lt;isInvalidForFieldText val=&quot;0&quot;/&gt;&lt;Image&gt;&lt;filename val=&quot;C:\Users\User\AppData\Local\Temp\CP113684694703Session\CPTrustFolder113684694703\PPTImport1136871971750\data\asimages\{3C94DCDC-4BAC-4A9C-95DC-0475B8256BCE}_5.png&quot;/&gt;&lt;left val=&quot;40&quot;/&gt;&lt;top val=&quot;210&quot;/&gt;&lt;width val=&quot;871&quot;/&gt;&lt;height val=&quot;41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EE578F05-A1EC-46FE-9AC6-248550F92C68}&quot;/&gt;&lt;isInvalidForFieldText val=&quot;0&quot;/&gt;&lt;Image&gt;&lt;filename val=&quot;C:\Users\User\AppData\Local\Temp\CP113684694703Session\CPTrustFolder113684694703\PPTImport1136871971750\data\asimages\{EE578F05-A1EC-46FE-9AC6-248550F92C68}_5.png&quot;/&gt;&lt;left val=&quot;727&quot;/&gt;&lt;top val=&quot;687&quot;/&gt;&lt;width val=&quot;226&quot;/&gt;&lt;height val=&quot;4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698E3100-1700-4754-B6FB-632E12B112D2}&quot;/&gt;&lt;isInvalidForFieldText val=&quot;0&quot;/&gt;&lt;Image&gt;&lt;filename val=&quot;C:\Users\User\AppData\Local\Temp\CP113684694703Session\CPTrustFolder113684694703\PPTImport1136871971750\data\asimages\{698E3100-1700-4754-B6FB-632E12B112D2}_6.png&quot;/&gt;&lt;left val=&quot;0&quot;/&gt;&lt;top val=&quot;76&quot;/&gt;&lt;width val=&quot;961&quot;/&gt;&lt;height val=&quot;122&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2&quot;/&gt;&lt;lineCharCount val=&quot;67&quot;/&gt;&lt;lineCharCount val=&quot;67&quot;/&gt;&lt;lineCharCount val=&quot;61&quot;/&gt;&lt;lineCharCount val=&quot;69&quot;/&gt;&lt;lineCharCount val=&quot;71&quot;/&gt;&lt;lineCharCount val=&quot;53&quot;/&gt;&lt;lineCharCount val=&quot;61&quot;/&gt;&lt;lineCharCount val=&quot;32&quot;/&gt;&lt;/TableIndex&gt;&lt;/ShapeTextInfo&gt;"/>
  <p:tag name="HTML_SHAPEINFO" val="&lt;ThreeDShapeInfo&gt;&lt;uuid val=&quot;{EF1299E7-46A7-4C4D-B766-655CE8B24E81}&quot;/&gt;&lt;isInvalidForFieldText val=&quot;0&quot;/&gt;&lt;Image&gt;&lt;filename val=&quot;C:\Users\User\AppData\Local\Temp\CP113684694703Session\CPTrustFolder113684694703\PPTImport1136871971750\data\asimages\{EF1299E7-46A7-4C4D-B766-655CE8B24E81}_6.png&quot;/&gt;&lt;left val=&quot;40&quot;/&gt;&lt;top val=&quot;210&quot;/&gt;&lt;width val=&quot;871&quot;/&gt;&lt;height val=&quot;415&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9869AA18-E6B0-49FF-97A0-93256EE5E276}&quot;/&gt;&lt;isInvalidForFieldText val=&quot;0&quot;/&gt;&lt;Image&gt;&lt;filename val=&quot;C:\Users\User\AppData\Local\Temp\CP113684694703Session\CPTrustFolder113684694703\PPTImport1136871971750\data\asimages\{9869AA18-E6B0-49FF-97A0-93256EE5E276}_6.png&quot;/&gt;&lt;left val=&quot;727&quot;/&gt;&lt;top val=&quot;687&quot;/&gt;&lt;width val=&quot;226&quot;/&gt;&lt;height val=&quot;45&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FE657389-C859-4124-89E4-6D6E7C644C3C}&quot;/&gt;&lt;isInvalidForFieldText val=&quot;0&quot;/&gt;&lt;Image&gt;&lt;filename val=&quot;C:\Users\User\AppData\Local\Temp\CP113684694703Session\CPTrustFolder113684694703\PPTImport1136871971750\data\asimages\{FE657389-C859-4124-89E4-6D6E7C644C3C}_7.png&quot;/&gt;&lt;left val=&quot;0&quot;/&gt;&lt;top val=&quot;76&quot;/&gt;&lt;width val=&quot;961&quot;/&gt;&lt;height val=&quot;122&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8&quot;/&gt;&lt;lineCharCount val=&quot;68&quot;/&gt;&lt;lineCharCount val=&quot;26&quot;/&gt;&lt;lineCharCount val=&quot;1&quot;/&gt;&lt;lineCharCount val=&quot;68&quot;/&gt;&lt;lineCharCount val=&quot;67&quot;/&gt;&lt;lineCharCount val=&quot;46&quot;/&gt;&lt;/TableIndex&gt;&lt;/ShapeTextInfo&gt;"/>
  <p:tag name="HTML_SHAPEINFO" val="&lt;ThreeDShapeInfo&gt;&lt;uuid val=&quot;{79008997-48AB-4086-8E07-26A12A9926E3}&quot;/&gt;&lt;isInvalidForFieldText val=&quot;0&quot;/&gt;&lt;Image&gt;&lt;filename val=&quot;C:\Users\User\AppData\Local\Temp\CP113684694703Session\CPTrustFolder113684694703\PPTImport1136871971750\data\asimages\{79008997-48AB-4086-8E07-26A12A9926E3}_7.png&quot;/&gt;&lt;left val=&quot;42&quot;/&gt;&lt;top val=&quot;212&quot;/&gt;&lt;width val=&quot;870&quot;/&gt;&lt;height val=&quot;41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442FF1D9-D780-4ACA-B1DE-1951F5649CC4}&quot;/&gt;&lt;isInvalidForFieldText val=&quot;0&quot;/&gt;&lt;Image&gt;&lt;filename val=&quot;C:\Users\User\AppData\Local\Temp\CP113684694703Session\CPTrustFolder113684694703\PPTImport1136871971750\data\asimages\{442FF1D9-D780-4ACA-B1DE-1951F5649CC4}_7.png&quot;/&gt;&lt;left val=&quot;727&quot;/&gt;&lt;top val=&quot;687&quot;/&gt;&lt;width val=&quot;226&quot;/&gt;&lt;height val=&quot;4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6C6EBB10-18E2-4309-854B-86090EB75E8C}&quot;/&gt;&lt;isInvalidForFieldText val=&quot;0&quot;/&gt;&lt;Image&gt;&lt;filename val=&quot;C:\Users\User\AppData\Local\Temp\CP113684694703Session\CPTrustFolder113684694703\PPTImport1136871971750\data\asimages\{6C6EBB10-18E2-4309-854B-86090EB75E8C}_8.png&quot;/&gt;&lt;left val=&quot;0&quot;/&gt;&lt;top val=&quot;76&quot;/&gt;&lt;width val=&quot;961&quot;/&gt;&lt;height val=&quot;122&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8&quot;/&gt;&lt;lineCharCount val=&quot;66&quot;/&gt;&lt;lineCharCount val=&quot;69&quot;/&gt;&lt;lineCharCount val=&quot;72&quot;/&gt;&lt;lineCharCount val=&quot;72&quot;/&gt;&lt;lineCharCount val=&quot;16&quot;/&gt;&lt;lineCharCount val=&quot;1&quot;/&gt;&lt;/TableIndex&gt;&lt;/ShapeTextInfo&gt;"/>
  <p:tag name="HTML_SHAPEINFO" val="&lt;ThreeDShapeInfo&gt;&lt;uuid val=&quot;{6AF2CA9A-22C6-4F41-AC28-D70AC8F25552}&quot;/&gt;&lt;isInvalidForFieldText val=&quot;0&quot;/&gt;&lt;Image&gt;&lt;filename val=&quot;C:\Users\User\AppData\Local\Temp\CP113684694703Session\CPTrustFolder113684694703\PPTImport1136871971750\data\asimages\{6AF2CA9A-22C6-4F41-AC28-D70AC8F25552}_8.png&quot;/&gt;&lt;left val=&quot;42&quot;/&gt;&lt;top val=&quot;208&quot;/&gt;&lt;width val=&quot;870&quot;/&gt;&lt;height val=&quot;419&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8F93E97-673E-4FCF-9F5C-7C8C19AB999D}&quot;/&gt;&lt;isInvalidForFieldText val=&quot;0&quot;/&gt;&lt;Image&gt;&lt;filename val=&quot;C:\Users\User\AppData\Local\Temp\CP113684694703Session\CPTrustFolder113684694703\PPTImport1136871971750\data\asimages\{58F93E97-673E-4FCF-9F5C-7C8C19AB999D}_8.png&quot;/&gt;&lt;left val=&quot;727&quot;/&gt;&lt;top val=&quot;687&quot;/&gt;&lt;width val=&quot;226&quot;/&gt;&lt;height val=&quot;4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2093D393-3F25-48F0-A1EF-5C7CB485D68A}&quot;/&gt;&lt;isInvalidForFieldText val=&quot;0&quot;/&gt;&lt;Image&gt;&lt;filename val=&quot;C:\Users\User\AppData\Local\Temp\CP113684694703Session\CPTrustFolder113684694703\PPTImport1136871971750\data\asimages\{2093D393-3F25-48F0-A1EF-5C7CB485D68A}_9.png&quot;/&gt;&lt;left val=&quot;0&quot;/&gt;&lt;top val=&quot;76&quot;/&gt;&lt;width val=&quot;961&quot;/&gt;&lt;height val=&quot;122&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7&quot;/&gt;&lt;lineCharCount val=&quot;1&quot;/&gt;&lt;lineCharCount val=&quot;65&quot;/&gt;&lt;lineCharCount val=&quot;59&quot;/&gt;&lt;lineCharCount val=&quot;51&quot;/&gt;&lt;lineCharCount val=&quot;1&quot;/&gt;&lt;lineCharCount val=&quot;27&quot;/&gt;&lt;lineCharCount val=&quot;7&quot;/&gt;&lt;lineCharCount val=&quot;26&quot;/&gt;&lt;/TableIndex&gt;&lt;/ShapeTextInfo&gt;"/>
  <p:tag name="HTML_SHAPEINFO" val="&lt;ThreeDShapeInfo&gt;&lt;uuid val=&quot;{2547C394-0EBE-45D8-88EF-1E0F1D23E15D}&quot;/&gt;&lt;isInvalidForFieldText val=&quot;0&quot;/&gt;&lt;Image&gt;&lt;filename val=&quot;C:\Users\User\AppData\Local\Temp\CP113684694703Session\CPTrustFolder113684694703\PPTImport1136871971750\data\asimages\{2547C394-0EBE-45D8-88EF-1E0F1D23E15D}_9.png&quot;/&gt;&lt;left val=&quot;40&quot;/&gt;&lt;top val=&quot;203&quot;/&gt;&lt;width val=&quot;880&quot;/&gt;&lt;height val=&quot;422&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EBDAB33-303C-41E2-B868-39041400F8E8}&quot;/&gt;&lt;isInvalidForFieldText val=&quot;0&quot;/&gt;&lt;Image&gt;&lt;filename val=&quot;C:\Users\User\AppData\Local\Temp\CP113684694703Session\CPTrustFolder113684694703\PPTImport1136871971750\data\asimages\{6EBDAB33-303C-41E2-B868-39041400F8E8}_9.png&quot;/&gt;&lt;left val=&quot;727&quot;/&gt;&lt;top val=&quot;687&quot;/&gt;&lt;width val=&quot;226&quot;/&gt;&lt;height val=&quot;4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7F14EB54-0500-40E4-AD16-505392812CB4}&quot;/&gt;&lt;isInvalidForFieldText val=&quot;0&quot;/&gt;&lt;Image&gt;&lt;filename val=&quot;C:\Users\User\AppData\Local\Temp\CP113684694703Session\CPTrustFolder113684694703\PPTImport1136871971750\data\asimages\{7F14EB54-0500-40E4-AD16-505392812CB4}_10.png&quot;/&gt;&lt;left val=&quot;0&quot;/&gt;&lt;top val=&quot;76&quot;/&gt;&lt;width val=&quot;961&quot;/&gt;&lt;height val=&quot;122&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quot;/&gt;&lt;lineCharCount val=&quot;65&quot;/&gt;&lt;lineCharCount val=&quot;65&quot;/&gt;&lt;lineCharCount val=&quot;35&quot;/&gt;&lt;lineCharCount val=&quot;1&quot;/&gt;&lt;lineCharCount val=&quot;35&quot;/&gt;&lt;lineCharCount val=&quot;1&quot;/&gt;&lt;/TableIndex&gt;&lt;/ShapeTextInfo&gt;"/>
  <p:tag name="HTML_SHAPEINFO" val="&lt;ThreeDShapeInfo&gt;&lt;uuid val=&quot;{319510AA-37CD-416A-A1C5-A0F33F1768CF}&quot;/&gt;&lt;isInvalidForFieldText val=&quot;0&quot;/&gt;&lt;Image&gt;&lt;filename val=&quot;C:\Users\User\AppData\Local\Temp\CP113684694703Session\CPTrustFolder113684694703\PPTImport1136871971750\data\asimages\{319510AA-37CD-416A-A1C5-A0F33F1768CF}_10.png&quot;/&gt;&lt;left val=&quot;41&quot;/&gt;&lt;top val=&quot;215&quot;/&gt;&lt;width val=&quot;879&quot;/&gt;&lt;height val=&quot;412&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8CB1C55-0C02-4CBA-BF15-BAD0B9C137A0}&quot;/&gt;&lt;isInvalidForFieldText val=&quot;0&quot;/&gt;&lt;Image&gt;&lt;filename val=&quot;C:\Users\User\AppData\Local\Temp\CP113684694703Session\CPTrustFolder113684694703\PPTImport1136871971750\data\asimages\{68CB1C55-0C02-4CBA-BF15-BAD0B9C137A0}_10.png&quot;/&gt;&lt;left val=&quot;727&quot;/&gt;&lt;top val=&quot;687&quot;/&gt;&lt;width val=&quot;226&quot;/&gt;&lt;height val=&quot;45&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F3B9D39B-0AE8-4E75-84C0-AD44B831CCC5}&quot;/&gt;&lt;isInvalidForFieldText val=&quot;0&quot;/&gt;&lt;Image&gt;&lt;filename val=&quot;C:\Users\User\AppData\Local\Temp\CP113684694703Session\CPTrustFolder113684694703\PPTImport1136871971750\data\asimages\{F3B9D39B-0AE8-4E75-84C0-AD44B831CCC5}_11.png&quot;/&gt;&lt;left val=&quot;0&quot;/&gt;&lt;top val=&quot;76&quot;/&gt;&lt;width val=&quot;961&quot;/&gt;&lt;height val=&quot;122&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4&quot;/&gt;&lt;lineCharCount val=&quot;1&quot;/&gt;&lt;lineCharCount val=&quot;44&quot;/&gt;&lt;lineCharCount val=&quot;33&quot;/&gt;&lt;lineCharCount val=&quot;21&quot;/&gt;&lt;lineCharCount val=&quot;28&quot;/&gt;&lt;lineCharCount val=&quot;45&quot;/&gt;&lt;lineCharCount val=&quot;63&quot;/&gt;&lt;lineCharCount val=&quot;71&quot;/&gt;&lt;lineCharCount val=&quot;45&quot;/&gt;&lt;/TableIndex&gt;&lt;/ShapeTextInfo&gt;"/>
  <p:tag name="HTML_SHAPEINFO" val="&lt;ThreeDShapeInfo&gt;&lt;uuid val=&quot;{D824DE70-0041-4D3E-8E59-498E3524868C}&quot;/&gt;&lt;isInvalidForFieldText val=&quot;0&quot;/&gt;&lt;Image&gt;&lt;filename val=&quot;C:\Users\User\AppData\Local\Temp\CP113684694703Session\CPTrustFolder113684694703\PPTImport1136871971750\data\asimages\{D824DE70-0041-4D3E-8E59-498E3524868C}_11.png&quot;/&gt;&lt;left val=&quot;40&quot;/&gt;&lt;top val=&quot;207&quot;/&gt;&lt;width val=&quot;871&quot;/&gt;&lt;height val=&quot;419&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26D3F0E-E03B-4361-AC7F-06A375B75394}&quot;/&gt;&lt;isInvalidForFieldText val=&quot;0&quot;/&gt;&lt;Image&gt;&lt;filename val=&quot;C:\Users\User\AppData\Local\Temp\CP113684694703Session\CPTrustFolder113684694703\PPTImport1136871971750\data\asimages\{826D3F0E-E03B-4361-AC7F-06A375B75394}_11.png&quot;/&gt;&lt;left val=&quot;727&quot;/&gt;&lt;top val=&quot;687&quot;/&gt;&lt;width val=&quot;226&quot;/&gt;&lt;height val=&quot;4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4F17460C-0141-45DC-AFB8-F3284DA43F44}&quot;/&gt;&lt;isInvalidForFieldText val=&quot;0&quot;/&gt;&lt;Image&gt;&lt;filename val=&quot;C:\Users\User\AppData\Local\Temp\CP113684694703Session\CPTrustFolder113684694703\PPTImport1136871971750\data\asimages\{4F17460C-0141-45DC-AFB8-F3284DA43F44}_12.png&quot;/&gt;&lt;left val=&quot;0&quot;/&gt;&lt;top val=&quot;76&quot;/&gt;&lt;width val=&quot;961&quot;/&gt;&lt;height val=&quot;12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4&quot;/&gt;&lt;lineCharCount val=&quot;9&quot;/&gt;&lt;lineCharCount val=&quot;57&quot;/&gt;&lt;lineCharCount val=&quot;65&quot;/&gt;&lt;lineCharCount val=&quot;69&quot;/&gt;&lt;lineCharCount val=&quot;61&quot;/&gt;&lt;lineCharCount val=&quot;8&quot;/&gt;&lt;/TableIndex&gt;&lt;/ShapeTextInfo&gt;"/>
  <p:tag name="HTML_SHAPEINFO" val="&lt;ThreeDShapeInfo&gt;&lt;uuid val=&quot;{F8BFAAA6-E34F-46F8-84C7-EF0CBA2D56EF}&quot;/&gt;&lt;isInvalidForFieldText val=&quot;0&quot;/&gt;&lt;Image&gt;&lt;filename val=&quot;C:\Users\User\AppData\Local\Temp\CP113684694703Session\CPTrustFolder113684694703\PPTImport1136871971750\data\asimages\{F8BFAAA6-E34F-46F8-84C7-EF0CBA2D56EF}_12.png&quot;/&gt;&lt;left val=&quot;42&quot;/&gt;&lt;top val=&quot;212&quot;/&gt;&lt;width val=&quot;870&quot;/&gt;&lt;height val=&quot;415&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5878869-9407-4D77-9CAE-19D59C40A217}&quot;/&gt;&lt;isInvalidForFieldText val=&quot;0&quot;/&gt;&lt;Image&gt;&lt;filename val=&quot;C:\Users\User\AppData\Local\Temp\CP113684694703Session\CPTrustFolder113684694703\PPTImport1136871971750\data\asimages\{B5878869-9407-4D77-9CAE-19D59C40A217}_12.png&quot;/&gt;&lt;left val=&quot;727&quot;/&gt;&lt;top val=&quot;687&quot;/&gt;&lt;width val=&quot;226&quot;/&gt;&lt;height val=&quot;45&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056D00C3-EC91-47DA-87DF-12228C6FA70F}&quot;/&gt;&lt;isInvalidForFieldText val=&quot;0&quot;/&gt;&lt;Image&gt;&lt;filename val=&quot;C:\Users\User\AppData\Local\Temp\CP113684694703Session\CPTrustFolder113684694703\PPTImport1136871971750\data\asimages\{056D00C3-EC91-47DA-87DF-12228C6FA70F}_13.png&quot;/&gt;&lt;left val=&quot;0&quot;/&gt;&lt;top val=&quot;76&quot;/&gt;&lt;width val=&quot;961&quot;/&gt;&lt;height val=&quot;122&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2&quot;/&gt;&lt;lineCharCount val=&quot;67&quot;/&gt;&lt;lineCharCount val=&quot;67&quot;/&gt;&lt;lineCharCount val=&quot;6&quot;/&gt;&lt;/TableIndex&gt;&lt;/ShapeTextInfo&gt;"/>
  <p:tag name="HTML_SHAPEINFO" val="&lt;ThreeDShapeInfo&gt;&lt;uuid val=&quot;{DC23607F-985D-416F-BD22-C6D27DBB548E}&quot;/&gt;&lt;isInvalidForFieldText val=&quot;0&quot;/&gt;&lt;Image&gt;&lt;filename val=&quot;C:\Users\User\AppData\Local\Temp\CP113684694703Session\CPTrustFolder113684694703\PPTImport1136871971750\data\asimages\{DC23607F-985D-416F-BD22-C6D27DBB548E}_13.png&quot;/&gt;&lt;left val=&quot;42&quot;/&gt;&lt;top val=&quot;212&quot;/&gt;&lt;width val=&quot;877&quot;/&gt;&lt;height val=&quot;415&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ABD42FE-9B43-442E-9424-F55CA940290C}&quot;/&gt;&lt;isInvalidForFieldText val=&quot;0&quot;/&gt;&lt;Image&gt;&lt;filename val=&quot;C:\Users\User\AppData\Local\Temp\CP113684694703Session\CPTrustFolder113684694703\PPTImport1136871971750\data\asimages\{9ABD42FE-9B43-442E-9424-F55CA940290C}_13.png&quot;/&gt;&lt;left val=&quot;727&quot;/&gt;&lt;top val=&quot;687&quot;/&gt;&lt;width val=&quot;226&quot;/&gt;&lt;height val=&quot;4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HTML_SHAPEINFO" val="&lt;ThreeDShapeInfo&gt;&lt;uuid val=&quot;{D1234FAD-7C31-4654-9E08-2844E871752A}&quot;/&gt;&lt;isInvalidForFieldText val=&quot;0&quot;/&gt;&lt;Image&gt;&lt;filename val=&quot;C:\Users\User\AppData\Local\Temp\CP113684694703Session\CPTrustFolder113684694703\PPTImport1136871971750\data\asimages\{D1234FAD-7C31-4654-9E08-2844E871752A}_14.png&quot;/&gt;&lt;left val=&quot;0&quot;/&gt;&lt;top val=&quot;76&quot;/&gt;&lt;width val=&quot;961&quot;/&gt;&lt;height val=&quot;122&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60&quot;/&gt;&lt;lineCharCount val=&quot;68&quot;/&gt;&lt;lineCharCount val=&quot;18&quot;/&gt;&lt;lineCharCount val=&quot;6&quot;/&gt;&lt;lineCharCount val=&quot;37&quot;/&gt;&lt;lineCharCount val=&quot;25&quot;/&gt;&lt;lineCharCount val=&quot;36&quot;/&gt;&lt;lineCharCount val=&quot;17&quot;/&gt;&lt;lineCharCount val=&quot;17&quot;/&gt;&lt;lineCharCount val=&quot;55&quot;/&gt;&lt;lineCharCount val=&quot;55&quot;/&gt;&lt;lineCharCount val=&quot;66&quot;/&gt;&lt;lineCharCount val=&quot;36&quot;/&gt;&lt;/TableIndex&gt;&lt;/ShapeTextInfo&gt;"/>
  <p:tag name="HTML_SHAPEINFO" val="&lt;ThreeDShapeInfo&gt;&lt;uuid val=&quot;{9FFA8EDC-C487-4192-AA80-F033B8B9A36C}&quot;/&gt;&lt;isInvalidForFieldText val=&quot;0&quot;/&gt;&lt;Image&gt;&lt;filename val=&quot;C:\Users\User\AppData\Local\Temp\CP113684694703Session\CPTrustFolder113684694703\PPTImport1136871971750\data\asimages\{9FFA8EDC-C487-4192-AA80-F033B8B9A36C}_14.png&quot;/&gt;&lt;left val=&quot;42&quot;/&gt;&lt;top val=&quot;208&quot;/&gt;&lt;width val=&quot;870&quot;/&gt;&lt;height val=&quot;432&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01440A6-F01B-4CAF-8F2C-D5BE2A12E85E}&quot;/&gt;&lt;isInvalidForFieldText val=&quot;0&quot;/&gt;&lt;Image&gt;&lt;filename val=&quot;C:\Users\User\AppData\Local\Temp\CP113684694703Session\CPTrustFolder113684694703\PPTImport1136871971750\data\asimages\{F01440A6-F01B-4CAF-8F2C-D5BE2A12E85E}_14.png&quot;/&gt;&lt;left val=&quot;727&quot;/&gt;&lt;top val=&quot;687&quot;/&gt;&lt;width val=&quot;226&quot;/&gt;&lt;height val=&quot;45&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HTML_SHAPEINFO" val="&lt;ThreeDShapeInfo&gt;&lt;uuid val=&quot;{EFA950CF-229D-416E-9726-E7B33F03C382}&quot;/&gt;&lt;isInvalidForFieldText val=&quot;0&quot;/&gt;&lt;Image&gt;&lt;filename val=&quot;C:\Users\User\AppData\Local\Temp\CP113684694703Session\CPTrustFolder113684694703\PPTImport1136871971750\data\asimages\{EFA950CF-229D-416E-9726-E7B33F03C382}_15.png&quot;/&gt;&lt;left val=&quot;0&quot;/&gt;&lt;top val=&quot;76&quot;/&gt;&lt;width val=&quot;961&quot;/&gt;&lt;height val=&quot;122&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9&quot;/&gt;&lt;lineCharCount val=&quot;57&quot;/&gt;&lt;lineCharCount val=&quot;74&quot;/&gt;&lt;lineCharCount val=&quot;32&quot;/&gt;&lt;lineCharCount val=&quot;57&quot;/&gt;&lt;lineCharCount val=&quot;46&quot;/&gt;&lt;lineCharCount val=&quot;30&quot;/&gt;&lt;lineCharCount val=&quot;13&quot;/&gt;&lt;/TableIndex&gt;&lt;/ShapeTextInfo&gt;"/>
  <p:tag name="HTML_SHAPEINFO" val="&lt;ThreeDShapeInfo&gt;&lt;uuid val=&quot;{0B07DEF6-7AC1-4197-B01B-B09FA9B5F4DD}&quot;/&gt;&lt;isInvalidForFieldText val=&quot;0&quot;/&gt;&lt;Image&gt;&lt;filename val=&quot;C:\Users\User\AppData\Local\Temp\CP113684694703Session\CPTrustFolder113684694703\PPTImport1136871971750\data\asimages\{0B07DEF6-7AC1-4197-B01B-B09FA9B5F4DD}_15.png&quot;/&gt;&lt;left val=&quot;42&quot;/&gt;&lt;top val=&quot;212&quot;/&gt;&lt;width val=&quot;880&quot;/&gt;&lt;height val=&quot;41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BD86643-E4E0-4416-8041-69B0D58BD55B}&quot;/&gt;&lt;isInvalidForFieldText val=&quot;0&quot;/&gt;&lt;Image&gt;&lt;filename val=&quot;C:\Users\User\AppData\Local\Temp\CP113684694703Session\CPTrustFolder113684694703\PPTImport1136871971750\data\asimages\{5BD86643-E4E0-4416-8041-69B0D58BD55B}_15.png&quot;/&gt;&lt;left val=&quot;727&quot;/&gt;&lt;top val=&quot;687&quot;/&gt;&lt;width val=&quot;226&quot;/&gt;&lt;height val=&quot;4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1&quot;/&gt;&lt;lineCharCount val=&quot;10&quot;/&gt;&lt;lineCharCount val=&quot;12&quot;/&gt;&lt;/TableIndex&gt;&lt;/ShapeTextInfo&gt;"/>
  <p:tag name="HTML_SHAPEINFO" val="&lt;ThreeDShapeInfo&gt;&lt;uuid val=&quot;{506AF69B-CE9C-48A9-B70B-B1B97E60A69F}&quot;/&gt;&lt;isInvalidForFieldText val=&quot;0&quot;/&gt;&lt;Image&gt;&lt;filename val=&quot;C:\Users\User\AppData\Local\Temp\CP113684694703Session\CPTrustFolder113684694703\PPTImport1136871971750\data\asimages\{506AF69B-CE9C-48A9-B70B-B1B97E60A69F}_15.png&quot;/&gt;&lt;left val=&quot;32&quot;/&gt;&lt;top val=&quot;491&quot;/&gt;&lt;width val=&quot;288&quot;/&gt;&lt;height val=&quot;107&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24&quot;/&gt;&lt;lineCharCount val=&quot;11&quot;/&gt;&lt;lineCharCount val=&quot;1&quot;/&gt;&lt;/TableIndex&gt;&lt;/ShapeTextInfo&gt;"/>
  <p:tag name="HTML_SHAPEINFO" val="&lt;ThreeDShapeInfo&gt;&lt;uuid val=&quot;{37C130C6-CE4C-44A0-8C41-CD63E4EE5C58}&quot;/&gt;&lt;isInvalidForFieldText val=&quot;0&quot;/&gt;&lt;Image&gt;&lt;filename val=&quot;C:\Users\User\AppData\Local\Temp\CP113684694703Session\CPTrustFolder113684694703\PPTImport1136871971750\data\asimages\{37C130C6-CE4C-44A0-8C41-CD63E4EE5C58}_15.png&quot;/&gt;&lt;left val=&quot;338&quot;/&gt;&lt;top val=&quot;491&quot;/&gt;&lt;width val=&quot;406&quot;/&gt;&lt;height val=&quot;126&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HTML_SHAPEINFO" val="&lt;ThreeDShapeInfo&gt;&lt;uuid val=&quot;{47563D02-D3CD-41F6-89C4-39DDDDB1946E}&quot;/&gt;&lt;isInvalidForFieldText val=&quot;0&quot;/&gt;&lt;Image&gt;&lt;filename val=&quot;C:\Users\User\AppData\Local\Temp\CP113684694703Session\CPTrustFolder113684694703\PPTImport1136871971750\data\asimages\{47563D02-D3CD-41F6-89C4-39DDDDB1946E}_16.png&quot;/&gt;&lt;left val=&quot;0&quot;/&gt;&lt;top val=&quot;76&quot;/&gt;&lt;width val=&quot;961&quot;/&gt;&lt;height val=&quot;122&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2&quot;/&gt;&lt;lineCharCount val=&quot;40&quot;/&gt;&lt;lineCharCount val=&quot;22&quot;/&gt;&lt;lineCharCount val=&quot;25&quot;/&gt;&lt;lineCharCount val=&quot;73&quot;/&gt;&lt;lineCharCount val=&quot;34&quot;/&gt;&lt;lineCharCount val=&quot;30&quot;/&gt;&lt;/TableIndex&gt;&lt;/ShapeTextInfo&gt;"/>
  <p:tag name="HTML_SHAPEINFO" val="&lt;ThreeDShapeInfo&gt;&lt;uuid val=&quot;{9F1AAABA-1793-42F7-B4EF-2A7C7F40B54D}&quot;/&gt;&lt;isInvalidForFieldText val=&quot;0&quot;/&gt;&lt;Image&gt;&lt;filename val=&quot;C:\Users\User\AppData\Local\Temp\CP113684694703Session\CPTrustFolder113684694703\PPTImport1136871971750\data\asimages\{9F1AAABA-1793-42F7-B4EF-2A7C7F40B54D}_16.png&quot;/&gt;&lt;left val=&quot;42&quot;/&gt;&lt;top val=&quot;210&quot;/&gt;&lt;width val=&quot;870&quot;/&gt;&lt;height val=&quot;415&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B3E4746-F7DD-4F50-9876-EFB0796CAB28}&quot;/&gt;&lt;isInvalidForFieldText val=&quot;0&quot;/&gt;&lt;Image&gt;&lt;filename val=&quot;C:\Users\User\AppData\Local\Temp\CP113684694703Session\CPTrustFolder113684694703\PPTImport1136871971750\data\asimages\{AB3E4746-F7DD-4F50-9876-EFB0796CAB28}_16.png&quot;/&gt;&lt;left val=&quot;727&quot;/&gt;&lt;top val=&quot;687&quot;/&gt;&lt;width val=&quot;226&quot;/&gt;&lt;height val=&quot;45&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2&quot;/&gt;&lt;lineCharCount val=&quot;19&quot;/&gt;&lt;/TableIndex&gt;&lt;/ShapeTextInfo&gt;"/>
  <p:tag name="HTML_SHAPEINFO" val="&lt;ThreeDShapeInfo&gt;&lt;uuid val=&quot;{FB2C44B8-92E8-4E4C-98DD-2538C1B51C85}&quot;/&gt;&lt;isInvalidForFieldText val=&quot;0&quot;/&gt;&lt;Image&gt;&lt;filename val=&quot;C:\Users\User\AppData\Local\Temp\CP113684694703Session\CPTrustFolder113684694703\PPTImport1136871971750\data\asimages\{FB2C44B8-92E8-4E4C-98DD-2538C1B51C85}_16.png&quot;/&gt;&lt;left val=&quot;47&quot;/&gt;&lt;top val=&quot;472&quot;/&gt;&lt;width val=&quot;316&quot;/&gt;&lt;height val=&quot;86&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6&quot;/&gt;&lt;lineCharCount val=&quot;18&quot;/&gt;&lt;/TableIndex&gt;&lt;/ShapeTextInfo&gt;"/>
  <p:tag name="HTML_SHAPEINFO" val="&lt;ThreeDShapeInfo&gt;&lt;uuid val=&quot;{520FD41D-066D-42EA-A7A3-F61F781B89B3}&quot;/&gt;&lt;isInvalidForFieldText val=&quot;0&quot;/&gt;&lt;Image&gt;&lt;filename val=&quot;C:\Users\User\AppData\Local\Temp\CP113684694703Session\CPTrustFolder113684694703\PPTImport1136871971750\data\asimages\{520FD41D-066D-42EA-A7A3-F61F781B89B3}_16.png&quot;/&gt;&lt;left val=&quot;358&quot;/&gt;&lt;top val=&quot;472&quot;/&gt;&lt;width val=&quot;422&quot;/&gt;&lt;height val=&quot;86&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ECEC5C38-DD31-4FD2-A947-0C602F80E547}&quot;/&gt;&lt;isInvalidForFieldText val=&quot;0&quot;/&gt;&lt;Image&gt;&lt;filename val=&quot;C:\Users\User\AppData\Local\Temp\CP113684694703Session\CPTrustFolder113684694703\PPTImport1136871971750\data\asimages\{ECEC5C38-DD31-4FD2-A947-0C602F80E547}_17.png&quot;/&gt;&lt;left val=&quot;0&quot;/&gt;&lt;top val=&quot;76&quot;/&gt;&lt;width val=&quot;961&quot;/&gt;&lt;height val=&quot;122&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4&quot;/&gt;&lt;lineCharCount val=&quot;69&quot;/&gt;&lt;lineCharCount val=&quot;18&quot;/&gt;&lt;lineCharCount val=&quot;26&quot;/&gt;&lt;lineCharCount val=&quot;24&quot;/&gt;&lt;lineCharCount val=&quot;58&quot;/&gt;&lt;lineCharCount val=&quot;30&quot;/&gt;&lt;lineCharCount val=&quot;62&quot;/&gt;&lt;lineCharCount val=&quot;58&quot;/&gt;&lt;lineCharCount val=&quot;1&quot;/&gt;&lt;lineCharCount val=&quot;67&quot;/&gt;&lt;lineCharCount val=&quot;18&quot;/&gt;&lt;/TableIndex&gt;&lt;/ShapeTextInfo&gt;"/>
  <p:tag name="HTML_SHAPEINFO" val="&lt;ThreeDShapeInfo&gt;&lt;uuid val=&quot;{B10A1606-8B70-4726-98F0-BAE5DC667A17}&quot;/&gt;&lt;isInvalidForFieldText val=&quot;0&quot;/&gt;&lt;Image&gt;&lt;filename val=&quot;C:\Users\User\AppData\Local\Temp\CP113684694703Session\CPTrustFolder113684694703\PPTImport1136871971750\data\asimages\{B10A1606-8B70-4726-98F0-BAE5DC667A17}_17.png&quot;/&gt;&lt;left val=&quot;42&quot;/&gt;&lt;top val=&quot;204&quot;/&gt;&lt;width val=&quot;870&quot;/&gt;&lt;height val=&quot;457&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B9A3CA6-5C36-42E8-B93E-14A29D53B925}&quot;/&gt;&lt;isInvalidForFieldText val=&quot;0&quot;/&gt;&lt;Image&gt;&lt;filename val=&quot;C:\Users\User\AppData\Local\Temp\CP113684694703Session\CPTrustFolder113684694703\PPTImport1136871971750\data\asimages\{5B9A3CA6-5C36-42E8-B93E-14A29D53B925}_17.png&quot;/&gt;&lt;left val=&quot;727&quot;/&gt;&lt;top val=&quot;687&quot;/&gt;&lt;width val=&quot;226&quot;/&gt;&lt;height val=&quot;45&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A08644FD-4743-4EF5-BA10-4A058486E476}&quot;/&gt;&lt;isInvalidForFieldText val=&quot;0&quot;/&gt;&lt;Image&gt;&lt;filename val=&quot;C:\Users\User\AppData\Local\Temp\CP113684694703Session\CPTrustFolder113684694703\PPTImport1136871971750\data\asimages\{A08644FD-4743-4EF5-BA10-4A058486E476}_18.png&quot;/&gt;&lt;left val=&quot;0&quot;/&gt;&lt;top val=&quot;76&quot;/&gt;&lt;width val=&quot;961&quot;/&gt;&lt;height val=&quot;122&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4&quot;/&gt;&lt;lineCharCount val=&quot;54&quot;/&gt;&lt;lineCharCount val=&quot;35&quot;/&gt;&lt;lineCharCount val=&quot;50&quot;/&gt;&lt;lineCharCount val=&quot;73&quot;/&gt;&lt;lineCharCount val=&quot;34&quot;/&gt;&lt;lineCharCount val=&quot;76&quot;/&gt;&lt;lineCharCount val=&quot;56&quot;/&gt;&lt;lineCharCount val=&quot;71&quot;/&gt;&lt;lineCharCount val=&quot;66&quot;/&gt;&lt;lineCharCount val=&quot;31&quot;/&gt;&lt;lineCharCount val=&quot;1&quot;/&gt;&lt;/TableIndex&gt;&lt;/ShapeTextInfo&gt;"/>
  <p:tag name="HTML_SHAPEINFO" val="&lt;ThreeDShapeInfo&gt;&lt;uuid val=&quot;{F6A065E1-9D12-40BD-B6C2-78C7AB27E066}&quot;/&gt;&lt;isInvalidForFieldText val=&quot;0&quot;/&gt;&lt;Image&gt;&lt;filename val=&quot;C:\Users\User\AppData\Local\Temp\CP113684694703Session\CPTrustFolder113684694703\PPTImport1136871971750\data\asimages\{F6A065E1-9D12-40BD-B6C2-78C7AB27E066}_18.png&quot;/&gt;&lt;left val=&quot;42&quot;/&gt;&lt;top val=&quot;212&quot;/&gt;&lt;width val=&quot;870&quot;/&gt;&lt;height val=&quot;415&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4750377-DA0F-4165-B2C5-958ED2B1C87A}&quot;/&gt;&lt;isInvalidForFieldText val=&quot;0&quot;/&gt;&lt;Image&gt;&lt;filename val=&quot;C:\Users\User\AppData\Local\Temp\CP113684694703Session\CPTrustFolder113684694703\PPTImport1136871971750\data\asimages\{04750377-DA0F-4165-B2C5-958ED2B1C87A}_18.png&quot;/&gt;&lt;left val=&quot;727&quot;/&gt;&lt;top val=&quot;687&quot;/&gt;&lt;width val=&quot;226&quot;/&gt;&lt;height val=&quot;45&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68282ADC-02B1-4A57-9A85-380078113E53}&quot;/&gt;&lt;isInvalidForFieldText val=&quot;0&quot;/&gt;&lt;Image&gt;&lt;filename val=&quot;C:\Users\User\AppData\Local\Temp\CP113684694703Session\CPTrustFolder113684694703\PPTImport1136871971750\data\asimages\{68282ADC-02B1-4A57-9A85-380078113E53}_19.png&quot;/&gt;&lt;left val=&quot;0&quot;/&gt;&lt;top val=&quot;278&quot;/&gt;&lt;width val=&quot;961&quot;/&gt;&lt;height val=&quot;202&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4BDA2A6-64E3-4B08-B814-B3AA397FA500}&quot;/&gt;&lt;isInvalidForFieldText val=&quot;0&quot;/&gt;&lt;Image&gt;&lt;filename val=&quot;C:\Users\User\AppData\Local\Temp\CP113684694703Session\CPTrustFolder113684694703\PPTImport1136871971750\data\asimages\{24BDA2A6-64E3-4B08-B814-B3AA397FA500}_19.png&quot;/&gt;&lt;left val=&quot;727&quot;/&gt;&lt;top val=&quot;687&quot;/&gt;&lt;width val=&quot;226&quot;/&gt;&lt;height val=&quot;45&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CADF7901-7695-4043-B0F8-AA59BB4418A8}&quot;/&gt;&lt;isInvalidForFieldText val=&quot;0&quot;/&gt;&lt;Image&gt;&lt;filename val=&quot;C:\Users\User\AppData\Local\Temp\CP113684694703Session\CPTrustFolder113684694703\PPTImport1136871971750\data\asimages\{CADF7901-7695-4043-B0F8-AA59BB4418A8}_20.png&quot;/&gt;&lt;left val=&quot;0&quot;/&gt;&lt;top val=&quot;0&quot;/&gt;&lt;width val=&quot;1&quot;/&gt;&lt;height val=&quot;1&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C21C314-80DD-457E-B919-19121E91A2AE}&quot;/&gt;&lt;isInvalidForFieldText val=&quot;0&quot;/&gt;&lt;Image&gt;&lt;filename val=&quot;C:\Users\User\AppData\Local\Temp\CP113684694703Session\CPTrustFolder113684694703\PPTImport1136871971750\data\asimages\{CC21C314-80DD-457E-B919-19121E91A2AE}_20.png&quot;/&gt;&lt;left val=&quot;727&quot;/&gt;&lt;top val=&quot;687&quot;/&gt;&lt;width val=&quot;226&quot;/&gt;&lt;height val=&quot;45&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B16D2C40-921C-4299-9ABE-0DD8B93B1F8D}&quot;/&gt;&lt;isInvalidForFieldText val=&quot;0&quot;/&gt;&lt;Image&gt;&lt;filename val=&quot;C:\Users\User\AppData\Local\Temp\CP113684694703Session\CPTrustFolder113684694703\PPTImport1136871971750\data\asimages\{B16D2C40-921C-4299-9ABE-0DD8B93B1F8D}_20.png&quot;/&gt;&lt;left val=&quot;0&quot;/&gt;&lt;top val=&quot;272&quot;/&gt;&lt;width val=&quot;961&quot;/&gt;&lt;height val=&quot;203&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heme/theme1.xml><?xml version="1.0" encoding="utf-8"?>
<a:theme xmlns:a="http://schemas.openxmlformats.org/drawingml/2006/main" name="VA Design Theme 042618">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Design Theme 042618" id="{2606C69B-A17F-4EDF-AB28-92E6A9B0AAF5}" vid="{3DA8055E-FFF6-4F5F-9954-95F1895823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3506bbe711662e7f510a98fd483a111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5E050F-F6DD-446A-BC54-722BE857956D}">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2420958C-FF78-4199-8684-26A589F097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4567239-2D12-4DA4-ACBD-83B3EAAAF4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VA Design Theme 042618</Template>
  <TotalTime>6397</TotalTime>
  <Words>1093</Words>
  <Application>Microsoft Office PowerPoint</Application>
  <PresentationFormat>On-screen Show (4:3)</PresentationFormat>
  <Paragraphs>156</Paragraphs>
  <Slides>20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Black</vt:lpstr>
      <vt:lpstr>Calibri</vt:lpstr>
      <vt:lpstr>Times New Roman</vt:lpstr>
      <vt:lpstr>Wingdings</vt:lpstr>
      <vt:lpstr>VA Design Theme 042618</vt:lpstr>
      <vt:lpstr>Rating Digestive Conditions  (Post Challenge) </vt:lpstr>
      <vt:lpstr>Objectives</vt:lpstr>
      <vt:lpstr>References</vt:lpstr>
      <vt:lpstr>38 CFR 4.110</vt:lpstr>
      <vt:lpstr>38 CFR 4.111</vt:lpstr>
      <vt:lpstr>38 CFR 4.112a</vt:lpstr>
      <vt:lpstr>38 CFR 4.113</vt:lpstr>
      <vt:lpstr>38 CFR 4.114</vt:lpstr>
      <vt:lpstr>38 CFR 4.114</vt:lpstr>
      <vt:lpstr>38 CFR 4.114</vt:lpstr>
      <vt:lpstr>38 CFR 4.114</vt:lpstr>
      <vt:lpstr>38 CFR 3.317</vt:lpstr>
      <vt:lpstr>Undiagnosed Illness</vt:lpstr>
      <vt:lpstr>MUCMI</vt:lpstr>
      <vt:lpstr>FGIDs</vt:lpstr>
      <vt:lpstr>GERD</vt:lpstr>
      <vt:lpstr>Hepatitis A &amp; B</vt:lpstr>
      <vt:lpstr>Hepatitis C</vt:lpstr>
      <vt:lpstr>Review</vt:lpstr>
      <vt:lpstr>Review</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Rating Digestive Conditions (Post Challenge) PowerPoint Presentation</dc:title>
  <dc:subject>RVSR</dc:subject>
  <dc:creator>Department of Veterans Affairs, Veterans Benefits Administration, Compensation Service, STAFF</dc:creator>
  <cp:keywords>digestive, IBS, GERD, FGID, gastrointestinal, esophageal, gastroesophageal, hepatitis, HAV, HBV, HCV</cp:keywords>
  <dc:description>This lesson enforces key concepts pertaining to properly addressing conditions of the digestive system.</dc:description>
  <cp:lastModifiedBy>Kathy Poole</cp:lastModifiedBy>
  <cp:revision>406</cp:revision>
  <dcterms:created xsi:type="dcterms:W3CDTF">2014-04-30T02:32:11Z</dcterms:created>
  <dcterms:modified xsi:type="dcterms:W3CDTF">2018-08-17T18:14:55Z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ies>
</file>