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38"/>
  </p:notesMasterIdLst>
  <p:handoutMasterIdLst>
    <p:handoutMasterId r:id="rId39"/>
  </p:handoutMasterIdLst>
  <p:sldIdLst>
    <p:sldId id="257" r:id="rId5"/>
    <p:sldId id="259" r:id="rId6"/>
    <p:sldId id="285" r:id="rId7"/>
    <p:sldId id="260" r:id="rId8"/>
    <p:sldId id="282" r:id="rId9"/>
    <p:sldId id="261" r:id="rId10"/>
    <p:sldId id="262" r:id="rId11"/>
    <p:sldId id="263" r:id="rId12"/>
    <p:sldId id="264" r:id="rId13"/>
    <p:sldId id="265" r:id="rId14"/>
    <p:sldId id="266" r:id="rId15"/>
    <p:sldId id="267" r:id="rId16"/>
    <p:sldId id="286" r:id="rId17"/>
    <p:sldId id="277" r:id="rId18"/>
    <p:sldId id="268" r:id="rId19"/>
    <p:sldId id="283" r:id="rId20"/>
    <p:sldId id="269" r:id="rId21"/>
    <p:sldId id="270" r:id="rId22"/>
    <p:sldId id="271" r:id="rId23"/>
    <p:sldId id="272" r:id="rId24"/>
    <p:sldId id="273" r:id="rId25"/>
    <p:sldId id="274" r:id="rId26"/>
    <p:sldId id="288" r:id="rId27"/>
    <p:sldId id="276" r:id="rId28"/>
    <p:sldId id="275" r:id="rId29"/>
    <p:sldId id="284" r:id="rId30"/>
    <p:sldId id="278" r:id="rId31"/>
    <p:sldId id="279" r:id="rId32"/>
    <p:sldId id="280" r:id="rId33"/>
    <p:sldId id="287" r:id="rId34"/>
    <p:sldId id="281" r:id="rId35"/>
    <p:sldId id="256" r:id="rId36"/>
    <p:sldId id="289" r:id="rId37"/>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1079" autoAdjust="0"/>
  </p:normalViewPr>
  <p:slideViewPr>
    <p:cSldViewPr snapToGrid="0">
      <p:cViewPr varScale="1">
        <p:scale>
          <a:sx n="97" d="100"/>
          <a:sy n="97" d="100"/>
        </p:scale>
        <p:origin x="135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8/17/2018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105277338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25744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chor="t">
            <a:noAutofit/>
          </a:bodyPr>
          <a:lstStyle>
            <a:lvl1pPr algn="ctr">
              <a:spcAft>
                <a:spcPts val="600"/>
              </a:spcAft>
              <a:defRPr sz="7200" b="0">
                <a:solidFill>
                  <a:srgbClr val="1F497D"/>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05717511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25154008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04702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3388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0"/>
          <p:cNvSpPr>
            <a:spLocks noGrp="1" noChangeArrowheads="1"/>
          </p:cNvSpPr>
          <p:nvPr>
            <p:ph type="sldNum" sz="quarter" idx="10"/>
            <p:custDataLst>
              <p:tags r:id="rId3"/>
            </p:custDataLst>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42153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C414AED-89CE-4A48-8B2B-1B3A5C68EA2A}" type="slidenum">
              <a:rPr lang="en-US" smtClean="0"/>
              <a:t>‹#›</a:t>
            </a:fld>
            <a:endParaRPr lang="en-US" dirty="0"/>
          </a:p>
        </p:txBody>
      </p:sp>
    </p:spTree>
    <p:extLst>
      <p:ext uri="{BB962C8B-B14F-4D97-AF65-F5344CB8AC3E}">
        <p14:creationId xmlns:p14="http://schemas.microsoft.com/office/powerpoint/2010/main" val="156456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7464" y="1789115"/>
            <a:ext cx="3743325"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3188" y="1789115"/>
            <a:ext cx="3744912"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91958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1"/>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2"/>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3"/>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86715957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hf hdr="0" ftr="0" dt="0"/>
  <p:txStyles>
    <p:titleStyle>
      <a:lvl1pPr algn="ctr" defTabSz="289322" rtl="0" eaLnBrk="1" latinLnBrk="0" hangingPunct="1">
        <a:spcBef>
          <a:spcPct val="0"/>
        </a:spcBef>
        <a:buNone/>
        <a:defRPr sz="28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22.xml"/></Relationships>
</file>

<file path=ppt/slides/_rels/slide1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2.xml"/><Relationship Id="rId1" Type="http://schemas.openxmlformats.org/officeDocument/2006/relationships/tags" Target="../tags/tag61.xml"/></Relationships>
</file>

<file path=ppt/slides/_rels/slide16.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Layout" Target="../slideLayouts/slideLayout2.xml"/><Relationship Id="rId4" Type="http://schemas.openxmlformats.org/officeDocument/2006/relationships/tags" Target="../tags/tag75.xml"/></Relationships>
</file>

<file path=ppt/slides/_rels/slide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Layout" Target="../slideLayouts/slideLayout2.xml"/><Relationship Id="rId4" Type="http://schemas.openxmlformats.org/officeDocument/2006/relationships/tags" Target="../tags/tag79.xml"/></Relationships>
</file>

<file path=ppt/slides/_rels/slide21.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3.xml"/><Relationship Id="rId1" Type="http://schemas.openxmlformats.org/officeDocument/2006/relationships/tags" Target="../tags/tag92.xml"/></Relationships>
</file>

<file path=ppt/slides/_rels/slide26.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slideLayout" Target="../slideLayouts/slideLayout2.xml"/><Relationship Id="rId4" Type="http://schemas.openxmlformats.org/officeDocument/2006/relationships/tags" Target="../tags/tag11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7.xml"/><Relationship Id="rId1" Type="http://schemas.openxmlformats.org/officeDocument/2006/relationships/tags" Target="../tags/tag11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0.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6D8A3D-2510-44EB-A9B7-0023B02C682D}"/>
              </a:ext>
            </a:extLst>
          </p:cNvPr>
          <p:cNvSpPr>
            <a:spLocks noGrp="1"/>
          </p:cNvSpPr>
          <p:nvPr>
            <p:ph type="ctrTitle"/>
            <p:custDataLst>
              <p:tags r:id="rId1"/>
            </p:custDataLst>
          </p:nvPr>
        </p:nvSpPr>
        <p:spPr>
          <a:xfrm>
            <a:off x="685800" y="2819400"/>
            <a:ext cx="7772400" cy="1219200"/>
          </a:xfrm>
        </p:spPr>
        <p:txBody>
          <a:bodyPr>
            <a:noAutofit/>
          </a:bodyPr>
          <a:lstStyle/>
          <a:p>
            <a:r>
              <a:rPr lang="en-US" dirty="0"/>
              <a:t>Rating Automobile and Adaptive Equipment Allowance, Special Adapted Housing and Special Housing Adaptation, and Veterans Civil Service Preference</a:t>
            </a:r>
          </a:p>
        </p:txBody>
      </p:sp>
      <p:sp>
        <p:nvSpPr>
          <p:cNvPr id="3" name="Rectangle 3"/>
          <p:cNvSpPr txBox="1">
            <a:spLocks noChangeArrowheads="1"/>
          </p:cNvSpPr>
          <p:nvPr>
            <p:custDataLst>
              <p:tags r:id="rId2"/>
            </p:custDataLst>
          </p:nvPr>
        </p:nvSpPr>
        <p:spPr bwMode="auto">
          <a:xfrm>
            <a:off x="6035040" y="3509010"/>
            <a:ext cx="2354580" cy="76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lgn="ctr">
              <a:lnSpc>
                <a:spcPct val="80000"/>
              </a:lnSpc>
              <a:buNone/>
            </a:pPr>
            <a:endParaRPr lang="en-US" sz="2100" b="1" i="1" kern="0" dirty="0">
              <a:latin typeface="Century Schoolbook" pitchFamily="18" charset="0"/>
            </a:endParaRPr>
          </a:p>
        </p:txBody>
      </p:sp>
      <p:sp>
        <p:nvSpPr>
          <p:cNvPr id="6" name="Text Placeholder 5">
            <a:extLst>
              <a:ext uri="{FF2B5EF4-FFF2-40B4-BE49-F238E27FC236}">
                <a16:creationId xmlns:a16="http://schemas.microsoft.com/office/drawing/2014/main" id="{D7140C1C-8FA4-44E9-92E2-A156041E5708}"/>
              </a:ext>
            </a:extLst>
          </p:cNvPr>
          <p:cNvSpPr>
            <a:spLocks noGrp="1"/>
          </p:cNvSpPr>
          <p:nvPr>
            <p:ph type="body" sz="quarter" idx="10"/>
            <p:custDataLst>
              <p:tags r:id="rId3"/>
            </p:custDataLst>
          </p:nvPr>
        </p:nvSpPr>
        <p:spPr>
          <a:xfrm>
            <a:off x="685800" y="5124450"/>
            <a:ext cx="2362200" cy="838200"/>
          </a:xfrm>
        </p:spPr>
        <p:txBody>
          <a:bodyPr/>
          <a:lstStyle/>
          <a:p>
            <a:r>
              <a:rPr lang="en-US" dirty="0">
                <a:latin typeface="+mj-lt"/>
              </a:rPr>
              <a:t>Compensation Service</a:t>
            </a:r>
          </a:p>
          <a:p>
            <a:endParaRPr lang="en-US" dirty="0"/>
          </a:p>
        </p:txBody>
      </p:sp>
      <p:sp>
        <p:nvSpPr>
          <p:cNvPr id="7" name="Text Placeholder 6">
            <a:extLst>
              <a:ext uri="{FF2B5EF4-FFF2-40B4-BE49-F238E27FC236}">
                <a16:creationId xmlns:a16="http://schemas.microsoft.com/office/drawing/2014/main" id="{0647E8FE-E6D2-43AA-A150-70F28BEA50CE}"/>
              </a:ext>
            </a:extLst>
          </p:cNvPr>
          <p:cNvSpPr>
            <a:spLocks noGrp="1"/>
          </p:cNvSpPr>
          <p:nvPr>
            <p:ph type="body" sz="quarter" idx="11"/>
            <p:custDataLst>
              <p:tags r:id="rId4"/>
            </p:custDataLst>
          </p:nvPr>
        </p:nvSpPr>
        <p:spPr>
          <a:xfrm>
            <a:off x="6096000" y="5124450"/>
            <a:ext cx="2362200" cy="838200"/>
          </a:xfrm>
        </p:spPr>
        <p:txBody>
          <a:bodyPr/>
          <a:lstStyle/>
          <a:p>
            <a:r>
              <a:rPr lang="en-US" kern="0" dirty="0">
                <a:latin typeface="+mj-lt"/>
              </a:rPr>
              <a:t>March 2016</a:t>
            </a:r>
          </a:p>
          <a:p>
            <a:endParaRPr lang="en-US" dirty="0"/>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Determining Eligibility for Automobile or Adaptive Equipment based on Burn Injury</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pPr>
            <a:r>
              <a:rPr lang="en-US" dirty="0">
                <a:latin typeface="+mj-lt"/>
              </a:rPr>
              <a:t>Eligibility may also be based on burn injury: </a:t>
            </a:r>
          </a:p>
          <a:p>
            <a:pPr marL="463550" lvl="1" indent="-231775" hangingPunct="0">
              <a:spcAft>
                <a:spcPts val="600"/>
              </a:spcAft>
            </a:pPr>
            <a:r>
              <a:rPr lang="en-US" sz="1800" dirty="0">
                <a:latin typeface="+mj-lt"/>
                <a:cs typeface="Times New Roman" panose="02020603050405020304" pitchFamily="18" charset="0"/>
              </a:rPr>
              <a:t>any full thickness or deep partial thickness scars that cause contracture and limit motion of one or more extremities or the trunk, and</a:t>
            </a:r>
          </a:p>
          <a:p>
            <a:pPr marL="463550" lvl="1" indent="-231775" hangingPunct="0">
              <a:spcAft>
                <a:spcPts val="600"/>
              </a:spcAft>
            </a:pPr>
            <a:r>
              <a:rPr lang="en-US" sz="1800" dirty="0">
                <a:latin typeface="+mj-lt"/>
                <a:cs typeface="Times New Roman" panose="02020603050405020304" pitchFamily="18" charset="0"/>
              </a:rPr>
              <a:t>medical and lay evidence statements for credible evidence that the burn injury precludes effective operation of an automobile. </a:t>
            </a:r>
          </a:p>
          <a:p>
            <a:pPr marL="0" indent="0">
              <a:buNone/>
            </a:pPr>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9293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Reduction in Benefits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pPr>
            <a:r>
              <a:rPr lang="en-US" dirty="0"/>
              <a:t>Reduction in benefits may occur in cases where a settlement for a tort claim is granted for a disability established under 38 U.S.C. 1151</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3218419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0" y="793629"/>
            <a:ext cx="9144000" cy="1086867"/>
          </a:xfrm>
        </p:spPr>
        <p:txBody>
          <a:bodyPr/>
          <a:lstStyle/>
          <a:p>
            <a:r>
              <a:rPr lang="en-US" dirty="0"/>
              <a:t>Claims and Ratings for Automobile and Adaptive Equipment Allowance</a:t>
            </a:r>
          </a:p>
        </p:txBody>
      </p:sp>
      <p:sp>
        <p:nvSpPr>
          <p:cNvPr id="8" name="Content Placeholder 7"/>
          <p:cNvSpPr>
            <a:spLocks noGrp="1"/>
          </p:cNvSpPr>
          <p:nvPr>
            <p:ph idx="1"/>
            <p:custDataLst>
              <p:tags r:id="rId2"/>
            </p:custDataLst>
          </p:nvPr>
        </p:nvSpPr>
        <p:spPr>
          <a:xfrm>
            <a:off x="457200" y="2057400"/>
            <a:ext cx="8229600" cy="3916363"/>
          </a:xfrm>
        </p:spPr>
        <p:txBody>
          <a:bodyPr>
            <a:normAutofit/>
          </a:bodyPr>
          <a:lstStyle/>
          <a:p>
            <a:pPr marL="231775" indent="-231775">
              <a:buFont typeface="Arial" panose="020B0604020202020204" pitchFamily="34" charset="0"/>
              <a:buChar char="•"/>
            </a:pPr>
            <a:r>
              <a:rPr lang="en-US" dirty="0"/>
              <a:t>Most claims are inferred in the rating decision; however, Veterans may submit their own claim</a:t>
            </a:r>
          </a:p>
          <a:p>
            <a:pPr marL="231775" indent="-231775">
              <a:buFont typeface="Arial" panose="020B0604020202020204" pitchFamily="34" charset="0"/>
              <a:buChar char="•"/>
            </a:pPr>
            <a:r>
              <a:rPr lang="en-US" dirty="0"/>
              <a:t>There is no time limit to file a claim</a:t>
            </a:r>
          </a:p>
          <a:p>
            <a:pPr marL="231775" indent="-231775">
              <a:buFont typeface="Arial" panose="020B0604020202020204" pitchFamily="34" charset="0"/>
              <a:buChar char="•"/>
            </a:pPr>
            <a:r>
              <a:rPr lang="en-US" dirty="0"/>
              <a:t>Claim must be submitted on standard form</a:t>
            </a:r>
          </a:p>
          <a:p>
            <a:pPr marL="231775" indent="-231775">
              <a:buFont typeface="Arial" panose="020B0604020202020204" pitchFamily="34" charset="0"/>
              <a:buChar char="•"/>
            </a:pPr>
            <a:r>
              <a:rPr lang="en-US" dirty="0"/>
              <a:t>After appropriate development, submit claim to RVSR for review</a:t>
            </a:r>
          </a:p>
          <a:p>
            <a:pPr marL="231775" indent="-231775">
              <a:buFont typeface="Arial" panose="020B0604020202020204" pitchFamily="34" charset="0"/>
              <a:buChar char="•"/>
            </a:pPr>
            <a:r>
              <a:rPr lang="en-US" dirty="0"/>
              <a:t>Rating is prepared when:</a:t>
            </a:r>
          </a:p>
          <a:p>
            <a:pPr marL="463550" lvl="1" indent="-231775">
              <a:spcAft>
                <a:spcPts val="600"/>
              </a:spcAft>
            </a:pPr>
            <a:r>
              <a:rPr lang="en-US" sz="1800" dirty="0"/>
              <a:t>Claim for automobile or adaptive equipment is received from Veteran and issue was not previously considered</a:t>
            </a:r>
          </a:p>
          <a:p>
            <a:pPr marL="463550" lvl="1" indent="-231775">
              <a:spcAft>
                <a:spcPts val="600"/>
              </a:spcAft>
            </a:pPr>
            <a:r>
              <a:rPr lang="en-US" sz="1800" dirty="0"/>
              <a:t>Issue of eligibility is inferred from a disability rating that fulfills the applicable disability criteria</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1221167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Review</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pPr>
            <a:r>
              <a:rPr lang="en-US" dirty="0">
                <a:latin typeface="+mj-lt"/>
              </a:rPr>
              <a:t>By now you should be able to:</a:t>
            </a:r>
          </a:p>
          <a:p>
            <a:pPr marL="463550" lvl="1" indent="-231775"/>
            <a:r>
              <a:rPr lang="en-US" sz="2000" dirty="0">
                <a:latin typeface="+mj-lt"/>
                <a:cs typeface="Times New Roman" panose="02020603050405020304" pitchFamily="18" charset="0"/>
              </a:rPr>
              <a:t>Identify who qualifies for financial assistance for conveyance</a:t>
            </a:r>
          </a:p>
          <a:p>
            <a:pPr marL="463550" lvl="1" indent="-231775"/>
            <a:r>
              <a:rPr lang="en-US" sz="2000" dirty="0">
                <a:latin typeface="+mj-lt"/>
                <a:cs typeface="Times New Roman" panose="02020603050405020304" pitchFamily="18" charset="0"/>
              </a:rPr>
              <a:t>Understand the general differences between financial assistance for conveyance and adaptive equipment</a:t>
            </a:r>
          </a:p>
          <a:p>
            <a:pPr marL="463550" lvl="1" indent="-231775"/>
            <a:r>
              <a:rPr lang="en-US" sz="2000" dirty="0">
                <a:latin typeface="+mj-lt"/>
                <a:cs typeface="Times New Roman" panose="02020603050405020304" pitchFamily="18" charset="0"/>
              </a:rPr>
              <a:t>Identify who qualifies for automobile adaptive equipment allowance</a:t>
            </a:r>
          </a:p>
          <a:p>
            <a:pPr marL="463550" lvl="1" indent="-231775"/>
            <a:r>
              <a:rPr lang="en-US" sz="2000" dirty="0">
                <a:latin typeface="+mj-lt"/>
                <a:cs typeface="Times New Roman" panose="02020603050405020304" pitchFamily="18" charset="0"/>
              </a:rPr>
              <a:t>Understand when to address claims for automobile and adaptive equipment</a:t>
            </a:r>
          </a:p>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13</a:t>
            </a:fld>
            <a:endParaRPr lang="en-US" dirty="0"/>
          </a:p>
        </p:txBody>
      </p:sp>
    </p:spTree>
    <p:extLst>
      <p:ext uri="{BB962C8B-B14F-4D97-AF65-F5344CB8AC3E}">
        <p14:creationId xmlns:p14="http://schemas.microsoft.com/office/powerpoint/2010/main" val="2711371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lstStyle/>
          <a:p>
            <a:r>
              <a:rPr lang="en-US" dirty="0"/>
              <a:t>Questions about Automobile and Adaptive Equipment?</a:t>
            </a:r>
          </a:p>
        </p:txBody>
      </p:sp>
      <p:sp>
        <p:nvSpPr>
          <p:cNvPr id="6" name="Subtitle 5"/>
          <p:cNvSpPr>
            <a:spLocks noGrp="1"/>
          </p:cNvSpPr>
          <p:nvPr>
            <p:ph idx="1"/>
            <p:custDataLst>
              <p:tags r:id="rId2"/>
            </p:custDataLst>
          </p:nvPr>
        </p:nvSpPr>
        <p:spPr>
          <a:xfrm>
            <a:off x="457200" y="2057400"/>
            <a:ext cx="8229600" cy="3916363"/>
          </a:xfrm>
        </p:spPr>
        <p:txBody>
          <a:bodyPr/>
          <a:lstStyle/>
          <a:p>
            <a:r>
              <a:rPr lang="en-US" sz="1800" dirty="0"/>
              <a:t>Next Lesson – SAH/SHA</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14</a:t>
            </a:fld>
            <a:endParaRPr lang="en-US" dirty="0"/>
          </a:p>
        </p:txBody>
      </p:sp>
    </p:spTree>
    <p:extLst>
      <p:ext uri="{BB962C8B-B14F-4D97-AF65-F5344CB8AC3E}">
        <p14:creationId xmlns:p14="http://schemas.microsoft.com/office/powerpoint/2010/main" val="2236502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4406902"/>
            <a:ext cx="8810625" cy="1362075"/>
          </a:xfrm>
        </p:spPr>
        <p:txBody>
          <a:bodyPr>
            <a:normAutofit/>
          </a:bodyPr>
          <a:lstStyle/>
          <a:p>
            <a:pPr marL="285750" indent="-285750"/>
            <a:r>
              <a:rPr lang="en-US" sz="2800" cap="none" dirty="0"/>
              <a:t>	Special Adapted Housing and Special Housing Adaptation</a:t>
            </a:r>
          </a:p>
        </p:txBody>
      </p:sp>
      <p:sp>
        <p:nvSpPr>
          <p:cNvPr id="4" name="Slide Number Placeholder 3"/>
          <p:cNvSpPr>
            <a:spLocks noGrp="1"/>
          </p:cNvSpPr>
          <p:nvPr>
            <p:ph type="sldNum" sz="quarter" idx="10"/>
            <p:custDataLst>
              <p:tags r:id="rId2"/>
            </p:custDataLst>
          </p:nvPr>
        </p:nvSpPr>
        <p:spPr>
          <a:xfrm>
            <a:off x="6931152" y="6601976"/>
            <a:ext cx="2133600" cy="365125"/>
          </a:xfrm>
        </p:spPr>
        <p:txBody>
          <a:bodyPr/>
          <a:lstStyle/>
          <a:p>
            <a:fld id="{7C414AED-89CE-4A48-8B2B-1B3A5C68EA2A}" type="slidenum">
              <a:rPr lang="en-US" sz="1400" smtClean="0"/>
              <a:t>15</a:t>
            </a:fld>
            <a:endParaRPr lang="en-US" sz="1400" dirty="0"/>
          </a:p>
        </p:txBody>
      </p:sp>
    </p:spTree>
    <p:extLst>
      <p:ext uri="{BB962C8B-B14F-4D97-AF65-F5344CB8AC3E}">
        <p14:creationId xmlns:p14="http://schemas.microsoft.com/office/powerpoint/2010/main" val="3946338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lstStyle/>
          <a:p>
            <a:r>
              <a:rPr lang="en-US" dirty="0"/>
              <a:t>Objectives</a:t>
            </a:r>
          </a:p>
        </p:txBody>
      </p:sp>
      <p:sp>
        <p:nvSpPr>
          <p:cNvPr id="6" name="Content Placeholder 5"/>
          <p:cNvSpPr>
            <a:spLocks noGrp="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pPr>
            <a:r>
              <a:rPr lang="en-US" dirty="0"/>
              <a:t>Understand the general difference between special adapted housing (SAH) and special housing adaptation (SHA)</a:t>
            </a:r>
          </a:p>
          <a:p>
            <a:pPr marL="231775" indent="-231775">
              <a:buFont typeface="Arial" panose="020B0604020202020204" pitchFamily="34" charset="0"/>
              <a:buChar char="•"/>
            </a:pPr>
            <a:r>
              <a:rPr lang="en-US" dirty="0"/>
              <a:t>Identify who qualifies for SAH</a:t>
            </a:r>
          </a:p>
          <a:p>
            <a:pPr marL="231775" indent="-231775">
              <a:buFont typeface="Arial" panose="020B0604020202020204" pitchFamily="34" charset="0"/>
              <a:buChar char="•"/>
            </a:pPr>
            <a:r>
              <a:rPr lang="en-US" dirty="0"/>
              <a:t>Identify who qualifies for SHA</a:t>
            </a:r>
          </a:p>
          <a:p>
            <a:pPr marL="231775" indent="-231775">
              <a:buFont typeface="Arial" panose="020B0604020202020204" pitchFamily="34" charset="0"/>
              <a:buChar char="•"/>
            </a:pPr>
            <a:r>
              <a:rPr lang="en-US" dirty="0"/>
              <a:t>Recognize when the VSC will make a basic eligibility determination for SAH and SHA</a:t>
            </a:r>
          </a:p>
          <a:p>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3696927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lstStyle/>
          <a:p>
            <a:r>
              <a:rPr lang="en-US" dirty="0"/>
              <a:t>Purpose of Special Adapted Housing and Special Housing Adaptation</a:t>
            </a:r>
          </a:p>
        </p:txBody>
      </p:sp>
      <p:sp>
        <p:nvSpPr>
          <p:cNvPr id="6" name="Content Placeholder 5"/>
          <p:cNvSpPr>
            <a:spLocks noGrp="1"/>
          </p:cNvSpPr>
          <p:nvPr>
            <p:ph idx="1"/>
            <p:custDataLst>
              <p:tags r:id="rId2"/>
            </p:custDataLst>
          </p:nvPr>
        </p:nvSpPr>
        <p:spPr>
          <a:xfrm>
            <a:off x="457200" y="2057400"/>
            <a:ext cx="8229600" cy="3916363"/>
          </a:xfrm>
        </p:spPr>
        <p:txBody>
          <a:bodyPr>
            <a:normAutofit/>
          </a:bodyPr>
          <a:lstStyle/>
          <a:p>
            <a:pPr marL="231775" indent="-231775">
              <a:buFont typeface="Arial" panose="020B0604020202020204" pitchFamily="34" charset="0"/>
              <a:buChar char="•"/>
            </a:pPr>
            <a:r>
              <a:rPr lang="en-US" dirty="0">
                <a:latin typeface="+mj-lt"/>
              </a:rPr>
              <a:t>Special Adapted Housing (SAH)</a:t>
            </a:r>
          </a:p>
          <a:p>
            <a:pPr marL="463550" lvl="1" indent="-231775">
              <a:spcAft>
                <a:spcPts val="600"/>
              </a:spcAft>
            </a:pPr>
            <a:r>
              <a:rPr lang="en-US" sz="1800" dirty="0">
                <a:latin typeface="+mj-lt"/>
                <a:cs typeface="Times New Roman" panose="02020603050405020304" pitchFamily="18" charset="0"/>
              </a:rPr>
              <a:t>Assists Veteran in constructing or adapting home</a:t>
            </a:r>
          </a:p>
          <a:p>
            <a:pPr marL="463550" lvl="1" indent="-231775">
              <a:spcAft>
                <a:spcPts val="600"/>
              </a:spcAft>
            </a:pPr>
            <a:r>
              <a:rPr lang="en-US" sz="1800" dirty="0">
                <a:latin typeface="+mj-lt"/>
                <a:cs typeface="Times New Roman" panose="02020603050405020304" pitchFamily="18" charset="0"/>
              </a:rPr>
              <a:t>Can be applied against unpaid mortgage principal</a:t>
            </a:r>
          </a:p>
          <a:p>
            <a:pPr marL="463550" lvl="1" indent="-231775">
              <a:spcAft>
                <a:spcPts val="600"/>
              </a:spcAft>
            </a:pPr>
            <a:r>
              <a:rPr lang="en-US" sz="1800" dirty="0">
                <a:latin typeface="+mj-lt"/>
                <a:cs typeface="Times New Roman" panose="02020603050405020304" pitchFamily="18" charset="0"/>
              </a:rPr>
              <a:t>Grant of not more than 50 percent of the cost of the house, up to amount allowable by law</a:t>
            </a:r>
          </a:p>
          <a:p>
            <a:pPr marL="231775" indent="-231775">
              <a:buFont typeface="Arial" panose="020B0604020202020204" pitchFamily="34" charset="0"/>
              <a:buChar char="•"/>
            </a:pPr>
            <a:r>
              <a:rPr lang="en-US" dirty="0">
                <a:latin typeface="+mj-lt"/>
              </a:rPr>
              <a:t>Special Housing Adaptation (SHA)</a:t>
            </a:r>
          </a:p>
          <a:p>
            <a:pPr marL="463550" lvl="1" indent="-231775">
              <a:spcAft>
                <a:spcPts val="600"/>
              </a:spcAft>
            </a:pPr>
            <a:r>
              <a:rPr lang="en-US" sz="1800" dirty="0">
                <a:latin typeface="+mj-lt"/>
                <a:cs typeface="Times New Roman" panose="02020603050405020304" pitchFamily="18" charset="0"/>
              </a:rPr>
              <a:t>Adapts home in which the Veteran intends to live (own or family member)</a:t>
            </a:r>
          </a:p>
          <a:p>
            <a:pPr marL="463550" lvl="1" indent="-231775">
              <a:spcAft>
                <a:spcPts val="600"/>
              </a:spcAft>
            </a:pPr>
            <a:r>
              <a:rPr lang="en-US" sz="1800" dirty="0">
                <a:latin typeface="+mj-lt"/>
                <a:cs typeface="Times New Roman" panose="02020603050405020304" pitchFamily="18" charset="0"/>
              </a:rPr>
              <a:t>Helps purchase already adapted home</a:t>
            </a:r>
          </a:p>
          <a:p>
            <a:pPr marL="463550" lvl="1" indent="-231775">
              <a:spcAft>
                <a:spcPts val="600"/>
              </a:spcAft>
            </a:pPr>
            <a:r>
              <a:rPr lang="en-US" sz="1800" dirty="0">
                <a:latin typeface="+mj-lt"/>
                <a:cs typeface="Times New Roman" panose="02020603050405020304" pitchFamily="18" charset="0"/>
              </a:rPr>
              <a:t>Grant for actual cost to adapt house or appraised market value of necessary adapted features, up to amount allowable by law</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21568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Who Qualifies for SAH or SHA? </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1775" lvl="0" indent="-231775" hangingPunct="0">
              <a:buFont typeface="Arial" panose="020B0604020202020204" pitchFamily="34" charset="0"/>
              <a:buChar char="•"/>
            </a:pPr>
            <a:r>
              <a:rPr lang="en-US" dirty="0"/>
              <a:t>A Veteran is entitled to compensation under 38 U.S.C. Chapter 11 for a permanently and totally disabling qualifying condition, or</a:t>
            </a:r>
          </a:p>
          <a:p>
            <a:pPr marL="231775" indent="-231775" hangingPunct="0">
              <a:buFont typeface="Arial" panose="020B0604020202020204" pitchFamily="34" charset="0"/>
              <a:buChar char="•"/>
            </a:pPr>
            <a:endParaRPr lang="en-US" dirty="0"/>
          </a:p>
          <a:p>
            <a:pPr marL="231775" lvl="0" indent="-231775" hangingPunct="0">
              <a:buFont typeface="Arial" panose="020B0604020202020204" pitchFamily="34" charset="0"/>
              <a:buChar char="•"/>
            </a:pPr>
            <a:r>
              <a:rPr lang="en-US" dirty="0"/>
              <a:t>A service member on active duty has a permanently and totally disabling qualifying condition incurred or aggravated in the line of duty.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18</a:t>
            </a:fld>
            <a:endParaRPr lang="en-US" dirty="0"/>
          </a:p>
        </p:txBody>
      </p:sp>
    </p:spTree>
    <p:extLst>
      <p:ext uri="{BB962C8B-B14F-4D97-AF65-F5344CB8AC3E}">
        <p14:creationId xmlns:p14="http://schemas.microsoft.com/office/powerpoint/2010/main" val="1984223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Qualifying Conditions for </a:t>
            </a:r>
            <a:r>
              <a:rPr lang="en-US" b="1" u="sng" dirty="0"/>
              <a:t>SAH</a:t>
            </a:r>
          </a:p>
        </p:txBody>
      </p:sp>
      <p:sp>
        <p:nvSpPr>
          <p:cNvPr id="5" name="Content Placeholder 4"/>
          <p:cNvSpPr>
            <a:spLocks noGrp="1"/>
          </p:cNvSpPr>
          <p:nvPr>
            <p:ph idx="1"/>
            <p:custDataLst>
              <p:tags r:id="rId2"/>
            </p:custDataLst>
          </p:nvPr>
        </p:nvSpPr>
        <p:spPr>
          <a:xfrm>
            <a:off x="256032" y="1911096"/>
            <a:ext cx="4315968" cy="3916363"/>
          </a:xfrm>
        </p:spPr>
        <p:txBody>
          <a:bodyPr>
            <a:normAutofit fontScale="25000" lnSpcReduction="20000"/>
          </a:bodyPr>
          <a:lstStyle/>
          <a:p>
            <a:pPr marL="231775" lvl="0" indent="-231775" hangingPunct="0">
              <a:lnSpc>
                <a:spcPct val="120000"/>
              </a:lnSpc>
              <a:buFont typeface="Arial" panose="020B0604020202020204" pitchFamily="34" charset="0"/>
              <a:buChar char="•"/>
            </a:pPr>
            <a:r>
              <a:rPr lang="en-US" sz="7200" dirty="0">
                <a:latin typeface="+mj-lt"/>
              </a:rPr>
              <a:t>Amyotrophic lateral sclerosis (ALS)</a:t>
            </a:r>
          </a:p>
          <a:p>
            <a:pPr marL="231775" lvl="0" indent="-231775" hangingPunct="0">
              <a:lnSpc>
                <a:spcPct val="120000"/>
              </a:lnSpc>
              <a:buFont typeface="Arial" panose="020B0604020202020204" pitchFamily="34" charset="0"/>
              <a:buChar char="•"/>
            </a:pPr>
            <a:r>
              <a:rPr lang="en-US" sz="7200" dirty="0">
                <a:latin typeface="+mj-lt"/>
              </a:rPr>
              <a:t>Loss or loss of use of </a:t>
            </a:r>
          </a:p>
          <a:p>
            <a:pPr marL="463550" lvl="1" indent="-231775" hangingPunct="0">
              <a:lnSpc>
                <a:spcPct val="120000"/>
              </a:lnSpc>
              <a:spcAft>
                <a:spcPts val="600"/>
              </a:spcAft>
            </a:pPr>
            <a:r>
              <a:rPr lang="en-US" sz="6400" dirty="0">
                <a:latin typeface="+mj-lt"/>
                <a:cs typeface="Times New Roman" panose="02020603050405020304" pitchFamily="18" charset="0"/>
              </a:rPr>
              <a:t>Both lower extremities</a:t>
            </a:r>
          </a:p>
          <a:p>
            <a:pPr marL="463550" lvl="1" indent="-231775" hangingPunct="0">
              <a:lnSpc>
                <a:spcPct val="120000"/>
              </a:lnSpc>
              <a:spcAft>
                <a:spcPts val="600"/>
              </a:spcAft>
            </a:pPr>
            <a:r>
              <a:rPr lang="en-US" sz="6400" dirty="0">
                <a:latin typeface="+mj-lt"/>
                <a:cs typeface="Times New Roman" panose="02020603050405020304" pitchFamily="18" charset="0"/>
              </a:rPr>
              <a:t>One lower extremity and one upper extremity affecting balance or propulsion</a:t>
            </a:r>
          </a:p>
          <a:p>
            <a:pPr marL="463550" lvl="1" indent="-231775" hangingPunct="0">
              <a:lnSpc>
                <a:spcPct val="120000"/>
              </a:lnSpc>
              <a:spcAft>
                <a:spcPts val="600"/>
              </a:spcAft>
            </a:pPr>
            <a:r>
              <a:rPr lang="en-US" sz="6400" dirty="0">
                <a:latin typeface="+mj-lt"/>
                <a:cs typeface="Times New Roman" panose="02020603050405020304" pitchFamily="18" charset="0"/>
              </a:rPr>
              <a:t>One lower extremity plus residuals of organic disease or injury affecting balance or propulsion such as to preclude locomotion without the aid of braces, crutches, canes, or a wheelchair (preclude location meaning the necessity for regular use of a wheelchair, braces, crutches or canes as a normal mode of locomotion, although occasional locomotion by other means may be possible)***</a:t>
            </a:r>
          </a:p>
          <a:p>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19</a:t>
            </a:fld>
            <a:endParaRPr lang="en-US" dirty="0"/>
          </a:p>
        </p:txBody>
      </p:sp>
      <p:sp>
        <p:nvSpPr>
          <p:cNvPr id="6" name="Content Placeholder 5"/>
          <p:cNvSpPr>
            <a:spLocks noGrp="1"/>
          </p:cNvSpPr>
          <p:nvPr>
            <p:ph sz="half" idx="4294967295"/>
            <p:custDataLst>
              <p:tags r:id="rId4"/>
            </p:custDataLst>
          </p:nvPr>
        </p:nvSpPr>
        <p:spPr>
          <a:xfrm>
            <a:off x="4572000" y="1911096"/>
            <a:ext cx="4315968" cy="4392168"/>
          </a:xfrm>
        </p:spPr>
        <p:txBody>
          <a:bodyPr>
            <a:noAutofit/>
          </a:bodyPr>
          <a:lstStyle/>
          <a:p>
            <a:pPr marL="342900" lvl="0" indent="-342900" hangingPunct="0">
              <a:spcAft>
                <a:spcPts val="600"/>
              </a:spcAft>
              <a:buClr>
                <a:schemeClr val="tx1"/>
              </a:buClr>
              <a:buFont typeface="Arial" panose="020B0604020202020204" pitchFamily="34" charset="0"/>
              <a:buChar char="•"/>
            </a:pPr>
            <a:r>
              <a:rPr lang="en-US" sz="1800" dirty="0"/>
              <a:t>Loss or loss of use of both upper extremities precluding use of the arms at or above</a:t>
            </a:r>
          </a:p>
          <a:p>
            <a:pPr marL="342900" lvl="0" indent="-342900" hangingPunct="0">
              <a:spcAft>
                <a:spcPts val="600"/>
              </a:spcAft>
              <a:buClr>
                <a:schemeClr val="tx1"/>
              </a:buClr>
              <a:buFont typeface="Arial" panose="020B0604020202020204" pitchFamily="34" charset="0"/>
              <a:buChar char="•"/>
            </a:pPr>
            <a:r>
              <a:rPr lang="en-US" sz="1800" dirty="0"/>
              <a:t>Blindness in both eyes, having light perception only, and the loss of use of one lower extremity, or</a:t>
            </a:r>
          </a:p>
          <a:p>
            <a:pPr marL="342900" lvl="0" indent="-342900" hangingPunct="0">
              <a:spcAft>
                <a:spcPts val="600"/>
              </a:spcAft>
              <a:buClr>
                <a:schemeClr val="tx1"/>
              </a:buClr>
              <a:buFont typeface="Arial" panose="020B0604020202020204" pitchFamily="34" charset="0"/>
              <a:buChar char="•"/>
            </a:pPr>
            <a:r>
              <a:rPr lang="en-US" sz="1800" dirty="0"/>
              <a:t>A severe burn injury with full thickness or subdermal burns that have resulted in contractures with limitation of motion of</a:t>
            </a:r>
          </a:p>
          <a:p>
            <a:pPr marL="342900" lvl="0" indent="-342900" hangingPunct="0">
              <a:spcAft>
                <a:spcPts val="600"/>
              </a:spcAft>
              <a:buClr>
                <a:schemeClr val="tx1"/>
              </a:buClr>
              <a:buFont typeface="Arial" panose="020B0604020202020204" pitchFamily="34" charset="0"/>
              <a:buChar char="•"/>
            </a:pPr>
            <a:r>
              <a:rPr lang="en-US" sz="1800" dirty="0"/>
              <a:t>Two or more extremities, or</a:t>
            </a:r>
          </a:p>
          <a:p>
            <a:pPr marL="342900" lvl="0" indent="-342900" hangingPunct="0">
              <a:spcAft>
                <a:spcPts val="600"/>
              </a:spcAft>
              <a:buClr>
                <a:schemeClr val="tx1"/>
              </a:buClr>
              <a:buFont typeface="Arial" panose="020B0604020202020204" pitchFamily="34" charset="0"/>
              <a:buChar char="•"/>
            </a:pPr>
            <a:r>
              <a:rPr lang="en-US" sz="1800" dirty="0"/>
              <a:t>At least one extremity and the trunk</a:t>
            </a:r>
            <a:endParaRPr lang="en-US" sz="100" dirty="0"/>
          </a:p>
          <a:p>
            <a:pPr algn="r">
              <a:spcAft>
                <a:spcPts val="600"/>
              </a:spcAft>
            </a:pPr>
            <a:endParaRPr lang="en-US" sz="100" dirty="0"/>
          </a:p>
          <a:p>
            <a:pPr algn="r">
              <a:spcAft>
                <a:spcPts val="600"/>
              </a:spcAft>
            </a:pPr>
            <a:r>
              <a:rPr lang="en-US" sz="1400" dirty="0"/>
              <a:t>***Temporary SAH Criteria Under PL 112-154</a:t>
            </a:r>
          </a:p>
        </p:txBody>
      </p:sp>
    </p:spTree>
    <p:extLst>
      <p:ext uri="{BB962C8B-B14F-4D97-AF65-F5344CB8AC3E}">
        <p14:creationId xmlns:p14="http://schemas.microsoft.com/office/powerpoint/2010/main" val="3429417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08632"/>
            <a:ext cx="8229600" cy="3916363"/>
          </a:xfrm>
        </p:spPr>
        <p:txBody>
          <a:bodyPr>
            <a:noAutofit/>
          </a:bodyPr>
          <a:lstStyle/>
          <a:p>
            <a:pPr marL="231775" lvl="0" indent="-231775" hangingPunct="0">
              <a:buFont typeface="Arial" panose="020B0604020202020204" pitchFamily="34" charset="0"/>
              <a:buChar char="•"/>
            </a:pPr>
            <a:r>
              <a:rPr lang="en-US" sz="1900" dirty="0"/>
              <a:t>38 U.S.C. Chapter 21, Specially adapted housing for disabled Veterans</a:t>
            </a:r>
          </a:p>
          <a:p>
            <a:pPr marL="231775" lvl="0" indent="-231775" hangingPunct="0">
              <a:buFont typeface="Arial" panose="020B0604020202020204" pitchFamily="34" charset="0"/>
              <a:buChar char="•"/>
            </a:pPr>
            <a:r>
              <a:rPr lang="en-US" sz="1900" dirty="0"/>
              <a:t>38 U.S.C.  Chapter 39, Automobiles and adaptive equipment for certain disabled Veterans and members of the armed forces</a:t>
            </a:r>
          </a:p>
          <a:p>
            <a:pPr marL="231775" lvl="0" indent="-231775" hangingPunct="0">
              <a:buFont typeface="Arial" panose="020B0604020202020204" pitchFamily="34" charset="0"/>
              <a:buChar char="•"/>
            </a:pPr>
            <a:r>
              <a:rPr lang="en-US" sz="1900" dirty="0"/>
              <a:t>38 C.F.R. 3.357, Civil service preference ratings</a:t>
            </a:r>
          </a:p>
          <a:p>
            <a:pPr marL="231775" lvl="0" indent="-231775" hangingPunct="0">
              <a:buFont typeface="Arial" panose="020B0604020202020204" pitchFamily="34" charset="0"/>
              <a:buChar char="•"/>
            </a:pPr>
            <a:r>
              <a:rPr lang="en-US" sz="1900" dirty="0"/>
              <a:t>38 C.F.R. 3.383, Special consideration for paired organs and extremities</a:t>
            </a:r>
          </a:p>
          <a:p>
            <a:pPr marL="231775" lvl="0" indent="-231775" hangingPunct="0">
              <a:buFont typeface="Arial" panose="020B0604020202020204" pitchFamily="34" charset="0"/>
              <a:buChar char="•"/>
            </a:pPr>
            <a:r>
              <a:rPr lang="en-US" sz="1900" dirty="0"/>
              <a:t>38 C.F.R. 3.808, Automobiles or other conveyances and adaptive equipment; certification</a:t>
            </a:r>
          </a:p>
          <a:p>
            <a:pPr marL="231775" lvl="0" indent="-231775" hangingPunct="0">
              <a:buFont typeface="Arial" panose="020B0604020202020204" pitchFamily="34" charset="0"/>
              <a:buChar char="•"/>
            </a:pPr>
            <a:r>
              <a:rPr lang="en-US" sz="1900" dirty="0"/>
              <a:t>38 C.F.R. 3.809, Specially adapted housing under 38 U.S.C. 2101(a)(2)(A)(i)</a:t>
            </a:r>
          </a:p>
          <a:p>
            <a:pPr marL="231775" lvl="0" indent="-231775" hangingPunct="0">
              <a:buFont typeface="Arial" panose="020B0604020202020204" pitchFamily="34" charset="0"/>
              <a:buChar char="•"/>
            </a:pPr>
            <a:r>
              <a:rPr lang="en-US" sz="1900" dirty="0"/>
              <a:t>38 C.F.R. 3.809(a), Special home adaptation grants under 38 U.S.C. 2101(b)</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862826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lstStyle/>
          <a:p>
            <a:r>
              <a:rPr lang="en-US" dirty="0"/>
              <a:t>Qualifying Conditions for </a:t>
            </a:r>
            <a:r>
              <a:rPr lang="en-US" b="1" u="sng" dirty="0"/>
              <a:t>SHA</a:t>
            </a:r>
            <a:endParaRPr lang="en-US" dirty="0"/>
          </a:p>
        </p:txBody>
      </p:sp>
      <p:sp>
        <p:nvSpPr>
          <p:cNvPr id="6" name="Content Placeholder 5"/>
          <p:cNvSpPr>
            <a:spLocks noGrp="1"/>
          </p:cNvSpPr>
          <p:nvPr>
            <p:ph idx="1"/>
            <p:custDataLst>
              <p:tags r:id="rId2"/>
            </p:custDataLst>
          </p:nvPr>
        </p:nvSpPr>
        <p:spPr>
          <a:xfrm>
            <a:off x="457200" y="2057398"/>
            <a:ext cx="4114800" cy="3916363"/>
          </a:xfrm>
        </p:spPr>
        <p:txBody>
          <a:bodyPr>
            <a:normAutofit/>
          </a:bodyPr>
          <a:lstStyle/>
          <a:p>
            <a:pPr marL="231775" lvl="0" indent="-231775" hangingPunct="0">
              <a:buFont typeface="Arial" panose="020B0604020202020204" pitchFamily="34" charset="0"/>
              <a:buChar char="•"/>
            </a:pPr>
            <a:r>
              <a:rPr lang="en-US" sz="1800" dirty="0">
                <a:latin typeface="+mj-lt"/>
              </a:rPr>
              <a:t>Blindness with visual acuity of 20/200 or less in each eye</a:t>
            </a:r>
          </a:p>
          <a:p>
            <a:pPr marL="231775" lvl="0" indent="-231775" hangingPunct="0">
              <a:buFont typeface="Arial" panose="020B0604020202020204" pitchFamily="34" charset="0"/>
              <a:buChar char="•"/>
            </a:pPr>
            <a:r>
              <a:rPr lang="en-US" sz="1800" dirty="0">
                <a:latin typeface="+mj-lt"/>
              </a:rPr>
              <a:t>Permanent and total disability from loss or loss of use of both hands</a:t>
            </a:r>
          </a:p>
          <a:p>
            <a:pPr marL="231775" lvl="0" indent="-231775" hangingPunct="0">
              <a:buFont typeface="Arial" panose="020B0604020202020204" pitchFamily="34" charset="0"/>
              <a:buChar char="•"/>
            </a:pPr>
            <a:r>
              <a:rPr lang="en-US" sz="1800" dirty="0">
                <a:latin typeface="+mj-lt"/>
              </a:rPr>
              <a:t>Residuals of an inhalation injury, including, but not limited to</a:t>
            </a:r>
          </a:p>
          <a:p>
            <a:pPr marL="463550" lvl="1" indent="-231775" hangingPunct="0">
              <a:spcAft>
                <a:spcPts val="600"/>
              </a:spcAft>
            </a:pPr>
            <a:r>
              <a:rPr lang="en-US" sz="1600" dirty="0">
                <a:latin typeface="+mj-lt"/>
                <a:cs typeface="Times New Roman" panose="02020603050405020304" pitchFamily="18" charset="0"/>
              </a:rPr>
              <a:t>Pulmonary fibrosis</a:t>
            </a:r>
          </a:p>
          <a:p>
            <a:pPr marL="463550" lvl="1" indent="-231775" hangingPunct="0">
              <a:spcAft>
                <a:spcPts val="600"/>
              </a:spcAft>
            </a:pPr>
            <a:r>
              <a:rPr lang="en-US" sz="1600" dirty="0">
                <a:latin typeface="+mj-lt"/>
                <a:cs typeface="Times New Roman" panose="02020603050405020304" pitchFamily="18" charset="0"/>
              </a:rPr>
              <a:t>Asthma, or</a:t>
            </a:r>
          </a:p>
          <a:p>
            <a:pPr marL="463550" lvl="1" indent="-231775" hangingPunct="0">
              <a:spcAft>
                <a:spcPts val="600"/>
              </a:spcAft>
            </a:pPr>
            <a:r>
              <a:rPr lang="en-US" sz="1600" dirty="0">
                <a:latin typeface="+mj-lt"/>
                <a:cs typeface="Times New Roman" panose="02020603050405020304" pitchFamily="18" charset="0"/>
              </a:rPr>
              <a:t>Chronic obstructive pulmonary disease (COPD)</a:t>
            </a:r>
          </a:p>
          <a:p>
            <a:endParaRPr lang="en-US" sz="18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20</a:t>
            </a:fld>
            <a:endParaRPr lang="en-US" dirty="0"/>
          </a:p>
        </p:txBody>
      </p:sp>
      <p:sp>
        <p:nvSpPr>
          <p:cNvPr id="7" name="Content Placeholder 6"/>
          <p:cNvSpPr>
            <a:spLocks noGrp="1"/>
          </p:cNvSpPr>
          <p:nvPr>
            <p:ph sz="half" idx="4294967295"/>
            <p:custDataLst>
              <p:tags r:id="rId4"/>
            </p:custDataLst>
          </p:nvPr>
        </p:nvSpPr>
        <p:spPr>
          <a:xfrm>
            <a:off x="4572000" y="2057398"/>
            <a:ext cx="3744912" cy="4262437"/>
          </a:xfrm>
        </p:spPr>
        <p:txBody>
          <a:bodyPr>
            <a:noAutofit/>
          </a:bodyPr>
          <a:lstStyle/>
          <a:p>
            <a:pPr marL="231775" lvl="0" indent="-231775" hangingPunct="0">
              <a:buFont typeface="Arial" panose="020B0604020202020204" pitchFamily="34" charset="0"/>
              <a:buChar char="•"/>
            </a:pPr>
            <a:r>
              <a:rPr lang="en-US" sz="1800" dirty="0">
                <a:latin typeface="+mj-lt"/>
              </a:rPr>
              <a:t>Permanent and total disability from a severe burn injury </a:t>
            </a:r>
          </a:p>
          <a:p>
            <a:pPr marL="463550" lvl="1" indent="-231775" hangingPunct="0">
              <a:buFont typeface="Arial" panose="020B0604020202020204" pitchFamily="34" charset="0"/>
              <a:buChar char="•"/>
            </a:pPr>
            <a:r>
              <a:rPr lang="en-US" sz="1600" dirty="0">
                <a:latin typeface="+mj-lt"/>
                <a:cs typeface="Times New Roman" panose="02020603050405020304" pitchFamily="18" charset="0"/>
              </a:rPr>
              <a:t>Deep partial thickness burns that have resulted in contractures with limitation of motion of </a:t>
            </a:r>
          </a:p>
          <a:p>
            <a:pPr marL="682625" lvl="2" indent="-219075" hangingPunct="0">
              <a:buFont typeface="Arial" panose="020B0604020202020204" pitchFamily="34" charset="0"/>
              <a:buChar char="•"/>
            </a:pPr>
            <a:r>
              <a:rPr lang="en-US" sz="1400" dirty="0">
                <a:latin typeface="+mj-lt"/>
                <a:cs typeface="Times New Roman" panose="02020603050405020304" pitchFamily="18" charset="0"/>
              </a:rPr>
              <a:t>Two or more extremities, or</a:t>
            </a:r>
          </a:p>
          <a:p>
            <a:pPr marL="682625" lvl="2" indent="-219075" hangingPunct="0">
              <a:buFont typeface="Arial" panose="020B0604020202020204" pitchFamily="34" charset="0"/>
              <a:buChar char="•"/>
            </a:pPr>
            <a:r>
              <a:rPr lang="en-US" sz="1400" dirty="0">
                <a:latin typeface="+mj-lt"/>
                <a:cs typeface="Times New Roman" panose="02020603050405020304" pitchFamily="18" charset="0"/>
              </a:rPr>
              <a:t>At least one extremity </a:t>
            </a:r>
            <a:r>
              <a:rPr lang="en-US" sz="1400" i="1" dirty="0">
                <a:latin typeface="+mj-lt"/>
                <a:cs typeface="Times New Roman" panose="02020603050405020304" pitchFamily="18" charset="0"/>
              </a:rPr>
              <a:t>and</a:t>
            </a:r>
            <a:r>
              <a:rPr lang="en-US" sz="1400" dirty="0">
                <a:latin typeface="+mj-lt"/>
                <a:cs typeface="Times New Roman" panose="02020603050405020304" pitchFamily="18" charset="0"/>
              </a:rPr>
              <a:t> the trunk</a:t>
            </a:r>
          </a:p>
          <a:p>
            <a:pPr marL="463550" lvl="1" indent="-231775" hangingPunct="0">
              <a:buFont typeface="Arial" panose="020B0604020202020204" pitchFamily="34" charset="0"/>
              <a:buChar char="•"/>
            </a:pPr>
            <a:r>
              <a:rPr lang="en-US" sz="1600" dirty="0">
                <a:latin typeface="+mj-lt"/>
                <a:cs typeface="Times New Roman" panose="02020603050405020304" pitchFamily="18" charset="0"/>
              </a:rPr>
              <a:t>Full thickness or subdermal that have resulted in contractures with limitation of motion of </a:t>
            </a:r>
          </a:p>
          <a:p>
            <a:pPr marL="682625" lvl="2" indent="-219075" hangingPunct="0">
              <a:buFont typeface="Arial" panose="020B0604020202020204" pitchFamily="34" charset="0"/>
              <a:buChar char="•"/>
            </a:pPr>
            <a:r>
              <a:rPr lang="en-US" sz="1400" dirty="0">
                <a:latin typeface="+mj-lt"/>
                <a:cs typeface="Times New Roman" panose="02020603050405020304" pitchFamily="18" charset="0"/>
              </a:rPr>
              <a:t>One ore more extremities, or</a:t>
            </a:r>
          </a:p>
          <a:p>
            <a:pPr marL="682625" lvl="2" indent="-219075">
              <a:buFont typeface="Arial" panose="020B0604020202020204" pitchFamily="34" charset="0"/>
              <a:buChar char="•"/>
            </a:pPr>
            <a:r>
              <a:rPr lang="en-US" sz="1400" dirty="0">
                <a:latin typeface="+mj-lt"/>
                <a:cs typeface="Times New Roman" panose="02020603050405020304" pitchFamily="18" charset="0"/>
              </a:rPr>
              <a:t>The trunk</a:t>
            </a:r>
            <a:endParaRPr lang="en-US" sz="1800" dirty="0">
              <a:latin typeface="+mj-lt"/>
              <a:cs typeface="Times New Roman" panose="02020603050405020304" pitchFamily="18" charset="0"/>
            </a:endParaRPr>
          </a:p>
        </p:txBody>
      </p:sp>
    </p:spTree>
    <p:extLst>
      <p:ext uri="{BB962C8B-B14F-4D97-AF65-F5344CB8AC3E}">
        <p14:creationId xmlns:p14="http://schemas.microsoft.com/office/powerpoint/2010/main" val="2053650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1"/>
            </p:custDataLst>
          </p:nvPr>
        </p:nvSpPr>
        <p:spPr>
          <a:xfrm>
            <a:off x="0" y="793629"/>
            <a:ext cx="9144000" cy="1086867"/>
          </a:xfrm>
        </p:spPr>
        <p:txBody>
          <a:bodyPr/>
          <a:lstStyle/>
          <a:p>
            <a:r>
              <a:rPr lang="en-US" dirty="0"/>
              <a:t>Reduction in Benefits</a:t>
            </a:r>
          </a:p>
        </p:txBody>
      </p:sp>
      <p:sp>
        <p:nvSpPr>
          <p:cNvPr id="7" name="Content Placeholder 6"/>
          <p:cNvSpPr>
            <a:spLocks noGrp="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pPr>
            <a:r>
              <a:rPr lang="en-US" dirty="0"/>
              <a:t>Reduction in benefits for SAH/SHA may occur in cases where a settlement for a tort claim is granted for a disability established under 38 U.S.C. 1151</a:t>
            </a:r>
          </a:p>
          <a:p>
            <a:endParaRPr lang="en-US" dirty="0"/>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21</a:t>
            </a:fld>
            <a:endParaRPr lang="en-US" dirty="0"/>
          </a:p>
        </p:txBody>
      </p:sp>
    </p:spTree>
    <p:extLst>
      <p:ext uri="{BB962C8B-B14F-4D97-AF65-F5344CB8AC3E}">
        <p14:creationId xmlns:p14="http://schemas.microsoft.com/office/powerpoint/2010/main" val="2055977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When to Address SAH/SHA Eligibility Determination?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1775" indent="-231775">
              <a:buFont typeface="Arial" panose="020B0604020202020204" pitchFamily="34" charset="0"/>
              <a:buChar char="•"/>
            </a:pPr>
            <a:r>
              <a:rPr lang="en-US" dirty="0">
                <a:latin typeface="+mj-lt"/>
              </a:rPr>
              <a:t>The Veterans Service Center (VSC) will make a determination when: </a:t>
            </a:r>
          </a:p>
          <a:p>
            <a:pPr marL="463550" lvl="1" indent="-231775">
              <a:spcAft>
                <a:spcPts val="600"/>
              </a:spcAft>
            </a:pPr>
            <a:r>
              <a:rPr lang="en-US" sz="1800" dirty="0">
                <a:latin typeface="+mj-lt"/>
                <a:cs typeface="Times New Roman" panose="02020603050405020304" pitchFamily="18" charset="0"/>
              </a:rPr>
              <a:t>A VA Form 26-4555 is filed with a Regional Loan Center (RLC) or VSC</a:t>
            </a:r>
          </a:p>
          <a:p>
            <a:pPr marL="463550" lvl="1" indent="-231775">
              <a:spcAft>
                <a:spcPts val="600"/>
              </a:spcAft>
            </a:pPr>
            <a:r>
              <a:rPr lang="en-US" sz="1800" dirty="0">
                <a:latin typeface="+mj-lt"/>
                <a:cs typeface="Times New Roman" panose="02020603050405020304" pitchFamily="18" charset="0"/>
              </a:rPr>
              <a:t>The VSC grants a benefit that results in a subordinate issue of eligibility to the ancillary benefit</a:t>
            </a:r>
          </a:p>
          <a:p>
            <a:pPr marL="685800" lvl="1" indent="-342900">
              <a:spcAft>
                <a:spcPts val="600"/>
              </a:spcAft>
            </a:pPr>
            <a:endParaRPr lang="en-US" sz="2000" dirty="0">
              <a:latin typeface="+mj-lt"/>
            </a:endParaRPr>
          </a:p>
          <a:p>
            <a:pPr marL="231775" indent="-231775">
              <a:buFont typeface="Arial" panose="020B0604020202020204" pitchFamily="34" charset="0"/>
              <a:buChar char="•"/>
            </a:pPr>
            <a:r>
              <a:rPr lang="en-US" dirty="0">
                <a:latin typeface="+mj-lt"/>
              </a:rPr>
              <a:t>If determination has not yet been completed, the VSC will review for basic eligibility determination.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22</a:t>
            </a:fld>
            <a:endParaRPr lang="en-US" dirty="0"/>
          </a:p>
        </p:txBody>
      </p:sp>
    </p:spTree>
    <p:extLst>
      <p:ext uri="{BB962C8B-B14F-4D97-AF65-F5344CB8AC3E}">
        <p14:creationId xmlns:p14="http://schemas.microsoft.com/office/powerpoint/2010/main" val="3841303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Review</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pPr>
            <a:r>
              <a:rPr lang="en-US" dirty="0">
                <a:latin typeface="+mj-lt"/>
              </a:rPr>
              <a:t>By now, you should be able to:</a:t>
            </a:r>
          </a:p>
          <a:p>
            <a:pPr marL="463550" lvl="1" indent="-231775"/>
            <a:r>
              <a:rPr lang="en-US" sz="2000" dirty="0">
                <a:latin typeface="+mj-lt"/>
                <a:cs typeface="Times New Roman" panose="02020603050405020304" pitchFamily="18" charset="0"/>
              </a:rPr>
              <a:t>Understand the general difference between special adapted housing (SAH) and special housing adaptation (SHA)</a:t>
            </a:r>
          </a:p>
          <a:p>
            <a:pPr marL="463550" lvl="1" indent="-231775"/>
            <a:r>
              <a:rPr lang="en-US" sz="2000" dirty="0">
                <a:latin typeface="+mj-lt"/>
                <a:cs typeface="Times New Roman" panose="02020603050405020304" pitchFamily="18" charset="0"/>
              </a:rPr>
              <a:t>Identify who qualifies for SAH</a:t>
            </a:r>
          </a:p>
          <a:p>
            <a:pPr marL="463550" lvl="1" indent="-231775"/>
            <a:r>
              <a:rPr lang="en-US" sz="2000" dirty="0">
                <a:latin typeface="+mj-lt"/>
                <a:cs typeface="Times New Roman" panose="02020603050405020304" pitchFamily="18" charset="0"/>
              </a:rPr>
              <a:t>Identify who qualifies for SHA</a:t>
            </a:r>
          </a:p>
          <a:p>
            <a:pPr marL="463550" lvl="1" indent="-231775"/>
            <a:r>
              <a:rPr lang="en-US" sz="2000" dirty="0">
                <a:latin typeface="+mj-lt"/>
                <a:cs typeface="Times New Roman" panose="02020603050405020304" pitchFamily="18" charset="0"/>
              </a:rPr>
              <a:t>Recognize when the VSC will make a basic eligibility determination for SAH and SHA</a:t>
            </a:r>
          </a:p>
          <a:p>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23</a:t>
            </a:fld>
            <a:endParaRPr lang="en-US" dirty="0"/>
          </a:p>
        </p:txBody>
      </p:sp>
    </p:spTree>
    <p:extLst>
      <p:ext uri="{BB962C8B-B14F-4D97-AF65-F5344CB8AC3E}">
        <p14:creationId xmlns:p14="http://schemas.microsoft.com/office/powerpoint/2010/main" val="833629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0" y="793629"/>
            <a:ext cx="9144000" cy="1086867"/>
          </a:xfrm>
        </p:spPr>
        <p:txBody>
          <a:bodyPr/>
          <a:lstStyle/>
          <a:p>
            <a:r>
              <a:rPr lang="en-US" dirty="0"/>
              <a:t>Questions about SAH/SHA?</a:t>
            </a:r>
          </a:p>
        </p:txBody>
      </p:sp>
      <p:sp>
        <p:nvSpPr>
          <p:cNvPr id="8" name="Subtitle 7"/>
          <p:cNvSpPr>
            <a:spLocks noGrp="1"/>
          </p:cNvSpPr>
          <p:nvPr>
            <p:ph idx="1"/>
            <p:custDataLst>
              <p:tags r:id="rId2"/>
            </p:custDataLst>
          </p:nvPr>
        </p:nvSpPr>
        <p:spPr>
          <a:xfrm>
            <a:off x="457200" y="2057400"/>
            <a:ext cx="8229600" cy="3916363"/>
          </a:xfrm>
        </p:spPr>
        <p:txBody>
          <a:bodyPr/>
          <a:lstStyle/>
          <a:p>
            <a:r>
              <a:rPr lang="en-US" sz="1800" dirty="0"/>
              <a:t>Next Lesson – Civil Service Preference</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24</a:t>
            </a:fld>
            <a:endParaRPr lang="en-US" dirty="0"/>
          </a:p>
        </p:txBody>
      </p:sp>
    </p:spTree>
    <p:extLst>
      <p:ext uri="{BB962C8B-B14F-4D97-AF65-F5344CB8AC3E}">
        <p14:creationId xmlns:p14="http://schemas.microsoft.com/office/powerpoint/2010/main" val="2791679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4406902"/>
            <a:ext cx="8494713" cy="1362075"/>
          </a:xfrm>
        </p:spPr>
        <p:txBody>
          <a:bodyPr>
            <a:normAutofit/>
          </a:bodyPr>
          <a:lstStyle/>
          <a:p>
            <a:r>
              <a:rPr lang="en-US" sz="2800" cap="none" dirty="0"/>
              <a:t>	Civil Service Preference</a:t>
            </a:r>
          </a:p>
        </p:txBody>
      </p:sp>
      <p:sp>
        <p:nvSpPr>
          <p:cNvPr id="4" name="Slide Number Placeholder 3"/>
          <p:cNvSpPr>
            <a:spLocks noGrp="1"/>
          </p:cNvSpPr>
          <p:nvPr>
            <p:ph type="sldNum" sz="quarter" idx="10"/>
            <p:custDataLst>
              <p:tags r:id="rId2"/>
            </p:custDataLst>
          </p:nvPr>
        </p:nvSpPr>
        <p:spPr>
          <a:xfrm>
            <a:off x="6931152" y="6601976"/>
            <a:ext cx="2133600" cy="365125"/>
          </a:xfrm>
        </p:spPr>
        <p:txBody>
          <a:bodyPr/>
          <a:lstStyle/>
          <a:p>
            <a:fld id="{7C414AED-89CE-4A48-8B2B-1B3A5C68EA2A}" type="slidenum">
              <a:rPr lang="en-US" sz="1400" smtClean="0"/>
              <a:t>25</a:t>
            </a:fld>
            <a:endParaRPr lang="en-US" sz="1400" dirty="0"/>
          </a:p>
        </p:txBody>
      </p:sp>
    </p:spTree>
    <p:extLst>
      <p:ext uri="{BB962C8B-B14F-4D97-AF65-F5344CB8AC3E}">
        <p14:creationId xmlns:p14="http://schemas.microsoft.com/office/powerpoint/2010/main" val="1927932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lstStyle/>
          <a:p>
            <a:r>
              <a:rPr lang="en-US" dirty="0"/>
              <a:t>Objectives</a:t>
            </a:r>
          </a:p>
        </p:txBody>
      </p:sp>
      <p:sp>
        <p:nvSpPr>
          <p:cNvPr id="6" name="Content Placeholder 5"/>
          <p:cNvSpPr>
            <a:spLocks noGrp="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pPr>
            <a:r>
              <a:rPr lang="en-US" dirty="0"/>
              <a:t>Understand the value of Veterans civil service preference</a:t>
            </a:r>
          </a:p>
          <a:p>
            <a:pPr marL="231775" indent="-231775">
              <a:buFont typeface="Arial" panose="020B0604020202020204" pitchFamily="34" charset="0"/>
              <a:buChar char="•"/>
            </a:pPr>
            <a:r>
              <a:rPr lang="en-US" dirty="0"/>
              <a:t>Identify who qualifies for civil service preference</a:t>
            </a:r>
          </a:p>
          <a:p>
            <a:pPr marL="231775" indent="-231775">
              <a:buFont typeface="Arial" panose="020B0604020202020204" pitchFamily="34" charset="0"/>
              <a:buChar char="•"/>
            </a:pPr>
            <a:r>
              <a:rPr lang="en-US" dirty="0"/>
              <a:t>Understand when a rating is required for civil service preference</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26</a:t>
            </a:fld>
            <a:endParaRPr lang="en-US" dirty="0"/>
          </a:p>
        </p:txBody>
      </p:sp>
    </p:spTree>
    <p:extLst>
      <p:ext uri="{BB962C8B-B14F-4D97-AF65-F5344CB8AC3E}">
        <p14:creationId xmlns:p14="http://schemas.microsoft.com/office/powerpoint/2010/main" val="1176150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lstStyle/>
          <a:p>
            <a:r>
              <a:rPr lang="en-US" dirty="0"/>
              <a:t>Purpose of Civil Service Preference</a:t>
            </a:r>
          </a:p>
        </p:txBody>
      </p:sp>
      <p:sp>
        <p:nvSpPr>
          <p:cNvPr id="6" name="Content Placeholder 5"/>
          <p:cNvSpPr>
            <a:spLocks noGrp="1"/>
          </p:cNvSpPr>
          <p:nvPr>
            <p:ph idx="1"/>
            <p:custDataLst>
              <p:tags r:id="rId2"/>
            </p:custDataLst>
          </p:nvPr>
        </p:nvSpPr>
        <p:spPr>
          <a:xfrm>
            <a:off x="457200" y="2057400"/>
            <a:ext cx="8229600" cy="3916363"/>
          </a:xfrm>
        </p:spPr>
        <p:txBody>
          <a:bodyPr/>
          <a:lstStyle/>
          <a:p>
            <a:pPr marL="231775" indent="-231775">
              <a:buClr>
                <a:schemeClr val="tx1"/>
              </a:buClr>
              <a:buFont typeface="Arial" panose="020B0604020202020204" pitchFamily="34" charset="0"/>
              <a:buChar char="•"/>
            </a:pPr>
            <a:r>
              <a:rPr lang="en-US" dirty="0"/>
              <a:t>Administered by Office of Personnel Management (OPM)</a:t>
            </a:r>
          </a:p>
          <a:p>
            <a:pPr marL="231775" indent="-231775">
              <a:buClr>
                <a:schemeClr val="tx1"/>
              </a:buClr>
              <a:buFont typeface="Arial" panose="020B0604020202020204" pitchFamily="34" charset="0"/>
              <a:buChar char="•"/>
            </a:pPr>
            <a:r>
              <a:rPr lang="en-US" dirty="0"/>
              <a:t>Provides a 5-10 point increase on rating scores</a:t>
            </a:r>
          </a:p>
          <a:p>
            <a:pPr marL="231775" indent="-231775">
              <a:buClr>
                <a:schemeClr val="tx1"/>
              </a:buClr>
              <a:buFont typeface="Arial" panose="020B0604020202020204" pitchFamily="34" charset="0"/>
              <a:buChar char="•"/>
            </a:pPr>
            <a:r>
              <a:rPr lang="en-US" dirty="0"/>
              <a:t>Can be significant value for Veterans seeking Federal employment</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27</a:t>
            </a:fld>
            <a:endParaRPr lang="en-US" dirty="0"/>
          </a:p>
        </p:txBody>
      </p:sp>
    </p:spTree>
    <p:extLst>
      <p:ext uri="{BB962C8B-B14F-4D97-AF65-F5344CB8AC3E}">
        <p14:creationId xmlns:p14="http://schemas.microsoft.com/office/powerpoint/2010/main" val="1373145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Who Qualifies for Civil Service Preference?</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1775" indent="-231775">
              <a:buClr>
                <a:schemeClr val="tx1"/>
              </a:buClr>
              <a:buFont typeface="Arial" panose="020B0604020202020204" pitchFamily="34" charset="0"/>
              <a:buChar char="•"/>
            </a:pPr>
            <a:r>
              <a:rPr lang="en-US" dirty="0">
                <a:latin typeface="+mj-lt"/>
              </a:rPr>
              <a:t>Veterans discharged from active duty with honorable  or under honorable conditions</a:t>
            </a:r>
          </a:p>
          <a:p>
            <a:pPr marL="231775" indent="-231775">
              <a:buClr>
                <a:schemeClr val="tx1"/>
              </a:buClr>
              <a:buFont typeface="Arial" panose="020B0604020202020204" pitchFamily="34" charset="0"/>
              <a:buChar char="•"/>
            </a:pPr>
            <a:r>
              <a:rPr lang="en-US" dirty="0">
                <a:latin typeface="+mj-lt"/>
              </a:rPr>
              <a:t>Must have service connected disability assigned an evaluation of “</a:t>
            </a:r>
            <a:r>
              <a:rPr lang="en-US" i="1" dirty="0">
                <a:latin typeface="+mj-lt"/>
              </a:rPr>
              <a:t>less than ten percent</a:t>
            </a:r>
            <a:r>
              <a:rPr lang="en-US" dirty="0">
                <a:latin typeface="+mj-lt"/>
              </a:rPr>
              <a:t>”</a:t>
            </a:r>
          </a:p>
          <a:p>
            <a:pPr marL="463550" lvl="1" indent="-231775">
              <a:buClr>
                <a:schemeClr val="tx1"/>
              </a:buClr>
            </a:pPr>
            <a:r>
              <a:rPr lang="en-US" sz="1800" dirty="0">
                <a:latin typeface="+mj-lt"/>
                <a:cs typeface="Times New Roman" panose="02020603050405020304" pitchFamily="18" charset="0"/>
              </a:rPr>
              <a:t>Can be direct or presumptive condition</a:t>
            </a:r>
          </a:p>
          <a:p>
            <a:pPr marL="463550" lvl="1" indent="-231775">
              <a:buClr>
                <a:schemeClr val="tx1"/>
              </a:buClr>
            </a:pPr>
            <a:r>
              <a:rPr lang="en-US" sz="1800" dirty="0">
                <a:latin typeface="+mj-lt"/>
                <a:cs typeface="Times New Roman" panose="02020603050405020304" pitchFamily="18" charset="0"/>
              </a:rPr>
              <a:t>Non-combat disabilities must have ascertainable residuals</a:t>
            </a:r>
            <a:endParaRPr lang="en-US" sz="2000" dirty="0">
              <a:latin typeface="+mj-lt"/>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28</a:t>
            </a:fld>
            <a:endParaRPr lang="en-US" dirty="0"/>
          </a:p>
        </p:txBody>
      </p:sp>
    </p:spTree>
    <p:extLst>
      <p:ext uri="{BB962C8B-B14F-4D97-AF65-F5344CB8AC3E}">
        <p14:creationId xmlns:p14="http://schemas.microsoft.com/office/powerpoint/2010/main" val="2402334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The Rating Decision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1775" indent="-231775">
              <a:buFont typeface="Arial" panose="020B0604020202020204" pitchFamily="34" charset="0"/>
              <a:buChar char="•"/>
            </a:pPr>
            <a:r>
              <a:rPr lang="en-US" dirty="0">
                <a:latin typeface="+mj-lt"/>
              </a:rPr>
              <a:t>Rating required when:</a:t>
            </a:r>
          </a:p>
          <a:p>
            <a:pPr marL="463550" lvl="1" indent="-231775">
              <a:spcAft>
                <a:spcPts val="600"/>
              </a:spcAft>
            </a:pPr>
            <a:r>
              <a:rPr lang="en-US" sz="1800" dirty="0">
                <a:latin typeface="+mj-lt"/>
                <a:cs typeface="Times New Roman" panose="02020603050405020304" pitchFamily="18" charset="0"/>
              </a:rPr>
              <a:t>Veteran claims preference based on service connected disability, and </a:t>
            </a:r>
          </a:p>
          <a:p>
            <a:pPr marL="463550" lvl="1" indent="-231775">
              <a:spcAft>
                <a:spcPts val="600"/>
              </a:spcAft>
            </a:pPr>
            <a:r>
              <a:rPr lang="en-US" sz="1800" dirty="0">
                <a:latin typeface="+mj-lt"/>
                <a:cs typeface="Times New Roman" panose="02020603050405020304" pitchFamily="18" charset="0"/>
              </a:rPr>
              <a:t>No previous rating established entitlement to compensation </a:t>
            </a:r>
          </a:p>
          <a:p>
            <a:pPr marL="231775" indent="-231775">
              <a:buFont typeface="Arial" panose="020B0604020202020204" pitchFamily="34" charset="0"/>
              <a:buChar char="•"/>
            </a:pPr>
            <a:r>
              <a:rPr lang="en-US" dirty="0">
                <a:latin typeface="+mj-lt"/>
              </a:rPr>
              <a:t>Include in the Rating Narrative:</a:t>
            </a:r>
          </a:p>
          <a:p>
            <a:pPr marL="463550" lvl="1" indent="-231775">
              <a:spcAft>
                <a:spcPts val="600"/>
              </a:spcAft>
            </a:pPr>
            <a:r>
              <a:rPr lang="en-US" sz="1800" dirty="0">
                <a:latin typeface="+mj-lt"/>
                <a:cs typeface="Times New Roman" panose="02020603050405020304" pitchFamily="18" charset="0"/>
              </a:rPr>
              <a:t>Diagnostic Code</a:t>
            </a:r>
          </a:p>
          <a:p>
            <a:pPr marL="463550" lvl="1" indent="-231775">
              <a:spcAft>
                <a:spcPts val="600"/>
              </a:spcAft>
            </a:pPr>
            <a:r>
              <a:rPr lang="en-US" sz="1800" dirty="0">
                <a:latin typeface="+mj-lt"/>
                <a:cs typeface="Times New Roman" panose="02020603050405020304" pitchFamily="18" charset="0"/>
              </a:rPr>
              <a:t>Diagnosis</a:t>
            </a:r>
          </a:p>
          <a:p>
            <a:pPr marL="463550" lvl="1" indent="-231775">
              <a:spcAft>
                <a:spcPts val="600"/>
              </a:spcAft>
            </a:pPr>
            <a:r>
              <a:rPr lang="en-US" sz="1800" dirty="0">
                <a:latin typeface="+mj-lt"/>
                <a:cs typeface="Times New Roman" panose="02020603050405020304" pitchFamily="18" charset="0"/>
              </a:rPr>
              <a:t>Evaluation of either</a:t>
            </a:r>
          </a:p>
          <a:p>
            <a:pPr marL="682625" lvl="2" indent="-219075">
              <a:spcAft>
                <a:spcPts val="600"/>
              </a:spcAft>
            </a:pPr>
            <a:r>
              <a:rPr lang="en-US" sz="1600" dirty="0">
                <a:latin typeface="+mj-lt"/>
                <a:cs typeface="Times New Roman" panose="02020603050405020304" pitchFamily="18" charset="0"/>
              </a:rPr>
              <a:t>“less than ten percent”</a:t>
            </a:r>
          </a:p>
          <a:p>
            <a:pPr marL="682625" lvl="2" indent="-219075">
              <a:spcAft>
                <a:spcPts val="600"/>
              </a:spcAft>
            </a:pPr>
            <a:r>
              <a:rPr lang="en-US" sz="1600" dirty="0">
                <a:latin typeface="+mj-lt"/>
                <a:cs typeface="Times New Roman" panose="02020603050405020304" pitchFamily="18" charset="0"/>
              </a:rPr>
              <a:t>“The noncompensable service-connected disabilities have no ascertainable residuals”</a:t>
            </a:r>
          </a:p>
          <a:p>
            <a:pPr marL="342900" lvl="1"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390566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fontScale="25000" lnSpcReduction="20000"/>
          </a:bodyPr>
          <a:lstStyle/>
          <a:p>
            <a:pPr marL="228600" lvl="0" indent="-228600" hangingPunct="0">
              <a:lnSpc>
                <a:spcPct val="120000"/>
              </a:lnSpc>
              <a:buFont typeface="Arial" panose="020B0604020202020204" pitchFamily="34" charset="0"/>
              <a:buChar char="•"/>
            </a:pPr>
            <a:r>
              <a:rPr lang="en-US" sz="7200" dirty="0"/>
              <a:t>M21-1, Part III, Subpart iv, 6.B.2, Considering Subordinate Issues and Ancillary Benefits</a:t>
            </a:r>
          </a:p>
          <a:p>
            <a:pPr marL="228600" lvl="0" indent="-228600" hangingPunct="0">
              <a:lnSpc>
                <a:spcPct val="120000"/>
              </a:lnSpc>
              <a:buFont typeface="Arial" panose="020B0604020202020204" pitchFamily="34" charset="0"/>
              <a:buChar char="•"/>
            </a:pPr>
            <a:r>
              <a:rPr lang="en-US" sz="7200" dirty="0"/>
              <a:t>M21-1, Part IX, Subpart i, 2, Automobile and Adaptive Equipment Allowance Under 38 U.S.C. Chapter 39</a:t>
            </a:r>
          </a:p>
          <a:p>
            <a:pPr marL="228600" lvl="0" indent="-228600" hangingPunct="0">
              <a:lnSpc>
                <a:spcPct val="120000"/>
              </a:lnSpc>
              <a:buFont typeface="Arial" panose="020B0604020202020204" pitchFamily="34" charset="0"/>
              <a:buChar char="•"/>
            </a:pPr>
            <a:r>
              <a:rPr lang="en-US" sz="7200" dirty="0"/>
              <a:t>M21-1, Part IX, Subpart i, 3, Specially Adapted Housing (SAH) or Special Housing Adaptation (SHA) Grants</a:t>
            </a:r>
          </a:p>
          <a:p>
            <a:pPr marL="228600" lvl="0" indent="-228600" hangingPunct="0">
              <a:lnSpc>
                <a:spcPct val="120000"/>
              </a:lnSpc>
              <a:buFont typeface="Arial" panose="020B0604020202020204" pitchFamily="34" charset="0"/>
              <a:buChar char="•"/>
            </a:pPr>
            <a:r>
              <a:rPr lang="en-US" sz="7200" dirty="0"/>
              <a:t>M21-1, Part IX, Subpart ii, 2.7, Rating Determination for Veteran’s Civil Service Disability Preference</a:t>
            </a:r>
          </a:p>
          <a:p>
            <a:pPr marL="228600" lvl="0" indent="-228600" hangingPunct="0">
              <a:lnSpc>
                <a:spcPct val="120000"/>
              </a:lnSpc>
              <a:buFont typeface="Arial" panose="020B0604020202020204" pitchFamily="34" charset="0"/>
              <a:buChar char="•"/>
            </a:pPr>
            <a:r>
              <a:rPr lang="en-US" sz="7200" dirty="0"/>
              <a:t>VAOPGCPREC 60-90, Entitlement to Special Monthly Compensation Pursuant to 38 U.S.C. 314; Specially Adapted Housing Pursuant to 38 U.S.C. 801; and Automobiles and Adaptive Equipment Pursuant to 38 U.S.C. 1901</a:t>
            </a:r>
          </a:p>
          <a:p>
            <a:pPr marL="228600" indent="-228600">
              <a:lnSpc>
                <a:spcPct val="120000"/>
              </a:lnSpc>
              <a:buFont typeface="Arial" panose="020B0604020202020204" pitchFamily="34" charset="0"/>
              <a:buChar char="•"/>
            </a:pPr>
            <a:r>
              <a:rPr lang="en-US" sz="7200" dirty="0"/>
              <a:t>VBMS-Rating User Guide</a:t>
            </a:r>
          </a:p>
          <a:p>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1693863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Review</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pPr>
            <a:r>
              <a:rPr lang="en-US" dirty="0">
                <a:latin typeface="+mj-lt"/>
              </a:rPr>
              <a:t>By now, you should be able to:</a:t>
            </a:r>
          </a:p>
          <a:p>
            <a:pPr marL="463550" lvl="1" indent="-231775">
              <a:spcAft>
                <a:spcPts val="600"/>
              </a:spcAft>
            </a:pPr>
            <a:r>
              <a:rPr lang="en-US" sz="2000" dirty="0">
                <a:latin typeface="+mj-lt"/>
                <a:cs typeface="Times New Roman" panose="02020603050405020304" pitchFamily="18" charset="0"/>
              </a:rPr>
              <a:t>Understand the value of Veterans civil service preference</a:t>
            </a:r>
          </a:p>
          <a:p>
            <a:pPr marL="463550" lvl="1" indent="-231775">
              <a:spcAft>
                <a:spcPts val="600"/>
              </a:spcAft>
            </a:pPr>
            <a:r>
              <a:rPr lang="en-US" sz="2000" dirty="0">
                <a:latin typeface="+mj-lt"/>
                <a:cs typeface="Times New Roman" panose="02020603050405020304" pitchFamily="18" charset="0"/>
              </a:rPr>
              <a:t>Identify who qualifies for civil service preference</a:t>
            </a:r>
          </a:p>
          <a:p>
            <a:pPr marL="463550" lvl="1" indent="-231775">
              <a:spcAft>
                <a:spcPts val="600"/>
              </a:spcAft>
            </a:pPr>
            <a:r>
              <a:rPr lang="en-US" sz="2000" dirty="0">
                <a:latin typeface="+mj-lt"/>
                <a:cs typeface="Times New Roman" panose="02020603050405020304" pitchFamily="18" charset="0"/>
              </a:rPr>
              <a:t>Understand when a rating is required for civil service preference</a:t>
            </a:r>
          </a:p>
          <a:p>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30</a:t>
            </a:fld>
            <a:endParaRPr lang="en-US" dirty="0"/>
          </a:p>
        </p:txBody>
      </p:sp>
    </p:spTree>
    <p:extLst>
      <p:ext uri="{BB962C8B-B14F-4D97-AF65-F5344CB8AC3E}">
        <p14:creationId xmlns:p14="http://schemas.microsoft.com/office/powerpoint/2010/main" val="1207020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lstStyle/>
          <a:p>
            <a:r>
              <a:rPr lang="en-US" dirty="0"/>
              <a:t>Questions about Civil Service Preference?</a:t>
            </a:r>
          </a:p>
        </p:txBody>
      </p:sp>
      <p:sp>
        <p:nvSpPr>
          <p:cNvPr id="6" name="Subtitle 5"/>
          <p:cNvSpPr>
            <a:spLocks noGrp="1"/>
          </p:cNvSpPr>
          <p:nvPr>
            <p:ph idx="1"/>
            <p:custDataLst>
              <p:tags r:id="rId2"/>
            </p:custDataLst>
          </p:nvPr>
        </p:nvSpPr>
        <p:spPr>
          <a:xfrm>
            <a:off x="457200" y="2057400"/>
            <a:ext cx="8229600" cy="3916363"/>
          </a:xfrm>
        </p:spPr>
        <p:txBody>
          <a:bodyPr/>
          <a:lstStyle/>
          <a:p>
            <a:r>
              <a:rPr lang="en-US" sz="1800" dirty="0"/>
              <a:t>End of Lesson</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31</a:t>
            </a:fld>
            <a:endParaRPr lang="en-US" dirty="0"/>
          </a:p>
        </p:txBody>
      </p:sp>
    </p:spTree>
    <p:extLst>
      <p:ext uri="{BB962C8B-B14F-4D97-AF65-F5344CB8AC3E}">
        <p14:creationId xmlns:p14="http://schemas.microsoft.com/office/powerpoint/2010/main" val="942051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custDataLst>
              <p:tags r:id="rId2"/>
            </p:custDataLst>
          </p:nvPr>
        </p:nvSpPr>
        <p:spPr>
          <a:xfrm>
            <a:off x="0" y="793629"/>
            <a:ext cx="9144000" cy="1086867"/>
          </a:xfrm>
        </p:spPr>
        <p:txBody>
          <a:bodyPr/>
          <a:lstStyle/>
          <a:p>
            <a:r>
              <a:rPr lang="en-US" dirty="0"/>
              <a:t>End of Lessons</a:t>
            </a:r>
          </a:p>
        </p:txBody>
      </p:sp>
      <p:sp>
        <p:nvSpPr>
          <p:cNvPr id="14" name="Subtitle 13"/>
          <p:cNvSpPr>
            <a:spLocks noGrp="1"/>
          </p:cNvSpPr>
          <p:nvPr>
            <p:ph idx="1"/>
            <p:custDataLst>
              <p:tags r:id="rId3"/>
            </p:custDataLst>
          </p:nvPr>
        </p:nvSpPr>
        <p:spPr>
          <a:xfrm>
            <a:off x="457200" y="2057400"/>
            <a:ext cx="8229600" cy="3916363"/>
          </a:xfrm>
        </p:spPr>
        <p:txBody>
          <a:bodyPr/>
          <a:lstStyle/>
          <a:p>
            <a:r>
              <a:rPr lang="en-US" sz="1800" dirty="0"/>
              <a:t>Any Questions?</a:t>
            </a:r>
          </a:p>
        </p:txBody>
      </p:sp>
      <p:sp>
        <p:nvSpPr>
          <p:cNvPr id="2" name="Slide Number Placeholder 1"/>
          <p:cNvSpPr>
            <a:spLocks noGrp="1"/>
          </p:cNvSpPr>
          <p:nvPr>
            <p:ph type="sldNum" sz="quarter" idx="12"/>
            <p:custDataLst>
              <p:tags r:id="rId4"/>
            </p:custDataLst>
          </p:nvPr>
        </p:nvSpPr>
        <p:spPr>
          <a:xfrm>
            <a:off x="6931152" y="6601976"/>
            <a:ext cx="2133600" cy="365125"/>
          </a:xfrm>
        </p:spPr>
        <p:txBody>
          <a:bodyPr/>
          <a:lstStyle/>
          <a:p>
            <a:fld id="{7C414AED-89CE-4A48-8B2B-1B3A5C68EA2A}" type="slidenum">
              <a:rPr lang="en-US" smtClean="0"/>
              <a:t>32</a:t>
            </a:fld>
            <a:endParaRPr lang="en-US" dirty="0"/>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DA372B-29D4-46FE-8256-935BB911B059}"/>
              </a:ext>
            </a:extLst>
          </p:cNvPr>
          <p:cNvSpPr>
            <a:spLocks noGrp="1"/>
          </p:cNvSpPr>
          <p:nvPr>
            <p:ph type="title"/>
            <p:custDataLst>
              <p:tags r:id="rId1"/>
            </p:custDataLst>
          </p:nvPr>
        </p:nvSpPr>
        <p:spPr>
          <a:xfrm>
            <a:off x="0" y="2885566"/>
            <a:ext cx="9144000" cy="1086867"/>
          </a:xfrm>
        </p:spPr>
        <p:txBody>
          <a:bodyPr/>
          <a:lstStyle/>
          <a:p>
            <a:r>
              <a:rPr lang="en-US" dirty="0"/>
              <a:t>Questions</a:t>
            </a:r>
          </a:p>
        </p:txBody>
      </p:sp>
      <p:sp>
        <p:nvSpPr>
          <p:cNvPr id="4" name="Slide Number Placeholder 3">
            <a:extLst>
              <a:ext uri="{FF2B5EF4-FFF2-40B4-BE49-F238E27FC236}">
                <a16:creationId xmlns:a16="http://schemas.microsoft.com/office/drawing/2014/main" id="{7BD89087-9821-467D-B5B8-47316522FFD8}"/>
              </a:ext>
            </a:extLst>
          </p:cNvPr>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33</a:t>
            </a:fld>
            <a:endParaRPr lang="en-US" dirty="0"/>
          </a:p>
        </p:txBody>
      </p:sp>
    </p:spTree>
    <p:extLst>
      <p:ext uri="{BB962C8B-B14F-4D97-AF65-F5344CB8AC3E}">
        <p14:creationId xmlns:p14="http://schemas.microsoft.com/office/powerpoint/2010/main" val="4234330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4406902"/>
            <a:ext cx="8639175" cy="1362075"/>
          </a:xfrm>
        </p:spPr>
        <p:txBody>
          <a:bodyPr>
            <a:normAutofit/>
          </a:bodyPr>
          <a:lstStyle/>
          <a:p>
            <a:pPr marL="285750" indent="-285750"/>
            <a:r>
              <a:rPr lang="en-US" sz="2800" cap="none" dirty="0"/>
              <a:t>	Automobile and Adaptive Equipment Allowance</a:t>
            </a:r>
          </a:p>
        </p:txBody>
      </p:sp>
      <p:sp>
        <p:nvSpPr>
          <p:cNvPr id="4" name="Slide Number Placeholder 3"/>
          <p:cNvSpPr>
            <a:spLocks noGrp="1"/>
          </p:cNvSpPr>
          <p:nvPr>
            <p:ph type="sldNum" sz="quarter" idx="10"/>
            <p:custDataLst>
              <p:tags r:id="rId2"/>
            </p:custDataLst>
          </p:nvPr>
        </p:nvSpPr>
        <p:spPr>
          <a:xfrm>
            <a:off x="6931152" y="6601976"/>
            <a:ext cx="2133600" cy="365125"/>
          </a:xfrm>
        </p:spPr>
        <p:txBody>
          <a:bodyPr/>
          <a:lstStyle/>
          <a:p>
            <a:fld id="{7C414AED-89CE-4A48-8B2B-1B3A5C68EA2A}" type="slidenum">
              <a:rPr lang="en-US" sz="1400" smtClean="0"/>
              <a:t>4</a:t>
            </a:fld>
            <a:endParaRPr lang="en-US" sz="1400" dirty="0"/>
          </a:p>
        </p:txBody>
      </p:sp>
    </p:spTree>
    <p:extLst>
      <p:ext uri="{BB962C8B-B14F-4D97-AF65-F5344CB8AC3E}">
        <p14:creationId xmlns:p14="http://schemas.microsoft.com/office/powerpoint/2010/main" val="14518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lstStyle/>
          <a:p>
            <a:r>
              <a:rPr lang="en-US" dirty="0"/>
              <a:t>Objectives</a:t>
            </a:r>
          </a:p>
        </p:txBody>
      </p:sp>
      <p:sp>
        <p:nvSpPr>
          <p:cNvPr id="6" name="Content Placeholder 5"/>
          <p:cNvSpPr>
            <a:spLocks noGrp="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pPr>
            <a:r>
              <a:rPr lang="en-US" dirty="0"/>
              <a:t>Identify who qualifies for financial assistance for conveyance</a:t>
            </a:r>
          </a:p>
          <a:p>
            <a:pPr marL="231775" indent="-231775">
              <a:buFont typeface="Arial" panose="020B0604020202020204" pitchFamily="34" charset="0"/>
              <a:buChar char="•"/>
            </a:pPr>
            <a:r>
              <a:rPr lang="en-US" dirty="0"/>
              <a:t>Understand the general differences between financial assistance for conveyance and adaptive equipment</a:t>
            </a:r>
          </a:p>
          <a:p>
            <a:pPr marL="231775" indent="-231775">
              <a:buFont typeface="Arial" panose="020B0604020202020204" pitchFamily="34" charset="0"/>
              <a:buChar char="•"/>
            </a:pPr>
            <a:r>
              <a:rPr lang="en-US" dirty="0"/>
              <a:t>Identify who qualifies for automobile adaptive equipment allowance</a:t>
            </a:r>
          </a:p>
          <a:p>
            <a:pPr marL="231775" indent="-231775">
              <a:buFont typeface="Arial" panose="020B0604020202020204" pitchFamily="34" charset="0"/>
              <a:buChar char="•"/>
            </a:pPr>
            <a:r>
              <a:rPr lang="en-US" dirty="0"/>
              <a:t>Understand when to address claims for automobile and adaptive equipment</a:t>
            </a:r>
          </a:p>
          <a:p>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5</a:t>
            </a:fld>
            <a:endParaRPr lang="en-US" dirty="0"/>
          </a:p>
        </p:txBody>
      </p:sp>
    </p:spTree>
    <p:extLst>
      <p:ext uri="{BB962C8B-B14F-4D97-AF65-F5344CB8AC3E}">
        <p14:creationId xmlns:p14="http://schemas.microsoft.com/office/powerpoint/2010/main" val="10759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Purpose of Automobile and Adaptive Equipment</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pPr>
            <a:r>
              <a:rPr lang="en-US" dirty="0"/>
              <a:t>Allows Veterans to obtain a vehicle or other conveyance if they have certain service connected disabilities</a:t>
            </a:r>
          </a:p>
          <a:p>
            <a:pPr marL="231775" indent="-231775">
              <a:buFont typeface="Arial" panose="020B0604020202020204" pitchFamily="34" charset="0"/>
              <a:buChar char="•"/>
            </a:pPr>
            <a:endParaRPr lang="en-US" dirty="0"/>
          </a:p>
          <a:p>
            <a:pPr marL="231775" indent="-231775">
              <a:buFont typeface="Arial" panose="020B0604020202020204" pitchFamily="34" charset="0"/>
              <a:buChar char="•"/>
            </a:pPr>
            <a:r>
              <a:rPr lang="en-US" dirty="0"/>
              <a:t>Allows Veterans to modify their vehicle with equipment necessary to assist them as a result of their service connected disabilities</a:t>
            </a:r>
          </a:p>
          <a:p>
            <a:pPr marL="231775" indent="-231775">
              <a:buFont typeface="Arial" panose="020B0604020202020204" pitchFamily="34" charset="0"/>
              <a:buChar char="•"/>
            </a:pPr>
            <a:endParaRPr lang="en-US" dirty="0"/>
          </a:p>
          <a:p>
            <a:pPr marL="231775" indent="-231775">
              <a:buFont typeface="Arial" panose="020B0604020202020204" pitchFamily="34" charset="0"/>
              <a:buChar char="•"/>
            </a:pPr>
            <a:r>
              <a:rPr lang="en-US" dirty="0"/>
              <a:t>Veterans must have prior VA approval before buying or adapting vehicle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3173366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Who Qualifies for Automobile Allowance?</a:t>
            </a:r>
          </a:p>
        </p:txBody>
      </p:sp>
      <p:sp>
        <p:nvSpPr>
          <p:cNvPr id="3" name="Content Placeholder 2"/>
          <p:cNvSpPr>
            <a:spLocks noGrp="1"/>
          </p:cNvSpPr>
          <p:nvPr>
            <p:ph idx="1"/>
            <p:custDataLst>
              <p:tags r:id="rId2"/>
            </p:custDataLst>
          </p:nvPr>
        </p:nvSpPr>
        <p:spPr>
          <a:xfrm>
            <a:off x="457200" y="2057400"/>
            <a:ext cx="8229600" cy="3916363"/>
          </a:xfrm>
        </p:spPr>
        <p:txBody>
          <a:bodyPr>
            <a:normAutofit fontScale="25000" lnSpcReduction="20000"/>
          </a:bodyPr>
          <a:lstStyle/>
          <a:p>
            <a:pPr marL="231775" indent="-231775">
              <a:lnSpc>
                <a:spcPct val="110000"/>
              </a:lnSpc>
              <a:buFont typeface="Arial" panose="020B0604020202020204" pitchFamily="34" charset="0"/>
              <a:buChar char="•"/>
            </a:pPr>
            <a:r>
              <a:rPr lang="en-US" sz="7200" dirty="0">
                <a:latin typeface="+mj-lt"/>
              </a:rPr>
              <a:t>Veteran must have one of the following disabilities that is service connected:</a:t>
            </a:r>
          </a:p>
          <a:p>
            <a:pPr marL="463550" lvl="1" indent="-231775" hangingPunct="0">
              <a:lnSpc>
                <a:spcPct val="110000"/>
              </a:lnSpc>
              <a:spcAft>
                <a:spcPts val="600"/>
              </a:spcAft>
            </a:pPr>
            <a:r>
              <a:rPr lang="en-US" sz="6400" dirty="0">
                <a:latin typeface="+mj-lt"/>
                <a:cs typeface="Times New Roman" panose="02020603050405020304" pitchFamily="18" charset="0"/>
              </a:rPr>
              <a:t>loss, or permanent loss of use, of one or both feet</a:t>
            </a:r>
          </a:p>
          <a:p>
            <a:pPr marL="463550" lvl="1" indent="-231775" hangingPunct="0">
              <a:lnSpc>
                <a:spcPct val="110000"/>
              </a:lnSpc>
              <a:spcAft>
                <a:spcPts val="600"/>
              </a:spcAft>
            </a:pPr>
            <a:r>
              <a:rPr lang="en-US" sz="6400" dirty="0">
                <a:latin typeface="+mj-lt"/>
                <a:cs typeface="Times New Roman" panose="02020603050405020304" pitchFamily="18" charset="0"/>
              </a:rPr>
              <a:t>loss, or permanent loss of use, of one or both hands,</a:t>
            </a:r>
          </a:p>
          <a:p>
            <a:pPr marL="463550" lvl="1" indent="-231775" hangingPunct="0">
              <a:lnSpc>
                <a:spcPct val="110000"/>
              </a:lnSpc>
              <a:spcAft>
                <a:spcPts val="600"/>
              </a:spcAft>
            </a:pPr>
            <a:r>
              <a:rPr lang="en-US" sz="6400" dirty="0">
                <a:latin typeface="+mj-lt"/>
                <a:cs typeface="Times New Roman" panose="02020603050405020304" pitchFamily="18" charset="0"/>
              </a:rPr>
              <a:t>permanent impairment of vision in both eyes with a</a:t>
            </a:r>
          </a:p>
          <a:p>
            <a:pPr marL="463550" lvl="1" indent="-231775" hangingPunct="0">
              <a:lnSpc>
                <a:spcPct val="110000"/>
              </a:lnSpc>
              <a:spcAft>
                <a:spcPts val="600"/>
              </a:spcAft>
            </a:pPr>
            <a:r>
              <a:rPr lang="en-US" sz="6400" dirty="0">
                <a:latin typeface="+mj-lt"/>
                <a:cs typeface="Times New Roman" panose="02020603050405020304" pitchFamily="18" charset="0"/>
              </a:rPr>
              <a:t>central visual acuity of 20/200 or less in the better eye with corrective glasses, or</a:t>
            </a:r>
          </a:p>
          <a:p>
            <a:pPr marL="463550" lvl="1" indent="-231775" hangingPunct="0">
              <a:lnSpc>
                <a:spcPct val="110000"/>
              </a:lnSpc>
              <a:spcAft>
                <a:spcPts val="600"/>
              </a:spcAft>
            </a:pPr>
            <a:r>
              <a:rPr lang="en-US" sz="6400" dirty="0">
                <a:latin typeface="+mj-lt"/>
                <a:cs typeface="Times New Roman" panose="02020603050405020304" pitchFamily="18" charset="0"/>
              </a:rPr>
              <a:t>central visual acuity of more than 20/200 if there is a field defect in which the peripheral field has contracted to such an extent that the widest diameter of visual field has an angular distance no greater than 20 degrees in the better eye, or</a:t>
            </a:r>
          </a:p>
          <a:p>
            <a:pPr marL="463550" lvl="1" indent="-231775" hangingPunct="0">
              <a:lnSpc>
                <a:spcPct val="110000"/>
              </a:lnSpc>
              <a:spcAft>
                <a:spcPts val="600"/>
              </a:spcAft>
            </a:pPr>
            <a:r>
              <a:rPr lang="en-US" sz="6400" dirty="0">
                <a:latin typeface="+mj-lt"/>
                <a:cs typeface="Times New Roman" panose="02020603050405020304" pitchFamily="18" charset="0"/>
              </a:rPr>
              <a:t>a severe burn injury defined as disability caused by deep partial thickness or full thickness burns resulting in scar formation that causes contractures and limits motion of one or more extremities or the trunk and precludes effective operation of an automobile, or</a:t>
            </a:r>
          </a:p>
          <a:p>
            <a:pPr marL="463550" lvl="1" indent="-231775" hangingPunct="0">
              <a:lnSpc>
                <a:spcPct val="110000"/>
              </a:lnSpc>
              <a:spcAft>
                <a:spcPts val="600"/>
              </a:spcAft>
            </a:pPr>
            <a:r>
              <a:rPr lang="en-US" sz="6400" dirty="0">
                <a:latin typeface="+mj-lt"/>
                <a:cs typeface="Times New Roman" panose="02020603050405020304" pitchFamily="18" charset="0"/>
              </a:rPr>
              <a:t>amyotrophic lateral sclerosis (ALS).</a:t>
            </a:r>
          </a:p>
          <a:p>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107826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Certificates of Eligibility for Financial Assistance in Automobile Allowance?</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pPr>
            <a:r>
              <a:rPr lang="en-US" dirty="0"/>
              <a:t>Certificate of eligibility for financial assistance in the purchase of a vehicle</a:t>
            </a:r>
          </a:p>
          <a:p>
            <a:pPr marL="231775" indent="-231775">
              <a:buFont typeface="Arial" panose="020B0604020202020204" pitchFamily="34" charset="0"/>
              <a:buChar char="•"/>
            </a:pPr>
            <a:r>
              <a:rPr lang="en-US" dirty="0"/>
              <a:t>Can only be granted once in their lifetime</a:t>
            </a:r>
          </a:p>
          <a:p>
            <a:pPr marL="231775" indent="-231775">
              <a:buFont typeface="Arial" panose="020B0604020202020204" pitchFamily="34" charset="0"/>
              <a:buChar char="•"/>
            </a:pPr>
            <a:r>
              <a:rPr lang="en-US" dirty="0"/>
              <a:t>Amount not exceeding limit set by law, or the total purchase price, whichever is less</a:t>
            </a:r>
          </a:p>
          <a:p>
            <a:pPr marL="231775" indent="-231775">
              <a:buFont typeface="Arial" panose="020B0604020202020204" pitchFamily="34" charset="0"/>
              <a:buChar char="•"/>
            </a:pPr>
            <a:r>
              <a:rPr lang="en-US" dirty="0"/>
              <a:t>Payable directly to seller, not Veteran</a:t>
            </a:r>
          </a:p>
          <a:p>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3923326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Who Qualifies for Automobile Adaptive Equipment Allowance?</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1775" indent="-231775">
              <a:buFont typeface="Arial" panose="020B0604020202020204" pitchFamily="34" charset="0"/>
              <a:buChar char="•"/>
            </a:pPr>
            <a:r>
              <a:rPr lang="en-US" dirty="0">
                <a:latin typeface="+mj-lt"/>
              </a:rPr>
              <a:t>A person who qualifies for automobile allowance, also qualifies for adaptive equipment</a:t>
            </a:r>
          </a:p>
          <a:p>
            <a:pPr marL="231775" indent="-231775">
              <a:buFont typeface="Arial" panose="020B0604020202020204" pitchFamily="34" charset="0"/>
              <a:buChar char="•"/>
            </a:pPr>
            <a:r>
              <a:rPr lang="en-US" dirty="0">
                <a:latin typeface="+mj-lt"/>
              </a:rPr>
              <a:t>To qualify for adaptive equipment only, the veteran must be entitled to disability compensation through service connection or 38 U.S.C. 1151 for:</a:t>
            </a:r>
          </a:p>
          <a:p>
            <a:pPr marL="463550" lvl="1" indent="-231775">
              <a:spcAft>
                <a:spcPts val="600"/>
              </a:spcAft>
            </a:pPr>
            <a:r>
              <a:rPr lang="en-US" sz="1800" dirty="0">
                <a:latin typeface="+mj-lt"/>
                <a:cs typeface="Times New Roman" panose="02020603050405020304" pitchFamily="18" charset="0"/>
              </a:rPr>
              <a:t>Ankyloses of one or both knees </a:t>
            </a:r>
          </a:p>
          <a:p>
            <a:pPr marL="463550" lvl="1" indent="-231775">
              <a:spcAft>
                <a:spcPts val="600"/>
              </a:spcAft>
            </a:pPr>
            <a:r>
              <a:rPr lang="en-US" sz="1800" dirty="0">
                <a:latin typeface="+mj-lt"/>
                <a:cs typeface="Times New Roman" panose="02020603050405020304" pitchFamily="18" charset="0"/>
              </a:rPr>
              <a:t>Ankyloses of one or both hips or hips based on</a:t>
            </a:r>
          </a:p>
          <a:p>
            <a:pPr marL="231775" indent="-231775">
              <a:buFont typeface="Arial" panose="020B0604020202020204" pitchFamily="34" charset="0"/>
              <a:buChar char="•"/>
            </a:pPr>
            <a:r>
              <a:rPr lang="en-US" dirty="0">
                <a:latin typeface="+mj-lt"/>
              </a:rPr>
              <a:t>Can be paid more than once</a:t>
            </a:r>
          </a:p>
          <a:p>
            <a:pPr marL="231775" indent="-231775">
              <a:buFont typeface="Arial" panose="020B0604020202020204" pitchFamily="34" charset="0"/>
              <a:buChar char="•"/>
            </a:pPr>
            <a:r>
              <a:rPr lang="en-US" dirty="0">
                <a:latin typeface="+mj-lt"/>
              </a:rPr>
              <a:t>Payable to seller or Veteran</a:t>
            </a:r>
          </a:p>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40704141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8AEE5B59-BBBA-4610-BF5F-064BCC6143EB}&quot;/&gt;&lt;isInvalidForFieldText val=&quot;0&quot;/&gt;&lt;Image&gt;&lt;filename val=&quot;C:\Users\User\AppData\Local\Temp\CP34681852125Session\CPTrustFolder34681852125\PPTImport346860433000\data\asimages\{8AEE5B59-BBBA-4610-BF5F-064BCC6143EB}_28.png&quot;/&gt;&lt;left val=&quot;0&quot;/&gt;&lt;top val=&quot;76&quot;/&gt;&lt;width val=&quot;961&quot;/&gt;&lt;height val=&quot;122&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2&quot;/&gt;&lt;lineCharCount val=&quot;21&quot;/&gt;&lt;lineCharCount val=&quot;65&quot;/&gt;&lt;lineCharCount val=&quot;24&quot;/&gt;&lt;lineCharCount val=&quot;39&quot;/&gt;&lt;lineCharCount val=&quot;57&quot;/&gt;&lt;/TableIndex&gt;&lt;/ShapeTextInfo&gt;"/>
  <p:tag name="HTML_SHAPEINFO" val="&lt;ThreeDShapeInfo&gt;&lt;uuid val=&quot;{69125A91-53DE-4562-9176-70AC5A5961F6}&quot;/&gt;&lt;isInvalidForFieldText val=&quot;0&quot;/&gt;&lt;Image&gt;&lt;filename val=&quot;C:\Users\User\AppData\Local\Temp\CP34681852125Session\CPTrustFolder34681852125\PPTImport346860433000\data\asimages\{69125A91-53DE-4562-9176-70AC5A5961F6}_28.png&quot;/&gt;&lt;left val=&quot;42&quot;/&gt;&lt;top val=&quot;212&quot;/&gt;&lt;width val=&quot;870&quot;/&gt;&lt;height val=&quot;41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121513F-52BB-400C-AFA1-D3F127E6FDAB}&quot;/&gt;&lt;isInvalidForFieldText val=&quot;0&quot;/&gt;&lt;Image&gt;&lt;filename val=&quot;C:\Users\User\AppData\Local\Temp\CP34681852125Session\CPTrustFolder34681852125\PPTImport346860433000\data\asimages\{B121513F-52BB-400C-AFA1-D3F127E6FDAB}_28.png&quot;/&gt;&lt;left val=&quot;727&quot;/&gt;&lt;top val=&quot;687&quot;/&gt;&lt;width val=&quot;226&quot;/&gt;&lt;height val=&quot;4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A761EB6E-4A5D-4687-8DA3-EA28217B9A1D}&quot;/&gt;&lt;isInvalidForFieldText val=&quot;0&quot;/&gt;&lt;Image&gt;&lt;filename val=&quot;C:\Users\User\AppData\Local\Temp\CP34681852125Session\CPTrustFolder34681852125\PPTImport346860433000\data\asimages\{A761EB6E-4A5D-4687-8DA3-EA28217B9A1D}_29.png&quot;/&gt;&lt;left val=&quot;0&quot;/&gt;&lt;top val=&quot;76&quot;/&gt;&lt;width val=&quot;961&quot;/&gt;&lt;height val=&quot;122&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2&quot;/&gt;&lt;lineCharCount val=&quot;70&quot;/&gt;&lt;lineCharCount val=&quot;60&quot;/&gt;&lt;lineCharCount val=&quot;33&quot;/&gt;&lt;lineCharCount val=&quot;16&quot;/&gt;&lt;lineCharCount val=&quot;10&quot;/&gt;&lt;lineCharCount val=&quot;21&quot;/&gt;&lt;lineCharCount val=&quot;24&quot;/&gt;&lt;lineCharCount val=&quot;73&quot;/&gt;&lt;lineCharCount val=&quot;11&quot;/&gt;&lt;/TableIndex&gt;&lt;/ShapeTextInfo&gt;"/>
  <p:tag name="HTML_SHAPEINFO" val="&lt;ThreeDShapeInfo&gt;&lt;uuid val=&quot;{2F41D2FE-D53A-4A95-8CEF-25D5494F56FE}&quot;/&gt;&lt;isInvalidForFieldText val=&quot;0&quot;/&gt;&lt;Image&gt;&lt;filename val=&quot;C:\Users\User\AppData\Local\Temp\CP34681852125Session\CPTrustFolder34681852125\PPTImport346860433000\data\asimages\{2F41D2FE-D53A-4A95-8CEF-25D5494F56FE}_29.png&quot;/&gt;&lt;left val=&quot;42&quot;/&gt;&lt;top val=&quot;212&quot;/&gt;&lt;width val=&quot;870&quot;/&gt;&lt;height val=&quot;415&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CF15099-FD8F-4E29-9CBB-A593E72B26B3}&quot;/&gt;&lt;isInvalidForFieldText val=&quot;0&quot;/&gt;&lt;Image&gt;&lt;filename val=&quot;C:\Users\User\AppData\Local\Temp\CP34681852125Session\CPTrustFolder34681852125\PPTImport346860433000\data\asimages\{5CF15099-FD8F-4E29-9CBB-A593E72B26B3}_29.png&quot;/&gt;&lt;left val=&quot;727&quot;/&gt;&lt;top val=&quot;687&quot;/&gt;&lt;width val=&quot;226&quot;/&gt;&lt;height val=&quot;4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AF66B412-04B5-4F58-8836-00AF202829BA}&quot;/&gt;&lt;isInvalidForFieldText val=&quot;0&quot;/&gt;&lt;Image&gt;&lt;filename val=&quot;C:\Users\User\AppData\Local\Temp\CP34681852125Session\CPTrustFolder34681852125\PPTImport346860433000\data\asimages\{AF66B412-04B5-4F58-8836-00AF202829BA}_30.png&quot;/&gt;&lt;left val=&quot;0&quot;/&gt;&lt;top val=&quot;76&quot;/&gt;&lt;width val=&quot;961&quot;/&gt;&lt;height val=&quot;122&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1&quot;/&gt;&lt;lineCharCount val=&quot;58&quot;/&gt;&lt;lineCharCount val=&quot;52&quot;/&gt;&lt;lineCharCount val=&quot;66&quot;/&gt;&lt;/TableIndex&gt;&lt;/ShapeTextInfo&gt;"/>
  <p:tag name="HTML_SHAPEINFO" val="&lt;ThreeDShapeInfo&gt;&lt;uuid val=&quot;{45ECB90F-ED34-4FAB-B08F-AD01A64C4E46}&quot;/&gt;&lt;isInvalidForFieldText val=&quot;0&quot;/&gt;&lt;Image&gt;&lt;filename val=&quot;C:\Users\User\AppData\Local\Temp\CP34681852125Session\CPTrustFolder34681852125\PPTImport346860433000\data\asimages\{45ECB90F-ED34-4FAB-B08F-AD01A64C4E46}_30.png&quot;/&gt;&lt;left val=&quot;42&quot;/&gt;&lt;top val=&quot;212&quot;/&gt;&lt;width val=&quot;870&quot;/&gt;&lt;height val=&quot;415&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B26F564-D53C-4EE5-BE45-C4C3CBC0B6BB}&quot;/&gt;&lt;isInvalidForFieldText val=&quot;0&quot;/&gt;&lt;Image&gt;&lt;filename val=&quot;C:\Users\User\AppData\Local\Temp\CP34681852125Session\CPTrustFolder34681852125\PPTImport346860433000\data\asimages\{0B26F564-D53C-4EE5-BE45-C4C3CBC0B6BB}_30.png&quot;/&gt;&lt;left val=&quot;727&quot;/&gt;&lt;top val=&quot;687&quot;/&gt;&lt;width val=&quot;226&quot;/&gt;&lt;height val=&quot;45&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11723BE2-BC35-417F-A0E7-D7EF54E4B288}&quot;/&gt;&lt;isInvalidForFieldText val=&quot;0&quot;/&gt;&lt;Image&gt;&lt;filename val=&quot;C:\Users\User\AppData\Local\Temp\CP34681852125Session\CPTrustFolder34681852125\PPTImport346860433000\data\asimages\{11723BE2-BC35-417F-A0E7-D7EF54E4B288}_31.png&quot;/&gt;&lt;left val=&quot;0&quot;/&gt;&lt;top val=&quot;76&quot;/&gt;&lt;width val=&quot;961&quot;/&gt;&lt;height val=&quot;12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A1BAAACC-420C-49F5-965B-EB881C6D4350}&quot;/&gt;&lt;isInvalidForFieldText val=&quot;0&quot;/&gt;&lt;Image&gt;&lt;filename val=&quot;C:\Users\User\AppData\Local\Temp\CP34681852125Session\CPTrustFolder34681852125\PPTImport346860433000\data\asimages\{A1BAAACC-420C-49F5-965B-EB881C6D4350}_31.png&quot;/&gt;&lt;left val=&quot;42&quot;/&gt;&lt;top val=&quot;212&quot;/&gt;&lt;width val=&quot;870&quot;/&gt;&lt;height val=&quot;41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AA3A882-22DB-4B66-9D29-EAAF93A16B27}&quot;/&gt;&lt;isInvalidForFieldText val=&quot;0&quot;/&gt;&lt;Image&gt;&lt;filename val=&quot;C:\Users\User\AppData\Local\Temp\CP34681852125Session\CPTrustFolder34681852125\PPTImport346860433000\data\asimages\{AAA3A882-22DB-4B66-9D29-EAAF93A16B27}_31.png&quot;/&gt;&lt;left val=&quot;727&quot;/&gt;&lt;top val=&quot;687&quot;/&gt;&lt;width val=&quot;226&quot;/&gt;&lt;height val=&quot;45&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8745B785-E564-4056-BB37-CCFA6A721C35}&quot;/&gt;&lt;isInvalidForFieldText val=&quot;0&quot;/&gt;&lt;Image&gt;&lt;filename val=&quot;C:\Users\User\AppData\Local\Temp\CP34681852125Session\CPTrustFolder34681852125\PPTImport346860433000\data\asimages\{8745B785-E564-4056-BB37-CCFA6A721C35}_32.png&quot;/&gt;&lt;left val=&quot;0&quot;/&gt;&lt;top val=&quot;76&quot;/&gt;&lt;width val=&quot;961&quot;/&gt;&lt;height val=&quot;122&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B6919C48-22C9-412D-B6E3-57776D474635}&quot;/&gt;&lt;isInvalidForFieldText val=&quot;0&quot;/&gt;&lt;Image&gt;&lt;filename val=&quot;C:\Users\User\AppData\Local\Temp\CP34681852125Session\CPTrustFolder34681852125\PPTImport346860433000\data\asimages\{B6919C48-22C9-412D-B6E3-57776D474635}_32.png&quot;/&gt;&lt;left val=&quot;42&quot;/&gt;&lt;top val=&quot;212&quot;/&gt;&lt;width val=&quot;870&quot;/&gt;&lt;height val=&quot;41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0E27B07-88E7-4403-9DFB-D38FC44DBEAC}&quot;/&gt;&lt;isInvalidForFieldText val=&quot;0&quot;/&gt;&lt;Image&gt;&lt;filename val=&quot;C:\Users\User\AppData\Local\Temp\CP34681852125Session\CPTrustFolder34681852125\PPTImport346860433000\data\asimages\{F0E27B07-88E7-4403-9DFB-D38FC44DBEAC}_32.png&quot;/&gt;&lt;left val=&quot;727&quot;/&gt;&lt;top val=&quot;687&quot;/&gt;&lt;width val=&quot;226&quot;/&gt;&lt;height val=&quot;4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36F66C4F-8072-43F3-9BB6-698A4CC710CC}&quot;/&gt;&lt;isInvalidForFieldText val=&quot;0&quot;/&gt;&lt;Image&gt;&lt;filename val=&quot;C:\Users\User\AppData\Local\Temp\CP34681852125Session\CPTrustFolder34681852125\PPTImport346860433000\data\asimages\{36F66C4F-8072-43F3-9BB6-698A4CC710CC}_33.png&quot;/&gt;&lt;left val=&quot;0&quot;/&gt;&lt;top val=&quot;278&quot;/&gt;&lt;width val=&quot;961&quot;/&gt;&lt;height val=&quot;202&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35DDE25-DB4B-44F0-9EA9-75BD8CA799B1}&quot;/&gt;&lt;isInvalidForFieldText val=&quot;0&quot;/&gt;&lt;Image&gt;&lt;filename val=&quot;C:\Users\User\AppData\Local\Temp\CP34681852125Session\CPTrustFolder34681852125\PPTImport346860433000\data\asimages\{E35DDE25-DB4B-44F0-9EA9-75BD8CA799B1}_33.png&quot;/&gt;&lt;left val=&quot;727&quot;/&gt;&lt;top val=&quot;687&quot;/&gt;&lt;width val=&quot;226&quot;/&gt;&lt;height val=&quot;4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1&quot;/&gt;&lt;lineCharCount val=&quot;39&quot;/&gt;&lt;lineCharCount val=&quot;41&quot;/&gt;&lt;lineCharCount val=&quot;24&quot;/&gt;&lt;/TableIndex&gt;&lt;/ShapeTextInfo&gt;"/>
  <p:tag name="PRESENTER_DUMMYTAG" val="&lt;DummyForForceWrite&gt;&lt;/DummyForForceWrite&gt;"/>
  <p:tag name="HTML_SHAPEINFO" val="&lt;ThreeDShapeInfo&gt;&lt;uuid val=&quot;{04907CC8-E734-424F-BC28-78DDEE1B8404}&quot;/&gt;&lt;isInvalidForFieldText val=&quot;0&quot;/&gt;&lt;Image&gt;&lt;filename val=&quot;C:\Users\User\AppData\Local\Temp\CP34681852125Session\CPTrustFolder34681852125\PPTImport346860433000\data\asimages\{04907CC8-E734-424F-BC28-78DDEE1B8404}_1.png&quot;/&gt;&lt;left val=&quot;67&quot;/&gt;&lt;top val=&quot;288&quot;/&gt;&lt;width val=&quot;834&quot;/&gt;&lt;height val=&quot;214&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DUMMYTAG" val="&lt;DummyForForceWrite&gt;&lt;/DummyForForceWrite&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DUMMYTAG" val="&lt;DummyForForceWrite&gt;&lt;/DummyForForceWrite&gt;"/>
  <p:tag name="HTML_SHAPEINFO" val="&lt;ThreeDShapeInfo&gt;&lt;uuid val=&quot;{6515A051-53CB-4D8E-B95C-FBF4B8F1B3FF}&quot;/&gt;&lt;isInvalidForFieldText val=&quot;0&quot;/&gt;&lt;Image&gt;&lt;filename val=&quot;C:\Users\User\AppData\Local\Temp\CP34681852125Session\CPTrustFolder34681852125\PPTImport346860433000\data\asimages\{6515A051-53CB-4D8E-B95C-FBF4B8F1B3FF}_1.png&quot;/&gt;&lt;left val=&quot;71&quot;/&gt;&lt;top val=&quot;533&quot;/&gt;&lt;width val=&quot;249&quot;/&gt;&lt;height val=&quot;94&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DUMMYTAG" val="&lt;DummyForForceWrite&gt;&lt;/DummyForForceWrite&gt;"/>
  <p:tag name="HTML_SHAPEINFO" val="&lt;ThreeDShapeInfo&gt;&lt;uuid val=&quot;{5967D014-B607-466C-9F64-5798F8478AD3}&quot;/&gt;&lt;isInvalidForFieldText val=&quot;0&quot;/&gt;&lt;Image&gt;&lt;filename val=&quot;C:\Users\User\AppData\Local\Temp\CP34681852125Session\CPTrustFolder34681852125\PPTImport346860433000\data\asimages\{5967D014-B607-466C-9F64-5798F8478AD3}_1.png&quot;/&gt;&lt;left val=&quot;639&quot;/&gt;&lt;top val=&quot;533&quot;/&gt;&lt;width val=&quot;249&quot;/&gt;&lt;height val=&quot;93&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50A82166-4CF4-4B9D-B3E1-D01FC80E078E}&quot;/&gt;&lt;isInvalidForFieldText val=&quot;0&quot;/&gt;&lt;Image&gt;&lt;filename val=&quot;C:\Users\User\AppData\Local\Temp\CP34681852125Session\CPTrustFolder34681852125\PPTImport346860433000\data\asimages\{50A82166-4CF4-4B9D-B3E1-D01FC80E078E}_2.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0&quot;/&gt;&lt;lineCharCount val=&quot;70&quot;/&gt;&lt;lineCharCount val=&quot;50&quot;/&gt;&lt;lineCharCount val=&quot;50&quot;/&gt;&lt;lineCharCount val=&quot;73&quot;/&gt;&lt;lineCharCount val=&quot;63&quot;/&gt;&lt;lineCharCount val=&quot;25&quot;/&gt;&lt;lineCharCount val=&quot;59&quot;/&gt;&lt;lineCharCount val=&quot;17&quot;/&gt;&lt;lineCharCount val=&quot;67&quot;/&gt;&lt;lineCharCount val=&quot;7&quot;/&gt;&lt;/TableIndex&gt;&lt;/ShapeTextInfo&gt;"/>
  <p:tag name="HTML_SHAPEINFO" val="&lt;ThreeDShapeInfo&gt;&lt;uuid val=&quot;{38EE614B-330A-4B37-A1F5-3EB7A66790A0}&quot;/&gt;&lt;isInvalidForFieldText val=&quot;0&quot;/&gt;&lt;Image&gt;&lt;filename val=&quot;C:\Users\User\AppData\Local\Temp\CP34681852125Session\CPTrustFolder34681852125\PPTImport346860433000\data\asimages\{38EE614B-330A-4B37-A1F5-3EB7A66790A0}_2.png&quot;/&gt;&lt;left val=&quot;42&quot;/&gt;&lt;top val=&quot;207&quot;/&gt;&lt;width val=&quot;869&quot;/&gt;&lt;height val=&quot;4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5834DF9-83A2-45F9-B036-D1272819D3FE}&quot;/&gt;&lt;isInvalidForFieldText val=&quot;0&quot;/&gt;&lt;Image&gt;&lt;filename val=&quot;C:\Users\User\AppData\Local\Temp\CP34681852125Session\CPTrustFolder34681852125\PPTImport346860433000\data\asimages\{35834DF9-83A2-45F9-B036-D1272819D3FE}_2.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5BED6285-E40A-4654-B3F7-E00E7AA09C80}&quot;/&gt;&lt;isInvalidForFieldText val=&quot;0&quot;/&gt;&lt;Image&gt;&lt;filename val=&quot;C:\Users\User\AppData\Local\Temp\CP34681852125Session\CPTrustFolder34681852125\PPTImport346860433000\data\asimages\{5BED6285-E40A-4654-B3F7-E00E7AA09C80}_3.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1&quot;/&gt;&lt;lineCharCount val=&quot;19&quot;/&gt;&lt;lineCharCount val=&quot;74&quot;/&gt;&lt;lineCharCount val=&quot;27&quot;/&gt;&lt;lineCharCount val=&quot;73&quot;/&gt;&lt;lineCharCount val=&quot;32&quot;/&gt;&lt;lineCharCount val=&quot;74&quot;/&gt;&lt;lineCharCount val=&quot;30&quot;/&gt;&lt;lineCharCount val=&quot;62&quot;/&gt;&lt;lineCharCount val=&quot;75&quot;/&gt;&lt;lineCharCount val=&quot;71&quot;/&gt;&lt;lineCharCount val=&quot;23&quot;/&gt;&lt;/TableIndex&gt;&lt;/ShapeTextInfo&gt;"/>
  <p:tag name="HTML_SHAPEINFO" val="&lt;ThreeDShapeInfo&gt;&lt;uuid val=&quot;{02537D7A-10A6-45F3-A516-29E12059DEAC}&quot;/&gt;&lt;isInvalidForFieldText val=&quot;0&quot;/&gt;&lt;Image&gt;&lt;filename val=&quot;C:\Users\User\AppData\Local\Temp\CP34681852125Session\CPTrustFolder34681852125\PPTImport346860433000\data\asimages\{02537D7A-10A6-45F3-A516-29E12059DEAC}_3.png&quot;/&gt;&lt;left val=&quot;43&quot;/&gt;&lt;top val=&quot;212&quot;/&gt;&lt;width val=&quot;878&quot;/&gt;&lt;height val=&quot;41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1880EDC-D68F-4E86-91B6-9C9459D44F62}&quot;/&gt;&lt;isInvalidForFieldText val=&quot;0&quot;/&gt;&lt;Image&gt;&lt;filename val=&quot;C:\Users\User\AppData\Local\Temp\CP34681852125Session\CPTrustFolder34681852125\PPTImport346860433000\data\asimages\{E1880EDC-D68F-4E86-91B6-9C9459D44F62}_3.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E2D92E24-82E4-40EE-B27B-BC660AA65FAE}&quot;/&gt;&lt;isInvalidForFieldText val=&quot;0&quot;/&gt;&lt;Image&gt;&lt;filename val=&quot;C:\Users\User\AppData\Local\Temp\CP34681852125Session\CPTrustFolder34681852125\PPTImport346860433000\data\asimages\{E2D92E24-82E4-40EE-B27B-BC660AA65FAE}_4.png&quot;/&gt;&lt;left val=&quot;0&quot;/&gt;&lt;top val=&quot;455&quot;/&gt;&lt;width val=&quot;909&quot;/&gt;&lt;height val=&quot;15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80784B2-E131-4B54-9FFD-E0A1477D5686}&quot;/&gt;&lt;isInvalidForFieldText val=&quot;0&quot;/&gt;&lt;Image&gt;&lt;filename val=&quot;C:\Users\User\AppData\Local\Temp\CP34681852125Session\CPTrustFolder34681852125\PPTImport346860433000\data\asimages\{480784B2-E131-4B54-9FFD-E0A1477D5686}_4.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D77E4EF-D863-47A7-8AAF-0511E2CC34D9}&quot;/&gt;&lt;isInvalidForFieldText val=&quot;0&quot;/&gt;&lt;Image&gt;&lt;filename val=&quot;C:\Users\User\AppData\Local\Temp\CP34681852125Session\CPTrustFolder34681852125\PPTImport346860433000\data\asimages\{4D77E4EF-D863-47A7-8AAF-0511E2CC34D9}_5.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3&quot;/&gt;&lt;lineCharCount val=&quot;68&quot;/&gt;&lt;lineCharCount val=&quot;34&quot;/&gt;&lt;lineCharCount val=&quot;67&quot;/&gt;&lt;lineCharCount val=&quot;62&quot;/&gt;&lt;lineCharCount val=&quot;10&quot;/&gt;&lt;/TableIndex&gt;&lt;/ShapeTextInfo&gt;"/>
  <p:tag name="HTML_SHAPEINFO" val="&lt;ThreeDShapeInfo&gt;&lt;uuid val=&quot;{D19CEC4E-120D-4878-B3A8-268DBD185A7F}&quot;/&gt;&lt;isInvalidForFieldText val=&quot;0&quot;/&gt;&lt;Image&gt;&lt;filename val=&quot;C:\Users\User\AppData\Local\Temp\CP34681852125Session\CPTrustFolder34681852125\PPTImport346860433000\data\asimages\{D19CEC4E-120D-4878-B3A8-268DBD185A7F}_5.png&quot;/&gt;&lt;left val=&quot;42&quot;/&gt;&lt;top val=&quot;212&quot;/&gt;&lt;width val=&quot;870&quot;/&gt;&lt;height val=&quot;41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6B8CFE3-F461-4816-A212-CD836FFD2C29}&quot;/&gt;&lt;isInvalidForFieldText val=&quot;0&quot;/&gt;&lt;Image&gt;&lt;filename val=&quot;C:\Users\User\AppData\Local\Temp\CP34681852125Session\CPTrustFolder34681852125\PPTImport346860433000\data\asimages\{B6B8CFE3-F461-4816-A212-CD836FFD2C29}_5.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04F0998B-EB14-419B-863F-F5E38E95CB2C}&quot;/&gt;&lt;isInvalidForFieldText val=&quot;0&quot;/&gt;&lt;Image&gt;&lt;filename val=&quot;C:\Users\User\AppData\Local\Temp\CP34681852125Session\CPTrustFolder34681852125\PPTImport346860433000\data\asimages\{04F0998B-EB14-419B-863F-F5E38E95CB2C}_6.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9&quot;/&gt;&lt;lineCharCount val=&quot;39&quot;/&gt;&lt;lineCharCount val=&quot;1&quot;/&gt;&lt;lineCharCount val=&quot;68&quot;/&gt;&lt;lineCharCount val=&quot;64&quot;/&gt;&lt;lineCharCount val=&quot;1&quot;/&gt;&lt;lineCharCount val=&quot;63&quot;/&gt;&lt;lineCharCount val=&quot;8&quot;/&gt;&lt;/TableIndex&gt;&lt;/ShapeTextInfo&gt;"/>
  <p:tag name="HTML_SHAPEINFO" val="&lt;ThreeDShapeInfo&gt;&lt;uuid val=&quot;{9E2D21E2-67B7-4213-8F69-7288F157B0EC}&quot;/&gt;&lt;isInvalidForFieldText val=&quot;0&quot;/&gt;&lt;Image&gt;&lt;filename val=&quot;C:\Users\User\AppData\Local\Temp\CP34681852125Session\CPTrustFolder34681852125\PPTImport346860433000\data\asimages\{9E2D21E2-67B7-4213-8F69-7288F157B0EC}_6.png&quot;/&gt;&lt;left val=&quot;42&quot;/&gt;&lt;top val=&quot;212&quot;/&gt;&lt;width val=&quot;870&quot;/&gt;&lt;height val=&quot;41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4E3FA0E-799D-4700-8825-F9F3A4ABFC9A}&quot;/&gt;&lt;isInvalidForFieldText val=&quot;0&quot;/&gt;&lt;Image&gt;&lt;filename val=&quot;C:\Users\User\AppData\Local\Temp\CP34681852125Session\CPTrustFolder34681852125\PPTImport346860433000\data\asimages\{F4E3FA0E-799D-4700-8825-F9F3A4ABFC9A}_6.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8B6703E0-DE56-4AE7-A0AA-4B7E037D28BA}&quot;/&gt;&lt;isInvalidForFieldText val=&quot;0&quot;/&gt;&lt;Image&gt;&lt;filename val=&quot;C:\Users\User\AppData\Local\Temp\CP34681852125Session\CPTrustFolder34681852125\PPTImport346860433000\data\asimages\{8B6703E0-DE56-4AE7-A0AA-4B7E037D28BA}_7.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79&quot;/&gt;&lt;lineCharCount val=&quot;52&quot;/&gt;&lt;lineCharCount val=&quot;54&quot;/&gt;&lt;lineCharCount val=&quot;51&quot;/&gt;&lt;lineCharCount val=&quot;86&quot;/&gt;&lt;lineCharCount val=&quot;82&quot;/&gt;&lt;lineCharCount val=&quot;85&quot;/&gt;&lt;lineCharCount val=&quot;79&quot;/&gt;&lt;lineCharCount val=&quot;84&quot;/&gt;&lt;lineCharCount val=&quot;80&quot;/&gt;&lt;lineCharCount val=&quot;84&quot;/&gt;&lt;lineCharCount val=&quot;18&quot;/&gt;&lt;lineCharCount val=&quot;37&quot;/&gt;&lt;/TableIndex&gt;&lt;/ShapeTextInfo&gt;"/>
  <p:tag name="HTML_SHAPEINFO" val="&lt;ThreeDShapeInfo&gt;&lt;uuid val=&quot;{28D93167-45C5-4422-A27C-1D7D981AB8CE}&quot;/&gt;&lt;isInvalidForFieldText val=&quot;0&quot;/&gt;&lt;Image&gt;&lt;filename val=&quot;C:\Users\User\AppData\Local\Temp\CP34681852125Session\CPTrustFolder34681852125\PPTImport346860433000\data\asimages\{28D93167-45C5-4422-A27C-1D7D981AB8CE}_7.png&quot;/&gt;&lt;left val=&quot;43&quot;/&gt;&lt;top val=&quot;210&quot;/&gt;&lt;width val=&quot;869&quot;/&gt;&lt;height val=&quot;41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A4E16C5-7C2A-45D7-9810-4408E712F631}&quot;/&gt;&lt;isInvalidForFieldText val=&quot;0&quot;/&gt;&lt;Image&gt;&lt;filename val=&quot;C:\Users\User\AppData\Local\Temp\CP34681852125Session\CPTrustFolder34681852125\PPTImport346860433000\data\asimages\{AA4E16C5-7C2A-45D7-9810-4408E712F631}_7.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6&quot;/&gt;&lt;lineCharCount val=&quot;21&quot;/&gt;&lt;/TableIndex&gt;&lt;/ShapeTextInfo&gt;"/>
  <p:tag name="HTML_SHAPEINFO" val="&lt;ThreeDShapeInfo&gt;&lt;uuid val=&quot;{7C89C5FD-ECA1-45DA-96A3-48A151F6549A}&quot;/&gt;&lt;isInvalidForFieldText val=&quot;0&quot;/&gt;&lt;Image&gt;&lt;filename val=&quot;C:\Users\User\AppData\Local\Temp\CP34681852125Session\CPTrustFolder34681852125\PPTImport346860433000\data\asimages\{7C89C5FD-ECA1-45DA-96A3-48A151F6549A}_8.png&quot;/&gt;&lt;left val=&quot;0&quot;/&gt;&lt;top val=&quot;76&quot;/&gt;&lt;width val=&quot;968&quot;/&gt;&lt;height val=&quot;124&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3&quot;/&gt;&lt;lineCharCount val=&quot;8&quot;/&gt;&lt;lineCharCount val=&quot;43&quot;/&gt;&lt;lineCharCount val=&quot;68&quot;/&gt;&lt;lineCharCount val=&quot;18&quot;/&gt;&lt;lineCharCount val=&quot;40&quot;/&gt;&lt;/TableIndex&gt;&lt;/ShapeTextInfo&gt;"/>
  <p:tag name="HTML_SHAPEINFO" val="&lt;ThreeDShapeInfo&gt;&lt;uuid val=&quot;{3409ECA2-D599-48B7-BDF0-AB413489F48A}&quot;/&gt;&lt;isInvalidForFieldText val=&quot;0&quot;/&gt;&lt;Image&gt;&lt;filename val=&quot;C:\Users\User\AppData\Local\Temp\CP34681852125Session\CPTrustFolder34681852125\PPTImport346860433000\data\asimages\{3409ECA2-D599-48B7-BDF0-AB413489F48A}_8.png&quot;/&gt;&lt;left val=&quot;42&quot;/&gt;&lt;top val=&quot;212&quot;/&gt;&lt;width val=&quot;870&quot;/&gt;&lt;height val=&quot;41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E64DBD-2ACD-455D-8620-254A07EAA7F9}&quot;/&gt;&lt;isInvalidForFieldText val=&quot;0&quot;/&gt;&lt;Image&gt;&lt;filename val=&quot;C:\Users\User\AppData\Local\Temp\CP34681852125Session\CPTrustFolder34681852125\PPTImport346860433000\data\asimages\{3EE64DBD-2ACD-455D-8620-254A07EAA7F9}_8.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8&quot;/&gt;&lt;lineCharCount val=&quot;10&quot;/&gt;&lt;/TableIndex&gt;&lt;/ShapeTextInfo&gt;"/>
  <p:tag name="HTML_SHAPEINFO" val="&lt;ThreeDShapeInfo&gt;&lt;uuid val=&quot;{71689EE1-945C-4A25-8402-D5EECAD0AE1C}&quot;/&gt;&lt;isInvalidForFieldText val=&quot;0&quot;/&gt;&lt;Image&gt;&lt;filename val=&quot;C:\Users\User\AppData\Local\Temp\CP34681852125Session\CPTrustFolder34681852125\PPTImport346860433000\data\asimages\{71689EE1-945C-4A25-8402-D5EECAD0AE1C}_9.png&quot;/&gt;&lt;left val=&quot;0&quot;/&gt;&lt;top val=&quot;76&quot;/&gt;&lt;width val=&quot;961&quot;/&gt;&lt;height val=&quot;12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8&quot;/&gt;&lt;lineCharCount val=&quot;19&quot;/&gt;&lt;lineCharCount val=&quot;72&quot;/&gt;&lt;lineCharCount val=&quot;69&quot;/&gt;&lt;lineCharCount val=&quot;5&quot;/&gt;&lt;lineCharCount val=&quot;32&quot;/&gt;&lt;lineCharCount val=&quot;47&quot;/&gt;&lt;lineCharCount val=&quot;27&quot;/&gt;&lt;lineCharCount val=&quot;29&quot;/&gt;&lt;lineCharCount val=&quot;1&quot;/&gt;&lt;/TableIndex&gt;&lt;/ShapeTextInfo&gt;"/>
  <p:tag name="HTML_SHAPEINFO" val="&lt;ThreeDShapeInfo&gt;&lt;uuid val=&quot;{6DD4368E-C966-458C-AF33-A355740844F4}&quot;/&gt;&lt;isInvalidForFieldText val=&quot;0&quot;/&gt;&lt;Image&gt;&lt;filename val=&quot;C:\Users\User\AppData\Local\Temp\CP34681852125Session\CPTrustFolder34681852125\PPTImport346860433000\data\asimages\{6DD4368E-C966-458C-AF33-A355740844F4}_9.png&quot;/&gt;&lt;left val=&quot;42&quot;/&gt;&lt;top val=&quot;212&quot;/&gt;&lt;width val=&quot;884&quot;/&gt;&lt;height val=&quot;41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9E084B5-4DE3-4D81-B372-BE6926685585}&quot;/&gt;&lt;isInvalidForFieldText val=&quot;0&quot;/&gt;&lt;Image&gt;&lt;filename val=&quot;C:\Users\User\AppData\Local\Temp\CP34681852125Session\CPTrustFolder34681852125\PPTImport346860433000\data\asimages\{D9E084B5-4DE3-4D81-B372-BE6926685585}_9.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1&quot;/&gt;&lt;lineCharCount val=&quot;30&quot;/&gt;&lt;/TableIndex&gt;&lt;/ShapeTextInfo&gt;"/>
  <p:tag name="HTML_SHAPEINFO" val="&lt;ThreeDShapeInfo&gt;&lt;uuid val=&quot;{68C48ACB-91D4-4D5F-8E51-AAEA4D5A58E5}&quot;/&gt;&lt;isInvalidForFieldText val=&quot;0&quot;/&gt;&lt;Image&gt;&lt;filename val=&quot;C:\Users\User\AppData\Local\Temp\CP34681852125Session\CPTrustFolder34681852125\PPTImport346860433000\data\asimages\{68C48ACB-91D4-4D5F-8E51-AAEA4D5A58E5}_10.png&quot;/&gt;&lt;left val=&quot;0&quot;/&gt;&lt;top val=&quot;76&quot;/&gt;&lt;width val=&quot;961&quot;/&gt;&lt;height val=&quot;124&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7&quot;/&gt;&lt;lineCharCount val=&quot;74&quot;/&gt;&lt;lineCharCount val=&quot;62&quot;/&gt;&lt;lineCharCount val=&quot;72&quot;/&gt;&lt;lineCharCount val=&quot;56&quot;/&gt;&lt;/TableIndex&gt;&lt;/ShapeTextInfo&gt;"/>
  <p:tag name="HTML_SHAPEINFO" val="&lt;ThreeDShapeInfo&gt;&lt;uuid val=&quot;{EB34CC5C-3F7A-4F6B-BC18-8B6E1C5E6924}&quot;/&gt;&lt;isInvalidForFieldText val=&quot;0&quot;/&gt;&lt;Image&gt;&lt;filename val=&quot;C:\Users\User\AppData\Local\Temp\CP34681852125Session\CPTrustFolder34681852125\PPTImport346860433000\data\asimages\{EB34CC5C-3F7A-4F6B-BC18-8B6E1C5E6924}_10.png&quot;/&gt;&lt;left val=&quot;42&quot;/&gt;&lt;top val=&quot;212&quot;/&gt;&lt;width val=&quot;870&quot;/&gt;&lt;height val=&quot;41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F015E92-CC0B-4F5C-B4B2-1ED7F017D05E}&quot;/&gt;&lt;isInvalidForFieldText val=&quot;0&quot;/&gt;&lt;Image&gt;&lt;filename val=&quot;C:\Users\User\AppData\Local\Temp\CP34681852125Session\CPTrustFolder34681852125\PPTImport346860433000\data\asimages\{0F015E92-CC0B-4F5C-B4B2-1ED7F017D05E}_10.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4743A85C-484D-4BBB-9044-6BD04CAEF8AA}&quot;/&gt;&lt;isInvalidForFieldText val=&quot;0&quot;/&gt;&lt;Image&gt;&lt;filename val=&quot;C:\Users\User\AppData\Local\Temp\CP34681852125Session\CPTrustFolder34681852125\PPTImport346860433000\data\asimages\{4743A85C-484D-4BBB-9044-6BD04CAEF8AA}_11.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71&quot;/&gt;&lt;/TableIndex&gt;&lt;/ShapeTextInfo&gt;"/>
  <p:tag name="HTML_SHAPEINFO" val="&lt;ThreeDShapeInfo&gt;&lt;uuid val=&quot;{28058BA1-25D3-4874-ADC1-BBE3E2F0EC45}&quot;/&gt;&lt;isInvalidForFieldText val=&quot;0&quot;/&gt;&lt;Image&gt;&lt;filename val=&quot;C:\Users\User\AppData\Local\Temp\CP34681852125Session\CPTrustFolder34681852125\PPTImport346860433000\data\asimages\{28058BA1-25D3-4874-ADC1-BBE3E2F0EC45}_11.png&quot;/&gt;&lt;left val=&quot;42&quot;/&gt;&lt;top val=&quot;212&quot;/&gt;&lt;width val=&quot;870&quot;/&gt;&lt;height val=&quot;41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ED2AE4A-39B5-487B-8853-F6A423EB76F7}&quot;/&gt;&lt;isInvalidForFieldText val=&quot;0&quot;/&gt;&lt;Image&gt;&lt;filename val=&quot;C:\Users\User\AppData\Local\Temp\CP34681852125Session\CPTrustFolder34681852125\PPTImport346860433000\data\asimages\{3ED2AE4A-39B5-487B-8853-F6A423EB76F7}_11.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19&quot;/&gt;&lt;/TableIndex&gt;&lt;/ShapeTextInfo&gt;"/>
  <p:tag name="HTML_SHAPEINFO" val="&lt;ThreeDShapeInfo&gt;&lt;uuid val=&quot;{F4652A15-04C1-4B04-A3E7-812B065F6C8F}&quot;/&gt;&lt;isInvalidForFieldText val=&quot;0&quot;/&gt;&lt;Image&gt;&lt;filename val=&quot;C:\Users\User\AppData\Local\Temp\CP34681852125Session\CPTrustFolder34681852125\PPTImport346860433000\data\asimages\{F4652A15-04C1-4B04-A3E7-812B065F6C8F}_12.png&quot;/&gt;&lt;left val=&quot;0&quot;/&gt;&lt;top val=&quot;76&quot;/&gt;&lt;width val=&quot;961&quot;/&gt;&lt;height val=&quot;124&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7&quot;/&gt;&lt;lineCharCount val=&quot;27&quot;/&gt;&lt;lineCharCount val=&quot;39&quot;/&gt;&lt;lineCharCount val=&quot;41&quot;/&gt;&lt;lineCharCount val=&quot;63&quot;/&gt;&lt;lineCharCount val=&quot;25&quot;/&gt;&lt;lineCharCount val=&quot;72&quot;/&gt;&lt;lineCharCount val=&quot;36&quot;/&gt;&lt;lineCharCount val=&quot;76&quot;/&gt;&lt;lineCharCount val=&quot;30&quot;/&gt;&lt;/TableIndex&gt;&lt;/ShapeTextInfo&gt;"/>
  <p:tag name="HTML_SHAPEINFO" val="&lt;ThreeDShapeInfo&gt;&lt;uuid val=&quot;{8D0297C2-1D64-4CCE-A564-C47102A363D6}&quot;/&gt;&lt;isInvalidForFieldText val=&quot;0&quot;/&gt;&lt;Image&gt;&lt;filename val=&quot;C:\Users\User\AppData\Local\Temp\CP34681852125Session\CPTrustFolder34681852125\PPTImport346860433000\data\asimages\{8D0297C2-1D64-4CCE-A564-C47102A363D6}_12.png&quot;/&gt;&lt;left val=&quot;42&quot;/&gt;&lt;top val=&quot;212&quot;/&gt;&lt;width val=&quot;870&quot;/&gt;&lt;height val=&quot;41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2142077-8CBA-4BAE-8A9D-90E21E1F5CB9}&quot;/&gt;&lt;isInvalidForFieldText val=&quot;0&quot;/&gt;&lt;Image&gt;&lt;filename val=&quot;C:\Users\User\AppData\Local\Temp\CP34681852125Session\CPTrustFolder34681852125\PPTImport346860433000\data\asimages\{D2142077-8CBA-4BAE-8A9D-90E21E1F5CB9}_12.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8D2B181B-AEC7-4F06-8230-916B71EC5C37}&quot;/&gt;&lt;isInvalidForFieldText val=&quot;0&quot;/&gt;&lt;Image&gt;&lt;filename val=&quot;C:\Users\User\AppData\Local\Temp\CP34681852125Session\CPTrustFolder34681852125\PPTImport346860433000\data\asimages\{8D2B181B-AEC7-4F06-8230-916B71EC5C37}_13.png&quot;/&gt;&lt;left val=&quot;0&quot;/&gt;&lt;top val=&quot;76&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0&quot;/&gt;&lt;lineCharCount val=&quot;63&quot;/&gt;&lt;lineCharCount val=&quot;64&quot;/&gt;&lt;lineCharCount val=&quot;38&quot;/&gt;&lt;lineCharCount val=&quot;67&quot;/&gt;&lt;lineCharCount val=&quot;62&quot;/&gt;&lt;lineCharCount val=&quot;10&quot;/&gt;&lt;lineCharCount val=&quot;1&quot;/&gt;&lt;/TableIndex&gt;&lt;/ShapeTextInfo&gt;"/>
  <p:tag name="HTML_SHAPEINFO" val="&lt;ThreeDShapeInfo&gt;&lt;uuid val=&quot;{FA66AED6-797C-4286-80C5-54A20A18D8F4}&quot;/&gt;&lt;isInvalidForFieldText val=&quot;0&quot;/&gt;&lt;Image&gt;&lt;filename val=&quot;C:\Users\User\AppData\Local\Temp\CP34681852125Session\CPTrustFolder34681852125\PPTImport346860433000\data\asimages\{FA66AED6-797C-4286-80C5-54A20A18D8F4}_13.png&quot;/&gt;&lt;left val=&quot;42&quot;/&gt;&lt;top val=&quot;212&quot;/&gt;&lt;width val=&quot;870&quot;/&gt;&lt;height val=&quot;41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7F160EF-01C2-44ED-8A6E-579F7B2CD219}&quot;/&gt;&lt;isInvalidForFieldText val=&quot;0&quot;/&gt;&lt;Image&gt;&lt;filename val=&quot;C:\Users\User\AppData\Local\Temp\CP34681852125Session\CPTrustFolder34681852125\PPTImport346860433000\data\asimages\{17F160EF-01C2-44ED-8A6E-579F7B2CD219}_13.png&quot;/&gt;&lt;left val=&quot;727&quot;/&gt;&lt;top val=&quot;687&quot;/&gt;&lt;width val=&quot;226&quot;/&gt;&lt;height val=&quot;4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10&quot;/&gt;&lt;/TableIndex&gt;&lt;/ShapeTextInfo&gt;"/>
  <p:tag name="HTML_SHAPEINFO" val="&lt;ThreeDShapeInfo&gt;&lt;uuid val=&quot;{ADD36C88-F4E2-4CD2-B028-6202F408453B}&quot;/&gt;&lt;isInvalidForFieldText val=&quot;0&quot;/&gt;&lt;Image&gt;&lt;filename val=&quot;C:\Users\User\AppData\Local\Temp\CP34681852125Session\CPTrustFolder34681852125\PPTImport346860433000\data\asimages\{ADD36C88-F4E2-4CD2-B028-6202F408453B}_14.png&quot;/&gt;&lt;left val=&quot;0&quot;/&gt;&lt;top val=&quot;76&quot;/&gt;&lt;width val=&quot;961&quot;/&gt;&lt;height val=&quot;124&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C97BB37B-2BC1-41F7-A441-C052F517C244}&quot;/&gt;&lt;isInvalidForFieldText val=&quot;0&quot;/&gt;&lt;Image&gt;&lt;filename val=&quot;C:\Users\User\AppData\Local\Temp\CP34681852125Session\CPTrustFolder34681852125\PPTImport346860433000\data\asimages\{C97BB37B-2BC1-41F7-A441-C052F517C244}_14.png&quot;/&gt;&lt;left val=&quot;42&quot;/&gt;&lt;top val=&quot;212&quot;/&gt;&lt;width val=&quot;870&quot;/&gt;&lt;height val=&quot;41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25EC0DF-E9D5-4BF7-BEF0-360906FA3AEF}&quot;/&gt;&lt;isInvalidForFieldText val=&quot;0&quot;/&gt;&lt;Image&gt;&lt;filename val=&quot;C:\Users\User\AppData\Local\Temp\CP34681852125Session\CPTrustFolder34681852125\PPTImport346860433000\data\asimages\{F25EC0DF-E9D5-4BF7-BEF0-360906FA3AEF}_14.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5&quot;/&gt;&lt;lineCharCount val=&quot;10&quot;/&gt;&lt;/TableIndex&gt;&lt;/ShapeTextInfo&gt;"/>
  <p:tag name="HTML_SHAPEINFO" val="&lt;ThreeDShapeInfo&gt;&lt;uuid val=&quot;{DDFA7948-05AA-4773-AE29-11B9A636C694}&quot;/&gt;&lt;isInvalidForFieldText val=&quot;0&quot;/&gt;&lt;Image&gt;&lt;filename val=&quot;C:\Users\User\AppData\Local\Temp\CP34681852125Session\CPTrustFolder34681852125\PPTImport346860433000\data\asimages\{DDFA7948-05AA-4773-AE29-11B9A636C694}_15.png&quot;/&gt;&lt;left val=&quot;0&quot;/&gt;&lt;top val=&quot;455&quot;/&gt;&lt;width val=&quot;926&quot;/&gt;&lt;height val=&quot;150&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620127C-A9F7-4D1A-BCCE-235EE9FCF9B1}&quot;/&gt;&lt;isInvalidForFieldText val=&quot;0&quot;/&gt;&lt;Image&gt;&lt;filename val=&quot;C:\Users\User\AppData\Local\Temp\CP34681852125Session\CPTrustFolder34681852125\PPTImport346860433000\data\asimages\{E620127C-A9F7-4D1A-BCCE-235EE9FCF9B1}_15.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05930E7E-9BCE-41F5-BA8F-BD36D5DFF813}&quot;/&gt;&lt;isInvalidForFieldText val=&quot;0&quot;/&gt;&lt;Image&gt;&lt;filename val=&quot;C:\Users\User\AppData\Local\Temp\CP34681852125Session\CPTrustFolder34681852125\PPTImport346860433000\data\asimages\{05930E7E-9BCE-41F5-BA8F-BD36D5DFF813}_16.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6&quot;/&gt;&lt;lineCharCount val=&quot;43&quot;/&gt;&lt;lineCharCount val=&quot;31&quot;/&gt;&lt;lineCharCount val=&quot;31&quot;/&gt;&lt;lineCharCount val=&quot;67&quot;/&gt;&lt;lineCharCount val=&quot;16&quot;/&gt;&lt;/TableIndex&gt;&lt;/ShapeTextInfo&gt;"/>
  <p:tag name="HTML_SHAPEINFO" val="&lt;ThreeDShapeInfo&gt;&lt;uuid val=&quot;{6464D773-E199-4DC7-8E30-E4055E1B9FB2}&quot;/&gt;&lt;isInvalidForFieldText val=&quot;0&quot;/&gt;&lt;Image&gt;&lt;filename val=&quot;C:\Users\User\AppData\Local\Temp\CP34681852125Session\CPTrustFolder34681852125\PPTImport346860433000\data\asimages\{6464D773-E199-4DC7-8E30-E4055E1B9FB2}_16.png&quot;/&gt;&lt;left val=&quot;42&quot;/&gt;&lt;top val=&quot;212&quot;/&gt;&lt;width val=&quot;870&quot;/&gt;&lt;height val=&quot;41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470EA3D-AABF-487E-835C-F4BDDB3D6B6C}&quot;/&gt;&lt;isInvalidForFieldText val=&quot;0&quot;/&gt;&lt;Image&gt;&lt;filename val=&quot;C:\Users\User\AppData\Local\Temp\CP34681852125Session\CPTrustFolder34681852125\PPTImport346860433000\data\asimages\{7470EA3D-AABF-487E-835C-F4BDDB3D6B6C}_16.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18&quot;/&gt;&lt;/TableIndex&gt;&lt;/ShapeTextInfo&gt;"/>
  <p:tag name="HTML_SHAPEINFO" val="&lt;ThreeDShapeInfo&gt;&lt;uuid val=&quot;{079C0DE4-59A9-4BA2-8ACE-BCE18133A07B}&quot;/&gt;&lt;isInvalidForFieldText val=&quot;0&quot;/&gt;&lt;Image&gt;&lt;filename val=&quot;C:\Users\User\AppData\Local\Temp\CP34681852125Session\CPTrustFolder34681852125\PPTImport346860433000\data\asimages\{079C0DE4-59A9-4BA2-8ACE-BCE18133A07B}_17.png&quot;/&gt;&lt;left val=&quot;0&quot;/&gt;&lt;top val=&quot;76&quot;/&gt;&lt;width val=&quot;961&quot;/&gt;&lt;height val=&quot;124&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0&quot;/&gt;&lt;lineCharCount val=&quot;49&quot;/&gt;&lt;lineCharCount val=&quot;49&quot;/&gt;&lt;lineCharCount val=&quot;73&quot;/&gt;&lt;lineCharCount val=&quot;17&quot;/&gt;&lt;lineCharCount val=&quot;33&quot;/&gt;&lt;lineCharCount val=&quot;72&quot;/&gt;&lt;lineCharCount val=&quot;36&quot;/&gt;&lt;lineCharCount val=&quot;66&quot;/&gt;&lt;lineCharCount val=&quot;57&quot;/&gt;&lt;/TableIndex&gt;&lt;/ShapeTextInfo&gt;"/>
  <p:tag name="HTML_SHAPEINFO" val="&lt;ThreeDShapeInfo&gt;&lt;uuid val=&quot;{DD53B120-7879-4D22-A79A-363B5CC17ED4}&quot;/&gt;&lt;isInvalidForFieldText val=&quot;0&quot;/&gt;&lt;Image&gt;&lt;filename val=&quot;C:\Users\User\AppData\Local\Temp\CP34681852125Session\CPTrustFolder34681852125\PPTImport346860433000\data\asimages\{DD53B120-7879-4D22-A79A-363B5CC17ED4}_17.png&quot;/&gt;&lt;left val=&quot;42&quot;/&gt;&lt;top val=&quot;212&quot;/&gt;&lt;width val=&quot;870&quot;/&gt;&lt;height val=&quot;41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3CA4FDA-3186-4514-9C0C-D1BBF780BEC6}&quot;/&gt;&lt;isInvalidForFieldText val=&quot;0&quot;/&gt;&lt;Image&gt;&lt;filename val=&quot;C:\Users\User\AppData\Local\Temp\CP34681852125Session\CPTrustFolder34681852125\PPTImport346860433000\data\asimages\{43CA4FDA-3186-4514-9C0C-D1BBF780BEC6}_17.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E29571E7-4C8A-4BCC-A848-E377ACB4C444}&quot;/&gt;&lt;isInvalidForFieldText val=&quot;0&quot;/&gt;&lt;Image&gt;&lt;filename val=&quot;C:\Users\User\AppData\Local\Temp\CP34681852125Session\CPTrustFolder34681852125\PPTImport346860433000\data\asimages\{E29571E7-4C8A-4BCC-A848-E377ACB4C444}_18.png&quot;/&gt;&lt;left val=&quot;0&quot;/&gt;&lt;top val=&quot;7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9&quot;/&gt;&lt;lineCharCount val=&quot;61&quot;/&gt;&lt;lineCharCount val=&quot;1&quot;/&gt;&lt;lineCharCount val=&quot;62&quot;/&gt;&lt;lineCharCount val=&quot;69&quot;/&gt;&lt;lineCharCount val=&quot;6&quot;/&gt;&lt;/TableIndex&gt;&lt;/ShapeTextInfo&gt;"/>
  <p:tag name="HTML_SHAPEINFO" val="&lt;ThreeDShapeInfo&gt;&lt;uuid val=&quot;{3C5B2FEE-D9CD-4BCA-81F1-08A69EC238EB}&quot;/&gt;&lt;isInvalidForFieldText val=&quot;0&quot;/&gt;&lt;Image&gt;&lt;filename val=&quot;C:\Users\User\AppData\Local\Temp\CP34681852125Session\CPTrustFolder34681852125\PPTImport346860433000\data\asimages\{3C5B2FEE-D9CD-4BCA-81F1-08A69EC238EB}_18.png&quot;/&gt;&lt;left val=&quot;42&quot;/&gt;&lt;top val=&quot;212&quot;/&gt;&lt;width val=&quot;876&quot;/&gt;&lt;height val=&quot;41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ECFFCD2-80C7-473E-A5D7-347460863FC4}&quot;/&gt;&lt;isInvalidForFieldText val=&quot;0&quot;/&gt;&lt;Image&gt;&lt;filename val=&quot;C:\Users\User\AppData\Local\Temp\CP34681852125Session\CPTrustFolder34681852125\PPTImport346860433000\data\asimages\{AECFFCD2-80C7-473E-A5D7-347460863FC4}_18.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403BC6C0-FD2C-422E-8914-AE83B788FC2A}&quot;/&gt;&lt;isInvalidForFieldText val=&quot;0&quot;/&gt;&lt;Image&gt;&lt;filename val=&quot;C:\Users\User\AppData\Local\Temp\CP34681852125Session\CPTrustFolder34681852125\PPTImport346860433000\data\asimages\{403BC6C0-FD2C-422E-8914-AE83B788FC2A}_19.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36&quot;/&gt;&lt;lineCharCount val=&quot;24&quot;/&gt;&lt;lineCharCount val=&quot;23&quot;/&gt;&lt;lineCharCount val=&quot;34&quot;/&gt;&lt;lineCharCount val=&quot;42&quot;/&gt;&lt;lineCharCount val=&quot;38&quot;/&gt;&lt;lineCharCount val=&quot;36&quot;/&gt;&lt;lineCharCount val=&quot;33&quot;/&gt;&lt;lineCharCount val=&quot;39&quot;/&gt;&lt;lineCharCount val=&quot;41&quot;/&gt;&lt;lineCharCount val=&quot;31&quot;/&gt;&lt;lineCharCount val=&quot;31&quot;/&gt;&lt;lineCharCount val=&quot;38&quot;/&gt;&lt;lineCharCount val=&quot;32&quot;/&gt;&lt;lineCharCount val=&quot;40&quot;/&gt;&lt;lineCharCount val=&quot;26&quot;/&gt;&lt;/TableIndex&gt;&lt;/ShapeTextInfo&gt;"/>
  <p:tag name="HTML_SHAPEINFO" val="&lt;ThreeDShapeInfo&gt;&lt;uuid val=&quot;{6DD6F004-BD93-4949-A6F9-0C6993EC5F4F}&quot;/&gt;&lt;isInvalidForFieldText val=&quot;0&quot;/&gt;&lt;Image&gt;&lt;filename val=&quot;C:\Users\User\AppData\Local\Temp\CP34681852125Session\CPTrustFolder34681852125\PPTImport346860433000\data\asimages\{6DD6F004-BD93-4949-A6F9-0C6993EC5F4F}_19.png&quot;/&gt;&lt;left val=&quot;22&quot;/&gt;&lt;top val=&quot;197&quot;/&gt;&lt;width val=&quot;464&quot;/&gt;&lt;height val=&quot;46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AE8704B-EA0A-4F38-BAD2-643693572FD8}&quot;/&gt;&lt;isInvalidForFieldText val=&quot;0&quot;/&gt;&lt;Image&gt;&lt;filename val=&quot;C:\Users\User\AppData\Local\Temp\CP34681852125Session\CPTrustFolder34681852125\PPTImport346860433000\data\asimages\{6AE8704B-EA0A-4F38-BAD2-643693572FD8}_19.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4&quot;/&gt;&lt;lineCharCount val=&quot;34&quot;/&gt;&lt;lineCharCount val=&quot;17&quot;/&gt;&lt;lineCharCount val=&quot;37&quot;/&gt;&lt;lineCharCount val=&quot;37&quot;/&gt;&lt;lineCharCount val=&quot;27&quot;/&gt;&lt;lineCharCount val=&quot;31&quot;/&gt;&lt;lineCharCount val=&quot;34&quot;/&gt;&lt;lineCharCount val=&quot;35&quot;/&gt;&lt;lineCharCount val=&quot;24&quot;/&gt;&lt;lineCharCount val=&quot;28&quot;/&gt;&lt;lineCharCount val=&quot;37&quot;/&gt;&lt;lineCharCount val=&quot;1&quot;/&gt;&lt;lineCharCount val=&quot;42&quot;/&gt;&lt;/TableIndex&gt;&lt;/ShapeTextInfo&gt;"/>
  <p:tag name="HTML_SHAPEINFO" val="&lt;ThreeDShapeInfo&gt;&lt;uuid val=&quot;{382BF3D3-4CE2-4342-B130-39049B4D44AC}&quot;/&gt;&lt;isInvalidForFieldText val=&quot;0&quot;/&gt;&lt;Image&gt;&lt;filename val=&quot;C:\Users\User\AppData\Local\Temp\CP34681852125Session\CPTrustFolder34681852125\PPTImport346860433000\data\asimages\{382BF3D3-4CE2-4342-B130-39049B4D44AC}_19.png&quot;/&gt;&lt;left val=&quot;475&quot;/&gt;&lt;top val=&quot;197&quot;/&gt;&lt;width val=&quot;459&quot;/&gt;&lt;height val=&quot;46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C55BBF4A-39A4-4A39-A810-8A386A70F945}&quot;/&gt;&lt;isInvalidForFieldText val=&quot;0&quot;/&gt;&lt;Image&gt;&lt;filename val=&quot;C:\Users\User\AppData\Local\Temp\CP34681852125Session\CPTrustFolder34681852125\PPTImport346860433000\data\asimages\{C55BBF4A-39A4-4A39-A810-8A386A70F945}_20.png&quot;/&gt;&lt;left val=&quot;0&quot;/&gt;&lt;top val=&quot;76&quot;/&gt;&lt;width val=&quot;961&quot;/&gt;&lt;height val=&quot;12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2&quot;/&gt;&lt;lineCharCount val=&quot;27&quot;/&gt;&lt;lineCharCount val=&quot;36&quot;/&gt;&lt;lineCharCount val=&quot;34&quot;/&gt;&lt;lineCharCount val=&quot;35&quot;/&gt;&lt;lineCharCount val=&quot;30&quot;/&gt;&lt;lineCharCount val=&quot;19&quot;/&gt;&lt;lineCharCount val=&quot;11&quot;/&gt;&lt;lineCharCount val=&quot;30&quot;/&gt;&lt;lineCharCount val=&quot;15&quot;/&gt;&lt;/TableIndex&gt;&lt;/ShapeTextInfo&gt;"/>
  <p:tag name="HTML_SHAPEINFO" val="&lt;ThreeDShapeInfo&gt;&lt;uuid val=&quot;{F5EBFFFA-A279-4E9F-9E13-BF1B4DB37ABB}&quot;/&gt;&lt;isInvalidForFieldText val=&quot;0&quot;/&gt;&lt;Image&gt;&lt;filename val=&quot;C:\Users\User\AppData\Local\Temp\CP34681852125Session\CPTrustFolder34681852125\PPTImport346860433000\data\asimages\{F5EBFFFA-A279-4E9F-9E13-BF1B4DB37ABB}_20.png&quot;/&gt;&lt;left val=&quot;43&quot;/&gt;&lt;top val=&quot;212&quot;/&gt;&lt;width val=&quot;437&quot;/&gt;&lt;height val=&quot;41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A307670-6D2F-4956-8618-E39651DFFB76}&quot;/&gt;&lt;isInvalidForFieldText val=&quot;0&quot;/&gt;&lt;Image&gt;&lt;filename val=&quot;C:\Users\User\AppData\Local\Temp\CP34681852125Session\CPTrustFolder34681852125\PPTImport346860433000\data\asimages\{4A307670-6D2F-4956-8618-E39651DFFB76}_20.png&quot;/&gt;&lt;left val=&quot;727&quot;/&gt;&lt;top val=&quot;687&quot;/&gt;&lt;width val=&quot;226&quot;/&gt;&lt;height val=&quot;4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1&quot;/&gt;&lt;lineCharCount val=&quot;27&quot;/&gt;&lt;lineCharCount val=&quot;34&quot;/&gt;&lt;lineCharCount val=&quot;35&quot;/&gt;&lt;lineCharCount val=&quot;25&quot;/&gt;&lt;lineCharCount val=&quot;28&quot;/&gt;&lt;lineCharCount val=&quot;37&quot;/&gt;&lt;lineCharCount val=&quot;33&quot;/&gt;&lt;lineCharCount val=&quot;35&quot;/&gt;&lt;lineCharCount val=&quot;25&quot;/&gt;&lt;lineCharCount val=&quot;29&quot;/&gt;&lt;lineCharCount val=&quot;9&quot;/&gt;&lt;/TableIndex&gt;&lt;/ShapeTextInfo&gt;"/>
  <p:tag name="HTML_SHAPEINFO" val="&lt;ThreeDShapeInfo&gt;&lt;uuid val=&quot;{05ED2B14-CB54-42F5-9243-603AD0BB4A5C}&quot;/&gt;&lt;isInvalidForFieldText val=&quot;0&quot;/&gt;&lt;Image&gt;&lt;filename val=&quot;C:\Users\User\AppData\Local\Temp\CP34681852125Session\CPTrustFolder34681852125\PPTImport346860433000\data\asimages\{05ED2B14-CB54-42F5-9243-603AD0BB4A5C}_20.png&quot;/&gt;&lt;left val=&quot;475&quot;/&gt;&lt;top val=&quot;212&quot;/&gt;&lt;width val=&quot;400&quot;/&gt;&lt;height val=&quot;348&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EFCB2E8E-689A-47E4-A6E2-B6C9D6808A75}&quot;/&gt;&lt;isInvalidForFieldText val=&quot;0&quot;/&gt;&lt;Image&gt;&lt;filename val=&quot;C:\Users\User\AppData\Local\Temp\CP34681852125Session\CPTrustFolder34681852125\PPTImport346860433000\data\asimages\{EFCB2E8E-689A-47E4-A6E2-B6C9D6808A75}_21.png&quot;/&gt;&lt;left val=&quot;0&quot;/&gt;&lt;top val=&quot;76&quot;/&gt;&lt;width val=&quot;961&quot;/&gt;&lt;height val=&quot;12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1&quot;/&gt;&lt;lineCharCount val=&quot;74&quot;/&gt;&lt;lineCharCount val=&quot;15&quot;/&gt;&lt;/TableIndex&gt;&lt;/ShapeTextInfo&gt;"/>
  <p:tag name="HTML_SHAPEINFO" val="&lt;ThreeDShapeInfo&gt;&lt;uuid val=&quot;{1AE6C916-91AA-49A1-AF8C-0A9DC742EA2A}&quot;/&gt;&lt;isInvalidForFieldText val=&quot;0&quot;/&gt;&lt;Image&gt;&lt;filename val=&quot;C:\Users\User\AppData\Local\Temp\CP34681852125Session\CPTrustFolder34681852125\PPTImport346860433000\data\asimages\{1AE6C916-91AA-49A1-AF8C-0A9DC742EA2A}_21.png&quot;/&gt;&lt;left val=&quot;42&quot;/&gt;&lt;top val=&quot;212&quot;/&gt;&lt;width val=&quot;875&quot;/&gt;&lt;height val=&quot;41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395BCFE-CCF2-419A-9DC5-F04A1D5BE932}&quot;/&gt;&lt;isInvalidForFieldText val=&quot;0&quot;/&gt;&lt;Image&gt;&lt;filename val=&quot;C:\Users\User\AppData\Local\Temp\CP34681852125Session\CPTrustFolder34681852125\PPTImport346860433000\data\asimages\{E395BCFE-CCF2-419A-9DC5-F04A1D5BE932}_21.png&quot;/&gt;&lt;left val=&quot;727&quot;/&gt;&lt;top val=&quot;687&quot;/&gt;&lt;width val=&quot;226&quot;/&gt;&lt;height val=&quot;4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14&quot;/&gt;&lt;/TableIndex&gt;&lt;/ShapeTextInfo&gt;"/>
  <p:tag name="HTML_SHAPEINFO" val="&lt;ThreeDShapeInfo&gt;&lt;uuid val=&quot;{05E2ECD1-55CB-42E7-980D-E2A568FDE603}&quot;/&gt;&lt;isInvalidForFieldText val=&quot;0&quot;/&gt;&lt;Image&gt;&lt;filename val=&quot;C:\Users\User\AppData\Local\Temp\CP34681852125Session\CPTrustFolder34681852125\PPTImport346860433000\data\asimages\{05E2ECD1-55CB-42E7-980D-E2A568FDE603}_22.png&quot;/&gt;&lt;left val=&quot;0&quot;/&gt;&lt;top val=&quot;76&quot;/&gt;&lt;width val=&quot;961&quot;/&gt;&lt;height val=&quot;124&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7&quot;/&gt;&lt;lineCharCount val=&quot;68&quot;/&gt;&lt;lineCharCount val=&quot;79&quot;/&gt;&lt;lineCharCount val=&quot;22&quot;/&gt;&lt;lineCharCount val=&quot;1&quot;/&gt;&lt;lineCharCount val=&quot;69&quot;/&gt;&lt;lineCharCount val=&quot;33&quot;/&gt;&lt;/TableIndex&gt;&lt;/ShapeTextInfo&gt;"/>
  <p:tag name="HTML_SHAPEINFO" val="&lt;ThreeDShapeInfo&gt;&lt;uuid val=&quot;{24611CE5-F2AC-4744-B99D-BE191A608796}&quot;/&gt;&lt;isInvalidForFieldText val=&quot;0&quot;/&gt;&lt;Image&gt;&lt;filename val=&quot;C:\Users\User\AppData\Local\Temp\CP34681852125Session\CPTrustFolder34681852125\PPTImport346860433000\data\asimages\{24611CE5-F2AC-4744-B99D-BE191A608796}_22.png&quot;/&gt;&lt;left val=&quot;42&quot;/&gt;&lt;top val=&quot;212&quot;/&gt;&lt;width val=&quot;872&quot;/&gt;&lt;height val=&quot;41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1BB9861-B39D-47D1-A49E-0206F4351603}&quot;/&gt;&lt;isInvalidForFieldText val=&quot;0&quot;/&gt;&lt;Image&gt;&lt;filename val=&quot;C:\Users\User\AppData\Local\Temp\CP34681852125Session\CPTrustFolder34681852125\PPTImport346860433000\data\asimages\{31BB9861-B39D-47D1-A49E-0206F4351603}_22.png&quot;/&gt;&lt;left val=&quot;727&quot;/&gt;&lt;top val=&quot;687&quot;/&gt;&lt;width val=&quot;226&quot;/&gt;&lt;height val=&quot;4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B3EC3895-5F99-4EAA-8B3C-00ECC643905F}&quot;/&gt;&lt;isInvalidForFieldText val=&quot;0&quot;/&gt;&lt;Image&gt;&lt;filename val=&quot;C:\Users\User\AppData\Local\Temp\CP34681852125Session\CPTrustFolder34681852125\PPTImport346860433000\data\asimages\{B3EC3895-5F99-4EAA-8B3C-00ECC643905F}_23.png&quot;/&gt;&lt;left val=&quot;0&quot;/&gt;&lt;top val=&quot;76&quot;/&gt;&lt;width val=&quot;961&quot;/&gt;&lt;height val=&quot;122&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1&quot;/&gt;&lt;lineCharCount val=&quot;58&quot;/&gt;&lt;lineCharCount val=&quot;51&quot;/&gt;&lt;lineCharCount val=&quot;31&quot;/&gt;&lt;lineCharCount val=&quot;31&quot;/&gt;&lt;lineCharCount val=&quot;67&quot;/&gt;&lt;lineCharCount val=&quot;16&quot;/&gt;&lt;/TableIndex&gt;&lt;/ShapeTextInfo&gt;"/>
  <p:tag name="HTML_SHAPEINFO" val="&lt;ThreeDShapeInfo&gt;&lt;uuid val=&quot;{D92B5454-8881-4D8B-AC6F-0B7566A8E68F}&quot;/&gt;&lt;isInvalidForFieldText val=&quot;0&quot;/&gt;&lt;Image&gt;&lt;filename val=&quot;C:\Users\User\AppData\Local\Temp\CP34681852125Session\CPTrustFolder34681852125\PPTImport346860433000\data\asimages\{D92B5454-8881-4D8B-AC6F-0B7566A8E68F}_23.png&quot;/&gt;&lt;left val=&quot;42&quot;/&gt;&lt;top val=&quot;212&quot;/&gt;&lt;width val=&quot;878&quot;/&gt;&lt;height val=&quot;41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7986ABB-5165-408E-A630-DBCD37B9091E}&quot;/&gt;&lt;isInvalidForFieldText val=&quot;0&quot;/&gt;&lt;Image&gt;&lt;filename val=&quot;C:\Users\User\AppData\Local\Temp\CP34681852125Session\CPTrustFolder34681852125\PPTImport346860433000\data\asimages\{17986ABB-5165-408E-A630-DBCD37B9091E}_23.png&quot;/&gt;&lt;left val=&quot;727&quot;/&gt;&lt;top val=&quot;687&quot;/&gt;&lt;width val=&quot;226&quot;/&gt;&lt;height val=&quot;4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BC454FEF-AAFA-4669-A7D4-895E73CC2C3C}&quot;/&gt;&lt;isInvalidForFieldText val=&quot;0&quot;/&gt;&lt;Image&gt;&lt;filename val=&quot;C:\Users\User\AppData\Local\Temp\CP34681852125Session\CPTrustFolder34681852125\PPTImport346860433000\data\asimages\{BC454FEF-AAFA-4669-A7D4-895E73CC2C3C}_24.png&quot;/&gt;&lt;left val=&quot;0&quot;/&gt;&lt;top val=&quot;76&quot;/&gt;&lt;width val=&quot;961&quot;/&gt;&lt;height val=&quot;12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F62A3937-B0C3-4B5D-B5C9-73E29D103A06}&quot;/&gt;&lt;isInvalidForFieldText val=&quot;0&quot;/&gt;&lt;Image&gt;&lt;filename val=&quot;C:\Users\User\AppData\Local\Temp\CP34681852125Session\CPTrustFolder34681852125\PPTImport346860433000\data\asimages\{F62A3937-B0C3-4B5D-B5C9-73E29D103A06}_24.png&quot;/&gt;&lt;left val=&quot;42&quot;/&gt;&lt;top val=&quot;212&quot;/&gt;&lt;width val=&quot;870&quot;/&gt;&lt;height val=&quot;41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97A3B7E-0CFD-4A2E-BA9D-A1729BE774F9}&quot;/&gt;&lt;isInvalidForFieldText val=&quot;0&quot;/&gt;&lt;Image&gt;&lt;filename val=&quot;C:\Users\User\AppData\Local\Temp\CP34681852125Session\CPTrustFolder34681852125\PPTImport346860433000\data\asimages\{797A3B7E-0CFD-4A2E-BA9D-A1729BE774F9}_24.png&quot;/&gt;&lt;left val=&quot;727&quot;/&gt;&lt;top val=&quot;687&quot;/&gt;&lt;width val=&quot;226&quot;/&gt;&lt;height val=&quot;4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D56D7960-81F1-4BC8-87ED-43D5A0AD36D2}&quot;/&gt;&lt;isInvalidForFieldText val=&quot;0&quot;/&gt;&lt;Image&gt;&lt;filename val=&quot;C:\Users\User\AppData\Local\Temp\CP34681852125Session\CPTrustFolder34681852125\PPTImport346860433000\data\asimages\{D56D7960-81F1-4BC8-87ED-43D5A0AD36D2}_25.png&quot;/&gt;&lt;left val=&quot;0&quot;/&gt;&lt;top val=&quot;455&quot;/&gt;&lt;width val=&quot;893&quot;/&gt;&lt;height val=&quot;150&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4A043C6-D4F3-40FA-804D-2088A4C276E5}&quot;/&gt;&lt;isInvalidForFieldText val=&quot;0&quot;/&gt;&lt;Image&gt;&lt;filename val=&quot;C:\Users\User\AppData\Local\Temp\CP34681852125Session\CPTrustFolder34681852125\PPTImport346860433000\data\asimages\{54A043C6-D4F3-40FA-804D-2088A4C276E5}_25.png&quot;/&gt;&lt;left val=&quot;727&quot;/&gt;&lt;top val=&quot;687&quot;/&gt;&lt;width val=&quot;226&quot;/&gt;&lt;height val=&quot;4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6CAD1E64-3BD2-4C36-AF8B-9154A8C02A29}&quot;/&gt;&lt;isInvalidForFieldText val=&quot;0&quot;/&gt;&lt;Image&gt;&lt;filename val=&quot;C:\Users\User\AppData\Local\Temp\CP34681852125Session\CPTrustFolder34681852125\PPTImport346860433000\data\asimages\{6CAD1E64-3BD2-4C36-AF8B-9154A8C02A29}_26.png&quot;/&gt;&lt;left val=&quot;0&quot;/&gt;&lt;top val=&quot;76&quot;/&gt;&lt;width val=&quot;961&quot;/&gt;&lt;height val=&quot;122&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8&quot;/&gt;&lt;lineCharCount val=&quot;52&quot;/&gt;&lt;lineCharCount val=&quot;65&quot;/&gt;&lt;/TableIndex&gt;&lt;/ShapeTextInfo&gt;"/>
  <p:tag name="HTML_SHAPEINFO" val="&lt;ThreeDShapeInfo&gt;&lt;uuid val=&quot;{75A003FC-50C1-40EE-8C4B-4142A9F52DDD}&quot;/&gt;&lt;isInvalidForFieldText val=&quot;0&quot;/&gt;&lt;Image&gt;&lt;filename val=&quot;C:\Users\User\AppData\Local\Temp\CP34681852125Session\CPTrustFolder34681852125\PPTImport346860433000\data\asimages\{75A003FC-50C1-40EE-8C4B-4142A9F52DDD}_26.png&quot;/&gt;&lt;left val=&quot;42&quot;/&gt;&lt;top val=&quot;212&quot;/&gt;&lt;width val=&quot;870&quot;/&gt;&lt;height val=&quot;41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0FB6C06-F15D-489B-87E7-A45F8211A2D4}&quot;/&gt;&lt;isInvalidForFieldText val=&quot;0&quot;/&gt;&lt;Image&gt;&lt;filename val=&quot;C:\Users\User\AppData\Local\Temp\CP34681852125Session\CPTrustFolder34681852125\PPTImport346860433000\data\asimages\{B0FB6C06-F15D-489B-87E7-A45F8211A2D4}_26.png&quot;/&gt;&lt;left val=&quot;727&quot;/&gt;&lt;top val=&quot;687&quot;/&gt;&lt;width val=&quot;226&quot;/&gt;&lt;height val=&quot;4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42C2CE1C-A518-4099-BD10-51EBD850187A}&quot;/&gt;&lt;isInvalidForFieldText val=&quot;0&quot;/&gt;&lt;Image&gt;&lt;filename val=&quot;C:\Users\User\AppData\Local\Temp\CP34681852125Session\CPTrustFolder34681852125\PPTImport346860433000\data\asimages\{42C2CE1C-A518-4099-BD10-51EBD850187A}_27.png&quot;/&gt;&lt;left val=&quot;0&quot;/&gt;&lt;top val=&quot;76&quot;/&gt;&lt;width val=&quot;961&quot;/&gt;&lt;height val=&quot;122&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3&quot;/&gt;&lt;lineCharCount val=&quot;48&quot;/&gt;&lt;lineCharCount val=&quot;64&quot;/&gt;&lt;/TableIndex&gt;&lt;/ShapeTextInfo&gt;"/>
  <p:tag name="HTML_SHAPEINFO" val="&lt;ThreeDShapeInfo&gt;&lt;uuid val=&quot;{B0E37EF4-6D87-4939-8811-B67A7439AF76}&quot;/&gt;&lt;isInvalidForFieldText val=&quot;0&quot;/&gt;&lt;Image&gt;&lt;filename val=&quot;C:\Users\User\AppData\Local\Temp\CP34681852125Session\CPTrustFolder34681852125\PPTImport346860433000\data\asimages\{B0E37EF4-6D87-4939-8811-B67A7439AF76}_27.png&quot;/&gt;&lt;left val=&quot;42&quot;/&gt;&lt;top val=&quot;212&quot;/&gt;&lt;width val=&quot;870&quot;/&gt;&lt;height val=&quot;41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72F9683-2B5F-45C5-9686-D7FC77A263E1}&quot;/&gt;&lt;isInvalidForFieldText val=&quot;0&quot;/&gt;&lt;Image&gt;&lt;filename val=&quot;C:\Users\User\AppData\Local\Temp\CP34681852125Session\CPTrustFolder34681852125\PPTImport346860433000\data\asimages\{972F9683-2B5F-45C5-9686-D7FC77A263E1}_27.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VA Design Theme 0426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Theme 042618" id="{2606C69B-A17F-4EDF-AB28-92E6A9B0AAF5}" vid="{3DA8055E-FFF6-4F5F-9954-95F1895823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35E050F-F6DD-446A-BC54-722BE857956D}">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VA theme</Template>
  <TotalTime>7090</TotalTime>
  <Words>1831</Words>
  <Application>Microsoft Office PowerPoint</Application>
  <PresentationFormat>On-screen Show (4:3)</PresentationFormat>
  <Paragraphs>202</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Schoolbook</vt:lpstr>
      <vt:lpstr>Times New Roman</vt:lpstr>
      <vt:lpstr>Wingdings</vt:lpstr>
      <vt:lpstr>VA Design Theme 042618</vt:lpstr>
      <vt:lpstr>Rating Automobile and Adaptive Equipment Allowance, Special Adapted Housing and Special Housing Adaptation, and Veterans Civil Service Preference</vt:lpstr>
      <vt:lpstr>References</vt:lpstr>
      <vt:lpstr>References</vt:lpstr>
      <vt:lpstr> Automobile and Adaptive Equipment Allowance</vt:lpstr>
      <vt:lpstr>Objectives</vt:lpstr>
      <vt:lpstr>Purpose of Automobile and Adaptive Equipment</vt:lpstr>
      <vt:lpstr>Who Qualifies for Automobile Allowance?</vt:lpstr>
      <vt:lpstr>Certificates of Eligibility for Financial Assistance in Automobile Allowance?</vt:lpstr>
      <vt:lpstr>Who Qualifies for Automobile Adaptive Equipment Allowance?</vt:lpstr>
      <vt:lpstr>Determining Eligibility for Automobile or Adaptive Equipment based on Burn Injury</vt:lpstr>
      <vt:lpstr>Reduction in Benefits</vt:lpstr>
      <vt:lpstr>Claims and Ratings for Automobile and Adaptive Equipment Allowance</vt:lpstr>
      <vt:lpstr>Review</vt:lpstr>
      <vt:lpstr>Questions about Automobile and Adaptive Equipment?</vt:lpstr>
      <vt:lpstr> Special Adapted Housing and Special Housing Adaptation</vt:lpstr>
      <vt:lpstr>Objectives</vt:lpstr>
      <vt:lpstr>Purpose of Special Adapted Housing and Special Housing Adaptation</vt:lpstr>
      <vt:lpstr>Who Qualifies for SAH or SHA? </vt:lpstr>
      <vt:lpstr>Qualifying Conditions for SAH</vt:lpstr>
      <vt:lpstr>Qualifying Conditions for SHA</vt:lpstr>
      <vt:lpstr>Reduction in Benefits</vt:lpstr>
      <vt:lpstr>When to Address SAH/SHA Eligibility Determination?</vt:lpstr>
      <vt:lpstr>Review</vt:lpstr>
      <vt:lpstr>Questions about SAH/SHA?</vt:lpstr>
      <vt:lpstr> Civil Service Preference</vt:lpstr>
      <vt:lpstr>Objectives</vt:lpstr>
      <vt:lpstr>Purpose of Civil Service Preference</vt:lpstr>
      <vt:lpstr>Who Qualifies for Civil Service Preference?</vt:lpstr>
      <vt:lpstr>The Rating Decision</vt:lpstr>
      <vt:lpstr>Review</vt:lpstr>
      <vt:lpstr>Questions about Civil Service Preference?</vt:lpstr>
      <vt:lpstr>End of Lessons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Rating Automobile and Adaptive Equipment Allowance, Special Adapted Housing and Special Housing Adaptation, and Veterans Civil Service Preference PowerPoint Presentation</dc:title>
  <dc:subject>RVSR</dc:subject>
  <dc:creator>Department of Veterans Affairs, Veterans Benefits Administration, Compensation Service, STAFF</dc:creator>
  <cp:keywords>Automobile; adaptive equipment; wheelchair; special adapted housing; special housing adaptation; adaptation; SHA; SAH; Civil Service; Preference</cp:keywords>
  <dc:description>The purpose of this lesson is to provide the student with the requirements for special ancillary benefits that require a rating decision to determine eligibility.</dc:description>
  <cp:lastModifiedBy>Kathy Poole</cp:lastModifiedBy>
  <cp:revision>446</cp:revision>
  <dcterms:created xsi:type="dcterms:W3CDTF">2014-04-30T02:32:11Z</dcterms:created>
  <dcterms:modified xsi:type="dcterms:W3CDTF">2018-08-17T18:19:15Z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