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</p:sldMasterIdLst>
  <p:notesMasterIdLst>
    <p:notesMasterId r:id="rId29"/>
  </p:notesMasterIdLst>
  <p:handoutMasterIdLst>
    <p:handoutMasterId r:id="rId30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70" r:id="rId13"/>
    <p:sldId id="273" r:id="rId14"/>
    <p:sldId id="272" r:id="rId15"/>
    <p:sldId id="263" r:id="rId16"/>
    <p:sldId id="287" r:id="rId17"/>
    <p:sldId id="286" r:id="rId18"/>
    <p:sldId id="280" r:id="rId19"/>
    <p:sldId id="267" r:id="rId20"/>
    <p:sldId id="268" r:id="rId21"/>
    <p:sldId id="275" r:id="rId22"/>
    <p:sldId id="276" r:id="rId23"/>
    <p:sldId id="277" r:id="rId24"/>
    <p:sldId id="279" r:id="rId25"/>
    <p:sldId id="281" r:id="rId26"/>
    <p:sldId id="256" r:id="rId27"/>
    <p:sldId id="288" r:id="rId28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partment of Veterans Affairs" initials="DoVA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7C5F1E"/>
    <a:srgbClr val="E7D0A4"/>
    <a:srgbClr val="6A5B3F"/>
    <a:srgbClr val="987734"/>
    <a:srgbClr val="AB8C4E"/>
    <a:srgbClr val="C6A156"/>
    <a:srgbClr val="E8D2A8"/>
    <a:srgbClr val="F5F0E9"/>
    <a:srgbClr val="BEA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64" autoAdjust="0"/>
    <p:restoredTop sz="91052" autoAdjust="0"/>
  </p:normalViewPr>
  <p:slideViewPr>
    <p:cSldViewPr snapToGrid="0">
      <p:cViewPr varScale="1">
        <p:scale>
          <a:sx n="97" d="100"/>
          <a:sy n="97" d="100"/>
        </p:scale>
        <p:origin x="7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26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ACAB9-A087-46C6-8392-9DA45A27783B}" type="datetimeFigureOut">
              <a:rPr lang="en-US" smtClean="0">
                <a:latin typeface="Times New Roman" panose="02020603050405020304" pitchFamily="18" charset="0"/>
              </a:rPr>
              <a:t>8/17/2018</a:t>
            </a:fld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BF439-490C-45C3-9C2D-A971383A48DD}" type="slidenum">
              <a:rPr lang="en-US" smtClean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98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3DF05838-7BCA-4652-9007-BD0302928936}" type="datetimeFigureOut">
              <a:rPr lang="en-US" smtClean="0"/>
              <a:pPr/>
              <a:t>8/17/2018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0E7C618C-DDD3-4DC9-ADAB-73264023D4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00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618C-DDD3-4DC9-ADAB-73264023D4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2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618C-DDD3-4DC9-ADAB-73264023D4F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4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.jp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819400"/>
            <a:ext cx="7772400" cy="1219200"/>
          </a:xfrm>
          <a:ln>
            <a:noFill/>
          </a:ln>
        </p:spPr>
        <p:txBody>
          <a:bodyPr anchor="t">
            <a:normAutofit/>
          </a:bodyPr>
          <a:lstStyle>
            <a:lvl1pPr algn="ctr">
              <a:spcAft>
                <a:spcPts val="600"/>
              </a:spcAft>
              <a:defRPr sz="2800" b="1" cap="none" spc="0">
                <a:ln w="3175" cmpd="sng">
                  <a:noFill/>
                  <a:prstDash val="solid"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0D3C7F-DECC-4E3E-BB4B-2E454E899B9C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685800" y="4724400"/>
            <a:ext cx="2362200" cy="83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100" b="1">
                <a:solidFill>
                  <a:srgbClr val="1F497D"/>
                </a:solidFill>
              </a:defRPr>
            </a:lvl1pPr>
            <a:lvl5pPr marL="578644" indent="0">
              <a:buNone/>
              <a:defRPr/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09C35E9-41D4-42EB-8235-20B6E0E3EA49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096000" y="4724400"/>
            <a:ext cx="2362200" cy="83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100" b="1">
                <a:solidFill>
                  <a:srgbClr val="1F497D"/>
                </a:solidFill>
              </a:defRPr>
            </a:lvl1pPr>
            <a:lvl5pPr marL="578644" indent="0">
              <a:buNone/>
              <a:defRPr/>
            </a:lvl5pPr>
          </a:lstStyle>
          <a:p>
            <a:pPr lvl="0"/>
            <a:r>
              <a:rPr lang="en-US" dirty="0"/>
              <a:t>Date sub-title</a:t>
            </a:r>
          </a:p>
        </p:txBody>
      </p:sp>
    </p:spTree>
    <p:extLst>
      <p:ext uri="{BB962C8B-B14F-4D97-AF65-F5344CB8AC3E}">
        <p14:creationId xmlns:p14="http://schemas.microsoft.com/office/powerpoint/2010/main" val="383542869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 anchor="t">
            <a:normAutofit/>
          </a:bodyPr>
          <a:lstStyle>
            <a:lvl1pPr algn="ctr">
              <a:spcAft>
                <a:spcPts val="600"/>
              </a:spcAft>
              <a:defRPr sz="2800">
                <a:solidFill>
                  <a:srgbClr val="1F497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8229600" cy="39163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9322" indent="-14466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3983" indent="-14466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78644" indent="-14466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23305" indent="-14466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182D0DC-F309-4AD6-9FC4-7A92EF3A0C2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spcAft>
                <a:spcPts val="6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414AED-89CE-4A48-8B2B-1B3A5C68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5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2885566"/>
            <a:ext cx="9144000" cy="1086867"/>
          </a:xfrm>
        </p:spPr>
        <p:txBody>
          <a:bodyPr anchor="t">
            <a:noAutofit/>
          </a:bodyPr>
          <a:lstStyle>
            <a:lvl1pPr algn="ctr">
              <a:spcAft>
                <a:spcPts val="600"/>
              </a:spcAft>
              <a:defRPr sz="7200" b="0">
                <a:solidFill>
                  <a:srgbClr val="1F497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182D0DC-F309-4AD6-9FC4-7A92EF3A0C2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6931152" y="660197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spcAft>
                <a:spcPts val="6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A6A193-2FDC-48DD-8023-1C75B05EEA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5471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 anchor="t">
            <a:normAutofit/>
          </a:bodyPr>
          <a:lstStyle>
            <a:lvl1pPr algn="ctr">
              <a:spcAft>
                <a:spcPts val="600"/>
              </a:spcAft>
              <a:defRPr sz="2800">
                <a:solidFill>
                  <a:srgbClr val="1F497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457200" y="2057400"/>
            <a:ext cx="8229600" cy="3916363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231775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4213" indent="-2222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0188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23305" indent="-14466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Fifth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182D0DC-F309-4AD6-9FC4-7A92EF3A0C2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spcAft>
                <a:spcPts val="6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A6A193-2FDC-48DD-8023-1C75B05EEA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96697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14AED-89CE-4A48-8B2B-1B3A5C68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3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1026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4AED-89CE-4A48-8B2B-1B3A5C68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6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76200" y="682977"/>
            <a:ext cx="8991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255132-F725-42BA-BD6A-346EAF30B44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658DF1-112E-40ED-AD80-74665B53845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6931152" y="6601976"/>
            <a:ext cx="2133600" cy="365125"/>
          </a:xfrm>
          <a:prstGeom prst="rect">
            <a:avLst/>
          </a:prstGeom>
        </p:spPr>
        <p:txBody>
          <a:bodyPr tIns="0"/>
          <a:lstStyle>
            <a:lvl1pPr algn="r">
              <a:defRPr sz="78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A6A193-2FDC-48DD-8023-1C75B05EEA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hf hdr="0" ftr="0" dt="0"/>
  <p:txStyles>
    <p:titleStyle>
      <a:lvl1pPr algn="ctr" defTabSz="289322" rtl="0" eaLnBrk="1" latinLnBrk="0" hangingPunct="1">
        <a:spcBef>
          <a:spcPct val="0"/>
        </a:spcBef>
        <a:buNone/>
        <a:defRPr sz="2800" b="1" i="0" u="none" kern="1200" cap="none" spc="0">
          <a:ln w="3175" cmpd="sng">
            <a:noFill/>
            <a:prstDash val="solid"/>
          </a:ln>
          <a:solidFill>
            <a:srgbClr val="1F497D"/>
          </a:solidFill>
          <a:effectLst/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289322" rtl="0" eaLnBrk="1" latinLnBrk="0" hangingPunct="1">
        <a:spcBef>
          <a:spcPct val="20000"/>
        </a:spcBef>
        <a:buFont typeface="Arial" panose="020B0604020202020204" pitchFamily="34" charset="0"/>
        <a:buNone/>
        <a:defRPr sz="7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44661" indent="0" algn="l" defTabSz="289322" rtl="0" eaLnBrk="1" latinLnBrk="0" hangingPunct="1">
        <a:spcBef>
          <a:spcPct val="20000"/>
        </a:spcBef>
        <a:buFont typeface="Arial" panose="020B0604020202020204" pitchFamily="34" charset="0"/>
        <a:buNone/>
        <a:defRPr sz="760" b="0" i="0" u="none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89322" indent="0" algn="l" defTabSz="289322" rtl="0" eaLnBrk="1" latinLnBrk="0" hangingPunct="1">
        <a:spcBef>
          <a:spcPct val="20000"/>
        </a:spcBef>
        <a:buFont typeface="Arial" panose="020B0604020202020204" pitchFamily="34" charset="0"/>
        <a:buNone/>
        <a:defRPr sz="7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33983" indent="0" algn="l" defTabSz="289322" rtl="0" eaLnBrk="1" latinLnBrk="0" hangingPunct="1">
        <a:spcBef>
          <a:spcPct val="20000"/>
        </a:spcBef>
        <a:buFont typeface="Arial" panose="020B0604020202020204" pitchFamily="34" charset="0"/>
        <a:buNone/>
        <a:defRPr sz="7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578644" indent="0" algn="l" defTabSz="289322" rtl="0" eaLnBrk="1" latinLnBrk="0" hangingPunct="1">
        <a:spcBef>
          <a:spcPct val="20000"/>
        </a:spcBef>
        <a:buFont typeface="Arial" panose="020B0604020202020204" pitchFamily="34" charset="0"/>
        <a:buNone/>
        <a:defRPr sz="7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95635" indent="-72331" algn="l" defTabSz="2893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6pPr>
      <a:lvl7pPr marL="940297" indent="-72331" algn="l" defTabSz="2893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7pPr>
      <a:lvl8pPr marL="1084958" indent="-72331" algn="l" defTabSz="2893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8pPr>
      <a:lvl9pPr marL="1229618" indent="-72331" algn="l" defTabSz="2893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1pPr>
      <a:lvl2pPr marL="144661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2pPr>
      <a:lvl3pPr marL="289322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3pPr>
      <a:lvl4pPr marL="433983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4pPr>
      <a:lvl5pPr marL="578644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5pPr>
      <a:lvl6pPr marL="723305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6pPr>
      <a:lvl7pPr marL="867966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7pPr>
      <a:lvl8pPr marL="1012627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8pPr>
      <a:lvl9pPr marL="1157288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9.gi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tags" Target="../tags/tag60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14.gif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13.jpeg"/><Relationship Id="rId5" Type="http://schemas.openxmlformats.org/officeDocument/2006/relationships/tags" Target="../tags/tag67.xml"/><Relationship Id="rId10" Type="http://schemas.openxmlformats.org/officeDocument/2006/relationships/image" Target="../media/image12.gif"/><Relationship Id="rId4" Type="http://schemas.openxmlformats.org/officeDocument/2006/relationships/tags" Target="../tags/tag66.xml"/><Relationship Id="rId9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microsoft.com/office/2007/relationships/hdphoto" Target="../media/hdphoto1.wdp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4.gi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6.gif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8.gif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35040" y="3509010"/>
            <a:ext cx="2354580" cy="76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•"/>
              <a:defRPr sz="2800">
                <a:solidFill>
                  <a:srgbClr val="1D327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D3275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rgbClr val="1D3275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D3275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3275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endParaRPr lang="en-US" sz="2100" b="1" i="1" kern="0" dirty="0">
              <a:latin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5D1B27-6431-4F49-A6A2-34E63932B5F1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819400"/>
            <a:ext cx="7772400" cy="1219200"/>
          </a:xfrm>
        </p:spPr>
        <p:txBody>
          <a:bodyPr/>
          <a:lstStyle/>
          <a:p>
            <a:r>
              <a:rPr lang="en-US" dirty="0">
                <a:latin typeface="+mj-lt"/>
              </a:rPr>
              <a:t>Cardiovascular System</a:t>
            </a:r>
            <a:br>
              <a:rPr lang="en-US" i="1" kern="0" dirty="0">
                <a:solidFill>
                  <a:srgbClr val="003366"/>
                </a:solidFill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72CFB1-0847-4A2B-A3B5-B9C24DD942A6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685800" y="4724400"/>
            <a:ext cx="2362200" cy="838200"/>
          </a:xfrm>
        </p:spPr>
        <p:txBody>
          <a:bodyPr/>
          <a:lstStyle/>
          <a:p>
            <a:r>
              <a:rPr lang="en-US" dirty="0">
                <a:latin typeface="+mj-lt"/>
              </a:rPr>
              <a:t>Compensation Service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60EDFF-D554-4046-B048-81FA75A53373}"/>
              </a:ext>
            </a:extLst>
          </p:cNvPr>
          <p:cNvSpPr>
            <a:spLocks noGrp="1"/>
          </p:cNvSpPr>
          <p:nvPr>
            <p:ph type="body" sz="quarter" idx="11"/>
            <p:custDataLst>
              <p:tags r:id="rId4"/>
            </p:custDataLst>
          </p:nvPr>
        </p:nvSpPr>
        <p:spPr>
          <a:xfrm>
            <a:off x="6096000" y="4724400"/>
            <a:ext cx="2362200" cy="838200"/>
          </a:xfrm>
        </p:spPr>
        <p:txBody>
          <a:bodyPr/>
          <a:lstStyle/>
          <a:p>
            <a:r>
              <a:rPr lang="en-US" kern="0" dirty="0">
                <a:latin typeface="+mj-lt"/>
              </a:rPr>
              <a:t>March 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15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BADENMOSSH\Pictures\eiMA689LT.gif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4264" y="1147229"/>
            <a:ext cx="3104679" cy="52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Circulatory System</a:t>
            </a:r>
            <a:r>
              <a:rPr lang="en-US" dirty="0"/>
              <a:t>	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457200" y="2057400"/>
            <a:ext cx="8229600" cy="3916363"/>
          </a:xfrm>
          <a:noFill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The Circulatory System:</a:t>
            </a:r>
          </a:p>
          <a:p>
            <a:pPr marL="632222" lvl="1" indent="-342900">
              <a:spcAft>
                <a:spcPts val="600"/>
              </a:spcAft>
            </a:pPr>
            <a:r>
              <a:rPr lang="en-US" altLang="en-US" sz="1800" dirty="0"/>
              <a:t>Arteries</a:t>
            </a:r>
          </a:p>
          <a:p>
            <a:pPr marL="632222" lvl="1" indent="-342900">
              <a:spcAft>
                <a:spcPts val="600"/>
              </a:spcAft>
            </a:pPr>
            <a:r>
              <a:rPr lang="en-US" altLang="en-US" sz="1800" dirty="0"/>
              <a:t>Arterioles</a:t>
            </a:r>
          </a:p>
          <a:p>
            <a:pPr marL="632222" lvl="1" indent="-342900">
              <a:spcAft>
                <a:spcPts val="600"/>
              </a:spcAft>
            </a:pPr>
            <a:r>
              <a:rPr lang="en-US" altLang="en-US" sz="1800" dirty="0"/>
              <a:t>Capillaries</a:t>
            </a:r>
          </a:p>
          <a:p>
            <a:pPr marL="632222" lvl="1" indent="-342900">
              <a:spcAft>
                <a:spcPts val="600"/>
              </a:spcAft>
            </a:pPr>
            <a:r>
              <a:rPr lang="en-US" altLang="en-US" sz="1800" dirty="0" err="1"/>
              <a:t>Venules</a:t>
            </a:r>
            <a:endParaRPr lang="en-US" altLang="en-US" sz="1800" dirty="0"/>
          </a:p>
          <a:p>
            <a:pPr marL="632222" lvl="1" indent="-342900">
              <a:spcAft>
                <a:spcPts val="600"/>
              </a:spcAft>
            </a:pPr>
            <a:r>
              <a:rPr lang="en-US" altLang="en-US" sz="1800" dirty="0"/>
              <a:t>Veins</a:t>
            </a:r>
          </a:p>
          <a:p>
            <a:pPr eaLnBrk="1" hangingPunct="1"/>
            <a:endParaRPr lang="en-US" alt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7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35374" y="2039353"/>
            <a:ext cx="8209430" cy="3356561"/>
          </a:xfrm>
        </p:spPr>
        <p:txBody>
          <a:bodyPr>
            <a:norm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b="1" dirty="0"/>
              <a:t>Arteries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/>
              <a:t>Strong and flexible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/>
              <a:t>Carry blood </a:t>
            </a:r>
            <a:r>
              <a:rPr lang="en-US" altLang="en-US" sz="1800" i="1" u="sng" dirty="0"/>
              <a:t>away</a:t>
            </a:r>
            <a:r>
              <a:rPr lang="en-US" altLang="en-US" sz="1800" i="1" dirty="0"/>
              <a:t> </a:t>
            </a:r>
            <a:r>
              <a:rPr lang="en-US" altLang="en-US" sz="1800" dirty="0"/>
              <a:t>from the heart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/>
              <a:t>Bear the highest blood pressures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/>
              <a:t>Help maintain blood pressure between beats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/>
              <a:t>Smaller arteries and arterioles: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/>
              <a:t>Have muscular walls 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/>
              <a:t>Adjust their diameter to increase or decrease blood flow to a particular area</a:t>
            </a:r>
          </a:p>
          <a:p>
            <a:endParaRPr lang="en-US" dirty="0"/>
          </a:p>
        </p:txBody>
      </p:sp>
      <p:pic>
        <p:nvPicPr>
          <p:cNvPr id="5" name="Picture 5" descr="C:\Users\VBADENMOSSH\Pictures\blood-flow-o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183" y="2039353"/>
            <a:ext cx="3347937" cy="188321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Circulatory System</a:t>
            </a: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90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pPr lvl="1" algn="ctr"/>
            <a:r>
              <a:rPr lang="en-US" altLang="en-US" sz="2800" b="1" dirty="0">
                <a:solidFill>
                  <a:srgbClr val="1F497D"/>
                </a:solidFill>
                <a:latin typeface="+mj-lt"/>
              </a:rPr>
              <a:t>Circulatory System</a:t>
            </a:r>
            <a:r>
              <a:rPr lang="en-US" altLang="en-US" dirty="0">
                <a:latin typeface="Times New Roman" panose="02020603050405020304" pitchFamily="18" charset="0"/>
              </a:rPr>
              <a:t>	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57175" y="2057400"/>
            <a:ext cx="4114800" cy="3916363"/>
          </a:xfrm>
        </p:spPr>
        <p:txBody>
          <a:bodyPr>
            <a:normAutofit/>
          </a:bodyPr>
          <a:lstStyle/>
          <a:p>
            <a:pPr marL="231775" lvl="0" indent="-231775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Capillaries: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Tiny, extremely thin-walled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Act as bridges between arteries and veins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Allow nutrients to pass from blood to tissues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Allow waste to pass from tissues into blood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Drain into </a:t>
            </a:r>
            <a:r>
              <a:rPr lang="en-US" altLang="en-US" sz="1800" dirty="0" err="1">
                <a:latin typeface="+mj-lt"/>
                <a:cs typeface="Times New Roman" panose="02020603050405020304" pitchFamily="18" charset="0"/>
              </a:rPr>
              <a:t>venules</a:t>
            </a:r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, which drain into veins, which lead back to the heart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74792" y="2057400"/>
            <a:ext cx="476920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 sz="2800">
                <a:solidFill>
                  <a:srgbClr val="1D327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D3275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rgbClr val="1D3275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D3275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3275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9pPr>
          </a:lstStyle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000" kern="0" dirty="0">
                <a:solidFill>
                  <a:schemeClr val="tx1"/>
                </a:solidFill>
                <a:latin typeface="+mj-lt"/>
              </a:rPr>
              <a:t>Veins:</a:t>
            </a:r>
          </a:p>
          <a:p>
            <a:pPr marL="457200" lvl="1" indent="-2286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800" kern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Thin-walled but generally larger in diameter than arteries,</a:t>
            </a:r>
          </a:p>
          <a:p>
            <a:pPr marL="457200" lvl="1" indent="-2286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800" kern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Carry same volume of blood, but at a lower speed, and </a:t>
            </a:r>
          </a:p>
          <a:p>
            <a:pPr marL="457200" lvl="1" indent="-2286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800" kern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Under much less pressure</a:t>
            </a:r>
          </a:p>
        </p:txBody>
      </p:sp>
      <p:pic>
        <p:nvPicPr>
          <p:cNvPr id="6" name="Picture 5" descr="C:\Users\VBADENMOSSH\Pictures\blood-flow-o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6223" y="4144984"/>
            <a:ext cx="3048000" cy="17145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009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Cardiovascular related disabilities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4543424" cy="3916363"/>
          </a:xfrm>
        </p:spPr>
        <p:txBody>
          <a:bodyPr/>
          <a:lstStyle/>
          <a:p>
            <a:pPr marL="244475" indent="-244475">
              <a:buFont typeface="Arial" panose="020B0604020202020204" pitchFamily="34" charset="0"/>
              <a:buChar char="•"/>
            </a:pPr>
            <a:r>
              <a:rPr lang="en-US" dirty="0"/>
              <a:t>Arrhythmias(DC 7010 and 7011)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sz="1800" dirty="0"/>
              <a:t>Ventricular and </a:t>
            </a:r>
            <a:r>
              <a:rPr lang="en-US" sz="1800" dirty="0" err="1"/>
              <a:t>Superventricular</a:t>
            </a:r>
            <a:endParaRPr lang="en-US" sz="1800" dirty="0"/>
          </a:p>
          <a:p>
            <a:pPr lvl="1">
              <a:spcAft>
                <a:spcPts val="600"/>
              </a:spcAft>
            </a:pPr>
            <a:endParaRPr lang="en-US" sz="2000" dirty="0"/>
          </a:p>
          <a:p>
            <a:pPr marL="244475" indent="-244475">
              <a:buFont typeface="Arial" panose="020B0604020202020204" pitchFamily="34" charset="0"/>
              <a:buChar char="•"/>
            </a:pPr>
            <a:r>
              <a:rPr lang="en-US" dirty="0"/>
              <a:t>Implantable device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sz="1800" dirty="0"/>
              <a:t>cardiac pacemakers vs implantable cardioverter-defibrillators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244475" indent="-244475">
              <a:buFont typeface="Arial" panose="020B0604020202020204" pitchFamily="34" charset="0"/>
              <a:buChar char="•"/>
            </a:pPr>
            <a:r>
              <a:rPr lang="en-US" dirty="0"/>
              <a:t>Ischemic Heart Disease (IHD)</a:t>
            </a:r>
          </a:p>
          <a:p>
            <a:pPr marL="342900" lvl="1" indent="0"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13</a:t>
            </a:fld>
            <a:endParaRPr lang="en-US"/>
          </a:p>
        </p:txBody>
      </p:sp>
      <p:pic>
        <p:nvPicPr>
          <p:cNvPr id="2050" name="Picture 2" descr="C:\Users\VBADENMOSSH\Pictures\V Fib.gif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7310" y="2053828"/>
            <a:ext cx="1905000" cy="1905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BADENMOSSH\Pictures\V TACH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6003" y="2026266"/>
            <a:ext cx="1905000" cy="1905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BADENMOSSH\Pictures\products_icd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9438" y="3931266"/>
            <a:ext cx="1833095" cy="238381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BADENMOSSH\Pictures\coronary-artery-des-o.gif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8151" y="4077036"/>
            <a:ext cx="2272852" cy="170463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543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Ischemic Heart Disease (IHD)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8229600" cy="3916363"/>
          </a:xfrm>
        </p:spPr>
        <p:txBody>
          <a:bodyPr/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/>
              <a:t>Ischemia is caused by inadequate blood supply to a local area of the heart muscle (myocardium) due to a blockage in the blood vessels to the area. IHD is a condition in which there is or there has been an episode of ischemia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/>
              <a:t>Infarct is an area of necrosis (death of body tissue) in the heart muscle (myocardium) due to ischemia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/>
              <a:t>3.309 Presumptive Service Connections may have had an ischemic event in the past but not presently and still have IHD for VA purposes </a:t>
            </a:r>
          </a:p>
          <a:p>
            <a:endParaRPr lang="en-US" alt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76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Rating the Cardiovascular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35374" y="2199086"/>
            <a:ext cx="8209430" cy="589996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For rating purposes, the cardiovascular system is subdivided into: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43423" y="2726333"/>
            <a:ext cx="3365126" cy="162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 sz="2800">
                <a:solidFill>
                  <a:srgbClr val="1D327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D3275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rgbClr val="1D3275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D3275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3275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en-US" sz="2000" u="sng" kern="0" dirty="0">
                <a:solidFill>
                  <a:schemeClr val="tx1"/>
                </a:solidFill>
                <a:latin typeface="+mj-lt"/>
              </a:rPr>
              <a:t>Diseases of the Heart</a:t>
            </a:r>
            <a:r>
              <a:rPr lang="en-US" altLang="en-US" sz="2000" kern="0" dirty="0">
                <a:solidFill>
                  <a:schemeClr val="tx1"/>
                </a:solidFill>
                <a:latin typeface="+mj-lt"/>
              </a:rPr>
              <a:t>;</a:t>
            </a:r>
          </a:p>
          <a:p>
            <a:pPr marL="0" indent="0">
              <a:buNone/>
            </a:pPr>
            <a:r>
              <a:rPr lang="en-US" altLang="en-US" sz="2000" kern="0" dirty="0">
                <a:solidFill>
                  <a:schemeClr val="tx1"/>
                </a:solidFill>
                <a:latin typeface="+mj-lt"/>
              </a:rPr>
              <a:t>DC 7000 – 7008,</a:t>
            </a:r>
          </a:p>
          <a:p>
            <a:pPr marL="0" indent="0">
              <a:buNone/>
            </a:pPr>
            <a:r>
              <a:rPr lang="en-US" altLang="en-US" sz="2000" kern="0" dirty="0">
                <a:solidFill>
                  <a:schemeClr val="tx1"/>
                </a:solidFill>
                <a:latin typeface="+mj-lt"/>
              </a:rPr>
              <a:t>DC 7010 &amp; 7011</a:t>
            </a:r>
          </a:p>
          <a:p>
            <a:pPr marL="0" indent="0">
              <a:buNone/>
            </a:pPr>
            <a:r>
              <a:rPr lang="en-US" altLang="en-US" sz="2000" kern="0" dirty="0">
                <a:solidFill>
                  <a:schemeClr val="tx1"/>
                </a:solidFill>
                <a:latin typeface="+mj-lt"/>
              </a:rPr>
              <a:t>DC 7015 - 7020</a:t>
            </a:r>
          </a:p>
          <a:p>
            <a:pPr marL="0" indent="0" algn="ctr">
              <a:buNone/>
            </a:pPr>
            <a:endParaRPr lang="en-US" altLang="en-US" sz="2100" kern="0" dirty="0"/>
          </a:p>
          <a:p>
            <a:pPr algn="ctr"/>
            <a:endParaRPr lang="en-US" sz="2100" kern="0" dirty="0"/>
          </a:p>
        </p:txBody>
      </p:sp>
      <p:sp>
        <p:nvSpPr>
          <p:cNvPr id="6" name="Content Placeholder 2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4163096" y="2726333"/>
            <a:ext cx="3987621" cy="1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 sz="2800">
                <a:solidFill>
                  <a:srgbClr val="1D327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D3275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rgbClr val="1D3275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D3275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3275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en-US" sz="2200" u="sng" kern="0" dirty="0">
                <a:solidFill>
                  <a:schemeClr val="tx1"/>
                </a:solidFill>
                <a:latin typeface="+mj-lt"/>
              </a:rPr>
              <a:t>Diseases of the Arteries  &amp; Veins</a:t>
            </a:r>
            <a:r>
              <a:rPr lang="en-US" altLang="en-US" sz="2200" kern="0" dirty="0">
                <a:solidFill>
                  <a:schemeClr val="tx1"/>
                </a:solidFill>
                <a:latin typeface="+mj-lt"/>
              </a:rPr>
              <a:t>;</a:t>
            </a:r>
          </a:p>
          <a:p>
            <a:pPr marL="0" indent="0">
              <a:buNone/>
            </a:pPr>
            <a:r>
              <a:rPr lang="en-US" altLang="en-US" sz="2200" kern="0" dirty="0">
                <a:solidFill>
                  <a:schemeClr val="tx1"/>
                </a:solidFill>
                <a:latin typeface="+mj-lt"/>
              </a:rPr>
              <a:t>DC *7101 </a:t>
            </a:r>
            <a:r>
              <a:rPr lang="en-US" altLang="en-US" sz="2200" i="1" kern="0" dirty="0">
                <a:solidFill>
                  <a:schemeClr val="tx1"/>
                </a:solidFill>
                <a:latin typeface="+mj-lt"/>
              </a:rPr>
              <a:t>(hypertensive vascular disease) </a:t>
            </a:r>
          </a:p>
          <a:p>
            <a:pPr marL="0" indent="0">
              <a:buNone/>
            </a:pPr>
            <a:r>
              <a:rPr lang="en-US" altLang="en-US" sz="2200" kern="0" dirty="0">
                <a:solidFill>
                  <a:schemeClr val="tx1"/>
                </a:solidFill>
                <a:latin typeface="+mj-lt"/>
              </a:rPr>
              <a:t>DC 7110 – 7123</a:t>
            </a:r>
          </a:p>
          <a:p>
            <a:pPr marL="0" indent="0">
              <a:buNone/>
            </a:pPr>
            <a:r>
              <a:rPr lang="en-US" altLang="en-US" sz="2200" kern="0" dirty="0">
                <a:solidFill>
                  <a:schemeClr val="tx1"/>
                </a:solidFill>
                <a:latin typeface="+mj-lt"/>
              </a:rPr>
              <a:t>Cold Injury Residuals DC 7122</a:t>
            </a:r>
          </a:p>
          <a:p>
            <a:pPr marL="0" indent="0">
              <a:buNone/>
            </a:pPr>
            <a:endParaRPr lang="en-US" altLang="en-US" sz="2100" kern="0" dirty="0"/>
          </a:p>
          <a:p>
            <a:pPr algn="ctr"/>
            <a:endParaRPr lang="en-US" sz="2100" kern="0" dirty="0"/>
          </a:p>
        </p:txBody>
      </p:sp>
      <p:sp>
        <p:nvSpPr>
          <p:cNvPr id="7" name="Content Placeholder 2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488877" y="4631583"/>
            <a:ext cx="8209430" cy="5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 sz="2800">
                <a:solidFill>
                  <a:srgbClr val="1D327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D3275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rgbClr val="1D3275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D3275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3275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en-US" sz="2000" kern="0" dirty="0">
                <a:solidFill>
                  <a:schemeClr val="tx1"/>
                </a:solidFill>
                <a:latin typeface="+mj-lt"/>
              </a:rPr>
              <a:t>*Separate evaluations for hypertension and heart disease are allowed!</a:t>
            </a:r>
          </a:p>
          <a:p>
            <a:pPr algn="ctr"/>
            <a:endParaRPr lang="en-US" sz="2100" kern="0" dirty="0"/>
          </a:p>
        </p:txBody>
      </p:sp>
    </p:spTree>
    <p:extLst>
      <p:ext uri="{BB962C8B-B14F-4D97-AF65-F5344CB8AC3E}">
        <p14:creationId xmlns:p14="http://schemas.microsoft.com/office/powerpoint/2010/main" val="2024749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Rating based on METS and LVEF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8229600" cy="3916363"/>
          </a:xfrm>
        </p:spPr>
        <p:txBody>
          <a:bodyPr>
            <a:normAutofit fontScale="92500" lnSpcReduction="20000"/>
          </a:bodyPr>
          <a:lstStyle/>
          <a:p>
            <a:pPr marL="231775" indent="-231775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METs</a:t>
            </a:r>
          </a:p>
          <a:p>
            <a:pPr marL="463550" lvl="1" indent="-231775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What are METs?</a:t>
            </a:r>
          </a:p>
          <a:p>
            <a:pPr marL="463550" lvl="1" indent="-231775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How are METs used in evaluation of the cardiovascular system</a:t>
            </a:r>
          </a:p>
          <a:p>
            <a:pPr marL="463550" lvl="1" indent="-231775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>
                <a:cs typeface="Times New Roman" charset="0"/>
              </a:rPr>
              <a:t>Even if the requirement for a 10% or 30% evaluation is met, METs testing is required in all cases, with what four exceptions?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endParaRPr lang="en-US" altLang="en-US" dirty="0">
              <a:cs typeface="Times New Roman" charset="0"/>
            </a:endParaRPr>
          </a:p>
          <a:p>
            <a:pPr marL="231775" indent="-231775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charset="0"/>
              </a:rPr>
              <a:t>38 CFR 4.100(b)</a:t>
            </a:r>
          </a:p>
          <a:p>
            <a:pPr marL="463550" lvl="1" indent="-231775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Left ventricular ejection fraction</a:t>
            </a:r>
          </a:p>
          <a:p>
            <a:pPr marL="463550" lvl="1" indent="-231775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Congestive heart failure</a:t>
            </a:r>
          </a:p>
          <a:p>
            <a:pPr marL="463550" lvl="1" indent="-231775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>
                <a:cs typeface="Times New Roman" charset="0"/>
              </a:rPr>
              <a:t>Cardiac hypertrophy or dilatation on electrocardiogram, echocardiogram, or X-ray</a:t>
            </a:r>
          </a:p>
          <a:p>
            <a:pPr marL="463550" lvl="1" indent="-231775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Continuous medication</a:t>
            </a:r>
          </a:p>
          <a:p>
            <a:pPr>
              <a:lnSpc>
                <a:spcPct val="110000"/>
              </a:lnSpc>
              <a:buClr>
                <a:schemeClr val="folHlink"/>
              </a:buClr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68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Rating based on METS and LVEF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8229600" cy="3916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en-US" b="1" dirty="0"/>
              <a:t>Left ventricular ejection fraction (LVEF)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i="1" dirty="0">
                <a:cs typeface="Times New Roman" charset="0"/>
              </a:rPr>
              <a:t>Otero-Castro v. </a:t>
            </a:r>
            <a:r>
              <a:rPr lang="en-US" altLang="en-US" i="1" dirty="0" err="1">
                <a:cs typeface="Times New Roman" charset="0"/>
              </a:rPr>
              <a:t>Principi</a:t>
            </a:r>
            <a:r>
              <a:rPr lang="en-US" altLang="en-US" i="1" dirty="0">
                <a:cs typeface="Times New Roman" charset="0"/>
              </a:rPr>
              <a:t>:  </a:t>
            </a:r>
            <a:r>
              <a:rPr lang="en-US" altLang="en-US" dirty="0">
                <a:cs typeface="Times New Roman" charset="0"/>
              </a:rPr>
              <a:t>DCs 7005 and 7007 do </a:t>
            </a:r>
            <a:r>
              <a:rPr lang="en-US" altLang="en-US" u="sng" dirty="0">
                <a:cs typeface="Times New Roman" charset="0"/>
              </a:rPr>
              <a:t>not</a:t>
            </a:r>
            <a:r>
              <a:rPr lang="en-US" altLang="en-US" dirty="0">
                <a:cs typeface="Times New Roman" charset="0"/>
              </a:rPr>
              <a:t> require a separate showing of left-ventricular dysfunction in addition to an ejection fraction of 30 through 50% for a 60% rating.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charset="0"/>
              </a:rPr>
              <a:t>If LVEF testing is not of record, evaluation should be based on  the other criteria unless the examiner states that the LVEF test is needed in a particular case. </a:t>
            </a:r>
          </a:p>
          <a:p>
            <a:pPr>
              <a:buNone/>
            </a:pPr>
            <a:r>
              <a:rPr lang="en-US" altLang="en-US" b="1" dirty="0"/>
              <a:t>In all cases, the following must be ascertained: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charset="0"/>
              </a:rPr>
              <a:t>Whether or not cardiac hypertrophy or dilatation (documented by electrocardiogram, echocardiogram or X-ray) is present,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charset="0"/>
              </a:rPr>
              <a:t>Whether or not there is a need for continuous medication.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>
              <a:cs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3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BADENMOSSH\Pictures\877411_3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057400"/>
            <a:ext cx="4286454" cy="32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altLang="en-US" b="1" dirty="0"/>
              <a:t>Total impairment criteria &amp; convalescence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4351578" cy="391636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altLang="en-US" b="1" dirty="0"/>
              <a:t>Total impairment criteria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charset="0"/>
              </a:rPr>
              <a:t>When is a 100 percent evaluation required?</a:t>
            </a:r>
            <a:r>
              <a:rPr lang="en-US" altLang="en-US" dirty="0"/>
              <a:t> </a:t>
            </a:r>
          </a:p>
          <a:p>
            <a:pPr marL="342900" lvl="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charset="0"/>
              </a:rPr>
              <a:t>Convalescence Periods</a:t>
            </a:r>
          </a:p>
          <a:p>
            <a:pPr marL="632222" lvl="1" indent="-342900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2 months</a:t>
            </a:r>
          </a:p>
          <a:p>
            <a:pPr marL="632222" lvl="1" indent="-342900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3 months</a:t>
            </a:r>
          </a:p>
          <a:p>
            <a:pPr marL="632222" lvl="1" indent="-342900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Indefinite period with mandatory exam at 6 months</a:t>
            </a:r>
          </a:p>
          <a:p>
            <a:pPr marL="632222" lvl="1" indent="-342900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Indefinite period with mandatory exam at 1 year</a:t>
            </a:r>
          </a:p>
          <a:p>
            <a:pPr marL="632222" lvl="1" indent="-342900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Application of 38 CFR 105(e)?</a:t>
            </a:r>
          </a:p>
          <a:p>
            <a:pPr lvl="0">
              <a:buClr>
                <a:srgbClr val="2D2DB9">
                  <a:lumMod val="75000"/>
                </a:srgbClr>
              </a:buClr>
            </a:pPr>
            <a:endParaRPr lang="en-US" altLang="en-US" dirty="0">
              <a:cs typeface="Times New Roman" charset="0"/>
            </a:endParaRPr>
          </a:p>
          <a:p>
            <a:pPr marL="342900" lvl="1" indent="0"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23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2057401"/>
            <a:ext cx="8229600" cy="1086868"/>
          </a:xfrm>
        </p:spPr>
        <p:txBody>
          <a:bodyPr/>
          <a:lstStyle/>
          <a:p>
            <a:pPr marL="231775" indent="-2317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charset="0"/>
              </a:rPr>
              <a:t>A combination of hypertrophy and dilatation of the right ventricle secondary to pulmonary hypertension, due to disease of the lung parenchyma or pulmonary vascular system. </a:t>
            </a:r>
          </a:p>
        </p:txBody>
      </p:sp>
      <p:pic>
        <p:nvPicPr>
          <p:cNvPr id="1026" name="Picture 2" descr="C:\Users\VBADENMOSSH\Pictures\pulmonary_hypertents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3711" y="3378599"/>
            <a:ext cx="4590289" cy="22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Pulmonale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C915F-383A-4CF7-BF9C-396421489F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3023" y="3304032"/>
            <a:ext cx="413232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cs typeface="Times New Roman" charset="0"/>
              </a:rPr>
              <a:t>Always secondary to a lung condition.</a:t>
            </a:r>
            <a:r>
              <a:rPr lang="en-US" altLang="en-US" sz="2000" dirty="0"/>
              <a:t> </a:t>
            </a:r>
          </a:p>
          <a:p>
            <a:pPr marL="231775" indent="-231775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231775" indent="-231775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Evaluate </a:t>
            </a:r>
            <a:r>
              <a:rPr lang="en-US" altLang="en-US" sz="2000" dirty="0" err="1"/>
              <a:t>cor</a:t>
            </a:r>
            <a:r>
              <a:rPr lang="en-US" altLang="en-US" sz="2000" dirty="0"/>
              <a:t> pulmonale as part of the pulmonary condition that causes it</a:t>
            </a:r>
          </a:p>
          <a:p>
            <a:pPr lvl="1" indent="-228600">
              <a:spcAft>
                <a:spcPts val="600"/>
              </a:spcAft>
              <a:buClr>
                <a:schemeClr val="tx1"/>
              </a:buClr>
            </a:pPr>
            <a:r>
              <a:rPr lang="en-US" altLang="en-US" sz="2000" dirty="0"/>
              <a:t>(Note 1 under §4.104).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8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8229600" cy="3916363"/>
          </a:xfrm>
        </p:spPr>
        <p:txBody>
          <a:bodyPr>
            <a:norm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/>
              <a:t>Explore the primary components and functions of the cardiovascular system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/>
              <a:t>Review the principles in evaluating cardiovascular related disabilities evaluation criteria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7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BADENMOSSH\Pictures\congenital-heart-disease-typ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5007" y="2359892"/>
            <a:ext cx="4614673" cy="331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Congenital Heart Defects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4114800" cy="3916363"/>
          </a:xfrm>
        </p:spPr>
        <p:txBody>
          <a:bodyPr/>
          <a:lstStyle/>
          <a:p>
            <a:pPr marL="231775" indent="-2317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charset="0"/>
              </a:rPr>
              <a:t>Common heart conditions due to prenatal influences, such as:</a:t>
            </a:r>
          </a:p>
          <a:p>
            <a:pPr marL="463550" lvl="1" indent="-231775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>
                <a:cs typeface="Times New Roman" charset="0"/>
              </a:rPr>
              <a:t>patent foramen </a:t>
            </a:r>
            <a:r>
              <a:rPr lang="en-US" altLang="en-US" sz="1800" dirty="0" err="1">
                <a:cs typeface="Times New Roman" charset="0"/>
              </a:rPr>
              <a:t>ovale</a:t>
            </a:r>
            <a:endParaRPr lang="en-US" altLang="en-US" sz="1800" dirty="0">
              <a:cs typeface="Times New Roman" charset="0"/>
            </a:endParaRPr>
          </a:p>
          <a:p>
            <a:pPr marL="463550" lvl="1" indent="-231775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>
                <a:cs typeface="Times New Roman" charset="0"/>
              </a:rPr>
              <a:t>patent ductus arteriosus </a:t>
            </a:r>
          </a:p>
          <a:p>
            <a:pPr marL="463550" lvl="1" indent="-231775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 err="1">
                <a:cs typeface="Times New Roman" charset="0"/>
              </a:rPr>
              <a:t>coarctation</a:t>
            </a:r>
            <a:r>
              <a:rPr lang="en-US" altLang="en-US" sz="1800" dirty="0">
                <a:cs typeface="Times New Roman" charset="0"/>
              </a:rPr>
              <a:t> of the aorta, and </a:t>
            </a:r>
          </a:p>
          <a:p>
            <a:pPr marL="463550" lvl="1" indent="-231775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>
                <a:cs typeface="Times New Roman" charset="0"/>
              </a:rPr>
              <a:t>intraventricular septal defect.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61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Coexisting Heart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8229600" cy="3916363"/>
          </a:xfrm>
        </p:spPr>
        <p:txBody>
          <a:bodyPr/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charset="0"/>
              </a:rPr>
              <a:t>No etiological relationship between “Rheumatic heart disease and either Hypertensive or Arteriosclerotic heart disease.</a:t>
            </a:r>
            <a:r>
              <a:rPr lang="en-US" altLang="en-US" dirty="0"/>
              <a:t>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charset="0"/>
              </a:rPr>
              <a:t>A medical opinion is necessary to determine whether current signs and symptoms can be attributed to one of the coexisting conditions.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95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dirty="0"/>
              <a:t>Secondary considerations</a:t>
            </a:r>
            <a:r>
              <a:rPr lang="en-US" dirty="0">
                <a:solidFill>
                  <a:schemeClr val="accent2"/>
                </a:solidFill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39342" y="2014538"/>
            <a:ext cx="8405462" cy="3381376"/>
          </a:xfrm>
        </p:spPr>
        <p:txBody>
          <a:bodyPr>
            <a:normAutofit fontScale="62500" lnSpcReduction="20000"/>
          </a:bodyPr>
          <a:lstStyle/>
          <a:p>
            <a:pPr marL="231775" indent="-231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Times New Roman" charset="0"/>
              </a:rPr>
              <a:t>Due to relationship with Hypertension, grant secondary SC for:</a:t>
            </a:r>
          </a:p>
          <a:p>
            <a:pPr marL="463550" lvl="1" indent="-231775">
              <a:lnSpc>
                <a:spcPct val="120000"/>
              </a:lnSpc>
              <a:spcAft>
                <a:spcPts val="600"/>
              </a:spcAft>
            </a:pPr>
            <a:r>
              <a:rPr lang="en-US" altLang="en-US" sz="2100" dirty="0">
                <a:cs typeface="Times New Roman" charset="0"/>
              </a:rPr>
              <a:t>Cerebral arteriosclerosis or thrombosis with hemiplegia</a:t>
            </a:r>
          </a:p>
          <a:p>
            <a:pPr marL="463550" lvl="1" indent="-231775">
              <a:lnSpc>
                <a:spcPct val="120000"/>
              </a:lnSpc>
              <a:spcAft>
                <a:spcPts val="600"/>
              </a:spcAft>
            </a:pPr>
            <a:r>
              <a:rPr lang="en-US" altLang="en-US" sz="2100" dirty="0" err="1">
                <a:cs typeface="Times New Roman" charset="0"/>
              </a:rPr>
              <a:t>Nephrosclerosis</a:t>
            </a:r>
            <a:r>
              <a:rPr lang="en-US" altLang="en-US" sz="2100" dirty="0">
                <a:cs typeface="Times New Roman" charset="0"/>
              </a:rPr>
              <a:t> of the kidneys with impairment of renal function</a:t>
            </a:r>
          </a:p>
          <a:p>
            <a:pPr marL="463550" lvl="1" indent="-231775">
              <a:lnSpc>
                <a:spcPct val="120000"/>
              </a:lnSpc>
              <a:spcAft>
                <a:spcPts val="600"/>
              </a:spcAft>
            </a:pPr>
            <a:r>
              <a:rPr lang="en-US" altLang="en-US" sz="2100" dirty="0">
                <a:cs typeface="Times New Roman" charset="0"/>
              </a:rPr>
              <a:t>myocardial damage or coronary occlusion of the heart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endParaRPr lang="en-US" altLang="en-US" sz="2400" dirty="0">
              <a:cs typeface="Times New Roman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2400" dirty="0"/>
              <a:t>(Note:  Existence of arteriosclerosis does not imply or indicate previous hypertension.)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 marL="231775" indent="-231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Subsequent to Amputations, grant secondary SC </a:t>
            </a:r>
            <a:r>
              <a:rPr lang="en-US" altLang="en-US" sz="2200" dirty="0"/>
              <a:t>for </a:t>
            </a:r>
            <a:r>
              <a:rPr lang="en-US" altLang="en-US" sz="2200" dirty="0">
                <a:cs typeface="Times New Roman" charset="0"/>
              </a:rPr>
              <a:t>ischemic heart disease or other cardiovascular disease developing in a veteran who has:</a:t>
            </a:r>
          </a:p>
          <a:p>
            <a:pPr marL="463550" lvl="1" indent="-231775">
              <a:lnSpc>
                <a:spcPct val="120000"/>
              </a:lnSpc>
              <a:spcAft>
                <a:spcPts val="600"/>
              </a:spcAft>
            </a:pPr>
            <a:r>
              <a:rPr lang="en-US" altLang="en-US" sz="2100" dirty="0">
                <a:cs typeface="Times New Roman" charset="0"/>
              </a:rPr>
              <a:t>SC amputation of one lower extremity at or above the knee, or </a:t>
            </a:r>
          </a:p>
          <a:p>
            <a:pPr marL="463550" lvl="1" indent="-231775">
              <a:lnSpc>
                <a:spcPct val="120000"/>
              </a:lnSpc>
              <a:spcAft>
                <a:spcPts val="600"/>
              </a:spcAft>
            </a:pPr>
            <a:r>
              <a:rPr lang="en-US" altLang="en-US" sz="2100" dirty="0">
                <a:cs typeface="Times New Roman" charset="0"/>
              </a:rPr>
              <a:t>SC amputations of both lower extremities at or above the ankles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17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1722088"/>
            <a:ext cx="9144000" cy="3413824"/>
          </a:xfrm>
        </p:spPr>
        <p:txBody>
          <a:bodyPr/>
          <a:lstStyle/>
          <a:p>
            <a:r>
              <a:rPr lang="en-US" dirty="0"/>
              <a:t>Review Exercise</a:t>
            </a:r>
            <a:br>
              <a:rPr lang="en-US" dirty="0"/>
            </a:br>
            <a:r>
              <a:rPr lang="en-US" dirty="0"/>
              <a:t>&amp;</a:t>
            </a:r>
            <a:br>
              <a:rPr lang="en-US" dirty="0"/>
            </a:br>
            <a:r>
              <a:rPr lang="en-US" dirty="0"/>
              <a:t>Practical Scenarios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61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6DE51-8D78-44C6-AA1C-D2A51CA30A6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2885566"/>
            <a:ext cx="9144000" cy="1086867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807C1-6413-415E-A588-25358779198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36A6A193-2FDC-48DD-8023-1C75B05EEA9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80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8229600" cy="3916363"/>
          </a:xfrm>
        </p:spPr>
        <p:txBody>
          <a:bodyPr>
            <a:noAutofit/>
          </a:bodyPr>
          <a:lstStyle/>
          <a:p>
            <a:pPr marL="231775" lvl="0" indent="-231775" hangingPunct="0">
              <a:buFont typeface="Arial" panose="020B0604020202020204" pitchFamily="34" charset="0"/>
              <a:buChar char="•"/>
            </a:pPr>
            <a:r>
              <a:rPr lang="en-US" sz="1600" dirty="0"/>
              <a:t>38 CFR 3.307, Presumptive service connection for chronic, tropical or prisoner-of-war related disease, or disease associated with exposure to certain herbicide agents; wartime and service on or after January 1, 1947</a:t>
            </a:r>
          </a:p>
          <a:p>
            <a:pPr marL="231775" lvl="0" indent="-231775" hangingPunct="0">
              <a:buFont typeface="Arial" panose="020B0604020202020204" pitchFamily="34" charset="0"/>
              <a:buChar char="•"/>
            </a:pPr>
            <a:r>
              <a:rPr lang="en-US" sz="1600" dirty="0"/>
              <a:t>38 CFR 3.309, Disease subject to presumptive service connection</a:t>
            </a:r>
          </a:p>
          <a:p>
            <a:pPr marL="231775" lvl="0" indent="-231775" hangingPunct="0">
              <a:buFont typeface="Arial" panose="020B0604020202020204" pitchFamily="34" charset="0"/>
              <a:buChar char="•"/>
            </a:pPr>
            <a:r>
              <a:rPr lang="en-US" sz="1600" dirty="0"/>
              <a:t>38 CFR 4.100, Application of the evaluation criteria for diagnostic codes 7000-7007, 7011, and 7015-7020</a:t>
            </a:r>
          </a:p>
          <a:p>
            <a:pPr marL="231775" lvl="0" indent="-231775" hangingPunct="0">
              <a:buFont typeface="Arial" panose="020B0604020202020204" pitchFamily="34" charset="0"/>
              <a:buChar char="•"/>
            </a:pPr>
            <a:r>
              <a:rPr lang="en-US" sz="1600" dirty="0"/>
              <a:t>M21-1, Part IV, Subpart ii, 2, C - Service Connection (SC) for Disabilities Resulting From Exposure to Environmental Hazards or Service in the Republic of Vietnam (RVN)</a:t>
            </a:r>
          </a:p>
          <a:p>
            <a:pPr marL="231775" lvl="0" indent="-231775" hangingPunct="0">
              <a:buFont typeface="Arial" panose="020B0604020202020204" pitchFamily="34" charset="0"/>
              <a:buChar char="•"/>
            </a:pPr>
            <a:r>
              <a:rPr lang="en-US" sz="1600" dirty="0"/>
              <a:t>38 CFR 4.104, Schedule of ratings—Cardiovascular system</a:t>
            </a:r>
          </a:p>
          <a:p>
            <a:pPr marL="231775" lvl="0" indent="-231775" hangingPunct="0">
              <a:buFont typeface="Arial" panose="020B0604020202020204" pitchFamily="34" charset="0"/>
              <a:buChar char="•"/>
            </a:pPr>
            <a:r>
              <a:rPr lang="en-US" sz="1600" dirty="0"/>
              <a:t>M21-1, Part III, Subpart iv, 4, E - Cardiovascular System Conditions</a:t>
            </a:r>
          </a:p>
          <a:p>
            <a:pPr marL="231775" lvl="0" indent="-231775" hangingPunct="0">
              <a:buFont typeface="Arial" panose="020B0604020202020204" pitchFamily="34" charset="0"/>
              <a:buChar char="•"/>
            </a:pPr>
            <a:r>
              <a:rPr lang="en-US" sz="1600" dirty="0" err="1"/>
              <a:t>Drosky</a:t>
            </a:r>
            <a:r>
              <a:rPr lang="en-US" sz="1600" dirty="0"/>
              <a:t> v. Brown, No 96-573, May 14, 1997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/>
              <a:t>Otero-Castro v. </a:t>
            </a:r>
            <a:r>
              <a:rPr lang="en-US" sz="1600" dirty="0" err="1"/>
              <a:t>Principi</a:t>
            </a:r>
            <a:r>
              <a:rPr lang="en-US" sz="1600" dirty="0"/>
              <a:t>, No. 01-1360, October 4, 2002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26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Functions of the Cardiovascular System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8229600" cy="3916363"/>
          </a:xfrm>
        </p:spPr>
        <p:txBody>
          <a:bodyPr/>
          <a:lstStyle/>
          <a:p>
            <a:pPr marL="231775" indent="-2317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Primary Components</a:t>
            </a:r>
          </a:p>
          <a:p>
            <a:pPr marL="463550" lvl="1" indent="-231775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Heart</a:t>
            </a:r>
          </a:p>
          <a:p>
            <a:pPr marL="463550" lvl="1" indent="-231775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Arterial &amp; venous systems</a:t>
            </a:r>
          </a:p>
          <a:p>
            <a:pPr marL="463550" lvl="1" indent="-231775">
              <a:spcAft>
                <a:spcPts val="600"/>
              </a:spcAft>
              <a:buClr>
                <a:schemeClr val="tx1"/>
              </a:buClr>
            </a:pPr>
            <a:r>
              <a:rPr lang="en-US" altLang="en-US" sz="1800" dirty="0"/>
              <a:t>Blood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4</a:t>
            </a:fld>
            <a:endParaRPr lang="en-US"/>
          </a:p>
        </p:txBody>
      </p:sp>
      <p:pic>
        <p:nvPicPr>
          <p:cNvPr id="3074" name="Picture 2" descr="C:\Users\VBADENMOSSH\Pictures\part1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9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8755" y="2450432"/>
            <a:ext cx="3167149" cy="26476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5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VBADENMOSSH\Pictures\theheartwhole.gif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5818" y="2236094"/>
            <a:ext cx="41814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Anatomy of the Heart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35374" y="2199086"/>
            <a:ext cx="3991361" cy="3196828"/>
          </a:xfrm>
        </p:spPr>
        <p:txBody>
          <a:bodyPr>
            <a:normAutofit fontScale="77500" lnSpcReduction="20000"/>
          </a:bodyPr>
          <a:lstStyle/>
          <a:p>
            <a:pPr marL="231775" indent="-231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/>
              <a:t>Anatomy of the heart:</a:t>
            </a:r>
          </a:p>
          <a:p>
            <a:pPr marL="231775" indent="-231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/>
              <a:t>A hollow muscular organ lying in the center of the chest</a:t>
            </a:r>
          </a:p>
          <a:p>
            <a:pPr marL="231775" indent="-231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/>
              <a:t>Divided into left and right sides, each have upper chamber (atrium) that collects blood and a lower chamber (ventricle) that ejects blood</a:t>
            </a:r>
          </a:p>
          <a:p>
            <a:pPr marL="231775" indent="-231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/>
              <a:t>Inlet and outlet valves in each ventricle ensure one-way blood flow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9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dirty="0"/>
              <a:t>Heart Anterior/Posterior views </a:t>
            </a:r>
          </a:p>
        </p:txBody>
      </p:sp>
      <p:pic>
        <p:nvPicPr>
          <p:cNvPr id="4098" name="Picture 2" descr="C:\Users\VBADENMOSSH\Pictures\38a58d32af1006815e28182843c665ab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9438" y="2292992"/>
            <a:ext cx="6165124" cy="321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9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altLang="en-US" b="1" dirty="0"/>
              <a:t>Primary functions of the heart include: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35374" y="2199086"/>
            <a:ext cx="3682268" cy="3178649"/>
          </a:xfrm>
        </p:spPr>
        <p:txBody>
          <a:bodyPr>
            <a:normAutofit fontScale="77500" lnSpcReduction="20000"/>
          </a:bodyPr>
          <a:lstStyle/>
          <a:p>
            <a:pPr marL="231775" lvl="0" indent="-231775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+mj-lt"/>
              </a:rPr>
              <a:t>Oxygen mover for the body</a:t>
            </a:r>
          </a:p>
          <a:p>
            <a:pPr marL="521097" lvl="1" indent="-231775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en-US" sz="1900" dirty="0">
                <a:latin typeface="+mj-lt"/>
                <a:cs typeface="Times New Roman" panose="02020603050405020304" pitchFamily="18" charset="0"/>
              </a:rPr>
              <a:t>Collects O</a:t>
            </a:r>
            <a:r>
              <a:rPr lang="en-US" altLang="en-US" sz="1900" baseline="30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en-US" altLang="en-US" sz="1900" dirty="0">
                <a:latin typeface="+mj-lt"/>
                <a:cs typeface="Times New Roman" panose="02020603050405020304" pitchFamily="18" charset="0"/>
              </a:rPr>
              <a:t>-enriched blood coming from lungs </a:t>
            </a:r>
          </a:p>
          <a:p>
            <a:pPr marL="521097" lvl="1" indent="-231775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en-US" sz="1900" dirty="0">
                <a:latin typeface="+mj-lt"/>
                <a:cs typeface="Times New Roman" panose="02020603050405020304" pitchFamily="18" charset="0"/>
              </a:rPr>
              <a:t>Pumps it to entire body</a:t>
            </a:r>
          </a:p>
          <a:p>
            <a:pPr marL="231775" lvl="1" indent="-231775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endParaRPr lang="en-US" altLang="en-US" dirty="0">
              <a:latin typeface="+mj-lt"/>
              <a:cs typeface="Times New Roman" panose="02020603050405020304" pitchFamily="18" charset="0"/>
            </a:endParaRPr>
          </a:p>
          <a:p>
            <a:pPr marL="231775" lvl="0" indent="-231775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+mj-lt"/>
              </a:rPr>
              <a:t>Helps rid body of waste product (CO</a:t>
            </a:r>
            <a:r>
              <a:rPr lang="en-US" altLang="en-US" sz="2200" baseline="30000" dirty="0">
                <a:latin typeface="+mj-lt"/>
              </a:rPr>
              <a:t>2</a:t>
            </a:r>
            <a:r>
              <a:rPr lang="en-US" altLang="en-US" sz="2200" dirty="0">
                <a:latin typeface="+mj-lt"/>
              </a:rPr>
              <a:t>)</a:t>
            </a:r>
          </a:p>
          <a:p>
            <a:pPr marL="376436" lvl="2" indent="-231775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en-US" sz="1900" dirty="0">
                <a:latin typeface="+mj-lt"/>
                <a:cs typeface="Times New Roman" panose="02020603050405020304" pitchFamily="18" charset="0"/>
              </a:rPr>
              <a:t>Collects oxygen-depleted blood from the body</a:t>
            </a:r>
          </a:p>
          <a:p>
            <a:pPr marL="376436" lvl="2" indent="-231775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en-US" sz="1900" dirty="0">
                <a:latin typeface="+mj-lt"/>
                <a:cs typeface="Times New Roman" panose="02020603050405020304" pitchFamily="18" charset="0"/>
              </a:rPr>
              <a:t>Pumps it to the lungs for re-oxygenation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134119" y="2199086"/>
            <a:ext cx="4704010" cy="19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 sz="2800">
                <a:solidFill>
                  <a:srgbClr val="1D327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D3275"/>
                </a:solidFill>
                <a:latin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rgbClr val="1D3275"/>
                </a:solidFill>
                <a:latin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D3275"/>
                </a:solidFill>
                <a:latin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3275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000" kern="0" dirty="0">
                <a:solidFill>
                  <a:schemeClr val="tx1"/>
                </a:solidFill>
                <a:latin typeface="+mj-lt"/>
              </a:rPr>
              <a:t>During each heartbeat, each heart chamber: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800" kern="0" dirty="0">
                <a:solidFill>
                  <a:schemeClr val="tx1"/>
                </a:solidFill>
                <a:latin typeface="+mj-lt"/>
              </a:rPr>
              <a:t>Relaxes as it fills (</a:t>
            </a:r>
            <a:r>
              <a:rPr lang="en-US" altLang="en-US" sz="1800" i="1" kern="0" dirty="0">
                <a:solidFill>
                  <a:schemeClr val="tx1"/>
                </a:solidFill>
                <a:latin typeface="+mj-lt"/>
              </a:rPr>
              <a:t>diastole</a:t>
            </a:r>
            <a:r>
              <a:rPr lang="en-US" altLang="en-US" sz="1800" kern="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800" kern="0" dirty="0">
                <a:solidFill>
                  <a:schemeClr val="tx1"/>
                </a:solidFill>
                <a:latin typeface="+mj-lt"/>
              </a:rPr>
              <a:t>And then contracts as it pumps blood (</a:t>
            </a:r>
            <a:r>
              <a:rPr lang="en-US" altLang="en-US" sz="1800" i="1" kern="0" dirty="0">
                <a:solidFill>
                  <a:schemeClr val="tx1"/>
                </a:solidFill>
                <a:latin typeface="+mj-lt"/>
              </a:rPr>
              <a:t>systole</a:t>
            </a:r>
            <a:r>
              <a:rPr lang="en-US" altLang="en-US" sz="1800" kern="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100" kern="0" dirty="0"/>
          </a:p>
        </p:txBody>
      </p:sp>
      <p:pic>
        <p:nvPicPr>
          <p:cNvPr id="6" name="Picture 2" descr="C:\Users\VBADENMOSSH\Pictures\human-heartbeat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5874" y="3858776"/>
            <a:ext cx="3295249" cy="24714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878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Pulmonary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2057400"/>
            <a:ext cx="5307633" cy="3916363"/>
          </a:xfrm>
        </p:spPr>
        <p:txBody>
          <a:bodyPr/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b="1" dirty="0"/>
              <a:t>Blood flow: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/>
              <a:t>CO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-laden blood from body flows through largest veins (</a:t>
            </a:r>
            <a:r>
              <a:rPr lang="en-US" altLang="en-US" sz="1800" i="1" dirty="0"/>
              <a:t>vena</a:t>
            </a:r>
            <a:r>
              <a:rPr lang="en-US" altLang="en-US" sz="1800" dirty="0"/>
              <a:t> </a:t>
            </a:r>
            <a:r>
              <a:rPr lang="en-US" altLang="en-US" sz="1800" i="1" dirty="0" err="1"/>
              <a:t>cavae</a:t>
            </a:r>
            <a:r>
              <a:rPr lang="en-US" altLang="en-US" sz="1800" dirty="0"/>
              <a:t>) into right atrium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/>
              <a:t>Right atrium fills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/>
              <a:t>Heart muscle propels </a:t>
            </a:r>
          </a:p>
          <a:p>
            <a:pPr marL="463550" lvl="1" indent="-231775">
              <a:spcAft>
                <a:spcPts val="600"/>
              </a:spcAft>
            </a:pPr>
            <a:r>
              <a:rPr lang="en-US" altLang="en-US" sz="1800" dirty="0"/>
              <a:t>blood into right ventricle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8</a:t>
            </a:fld>
            <a:endParaRPr lang="en-US"/>
          </a:p>
        </p:txBody>
      </p:sp>
      <p:pic>
        <p:nvPicPr>
          <p:cNvPr id="3079" name="Picture 7" descr="C:\Users\VBADENMOSSH\Pictures\33%20Beating%20Heart.gif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3744" y="2057400"/>
            <a:ext cx="2285984" cy="311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333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BADENMOSSH\Pictures\norm2.gif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4971" y="2403302"/>
            <a:ext cx="2217008" cy="27047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793629"/>
            <a:ext cx="9144000" cy="1086867"/>
          </a:xfrm>
        </p:spPr>
        <p:txBody>
          <a:bodyPr/>
          <a:lstStyle/>
          <a:p>
            <a:r>
              <a:rPr lang="en-US" b="1" dirty="0"/>
              <a:t>Pulmonary 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2057400"/>
            <a:ext cx="3457575" cy="3916363"/>
          </a:xfrm>
        </p:spPr>
        <p:txBody>
          <a:bodyPr>
            <a:noAutofit/>
          </a:bodyPr>
          <a:lstStyle/>
          <a:p>
            <a:pPr marL="0" indent="0">
              <a:buClr>
                <a:schemeClr val="folHlink"/>
              </a:buClr>
              <a:buNone/>
            </a:pPr>
            <a:r>
              <a:rPr lang="en-US" altLang="en-US" sz="1800" dirty="0"/>
              <a:t>Right ventricle fills;</a:t>
            </a:r>
            <a:endParaRPr lang="en-US" altLang="en-US" sz="600" dirty="0"/>
          </a:p>
          <a:p>
            <a:pPr marL="0" indent="0">
              <a:buClr>
                <a:schemeClr val="folHlink"/>
              </a:buClr>
              <a:buNone/>
            </a:pPr>
            <a:endParaRPr lang="en-US" altLang="en-US" sz="600" dirty="0"/>
          </a:p>
          <a:p>
            <a:pPr>
              <a:buClr>
                <a:schemeClr val="folHlink"/>
              </a:buClr>
            </a:pPr>
            <a:r>
              <a:rPr lang="en-US" altLang="en-US" sz="1800" dirty="0"/>
              <a:t>Heart muscle pumps blood through pulmonary valve into pulmonary arteries to the lungs;</a:t>
            </a:r>
            <a:endParaRPr lang="en-US" altLang="en-US" sz="800" dirty="0"/>
          </a:p>
          <a:p>
            <a:pPr>
              <a:buClr>
                <a:schemeClr val="folHlink"/>
              </a:buClr>
            </a:pPr>
            <a:endParaRPr lang="en-US" altLang="en-US" sz="800" dirty="0"/>
          </a:p>
          <a:p>
            <a:pPr>
              <a:buClr>
                <a:schemeClr val="folHlink"/>
              </a:buClr>
            </a:pPr>
            <a:r>
              <a:rPr lang="en-US" altLang="en-US" sz="1800" dirty="0"/>
              <a:t>Blood in lungs absorbs O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and gives up CO</a:t>
            </a:r>
            <a:r>
              <a:rPr lang="en-US" altLang="en-US" sz="1800" baseline="30000" dirty="0"/>
              <a:t>2;</a:t>
            </a:r>
            <a:endParaRPr lang="en-US" altLang="en-US" sz="800" dirty="0"/>
          </a:p>
          <a:p>
            <a:pPr>
              <a:buClr>
                <a:schemeClr val="folHlink"/>
              </a:buClr>
            </a:pPr>
            <a:endParaRPr lang="en-US" altLang="en-US" sz="800" dirty="0"/>
          </a:p>
          <a:p>
            <a:pPr>
              <a:buClr>
                <a:schemeClr val="folHlink"/>
              </a:buClr>
            </a:pPr>
            <a:r>
              <a:rPr lang="en-US" altLang="en-US" sz="1800" dirty="0"/>
              <a:t>CO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is exhaled (Respiratory System);</a:t>
            </a:r>
            <a:endParaRPr lang="en-US" altLang="en-US" sz="800" dirty="0"/>
          </a:p>
          <a:p>
            <a:pPr>
              <a:buClr>
                <a:schemeClr val="folHlink"/>
              </a:buClr>
            </a:pPr>
            <a:endParaRPr lang="en-US" altLang="en-US" sz="8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altLang="en-US" sz="1800" dirty="0"/>
              <a:t>O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-enriched blood returns to the heart through pulmonary veins into the left atrium.</a:t>
            </a:r>
            <a:endParaRPr lang="en-US" altLang="en-US" sz="1800" baseline="30000" dirty="0"/>
          </a:p>
          <a:p>
            <a:endParaRPr lang="en-US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931152" y="6601976"/>
            <a:ext cx="2133600" cy="365125"/>
          </a:xfrm>
        </p:spPr>
        <p:txBody>
          <a:bodyPr/>
          <a:lstStyle/>
          <a:p>
            <a:fld id="{7C414AED-89CE-4A48-8B2B-1B3A5C68EA2A}" type="slidenum">
              <a:rPr lang="en-US" smtClean="0"/>
              <a:t>9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6235827" y="2057400"/>
            <a:ext cx="2810261" cy="400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rmAutofit fontScale="4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 sz="2800">
                <a:solidFill>
                  <a:srgbClr val="1D327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D3275"/>
                </a:solidFill>
                <a:latin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rgbClr val="1D3275"/>
                </a:solidFill>
                <a:latin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D3275"/>
                </a:solidFill>
                <a:latin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D3275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D3275"/>
                </a:solidFill>
                <a:latin typeface="+mn-lt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r>
              <a:rPr lang="en-US" altLang="en-US" sz="4500" kern="0" dirty="0">
                <a:solidFill>
                  <a:schemeClr val="tx1"/>
                </a:solidFill>
                <a:latin typeface="+mj-lt"/>
              </a:rPr>
              <a:t>Left atrium fills;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altLang="en-US" sz="4500" kern="0" dirty="0">
              <a:solidFill>
                <a:schemeClr val="tx1"/>
              </a:solidFill>
              <a:latin typeface="+mj-lt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altLang="en-US" sz="4500" kern="0" dirty="0">
                <a:solidFill>
                  <a:schemeClr val="tx1"/>
                </a:solidFill>
                <a:latin typeface="+mj-lt"/>
              </a:rPr>
              <a:t>Blood is pumped into left ventricle;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altLang="en-US" sz="4500" kern="0" dirty="0">
              <a:solidFill>
                <a:schemeClr val="tx1"/>
              </a:solidFill>
              <a:latin typeface="+mj-lt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altLang="en-US" sz="4500" kern="0" dirty="0">
                <a:solidFill>
                  <a:schemeClr val="tx1"/>
                </a:solidFill>
                <a:latin typeface="+mj-lt"/>
              </a:rPr>
              <a:t>When left ventricle fills, heart muscle pumps blood through aortic valve into aorta (largest artery in the body);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altLang="en-US" sz="4500" kern="0" dirty="0">
              <a:solidFill>
                <a:schemeClr val="tx1"/>
              </a:solidFill>
              <a:latin typeface="+mj-lt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altLang="en-US" sz="4500" kern="0" dirty="0">
                <a:solidFill>
                  <a:schemeClr val="tx1"/>
                </a:solidFill>
                <a:latin typeface="+mj-lt"/>
              </a:rPr>
              <a:t>O</a:t>
            </a:r>
            <a:r>
              <a:rPr lang="en-US" altLang="en-US" sz="4500" kern="0" baseline="30000" dirty="0">
                <a:solidFill>
                  <a:schemeClr val="tx1"/>
                </a:solidFill>
                <a:latin typeface="+mj-lt"/>
              </a:rPr>
              <a:t>2</a:t>
            </a:r>
            <a:r>
              <a:rPr lang="en-US" altLang="en-US" sz="4500" kern="0" dirty="0">
                <a:solidFill>
                  <a:schemeClr val="tx1"/>
                </a:solidFill>
                <a:latin typeface="+mj-lt"/>
              </a:rPr>
              <a:t>-enriched blood supplies all of  body except lungs.</a:t>
            </a:r>
          </a:p>
          <a:p>
            <a:endParaRPr lang="en-US" sz="2100" kern="0" dirty="0"/>
          </a:p>
        </p:txBody>
      </p:sp>
    </p:spTree>
    <p:extLst>
      <p:ext uri="{BB962C8B-B14F-4D97-AF65-F5344CB8AC3E}">
        <p14:creationId xmlns:p14="http://schemas.microsoft.com/office/powerpoint/2010/main" val="21932028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48c204b9-85cf-4293-91f0-ea4e2b879004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ARTICULATE_USED_PAGE_ORIENTATION" val="1"/>
  <p:tag name="ARTICULATE_USED_PAGE_SIZE" val="7"/>
  <p:tag name="TAG_BACKING_FORM_KEY" val="3215762-c:\users\lynne\documents\appeals\vsr rvsr lay evidence final.pptx"/>
  <p:tag name="ARTICULATE_PRESENTER_VERSION" val="7"/>
  <p:tag name="ARTICULATE_PROJECT_OPEN" val="0"/>
  <p:tag name="ARTICULATE_SLIDE_COUNT" val="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7E7DD5D-462D-44BF-A478-E259F3AAD02B}&quot;/&gt;&lt;isInvalidForFieldText val=&quot;0&quot;/&gt;&lt;Image&gt;&lt;filename val=&quot;C:\Users\User\AppData\Local\Temp\CP1056859781859Session\CPTrustFolder1056859781859\PPTImport1056869544437\data\asimages\{07E7DD5D-462D-44BF-A478-E259F3AAD02B}_22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dcf31de8-c63a-45fa-8e92-a23f3dd0511b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UDIO_ID" val="256"/>
  <p:tag name="ARTICULATE_USED_LAYOUT" val="1"/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C97AA5B-9AAD-4BC4-9DF9-518FC1357191}&quot;/&gt;&lt;isInvalidForFieldText val=&quot;0&quot;/&gt;&lt;Image&gt;&lt;filename val=&quot;C:\Users\User\AppData\Local\Temp\CP1056859781859Session\CPTrustFolder1056859781859\PPTImport1056869544437\data\asimages\{8C97AA5B-9AAD-4BC4-9DF9-518FC1357191}_23.png&quot;/&gt;&lt;left val=&quot;0&quot;/&gt;&lt;top val=&quot;156&quot;/&gt;&lt;width val=&quot;961&quot;/&gt;&lt;height val=&quot;433&quot;/&gt;&lt;hasText val=&quot;1&quot;/&gt;&lt;/Image&gt;&lt;/ThreeDShapeInfo&gt;"/>
  <p:tag name="PRESENTER_SHAPETEXTINFO" val="&lt;ShapeTextInfo&gt;&lt;TableIndex row=&quot;-1&quot; col=&quot;-1&quot;&gt;&lt;linesCount val=&quot;3&quot;/&gt;&lt;lineCharCount val=&quot;16&quot;/&gt;&lt;lineCharCount val=&quot;2&quot;/&gt;&lt;lineCharCount val=&quot;19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4693BD1-B290-40A6-A37E-7E4649831B29}&quot;/&gt;&lt;isInvalidForFieldText val=&quot;0&quot;/&gt;&lt;Image&gt;&lt;filename val=&quot;C:\Users\User\AppData\Local\Temp\CP1056859781859Session\CPTrustFolder1056859781859\PPTImport1056869544437\data\asimages\{14693BD1-B290-40A6-A37E-7E4649831B29}_23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C8A39EB-E39E-4074-B06E-DE58F24CAE6E}&quot;/&gt;&lt;isInvalidForFieldText val=&quot;0&quot;/&gt;&lt;Image&gt;&lt;filename val=&quot;C:\Users\User\AppData\Local\Temp\CP1056859781859Session\CPTrustFolder1056859781859\PPTImport1056869544437\data\asimages\{2C8A39EB-E39E-4074-B06E-DE58F24CAE6E}_24.png&quot;/&gt;&lt;left val=&quot;0&quot;/&gt;&lt;top val=&quot;278&quot;/&gt;&lt;width val=&quot;961&quot;/&gt;&lt;height val=&quot;202&quot;/&gt;&lt;hasText val=&quot;1&quot;/&gt;&lt;/Image&gt;&lt;/ThreeDShapeInfo&gt;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F30CF82-264D-43DF-AC40-9C6A30225E06}&quot;/&gt;&lt;isInvalidForFieldText val=&quot;0&quot;/&gt;&lt;Image&gt;&lt;filename val=&quot;C:\Users\User\AppData\Local\Temp\CP1056859781859Session\CPTrustFolder1056859781859\PPTImport1056869544437\data\asimages\{2F30CF82-264D-43DF-AC40-9C6A30225E06}_24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6&quot;/&gt;&lt;lineCharCount val=&quot;7&quot;/&gt;&lt;lineCharCount val=&quot;6&quot;/&gt;&lt;lineCharCount val=&quot;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HTML_SHAPEINFO" val="&lt;ThreeDShapeInfo&gt;&lt;uuid val=&quot;{5468F734-6E11-4A22-AC4D-4207BFD0293C}&quot;/&gt;&lt;isInvalidForFieldText val=&quot;0&quot;/&gt;&lt;Image&gt;&lt;filename val=&quot;C:\Users\User\AppData\Local\Temp\CP1056859781859Session\CPTrustFolder1056859781859\PPTImport1056869544437\data\asimages\{5468F734-6E11-4A22-AC4D-4207BFD0293C}_1.png&quot;/&gt;&lt;left val=&quot;71&quot;/&gt;&lt;top val=&quot;288&quot;/&gt;&lt;width val=&quot;817&quot;/&gt;&lt;height val=&quot;135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HTML_SHAPEINFO" val="&lt;ThreeDShapeInfo&gt;&lt;uuid val=&quot;{B97C5579-F252-4BD2-89B7-F3B5167FC5D3}&quot;/&gt;&lt;isInvalidForFieldText val=&quot;0&quot;/&gt;&lt;Image&gt;&lt;filename val=&quot;C:\Users\User\AppData\Local\Temp\CP1056859781859Session\CPTrustFolder1056859781859\PPTImport1056869544437\data\asimages\{B97C5579-F252-4BD2-89B7-F3B5167FC5D3}_1.png&quot;/&gt;&lt;left val=&quot;71&quot;/&gt;&lt;top val=&quot;491&quot;/&gt;&lt;width val=&quot;249&quot;/&gt;&lt;height val=&quot;93&quot;/&gt;&lt;hasText val=&quot;1&quot;/&gt;&lt;/Image&gt;&lt;/ThreeDShapeInfo&gt;"/>
  <p:tag name="PRESENTER_SHAPETEXTINFO" val="&lt;ShapeTextInfo&gt;&lt;TableIndex row=&quot;-1&quot; col=&quot;-1&quot;&gt;&lt;linesCount val=&quot;2&quot;/&gt;&lt;lineCharCount val=&quot;13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HTML_SHAPEINFO" val="&lt;ThreeDShapeInfo&gt;&lt;uuid val=&quot;{030E90F5-BC7C-4852-A4FC-7DADEDD07890}&quot;/&gt;&lt;isInvalidForFieldText val=&quot;0&quot;/&gt;&lt;Image&gt;&lt;filename val=&quot;C:\Users\User\AppData\Local\Temp\CP1056859781859Session\CPTrustFolder1056859781859\PPTImport1056869544437\data\asimages\{030E90F5-BC7C-4852-A4FC-7DADEDD07890}_1.png&quot;/&gt;&lt;left val=&quot;639&quot;/&gt;&lt;top val=&quot;491&quot;/&gt;&lt;width val=&quot;249&quot;/&gt;&lt;height val=&quot;92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98A64AB4-2363-4B13-BCEB-1FCB512E15C7}&quot;/&gt;&lt;isInvalidForFieldText val=&quot;0&quot;/&gt;&lt;Image&gt;&lt;filename val=&quot;C:\Users\User\AppData\Local\Temp\CP1056859781859Session\CPTrustFolder1056859781859\PPTImport1056869544437\data\asimages\{98A64AB4-2363-4B13-BCEB-1FCB512E15C7}_2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EBEA8F0-4101-456C-B64A-A2E1CED507B9}&quot;/&gt;&lt;isInvalidForFieldText val=&quot;0&quot;/&gt;&lt;Image&gt;&lt;filename val=&quot;C:\Users\User\AppData\Local\Temp\CP1056859781859Session\CPTrustFolder1056859781859\PPTImport1056869544437\data\asimages\{BEBEA8F0-4101-456C-B64A-A2E1CED507B9}_2.png&quot;/&gt;&lt;left val=&quot;42&quot;/&gt;&lt;top val=&quot;212&quot;/&gt;&lt;width val=&quot;872&quot;/&gt;&lt;height val=&quot;415&quot;/&gt;&lt;hasText val=&quot;1&quot;/&gt;&lt;/Image&gt;&lt;/ThreeDShapeInfo&gt;"/>
  <p:tag name="PRESENTER_SHAPETEXTINFO" val="&lt;ShapeTextInfo&gt;&lt;TableIndex row=&quot;-1&quot; col=&quot;-1&quot;&gt;&lt;linesCount val=&quot;4&quot;/&gt;&lt;lineCharCount val=&quot;67&quot;/&gt;&lt;lineCharCount val=&quot;7&quot;/&gt;&lt;lineCharCount val=&quot;72&quot;/&gt;&lt;lineCharCount val=&quot;19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2BC8CE1-A622-4F39-B0A4-4F346D0A5EA1}&quot;/&gt;&lt;isInvalidForFieldText val=&quot;0&quot;/&gt;&lt;Image&gt;&lt;filename val=&quot;C:\Users\User\AppData\Local\Temp\CP1056859781859Session\CPTrustFolder1056859781859\PPTImport1056869544437\data\asimages\{62BC8CE1-A622-4F39-B0A4-4F346D0A5EA1}_2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5C872E54-4F8F-4459-9082-F61E84869B91}&quot;/&gt;&lt;isInvalidForFieldText val=&quot;0&quot;/&gt;&lt;Image&gt;&lt;filename val=&quot;C:\Users\User\AppData\Local\Temp\CP1056859781859Session\CPTrustFolder1056859781859\PPTImport1056869544437\data\asimages\{5C872E54-4F8F-4459-9082-F61E84869B91}_3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EB67E7D-F9F4-4016-867F-5E430C7CDDBE}&quot;/&gt;&lt;isInvalidForFieldText val=&quot;0&quot;/&gt;&lt;Image&gt;&lt;filename val=&quot;C:\Users\User\AppData\Local\Temp\CP1056859781859Session\CPTrustFolder1056859781859\PPTImport1056869544437\data\asimages\{3EB67E7D-F9F4-4016-867F-5E430C7CDDBE}_3.png&quot;/&gt;&lt;left val=&quot;44&quot;/&gt;&lt;top val=&quot;213&quot;/&gt;&lt;width val=&quot;869&quot;/&gt;&lt;height val=&quot;414&quot;/&gt;&lt;hasText val=&quot;1&quot;/&gt;&lt;/Image&gt;&lt;/ThreeDShapeInfo&gt;"/>
  <p:tag name="PRESENTER_SHAPETEXTINFO" val="&lt;ShapeTextInfo&gt;&lt;TableIndex row=&quot;-1&quot; col=&quot;-1&quot;&gt;&lt;linesCount val=&quot;12&quot;/&gt;&lt;lineCharCount val=&quot;87&quot;/&gt;&lt;lineCharCount val=&quot;82&quot;/&gt;&lt;lineCharCount val=&quot;48&quot;/&gt;&lt;lineCharCount val=&quot;65&quot;/&gt;&lt;lineCharCount val=&quot;85&quot;/&gt;&lt;lineCharCount val=&quot;20&quot;/&gt;&lt;lineCharCount val=&quot;86&quot;/&gt;&lt;lineCharCount val=&quot;83&quot;/&gt;&lt;lineCharCount val=&quot;57&quot;/&gt;&lt;lineCharCount val=&quot;69&quot;/&gt;&lt;lineCharCount val=&quot;41&quot;/&gt;&lt;lineCharCount val=&quot;53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D7AAB63-CF3D-4A96-83F6-A8211FAB8795}&quot;/&gt;&lt;isInvalidForFieldText val=&quot;0&quot;/&gt;&lt;Image&gt;&lt;filename val=&quot;C:\Users\User\AppData\Local\Temp\CP1056859781859Session\CPTrustFolder1056859781859\PPTImport1056869544437\data\asimages\{0D7AAB63-CF3D-4A96-83F6-A8211FAB8795}_3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38CB5C6-0A86-4E1A-9CAC-FBF9C6FC5628}&quot;/&gt;&lt;isInvalidForFieldText val=&quot;0&quot;/&gt;&lt;Image&gt;&lt;filename val=&quot;C:\Users\User\AppData\Local\Temp\CP1056859781859Session\CPTrustFolder1056859781859\PPTImport1056869544437\data\asimages\{E38CB5C6-0A86-4E1A-9CAC-FBF9C6FC5628}_4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2BF21D9-1756-4CE1-9A7C-4333AD0DFC0D}&quot;/&gt;&lt;isInvalidForFieldText val=&quot;0&quot;/&gt;&lt;Image&gt;&lt;filename val=&quot;C:\Users\User\AppData\Local\Temp\CP1056859781859Session\CPTrustFolder1056859781859\PPTImport1056869544437\data\asimages\{82BF21D9-1756-4CE1-9A7C-4333AD0DFC0D}_4.png&quot;/&gt;&lt;left val=&quot;42&quot;/&gt;&lt;top val=&quot;212&quot;/&gt;&lt;width val=&quot;870&quot;/&gt;&lt;height val=&quot;415&quot;/&gt;&lt;hasText val=&quot;1&quot;/&gt;&lt;/Image&gt;&lt;/ThreeDShapeInfo&gt;"/>
  <p:tag name="PRESENTER_SHAPETEXTINFO" val="&lt;ShapeTextInfo&gt;&lt;TableIndex row=&quot;-1&quot; col=&quot;-1&quot;&gt;&lt;linesCount val=&quot;4&quot;/&gt;&lt;lineCharCount val=&quot;19&quot;/&gt;&lt;lineCharCount val=&quot;6&quot;/&gt;&lt;lineCharCount val=&quot;26&quot;/&gt;&lt;lineCharCount val=&quot;6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1986F55-C318-4884-BFC9-9DCAB803B299}&quot;/&gt;&lt;isInvalidForFieldText val=&quot;0&quot;/&gt;&lt;Image&gt;&lt;filename val=&quot;C:\Users\User\AppData\Local\Temp\CP1056859781859Session\CPTrustFolder1056859781859\PPTImport1056869544437\data\asimages\{11986F55-C318-4884-BFC9-9DCAB803B299}_4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7E9CBE-39B8-4701-8F56-5B94772DA137}&quot;/&gt;&lt;isInvalidForFieldText val=&quot;0&quot;/&gt;&lt;Image&gt;&lt;filename val=&quot;C:\Users\User\AppData\Local\Temp\CP1056859781859Session\CPTrustFolder1056859781859\PPTImport1056869544437\data\asimages\{727E9CBE-39B8-4701-8F56-5B94772DA137}_4.png&quot;/&gt;&lt;left val=&quot;469&quot;/&gt;&lt;top val=&quot;256&quot;/&gt;&lt;width val=&quot;333&quot;/&gt;&lt;height val=&quot;27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21A38B9-8A32-443F-8F5F-369E337B8403}&quot;/&gt;&lt;isInvalidForFieldText val=&quot;0&quot;/&gt;&lt;Image&gt;&lt;filename val=&quot;C:\Users\User\AppData\Local\Temp\CP1056859781859Session\CPTrustFolder1056859781859\PPTImport1056869544437\data\asimages\{621A38B9-8A32-443F-8F5F-369E337B8403}.png&quot;/&gt;&lt;left val=&quot;478&quot;/&gt;&lt;top val=&quot;234&quot;/&gt;&lt;width val=&quot;440&quot;/&gt;&lt;height val=&quot;289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5EF9F8C-5E8E-4D0D-A632-0CBC24567FE6}&quot;/&gt;&lt;isInvalidForFieldText val=&quot;0&quot;/&gt;&lt;Image&gt;&lt;filename val=&quot;C:\Users\User\AppData\Local\Temp\CP1056859781859Session\CPTrustFolder1056859781859\PPTImport1056869544437\data\asimages\{65EF9F8C-5E8E-4D0D-A632-0CBC24567FE6}_5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A4763C4-3F27-41DB-B14B-B4B07E9AD24A}&quot;/&gt;&lt;isInvalidForFieldText val=&quot;0&quot;/&gt;&lt;Image&gt;&lt;filename val=&quot;C:\Users\User\AppData\Local\Temp\CP1056859781859Session\CPTrustFolder1056859781859\PPTImport1056869544437\data\asimages\{3A4763C4-3F27-41DB-B14B-B4B07E9AD24A}_5.png&quot;/&gt;&lt;left val=&quot;60&quot;/&gt;&lt;top val=&quot;227&quot;/&gt;&lt;width val=&quot;436&quot;/&gt;&lt;height val=&quot;401&quot;/&gt;&lt;hasText val=&quot;1&quot;/&gt;&lt;/Image&gt;&lt;/ThreeDShapeInfo&gt;"/>
  <p:tag name="PRESENTER_SHAPETEXTINFO" val="&lt;ShapeTextInfo&gt;&lt;TableIndex row=&quot;-1&quot; col=&quot;-1&quot;&gt;&lt;linesCount val=&quot;11&quot;/&gt;&lt;lineCharCount val=&quot;22&quot;/&gt;&lt;lineCharCount val=&quot;30&quot;/&gt;&lt;lineCharCount val=&quot;27&quot;/&gt;&lt;lineCharCount val=&quot;35&quot;/&gt;&lt;lineCharCount val=&quot;24&quot;/&gt;&lt;lineCharCount val=&quot;33&quot;/&gt;&lt;lineCharCount val=&quot;33&quot;/&gt;&lt;lineCharCount val=&quot;13&quot;/&gt;&lt;lineCharCount val=&quot;32&quot;/&gt;&lt;lineCharCount val=&quot;31&quot;/&gt;&lt;lineCharCount val=&quot;5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90DFB19C-40CB-4514-AAAB-323EB3F1B32A}&quot;/&gt;&lt;isInvalidForFieldText val=&quot;0&quot;/&gt;&lt;Image&gt;&lt;filename val=&quot;C:\Users\User\AppData\Local\Temp\CP1056859781859Session\CPTrustFolder1056859781859\PPTImport1056869544437\data\asimages\{90DFB19C-40CB-4514-AAAB-323EB3F1B32A}_5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5EB469B-F83B-4657-B085-3B4CB8ACD671}&quot;/&gt;&lt;isInvalidForFieldText val=&quot;0&quot;/&gt;&lt;Image&gt;&lt;filename val=&quot;C:\Users\User\AppData\Local\Temp\CP1056859781859Session\CPTrustFolder1056859781859\PPTImport1056869544437\data\asimages\{F5EB469B-F83B-4657-B085-3B4CB8ACD671}_6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2AA3446-8E03-4C40-9C1A-37DA75CB4FB6}&quot;/&gt;&lt;isInvalidForFieldText val=&quot;0&quot;/&gt;&lt;Image&gt;&lt;filename val=&quot;C:\Users\User\AppData\Local\Temp\CP1056859781859Session\CPTrustFolder1056859781859\PPTImport1056869544437\data\asimages\{12AA3446-8E03-4C40-9C1A-37DA75CB4FB6}_6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C9CC1F74-6CF2-479D-818F-7BCD659DF680}&quot;/&gt;&lt;isInvalidForFieldText val=&quot;0&quot;/&gt;&lt;Image&gt;&lt;filename val=&quot;C:\Users\User\AppData\Local\Temp\CP1056859781859Session\CPTrustFolder1056859781859\PPTImport1056869544437\data\asimages\{C9CC1F74-6CF2-479D-818F-7BCD659DF680}_7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1EDF7D4-9D18-4427-ACA6-C3952E937C1C}&quot;/&gt;&lt;isInvalidForFieldText val=&quot;0&quot;/&gt;&lt;Image&gt;&lt;filename val=&quot;C:\Users\User\AppData\Local\Temp\CP1056859781859Session\CPTrustFolder1056859781859\PPTImport1056869544437\data\asimages\{31EDF7D4-9D18-4427-ACA6-C3952E937C1C}_7.png&quot;/&gt;&lt;left val=&quot;60&quot;/&gt;&lt;top val=&quot;227&quot;/&gt;&lt;width val=&quot;393&quot;/&gt;&lt;height val=&quot;388&quot;/&gt;&lt;hasText val=&quot;1&quot;/&gt;&lt;/Image&gt;&lt;/ThreeDShapeInfo&gt;"/>
  <p:tag name="PRESENTER_SHAPETEXTINFO" val="&lt;ShapeTextInfo&gt;&lt;TableIndex row=&quot;-1&quot; col=&quot;-1&quot;&gt;&lt;linesCount val=&quot;11&quot;/&gt;&lt;lineCharCount val=&quot;26&quot;/&gt;&lt;lineCharCount val=&quot;27&quot;/&gt;&lt;lineCharCount val=&quot;19&quot;/&gt;&lt;lineCharCount val=&quot;24&quot;/&gt;&lt;lineCharCount val=&quot;1&quot;/&gt;&lt;lineCharCount val=&quot;24&quot;/&gt;&lt;lineCharCount val=&quot;14&quot;/&gt;&lt;lineCharCount val=&quot;25&quot;/&gt;&lt;lineCharCount val=&quot;20&quot;/&gt;&lt;lineCharCount val=&quot;29&quot;/&gt;&lt;lineCharCount val=&quot;11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103F308-534F-4EA0-9A0D-18F7D212FF7B}&quot;/&gt;&lt;isInvalidForFieldText val=&quot;0&quot;/&gt;&lt;Image&gt;&lt;filename val=&quot;C:\Users\User\AppData\Local\Temp\CP1056859781859Session\CPTrustFolder1056859781859\PPTImport1056869544437\data\asimages\{E103F308-534F-4EA0-9A0D-18F7D212FF7B}_7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A56218E9-B546-43F6-970A-4F3961FB6AB0}&quot;/&gt;&lt;isInvalidForFieldText val=&quot;0&quot;/&gt;&lt;Image&gt;&lt;filename val=&quot;C:\Users\User\AppData\Local\Temp\CP1056859781859Session\CPTrustFolder1056859781859\PPTImport1056869544437\data\asimages\{A56218E9-B546-43F6-970A-4F3961FB6AB0}_7.png&quot;/&gt;&lt;left val=&quot;425&quot;/&gt;&lt;top val=&quot;225&quot;/&gt;&lt;width val=&quot;510&quot;/&gt;&lt;height val=&quot;205&quot;/&gt;&lt;hasText val=&quot;1&quot;/&gt;&lt;/Image&gt;&lt;/ThreeDShapeInfo&gt;"/>
  <p:tag name="PRESENTER_SHAPETEXTINFO" val="&lt;ShapeTextInfo&gt;&lt;TableIndex row=&quot;-1&quot; col=&quot;-1&quot;&gt;&lt;linesCount val=&quot;5&quot;/&gt;&lt;lineCharCount val=&quot;34&quot;/&gt;&lt;lineCharCount val=&quot;9&quot;/&gt;&lt;lineCharCount val=&quot;31&quot;/&gt;&lt;lineCharCount val=&quot;37&quot;/&gt;&lt;lineCharCount val=&quot;1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5840AC4-7859-4964-8CE7-D200347B3D2C}&quot;/&gt;&lt;isInvalidForFieldText val=&quot;0&quot;/&gt;&lt;Image&gt;&lt;filename val=&quot;C:\Users\User\AppData\Local\Temp\CP1056859781859Session\CPTrustFolder1056859781859\PPTImport1056869544437\data\asimages\{C5840AC4-7859-4964-8CE7-D200347B3D2C}.png&quot;/&gt;&lt;left val=&quot;534&quot;/&gt;&lt;top val=&quot;404&quot;/&gt;&lt;width val=&quot;347&quot;/&gt;&lt;height val=&quot;260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C905539-2A8B-4D38-B090-B78A5A4AD694}&quot;/&gt;&lt;isInvalidForFieldText val=&quot;0&quot;/&gt;&lt;Image&gt;&lt;filename val=&quot;C:\Users\User\AppData\Local\Temp\CP1056859781859Session\CPTrustFolder1056859781859\PPTImport1056869544437\data\asimages\{1C905539-2A8B-4D38-B090-B78A5A4AD694}_8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9760B883-E5C2-40B4-A944-08804B638C81}&quot;/&gt;&lt;isInvalidForFieldText val=&quot;0&quot;/&gt;&lt;Image&gt;&lt;filename val=&quot;C:\Users\User\AppData\Local\Temp\CP1056859781859Session\CPTrustFolder1056859781859\PPTImport1056869544437\data\asimages\{9760B883-E5C2-40B4-A944-08804B638C81}_8.png&quot;/&gt;&lt;left val=&quot;42&quot;/&gt;&lt;top val=&quot;212&quot;/&gt;&lt;width val=&quot;563&quot;/&gt;&lt;height val=&quot;415&quot;/&gt;&lt;hasText val=&quot;1&quot;/&gt;&lt;/Image&gt;&lt;/ThreeDShapeInfo&gt;"/>
  <p:tag name="PRESENTER_SHAPETEXTINFO" val="&lt;ShapeTextInfo&gt;&lt;TableIndex row=&quot;-1&quot; col=&quot;-1&quot;&gt;&lt;linesCount val=&quot;6&quot;/&gt;&lt;lineCharCount val=&quot;12&quot;/&gt;&lt;lineCharCount val=&quot;40&quot;/&gt;&lt;lineCharCount val=&quot;45&quot;/&gt;&lt;lineCharCount val=&quot;19&quot;/&gt;&lt;lineCharCount val=&quot;22&quot;/&gt;&lt;lineCharCount val=&quot;27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C6972575-85A2-42B8-8A3C-EDED36561DE4}&quot;/&gt;&lt;isInvalidForFieldText val=&quot;0&quot;/&gt;&lt;Image&gt;&lt;filename val=&quot;C:\Users\User\AppData\Local\Temp\CP1056859781859Session\CPTrustFolder1056859781859\PPTImport1056869544437\data\asimages\{C6972575-85A2-42B8-8A3C-EDED36561DE4}_8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5AE0B7-9534-4A24-99A7-7B3195D0B2B0}&quot;/&gt;&lt;isInvalidForFieldText val=&quot;0&quot;/&gt;&lt;Image&gt;&lt;filename val=&quot;C:\Users\User\AppData\Local\Temp\CP1056859781859Session\CPTrustFolder1056859781859\PPTImport1056869544437\data\asimages\{455AE0B7-9534-4A24-99A7-7B3195D0B2B0}.png&quot;/&gt;&lt;left val=&quot;650&quot;/&gt;&lt;top val=&quot;215&quot;/&gt;&lt;width val=&quot;241&quot;/&gt;&lt;height val=&quot;328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442F393-3A36-4FEC-B04C-E6BA81DFE480}&quot;/&gt;&lt;isInvalidForFieldText val=&quot;0&quot;/&gt;&lt;Image&gt;&lt;filename val=&quot;C:\Users\User\AppData\Local\Temp\CP1056859781859Session\CPTrustFolder1056859781859\PPTImport1056869544437\data\asimages\{2442F393-3A36-4FEC-B04C-E6BA81DFE480}.png&quot;/&gt;&lt;left val=&quot;402&quot;/&gt;&lt;top val=&quot;251&quot;/&gt;&lt;width val=&quot;233&quot;/&gt;&lt;height val=&quot;285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1E9A5F9-3631-474D-A29D-3E36324889E2}&quot;/&gt;&lt;isInvalidForFieldText val=&quot;0&quot;/&gt;&lt;Image&gt;&lt;filename val=&quot;C:\Users\User\AppData\Local\Temp\CP1056859781859Session\CPTrustFolder1056859781859\PPTImport1056869544437\data\asimages\{01E9A5F9-3631-474D-A29D-3E36324889E2}_9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3C4817B-A891-4D5B-AAE9-A6A512946520}&quot;/&gt;&lt;isInvalidForFieldText val=&quot;0&quot;/&gt;&lt;Image&gt;&lt;filename val=&quot;C:\Users\User\AppData\Local\Temp\CP1056859781859Session\CPTrustFolder1056859781859\PPTImport1056869544437\data\asimages\{83C4817B-A891-4D5B-AAE9-A6A512946520}_9.png&quot;/&gt;&lt;left val=&quot;42&quot;/&gt;&lt;top val=&quot;212&quot;/&gt;&lt;width val=&quot;377&quot;/&gt;&lt;height val=&quot;452&quot;/&gt;&lt;hasText val=&quot;1&quot;/&gt;&lt;/Image&gt;&lt;/ThreeDShapeInfo&gt;"/>
  <p:tag name="PRESENTER_SHAPETEXTINFO" val="&lt;ShapeTextInfo&gt;&lt;TableIndex row=&quot;-1&quot; col=&quot;-1&quot;&gt;&lt;linesCount val=&quot;15&quot;/&gt;&lt;lineCharCount val=&quot;23&quot;/&gt;&lt;lineCharCount val=&quot;1&quot;/&gt;&lt;lineCharCount val=&quot;25&quot;/&gt;&lt;lineCharCount val=&quot;29&quot;/&gt;&lt;lineCharCount val=&quot;33&quot;/&gt;&lt;lineCharCount val=&quot;1&quot;/&gt;&lt;lineCharCount val=&quot;30&quot;/&gt;&lt;lineCharCount val=&quot;14&quot;/&gt;&lt;lineCharCount val=&quot;1&quot;/&gt;&lt;lineCharCount val=&quot;28&quot;/&gt;&lt;lineCharCount val=&quot;9&quot;/&gt;&lt;lineCharCount val=&quot;1&quot;/&gt;&lt;lineCharCount val=&quot;33&quot;/&gt;&lt;lineCharCount val=&quot;30&quot;/&gt;&lt;lineCharCount val=&quot;22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94D3E032-F23C-4C0C-9DFD-F1BAAE4FB4FE}&quot;/&gt;&lt;isInvalidForFieldText val=&quot;0&quot;/&gt;&lt;Image&gt;&lt;filename val=&quot;C:\Users\User\AppData\Local\Temp\CP1056859781859Session\CPTrustFolder1056859781859\PPTImport1056869544437\data\asimages\{94D3E032-F23C-4C0C-9DFD-F1BAAE4FB4FE}_9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99BA9A6-4BA8-4CD2-B6CB-39E4DE8E5A30}&quot;/&gt;&lt;isInvalidForFieldText val=&quot;0&quot;/&gt;&lt;Image&gt;&lt;filename val=&quot;C:\Users\User\AppData\Local\Temp\CP1056859781859Session\CPTrustFolder1056859781859\PPTImport1056869544437\data\asimages\{B99BA9A6-4BA8-4CD2-B6CB-39E4DE8E5A30}_9.png&quot;/&gt;&lt;left val=&quot;646&quot;/&gt;&lt;top val=&quot;205&quot;/&gt;&lt;width val=&quot;316&quot;/&gt;&lt;height val=&quot;431&quot;/&gt;&lt;hasText val=&quot;1&quot;/&gt;&lt;/Image&gt;&lt;/ThreeDShapeInfo&gt;"/>
  <p:tag name="PRESENTER_SHAPETEXTINFO" val="&lt;ShapeTextInfo&gt;&lt;TableIndex row=&quot;-1&quot; col=&quot;-1&quot;&gt;&lt;linesCount val=&quot;14&quot;/&gt;&lt;lineCharCount val=&quot;19&quot;/&gt;&lt;lineCharCount val=&quot;1&quot;/&gt;&lt;lineCharCount val=&quot;26&quot;/&gt;&lt;lineCharCount val=&quot;11&quot;/&gt;&lt;lineCharCount val=&quot;1&quot;/&gt;&lt;lineCharCount val=&quot;27&quot;/&gt;&lt;lineCharCount val=&quot;19&quot;/&gt;&lt;lineCharCount val=&quot;27&quot;/&gt;&lt;lineCharCount val=&quot;30&quot;/&gt;&lt;lineCharCount val=&quot;11&quot;/&gt;&lt;lineCharCount val=&quot;1&quot;/&gt;&lt;lineCharCount val=&quot;18&quot;/&gt;&lt;lineCharCount val=&quot;22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E963C6-2899-40FB-BC2D-E17D2200238F}&quot;/&gt;&lt;isInvalidForFieldText val=&quot;0&quot;/&gt;&lt;Image&gt;&lt;filename val=&quot;C:\Users\User\AppData\Local\Temp\CP1056859781859Session\CPTrustFolder1056859781859\PPTImport1056869544437\data\asimages\{6EE963C6-2899-40FB-BC2D-E17D2200238F}.png&quot;/&gt;&lt;left val=&quot;530&quot;/&gt;&lt;top val=&quot;119&quot;/&gt;&lt;width val=&quot;327&quot;/&gt;&lt;height val=&quot;555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C0207EC9-F141-4508-A9B3-36BFF8087114}&quot;/&gt;&lt;isInvalidForFieldText val=&quot;0&quot;/&gt;&lt;Image&gt;&lt;filename val=&quot;C:\Users\User\AppData\Local\Temp\CP1056859781859Session\CPTrustFolder1056859781859\PPTImport1056869544437\data\asimages\{C0207EC9-F141-4508-A9B3-36BFF8087114}_10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A6311D6C-113A-4545-BF9C-302E8661D497}&quot;/&gt;&lt;isInvalidForFieldText val=&quot;0&quot;/&gt;&lt;Image&gt;&lt;filename val=&quot;C:\Users\User\AppData\Local\Temp\CP1056859781859Session\CPTrustFolder1056859781859\PPTImport1056869544437\data\asimages\{A6311D6C-113A-4545-BF9C-302E8661D497}_10.png&quot;/&gt;&lt;left val=&quot;39&quot;/&gt;&lt;top val=&quot;210&quot;/&gt;&lt;width val=&quot;872&quot;/&gt;&lt;height val=&quot;416&quot;/&gt;&lt;hasText val=&quot;1&quot;/&gt;&lt;/Image&gt;&lt;/ThreeDShapeInfo&gt;"/>
  <p:tag name="PRESENTER_SHAPETEXTINFO" val="&lt;ShapeTextInfo&gt;&lt;TableIndex row=&quot;-1&quot; col=&quot;-1&quot;&gt;&lt;linesCount val=&quot;6&quot;/&gt;&lt;lineCharCount val=&quot;24&quot;/&gt;&lt;lineCharCount val=&quot;9&quot;/&gt;&lt;lineCharCount val=&quot;11&quot;/&gt;&lt;lineCharCount val=&quot;12&quot;/&gt;&lt;lineCharCount val=&quot;8&quot;/&gt;&lt;lineCharCount val=&quot;6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4C16482-71D8-42B9-9512-3C946776B2CF}&quot;/&gt;&lt;isInvalidForFieldText val=&quot;0&quot;/&gt;&lt;Image&gt;&lt;filename val=&quot;C:\Users\User\AppData\Local\Temp\CP1056859781859Session\CPTrustFolder1056859781859\PPTImport1056869544437\data\asimages\{B4C16482-71D8-42B9-9512-3C946776B2CF}_10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D4A8491-5FDB-437D-B5F9-38E61B682351}&quot;/&gt;&lt;isInvalidForFieldText val=&quot;0&quot;/&gt;&lt;Image&gt;&lt;filename val=&quot;C:\Users\User\AppData\Local\Temp\CP1056859781859Session\CPTrustFolder1056859781859\PPTImport1056869544437\data\asimages\{BD4A8491-5FDB-437D-B5F9-38E61B682351}_11.png&quot;/&gt;&lt;left val=&quot;60&quot;/&gt;&lt;top val=&quot;210&quot;/&gt;&lt;width val=&quot;868&quot;/&gt;&lt;height val=&quot;356&quot;/&gt;&lt;hasText val=&quot;1&quot;/&gt;&lt;/Image&gt;&lt;/ThreeDShapeInfo&gt;"/>
  <p:tag name="PRESENTER_SHAPETEXTINFO" val="&lt;ShapeTextInfo&gt;&lt;TableIndex row=&quot;-1&quot; col=&quot;-1&quot;&gt;&lt;linesCount val=&quot;9&quot;/&gt;&lt;lineCharCount val=&quot;9&quot;/&gt;&lt;lineCharCount val=&quot;20&quot;/&gt;&lt;lineCharCount val=&quot;33&quot;/&gt;&lt;lineCharCount val=&quot;33&quot;/&gt;&lt;lineCharCount val=&quot;43&quot;/&gt;&lt;lineCharCount val=&quot;33&quot;/&gt;&lt;lineCharCount val=&quot;21&quot;/&gt;&lt;lineCharCount val=&quot;73&quot;/&gt;&lt;lineCharCount val=&quot;5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F75429-ADD2-4CEB-B4C6-5041BB962472}&quot;/&gt;&lt;isInvalidForFieldText val=&quot;0&quot;/&gt;&lt;Image&gt;&lt;filename val=&quot;C:\Users\User\AppData\Local\Temp\CP1056859781859Session\CPTrustFolder1056859781859\PPTImport1056869544437\data\asimages\{68F75429-ADD2-4CEB-B4C6-5041BB962472}.png&quot;/&gt;&lt;left val=&quot;551&quot;/&gt;&lt;top val=&quot;213&quot;/&gt;&lt;width val=&quot;352&quot;/&gt;&lt;height val=&quot;199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7159E55-C6F5-4234-B266-8E97DECD0FAB}&quot;/&gt;&lt;isInvalidForFieldText val=&quot;0&quot;/&gt;&lt;Image&gt;&lt;filename val=&quot;C:\Users\User\AppData\Local\Temp\CP1056859781859Session\CPTrustFolder1056859781859\PPTImport1056869544437\data\asimages\{E7159E55-C6F5-4234-B266-8E97DECD0FAB}_11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C8F4D3E0-CBD5-4786-ACF1-76B6A671C421}&quot;/&gt;&lt;isInvalidForFieldText val=&quot;0&quot;/&gt;&lt;Image&gt;&lt;filename val=&quot;C:\Users\User\AppData\Local\Temp\CP1056859781859Session\CPTrustFolder1056859781859\PPTImport1056869544437\data\asimages\{C8F4D3E0-CBD5-4786-ACF1-76B6A671C421}_11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C7ECEC0-0571-41C7-8F90-71794DBEE537}&quot;/&gt;&lt;isInvalidForFieldText val=&quot;0&quot;/&gt;&lt;Image&gt;&lt;filename val=&quot;C:\Users\User\AppData\Local\Temp\CP1056859781859Session\CPTrustFolder1056859781859\PPTImport1056869544437\data\asimages\{3C7ECEC0-0571-41C7-8F90-71794DBEE537}_12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9BA1AA7-BE18-47EF-B929-9AE173759110}&quot;/&gt;&lt;isInvalidForFieldText val=&quot;0&quot;/&gt;&lt;Image&gt;&lt;filename val=&quot;C:\Users\User\AppData\Local\Temp\CP1056859781859Session\CPTrustFolder1056859781859\PPTImport1056869544437\data\asimages\{D9BA1AA7-BE18-47EF-B929-9AE173759110}_12.png&quot;/&gt;&lt;left val=&quot;20&quot;/&gt;&lt;top val=&quot;212&quot;/&gt;&lt;width val=&quot;446&quot;/&gt;&lt;height val=&quot;415&quot;/&gt;&lt;hasText val=&quot;1&quot;/&gt;&lt;/Image&gt;&lt;/ThreeDShapeInfo&gt;"/>
  <p:tag name="PRESENTER_SHAPETEXTINFO" val="&lt;ShapeTextInfo&gt;&lt;TableIndex row=&quot;-1&quot; col=&quot;-1&quot;&gt;&lt;linesCount val=&quot;11&quot;/&gt;&lt;lineCharCount val=&quot;13&quot;/&gt;&lt;lineCharCount val=&quot;28&quot;/&gt;&lt;lineCharCount val=&quot;32&quot;/&gt;&lt;lineCharCount val=&quot;10&quot;/&gt;&lt;lineCharCount val=&quot;35&quot;/&gt;&lt;lineCharCount val=&quot;11&quot;/&gt;&lt;lineCharCount val=&quot;33&quot;/&gt;&lt;lineCharCount val=&quot;11&quot;/&gt;&lt;lineCharCount val=&quot;32&quot;/&gt;&lt;lineCharCount val=&quot;35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4B3ACB28-5624-4C64-B48D-7F219C3C2649}&quot;/&gt;&lt;isInvalidForFieldText val=&quot;0&quot;/&gt;&lt;Image&gt;&lt;filename val=&quot;C:\Users\User\AppData\Local\Temp\CP1056859781859Session\CPTrustFolder1056859781859\PPTImport1056869544437\data\asimages\{4B3ACB28-5624-4C64-B48D-7F219C3C2649}_12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77C9876-5A45-46F0-8559-885D34DC9CC3}&quot;/&gt;&lt;isInvalidForFieldText val=&quot;0&quot;/&gt;&lt;Image&gt;&lt;filename val=&quot;C:\Users\User\AppData\Local\Temp\CP1056859781859Session\CPTrustFolder1056859781859\PPTImport1056869544437\data\asimages\{677C9876-5A45-46F0-8559-885D34DC9CC3}_12.png&quot;/&gt;&lt;left val=&quot;450&quot;/&gt;&lt;top val=&quot;210&quot;/&gt;&lt;width val=&quot;509&quot;/&gt;&lt;height val=&quot;329&quot;/&gt;&lt;hasText val=&quot;1&quot;/&gt;&lt;/Image&gt;&lt;/ThreeDShapeInfo&gt;"/>
  <p:tag name="PRESENTER_SHAPETEXTINFO" val="&lt;ShapeTextInfo&gt;&lt;TableIndex row=&quot;-1&quot; col=&quot;-1&quot;&gt;&lt;linesCount val=&quot;6&quot;/&gt;&lt;lineCharCount val=&quot;7&quot;/&gt;&lt;lineCharCount val=&quot;36&quot;/&gt;&lt;lineCharCount val=&quot;24&quot;/&gt;&lt;lineCharCount val=&quot;37&quot;/&gt;&lt;lineCharCount val=&quot;18&quot;/&gt;&lt;lineCharCount val=&quot;24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30E78BD-12AE-49E0-A524-F8D15DF31342}&quot;/&gt;&lt;isInvalidForFieldText val=&quot;0&quot;/&gt;&lt;Image&gt;&lt;filename val=&quot;C:\Users\User\AppData\Local\Temp\CP1056859781859Session\CPTrustFolder1056859781859\PPTImport1056869544437\data\asimages\{830E78BD-12AE-49E0-A524-F8D15DF31342}.png&quot;/&gt;&lt;left val=&quot;544&quot;/&gt;&lt;top val=&quot;434&quot;/&gt;&lt;width val=&quot;321&quot;/&gt;&lt;height val=&quot;181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BB7BFCB-FD5F-4E70-BC9E-EF7661F2FE95}&quot;/&gt;&lt;isInvalidForFieldText val=&quot;0&quot;/&gt;&lt;Image&gt;&lt;filename val=&quot;C:\Users\User\AppData\Local\Temp\CP1056859781859Session\CPTrustFolder1056859781859\PPTImport1056869544437\data\asimages\{DBB7BFCB-FD5F-4E70-BC9E-EF7661F2FE95}_13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BBE7563-6571-4A12-B872-347350984E17}&quot;/&gt;&lt;isInvalidForFieldText val=&quot;0&quot;/&gt;&lt;Image&gt;&lt;filename val=&quot;C:\Users\User\AppData\Local\Temp\CP1056859781859Session\CPTrustFolder1056859781859\PPTImport1056869544437\data\asimages\{EBBE7563-6571-4A12-B872-347350984E17}_13.png&quot;/&gt;&lt;left val=&quot;42&quot;/&gt;&lt;top val=&quot;212&quot;/&gt;&lt;width val=&quot;483&quot;/&gt;&lt;height val=&quot;415&quot;/&gt;&lt;hasText val=&quot;1&quot;/&gt;&lt;/Image&gt;&lt;/ThreeDShapeInfo&gt;"/>
  <p:tag name="PRESENTER_SHAPETEXTINFO" val="&lt;ShapeTextInfo&gt;&lt;TableIndex row=&quot;-1&quot; col=&quot;-1&quot;&gt;&lt;linesCount val=&quot;8&quot;/&gt;&lt;lineCharCount val=&quot;30&quot;/&gt;&lt;lineCharCount val=&quot;33&quot;/&gt;&lt;lineCharCount val=&quot;1&quot;/&gt;&lt;lineCharCount val=&quot;19&quot;/&gt;&lt;lineCharCount val=&quot;34&quot;/&gt;&lt;lineCharCount val=&quot;28&quot;/&gt;&lt;lineCharCount val=&quot;1&quot;/&gt;&lt;lineCharCount val=&quot;29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414DF3F2-6B62-454C-9494-D5A8B4FFC83B}&quot;/&gt;&lt;isInvalidForFieldText val=&quot;0&quot;/&gt;&lt;Image&gt;&lt;filename val=&quot;C:\Users\User\AppData\Local\Temp\CP1056859781859Session\CPTrustFolder1056859781859\PPTImport1056869544437\data\asimages\{414DF3F2-6B62-454C-9494-D5A8B4FFC83B}_13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667D10A-4498-4735-9A44-20C6B1E62175}&quot;/&gt;&lt;isInvalidForFieldText val=&quot;0&quot;/&gt;&lt;Image&gt;&lt;filename val=&quot;C:\Users\User\AppData\Local\Temp\CP1056859781859Session\CPTrustFolder1056859781859\PPTImport1056869544437\data\asimages\{3667D10A-4498-4735-9A44-20C6B1E62175}.png&quot;/&gt;&lt;left val=&quot;739&quot;/&gt;&lt;top val=&quot;215&quot;/&gt;&lt;width val=&quot;201&quot;/&gt;&lt;height val=&quot;201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16552F2-D9D7-4F61-ACC6-63A7E581972A}&quot;/&gt;&lt;isInvalidForFieldText val=&quot;0&quot;/&gt;&lt;Image&gt;&lt;filename val=&quot;C:\Users\User\AppData\Local\Temp\CP1056859781859Session\CPTrustFolder1056859781859\PPTImport1056869544437\data\asimages\{316552F2-D9D7-4F61-ACC6-63A7E581972A}.png&quot;/&gt;&lt;left val=&quot;501&quot;/&gt;&lt;top val=&quot;212&quot;/&gt;&lt;width val=&quot;201&quot;/&gt;&lt;height val=&quot;201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E309AD8-4226-4958-98DF-5A8E7E01CE5A}&quot;/&gt;&lt;isInvalidForFieldText val=&quot;0&quot;/&gt;&lt;Image&gt;&lt;filename val=&quot;C:\Users\User\AppData\Local\Temp\CP1056859781859Session\CPTrustFolder1056859781859\PPTImport1056869544437\data\asimages\{0E309AD8-4226-4958-98DF-5A8E7E01CE5A}_13.png&quot;/&gt;&lt;left val=&quot;726&quot;/&gt;&lt;top val=&quot;412&quot;/&gt;&lt;width val=&quot;193&quot;/&gt;&lt;height val=&quot;251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5FB7219-8C16-440B-B6E5-6459EC8BD188}&quot;/&gt;&lt;isInvalidForFieldText val=&quot;0&quot;/&gt;&lt;Image&gt;&lt;filename val=&quot;C:\Users\User\AppData\Local\Temp\CP1056859781859Session\CPTrustFolder1056859781859\PPTImport1056869544437\data\asimages\{C5FB7219-8C16-440B-B6E5-6459EC8BD188}.png&quot;/&gt;&lt;left val=&quot;463&quot;/&gt;&lt;top val=&quot;427&quot;/&gt;&lt;width val=&quot;240&quot;/&gt;&lt;height val=&quot;18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75FAF14-E84C-46A0-B365-FAAA02FF1EA7}&quot;/&gt;&lt;isInvalidForFieldText val=&quot;0&quot;/&gt;&lt;Image&gt;&lt;filename val=&quot;C:\Users\User\AppData\Local\Temp\CP1056859781859Session\CPTrustFolder1056859781859\PPTImport1056869544437\data\asimages\{375FAF14-E84C-46A0-B365-FAAA02FF1EA7}_14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31CA5FF-4274-460D-BA3F-3E482E6BCEF2}&quot;/&gt;&lt;isInvalidForFieldText val=&quot;0&quot;/&gt;&lt;Image&gt;&lt;filename val=&quot;C:\Users\User\AppData\Local\Temp\CP1056859781859Session\CPTrustFolder1056859781859\PPTImport1056869544437\data\asimages\{D31CA5FF-4274-460D-BA3F-3E482E6BCEF2}_14.png&quot;/&gt;&lt;left val=&quot;42&quot;/&gt;&lt;top val=&quot;212&quot;/&gt;&lt;width val=&quot;875&quot;/&gt;&lt;height val=&quot;415&quot;/&gt;&lt;hasText val=&quot;1&quot;/&gt;&lt;/Image&gt;&lt;/ThreeDShapeInfo&gt;"/>
  <p:tag name="PRESENTER_SHAPETEXTINFO" val="&lt;ShapeTextInfo&gt;&lt;TableIndex row=&quot;-1&quot; col=&quot;-1&quot;&gt;&lt;linesCount val=&quot;9&quot;/&gt;&lt;lineCharCount val=&quot;69&quot;/&gt;&lt;lineCharCount val=&quot;68&quot;/&gt;&lt;lineCharCount val=&quot;68&quot;/&gt;&lt;lineCharCount val=&quot;20&quot;/&gt;&lt;lineCharCount val=&quot;67&quot;/&gt;&lt;lineCharCount val=&quot;36&quot;/&gt;&lt;lineCharCount val=&quot;63&quot;/&gt;&lt;lineCharCount val=&quot;72&quot;/&gt;&lt;lineCharCount val=&quot;1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EAA85EF-B187-4229-82C3-EC3FD6019AB1}&quot;/&gt;&lt;isInvalidForFieldText val=&quot;0&quot;/&gt;&lt;Image&gt;&lt;filename val=&quot;C:\Users\User\AppData\Local\Temp\CP1056859781859Session\CPTrustFolder1056859781859\PPTImport1056869544437\data\asimages\{6EAA85EF-B187-4229-82C3-EC3FD6019AB1}_14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669BFCB-7153-4322-8CB8-C62B7170BBB8}&quot;/&gt;&lt;isInvalidForFieldText val=&quot;0&quot;/&gt;&lt;Image&gt;&lt;filename val=&quot;C:\Users\User\AppData\Local\Temp\CP1056859781859Session\CPTrustFolder1056859781859\PPTImport1056869544437\data\asimages\{1669BFCB-7153-4322-8CB8-C62B7170BBB8}_15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29C3EF7-88DA-4D44-940F-9973F5D5A3BE}&quot;/&gt;&lt;isInvalidForFieldText val=&quot;0&quot;/&gt;&lt;Image&gt;&lt;filename val=&quot;C:\Users\User\AppData\Local\Temp\CP1056859781859Session\CPTrustFolder1056859781859\PPTImport1056869544437\data\asimages\{229C3EF7-88DA-4D44-940F-9973F5D5A3BE}_15.png&quot;/&gt;&lt;left val=&quot;66&quot;/&gt;&lt;top val=&quot;227&quot;/&gt;&lt;width val=&quot;863&quot;/&gt;&lt;height val=&quot;66&quot;/&gt;&lt;hasText val=&quot;1&quot;/&gt;&lt;/Image&gt;&lt;/ThreeDShapeInfo&gt;"/>
  <p:tag name="PRESENTER_SHAPETEXTINFO" val="&lt;ShapeTextInfo&gt;&lt;TableIndex row=&quot;-1&quot; col=&quot;-1&quot;&gt;&lt;linesCount val=&quot;1&quot;/&gt;&lt;lineCharCount val=&quot;67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7AE58EE-6BDB-4DEB-BED1-0E62D0EF1F97}&quot;/&gt;&lt;isInvalidForFieldText val=&quot;0&quot;/&gt;&lt;Image&gt;&lt;filename val=&quot;C:\Users\User\AppData\Local\Temp\CP1056859781859Session\CPTrustFolder1056859781859\PPTImport1056869544437\data\asimages\{B7AE58EE-6BDB-4DEB-BED1-0E62D0EF1F97}_15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57FF2468-E6C9-4D52-A932-40992191792B}&quot;/&gt;&lt;isInvalidForFieldText val=&quot;0&quot;/&gt;&lt;Image&gt;&lt;filename val=&quot;C:\Users\User\AppData\Local\Temp\CP1056859781859Session\CPTrustFolder1056859781859\PPTImport1056869544437\data\asimages\{57FF2468-E6C9-4D52-A932-40992191792B}_15.png&quot;/&gt;&lt;left val=&quot;58&quot;/&gt;&lt;top val=&quot;281&quot;/&gt;&lt;width val=&quot;363&quot;/&gt;&lt;height val=&quot;176&quot;/&gt;&lt;hasText val=&quot;1&quot;/&gt;&lt;/Image&gt;&lt;/ThreeDShapeInfo&gt;"/>
  <p:tag name="PRESENTER_SHAPETEXTINFO" val="&lt;ShapeTextInfo&gt;&lt;TableIndex row=&quot;-1&quot; col=&quot;-1&quot;&gt;&lt;linesCount val=&quot;5&quot;/&gt;&lt;lineCharCount val=&quot;23&quot;/&gt;&lt;lineCharCount val=&quot;16&quot;/&gt;&lt;lineCharCount val=&quot;15&quot;/&gt;&lt;lineCharCount val=&quot;15&quot;/&gt;&lt;lineCharCount val=&quot;1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1AF5106-784F-4FA2-B4E3-6907FC184E73}&quot;/&gt;&lt;isInvalidForFieldText val=&quot;0&quot;/&gt;&lt;Image&gt;&lt;filename val=&quot;C:\Users\User\AppData\Local\Temp\CP1056859781859Session\CPTrustFolder1056859781859\PPTImport1056869544437\data\asimages\{01AF5106-784F-4FA2-B4E3-6907FC184E73}_15.png&quot;/&gt;&lt;left val=&quot;427&quot;/&gt;&lt;top val=&quot;277&quot;/&gt;&lt;width val=&quot;433&quot;/&gt;&lt;height val=&quot;193&quot;/&gt;&lt;hasText val=&quot;1&quot;/&gt;&lt;/Image&gt;&lt;/ThreeDShapeInfo&gt;"/>
  <p:tag name="PRESENTER_SHAPETEXTINFO" val="&lt;ShapeTextInfo&gt;&lt;TableIndex row=&quot;-1&quot; col=&quot;-1&quot;&gt;&lt;linesCount val=&quot;6&quot;/&gt;&lt;lineCharCount val=&quot;35&quot;/&gt;&lt;lineCharCount val=&quot;32&quot;/&gt;&lt;lineCharCount val=&quot;10&quot;/&gt;&lt;lineCharCount val=&quot;15&quot;/&gt;&lt;lineCharCount val=&quot;30&quot;/&gt;&lt;lineCharCount val=&quot;1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CA2E134-CF24-4484-AC37-F59AFD56BC12}&quot;/&gt;&lt;isInvalidForFieldText val=&quot;0&quot;/&gt;&lt;Image&gt;&lt;filename val=&quot;C:\Users\User\AppData\Local\Temp\CP1056859781859Session\CPTrustFolder1056859781859\PPTImport1056869544437\data\asimages\{0CA2E134-CF24-4484-AC37-F59AFD56BC12}_15.png&quot;/&gt;&lt;left val=&quot;50&quot;/&gt;&lt;top val=&quot;481&quot;/&gt;&lt;width val=&quot;863&quot;/&gt;&lt;height val=&quot;67&quot;/&gt;&lt;hasText val=&quot;1&quot;/&gt;&lt;/Image&gt;&lt;/ThreeDShapeInfo&gt;"/>
  <p:tag name="PRESENTER_SHAPETEXTINFO" val="&lt;ShapeTextInfo&gt;&lt;TableIndex row=&quot;-1&quot; col=&quot;-1&quot;&gt;&lt;linesCount val=&quot;1&quot;/&gt;&lt;lineCharCount val=&quot;7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C5E747A0-857E-4717-97F7-DCD4A8D30C42}&quot;/&gt;&lt;isInvalidForFieldText val=&quot;0&quot;/&gt;&lt;Image&gt;&lt;filename val=&quot;C:\Users\User\AppData\Local\Temp\CP1056859781859Session\CPTrustFolder1056859781859\PPTImport1056869544437\data\asimages\{C5E747A0-857E-4717-97F7-DCD4A8D30C42}_16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0AAC76E-2E98-4931-B7B9-36D1DB21B467}&quot;/&gt;&lt;isInvalidForFieldText val=&quot;0&quot;/&gt;&lt;Image&gt;&lt;filename val=&quot;C:\Users\User\AppData\Local\Temp\CP1056859781859Session\CPTrustFolder1056859781859\PPTImport1056869544437\data\asimages\{60AAC76E-2E98-4931-B7B9-36D1DB21B467}_16.png&quot;/&gt;&lt;left val=&quot;42&quot;/&gt;&lt;top val=&quot;212&quot;/&gt;&lt;width val=&quot;870&quot;/&gt;&lt;height val=&quot;440&quot;/&gt;&lt;hasText val=&quot;1&quot;/&gt;&lt;/Image&gt;&lt;/ThreeDShapeInfo&gt;"/>
  <p:tag name="PRESENTER_SHAPETEXTINFO" val="&lt;ShapeTextInfo&gt;&lt;TableIndex row=&quot;-1&quot; col=&quot;-1&quot;&gt;&lt;linesCount val=&quot;12&quot;/&gt;&lt;lineCharCount val=&quot;5&quot;/&gt;&lt;lineCharCount val=&quot;15&quot;/&gt;&lt;lineCharCount val=&quot;61&quot;/&gt;&lt;lineCharCount val=&quot;73&quot;/&gt;&lt;lineCharCount val=&quot;53&quot;/&gt;&lt;lineCharCount val=&quot;1&quot;/&gt;&lt;lineCharCount val=&quot;16&quot;/&gt;&lt;lineCharCount val=&quot;35&quot;/&gt;&lt;lineCharCount val=&quot;25&quot;/&gt;&lt;lineCharCount val=&quot;72&quot;/&gt;&lt;lineCharCount val=&quot;9&quot;/&gt;&lt;lineCharCount val=&quot;23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CE4C722-9F20-4CB0-97CD-A427DC5B95C5}&quot;/&gt;&lt;isInvalidForFieldText val=&quot;0&quot;/&gt;&lt;Image&gt;&lt;filename val=&quot;C:\Users\User\AppData\Local\Temp\CP1056859781859Session\CPTrustFolder1056859781859\PPTImport1056869544437\data\asimages\{DCE4C722-9F20-4CB0-97CD-A427DC5B95C5}_16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CE23D8F-3559-471A-8C82-0154E4FE280D}&quot;/&gt;&lt;isInvalidForFieldText val=&quot;0&quot;/&gt;&lt;Image&gt;&lt;filename val=&quot;C:\Users\User\AppData\Local\Temp\CP1056859781859Session\CPTrustFolder1056859781859\PPTImport1056869544437\data\asimages\{2CE23D8F-3559-471A-8C82-0154E4FE280D}_17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A54CFA36-0EA3-46C7-9351-19E9EB70DB19}&quot;/&gt;&lt;isInvalidForFieldText val=&quot;0&quot;/&gt;&lt;Image&gt;&lt;filename val=&quot;C:\Users\User\AppData\Local\Temp\CP1056859781859Session\CPTrustFolder1056859781859\PPTImport1056869544437\data\asimages\{A54CFA36-0EA3-46C7-9351-19E9EB70DB19}_17.png&quot;/&gt;&lt;left val=&quot;40&quot;/&gt;&lt;top val=&quot;212&quot;/&gt;&lt;width val=&quot;878&quot;/&gt;&lt;height val=&quot;417&quot;/&gt;&lt;hasText val=&quot;1&quot;/&gt;&lt;/Image&gt;&lt;/ThreeDShapeInfo&gt;"/>
  <p:tag name="PRESENTER_SHAPETEXTINFO" val="&lt;ShapeTextInfo&gt;&lt;TableIndex row=&quot;-1&quot; col=&quot;-1&quot;&gt;&lt;linesCount val=&quot;12&quot;/&gt;&lt;lineCharCount val=&quot;42&quot;/&gt;&lt;lineCharCount val=&quot;62&quot;/&gt;&lt;lineCharCount val=&quot;67&quot;/&gt;&lt;lineCharCount val=&quot;54&quot;/&gt;&lt;lineCharCount val=&quot;69&quot;/&gt;&lt;lineCharCount val=&quot;71&quot;/&gt;&lt;lineCharCount val=&quot;23&quot;/&gt;&lt;lineCharCount val=&quot;49&quot;/&gt;&lt;lineCharCount val=&quot;64&quot;/&gt;&lt;lineCharCount val=&quot;61&quot;/&gt;&lt;lineCharCount val=&quot;59&quot;/&gt;&lt;lineCharCount val=&quot;1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AAF32C4-2AC5-4058-A482-CFD56D8A64D6}&quot;/&gt;&lt;isInvalidForFieldText val=&quot;0&quot;/&gt;&lt;Image&gt;&lt;filename val=&quot;C:\Users\User\AppData\Local\Temp\CP1056859781859Session\CPTrustFolder1056859781859\PPTImport1056869544437\data\asimages\{6AAF32C4-2AC5-4058-A482-CFD56D8A64D6}_17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8E05313-DD01-402C-BB14-7F0F0E24C6F5}&quot;/&gt;&lt;isInvalidForFieldText val=&quot;0&quot;/&gt;&lt;Image&gt;&lt;filename val=&quot;C:\Users\User\AppData\Local\Temp\CP1056859781859Session\CPTrustFolder1056859781859\PPTImport1056869544437\data\asimages\{28E05313-DD01-402C-BB14-7F0F0E24C6F5}_18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41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4EDC6DC-7509-4CDD-BF14-F9AC77FC5857}&quot;/&gt;&lt;isInvalidForFieldText val=&quot;0&quot;/&gt;&lt;Image&gt;&lt;filename val=&quot;C:\Users\User\AppData\Local\Temp\CP1056859781859Session\CPTrustFolder1056859781859\PPTImport1056869544437\data\asimages\{E4EDC6DC-7509-4CDD-BF14-F9AC77FC5857}_18.png&quot;/&gt;&lt;left val=&quot;40&quot;/&gt;&lt;top val=&quot;212&quot;/&gt;&lt;width val=&quot;472&quot;/&gt;&lt;height val=&quot;415&quot;/&gt;&lt;hasText val=&quot;1&quot;/&gt;&lt;/Image&gt;&lt;/ThreeDShapeInfo&gt;"/>
  <p:tag name="PRESENTER_SHAPETEXTINFO" val="&lt;ShapeTextInfo&gt;&lt;TableIndex row=&quot;-1&quot; col=&quot;-1&quot;&gt;&lt;linesCount val=&quot;12&quot;/&gt;&lt;lineCharCount val=&quot;26&quot;/&gt;&lt;lineCharCount val=&quot;33&quot;/&gt;&lt;lineCharCount val=&quot;11&quot;/&gt;&lt;lineCharCount val=&quot;22&quot;/&gt;&lt;lineCharCount val=&quot;9&quot;/&gt;&lt;lineCharCount val=&quot;9&quot;/&gt;&lt;lineCharCount val=&quot;33&quot;/&gt;&lt;lineCharCount val=&quot;17&quot;/&gt;&lt;lineCharCount val=&quot;33&quot;/&gt;&lt;lineCharCount val=&quot;15&quot;/&gt;&lt;lineCharCount val=&quot;30&quot;/&gt;&lt;lineCharCount val=&quot;1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D44D28B-4AD3-4D4E-954A-BBE30773F0CD}&quot;/&gt;&lt;isInvalidForFieldText val=&quot;0&quot;/&gt;&lt;Image&gt;&lt;filename val=&quot;C:\Users\User\AppData\Local\Temp\CP1056859781859Session\CPTrustFolder1056859781859\PPTImport1056869544437\data\asimages\{DD44D28B-4AD3-4D4E-954A-BBE30773F0CD}_18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72A9328-FCA6-482F-A664-FB4198EEAE52}&quot;/&gt;&lt;isInvalidForFieldText val=&quot;0&quot;/&gt;&lt;Image&gt;&lt;filename val=&quot;C:\Users\User\AppData\Local\Temp\CP1056859781859Session\CPTrustFolder1056859781859\PPTImport1056869544437\data\asimages\{172A9328-FCA6-482F-A664-FB4198EEAE52}_19.png&quot;/&gt;&lt;left val=&quot;42&quot;/&gt;&lt;top val=&quot;212&quot;/&gt;&lt;width val=&quot;870&quot;/&gt;&lt;height val=&quot;121&quot;/&gt;&lt;hasText val=&quot;1&quot;/&gt;&lt;/Image&gt;&lt;/ThreeDShapeInfo&gt;"/>
  <p:tag name="PRESENTER_SHAPETEXTINFO" val="&lt;ShapeTextInfo&gt;&lt;TableIndex row=&quot;-1&quot; col=&quot;-1&quot;&gt;&lt;linesCount val=&quot;3&quot;/&gt;&lt;lineCharCount val=&quot;67&quot;/&gt;&lt;lineCharCount val=&quot;64&quot;/&gt;&lt;lineCharCount val=&quot;41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1B9D4F6-66BB-46F7-9715-FCFAE3E2478C}&quot;/&gt;&lt;isInvalidForFieldText val=&quot;0&quot;/&gt;&lt;Image&gt;&lt;filename val=&quot;C:\Users\User\AppData\Local\Temp\CP1056859781859Session\CPTrustFolder1056859781859\PPTImport1056869544437\data\asimages\{21B9D4F6-66BB-46F7-9715-FCFAE3E2478C}_19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AECB3E62-77FA-4A9A-AC5B-DE2C1C47B947}&quot;/&gt;&lt;isInvalidForFieldText val=&quot;0&quot;/&gt;&lt;Image&gt;&lt;filename val=&quot;C:\Users\User\AppData\Local\Temp\CP1056859781859Session\CPTrustFolder1056859781859\PPTImport1056869544437\data\asimages\{AECB3E62-77FA-4A9A-AC5B-DE2C1C47B947}_19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1B123F-2006-4ADE-BC0E-D3D7D2235F58}&quot;/&gt;&lt;isInvalidForFieldText val=&quot;0&quot;/&gt;&lt;Image&gt;&lt;filename val=&quot;C:\Users\User\AppData\Local\Temp\CP1056859781859Session\CPTrustFolder1056859781859\PPTImport1056869544437\data\asimages\{B31B123F-2006-4ADE-BC0E-D3D7D2235F58}_19.png&quot;/&gt;&lt;left val=&quot;54&quot;/&gt;&lt;top val=&quot;343&quot;/&gt;&lt;width val=&quot;440&quot;/&gt;&lt;height val=&quot;301&quot;/&gt;&lt;hasText val=&quot;1&quot;/&gt;&lt;/Image&gt;&lt;/ThreeDShapeInfo&gt;"/>
  <p:tag name="PRESENTER_SHAPETEXTINFO" val="&lt;ShapeTextInfo&gt;&lt;TableIndex row=&quot;-1&quot; col=&quot;-1&quot;&gt;&lt;linesCount val=&quot;7&quot;/&gt;&lt;lineCharCount val=&quot;27&quot;/&gt;&lt;lineCharCount val=&quot;12&quot;/&gt;&lt;lineCharCount val=&quot;1&quot;/&gt;&lt;lineCharCount val=&quot;31&quot;/&gt;&lt;lineCharCount val=&quot;32&quot;/&gt;&lt;lineCharCount val=&quot;10&quot;/&gt;&lt;lineCharCount val=&quot;23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37FCE6E-B645-41A4-813C-218A8CF1D533}&quot;/&gt;&lt;isInvalidForFieldText val=&quot;0&quot;/&gt;&lt;Image&gt;&lt;filename val=&quot;C:\Users\User\AppData\Local\Temp\CP1056859781859Session\CPTrustFolder1056859781859\PPTImport1056869544437\data\asimages\{137FCE6E-B645-41A4-813C-218A8CF1D533}_20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4DE75C9A-F46C-42D7-A4BD-202F5DACBA80}&quot;/&gt;&lt;isInvalidForFieldText val=&quot;0&quot;/&gt;&lt;Image&gt;&lt;filename val=&quot;C:\Users\User\AppData\Local\Temp\CP1056859781859Session\CPTrustFolder1056859781859\PPTImport1056869544437\data\asimages\{4DE75C9A-F46C-42D7-A4BD-202F5DACBA80}_20.png&quot;/&gt;&lt;left val=&quot;42&quot;/&gt;&lt;top val=&quot;212&quot;/&gt;&lt;width val=&quot;448&quot;/&gt;&lt;height val=&quot;415&quot;/&gt;&lt;hasText val=&quot;1&quot;/&gt;&lt;/Image&gt;&lt;/ThreeDShapeInfo&gt;"/>
  <p:tag name="PRESENTER_SHAPETEXTINFO" val="&lt;ShapeTextInfo&gt;&lt;TableIndex row=&quot;-1&quot; col=&quot;-1&quot;&gt;&lt;linesCount val=&quot;6&quot;/&gt;&lt;lineCharCount val=&quot;31&quot;/&gt;&lt;lineCharCount val=&quot;30&quot;/&gt;&lt;lineCharCount val=&quot;21&quot;/&gt;&lt;lineCharCount val=&quot;26&quot;/&gt;&lt;lineCharCount val=&quot;31&quot;/&gt;&lt;lineCharCount val=&quot;33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D922E24-1CD9-4A10-98D3-10A3E0C66DD1}&quot;/&gt;&lt;isInvalidForFieldText val=&quot;0&quot;/&gt;&lt;Image&gt;&lt;filename val=&quot;C:\Users\User\AppData\Local\Temp\CP1056859781859Session\CPTrustFolder1056859781859\PPTImport1056869544437\data\asimages\{ED922E24-1CD9-4A10-98D3-10A3E0C66DD1}_20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F914EF7-D504-46A7-881A-318A3C726F7D}&quot;/&gt;&lt;isInvalidForFieldText val=&quot;0&quot;/&gt;&lt;Image&gt;&lt;filename val=&quot;C:\Users\User\AppData\Local\Temp\CP1056859781859Session\CPTrustFolder1056859781859\PPTImport1056869544437\data\asimages\{1F914EF7-D504-46A7-881A-318A3C726F7D}_21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2D28320-A210-4EDA-AAFB-07A1B4017F66}&quot;/&gt;&lt;isInvalidForFieldText val=&quot;0&quot;/&gt;&lt;Image&gt;&lt;filename val=&quot;C:\Users\User\AppData\Local\Temp\CP1056859781859Session\CPTrustFolder1056859781859\PPTImport1056869544437\data\asimages\{62D28320-A210-4EDA-AAFB-07A1B4017F66}_21.png&quot;/&gt;&lt;left val=&quot;42&quot;/&gt;&lt;top val=&quot;212&quot;/&gt;&lt;width val=&quot;870&quot;/&gt;&lt;height val=&quot;415&quot;/&gt;&lt;hasText val=&quot;1&quot;/&gt;&lt;/Image&gt;&lt;/ThreeDShapeInfo&gt;"/>
  <p:tag name="PRESENTER_SHAPETEXTINFO" val="&lt;ShapeTextInfo&gt;&lt;TableIndex row=&quot;-1&quot; col=&quot;-1&quot;&gt;&lt;linesCount val=&quot;5&quot;/&gt;&lt;lineCharCount val=&quot;65&quot;/&gt;&lt;lineCharCount val=&quot;56&quot;/&gt;&lt;lineCharCount val=&quot;1&quot;/&gt;&lt;lineCharCount val=&quot;66&quot;/&gt;&lt;lineCharCount val=&quot;69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5543B8FE-C627-4071-998A-CD08E58C744A}&quot;/&gt;&lt;isInvalidForFieldText val=&quot;0&quot;/&gt;&lt;Image&gt;&lt;filename val=&quot;C:\Users\User\AppData\Local\Temp\CP1056859781859Session\CPTrustFolder1056859781859\PPTImport1056869544437\data\asimages\{5543B8FE-C627-4071-998A-CD08E58C744A}_21.png&quot;/&gt;&lt;left val=&quot;727&quot;/&gt;&lt;top val=&quot;687&quot;/&gt;&lt;width val=&quot;226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454D8B8B-FAB0-4CFA-AABD-17F016A11FB7}&quot;/&gt;&lt;isInvalidForFieldText val=&quot;0&quot;/&gt;&lt;Image&gt;&lt;filename val=&quot;C:\Users\User\AppData\Local\Temp\CP1056859781859Session\CPTrustFolder1056859781859\PPTImport1056869544437\data\asimages\{454D8B8B-FAB0-4CFA-AABD-17F016A11FB7}_22.png&quot;/&gt;&lt;left val=&quot;0&quot;/&gt;&lt;top val=&quot;76&quot;/&gt;&lt;width val=&quot;961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54383F4F-EB54-4FAD-9E4B-E0597DB7251C}&quot;/&gt;&lt;isInvalidForFieldText val=&quot;0&quot;/&gt;&lt;Image&gt;&lt;filename val=&quot;C:\Users\User\AppData\Local\Temp\CP1056859781859Session\CPTrustFolder1056859781859\PPTImport1056869544437\data\asimages\{54383F4F-EB54-4FAD-9E4B-E0597DB7251C}_22.png&quot;/&gt;&lt;left val=&quot;39&quot;/&gt;&lt;top val=&quot;207&quot;/&gt;&lt;width val=&quot;890&quot;/&gt;&lt;height val=&quot;445&quot;/&gt;&lt;hasText val=&quot;1&quot;/&gt;&lt;/Image&gt;&lt;/ThreeDShapeInfo&gt;"/>
  <p:tag name="PRESENTER_SHAPETEXTINFO" val="&lt;ShapeTextInfo&gt;&lt;TableIndex row=&quot;-1&quot; col=&quot;-1&quot;&gt;&lt;linesCount val=&quot;12&quot;/&gt;&lt;lineCharCount val=&quot;63&quot;/&gt;&lt;lineCharCount val=&quot;56&quot;/&gt;&lt;lineCharCount val=&quot;65&quot;/&gt;&lt;lineCharCount val=&quot;53&quot;/&gt;&lt;lineCharCount val=&quot;1&quot;/&gt;&lt;lineCharCount val=&quot;74&quot;/&gt;&lt;lineCharCount val=&quot;15&quot;/&gt;&lt;lineCharCount val=&quot;1&quot;/&gt;&lt;lineCharCount val=&quot;65&quot;/&gt;&lt;lineCharCount val=&quot;73&quot;/&gt;&lt;lineCharCount val=&quot;63&quot;/&gt;&lt;lineCharCount val=&quot;63&quot;/&gt;&lt;/TableIndex&gt;&lt;/ShapeTextInfo&gt;"/>
</p:tagLst>
</file>

<file path=ppt/theme/theme1.xml><?xml version="1.0" encoding="utf-8"?>
<a:theme xmlns:a="http://schemas.openxmlformats.org/drawingml/2006/main" name="VA Design Theme 042618">
  <a:themeElements>
    <a:clrScheme name="V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BE2F2"/>
      </a:accent1>
      <a:accent2>
        <a:srgbClr val="A6192E"/>
      </a:accent2>
      <a:accent3>
        <a:srgbClr val="8A8D4A"/>
      </a:accent3>
      <a:accent4>
        <a:srgbClr val="1D1D1D"/>
      </a:accent4>
      <a:accent5>
        <a:srgbClr val="717171"/>
      </a:accent5>
      <a:accent6>
        <a:srgbClr val="F79646"/>
      </a:accent6>
      <a:hlink>
        <a:srgbClr val="0000FF"/>
      </a:hlink>
      <a:folHlink>
        <a:srgbClr val="800080"/>
      </a:folHlink>
    </a:clrScheme>
    <a:fontScheme name="V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 Design Theme 042618" id="{2606C69B-A17F-4EDF-AB28-92E6A9B0AAF5}" vid="{3DA8055E-FFF6-4F5F-9954-95F1895823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B869E3E810774AA7B17315F3F50FE5" ma:contentTypeVersion="3" ma:contentTypeDescription="Create a new document." ma:contentTypeScope="" ma:versionID="3506bbe711662e7f510a98fd483a111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5E050F-F6DD-446A-BC54-722BE857956D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567239-2D12-4DA4-ACBD-83B3EAAAF4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20958C-FF78-4199-8684-26A589F097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 theme</Template>
  <TotalTime>5676</TotalTime>
  <Words>1257</Words>
  <Application>Microsoft Office PowerPoint</Application>
  <PresentationFormat>On-screen Show (4:3)</PresentationFormat>
  <Paragraphs>191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Times New Roman</vt:lpstr>
      <vt:lpstr>Wingdings</vt:lpstr>
      <vt:lpstr>VA Design Theme 042618</vt:lpstr>
      <vt:lpstr>Cardiovascular System </vt:lpstr>
      <vt:lpstr>Objectives</vt:lpstr>
      <vt:lpstr>References</vt:lpstr>
      <vt:lpstr>Functions of the Cardiovascular System </vt:lpstr>
      <vt:lpstr>Anatomy of the Heart </vt:lpstr>
      <vt:lpstr>Heart Anterior/Posterior views </vt:lpstr>
      <vt:lpstr>Primary functions of the heart include:</vt:lpstr>
      <vt:lpstr>Pulmonary circulation</vt:lpstr>
      <vt:lpstr>Pulmonary  circulation</vt:lpstr>
      <vt:lpstr>Circulatory System </vt:lpstr>
      <vt:lpstr>Circulatory System </vt:lpstr>
      <vt:lpstr>Circulatory System </vt:lpstr>
      <vt:lpstr>Cardiovascular related disabilities</vt:lpstr>
      <vt:lpstr>Ischemic Heart Disease (IHD)</vt:lpstr>
      <vt:lpstr>Rating the Cardiovascular System</vt:lpstr>
      <vt:lpstr>Rating based on METS and LVEF</vt:lpstr>
      <vt:lpstr>Rating based on METS and LVEF</vt:lpstr>
      <vt:lpstr>Total impairment criteria &amp; convalescence</vt:lpstr>
      <vt:lpstr>Cor Pulmonale</vt:lpstr>
      <vt:lpstr>Congenital Heart Defects</vt:lpstr>
      <vt:lpstr>Coexisting Heart Diseases</vt:lpstr>
      <vt:lpstr>Secondary considerations;</vt:lpstr>
      <vt:lpstr>Review Exercise &amp; Practical Scenarios</vt:lpstr>
      <vt:lpstr>Questions</vt:lpstr>
    </vt:vector>
  </TitlesOfParts>
  <Company>Veterans Benefits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System PowerPoint Presentation</dc:title>
  <dc:subject>RVSR</dc:subject>
  <dc:creator>Department of Veterans Affairs, Veterans Benefits Administration, Compensation Service, STAFF</dc:creator>
  <cp:keywords>Cardio, cardiovascular, heart, vein, veins, MET, LVEF, Ejection, Chamber, Pacemaker, implant, Coronary, atery, arteries, Ischemic, IHD, CAD, infarction, Cor pulmonale,</cp:keywords>
  <dc:description>This lesson is intended to increase the students’ knowledge, comprehension and application of the Rating Schedule in evaluating cardiovascular related disabilities.</dc:description>
  <cp:lastModifiedBy>Kathy Poole</cp:lastModifiedBy>
  <cp:revision>444</cp:revision>
  <dcterms:created xsi:type="dcterms:W3CDTF">2014-04-30T02:32:11Z</dcterms:created>
  <dcterms:modified xsi:type="dcterms:W3CDTF">2018-08-17T18:23:18Z</dcterms:modified>
  <cp:category>NTC Curriculum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VSR RVSR Lay Evidence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7</vt:lpwstr>
  </property>
  <property fmtid="{D5CDD505-2E9C-101B-9397-08002B2CF9AE}" pid="5" name="ArticulateGUID">
    <vt:lpwstr>C99A1101-545A-4F06-B9B7-341CBA93A72A</vt:lpwstr>
  </property>
  <property fmtid="{D5CDD505-2E9C-101B-9397-08002B2CF9AE}" pid="6" name="ArticulateProjectFull">
    <vt:lpwstr>C:\Users\Lynne\Documents\Appeals\VSR RVSR Lay Evidence Final.ppta</vt:lpwstr>
  </property>
  <property fmtid="{D5CDD505-2E9C-101B-9397-08002B2CF9AE}" pid="7" name="ContentTypeId">
    <vt:lpwstr>0x0101003DB869E3E810774AA7B17315F3F50FE5</vt:lpwstr>
  </property>
  <property fmtid="{D5CDD505-2E9C-101B-9397-08002B2CF9AE}" pid="8" name="Language">
    <vt:lpwstr>En</vt:lpwstr>
  </property>
  <property fmtid="{D5CDD505-2E9C-101B-9397-08002B2CF9AE}" pid="9" name="Type">
    <vt:lpwstr>Presentation</vt:lpwstr>
  </property>
</Properties>
</file>