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7.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8.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46"/>
  </p:notesMasterIdLst>
  <p:handoutMasterIdLst>
    <p:handoutMasterId r:id="rId47"/>
  </p:handoutMasterIdLst>
  <p:sldIdLst>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1" r:id="rId44"/>
    <p:sldId id="300"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3907" autoAdjust="0"/>
  </p:normalViewPr>
  <p:slideViewPr>
    <p:cSldViewPr snapToGrid="0">
      <p:cViewPr varScale="1">
        <p:scale>
          <a:sx n="106" d="100"/>
          <a:sy n="106" d="100"/>
        </p:scale>
        <p:origin x="149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latin typeface="Times New Roman" panose="02020603050405020304" pitchFamily="18" charset="0"/>
              </a:rPr>
              <a:t>8/17/2018</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DF05838-7BCA-4652-9007-BD0302928936}" type="datetimeFigureOut">
              <a:rPr lang="en-US" smtClean="0"/>
              <a:pPr/>
              <a:t>8/17/2018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371600" y="1143000"/>
            <a:ext cx="4114800" cy="3086100"/>
          </a:xfrm>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758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371600" y="1143000"/>
            <a:ext cx="4114800" cy="3086100"/>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861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371600" y="1143000"/>
            <a:ext cx="4114800" cy="3086100"/>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963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371600" y="1143000"/>
            <a:ext cx="4114800" cy="3086100"/>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066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371600" y="1143000"/>
            <a:ext cx="4114800" cy="30861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168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371600" y="1143000"/>
            <a:ext cx="4114800" cy="3086100"/>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270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371600" y="1143000"/>
            <a:ext cx="4114800" cy="308610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373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371600" y="1143000"/>
            <a:ext cx="4114800" cy="3086100"/>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475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371600" y="1143000"/>
            <a:ext cx="4114800" cy="3086100"/>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578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371600" y="1143000"/>
            <a:ext cx="4114800" cy="3086100"/>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5716" name="Header Placeholder 3"/>
          <p:cNvSpPr>
            <a:spLocks noGrp="1"/>
          </p:cNvSpPr>
          <p:nvPr>
            <p:ph type="hdr" sz="quarter"/>
          </p:nvPr>
        </p:nvSpPr>
        <p:spPr/>
        <p:txBody>
          <a:bodyPr/>
          <a:lstStyle/>
          <a:p>
            <a:pPr>
              <a:defRPr/>
            </a:pPr>
            <a:r>
              <a:rPr lang="en-US"/>
              <a:t>VBA Overview</a:t>
            </a:r>
          </a:p>
        </p:txBody>
      </p:sp>
      <p:sp>
        <p:nvSpPr>
          <p:cNvPr id="115717" name="Footer Placeholder 4"/>
          <p:cNvSpPr>
            <a:spLocks noGrp="1"/>
          </p:cNvSpPr>
          <p:nvPr>
            <p:ph type="ftr" sz="quarter" idx="4"/>
          </p:nvPr>
        </p:nvSpPr>
        <p:spPr/>
        <p:txBody>
          <a:bodyPr/>
          <a:lstStyle/>
          <a:p>
            <a:pPr>
              <a:defRPr/>
            </a:pPr>
            <a:endParaRPr lang="en-US"/>
          </a:p>
        </p:txBody>
      </p:sp>
      <p:sp>
        <p:nvSpPr>
          <p:cNvPr id="115718" name="Slide Number Placeholder 5"/>
          <p:cNvSpPr>
            <a:spLocks noGrp="1"/>
          </p:cNvSpPr>
          <p:nvPr>
            <p:ph type="sldNum" sz="quarter" idx="5"/>
          </p:nvPr>
        </p:nvSpPr>
        <p:spPr/>
        <p:txBody>
          <a:bodyPr/>
          <a:lstStyle/>
          <a:p>
            <a:pPr>
              <a:defRPr/>
            </a:pPr>
            <a:fld id="{1D1F98B1-20D1-4180-89F7-C7E32F328F85}" type="slidenum">
              <a:rPr lang="en-US" smtClean="0"/>
              <a:pPr>
                <a:defRPr/>
              </a:pPr>
              <a:t>41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371600" y="1143000"/>
            <a:ext cx="4114800" cy="308610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a:defRPr/>
            </a:pPr>
            <a:fld id="{6B1753BA-DEA3-487E-BD9C-8CA42C79D8C2}" type="slidenum">
              <a:rPr lang="en-US" altLang="en-US" sz="1200">
                <a:latin typeface="Times New Roman" panose="02020603050405020304" pitchFamily="18" charset="0"/>
              </a:rPr>
              <a:pPr>
                <a:defRPr/>
              </a:pPr>
              <a:t>15</a:t>
            </a:fld>
            <a:endParaRPr lang="en-US" altLang="en-US" sz="1200"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371600" y="1143000"/>
            <a:ext cx="4114800" cy="3086100"/>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042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371600" y="1143000"/>
            <a:ext cx="4114800" cy="3086100"/>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144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371600" y="1143000"/>
            <a:ext cx="4114800" cy="308610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246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371600" y="1143000"/>
            <a:ext cx="4114800" cy="3086100"/>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349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371600" y="1143000"/>
            <a:ext cx="4114800" cy="3086100"/>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451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371600" y="1143000"/>
            <a:ext cx="4114800" cy="3086100"/>
          </a:xfrm>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554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371600" y="1143000"/>
            <a:ext cx="4114800" cy="3086100"/>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656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eaLnBrk="1" hangingPunct="1">
              <a:defRPr/>
            </a:pPr>
            <a:endParaRPr lang="en-US" altLang="en-US"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333847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16392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16026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72641" indent="-172641">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6472" indent="-173831">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513160" indent="-166688">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85800" indent="-17264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91165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22036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07650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0699723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8.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s>
</file>

<file path=ppt/slides/_rels/slide1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65.xml"/><Relationship Id="rId7"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1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2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25.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08.xml"/></Relationships>
</file>

<file path=ppt/slides/_rels/slide26.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15.xml"/></Relationships>
</file>

<file path=ppt/slides/_rels/slide28.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notesSlide" Target="../notesSlides/notesSlide14.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4.xml"/><Relationship Id="rId5" Type="http://schemas.openxmlformats.org/officeDocument/2006/relationships/tags" Target="../tags/tag120.xml"/><Relationship Id="rId4" Type="http://schemas.openxmlformats.org/officeDocument/2006/relationships/tags" Target="../tags/tag119.xml"/></Relationships>
</file>

<file path=ppt/slides/_rels/slide29.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33.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17.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7.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2.xml"/><Relationship Id="rId5" Type="http://schemas.openxmlformats.org/officeDocument/2006/relationships/tags" Target="../tags/tag155.xml"/><Relationship Id="rId4" Type="http://schemas.openxmlformats.org/officeDocument/2006/relationships/tags" Target="../tags/tag154.xml"/></Relationships>
</file>

<file path=ppt/slides/_rels/slide39.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Layout" Target="../slideLayouts/slideLayout2.xml"/><Relationship Id="rId4" Type="http://schemas.openxmlformats.org/officeDocument/2006/relationships/tags" Target="../tags/tag16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9.xml"/><Relationship Id="rId7" Type="http://schemas.openxmlformats.org/officeDocument/2006/relationships/image" Target="../media/image3.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4.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4.xml"/><Relationship Id="rId7"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995793-83F7-4E84-92A6-3B80596B6EC7}"/>
              </a:ext>
            </a:extLst>
          </p:cNvPr>
          <p:cNvSpPr>
            <a:spLocks noGrp="1"/>
          </p:cNvSpPr>
          <p:nvPr>
            <p:ph type="ctrTitle"/>
            <p:custDataLst>
              <p:tags r:id="rId1"/>
            </p:custDataLst>
          </p:nvPr>
        </p:nvSpPr>
        <p:spPr>
          <a:xfrm>
            <a:off x="685800" y="2819400"/>
            <a:ext cx="7772400" cy="1219200"/>
          </a:xfrm>
        </p:spPr>
        <p:txBody>
          <a:bodyPr/>
          <a:lstStyle/>
          <a:p>
            <a:r>
              <a:rPr lang="en-US" dirty="0"/>
              <a:t>Posttraumatic Stress Disorder</a:t>
            </a:r>
          </a:p>
        </p:txBody>
      </p:sp>
      <p:sp>
        <p:nvSpPr>
          <p:cNvPr id="6" name="Text Placeholder 5">
            <a:extLst>
              <a:ext uri="{FF2B5EF4-FFF2-40B4-BE49-F238E27FC236}">
                <a16:creationId xmlns:a16="http://schemas.microsoft.com/office/drawing/2014/main" id="{ED4BEE0B-6808-4B3B-95C8-916394A9D855}"/>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B4D2F67D-1F7B-4742-BCEF-98842580EE6D}"/>
              </a:ext>
            </a:extLst>
          </p:cNvPr>
          <p:cNvSpPr>
            <a:spLocks noGrp="1"/>
          </p:cNvSpPr>
          <p:nvPr>
            <p:ph type="body" sz="quarter" idx="11"/>
            <p:custDataLst>
              <p:tags r:id="rId3"/>
            </p:custDataLst>
          </p:nvPr>
        </p:nvSpPr>
        <p:spPr>
          <a:xfrm>
            <a:off x="6096000" y="4724400"/>
            <a:ext cx="2362200" cy="838200"/>
          </a:xfrm>
        </p:spPr>
        <p:txBody>
          <a:bodyPr/>
          <a:lstStyle/>
          <a:p>
            <a:r>
              <a:rPr lang="en-US" dirty="0"/>
              <a:t>March 2016</a:t>
            </a:r>
          </a:p>
        </p:txBody>
      </p:sp>
    </p:spTree>
    <p:extLst>
      <p:ext uri="{BB962C8B-B14F-4D97-AF65-F5344CB8AC3E}">
        <p14:creationId xmlns:p14="http://schemas.microsoft.com/office/powerpoint/2010/main" val="235066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Non-Combat PTSD (cont’d)</a:t>
            </a:r>
            <a:endParaRPr lang="en-US" dirty="0"/>
          </a:p>
        </p:txBody>
      </p:sp>
      <p:sp>
        <p:nvSpPr>
          <p:cNvPr id="3" name="Content Placeholder 2"/>
          <p:cNvSpPr>
            <a:spLocks noGrp="1"/>
          </p:cNvSpPr>
          <p:nvPr>
            <p:ph idx="1"/>
            <p:custDataLst>
              <p:tags r:id="rId2"/>
            </p:custDataLst>
          </p:nvPr>
        </p:nvSpPr>
        <p:spPr>
          <a:xfrm>
            <a:off x="457200" y="2057401"/>
            <a:ext cx="8229600" cy="383535"/>
          </a:xfrm>
        </p:spPr>
        <p:txBody>
          <a:bodyPr>
            <a:normAutofit lnSpcReduction="10000"/>
          </a:bodyPr>
          <a:lstStyle/>
          <a:p>
            <a:pPr marL="0" lvl="3" indent="0">
              <a:spcAft>
                <a:spcPts val="600"/>
              </a:spcAft>
              <a:buClr>
                <a:srgbClr val="000066"/>
              </a:buClr>
              <a:buNone/>
              <a:defRPr/>
            </a:pPr>
            <a:r>
              <a:rPr lang="en-US" sz="2000" dirty="0"/>
              <a:t>Certain rules apply for the non-combat form of PTSD </a:t>
            </a:r>
          </a:p>
        </p:txBody>
      </p:sp>
      <p:sp>
        <p:nvSpPr>
          <p:cNvPr id="5" name="TextBox 4">
            <a:extLst>
              <a:ext uri="{FF2B5EF4-FFF2-40B4-BE49-F238E27FC236}">
                <a16:creationId xmlns:a16="http://schemas.microsoft.com/office/drawing/2014/main" id="{477FE954-4361-43A1-AA12-BF326AF132AB}"/>
              </a:ext>
            </a:extLst>
          </p:cNvPr>
          <p:cNvSpPr txBox="1"/>
          <p:nvPr>
            <p:custDataLst>
              <p:tags r:id="rId3"/>
            </p:custDataLst>
          </p:nvPr>
        </p:nvSpPr>
        <p:spPr>
          <a:xfrm>
            <a:off x="462116" y="2440936"/>
            <a:ext cx="8249265" cy="1128514"/>
          </a:xfrm>
          <a:prstGeom prst="rect">
            <a:avLst/>
          </a:prstGeom>
          <a:noFill/>
        </p:spPr>
        <p:txBody>
          <a:bodyPr wrap="square" rtlCol="0">
            <a:spAutoFit/>
          </a:bodyPr>
          <a:lstStyle/>
          <a:p>
            <a:pPr marL="461963" lvl="4" indent="-236538">
              <a:spcAft>
                <a:spcPts val="600"/>
              </a:spcAft>
              <a:buClr>
                <a:schemeClr val="tx1"/>
              </a:buClr>
              <a:buFont typeface="Arial" panose="020B0604020202020204" pitchFamily="34" charset="0"/>
              <a:buChar char="•"/>
              <a:defRPr/>
            </a:pPr>
            <a:r>
              <a:rPr lang="en-US" sz="2000" dirty="0"/>
              <a:t>Lay testimony does not qualify as “credible supporting evidence”</a:t>
            </a:r>
          </a:p>
          <a:p>
            <a:pPr marL="461963" lvl="4" indent="-236538">
              <a:spcAft>
                <a:spcPts val="600"/>
              </a:spcAft>
              <a:buClr>
                <a:schemeClr val="tx1"/>
              </a:buClr>
              <a:buFont typeface="Arial" panose="020B0604020202020204" pitchFamily="34" charset="0"/>
              <a:buChar char="•"/>
              <a:defRPr/>
            </a:pPr>
            <a:r>
              <a:rPr lang="en-US" sz="2000" dirty="0"/>
              <a:t>After the fact psychiatric analyses that infer traumatic event are insufficient  </a:t>
            </a:r>
          </a:p>
        </p:txBody>
      </p:sp>
      <p:sp>
        <p:nvSpPr>
          <p:cNvPr id="6" name="Slide Number Placeholder 5">
            <a:extLst>
              <a:ext uri="{FF2B5EF4-FFF2-40B4-BE49-F238E27FC236}">
                <a16:creationId xmlns:a16="http://schemas.microsoft.com/office/drawing/2014/main" id="{89ADC622-FD58-4DE9-8CA9-F882425B1050}"/>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10</a:t>
            </a:fld>
            <a:endParaRPr lang="en-US" dirty="0"/>
          </a:p>
        </p:txBody>
      </p:sp>
    </p:spTree>
    <p:extLst>
      <p:ext uri="{BB962C8B-B14F-4D97-AF65-F5344CB8AC3E}">
        <p14:creationId xmlns:p14="http://schemas.microsoft.com/office/powerpoint/2010/main" val="261875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Personal Trauma PTSD</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lvl="3" indent="-225425">
              <a:defRPr/>
            </a:pPr>
            <a:r>
              <a:rPr lang="en-US" sz="2000" dirty="0"/>
              <a:t>Event of human design that threatens or inflicts harm</a:t>
            </a:r>
          </a:p>
          <a:p>
            <a:pPr marL="225425" lvl="3" indent="-225425">
              <a:defRPr/>
            </a:pPr>
            <a:r>
              <a:rPr lang="en-US" sz="2000" dirty="0"/>
              <a:t>May be male or female</a:t>
            </a:r>
          </a:p>
          <a:p>
            <a:pPr marL="225425" lvl="3" indent="-225425">
              <a:defRPr/>
            </a:pPr>
            <a:r>
              <a:rPr lang="en-US" sz="2000" dirty="0"/>
              <a:t>Veteran’s testimony alone doses not qualify as “credible supporting evidence” of the incurrence of a stressor</a:t>
            </a:r>
          </a:p>
          <a:p>
            <a:endParaRPr lang="en-US" dirty="0"/>
          </a:p>
        </p:txBody>
      </p:sp>
      <p:sp>
        <p:nvSpPr>
          <p:cNvPr id="5" name="Slide Number Placeholder 4">
            <a:extLst>
              <a:ext uri="{FF2B5EF4-FFF2-40B4-BE49-F238E27FC236}">
                <a16:creationId xmlns:a16="http://schemas.microsoft.com/office/drawing/2014/main" id="{B73BCD48-2F00-4329-B041-61AD285197E4}"/>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214082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Personal Trauma PTSD</a:t>
            </a:r>
            <a:endParaRPr lang="en-US" dirty="0"/>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10000"/>
          </a:bodyPr>
          <a:lstStyle/>
          <a:p>
            <a:pPr marL="0" lvl="3" indent="0">
              <a:spcAft>
                <a:spcPts val="600"/>
              </a:spcAft>
              <a:buClr>
                <a:srgbClr val="000066"/>
              </a:buClr>
              <a:buNone/>
              <a:defRPr/>
            </a:pPr>
            <a:r>
              <a:rPr lang="en-US" sz="2000" dirty="0"/>
              <a:t>Typical stressors include, but are not limited to:  </a:t>
            </a:r>
          </a:p>
        </p:txBody>
      </p:sp>
      <p:pic>
        <p:nvPicPr>
          <p:cNvPr id="5" name="Picture 2" descr="C:\Users\VBADENMOSSH\Pictures\mil_sexualtrauma.jp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595778" y="2477641"/>
            <a:ext cx="3041271" cy="203461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85B72B-E39F-42C5-AA78-98782003343D}"/>
              </a:ext>
            </a:extLst>
          </p:cNvPr>
          <p:cNvSpPr txBox="1"/>
          <p:nvPr>
            <p:custDataLst>
              <p:tags r:id="rId4"/>
            </p:custDataLst>
          </p:nvPr>
        </p:nvSpPr>
        <p:spPr>
          <a:xfrm>
            <a:off x="457200" y="2477641"/>
            <a:ext cx="4952403" cy="2554545"/>
          </a:xfrm>
          <a:prstGeom prst="rect">
            <a:avLst/>
          </a:prstGeom>
          <a:noFill/>
        </p:spPr>
        <p:txBody>
          <a:bodyPr wrap="square" rtlCol="0">
            <a:spAutoFit/>
          </a:bodyPr>
          <a:lstStyle/>
          <a:p>
            <a:pPr marL="461963" lvl="4" indent="-236538">
              <a:spcAft>
                <a:spcPts val="600"/>
              </a:spcAft>
              <a:buClr>
                <a:schemeClr val="tx1"/>
              </a:buClr>
              <a:buFont typeface="Arial" panose="020B0604020202020204" pitchFamily="34" charset="0"/>
              <a:buChar char="•"/>
              <a:defRPr/>
            </a:pPr>
            <a:r>
              <a:rPr lang="en-US" sz="2000" dirty="0"/>
              <a:t>Rape/assault</a:t>
            </a:r>
          </a:p>
          <a:p>
            <a:pPr marL="461963" lvl="4" indent="-236538">
              <a:spcAft>
                <a:spcPts val="600"/>
              </a:spcAft>
              <a:buClr>
                <a:schemeClr val="tx1"/>
              </a:buClr>
              <a:buFont typeface="Arial" panose="020B0604020202020204" pitchFamily="34" charset="0"/>
              <a:buChar char="•"/>
              <a:defRPr/>
            </a:pPr>
            <a:r>
              <a:rPr lang="en-US" sz="2000" dirty="0"/>
              <a:t>Domestic battering</a:t>
            </a:r>
          </a:p>
          <a:p>
            <a:pPr marL="461963" lvl="4" indent="-236538">
              <a:spcAft>
                <a:spcPts val="600"/>
              </a:spcAft>
              <a:buClr>
                <a:schemeClr val="tx1"/>
              </a:buClr>
              <a:buFont typeface="Arial" panose="020B0604020202020204" pitchFamily="34" charset="0"/>
              <a:buChar char="•"/>
              <a:defRPr/>
            </a:pPr>
            <a:r>
              <a:rPr lang="en-US" sz="2000" dirty="0"/>
              <a:t>Robbery/mugging</a:t>
            </a:r>
          </a:p>
          <a:p>
            <a:pPr marL="461963" lvl="4" indent="-236538">
              <a:spcAft>
                <a:spcPts val="600"/>
              </a:spcAft>
              <a:buClr>
                <a:schemeClr val="tx1"/>
              </a:buClr>
              <a:buFont typeface="Arial" panose="020B0604020202020204" pitchFamily="34" charset="0"/>
              <a:buChar char="•"/>
              <a:defRPr/>
            </a:pPr>
            <a:r>
              <a:rPr lang="en-US" sz="2000" dirty="0"/>
              <a:t>Stalking</a:t>
            </a:r>
          </a:p>
          <a:p>
            <a:pPr marL="461963" lvl="4" indent="-236538">
              <a:spcAft>
                <a:spcPts val="600"/>
              </a:spcAft>
              <a:buClr>
                <a:schemeClr val="tx1"/>
              </a:buClr>
              <a:buFont typeface="Arial" panose="020B0604020202020204" pitchFamily="34" charset="0"/>
              <a:buChar char="•"/>
              <a:defRPr/>
            </a:pPr>
            <a:r>
              <a:rPr lang="en-US" sz="2000" dirty="0"/>
              <a:t>Sexual harassment – may be obvious, more difficult to corroborate, should not be ruled out as a stressor  </a:t>
            </a:r>
          </a:p>
        </p:txBody>
      </p:sp>
      <p:sp>
        <p:nvSpPr>
          <p:cNvPr id="7" name="Slide Number Placeholder 6">
            <a:extLst>
              <a:ext uri="{FF2B5EF4-FFF2-40B4-BE49-F238E27FC236}">
                <a16:creationId xmlns:a16="http://schemas.microsoft.com/office/drawing/2014/main" id="{3C8FFB26-E320-4C1A-99F1-A471D1CF2A2D}"/>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133145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Alternate Sources of Evidence</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lvl="3" indent="-225425">
              <a:defRPr/>
            </a:pPr>
            <a:r>
              <a:rPr lang="en-US" sz="2000" dirty="0"/>
              <a:t>Police reports</a:t>
            </a:r>
          </a:p>
          <a:p>
            <a:pPr marL="225425" lvl="3" indent="-225425">
              <a:defRPr/>
            </a:pPr>
            <a:r>
              <a:rPr lang="en-US" sz="2000" dirty="0"/>
              <a:t>Counseling facilities</a:t>
            </a:r>
          </a:p>
          <a:p>
            <a:pPr marL="225425" lvl="3" indent="-225425">
              <a:defRPr/>
            </a:pPr>
            <a:r>
              <a:rPr lang="en-US" sz="2000" dirty="0"/>
              <a:t>Rape crisis centers</a:t>
            </a:r>
          </a:p>
          <a:p>
            <a:pPr marL="225425" lvl="3" indent="-225425">
              <a:defRPr/>
            </a:pPr>
            <a:r>
              <a:rPr lang="en-US" sz="2000" dirty="0"/>
              <a:t>Pregnancy/STD tests</a:t>
            </a:r>
          </a:p>
          <a:p>
            <a:pPr marL="225425" lvl="3" indent="-225425">
              <a:defRPr/>
            </a:pPr>
            <a:r>
              <a:rPr lang="en-US" sz="2000" dirty="0"/>
              <a:t>Statements from family, roommates, etc. </a:t>
            </a:r>
          </a:p>
        </p:txBody>
      </p:sp>
      <p:sp>
        <p:nvSpPr>
          <p:cNvPr id="5" name="Slide Number Placeholder 4">
            <a:extLst>
              <a:ext uri="{FF2B5EF4-FFF2-40B4-BE49-F238E27FC236}">
                <a16:creationId xmlns:a16="http://schemas.microsoft.com/office/drawing/2014/main" id="{3E197725-6AFA-4B14-957D-022C27A85FE4}"/>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586109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Markers</a:t>
            </a:r>
            <a:endParaRPr lang="en-US" dirty="0"/>
          </a:p>
        </p:txBody>
      </p:sp>
      <p:sp>
        <p:nvSpPr>
          <p:cNvPr id="3" name="Content Placeholder 2"/>
          <p:cNvSpPr>
            <a:spLocks noGrp="1"/>
          </p:cNvSpPr>
          <p:nvPr>
            <p:ph idx="1"/>
            <p:custDataLst>
              <p:tags r:id="rId2"/>
            </p:custDataLst>
          </p:nvPr>
        </p:nvSpPr>
        <p:spPr>
          <a:xfrm>
            <a:off x="457200" y="2057401"/>
            <a:ext cx="8229600" cy="312174"/>
          </a:xfrm>
        </p:spPr>
        <p:txBody>
          <a:bodyPr>
            <a:noAutofit/>
          </a:bodyPr>
          <a:lstStyle/>
          <a:p>
            <a:pPr marL="0" lvl="3" indent="0">
              <a:spcAft>
                <a:spcPts val="600"/>
              </a:spcAft>
              <a:buClr>
                <a:srgbClr val="000066"/>
              </a:buClr>
              <a:buNone/>
              <a:defRPr/>
            </a:pPr>
            <a:r>
              <a:rPr lang="en-US" sz="2000" dirty="0"/>
              <a:t>Behavior changes: </a:t>
            </a:r>
          </a:p>
        </p:txBody>
      </p:sp>
      <p:pic>
        <p:nvPicPr>
          <p:cNvPr id="4098" name="Picture 2" descr="C:\Users\VBADENMOSSH\Pictures\nprc-open-folder.jpg"/>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742143" y="2369575"/>
            <a:ext cx="2934825" cy="18391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43FA93-6703-410E-A4B4-6A9C7C4A5FE8}"/>
              </a:ext>
            </a:extLst>
          </p:cNvPr>
          <p:cNvSpPr txBox="1"/>
          <p:nvPr>
            <p:custDataLst>
              <p:tags r:id="rId4"/>
            </p:custDataLst>
          </p:nvPr>
        </p:nvSpPr>
        <p:spPr>
          <a:xfrm>
            <a:off x="467032" y="2483517"/>
            <a:ext cx="5417574" cy="1862048"/>
          </a:xfrm>
          <a:prstGeom prst="rect">
            <a:avLst/>
          </a:prstGeom>
          <a:noFill/>
        </p:spPr>
        <p:txBody>
          <a:bodyPr wrap="square" rtlCol="0">
            <a:spAutoFit/>
          </a:bodyPr>
          <a:lstStyle/>
          <a:p>
            <a:pPr marL="461963" lvl="4" indent="-236538">
              <a:spcAft>
                <a:spcPts val="600"/>
              </a:spcAft>
              <a:buClr>
                <a:schemeClr val="tx1"/>
              </a:buClr>
              <a:buFont typeface="Arial" panose="020B0604020202020204" pitchFamily="34" charset="0"/>
              <a:buChar char="•"/>
              <a:defRPr/>
            </a:pPr>
            <a:r>
              <a:rPr lang="en-US" sz="2000" dirty="0"/>
              <a:t>Substance abuse</a:t>
            </a:r>
          </a:p>
          <a:p>
            <a:pPr marL="461963" lvl="4" indent="-236538">
              <a:spcAft>
                <a:spcPts val="600"/>
              </a:spcAft>
              <a:buClr>
                <a:schemeClr val="tx1"/>
              </a:buClr>
              <a:buFont typeface="Arial" panose="020B0604020202020204" pitchFamily="34" charset="0"/>
              <a:buChar char="•"/>
              <a:defRPr/>
            </a:pPr>
            <a:r>
              <a:rPr lang="en-US" sz="2000" dirty="0"/>
              <a:t>Requests for a transfer to another duty assignment</a:t>
            </a:r>
          </a:p>
          <a:p>
            <a:pPr marL="461963" lvl="4" indent="-236538">
              <a:spcAft>
                <a:spcPts val="600"/>
              </a:spcAft>
              <a:buClr>
                <a:schemeClr val="tx1"/>
              </a:buClr>
              <a:buFont typeface="Arial" panose="020B0604020202020204" pitchFamily="34" charset="0"/>
              <a:buChar char="•"/>
              <a:defRPr/>
            </a:pPr>
            <a:r>
              <a:rPr lang="en-US" sz="2000" dirty="0"/>
              <a:t>Deterioration in work performance</a:t>
            </a:r>
          </a:p>
          <a:p>
            <a:pPr marL="461963" lvl="4" indent="-236538">
              <a:spcAft>
                <a:spcPts val="600"/>
              </a:spcAft>
              <a:buClr>
                <a:schemeClr val="tx1"/>
              </a:buClr>
              <a:buFont typeface="Arial" panose="020B0604020202020204" pitchFamily="34" charset="0"/>
              <a:buChar char="•"/>
              <a:defRPr/>
            </a:pPr>
            <a:r>
              <a:rPr lang="en-US" sz="2000" dirty="0"/>
              <a:t>Panic attacks, anxiety, depression, etc. </a:t>
            </a:r>
          </a:p>
        </p:txBody>
      </p:sp>
      <p:sp>
        <p:nvSpPr>
          <p:cNvPr id="6" name="TextBox 5">
            <a:extLst>
              <a:ext uri="{FF2B5EF4-FFF2-40B4-BE49-F238E27FC236}">
                <a16:creationId xmlns:a16="http://schemas.microsoft.com/office/drawing/2014/main" id="{76D22A4A-F950-4A1A-9C88-AB5C2428534D}"/>
              </a:ext>
            </a:extLst>
          </p:cNvPr>
          <p:cNvSpPr txBox="1"/>
          <p:nvPr>
            <p:custDataLst>
              <p:tags r:id="rId5"/>
            </p:custDataLst>
          </p:nvPr>
        </p:nvSpPr>
        <p:spPr>
          <a:xfrm>
            <a:off x="467032" y="4697469"/>
            <a:ext cx="7467600" cy="707886"/>
          </a:xfrm>
          <a:prstGeom prst="rect">
            <a:avLst/>
          </a:prstGeom>
          <a:noFill/>
        </p:spPr>
        <p:txBody>
          <a:bodyPr wrap="square" rtlCol="0">
            <a:spAutoFit/>
          </a:bodyPr>
          <a:lstStyle/>
          <a:p>
            <a:pPr>
              <a:spcAft>
                <a:spcPts val="600"/>
              </a:spcAft>
            </a:pPr>
            <a:r>
              <a:rPr lang="en-US" sz="2000" dirty="0"/>
              <a:t>These may be in the service personnel record – read the records completely  </a:t>
            </a:r>
          </a:p>
        </p:txBody>
      </p:sp>
      <p:sp>
        <p:nvSpPr>
          <p:cNvPr id="7" name="Slide Number Placeholder 6">
            <a:extLst>
              <a:ext uri="{FF2B5EF4-FFF2-40B4-BE49-F238E27FC236}">
                <a16:creationId xmlns:a16="http://schemas.microsoft.com/office/drawing/2014/main" id="{352E50CA-B224-4A66-B5A3-D0BBD33A12DC}"/>
              </a:ext>
            </a:extLst>
          </p:cNvPr>
          <p:cNvSpPr>
            <a:spLocks noGrp="1"/>
          </p:cNvSpPr>
          <p:nvPr>
            <p:ph type="sldNum" sz="quarter" idx="12"/>
            <p:custDataLst>
              <p:tags r:id="rId6"/>
            </p:custDataLst>
          </p:nvPr>
        </p:nvSpPr>
        <p:spPr>
          <a:xfrm>
            <a:off x="6931152" y="6601978"/>
            <a:ext cx="2133600" cy="365125"/>
          </a:xfrm>
        </p:spPr>
        <p:txBody>
          <a:bodyPr/>
          <a:lstStyle/>
          <a:p>
            <a:fld id="{7C414AED-89CE-4A48-8B2B-1B3A5C68EA2A}" type="slidenum">
              <a:rPr lang="en-US" smtClean="0"/>
              <a:pPr/>
              <a:t>14</a:t>
            </a:fld>
            <a:endParaRPr lang="en-US" dirty="0"/>
          </a:p>
        </p:txBody>
      </p:sp>
    </p:spTree>
    <p:extLst>
      <p:ext uri="{BB962C8B-B14F-4D97-AF65-F5344CB8AC3E}">
        <p14:creationId xmlns:p14="http://schemas.microsoft.com/office/powerpoint/2010/main" val="162373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793631"/>
            <a:ext cx="9144000" cy="1086867"/>
          </a:xfrm>
        </p:spPr>
        <p:txBody>
          <a:bodyPr>
            <a:normAutofit/>
          </a:bodyPr>
          <a:lstStyle/>
          <a:p>
            <a:pPr>
              <a:defRPr/>
            </a:pPr>
            <a:r>
              <a:rPr lang="en-US" dirty="0"/>
              <a:t>Requesting a PTSD DBQ based on personal trauma</a:t>
            </a:r>
          </a:p>
        </p:txBody>
      </p:sp>
      <p:sp>
        <p:nvSpPr>
          <p:cNvPr id="17411" name="Content Placeholder 4"/>
          <p:cNvSpPr>
            <a:spLocks noGrp="1"/>
          </p:cNvSpPr>
          <p:nvPr>
            <p:ph idx="1"/>
            <p:custDataLst>
              <p:tags r:id="rId2"/>
            </p:custDataLst>
          </p:nvPr>
        </p:nvSpPr>
        <p:spPr>
          <a:xfrm>
            <a:off x="457200" y="2057400"/>
            <a:ext cx="8229600" cy="3916363"/>
          </a:xfrm>
        </p:spPr>
        <p:txBody>
          <a:bodyPr/>
          <a:lstStyle/>
          <a:p>
            <a:r>
              <a:rPr lang="en-US" altLang="en-US" dirty="0"/>
              <a:t>Any marker appearing during the approximate time frame of the claimed MST stressor will be sufficient to go forward with scheduling a VA examination and </a:t>
            </a:r>
            <a:r>
              <a:rPr lang="en-US" altLang="en-US" i="1" dirty="0"/>
              <a:t>requesting a clinician’s opinion as to whether the marker can be associated with occurrence of a stressor </a:t>
            </a:r>
            <a:r>
              <a:rPr lang="en-US" altLang="en-US" dirty="0"/>
              <a:t>and, if so, whether current PTSD symptoms are related to that in-service stressor.</a:t>
            </a:r>
          </a:p>
          <a:p>
            <a:endParaRPr lang="en-US" altLang="en-US" dirty="0"/>
          </a:p>
        </p:txBody>
      </p:sp>
      <p:sp>
        <p:nvSpPr>
          <p:cNvPr id="3" name="Slide Number Placeholder 2">
            <a:extLst>
              <a:ext uri="{FF2B5EF4-FFF2-40B4-BE49-F238E27FC236}">
                <a16:creationId xmlns:a16="http://schemas.microsoft.com/office/drawing/2014/main" id="{B989EBAB-92AE-429D-8D78-86699C419FDB}"/>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15</a:t>
            </a:fld>
            <a:endParaRPr lang="en-US" dirty="0"/>
          </a:p>
        </p:txBody>
      </p:sp>
    </p:spTree>
    <p:extLst>
      <p:ext uri="{BB962C8B-B14F-4D97-AF65-F5344CB8AC3E}">
        <p14:creationId xmlns:p14="http://schemas.microsoft.com/office/powerpoint/2010/main" val="9349723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altLang="en-US" dirty="0"/>
              <a:t>PTSD due to Hostile Military or Terrorist Activities</a:t>
            </a:r>
          </a:p>
        </p:txBody>
      </p:sp>
      <p:sp>
        <p:nvSpPr>
          <p:cNvPr id="8196" name="Rectangle 3"/>
          <p:cNvSpPr>
            <a:spLocks noGrp="1" noChangeArrowheads="1"/>
          </p:cNvSpPr>
          <p:nvPr>
            <p:ph idx="1"/>
            <p:custDataLst>
              <p:tags r:id="rId2"/>
            </p:custDataLst>
          </p:nvPr>
        </p:nvSpPr>
        <p:spPr>
          <a:xfrm>
            <a:off x="457200" y="2057400"/>
            <a:ext cx="8229600" cy="400665"/>
          </a:xfrm>
          <a:prstGeom prst="rect">
            <a:avLst/>
          </a:prstGeom>
          <a:extLst/>
        </p:spPr>
        <p:txBody>
          <a:bodyPr>
            <a:normAutofit/>
          </a:bodyPr>
          <a:lstStyle/>
          <a:p>
            <a:pPr marL="0" lvl="3" indent="0">
              <a:spcAft>
                <a:spcPts val="600"/>
              </a:spcAft>
              <a:buClr>
                <a:srgbClr val="000066"/>
              </a:buClr>
              <a:buNone/>
              <a:defRPr/>
            </a:pPr>
            <a:r>
              <a:rPr lang="en-US" sz="2000" dirty="0">
                <a:latin typeface="+mj-lt"/>
                <a:cs typeface="+mn-cs"/>
              </a:rPr>
              <a:t>Regulation change to 3.304(f)(3) on July 13, 2010:  </a:t>
            </a:r>
            <a:endParaRPr lang="en-US" sz="2400" dirty="0">
              <a:latin typeface="+mj-lt"/>
            </a:endParaRPr>
          </a:p>
        </p:txBody>
      </p:sp>
      <p:sp>
        <p:nvSpPr>
          <p:cNvPr id="2" name="TextBox 1">
            <a:extLst>
              <a:ext uri="{FF2B5EF4-FFF2-40B4-BE49-F238E27FC236}">
                <a16:creationId xmlns:a16="http://schemas.microsoft.com/office/drawing/2014/main" id="{292A29FA-D656-4BB3-AED4-C2436BB9E726}"/>
              </a:ext>
            </a:extLst>
          </p:cNvPr>
          <p:cNvSpPr txBox="1"/>
          <p:nvPr>
            <p:custDataLst>
              <p:tags r:id="rId3"/>
            </p:custDataLst>
          </p:nvPr>
        </p:nvSpPr>
        <p:spPr>
          <a:xfrm>
            <a:off x="452284" y="2458065"/>
            <a:ext cx="8180439" cy="3093154"/>
          </a:xfrm>
          <a:prstGeom prst="rect">
            <a:avLst/>
          </a:prstGeom>
          <a:noFill/>
        </p:spPr>
        <p:txBody>
          <a:bodyPr wrap="square" rtlCol="0">
            <a:spAutoFit/>
          </a:bodyPr>
          <a:lstStyle/>
          <a:p>
            <a:pPr marL="461963" lvl="4" indent="-236538">
              <a:spcAft>
                <a:spcPts val="600"/>
              </a:spcAft>
              <a:buClr>
                <a:schemeClr val="tx1"/>
              </a:buClr>
              <a:buFont typeface="Arial" panose="020B0604020202020204" pitchFamily="34" charset="0"/>
              <a:buChar char="•"/>
              <a:defRPr/>
            </a:pPr>
            <a:r>
              <a:rPr lang="en-US" sz="2000" dirty="0">
                <a:latin typeface="+mj-lt"/>
              </a:rPr>
              <a:t>Relaxed the evidentiary standard for establishing the required in-service stressor in certain cases</a:t>
            </a:r>
          </a:p>
          <a:p>
            <a:pPr marL="461963" lvl="4" indent="-236538">
              <a:spcAft>
                <a:spcPts val="600"/>
              </a:spcAft>
              <a:buClr>
                <a:schemeClr val="tx1"/>
              </a:buClr>
              <a:buFont typeface="Arial" panose="020B0604020202020204" pitchFamily="34" charset="0"/>
              <a:buChar char="•"/>
              <a:defRPr/>
            </a:pPr>
            <a:r>
              <a:rPr lang="en-US" sz="2000" dirty="0">
                <a:latin typeface="+mj-lt"/>
              </a:rPr>
              <a:t>Acknowledges the inherently stressful nature of the places, types, and circumstances of service in which fear of hostile military or terrorist activities is ongoing</a:t>
            </a:r>
          </a:p>
          <a:p>
            <a:pPr marL="461963" lvl="4" indent="-236538">
              <a:spcAft>
                <a:spcPts val="600"/>
              </a:spcAft>
              <a:buClr>
                <a:schemeClr val="tx1"/>
              </a:buClr>
              <a:buFont typeface="Arial" panose="020B0604020202020204" pitchFamily="34" charset="0"/>
              <a:buChar char="•"/>
              <a:defRPr/>
            </a:pPr>
            <a:r>
              <a:rPr lang="en-US" sz="2000" dirty="0">
                <a:latin typeface="+mj-lt"/>
              </a:rPr>
              <a:t>Represents one more change in a progression of lowering the threshold for verifying stressors</a:t>
            </a:r>
          </a:p>
          <a:p>
            <a:pPr marL="461963" lvl="4" indent="-236538">
              <a:spcAft>
                <a:spcPts val="600"/>
              </a:spcAft>
              <a:buClr>
                <a:schemeClr val="tx1"/>
              </a:buClr>
              <a:buFont typeface="Arial" panose="020B0604020202020204" pitchFamily="34" charset="0"/>
              <a:buChar char="•"/>
              <a:defRPr/>
            </a:pPr>
            <a:r>
              <a:rPr lang="en-US" sz="2000" dirty="0">
                <a:latin typeface="+mj-lt"/>
              </a:rPr>
              <a:t>Dictated who performs PTSD examinations involving these claims (in the law, but not exclusive to fear) </a:t>
            </a:r>
          </a:p>
        </p:txBody>
      </p:sp>
      <p:sp>
        <p:nvSpPr>
          <p:cNvPr id="3" name="Slide Number Placeholder 2">
            <a:extLst>
              <a:ext uri="{FF2B5EF4-FFF2-40B4-BE49-F238E27FC236}">
                <a16:creationId xmlns:a16="http://schemas.microsoft.com/office/drawing/2014/main" id="{2CB6EBBE-8DFF-44C6-B8D0-C5A8C9F2A86E}"/>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16</a:t>
            </a:fld>
            <a:endParaRPr lang="en-US" dirty="0"/>
          </a:p>
        </p:txBody>
      </p:sp>
    </p:spTree>
    <p:extLst>
      <p:ext uri="{BB962C8B-B14F-4D97-AF65-F5344CB8AC3E}">
        <p14:creationId xmlns:p14="http://schemas.microsoft.com/office/powerpoint/2010/main" val="28226944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altLang="en-US" dirty="0"/>
              <a:t>PTSD due to Hostile Military or Terrorist Activities (cont’d)</a:t>
            </a:r>
          </a:p>
        </p:txBody>
      </p:sp>
      <p:sp>
        <p:nvSpPr>
          <p:cNvPr id="8196" name="Rectangle 3"/>
          <p:cNvSpPr>
            <a:spLocks noGrp="1" noChangeArrowheads="1"/>
          </p:cNvSpPr>
          <p:nvPr>
            <p:ph idx="1"/>
            <p:custDataLst>
              <p:tags r:id="rId2"/>
            </p:custDataLst>
          </p:nvPr>
        </p:nvSpPr>
        <p:spPr>
          <a:xfrm>
            <a:off x="457200" y="2057400"/>
            <a:ext cx="8229600" cy="3916363"/>
          </a:xfrm>
          <a:prstGeom prst="rect">
            <a:avLst/>
          </a:prstGeom>
          <a:extLst/>
        </p:spPr>
        <p:txBody>
          <a:bodyPr/>
          <a:lstStyle/>
          <a:p>
            <a:pPr marL="225425" lvl="3" indent="-225425">
              <a:defRPr/>
            </a:pPr>
            <a:r>
              <a:rPr lang="en-US" sz="2000" dirty="0">
                <a:latin typeface="+mj-lt"/>
                <a:cs typeface="+mn-cs"/>
              </a:rPr>
              <a:t>Defines “Fear of hostile military or terrorist activity”</a:t>
            </a:r>
          </a:p>
          <a:p>
            <a:pPr marL="225425" lvl="3" indent="-225425">
              <a:defRPr/>
            </a:pPr>
            <a:r>
              <a:rPr lang="en-US" sz="2000" dirty="0">
                <a:latin typeface="+mj-lt"/>
                <a:cs typeface="+mn-cs"/>
              </a:rPr>
              <a:t>VA Form 21-0781 is still requested from the Veteran, but not necessarily required to adjudicate a fear based PTSD claim. Use of VA Form 21-0781 is intended to assist with gathering evidence to identify the stressor, not verify the stressor.  It is not meant to be a rigid requirement that unnecessarily delays the processing of PTSD claims</a:t>
            </a:r>
          </a:p>
          <a:p>
            <a:pPr marL="225425" lvl="3" indent="-225425">
              <a:defRPr/>
            </a:pPr>
            <a:r>
              <a:rPr lang="en-US" sz="2000" dirty="0">
                <a:latin typeface="+mj-lt"/>
                <a:cs typeface="+mn-cs"/>
              </a:rPr>
              <a:t>Should drastically reduce JSRRC requests (JSRRC will still be verifying non-combat and personal assault stressors)</a:t>
            </a:r>
            <a:r>
              <a:rPr lang="en-US" sz="2100" dirty="0">
                <a:latin typeface="Times New Roman" panose="02020603050405020304" pitchFamily="18" charset="0"/>
                <a:cs typeface="+mn-cs"/>
              </a:rPr>
              <a:t> </a:t>
            </a:r>
            <a:endParaRPr lang="en-US" sz="2000" dirty="0">
              <a:latin typeface="+mj-lt"/>
              <a:cs typeface="+mn-cs"/>
            </a:endParaRPr>
          </a:p>
        </p:txBody>
      </p:sp>
      <p:sp>
        <p:nvSpPr>
          <p:cNvPr id="2" name="Slide Number Placeholder 1">
            <a:extLst>
              <a:ext uri="{FF2B5EF4-FFF2-40B4-BE49-F238E27FC236}">
                <a16:creationId xmlns:a16="http://schemas.microsoft.com/office/drawing/2014/main" id="{5C0F562B-74DD-4C9A-A165-7CCFA3C6B236}"/>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17</a:t>
            </a:fld>
            <a:endParaRPr lang="en-US" dirty="0"/>
          </a:p>
        </p:txBody>
      </p:sp>
    </p:spTree>
    <p:extLst>
      <p:ext uri="{BB962C8B-B14F-4D97-AF65-F5344CB8AC3E}">
        <p14:creationId xmlns:p14="http://schemas.microsoft.com/office/powerpoint/2010/main" val="26629875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altLang="en-US" dirty="0"/>
              <a:t>What is NOT “fear of hostile military or terrorist activity”?</a:t>
            </a:r>
          </a:p>
        </p:txBody>
      </p:sp>
      <p:sp>
        <p:nvSpPr>
          <p:cNvPr id="8196" name="Rectangle 3"/>
          <p:cNvSpPr>
            <a:spLocks noGrp="1" noChangeArrowheads="1"/>
          </p:cNvSpPr>
          <p:nvPr>
            <p:ph idx="1"/>
            <p:custDataLst>
              <p:tags r:id="rId2"/>
            </p:custDataLst>
          </p:nvPr>
        </p:nvSpPr>
        <p:spPr>
          <a:xfrm>
            <a:off x="457200" y="2057400"/>
            <a:ext cx="8229600" cy="3916363"/>
          </a:xfrm>
          <a:prstGeom prst="rect">
            <a:avLst/>
          </a:prstGeom>
          <a:extLst/>
        </p:spPr>
        <p:txBody>
          <a:bodyPr/>
          <a:lstStyle/>
          <a:p>
            <a:pPr marL="225425" lvl="3" indent="-225425">
              <a:defRPr/>
            </a:pPr>
            <a:r>
              <a:rPr lang="en-US" sz="2000" dirty="0">
                <a:latin typeface="+mj-lt"/>
                <a:cs typeface="+mn-cs"/>
              </a:rPr>
              <a:t>A </a:t>
            </a:r>
            <a:r>
              <a:rPr lang="en-US" sz="2000" dirty="0">
                <a:latin typeface="+mj-lt"/>
              </a:rPr>
              <a:t>Veteran who claims a fear-based stressor associated with anticipation of future deployment to a location of hostile military or terrorist activity does not meet the criteria established under the new rule.  Evidence of actual deployment or evidence of experiencing an actual threat to the integrity of the Veteran or others is required.</a:t>
            </a:r>
          </a:p>
          <a:p>
            <a:pPr marL="225425" lvl="3" indent="-225425">
              <a:defRPr/>
            </a:pPr>
            <a:r>
              <a:rPr lang="en-US" sz="2000" dirty="0">
                <a:latin typeface="+mj-lt"/>
              </a:rPr>
              <a:t>A fear-based stressor claimed to have resulted from learning of the death of another person when such death occurred remote from the Veteran in a location of hostile military or terrorist activity does not meet the required criteria.</a:t>
            </a:r>
            <a:r>
              <a:rPr lang="en-US" sz="2100" dirty="0">
                <a:latin typeface="Times New Roman" panose="02020603050405020304" pitchFamily="18" charset="0"/>
              </a:rPr>
              <a:t> </a:t>
            </a:r>
            <a:endParaRPr lang="en-US" sz="2000" dirty="0">
              <a:latin typeface="+mj-lt"/>
              <a:cs typeface="+mn-cs"/>
            </a:endParaRPr>
          </a:p>
        </p:txBody>
      </p:sp>
      <p:sp>
        <p:nvSpPr>
          <p:cNvPr id="2" name="Slide Number Placeholder 1">
            <a:extLst>
              <a:ext uri="{FF2B5EF4-FFF2-40B4-BE49-F238E27FC236}">
                <a16:creationId xmlns:a16="http://schemas.microsoft.com/office/drawing/2014/main" id="{8D6C71A8-031E-4378-8550-48C2FE9F43B5}"/>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18</a:t>
            </a:fld>
            <a:endParaRPr lang="en-US" dirty="0"/>
          </a:p>
        </p:txBody>
      </p:sp>
    </p:spTree>
    <p:extLst>
      <p:ext uri="{BB962C8B-B14F-4D97-AF65-F5344CB8AC3E}">
        <p14:creationId xmlns:p14="http://schemas.microsoft.com/office/powerpoint/2010/main" val="9709506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altLang="en-US" dirty="0"/>
              <a:t>PTSD Due to Hostile Military or Terrorist Activities (cont’d)</a:t>
            </a:r>
          </a:p>
        </p:txBody>
      </p:sp>
      <p:sp>
        <p:nvSpPr>
          <p:cNvPr id="8196" name="Rectangle 3"/>
          <p:cNvSpPr>
            <a:spLocks noGrp="1" noChangeArrowheads="1"/>
          </p:cNvSpPr>
          <p:nvPr>
            <p:ph idx="1"/>
            <p:custDataLst>
              <p:tags r:id="rId2"/>
            </p:custDataLst>
          </p:nvPr>
        </p:nvSpPr>
        <p:spPr>
          <a:xfrm>
            <a:off x="457200" y="2057401"/>
            <a:ext cx="8229600" cy="365126"/>
          </a:xfrm>
          <a:prstGeom prst="rect">
            <a:avLst/>
          </a:prstGeom>
          <a:extLst/>
        </p:spPr>
        <p:txBody>
          <a:bodyPr>
            <a:normAutofit fontScale="92500" lnSpcReduction="10000"/>
          </a:bodyPr>
          <a:lstStyle/>
          <a:p>
            <a:pPr marL="0" lvl="3" indent="0">
              <a:spcAft>
                <a:spcPts val="600"/>
              </a:spcAft>
              <a:buClr>
                <a:srgbClr val="000066"/>
              </a:buClr>
              <a:buNone/>
              <a:defRPr/>
            </a:pPr>
            <a:r>
              <a:rPr lang="en-US" sz="2000" dirty="0">
                <a:latin typeface="+mj-lt"/>
                <a:cs typeface="+mn-cs"/>
              </a:rPr>
              <a:t>When to schedule exams based on the new criteria:  </a:t>
            </a:r>
            <a:endParaRPr lang="en-US" sz="2400" dirty="0">
              <a:latin typeface="+mj-lt"/>
            </a:endParaRPr>
          </a:p>
        </p:txBody>
      </p:sp>
      <p:sp>
        <p:nvSpPr>
          <p:cNvPr id="3" name="TextBox 2">
            <a:extLst>
              <a:ext uri="{FF2B5EF4-FFF2-40B4-BE49-F238E27FC236}">
                <a16:creationId xmlns:a16="http://schemas.microsoft.com/office/drawing/2014/main" id="{4A4CD1EA-598E-438F-B2D2-43F38D08B5CB}"/>
              </a:ext>
            </a:extLst>
          </p:cNvPr>
          <p:cNvSpPr txBox="1"/>
          <p:nvPr>
            <p:custDataLst>
              <p:tags r:id="rId3"/>
            </p:custDataLst>
          </p:nvPr>
        </p:nvSpPr>
        <p:spPr>
          <a:xfrm>
            <a:off x="471949" y="2422527"/>
            <a:ext cx="8239432" cy="1400383"/>
          </a:xfrm>
          <a:prstGeom prst="rect">
            <a:avLst/>
          </a:prstGeom>
          <a:noFill/>
        </p:spPr>
        <p:txBody>
          <a:bodyPr wrap="square" rtlCol="0">
            <a:spAutoFit/>
          </a:bodyPr>
          <a:lstStyle/>
          <a:p>
            <a:pPr marL="461963" lvl="4" indent="-236538">
              <a:spcAft>
                <a:spcPts val="600"/>
              </a:spcAft>
              <a:buClr>
                <a:schemeClr val="tx1"/>
              </a:buClr>
              <a:buFont typeface="Arial" panose="020B0604020202020204" pitchFamily="34" charset="0"/>
              <a:buChar char="•"/>
              <a:defRPr/>
            </a:pPr>
            <a:r>
              <a:rPr lang="en-US" sz="2000" dirty="0">
                <a:latin typeface="+mj-lt"/>
              </a:rPr>
              <a:t>Claim for PTSD received </a:t>
            </a:r>
            <a:r>
              <a:rPr lang="en-US" sz="2000" i="1" dirty="0">
                <a:latin typeface="+mj-lt"/>
              </a:rPr>
              <a:t>with a diagnosis or symptoms noted</a:t>
            </a:r>
          </a:p>
          <a:p>
            <a:pPr marL="461963" lvl="4" indent="-236538">
              <a:spcAft>
                <a:spcPts val="600"/>
              </a:spcAft>
              <a:buClr>
                <a:schemeClr val="tx1"/>
              </a:buClr>
              <a:buFont typeface="Arial" panose="020B0604020202020204" pitchFamily="34" charset="0"/>
              <a:buChar char="•"/>
              <a:defRPr/>
            </a:pPr>
            <a:r>
              <a:rPr lang="en-US" sz="2000" dirty="0">
                <a:latin typeface="+mj-lt"/>
              </a:rPr>
              <a:t>Receipt of verified service records or other evidence showing service in an area that would involve “hostile military or terrorist activity” (DD214 or other official records)  </a:t>
            </a:r>
          </a:p>
        </p:txBody>
      </p:sp>
      <p:sp>
        <p:nvSpPr>
          <p:cNvPr id="4" name="Slide Number Placeholder 3">
            <a:extLst>
              <a:ext uri="{FF2B5EF4-FFF2-40B4-BE49-F238E27FC236}">
                <a16:creationId xmlns:a16="http://schemas.microsoft.com/office/drawing/2014/main" id="{FBAE2E30-2032-432A-8219-716990B13FFD}"/>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19</a:t>
            </a:fld>
            <a:endParaRPr lang="en-US" dirty="0"/>
          </a:p>
        </p:txBody>
      </p:sp>
    </p:spTree>
    <p:extLst>
      <p:ext uri="{BB962C8B-B14F-4D97-AF65-F5344CB8AC3E}">
        <p14:creationId xmlns:p14="http://schemas.microsoft.com/office/powerpoint/2010/main" val="31790276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lvl="3" indent="-225425">
              <a:defRPr/>
            </a:pPr>
            <a:r>
              <a:rPr lang="en-US" sz="2000" dirty="0"/>
              <a:t>Review the rating requirements for PTSD</a:t>
            </a:r>
          </a:p>
          <a:p>
            <a:pPr marL="225425" lvl="3" indent="-225425">
              <a:defRPr/>
            </a:pPr>
            <a:r>
              <a:rPr lang="en-US" sz="2000" dirty="0"/>
              <a:t>Identify other mental disorders</a:t>
            </a:r>
          </a:p>
          <a:p>
            <a:pPr marL="225425" lvl="3" indent="-225425">
              <a:defRPr/>
            </a:pPr>
            <a:r>
              <a:rPr lang="en-US" sz="2000" dirty="0"/>
              <a:t>Review court cases concerning mental disorders and service connection</a:t>
            </a:r>
          </a:p>
          <a:p>
            <a:pPr marL="225425" lvl="3" indent="-225425">
              <a:defRPr/>
            </a:pPr>
            <a:r>
              <a:rPr lang="en-US" sz="2000" dirty="0"/>
              <a:t>Review Diagnostic and Statistical Manual of Mental Disorders, Fifth Edition (DSM-V) criteria for mental disorders</a:t>
            </a:r>
          </a:p>
          <a:p>
            <a:pPr marL="225425" lvl="3" indent="-225425">
              <a:defRPr/>
            </a:pPr>
            <a:r>
              <a:rPr lang="en-US" sz="2000" dirty="0"/>
              <a:t>Discuss the evaluation of mental disorders</a:t>
            </a:r>
          </a:p>
          <a:p>
            <a:pPr marL="225425" lvl="3" indent="-225425">
              <a:defRPr/>
            </a:pPr>
            <a:r>
              <a:rPr lang="en-US" sz="2000" dirty="0"/>
              <a:t>Identify how to prepare a Competency rating decision </a:t>
            </a:r>
          </a:p>
        </p:txBody>
      </p:sp>
      <p:sp>
        <p:nvSpPr>
          <p:cNvPr id="5" name="Slide Number Placeholder 4">
            <a:extLst>
              <a:ext uri="{FF2B5EF4-FFF2-40B4-BE49-F238E27FC236}">
                <a16:creationId xmlns:a16="http://schemas.microsoft.com/office/drawing/2014/main" id="{B62667BF-1BA0-40AC-B1E8-78014A1DF49C}"/>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3703132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altLang="en-US" dirty="0"/>
              <a:t>PTSD Due to Hostile Military or Terrorist Activities (cont’d)</a:t>
            </a:r>
          </a:p>
        </p:txBody>
      </p:sp>
      <p:sp>
        <p:nvSpPr>
          <p:cNvPr id="8196" name="Rectangle 3"/>
          <p:cNvSpPr>
            <a:spLocks noGrp="1" noChangeArrowheads="1"/>
          </p:cNvSpPr>
          <p:nvPr>
            <p:ph idx="1"/>
            <p:custDataLst>
              <p:tags r:id="rId2"/>
            </p:custDataLst>
          </p:nvPr>
        </p:nvSpPr>
        <p:spPr>
          <a:xfrm>
            <a:off x="457200" y="2057401"/>
            <a:ext cx="8229600" cy="3330676"/>
          </a:xfrm>
          <a:prstGeom prst="rect">
            <a:avLst/>
          </a:prstGeom>
          <a:extLst/>
        </p:spPr>
        <p:txBody>
          <a:bodyPr>
            <a:noAutofit/>
          </a:bodyPr>
          <a:lstStyle/>
          <a:p>
            <a:pPr marL="225425" lvl="3" indent="-225425">
              <a:spcAft>
                <a:spcPts val="600"/>
              </a:spcAft>
              <a:buClr>
                <a:schemeClr val="tx1"/>
              </a:buClr>
              <a:defRPr/>
            </a:pPr>
            <a:r>
              <a:rPr lang="en-US" sz="2000" dirty="0">
                <a:latin typeface="+mj-lt"/>
                <a:cs typeface="+mn-cs"/>
              </a:rPr>
              <a:t>Rating Decision Grants: Must clearly document in the decision that the Veteran’s lay testimony was adequate to establish occurrence of the claimed stressor and that the claimed stressor is consistent with the places, types, and circumstances of service</a:t>
            </a:r>
          </a:p>
          <a:p>
            <a:pPr marL="225425" lvl="3" indent="-225425">
              <a:spcAft>
                <a:spcPts val="600"/>
              </a:spcAft>
              <a:buClr>
                <a:schemeClr val="tx1"/>
              </a:buClr>
              <a:defRPr/>
            </a:pPr>
            <a:endParaRPr lang="en-US" sz="2000" dirty="0">
              <a:latin typeface="+mj-lt"/>
            </a:endParaRPr>
          </a:p>
          <a:p>
            <a:pPr marL="225425" lvl="3" indent="-225425">
              <a:spcAft>
                <a:spcPts val="600"/>
              </a:spcAft>
              <a:buClr>
                <a:schemeClr val="tx1"/>
              </a:buClr>
              <a:defRPr/>
            </a:pPr>
            <a:r>
              <a:rPr lang="en-US" sz="2000" dirty="0">
                <a:latin typeface="+mj-lt"/>
              </a:rPr>
              <a:t>Rating Decision Denials based on fear: Must be completed using the long form narrative format. Explain why the evidence of record failed to meet any element(s) required for service connection; reasons or basis must be otherwise sufficient to allow the Veteran to understand the reason for denial  </a:t>
            </a:r>
            <a:endParaRPr lang="en-US" sz="2000" dirty="0">
              <a:latin typeface="+mj-lt"/>
              <a:cs typeface="+mn-cs"/>
            </a:endParaRPr>
          </a:p>
        </p:txBody>
      </p:sp>
      <p:sp>
        <p:nvSpPr>
          <p:cNvPr id="2" name="TextBox 1">
            <a:extLst>
              <a:ext uri="{FF2B5EF4-FFF2-40B4-BE49-F238E27FC236}">
                <a16:creationId xmlns:a16="http://schemas.microsoft.com/office/drawing/2014/main" id="{14341812-9EF8-4131-A4B1-F16C71458842}"/>
              </a:ext>
            </a:extLst>
          </p:cNvPr>
          <p:cNvSpPr txBox="1"/>
          <p:nvPr>
            <p:custDataLst>
              <p:tags r:id="rId3"/>
            </p:custDataLst>
          </p:nvPr>
        </p:nvSpPr>
        <p:spPr>
          <a:xfrm>
            <a:off x="467033" y="5561548"/>
            <a:ext cx="8219767" cy="707886"/>
          </a:xfrm>
          <a:prstGeom prst="rect">
            <a:avLst/>
          </a:prstGeom>
          <a:noFill/>
        </p:spPr>
        <p:txBody>
          <a:bodyPr wrap="square" rtlCol="0">
            <a:spAutoFit/>
          </a:bodyPr>
          <a:lstStyle/>
          <a:p>
            <a:pPr marL="117475">
              <a:spcAft>
                <a:spcPts val="600"/>
              </a:spcAft>
            </a:pPr>
            <a:r>
              <a:rPr lang="en-US" sz="2000" dirty="0">
                <a:latin typeface="+mj-lt"/>
              </a:rPr>
              <a:t>Reference: M21-1, Part III, Subpart iv, 6.C - Completing the Rating Decision  Narrative </a:t>
            </a:r>
          </a:p>
        </p:txBody>
      </p:sp>
      <p:sp>
        <p:nvSpPr>
          <p:cNvPr id="3" name="Slide Number Placeholder 2">
            <a:extLst>
              <a:ext uri="{FF2B5EF4-FFF2-40B4-BE49-F238E27FC236}">
                <a16:creationId xmlns:a16="http://schemas.microsoft.com/office/drawing/2014/main" id="{E5B8ED8E-577D-422C-89ED-63B24ADD9DAD}"/>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20</a:t>
            </a:fld>
            <a:endParaRPr lang="en-US" dirty="0"/>
          </a:p>
        </p:txBody>
      </p:sp>
    </p:spTree>
    <p:extLst>
      <p:ext uri="{BB962C8B-B14F-4D97-AF65-F5344CB8AC3E}">
        <p14:creationId xmlns:p14="http://schemas.microsoft.com/office/powerpoint/2010/main" val="3017631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altLang="en-US" dirty="0"/>
              <a:t>PTSD Due to Hostile Military or Terrorist Activities (cont’d)</a:t>
            </a:r>
          </a:p>
        </p:txBody>
      </p:sp>
      <p:sp>
        <p:nvSpPr>
          <p:cNvPr id="8196" name="Rectangle 3"/>
          <p:cNvSpPr>
            <a:spLocks noGrp="1" noChangeArrowheads="1"/>
          </p:cNvSpPr>
          <p:nvPr>
            <p:ph idx="1"/>
            <p:custDataLst>
              <p:tags r:id="rId2"/>
            </p:custDataLst>
          </p:nvPr>
        </p:nvSpPr>
        <p:spPr>
          <a:xfrm>
            <a:off x="457200" y="2057400"/>
            <a:ext cx="8229600" cy="3916363"/>
          </a:xfrm>
          <a:prstGeom prst="rect">
            <a:avLst/>
          </a:prstGeom>
          <a:extLst/>
        </p:spPr>
        <p:txBody>
          <a:bodyPr/>
          <a:lstStyle/>
          <a:p>
            <a:pPr marL="225425" lvl="3" indent="-225425">
              <a:defRPr/>
            </a:pPr>
            <a:r>
              <a:rPr lang="en-US" sz="2000" dirty="0">
                <a:latin typeface="+mj-lt"/>
                <a:cs typeface="+mn-cs"/>
              </a:rPr>
              <a:t>Summary of the new regulation:</a:t>
            </a:r>
          </a:p>
          <a:p>
            <a:pPr marL="461963" lvl="4" indent="-236538">
              <a:spcAft>
                <a:spcPts val="600"/>
              </a:spcAft>
              <a:buClr>
                <a:schemeClr val="tx1"/>
              </a:buClr>
              <a:defRPr/>
            </a:pPr>
            <a:r>
              <a:rPr lang="en-US" sz="1800" dirty="0">
                <a:latin typeface="+mj-lt"/>
                <a:cs typeface="+mn-cs"/>
              </a:rPr>
              <a:t>Lay testimony may now be used to concede stressors for persons with no combat badge</a:t>
            </a:r>
          </a:p>
          <a:p>
            <a:pPr marL="461963" lvl="4" indent="-236538">
              <a:spcAft>
                <a:spcPts val="600"/>
              </a:spcAft>
              <a:buClr>
                <a:schemeClr val="tx1"/>
              </a:buClr>
              <a:defRPr/>
            </a:pPr>
            <a:r>
              <a:rPr lang="en-US" sz="1800" dirty="0">
                <a:latin typeface="+mj-lt"/>
                <a:cs typeface="+mn-cs"/>
              </a:rPr>
              <a:t>Specific instructions on who may do examinations</a:t>
            </a:r>
          </a:p>
          <a:p>
            <a:pPr marL="461963" lvl="4" indent="-236538">
              <a:spcAft>
                <a:spcPts val="600"/>
              </a:spcAft>
              <a:buClr>
                <a:schemeClr val="tx1"/>
              </a:buClr>
              <a:defRPr/>
            </a:pPr>
            <a:r>
              <a:rPr lang="en-US" sz="1800" dirty="0">
                <a:latin typeface="+mj-lt"/>
                <a:cs typeface="+mn-cs"/>
              </a:rPr>
              <a:t>Simplifies the stressor verification process for VA </a:t>
            </a:r>
          </a:p>
        </p:txBody>
      </p:sp>
      <p:sp>
        <p:nvSpPr>
          <p:cNvPr id="2" name="Slide Number Placeholder 1">
            <a:extLst>
              <a:ext uri="{FF2B5EF4-FFF2-40B4-BE49-F238E27FC236}">
                <a16:creationId xmlns:a16="http://schemas.microsoft.com/office/drawing/2014/main" id="{8DBF640A-1E46-4529-BDE3-2A5C86D26746}"/>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21</a:t>
            </a:fld>
            <a:endParaRPr lang="en-US" dirty="0"/>
          </a:p>
        </p:txBody>
      </p:sp>
    </p:spTree>
    <p:extLst>
      <p:ext uri="{BB962C8B-B14F-4D97-AF65-F5344CB8AC3E}">
        <p14:creationId xmlns:p14="http://schemas.microsoft.com/office/powerpoint/2010/main" val="34858938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t>DSM-V Criteria</a:t>
            </a:r>
          </a:p>
        </p:txBody>
      </p:sp>
      <p:sp>
        <p:nvSpPr>
          <p:cNvPr id="8196" name="Rectangle 3"/>
          <p:cNvSpPr>
            <a:spLocks noGrp="1" noChangeArrowheads="1"/>
          </p:cNvSpPr>
          <p:nvPr>
            <p:ph idx="1"/>
            <p:custDataLst>
              <p:tags r:id="rId2"/>
            </p:custDataLst>
          </p:nvPr>
        </p:nvSpPr>
        <p:spPr>
          <a:xfrm>
            <a:off x="457200" y="2057401"/>
            <a:ext cx="8229600" cy="381000"/>
          </a:xfrm>
          <a:prstGeom prst="rect">
            <a:avLst/>
          </a:prstGeom>
        </p:spPr>
        <p:txBody>
          <a:bodyPr>
            <a:normAutofit lnSpcReduction="10000"/>
          </a:bodyPr>
          <a:lstStyle/>
          <a:p>
            <a:pPr marL="0" lvl="3" indent="0">
              <a:spcAft>
                <a:spcPts val="600"/>
              </a:spcAft>
              <a:buClr>
                <a:srgbClr val="000066"/>
              </a:buClr>
              <a:buNone/>
              <a:defRPr/>
            </a:pPr>
            <a:r>
              <a:rPr lang="en-US" sz="2000" dirty="0">
                <a:latin typeface="+mj-lt"/>
                <a:cs typeface="+mn-cs"/>
              </a:rPr>
              <a:t>Differences between DSM-IV </a:t>
            </a:r>
          </a:p>
        </p:txBody>
      </p:sp>
      <p:sp>
        <p:nvSpPr>
          <p:cNvPr id="2" name="TextBox 1">
            <a:extLst>
              <a:ext uri="{FF2B5EF4-FFF2-40B4-BE49-F238E27FC236}">
                <a16:creationId xmlns:a16="http://schemas.microsoft.com/office/drawing/2014/main" id="{3FD14EF1-E0F0-44BB-968F-2800BFEF27A8}"/>
              </a:ext>
            </a:extLst>
          </p:cNvPr>
          <p:cNvSpPr txBox="1"/>
          <p:nvPr>
            <p:custDataLst>
              <p:tags r:id="rId3"/>
            </p:custDataLst>
          </p:nvPr>
        </p:nvSpPr>
        <p:spPr>
          <a:xfrm>
            <a:off x="457200" y="2438401"/>
            <a:ext cx="8180439" cy="2785378"/>
          </a:xfrm>
          <a:prstGeom prst="rect">
            <a:avLst/>
          </a:prstGeom>
          <a:noFill/>
        </p:spPr>
        <p:txBody>
          <a:bodyPr wrap="square" rtlCol="0">
            <a:spAutoFit/>
          </a:bodyPr>
          <a:lstStyle/>
          <a:p>
            <a:pPr marL="461963" lvl="4" indent="-236538">
              <a:spcAft>
                <a:spcPts val="600"/>
              </a:spcAft>
              <a:buClr>
                <a:schemeClr val="tx1"/>
              </a:buClr>
              <a:buFont typeface="Arial" panose="020B0604020202020204" pitchFamily="34" charset="0"/>
              <a:buChar char="•"/>
              <a:defRPr/>
            </a:pPr>
            <a:r>
              <a:rPr lang="en-US" sz="2000" dirty="0">
                <a:latin typeface="+mj-lt"/>
              </a:rPr>
              <a:t>No multiaxial diagnosis</a:t>
            </a:r>
          </a:p>
          <a:p>
            <a:pPr marL="461963" lvl="4" indent="-236538">
              <a:spcAft>
                <a:spcPts val="600"/>
              </a:spcAft>
              <a:buClr>
                <a:schemeClr val="tx1"/>
              </a:buClr>
              <a:buFont typeface="Arial" panose="020B0604020202020204" pitchFamily="34" charset="0"/>
              <a:buChar char="•"/>
              <a:defRPr/>
            </a:pPr>
            <a:r>
              <a:rPr lang="en-US" sz="2000" dirty="0">
                <a:latin typeface="+mj-lt"/>
              </a:rPr>
              <a:t>No GAF score</a:t>
            </a:r>
          </a:p>
          <a:p>
            <a:pPr marL="461963" lvl="4" indent="-236538">
              <a:spcAft>
                <a:spcPts val="600"/>
              </a:spcAft>
              <a:buClr>
                <a:schemeClr val="tx1"/>
              </a:buClr>
              <a:buFont typeface="Arial" panose="020B0604020202020204" pitchFamily="34" charset="0"/>
              <a:buChar char="•"/>
              <a:defRPr/>
            </a:pPr>
            <a:r>
              <a:rPr lang="en-US" sz="2000" dirty="0">
                <a:latin typeface="+mj-lt"/>
              </a:rPr>
              <a:t>Can still diagnose under DSM-IV if not applicable under DSM-V, if dated prior to August 27, 2014</a:t>
            </a:r>
          </a:p>
          <a:p>
            <a:pPr marL="461963" lvl="4" indent="-236538">
              <a:spcAft>
                <a:spcPts val="600"/>
              </a:spcAft>
              <a:buClr>
                <a:schemeClr val="tx1"/>
              </a:buClr>
              <a:buFont typeface="Arial" panose="020B0604020202020204" pitchFamily="34" charset="0"/>
              <a:buChar char="•"/>
              <a:defRPr/>
            </a:pPr>
            <a:r>
              <a:rPr lang="en-US" sz="2000" dirty="0">
                <a:latin typeface="+mj-lt"/>
              </a:rPr>
              <a:t>Any examination performed on or after August 27, 2014, which does not conform to DSM-V criteria, does not meet the requirements of 38 CFR 4.125 and is inadequate for rating purposes  </a:t>
            </a:r>
          </a:p>
        </p:txBody>
      </p:sp>
      <p:sp>
        <p:nvSpPr>
          <p:cNvPr id="3" name="TextBox 2">
            <a:extLst>
              <a:ext uri="{FF2B5EF4-FFF2-40B4-BE49-F238E27FC236}">
                <a16:creationId xmlns:a16="http://schemas.microsoft.com/office/drawing/2014/main" id="{0D2C4673-DA3F-4409-ABD8-EF07C12B9C74}"/>
              </a:ext>
            </a:extLst>
          </p:cNvPr>
          <p:cNvSpPr txBox="1"/>
          <p:nvPr>
            <p:custDataLst>
              <p:tags r:id="rId4"/>
            </p:custDataLst>
          </p:nvPr>
        </p:nvSpPr>
        <p:spPr>
          <a:xfrm>
            <a:off x="457200" y="5312713"/>
            <a:ext cx="8229600" cy="400110"/>
          </a:xfrm>
          <a:prstGeom prst="rect">
            <a:avLst/>
          </a:prstGeom>
          <a:noFill/>
        </p:spPr>
        <p:txBody>
          <a:bodyPr wrap="square" rtlCol="0">
            <a:spAutoFit/>
          </a:bodyPr>
          <a:lstStyle/>
          <a:p>
            <a:pPr>
              <a:spcAft>
                <a:spcPts val="600"/>
              </a:spcAft>
            </a:pPr>
            <a:r>
              <a:rPr lang="en-US" sz="2000" dirty="0">
                <a:latin typeface="+mj-lt"/>
              </a:rPr>
              <a:t>Reference: M21-1MR, Part III.iv.3.A, Examination Requests  </a:t>
            </a:r>
          </a:p>
        </p:txBody>
      </p:sp>
      <p:sp>
        <p:nvSpPr>
          <p:cNvPr id="4" name="Slide Number Placeholder 3">
            <a:extLst>
              <a:ext uri="{FF2B5EF4-FFF2-40B4-BE49-F238E27FC236}">
                <a16:creationId xmlns:a16="http://schemas.microsoft.com/office/drawing/2014/main" id="{2B6F32CF-9A5A-4142-9858-620A324F054A}"/>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22</a:t>
            </a:fld>
            <a:endParaRPr lang="en-US" dirty="0"/>
          </a:p>
        </p:txBody>
      </p:sp>
    </p:spTree>
    <p:extLst>
      <p:ext uri="{BB962C8B-B14F-4D97-AF65-F5344CB8AC3E}">
        <p14:creationId xmlns:p14="http://schemas.microsoft.com/office/powerpoint/2010/main" val="4145320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t>DSM-V Criteria (cont’d)</a:t>
            </a:r>
          </a:p>
        </p:txBody>
      </p:sp>
      <p:sp>
        <p:nvSpPr>
          <p:cNvPr id="25603"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marL="225425" lvl="3" indent="-225425"/>
            <a:r>
              <a:rPr lang="en-US" altLang="en-US" sz="2000" dirty="0">
                <a:latin typeface="+mj-lt"/>
              </a:rPr>
              <a:t>When assigning an</a:t>
            </a:r>
            <a:r>
              <a:rPr lang="en-US" altLang="en-US" sz="2000" b="1" dirty="0">
                <a:latin typeface="+mj-lt"/>
              </a:rPr>
              <a:t> increased evaluation</a:t>
            </a:r>
            <a:r>
              <a:rPr lang="en-US" altLang="en-US" sz="2000" dirty="0">
                <a:latin typeface="+mj-lt"/>
              </a:rPr>
              <a:t> and the only mental health DBQ of record is based on historic DSM-IV criteria, do NOT request a new examination based on DSM-V criteria unless the examination is otherwise inadequate for rating purposes. This rulemaking does not impact VA’s evaluation criteria for mental health disabilities.  </a:t>
            </a:r>
          </a:p>
        </p:txBody>
      </p:sp>
      <p:sp>
        <p:nvSpPr>
          <p:cNvPr id="2" name="Slide Number Placeholder 1">
            <a:extLst>
              <a:ext uri="{FF2B5EF4-FFF2-40B4-BE49-F238E27FC236}">
                <a16:creationId xmlns:a16="http://schemas.microsoft.com/office/drawing/2014/main" id="{D07FD964-878C-42C5-BFE4-8F3FE473063D}"/>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23</a:t>
            </a:fld>
            <a:endParaRPr lang="en-US" dirty="0"/>
          </a:p>
        </p:txBody>
      </p:sp>
    </p:spTree>
    <p:extLst>
      <p:ext uri="{BB962C8B-B14F-4D97-AF65-F5344CB8AC3E}">
        <p14:creationId xmlns:p14="http://schemas.microsoft.com/office/powerpoint/2010/main" val="10245657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t>DSM-V Criteria (cont’d)</a:t>
            </a:r>
          </a:p>
        </p:txBody>
      </p:sp>
      <p:sp>
        <p:nvSpPr>
          <p:cNvPr id="8196" name="Rectangle 3"/>
          <p:cNvSpPr>
            <a:spLocks noGrp="1" noChangeArrowheads="1"/>
          </p:cNvSpPr>
          <p:nvPr>
            <p:ph idx="1"/>
            <p:custDataLst>
              <p:tags r:id="rId2"/>
            </p:custDataLst>
          </p:nvPr>
        </p:nvSpPr>
        <p:spPr>
          <a:xfrm>
            <a:off x="457200" y="2057401"/>
            <a:ext cx="8229600" cy="371168"/>
          </a:xfrm>
          <a:prstGeom prst="rect">
            <a:avLst/>
          </a:prstGeom>
        </p:spPr>
        <p:txBody>
          <a:bodyPr>
            <a:normAutofit lnSpcReduction="10000"/>
          </a:bodyPr>
          <a:lstStyle/>
          <a:p>
            <a:pPr marL="225425" lvl="3" indent="-225425">
              <a:spcAft>
                <a:spcPts val="600"/>
              </a:spcAft>
              <a:buClr>
                <a:schemeClr val="tx1"/>
              </a:buClr>
              <a:defRPr/>
            </a:pPr>
            <a:r>
              <a:rPr lang="en-US" sz="2000" dirty="0">
                <a:latin typeface="+mj-lt"/>
              </a:rPr>
              <a:t>Discussion of new diagnosis: </a:t>
            </a:r>
          </a:p>
        </p:txBody>
      </p:sp>
      <p:sp>
        <p:nvSpPr>
          <p:cNvPr id="2" name="TextBox 1">
            <a:extLst>
              <a:ext uri="{FF2B5EF4-FFF2-40B4-BE49-F238E27FC236}">
                <a16:creationId xmlns:a16="http://schemas.microsoft.com/office/drawing/2014/main" id="{EE5D5B45-809A-410D-B3B2-420AA33235C0}"/>
              </a:ext>
            </a:extLst>
          </p:cNvPr>
          <p:cNvSpPr txBox="1"/>
          <p:nvPr>
            <p:custDataLst>
              <p:tags r:id="rId3"/>
            </p:custDataLst>
          </p:nvPr>
        </p:nvSpPr>
        <p:spPr>
          <a:xfrm>
            <a:off x="452284" y="2428569"/>
            <a:ext cx="8200103" cy="784830"/>
          </a:xfrm>
          <a:prstGeom prst="rect">
            <a:avLst/>
          </a:prstGeom>
          <a:noFill/>
        </p:spPr>
        <p:txBody>
          <a:bodyPr wrap="square" rtlCol="0">
            <a:spAutoFit/>
          </a:bodyPr>
          <a:lstStyle/>
          <a:p>
            <a:pPr marL="0" lvl="3" indent="461963">
              <a:spcAft>
                <a:spcPts val="600"/>
              </a:spcAft>
              <a:buClr>
                <a:srgbClr val="000066"/>
              </a:buClr>
              <a:defRPr/>
            </a:pPr>
            <a:r>
              <a:rPr lang="en-US" sz="2000" dirty="0">
                <a:latin typeface="+mj-lt"/>
              </a:rPr>
              <a:t>Unspecified Trauma- and Stressor-Related Disorder	</a:t>
            </a:r>
          </a:p>
          <a:p>
            <a:pPr marL="0" lvl="3">
              <a:spcAft>
                <a:spcPts val="600"/>
              </a:spcAft>
              <a:buClr>
                <a:srgbClr val="000066"/>
              </a:buClr>
              <a:defRPr/>
            </a:pPr>
            <a:r>
              <a:rPr lang="en-US" sz="2000" dirty="0">
                <a:latin typeface="+mj-lt"/>
              </a:rPr>
              <a:t>Anything other than PTSD cannot be SC under 3.400(f)(3)  </a:t>
            </a:r>
          </a:p>
        </p:txBody>
      </p:sp>
      <p:sp>
        <p:nvSpPr>
          <p:cNvPr id="3" name="Slide Number Placeholder 2">
            <a:extLst>
              <a:ext uri="{FF2B5EF4-FFF2-40B4-BE49-F238E27FC236}">
                <a16:creationId xmlns:a16="http://schemas.microsoft.com/office/drawing/2014/main" id="{55ECB082-084B-4638-9C44-1BE8D3D52122}"/>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24</a:t>
            </a:fld>
            <a:endParaRPr lang="en-US" dirty="0"/>
          </a:p>
        </p:txBody>
      </p:sp>
    </p:spTree>
    <p:extLst>
      <p:ext uri="{BB962C8B-B14F-4D97-AF65-F5344CB8AC3E}">
        <p14:creationId xmlns:p14="http://schemas.microsoft.com/office/powerpoint/2010/main" val="18856178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t>Clemons v Shinseki</a:t>
            </a:r>
          </a:p>
        </p:txBody>
      </p:sp>
      <p:sp>
        <p:nvSpPr>
          <p:cNvPr id="8196" name="Rectangle 3"/>
          <p:cNvSpPr>
            <a:spLocks noGrp="1" noChangeArrowheads="1"/>
          </p:cNvSpPr>
          <p:nvPr>
            <p:ph idx="1"/>
            <p:custDataLst>
              <p:tags r:id="rId2"/>
            </p:custDataLst>
          </p:nvPr>
        </p:nvSpPr>
        <p:spPr>
          <a:xfrm>
            <a:off x="457200" y="2057401"/>
            <a:ext cx="8229600" cy="2701412"/>
          </a:xfrm>
          <a:prstGeom prst="rect">
            <a:avLst/>
          </a:prstGeom>
        </p:spPr>
        <p:txBody>
          <a:bodyPr>
            <a:noAutofit/>
          </a:bodyPr>
          <a:lstStyle/>
          <a:p>
            <a:pPr marL="225425" lvl="3" indent="-225425">
              <a:spcAft>
                <a:spcPts val="600"/>
              </a:spcAft>
              <a:buClr>
                <a:schemeClr val="tx1"/>
              </a:buClr>
              <a:defRPr/>
            </a:pPr>
            <a:r>
              <a:rPr lang="en-US" sz="2000" dirty="0">
                <a:latin typeface="+mj-lt"/>
                <a:cs typeface="+mn-cs"/>
              </a:rPr>
              <a:t>When a Veteran claims service connection for a mental condition, the claim is to be taken as a claim for service connection for ANY psychiatric disability</a:t>
            </a:r>
          </a:p>
          <a:p>
            <a:pPr marL="225425" lvl="3" indent="-225425">
              <a:spcAft>
                <a:spcPts val="600"/>
              </a:spcAft>
              <a:buClr>
                <a:schemeClr val="tx1"/>
              </a:buClr>
              <a:defRPr/>
            </a:pPr>
            <a:r>
              <a:rPr lang="en-US" sz="2000" dirty="0">
                <a:latin typeface="+mj-lt"/>
                <a:cs typeface="+mn-cs"/>
              </a:rPr>
              <a:t>Therefore, review the service treatment records carefully for any comment on mental health conditions</a:t>
            </a:r>
          </a:p>
          <a:p>
            <a:pPr marL="225425" lvl="3" indent="-225425">
              <a:spcAft>
                <a:spcPts val="600"/>
              </a:spcAft>
              <a:buClr>
                <a:schemeClr val="tx1"/>
              </a:buClr>
              <a:defRPr/>
            </a:pPr>
            <a:r>
              <a:rPr lang="en-US" sz="2000" dirty="0">
                <a:latin typeface="+mj-lt"/>
                <a:cs typeface="+mn-cs"/>
              </a:rPr>
              <a:t>If </a:t>
            </a:r>
            <a:r>
              <a:rPr lang="en-US" sz="2000" dirty="0">
                <a:latin typeface="+mj-lt"/>
              </a:rPr>
              <a:t>the examiner diagnoses any mental condition OTHER than PTSD due to an in-service stressor, that stressor must be verified before SC may be granted.  </a:t>
            </a:r>
          </a:p>
        </p:txBody>
      </p:sp>
      <p:sp>
        <p:nvSpPr>
          <p:cNvPr id="2" name="TextBox 1">
            <a:extLst>
              <a:ext uri="{FF2B5EF4-FFF2-40B4-BE49-F238E27FC236}">
                <a16:creationId xmlns:a16="http://schemas.microsoft.com/office/drawing/2014/main" id="{AB86D979-ABC7-4E0C-9A60-EDE5995AF864}"/>
              </a:ext>
            </a:extLst>
          </p:cNvPr>
          <p:cNvSpPr txBox="1"/>
          <p:nvPr>
            <p:custDataLst>
              <p:tags r:id="rId3"/>
            </p:custDataLst>
          </p:nvPr>
        </p:nvSpPr>
        <p:spPr>
          <a:xfrm>
            <a:off x="457200" y="4977503"/>
            <a:ext cx="8229600" cy="400110"/>
          </a:xfrm>
          <a:prstGeom prst="rect">
            <a:avLst/>
          </a:prstGeom>
          <a:noFill/>
        </p:spPr>
        <p:txBody>
          <a:bodyPr wrap="square" rtlCol="0">
            <a:spAutoFit/>
          </a:bodyPr>
          <a:lstStyle/>
          <a:p>
            <a:pPr>
              <a:spcAft>
                <a:spcPts val="600"/>
              </a:spcAft>
            </a:pPr>
            <a:r>
              <a:rPr lang="en-US" altLang="en-US" sz="2000" dirty="0"/>
              <a:t>Reference: </a:t>
            </a:r>
            <a:r>
              <a:rPr lang="en-US" sz="2000" dirty="0"/>
              <a:t>M21-1, Part III.iv.4.H, Mental Disorders  </a:t>
            </a:r>
          </a:p>
        </p:txBody>
      </p:sp>
      <p:sp>
        <p:nvSpPr>
          <p:cNvPr id="3" name="Slide Number Placeholder 2">
            <a:extLst>
              <a:ext uri="{FF2B5EF4-FFF2-40B4-BE49-F238E27FC236}">
                <a16:creationId xmlns:a16="http://schemas.microsoft.com/office/drawing/2014/main" id="{F244924F-C7DD-459C-AF91-E7AEBE1B6A64}"/>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25</a:t>
            </a:fld>
            <a:endParaRPr lang="en-US" dirty="0"/>
          </a:p>
        </p:txBody>
      </p:sp>
    </p:spTree>
    <p:extLst>
      <p:ext uri="{BB962C8B-B14F-4D97-AF65-F5344CB8AC3E}">
        <p14:creationId xmlns:p14="http://schemas.microsoft.com/office/powerpoint/2010/main" val="34772801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defRPr/>
            </a:pPr>
            <a:r>
              <a:rPr lang="en-US" b="1" dirty="0">
                <a:effectLst/>
              </a:rPr>
              <a:t>In-Service Diagnosis of PTSD Related to a Pre-Service Stressor</a:t>
            </a:r>
            <a:endParaRPr lang="en-US" dirty="0"/>
          </a:p>
        </p:txBody>
      </p:sp>
      <p:sp>
        <p:nvSpPr>
          <p:cNvPr id="28675" name="Content Placeholder 2"/>
          <p:cNvSpPr>
            <a:spLocks noGrp="1"/>
          </p:cNvSpPr>
          <p:nvPr>
            <p:ph idx="1"/>
            <p:custDataLst>
              <p:tags r:id="rId2"/>
            </p:custDataLst>
          </p:nvPr>
        </p:nvSpPr>
        <p:spPr>
          <a:xfrm>
            <a:off x="457200" y="2057400"/>
            <a:ext cx="8229600" cy="3916363"/>
          </a:xfrm>
        </p:spPr>
        <p:txBody>
          <a:bodyPr>
            <a:normAutofit/>
          </a:bodyPr>
          <a:lstStyle/>
          <a:p>
            <a:r>
              <a:rPr lang="en-US" dirty="0"/>
              <a:t>If a Veteran is sound on enlistment and develops delayed or late-onset PTSD in service related to a pre-service stressor, the claim may be granted under 38 U.S.C. 1110, which contains the general criteria for establishing service connection for a chronic disability. </a:t>
            </a:r>
            <a:endParaRPr lang="en-US" altLang="en-US" dirty="0"/>
          </a:p>
          <a:p>
            <a:endParaRPr lang="en-US" altLang="en-US" dirty="0"/>
          </a:p>
          <a:p>
            <a:r>
              <a:rPr lang="en-US" altLang="en-US" dirty="0"/>
              <a:t>Reference: </a:t>
            </a:r>
            <a:r>
              <a:rPr lang="en-US" dirty="0"/>
              <a:t>M21-1, Part III.iv.4.H, Mental Disorders </a:t>
            </a:r>
          </a:p>
        </p:txBody>
      </p:sp>
      <p:sp>
        <p:nvSpPr>
          <p:cNvPr id="4" name="Slide Number Placeholder 3">
            <a:extLst>
              <a:ext uri="{FF2B5EF4-FFF2-40B4-BE49-F238E27FC236}">
                <a16:creationId xmlns:a16="http://schemas.microsoft.com/office/drawing/2014/main" id="{AD420E41-9418-4350-BF6C-F798BDB47709}"/>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26</a:t>
            </a:fld>
            <a:endParaRPr lang="en-US" dirty="0"/>
          </a:p>
        </p:txBody>
      </p:sp>
    </p:spTree>
    <p:extLst>
      <p:ext uri="{BB962C8B-B14F-4D97-AF65-F5344CB8AC3E}">
        <p14:creationId xmlns:p14="http://schemas.microsoft.com/office/powerpoint/2010/main" val="5933026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t>Rating Schedule</a:t>
            </a:r>
          </a:p>
        </p:txBody>
      </p:sp>
      <p:sp>
        <p:nvSpPr>
          <p:cNvPr id="8196" name="Rectangle 3"/>
          <p:cNvSpPr>
            <a:spLocks noGrp="1" noChangeArrowheads="1"/>
          </p:cNvSpPr>
          <p:nvPr>
            <p:ph idx="1"/>
            <p:custDataLst>
              <p:tags r:id="rId2"/>
            </p:custDataLst>
          </p:nvPr>
        </p:nvSpPr>
        <p:spPr>
          <a:xfrm>
            <a:off x="457200" y="2057401"/>
            <a:ext cx="8229600" cy="344206"/>
          </a:xfrm>
          <a:prstGeom prst="rect">
            <a:avLst/>
          </a:prstGeom>
          <a:extLst/>
        </p:spPr>
        <p:txBody>
          <a:bodyPr>
            <a:normAutofit fontScale="92500" lnSpcReduction="20000"/>
          </a:bodyPr>
          <a:lstStyle/>
          <a:p>
            <a:pPr marL="0" lvl="3" indent="0">
              <a:spcAft>
                <a:spcPts val="600"/>
              </a:spcAft>
              <a:buClr>
                <a:srgbClr val="000066"/>
              </a:buClr>
              <a:buNone/>
              <a:defRPr/>
            </a:pPr>
            <a:r>
              <a:rPr lang="en-US" sz="2000" dirty="0">
                <a:latin typeface="+mj-lt"/>
                <a:cs typeface="+mn-cs"/>
              </a:rPr>
              <a:t>Review of Rating Schedule for Mental Conditions </a:t>
            </a:r>
            <a:endParaRPr lang="en-US" sz="2400" dirty="0">
              <a:latin typeface="+mj-lt"/>
            </a:endParaRPr>
          </a:p>
        </p:txBody>
      </p:sp>
      <p:sp>
        <p:nvSpPr>
          <p:cNvPr id="2" name="TextBox 1">
            <a:extLst>
              <a:ext uri="{FF2B5EF4-FFF2-40B4-BE49-F238E27FC236}">
                <a16:creationId xmlns:a16="http://schemas.microsoft.com/office/drawing/2014/main" id="{63EB3CCF-6222-40D0-B493-242E6BC75188}"/>
              </a:ext>
            </a:extLst>
          </p:cNvPr>
          <p:cNvSpPr txBox="1"/>
          <p:nvPr>
            <p:custDataLst>
              <p:tags r:id="rId3"/>
            </p:custDataLst>
          </p:nvPr>
        </p:nvSpPr>
        <p:spPr>
          <a:xfrm>
            <a:off x="447368" y="2511050"/>
            <a:ext cx="8239432" cy="2939266"/>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38 CFR 4.125, Diagnosis of mental disorders</a:t>
            </a:r>
          </a:p>
          <a:p>
            <a:pPr marL="225425" indent="-225425">
              <a:spcAft>
                <a:spcPts val="600"/>
              </a:spcAft>
              <a:buClr>
                <a:schemeClr val="tx1"/>
              </a:buClr>
              <a:buFont typeface="Arial" panose="020B0604020202020204" pitchFamily="34" charset="0"/>
              <a:buChar char="•"/>
            </a:pPr>
            <a:r>
              <a:rPr lang="en-US" sz="2000" dirty="0"/>
              <a:t>38 CFR 4.126, Evaluation of disability from mental disorders</a:t>
            </a:r>
          </a:p>
          <a:p>
            <a:pPr marL="225425" indent="-225425">
              <a:spcAft>
                <a:spcPts val="600"/>
              </a:spcAft>
              <a:buClr>
                <a:schemeClr val="tx1"/>
              </a:buClr>
              <a:buFont typeface="Arial" panose="020B0604020202020204" pitchFamily="34" charset="0"/>
              <a:buChar char="•"/>
            </a:pPr>
            <a:r>
              <a:rPr lang="en-US" sz="2000" dirty="0"/>
              <a:t>38 CFR 4.127, Intellectual disability (intellectual developmental disorder) and personality disorders</a:t>
            </a:r>
          </a:p>
          <a:p>
            <a:pPr marL="225425" indent="-225425">
              <a:spcAft>
                <a:spcPts val="600"/>
              </a:spcAft>
              <a:buClr>
                <a:schemeClr val="tx1"/>
              </a:buClr>
              <a:buFont typeface="Arial" panose="020B0604020202020204" pitchFamily="34" charset="0"/>
              <a:buChar char="•"/>
            </a:pPr>
            <a:r>
              <a:rPr lang="en-US" sz="2000" dirty="0"/>
              <a:t>38 CFR 4.128, Convalescence ratings following extended hospitalization</a:t>
            </a:r>
          </a:p>
          <a:p>
            <a:pPr marL="225425" indent="-225425">
              <a:spcAft>
                <a:spcPts val="600"/>
              </a:spcAft>
              <a:buClr>
                <a:schemeClr val="tx1"/>
              </a:buClr>
              <a:buFont typeface="Arial" panose="020B0604020202020204" pitchFamily="34" charset="0"/>
              <a:buChar char="•"/>
            </a:pPr>
            <a:r>
              <a:rPr lang="en-US" sz="2000" dirty="0"/>
              <a:t>38 CFR 4.129, Mental disorders due to traumatic stress</a:t>
            </a:r>
          </a:p>
          <a:p>
            <a:pPr marL="225425" indent="-225425">
              <a:spcAft>
                <a:spcPts val="600"/>
              </a:spcAft>
              <a:buClr>
                <a:schemeClr val="tx1"/>
              </a:buClr>
              <a:buFont typeface="Arial" panose="020B0604020202020204" pitchFamily="34" charset="0"/>
              <a:buChar char="•"/>
            </a:pPr>
            <a:r>
              <a:rPr lang="en-US" sz="2000" dirty="0"/>
              <a:t>38 CFR 4.130, Schedule of ratings—Mental disorders  </a:t>
            </a:r>
          </a:p>
        </p:txBody>
      </p:sp>
      <p:sp>
        <p:nvSpPr>
          <p:cNvPr id="3" name="Slide Number Placeholder 2">
            <a:extLst>
              <a:ext uri="{FF2B5EF4-FFF2-40B4-BE49-F238E27FC236}">
                <a16:creationId xmlns:a16="http://schemas.microsoft.com/office/drawing/2014/main" id="{75ECE190-B43D-464F-A633-59EEF61EBCEC}"/>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27</a:t>
            </a:fld>
            <a:endParaRPr lang="en-US" dirty="0"/>
          </a:p>
        </p:txBody>
      </p:sp>
    </p:spTree>
    <p:extLst>
      <p:ext uri="{BB962C8B-B14F-4D97-AF65-F5344CB8AC3E}">
        <p14:creationId xmlns:p14="http://schemas.microsoft.com/office/powerpoint/2010/main" val="18513660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t>38 USC 1702</a:t>
            </a:r>
          </a:p>
        </p:txBody>
      </p:sp>
      <p:sp>
        <p:nvSpPr>
          <p:cNvPr id="8196" name="Rectangle 3"/>
          <p:cNvSpPr>
            <a:spLocks noGrp="1" noChangeArrowheads="1"/>
          </p:cNvSpPr>
          <p:nvPr>
            <p:ph idx="1"/>
            <p:custDataLst>
              <p:tags r:id="rId2"/>
            </p:custDataLst>
          </p:nvPr>
        </p:nvSpPr>
        <p:spPr>
          <a:xfrm>
            <a:off x="457200" y="1890332"/>
            <a:ext cx="8229600" cy="2750574"/>
          </a:xfrm>
          <a:prstGeom prst="rect">
            <a:avLst/>
          </a:prstGeom>
        </p:spPr>
        <p:txBody>
          <a:bodyPr>
            <a:normAutofit lnSpcReduction="10000"/>
          </a:bodyPr>
          <a:lstStyle/>
          <a:p>
            <a:pPr marL="225425" lvl="3" indent="-225425">
              <a:defRPr/>
            </a:pPr>
            <a:r>
              <a:rPr lang="en-US" sz="2000" dirty="0">
                <a:latin typeface="+mj-lt"/>
                <a:cs typeface="+mn-cs"/>
              </a:rPr>
              <a:t>Must develop one of the following for entitlement to arise within two years of discharge</a:t>
            </a:r>
          </a:p>
          <a:p>
            <a:pPr marL="461963" lvl="4" indent="-236538">
              <a:spcAft>
                <a:spcPts val="600"/>
              </a:spcAft>
              <a:buClr>
                <a:schemeClr val="tx1"/>
              </a:buClr>
              <a:defRPr/>
            </a:pPr>
            <a:r>
              <a:rPr lang="en-US" sz="1800" dirty="0">
                <a:latin typeface="+mj-lt"/>
                <a:cs typeface="+mn-cs"/>
              </a:rPr>
              <a:t>Psychosis</a:t>
            </a:r>
          </a:p>
          <a:p>
            <a:pPr marL="461963" lvl="4" indent="-236538">
              <a:spcAft>
                <a:spcPts val="600"/>
              </a:spcAft>
              <a:buClr>
                <a:schemeClr val="tx1"/>
              </a:buClr>
              <a:defRPr/>
            </a:pPr>
            <a:r>
              <a:rPr lang="en-US" sz="1800" dirty="0">
                <a:latin typeface="+mj-lt"/>
                <a:cs typeface="+mn-cs"/>
              </a:rPr>
              <a:t>Any active mental illness: Gulf War only</a:t>
            </a:r>
          </a:p>
          <a:p>
            <a:pPr marL="480060" lvl="3" indent="-480060">
              <a:defRPr/>
            </a:pPr>
            <a:endParaRPr lang="en-US" sz="2000" dirty="0">
              <a:latin typeface="+mj-lt"/>
            </a:endParaRPr>
          </a:p>
          <a:p>
            <a:pPr marL="170259" lvl="3" indent="-342900">
              <a:defRPr/>
            </a:pPr>
            <a:endParaRPr lang="en-US" sz="2000" dirty="0">
              <a:latin typeface="+mj-lt"/>
            </a:endParaRPr>
          </a:p>
          <a:p>
            <a:pPr marL="225425" lvl="3" indent="-225425">
              <a:defRPr/>
            </a:pPr>
            <a:r>
              <a:rPr lang="en-US" sz="2000" dirty="0">
                <a:latin typeface="+mj-lt"/>
              </a:rPr>
              <a:t>The issue of 38 USC 1702 must be inferred when service connection is denied for any of the above eligible classes  </a:t>
            </a:r>
          </a:p>
        </p:txBody>
      </p:sp>
      <p:sp>
        <p:nvSpPr>
          <p:cNvPr id="2" name="TextBox 1">
            <a:extLst>
              <a:ext uri="{FF2B5EF4-FFF2-40B4-BE49-F238E27FC236}">
                <a16:creationId xmlns:a16="http://schemas.microsoft.com/office/drawing/2014/main" id="{E63B8539-573C-433A-8EA2-B1B71773CAC7}"/>
              </a:ext>
            </a:extLst>
          </p:cNvPr>
          <p:cNvSpPr txBox="1"/>
          <p:nvPr>
            <p:custDataLst>
              <p:tags r:id="rId3"/>
            </p:custDataLst>
          </p:nvPr>
        </p:nvSpPr>
        <p:spPr>
          <a:xfrm>
            <a:off x="452283" y="4660654"/>
            <a:ext cx="8239433" cy="400110"/>
          </a:xfrm>
          <a:prstGeom prst="rect">
            <a:avLst/>
          </a:prstGeom>
          <a:noFill/>
        </p:spPr>
        <p:txBody>
          <a:bodyPr wrap="square" rtlCol="0">
            <a:spAutoFit/>
          </a:bodyPr>
          <a:lstStyle/>
          <a:p>
            <a:pPr marL="461963" lvl="3">
              <a:spcAft>
                <a:spcPts val="600"/>
              </a:spcAft>
              <a:buClr>
                <a:srgbClr val="000066"/>
              </a:buClr>
              <a:defRPr/>
            </a:pPr>
            <a:r>
              <a:rPr lang="en-US" sz="2000" dirty="0">
                <a:latin typeface="+mj-lt"/>
              </a:rPr>
              <a:t>AND </a:t>
            </a:r>
            <a:r>
              <a:rPr lang="en-US" dirty="0">
                <a:latin typeface="Times New Roman" panose="02020603050405020304" pitchFamily="18" charset="0"/>
              </a:rPr>
              <a:t> </a:t>
            </a:r>
          </a:p>
        </p:txBody>
      </p:sp>
      <p:sp>
        <p:nvSpPr>
          <p:cNvPr id="3" name="TextBox 2">
            <a:extLst>
              <a:ext uri="{FF2B5EF4-FFF2-40B4-BE49-F238E27FC236}">
                <a16:creationId xmlns:a16="http://schemas.microsoft.com/office/drawing/2014/main" id="{D919D29C-C30E-48FA-BA10-C6639B87E24C}"/>
              </a:ext>
            </a:extLst>
          </p:cNvPr>
          <p:cNvSpPr txBox="1"/>
          <p:nvPr>
            <p:custDataLst>
              <p:tags r:id="rId4"/>
            </p:custDataLst>
          </p:nvPr>
        </p:nvSpPr>
        <p:spPr>
          <a:xfrm>
            <a:off x="432619" y="5060684"/>
            <a:ext cx="8254181" cy="400110"/>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latin typeface="+mj-lt"/>
              </a:rPr>
              <a:t>Entitlement to the benefit can be granted. </a:t>
            </a:r>
            <a:endParaRPr lang="en-US" sz="1400" dirty="0">
              <a:latin typeface="+mj-lt"/>
            </a:endParaRPr>
          </a:p>
        </p:txBody>
      </p:sp>
      <p:sp>
        <p:nvSpPr>
          <p:cNvPr id="4" name="Slide Number Placeholder 3">
            <a:extLst>
              <a:ext uri="{FF2B5EF4-FFF2-40B4-BE49-F238E27FC236}">
                <a16:creationId xmlns:a16="http://schemas.microsoft.com/office/drawing/2014/main" id="{441DFD60-744B-401F-BE4C-3DBFBB498213}"/>
              </a:ext>
            </a:extLst>
          </p:cNvPr>
          <p:cNvSpPr>
            <a:spLocks noGrp="1"/>
          </p:cNvSpPr>
          <p:nvPr>
            <p:ph type="sldNum" sz="quarter" idx="12"/>
            <p:custDataLst>
              <p:tags r:id="rId5"/>
            </p:custDataLst>
          </p:nvPr>
        </p:nvSpPr>
        <p:spPr>
          <a:xfrm>
            <a:off x="6931152" y="6601978"/>
            <a:ext cx="2133600" cy="365125"/>
          </a:xfrm>
        </p:spPr>
        <p:txBody>
          <a:bodyPr/>
          <a:lstStyle/>
          <a:p>
            <a:fld id="{36A6A193-2FDC-48DD-8023-1C75B05EEA9A}" type="slidenum">
              <a:rPr lang="en-US" smtClean="0"/>
              <a:pPr/>
              <a:t>28</a:t>
            </a:fld>
            <a:endParaRPr lang="en-US" dirty="0"/>
          </a:p>
        </p:txBody>
      </p:sp>
    </p:spTree>
    <p:extLst>
      <p:ext uri="{BB962C8B-B14F-4D97-AF65-F5344CB8AC3E}">
        <p14:creationId xmlns:p14="http://schemas.microsoft.com/office/powerpoint/2010/main" val="18826753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t>Additional Considerations</a:t>
            </a:r>
          </a:p>
        </p:txBody>
      </p:sp>
      <p:sp>
        <p:nvSpPr>
          <p:cNvPr id="31747"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marL="225425" lvl="3" indent="-225425"/>
            <a:r>
              <a:rPr lang="en-US" altLang="en-US" sz="2000" dirty="0">
                <a:latin typeface="+mj-lt"/>
              </a:rPr>
              <a:t>Several other areas for rating consideration:</a:t>
            </a:r>
          </a:p>
          <a:p>
            <a:pPr marL="461963" lvl="4" indent="-236538">
              <a:spcAft>
                <a:spcPts val="600"/>
              </a:spcAft>
              <a:buClr>
                <a:schemeClr val="tx1"/>
              </a:buClr>
            </a:pPr>
            <a:r>
              <a:rPr lang="en-US" altLang="en-US" sz="1800" dirty="0">
                <a:latin typeface="+mj-lt"/>
              </a:rPr>
              <a:t>Improvement/stabilization of disability</a:t>
            </a:r>
          </a:p>
          <a:p>
            <a:pPr marL="461963" lvl="4" indent="-236538">
              <a:spcAft>
                <a:spcPts val="600"/>
              </a:spcAft>
              <a:buClr>
                <a:schemeClr val="tx1"/>
              </a:buClr>
            </a:pPr>
            <a:r>
              <a:rPr lang="en-US" altLang="en-US" sz="1800" dirty="0">
                <a:latin typeface="+mj-lt"/>
              </a:rPr>
              <a:t>Competency/Incompetency</a:t>
            </a:r>
          </a:p>
          <a:p>
            <a:pPr marL="461963" lvl="4" indent="-236538">
              <a:spcAft>
                <a:spcPts val="600"/>
              </a:spcAft>
              <a:buClr>
                <a:schemeClr val="tx1"/>
              </a:buClr>
            </a:pPr>
            <a:r>
              <a:rPr lang="en-US" altLang="en-US" sz="1800" dirty="0">
                <a:latin typeface="+mj-lt"/>
              </a:rPr>
              <a:t>Individual </a:t>
            </a:r>
            <a:r>
              <a:rPr lang="en-US" altLang="en-US" sz="1800" dirty="0" err="1">
                <a:latin typeface="+mj-lt"/>
              </a:rPr>
              <a:t>Unemployability</a:t>
            </a:r>
            <a:endParaRPr lang="en-US" altLang="en-US" sz="1800" dirty="0">
              <a:latin typeface="+mj-lt"/>
            </a:endParaRPr>
          </a:p>
          <a:p>
            <a:pPr marL="461963" lvl="4" indent="-236538">
              <a:spcAft>
                <a:spcPts val="600"/>
              </a:spcAft>
              <a:buClr>
                <a:schemeClr val="tx1"/>
              </a:buClr>
            </a:pPr>
            <a:r>
              <a:rPr lang="en-US" altLang="en-US" sz="1800" dirty="0">
                <a:latin typeface="+mj-lt"/>
              </a:rPr>
              <a:t>Paragraph 29 for Hospitalization in excess of 21 days</a:t>
            </a:r>
          </a:p>
          <a:p>
            <a:pPr marL="461963" lvl="4" indent="-236538">
              <a:spcAft>
                <a:spcPts val="600"/>
              </a:spcAft>
              <a:buClr>
                <a:schemeClr val="tx1"/>
              </a:buClr>
            </a:pPr>
            <a:r>
              <a:rPr lang="en-US" altLang="en-US" sz="1800" dirty="0">
                <a:latin typeface="+mj-lt"/>
              </a:rPr>
              <a:t>Secondary claims for substance abuse related disabilities </a:t>
            </a:r>
            <a:endParaRPr lang="en-US" altLang="en-US" sz="1350" dirty="0">
              <a:latin typeface="+mj-lt"/>
            </a:endParaRPr>
          </a:p>
        </p:txBody>
      </p:sp>
      <p:sp>
        <p:nvSpPr>
          <p:cNvPr id="2" name="Slide Number Placeholder 1">
            <a:extLst>
              <a:ext uri="{FF2B5EF4-FFF2-40B4-BE49-F238E27FC236}">
                <a16:creationId xmlns:a16="http://schemas.microsoft.com/office/drawing/2014/main" id="{11A5539B-C86A-404E-B2BE-12E02EEC7353}"/>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29</a:t>
            </a:fld>
            <a:endParaRPr lang="en-US" dirty="0"/>
          </a:p>
        </p:txBody>
      </p:sp>
    </p:spTree>
    <p:extLst>
      <p:ext uri="{BB962C8B-B14F-4D97-AF65-F5344CB8AC3E}">
        <p14:creationId xmlns:p14="http://schemas.microsoft.com/office/powerpoint/2010/main" val="4242200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880498"/>
            <a:ext cx="8229600" cy="4372818"/>
          </a:xfrm>
        </p:spPr>
        <p:txBody>
          <a:bodyPr>
            <a:normAutofit fontScale="85000" lnSpcReduction="20000"/>
          </a:bodyPr>
          <a:lstStyle/>
          <a:p>
            <a:pPr marL="225425" indent="-225425">
              <a:lnSpc>
                <a:spcPct val="120000"/>
              </a:lnSpc>
            </a:pPr>
            <a:r>
              <a:rPr lang="en-US" sz="2200" dirty="0"/>
              <a:t>38 U.S.C.  1702, Presumptions: psychosis after service in World War II and following periods of war; mental illness after service in the Persian Gulf War</a:t>
            </a:r>
          </a:p>
          <a:p>
            <a:pPr marL="225425" indent="-225425">
              <a:lnSpc>
                <a:spcPct val="120000"/>
              </a:lnSpc>
            </a:pPr>
            <a:r>
              <a:rPr lang="en-US" sz="2200" dirty="0"/>
              <a:t>38 CFR 3.304(f), Posttraumatic stress disorder</a:t>
            </a:r>
          </a:p>
          <a:p>
            <a:pPr marL="225425" indent="-225425">
              <a:lnSpc>
                <a:spcPct val="120000"/>
              </a:lnSpc>
            </a:pPr>
            <a:r>
              <a:rPr lang="en-US" sz="2200" dirty="0"/>
              <a:t>38 CFR 3.344, Stabilization of disability evaluations </a:t>
            </a:r>
          </a:p>
          <a:p>
            <a:pPr marL="225425" indent="-225425">
              <a:lnSpc>
                <a:spcPct val="120000"/>
              </a:lnSpc>
            </a:pPr>
            <a:r>
              <a:rPr lang="en-US" sz="2200" dirty="0"/>
              <a:t>38 CFR 3.353, Determinations of incompetency and competency</a:t>
            </a:r>
          </a:p>
          <a:p>
            <a:pPr marL="225425" indent="-225425">
              <a:lnSpc>
                <a:spcPct val="120000"/>
              </a:lnSpc>
            </a:pPr>
            <a:r>
              <a:rPr lang="en-US" sz="2200" dirty="0"/>
              <a:t>38 CFR 3.384, Psychosis</a:t>
            </a:r>
          </a:p>
          <a:p>
            <a:pPr marL="225425" indent="-225425">
              <a:lnSpc>
                <a:spcPct val="120000"/>
              </a:lnSpc>
            </a:pPr>
            <a:r>
              <a:rPr lang="en-US" sz="2200" dirty="0"/>
              <a:t>38 CFR 4.14, Avoidance of pyramiding</a:t>
            </a:r>
          </a:p>
          <a:p>
            <a:pPr marL="225425" indent="-225425">
              <a:lnSpc>
                <a:spcPct val="120000"/>
              </a:lnSpc>
            </a:pPr>
            <a:r>
              <a:rPr lang="en-US" sz="2200" dirty="0"/>
              <a:t>38 CFR 4.125, Diagnosis of mental disorders</a:t>
            </a:r>
          </a:p>
          <a:p>
            <a:pPr marL="225425" indent="-225425">
              <a:lnSpc>
                <a:spcPct val="120000"/>
              </a:lnSpc>
            </a:pPr>
            <a:r>
              <a:rPr lang="en-US" sz="2200" dirty="0"/>
              <a:t>38 CFR 4.126, Evaluation of disability from mental disorders</a:t>
            </a:r>
          </a:p>
          <a:p>
            <a:pPr marL="225425" indent="-225425">
              <a:lnSpc>
                <a:spcPct val="120000"/>
              </a:lnSpc>
            </a:pPr>
            <a:r>
              <a:rPr lang="en-US" sz="2200" dirty="0"/>
              <a:t>38 CFR 4.127, Intellectual disability (intellectual developmental disorder) and personality disorders</a:t>
            </a:r>
          </a:p>
          <a:p>
            <a:endParaRPr lang="en-US" dirty="0"/>
          </a:p>
          <a:p>
            <a:endParaRPr lang="en-US" dirty="0"/>
          </a:p>
          <a:p>
            <a:pPr lvl="0"/>
            <a:endParaRPr lang="en-US" dirty="0"/>
          </a:p>
        </p:txBody>
      </p:sp>
      <p:sp>
        <p:nvSpPr>
          <p:cNvPr id="5" name="Slide Number Placeholder 4">
            <a:extLst>
              <a:ext uri="{FF2B5EF4-FFF2-40B4-BE49-F238E27FC236}">
                <a16:creationId xmlns:a16="http://schemas.microsoft.com/office/drawing/2014/main" id="{45230202-D8FD-408B-B37D-60E7D892C76E}"/>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2163625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t>Court Cases for Review</a:t>
            </a:r>
          </a:p>
        </p:txBody>
      </p:sp>
      <p:sp>
        <p:nvSpPr>
          <p:cNvPr id="32771"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marL="225425" indent="-225425"/>
            <a:r>
              <a:rPr lang="en-US" dirty="0"/>
              <a:t>Allen v Principi, No. 99-7199, February 2, 2001</a:t>
            </a:r>
          </a:p>
          <a:p>
            <a:pPr marL="225425" indent="-225425"/>
            <a:r>
              <a:rPr lang="en-US" dirty="0"/>
              <a:t>Arzio v Shinseki, No. 2009-7107, April 19, 2010</a:t>
            </a:r>
          </a:p>
          <a:p>
            <a:pPr marL="225425" indent="-225425"/>
            <a:r>
              <a:rPr lang="en-US" dirty="0"/>
              <a:t>Buchanon v Nicholson, No. 05-7174, June 14, 2006</a:t>
            </a:r>
          </a:p>
          <a:p>
            <a:pPr marL="225425" indent="-225425"/>
            <a:r>
              <a:rPr lang="en-US" dirty="0"/>
              <a:t>Clemons v Shinseki, No. 07-0558, February 17, 2009</a:t>
            </a:r>
          </a:p>
          <a:p>
            <a:pPr marL="225425" indent="-225425"/>
            <a:r>
              <a:rPr lang="en-US" dirty="0"/>
              <a:t>Cohen v Brown, No. 94-661, March 7, 1997</a:t>
            </a:r>
          </a:p>
          <a:p>
            <a:pPr marL="225425" indent="-225425"/>
            <a:r>
              <a:rPr lang="en-US" dirty="0"/>
              <a:t>Forcier v Nicholson, No. 90-853, January 25, 2006</a:t>
            </a:r>
          </a:p>
          <a:p>
            <a:pPr marL="225425" indent="-225425"/>
            <a:r>
              <a:rPr lang="en-US" dirty="0"/>
              <a:t>McClain v Nicholson, No. 05-0468, June 21, 2007</a:t>
            </a:r>
          </a:p>
          <a:p>
            <a:pPr marL="225425" indent="-225425"/>
            <a:r>
              <a:rPr lang="en-US" dirty="0"/>
              <a:t>Mittleider v West, No. 96-1671, May 8, 1998 </a:t>
            </a:r>
          </a:p>
        </p:txBody>
      </p:sp>
      <p:sp>
        <p:nvSpPr>
          <p:cNvPr id="2" name="Slide Number Placeholder 1">
            <a:extLst>
              <a:ext uri="{FF2B5EF4-FFF2-40B4-BE49-F238E27FC236}">
                <a16:creationId xmlns:a16="http://schemas.microsoft.com/office/drawing/2014/main" id="{29CCB419-E45A-4D87-8583-55887B28EF8E}"/>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30</a:t>
            </a:fld>
            <a:endParaRPr lang="en-US" dirty="0"/>
          </a:p>
        </p:txBody>
      </p:sp>
    </p:spTree>
    <p:extLst>
      <p:ext uri="{BB962C8B-B14F-4D97-AF65-F5344CB8AC3E}">
        <p14:creationId xmlns:p14="http://schemas.microsoft.com/office/powerpoint/2010/main" val="32292612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793631"/>
            <a:ext cx="9144000" cy="1086867"/>
          </a:xfrm>
        </p:spPr>
        <p:txBody>
          <a:bodyPr/>
          <a:lstStyle/>
          <a:p>
            <a:pPr>
              <a:defRPr/>
            </a:pPr>
            <a:r>
              <a:rPr lang="en-US" dirty="0"/>
              <a:t>Frequently Asked Questions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r>
              <a:rPr lang="en-US" altLang="en-US" b="1" u="sng" dirty="0"/>
              <a:t>Question:</a:t>
            </a:r>
            <a:r>
              <a:rPr lang="en-US" altLang="en-US" dirty="0"/>
              <a:t>  What do we do when we set up an exam based on the Vietnam Service Medal for PTSD and the exam does not diagnose PTSD but rather depression and says the depression is “due to fear or hostile environment in service”?</a:t>
            </a:r>
          </a:p>
          <a:p>
            <a:endParaRPr lang="en-US" altLang="en-US" b="1" u="sng" dirty="0"/>
          </a:p>
          <a:p>
            <a:r>
              <a:rPr lang="en-US" altLang="en-US" b="1" u="sng" dirty="0"/>
              <a:t>Answer:</a:t>
            </a:r>
            <a:r>
              <a:rPr lang="en-US" altLang="en-US" dirty="0"/>
              <a:t>  You cannot grant. “Fear” is NOT an in-service event for anything other than PTSD. Development and memorandum may be needed to verify the stressor.</a:t>
            </a:r>
          </a:p>
          <a:p>
            <a:endParaRPr lang="en-US" altLang="en-US" b="1" u="sng" dirty="0"/>
          </a:p>
          <a:p>
            <a:r>
              <a:rPr lang="en-US" altLang="en-US" dirty="0"/>
              <a:t>Reference: </a:t>
            </a:r>
            <a:r>
              <a:rPr lang="en-US" dirty="0"/>
              <a:t>M21-1, Part III.iv.4.H, Mental Disorders </a:t>
            </a:r>
          </a:p>
        </p:txBody>
      </p:sp>
      <p:sp>
        <p:nvSpPr>
          <p:cNvPr id="3" name="Slide Number Placeholder 2">
            <a:extLst>
              <a:ext uri="{FF2B5EF4-FFF2-40B4-BE49-F238E27FC236}">
                <a16:creationId xmlns:a16="http://schemas.microsoft.com/office/drawing/2014/main" id="{C63BE5B2-F2D3-4962-A8BC-D779D0BB1393}"/>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31</a:t>
            </a:fld>
            <a:endParaRPr lang="en-US" dirty="0"/>
          </a:p>
        </p:txBody>
      </p:sp>
    </p:spTree>
    <p:extLst>
      <p:ext uri="{BB962C8B-B14F-4D97-AF65-F5344CB8AC3E}">
        <p14:creationId xmlns:p14="http://schemas.microsoft.com/office/powerpoint/2010/main" val="13972591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pPr>
              <a:defRPr/>
            </a:pPr>
            <a:r>
              <a:rPr lang="en-US" dirty="0"/>
              <a:t>Frequently Asked Questions</a:t>
            </a:r>
          </a:p>
        </p:txBody>
      </p:sp>
      <p:sp>
        <p:nvSpPr>
          <p:cNvPr id="3" name="Content Placeholder 2"/>
          <p:cNvSpPr>
            <a:spLocks noGrp="1"/>
          </p:cNvSpPr>
          <p:nvPr>
            <p:ph idx="1"/>
            <p:custDataLst>
              <p:tags r:id="rId2"/>
            </p:custDataLst>
          </p:nvPr>
        </p:nvSpPr>
        <p:spPr>
          <a:xfrm>
            <a:off x="457200" y="2057400"/>
            <a:ext cx="8229600" cy="2760405"/>
          </a:xfrm>
        </p:spPr>
        <p:txBody>
          <a:bodyPr>
            <a:noAutofit/>
          </a:bodyPr>
          <a:lstStyle/>
          <a:p>
            <a:r>
              <a:rPr lang="en-US" altLang="en-US" b="1" u="sng" dirty="0"/>
              <a:t>Question:</a:t>
            </a:r>
            <a:r>
              <a:rPr lang="en-US" altLang="en-US" dirty="0"/>
              <a:t>  In regards to Clemons vs. Shinseki and Arzio vs. Shinseki: If a PTSD claim is pending and we receive an exam and can grant SC for anxiety disorder, does PTSD have to be separately denied?</a:t>
            </a:r>
          </a:p>
          <a:p>
            <a:endParaRPr lang="en-US" altLang="en-US" b="1" u="sng" dirty="0"/>
          </a:p>
          <a:p>
            <a:r>
              <a:rPr lang="en-US" altLang="en-US" b="1" u="sng" dirty="0"/>
              <a:t>Answer:</a:t>
            </a:r>
            <a:r>
              <a:rPr lang="en-US" altLang="en-US" dirty="0"/>
              <a:t>  No. We would grant anxiety disorder, claimed as PTSD. We should make sure in our decision that we stated that the Veteran is SC for anxiety disorder claimed as PTSD. Clemons notes that a Veteran (in most circumstances) is not competent to diagnose his/her condition.  </a:t>
            </a:r>
          </a:p>
        </p:txBody>
      </p:sp>
      <p:sp>
        <p:nvSpPr>
          <p:cNvPr id="5" name="TextBox 4">
            <a:extLst>
              <a:ext uri="{FF2B5EF4-FFF2-40B4-BE49-F238E27FC236}">
                <a16:creationId xmlns:a16="http://schemas.microsoft.com/office/drawing/2014/main" id="{1148CA30-5F5D-4019-A23D-E633444F15A1}"/>
              </a:ext>
            </a:extLst>
          </p:cNvPr>
          <p:cNvSpPr txBox="1"/>
          <p:nvPr>
            <p:custDataLst>
              <p:tags r:id="rId3"/>
            </p:custDataLst>
          </p:nvPr>
        </p:nvSpPr>
        <p:spPr>
          <a:xfrm>
            <a:off x="481781" y="5134517"/>
            <a:ext cx="8239433" cy="400110"/>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altLang="en-US" sz="2000" dirty="0"/>
              <a:t>Reference: </a:t>
            </a:r>
            <a:r>
              <a:rPr lang="en-US" sz="2000" dirty="0"/>
              <a:t>Clemons v Shinseki, No. 07-0558, February 17, 2009 </a:t>
            </a:r>
          </a:p>
        </p:txBody>
      </p:sp>
      <p:sp>
        <p:nvSpPr>
          <p:cNvPr id="6" name="Slide Number Placeholder 5">
            <a:extLst>
              <a:ext uri="{FF2B5EF4-FFF2-40B4-BE49-F238E27FC236}">
                <a16:creationId xmlns:a16="http://schemas.microsoft.com/office/drawing/2014/main" id="{273A1153-BC67-426A-ADC4-2DC2DF316455}"/>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32</a:t>
            </a:fld>
            <a:endParaRPr lang="en-US" dirty="0"/>
          </a:p>
        </p:txBody>
      </p:sp>
    </p:spTree>
    <p:extLst>
      <p:ext uri="{BB962C8B-B14F-4D97-AF65-F5344CB8AC3E}">
        <p14:creationId xmlns:p14="http://schemas.microsoft.com/office/powerpoint/2010/main" val="32680471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pPr>
              <a:defRPr/>
            </a:pPr>
            <a:r>
              <a:rPr lang="en-US" dirty="0"/>
              <a:t>Frequently Asked Questions</a:t>
            </a:r>
          </a:p>
        </p:txBody>
      </p:sp>
      <p:sp>
        <p:nvSpPr>
          <p:cNvPr id="35843" name="Content Placeholder 2"/>
          <p:cNvSpPr>
            <a:spLocks noGrp="1"/>
          </p:cNvSpPr>
          <p:nvPr>
            <p:ph idx="1"/>
            <p:custDataLst>
              <p:tags r:id="rId2"/>
            </p:custDataLst>
          </p:nvPr>
        </p:nvSpPr>
        <p:spPr>
          <a:xfrm>
            <a:off x="457200" y="2057400"/>
            <a:ext cx="8229600" cy="3916363"/>
          </a:xfrm>
        </p:spPr>
        <p:txBody>
          <a:bodyPr/>
          <a:lstStyle/>
          <a:p>
            <a:r>
              <a:rPr lang="en-US" altLang="en-US" b="1" u="sng" dirty="0"/>
              <a:t>Question:</a:t>
            </a:r>
            <a:r>
              <a:rPr lang="en-US" altLang="en-US" dirty="0"/>
              <a:t>  We receive a claim for increase in PTSD, which is currently rated at 30%. A 50% is shown on exam. The examiner also gives you other mental diagnoses and states that the PTSD is not related to the depression and bipolar disorder, but it is not possible to separate out the symptoms of the SC PTSD from the other conditions.</a:t>
            </a:r>
          </a:p>
          <a:p>
            <a:endParaRPr lang="en-US" altLang="en-US" b="1" u="sng" dirty="0"/>
          </a:p>
          <a:p>
            <a:r>
              <a:rPr lang="en-US" altLang="en-US" b="1" u="sng" dirty="0"/>
              <a:t>Answer:</a:t>
            </a:r>
            <a:r>
              <a:rPr lang="en-US" altLang="en-US" dirty="0"/>
              <a:t>  Use all the symptoms to evaluation PTSD and increase to 50%, but do not code the others as if SC. </a:t>
            </a:r>
          </a:p>
          <a:p>
            <a:endParaRPr lang="en-US" altLang="en-US" dirty="0"/>
          </a:p>
          <a:p>
            <a:r>
              <a:rPr lang="en-US" altLang="en-US" dirty="0"/>
              <a:t>Reference: </a:t>
            </a:r>
            <a:r>
              <a:rPr lang="en-US" dirty="0"/>
              <a:t>Mittleider v West, No. 96-1671, May 8, 1998 </a:t>
            </a:r>
          </a:p>
        </p:txBody>
      </p:sp>
      <p:sp>
        <p:nvSpPr>
          <p:cNvPr id="4" name="Slide Number Placeholder 3">
            <a:extLst>
              <a:ext uri="{FF2B5EF4-FFF2-40B4-BE49-F238E27FC236}">
                <a16:creationId xmlns:a16="http://schemas.microsoft.com/office/drawing/2014/main" id="{C4964DF6-0A26-4FA6-B6F9-18B620390B9A}"/>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33</a:t>
            </a:fld>
            <a:endParaRPr lang="en-US" dirty="0"/>
          </a:p>
        </p:txBody>
      </p:sp>
    </p:spTree>
    <p:extLst>
      <p:ext uri="{BB962C8B-B14F-4D97-AF65-F5344CB8AC3E}">
        <p14:creationId xmlns:p14="http://schemas.microsoft.com/office/powerpoint/2010/main" val="34787522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pPr>
              <a:defRPr/>
            </a:pPr>
            <a:r>
              <a:rPr lang="en-US" dirty="0"/>
              <a:t>Frequently Asked Questions</a:t>
            </a:r>
          </a:p>
        </p:txBody>
      </p:sp>
      <p:sp>
        <p:nvSpPr>
          <p:cNvPr id="36867" name="Content Placeholder 2"/>
          <p:cNvSpPr>
            <a:spLocks noGrp="1"/>
          </p:cNvSpPr>
          <p:nvPr>
            <p:ph idx="1"/>
            <p:custDataLst>
              <p:tags r:id="rId2"/>
            </p:custDataLst>
          </p:nvPr>
        </p:nvSpPr>
        <p:spPr>
          <a:xfrm>
            <a:off x="457200" y="2057400"/>
            <a:ext cx="8229600" cy="3916363"/>
          </a:xfrm>
        </p:spPr>
        <p:txBody>
          <a:bodyPr/>
          <a:lstStyle/>
          <a:p>
            <a:r>
              <a:rPr lang="en-US" altLang="en-US" b="1" u="sng" dirty="0"/>
              <a:t>Question:</a:t>
            </a:r>
            <a:r>
              <a:rPr lang="en-US" altLang="en-US" dirty="0"/>
              <a:t>  An examiner provides multiple mental diagnoses and states that the depression and alcohol abuse are related to the PTSD.</a:t>
            </a:r>
            <a:endParaRPr lang="en-US" altLang="en-US" b="1" u="sng" dirty="0"/>
          </a:p>
          <a:p>
            <a:endParaRPr lang="en-US" altLang="en-US" b="1" u="sng" dirty="0"/>
          </a:p>
          <a:p>
            <a:r>
              <a:rPr lang="en-US" altLang="en-US" b="1" u="sng" dirty="0"/>
              <a:t>Answer:</a:t>
            </a:r>
            <a:r>
              <a:rPr lang="en-US" altLang="en-US" dirty="0"/>
              <a:t>  Grant PTSD with depression and alcohol abuse.</a:t>
            </a:r>
          </a:p>
          <a:p>
            <a:endParaRPr lang="en-US" altLang="en-US" b="1" u="sng" dirty="0"/>
          </a:p>
          <a:p>
            <a:r>
              <a:rPr lang="en-US" altLang="en-US" dirty="0"/>
              <a:t>Reference: </a:t>
            </a:r>
            <a:r>
              <a:rPr lang="en-US" dirty="0"/>
              <a:t>M21-1, Part III, Subpart v, 1.D - Willful Misconduct and Line of Duty</a:t>
            </a:r>
            <a:r>
              <a:rPr lang="en-US" sz="1800" u="sng" dirty="0"/>
              <a:t>  </a:t>
            </a:r>
            <a:endParaRPr lang="en-US" dirty="0"/>
          </a:p>
        </p:txBody>
      </p:sp>
      <p:sp>
        <p:nvSpPr>
          <p:cNvPr id="4" name="Slide Number Placeholder 3">
            <a:extLst>
              <a:ext uri="{FF2B5EF4-FFF2-40B4-BE49-F238E27FC236}">
                <a16:creationId xmlns:a16="http://schemas.microsoft.com/office/drawing/2014/main" id="{2DD399B6-89F9-4E6F-BE5F-12FD7359A577}"/>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34</a:t>
            </a:fld>
            <a:endParaRPr lang="en-US" dirty="0"/>
          </a:p>
        </p:txBody>
      </p:sp>
    </p:spTree>
    <p:extLst>
      <p:ext uri="{BB962C8B-B14F-4D97-AF65-F5344CB8AC3E}">
        <p14:creationId xmlns:p14="http://schemas.microsoft.com/office/powerpoint/2010/main" val="36146615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pPr>
              <a:defRPr/>
            </a:pPr>
            <a:r>
              <a:rPr lang="en-US" dirty="0"/>
              <a:t>Frequently Asked Questions</a:t>
            </a:r>
          </a:p>
        </p:txBody>
      </p:sp>
      <p:sp>
        <p:nvSpPr>
          <p:cNvPr id="37891" name="Content Placeholder 2"/>
          <p:cNvSpPr>
            <a:spLocks noGrp="1"/>
          </p:cNvSpPr>
          <p:nvPr>
            <p:ph idx="1"/>
            <p:custDataLst>
              <p:tags r:id="rId2"/>
            </p:custDataLst>
          </p:nvPr>
        </p:nvSpPr>
        <p:spPr>
          <a:xfrm>
            <a:off x="457200" y="2057400"/>
            <a:ext cx="8229600" cy="3916363"/>
          </a:xfrm>
        </p:spPr>
        <p:txBody>
          <a:bodyPr/>
          <a:lstStyle/>
          <a:p>
            <a:r>
              <a:rPr lang="en-US" altLang="en-US" b="1" u="sng" dirty="0"/>
              <a:t>Question:</a:t>
            </a:r>
            <a:r>
              <a:rPr lang="en-US" altLang="en-US" dirty="0"/>
              <a:t>  The examiner provides multiple mental diagnoses of PTSD, depression, and alcohol abuse. There is no discussion or delineation of symptoms.  </a:t>
            </a:r>
          </a:p>
          <a:p>
            <a:endParaRPr lang="en-US" altLang="en-US" b="1" u="sng" dirty="0"/>
          </a:p>
          <a:p>
            <a:r>
              <a:rPr lang="en-US" altLang="en-US" b="1" u="sng" dirty="0"/>
              <a:t>Answer:</a:t>
            </a:r>
            <a:r>
              <a:rPr lang="en-US" altLang="en-US" dirty="0"/>
              <a:t>  Best practice is to DEFER. You shouldn’t rate this. The DBQ asks the examiner to discuss the relationship between mental conditions. If you don’t have this, ask for an addendum before assigning an evaluation for the PTSD.</a:t>
            </a:r>
          </a:p>
          <a:p>
            <a:endParaRPr lang="en-US" altLang="en-US" b="1" u="sng" dirty="0"/>
          </a:p>
          <a:p>
            <a:r>
              <a:rPr lang="en-US" altLang="en-US" dirty="0"/>
              <a:t>Reference: </a:t>
            </a:r>
            <a:r>
              <a:rPr lang="fr-FR" dirty="0"/>
              <a:t>M21-1, Part III, </a:t>
            </a:r>
            <a:r>
              <a:rPr lang="fr-FR" dirty="0" err="1"/>
              <a:t>Subpart</a:t>
            </a:r>
            <a:r>
              <a:rPr lang="fr-FR" dirty="0"/>
              <a:t> iv, 3.D, </a:t>
            </a:r>
            <a:r>
              <a:rPr lang="fr-FR" dirty="0" err="1"/>
              <a:t>Examination</a:t>
            </a:r>
            <a:r>
              <a:rPr lang="fr-FR" dirty="0"/>
              <a:t> Reports</a:t>
            </a:r>
            <a:endParaRPr lang="en-US" dirty="0"/>
          </a:p>
          <a:p>
            <a:endParaRPr lang="en-US" altLang="en-US" sz="1800" dirty="0"/>
          </a:p>
        </p:txBody>
      </p:sp>
      <p:sp>
        <p:nvSpPr>
          <p:cNvPr id="4" name="Slide Number Placeholder 3">
            <a:extLst>
              <a:ext uri="{FF2B5EF4-FFF2-40B4-BE49-F238E27FC236}">
                <a16:creationId xmlns:a16="http://schemas.microsoft.com/office/drawing/2014/main" id="{141B3FA3-4EFB-4224-AD46-58B5F147D721}"/>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35</a:t>
            </a:fld>
            <a:endParaRPr lang="en-US" dirty="0"/>
          </a:p>
        </p:txBody>
      </p:sp>
    </p:spTree>
    <p:extLst>
      <p:ext uri="{BB962C8B-B14F-4D97-AF65-F5344CB8AC3E}">
        <p14:creationId xmlns:p14="http://schemas.microsoft.com/office/powerpoint/2010/main" val="16892152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t>Competency Defined</a:t>
            </a:r>
          </a:p>
        </p:txBody>
      </p:sp>
      <p:sp>
        <p:nvSpPr>
          <p:cNvPr id="8196" name="Rectangle 3"/>
          <p:cNvSpPr>
            <a:spLocks noGrp="1" noChangeArrowheads="1"/>
          </p:cNvSpPr>
          <p:nvPr>
            <p:ph idx="1"/>
            <p:custDataLst>
              <p:tags r:id="rId2"/>
            </p:custDataLst>
          </p:nvPr>
        </p:nvSpPr>
        <p:spPr>
          <a:xfrm>
            <a:off x="457200" y="2057401"/>
            <a:ext cx="8229600" cy="390831"/>
          </a:xfrm>
          <a:prstGeom prst="rect">
            <a:avLst/>
          </a:prstGeom>
        </p:spPr>
        <p:txBody>
          <a:bodyPr>
            <a:normAutofit lnSpcReduction="10000"/>
          </a:bodyPr>
          <a:lstStyle/>
          <a:p>
            <a:pPr marL="0" lvl="3" indent="0">
              <a:spcAft>
                <a:spcPts val="600"/>
              </a:spcAft>
              <a:buClr>
                <a:srgbClr val="000066"/>
              </a:buClr>
              <a:buNone/>
              <a:defRPr/>
            </a:pPr>
            <a:r>
              <a:rPr lang="en-US" sz="2000" dirty="0">
                <a:latin typeface="+mj-lt"/>
              </a:rPr>
              <a:t>Competency means having:  </a:t>
            </a:r>
            <a:endParaRPr lang="en-US" sz="800" dirty="0">
              <a:latin typeface="+mj-lt"/>
            </a:endParaRPr>
          </a:p>
        </p:txBody>
      </p:sp>
      <p:sp>
        <p:nvSpPr>
          <p:cNvPr id="2" name="TextBox 1">
            <a:extLst>
              <a:ext uri="{FF2B5EF4-FFF2-40B4-BE49-F238E27FC236}">
                <a16:creationId xmlns:a16="http://schemas.microsoft.com/office/drawing/2014/main" id="{A4DB63BD-C03A-4CC7-A4FC-BF27A92593F8}"/>
              </a:ext>
            </a:extLst>
          </p:cNvPr>
          <p:cNvSpPr txBox="1"/>
          <p:nvPr>
            <p:custDataLst>
              <p:tags r:id="rId3"/>
            </p:custDataLst>
          </p:nvPr>
        </p:nvSpPr>
        <p:spPr>
          <a:xfrm>
            <a:off x="457200" y="2448232"/>
            <a:ext cx="8318090" cy="1092607"/>
          </a:xfrm>
          <a:prstGeom prst="rect">
            <a:avLst/>
          </a:prstGeom>
          <a:noFill/>
        </p:spPr>
        <p:txBody>
          <a:bodyPr wrap="square" rtlCol="0">
            <a:spAutoFit/>
          </a:bodyPr>
          <a:lstStyle/>
          <a:p>
            <a:pPr marL="225425" lvl="3" indent="-225425">
              <a:spcAft>
                <a:spcPts val="600"/>
              </a:spcAft>
              <a:buClr>
                <a:schemeClr val="tx1"/>
              </a:buClr>
              <a:buFont typeface="Arial" panose="020B0604020202020204" pitchFamily="34" charset="0"/>
              <a:buChar char="•"/>
              <a:defRPr/>
            </a:pPr>
            <a:r>
              <a:rPr lang="en-US" sz="2000" dirty="0">
                <a:latin typeface="+mj-lt"/>
              </a:rPr>
              <a:t>The necessary ability or skills to be able to do something well or well enough to meet a standard</a:t>
            </a:r>
          </a:p>
          <a:p>
            <a:pPr marL="225425" lvl="3" indent="-225425">
              <a:spcAft>
                <a:spcPts val="600"/>
              </a:spcAft>
              <a:buClr>
                <a:schemeClr val="tx1"/>
              </a:buClr>
              <a:buFont typeface="Arial" panose="020B0604020202020204" pitchFamily="34" charset="0"/>
              <a:buChar char="•"/>
              <a:defRPr/>
            </a:pPr>
            <a:r>
              <a:rPr lang="en-US" sz="2000" dirty="0">
                <a:latin typeface="+mj-lt"/>
              </a:rPr>
              <a:t>The capacity to function or develop in a particular way </a:t>
            </a:r>
          </a:p>
        </p:txBody>
      </p:sp>
      <p:sp>
        <p:nvSpPr>
          <p:cNvPr id="3" name="TextBox 2">
            <a:extLst>
              <a:ext uri="{FF2B5EF4-FFF2-40B4-BE49-F238E27FC236}">
                <a16:creationId xmlns:a16="http://schemas.microsoft.com/office/drawing/2014/main" id="{CCF5611F-FEB3-4316-85B0-84B7078AC682}"/>
              </a:ext>
            </a:extLst>
          </p:cNvPr>
          <p:cNvSpPr txBox="1"/>
          <p:nvPr>
            <p:custDataLst>
              <p:tags r:id="rId4"/>
            </p:custDataLst>
          </p:nvPr>
        </p:nvSpPr>
        <p:spPr>
          <a:xfrm>
            <a:off x="457200" y="3925974"/>
            <a:ext cx="7983793" cy="1015663"/>
          </a:xfrm>
          <a:prstGeom prst="rect">
            <a:avLst/>
          </a:prstGeom>
          <a:noFill/>
        </p:spPr>
        <p:txBody>
          <a:bodyPr wrap="square" rtlCol="0">
            <a:spAutoFit/>
          </a:bodyPr>
          <a:lstStyle/>
          <a:p>
            <a:pPr>
              <a:spcAft>
                <a:spcPts val="600"/>
              </a:spcAft>
            </a:pPr>
            <a:r>
              <a:rPr lang="en-US" sz="2000" dirty="0">
                <a:latin typeface="+mj-lt"/>
              </a:rPr>
              <a:t>A mentally competent person is defined as person who has the mental capacity to manage his or her own affairs, including disbursement of funds without limitation  </a:t>
            </a:r>
          </a:p>
        </p:txBody>
      </p:sp>
      <p:sp>
        <p:nvSpPr>
          <p:cNvPr id="4" name="Slide Number Placeholder 3">
            <a:extLst>
              <a:ext uri="{FF2B5EF4-FFF2-40B4-BE49-F238E27FC236}">
                <a16:creationId xmlns:a16="http://schemas.microsoft.com/office/drawing/2014/main" id="{EABE4BFD-D1F7-4C35-BACF-2DCA76FF48B7}"/>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36</a:t>
            </a:fld>
            <a:endParaRPr lang="en-US" dirty="0"/>
          </a:p>
        </p:txBody>
      </p:sp>
    </p:spTree>
    <p:extLst>
      <p:ext uri="{BB962C8B-B14F-4D97-AF65-F5344CB8AC3E}">
        <p14:creationId xmlns:p14="http://schemas.microsoft.com/office/powerpoint/2010/main" val="251395645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t>Mentally Incompetent Person</a:t>
            </a:r>
          </a:p>
        </p:txBody>
      </p:sp>
      <p:sp>
        <p:nvSpPr>
          <p:cNvPr id="8196"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marL="225425" lvl="3" indent="-225425">
              <a:defRPr/>
            </a:pPr>
            <a:r>
              <a:rPr lang="en-US" sz="2000" dirty="0">
                <a:latin typeface="+mj-lt"/>
                <a:cs typeface="+mn-cs"/>
              </a:rPr>
              <a:t>A mentally incompetent person is one who,  because of injury or disease, lacks the mental capacity to manage his or her own affairs, including disbursement of funds without limitation </a:t>
            </a:r>
          </a:p>
        </p:txBody>
      </p:sp>
      <p:sp>
        <p:nvSpPr>
          <p:cNvPr id="2" name="Slide Number Placeholder 1">
            <a:extLst>
              <a:ext uri="{FF2B5EF4-FFF2-40B4-BE49-F238E27FC236}">
                <a16:creationId xmlns:a16="http://schemas.microsoft.com/office/drawing/2014/main" id="{79921712-B341-4B38-8AA0-E240283EF9B9}"/>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37</a:t>
            </a:fld>
            <a:endParaRPr lang="en-US" dirty="0"/>
          </a:p>
        </p:txBody>
      </p:sp>
    </p:spTree>
    <p:extLst>
      <p:ext uri="{BB962C8B-B14F-4D97-AF65-F5344CB8AC3E}">
        <p14:creationId xmlns:p14="http://schemas.microsoft.com/office/powerpoint/2010/main" val="57246879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31"/>
            <a:ext cx="9144000" cy="1086867"/>
          </a:xfrm>
        </p:spPr>
        <p:txBody>
          <a:bodyPr/>
          <a:lstStyle/>
          <a:p>
            <a:pPr eaLnBrk="1" hangingPunct="1">
              <a:defRPr/>
            </a:pPr>
            <a:r>
              <a:rPr lang="en-US" altLang="en-US" dirty="0"/>
              <a:t>38 CFR 3.353</a:t>
            </a:r>
          </a:p>
        </p:txBody>
      </p:sp>
      <p:sp>
        <p:nvSpPr>
          <p:cNvPr id="3" name="Content Placeholder 2"/>
          <p:cNvSpPr>
            <a:spLocks noGrp="1"/>
          </p:cNvSpPr>
          <p:nvPr>
            <p:ph idx="1"/>
            <p:custDataLst>
              <p:tags r:id="rId2"/>
            </p:custDataLst>
          </p:nvPr>
        </p:nvSpPr>
        <p:spPr>
          <a:xfrm>
            <a:off x="457200" y="2057401"/>
            <a:ext cx="8229600" cy="707624"/>
          </a:xfrm>
        </p:spPr>
        <p:txBody>
          <a:bodyPr>
            <a:normAutofit/>
          </a:bodyPr>
          <a:lstStyle/>
          <a:p>
            <a:pPr marL="0" lvl="3" indent="0">
              <a:spcAft>
                <a:spcPts val="600"/>
              </a:spcAft>
              <a:buClr>
                <a:srgbClr val="000066"/>
              </a:buClr>
              <a:buNone/>
              <a:defRPr/>
            </a:pPr>
            <a:r>
              <a:rPr lang="en-US" sz="2000" dirty="0">
                <a:cs typeface="+mn-cs"/>
              </a:rPr>
              <a:t>Rating agencies have sole authority to make official determinations of competency and incompetency  </a:t>
            </a:r>
          </a:p>
        </p:txBody>
      </p:sp>
      <p:sp>
        <p:nvSpPr>
          <p:cNvPr id="2" name="TextBox 1">
            <a:extLst>
              <a:ext uri="{FF2B5EF4-FFF2-40B4-BE49-F238E27FC236}">
                <a16:creationId xmlns:a16="http://schemas.microsoft.com/office/drawing/2014/main" id="{92FC6812-F55A-4072-99A1-DC7044DDE5B6}"/>
              </a:ext>
            </a:extLst>
          </p:cNvPr>
          <p:cNvSpPr txBox="1"/>
          <p:nvPr>
            <p:custDataLst>
              <p:tags r:id="rId3"/>
            </p:custDataLst>
          </p:nvPr>
        </p:nvSpPr>
        <p:spPr>
          <a:xfrm>
            <a:off x="457200" y="2775780"/>
            <a:ext cx="8229600" cy="1179810"/>
          </a:xfrm>
          <a:prstGeom prst="rect">
            <a:avLst/>
          </a:prstGeom>
          <a:noFill/>
        </p:spPr>
        <p:txBody>
          <a:bodyPr wrap="square" rtlCol="0">
            <a:spAutoFit/>
          </a:bodyPr>
          <a:lstStyle/>
          <a:p>
            <a:pPr marL="225425" lvl="3" indent="-225425">
              <a:spcAft>
                <a:spcPts val="600"/>
              </a:spcAft>
              <a:buClr>
                <a:schemeClr val="tx1"/>
              </a:buClr>
              <a:buFont typeface="Arial" panose="020B0604020202020204" pitchFamily="34" charset="0"/>
              <a:buChar char="•"/>
              <a:defRPr/>
            </a:pPr>
            <a:r>
              <a:rPr lang="en-US" sz="2000" dirty="0"/>
              <a:t>Competency</a:t>
            </a:r>
          </a:p>
          <a:p>
            <a:pPr marL="225425" lvl="3" indent="-225425">
              <a:spcAft>
                <a:spcPts val="600"/>
              </a:spcAft>
              <a:buClr>
                <a:schemeClr val="tx1"/>
              </a:buClr>
              <a:buFont typeface="Arial" panose="020B0604020202020204" pitchFamily="34" charset="0"/>
              <a:buChar char="•"/>
              <a:defRPr/>
            </a:pPr>
            <a:r>
              <a:rPr lang="en-US" sz="2000" dirty="0"/>
              <a:t>Propose incompetency</a:t>
            </a:r>
          </a:p>
          <a:p>
            <a:pPr marL="225425" lvl="3" indent="-225425">
              <a:spcAft>
                <a:spcPts val="600"/>
              </a:spcAft>
              <a:buClr>
                <a:schemeClr val="tx1"/>
              </a:buClr>
              <a:buFont typeface="Arial" panose="020B0604020202020204" pitchFamily="34" charset="0"/>
              <a:buChar char="•"/>
              <a:defRPr/>
            </a:pPr>
            <a:r>
              <a:rPr lang="en-US" sz="2000" dirty="0"/>
              <a:t>Final rating of incompetency </a:t>
            </a:r>
          </a:p>
        </p:txBody>
      </p:sp>
      <p:sp>
        <p:nvSpPr>
          <p:cNvPr id="4" name="TextBox 3">
            <a:extLst>
              <a:ext uri="{FF2B5EF4-FFF2-40B4-BE49-F238E27FC236}">
                <a16:creationId xmlns:a16="http://schemas.microsoft.com/office/drawing/2014/main" id="{72696E28-54F9-47B3-B3A2-192975F5FAD8}"/>
              </a:ext>
            </a:extLst>
          </p:cNvPr>
          <p:cNvSpPr txBox="1"/>
          <p:nvPr>
            <p:custDataLst>
              <p:tags r:id="rId4"/>
            </p:custDataLst>
          </p:nvPr>
        </p:nvSpPr>
        <p:spPr>
          <a:xfrm>
            <a:off x="457200" y="3983310"/>
            <a:ext cx="8229600" cy="1400383"/>
          </a:xfrm>
          <a:prstGeom prst="rect">
            <a:avLst/>
          </a:prstGeom>
          <a:noFill/>
        </p:spPr>
        <p:txBody>
          <a:bodyPr wrap="square" rtlCol="0">
            <a:spAutoFit/>
          </a:bodyPr>
          <a:lstStyle/>
          <a:p>
            <a:pPr marL="0" lvl="3" indent="0">
              <a:spcAft>
                <a:spcPts val="600"/>
              </a:spcAft>
              <a:buClr>
                <a:srgbClr val="000066"/>
              </a:buClr>
              <a:buNone/>
              <a:defRPr/>
            </a:pPr>
            <a:r>
              <a:rPr lang="en-US" sz="2000" dirty="0"/>
              <a:t>We must have clear and convincing evidence to rate someone incompetent </a:t>
            </a:r>
          </a:p>
          <a:p>
            <a:pPr marL="0" lvl="3" indent="0">
              <a:spcAft>
                <a:spcPts val="600"/>
              </a:spcAft>
              <a:buClr>
                <a:srgbClr val="000066"/>
              </a:buClr>
              <a:buNone/>
              <a:defRPr/>
            </a:pPr>
            <a:r>
              <a:rPr lang="en-US" sz="2000" dirty="0"/>
              <a:t>Whenever there is reasonable doubt related to someone’s incompetency, such doubt will be resolved in favor of competency  </a:t>
            </a:r>
          </a:p>
        </p:txBody>
      </p:sp>
      <p:sp>
        <p:nvSpPr>
          <p:cNvPr id="5" name="Slide Number Placeholder 4">
            <a:extLst>
              <a:ext uri="{FF2B5EF4-FFF2-40B4-BE49-F238E27FC236}">
                <a16:creationId xmlns:a16="http://schemas.microsoft.com/office/drawing/2014/main" id="{BC2E0D4F-98AA-4D17-B47F-21730C45C928}"/>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38</a:t>
            </a:fld>
            <a:endParaRPr lang="en-US" dirty="0"/>
          </a:p>
        </p:txBody>
      </p:sp>
    </p:spTree>
    <p:extLst>
      <p:ext uri="{BB962C8B-B14F-4D97-AF65-F5344CB8AC3E}">
        <p14:creationId xmlns:p14="http://schemas.microsoft.com/office/powerpoint/2010/main" val="14238404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t>Due Process</a:t>
            </a:r>
          </a:p>
        </p:txBody>
      </p:sp>
      <p:sp>
        <p:nvSpPr>
          <p:cNvPr id="16389"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marL="225425" lvl="3" indent="-225425">
              <a:defRPr/>
            </a:pPr>
            <a:r>
              <a:rPr lang="en-US" sz="2000" dirty="0">
                <a:latin typeface="+mj-lt"/>
                <a:cs typeface="+mn-cs"/>
              </a:rPr>
              <a:t>Due process must always be considered when making competency ratings </a:t>
            </a:r>
          </a:p>
          <a:p>
            <a:pPr marL="225425" lvl="3" indent="-225425">
              <a:defRPr/>
            </a:pPr>
            <a:r>
              <a:rPr lang="en-US" sz="2000" dirty="0">
                <a:latin typeface="+mj-lt"/>
                <a:cs typeface="+mn-cs"/>
              </a:rPr>
              <a:t>We must propose to rate someone incompetent unless they have been adjudicated incompetent by an appropriate court </a:t>
            </a:r>
          </a:p>
        </p:txBody>
      </p:sp>
      <p:sp>
        <p:nvSpPr>
          <p:cNvPr id="2" name="Slide Number Placeholder 1">
            <a:extLst>
              <a:ext uri="{FF2B5EF4-FFF2-40B4-BE49-F238E27FC236}">
                <a16:creationId xmlns:a16="http://schemas.microsoft.com/office/drawing/2014/main" id="{556CD22C-C5FA-4884-A591-0B118E54A57A}"/>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39</a:t>
            </a:fld>
            <a:endParaRPr lang="en-US" dirty="0"/>
          </a:p>
        </p:txBody>
      </p:sp>
    </p:spTree>
    <p:extLst>
      <p:ext uri="{BB962C8B-B14F-4D97-AF65-F5344CB8AC3E}">
        <p14:creationId xmlns:p14="http://schemas.microsoft.com/office/powerpoint/2010/main" val="4200993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880498"/>
            <a:ext cx="8229600" cy="4353154"/>
          </a:xfrm>
        </p:spPr>
        <p:txBody>
          <a:bodyPr>
            <a:noAutofit/>
          </a:bodyPr>
          <a:lstStyle/>
          <a:p>
            <a:pPr marL="225425" indent="-225425"/>
            <a:r>
              <a:rPr lang="en-US" dirty="0"/>
              <a:t>38 CFR 4.128, Convalescence ratings following extended hospitalization</a:t>
            </a:r>
          </a:p>
          <a:p>
            <a:pPr marL="225425" indent="-225425"/>
            <a:r>
              <a:rPr lang="en-US" dirty="0"/>
              <a:t>38 CFR 4.129, Mental disorders due to traumatic stress</a:t>
            </a:r>
          </a:p>
          <a:p>
            <a:pPr marL="225425" indent="-225425"/>
            <a:r>
              <a:rPr lang="en-US" dirty="0"/>
              <a:t>38 CFR 4.130, Schedule of ratings—Mental disorders</a:t>
            </a:r>
          </a:p>
          <a:p>
            <a:pPr marL="225425" indent="-225425"/>
            <a:r>
              <a:rPr lang="en-US" dirty="0"/>
              <a:t>M21-1, Part III, Subpart iv.3.A, Examination Requests</a:t>
            </a:r>
          </a:p>
          <a:p>
            <a:pPr marL="225425" indent="-225425"/>
            <a:r>
              <a:rPr lang="fr-FR" dirty="0"/>
              <a:t>M21-1, Part III, </a:t>
            </a:r>
            <a:r>
              <a:rPr lang="fr-FR" dirty="0" err="1"/>
              <a:t>Subpart</a:t>
            </a:r>
            <a:r>
              <a:rPr lang="fr-FR" dirty="0"/>
              <a:t> iv, 3.D, </a:t>
            </a:r>
            <a:r>
              <a:rPr lang="fr-FR" dirty="0" err="1"/>
              <a:t>Examination</a:t>
            </a:r>
            <a:r>
              <a:rPr lang="fr-FR" dirty="0"/>
              <a:t> Reports</a:t>
            </a:r>
            <a:endParaRPr lang="en-US" dirty="0"/>
          </a:p>
          <a:p>
            <a:pPr marL="225425" indent="-225425"/>
            <a:r>
              <a:rPr lang="en-US" dirty="0"/>
              <a:t>M21-1, Part III, Subpart iv, 4.H, Mental Disorders</a:t>
            </a:r>
          </a:p>
          <a:p>
            <a:pPr marL="225425" indent="-225425"/>
            <a:r>
              <a:rPr lang="en-US" dirty="0"/>
              <a:t>M21-1, Part III, Subpart iv, 6.C, Completing the Rating Decision Narrative </a:t>
            </a:r>
          </a:p>
          <a:p>
            <a:pPr marL="225425" indent="-225425"/>
            <a:r>
              <a:rPr lang="en-US" dirty="0"/>
              <a:t>M21-1, Part III, Subpart v, 1.D, Willful Misconduct and Line of Duty</a:t>
            </a:r>
          </a:p>
          <a:p>
            <a:pPr marL="225425" indent="-225425"/>
            <a:r>
              <a:rPr lang="en-US" dirty="0"/>
              <a:t>M21-1, Part IV, Subpart ii, 1.D, Claims for Service Connection (SC) for Post-Traumatic Stress Disorder (PTSD) </a:t>
            </a:r>
          </a:p>
        </p:txBody>
      </p:sp>
      <p:sp>
        <p:nvSpPr>
          <p:cNvPr id="5" name="Slide Number Placeholder 4">
            <a:extLst>
              <a:ext uri="{FF2B5EF4-FFF2-40B4-BE49-F238E27FC236}">
                <a16:creationId xmlns:a16="http://schemas.microsoft.com/office/drawing/2014/main" id="{10DC56CA-0140-4FF8-9D9B-25265BFF11D2}"/>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618764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42CF8-5D69-4BCF-BED9-8D8F83FE03C7}"/>
              </a:ext>
            </a:extLst>
          </p:cNvPr>
          <p:cNvSpPr>
            <a:spLocks noGrp="1"/>
          </p:cNvSpPr>
          <p:nvPr>
            <p:ph type="title"/>
            <p:custDataLst>
              <p:tags r:id="rId1"/>
            </p:custDataLst>
          </p:nvPr>
        </p:nvSpPr>
        <p:spPr>
          <a:xfrm>
            <a:off x="0" y="793631"/>
            <a:ext cx="9144000" cy="1086867"/>
          </a:xfrm>
        </p:spPr>
        <p:txBody>
          <a:bodyPr/>
          <a:lstStyle/>
          <a:p>
            <a:r>
              <a:rPr lang="en-US" dirty="0"/>
              <a:t>Practical Exercises and Review</a:t>
            </a:r>
          </a:p>
        </p:txBody>
      </p:sp>
      <p:sp>
        <p:nvSpPr>
          <p:cNvPr id="2" name="Content Placeholder 1">
            <a:extLst>
              <a:ext uri="{FF2B5EF4-FFF2-40B4-BE49-F238E27FC236}">
                <a16:creationId xmlns:a16="http://schemas.microsoft.com/office/drawing/2014/main" id="{BF816633-D614-4388-A1D8-F16D6CF07C57}"/>
              </a:ext>
            </a:extLst>
          </p:cNvPr>
          <p:cNvSpPr>
            <a:spLocks noGrp="1"/>
          </p:cNvSpPr>
          <p:nvPr>
            <p:ph idx="1"/>
            <p:custDataLst>
              <p:tags r:id="rId2"/>
            </p:custDataLst>
          </p:nvPr>
        </p:nvSpPr>
        <p:spPr>
          <a:xfrm>
            <a:off x="457200" y="2057400"/>
            <a:ext cx="8229600" cy="3916363"/>
          </a:xfrm>
        </p:spPr>
        <p:txBody>
          <a:bodyPr/>
          <a:lstStyle/>
          <a:p>
            <a:r>
              <a:rPr lang="en-US" altLang="en-US" kern="0" dirty="0"/>
              <a:t>Complete Exercise and Practical Scenarios Found in Handout 11 &amp; 12</a:t>
            </a:r>
          </a:p>
        </p:txBody>
      </p:sp>
      <p:sp>
        <p:nvSpPr>
          <p:cNvPr id="7" name="Slide Number Placeholder 6">
            <a:extLst>
              <a:ext uri="{FF2B5EF4-FFF2-40B4-BE49-F238E27FC236}">
                <a16:creationId xmlns:a16="http://schemas.microsoft.com/office/drawing/2014/main" id="{EDBEC621-ECC0-4D83-BC21-A1874A9EFA7B}"/>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40</a:t>
            </a:fld>
            <a:endParaRPr lang="en-US" dirty="0"/>
          </a:p>
        </p:txBody>
      </p:sp>
      <p:sp>
        <p:nvSpPr>
          <p:cNvPr id="4" name="Rectangle 2"/>
          <p:cNvSpPr txBox="1">
            <a:spLocks noChangeArrowheads="1"/>
          </p:cNvSpPr>
          <p:nvPr>
            <p:custDataLst>
              <p:tags r:id="rId4"/>
            </p:custDataLst>
          </p:nvPr>
        </p:nvSpPr>
        <p:spPr bwMode="auto">
          <a:xfrm>
            <a:off x="447367" y="3086100"/>
            <a:ext cx="8249265" cy="685800"/>
          </a:xfrm>
          <a:prstGeom prst="rect">
            <a:avLst/>
          </a:prstGeom>
          <a:noFill/>
          <a:ln w="9525">
            <a:noFill/>
            <a:miter lim="800000"/>
            <a:headEnd/>
            <a:tailEnd/>
          </a:ln>
          <a:effectLst/>
        </p:spPr>
        <p:txBody>
          <a:bodyPr vert="horz" wrap="square" lIns="69056" tIns="34529" rIns="69056" bIns="34529"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spcAft>
                <a:spcPts val="600"/>
              </a:spcAft>
              <a:defRPr/>
            </a:pPr>
            <a:endParaRPr lang="en-US" altLang="en-US" sz="2000" kern="0" dirty="0">
              <a:solidFill>
                <a:schemeClr val="tx1"/>
              </a:solidFill>
              <a:effectLst/>
              <a:latin typeface="+mj-lt"/>
            </a:endParaRPr>
          </a:p>
        </p:txBody>
      </p:sp>
    </p:spTree>
    <p:extLst>
      <p:ext uri="{BB962C8B-B14F-4D97-AF65-F5344CB8AC3E}">
        <p14:creationId xmlns:p14="http://schemas.microsoft.com/office/powerpoint/2010/main" val="2187185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9D119-673A-439E-89C0-24A49293D80E}"/>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3" name="Slide Number Placeholder 2">
            <a:extLst>
              <a:ext uri="{FF2B5EF4-FFF2-40B4-BE49-F238E27FC236}">
                <a16:creationId xmlns:a16="http://schemas.microsoft.com/office/drawing/2014/main" id="{FD9DF268-DFB6-4EBF-BBAD-3CEA73F36A71}"/>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41</a:t>
            </a:fld>
            <a:endParaRPr lang="en-US" dirty="0"/>
          </a:p>
        </p:txBody>
      </p:sp>
    </p:spTree>
    <p:extLst>
      <p:ext uri="{BB962C8B-B14F-4D97-AF65-F5344CB8AC3E}">
        <p14:creationId xmlns:p14="http://schemas.microsoft.com/office/powerpoint/2010/main" val="36125659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r>
              <a:rPr lang="en-US" dirty="0"/>
              <a:t>Allen v Principi, No. 99-7199, February 2, 2001</a:t>
            </a:r>
          </a:p>
          <a:p>
            <a:pPr marL="225425" indent="-225425"/>
            <a:r>
              <a:rPr lang="en-US" dirty="0"/>
              <a:t>Arzio v Shinseki, No. 2009-7107, April 19, 2010</a:t>
            </a:r>
          </a:p>
          <a:p>
            <a:pPr marL="225425" indent="-225425"/>
            <a:r>
              <a:rPr lang="en-US" dirty="0"/>
              <a:t>Buchanon v Nicholson, No. 05-7174, June 14, 2006</a:t>
            </a:r>
          </a:p>
          <a:p>
            <a:pPr marL="225425" indent="-225425"/>
            <a:r>
              <a:rPr lang="en-US" dirty="0"/>
              <a:t>Clemons v Shinseki, No. 07-0558, February 17, 2009</a:t>
            </a:r>
          </a:p>
          <a:p>
            <a:pPr marL="225425" indent="-225425"/>
            <a:r>
              <a:rPr lang="en-US" dirty="0"/>
              <a:t>Cohen v Brown, No. 94-661, March 7, 1997</a:t>
            </a:r>
          </a:p>
          <a:p>
            <a:pPr marL="225425" indent="-225425"/>
            <a:r>
              <a:rPr lang="en-US" dirty="0"/>
              <a:t>Forcier v Nicholson, No. 90-853, January 25, 2006</a:t>
            </a:r>
          </a:p>
          <a:p>
            <a:pPr marL="225425" indent="-225425"/>
            <a:r>
              <a:rPr lang="en-US" dirty="0"/>
              <a:t>McClain v Nicholson, No. 05-0468, June 21, 2007</a:t>
            </a:r>
          </a:p>
          <a:p>
            <a:pPr marL="225425" indent="-225425"/>
            <a:r>
              <a:rPr lang="en-US" dirty="0"/>
              <a:t>Mittleider v West, No. 96-1671, May 8, 1998</a:t>
            </a:r>
          </a:p>
          <a:p>
            <a:endParaRPr lang="en-US" dirty="0"/>
          </a:p>
        </p:txBody>
      </p:sp>
      <p:sp>
        <p:nvSpPr>
          <p:cNvPr id="5" name="Slide Number Placeholder 4">
            <a:extLst>
              <a:ext uri="{FF2B5EF4-FFF2-40B4-BE49-F238E27FC236}">
                <a16:creationId xmlns:a16="http://schemas.microsoft.com/office/drawing/2014/main" id="{8B8B4F4D-E58D-40A7-865E-5CE10F1E20EF}"/>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164743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PTSD Definition and Eligibility Criteria</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lvl="3" indent="-225425">
              <a:defRPr/>
            </a:pPr>
            <a:r>
              <a:rPr lang="en-US" sz="2000" dirty="0"/>
              <a:t>PTSD is an anxiety disorder that develops as a result of a stressful event; it may develop hours, months, or years after the stressor</a:t>
            </a:r>
          </a:p>
          <a:p>
            <a:pPr marL="225425" lvl="3" indent="-225425">
              <a:defRPr/>
            </a:pPr>
            <a:r>
              <a:rPr lang="en-US" sz="2000" dirty="0"/>
              <a:t>In order to grant service connection, there must be:</a:t>
            </a:r>
          </a:p>
          <a:p>
            <a:pPr marL="461963" lvl="4" indent="-236538">
              <a:spcAft>
                <a:spcPts val="600"/>
              </a:spcAft>
              <a:buClr>
                <a:schemeClr val="tx1"/>
              </a:buClr>
              <a:defRPr/>
            </a:pPr>
            <a:r>
              <a:rPr lang="en-US" sz="1800" dirty="0"/>
              <a:t>Medical evidence establishing a diagnosis</a:t>
            </a:r>
          </a:p>
          <a:p>
            <a:pPr marL="461963" lvl="4" indent="-236538">
              <a:spcAft>
                <a:spcPts val="600"/>
              </a:spcAft>
              <a:buClr>
                <a:schemeClr val="tx1"/>
              </a:buClr>
              <a:defRPr/>
            </a:pPr>
            <a:r>
              <a:rPr lang="en-US" sz="1800" dirty="0"/>
              <a:t>Credible supporting evidence that in-service stressor occurred, and</a:t>
            </a:r>
          </a:p>
          <a:p>
            <a:pPr marL="461963" lvl="4" indent="-236538">
              <a:spcAft>
                <a:spcPts val="600"/>
              </a:spcAft>
              <a:buClr>
                <a:schemeClr val="tx1"/>
              </a:buClr>
              <a:defRPr/>
            </a:pPr>
            <a:r>
              <a:rPr lang="en-US" sz="1800" dirty="0"/>
              <a:t>A nexus (link) established by medical evidence between current problems or symptoms and the claimed stressor </a:t>
            </a:r>
          </a:p>
        </p:txBody>
      </p:sp>
      <p:sp>
        <p:nvSpPr>
          <p:cNvPr id="5" name="Slide Number Placeholder 4">
            <a:extLst>
              <a:ext uri="{FF2B5EF4-FFF2-40B4-BE49-F238E27FC236}">
                <a16:creationId xmlns:a16="http://schemas.microsoft.com/office/drawing/2014/main" id="{AB999B97-3E01-4F32-81FF-63B6E42E7181}"/>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9971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Types of PTSD Claims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lvl="3" indent="-225425">
              <a:defRPr/>
            </a:pPr>
            <a:r>
              <a:rPr lang="en-US" sz="2000" dirty="0"/>
              <a:t>Combat</a:t>
            </a:r>
          </a:p>
          <a:p>
            <a:pPr marL="225425" lvl="3" indent="-225425">
              <a:defRPr/>
            </a:pPr>
            <a:r>
              <a:rPr lang="en-US" sz="2000" dirty="0"/>
              <a:t>Non-combat/Personal Trauma</a:t>
            </a:r>
          </a:p>
          <a:p>
            <a:pPr marL="225425" lvl="3" indent="-225425">
              <a:defRPr/>
            </a:pPr>
            <a:r>
              <a:rPr lang="en-US" sz="2000" dirty="0"/>
              <a:t>Fear </a:t>
            </a:r>
          </a:p>
        </p:txBody>
      </p:sp>
      <p:sp>
        <p:nvSpPr>
          <p:cNvPr id="5" name="Slide Number Placeholder 4">
            <a:extLst>
              <a:ext uri="{FF2B5EF4-FFF2-40B4-BE49-F238E27FC236}">
                <a16:creationId xmlns:a16="http://schemas.microsoft.com/office/drawing/2014/main" id="{4D90E0D4-5405-4921-89CB-A8D3C64CBB30}"/>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216813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PTSD due to Combat</a:t>
            </a:r>
            <a:endParaRPr lang="en-US" dirty="0"/>
          </a:p>
        </p:txBody>
      </p:sp>
      <p:sp>
        <p:nvSpPr>
          <p:cNvPr id="3" name="Content Placeholder 2"/>
          <p:cNvSpPr>
            <a:spLocks noGrp="1"/>
          </p:cNvSpPr>
          <p:nvPr>
            <p:ph idx="1"/>
            <p:custDataLst>
              <p:tags r:id="rId2"/>
            </p:custDataLst>
          </p:nvPr>
        </p:nvSpPr>
        <p:spPr>
          <a:xfrm>
            <a:off x="457200" y="2057401"/>
            <a:ext cx="8229600" cy="1371600"/>
          </a:xfrm>
        </p:spPr>
        <p:txBody>
          <a:bodyPr>
            <a:normAutofit fontScale="92500" lnSpcReduction="10000"/>
          </a:bodyPr>
          <a:lstStyle/>
          <a:p>
            <a:pPr marL="225425" lvl="3" indent="-225425">
              <a:defRPr/>
            </a:pPr>
            <a:r>
              <a:rPr lang="en-US" sz="2000" dirty="0"/>
              <a:t>PTSD due to combat diagnosed in service</a:t>
            </a:r>
          </a:p>
          <a:p>
            <a:pPr marL="225425" lvl="3" indent="-225425">
              <a:defRPr/>
            </a:pPr>
            <a:r>
              <a:rPr lang="en-US" sz="2000" dirty="0"/>
              <a:t>PTSD due to combat with receipt of Purple Heart or other combat badge verified by lay evidence</a:t>
            </a:r>
          </a:p>
          <a:p>
            <a:pPr marL="225425" lvl="3" indent="-225425">
              <a:defRPr/>
            </a:pPr>
            <a:r>
              <a:rPr lang="en-US" sz="2000" dirty="0"/>
              <a:t>PTSD due to Prisoner of War (POW) internment</a:t>
            </a:r>
          </a:p>
          <a:p>
            <a:endParaRPr lang="en-US" dirty="0"/>
          </a:p>
        </p:txBody>
      </p:sp>
      <p:pic>
        <p:nvPicPr>
          <p:cNvPr id="1026" name="Picture 2" descr="C:\Users\VBADENMOSSH\Pictures\Creative-Commons-Flickr-Battling-PTSD-May-24-2010-1024x590.jp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979842" y="3763599"/>
            <a:ext cx="3533092" cy="20356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7" name="Picture 3" descr="C:\Users\VBADENMOSSH\Pictures\powmedalreverse.jpg"/>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31065" y="3843221"/>
            <a:ext cx="1714500" cy="18764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C:\Users\VBADENMOSSH\Pictures\917-899-lar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4491" y="3843221"/>
            <a:ext cx="1876425" cy="18764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6435549-57B9-4DF9-97F0-BAB48C51D41A}"/>
              </a:ext>
            </a:extLst>
          </p:cNvPr>
          <p:cNvSpPr>
            <a:spLocks noGrp="1"/>
          </p:cNvSpPr>
          <p:nvPr>
            <p:ph type="sldNum" sz="quarter" idx="12"/>
            <p:custDataLst>
              <p:tags r:id="rId5"/>
            </p:custDataLst>
          </p:nvPr>
        </p:nvSpPr>
        <p:spPr>
          <a:xfrm>
            <a:off x="6931152" y="6601978"/>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177809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Non-Combat PTSD</a:t>
            </a:r>
            <a:endParaRPr lang="en-US" dirty="0"/>
          </a:p>
        </p:txBody>
      </p:sp>
      <p:sp>
        <p:nvSpPr>
          <p:cNvPr id="3" name="Content Placeholder 2"/>
          <p:cNvSpPr>
            <a:spLocks noGrp="1"/>
          </p:cNvSpPr>
          <p:nvPr>
            <p:ph idx="1"/>
            <p:custDataLst>
              <p:tags r:id="rId2"/>
            </p:custDataLst>
          </p:nvPr>
        </p:nvSpPr>
        <p:spPr>
          <a:xfrm>
            <a:off x="457200" y="2057401"/>
            <a:ext cx="8229600" cy="371168"/>
          </a:xfrm>
        </p:spPr>
        <p:txBody>
          <a:bodyPr>
            <a:normAutofit lnSpcReduction="10000"/>
          </a:bodyPr>
          <a:lstStyle/>
          <a:p>
            <a:pPr marL="0" lvl="3" indent="0">
              <a:spcAft>
                <a:spcPts val="600"/>
              </a:spcAft>
              <a:buClr>
                <a:srgbClr val="000066"/>
              </a:buClr>
              <a:buNone/>
              <a:defRPr/>
            </a:pPr>
            <a:r>
              <a:rPr lang="en-US" sz="2000" dirty="0"/>
              <a:t>Typical non-combat stressors include, but are not limited to:  </a:t>
            </a:r>
          </a:p>
        </p:txBody>
      </p:sp>
      <p:pic>
        <p:nvPicPr>
          <p:cNvPr id="5" name="Picture 6" descr="C:\Documents and Settings\captpalm\My Documents\Crash.jpg"/>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683045" y="3042030"/>
            <a:ext cx="2962141" cy="2774804"/>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VBADENMOSSH\Pictures\1380916477001-XXX-DOVER-MORTUARY-EMOTION-2.jpg"/>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1472719" y="4036542"/>
            <a:ext cx="2340937" cy="175570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ADCC23-95C1-48F6-9D88-3F8C5166C216}"/>
              </a:ext>
            </a:extLst>
          </p:cNvPr>
          <p:cNvSpPr txBox="1"/>
          <p:nvPr>
            <p:custDataLst>
              <p:tags r:id="rId5"/>
            </p:custDataLst>
          </p:nvPr>
        </p:nvSpPr>
        <p:spPr>
          <a:xfrm>
            <a:off x="471948" y="2428569"/>
            <a:ext cx="5211097" cy="1554272"/>
          </a:xfrm>
          <a:prstGeom prst="rect">
            <a:avLst/>
          </a:prstGeom>
          <a:noFill/>
        </p:spPr>
        <p:txBody>
          <a:bodyPr wrap="square" rtlCol="0">
            <a:spAutoFit/>
          </a:bodyPr>
          <a:lstStyle/>
          <a:p>
            <a:pPr marL="461963" lvl="4" indent="-236538">
              <a:spcAft>
                <a:spcPts val="600"/>
              </a:spcAft>
              <a:buClr>
                <a:schemeClr val="tx1"/>
              </a:buClr>
              <a:buFont typeface="Arial" panose="020B0604020202020204" pitchFamily="34" charset="0"/>
              <a:buChar char="•"/>
              <a:defRPr/>
            </a:pPr>
            <a:r>
              <a:rPr lang="en-US" sz="2000" dirty="0"/>
              <a:t>Plane crashes</a:t>
            </a:r>
          </a:p>
          <a:p>
            <a:pPr marL="461963" lvl="4" indent="-236538">
              <a:spcAft>
                <a:spcPts val="600"/>
              </a:spcAft>
              <a:buClr>
                <a:schemeClr val="tx1"/>
              </a:buClr>
              <a:buFont typeface="Arial" panose="020B0604020202020204" pitchFamily="34" charset="0"/>
              <a:buChar char="•"/>
              <a:defRPr/>
            </a:pPr>
            <a:r>
              <a:rPr lang="en-US" sz="2000" dirty="0"/>
              <a:t>Ship sinking</a:t>
            </a:r>
          </a:p>
          <a:p>
            <a:pPr marL="461963" lvl="4" indent="-236538">
              <a:spcAft>
                <a:spcPts val="600"/>
              </a:spcAft>
              <a:buClr>
                <a:schemeClr val="tx1"/>
              </a:buClr>
              <a:buFont typeface="Arial" panose="020B0604020202020204" pitchFamily="34" charset="0"/>
              <a:buChar char="•"/>
              <a:defRPr/>
            </a:pPr>
            <a:r>
              <a:rPr lang="en-US" sz="2000" dirty="0"/>
              <a:t>Explosions</a:t>
            </a:r>
          </a:p>
          <a:p>
            <a:pPr marL="461963" lvl="4" indent="-236538">
              <a:spcAft>
                <a:spcPts val="600"/>
              </a:spcAft>
              <a:buClr>
                <a:schemeClr val="tx1"/>
              </a:buClr>
              <a:buFont typeface="Arial" panose="020B0604020202020204" pitchFamily="34" charset="0"/>
              <a:buChar char="•"/>
              <a:defRPr/>
            </a:pPr>
            <a:r>
              <a:rPr lang="en-US" sz="2000" dirty="0"/>
              <a:t>Medic/burn ward/graves registration unit </a:t>
            </a:r>
          </a:p>
        </p:txBody>
      </p:sp>
      <p:sp>
        <p:nvSpPr>
          <p:cNvPr id="7" name="Slide Number Placeholder 6">
            <a:extLst>
              <a:ext uri="{FF2B5EF4-FFF2-40B4-BE49-F238E27FC236}">
                <a16:creationId xmlns:a16="http://schemas.microsoft.com/office/drawing/2014/main" id="{85A64139-2B34-4EF5-A4AD-0C4119F24AF1}"/>
              </a:ext>
            </a:extLst>
          </p:cNvPr>
          <p:cNvSpPr>
            <a:spLocks noGrp="1"/>
          </p:cNvSpPr>
          <p:nvPr>
            <p:ph type="sldNum" sz="quarter" idx="12"/>
            <p:custDataLst>
              <p:tags r:id="rId6"/>
            </p:custDataLst>
          </p:nvPr>
        </p:nvSpPr>
        <p:spPr>
          <a:xfrm>
            <a:off x="6931152" y="6601978"/>
            <a:ext cx="2133600" cy="365125"/>
          </a:xfrm>
        </p:spPr>
        <p:txBody>
          <a:bodyPr/>
          <a:lstStyle/>
          <a:p>
            <a:fld id="{7C414AED-89CE-4A48-8B2B-1B3A5C68EA2A}" type="slidenum">
              <a:rPr lang="en-US" smtClean="0"/>
              <a:pPr/>
              <a:t>9</a:t>
            </a:fld>
            <a:endParaRPr lang="en-US" dirty="0"/>
          </a:p>
        </p:txBody>
      </p:sp>
    </p:spTree>
    <p:extLst>
      <p:ext uri="{BB962C8B-B14F-4D97-AF65-F5344CB8AC3E}">
        <p14:creationId xmlns:p14="http://schemas.microsoft.com/office/powerpoint/2010/main" val="620815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254787-5CFC-4CA9-AF5D-D065F7842D79}&quot;/&gt;&lt;isInvalidForFieldText val=&quot;0&quot;/&gt;&lt;Image&gt;&lt;filename val=&quot;C:\Users\User\AppData\Local\Temp\CP34681852125Session\CPTrustFolder34681852125\PPTImport346857859937\data\asimages\{D7254787-5CFC-4CA9-AF5D-D065F7842D79}_23.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B2A2BD01-7C5F-4A10-A3B6-371391501D21}&quot;/&gt;&lt;isInvalidForFieldText val=&quot;0&quot;/&gt;&lt;Image&gt;&lt;filename val=&quot;C:\Users\User\AppData\Local\Temp\CP34681852125Session\CPTrustFolder34681852125\PPTImport346857859937\data\asimages\{B2A2BD01-7C5F-4A10-A3B6-371391501D21}_24.png&quot;/&gt;&lt;left val=&quot;0&quot;/&gt;&lt;top val=&quot;76&quot;/&gt;&lt;width val=&quot;961&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9BBE3FAE-4C45-4DA2-B050-D653C5A5FF7C}&quot;/&gt;&lt;isInvalidForFieldText val=&quot;0&quot;/&gt;&lt;Image&gt;&lt;filename val=&quot;C:\Users\User\AppData\Local\Temp\CP34681852125Session\CPTrustFolder34681852125\PPTImport346857859937\data\asimages\{9BBE3FAE-4C45-4DA2-B050-D653C5A5FF7C}_24.png&quot;/&gt;&lt;left val=&quot;42&quot;/&gt;&lt;top val=&quot;212&quot;/&gt;&lt;width val=&quot;870&quot;/&gt;&lt;height val=&quot;57&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57&quot;/&gt;&lt;/TableIndex&gt;&lt;/ShapeTextInfo&gt;"/>
  <p:tag name="HTML_SHAPEINFO" val="&lt;ThreeDShapeInfo&gt;&lt;uuid val=&quot;{C5C9B237-42D6-42A2-A619-D4F32278AC2E}&quot;/&gt;&lt;isInvalidForFieldText val=&quot;0&quot;/&gt;&lt;Image&gt;&lt;filename val=&quot;C:\Users\User\AppData\Local\Temp\CP34681852125Session\CPTrustFolder34681852125\PPTImport346857859937\data\asimages\{C5C9B237-42D6-42A2-A619-D4F32278AC2E}_24.png&quot;/&gt;&lt;left val=&quot;40&quot;/&gt;&lt;top val=&quot;251&quot;/&gt;&lt;width val=&quot;868&quot;/&gt;&lt;height val=&quot;97&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F06E29-8969-4D5D-B495-B08535A8BB9B}&quot;/&gt;&lt;isInvalidForFieldText val=&quot;0&quot;/&gt;&lt;Image&gt;&lt;filename val=&quot;C:\Users\User\AppData\Local\Temp\CP34681852125Session\CPTrustFolder34681852125\PPTImport346857859937\data\asimages\{D7F06E29-8969-4D5D-B495-B08535A8BB9B}_24.png&quot;/&gt;&lt;left val=&quot;727&quot;/&gt;&lt;top val=&quot;687&quot;/&gt;&lt;width val=&quot;226&quot;/&gt;&lt;height val=&quot;4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DC935848-3E69-40E7-A94A-C2527A383789}&quot;/&gt;&lt;isInvalidForFieldText val=&quot;0&quot;/&gt;&lt;Image&gt;&lt;filename val=&quot;C:\Users\User\AppData\Local\Temp\CP34681852125Session\CPTrustFolder34681852125\PPTImport346857859937\data\asimages\{DC935848-3E69-40E7-A94A-C2527A383789}_25.png&quot;/&gt;&lt;left val=&quot;0&quot;/&gt;&lt;top val=&quot;76&quot;/&gt;&lt;width val=&quot;961&quot;/&gt;&lt;height val=&quot;12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9&quot;/&gt;&lt;lineCharCount val=&quot;63&quot;/&gt;&lt;lineCharCount val=&quot;23&quot;/&gt;&lt;lineCharCount val=&quot;66&quot;/&gt;&lt;lineCharCount val=&quot;36&quot;/&gt;&lt;lineCharCount val=&quot;63&quot;/&gt;&lt;lineCharCount val=&quot;72&quot;/&gt;&lt;lineCharCount val=&quot;17&quot;/&gt;&lt;/TableIndex&gt;&lt;/ShapeTextInfo&gt;"/>
  <p:tag name="HTML_SHAPEINFO" val="&lt;ThreeDShapeInfo&gt;&lt;uuid val=&quot;{E20B1ECD-25A5-4091-94F6-11CBB8194B3E}&quot;/&gt;&lt;isInvalidForFieldText val=&quot;0&quot;/&gt;&lt;Image&gt;&lt;filename val=&quot;C:\Users\User\AppData\Local\Temp\CP34681852125Session\CPTrustFolder34681852125\PPTImport346857859937\data\asimages\{E20B1ECD-25A5-4091-94F6-11CBB8194B3E}_25.png&quot;/&gt;&lt;left val=&quot;42&quot;/&gt;&lt;top val=&quot;212&quot;/&gt;&lt;width val=&quot;880&quot;/&gt;&lt;height val=&quot;297&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3B8FB6AD-C62B-4587-AAC6-63D03790CAB4}&quot;/&gt;&lt;isInvalidForFieldText val=&quot;0&quot;/&gt;&lt;Image&gt;&lt;filename val=&quot;C:\Users\User\AppData\Local\Temp\CP34681852125Session\CPTrustFolder34681852125\PPTImport346857859937\data\asimages\{3B8FB6AD-C62B-4587-AAC6-63D03790CAB4}_25.png&quot;/&gt;&lt;left val=&quot;40&quot;/&gt;&lt;top val=&quot;518&quot;/&gt;&lt;width val=&quot;871&quot;/&gt;&lt;height val=&quot;57&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2FFAB0-944B-439A-AE9F-D07A7E48F736}&quot;/&gt;&lt;isInvalidForFieldText val=&quot;0&quot;/&gt;&lt;Image&gt;&lt;filename val=&quot;C:\Users\User\AppData\Local\Temp\CP34681852125Session\CPTrustFolder34681852125\PPTImport346857859937\data\asimages\{7A2FFAB0-944B-439A-AE9F-D07A7E48F736}_25.png&quot;/&gt;&lt;left val=&quot;727&quot;/&gt;&lt;top val=&quot;687&quot;/&gt;&lt;width val=&quot;226&quot;/&gt;&lt;height val=&quot;4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6&quot;/&gt;&lt;/TableIndex&gt;&lt;/ShapeTextInfo&gt;"/>
  <p:tag name="HTML_SHAPEINFO" val="&lt;ThreeDShapeInfo&gt;&lt;uuid val=&quot;{0E0666F2-9454-4578-B239-E0EFD92D828B}&quot;/&gt;&lt;isInvalidForFieldText val=&quot;0&quot;/&gt;&lt;Image&gt;&lt;filename val=&quot;C:\Users\User\AppData\Local\Temp\CP34681852125Session\CPTrustFolder34681852125\PPTImport346857859937\data\asimages\{0E0666F2-9454-4578-B239-E0EFD92D828B}_26.png&quot;/&gt;&lt;left val=&quot;0&quot;/&gt;&lt;top val=&quot;76&quot;/&gt;&lt;width val=&quot;961&quot;/&gt;&lt;height val=&quot;124&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1&quot;/&gt;&lt;lineCharCount val=&quot;68&quot;/&gt;&lt;lineCharCount val=&quot;70&quot;/&gt;&lt;lineCharCount val=&quot;59&quot;/&gt;&lt;lineCharCount val=&quot;1&quot;/&gt;&lt;lineCharCount val=&quot;52&quot;/&gt;&lt;/TableIndex&gt;&lt;/ShapeTextInfo&gt;"/>
  <p:tag name="HTML_SHAPEINFO" val="&lt;ThreeDShapeInfo&gt;&lt;uuid val=&quot;{14DDCFDC-8CA8-425C-BD98-B5065B26CC09}&quot;/&gt;&lt;isInvalidForFieldText val=&quot;0&quot;/&gt;&lt;Image&gt;&lt;filename val=&quot;C:\Users\User\AppData\Local\Temp\CP34681852125Session\CPTrustFolder34681852125\PPTImport346857859937\data\asimages\{14DDCFDC-8CA8-425C-BD98-B5065B26CC09}_26.png&quot;/&gt;&lt;left val=&quot;40&quot;/&gt;&lt;top val=&quot;212&quot;/&gt;&lt;width val=&quot;871&quot;/&gt;&lt;height val=&quot;41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6F13A91-A15F-48F5-830F-13761CB7D6F4}&quot;/&gt;&lt;isInvalidForFieldText val=&quot;0&quot;/&gt;&lt;Image&gt;&lt;filename val=&quot;C:\Users\User\AppData\Local\Temp\CP34681852125Session\CPTrustFolder34681852125\PPTImport346857859937\data\asimages\{46F13A91-A15F-48F5-830F-13761CB7D6F4}_26.png&quot;/&gt;&lt;left val=&quot;727&quot;/&gt;&lt;top val=&quot;687&quot;/&gt;&lt;width val=&quot;226&quot;/&gt;&lt;height val=&quot;4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AF06F1B4-E043-45B4-A697-F1ECFDB948F5}&quot;/&gt;&lt;isInvalidForFieldText val=&quot;0&quot;/&gt;&lt;Image&gt;&lt;filename val=&quot;C:\Users\User\AppData\Local\Temp\CP34681852125Session\CPTrustFolder34681852125\PPTImport346857859937\data\asimages\{AF06F1B4-E043-45B4-A697-F1ECFDB948F5}_27.png&quot;/&gt;&lt;left val=&quot;0&quot;/&gt;&lt;top val=&quot;76&quot;/&gt;&lt;width val=&quot;961&quot;/&gt;&lt;height val=&quot;12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9A87E709-68F3-498F-A869-76BB34E57F9D}&quot;/&gt;&lt;isInvalidForFieldText val=&quot;0&quot;/&gt;&lt;Image&gt;&lt;filename val=&quot;C:\Users\User\AppData\Local\Temp\CP34681852125Session\CPTrustFolder34681852125\PPTImport346857859937\data\asimages\{9A87E709-68F3-498F-A869-76BB34E57F9D}_27.png&quot;/&gt;&lt;left val=&quot;40&quot;/&gt;&lt;top val=&quot;212&quot;/&gt;&lt;width val=&quot;871&quot;/&gt;&lt;height val=&quot;57&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61&quot;/&gt;&lt;lineCharCount val=&quot;66&quot;/&gt;&lt;lineCharCount val=&quot;36&quot;/&gt;&lt;lineCharCount val=&quot;55&quot;/&gt;&lt;lineCharCount val=&quot;16&quot;/&gt;&lt;lineCharCount val=&quot;55&quot;/&gt;&lt;lineCharCount val=&quot;52&quot;/&gt;&lt;/TableIndex&gt;&lt;/ShapeTextInfo&gt;"/>
  <p:tag name="HTML_SHAPEINFO" val="&lt;ThreeDShapeInfo&gt;&lt;uuid val=&quot;{58EF1AE6-1E15-42CB-8D72-A3EA3E9C24C1}&quot;/&gt;&lt;isInvalidForFieldText val=&quot;0&quot;/&gt;&lt;Image&gt;&lt;filename val=&quot;C:\Users\User\AppData\Local\Temp\CP34681852125Session\CPTrustFolder34681852125\PPTImport346857859937\data\asimages\{58EF1AE6-1E15-42CB-8D72-A3EA3E9C24C1}_27.png&quot;/&gt;&lt;left val=&quot;40&quot;/&gt;&lt;top val=&quot;259&quot;/&gt;&lt;width val=&quot;871&quot;/&gt;&lt;height val=&quot;32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7427E02-19A5-46D4-AA01-3D5300394398}&quot;/&gt;&lt;isInvalidForFieldText val=&quot;0&quot;/&gt;&lt;Image&gt;&lt;filename val=&quot;C:\Users\User\AppData\Local\Temp\CP34681852125Session\CPTrustFolder34681852125\PPTImport346857859937\data\asimages\{07427E02-19A5-46D4-AA01-3D5300394398}_27.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1DF59F55-6D8E-4F67-8C43-D70047303E6B}&quot;/&gt;&lt;isInvalidForFieldText val=&quot;0&quot;/&gt;&lt;Image&gt;&lt;filename val=&quot;C:\Users\User\AppData\Local\Temp\CP34681852125Session\CPTrustFolder34681852125\PPTImport346857859937\data\asimages\{1DF59F55-6D8E-4F67-8C43-D70047303E6B}_28.png&quot;/&gt;&lt;left val=&quot;0&quot;/&gt;&lt;top val=&quot;76&quot;/&gt;&lt;width val=&quot;961&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19&quot;/&gt;&lt;lineCharCount val=&quot;10&quot;/&gt;&lt;lineCharCount val=&quot;41&quot;/&gt;&lt;lineCharCount val=&quot;1&quot;/&gt;&lt;lineCharCount val=&quot;1&quot;/&gt;&lt;lineCharCount val=&quot;66&quot;/&gt;&lt;lineCharCount val=&quot;49&quot;/&gt;&lt;/TableIndex&gt;&lt;/ShapeTextInfo&gt;"/>
  <p:tag name="HTML_SHAPEINFO" val="&lt;ThreeDShapeInfo&gt;&lt;uuid val=&quot;{BD9DDA0C-BFA2-40A1-9A30-417C34BC682B}&quot;/&gt;&lt;isInvalidForFieldText val=&quot;0&quot;/&gt;&lt;Image&gt;&lt;filename val=&quot;C:\Users\User\AppData\Local\Temp\CP34681852125Session\CPTrustFolder34681852125\PPTImport346857859937\data\asimages\{BD9DDA0C-BFA2-40A1-9A30-417C34BC682B}_28.png&quot;/&gt;&lt;left val=&quot;42&quot;/&gt;&lt;top val=&quot;194&quot;/&gt;&lt;width val=&quot;874&quot;/&gt;&lt;height val=&quot;314&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BAEA81C3-6C96-4DF3-BFE7-20D8945FF2D1}&quot;/&gt;&lt;isInvalidForFieldText val=&quot;0&quot;/&gt;&lt;Image&gt;&lt;filename val=&quot;C:\Users\User\AppData\Local\Temp\CP34681852125Session\CPTrustFolder34681852125\PPTImport346857859937\data\asimages\{BAEA81C3-6C96-4DF3-BFE7-20D8945FF2D1}_28.png&quot;/&gt;&lt;left val=&quot;46&quot;/&gt;&lt;top val=&quot;485&quot;/&gt;&lt;width val=&quot;866&quot;/&gt;&lt;height val=&quot;57&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D6D4B302-2BD0-4DF8-B37F-480EDBA994D8}&quot;/&gt;&lt;isInvalidForFieldText val=&quot;0&quot;/&gt;&lt;Image&gt;&lt;filename val=&quot;C:\Users\User\AppData\Local\Temp\CP34681852125Session\CPTrustFolder34681852125\PPTImport346857859937\data\asimages\{D6D4B302-2BD0-4DF8-B37F-480EDBA994D8}_28.png&quot;/&gt;&lt;left val=&quot;39&quot;/&gt;&lt;top val=&quot;527&quot;/&gt;&lt;width val=&quot;873&quot;/&gt;&lt;height val=&quot;5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0151A3C-5E53-4370-861B-CF7F0BFF888C}&quot;/&gt;&lt;isInvalidForFieldText val=&quot;0&quot;/&gt;&lt;Image&gt;&lt;filename val=&quot;C:\Users\User\AppData\Local\Temp\CP34681852125Session\CPTrustFolder34681852125\PPTImport346857859937\data\asimages\{A0151A3C-5E53-4370-861B-CF7F0BFF888C}_28.png&quot;/&gt;&lt;left val=&quot;727&quot;/&gt;&lt;top val=&quot;687&quot;/&gt;&lt;width val=&quot;226&quot;/&gt;&lt;height val=&quot;4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A2764915-360B-4B32-9E9D-C37D8984D1C2}&quot;/&gt;&lt;isInvalidForFieldText val=&quot;0&quot;/&gt;&lt;Image&gt;&lt;filename val=&quot;C:\Users\User\AppData\Local\Temp\CP34681852125Session\CPTrustFolder34681852125\PPTImport346857859937\data\asimages\{A2764915-360B-4B32-9E9D-C37D8984D1C2}_29.png&quot;/&gt;&lt;left val=&quot;0&quot;/&gt;&lt;top val=&quot;76&quot;/&gt;&lt;width val=&quot;961&quot;/&gt;&lt;height val=&quot;12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6&quot;/&gt;&lt;lineCharCount val=&quot;40&quot;/&gt;&lt;lineCharCount val=&quot;24&quot;/&gt;&lt;lineCharCount val=&quot;27&quot;/&gt;&lt;lineCharCount val=&quot;54&quot;/&gt;&lt;lineCharCount val=&quot;58&quot;/&gt;&lt;/TableIndex&gt;&lt;/ShapeTextInfo&gt;"/>
  <p:tag name="HTML_SHAPEINFO" val="&lt;ThreeDShapeInfo&gt;&lt;uuid val=&quot;{977411E3-232F-474F-8E31-4FE615E59CE0}&quot;/&gt;&lt;isInvalidForFieldText val=&quot;0&quot;/&gt;&lt;Image&gt;&lt;filename val=&quot;C:\Users\User\AppData\Local\Temp\CP34681852125Session\CPTrustFolder34681852125\PPTImport346857859937\data\asimages\{977411E3-232F-474F-8E31-4FE615E59CE0}_29.png&quot;/&gt;&lt;left val=&quot;42&quot;/&gt;&lt;top val=&quot;212&quot;/&gt;&lt;width val=&quot;870&quot;/&gt;&lt;height val=&quot;41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8F00436-2DDE-4A5F-994E-767CE778C7CB}&quot;/&gt;&lt;isInvalidForFieldText val=&quot;0&quot;/&gt;&lt;Image&gt;&lt;filename val=&quot;C:\Users\User\AppData\Local\Temp\CP34681852125Session\CPTrustFolder34681852125\PPTImport346857859937\data\asimages\{78F00436-2DDE-4A5F-994E-767CE778C7CB}_29.png&quot;/&gt;&lt;left val=&quot;727&quot;/&gt;&lt;top val=&quot;687&quot;/&gt;&lt;width val=&quot;226&quot;/&gt;&lt;height val=&quot;4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C7545898-8EB4-4B40-AFAE-887359A16927}&quot;/&gt;&lt;isInvalidForFieldText val=&quot;0&quot;/&gt;&lt;Image&gt;&lt;filename val=&quot;C:\Users\User\AppData\Local\Temp\CP34681852125Session\CPTrustFolder34681852125\PPTImport346857859937\data\asimages\{C7545898-8EB4-4B40-AFAE-887359A16927}_30.png&quot;/&gt;&lt;left val=&quot;0&quot;/&gt;&lt;top val=&quot;76&quot;/&gt;&lt;width val=&quot;961&quot;/&gt;&lt;height val=&quot;122&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8&quot;/&gt;&lt;lineCharCount val=&quot;48&quot;/&gt;&lt;lineCharCount val=&quot;49&quot;/&gt;&lt;lineCharCount val=&quot;51&quot;/&gt;&lt;lineCharCount val=&quot;41&quot;/&gt;&lt;lineCharCount val=&quot;50&quot;/&gt;&lt;lineCharCount val=&quot;48&quot;/&gt;&lt;lineCharCount val=&quot;44&quot;/&gt;&lt;/TableIndex&gt;&lt;/ShapeTextInfo&gt;"/>
  <p:tag name="HTML_SHAPEINFO" val="&lt;ThreeDShapeInfo&gt;&lt;uuid val=&quot;{8126D727-D3A4-49CB-9748-B755811D657B}&quot;/&gt;&lt;isInvalidForFieldText val=&quot;0&quot;/&gt;&lt;Image&gt;&lt;filename val=&quot;C:\Users\User\AppData\Local\Temp\CP34681852125Session\CPTrustFolder34681852125\PPTImport346857859937\data\asimages\{8126D727-D3A4-49CB-9748-B755811D657B}_30.png&quot;/&gt;&lt;left val=&quot;42&quot;/&gt;&lt;top val=&quot;212&quot;/&gt;&lt;width val=&quot;870&quot;/&gt;&lt;height val=&quot;41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418E900-3ECA-4220-8E6B-621C2210AAA0}&quot;/&gt;&lt;isInvalidForFieldText val=&quot;0&quot;/&gt;&lt;Image&gt;&lt;filename val=&quot;C:\Users\User\AppData\Local\Temp\CP34681852125Session\CPTrustFolder34681852125\PPTImport346857859937\data\asimages\{F418E900-3ECA-4220-8E6B-621C2210AAA0}_30.png&quot;/&gt;&lt;left val=&quot;727&quot;/&gt;&lt;top val=&quot;687&quot;/&gt;&lt;width val=&quot;226&quot;/&gt;&lt;height val=&quot;4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5BB1A1E2-D0F2-491E-84D2-40C8829E908F}&quot;/&gt;&lt;isInvalidForFieldText val=&quot;0&quot;/&gt;&lt;Image&gt;&lt;filename val=&quot;C:\Users\User\AppData\Local\Temp\CP34681852125Session\CPTrustFolder34681852125\PPTImport346857859937\data\asimages\{5BB1A1E2-D0F2-491E-84D2-40C8829E908F}_31.png&quot;/&gt;&lt;left val=&quot;0&quot;/&gt;&lt;top val=&quot;76&quot;/&gt;&lt;width val=&quot;961&quot;/&gt;&lt;height val=&quot;122&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1&quot;/&gt;&lt;lineCharCount val=&quot;62&quot;/&gt;&lt;lineCharCount val=&quot;70&quot;/&gt;&lt;lineCharCount val=&quot;33&quot;/&gt;&lt;lineCharCount val=&quot;1&quot;/&gt;&lt;lineCharCount val=&quot;65&quot;/&gt;&lt;lineCharCount val=&quot;61&quot;/&gt;&lt;lineCharCount val=&quot;31&quot;/&gt;&lt;lineCharCount val=&quot;1&quot;/&gt;&lt;lineCharCount val=&quot;52&quot;/&gt;&lt;/TableIndex&gt;&lt;/ShapeTextInfo&gt;"/>
  <p:tag name="HTML_SHAPEINFO" val="&lt;ThreeDShapeInfo&gt;&lt;uuid val=&quot;{E7530DB3-6A6F-4599-8B20-45602C584182}&quot;/&gt;&lt;isInvalidForFieldText val=&quot;0&quot;/&gt;&lt;Image&gt;&lt;filename val=&quot;C:\Users\User\AppData\Local\Temp\CP34681852125Session\CPTrustFolder34681852125\PPTImport346857859937\data\asimages\{E7530DB3-6A6F-4599-8B20-45602C584182}_31.png&quot;/&gt;&lt;left val=&quot;40&quot;/&gt;&lt;top val=&quot;212&quot;/&gt;&lt;width val=&quot;871&quot;/&gt;&lt;height val=&quot;41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2349D5D-E725-48F4-8A69-61DCB451FA3C}&quot;/&gt;&lt;isInvalidForFieldText val=&quot;0&quot;/&gt;&lt;Image&gt;&lt;filename val=&quot;C:\Users\User\AppData\Local\Temp\CP34681852125Session\CPTrustFolder34681852125\PPTImport346857859937\data\asimages\{42349D5D-E725-48F4-8A69-61DCB451FA3C}_31.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76EE7B3-FB6B-4900-91C1-E8697D61490E}&quot;/&gt;&lt;isInvalidForFieldText val=&quot;0&quot;/&gt;&lt;Image&gt;&lt;filename val=&quot;C:\Users\User\AppData\Local\Temp\CP34681852125Session\CPTrustFolder34681852125\PPTImport346857859937\data\asimages\{076EE7B3-FB6B-4900-91C1-E8697D61490E}_32.png&quot;/&gt;&lt;left val=&quot;0&quot;/&gt;&lt;top val=&quot;76&quot;/&gt;&lt;width val=&quot;961&quot;/&gt;&lt;height val=&quot;122&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67&quot;/&gt;&lt;lineCharCount val=&quot;62&quot;/&gt;&lt;lineCharCount val=&quot;1&quot;/&gt;&lt;lineCharCount val=&quot;66&quot;/&gt;&lt;lineCharCount val=&quot;71&quot;/&gt;&lt;lineCharCount val=&quot;68&quot;/&gt;&lt;lineCharCount val=&quot;73&quot;/&gt;&lt;/TableIndex&gt;&lt;/ShapeTextInfo&gt;"/>
  <p:tag name="HTML_SHAPEINFO" val="&lt;ThreeDShapeInfo&gt;&lt;uuid val=&quot;{4096B27A-5D5D-4465-83B1-30EE0EF782AF}&quot;/&gt;&lt;isInvalidForFieldText val=&quot;0&quot;/&gt;&lt;Image&gt;&lt;filename val=&quot;C:\Users\User\AppData\Local\Temp\CP34681852125Session\CPTrustFolder34681852125\PPTImport346857859937\data\asimages\{4096B27A-5D5D-4465-83B1-30EE0EF782AF}_32.png&quot;/&gt;&lt;left val=&quot;40&quot;/&gt;&lt;top val=&quot;212&quot;/&gt;&lt;width val=&quot;886&quot;/&gt;&lt;height val=&quot;297&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 name="HTML_SHAPEINFO" val="&lt;ThreeDShapeInfo&gt;&lt;uuid val=&quot;{CEC5F439-65BD-48F2-AD24-B4BCD05B0CC5}&quot;/&gt;&lt;isInvalidForFieldText val=&quot;0&quot;/&gt;&lt;Image&gt;&lt;filename val=&quot;C:\Users\User\AppData\Local\Temp\CP34681852125Session\CPTrustFolder34681852125\PPTImport346857859937\data\asimages\{CEC5F439-65BD-48F2-AD24-B4BCD05B0CC5}_32.png&quot;/&gt;&lt;left val=&quot;44&quot;/&gt;&lt;top val=&quot;535&quot;/&gt;&lt;width val=&quot;871&quot;/&gt;&lt;height val=&quot;57&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708231C-F425-4AF0-BAEB-44CD3ABD4A30}&quot;/&gt;&lt;isInvalidForFieldText val=&quot;0&quot;/&gt;&lt;Image&gt;&lt;filename val=&quot;C:\Users\User\AppData\Local\Temp\CP34681852125Session\CPTrustFolder34681852125\PPTImport346857859937\data\asimages\{2708231C-F425-4AF0-BAEB-44CD3ABD4A30}_32.png&quot;/&gt;&lt;left val=&quot;727&quot;/&gt;&lt;top val=&quot;687&quot;/&gt;&lt;width val=&quot;226&quot;/&gt;&lt;height val=&quot;4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4EE7357-3216-4C0F-B6B7-FBDCF97486A7}&quot;/&gt;&lt;isInvalidForFieldText val=&quot;0&quot;/&gt;&lt;Image&gt;&lt;filename val=&quot;C:\Users\User\AppData\Local\Temp\CP34681852125Session\CPTrustFolder34681852125\PPTImport346857859937\data\asimages\{04EE7357-3216-4C0F-B6B7-FBDCF97486A7}_33.png&quot;/&gt;&lt;left val=&quot;0&quot;/&gt;&lt;top val=&quot;76&quot;/&gt;&lt;width val=&quot;961&quot;/&gt;&lt;height val=&quot;12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1&quot;/&gt;&lt;lineCharCount val=&quot;68&quot;/&gt;&lt;lineCharCount val=&quot;70&quot;/&gt;&lt;lineCharCount val=&quot;72&quot;/&gt;&lt;lineCharCount val=&quot;55&quot;/&gt;&lt;lineCharCount val=&quot;1&quot;/&gt;&lt;lineCharCount val=&quot;65&quot;/&gt;&lt;lineCharCount val=&quot;43&quot;/&gt;&lt;lineCharCount val=&quot;1&quot;/&gt;&lt;lineCharCount val=&quot;55&quot;/&gt;&lt;/TableIndex&gt;&lt;/ShapeTextInfo&gt;"/>
  <p:tag name="HTML_SHAPEINFO" val="&lt;ThreeDShapeInfo&gt;&lt;uuid val=&quot;{26473BBF-173A-4706-9664-EA8434381B8D}&quot;/&gt;&lt;isInvalidForFieldText val=&quot;0&quot;/&gt;&lt;Image&gt;&lt;filename val=&quot;C:\Users\User\AppData\Local\Temp\CP34681852125Session\CPTrustFolder34681852125\PPTImport346857859937\data\asimages\{26473BBF-173A-4706-9664-EA8434381B8D}_33.png&quot;/&gt;&lt;left val=&quot;40&quot;/&gt;&lt;top val=&quot;212&quot;/&gt;&lt;width val=&quot;876&quot;/&gt;&lt;height val=&quot;41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0B6FAA5-B72E-4C0A-B2BE-183E861020F8}&quot;/&gt;&lt;isInvalidForFieldText val=&quot;0&quot;/&gt;&lt;Image&gt;&lt;filename val=&quot;C:\Users\User\AppData\Local\Temp\CP34681852125Session\CPTrustFolder34681852125\PPTImport346857859937\data\asimages\{60B6FAA5-B72E-4C0A-B2BE-183E861020F8}_33.png&quot;/&gt;&lt;left val=&quot;727&quot;/&gt;&lt;top val=&quot;687&quot;/&gt;&lt;width val=&quot;226&quot;/&gt;&lt;height val=&quot;4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74B917A1-5CC7-4D3C-B637-DBAAD3C790E6}&quot;/&gt;&lt;isInvalidForFieldText val=&quot;0&quot;/&gt;&lt;Image&gt;&lt;filename val=&quot;C:\Users\User\AppData\Local\Temp\CP34681852125Session\CPTrustFolder34681852125\PPTImport346857859937\data\asimages\{74B917A1-5CC7-4D3C-B637-DBAAD3C790E6}_34.png&quot;/&gt;&lt;left val=&quot;0&quot;/&gt;&lt;top val=&quot;76&quot;/&gt;&lt;width val=&quot;961&quot;/&gt;&lt;height val=&quot;122&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3&quot;/&gt;&lt;lineCharCount val=&quot;1&quot;/&gt;&lt;lineCharCount val=&quot;55&quot;/&gt;&lt;lineCharCount val=&quot;1&quot;/&gt;&lt;lineCharCount val=&quot;73&quot;/&gt;&lt;lineCharCount val=&quot;9&quot;/&gt;&lt;/TableIndex&gt;&lt;/ShapeTextInfo&gt;"/>
  <p:tag name="HTML_SHAPEINFO" val="&lt;ThreeDShapeInfo&gt;&lt;uuid val=&quot;{C282AB0F-962F-4A8E-B1B5-B2BA924D7FDF}&quot;/&gt;&lt;isInvalidForFieldText val=&quot;0&quot;/&gt;&lt;Image&gt;&lt;filename val=&quot;C:\Users\User\AppData\Local\Temp\CP34681852125Session\CPTrustFolder34681852125\PPTImport346857859937\data\asimages\{C282AB0F-962F-4A8E-B1B5-B2BA924D7FDF}_34.png&quot;/&gt;&lt;left val=&quot;40&quot;/&gt;&lt;top val=&quot;212&quot;/&gt;&lt;width val=&quot;882&quot;/&gt;&lt;height val=&quot;415&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D6D7308-FE9A-45F2-AF60-F429A6E09ABC}&quot;/&gt;&lt;isInvalidForFieldText val=&quot;0&quot;/&gt;&lt;Image&gt;&lt;filename val=&quot;C:\Users\User\AppData\Local\Temp\CP34681852125Session\CPTrustFolder34681852125\PPTImport346857859937\data\asimages\{FD6D7308-FE9A-45F2-AF60-F429A6E09ABC}_34.png&quot;/&gt;&lt;left val=&quot;727&quot;/&gt;&lt;top val=&quot;687&quot;/&gt;&lt;width val=&quot;226&quot;/&gt;&lt;height val=&quot;4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58CC1FA9-AE07-4762-8F20-993F33F1A4F6}&quot;/&gt;&lt;isInvalidForFieldText val=&quot;0&quot;/&gt;&lt;Image&gt;&lt;filename val=&quot;C:\Users\User\AppData\Local\Temp\CP34681852125Session\CPTrustFolder34681852125\PPTImport346857859937\data\asimages\{58CC1FA9-AE07-4762-8F20-993F33F1A4F6}_35.png&quot;/&gt;&lt;left val=&quot;0&quot;/&gt;&lt;top val=&quot;76&quot;/&gt;&lt;width val=&quot;961&quot;/&gt;&lt;height val=&quot;122&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8&quot;/&gt;&lt;lineCharCount val=&quot;70&quot;/&gt;&lt;lineCharCount val=&quot;15&quot;/&gt;&lt;lineCharCount val=&quot;1&quot;/&gt;&lt;lineCharCount val=&quot;71&quot;/&gt;&lt;lineCharCount val=&quot;61&quot;/&gt;&lt;lineCharCount val=&quot;64&quot;/&gt;&lt;lineCharCount val=&quot;38&quot;/&gt;&lt;lineCharCount val=&quot;1&quot;/&gt;&lt;lineCharCount val=&quot;65&quot;/&gt;&lt;/TableIndex&gt;&lt;/ShapeTextInfo&gt;"/>
  <p:tag name="HTML_SHAPEINFO" val="&lt;ThreeDShapeInfo&gt;&lt;uuid val=&quot;{46505424-C3D1-4F26-BE4E-6EB61D862D4A}&quot;/&gt;&lt;isInvalidForFieldText val=&quot;0&quot;/&gt;&lt;Image&gt;&lt;filename val=&quot;C:\Users\User\AppData\Local\Temp\CP34681852125Session\CPTrustFolder34681852125\PPTImport346857859937\data\asimages\{46505424-C3D1-4F26-BE4E-6EB61D862D4A}_35.png&quot;/&gt;&lt;left val=&quot;40&quot;/&gt;&lt;top val=&quot;212&quot;/&gt;&lt;width val=&quot;884&quot;/&gt;&lt;height val=&quot;415&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0797280-D8D8-4B52-A5B0-7072B6223F32}&quot;/&gt;&lt;isInvalidForFieldText val=&quot;0&quot;/&gt;&lt;Image&gt;&lt;filename val=&quot;C:\Users\User\AppData\Local\Temp\CP34681852125Session\CPTrustFolder34681852125\PPTImport346857859937\data\asimages\{30797280-D8D8-4B52-A5B0-7072B6223F32}_35.png&quot;/&gt;&lt;left val=&quot;727&quot;/&gt;&lt;top val=&quot;687&quot;/&gt;&lt;width val=&quot;226&quot;/&gt;&lt;height val=&quot;45&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A75F63FF-14D0-4D91-8E79-633871D69CF3}&quot;/&gt;&lt;isInvalidForFieldText val=&quot;0&quot;/&gt;&lt;Image&gt;&lt;filename val=&quot;C:\Users\User\AppData\Local\Temp\CP34681852125Session\CPTrustFolder34681852125\PPTImport346857859937\data\asimages\{A75F63FF-14D0-4D91-8E79-633871D69CF3}_36.png&quot;/&gt;&lt;left val=&quot;0&quot;/&gt;&lt;top val=&quot;76&quot;/&gt;&lt;width val=&quot;961&quot;/&gt;&lt;height val=&quot;122&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94DF9F8E-7B73-4100-BE91-F3DBA2C575C3}&quot;/&gt;&lt;isInvalidForFieldText val=&quot;0&quot;/&gt;&lt;Image&gt;&lt;filename val=&quot;C:\Users\User\AppData\Local\Temp\CP34681852125Session\CPTrustFolder34681852125\PPTImport346857859937\data\asimages\{94DF9F8E-7B73-4100-BE91-F3DBA2C575C3}_36.png&quot;/&gt;&lt;left val=&quot;40&quot;/&gt;&lt;top val=&quot;212&quot;/&gt;&lt;width val=&quot;871&quot;/&gt;&lt;height val=&quot;57&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26&quot;/&gt;&lt;lineCharCount val=&quot;56&quot;/&gt;&lt;/TableIndex&gt;&lt;/ShapeTextInfo&gt;"/>
  <p:tag name="HTML_SHAPEINFO" val="&lt;ThreeDShapeInfo&gt;&lt;uuid val=&quot;{65B1B933-4B43-487C-80C5-821317404256}&quot;/&gt;&lt;isInvalidForFieldText val=&quot;0&quot;/&gt;&lt;Image&gt;&lt;filename val=&quot;C:\Users\User\AppData\Local\Temp\CP34681852125Session\CPTrustFolder34681852125\PPTImport346857859937\data\asimages\{65B1B933-4B43-487C-80C5-821317404256}_36.png&quot;/&gt;&lt;left val=&quot;42&quot;/&gt;&lt;top val=&quot;252&quot;/&gt;&lt;width val=&quot;880&quot;/&gt;&lt;height val=&quot;129&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1&quot;/&gt;&lt;lineCharCount val=&quot;60&quot;/&gt;&lt;lineCharCount val=&quot;42&quot;/&gt;&lt;/TableIndex&gt;&lt;/ShapeTextInfo&gt;"/>
  <p:tag name="HTML_SHAPEINFO" val="&lt;ThreeDShapeInfo&gt;&lt;uuid val=&quot;{E70DCC0A-3E94-4F73-8D6A-01536D8EC9EF}&quot;/&gt;&lt;isInvalidForFieldText val=&quot;0&quot;/&gt;&lt;Image&gt;&lt;filename val=&quot;C:\Users\User\AppData\Local\Temp\CP34681852125Session\CPTrustFolder34681852125\PPTImport346857859937\data\asimages\{E70DCC0A-3E94-4F73-8D6A-01536D8EC9EF}_36.png&quot;/&gt;&lt;left val=&quot;40&quot;/&gt;&lt;top val=&quot;408&quot;/&gt;&lt;width val=&quot;846&quot;/&gt;&lt;height val=&quot;121&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30D5060-5D83-45FC-8EDD-8550AA50AF01}&quot;/&gt;&lt;isInvalidForFieldText val=&quot;0&quot;/&gt;&lt;Image&gt;&lt;filename val=&quot;C:\Users\User\AppData\Local\Temp\CP34681852125Session\CPTrustFolder34681852125\PPTImport346857859937\data\asimages\{330D5060-5D83-45FC-8EDD-8550AA50AF01}_36.png&quot;/&gt;&lt;left val=&quot;727&quot;/&gt;&lt;top val=&quot;687&quot;/&gt;&lt;width val=&quot;226&quot;/&gt;&lt;height val=&quot;45&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01056A9D-5AEB-4FF1-978B-38249A0525E6}&quot;/&gt;&lt;isInvalidForFieldText val=&quot;0&quot;/&gt;&lt;Image&gt;&lt;filename val=&quot;C:\Users\User\AppData\Local\Temp\CP34681852125Session\CPTrustFolder34681852125\PPTImport346857859937\data\asimages\{01056A9D-5AEB-4FF1-978B-38249A0525E6}_37.png&quot;/&gt;&lt;left val=&quot;0&quot;/&gt;&lt;top val=&quot;76&quot;/&gt;&lt;width val=&quot;961&quot;/&gt;&lt;height val=&quot;122&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4&quot;/&gt;&lt;lineCharCount val=&quot;69&quot;/&gt;&lt;lineCharCount val=&quot;51&quot;/&gt;&lt;/TableIndex&gt;&lt;/ShapeTextInfo&gt;"/>
  <p:tag name="HTML_SHAPEINFO" val="&lt;ThreeDShapeInfo&gt;&lt;uuid val=&quot;{9D093F6C-B827-42F3-8165-934CA1A88D58}&quot;/&gt;&lt;isInvalidForFieldText val=&quot;0&quot;/&gt;&lt;Image&gt;&lt;filename val=&quot;C:\Users\User\AppData\Local\Temp\CP34681852125Session\CPTrustFolder34681852125\PPTImport346857859937\data\asimages\{9D093F6C-B827-42F3-8165-934CA1A88D58}_37.png&quot;/&gt;&lt;left val=&quot;42&quot;/&gt;&lt;top val=&quot;212&quot;/&gt;&lt;width val=&quot;870&quot;/&gt;&lt;height val=&quot;41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1368B05-CE1B-4152-815D-EDD9409992E4}&quot;/&gt;&lt;isInvalidForFieldText val=&quot;0&quot;/&gt;&lt;Image&gt;&lt;filename val=&quot;C:\Users\User\AppData\Local\Temp\CP34681852125Session\CPTrustFolder34681852125\PPTImport346857859937\data\asimages\{D1368B05-CE1B-4152-815D-EDD9409992E4}_37.png&quot;/&gt;&lt;left val=&quot;727&quot;/&gt;&lt;top val=&quot;687&quot;/&gt;&lt;width val=&quot;226&quot;/&gt;&lt;height val=&quot;45&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76AB807F-95BF-4A24-9BED-A27E9F689761}&quot;/&gt;&lt;isInvalidForFieldText val=&quot;0&quot;/&gt;&lt;Image&gt;&lt;filename val=&quot;C:\Users\User\AppData\Local\Temp\CP34681852125Session\CPTrustFolder34681852125\PPTImport346857859937\data\asimages\{76AB807F-95BF-4A24-9BED-A27E9F689761}_38.png&quot;/&gt;&lt;left val=&quot;0&quot;/&gt;&lt;top val=&quot;76&quot;/&gt;&lt;width val=&quot;961&quot;/&gt;&lt;height val=&quot;12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29&quot;/&gt;&lt;/TableIndex&gt;&lt;/ShapeTextInfo&gt;"/>
  <p:tag name="HTML_SHAPEINFO" val="&lt;ThreeDShapeInfo&gt;&lt;uuid val=&quot;{46FB050D-8668-497E-ACBB-0FF410B97585}&quot;/&gt;&lt;isInvalidForFieldText val=&quot;0&quot;/&gt;&lt;Image&gt;&lt;filename val=&quot;C:\Users\User\AppData\Local\Temp\CP34681852125Session\CPTrustFolder34681852125\PPTImport346857859937\data\asimages\{46FB050D-8668-497E-ACBB-0FF410B97585}_38.png&quot;/&gt;&lt;left val=&quot;40&quot;/&gt;&lt;top val=&quot;212&quot;/&gt;&lt;width val=&quot;871&quot;/&gt;&lt;height val=&quot;89&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21&quot;/&gt;&lt;lineCharCount val=&quot;29&quot;/&gt;&lt;/TableIndex&gt;&lt;/ShapeTextInfo&gt;"/>
  <p:tag name="HTML_SHAPEINFO" val="&lt;ThreeDShapeInfo&gt;&lt;uuid val=&quot;{F4C68E0E-5EF0-43B3-828B-9BFD060AFA2B}&quot;/&gt;&lt;isInvalidForFieldText val=&quot;0&quot;/&gt;&lt;Image&gt;&lt;filename val=&quot;C:\Users\User\AppData\Local\Temp\CP34681852125Session\CPTrustFolder34681852125\PPTImport346857859937\data\asimages\{F4C68E0E-5EF0-43B3-828B-9BFD060AFA2B}_38.png&quot;/&gt;&lt;left val=&quot;42&quot;/&gt;&lt;top val=&quot;287&quot;/&gt;&lt;width val=&quot;870&quot;/&gt;&lt;height val=&quot;137&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9&quot;/&gt;&lt;lineCharCount val=&quot;13&quot;/&gt;&lt;lineCharCount val=&quot;56&quot;/&gt;&lt;lineCharCount val=&quot;66&quot;/&gt;&lt;/TableIndex&gt;&lt;/ShapeTextInfo&gt;"/>
  <p:tag name="HTML_SHAPEINFO" val="&lt;ThreeDShapeInfo&gt;&lt;uuid val=&quot;{5B1DE168-F4BA-45D6-91D2-478AA681517B}&quot;/&gt;&lt;isInvalidForFieldText val=&quot;0&quot;/&gt;&lt;Image&gt;&lt;filename val=&quot;C:\Users\User\AppData\Local\Temp\CP34681852125Session\CPTrustFolder34681852125\PPTImport346857859937\data\asimages\{5B1DE168-F4BA-45D6-91D2-478AA681517B}_38.png&quot;/&gt;&lt;left val=&quot;40&quot;/&gt;&lt;top val=&quot;414&quot;/&gt;&lt;width val=&quot;871&quot;/&gt;&lt;height val=&quot;161&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6C61B3E-1719-4291-BE51-A4C6E580A8B7}&quot;/&gt;&lt;isInvalidForFieldText val=&quot;0&quot;/&gt;&lt;Image&gt;&lt;filename val=&quot;C:\Users\User\AppData\Local\Temp\CP34681852125Session\CPTrustFolder34681852125\PPTImport346857859937\data\asimages\{86C61B3E-1719-4291-BE51-A4C6E580A8B7}_38.png&quot;/&gt;&lt;left val=&quot;727&quot;/&gt;&lt;top val=&quot;687&quot;/&gt;&lt;width val=&quot;226&quot;/&gt;&lt;height val=&quot;4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F5E193DA-1674-4FBD-944B-9ECA64FCA67A}&quot;/&gt;&lt;isInvalidForFieldText val=&quot;0&quot;/&gt;&lt;Image&gt;&lt;filename val=&quot;C:\Users\User\AppData\Local\Temp\CP34681852125Session\CPTrustFolder34681852125\PPTImport346857859937\data\asimages\{F5E193DA-1674-4FBD-944B-9ECA64FCA67A}_39.png&quot;/&gt;&lt;left val=&quot;0&quot;/&gt;&lt;top val=&quot;76&quot;/&gt;&lt;width val=&quot;961&quot;/&gt;&lt;height val=&quot;122&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9&quot;/&gt;&lt;lineCharCount val=&quot;61&quot;/&gt;&lt;lineCharCount val=&quot;53&quot;/&gt;&lt;/TableIndex&gt;&lt;/ShapeTextInfo&gt;"/>
  <p:tag name="HTML_SHAPEINFO" val="&lt;ThreeDShapeInfo&gt;&lt;uuid val=&quot;{339E47E6-6F1C-453C-92C4-CE601AB5F0A3}&quot;/&gt;&lt;isInvalidForFieldText val=&quot;0&quot;/&gt;&lt;Image&gt;&lt;filename val=&quot;C:\Users\User\AppData\Local\Temp\CP34681852125Session\CPTrustFolder34681852125\PPTImport346857859937\data\asimages\{339E47E6-6F1C-453C-92C4-CE601AB5F0A3}_39.png&quot;/&gt;&lt;left val=&quot;42&quot;/&gt;&lt;top val=&quot;212&quot;/&gt;&lt;width val=&quot;870&quot;/&gt;&lt;height val=&quot;415&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93A45D6-6CE2-4C04-ACB9-61FE7AE1DC04}&quot;/&gt;&lt;isInvalidForFieldText val=&quot;0&quot;/&gt;&lt;Image&gt;&lt;filename val=&quot;C:\Users\User\AppData\Local\Temp\CP34681852125Session\CPTrustFolder34681852125\PPTImport346857859937\data\asimages\{693A45D6-6CE2-4C04-ACB9-61FE7AE1DC04}_39.png&quot;/&gt;&lt;left val=&quot;727&quot;/&gt;&lt;top val=&quot;687&quot;/&gt;&lt;width val=&quot;226&quot;/&gt;&lt;height val=&quot;4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D1668A52-832A-4E7A-8DCB-6DC0494D6C45}&quot;/&gt;&lt;isInvalidForFieldText val=&quot;0&quot;/&gt;&lt;Image&gt;&lt;filename val=&quot;C:\Users\User\AppData\Local\Temp\CP34681852125Session\CPTrustFolder34681852125\PPTImport346857859937\data\asimages\{D1668A52-832A-4E7A-8DCB-6DC0494D6C45}_40.png&quot;/&gt;&lt;left val=&quot;0&quot;/&gt;&lt;top val=&quot;76&quot;/&gt;&lt;width val=&quot;961&quot;/&gt;&lt;height val=&quot;12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DUMMYTAG" val="&lt;DummyForForceWrite&gt;&lt;/DummyForForceWrite&gt;"/>
  <p:tag name="HTML_SHAPEINFO" val="&lt;ThreeDShapeInfo&gt;&lt;uuid val=&quot;{2B8F657E-6888-4D37-AF95-5EBDF617E5F2}&quot;/&gt;&lt;isInvalidForFieldText val=&quot;0&quot;/&gt;&lt;Image&gt;&lt;filename val=&quot;C:\Users\User\AppData\Local\Temp\CP34681852125Session\CPTrustFolder34681852125\PPTImport346857859937\data\asimages\{2B8F657E-6888-4D37-AF95-5EBDF617E5F2}_1.png&quot;/&gt;&lt;left val=&quot;71&quot;/&gt;&lt;top val=&quot;288&quot;/&gt;&lt;width val=&quot;817&quot;/&gt;&lt;height val=&quot;135&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hreeDShapeInfo&gt;&lt;uuid val=&quot;{78F2D28B-CD1A-47F0-AC8F-A3B8BB734B1E}&quot;/&gt;&lt;isInvalidForFieldText val=&quot;0&quot;/&gt;&lt;Image&gt;&lt;filename val=&quot;C:\Users\User\AppData\Local\Temp\CP34681852125Session\CPTrustFolder34681852125\PPTImport346857859937\data\asimages\{78F2D28B-CD1A-47F0-AC8F-A3B8BB734B1E}_40.png&quot;/&gt;&lt;left val=&quot;40&quot;/&gt;&lt;top val=&quot;212&quot;/&gt;&lt;width val=&quot;871&quot;/&gt;&lt;height val=&quot;415&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B1C330F-2AA2-477D-931B-59382AE77318}&quot;/&gt;&lt;isInvalidForFieldText val=&quot;0&quot;/&gt;&lt;Image&gt;&lt;filename val=&quot;C:\Users\User\AppData\Local\Temp\CP34681852125Session\CPTrustFolder34681852125\PPTImport346857859937\data\asimages\{8B1C330F-2AA2-477D-931B-59382AE77318}_40.png&quot;/&gt;&lt;left val=&quot;727&quot;/&gt;&lt;top val=&quot;687&quot;/&gt;&lt;width val=&quot;226&quot;/&gt;&lt;height val=&quot;45&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EF024861-3952-4342-B3A2-E67660A9B3CA}&quot;/&gt;&lt;isInvalidForFieldText val=&quot;0&quot;/&gt;&lt;Image&gt;&lt;filename val=&quot;C:\Users\User\AppData\Local\Temp\CP34681852125Session\CPTrustFolder34681852125\PPTImport346857859937\data\asimages\{EF024861-3952-4342-B3A2-E67660A9B3CA}_41.png&quot;/&gt;&lt;left val=&quot;0&quot;/&gt;&lt;top val=&quot;278&quot;/&gt;&lt;width val=&quot;961&quot;/&gt;&lt;height val=&quot;202&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A354F17-7ADF-4A78-BD8F-313BAD330CB9}&quot;/&gt;&lt;isInvalidForFieldText val=&quot;0&quot;/&gt;&lt;Image&gt;&lt;filename val=&quot;C:\Users\User\AppData\Local\Temp\CP34681852125Session\CPTrustFolder34681852125\PPTImport346857859937\data\asimages\{4A354F17-7ADF-4A78-BD8F-313BAD330CB9}_41.png&quot;/&gt;&lt;left val=&quot;727&quot;/&gt;&lt;top val=&quot;687&quot;/&gt;&lt;width val=&quot;226&quot;/&gt;&lt;height val=&quot;4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E29CB0D7-6846-449C-A4CB-4E69BA0007EF}&quot;/&gt;&lt;isInvalidForFieldText val=&quot;0&quot;/&gt;&lt;Image&gt;&lt;filename val=&quot;C:\Users\User\AppData\Local\Temp\CP34681852125Session\CPTrustFolder34681852125\PPTImport346857859937\data\asimages\{E29CB0D7-6846-449C-A4CB-4E69BA0007EF}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47029873-251B-4862-B52C-A752AD504C4E}&quot;/&gt;&lt;isInvalidForFieldText val=&quot;0&quot;/&gt;&lt;Image&gt;&lt;filename val=&quot;C:\Users\User\AppData\Local\Temp\CP34681852125Session\CPTrustFolder34681852125\PPTImport346857859937\data\asimages\{47029873-251B-4862-B52C-A752AD504C4E}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528AA2B-82C0-496E-BDA1-766C0B6A70F8}&quot;/&gt;&lt;isInvalidForFieldText val=&quot;0&quot;/&gt;&lt;Image&gt;&lt;filename val=&quot;C:\Users\User\AppData\Local\Temp\CP34681852125Session\CPTrustFolder34681852125\PPTImport346857859937\data\asimages\{C528AA2B-82C0-496E-BDA1-766C0B6A70F8}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0&quot;/&gt;&lt;lineCharCount val=&quot;32&quot;/&gt;&lt;lineCharCount val=&quot;59&quot;/&gt;&lt;lineCharCount val=&quot;11&quot;/&gt;&lt;lineCharCount val=&quot;68&quot;/&gt;&lt;lineCharCount val=&quot;46&quot;/&gt;&lt;lineCharCount val=&quot;43&quot;/&gt;&lt;lineCharCount val=&quot;53&quot;/&gt;&lt;/TableIndex&gt;&lt;/ShapeTextInfo&gt;"/>
  <p:tag name="HTML_SHAPEINFO" val="&lt;ThreeDShapeInfo&gt;&lt;uuid val=&quot;{A4A1B888-D744-4ED9-94E5-03F7BB119A8C}&quot;/&gt;&lt;isInvalidForFieldText val=&quot;0&quot;/&gt;&lt;Image&gt;&lt;filename val=&quot;C:\Users\User\AppData\Local\Temp\CP34681852125Session\CPTrustFolder34681852125\PPTImport346857859937\data\asimages\{A4A1B888-D744-4ED9-94E5-03F7BB119A8C}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9A5118E-EA30-4C81-A100-0F51D7C28335}&quot;/&gt;&lt;isInvalidForFieldText val=&quot;0&quot;/&gt;&lt;Image&gt;&lt;filename val=&quot;C:\Users\User\AppData\Local\Temp\CP34681852125Session\CPTrustFolder34681852125\PPTImport346857859937\data\asimages\{59A5118E-EA30-4C81-A100-0F51D7C28335}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024F3FA-849A-4424-B05F-DF0F7DC079D7}&quot;/&gt;&lt;isInvalidForFieldText val=&quot;0&quot;/&gt;&lt;Image&gt;&lt;filename val=&quot;C:\Users\User\AppData\Local\Temp\CP34681852125Session\CPTrustFolder34681852125\PPTImport346857859937\data\asimages\{6024F3FA-849A-4424-B05F-DF0F7DC079D7}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8&quot;/&gt;&lt;lineCharCount val=&quot;69&quot;/&gt;&lt;lineCharCount val=&quot;17&quot;/&gt;&lt;lineCharCount val=&quot;47&quot;/&gt;&lt;lineCharCount val=&quot;55&quot;/&gt;&lt;lineCharCount val=&quot;60&quot;/&gt;&lt;lineCharCount val=&quot;24&quot;/&gt;&lt;lineCharCount val=&quot;37&quot;/&gt;&lt;lineCharCount val=&quot;44&quot;/&gt;&lt;lineCharCount val=&quot;61&quot;/&gt;&lt;lineCharCount val=&quot;66&quot;/&gt;&lt;lineCharCount val=&quot;36&quot;/&gt;&lt;lineCharCount val=&quot;1&quot;/&gt;&lt;lineCharCount val=&quot;1&quot;/&gt;&lt;/TableIndex&gt;&lt;/ShapeTextInfo&gt;"/>
  <p:tag name="HTML_SHAPEINFO" val="&lt;ThreeDShapeInfo&gt;&lt;uuid val=&quot;{08CC3624-91AA-4E8E-BD73-CE594F8D6C08}&quot;/&gt;&lt;isInvalidForFieldText val=&quot;0&quot;/&gt;&lt;Image&gt;&lt;filename val=&quot;C:\Users\User\AppData\Local\Temp\CP34681852125Session\CPTrustFolder34681852125\PPTImport346857859937\data\asimages\{08CC3624-91AA-4E8E-BD73-CE594F8D6C08}_3.png&quot;/&gt;&lt;left val=&quot;42&quot;/&gt;&lt;top val=&quot;193&quot;/&gt;&lt;width val=&quot;874&quot;/&gt;&lt;height val=&quot;47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5641B37-D062-47F7-8F1E-9639B25DE2E5}&quot;/&gt;&lt;isInvalidForFieldText val=&quot;0&quot;/&gt;&lt;Image&gt;&lt;filename val=&quot;C:\Users\User\AppData\Local\Temp\CP34681852125Session\CPTrustFolder34681852125\PPTImport346857859937\data\asimages\{45641B37-D062-47F7-8F1E-9639B25DE2E5}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8887540-77D0-47B7-930A-43BD1AE046B1}&quot;/&gt;&lt;isInvalidForFieldText val=&quot;0&quot;/&gt;&lt;Image&gt;&lt;filename val=&quot;C:\Users\User\AppData\Local\Temp\CP34681852125Session\CPTrustFolder34681852125\PPTImport346857859937\data\asimages\{A8887540-77D0-47B7-930A-43BD1AE046B1}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5&quot;/&gt;&lt;lineCharCount val=&quot;16&quot;/&gt;&lt;lineCharCount val=&quot;55&quot;/&gt;&lt;lineCharCount val=&quot;51&quot;/&gt;&lt;lineCharCount val=&quot;54&quot;/&gt;&lt;lineCharCount val=&quot;54&quot;/&gt;&lt;lineCharCount val=&quot;51&quot;/&gt;&lt;lineCharCount val=&quot;65&quot;/&gt;&lt;lineCharCount val=&quot;11&quot;/&gt;&lt;lineCharCount val=&quot;69&quot;/&gt;&lt;lineCharCount val=&quot;68&quot;/&gt;&lt;lineCharCount val=&quot;42&quot;/&gt;&lt;/TableIndex&gt;&lt;/ShapeTextInfo&gt;"/>
  <p:tag name="HTML_SHAPEINFO" val="&lt;ThreeDShapeInfo&gt;&lt;uuid val=&quot;{DD75BD79-4CFE-472E-A515-1CE2EA62E870}&quot;/&gt;&lt;isInvalidForFieldText val=&quot;0&quot;/&gt;&lt;Image&gt;&lt;filename val=&quot;C:\Users\User\AppData\Local\Temp\CP34681852125Session\CPTrustFolder34681852125\PPTImport346857859937\data\asimages\{DD75BD79-4CFE-472E-A515-1CE2EA62E870}_4.png&quot;/&gt;&lt;left val=&quot;42&quot;/&gt;&lt;top val=&quot;193&quot;/&gt;&lt;width val=&quot;870&quot;/&gt;&lt;height val=&quot;47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A9063B3-69B5-49EA-AD1F-F453C31BFBD2}&quot;/&gt;&lt;isInvalidForFieldText val=&quot;0&quot;/&gt;&lt;Image&gt;&lt;filename val=&quot;C:\Users\User\AppData\Local\Temp\CP34681852125Session\CPTrustFolder34681852125\PPTImport346857859937\data\asimages\{2A9063B3-69B5-49EA-AD1F-F453C31BFBD2}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FB67C16-D634-45AA-9E3C-2E21B90A2237}&quot;/&gt;&lt;isInvalidForFieldText val=&quot;0&quot;/&gt;&lt;Image&gt;&lt;filename val=&quot;C:\Users\User\AppData\Local\Temp\CP34681852125Session\CPTrustFolder34681852125\PPTImport346857859937\data\asimages\{7FB67C16-D634-45AA-9E3C-2E21B90A2237}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8&quot;/&gt;&lt;lineCharCount val=&quot;48&quot;/&gt;&lt;lineCharCount val=&quot;49&quot;/&gt;&lt;lineCharCount val=&quot;51&quot;/&gt;&lt;lineCharCount val=&quot;41&quot;/&gt;&lt;lineCharCount val=&quot;50&quot;/&gt;&lt;lineCharCount val=&quot;48&quot;/&gt;&lt;lineCharCount val=&quot;44&quot;/&gt;&lt;/TableIndex&gt;&lt;/ShapeTextInfo&gt;"/>
  <p:tag name="HTML_SHAPEINFO" val="&lt;ThreeDShapeInfo&gt;&lt;uuid val=&quot;{EC4AFD2C-5483-44C5-818C-FEFCE6199032}&quot;/&gt;&lt;isInvalidForFieldText val=&quot;0&quot;/&gt;&lt;Image&gt;&lt;filename val=&quot;C:\Users\User\AppData\Local\Temp\CP34681852125Session\CPTrustFolder34681852125\PPTImport346857859937\data\asimages\{EC4AFD2C-5483-44C5-818C-FEFCE6199032}_5.png&quot;/&gt;&lt;left val=&quot;42&quot;/&gt;&lt;top val=&quot;212&quot;/&gt;&lt;width val=&quot;870&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6881F5-244F-4201-B3D9-E0B0A5BD7284}&quot;/&gt;&lt;isInvalidForFieldText val=&quot;0&quot;/&gt;&lt;Image&gt;&lt;filename val=&quot;C:\Users\User\AppData\Local\Temp\CP34681852125Session\CPTrustFolder34681852125\PPTImport346857859937\data\asimages\{DD6881F5-244F-4201-B3D9-E0B0A5BD7284}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E20D6A48-DA69-4613-A0DA-943A86E63BE7}&quot;/&gt;&lt;isInvalidForFieldText val=&quot;0&quot;/&gt;&lt;Image&gt;&lt;filename val=&quot;C:\Users\User\AppData\Local\Temp\CP34681852125Session\CPTrustFolder34681852125\PPTImport346857859937\data\asimages\{E20D6A48-DA69-4613-A0DA-943A86E63BE7}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5&quot;/&gt;&lt;lineCharCount val=&quot;53&quot;/&gt;&lt;lineCharCount val=&quot;42&quot;/&gt;&lt;lineCharCount val=&quot;68&quot;/&gt;&lt;lineCharCount val=&quot;72&quot;/&gt;&lt;lineCharCount val=&quot;37&quot;/&gt;&lt;/TableIndex&gt;&lt;/ShapeTextInfo&gt;"/>
  <p:tag name="HTML_SHAPEINFO" val="&lt;ThreeDShapeInfo&gt;&lt;uuid val=&quot;{3A0A9263-81F8-4309-8D10-F4654EC16783}&quot;/&gt;&lt;isInvalidForFieldText val=&quot;0&quot;/&gt;&lt;Image&gt;&lt;filename val=&quot;C:\Users\User\AppData\Local\Temp\CP34681852125Session\CPTrustFolder34681852125\PPTImport346857859937\data\asimages\{3A0A9263-81F8-4309-8D10-F4654EC16783}_6.png&quot;/&gt;&lt;left val=&quot;42&quot;/&gt;&lt;top val=&quot;212&quot;/&gt;&lt;width val=&quot;870&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6D80963-B5D8-4B10-B5BD-C4A88117449B}&quot;/&gt;&lt;isInvalidForFieldText val=&quot;0&quot;/&gt;&lt;Image&gt;&lt;filename val=&quot;C:\Users\User\AppData\Local\Temp\CP34681852125Session\CPTrustFolder34681852125\PPTImport346857859937\data\asimages\{46D80963-B5D8-4B10-B5BD-C4A88117449B}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CBEA8D1B-0FE3-4C43-8056-942150202822}&quot;/&gt;&lt;isInvalidForFieldText val=&quot;0&quot;/&gt;&lt;Image&gt;&lt;filename val=&quot;C:\Users\User\AppData\Local\Temp\CP34681852125Session\CPTrustFolder34681852125\PPTImport346857859937\data\asimages\{CBEA8D1B-0FE3-4C43-8056-942150202822}_7.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27&quot;/&gt;&lt;lineCharCount val=&quot;5&quot;/&gt;&lt;/TableIndex&gt;&lt;/ShapeTextInfo&gt;"/>
  <p:tag name="HTML_SHAPEINFO" val="&lt;ThreeDShapeInfo&gt;&lt;uuid val=&quot;{E4F566A5-71A3-490A-87CB-C99B86932C01}&quot;/&gt;&lt;isInvalidForFieldText val=&quot;0&quot;/&gt;&lt;Image&gt;&lt;filename val=&quot;C:\Users\User\AppData\Local\Temp\CP34681852125Session\CPTrustFolder34681852125\PPTImport346857859937\data\asimages\{E4F566A5-71A3-490A-87CB-C99B86932C01}_7.png&quot;/&gt;&lt;left val=&quot;42&quot;/&gt;&lt;top val=&quot;212&quot;/&gt;&lt;width val=&quot;870&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A9178F5-00F7-4481-92C3-ED92ACE67EA3}&quot;/&gt;&lt;isInvalidForFieldText val=&quot;0&quot;/&gt;&lt;Image&gt;&lt;filename val=&quot;C:\Users\User\AppData\Local\Temp\CP34681852125Session\CPTrustFolder34681852125\PPTImport346857859937\data\asimages\{0A9178F5-00F7-4481-92C3-ED92ACE67EA3}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FC226114-1965-4B32-8484-4F54EF10BBB4}&quot;/&gt;&lt;isInvalidForFieldText val=&quot;0&quot;/&gt;&lt;Image&gt;&lt;filename val=&quot;C:\Users\User\AppData\Local\Temp\CP34681852125Session\CPTrustFolder34681852125\PPTImport346857859937\data\asimages\{FC226114-1965-4B32-8484-4F54EF10BBB4}_8.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0&quot;/&gt;&lt;lineCharCount val=&quot;64&quot;/&gt;&lt;lineCharCount val=&quot;31&quot;/&gt;&lt;lineCharCount val=&quot;45&quot;/&gt;&lt;/TableIndex&gt;&lt;/ShapeTextInfo&gt;"/>
  <p:tag name="HTML_SHAPEINFO" val="&lt;ThreeDShapeInfo&gt;&lt;uuid val=&quot;{94964A6C-9829-460B-9619-705712584A80}&quot;/&gt;&lt;isInvalidForFieldText val=&quot;0&quot;/&gt;&lt;Image&gt;&lt;filename val=&quot;C:\Users\User\AppData\Local\Temp\CP34681852125Session\CPTrustFolder34681852125\PPTImport346857859937\data\asimages\{94964A6C-9829-460B-9619-705712584A80}_8.png&quot;/&gt;&lt;left val=&quot;42&quot;/&gt;&lt;top val=&quot;212&quot;/&gt;&lt;width val=&quot;870&quot;/&gt;&lt;height val=&quot;169&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396359-4315-4C57-A307-ABD262C2579B}&quot;/&gt;&lt;isInvalidForFieldText val=&quot;0&quot;/&gt;&lt;Image&gt;&lt;filename val=&quot;C:\Users\User\AppData\Local\Temp\CP34681852125Session\CPTrustFolder34681852125\PPTImport346857859937\data\asimages\{AE396359-4315-4C57-A307-ABD262C2579B}_8.png&quot;/&gt;&lt;left val=&quot;522&quot;/&gt;&lt;top val=&quot;394&quot;/&gt;&lt;width val=&quot;372&quot;/&gt;&lt;height val=&quot;21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6BF31C-CE88-4E70-89C8-5FFA8A444A4A}&quot;/&gt;&lt;isInvalidForFieldText val=&quot;0&quot;/&gt;&lt;Image&gt;&lt;filename val=&quot;C:\Users\User\AppData\Local\Temp\CP34681852125Session\CPTrustFolder34681852125\PPTImport346857859937\data\asimages\{D16BF31C-CE88-4E70-89C8-5FFA8A444A4A}_8.png&quot;/&gt;&lt;left val=&quot;65&quot;/&gt;&lt;top val=&quot;402&quot;/&gt;&lt;width val=&quot;181&quot;/&gt;&lt;height val=&quot;19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E5DC426-59C7-4502-ABCB-C4B4D8C94967}&quot;/&gt;&lt;isInvalidForFieldText val=&quot;0&quot;/&gt;&lt;Image&gt;&lt;filename val=&quot;C:\Users\User\AppData\Local\Temp\CP34681852125Session\CPTrustFolder34681852125\PPTImport346857859937\data\asimages\{4E5DC426-59C7-4502-ABCB-C4B4D8C94967}_8.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0A3D2E22-F0DE-4BC7-AF1C-77E93156DE89}&quot;/&gt;&lt;isInvalidForFieldText val=&quot;0&quot;/&gt;&lt;Image&gt;&lt;filename val=&quot;C:\Users\User\AppData\Local\Temp\CP34681852125Session\CPTrustFolder34681852125\PPTImport346857859937\data\asimages\{0A3D2E22-F0DE-4BC7-AF1C-77E93156DE89}_9.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 name="HTML_SHAPEINFO" val="&lt;ThreeDShapeInfo&gt;&lt;uuid val=&quot;{58E6EF8A-1D8E-4CFE-AAA5-06A124087899}&quot;/&gt;&lt;isInvalidForFieldText val=&quot;0&quot;/&gt;&lt;Image&gt;&lt;filename val=&quot;C:\Users\User\AppData\Local\Temp\CP34681852125Session\CPTrustFolder34681852125\PPTImport346857859937\data\asimages\{58E6EF8A-1D8E-4CFE-AAA5-06A124087899}_9.png&quot;/&gt;&lt;left val=&quot;40&quot;/&gt;&lt;top val=&quot;212&quot;/&gt;&lt;width val=&quot;871&quot;/&gt;&lt;height val=&quot;5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4A20D5-C6E3-4201-ACAF-BCD062067B23}&quot;/&gt;&lt;isInvalidForFieldText val=&quot;0&quot;/&gt;&lt;Image&gt;&lt;filename val=&quot;C:\Users\User\AppData\Local\Temp\CP34681852125Session\CPTrustFolder34681852125\PPTImport346857859937\data\asimages\{EA4A20D5-C6E3-4201-ACAF-BCD062067B23}_9.png&quot;/&gt;&lt;left val=&quot;596&quot;/&gt;&lt;top val=&quot;318&quot;/&gt;&lt;width val=&quot;312&quot;/&gt;&lt;height val=&quot;29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875E98-EA6D-446B-9BE8-096EF173A343}&quot;/&gt;&lt;isInvalidForFieldText val=&quot;0&quot;/&gt;&lt;Image&gt;&lt;filename val=&quot;C:\Users\User\AppData\Local\Temp\CP34681852125Session\CPTrustFolder34681852125\PPTImport346857859937\data\asimages\{86875E98-EA6D-446B-9BE8-096EF173A343}_9.png&quot;/&gt;&lt;left val=&quot;154&quot;/&gt;&lt;top val=&quot;423&quot;/&gt;&lt;width val=&quot;246&quot;/&gt;&lt;height val=&quot;18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3&quot;/&gt;&lt;lineCharCount val=&quot;11&quot;/&gt;&lt;lineCharCount val=&quot;41&quot;/&gt;&lt;/TableIndex&gt;&lt;/ShapeTextInfo&gt;"/>
  <p:tag name="HTML_SHAPEINFO" val="&lt;ThreeDShapeInfo&gt;&lt;uuid val=&quot;{A4AA84F7-899A-4D06-AAC7-562DC13E23F9}&quot;/&gt;&lt;isInvalidForFieldText val=&quot;0&quot;/&gt;&lt;Image&gt;&lt;filename val=&quot;C:\Users\User\AppData\Local\Temp\CP34681852125Session\CPTrustFolder34681852125\PPTImport346857859937\data\asimages\{A4AA84F7-899A-4D06-AAC7-562DC13E23F9}_9.png&quot;/&gt;&lt;left val=&quot;48&quot;/&gt;&lt;top val=&quot;251&quot;/&gt;&lt;width val=&quot;556&quot;/&gt;&lt;height val=&quot;177&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5A5AECA-E67A-4F0D-9D64-50D8E6F01E33}&quot;/&gt;&lt;isInvalidForFieldText val=&quot;0&quot;/&gt;&lt;Image&gt;&lt;filename val=&quot;C:\Users\User\AppData\Local\Temp\CP34681852125Session\CPTrustFolder34681852125\PPTImport346857859937\data\asimages\{F5A5AECA-E67A-4F0D-9D64-50D8E6F01E33}_9.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83D0DE08-2B4E-4CCB-8CC7-FCB619F052C0}&quot;/&gt;&lt;isInvalidForFieldText val=&quot;0&quot;/&gt;&lt;Image&gt;&lt;filename val=&quot;C:\Users\User\AppData\Local\Temp\CP34681852125Session\CPTrustFolder34681852125\PPTImport346857859937\data\asimages\{83D0DE08-2B4E-4CCB-8CC7-FCB619F052C0}_10.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C8624BF0-8190-4D1C-8688-146A2CA8C312}&quot;/&gt;&lt;isInvalidForFieldText val=&quot;0&quot;/&gt;&lt;Image&gt;&lt;filename val=&quot;C:\Users\User\AppData\Local\Temp\CP34681852125Session\CPTrustFolder34681852125\PPTImport346857859937\data\asimages\{C8624BF0-8190-4D1C-8688-146A2CA8C312}_10.png&quot;/&gt;&lt;left val=&quot;40&quot;/&gt;&lt;top val=&quot;212&quot;/&gt;&lt;width val=&quot;871&quot;/&gt;&lt;height val=&quot;5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7&quot;/&gt;&lt;lineCharCount val=&quot;14&quot;/&gt;&lt;/TableIndex&gt;&lt;/ShapeTextInfo&gt;"/>
  <p:tag name="HTML_SHAPEINFO" val="&lt;ThreeDShapeInfo&gt;&lt;uuid val=&quot;{9667DB63-4A53-435E-B750-509DF93CBF9C}&quot;/&gt;&lt;isInvalidForFieldText val=&quot;0&quot;/&gt;&lt;Image&gt;&lt;filename val=&quot;C:\Users\User\AppData\Local\Temp\CP34681852125Session\CPTrustFolder34681852125\PPTImport346857859937\data\asimages\{9667DB63-4A53-435E-B750-509DF93CBF9C}_10.png&quot;/&gt;&lt;left val=&quot;47&quot;/&gt;&lt;top val=&quot;252&quot;/&gt;&lt;width val=&quot;867&quot;/&gt;&lt;height val=&quot;12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2C7C56C-ABF0-4EEC-AD9D-BED00E0467F8}&quot;/&gt;&lt;isInvalidForFieldText val=&quot;0&quot;/&gt;&lt;Image&gt;&lt;filename val=&quot;C:\Users\User\AppData\Local\Temp\CP34681852125Session\CPTrustFolder34681852125\PPTImport346857859937\data\asimages\{92C7C56C-ABF0-4EEC-AD9D-BED00E0467F8}_10.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10D8B7C7-18A1-4EC6-97DE-97E383E06E5B}&quot;/&gt;&lt;isInvalidForFieldText val=&quot;0&quot;/&gt;&lt;Image&gt;&lt;filename val=&quot;C:\Users\User\AppData\Local\Temp\CP34681852125Session\CPTrustFolder34681852125\PPTImport346857859937\data\asimages\{10D8B7C7-18A1-4EC6-97DE-97E383E06E5B}_11.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4&quot;/&gt;&lt;lineCharCount val=&quot;22&quot;/&gt;&lt;lineCharCount val=&quot;68&quot;/&gt;&lt;lineCharCount val=&quot;42&quot;/&gt;&lt;/TableIndex&gt;&lt;/ShapeTextInfo&gt;"/>
  <p:tag name="HTML_SHAPEINFO" val="&lt;ThreeDShapeInfo&gt;&lt;uuid val=&quot;{4B3C14BD-A5A6-44E4-9026-27EA84CB3673}&quot;/&gt;&lt;isInvalidForFieldText val=&quot;0&quot;/&gt;&lt;Image&gt;&lt;filename val=&quot;C:\Users\User\AppData\Local\Temp\CP34681852125Session\CPTrustFolder34681852125\PPTImport346857859937\data\asimages\{4B3C14BD-A5A6-44E4-9026-27EA84CB3673}_11.png&quot;/&gt;&lt;left val=&quot;42&quot;/&gt;&lt;top val=&quot;212&quot;/&gt;&lt;width val=&quot;870&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9F556D6-709C-48AC-8B45-E191BF170E1C}&quot;/&gt;&lt;isInvalidForFieldText val=&quot;0&quot;/&gt;&lt;Image&gt;&lt;filename val=&quot;C:\Users\User\AppData\Local\Temp\CP34681852125Session\CPTrustFolder34681852125\PPTImport346857859937\data\asimages\{29F556D6-709C-48AC-8B45-E191BF170E1C}_11.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6580945C-2A88-4657-8605-6C01E67C98F4}&quot;/&gt;&lt;isInvalidForFieldText val=&quot;0&quot;/&gt;&lt;Image&gt;&lt;filename val=&quot;C:\Users\User\AppData\Local\Temp\CP34681852125Session\CPTrustFolder34681852125\PPTImport346857859937\data\asimages\{6580945C-2A88-4657-8605-6C01E67C98F4}_12.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8407149B-6447-41EE-B132-F7D6F3C48193}&quot;/&gt;&lt;isInvalidForFieldText val=&quot;0&quot;/&gt;&lt;Image&gt;&lt;filename val=&quot;C:\Users\User\AppData\Local\Temp\CP34681852125Session\CPTrustFolder34681852125\PPTImport346857859937\data\asimages\{8407149B-6447-41EE-B132-F7D6F3C48193}_12.png&quot;/&gt;&lt;left val=&quot;40&quot;/&gt;&lt;top val=&quot;212&quot;/&gt;&lt;width val=&quot;871&quot;/&gt;&lt;height val=&quot;5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64426B-ED4B-4F57-BA74-001FAA99424E}&quot;/&gt;&lt;isInvalidForFieldText val=&quot;0&quot;/&gt;&lt;Image&gt;&lt;filename val=&quot;C:\Users\User\AppData\Local\Temp\CP34681852125Session\CPTrustFolder34681852125\PPTImport346857859937\data\asimages\{1C64426B-ED4B-4F57-BA74-001FAA99424E}_12.png&quot;/&gt;&lt;left val=&quot;586&quot;/&gt;&lt;top val=&quot;259&quot;/&gt;&lt;width val=&quot;320&quot;/&gt;&lt;height val=&quot;214&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19&quot;/&gt;&lt;lineCharCount val=&quot;16&quot;/&gt;&lt;lineCharCount val=&quot;9&quot;/&gt;&lt;lineCharCount val=&quot;36&quot;/&gt;&lt;lineCharCount val=&quot;38&quot;/&gt;&lt;lineCharCount val=&quot;32&quot;/&gt;&lt;/TableIndex&gt;&lt;/ShapeTextInfo&gt;"/>
  <p:tag name="HTML_SHAPEINFO" val="&lt;ThreeDShapeInfo&gt;&lt;uuid val=&quot;{A7C26FC4-59CB-4FF4-BF86-FEF11CE91860}&quot;/&gt;&lt;isInvalidForFieldText val=&quot;0&quot;/&gt;&lt;Image&gt;&lt;filename val=&quot;C:\Users\User\AppData\Local\Temp\CP34681852125Session\CPTrustFolder34681852125\PPTImport346857859937\data\asimages\{A7C26FC4-59CB-4FF4-BF86-FEF11CE91860}_12.png&quot;/&gt;&lt;left val=&quot;47&quot;/&gt;&lt;top val=&quot;256&quot;/&gt;&lt;width val=&quot;534&quot;/&gt;&lt;height val=&quot;281&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DA1ED46-B82C-44EA-AB03-D4D423F80CCB}&quot;/&gt;&lt;isInvalidForFieldText val=&quot;0&quot;/&gt;&lt;Image&gt;&lt;filename val=&quot;C:\Users\User\AppData\Local\Temp\CP34681852125Session\CPTrustFolder34681852125\PPTImport346857859937\data\asimages\{DDA1ED46-B82C-44EA-AB03-D4D423F80CCB}_12.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34E072DB-AF1B-4DFA-A552-70029BAF4043}&quot;/&gt;&lt;isInvalidForFieldText val=&quot;0&quot;/&gt;&lt;Image&gt;&lt;filename val=&quot;C:\Users\User\AppData\Local\Temp\CP34681852125Session\CPTrustFolder34681852125\PPTImport346857859937\data\asimages\{34E072DB-AF1B-4DFA-A552-70029BAF4043}_13.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5&quot;/&gt;&lt;lineCharCount val=&quot;22&quot;/&gt;&lt;lineCharCount val=&quot;20&quot;/&gt;&lt;lineCharCount val=&quot;20&quot;/&gt;&lt;lineCharCount val=&quot;40&quot;/&gt;&lt;/TableIndex&gt;&lt;/ShapeTextInfo&gt;"/>
  <p:tag name="HTML_SHAPEINFO" val="&lt;ThreeDShapeInfo&gt;&lt;uuid val=&quot;{F1322F40-978A-4DF7-9248-E2918C30A7AC}&quot;/&gt;&lt;isInvalidForFieldText val=&quot;0&quot;/&gt;&lt;Image&gt;&lt;filename val=&quot;C:\Users\User\AppData\Local\Temp\CP34681852125Session\CPTrustFolder34681852125\PPTImport346857859937\data\asimages\{F1322F40-978A-4DF7-9248-E2918C30A7AC}_13.png&quot;/&gt;&lt;left val=&quot;42&quot;/&gt;&lt;top val=&quot;212&quot;/&gt;&lt;width val=&quot;870&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25EED36-A255-46FA-90FE-18C01F813C83}&quot;/&gt;&lt;isInvalidForFieldText val=&quot;0&quot;/&gt;&lt;Image&gt;&lt;filename val=&quot;C:\Users\User\AppData\Local\Temp\CP34681852125Session\CPTrustFolder34681852125\PPTImport346857859937\data\asimages\{425EED36-A255-46FA-90FE-18C01F813C83}_13.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C3B1ACA7-0100-4BC4-B4E6-FF37858C4447}&quot;/&gt;&lt;isInvalidForFieldText val=&quot;0&quot;/&gt;&lt;Image&gt;&lt;filename val=&quot;C:\Users\User\AppData\Local\Temp\CP34681852125Session\CPTrustFolder34681852125\PPTImport346857859937\data\asimages\{C3B1ACA7-0100-4BC4-B4E6-FF37858C4447}_14.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237FD636-8A14-44DD-9EC0-95B135AD19E7}&quot;/&gt;&lt;isInvalidForFieldText val=&quot;0&quot;/&gt;&lt;Image&gt;&lt;filename val=&quot;C:\Users\User\AppData\Local\Temp\CP34681852125Session\CPTrustFolder34681852125\PPTImport346857859937\data\asimages\{237FD636-8A14-44DD-9EC0-95B135AD19E7}_14.png&quot;/&gt;&lt;left val=&quot;40&quot;/&gt;&lt;top val=&quot;212&quot;/&gt;&lt;width val=&quot;871&quot;/&gt;&lt;height val=&quot;57&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B88352-32F1-467D-A3A6-D453956305B0}&quot;/&gt;&lt;isInvalidForFieldText val=&quot;0&quot;/&gt;&lt;Image&gt;&lt;filename val=&quot;C:\Users\User\AppData\Local\Temp\CP34681852125Session\CPTrustFolder34681852125\PPTImport346857859937\data\asimages\{10B88352-32F1-467D-A3A6-D453956305B0}_14.png&quot;/&gt;&lt;left val=&quot;602&quot;/&gt;&lt;top val=&quot;248&quot;/&gt;&lt;width val=&quot;309&quot;/&gt;&lt;height val=&quot;194&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40&quot;/&gt;&lt;lineCharCount val=&quot;11&quot;/&gt;&lt;lineCharCount val=&quot;34&quot;/&gt;&lt;lineCharCount val=&quot;41&quot;/&gt;&lt;/TableIndex&gt;&lt;/ShapeTextInfo&gt;"/>
  <p:tag name="HTML_SHAPEINFO" val="&lt;ThreeDShapeInfo&gt;&lt;uuid val=&quot;{D17C2780-1D2F-48EA-91D6-0D9938DCB4DE}&quot;/&gt;&lt;isInvalidForFieldText val=&quot;0&quot;/&gt;&lt;Image&gt;&lt;filename val=&quot;C:\Users\User\AppData\Local\Temp\CP34681852125Session\CPTrustFolder34681852125\PPTImport346857859937\data\asimages\{D17C2780-1D2F-48EA-91D6-0D9938DCB4DE}_14.png&quot;/&gt;&lt;left val=&quot;48&quot;/&gt;&lt;top val=&quot;256&quot;/&gt;&lt;width val=&quot;570&quot;/&gt;&lt;height val=&quot;20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12&quot;/&gt;&lt;/TableIndex&gt;&lt;/ShapeTextInfo&gt;"/>
  <p:tag name="HTML_SHAPEINFO" val="&lt;ThreeDShapeInfo&gt;&lt;uuid val=&quot;{650DF89B-C807-47E4-ADBA-42AAAE253A9B}&quot;/&gt;&lt;isInvalidForFieldText val=&quot;0&quot;/&gt;&lt;Image&gt;&lt;filename val=&quot;C:\Users\User\AppData\Local\Temp\CP34681852125Session\CPTrustFolder34681852125\PPTImport346857859937\data\asimages\{650DF89B-C807-47E4-ADBA-42AAAE253A9B}_14.png&quot;/&gt;&lt;left val=&quot;41&quot;/&gt;&lt;top val=&quot;489&quot;/&gt;&lt;width val=&quot;804&quot;/&gt;&lt;height val=&quot;8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A6575E4-9BD6-453C-AD9B-E5ABF18B6DF2}&quot;/&gt;&lt;isInvalidForFieldText val=&quot;0&quot;/&gt;&lt;Image&gt;&lt;filename val=&quot;C:\Users\User\AppData\Local\Temp\CP34681852125Session\CPTrustFolder34681852125\PPTImport346857859937\data\asimages\{1A6575E4-9BD6-453C-AD9B-E5ABF18B6DF2}_14.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A26C94EE-48CD-462D-ABE8-B93F2319F202}&quot;/&gt;&lt;isInvalidForFieldText val=&quot;0&quot;/&gt;&lt;Image&gt;&lt;filename val=&quot;C:\Users\User\AppData\Local\Temp\CP34681852125Session\CPTrustFolder34681852125\PPTImport346857859937\data\asimages\{A26C94EE-48CD-462D-ABE8-B93F2319F202}_15.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2&quot;/&gt;&lt;lineCharCount val=&quot;72&quot;/&gt;&lt;lineCharCount val=&quot;70&quot;/&gt;&lt;lineCharCount val=&quot;67&quot;/&gt;&lt;lineCharCount val=&quot;71&quot;/&gt;&lt;/TableIndex&gt;&lt;/ShapeTextInfo&gt;"/>
  <p:tag name="HTML_SHAPEINFO" val="&lt;ThreeDShapeInfo&gt;&lt;uuid val=&quot;{2C922F58-E6CA-4725-8732-9BE3A02EF4E3}&quot;/&gt;&lt;isInvalidForFieldText val=&quot;0&quot;/&gt;&lt;Image&gt;&lt;filename val=&quot;C:\Users\User\AppData\Local\Temp\CP34681852125Session\CPTrustFolder34681852125\PPTImport346857859937\data\asimages\{2C922F58-E6CA-4725-8732-9BE3A02EF4E3}_15.png&quot;/&gt;&lt;left val=&quot;40&quot;/&gt;&lt;top val=&quot;212&quot;/&gt;&lt;width val=&quot;871&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645A80F-9012-4BD8-9848-FA06CE41DFCE}&quot;/&gt;&lt;isInvalidForFieldText val=&quot;0&quot;/&gt;&lt;Image&gt;&lt;filename val=&quot;C:\Users\User\AppData\Local\Temp\CP34681852125Session\CPTrustFolder34681852125\PPTImport346857859937\data\asimages\{7645A80F-9012-4BD8-9848-FA06CE41DFCE}_15.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E5CF5C86-2D4A-40FB-B030-DEA63BF5C4AB}&quot;/&gt;&lt;isInvalidForFieldText val=&quot;0&quot;/&gt;&lt;Image&gt;&lt;filename val=&quot;C:\Users\User\AppData\Local\Temp\CP34681852125Session\CPTrustFolder34681852125\PPTImport346857859937\data\asimages\{E5CF5C86-2D4A-40FB-B030-DEA63BF5C4AB}_16.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3D589677-EE90-41AF-812C-F386541368AF}&quot;/&gt;&lt;isInvalidForFieldText val=&quot;0&quot;/&gt;&lt;Image&gt;&lt;filename val=&quot;C:\Users\User\AppData\Local\Temp\CP34681852125Session\CPTrustFolder34681852125\PPTImport346857859937\data\asimages\{3D589677-EE90-41AF-812C-F386541368AF}_16.png&quot;/&gt;&lt;left val=&quot;40&quot;/&gt;&lt;top val=&quot;212&quot;/&gt;&lt;width val=&quot;871&quot;/&gt;&lt;height val=&quot;57&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34&quot;/&gt;&lt;lineCharCount val=&quot;67&quot;/&gt;&lt;lineCharCount val=&quot;66&quot;/&gt;&lt;lineCharCount val=&quot;32&quot;/&gt;&lt;lineCharCount val=&quot;60&quot;/&gt;&lt;lineCharCount val=&quot;34&quot;/&gt;&lt;lineCharCount val=&quot;63&quot;/&gt;&lt;lineCharCount val=&quot;40&quot;/&gt;&lt;/TableIndex&gt;&lt;/ShapeTextInfo&gt;"/>
  <p:tag name="HTML_SHAPEINFO" val="&lt;ThreeDShapeInfo&gt;&lt;uuid val=&quot;{B31455D2-A068-46C2-A54F-DC69FBDA1C23}&quot;/&gt;&lt;isInvalidForFieldText val=&quot;0&quot;/&gt;&lt;Image&gt;&lt;filename val=&quot;C:\Users\User\AppData\Local\Temp\CP34681852125Session\CPTrustFolder34681852125\PPTImport346857859937\data\asimages\{B31455D2-A068-46C2-A54F-DC69FBDA1C23}_16.png&quot;/&gt;&lt;left val=&quot;46&quot;/&gt;&lt;top val=&quot;254&quot;/&gt;&lt;width val=&quot;860&quot;/&gt;&lt;height val=&quot;337&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249840F-624B-411F-ACA2-83B31CD7E25A}&quot;/&gt;&lt;isInvalidForFieldText val=&quot;0&quot;/&gt;&lt;Image&gt;&lt;filename val=&quot;C:\Users\User\AppData\Local\Temp\CP34681852125Session\CPTrustFolder34681852125\PPTImport346857859937\data\asimages\{9249840F-624B-411F-ACA2-83B31CD7E25A}_16.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8&quot;/&gt;&lt;/TableIndex&gt;&lt;/ShapeTextInfo&gt;"/>
  <p:tag name="HTML_SHAPEINFO" val="&lt;ThreeDShapeInfo&gt;&lt;uuid val=&quot;{519E6EA1-9E5C-4666-BE82-C16C364631E1}&quot;/&gt;&lt;isInvalidForFieldText val=&quot;0&quot;/&gt;&lt;Image&gt;&lt;filename val=&quot;C:\Users\User\AppData\Local\Temp\CP34681852125Session\CPTrustFolder34681852125\PPTImport346857859937\data\asimages\{519E6EA1-9E5C-4666-BE82-C16C364631E1}_17.png&quot;/&gt;&lt;left val=&quot;0&quot;/&gt;&lt;top val=&quot;76&quot;/&gt;&lt;width val=&quot;961&quot;/&gt;&lt;height val=&quot;124&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7&quot;/&gt;&lt;lineCharCount val=&quot;61&quot;/&gt;&lt;lineCharCount val=&quot;67&quot;/&gt;&lt;lineCharCount val=&quot;65&quot;/&gt;&lt;lineCharCount val=&quot;73&quot;/&gt;&lt;lineCharCount val=&quot;67&quot;/&gt;&lt;lineCharCount val=&quot;7&quot;/&gt;&lt;lineCharCount val=&quot;62&quot;/&gt;&lt;lineCharCount val=&quot;53&quot;/&gt;&lt;/TableIndex&gt;&lt;/ShapeTextInfo&gt;"/>
  <p:tag name="HTML_SHAPEINFO" val="&lt;ThreeDShapeInfo&gt;&lt;uuid val=&quot;{3E3C0A42-2F45-4E97-AE8D-30A606DDF739}&quot;/&gt;&lt;isInvalidForFieldText val=&quot;0&quot;/&gt;&lt;Image&gt;&lt;filename val=&quot;C:\Users\User\AppData\Local\Temp\CP34681852125Session\CPTrustFolder34681852125\PPTImport346857859937\data\asimages\{3E3C0A42-2F45-4E97-AE8D-30A606DDF739}_17.png&quot;/&gt;&lt;left val=&quot;42&quot;/&gt;&lt;top val=&quot;212&quot;/&gt;&lt;width val=&quot;870&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E72FA68-0A70-49A7-8573-5E02E87163B4}&quot;/&gt;&lt;isInvalidForFieldText val=&quot;0&quot;/&gt;&lt;Image&gt;&lt;filename val=&quot;C:\Users\User\AppData\Local\Temp\CP34681852125Session\CPTrustFolder34681852125\PPTImport346857859937\data\asimages\{CE72FA68-0A70-49A7-8573-5E02E87163B4}_17.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10&quot;/&gt;&lt;/TableIndex&gt;&lt;/ShapeTextInfo&gt;"/>
  <p:tag name="HTML_SHAPEINFO" val="&lt;ThreeDShapeInfo&gt;&lt;uuid val=&quot;{2179ECB7-B894-41B4-8958-0DEF4FD4D9BD}&quot;/&gt;&lt;isInvalidForFieldText val=&quot;0&quot;/&gt;&lt;Image&gt;&lt;filename val=&quot;C:\Users\User\AppData\Local\Temp\CP34681852125Session\CPTrustFolder34681852125\PPTImport346857859937\data\asimages\{2179ECB7-B894-41B4-8958-0DEF4FD4D9BD}_18.png&quot;/&gt;&lt;left val=&quot;0&quot;/&gt;&lt;top val=&quot;76&quot;/&gt;&lt;width val=&quot;961&quot;/&gt;&lt;height val=&quot;124&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9&quot;/&gt;&lt;lineCharCount val=&quot;71&quot;/&gt;&lt;lineCharCount val=&quot;72&quot;/&gt;&lt;lineCharCount val=&quot;68&quot;/&gt;&lt;lineCharCount val=&quot;69&quot;/&gt;&lt;lineCharCount val=&quot;68&quot;/&gt;&lt;lineCharCount val=&quot;65&quot;/&gt;&lt;lineCharCount val=&quot;73&quot;/&gt;&lt;lineCharCount val=&quot;28&quot;/&gt;&lt;/TableIndex&gt;&lt;/ShapeTextInfo&gt;"/>
  <p:tag name="HTML_SHAPEINFO" val="&lt;ThreeDShapeInfo&gt;&lt;uuid val=&quot;{F404FCBF-ACCF-40B7-BCCD-83972C4630A5}&quot;/&gt;&lt;isInvalidForFieldText val=&quot;0&quot;/&gt;&lt;Image&gt;&lt;filename val=&quot;C:\Users\User\AppData\Local\Temp\CP34681852125Session\CPTrustFolder34681852125\PPTImport346857859937\data\asimages\{F404FCBF-ACCF-40B7-BCCD-83972C4630A5}_18.png&quot;/&gt;&lt;left val=&quot;42&quot;/&gt;&lt;top val=&quot;212&quot;/&gt;&lt;width val=&quot;870&quot;/&gt;&lt;height val=&quot;41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7F86595-BA14-4AE4-9FB7-D940E838D4A2}&quot;/&gt;&lt;isInvalidForFieldText val=&quot;0&quot;/&gt;&lt;Image&gt;&lt;filename val=&quot;C:\Users\User\AppData\Local\Temp\CP34681852125Session\CPTrustFolder34681852125\PPTImport346857859937\data\asimages\{37F86595-BA14-4AE4-9FB7-D940E838D4A2}_18.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8&quot;/&gt;&lt;/TableIndex&gt;&lt;/ShapeTextInfo&gt;"/>
  <p:tag name="HTML_SHAPEINFO" val="&lt;ThreeDShapeInfo&gt;&lt;uuid val=&quot;{6849772C-F7DE-4A06-8484-42526DFCC0F2}&quot;/&gt;&lt;isInvalidForFieldText val=&quot;0&quot;/&gt;&lt;Image&gt;&lt;filename val=&quot;C:\Users\User\AppData\Local\Temp\CP34681852125Session\CPTrustFolder34681852125\PPTImport346857859937\data\asimages\{6849772C-F7DE-4A06-8484-42526DFCC0F2}_19.png&quot;/&gt;&lt;left val=&quot;0&quot;/&gt;&lt;top val=&quot;76&quot;/&gt;&lt;width val=&quot;961&quot;/&gt;&lt;height val=&quot;124&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48BCFA5D-75E6-44D6-8559-E6FDCDDD5C70}&quot;/&gt;&lt;isInvalidForFieldText val=&quot;0&quot;/&gt;&lt;Image&gt;&lt;filename val=&quot;C:\Users\User\AppData\Local\Temp\CP34681852125Session\CPTrustFolder34681852125\PPTImport346857859937\data\asimages\{48BCFA5D-75E6-44D6-8559-E6FDCDDD5C70}_19.png&quot;/&gt;&lt;left val=&quot;40&quot;/&gt;&lt;top val=&quot;212&quot;/&gt;&lt;width val=&quot;871&quot;/&gt;&lt;height val=&quot;5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9&quot;/&gt;&lt;lineCharCount val=&quot;62&quot;/&gt;&lt;lineCharCount val=&quot;69&quot;/&gt;&lt;lineCharCount val=&quot;45&quot;/&gt;&lt;/TableIndex&gt;&lt;/ShapeTextInfo&gt;"/>
  <p:tag name="HTML_SHAPEINFO" val="&lt;ThreeDShapeInfo&gt;&lt;uuid val=&quot;{6D98C5DE-146C-41D7-9CB1-CA6D3FB53C15}&quot;/&gt;&lt;isInvalidForFieldText val=&quot;0&quot;/&gt;&lt;Image&gt;&lt;filename val=&quot;C:\Users\User\AppData\Local\Temp\CP34681852125Session\CPTrustFolder34681852125\PPTImport346857859937\data\asimages\{6D98C5DE-146C-41D7-9CB1-CA6D3FB53C15}_19.png&quot;/&gt;&lt;left val=&quot;48&quot;/&gt;&lt;top val=&quot;250&quot;/&gt;&lt;width val=&quot;866&quot;/&gt;&lt;height val=&quot;161&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773DD7D-4A93-4D4B-887F-5BB3871C01E5}&quot;/&gt;&lt;isInvalidForFieldText val=&quot;0&quot;/&gt;&lt;Image&gt;&lt;filename val=&quot;C:\Users\User\AppData\Local\Temp\CP34681852125Session\CPTrustFolder34681852125\PPTImport346857859937\data\asimages\{0773DD7D-4A93-4D4B-887F-5BB3871C01E5}_19.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8&quot;/&gt;&lt;/TableIndex&gt;&lt;/ShapeTextInfo&gt;"/>
  <p:tag name="HTML_SHAPEINFO" val="&lt;ThreeDShapeInfo&gt;&lt;uuid val=&quot;{79B07948-2B8D-450E-A2C8-48FB02AC5B67}&quot;/&gt;&lt;isInvalidForFieldText val=&quot;0&quot;/&gt;&lt;Image&gt;&lt;filename val=&quot;C:\Users\User\AppData\Local\Temp\CP34681852125Session\CPTrustFolder34681852125\PPTImport346857859937\data\asimages\{79B07948-2B8D-450E-A2C8-48FB02AC5B67}_20.png&quot;/&gt;&lt;left val=&quot;0&quot;/&gt;&lt;top val=&quot;76&quot;/&gt;&lt;width val=&quot;961&quot;/&gt;&lt;height val=&quot;124&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7&quot;/&gt;&lt;lineCharCount val=&quot;68&quot;/&gt;&lt;lineCharCount val=&quot;70&quot;/&gt;&lt;lineCharCount val=&quot;48&quot;/&gt;&lt;lineCharCount val=&quot;1&quot;/&gt;&lt;lineCharCount val=&quot;67&quot;/&gt;&lt;lineCharCount val=&quot;70&quot;/&gt;&lt;lineCharCount val=&quot;67&quot;/&gt;&lt;lineCharCount val=&quot;70&quot;/&gt;&lt;lineCharCount val=&quot;23&quot;/&gt;&lt;/TableIndex&gt;&lt;/ShapeTextInfo&gt;"/>
  <p:tag name="HTML_SHAPEINFO" val="&lt;ThreeDShapeInfo&gt;&lt;uuid val=&quot;{0C097E41-6631-4D6F-BD6E-E5B4779BC845}&quot;/&gt;&lt;isInvalidForFieldText val=&quot;0&quot;/&gt;&lt;Image&gt;&lt;filename val=&quot;C:\Users\User\AppData\Local\Temp\CP34681852125Session\CPTrustFolder34681852125\PPTImport346857859937\data\asimages\{0C097E41-6631-4D6F-BD6E-E5B4779BC845}_20.png&quot;/&gt;&lt;left val=&quot;42&quot;/&gt;&lt;top val=&quot;212&quot;/&gt;&lt;width val=&quot;872&quot;/&gt;&lt;height val=&quot;361&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20&quot;/&gt;&lt;/TableIndex&gt;&lt;/ShapeTextInfo&gt;"/>
  <p:tag name="HTML_SHAPEINFO" val="&lt;ThreeDShapeInfo&gt;&lt;uuid val=&quot;{18F94A88-E303-4C13-910E-D5814247D6A3}&quot;/&gt;&lt;isInvalidForFieldText val=&quot;0&quot;/&gt;&lt;Image&gt;&lt;filename val=&quot;C:\Users\User\AppData\Local\Temp\CP34681852125Session\CPTrustFolder34681852125\PPTImport346857859937\data\asimages\{18F94A88-E303-4C13-910E-D5814247D6A3}_20.png&quot;/&gt;&lt;left val=&quot;48&quot;/&gt;&lt;top val=&quot;580&quot;/&gt;&lt;width val=&quot;864&quot;/&gt;&lt;height val=&quot;8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0E71267-5024-4E15-B52D-DB9EE5C9B54B}&quot;/&gt;&lt;isInvalidForFieldText val=&quot;0&quot;/&gt;&lt;Image&gt;&lt;filename val=&quot;C:\Users\User\AppData\Local\Temp\CP34681852125Session\CPTrustFolder34681852125\PPTImport346857859937\data\asimages\{10E71267-5024-4E15-B52D-DB9EE5C9B54B}_20.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8&quot;/&gt;&lt;/TableIndex&gt;&lt;/ShapeTextInfo&gt;"/>
  <p:tag name="HTML_SHAPEINFO" val="&lt;ThreeDShapeInfo&gt;&lt;uuid val=&quot;{A246ED78-4BD4-4D8A-B5F5-D6A813F27E62}&quot;/&gt;&lt;isInvalidForFieldText val=&quot;0&quot;/&gt;&lt;Image&gt;&lt;filename val=&quot;C:\Users\User\AppData\Local\Temp\CP34681852125Session\CPTrustFolder34681852125\PPTImport346857859937\data\asimages\{A246ED78-4BD4-4D8A-B5F5-D6A813F27E62}_21.png&quot;/&gt;&lt;left val=&quot;0&quot;/&gt;&lt;top val=&quot;76&quot;/&gt;&lt;width val=&quot;961&quot;/&gt;&lt;height val=&quot;124&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1&quot;/&gt;&lt;lineCharCount val=&quot;71&quot;/&gt;&lt;lineCharCount val=&quot;13&quot;/&gt;&lt;lineCharCount val=&quot;49&quot;/&gt;&lt;lineCharCount val=&quot;52&quot;/&gt;&lt;/TableIndex&gt;&lt;/ShapeTextInfo&gt;"/>
  <p:tag name="HTML_SHAPEINFO" val="&lt;ThreeDShapeInfo&gt;&lt;uuid val=&quot;{1BB4CB4B-8A99-43C5-96EA-56BC48A50D34}&quot;/&gt;&lt;isInvalidForFieldText val=&quot;0&quot;/&gt;&lt;Image&gt;&lt;filename val=&quot;C:\Users\User\AppData\Local\Temp\CP34681852125Session\CPTrustFolder34681852125\PPTImport346857859937\data\asimages\{1BB4CB4B-8A99-43C5-96EA-56BC48A50D34}_21.png&quot;/&gt;&lt;left val=&quot;42&quot;/&gt;&lt;top val=&quot;212&quot;/&gt;&lt;width val=&quot;870&quot;/&gt;&lt;height val=&quot;41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BB796E0-2ADE-43A5-A7EB-4887E784D18F}&quot;/&gt;&lt;isInvalidForFieldText val=&quot;0&quot;/&gt;&lt;Image&gt;&lt;filename val=&quot;C:\Users\User\AppData\Local\Temp\CP34681852125Session\CPTrustFolder34681852125\PPTImport346857859937\data\asimages\{BBB796E0-2ADE-43A5-A7EB-4887E784D18F}_21.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2CEDD06D-2660-4F6E-B1C4-A1996D94C3DE}&quot;/&gt;&lt;isInvalidForFieldText val=&quot;0&quot;/&gt;&lt;Image&gt;&lt;filename val=&quot;C:\Users\User\AppData\Local\Temp\CP34681852125Session\CPTrustFolder34681852125\PPTImport346857859937\data\asimages\{2CEDD06D-2660-4F6E-B1C4-A1996D94C3DE}_22.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D1781000-1AA2-4409-B55F-149712EC35AD}&quot;/&gt;&lt;isInvalidForFieldText val=&quot;0&quot;/&gt;&lt;Image&gt;&lt;filename val=&quot;C:\Users\User\AppData\Local\Temp\CP34681852125Session\CPTrustFolder34681852125\PPTImport346857859937\data\asimages\{D1781000-1AA2-4409-B55F-149712EC35AD}_22.png&quot;/&gt;&lt;left val=&quot;40&quot;/&gt;&lt;top val=&quot;212&quot;/&gt;&lt;width val=&quot;871&quot;/&gt;&lt;height val=&quot;57&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13&quot;/&gt;&lt;lineCharCount val=&quot;66&quot;/&gt;&lt;lineCharCount val=&quot;31&quot;/&gt;&lt;lineCharCount val=&quot;61&quot;/&gt;&lt;lineCharCount val=&quot;54&quot;/&gt;&lt;lineCharCount val=&quot;58&quot;/&gt;&lt;lineCharCount val=&quot;10&quot;/&gt;&lt;/TableIndex&gt;&lt;/ShapeTextInfo&gt;"/>
  <p:tag name="HTML_SHAPEINFO" val="&lt;ThreeDShapeInfo&gt;&lt;uuid val=&quot;{6F96200E-AE3D-4257-805A-02BB6322AC97}&quot;/&gt;&lt;isInvalidForFieldText val=&quot;0&quot;/&gt;&lt;Image&gt;&lt;filename val=&quot;C:\Users\User\AppData\Local\Temp\CP34681852125Session\CPTrustFolder34681852125\PPTImport346857859937\data\asimages\{6F96200E-AE3D-4257-805A-02BB6322AC97}_22.png&quot;/&gt;&lt;left val=&quot;47&quot;/&gt;&lt;top val=&quot;252&quot;/&gt;&lt;width val=&quot;860&quot;/&gt;&lt;height val=&quot;30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F06005D3-A01A-438B-9580-14F52A0A7590}&quot;/&gt;&lt;isInvalidForFieldText val=&quot;0&quot;/&gt;&lt;Image&gt;&lt;filename val=&quot;C:\Users\User\AppData\Local\Temp\CP34681852125Session\CPTrustFolder34681852125\PPTImport346857859937\data\asimages\{F06005D3-A01A-438B-9580-14F52A0A7590}_22.png&quot;/&gt;&lt;left val=&quot;40&quot;/&gt;&lt;top val=&quot;553&quot;/&gt;&lt;width val=&quot;871&quot;/&gt;&lt;height val=&quot;57&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8D5509-609C-499D-B14E-5E0DEA7CEF29}&quot;/&gt;&lt;isInvalidForFieldText val=&quot;0&quot;/&gt;&lt;Image&gt;&lt;filename val=&quot;C:\Users\User\AppData\Local\Temp\CP34681852125Session\CPTrustFolder34681852125\PPTImport346857859937\data\asimages\{998D5509-609C-499D-B14E-5E0DEA7CEF29}_22.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21642F4F-C90B-4136-BF69-9DF17C86918F}&quot;/&gt;&lt;isInvalidForFieldText val=&quot;0&quot;/&gt;&lt;Image&gt;&lt;filename val=&quot;C:\Users\User\AppData\Local\Temp\CP34681852125Session\CPTrustFolder34681852125\PPTImport346857859937\data\asimages\{21642F4F-C90B-4136-BF69-9DF17C86918F}_23.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69&quot;/&gt;&lt;lineCharCount val=&quot;66&quot;/&gt;&lt;lineCharCount val=&quot;68&quot;/&gt;&lt;lineCharCount val=&quot;65&quot;/&gt;&lt;/TableIndex&gt;&lt;/ShapeTextInfo&gt;"/>
  <p:tag name="HTML_SHAPEINFO" val="&lt;ThreeDShapeInfo&gt;&lt;uuid val=&quot;{1B8BBF25-F72A-4F69-BA65-1F1332074196}&quot;/&gt;&lt;isInvalidForFieldText val=&quot;0&quot;/&gt;&lt;Image&gt;&lt;filename val=&quot;C:\Users\User\AppData\Local\Temp\CP34681852125Session\CPTrustFolder34681852125\PPTImport346857859937\data\asimages\{1B8BBF25-F72A-4F69-BA65-1F1332074196}_23.png&quot;/&gt;&lt;left val=&quot;42&quot;/&gt;&lt;top val=&quot;212&quot;/&gt;&lt;width val=&quot;882&quot;/&gt;&lt;height val=&quot;415&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5491</TotalTime>
  <Words>2592</Words>
  <Application>Microsoft Office PowerPoint</Application>
  <PresentationFormat>On-screen Show (4:3)</PresentationFormat>
  <Paragraphs>265</Paragraphs>
  <Slides>41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Times New Roman</vt:lpstr>
      <vt:lpstr>Using as of April 26</vt:lpstr>
      <vt:lpstr>Posttraumatic Stress Disorder</vt:lpstr>
      <vt:lpstr>Objectives</vt:lpstr>
      <vt:lpstr>References</vt:lpstr>
      <vt:lpstr>References</vt:lpstr>
      <vt:lpstr>References</vt:lpstr>
      <vt:lpstr>PTSD Definition and Eligibility Criteria</vt:lpstr>
      <vt:lpstr>Types of PTSD Claims</vt:lpstr>
      <vt:lpstr>PTSD due to Combat</vt:lpstr>
      <vt:lpstr>Non-Combat PTSD</vt:lpstr>
      <vt:lpstr>Non-Combat PTSD (cont’d)</vt:lpstr>
      <vt:lpstr>Personal Trauma PTSD</vt:lpstr>
      <vt:lpstr>Personal Trauma PTSD</vt:lpstr>
      <vt:lpstr>Alternate Sources of Evidence</vt:lpstr>
      <vt:lpstr>Markers</vt:lpstr>
      <vt:lpstr>Requesting a PTSD DBQ based on personal trauma</vt:lpstr>
      <vt:lpstr>PTSD due to Hostile Military or Terrorist Activities</vt:lpstr>
      <vt:lpstr>PTSD due to Hostile Military or Terrorist Activities (cont’d)</vt:lpstr>
      <vt:lpstr>What is NOT “fear of hostile military or terrorist activity”?</vt:lpstr>
      <vt:lpstr>PTSD Due to Hostile Military or Terrorist Activities (cont’d)</vt:lpstr>
      <vt:lpstr>PTSD Due to Hostile Military or Terrorist Activities (cont’d)</vt:lpstr>
      <vt:lpstr>PTSD Due to Hostile Military or Terrorist Activities (cont’d)</vt:lpstr>
      <vt:lpstr>DSM-V Criteria</vt:lpstr>
      <vt:lpstr>DSM-V Criteria (cont’d)</vt:lpstr>
      <vt:lpstr>DSM-V Criteria (cont’d)</vt:lpstr>
      <vt:lpstr>Clemons v Shinseki</vt:lpstr>
      <vt:lpstr>In-Service Diagnosis of PTSD Related to a Pre-Service Stressor</vt:lpstr>
      <vt:lpstr>Rating Schedule</vt:lpstr>
      <vt:lpstr>38 USC 1702</vt:lpstr>
      <vt:lpstr>Additional Considerations</vt:lpstr>
      <vt:lpstr>Court Cases for Review</vt:lpstr>
      <vt:lpstr>Frequently Asked Questions</vt:lpstr>
      <vt:lpstr>Frequently Asked Questions</vt:lpstr>
      <vt:lpstr>Frequently Asked Questions</vt:lpstr>
      <vt:lpstr>Frequently Asked Questions</vt:lpstr>
      <vt:lpstr>Frequently Asked Questions</vt:lpstr>
      <vt:lpstr>Competency Defined</vt:lpstr>
      <vt:lpstr>Mentally Incompetent Person</vt:lpstr>
      <vt:lpstr>38 CFR 3.353</vt:lpstr>
      <vt:lpstr>Due Process</vt:lpstr>
      <vt:lpstr>Practical Exercises and 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Posttraumatic Stress Disorder (PTSD) PowerPoint Presentation</dc:title>
  <dc:subject>RVSRs, DROs, and QRT personnel</dc:subject>
  <dc:creator>Department of Veterans Affairs, Veterans Benefits Administration, Compensation Service, STAFF</dc:creator>
  <cp:keywords>PTSD;court cases;mental disorder;competency;incompetency</cp:keywords>
  <dc:description>This lesson provides a review of the requirements for granting entitlement to posttraumatic stress disorder (PTSD), as well as reviewing_x000d_
the requirements for addressing a claim for mental conditions and for addressing the issue of competency.</dc:description>
  <cp:lastModifiedBy>Kathy Poole</cp:lastModifiedBy>
  <cp:revision>431</cp:revision>
  <dcterms:created xsi:type="dcterms:W3CDTF">2014-04-30T02:32:11Z</dcterms:created>
  <dcterms:modified xsi:type="dcterms:W3CDTF">2018-08-17T18:29:53Z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