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omments/comment1.xml" ContentType="application/vnd.openxmlformats-officedocument.presentationml.comment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5"/>
  </p:notesMasterIdLst>
  <p:handoutMasterIdLst>
    <p:handoutMasterId r:id="rId26"/>
  </p:handoutMasterIdLst>
  <p:sldIdLst>
    <p:sldId id="257" r:id="rId5"/>
    <p:sldId id="258" r:id="rId6"/>
    <p:sldId id="256" r:id="rId7"/>
    <p:sldId id="263" r:id="rId8"/>
    <p:sldId id="259" r:id="rId9"/>
    <p:sldId id="260" r:id="rId10"/>
    <p:sldId id="261" r:id="rId11"/>
    <p:sldId id="262" r:id="rId12"/>
    <p:sldId id="269" r:id="rId13"/>
    <p:sldId id="264" r:id="rId14"/>
    <p:sldId id="265" r:id="rId15"/>
    <p:sldId id="266" r:id="rId16"/>
    <p:sldId id="267" r:id="rId17"/>
    <p:sldId id="279" r:id="rId18"/>
    <p:sldId id="270" r:id="rId19"/>
    <p:sldId id="280" r:id="rId20"/>
    <p:sldId id="281" r:id="rId21"/>
    <p:sldId id="282" r:id="rId22"/>
    <p:sldId id="283" r:id="rId23"/>
    <p:sldId id="278" r:id="rId24"/>
  </p:sldIdLst>
  <p:sldSz cx="9144000" cy="6858000" type="screen4x3"/>
  <p:notesSz cx="68580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079" autoAdjust="0"/>
  </p:normalViewPr>
  <p:slideViewPr>
    <p:cSldViewPr snapToGrid="0">
      <p:cViewPr varScale="1">
        <p:scale>
          <a:sx n="97" d="100"/>
          <a:sy n="97" d="100"/>
        </p:scale>
        <p:origin x="13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08T08:12:08.324" idx="1">
    <p:pos x="6231" y="998"/>
    <p:text>Format per SOP opr Copy and Past from LP after revisions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DABA461-A178-48D8-8664-1648503222D3}" type="datetimeFigureOut">
              <a:rPr lang="en-US" smtClean="0"/>
              <a:t>8/17/2018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943CC41-3282-4FCC-B9CB-FF0AD5BDD513}" type="slidenum">
              <a:rPr lang="en-US" smtClean="0"/>
              <a:t>‹#›</a:t>
            </a:fld>
            <a:endParaRPr lang="en-US" dirty="0"/>
          </a:p>
        </p:txBody>
      </p:sp>
    </p:spTree>
    <p:extLst>
      <p:ext uri="{BB962C8B-B14F-4D97-AF65-F5344CB8AC3E}">
        <p14:creationId xmlns:p14="http://schemas.microsoft.com/office/powerpoint/2010/main" val="1890343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45978182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45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45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95825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450"/>
              </a:spcAft>
              <a:defRPr sz="54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45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5364209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45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45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45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513160" indent="-166688">
              <a:spcBef>
                <a:spcPts val="0"/>
              </a:spcBef>
              <a:spcAft>
                <a:spcPts val="45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3pPr>
            <a:lvl4pPr marL="685800" indent="-172641">
              <a:spcBef>
                <a:spcPts val="0"/>
              </a:spcBef>
              <a:spcAft>
                <a:spcPts val="45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45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6173591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0272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4769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9601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40718118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xml"/><Relationship Id="rId1" Type="http://schemas.openxmlformats.org/officeDocument/2006/relationships/tags" Target="../tags/tag73.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comments" Target="../comments/comment1.xml"/><Relationship Id="rId5" Type="http://schemas.openxmlformats.org/officeDocument/2006/relationships/slideLayout" Target="../slideLayouts/slideLayout4.xml"/><Relationship Id="rId4"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D1DCC2-E147-4C80-88A0-9981ACF010CA}"/>
              </a:ext>
            </a:extLst>
          </p:cNvPr>
          <p:cNvSpPr>
            <a:spLocks noGrp="1"/>
          </p:cNvSpPr>
          <p:nvPr>
            <p:ph type="ctrTitle"/>
            <p:custDataLst>
              <p:tags r:id="rId1"/>
            </p:custDataLst>
          </p:nvPr>
        </p:nvSpPr>
        <p:spPr>
          <a:xfrm>
            <a:off x="685800" y="2819400"/>
            <a:ext cx="7772400" cy="1219200"/>
          </a:xfrm>
        </p:spPr>
        <p:txBody>
          <a:bodyPr>
            <a:normAutofit/>
          </a:bodyPr>
          <a:lstStyle/>
          <a:p>
            <a:r>
              <a:rPr lang="en-US" sz="2800" dirty="0"/>
              <a:t>Applying DeLuca</a:t>
            </a:r>
          </a:p>
        </p:txBody>
      </p:sp>
      <p:sp>
        <p:nvSpPr>
          <p:cNvPr id="6" name="Text Placeholder 5">
            <a:extLst>
              <a:ext uri="{FF2B5EF4-FFF2-40B4-BE49-F238E27FC236}">
                <a16:creationId xmlns:a16="http://schemas.microsoft.com/office/drawing/2014/main" id="{DDB2622E-B418-4C99-BBE1-6DB17B9C0205}"/>
              </a:ext>
            </a:extLst>
          </p:cNvPr>
          <p:cNvSpPr>
            <a:spLocks noGrp="1"/>
          </p:cNvSpPr>
          <p:nvPr>
            <p:ph type="body" sz="quarter" idx="10"/>
            <p:custDataLst>
              <p:tags r:id="rId2"/>
            </p:custDataLst>
          </p:nvPr>
        </p:nvSpPr>
        <p:spPr>
          <a:xfrm>
            <a:off x="685800" y="4724400"/>
            <a:ext cx="2362200" cy="838200"/>
          </a:xfrm>
        </p:spPr>
        <p:txBody>
          <a:bodyPr/>
          <a:lstStyle/>
          <a:p>
            <a:r>
              <a:rPr lang="en-US" sz="2100" dirty="0"/>
              <a:t>Compensation Service</a:t>
            </a:r>
          </a:p>
        </p:txBody>
      </p:sp>
      <p:sp>
        <p:nvSpPr>
          <p:cNvPr id="7" name="Text Placeholder 6">
            <a:extLst>
              <a:ext uri="{FF2B5EF4-FFF2-40B4-BE49-F238E27FC236}">
                <a16:creationId xmlns:a16="http://schemas.microsoft.com/office/drawing/2014/main" id="{6088BD69-2BA7-4FA8-BAE1-AC6BD9B96E41}"/>
              </a:ext>
            </a:extLst>
          </p:cNvPr>
          <p:cNvSpPr>
            <a:spLocks noGrp="1"/>
          </p:cNvSpPr>
          <p:nvPr>
            <p:ph type="body" sz="quarter" idx="11"/>
            <p:custDataLst>
              <p:tags r:id="rId3"/>
            </p:custDataLst>
          </p:nvPr>
        </p:nvSpPr>
        <p:spPr>
          <a:xfrm>
            <a:off x="6096000" y="4724400"/>
            <a:ext cx="2362200" cy="838200"/>
          </a:xfrm>
        </p:spPr>
        <p:txBody>
          <a:bodyPr/>
          <a:lstStyle/>
          <a:p>
            <a:r>
              <a:rPr lang="en-US" sz="2100" dirty="0"/>
              <a:t>February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DeLuca v. Brown</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8600" indent="-228600">
              <a:buFont typeface="Arial" panose="020B0604020202020204" pitchFamily="34" charset="0"/>
              <a:buChar char="•"/>
            </a:pPr>
            <a:r>
              <a:rPr lang="en-US" altLang="en-US" dirty="0">
                <a:latin typeface="+mj-lt"/>
                <a:cs typeface="Times New Roman" panose="02020603050405020304" pitchFamily="18" charset="0"/>
              </a:rPr>
              <a:t>The Court required that any evidence demonstrating weakened movement, excess fatigability, in-coordination, and pain in evaluating disabilities must be considered.</a:t>
            </a:r>
          </a:p>
          <a:p>
            <a:pPr marL="228600" indent="-228600">
              <a:buFont typeface="Arial" panose="020B0604020202020204" pitchFamily="34" charset="0"/>
              <a:buChar char="•"/>
            </a:pPr>
            <a:r>
              <a:rPr lang="en-US" altLang="en-US" dirty="0">
                <a:latin typeface="+mj-lt"/>
                <a:cs typeface="Times New Roman" panose="02020603050405020304" pitchFamily="18" charset="0"/>
              </a:rPr>
              <a:t>The Rating Schedule does not prohibit consideration of a higher evaluation based on limitation of motion due to pain, to include during flare-ups.</a:t>
            </a:r>
          </a:p>
          <a:p>
            <a:pPr marL="342900" indent="-342900">
              <a:buFont typeface="Arial" panose="020B0604020202020204" pitchFamily="34" charset="0"/>
              <a:buChar char="•"/>
            </a:pPr>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108388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DeLuca v. Brown</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8600" indent="-228600">
              <a:buFont typeface="Arial" panose="020B0604020202020204" pitchFamily="34" charset="0"/>
              <a:buChar char="•"/>
            </a:pPr>
            <a:r>
              <a:rPr lang="en-US" altLang="en-US" dirty="0">
                <a:latin typeface="+mj-lt"/>
                <a:cs typeface="Times New Roman" panose="02020603050405020304" pitchFamily="18" charset="0"/>
              </a:rPr>
              <a:t>The examiner must provide an opinion as to whether the pain could significantly limit functional ability during flare-ups or used repeatedly over time.</a:t>
            </a:r>
          </a:p>
          <a:p>
            <a:pPr marL="228600" indent="-228600">
              <a:buFont typeface="Arial" panose="020B0604020202020204" pitchFamily="34" charset="0"/>
              <a:buChar char="•"/>
            </a:pPr>
            <a:r>
              <a:rPr lang="en-US" altLang="en-US" dirty="0">
                <a:latin typeface="+mj-lt"/>
                <a:cs typeface="Times New Roman" panose="02020603050405020304" pitchFamily="18" charset="0"/>
              </a:rPr>
              <a:t>This limitation must be expressed in degrees of additional range of motion lost due to pain on use of flare-ups.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176066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DeLuca v. Brown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buFont typeface="Arial" panose="020B0604020202020204" pitchFamily="34" charset="0"/>
              <a:buChar char="•"/>
            </a:pPr>
            <a:r>
              <a:rPr lang="en-US" altLang="en-US" dirty="0">
                <a:latin typeface="+mj-lt"/>
                <a:cs typeface="Times New Roman" panose="02020603050405020304" pitchFamily="18" charset="0"/>
              </a:rPr>
              <a:t>Rating Schedule requires a complete examination when evaluating the joints.</a:t>
            </a:r>
          </a:p>
          <a:p>
            <a:pPr marL="457200" lvl="1" indent="-228600"/>
            <a:r>
              <a:rPr lang="en-US" altLang="en-US" sz="1800" dirty="0">
                <a:latin typeface="+mj-lt"/>
                <a:cs typeface="Times New Roman" panose="02020603050405020304" pitchFamily="18" charset="0"/>
              </a:rPr>
              <a:t>Required for understanding the nature and extent of the disability</a:t>
            </a:r>
          </a:p>
          <a:p>
            <a:pPr marL="457200" lvl="1" indent="-228600"/>
            <a:r>
              <a:rPr lang="en-US" altLang="en-US" sz="1800" dirty="0">
                <a:latin typeface="+mj-lt"/>
                <a:cs typeface="Times New Roman" panose="02020603050405020304" pitchFamily="18" charset="0"/>
              </a:rPr>
              <a:t>Provided on both history and objective findings</a:t>
            </a:r>
          </a:p>
          <a:p>
            <a:pPr marL="457200" lvl="1" indent="-228600"/>
            <a:r>
              <a:rPr lang="en-US" altLang="en-US" sz="1800" dirty="0">
                <a:latin typeface="+mj-lt"/>
                <a:cs typeface="Times New Roman" panose="02020603050405020304" pitchFamily="18" charset="0"/>
              </a:rPr>
              <a:t>Factors of 38 CFR 4.45 must be noted either by presence or absence, by both history and objective findings</a:t>
            </a:r>
          </a:p>
          <a:p>
            <a:pPr marL="342900" indent="-342900">
              <a:buFont typeface="Arial" panose="020B0604020202020204" pitchFamily="34" charset="0"/>
              <a:buChar char="•"/>
            </a:pPr>
            <a:endParaRPr lang="en-US" altLang="en-US" dirty="0">
              <a:latin typeface="+mj-lt"/>
              <a:cs typeface="Times New Roman" panose="02020603050405020304" pitchFamily="18" charset="0"/>
            </a:endParaRPr>
          </a:p>
          <a:p>
            <a:pPr marL="228600" indent="-228600">
              <a:buFont typeface="Arial" panose="020B0604020202020204" pitchFamily="34" charset="0"/>
              <a:buChar char="•"/>
            </a:pPr>
            <a:r>
              <a:rPr lang="en-US" altLang="en-US" dirty="0">
                <a:latin typeface="+mj-lt"/>
                <a:cs typeface="Times New Roman" panose="02020603050405020304" pitchFamily="18" charset="0"/>
              </a:rPr>
              <a:t>Disability Benefits Questionnaires Switchboard</a:t>
            </a:r>
          </a:p>
          <a:p>
            <a:pPr marL="457200" lvl="1" indent="-228600"/>
            <a:r>
              <a:rPr lang="en-US" altLang="en-US" sz="1800" dirty="0">
                <a:latin typeface="+mj-lt"/>
                <a:cs typeface="Times New Roman" panose="02020603050405020304" pitchFamily="18" charset="0"/>
              </a:rPr>
              <a:t>http://vbacodmoint1.vba.va.gov/bl/21/DBQ/default.asp</a:t>
            </a:r>
          </a:p>
          <a:p>
            <a:pPr marL="342900" indent="-342900">
              <a:buFont typeface="Arial" panose="020B0604020202020204" pitchFamily="34" charset="0"/>
              <a:buChar char="•"/>
            </a:pPr>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299926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Schafrath v. Derwinski</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8600" indent="-228600">
              <a:buFont typeface="Arial" panose="020B0604020202020204" pitchFamily="34" charset="0"/>
              <a:buChar char="•"/>
            </a:pPr>
            <a:r>
              <a:rPr lang="en-US" altLang="en-US" dirty="0">
                <a:latin typeface="+mj-lt"/>
                <a:cs typeface="Times New Roman" panose="02020603050405020304" pitchFamily="18" charset="0"/>
              </a:rPr>
              <a:t>Court noted that the functional loss due to pain is to be rated at the same levels as the functional loss where motion is impeded.  </a:t>
            </a:r>
          </a:p>
          <a:p>
            <a:pPr marL="228600" indent="-228600">
              <a:buFont typeface="Arial" panose="020B0604020202020204" pitchFamily="34" charset="0"/>
              <a:buChar char="•"/>
            </a:pPr>
            <a:r>
              <a:rPr lang="en-US" altLang="en-US" dirty="0">
                <a:latin typeface="+mj-lt"/>
                <a:cs typeface="Times New Roman" panose="02020603050405020304" pitchFamily="18" charset="0"/>
              </a:rPr>
              <a:t>“To impede” is defined as to interfere with or slow the progress of; to retard or obstruct the progress of.  (Hinder.)</a:t>
            </a: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2593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New Requirements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8600" indent="-228600"/>
            <a:r>
              <a:rPr lang="en-US" dirty="0">
                <a:latin typeface="+mj-lt"/>
                <a:cs typeface="Times New Roman" panose="02020603050405020304" pitchFamily="18" charset="0"/>
              </a:rPr>
              <a:t>Per the new disability examination worksheets, VSRs and RVSRs should request that examiners base all </a:t>
            </a:r>
            <a:r>
              <a:rPr lang="en-US" i="1" dirty="0">
                <a:latin typeface="+mj-lt"/>
                <a:cs typeface="Times New Roman" panose="02020603050405020304" pitchFamily="18" charset="0"/>
              </a:rPr>
              <a:t>DeLuca </a:t>
            </a:r>
            <a:r>
              <a:rPr lang="en-US" dirty="0">
                <a:latin typeface="+mj-lt"/>
                <a:cs typeface="Times New Roman" panose="02020603050405020304" pitchFamily="18" charset="0"/>
              </a:rPr>
              <a:t>findings on at least three repetitions of range of motion.</a:t>
            </a:r>
          </a:p>
          <a:p>
            <a:endParaRPr lang="en-US" dirty="0">
              <a:latin typeface="+mj-lt"/>
              <a:cs typeface="Times New Roman" panose="02020603050405020304" pitchFamily="18" charset="0"/>
            </a:endParaRPr>
          </a:p>
          <a:p>
            <a:endParaRPr lang="en-US" dirty="0">
              <a:latin typeface="+mj-lt"/>
              <a:cs typeface="Times New Roman" panose="02020603050405020304" pitchFamily="18" charset="0"/>
            </a:endParaRPr>
          </a:p>
          <a:p>
            <a:pPr marL="0" indent="0">
              <a:buNone/>
            </a:pPr>
            <a:r>
              <a:rPr lang="en-US" dirty="0">
                <a:latin typeface="+mj-lt"/>
                <a:cs typeface="Times New Roman" panose="02020603050405020304" pitchFamily="18" charset="0"/>
              </a:rPr>
              <a:t>Note: </a:t>
            </a:r>
            <a:r>
              <a:rPr lang="en-US" sz="1800" dirty="0">
                <a:latin typeface="+mj-lt"/>
                <a:cs typeface="Times New Roman" panose="02020603050405020304" pitchFamily="18" charset="0"/>
              </a:rPr>
              <a:t>Medical contraindications would override any requirement   </a:t>
            </a:r>
          </a:p>
          <a:p>
            <a:pPr marL="0" indent="0">
              <a:buNone/>
            </a:pPr>
            <a:r>
              <a:rPr lang="en-US" sz="1800" dirty="0">
                <a:latin typeface="+mj-lt"/>
                <a:cs typeface="Times New Roman" panose="02020603050405020304" pitchFamily="18" charset="0"/>
              </a:rPr>
              <a:t>for repetitive testing.  </a:t>
            </a:r>
            <a:endParaRPr lang="en-US" sz="1800" u="sng" dirty="0">
              <a:latin typeface="+mj-lt"/>
              <a:cs typeface="Times New Roman" panose="02020603050405020304" pitchFamily="18" charset="0"/>
            </a:endParaRP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101097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Rating Schedule</a:t>
            </a:r>
          </a:p>
        </p:txBody>
      </p:sp>
      <p:pic>
        <p:nvPicPr>
          <p:cNvPr id="4" name="Picture 4" descr="C:\Documents and Settings\captpalm\My Documents\pictures\movement1.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91375" y="1900646"/>
            <a:ext cx="2472803" cy="37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15</a:t>
            </a:fld>
            <a:endParaRPr lang="en-US" dirty="0"/>
          </a:p>
        </p:txBody>
      </p:sp>
      <p:pic>
        <p:nvPicPr>
          <p:cNvPr id="5" name="Picture 5" descr="C:\Documents and Settings\captpalm\My Documents\pictures\movement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698" y="1880498"/>
            <a:ext cx="2401055" cy="37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89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Scenario 1</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latin typeface="+mj-lt"/>
                <a:cs typeface="Times New Roman" panose="02020603050405020304" pitchFamily="18" charset="0"/>
              </a:rPr>
              <a:t>A Veteran is seen at an examination for his left knee condition.  During the examination, he shows no pain on motion and the active range of motion is 110 – 0 degrees. </a:t>
            </a:r>
          </a:p>
          <a:p>
            <a:endParaRPr lang="en-US" dirty="0">
              <a:latin typeface="+mj-lt"/>
              <a:cs typeface="Times New Roman" panose="02020603050405020304" pitchFamily="18" charset="0"/>
            </a:endParaRPr>
          </a:p>
          <a:p>
            <a:r>
              <a:rPr lang="en-US" dirty="0">
                <a:latin typeface="+mj-lt"/>
                <a:cs typeface="Times New Roman" panose="02020603050405020304" pitchFamily="18" charset="0"/>
              </a:rPr>
              <a:t>After the third range of motion test, the Veteran’s flexion is now  reduced to 45 degrees.</a:t>
            </a:r>
          </a:p>
          <a:p>
            <a:endParaRPr lang="en-US" dirty="0">
              <a:latin typeface="+mj-lt"/>
              <a:cs typeface="Times New Roman" panose="02020603050405020304" pitchFamily="18" charset="0"/>
            </a:endParaRPr>
          </a:p>
          <a:p>
            <a:r>
              <a:rPr lang="en-US" dirty="0">
                <a:latin typeface="+mj-lt"/>
                <a:cs typeface="Times New Roman" panose="02020603050405020304" pitchFamily="18" charset="0"/>
              </a:rPr>
              <a:t>What evaluation does this warrant?</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4287575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Answer</a:t>
            </a:r>
          </a:p>
        </p:txBody>
      </p:sp>
      <p:sp>
        <p:nvSpPr>
          <p:cNvPr id="3" name="Content Placeholder 2"/>
          <p:cNvSpPr>
            <a:spLocks noGrp="1"/>
          </p:cNvSpPr>
          <p:nvPr>
            <p:ph idx="1"/>
            <p:custDataLst>
              <p:tags r:id="rId2"/>
            </p:custDataLst>
          </p:nvPr>
        </p:nvSpPr>
        <p:spPr>
          <a:xfrm>
            <a:off x="457200" y="2057400"/>
            <a:ext cx="8229600" cy="3916363"/>
          </a:xfrm>
        </p:spPr>
        <p:txBody>
          <a:bodyPr/>
          <a:lstStyle/>
          <a:p>
            <a:endParaRPr lang="en-US" dirty="0">
              <a:latin typeface="+mj-lt"/>
            </a:endParaRPr>
          </a:p>
          <a:p>
            <a:endParaRPr lang="en-US" dirty="0">
              <a:latin typeface="+mj-lt"/>
            </a:endParaRPr>
          </a:p>
          <a:p>
            <a:pPr algn="ctr"/>
            <a:endParaRPr lang="en-US" dirty="0">
              <a:latin typeface="+mj-lt"/>
              <a:cs typeface="Times New Roman" panose="02020603050405020304" pitchFamily="18" charset="0"/>
            </a:endParaRPr>
          </a:p>
          <a:p>
            <a:pPr algn="ctr"/>
            <a:r>
              <a:rPr lang="en-US" dirty="0">
                <a:latin typeface="+mj-lt"/>
                <a:cs typeface="Times New Roman" panose="02020603050405020304" pitchFamily="18" charset="0"/>
              </a:rPr>
              <a:t>     10 percent, per the DeLuca standards.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413084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Scenario 2</a:t>
            </a:r>
          </a:p>
        </p:txBody>
      </p:sp>
      <p:sp>
        <p:nvSpPr>
          <p:cNvPr id="3" name="Content Placeholder 2"/>
          <p:cNvSpPr>
            <a:spLocks noGrp="1"/>
          </p:cNvSpPr>
          <p:nvPr>
            <p:ph idx="1"/>
            <p:custDataLst>
              <p:tags r:id="rId2"/>
            </p:custDataLst>
          </p:nvPr>
        </p:nvSpPr>
        <p:spPr>
          <a:xfrm>
            <a:off x="457200" y="1990725"/>
            <a:ext cx="8229600" cy="3916363"/>
          </a:xfrm>
        </p:spPr>
        <p:txBody>
          <a:bodyPr/>
          <a:lstStyle/>
          <a:p>
            <a:r>
              <a:rPr lang="en-US" dirty="0">
                <a:latin typeface="+mj-lt"/>
                <a:cs typeface="Times New Roman" panose="02020603050405020304" pitchFamily="18" charset="0"/>
              </a:rPr>
              <a:t>A Veteran is seen at an examination for his right shoulder condition.  During the examination, there is no evidence of arthritis and the range of motion through all three repetitions is 180 – 0.  </a:t>
            </a:r>
          </a:p>
          <a:p>
            <a:endParaRPr lang="en-US" dirty="0">
              <a:latin typeface="+mj-lt"/>
              <a:cs typeface="Times New Roman" panose="02020603050405020304" pitchFamily="18" charset="0"/>
            </a:endParaRPr>
          </a:p>
          <a:p>
            <a:r>
              <a:rPr lang="en-US" dirty="0">
                <a:latin typeface="+mj-lt"/>
                <a:cs typeface="Times New Roman" panose="02020603050405020304" pitchFamily="18" charset="0"/>
              </a:rPr>
              <a:t>However, there is evidence of pain and weakness at 145 degrees of flexion, on each of the three tests.</a:t>
            </a:r>
          </a:p>
          <a:p>
            <a:endParaRPr lang="en-US" dirty="0">
              <a:latin typeface="+mj-lt"/>
              <a:cs typeface="Times New Roman" panose="02020603050405020304" pitchFamily="18" charset="0"/>
            </a:endParaRPr>
          </a:p>
          <a:p>
            <a:r>
              <a:rPr lang="en-US" dirty="0">
                <a:latin typeface="+mj-lt"/>
                <a:cs typeface="Times New Roman" panose="02020603050405020304" pitchFamily="18" charset="0"/>
              </a:rPr>
              <a:t>What evaluation does this warrant?</a:t>
            </a: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105008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Answer</a:t>
            </a:r>
          </a:p>
        </p:txBody>
      </p:sp>
      <p:sp>
        <p:nvSpPr>
          <p:cNvPr id="3" name="Content Placeholder 2"/>
          <p:cNvSpPr>
            <a:spLocks noGrp="1"/>
          </p:cNvSpPr>
          <p:nvPr>
            <p:ph idx="1"/>
            <p:custDataLst>
              <p:tags r:id="rId2"/>
            </p:custDataLst>
          </p:nvPr>
        </p:nvSpPr>
        <p:spPr>
          <a:xfrm>
            <a:off x="457200" y="2057400"/>
            <a:ext cx="8229600" cy="3916363"/>
          </a:xfrm>
        </p:spPr>
        <p:txBody>
          <a:bodyPr/>
          <a:lstStyle/>
          <a:p>
            <a:pPr algn="ctr"/>
            <a:endParaRPr lang="en-US" dirty="0">
              <a:latin typeface="+mj-lt"/>
            </a:endParaRPr>
          </a:p>
          <a:p>
            <a:pPr algn="ctr"/>
            <a:endParaRPr lang="en-US" dirty="0">
              <a:latin typeface="+mj-lt"/>
            </a:endParaRPr>
          </a:p>
          <a:p>
            <a:pPr algn="ctr"/>
            <a:endParaRPr lang="en-US" dirty="0">
              <a:latin typeface="+mj-lt"/>
              <a:cs typeface="Times New Roman" panose="02020603050405020304" pitchFamily="18" charset="0"/>
            </a:endParaRPr>
          </a:p>
          <a:p>
            <a:pPr algn="ctr"/>
            <a:r>
              <a:rPr lang="en-US" dirty="0">
                <a:latin typeface="+mj-lt"/>
                <a:cs typeface="Times New Roman" panose="02020603050405020304" pitchFamily="18" charset="0"/>
              </a:rPr>
              <a:t>     10 percent, per 38 CFR 4.59a</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363001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800" dirty="0">
                <a:cs typeface="Times New Roman" panose="02020603050405020304" pitchFamily="18" charset="0"/>
              </a:rPr>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r>
              <a:rPr lang="en-US" sz="2000" dirty="0">
                <a:latin typeface="+mj-lt"/>
                <a:cs typeface="Times New Roman" panose="02020603050405020304" pitchFamily="18" charset="0"/>
              </a:rPr>
              <a:t>Identify manual references for joints, functional loss and painful motion</a:t>
            </a:r>
          </a:p>
          <a:p>
            <a:pPr marL="228600" indent="-228600"/>
            <a:endParaRPr lang="en-US" sz="2000" dirty="0">
              <a:latin typeface="+mj-lt"/>
              <a:cs typeface="Times New Roman" panose="02020603050405020304" pitchFamily="18" charset="0"/>
            </a:endParaRPr>
          </a:p>
          <a:p>
            <a:pPr marL="228600" indent="-228600"/>
            <a:r>
              <a:rPr lang="en-US" sz="2000" dirty="0">
                <a:latin typeface="+mj-lt"/>
                <a:cs typeface="Times New Roman" panose="02020603050405020304" pitchFamily="18" charset="0"/>
              </a:rPr>
              <a:t>Define functional loss</a:t>
            </a:r>
          </a:p>
          <a:p>
            <a:pPr marL="228600" indent="-228600"/>
            <a:endParaRPr lang="en-US" sz="2000" dirty="0">
              <a:latin typeface="+mj-lt"/>
              <a:cs typeface="Times New Roman" panose="02020603050405020304" pitchFamily="18" charset="0"/>
            </a:endParaRPr>
          </a:p>
          <a:p>
            <a:pPr marL="228600" indent="-228600"/>
            <a:r>
              <a:rPr lang="en-US" sz="2000" dirty="0">
                <a:latin typeface="+mj-lt"/>
                <a:cs typeface="Times New Roman" panose="02020603050405020304" pitchFamily="18" charset="0"/>
              </a:rPr>
              <a:t>Know how to apply the requirements of 38 CFR 4.40, 4.45 and 4.59</a:t>
            </a:r>
          </a:p>
          <a:p>
            <a:pPr marL="228600" indent="-228600"/>
            <a:endParaRPr lang="en-US" sz="2000" dirty="0">
              <a:latin typeface="+mj-lt"/>
              <a:cs typeface="Times New Roman" panose="02020603050405020304" pitchFamily="18" charset="0"/>
            </a:endParaRPr>
          </a:p>
          <a:p>
            <a:pPr marL="228600" indent="-228600"/>
            <a:r>
              <a:rPr lang="en-US" sz="2000" dirty="0">
                <a:latin typeface="+mj-lt"/>
                <a:cs typeface="Times New Roman" panose="02020603050405020304" pitchFamily="18" charset="0"/>
              </a:rPr>
              <a:t>Identify court decisions concerning 38 CFR 4.40, 4.45 and 4.59</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lstStyle/>
          <a:p>
            <a:r>
              <a:rPr lang="en-US" sz="7200" dirty="0">
                <a:cs typeface="Times New Roman" panose="02020603050405020304" pitchFamily="18" charset="0"/>
              </a:rPr>
              <a:t>Questions</a:t>
            </a:r>
          </a:p>
        </p:txBody>
      </p:sp>
      <p:sp>
        <p:nvSpPr>
          <p:cNvPr id="3" name="Slide Number Placeholder 2"/>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336867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793631"/>
            <a:ext cx="9144000" cy="1086867"/>
          </a:xfrm>
        </p:spPr>
        <p:txBody>
          <a:bodyPr>
            <a:normAutofit/>
          </a:bodyPr>
          <a:lstStyle/>
          <a:p>
            <a:r>
              <a:rPr lang="en-US" sz="2800" dirty="0">
                <a:cs typeface="Times New Roman" panose="02020603050405020304" pitchFamily="18" charset="0"/>
              </a:rPr>
              <a:t>References</a:t>
            </a:r>
          </a:p>
        </p:txBody>
      </p:sp>
      <p:sp>
        <p:nvSpPr>
          <p:cNvPr id="3" name="Content Placeholder 2"/>
          <p:cNvSpPr>
            <a:spLocks noGrp="1"/>
          </p:cNvSpPr>
          <p:nvPr>
            <p:ph idx="1"/>
            <p:custDataLst>
              <p:tags r:id="rId3"/>
            </p:custDataLst>
          </p:nvPr>
        </p:nvSpPr>
        <p:spPr>
          <a:xfrm>
            <a:off x="457200" y="2057400"/>
            <a:ext cx="8229600" cy="3916363"/>
          </a:xfrm>
        </p:spPr>
        <p:txBody>
          <a:bodyPr>
            <a:noAutofit/>
          </a:bodyPr>
          <a:lstStyle/>
          <a:p>
            <a:pPr marL="228600" lvl="0" indent="-228600" hangingPunct="0"/>
            <a:r>
              <a:rPr lang="en-US" sz="1800" dirty="0">
                <a:latin typeface="+mj-lt"/>
                <a:cs typeface="Times New Roman" panose="02020603050405020304" pitchFamily="18" charset="0"/>
              </a:rPr>
              <a:t>38 CFR 4.21, Application of rating schedule</a:t>
            </a:r>
          </a:p>
          <a:p>
            <a:pPr marL="228600" lvl="0" indent="-228600" hangingPunct="0"/>
            <a:r>
              <a:rPr lang="en-US" sz="1800" dirty="0">
                <a:latin typeface="+mj-lt"/>
                <a:cs typeface="Times New Roman" panose="02020603050405020304" pitchFamily="18" charset="0"/>
              </a:rPr>
              <a:t>38 CFR 4.40, Functional loss</a:t>
            </a:r>
          </a:p>
          <a:p>
            <a:pPr marL="228600" lvl="0" indent="-228600" hangingPunct="0"/>
            <a:r>
              <a:rPr lang="en-US" sz="1800" dirty="0">
                <a:latin typeface="+mj-lt"/>
                <a:cs typeface="Times New Roman" panose="02020603050405020304" pitchFamily="18" charset="0"/>
              </a:rPr>
              <a:t>38 CFR 4.45, The joints</a:t>
            </a:r>
          </a:p>
          <a:p>
            <a:pPr marL="228600" lvl="0" indent="-228600" hangingPunct="0"/>
            <a:r>
              <a:rPr lang="en-US" sz="1800" dirty="0">
                <a:latin typeface="+mj-lt"/>
                <a:cs typeface="Times New Roman" panose="02020603050405020304" pitchFamily="18" charset="0"/>
              </a:rPr>
              <a:t>38 CFR 4.59, Painful motion</a:t>
            </a:r>
          </a:p>
          <a:p>
            <a:pPr marL="228600" lvl="0" indent="-228600" hangingPunct="0"/>
            <a:r>
              <a:rPr lang="en-US" sz="1800" dirty="0">
                <a:latin typeface="+mj-lt"/>
                <a:cs typeface="Times New Roman" panose="02020603050405020304" pitchFamily="18" charset="0"/>
              </a:rPr>
              <a:t>38 CFR 4.71, Measurement of </a:t>
            </a:r>
            <a:r>
              <a:rPr lang="en-US" sz="1800" dirty="0" err="1">
                <a:latin typeface="+mj-lt"/>
                <a:cs typeface="Times New Roman" panose="02020603050405020304" pitchFamily="18" charset="0"/>
              </a:rPr>
              <a:t>ankylosis</a:t>
            </a:r>
            <a:r>
              <a:rPr lang="en-US" sz="1800" dirty="0">
                <a:latin typeface="+mj-lt"/>
                <a:cs typeface="Times New Roman" panose="02020603050405020304" pitchFamily="18" charset="0"/>
              </a:rPr>
              <a:t> and joint motion</a:t>
            </a:r>
          </a:p>
          <a:p>
            <a:pPr marL="228600" lvl="0" indent="-228600" hangingPunct="0"/>
            <a:r>
              <a:rPr lang="en-US" sz="1800" dirty="0">
                <a:latin typeface="+mj-lt"/>
                <a:cs typeface="Times New Roman" panose="02020603050405020304" pitchFamily="18" charset="0"/>
              </a:rPr>
              <a:t>M21-1, Part III, Subpart iv, Chapter 4, Section A, Musculoskeletal conditions</a:t>
            </a:r>
          </a:p>
          <a:p>
            <a:pPr marL="228600" lvl="0" indent="-228600" hangingPunct="0"/>
            <a:r>
              <a:rPr lang="en-US" sz="1800" i="1" dirty="0" err="1">
                <a:latin typeface="+mj-lt"/>
                <a:cs typeface="Times New Roman" panose="02020603050405020304" pitchFamily="18" charset="0"/>
              </a:rPr>
              <a:t>Schafrath</a:t>
            </a:r>
            <a:r>
              <a:rPr lang="en-US" sz="1800" i="1" dirty="0">
                <a:latin typeface="+mj-lt"/>
                <a:cs typeface="Times New Roman" panose="02020603050405020304" pitchFamily="18" charset="0"/>
              </a:rPr>
              <a:t> v. </a:t>
            </a:r>
            <a:r>
              <a:rPr lang="en-US" sz="1800" i="1" dirty="0" err="1">
                <a:latin typeface="+mj-lt"/>
                <a:cs typeface="Times New Roman" panose="02020603050405020304" pitchFamily="18" charset="0"/>
              </a:rPr>
              <a:t>Derwinski</a:t>
            </a:r>
            <a:r>
              <a:rPr lang="en-US" sz="1800" dirty="0">
                <a:latin typeface="+mj-lt"/>
                <a:cs typeface="Times New Roman" panose="02020603050405020304" pitchFamily="18" charset="0"/>
              </a:rPr>
              <a:t>, 1 Vet App 589, 592</a:t>
            </a:r>
          </a:p>
          <a:p>
            <a:pPr marL="228600" lvl="0" indent="-228600" hangingPunct="0"/>
            <a:r>
              <a:rPr lang="en-US" sz="1800" i="1" dirty="0">
                <a:latin typeface="+mj-lt"/>
                <a:cs typeface="Times New Roman" panose="02020603050405020304" pitchFamily="18" charset="0"/>
              </a:rPr>
              <a:t>Hicks v. Brown</a:t>
            </a:r>
            <a:r>
              <a:rPr lang="en-US" sz="1800" dirty="0">
                <a:latin typeface="+mj-lt"/>
                <a:cs typeface="Times New Roman" panose="02020603050405020304" pitchFamily="18" charset="0"/>
              </a:rPr>
              <a:t>, 8 Vet App 417, 421</a:t>
            </a:r>
          </a:p>
          <a:p>
            <a:pPr marL="228600" lvl="0" indent="-228600" hangingPunct="0"/>
            <a:r>
              <a:rPr lang="en-US" sz="1800" i="1" dirty="0">
                <a:latin typeface="+mj-lt"/>
                <a:cs typeface="Times New Roman" panose="02020603050405020304" pitchFamily="18" charset="0"/>
              </a:rPr>
              <a:t>DeLuca v. Brown</a:t>
            </a:r>
            <a:r>
              <a:rPr lang="en-US" sz="1800" dirty="0">
                <a:latin typeface="+mj-lt"/>
                <a:cs typeface="Times New Roman" panose="02020603050405020304" pitchFamily="18" charset="0"/>
              </a:rPr>
              <a:t>, 8 Vet App 202</a:t>
            </a:r>
          </a:p>
          <a:p>
            <a:pPr marL="228600" lvl="0" indent="-228600" hangingPunct="0"/>
            <a:r>
              <a:rPr lang="en-US" sz="1800" dirty="0">
                <a:latin typeface="+mj-lt"/>
                <a:cs typeface="Times New Roman" panose="02020603050405020304" pitchFamily="18" charset="0"/>
              </a:rPr>
              <a:t>VBN Broadcast, “Considering </a:t>
            </a:r>
            <a:r>
              <a:rPr lang="en-US" sz="1800" i="1" dirty="0">
                <a:latin typeface="+mj-lt"/>
                <a:cs typeface="Times New Roman" panose="02020603050405020304" pitchFamily="18" charset="0"/>
              </a:rPr>
              <a:t>DeLuca</a:t>
            </a:r>
            <a:r>
              <a:rPr lang="en-US" sz="1800" dirty="0">
                <a:latin typeface="+mj-lt"/>
                <a:cs typeface="Times New Roman" panose="02020603050405020304" pitchFamily="18" charset="0"/>
              </a:rPr>
              <a:t>”, March 29, 2005</a:t>
            </a:r>
          </a:p>
          <a:p>
            <a:pPr marL="228600" lvl="0" indent="-228600" hangingPunct="0"/>
            <a:r>
              <a:rPr lang="en-US" sz="1800" dirty="0">
                <a:latin typeface="+mj-lt"/>
                <a:cs typeface="Times New Roman" panose="02020603050405020304" pitchFamily="18" charset="0"/>
              </a:rPr>
              <a:t>FAQ on </a:t>
            </a:r>
            <a:r>
              <a:rPr lang="en-US" sz="1800" i="1" dirty="0">
                <a:latin typeface="+mj-lt"/>
                <a:cs typeface="Times New Roman" panose="02020603050405020304" pitchFamily="18" charset="0"/>
              </a:rPr>
              <a:t>DeLuca</a:t>
            </a:r>
            <a:r>
              <a:rPr lang="en-US" sz="1800" dirty="0">
                <a:latin typeface="+mj-lt"/>
                <a:cs typeface="Times New Roman" panose="02020603050405020304" pitchFamily="18" charset="0"/>
              </a:rPr>
              <a:t>, April 7, 2005</a:t>
            </a:r>
          </a:p>
          <a:p>
            <a:pPr marL="228600" lvl="0" indent="-228600" hangingPunct="0"/>
            <a:r>
              <a:rPr lang="en-US" sz="1800" dirty="0">
                <a:latin typeface="+mj-lt"/>
                <a:cs typeface="Times New Roman" panose="02020603050405020304" pitchFamily="18" charset="0"/>
              </a:rPr>
              <a:t>FAQ on Painful Motion, September 17, 2008</a:t>
            </a:r>
          </a:p>
          <a:p>
            <a:pPr marL="228600" lvl="0" indent="-228600" hangingPunct="0"/>
            <a:r>
              <a:rPr lang="en-US" sz="1800" dirty="0">
                <a:latin typeface="+mj-lt"/>
                <a:cs typeface="Times New Roman" panose="02020603050405020304" pitchFamily="18" charset="0"/>
              </a:rPr>
              <a:t>Medical EPSS</a:t>
            </a:r>
          </a:p>
        </p:txBody>
      </p:sp>
      <p:sp>
        <p:nvSpPr>
          <p:cNvPr id="4" name="Slide Number Placeholder 3"/>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3</a:t>
            </a:fld>
            <a:endParaRPr lang="en-US"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800" dirty="0">
                <a:cs typeface="Times New Roman" panose="02020603050405020304" pitchFamily="18" charset="0"/>
              </a:rPr>
              <a:t>Functional Loss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lnSpc>
                <a:spcPct val="90000"/>
              </a:lnSpc>
              <a:buFont typeface="Arial" panose="020B0604020202020204" pitchFamily="34" charset="0"/>
              <a:buChar char="•"/>
            </a:pPr>
            <a:r>
              <a:rPr lang="en-US" altLang="en-US" sz="2000" dirty="0">
                <a:latin typeface="+mj-lt"/>
                <a:cs typeface="Times New Roman" panose="02020603050405020304" pitchFamily="18" charset="0"/>
              </a:rPr>
              <a:t>38 CFR 4.40, Functional Loss – deals primarily with the musculoskeletal system</a:t>
            </a:r>
          </a:p>
          <a:p>
            <a:pPr>
              <a:lnSpc>
                <a:spcPct val="90000"/>
              </a:lnSpc>
            </a:pPr>
            <a:endParaRPr lang="en-US" altLang="en-US" sz="1200" dirty="0">
              <a:latin typeface="+mj-lt"/>
              <a:cs typeface="Times New Roman" panose="02020603050405020304" pitchFamily="18" charset="0"/>
            </a:endParaRPr>
          </a:p>
          <a:p>
            <a:pPr marL="457200" lvl="1" indent="-228600">
              <a:lnSpc>
                <a:spcPct val="90000"/>
              </a:lnSpc>
            </a:pPr>
            <a:r>
              <a:rPr lang="en-US" altLang="en-US" sz="1800" dirty="0">
                <a:latin typeface="+mj-lt"/>
                <a:cs typeface="Times New Roman" panose="02020603050405020304" pitchFamily="18" charset="0"/>
              </a:rPr>
              <a:t>Defined as: the inability, due to damage or infection in parts of the system, to perform normal working movements of the body with normal excursion, strength, speed, coordination, and endurance</a:t>
            </a:r>
          </a:p>
          <a:p>
            <a:pPr marL="342900" lvl="1" indent="0">
              <a:buNone/>
            </a:pPr>
            <a:endParaRPr lang="en-US" sz="1100"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276937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800" dirty="0">
                <a:cs typeface="Times New Roman" panose="02020603050405020304" pitchFamily="18" charset="0"/>
              </a:rPr>
              <a:t>Functional Loss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lnSpc>
                <a:spcPct val="90000"/>
              </a:lnSpc>
            </a:pPr>
            <a:r>
              <a:rPr lang="en-US" altLang="en-US" sz="2000" dirty="0">
                <a:latin typeface="+mj-lt"/>
                <a:cs typeface="Times New Roman" panose="02020603050405020304" pitchFamily="18" charset="0"/>
              </a:rPr>
              <a:t>Functional loss may be due to:</a:t>
            </a:r>
          </a:p>
          <a:p>
            <a:pPr marL="457200" lvl="1" indent="-228600">
              <a:lnSpc>
                <a:spcPct val="90000"/>
              </a:lnSpc>
            </a:pPr>
            <a:r>
              <a:rPr lang="en-US" altLang="en-US" sz="1800" dirty="0">
                <a:latin typeface="+mj-lt"/>
                <a:cs typeface="Times New Roman" panose="02020603050405020304" pitchFamily="18" charset="0"/>
              </a:rPr>
              <a:t>Absence of part or all of the necessary bones, joints and muscles, or associated structures in a body part; or deformity, adhesions, defective innervation, or other pathology.</a:t>
            </a:r>
          </a:p>
          <a:p>
            <a:pPr marL="457200" lvl="1" indent="-228600">
              <a:lnSpc>
                <a:spcPct val="90000"/>
              </a:lnSpc>
            </a:pPr>
            <a:r>
              <a:rPr lang="en-US" altLang="en-US" sz="1800" dirty="0">
                <a:latin typeface="+mj-lt"/>
                <a:cs typeface="Times New Roman" panose="02020603050405020304" pitchFamily="18" charset="0"/>
              </a:rPr>
              <a:t>Evidence by visible behavior of the claimant undertaking the motion.</a:t>
            </a:r>
          </a:p>
          <a:p>
            <a:pPr>
              <a:lnSpc>
                <a:spcPct val="90000"/>
              </a:lnSpc>
              <a:buNone/>
            </a:pPr>
            <a:endParaRPr lang="en-US" altLang="en-US" sz="2400" dirty="0">
              <a:latin typeface="+mj-lt"/>
              <a:cs typeface="Times New Roman" panose="02020603050405020304" pitchFamily="18" charset="0"/>
            </a:endParaRPr>
          </a:p>
          <a:p>
            <a:pPr>
              <a:lnSpc>
                <a:spcPct val="90000"/>
              </a:lnSpc>
              <a:buNone/>
            </a:pPr>
            <a:endParaRPr lang="en-US" altLang="en-US" sz="1800" dirty="0">
              <a:latin typeface="+mj-lt"/>
              <a:cs typeface="Times New Roman" panose="02020603050405020304" pitchFamily="18" charset="0"/>
            </a:endParaRPr>
          </a:p>
          <a:p>
            <a:pPr marL="0" indent="0">
              <a:lnSpc>
                <a:spcPct val="90000"/>
              </a:lnSpc>
              <a:buNone/>
            </a:pPr>
            <a:r>
              <a:rPr lang="en-US" altLang="en-US" sz="2000" b="1" dirty="0">
                <a:latin typeface="+mj-lt"/>
                <a:cs typeface="Times New Roman" panose="02020603050405020304" pitchFamily="18" charset="0"/>
              </a:rPr>
              <a:t>Remember:  Weakness is as important as limitation of motion</a:t>
            </a:r>
            <a:endParaRPr lang="en-US" sz="2000" b="1"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175587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800" dirty="0">
                <a:cs typeface="Times New Roman" panose="02020603050405020304" pitchFamily="18" charset="0"/>
              </a:rPr>
              <a:t>The Joints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lnSpc>
                <a:spcPct val="90000"/>
              </a:lnSpc>
            </a:pPr>
            <a:r>
              <a:rPr lang="en-US" altLang="en-US" sz="2000" dirty="0">
                <a:latin typeface="+mj-lt"/>
                <a:cs typeface="Times New Roman" panose="02020603050405020304" pitchFamily="18" charset="0"/>
              </a:rPr>
              <a:t>38 CFR 4.45.  With regard for the joints, the factors of disability reside in the reduction of their normal excursion of movement in different planes. Inquiry will be directed to these considerations: </a:t>
            </a:r>
          </a:p>
          <a:p>
            <a:pPr marL="457200" lvl="1" indent="-228600">
              <a:lnSpc>
                <a:spcPct val="90000"/>
              </a:lnSpc>
            </a:pPr>
            <a:r>
              <a:rPr lang="en-US" altLang="en-US" sz="1800" dirty="0">
                <a:latin typeface="+mj-lt"/>
                <a:cs typeface="Times New Roman" panose="02020603050405020304" pitchFamily="18" charset="0"/>
              </a:rPr>
              <a:t>Less movement than normal </a:t>
            </a:r>
          </a:p>
          <a:p>
            <a:pPr marL="457200" lvl="1" indent="-228600">
              <a:lnSpc>
                <a:spcPct val="90000"/>
              </a:lnSpc>
            </a:pPr>
            <a:r>
              <a:rPr lang="en-US" altLang="en-US" sz="1800" dirty="0">
                <a:latin typeface="+mj-lt"/>
                <a:cs typeface="Times New Roman" panose="02020603050405020304" pitchFamily="18" charset="0"/>
              </a:rPr>
              <a:t>More movement than normal </a:t>
            </a:r>
          </a:p>
          <a:p>
            <a:pPr marL="457200" lvl="1" indent="-228600">
              <a:lnSpc>
                <a:spcPct val="90000"/>
              </a:lnSpc>
            </a:pPr>
            <a:r>
              <a:rPr lang="en-US" altLang="en-US" sz="1800" dirty="0">
                <a:latin typeface="+mj-lt"/>
                <a:cs typeface="Times New Roman" panose="02020603050405020304" pitchFamily="18" charset="0"/>
              </a:rPr>
              <a:t>Weakened movement </a:t>
            </a:r>
          </a:p>
          <a:p>
            <a:pPr marL="457200" lvl="1" indent="-228600">
              <a:lnSpc>
                <a:spcPct val="90000"/>
              </a:lnSpc>
            </a:pPr>
            <a:r>
              <a:rPr lang="en-US" altLang="en-US" sz="1800" dirty="0">
                <a:latin typeface="+mj-lt"/>
                <a:cs typeface="Times New Roman" panose="02020603050405020304" pitchFamily="18" charset="0"/>
              </a:rPr>
              <a:t>Excess fatigability. </a:t>
            </a:r>
          </a:p>
          <a:p>
            <a:pPr marL="457200" lvl="1" indent="-228600">
              <a:lnSpc>
                <a:spcPct val="90000"/>
              </a:lnSpc>
            </a:pPr>
            <a:r>
              <a:rPr lang="en-US" altLang="en-US" sz="1800" dirty="0">
                <a:latin typeface="+mj-lt"/>
                <a:cs typeface="Times New Roman" panose="02020603050405020304" pitchFamily="18" charset="0"/>
              </a:rPr>
              <a:t>Incoordination</a:t>
            </a:r>
          </a:p>
          <a:p>
            <a:pPr marL="457200" lvl="1" indent="-228600">
              <a:lnSpc>
                <a:spcPct val="90000"/>
              </a:lnSpc>
            </a:pPr>
            <a:r>
              <a:rPr lang="en-US" altLang="en-US" sz="1800" dirty="0">
                <a:latin typeface="+mj-lt"/>
                <a:cs typeface="Times New Roman" panose="02020603050405020304" pitchFamily="18" charset="0"/>
              </a:rPr>
              <a:t>Pain on movement, swelling, deformity or atrophy </a:t>
            </a:r>
            <a:r>
              <a:rPr lang="en-US" altLang="en-US" sz="1600" dirty="0">
                <a:latin typeface="+mj-lt"/>
                <a:cs typeface="Times New Roman" panose="02020603050405020304" pitchFamily="18" charset="0"/>
              </a:rPr>
              <a:t>of disuse. </a:t>
            </a:r>
          </a:p>
          <a:p>
            <a:endParaRPr lang="en-US" sz="1600"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97267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800" dirty="0">
                <a:cs typeface="Times New Roman" panose="02020603050405020304" pitchFamily="18" charset="0"/>
              </a:rPr>
              <a:t>Painful Motion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lnSpc>
                <a:spcPct val="90000"/>
              </a:lnSpc>
              <a:buFont typeface="Arial" panose="020B0604020202020204" pitchFamily="34" charset="0"/>
              <a:buChar char="•"/>
            </a:pPr>
            <a:r>
              <a:rPr lang="en-US" altLang="en-US" sz="2000" dirty="0">
                <a:latin typeface="+mj-lt"/>
                <a:cs typeface="Times New Roman" panose="02020603050405020304" pitchFamily="18" charset="0"/>
              </a:rPr>
              <a:t>38 CFR 4.59 – considerations of painful motion of the joints</a:t>
            </a:r>
          </a:p>
          <a:p>
            <a:pPr marL="457200" lvl="1" indent="-228600">
              <a:lnSpc>
                <a:spcPct val="90000"/>
              </a:lnSpc>
            </a:pPr>
            <a:r>
              <a:rPr lang="en-US" altLang="en-US" sz="1800" dirty="0">
                <a:latin typeface="+mj-lt"/>
                <a:cs typeface="Times New Roman" panose="02020603050405020304" pitchFamily="18" charset="0"/>
              </a:rPr>
              <a:t>Painful motion is an important factor when dealing with any form of arthritis</a:t>
            </a:r>
          </a:p>
          <a:p>
            <a:pPr marL="457200" lvl="1" indent="-228600">
              <a:lnSpc>
                <a:spcPct val="90000"/>
              </a:lnSpc>
            </a:pPr>
            <a:r>
              <a:rPr lang="en-US" altLang="en-US" sz="1800" dirty="0">
                <a:latin typeface="+mj-lt"/>
                <a:cs typeface="Times New Roman" panose="02020603050405020304" pitchFamily="18" charset="0"/>
              </a:rPr>
              <a:t>Facial expression, wincing, etc. on pressure or with manipulation, should be carefully noted</a:t>
            </a:r>
          </a:p>
          <a:p>
            <a:pPr marL="285750" indent="-285750">
              <a:lnSpc>
                <a:spcPct val="90000"/>
              </a:lnSpc>
              <a:buFont typeface="Arial" panose="020B0604020202020204" pitchFamily="34" charset="0"/>
              <a:buChar char="•"/>
            </a:pPr>
            <a:r>
              <a:rPr lang="en-US" altLang="en-US" sz="2000" dirty="0">
                <a:latin typeface="+mj-lt"/>
                <a:cs typeface="Times New Roman" panose="02020603050405020304" pitchFamily="18" charset="0"/>
              </a:rPr>
              <a:t>Intent of schedule is to recognize painful motion with joint or periarticular pathology as productive of a disability.</a:t>
            </a:r>
          </a:p>
          <a:p>
            <a:pPr marL="285750" indent="-285750">
              <a:lnSpc>
                <a:spcPct val="90000"/>
              </a:lnSpc>
              <a:buFont typeface="Arial" panose="020B0604020202020204" pitchFamily="34" charset="0"/>
              <a:buChar char="•"/>
            </a:pPr>
            <a:r>
              <a:rPr lang="en-US" altLang="en-US" sz="2000" dirty="0">
                <a:latin typeface="+mj-lt"/>
                <a:cs typeface="Times New Roman" panose="02020603050405020304" pitchFamily="18" charset="0"/>
              </a:rPr>
              <a:t>Recognize actual painful, unstable, or mal-aligned joints, due to healed injury with entitlement to minimum compensation rating for the joint.</a:t>
            </a:r>
          </a:p>
          <a:p>
            <a:pPr>
              <a:lnSpc>
                <a:spcPct val="90000"/>
              </a:lnSpc>
            </a:pPr>
            <a:endParaRPr lang="en-US" altLang="en-US" sz="2000" dirty="0">
              <a:latin typeface="+mj-lt"/>
              <a:cs typeface="Times New Roman" panose="02020603050405020304" pitchFamily="18" charset="0"/>
            </a:endParaRPr>
          </a:p>
          <a:p>
            <a:pPr>
              <a:lnSpc>
                <a:spcPct val="90000"/>
              </a:lnSpc>
            </a:pPr>
            <a:r>
              <a:rPr lang="en-US" altLang="en-US" sz="2000" dirty="0">
                <a:latin typeface="+mj-lt"/>
                <a:cs typeface="Times New Roman" panose="02020603050405020304" pitchFamily="18" charset="0"/>
              </a:rPr>
              <a:t>Painful joint motion ALWAYS equals a 10 percent disability evaluation.</a:t>
            </a:r>
          </a:p>
          <a:p>
            <a:pPr marL="285750" indent="-285750">
              <a:buFont typeface="Arial" panose="020B0604020202020204" pitchFamily="34" charset="0"/>
              <a:buChar char="•"/>
            </a:pPr>
            <a:endParaRPr lang="en-US" sz="1600"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44711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800" dirty="0">
                <a:cs typeface="Times New Roman" panose="02020603050405020304" pitchFamily="18" charset="0"/>
              </a:rPr>
              <a:t>Considering Pain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buFont typeface="Arial" panose="020B0604020202020204" pitchFamily="34" charset="0"/>
              <a:buChar char="•"/>
            </a:pPr>
            <a:r>
              <a:rPr lang="en-US" altLang="en-US" sz="2000" dirty="0">
                <a:latin typeface="+mj-lt"/>
                <a:cs typeface="Times New Roman" panose="02020603050405020304" pitchFamily="18" charset="0"/>
              </a:rPr>
              <a:t>Remember – pain, in and of itself, is </a:t>
            </a:r>
            <a:r>
              <a:rPr lang="en-US" altLang="en-US" sz="2000" b="1" dirty="0">
                <a:latin typeface="+mj-lt"/>
                <a:cs typeface="Times New Roman" panose="02020603050405020304" pitchFamily="18" charset="0"/>
              </a:rPr>
              <a:t>NOT</a:t>
            </a:r>
            <a:r>
              <a:rPr lang="en-US" altLang="en-US" sz="2000" dirty="0">
                <a:latin typeface="+mj-lt"/>
                <a:cs typeface="Times New Roman" panose="02020603050405020304" pitchFamily="18" charset="0"/>
              </a:rPr>
              <a:t> a disability for compensation purposes.</a:t>
            </a:r>
          </a:p>
          <a:p>
            <a:pPr marL="228600" indent="-228600">
              <a:buFont typeface="Arial" panose="020B0604020202020204" pitchFamily="34" charset="0"/>
              <a:buChar char="•"/>
            </a:pPr>
            <a:r>
              <a:rPr lang="en-US" altLang="en-US" sz="2000" dirty="0">
                <a:latin typeface="+mj-lt"/>
                <a:cs typeface="Times New Roman" panose="02020603050405020304" pitchFamily="18" charset="0"/>
              </a:rPr>
              <a:t>Under 38 CFR 4.59, pain must be considered when evaluating a joint.</a:t>
            </a:r>
          </a:p>
          <a:p>
            <a:pPr marL="342900" indent="-342900">
              <a:buFont typeface="Arial" panose="020B0604020202020204" pitchFamily="34" charset="0"/>
              <a:buChar char="•"/>
            </a:pPr>
            <a:endParaRPr lang="en-US" sz="2000" dirty="0">
              <a:latin typeface="+mj-lt"/>
            </a:endParaRPr>
          </a:p>
        </p:txBody>
      </p:sp>
      <p:sp>
        <p:nvSpPr>
          <p:cNvPr id="5" name="Slide Number Placeholder 4"/>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dirty="0"/>
          </a:p>
        </p:txBody>
      </p:sp>
      <p:pic>
        <p:nvPicPr>
          <p:cNvPr id="4" name="Picture 3078" descr="C:\Documents and Settings\captpalm\My Documents\pictures\Wong-Baker_Faces_Pain_Rating_Sca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3869833"/>
            <a:ext cx="4286250" cy="122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04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altLang="en-US" sz="2800" dirty="0">
                <a:cs typeface="Times New Roman" panose="02020603050405020304" pitchFamily="18" charset="0"/>
              </a:rPr>
              <a:t>Hicks v. Brown</a:t>
            </a:r>
            <a:endParaRPr lang="en-US" sz="2800" dirty="0">
              <a:cs typeface="Times New Roman" panose="02020603050405020304" pitchFamily="18"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buFont typeface="Arial" panose="020B0604020202020204" pitchFamily="34" charset="0"/>
              <a:buChar char="•"/>
            </a:pPr>
            <a:r>
              <a:rPr lang="en-US" altLang="en-US" sz="2000" dirty="0">
                <a:latin typeface="+mj-lt"/>
                <a:cs typeface="Times New Roman" panose="02020603050405020304" pitchFamily="18" charset="0"/>
              </a:rPr>
              <a:t>Under 38 CFR 4.59, painful motion is considered limited motion even though range of motion is possible beyond the point when pain sets in.</a:t>
            </a:r>
          </a:p>
          <a:p>
            <a:pPr marL="342900" indent="-342900">
              <a:buFont typeface="Arial" panose="020B0604020202020204" pitchFamily="34" charset="0"/>
              <a:buChar char="•"/>
            </a:pPr>
            <a:endParaRPr lang="en-US" sz="2000"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z="1400" smtClean="0"/>
              <a:t>9</a:t>
            </a:fld>
            <a:endParaRPr lang="en-US" sz="1400" dirty="0"/>
          </a:p>
        </p:txBody>
      </p:sp>
    </p:spTree>
    <p:extLst>
      <p:ext uri="{BB962C8B-B14F-4D97-AF65-F5344CB8AC3E}">
        <p14:creationId xmlns:p14="http://schemas.microsoft.com/office/powerpoint/2010/main" val="11661455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DUMMYTAG" val="&lt;DummyForForceWrite&gt;&lt;/DummyForForceWrite&gt;"/>
  <p:tag name="HTML_SHAPEINFO" val="&lt;ThreeDShapeInfo&gt;&lt;uuid val=&quot;{4863C2B0-46A4-4D2C-AEBE-3A052082E375}&quot;/&gt;&lt;isInvalidForFieldText val=&quot;0&quot;/&gt;&lt;Image&gt;&lt;filename val=&quot;C:\Users\User\AppData\Local\Temp\CP206052138500Session\CPTrustFolder206052138515\PPTImport2060134665781\data\asimages\{4863C2B0-46A4-4D2C-AEBE-3A052082E375}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1044D32A-6887-4476-BAA4-3FB4E9250195}&quot;/&gt;&lt;isInvalidForFieldText val=&quot;0&quot;/&gt;&lt;Image&gt;&lt;filename val=&quot;C:\Users\User\AppData\Local\Temp\CP206052138500Session\CPTrustFolder206052138515\PPTImport2060134665781\data\asimages\{1044D32A-6887-4476-BAA4-3FB4E9250195}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299E2A40-C962-408E-A12F-A02AFD663609}&quot;/&gt;&lt;isInvalidForFieldText val=&quot;0&quot;/&gt;&lt;Image&gt;&lt;filename val=&quot;C:\Users\User\AppData\Local\Temp\CP206052138500Session\CPTrustFolder206052138515\PPTImport2060134665781\data\asimages\{299E2A40-C962-408E-A12F-A02AFD663609}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E701982-FF68-47D6-9D1C-31130105FC48}&quot;/&gt;&lt;isInvalidForFieldText val=&quot;0&quot;/&gt;&lt;Image&gt;&lt;filename val=&quot;C:\Users\User\AppData\Local\Temp\CP206052138500Session\CPTrustFolder206052138515\PPTImport2060134665781\data\asimages\{9E701982-FF68-47D6-9D1C-31130105FC48}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7&quot;/&gt;&lt;lineCharCount val=&quot;1&quot;/&gt;&lt;lineCharCount val=&quot;23&quot;/&gt;&lt;lineCharCount val=&quot;1&quot;/&gt;&lt;lineCharCount val=&quot;65&quot;/&gt;&lt;lineCharCount val=&quot;1&quot;/&gt;&lt;lineCharCount val=&quot;62&quot;/&gt;&lt;/TableIndex&gt;&lt;/ShapeTextInfo&gt;"/>
  <p:tag name="HTML_SHAPEINFO" val="&lt;ThreeDShapeInfo&gt;&lt;uuid val=&quot;{A3016609-D878-4FF0-93FE-4EECFDF651DF}&quot;/&gt;&lt;isInvalidForFieldText val=&quot;0&quot;/&gt;&lt;Image&gt;&lt;filename val=&quot;C:\Users\User\AppData\Local\Temp\CP206052138500Session\CPTrustFolder206052138515\PPTImport2060134665781\data\asimages\{A3016609-D878-4FF0-93FE-4EECFDF651DF}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652AF8D-6331-468E-ADB3-0AEDEE21F977}&quot;/&gt;&lt;isInvalidForFieldText val=&quot;0&quot;/&gt;&lt;Image&gt;&lt;filename val=&quot;C:\Users\User\AppData\Local\Temp\CP206052138500Session\CPTrustFolder206052138515\PPTImport2060134665781\data\asimages\{1652AF8D-6331-468E-ADB3-0AEDEE21F977}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CE6138D-2C82-4ABA-B9FE-CB5E7BC60DDD}&quot;/&gt;&lt;isInvalidForFieldText val=&quot;0&quot;/&gt;&lt;Image&gt;&lt;filename val=&quot;C:\Users\User\AppData\Local\Temp\CP206052138500Session\CPTrustFolder206052138515\PPTImport2060134665781\data\asimages\{4CE6138D-2C82-4ABA-B9FE-CB5E7BC60DDD}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4&quot;/&gt;&lt;lineCharCount val=&quot;29&quot;/&gt;&lt;lineCharCount val=&quot;24&quot;/&gt;&lt;lineCharCount val=&quot;28&quot;/&gt;&lt;lineCharCount val=&quot;55&quot;/&gt;&lt;lineCharCount val=&quot;78&quot;/&gt;&lt;lineCharCount val=&quot;43&quot;/&gt;&lt;lineCharCount val=&quot;35&quot;/&gt;&lt;lineCharCount val=&quot;31&quot;/&gt;&lt;lineCharCount val=&quot;52&quot;/&gt;&lt;lineCharCount val=&quot;29&quot;/&gt;&lt;lineCharCount val=&quot;42&quot;/&gt;&lt;lineCharCount val=&quot;12&quot;/&gt;&lt;/TableIndex&gt;&lt;/ShapeTextInfo&gt;"/>
  <p:tag name="HTML_SHAPEINFO" val="&lt;ThreeDShapeInfo&gt;&lt;uuid val=&quot;{81326285-E29E-46D0-81B9-F4CEF0340FA0}&quot;/&gt;&lt;isInvalidForFieldText val=&quot;0&quot;/&gt;&lt;Image&gt;&lt;filename val=&quot;C:\Users\User\AppData\Local\Temp\CP206052138500Session\CPTrustFolder206052138515\PPTImport2060134665781\data\asimages\{81326285-E29E-46D0-81B9-F4CEF0340FA0}_3.png&quot;/&gt;&lt;left val=&quot;43&quot;/&gt;&lt;top val=&quot;212&quot;/&gt;&lt;width val=&quot;869&quot;/&gt;&lt;height val=&quot;477&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FDA1FED-EBE2-4234-97F0-481E4E9F15FB}&quot;/&gt;&lt;isInvalidForFieldText val=&quot;0&quot;/&gt;&lt;Image&gt;&lt;filename val=&quot;C:\Users\User\AppData\Local\Temp\CP206052138500Session\CPTrustFolder206052138515\PPTImport2060134665781\data\asimages\{AFDA1FED-EBE2-4234-97F0-481E4E9F15FB}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DD86AE82-9404-4DE1-93FC-8DFC2C593A42}&quot;/&gt;&lt;isInvalidForFieldText val=&quot;0&quot;/&gt;&lt;Image&gt;&lt;filename val=&quot;C:\Users\User\AppData\Local\Temp\CP206052138500Session\CPTrustFolder206052138515\PPTImport2060134665781\data\asimages\{DD86AE82-9404-4DE1-93FC-8DFC2C593A42}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6&quot;/&gt;&lt;lineCharCount val=&quot;23&quot;/&gt;&lt;lineCharCount val=&quot;1&quot;/&gt;&lt;lineCharCount val=&quot;78&quot;/&gt;&lt;lineCharCount val=&quot;71&quot;/&gt;&lt;lineCharCount val=&quot;45&quot;/&gt;&lt;/TableIndex&gt;&lt;/ShapeTextInfo&gt;"/>
  <p:tag name="HTML_SHAPEINFO" val="&lt;ThreeDShapeInfo&gt;&lt;uuid val=&quot;{610003AB-2227-465F-BA7B-472825CE58C3}&quot;/&gt;&lt;isInvalidForFieldText val=&quot;0&quot;/&gt;&lt;Image&gt;&lt;filename val=&quot;C:\Users\User\AppData\Local\Temp\CP206052138500Session\CPTrustFolder206052138515\PPTImport2060134665781\data\asimages\{610003AB-2227-465F-BA7B-472825CE58C3}_4.png&quot;/&gt;&lt;left val=&quot;42&quot;/&gt;&lt;top val=&quot;208&quot;/&gt;&lt;width val=&quot;870&quot;/&gt;&lt;height val=&quot;41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DEE39CB-8CCF-4A0F-9D35-A067F7E44C55}&quot;/&gt;&lt;isInvalidForFieldText val=&quot;0&quot;/&gt;&lt;Image&gt;&lt;filename val=&quot;C:\Users\User\AppData\Local\Temp\CP206052138500Session\CPTrustFolder206052138515\PPTImport2060134665781\data\asimages\{1DEE39CB-8CCF-4A0F-9D35-A067F7E44C55}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94448265-B216-4538-A163-E42AA3177EB5}&quot;/&gt;&lt;isInvalidForFieldText val=&quot;0&quot;/&gt;&lt;Image&gt;&lt;filename val=&quot;C:\Users\User\AppData\Local\Temp\CP206052138500Session\CPTrustFolder206052138515\PPTImport2060134665781\data\asimages\{94448265-B216-4538-A163-E42AA3177EB5}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70&quot;/&gt;&lt;lineCharCount val=&quot;73&quot;/&gt;&lt;lineCharCount val=&quot;33&quot;/&gt;&lt;lineCharCount val=&quot;69&quot;/&gt;&lt;lineCharCount val=&quot;1&quot;/&gt;&lt;lineCharCount val=&quot;1&quot;/&gt;&lt;lineCharCount val=&quot;59&quot;/&gt;&lt;/TableIndex&gt;&lt;/ShapeTextInfo&gt;"/>
  <p:tag name="HTML_SHAPEINFO" val="&lt;ThreeDShapeInfo&gt;&lt;uuid val=&quot;{B8966B00-C2B1-447D-A256-255A05556BD3}&quot;/&gt;&lt;isInvalidForFieldText val=&quot;0&quot;/&gt;&lt;Image&gt;&lt;filename val=&quot;C:\Users\User\AppData\Local\Temp\CP206052138500Session\CPTrustFolder206052138515\PPTImport2060134665781\data\asimages\{B8966B00-C2B1-447D-A256-255A05556BD3}_5.png&quot;/&gt;&lt;left val=&quot;40&quot;/&gt;&lt;top val=&quot;208&quot;/&gt;&lt;width val=&quot;871&quot;/&gt;&lt;height val=&quot;41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C479B6B-1C8A-43C1-9830-5410AAA9B1A8}&quot;/&gt;&lt;isInvalidForFieldText val=&quot;0&quot;/&gt;&lt;Image&gt;&lt;filename val=&quot;C:\Users\User\AppData\Local\Temp\CP206052138500Session\CPTrustFolder206052138515\PPTImport2060134665781\data\asimages\{8C479B6B-1C8A-43C1-9830-5410AAA9B1A8}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72128A1-48DF-4B35-B9F8-B7DBE233A902}&quot;/&gt;&lt;isInvalidForFieldText val=&quot;0&quot;/&gt;&lt;Image&gt;&lt;filename val=&quot;C:\Users\User\AppData\Local\Temp\CP206052138500Session\CPTrustFolder206052138515\PPTImport2060134665781\data\asimages\{472128A1-48DF-4B35-B9F8-B7DBE233A902}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8&quot;/&gt;&lt;lineCharCount val=&quot;65&quot;/&gt;&lt;lineCharCount val=&quot;69&quot;/&gt;&lt;lineCharCount val=&quot;27&quot;/&gt;&lt;lineCharCount val=&quot;27&quot;/&gt;&lt;lineCharCount val=&quot;19&quot;/&gt;&lt;lineCharCount val=&quot;22&quot;/&gt;&lt;lineCharCount val=&quot;15&quot;/&gt;&lt;lineCharCount val=&quot;61&quot;/&gt;&lt;/TableIndex&gt;&lt;/ShapeTextInfo&gt;"/>
  <p:tag name="HTML_SHAPEINFO" val="&lt;ThreeDShapeInfo&gt;&lt;uuid val=&quot;{4505874D-F271-4CBE-A079-7D115E75ABCB}&quot;/&gt;&lt;isInvalidForFieldText val=&quot;0&quot;/&gt;&lt;Image&gt;&lt;filename val=&quot;C:\Users\User\AppData\Local\Temp\CP206052138500Session\CPTrustFolder206052138515\PPTImport2060134665781\data\asimages\{4505874D-F271-4CBE-A079-7D115E75ABCB}_6.png&quot;/&gt;&lt;left val=&quot;42&quot;/&gt;&lt;top val=&quot;208&quot;/&gt;&lt;width val=&quot;870&quot;/&gt;&lt;height val=&quot;41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58FECCE-C7E2-4534-8963-C47FE46A2FFF}&quot;/&gt;&lt;isInvalidForFieldText val=&quot;0&quot;/&gt;&lt;Image&gt;&lt;filename val=&quot;C:\Users\User\AppData\Local\Temp\CP206052138500Session\CPTrustFolder206052138515\PPTImport2060134665781\data\asimages\{458FECCE-C7E2-4534-8963-C47FE46A2FFF}_6.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7C94E7DE-36E0-4CE0-9FFB-F3E90C6A0E00}&quot;/&gt;&lt;isInvalidForFieldText val=&quot;0&quot;/&gt;&lt;Image&gt;&lt;filename val=&quot;C:\Users\User\AppData\Local\Temp\CP206052138500Session\CPTrustFolder206052138515\PPTImport2060134665781\data\asimages\{7C94E7DE-36E0-4CE0-9FFB-F3E90C6A0E00}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1&quot;/&gt;&lt;lineCharCount val=&quot;78&quot;/&gt;&lt;lineCharCount val=&quot;74&quot;/&gt;&lt;lineCharCount val=&quot;19&quot;/&gt;&lt;lineCharCount val=&quot;64&quot;/&gt;&lt;lineCharCount val=&quot;55&quot;/&gt;&lt;lineCharCount val=&quot;66&quot;/&gt;&lt;lineCharCount val=&quot;66&quot;/&gt;&lt;lineCharCount val=&quot;11&quot;/&gt;&lt;lineCharCount val=&quot;1&quot;/&gt;&lt;lineCharCount val=&quot;71&quot;/&gt;&lt;/TableIndex&gt;&lt;/ShapeTextInfo&gt;"/>
  <p:tag name="HTML_SHAPEINFO" val="&lt;ThreeDShapeInfo&gt;&lt;uuid val=&quot;{D6DB33F4-295F-43A5-996D-22B2542BDEF3}&quot;/&gt;&lt;isInvalidForFieldText val=&quot;0&quot;/&gt;&lt;Image&gt;&lt;filename val=&quot;C:\Users\User\AppData\Local\Temp\CP206052138500Session\CPTrustFolder206052138515\PPTImport2060134665781\data\asimages\{D6DB33F4-295F-43A5-996D-22B2542BDEF3}_7.png&quot;/&gt;&lt;left val=&quot;40&quot;/&gt;&lt;top val=&quot;208&quot;/&gt;&lt;width val=&quot;872&quot;/&gt;&lt;height val=&quot;419&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110B401-875A-4E68-BE72-9774B82628F1}&quot;/&gt;&lt;isInvalidForFieldText val=&quot;0&quot;/&gt;&lt;Image&gt;&lt;filename val=&quot;C:\Users\User\AppData\Local\Temp\CP206052138500Session\CPTrustFolder206052138515\PPTImport2060134665781\data\asimages\{3110B401-875A-4E68-BE72-9774B82628F1}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3D7907D4-6EFA-42C4-AD71-6CDEEEAF4A5B}&quot;/&gt;&lt;isInvalidForFieldText val=&quot;0&quot;/&gt;&lt;Image&gt;&lt;filename val=&quot;C:\Users\User\AppData\Local\Temp\CP206052138500Session\CPTrustFolder206052138515\PPTImport2060134665781\data\asimages\{3D7907D4-6EFA-42C4-AD71-6CDEEEAF4A5B}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9&quot;/&gt;&lt;lineCharCount val=&quot;23&quot;/&gt;&lt;lineCharCount val=&quot;61&quot;/&gt;&lt;lineCharCount val=&quot;7&quot;/&gt;&lt;/TableIndex&gt;&lt;/ShapeTextInfo&gt;"/>
  <p:tag name="HTML_SHAPEINFO" val="&lt;ThreeDShapeInfo&gt;&lt;uuid val=&quot;{C622ED3B-3944-4D72-84D4-4417AD0E6EE5}&quot;/&gt;&lt;isInvalidForFieldText val=&quot;0&quot;/&gt;&lt;Image&gt;&lt;filename val=&quot;C:\Users\User\AppData\Local\Temp\CP206052138500Session\CPTrustFolder206052138515\PPTImport2060134665781\data\asimages\{C622ED3B-3944-4D72-84D4-4417AD0E6EE5}_8.png&quot;/&gt;&lt;left val=&quot;42&quot;/&gt;&lt;top val=&quot;212&quot;/&gt;&lt;width val=&quot;870&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A49E88F-2D20-430B-BFA9-A391C69722C9}&quot;/&gt;&lt;isInvalidForFieldText val=&quot;0&quot;/&gt;&lt;Image&gt;&lt;filename val=&quot;C:\Users\User\AppData\Local\Temp\CP206052138500Session\CPTrustFolder206052138515\PPTImport2060134665781\data\asimages\{FA49E88F-2D20-430B-BFA9-A391C69722C9}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3881C475-6E0D-4A07-851A-CF7CE2D6BD44}&quot;/&gt;&lt;isInvalidForFieldText val=&quot;0&quot;/&gt;&lt;Image&gt;&lt;filename val=&quot;C:\Users\User\AppData\Local\Temp\CP206052138500Session\CPTrustFolder206052138515\PPTImport2060134665781\data\asimages\{3881C475-6E0D-4A07-851A-CF7CE2D6BD44}_9.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67&quot;/&gt;&lt;lineCharCount val=&quot;4&quot;/&gt;&lt;/TableIndex&gt;&lt;/ShapeTextInfo&gt;"/>
  <p:tag name="HTML_SHAPEINFO" val="&lt;ThreeDShapeInfo&gt;&lt;uuid val=&quot;{BDD5206A-CB4B-42A7-B92C-2B0DF15C4723}&quot;/&gt;&lt;isInvalidForFieldText val=&quot;0&quot;/&gt;&lt;Image&gt;&lt;filename val=&quot;C:\Users\User\AppData\Local\Temp\CP206052138500Session\CPTrustFolder206052138515\PPTImport2060134665781\data\asimages\{BDD5206A-CB4B-42A7-B92C-2B0DF15C4723}_9.png&quot;/&gt;&lt;left val=&quot;42&quot;/&gt;&lt;top val=&quot;212&quot;/&gt;&lt;width val=&quot;876&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D36F8DE-48B9-4D45-977C-2FD6B1AA88A5}&quot;/&gt;&lt;isInvalidForFieldText val=&quot;0&quot;/&gt;&lt;Image&gt;&lt;filename val=&quot;C:\Users\User\AppData\Local\Temp\CP206052138500Session\CPTrustFolder206052138515\PPTImport2060134665781\data\asimages\{CD36F8DE-48B9-4D45-977C-2FD6B1AA88A5}_9.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C0E474C-18FE-406F-8AD0-32D25FEC0A2C}&quot;/&gt;&lt;isInvalidForFieldText val=&quot;0&quot;/&gt;&lt;Image&gt;&lt;filename val=&quot;C:\Users\User\AppData\Local\Temp\CP206052138500Session\CPTrustFolder206052138515\PPTImport2060134665781\data\asimages\{3C0E474C-18FE-406F-8AD0-32D25FEC0A2C}_10.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0&quot;/&gt;&lt;lineCharCount val=&quot;71&quot;/&gt;&lt;lineCharCount val=&quot;33&quot;/&gt;&lt;lineCharCount val=&quot;64&quot;/&gt;&lt;lineCharCount val=&quot;72&quot;/&gt;&lt;lineCharCount val=&quot;11&quot;/&gt;&lt;/TableIndex&gt;&lt;/ShapeTextInfo&gt;"/>
  <p:tag name="HTML_SHAPEINFO" val="&lt;ThreeDShapeInfo&gt;&lt;uuid val=&quot;{93E72D5E-B931-4C55-B75C-A59B6599309D}&quot;/&gt;&lt;isInvalidForFieldText val=&quot;0&quot;/&gt;&lt;Image&gt;&lt;filename val=&quot;C:\Users\User\AppData\Local\Temp\CP206052138500Session\CPTrustFolder206052138515\PPTImport2060134665781\data\asimages\{93E72D5E-B931-4C55-B75C-A59B6599309D}_10.png&quot;/&gt;&lt;left val=&quot;42&quot;/&gt;&lt;top val=&quot;212&quot;/&gt;&lt;width val=&quot;881&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D3B6C4-30C7-4F75-8D5B-510691F3DABB}&quot;/&gt;&lt;isInvalidForFieldText val=&quot;0&quot;/&gt;&lt;Image&gt;&lt;filename val=&quot;C:\Users\User\AppData\Local\Temp\CP206052138500Session\CPTrustFolder206052138515\PPTImport2060134665781\data\asimages\{F9D3B6C4-30C7-4F75-8D5B-510691F3DABB}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8DD5DB50-F53D-4BAF-BE01-712C81B0701B}&quot;/&gt;&lt;isInvalidForFieldText val=&quot;0&quot;/&gt;&lt;Image&gt;&lt;filename val=&quot;C:\Users\User\AppData\Local\Temp\CP206052138500Session\CPTrustFolder206052138515\PPTImport2060134665781\data\asimages\{8DD5DB50-F53D-4BAF-BE01-712C81B0701B}_11.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75&quot;/&gt;&lt;lineCharCount val=&quot;11&quot;/&gt;&lt;lineCharCount val=&quot;68&quot;/&gt;&lt;lineCharCount val=&quot;45&quot;/&gt;&lt;/TableIndex&gt;&lt;/ShapeTextInfo&gt;"/>
  <p:tag name="HTML_SHAPEINFO" val="&lt;ThreeDShapeInfo&gt;&lt;uuid val=&quot;{DE2B853E-743D-47F9-9484-7C618B630C95}&quot;/&gt;&lt;isInvalidForFieldText val=&quot;0&quot;/&gt;&lt;Image&gt;&lt;filename val=&quot;C:\Users\User\AppData\Local\Temp\CP206052138500Session\CPTrustFolder206052138515\PPTImport2060134665781\data\asimages\{DE2B853E-743D-47F9-9484-7C618B630C95}_11.png&quot;/&gt;&lt;left val=&quot;42&quot;/&gt;&lt;top val=&quot;212&quot;/&gt;&lt;width val=&quot;874&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CC84EE-11D2-445A-8627-32FC0BB087D7}&quot;/&gt;&lt;isInvalidForFieldText val=&quot;0&quot;/&gt;&lt;Image&gt;&lt;filename val=&quot;C:\Users\User\AppData\Local\Temp\CP206052138500Session\CPTrustFolder206052138515\PPTImport2060134665781\data\asimages\{F2CC84EE-11D2-445A-8627-32FC0BB087D7}_11.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0ED5074-338A-4F67-9F39-2D32667C96B0}&quot;/&gt;&lt;isInvalidForFieldText val=&quot;0&quot;/&gt;&lt;Image&gt;&lt;filename val=&quot;C:\Users\User\AppData\Local\Temp\CP206052138500Session\CPTrustFolder206052138515\PPTImport2060134665781\data\asimages\{30ED5074-338A-4F67-9F39-2D32667C96B0}_12.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4&quot;/&gt;&lt;lineCharCount val=&quot;12&quot;/&gt;&lt;lineCharCount val=&quot;67&quot;/&gt;&lt;lineCharCount val=&quot;48&quot;/&gt;&lt;lineCharCount val=&quot;71&quot;/&gt;&lt;lineCharCount val=&quot;36&quot;/&gt;&lt;lineCharCount val=&quot;1&quot;/&gt;&lt;lineCharCount val=&quot;47&quot;/&gt;&lt;lineCharCount val=&quot;53&quot;/&gt;&lt;/TableIndex&gt;&lt;/ShapeTextInfo&gt;"/>
  <p:tag name="HTML_SHAPEINFO" val="&lt;ThreeDShapeInfo&gt;&lt;uuid val=&quot;{632A257D-86E2-415C-9C42-371F47837DAD}&quot;/&gt;&lt;isInvalidForFieldText val=&quot;0&quot;/&gt;&lt;Image&gt;&lt;filename val=&quot;C:\Users\User\AppData\Local\Temp\CP206052138500Session\CPTrustFolder206052138515\PPTImport2060134665781\data\asimages\{632A257D-86E2-415C-9C42-371F47837DAD}_12.png&quot;/&gt;&lt;left val=&quot;42&quot;/&gt;&lt;top val=&quot;212&quot;/&gt;&lt;width val=&quot;870&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973611B-CFB3-479E-A004-FD211AF8F028}&quot;/&gt;&lt;isInvalidForFieldText val=&quot;0&quot;/&gt;&lt;Image&gt;&lt;filename val=&quot;C:\Users\User\AppData\Local\Temp\CP206052138500Session\CPTrustFolder206052138515\PPTImport2060134665781\data\asimages\{4973611B-CFB3-479E-A004-FD211AF8F028}_12.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80FB46C7-8B61-4009-B551-13118C3F47F6}&quot;/&gt;&lt;isInvalidForFieldText val=&quot;0&quot;/&gt;&lt;Image&gt;&lt;filename val=&quot;C:\Users\User\AppData\Local\Temp\CP206052138500Session\CPTrustFolder206052138515\PPTImport2060134665781\data\asimages\{80FB46C7-8B61-4009-B551-13118C3F47F6}_13.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62&quot;/&gt;&lt;lineCharCount val=&quot;72&quot;/&gt;&lt;lineCharCount val=&quot;47&quot;/&gt;&lt;/TableIndex&gt;&lt;/ShapeTextInfo&gt;"/>
  <p:tag name="HTML_SHAPEINFO" val="&lt;ThreeDShapeInfo&gt;&lt;uuid val=&quot;{F39D7378-4965-4224-95AF-0527D14CE8EA}&quot;/&gt;&lt;isInvalidForFieldText val=&quot;0&quot;/&gt;&lt;Image&gt;&lt;filename val=&quot;C:\Users\User\AppData\Local\Temp\CP206052138500Session\CPTrustFolder206052138515\PPTImport2060134665781\data\asimages\{F39D7378-4965-4224-95AF-0527D14CE8EA}_13.png&quot;/&gt;&lt;left val=&quot;42&quot;/&gt;&lt;top val=&quot;212&quot;/&gt;&lt;width val=&quot;870&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2EF69A-151E-416D-AB62-89F3FCAFFFD6}&quot;/&gt;&lt;isInvalidForFieldText val=&quot;0&quot;/&gt;&lt;Image&gt;&lt;filename val=&quot;C:\Users\User\AppData\Local\Temp\CP206052138500Session\CPTrustFolder206052138515\PPTImport2060134665781\data\asimages\{5D2EF69A-151E-416D-AB62-89F3FCAFFFD6}_13.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6AFCC000-2F89-4DE8-84A3-DF33C1CE60AA}&quot;/&gt;&lt;isInvalidForFieldText val=&quot;0&quot;/&gt;&lt;Image&gt;&lt;filename val=&quot;C:\Users\User\AppData\Local\Temp\CP206052138500Session\CPTrustFolder206052138515\PPTImport2060134665781\data\asimages\{6AFCC000-2F89-4DE8-84A3-DF33C1CE60AA}_14.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67&quot;/&gt;&lt;lineCharCount val=&quot;38&quot;/&gt;&lt;lineCharCount val=&quot;1&quot;/&gt;&lt;lineCharCount val=&quot;1&quot;/&gt;&lt;lineCharCount val=&quot;66&quot;/&gt;&lt;lineCharCount val=&quot;26&quot;/&gt;&lt;/TableIndex&gt;&lt;/ShapeTextInfo&gt;"/>
  <p:tag name="HTML_SHAPEINFO" val="&lt;ThreeDShapeInfo&gt;&lt;uuid val=&quot;{7D362352-6FD4-421E-B24E-51ECC73A190D}&quot;/&gt;&lt;isInvalidForFieldText val=&quot;0&quot;/&gt;&lt;Image&gt;&lt;filename val=&quot;C:\Users\User\AppData\Local\Temp\CP206052138500Session\CPTrustFolder206052138515\PPTImport2060134665781\data\asimages\{7D362352-6FD4-421E-B24E-51ECC73A190D}_14.png&quot;/&gt;&lt;left val=&quot;40&quot;/&gt;&lt;top val=&quot;212&quot;/&gt;&lt;width val=&quot;871&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128E327-747E-4813-88C1-9033B7DBFA39}&quot;/&gt;&lt;isInvalidForFieldText val=&quot;0&quot;/&gt;&lt;Image&gt;&lt;filename val=&quot;C:\Users\User\AppData\Local\Temp\CP206052138500Session\CPTrustFolder206052138515\PPTImport2060134665781\data\asimages\{0128E327-747E-4813-88C1-9033B7DBFA39}_14.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A3BB8151-E790-4515-B619-11126F192ABD}&quot;/&gt;&lt;isInvalidForFieldText val=&quot;0&quot;/&gt;&lt;Image&gt;&lt;filename val=&quot;C:\Users\User\AppData\Local\Temp\CP206052138500Session\CPTrustFolder206052138515\PPTImport2060134665781\data\asimages\{A3BB8151-E790-4515-B619-11126F192ABD}_15.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0B0CF47-F8AB-41DE-B14B-1051062C296D}&quot;/&gt;&lt;isInvalidForFieldText val=&quot;0&quot;/&gt;&lt;Image&gt;&lt;filename val=&quot;C:\Users\User\AppData\Local\Temp\CP206052138500Session\CPTrustFolder206052138515\PPTImport2060134665781\data\asimages\{40B0CF47-F8AB-41DE-B14B-1051062C296D}_15.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8A3B6E5-9DFE-41F6-83EB-A70191ACD12C}&quot;/&gt;&lt;isInvalidForFieldText val=&quot;0&quot;/&gt;&lt;Image&gt;&lt;filename val=&quot;C:\Users\User\AppData\Local\Temp\CP206052138500Session\CPTrustFolder206052138515\PPTImport2060134665781\data\asimages\{38A3B6E5-9DFE-41F6-83EB-A70191ACD12C}_16.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3&quot;/&gt;&lt;lineCharCount val=&quot;68&quot;/&gt;&lt;lineCharCount val=&quot;28&quot;/&gt;&lt;lineCharCount val=&quot;1&quot;/&gt;&lt;lineCharCount val=&quot;68&quot;/&gt;&lt;lineCharCount val=&quot;23&quot;/&gt;&lt;lineCharCount val=&quot;1&quot;/&gt;&lt;lineCharCount val=&quot;34&quot;/&gt;&lt;/TableIndex&gt;&lt;/ShapeTextInfo&gt;"/>
  <p:tag name="HTML_SHAPEINFO" val="&lt;ThreeDShapeInfo&gt;&lt;uuid val=&quot;{0655CA7A-1A7C-4A61-A5F2-DF20D2A8FDB8}&quot;/&gt;&lt;isInvalidForFieldText val=&quot;0&quot;/&gt;&lt;Image&gt;&lt;filename val=&quot;C:\Users\User\AppData\Local\Temp\CP206052138500Session\CPTrustFolder206052138515\PPTImport2060134665781\data\asimages\{0655CA7A-1A7C-4A61-A5F2-DF20D2A8FDB8}_16.png&quot;/&gt;&lt;left val=&quot;40&quot;/&gt;&lt;top val=&quot;212&quot;/&gt;&lt;width val=&quot;871&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D835158-C4FD-43F6-BD6B-B7F1CFDEDCA2}&quot;/&gt;&lt;isInvalidForFieldText val=&quot;0&quot;/&gt;&lt;Image&gt;&lt;filename val=&quot;C:\Users\User\AppData\Local\Temp\CP206052138500Session\CPTrustFolder206052138515\PPTImport2060134665781\data\asimages\{BD835158-C4FD-43F6-BD6B-B7F1CFDEDCA2}_16.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3A950597-4F70-4AF7-AC89-58079CFEFEC5}&quot;/&gt;&lt;isInvalidForFieldText val=&quot;0&quot;/&gt;&lt;Image&gt;&lt;filename val=&quot;C:\Users\User\AppData\Local\Temp\CP206052138500Session\CPTrustFolder206052138515\PPTImport2060134665781\data\asimages\{3A950597-4F70-4AF7-AC89-58079CFEFEC5}_17.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quot;/&gt;&lt;lineCharCount val=&quot;1&quot;/&gt;&lt;lineCharCount val=&quot;42&quot;/&gt;&lt;/TableIndex&gt;&lt;/ShapeTextInfo&gt;"/>
  <p:tag name="HTML_SHAPEINFO" val="&lt;ThreeDShapeInfo&gt;&lt;uuid val=&quot;{2D38E91A-03EC-4EFA-A52D-71319E86ABF9}&quot;/&gt;&lt;isInvalidForFieldText val=&quot;0&quot;/&gt;&lt;Image&gt;&lt;filename val=&quot;C:\Users\User\AppData\Local\Temp\CP206052138500Session\CPTrustFolder206052138515\PPTImport2060134665781\data\asimages\{2D38E91A-03EC-4EFA-A52D-71319E86ABF9}_17.png&quot;/&gt;&lt;left val=&quot;47&quot;/&gt;&lt;top val=&quot;215&quot;/&gt;&lt;width val=&quot;865&quot;/&gt;&lt;height val=&quot;41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AE64AC9-4BAE-422A-8779-064D8EEA6468}&quot;/&gt;&lt;isInvalidForFieldText val=&quot;0&quot;/&gt;&lt;Image&gt;&lt;filename val=&quot;C:\Users\User\AppData\Local\Temp\CP206052138500Session\CPTrustFolder206052138515\PPTImport2060134665781\data\asimages\{2AE64AC9-4BAE-422A-8779-064D8EEA6468}_17.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DF828D8-D98C-4058-BF92-917240979907}&quot;/&gt;&lt;isInvalidForFieldText val=&quot;0&quot;/&gt;&lt;Image&gt;&lt;filename val=&quot;C:\Users\User\AppData\Local\Temp\CP206052138500Session\CPTrustFolder206052138515\PPTImport2060134665781\data\asimages\{0DF828D8-D98C-4058-BF92-917240979907}_18.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1&quot;/&gt;&lt;lineCharCount val=&quot;72&quot;/&gt;&lt;lineCharCount val=&quot;54&quot;/&gt;&lt;lineCharCount val=&quot;1&quot;/&gt;&lt;lineCharCount val=&quot;66&quot;/&gt;&lt;lineCharCount val=&quot;37&quot;/&gt;&lt;lineCharCount val=&quot;1&quot;/&gt;&lt;lineCharCount val=&quot;35&quot;/&gt;&lt;/TableIndex&gt;&lt;/ShapeTextInfo&gt;"/>
  <p:tag name="HTML_SHAPEINFO" val="&lt;ThreeDShapeInfo&gt;&lt;uuid val=&quot;{14DF638D-9EEA-4247-8DEF-F2BEB3D44CC4}&quot;/&gt;&lt;isInvalidForFieldText val=&quot;0&quot;/&gt;&lt;Image&gt;&lt;filename val=&quot;C:\Users\User\AppData\Local\Temp\CP206052138500Session\CPTrustFolder206052138515\PPTImport2060134665781\data\asimages\{14DF638D-9EEA-4247-8DEF-F2BEB3D44CC4}_18.png&quot;/&gt;&lt;left val=&quot;40&quot;/&gt;&lt;top val=&quot;204&quot;/&gt;&lt;width val=&quot;871&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0F7A5FE-8629-47F7-80E8-C94D97393C9B}&quot;/&gt;&lt;isInvalidForFieldText val=&quot;0&quot;/&gt;&lt;Image&gt;&lt;filename val=&quot;C:\Users\User\AppData\Local\Temp\CP206052138500Session\CPTrustFolder206052138515\PPTImport2060134665781\data\asimages\{A0F7A5FE-8629-47F7-80E8-C94D97393C9B}_18.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0D8AEE86-8B5D-4E28-A871-BCEA49F7E19A}&quot;/&gt;&lt;isInvalidForFieldText val=&quot;0&quot;/&gt;&lt;Image&gt;&lt;filename val=&quot;C:\Users\User\AppData\Local\Temp\CP206052138500Session\CPTrustFolder206052138515\PPTImport2060134665781\data\asimages\{0D8AEE86-8B5D-4E28-A871-BCEA49F7E19A}_19.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quot;/&gt;&lt;lineCharCount val=&quot;1&quot;/&gt;&lt;lineCharCount val=&quot;33&quot;/&gt;&lt;/TableIndex&gt;&lt;/ShapeTextInfo&gt;"/>
  <p:tag name="HTML_SHAPEINFO" val="&lt;ThreeDShapeInfo&gt;&lt;uuid val=&quot;{021D53DB-D921-4266-B804-5AA30153F215}&quot;/&gt;&lt;isInvalidForFieldText val=&quot;0&quot;/&gt;&lt;Image&gt;&lt;filename val=&quot;C:\Users\User\AppData\Local\Temp\CP206052138500Session\CPTrustFolder206052138515\PPTImport2060134665781\data\asimages\{021D53DB-D921-4266-B804-5AA30153F215}_19.png&quot;/&gt;&lt;left val=&quot;47&quot;/&gt;&lt;top val=&quot;215&quot;/&gt;&lt;width val=&quot;865&quot;/&gt;&lt;height val=&quot;4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55196C9-E2E9-451E-811C-71262CAC59CF}&quot;/&gt;&lt;isInvalidForFieldText val=&quot;0&quot;/&gt;&lt;Image&gt;&lt;filename val=&quot;C:\Users\User\AppData\Local\Temp\CP206052138500Session\CPTrustFolder206052138515\PPTImport2060134665781\data\asimages\{655196C9-E2E9-451E-811C-71262CAC59CF}_19.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A09E277F-4297-4972-B140-B50E72636FF1}&quot;/&gt;&lt;isInvalidForFieldText val=&quot;0&quot;/&gt;&lt;Image&gt;&lt;filename val=&quot;C:\Users\User\AppData\Local\Temp\CP206052138500Session\CPTrustFolder206052138515\PPTImport2060134665781\data\asimages\{A09E277F-4297-4972-B140-B50E72636FF1}_20.png&quot;/&gt;&lt;left val=&quot;0&quot;/&gt;&lt;top val=&quot;278&quot;/&gt;&lt;width val=&quot;961&quot;/&gt;&lt;height val=&quot;20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29D540A-8A88-4857-A5CF-45F47CE8E1CF}&quot;/&gt;&lt;isInvalidForFieldText val=&quot;0&quot;/&gt;&lt;Image&gt;&lt;filename val=&quot;C:\Users\User\AppData\Local\Temp\CP206052138500Session\CPTrustFolder206052138515\PPTImport2060134665781\data\asimages\{D29D540A-8A88-4857-A5CF-45F47CE8E1CF}_20.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Theme 0426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042618" id="{2606C69B-A17F-4EDF-AB28-92E6A9B0AAF5}" vid="{3DA8055E-FFF6-4F5F-9954-95F189582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Design Theme 042618</Template>
  <TotalTime>10836</TotalTime>
  <Words>945</Words>
  <Application>Microsoft Office PowerPoint</Application>
  <PresentationFormat>On-screen Show (4:3)</PresentationFormat>
  <Paragraphs>123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VA Design Theme 042618</vt:lpstr>
      <vt:lpstr>Applying DeLuca</vt:lpstr>
      <vt:lpstr>Objectives</vt:lpstr>
      <vt:lpstr>References</vt:lpstr>
      <vt:lpstr>Functional Loss</vt:lpstr>
      <vt:lpstr>Functional Loss</vt:lpstr>
      <vt:lpstr>The Joints</vt:lpstr>
      <vt:lpstr>Painful Motion</vt:lpstr>
      <vt:lpstr>Considering Pain</vt:lpstr>
      <vt:lpstr>Hicks v. Brown</vt:lpstr>
      <vt:lpstr>DeLuca v. Brown</vt:lpstr>
      <vt:lpstr>DeLuca v. Brown</vt:lpstr>
      <vt:lpstr>DeLuca v. Brown</vt:lpstr>
      <vt:lpstr>Schafrath v. Derwinski</vt:lpstr>
      <vt:lpstr>New Requirements</vt:lpstr>
      <vt:lpstr>Rating Schedule</vt:lpstr>
      <vt:lpstr>Scenario 1</vt:lpstr>
      <vt:lpstr>Answer</vt:lpstr>
      <vt:lpstr>Scenario 2</vt:lpstr>
      <vt:lpstr>Answer</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DeLuca PowerPoint Presentation</dc:title>
  <dc:subject>RVSR</dc:subject>
  <dc:creator>Department of Veterans Affairs, Veterans Benefits Administration, Compensation Service, STAFF</dc:creator>
  <cp:keywords>deluca, functional loss, painful motion; joints</cp:keywords>
  <dc:description>This lesson provides training to journey level RVSRs in order to reinforce their rating skills_x000d_
 on considering and applying the requirements of 38 CFR 4.40 and 4.45 when evaluating disabilities involving the joints, as set forth in the Court decision DeLuca v. Brown.</dc:description>
  <cp:lastModifiedBy>Kathy Poole</cp:lastModifiedBy>
  <cp:revision>390</cp:revision>
  <cp:lastPrinted>2016-03-01T17:51:15Z</cp:lastPrinted>
  <dcterms:created xsi:type="dcterms:W3CDTF">2014-04-30T02:32:11Z</dcterms:created>
  <dcterms:modified xsi:type="dcterms:W3CDTF">2018-08-17T18:32:06Z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