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6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7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8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9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1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2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3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4"/>
    <p:sldMasterId id="2147483711" r:id="rId5"/>
  </p:sldMasterIdLst>
  <p:notesMasterIdLst>
    <p:notesMasterId r:id="rId45"/>
  </p:notesMasterIdLst>
  <p:handoutMasterIdLst>
    <p:handoutMasterId r:id="rId46"/>
  </p:handoutMasterIdLst>
  <p:sldIdLst>
    <p:sldId id="257" r:id="rId6"/>
    <p:sldId id="263" r:id="rId7"/>
    <p:sldId id="303" r:id="rId8"/>
    <p:sldId id="259" r:id="rId9"/>
    <p:sldId id="273" r:id="rId10"/>
    <p:sldId id="301" r:id="rId11"/>
    <p:sldId id="299" r:id="rId12"/>
    <p:sldId id="274" r:id="rId13"/>
    <p:sldId id="300" r:id="rId14"/>
    <p:sldId id="275" r:id="rId15"/>
    <p:sldId id="271" r:id="rId16"/>
    <p:sldId id="293" r:id="rId17"/>
    <p:sldId id="269" r:id="rId18"/>
    <p:sldId id="310" r:id="rId19"/>
    <p:sldId id="264" r:id="rId20"/>
    <p:sldId id="265" r:id="rId21"/>
    <p:sldId id="266" r:id="rId22"/>
    <p:sldId id="267" r:id="rId23"/>
    <p:sldId id="268" r:id="rId24"/>
    <p:sldId id="289" r:id="rId25"/>
    <p:sldId id="292" r:id="rId26"/>
    <p:sldId id="280" r:id="rId27"/>
    <p:sldId id="281" r:id="rId28"/>
    <p:sldId id="290" r:id="rId29"/>
    <p:sldId id="283" r:id="rId30"/>
    <p:sldId id="286" r:id="rId31"/>
    <p:sldId id="304" r:id="rId32"/>
    <p:sldId id="305" r:id="rId33"/>
    <p:sldId id="306" r:id="rId34"/>
    <p:sldId id="307" r:id="rId35"/>
    <p:sldId id="295" r:id="rId36"/>
    <p:sldId id="296" r:id="rId37"/>
    <p:sldId id="297" r:id="rId38"/>
    <p:sldId id="298" r:id="rId39"/>
    <p:sldId id="302" r:id="rId40"/>
    <p:sldId id="311" r:id="rId41"/>
    <p:sldId id="291" r:id="rId42"/>
    <p:sldId id="312" r:id="rId43"/>
    <p:sldId id="309" r:id="rId44"/>
  </p:sldIdLst>
  <p:sldSz cx="9144000" cy="6858000" type="screen4x3"/>
  <p:notesSz cx="9236075" cy="6858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00"/>
    <a:srgbClr val="1F0000"/>
    <a:srgbClr val="7C5F1E"/>
    <a:srgbClr val="E7D0A4"/>
    <a:srgbClr val="6A5B3F"/>
    <a:srgbClr val="987734"/>
    <a:srgbClr val="AB8C4E"/>
    <a:srgbClr val="C6A156"/>
    <a:srgbClr val="E8D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2" autoAdjust="0"/>
    <p:restoredTop sz="91079" autoAdjust="0"/>
  </p:normalViewPr>
  <p:slideViewPr>
    <p:cSldViewPr snapToGrid="0">
      <p:cViewPr varScale="1">
        <p:scale>
          <a:sx n="106" d="100"/>
          <a:sy n="106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160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002299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513910"/>
            <a:ext cx="4002299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0412"/>
            <a:ext cx="738886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02299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513910"/>
            <a:ext cx="4002299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48BB9-1A02-4130-B993-8709F455C65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4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74988" y="857250"/>
            <a:ext cx="3086100" cy="2314575"/>
          </a:xfrm>
          <a:ln/>
        </p:spPr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3"/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E6C86-AC13-4ADE-AC08-CDD8A7DE9BA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74988" y="857250"/>
            <a:ext cx="3086100" cy="2314575"/>
          </a:xfrm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05AA8-F07E-4297-8BC1-F7A63BF80F0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74988" y="857250"/>
            <a:ext cx="3086100" cy="2314575"/>
          </a:xfrm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19927-04D0-4460-BA04-AEF76C73560A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74988" y="857250"/>
            <a:ext cx="3086100" cy="2314575"/>
          </a:xfrm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74988" y="857250"/>
            <a:ext cx="3086100" cy="231457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</a:rPr>
              <a:t>VBA Overview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7860C2-8588-434C-91E7-780EBC532DB6}" type="slidenum">
              <a:rPr lang="en-US" sz="12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39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DE729D-9A3C-4FED-893E-E30D7666ECE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74988" y="857250"/>
            <a:ext cx="3086100" cy="2314575"/>
          </a:xfrm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DE729D-9A3C-4FED-893E-E30D7666ECE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74988" y="857250"/>
            <a:ext cx="3086100" cy="2314575"/>
          </a:xfrm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DE729D-9A3C-4FED-893E-E30D7666ECE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74988" y="857250"/>
            <a:ext cx="3086100" cy="2314575"/>
          </a:xfrm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67637-69E8-4ED6-8476-7EA2C978F33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3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74988" y="857250"/>
            <a:ext cx="3086100" cy="2314575"/>
          </a:xfrm>
          <a:ln/>
        </p:spPr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22D84-F7CC-4F1C-8879-29B65BA2AEF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74988" y="857250"/>
            <a:ext cx="3086100" cy="2314575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7D6BD-8B5A-4ABE-98E4-51DE085EC6D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74988" y="857250"/>
            <a:ext cx="3086100" cy="2314575"/>
          </a:xfrm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2585E-BED9-40CB-BE17-7DAB9DC9568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74988" y="857250"/>
            <a:ext cx="3086100" cy="2314575"/>
          </a:xfrm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2B8AA-5991-44C4-AA2A-C9A6633ED4A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74988" y="857250"/>
            <a:ext cx="3086100" cy="2314575"/>
          </a:xfrm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295778517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8156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3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992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25487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3983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5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930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172641" indent="-17264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6472" indent="-17383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3160" indent="-1666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5800" indent="-17264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7411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1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20961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00513658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5646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1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8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3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hf hdr="0" ftr="0" dt="0"/>
  <p:txStyles>
    <p:titleStyle>
      <a:lvl1pPr algn="ctr" defTabSz="216992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8496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992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5487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33983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96726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3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28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4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10" Type="http://schemas.openxmlformats.org/officeDocument/2006/relationships/image" Target="../media/image6.png"/><Relationship Id="rId4" Type="http://schemas.openxmlformats.org/officeDocument/2006/relationships/tags" Target="../tags/tag124.xml"/><Relationship Id="rId9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13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3B7928-98EB-4A30-8357-B84CA1988467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/>
          <a:lstStyle/>
          <a:p>
            <a:r>
              <a:rPr lang="en-US" dirty="0"/>
              <a:t>Rating Psychiatric Conditions</a:t>
            </a:r>
            <a:br>
              <a:rPr lang="en-US" dirty="0"/>
            </a:br>
            <a:r>
              <a:rPr lang="en-US" dirty="0"/>
              <a:t>(Post Challenge)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6C566A-89FD-420E-9D91-7D7A1A39AFB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20948D-377E-4EBC-B8FF-D0F0AED9C920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March 2016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706" name="Rectangle 10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  <a:noFill/>
          <a:ln/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altLang="en-US" dirty="0"/>
              <a:t>Mental  Disorders due to Stress </a:t>
            </a:r>
            <a:br>
              <a:rPr lang="en-US" altLang="en-US" dirty="0"/>
            </a:br>
            <a:r>
              <a:rPr lang="en-US" altLang="en-US" dirty="0"/>
              <a:t>38 CFR 4.129</a:t>
            </a:r>
            <a:br>
              <a:rPr lang="en-US" altLang="en-US" dirty="0">
                <a:solidFill>
                  <a:schemeClr val="folHlink"/>
                </a:solidFill>
              </a:rPr>
            </a:br>
            <a:endParaRPr lang="en-US" altLang="en-US" dirty="0">
              <a:solidFill>
                <a:schemeClr val="folHlink"/>
              </a:solidFill>
            </a:endParaRPr>
          </a:p>
        </p:txBody>
      </p:sp>
      <p:sp>
        <p:nvSpPr>
          <p:cNvPr id="797704" name="Rectangle 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6858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/>
              <a:t>Mental Disorders diagnosed in service, resulting from a highly stressful event, and that </a:t>
            </a:r>
            <a:r>
              <a:rPr lang="en-US" altLang="en-US" i="1" dirty="0"/>
              <a:t>cause the Veteran to be discharged</a:t>
            </a:r>
            <a:r>
              <a:rPr lang="en-US" altLang="en-US" dirty="0"/>
              <a:t> from service;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/>
          </a:p>
        </p:txBody>
      </p:sp>
      <p:sp>
        <p:nvSpPr>
          <p:cNvPr id="79770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21214" y="5772150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350"/>
          </a:p>
        </p:txBody>
      </p:sp>
      <p:pic>
        <p:nvPicPr>
          <p:cNvPr id="1026" name="Picture 2" descr="C:\Users\VBADENMOSSH\Pictures\8654792719_d975a217b9_k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761" y="3144917"/>
            <a:ext cx="3390565" cy="22631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1583D2-647B-4F24-9363-FA0D20F7749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81781" y="3144917"/>
            <a:ext cx="4823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lvl="2" indent="-233363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Evaluate; not less than 50%</a:t>
            </a:r>
          </a:p>
          <a:p>
            <a:pPr marL="690563" lvl="2" indent="-233363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690563" lvl="2" indent="-233363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Schedule VAE within 6 months of discharge date</a:t>
            </a:r>
          </a:p>
        </p:txBody>
      </p:sp>
    </p:spTree>
    <p:extLst>
      <p:ext uri="{BB962C8B-B14F-4D97-AF65-F5344CB8AC3E}">
        <p14:creationId xmlns:p14="http://schemas.microsoft.com/office/powerpoint/2010/main" val="1793695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altLang="en-US" dirty="0"/>
              <a:t>Mental Disorders </a:t>
            </a:r>
            <a:br>
              <a:rPr lang="en-US" altLang="en-US" dirty="0"/>
            </a:br>
            <a:r>
              <a:rPr lang="en-US" altLang="en-US" dirty="0"/>
              <a:t>38 CFR 4.130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/>
            <a:r>
              <a:rPr lang="en-US" altLang="en-US" dirty="0"/>
              <a:t>The rating schedule for Mental Disorders was updated August 4, 2014, changing the list of diagnoses to comply with DSM V</a:t>
            </a:r>
          </a:p>
          <a:p>
            <a:pPr marL="225425" indent="-225425"/>
            <a:endParaRPr lang="en-US" altLang="en-US" dirty="0"/>
          </a:p>
          <a:p>
            <a:pPr marL="225425" indent="-225425"/>
            <a:r>
              <a:rPr lang="en-US" altLang="en-US" dirty="0"/>
              <a:t>The General Rating Formula for Mental Disorders and the Rating Formula for Eating Disorders did not change</a:t>
            </a:r>
          </a:p>
          <a:p>
            <a:pPr marL="225425" indent="-225425"/>
            <a:endParaRPr lang="en-US" altLang="en-US" dirty="0"/>
          </a:p>
          <a:p>
            <a:pPr marL="225425" indent="-225425"/>
            <a:r>
              <a:rPr lang="en-US" altLang="en-US" dirty="0"/>
              <a:t>When reviewing rating decisions prior to August 4, 2014, you may need to refer to the historical CFR Part 4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98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Sympathetic Reading of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2111477"/>
          </a:xfrm>
        </p:spPr>
        <p:txBody>
          <a:bodyPr>
            <a:normAutofit lnSpcReduction="10000"/>
          </a:bodyPr>
          <a:lstStyle/>
          <a:p>
            <a:pPr marL="225425" indent="-225425">
              <a:lnSpc>
                <a:spcPct val="110000"/>
              </a:lnSpc>
            </a:pPr>
            <a:r>
              <a:rPr lang="en-US" dirty="0">
                <a:latin typeface="+mj-lt"/>
                <a:ea typeface="Times New Roman"/>
                <a:cs typeface="Times New Roman"/>
              </a:rPr>
              <a:t>A claim for a particular mental disorder should be read as a claim for any mental disability that may be reasonably defined by</a:t>
            </a:r>
            <a:endParaRPr lang="en-US" dirty="0">
              <a:latin typeface="+mj-lt"/>
              <a:ea typeface="Calibri"/>
              <a:cs typeface="Times New Roman"/>
            </a:endParaRPr>
          </a:p>
          <a:p>
            <a:pPr marL="461963" indent="-236538">
              <a:lnSpc>
                <a:spcPct val="110000"/>
              </a:lnSpc>
              <a:buSzPct val="100000"/>
              <a:tabLst>
                <a:tab pos="342900" algn="l"/>
              </a:tabLst>
            </a:pPr>
            <a:r>
              <a:rPr lang="en-US" sz="1800" dirty="0">
                <a:latin typeface="+mj-lt"/>
                <a:ea typeface="Times New Roman"/>
                <a:cs typeface="Times New Roman"/>
              </a:rPr>
              <a:t>the description of the claim</a:t>
            </a:r>
            <a:endParaRPr lang="en-US" sz="1800" dirty="0">
              <a:latin typeface="+mj-lt"/>
              <a:ea typeface="Calibri"/>
              <a:cs typeface="Times New Roman"/>
            </a:endParaRPr>
          </a:p>
          <a:p>
            <a:pPr marL="461963" indent="-236538">
              <a:lnSpc>
                <a:spcPct val="110000"/>
              </a:lnSpc>
              <a:buSzPct val="100000"/>
              <a:tabLst>
                <a:tab pos="342900" algn="l"/>
              </a:tabLst>
            </a:pPr>
            <a:r>
              <a:rPr lang="en-US" sz="1800" dirty="0">
                <a:latin typeface="+mj-lt"/>
                <a:ea typeface="Times New Roman"/>
                <a:cs typeface="Times New Roman"/>
              </a:rPr>
              <a:t>the symptoms that the claimant describes</a:t>
            </a:r>
            <a:endParaRPr lang="en-US" sz="1800" dirty="0">
              <a:latin typeface="+mj-lt"/>
              <a:ea typeface="Calibri"/>
              <a:cs typeface="Times New Roman"/>
            </a:endParaRPr>
          </a:p>
          <a:p>
            <a:pPr marL="461963" indent="-236538">
              <a:lnSpc>
                <a:spcPct val="110000"/>
              </a:lnSpc>
              <a:buSzPct val="100000"/>
              <a:tabLst>
                <a:tab pos="342900" algn="l"/>
              </a:tabLst>
            </a:pPr>
            <a:r>
              <a:rPr lang="en-US" sz="1800" dirty="0">
                <a:latin typeface="+mj-lt"/>
                <a:ea typeface="Times New Roman"/>
                <a:cs typeface="Times New Roman"/>
              </a:rPr>
              <a:t>the information and evidence that the claimant submits, and</a:t>
            </a:r>
            <a:endParaRPr lang="en-US" sz="1800" dirty="0">
              <a:latin typeface="+mj-lt"/>
              <a:ea typeface="Calibri"/>
              <a:cs typeface="Times New Roman"/>
            </a:endParaRPr>
          </a:p>
          <a:p>
            <a:pPr marL="461963" indent="-236538">
              <a:lnSpc>
                <a:spcPct val="110000"/>
              </a:lnSpc>
              <a:buSzPct val="100000"/>
              <a:tabLst>
                <a:tab pos="342900" algn="l"/>
              </a:tabLst>
            </a:pPr>
            <a:r>
              <a:rPr lang="en-US" sz="1800" dirty="0">
                <a:latin typeface="+mj-lt"/>
                <a:ea typeface="Times New Roman"/>
                <a:cs typeface="Times New Roman"/>
              </a:rPr>
              <a:t>any other information and evidence obtained.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7D556D-54D6-4DCB-88D1-4C1F66CDBA3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96581" y="4215276"/>
            <a:ext cx="4090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ea typeface="Calibri"/>
              </a:rPr>
              <a:t>M21-1, Part III, Subpart iv, 4.H.1.a </a:t>
            </a:r>
          </a:p>
        </p:txBody>
      </p:sp>
    </p:spTree>
    <p:extLst>
      <p:ext uri="{BB962C8B-B14F-4D97-AF65-F5344CB8AC3E}">
        <p14:creationId xmlns:p14="http://schemas.microsoft.com/office/powerpoint/2010/main" val="3980962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2" name="Picture 12" descr="MCj043982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2348" y="2631891"/>
            <a:ext cx="2277397" cy="227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05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Establishing Service Connection</a:t>
            </a:r>
          </a:p>
        </p:txBody>
      </p:sp>
      <p:sp>
        <p:nvSpPr>
          <p:cNvPr id="870406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1501877"/>
          </a:xfrm>
        </p:spPr>
        <p:txBody>
          <a:bodyPr>
            <a:normAutofit lnSpcReduction="10000"/>
          </a:bodyPr>
          <a:lstStyle/>
          <a:p>
            <a:pPr marL="225425" indent="-225425"/>
            <a:r>
              <a:rPr lang="en-US" altLang="en-US" dirty="0"/>
              <a:t>Direct incurrence</a:t>
            </a:r>
          </a:p>
          <a:p>
            <a:pPr marL="225425" indent="-225425"/>
            <a:r>
              <a:rPr lang="en-US" altLang="en-US" dirty="0"/>
              <a:t>Aggravation of pre-existing condition</a:t>
            </a:r>
          </a:p>
          <a:p>
            <a:pPr marL="225425" indent="-225425"/>
            <a:r>
              <a:rPr lang="en-US" altLang="en-US" dirty="0"/>
              <a:t>Presumption under 38 CFR 3.309(a)</a:t>
            </a:r>
          </a:p>
          <a:p>
            <a:pPr marL="225425" indent="-225425"/>
            <a:r>
              <a:rPr lang="en-US" altLang="en-US" dirty="0"/>
              <a:t>Secondary basis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/>
          </a:p>
        </p:txBody>
      </p:sp>
      <p:sp>
        <p:nvSpPr>
          <p:cNvPr id="870404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94195" y="5564982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86097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sz="2700" dirty="0"/>
              <a:t>Service Connection Based on Presumptive Provisions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/>
            <a:r>
              <a:rPr lang="en-US" dirty="0"/>
              <a:t>Chronic diseases listed in 38 CFR 3.309(a) </a:t>
            </a:r>
          </a:p>
          <a:p>
            <a:pPr marL="461963" lvl="1" indent="-236538"/>
            <a:r>
              <a:rPr lang="en-US" dirty="0"/>
              <a:t>Psychoses</a:t>
            </a:r>
          </a:p>
          <a:p>
            <a:endParaRPr lang="en-US" sz="1800" dirty="0"/>
          </a:p>
          <a:p>
            <a:pPr marL="225425" indent="-225425"/>
            <a:r>
              <a:rPr lang="en-US" sz="1800" dirty="0"/>
              <a:t> </a:t>
            </a:r>
            <a:r>
              <a:rPr lang="en-US" dirty="0"/>
              <a:t>Manifestation of disease;</a:t>
            </a:r>
          </a:p>
          <a:p>
            <a:pPr marL="461963" lvl="1" indent="-236538"/>
            <a:r>
              <a:rPr lang="en-US" dirty="0"/>
              <a:t>38 CFR 3.307(a)(3)</a:t>
            </a:r>
          </a:p>
          <a:p>
            <a:endParaRPr lang="en-US" sz="1800" dirty="0"/>
          </a:p>
          <a:p>
            <a:pPr marL="225425" indent="-225425"/>
            <a:r>
              <a:rPr lang="en-US" dirty="0"/>
              <a:t>Psychosis listed as presumptive for former POWs</a:t>
            </a:r>
          </a:p>
          <a:p>
            <a:pPr marL="461963" lvl="1" indent="-236538"/>
            <a:r>
              <a:rPr lang="en-US" dirty="0"/>
              <a:t>38 CFR 3.384 defines psychosis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30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9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General Rating Considerations</a:t>
            </a:r>
          </a:p>
        </p:txBody>
      </p:sp>
      <p:sp>
        <p:nvSpPr>
          <p:cNvPr id="771080" name="Rectangle 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dirty="0"/>
              <a:t>Does medical evidence or VAE conform to the C&amp;P Exam Worksheet and the DSM V?</a:t>
            </a:r>
          </a:p>
          <a:p>
            <a:pPr>
              <a:lnSpc>
                <a:spcPct val="110000"/>
              </a:lnSpc>
            </a:pP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/>
              <a:t>Is there a clear understanding of the psychiatric symptoms and their impact on social and industrial functioning?</a:t>
            </a:r>
          </a:p>
          <a:p>
            <a:pPr>
              <a:lnSpc>
                <a:spcPct val="110000"/>
              </a:lnSpc>
            </a:pP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/>
              <a:t>Rate diagnosis, not symptoms.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60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altLang="en-US" dirty="0"/>
              <a:t>Example:</a:t>
            </a:r>
            <a:br>
              <a:rPr lang="en-US" altLang="en-US" dirty="0"/>
            </a:br>
            <a:r>
              <a:rPr lang="en-US" altLang="en-US" dirty="0"/>
              <a:t>General Rating Consideration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941637"/>
            <a:ext cx="8229600" cy="3916363"/>
          </a:xfrm>
        </p:spPr>
        <p:txBody>
          <a:bodyPr/>
          <a:lstStyle/>
          <a:p>
            <a:pPr marL="457200" indent="-22383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Rate the claim (issue) as schizophrenia</a:t>
            </a:r>
          </a:p>
          <a:p>
            <a:pPr marL="457200" indent="-22383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Hallucinations should be evaluated as symptoms of the condition, and discussed in Reasons and Basis portion of rating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4193FB-7D99-4801-9589-D1B6CD9B30E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055058"/>
            <a:ext cx="8229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dirty="0">
                <a:latin typeface="+mj-lt"/>
              </a:rPr>
              <a:t>Examiner finds that Veteran has schizophrenia </a:t>
            </a:r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dirty="0">
                <a:latin typeface="+mj-lt"/>
              </a:rPr>
              <a:t>manifested by hallucinations... </a:t>
            </a:r>
          </a:p>
        </p:txBody>
      </p:sp>
    </p:spTree>
    <p:extLst>
      <p:ext uri="{BB962C8B-B14F-4D97-AF65-F5344CB8AC3E}">
        <p14:creationId xmlns:p14="http://schemas.microsoft.com/office/powerpoint/2010/main" val="3078852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altLang="en-US" dirty="0"/>
              <a:t>Example:</a:t>
            </a:r>
            <a:br>
              <a:rPr lang="en-US" altLang="en-US" dirty="0"/>
            </a:br>
            <a:r>
              <a:rPr lang="en-US" altLang="en-US" dirty="0"/>
              <a:t>General Rating Consideration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917606"/>
            <a:ext cx="8229600" cy="1143081"/>
          </a:xfrm>
        </p:spPr>
        <p:txBody>
          <a:bodyPr>
            <a:normAutofit lnSpcReduction="10000"/>
          </a:bodyPr>
          <a:lstStyle/>
          <a:p>
            <a:pPr marL="225425" indent="-2254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Rate as single issue under the predominant disorder</a:t>
            </a:r>
          </a:p>
          <a:p>
            <a:pPr marL="225425" indent="-2254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Evaluate the hallucinations and dizzy spells as symptoms</a:t>
            </a:r>
          </a:p>
          <a:p>
            <a:pPr marL="225425" indent="-2254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Why?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5CE9E-D650-4DF2-8C50-C50B36A9E2D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04510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dirty="0"/>
              <a:t>In addition to schizophrenia, examiner also finds generalized anxiety disorder manifested by dizzy spells (both SC)... </a:t>
            </a:r>
          </a:p>
        </p:txBody>
      </p:sp>
    </p:spTree>
    <p:extLst>
      <p:ext uri="{BB962C8B-B14F-4D97-AF65-F5344CB8AC3E}">
        <p14:creationId xmlns:p14="http://schemas.microsoft.com/office/powerpoint/2010/main" val="1394654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altLang="en-US" dirty="0"/>
              <a:t>Answer:</a:t>
            </a:r>
            <a:br>
              <a:rPr lang="en-US" altLang="en-US" dirty="0"/>
            </a:br>
            <a:r>
              <a:rPr lang="en-US" altLang="en-US" dirty="0"/>
              <a:t>General Rating Consideration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56891D-BB13-4A76-9283-CEEAA34BF5C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81781" y="4529155"/>
            <a:ext cx="8219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lvl="1">
              <a:buFontTx/>
              <a:buNone/>
            </a:pPr>
            <a:r>
              <a:rPr lang="en-US" altLang="en-US" sz="2000" dirty="0"/>
              <a:t>“Service connection for schizophrenia with</a:t>
            </a:r>
          </a:p>
          <a:p>
            <a:pPr marL="569913" lvl="1">
              <a:buFontTx/>
              <a:buNone/>
            </a:pPr>
            <a:r>
              <a:rPr lang="en-US" altLang="en-US" sz="2000" dirty="0"/>
              <a:t> generalized anxiety disorder...”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C5245-39B1-4945-8232-4FCA177EDC1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81781" y="2025445"/>
            <a:ext cx="82197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Schizophrenia and generalized anxiety disorder are both evaluated under the General Rating Formula for Mental Disorders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Separate evaluations are considered pyramiding and are not permitted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State issue on rating decision as: </a:t>
            </a:r>
          </a:p>
        </p:txBody>
      </p:sp>
    </p:spTree>
    <p:extLst>
      <p:ext uri="{BB962C8B-B14F-4D97-AF65-F5344CB8AC3E}">
        <p14:creationId xmlns:p14="http://schemas.microsoft.com/office/powerpoint/2010/main" val="520519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altLang="en-US" dirty="0"/>
              <a:t>General Rating Consideration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16193" y="3189170"/>
            <a:ext cx="8229600" cy="2455606"/>
          </a:xfrm>
        </p:spPr>
        <p:txBody>
          <a:bodyPr>
            <a:normAutofit/>
          </a:bodyPr>
          <a:lstStyle/>
          <a:p>
            <a:pPr marL="461963" indent="-23653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Properly dispose of each condition as separate issues in rating decision</a:t>
            </a:r>
          </a:p>
          <a:p>
            <a:pPr marL="688975" lvl="1" indent="-227013"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/>
              <a:t>Grant SC for generalized anxiety disorder</a:t>
            </a:r>
          </a:p>
          <a:p>
            <a:pPr marL="688975" lvl="1" indent="-227013"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/>
              <a:t>Deny SC for schizophrenia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47D75-D152-4CCA-B355-AB7DD74DB85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16193" y="2052870"/>
            <a:ext cx="82689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dirty="0">
                <a:latin typeface="+mj-lt"/>
              </a:rPr>
              <a:t>If evidence establishes SC for generalized anxiety disorder</a:t>
            </a:r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dirty="0">
                <a:latin typeface="+mj-lt"/>
              </a:rPr>
              <a:t>but not for schizophrenia:</a:t>
            </a:r>
          </a:p>
        </p:txBody>
      </p:sp>
    </p:spTree>
    <p:extLst>
      <p:ext uri="{BB962C8B-B14F-4D97-AF65-F5344CB8AC3E}">
        <p14:creationId xmlns:p14="http://schemas.microsoft.com/office/powerpoint/2010/main" val="77908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3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  <a:noFill/>
          <a:ln/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altLang="en-US" dirty="0"/>
              <a:t>Objectives</a:t>
            </a:r>
          </a:p>
        </p:txBody>
      </p:sp>
      <p:sp>
        <p:nvSpPr>
          <p:cNvPr id="87757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After this lesson, the RVSR should be able to: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268BA0-BB86-4881-A3C7-FE19C6C33DC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2116" y="2422527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recognize pertinent regulations pertaining to rating psychiatric conditions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integrate results of DSM-IV and DSM-5 findings to assign appropriate evaluations using the Mental Disorder Criteria in the VA Schedule for Rating Disabilities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determine whether service connection is warranted for diagnosed conditions  </a:t>
            </a:r>
          </a:p>
        </p:txBody>
      </p:sp>
    </p:spTree>
    <p:extLst>
      <p:ext uri="{BB962C8B-B14F-4D97-AF65-F5344CB8AC3E}">
        <p14:creationId xmlns:p14="http://schemas.microsoft.com/office/powerpoint/2010/main" val="91284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altLang="en-US" dirty="0"/>
              <a:t>General Formula </a:t>
            </a:r>
            <a:br>
              <a:rPr lang="en-US" altLang="en-US" dirty="0"/>
            </a:br>
            <a:r>
              <a:rPr lang="en-US" altLang="en-US" dirty="0"/>
              <a:t>for Rating Mental Disorders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/>
            <a:r>
              <a:rPr lang="en-US" altLang="en-US" dirty="0"/>
              <a:t>0-100% assigned criteria</a:t>
            </a:r>
          </a:p>
          <a:p>
            <a:pPr marL="225425" indent="-225425"/>
            <a:r>
              <a:rPr lang="en-US" altLang="en-US" dirty="0"/>
              <a:t>Veteran does not have to meet all specified signs and symptoms for a particular evaluation</a:t>
            </a:r>
          </a:p>
          <a:p>
            <a:pPr marL="225425" indent="-225425"/>
            <a:r>
              <a:rPr lang="en-US" altLang="en-US" dirty="0"/>
              <a:t>Consider the impact of psychiatric symptoms and overall disability picture on social and occupational functioning</a:t>
            </a:r>
          </a:p>
          <a:p>
            <a:pPr marL="225425" indent="-225425"/>
            <a:r>
              <a:rPr lang="en-US" altLang="en-US" dirty="0"/>
              <a:t>If the examiner is unable to separate symptoms between SC and non-SC mental conditions, Veteran awarded reasonable doubt and all symptoms used to assign evaluation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20</a:t>
            </a:fld>
            <a:endParaRPr lang="en-US"/>
          </a:p>
        </p:txBody>
      </p:sp>
      <p:sp>
        <p:nvSpPr>
          <p:cNvPr id="9410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59269" y="548640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1343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 algn="ctr"/>
            <a:r>
              <a:rPr lang="en-US" altLang="en-US" dirty="0"/>
              <a:t>Eating Disorders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/>
            <a:r>
              <a:rPr lang="en-US" altLang="en-US" dirty="0"/>
              <a:t>DC 9520 – 9521</a:t>
            </a:r>
          </a:p>
          <a:p>
            <a:pPr marL="225425" indent="-225425"/>
            <a:r>
              <a:rPr lang="en-US" altLang="en-US" dirty="0"/>
              <a:t>Anorexia nervosa and bulimia</a:t>
            </a:r>
          </a:p>
          <a:p>
            <a:pPr marL="225425" indent="-225425"/>
            <a:r>
              <a:rPr lang="en-US" altLang="en-US" dirty="0"/>
              <a:t>Severe disturbances in eating behaviors</a:t>
            </a:r>
          </a:p>
          <a:p>
            <a:pPr marL="225425" indent="-225425"/>
            <a:r>
              <a:rPr lang="en-US" altLang="en-US" dirty="0"/>
              <a:t>Separately evaluated from other mental conditions, and 38 CFR 4.14 does not apply (Avoidance of Pyramiding)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67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 algn="ctr"/>
            <a:r>
              <a:rPr lang="en-US" altLang="en-US" dirty="0"/>
              <a:t>Examinations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/>
            <a:r>
              <a:rPr lang="en-US" altLang="en-US" dirty="0"/>
              <a:t>Diagnostic and Statistical Manual of Mental Disorders (DSM) published by American Psychiatric Association</a:t>
            </a:r>
          </a:p>
          <a:p>
            <a:pPr marL="225425" indent="-225425"/>
            <a:r>
              <a:rPr lang="en-US" altLang="en-US" dirty="0"/>
              <a:t>DSM-5 diagnoses were incorporated into Schedule for Rating Disabilities, effective August 4, 2014</a:t>
            </a:r>
          </a:p>
          <a:p>
            <a:pPr marL="225425" indent="-225425"/>
            <a:r>
              <a:rPr lang="en-US" altLang="en-US" dirty="0"/>
              <a:t>DSM-5 no longer uses ‘Multiaxial Format’ or Global Assessment of Functioning (GAF) scores</a:t>
            </a:r>
          </a:p>
          <a:p>
            <a:pPr marL="225425" indent="-225425"/>
            <a:r>
              <a:rPr lang="en-US" altLang="en-US" dirty="0"/>
              <a:t>Diagnoses made using DSM-IV criteria remain valid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4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altLang="en-US" dirty="0"/>
              <a:t>DSM-IV Multiaxial Classification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212131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dirty="0"/>
              <a:t>Axis I:  Clinical Disorders or Other Conditions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Axis II:  Personality Disorders or Mental Retardation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Axis III:  General Medical Conditions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Axis IV:  Psychosocial and Environmental Problems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Axis V:  Global Assessment of Functioning (GAF)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23</a:t>
            </a:fld>
            <a:endParaRPr lang="en-US"/>
          </a:p>
        </p:txBody>
      </p:sp>
      <p:sp>
        <p:nvSpPr>
          <p:cNvPr id="932868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6662" y="4923543"/>
            <a:ext cx="80906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altLang="en-US" sz="2000" b="1" dirty="0"/>
              <a:t>REMEMBER:</a:t>
            </a:r>
            <a:r>
              <a:rPr lang="en-US" altLang="en-US" sz="2000" dirty="0"/>
              <a:t>   Consideration must be given to all evidence of record!</a:t>
            </a:r>
          </a:p>
        </p:txBody>
      </p:sp>
      <p:pic>
        <p:nvPicPr>
          <p:cNvPr id="932869" name="Picture 5" descr="MCj0441734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9497" y="3645218"/>
            <a:ext cx="1465006" cy="14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429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Global Assessment of Functioning (GAF) Scale -   </a:t>
            </a:r>
            <a:br>
              <a:rPr lang="en-US" altLang="en-US" dirty="0"/>
            </a:br>
            <a:r>
              <a:rPr lang="en-US" altLang="en-US" dirty="0"/>
              <a:t>DSM-IV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/>
            <a:r>
              <a:rPr lang="en-US" altLang="en-US" b="1" dirty="0"/>
              <a:t>GAF</a:t>
            </a:r>
            <a:r>
              <a:rPr lang="en-US" altLang="en-US" dirty="0"/>
              <a:t> Score does not translate directly into rating schedule criteria</a:t>
            </a:r>
          </a:p>
          <a:p>
            <a:pPr marL="225425" indent="-225425"/>
            <a:r>
              <a:rPr lang="en-US" altLang="en-US" dirty="0"/>
              <a:t>Do not base evaluation solely on </a:t>
            </a:r>
            <a:r>
              <a:rPr lang="en-US" altLang="en-US" b="1" dirty="0"/>
              <a:t>GAF</a:t>
            </a:r>
            <a:r>
              <a:rPr lang="en-US" altLang="en-US" dirty="0"/>
              <a:t> score</a:t>
            </a:r>
          </a:p>
          <a:p>
            <a:pPr marL="225425" indent="-225425"/>
            <a:r>
              <a:rPr lang="en-US" altLang="en-US" b="1" dirty="0"/>
              <a:t>Remember:</a:t>
            </a:r>
            <a:r>
              <a:rPr lang="en-US" altLang="en-US" dirty="0"/>
              <a:t>   </a:t>
            </a:r>
          </a:p>
          <a:p>
            <a:pPr marL="461963" lvl="1" indent="-236538"/>
            <a:r>
              <a:rPr lang="en-US" altLang="en-US" dirty="0"/>
              <a:t>Consideration must be given to all evidence of record, </a:t>
            </a:r>
          </a:p>
          <a:p>
            <a:pPr marL="461963" lvl="1" indent="-236538"/>
            <a:r>
              <a:rPr lang="en-US" altLang="en-US" dirty="0"/>
              <a:t>to include VA and private treatment records!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24</a:t>
            </a:fld>
            <a:endParaRPr lang="en-US"/>
          </a:p>
        </p:txBody>
      </p:sp>
      <p:sp>
        <p:nvSpPr>
          <p:cNvPr id="943108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74340" y="5564982"/>
            <a:ext cx="15696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3" algn="r"/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29209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Mental Disorder Exams - Qualification Requirements</a:t>
            </a:r>
            <a:r>
              <a:rPr lang="en-US" altLang="en-US" u="sng" dirty="0"/>
              <a:t> </a:t>
            </a:r>
          </a:p>
        </p:txBody>
      </p:sp>
      <p:sp>
        <p:nvSpPr>
          <p:cNvPr id="9359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35858" y="2402532"/>
            <a:ext cx="4036142" cy="3916363"/>
          </a:xfrm>
        </p:spPr>
        <p:txBody>
          <a:bodyPr>
            <a:noAutofit/>
          </a:bodyPr>
          <a:lstStyle/>
          <a:p>
            <a:pPr marL="225425" indent="-2254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600" dirty="0"/>
              <a:t>Board Certified Psychiatrist, or board eligible</a:t>
            </a:r>
          </a:p>
          <a:p>
            <a:pPr marL="225425" indent="-2254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600" dirty="0"/>
              <a:t>Licensed Doctorate-Level Psychologist</a:t>
            </a:r>
          </a:p>
          <a:p>
            <a:pPr marL="225425" indent="-2254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600" dirty="0"/>
              <a:t>Doctorate-Level Mental Health Provider, under close supervision of Board-Certified, Board Eligible Psychiatrist, or Doctorate-Level Psychologist</a:t>
            </a:r>
          </a:p>
          <a:p>
            <a:pPr marL="225425" indent="-2254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600" dirty="0"/>
              <a:t>Psychiatry Resident or Psychology Intern, under close supervision of Board-Certified Psychiatrist or Doctorate-Level Psychologist</a:t>
            </a:r>
          </a:p>
          <a:p>
            <a:pPr marL="225425" indent="-2254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600" dirty="0"/>
              <a:t>Clinical or counseling Psychologist, completing one year of internship or Residency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25</a:t>
            </a:fld>
            <a:endParaRPr lang="en-US"/>
          </a:p>
        </p:txBody>
      </p:sp>
      <p:sp>
        <p:nvSpPr>
          <p:cNvPr id="9359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83069" y="5507832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endParaRPr lang="en-US" altLang="en-US" sz="1200"/>
          </a:p>
        </p:txBody>
      </p:sp>
      <p:sp>
        <p:nvSpPr>
          <p:cNvPr id="935941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6865" y="2045058"/>
            <a:ext cx="16065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b="1" u="sng" dirty="0"/>
              <a:t>Initial Exam</a:t>
            </a:r>
          </a:p>
        </p:txBody>
      </p:sp>
      <p:sp>
        <p:nvSpPr>
          <p:cNvPr id="935942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93790" y="2045058"/>
            <a:ext cx="29338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b="1" u="sng" dirty="0"/>
              <a:t>Review/Increase Exam</a:t>
            </a:r>
          </a:p>
        </p:txBody>
      </p:sp>
      <p:pic>
        <p:nvPicPr>
          <p:cNvPr id="935944" name="Picture 8" descr="MCj0439599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22">
            <a:off x="5516358" y="4724400"/>
            <a:ext cx="2162175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0EB981-396E-4834-9D40-929F3444518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14567" y="2402532"/>
            <a:ext cx="38935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</a:rPr>
              <a:t>Mental Health Professional, qualified as in Initial Examinations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</a:rPr>
              <a:t>Other Mental Health Professional, such as Licensed Clinical Social Worker, Nurse Practitioner, Nurse Specialist, or Physicians Assistant, under close supervision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0160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Insufficient Examinations</a:t>
            </a:r>
          </a:p>
        </p:txBody>
      </p:sp>
      <p:sp>
        <p:nvSpPr>
          <p:cNvPr id="94925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2229465"/>
          </a:xfrm>
        </p:spPr>
        <p:txBody>
          <a:bodyPr>
            <a:normAutofit lnSpcReduction="10000"/>
          </a:bodyPr>
          <a:lstStyle/>
          <a:p>
            <a:pPr marL="457200" indent="-223838"/>
            <a:r>
              <a:rPr lang="en-US" altLang="en-US" dirty="0"/>
              <a:t>VA examinations are to be conducted using DBQs which are disease and condition-specific </a:t>
            </a:r>
          </a:p>
          <a:p>
            <a:pPr marL="457200" indent="-223838"/>
            <a:r>
              <a:rPr lang="en-US" altLang="en-US" dirty="0"/>
              <a:t>Contain brief medical and industrial history</a:t>
            </a:r>
          </a:p>
          <a:p>
            <a:pPr marL="457200" indent="-223838"/>
            <a:r>
              <a:rPr lang="en-US" altLang="en-US" dirty="0"/>
              <a:t>Record subjective complaints</a:t>
            </a:r>
          </a:p>
          <a:p>
            <a:pPr marL="457200" indent="-223838"/>
            <a:r>
              <a:rPr lang="en-US" altLang="en-US" dirty="0"/>
              <a:t>Record objective findings</a:t>
            </a:r>
          </a:p>
          <a:p>
            <a:pPr marL="457200" indent="-223838"/>
            <a:r>
              <a:rPr lang="en-US" altLang="en-US" dirty="0"/>
              <a:t>List diagnosis of described conditions</a:t>
            </a:r>
          </a:p>
          <a:p>
            <a:pPr lvl="1">
              <a:spcBef>
                <a:spcPct val="50000"/>
              </a:spcBef>
              <a:buFontTx/>
              <a:buNone/>
            </a:pPr>
            <a:endParaRPr lang="en-US" altLang="en-US" sz="1875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26</a:t>
            </a:fld>
            <a:endParaRPr lang="en-US"/>
          </a:p>
        </p:txBody>
      </p:sp>
      <p:sp>
        <p:nvSpPr>
          <p:cNvPr id="94925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59269" y="5324476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endParaRPr lang="en-US" altLang="en-US" sz="1200"/>
          </a:p>
        </p:txBody>
      </p:sp>
      <p:sp>
        <p:nvSpPr>
          <p:cNvPr id="94925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400588"/>
            <a:ext cx="64641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33363" algn="l">
              <a:spcAft>
                <a:spcPts val="600"/>
              </a:spcAft>
            </a:pPr>
            <a:r>
              <a:rPr lang="en-US" altLang="en-US" sz="2000" dirty="0"/>
              <a:t>*If exam does not meet above criteria, it is insufficient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C8FC9-68D0-4045-8B0E-C1F51BA2CDA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200" y="4914421"/>
            <a:ext cx="833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b="1" dirty="0"/>
              <a:t>Please note:</a:t>
            </a:r>
            <a:r>
              <a:rPr lang="en-US" altLang="en-US" sz="2000" dirty="0"/>
              <a:t>  A claim should not be denied/reduced based upon an insufficient examination. </a:t>
            </a:r>
          </a:p>
        </p:txBody>
      </p:sp>
    </p:spTree>
    <p:extLst>
      <p:ext uri="{BB962C8B-B14F-4D97-AF65-F5344CB8AC3E}">
        <p14:creationId xmlns:p14="http://schemas.microsoft.com/office/powerpoint/2010/main" val="2003399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Evaluation Builder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496" y="1880498"/>
            <a:ext cx="7617007" cy="418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03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Evaluation Builder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791" y="1951625"/>
            <a:ext cx="7228417" cy="412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3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Evaluation Builder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72729"/>
            <a:ext cx="8229600" cy="368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6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713349"/>
            <a:ext cx="8229600" cy="4746445"/>
          </a:xfrm>
        </p:spPr>
        <p:txBody>
          <a:bodyPr>
            <a:normAutofit fontScale="47500" lnSpcReduction="20000"/>
          </a:bodyPr>
          <a:lstStyle/>
          <a:p>
            <a:pPr marL="225425" indent="-225425">
              <a:lnSpc>
                <a:spcPct val="120000"/>
              </a:lnSpc>
            </a:pPr>
            <a:r>
              <a:rPr lang="en-US" sz="3400" dirty="0"/>
              <a:t>38 CFR 3.302 – Service connection for mental unsoundness in suicide</a:t>
            </a:r>
          </a:p>
          <a:p>
            <a:pPr marL="225425" indent="-225425">
              <a:lnSpc>
                <a:spcPct val="120000"/>
              </a:lnSpc>
            </a:pPr>
            <a:r>
              <a:rPr lang="en-US" sz="3400" dirty="0"/>
              <a:t>38 CFR 3.304(f)(3) – Direct service connection; wartime and peacetime</a:t>
            </a:r>
          </a:p>
          <a:p>
            <a:pPr marL="225425" indent="-225425">
              <a:lnSpc>
                <a:spcPct val="120000"/>
              </a:lnSpc>
            </a:pPr>
            <a:r>
              <a:rPr lang="en-US" sz="3400" dirty="0"/>
              <a:t>38 CFR 3.307 – Presumptive service connection for chronic, tropical or prisoner-of-war related disease, or disease associated with exposure to certain herbicide agents; wartime and service on or after January 1, 1947</a:t>
            </a:r>
          </a:p>
          <a:p>
            <a:pPr marL="225425" indent="-225425">
              <a:lnSpc>
                <a:spcPct val="120000"/>
              </a:lnSpc>
            </a:pPr>
            <a:r>
              <a:rPr lang="en-US" sz="3400" dirty="0"/>
              <a:t>38 CFR 3.309(a) – Disease subject to presumptive service connection</a:t>
            </a:r>
          </a:p>
          <a:p>
            <a:pPr marL="225425" indent="-225425">
              <a:lnSpc>
                <a:spcPct val="120000"/>
              </a:lnSpc>
            </a:pPr>
            <a:r>
              <a:rPr lang="en-US" sz="3400" dirty="0"/>
              <a:t>38 CFR 3.344 – Stabilization of disability evaluations</a:t>
            </a:r>
          </a:p>
          <a:p>
            <a:pPr marL="225425" indent="-225425">
              <a:lnSpc>
                <a:spcPct val="120000"/>
              </a:lnSpc>
            </a:pPr>
            <a:r>
              <a:rPr lang="en-US" sz="3400" dirty="0"/>
              <a:t>38 CFR 3.327 – Reexaminations</a:t>
            </a:r>
          </a:p>
          <a:p>
            <a:pPr marL="225425" indent="-225425">
              <a:lnSpc>
                <a:spcPct val="120000"/>
              </a:lnSpc>
            </a:pPr>
            <a:r>
              <a:rPr lang="en-US" sz="3400" dirty="0"/>
              <a:t>38 CFR 3.384 – Psychosis</a:t>
            </a:r>
          </a:p>
          <a:p>
            <a:pPr marL="225425" indent="-225425">
              <a:lnSpc>
                <a:spcPct val="120000"/>
              </a:lnSpc>
            </a:pPr>
            <a:r>
              <a:rPr lang="en-US" sz="3400" dirty="0"/>
              <a:t>38 CFR 4.125 – Diagnosis of mental disorders</a:t>
            </a:r>
          </a:p>
          <a:p>
            <a:pPr marL="225425" indent="-225425">
              <a:lnSpc>
                <a:spcPct val="120000"/>
              </a:lnSpc>
            </a:pPr>
            <a:r>
              <a:rPr lang="en-US" sz="3400" dirty="0"/>
              <a:t>38 CFR 4.126 – Evaluation of disability from mental disorders</a:t>
            </a:r>
          </a:p>
          <a:p>
            <a:pPr marL="225425" indent="-225425">
              <a:lnSpc>
                <a:spcPct val="120000"/>
              </a:lnSpc>
            </a:pPr>
            <a:r>
              <a:rPr lang="en-US" sz="3400" dirty="0"/>
              <a:t>38 CFR 4.127 – Intellectual disability and personality disorders</a:t>
            </a:r>
          </a:p>
          <a:p>
            <a:pPr marL="225425" indent="-225425">
              <a:lnSpc>
                <a:spcPct val="120000"/>
              </a:lnSpc>
            </a:pPr>
            <a:r>
              <a:rPr lang="en-US" sz="3400" dirty="0"/>
              <a:t>38 CFR 4.128 – Convalescence ratings following extended hospitalization</a:t>
            </a:r>
          </a:p>
          <a:p>
            <a:pPr marL="225425" indent="-225425">
              <a:lnSpc>
                <a:spcPct val="120000"/>
              </a:lnSpc>
            </a:pPr>
            <a:r>
              <a:rPr lang="en-US" sz="3400" dirty="0"/>
              <a:t>38 CFR 4.129 – Mental disorders due to traumatic stress</a:t>
            </a:r>
          </a:p>
          <a:p>
            <a:pPr marL="225425" indent="-225425">
              <a:lnSpc>
                <a:spcPct val="120000"/>
              </a:lnSpc>
            </a:pPr>
            <a:r>
              <a:rPr lang="en-US" sz="3400" dirty="0"/>
              <a:t>38 CFR 4.130 – Schedule of ratings - mental disorders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09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Evaluation Builder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/>
            <a:r>
              <a:rPr lang="en-US" dirty="0"/>
              <a:t>The Evaluation Builder gives the option of granting one higher or one lower level of evaluation</a:t>
            </a:r>
          </a:p>
          <a:p>
            <a:pPr marL="225425" indent="-225425"/>
            <a:r>
              <a:rPr lang="en-US" dirty="0"/>
              <a:t>Evaluations should be assigned based on the </a:t>
            </a:r>
            <a:r>
              <a:rPr lang="en-US" i="1" dirty="0"/>
              <a:t>entire</a:t>
            </a:r>
            <a:r>
              <a:rPr lang="en-US" dirty="0"/>
              <a:t> body of evidence, not solely on the DBQ</a:t>
            </a:r>
          </a:p>
          <a:p>
            <a:pPr marL="225425" indent="-225425"/>
            <a:r>
              <a:rPr lang="en-US" dirty="0"/>
              <a:t>Determine the most appropriate evaluation, based on all available evidence, and support the evaluation in the narrative of the rating decision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86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Reductions in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2386781"/>
          </a:xfrm>
        </p:spPr>
        <p:txBody>
          <a:bodyPr/>
          <a:lstStyle/>
          <a:p>
            <a:pPr marL="225425" indent="-225425"/>
            <a:r>
              <a:rPr lang="en-US" dirty="0"/>
              <a:t>Do not make drastic reductions in evaluations in ratings for psychiatric disorders if a reduction to an intermediate rate is more in agreement with the degree of disability. </a:t>
            </a:r>
          </a:p>
          <a:p>
            <a:pPr marL="225425" indent="-225425"/>
            <a:r>
              <a:rPr lang="en-US" dirty="0"/>
              <a:t>Observe the general policy of gradually reducing the evaluation to afford the Veteran all possible opportunities for adjustment.</a:t>
            </a:r>
          </a:p>
          <a:p>
            <a:pPr marL="225425" indent="-225425"/>
            <a:r>
              <a:rPr lang="en-US" dirty="0"/>
              <a:t>Reference: For more information on the stabilization of disability evaluations, see 38 CFR 3.344.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BA5A6-2320-42DC-B4E3-DAEF93A4172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0" y="4579597"/>
            <a:ext cx="3844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M21-1, Part III, Subpart iv.H.1.e  </a:t>
            </a:r>
          </a:p>
        </p:txBody>
      </p:sp>
    </p:spTree>
    <p:extLst>
      <p:ext uri="{BB962C8B-B14F-4D97-AF65-F5344CB8AC3E}">
        <p14:creationId xmlns:p14="http://schemas.microsoft.com/office/powerpoint/2010/main" val="2336099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sz="2700" dirty="0"/>
              <a:t>Evaluating Coexisting Mental and Physical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655142"/>
          </a:xfrm>
        </p:spPr>
        <p:txBody>
          <a:bodyPr>
            <a:normAutofit fontScale="92500"/>
          </a:bodyPr>
          <a:lstStyle/>
          <a:p>
            <a:pPr marL="225425" indent="-225425">
              <a:lnSpc>
                <a:spcPct val="110000"/>
              </a:lnSpc>
            </a:pPr>
            <a:r>
              <a:rPr lang="en-US" dirty="0"/>
              <a:t>Avoid assigning separate evaluations for SC disabilities based on the same manifestations as this constitutes pyramiding. To warrant separate evaluations, symptoms considered must be distinct and not overlap.</a:t>
            </a:r>
          </a:p>
          <a:p>
            <a:pPr marL="225425" indent="-225425">
              <a:lnSpc>
                <a:spcPct val="110000"/>
              </a:lnSpc>
            </a:pPr>
            <a:r>
              <a:rPr lang="en-US" dirty="0"/>
              <a:t>Example: PTSD and fibromyalgia may not be assigned separate evaluations based on shared symptoms of anxiety as this represents rating the same manifestations twice.</a:t>
            </a:r>
          </a:p>
          <a:p>
            <a:pPr marL="225425" indent="-225425">
              <a:lnSpc>
                <a:spcPct val="110000"/>
              </a:lnSpc>
            </a:pPr>
            <a:r>
              <a:rPr lang="en-US" dirty="0"/>
              <a:t>References: For more information on</a:t>
            </a:r>
          </a:p>
          <a:p>
            <a:pPr marL="461963" lvl="1" indent="-236538">
              <a:lnSpc>
                <a:spcPct val="110000"/>
              </a:lnSpc>
            </a:pPr>
            <a:r>
              <a:rPr lang="en-US" dirty="0"/>
              <a:t>evaluating a single disability that has been diagnosed both as a physical condition and as a mental disorder, see 38 CFR 4.126, and</a:t>
            </a:r>
          </a:p>
          <a:p>
            <a:pPr marL="461963" lvl="1" indent="-236538">
              <a:lnSpc>
                <a:spcPct val="110000"/>
              </a:lnSpc>
            </a:pPr>
            <a:r>
              <a:rPr lang="en-US" dirty="0"/>
              <a:t>pyramiding, see 38 CFR 4.14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2E3F4-C9EA-45A2-8912-BDD75C8FBD6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955458" y="5712542"/>
            <a:ext cx="362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M21-1, Part III, Subpart iv.4.H.1.i </a:t>
            </a:r>
          </a:p>
        </p:txBody>
      </p:sp>
    </p:spTree>
    <p:extLst>
      <p:ext uri="{BB962C8B-B14F-4D97-AF65-F5344CB8AC3E}">
        <p14:creationId xmlns:p14="http://schemas.microsoft.com/office/powerpoint/2010/main" val="3706350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Potential Pyramiding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66078"/>
            <a:ext cx="8229600" cy="690715"/>
          </a:xfrm>
        </p:spPr>
        <p:txBody>
          <a:bodyPr>
            <a:noAutofit/>
          </a:bodyPr>
          <a:lstStyle/>
          <a:p>
            <a:pPr marL="225425" indent="-2254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There are several physical conditions that include similar symptoms as mental conditions. These include: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C5396-A550-49BB-A6D1-20A80F35022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03008" y="2601037"/>
            <a:ext cx="1425677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DC 8045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DC 5025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DC 6351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DC 7903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DC 8914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DC 6354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42D83-321C-44C5-A668-FEA14FA4985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128685" y="2601036"/>
            <a:ext cx="2930013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700" dirty="0"/>
              <a:t>TBI</a:t>
            </a:r>
          </a:p>
          <a:p>
            <a:pPr>
              <a:spcAft>
                <a:spcPts val="600"/>
              </a:spcAft>
            </a:pPr>
            <a:endParaRPr lang="en-US" sz="1700" dirty="0"/>
          </a:p>
          <a:p>
            <a:pPr>
              <a:spcAft>
                <a:spcPts val="600"/>
              </a:spcAft>
            </a:pPr>
            <a:r>
              <a:rPr lang="en-US" sz="1700" dirty="0"/>
              <a:t>fibromyalgia</a:t>
            </a:r>
          </a:p>
          <a:p>
            <a:pPr>
              <a:spcAft>
                <a:spcPts val="600"/>
              </a:spcAft>
            </a:pPr>
            <a:endParaRPr lang="en-US" sz="1700" dirty="0"/>
          </a:p>
          <a:p>
            <a:pPr>
              <a:spcAft>
                <a:spcPts val="600"/>
              </a:spcAft>
            </a:pPr>
            <a:r>
              <a:rPr lang="en-US" sz="1700" dirty="0"/>
              <a:t>HIV</a:t>
            </a:r>
          </a:p>
          <a:p>
            <a:pPr>
              <a:spcAft>
                <a:spcPts val="600"/>
              </a:spcAft>
            </a:pPr>
            <a:endParaRPr lang="en-US" sz="1700" dirty="0"/>
          </a:p>
          <a:p>
            <a:pPr>
              <a:spcAft>
                <a:spcPts val="600"/>
              </a:spcAft>
            </a:pPr>
            <a:r>
              <a:rPr lang="en-US" sz="1700" dirty="0"/>
              <a:t>hypothyroidism </a:t>
            </a:r>
          </a:p>
          <a:p>
            <a:pPr>
              <a:spcAft>
                <a:spcPts val="600"/>
              </a:spcAft>
            </a:pPr>
            <a:endParaRPr lang="en-US" sz="1700" dirty="0"/>
          </a:p>
          <a:p>
            <a:pPr>
              <a:spcAft>
                <a:spcPts val="600"/>
              </a:spcAft>
            </a:pPr>
            <a:r>
              <a:rPr lang="en-US" sz="1700" dirty="0"/>
              <a:t>epilepsy 	</a:t>
            </a:r>
          </a:p>
          <a:p>
            <a:pPr>
              <a:spcAft>
                <a:spcPts val="600"/>
              </a:spcAft>
            </a:pPr>
            <a:endParaRPr lang="en-US" sz="1700" dirty="0"/>
          </a:p>
          <a:p>
            <a:pPr>
              <a:spcAft>
                <a:spcPts val="600"/>
              </a:spcAft>
            </a:pPr>
            <a:r>
              <a:rPr lang="en-US" sz="1700" dirty="0"/>
              <a:t>chronic fatigue syndrome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D004C-A206-4883-95E1-A7C2E99E8BB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807384" y="2601035"/>
            <a:ext cx="424753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700" dirty="0"/>
              <a:t>memory loss, neurobehavioral effects</a:t>
            </a:r>
          </a:p>
          <a:p>
            <a:pPr>
              <a:spcAft>
                <a:spcPts val="600"/>
              </a:spcAft>
            </a:pPr>
            <a:endParaRPr lang="en-US" sz="1700" dirty="0"/>
          </a:p>
          <a:p>
            <a:pPr>
              <a:spcAft>
                <a:spcPts val="600"/>
              </a:spcAft>
            </a:pPr>
            <a:r>
              <a:rPr lang="en-US" sz="1700" dirty="0"/>
              <a:t>depression, anxiety, sleep disturbance</a:t>
            </a:r>
          </a:p>
          <a:p>
            <a:pPr>
              <a:spcAft>
                <a:spcPts val="600"/>
              </a:spcAft>
            </a:pPr>
            <a:endParaRPr lang="en-US" sz="1700" dirty="0"/>
          </a:p>
          <a:p>
            <a:pPr>
              <a:spcAft>
                <a:spcPts val="600"/>
              </a:spcAft>
            </a:pPr>
            <a:r>
              <a:rPr lang="en-US" sz="1700" dirty="0"/>
              <a:t>depression, memory loss</a:t>
            </a:r>
          </a:p>
          <a:p>
            <a:pPr>
              <a:spcAft>
                <a:spcPts val="600"/>
              </a:spcAft>
            </a:pPr>
            <a:endParaRPr lang="en-US" sz="1700" dirty="0"/>
          </a:p>
          <a:p>
            <a:pPr>
              <a:spcAft>
                <a:spcPts val="1200"/>
              </a:spcAft>
            </a:pPr>
            <a:r>
              <a:rPr lang="en-US" sz="1700" dirty="0"/>
              <a:t>mental disturbance (dementia, slowing of thought, depression)</a:t>
            </a:r>
            <a:endParaRPr lang="en-US" sz="2000" dirty="0"/>
          </a:p>
          <a:p>
            <a:pPr>
              <a:spcAft>
                <a:spcPts val="3000"/>
              </a:spcAft>
            </a:pPr>
            <a:r>
              <a:rPr lang="en-US" sz="1700" dirty="0"/>
              <a:t>hallucinations, memory abnormalities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1700" dirty="0"/>
              <a:t>sleep disturbance </a:t>
            </a:r>
          </a:p>
        </p:txBody>
      </p:sp>
    </p:spTree>
    <p:extLst>
      <p:ext uri="{BB962C8B-B14F-4D97-AF65-F5344CB8AC3E}">
        <p14:creationId xmlns:p14="http://schemas.microsoft.com/office/powerpoint/2010/main" val="3778728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Future 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2376948"/>
          </a:xfrm>
        </p:spPr>
        <p:txBody>
          <a:bodyPr>
            <a:normAutofit lnSpcReduction="10000"/>
          </a:bodyPr>
          <a:lstStyle/>
          <a:p>
            <a:pPr marL="225425" indent="-225425"/>
            <a:r>
              <a:rPr lang="en-US" dirty="0"/>
              <a:t>Reexaminations (future exams) are required when assigning a pre-stabilization ratings per 38 CFR 4.28</a:t>
            </a:r>
          </a:p>
          <a:p>
            <a:pPr marL="225425" indent="-225425"/>
            <a:r>
              <a:rPr lang="en-US" dirty="0"/>
              <a:t>Future exams should not be scheduled normally unless the criteria of 38 CFR 3.327 are met</a:t>
            </a:r>
          </a:p>
          <a:p>
            <a:pPr marL="225425" indent="-225425"/>
            <a:r>
              <a:rPr lang="en-US" dirty="0"/>
              <a:t>Important:  When deciding if a disability is static or not, only order a future examination if there is </a:t>
            </a:r>
            <a:r>
              <a:rPr lang="en-US" b="1" i="1" dirty="0"/>
              <a:t>objective</a:t>
            </a:r>
            <a:r>
              <a:rPr lang="en-US" dirty="0"/>
              <a:t> evidence stating </a:t>
            </a:r>
            <a:r>
              <a:rPr lang="en-US" b="1" i="1" dirty="0"/>
              <a:t>clearly</a:t>
            </a:r>
            <a:r>
              <a:rPr lang="en-US" dirty="0"/>
              <a:t> a disability is </a:t>
            </a:r>
            <a:r>
              <a:rPr lang="en-US" b="1" i="1" dirty="0"/>
              <a:t>likely</a:t>
            </a:r>
            <a:r>
              <a:rPr lang="en-US" dirty="0"/>
              <a:t> to improve.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1E9D8-AA13-44F7-821C-03248D07058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63729" y="4611252"/>
            <a:ext cx="39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M21-1 Part III, Subpart iv.3.B.2.c </a:t>
            </a:r>
          </a:p>
        </p:txBody>
      </p:sp>
    </p:spTree>
    <p:extLst>
      <p:ext uri="{BB962C8B-B14F-4D97-AF65-F5344CB8AC3E}">
        <p14:creationId xmlns:p14="http://schemas.microsoft.com/office/powerpoint/2010/main" val="1622886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Substance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2396613"/>
          </a:xfrm>
        </p:spPr>
        <p:txBody>
          <a:bodyPr/>
          <a:lstStyle/>
          <a:p>
            <a:pPr marL="225425" indent="-225425"/>
            <a:r>
              <a:rPr lang="en-US" dirty="0"/>
              <a:t>Service connection for alcohol abuse as a primary condition is prohibited</a:t>
            </a:r>
          </a:p>
          <a:p>
            <a:pPr marL="225425" indent="-225425"/>
            <a:r>
              <a:rPr lang="en-US" dirty="0"/>
              <a:t>Service connection for drug abuse in claims filed after November 1, 1990, is prohibited</a:t>
            </a:r>
          </a:p>
          <a:p>
            <a:pPr marL="225425" indent="-225425"/>
            <a:r>
              <a:rPr lang="en-US" dirty="0"/>
              <a:t>However, service connection is allowed for an alcohol-abuse or drug-abuse disability acquired as secondary to, or as a symptom of, a Veteran’s service-connected disability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D075E-9886-45EE-A394-B5B0F142BE9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224981" y="4583131"/>
            <a:ext cx="54618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000" i="1" dirty="0"/>
              <a:t>Allen v. </a:t>
            </a:r>
            <a:r>
              <a:rPr lang="en-US" sz="2000" i="1" dirty="0" err="1"/>
              <a:t>Principi</a:t>
            </a:r>
            <a:r>
              <a:rPr lang="en-US" sz="2000" i="1" dirty="0"/>
              <a:t> 237 F.3d 1368 (Fed. Cir. 2001)</a:t>
            </a:r>
          </a:p>
          <a:p>
            <a:pPr algn="r">
              <a:spcAft>
                <a:spcPts val="600"/>
              </a:spcAft>
            </a:pPr>
            <a:r>
              <a:rPr lang="en-US" sz="2000" i="1" dirty="0"/>
              <a:t>M21-1 Part IV, Subpart ii.2.K.2&amp;3</a:t>
            </a:r>
          </a:p>
        </p:txBody>
      </p:sp>
    </p:spTree>
    <p:extLst>
      <p:ext uri="{BB962C8B-B14F-4D97-AF65-F5344CB8AC3E}">
        <p14:creationId xmlns:p14="http://schemas.microsoft.com/office/powerpoint/2010/main" val="1164504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FSADs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9836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Female Sexual Arousal Disorder (FSAD) is the lack of, or significantly reduced, sexual interest/arousal. There are both psychological and biological causes of FSAD, and the two often overlap.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51498-0ABA-4843-ADF3-6118AEA74E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3041053"/>
            <a:ext cx="8229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FSAD or sexual dysfunction as secondary to a mental health disability and the examination threshold described in 38 CFR 3.159(c)(4) is met then order the appropriate mental health DBQ as well as the gynecological DBQ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There is specific language to be included in the exam request, found in M21-1, III.iv.4.I </a:t>
            </a:r>
          </a:p>
        </p:txBody>
      </p:sp>
    </p:spTree>
    <p:extLst>
      <p:ext uri="{BB962C8B-B14F-4D97-AF65-F5344CB8AC3E}">
        <p14:creationId xmlns:p14="http://schemas.microsoft.com/office/powerpoint/2010/main" val="756998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Other Issues for </a:t>
            </a:r>
            <a:br>
              <a:rPr lang="en-US" altLang="en-US" dirty="0"/>
            </a:br>
            <a:r>
              <a:rPr lang="en-US" altLang="en-US" dirty="0"/>
              <a:t>Rating Consideration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/>
            <a:r>
              <a:rPr lang="en-US" altLang="en-US" dirty="0"/>
              <a:t>Individual </a:t>
            </a:r>
            <a:r>
              <a:rPr lang="en-US" altLang="en-US" dirty="0" err="1"/>
              <a:t>Unemployability</a:t>
            </a:r>
            <a:endParaRPr lang="en-US" altLang="en-US" dirty="0"/>
          </a:p>
          <a:p>
            <a:pPr marL="225425" indent="-225425"/>
            <a:r>
              <a:rPr lang="en-US" altLang="en-US" dirty="0"/>
              <a:t>Service connection for Mental Unsoundness in Suicide (38 CFR 3.302)</a:t>
            </a:r>
          </a:p>
          <a:p>
            <a:pPr marL="225425" indent="-225425"/>
            <a:r>
              <a:rPr lang="en-US" altLang="en-US" kern="1200" dirty="0">
                <a:cs typeface="+mn-cs"/>
              </a:rPr>
              <a:t>Competency (38 CFR 3.353)</a:t>
            </a:r>
          </a:p>
          <a:p>
            <a:pPr marL="225425" indent="-225425"/>
            <a:r>
              <a:rPr lang="en-US" altLang="en-US" kern="1200" dirty="0">
                <a:cs typeface="+mn-cs"/>
              </a:rPr>
              <a:t>Determination of Insanity (38 CFR 3.354)</a:t>
            </a:r>
          </a:p>
          <a:p>
            <a:pPr marL="225425" indent="-225425"/>
            <a:r>
              <a:rPr lang="en-US" altLang="en-US" kern="1200" dirty="0">
                <a:cs typeface="+mn-cs"/>
              </a:rPr>
              <a:t>Psychosis under 38 USC 1702</a:t>
            </a:r>
            <a:r>
              <a:rPr lang="en-US" altLang="en-US" sz="1650" kern="1200" dirty="0">
                <a:cs typeface="+mn-cs"/>
              </a:rPr>
              <a:t> </a:t>
            </a:r>
            <a:endParaRPr lang="en-US" altLang="en-US" kern="1200" dirty="0"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37</a:t>
            </a:fld>
            <a:endParaRPr lang="en-US"/>
          </a:p>
        </p:txBody>
      </p:sp>
      <p:sp>
        <p:nvSpPr>
          <p:cNvPr id="94515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59269" y="548640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99177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4D55-5284-4B16-B667-F75AB4AF621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64F6C6-A4E7-4F61-9BC1-62DCEB392D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7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>
                <a:effectLst/>
              </a:rPr>
              <a:t>Review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2CE6A-75D8-465F-8090-8906FE82DF5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28288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1F497D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033562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lvl="0" indent="-225425" hangingPunct="0"/>
            <a:r>
              <a:rPr lang="en-US" dirty="0"/>
              <a:t>M21-1, Part III, Subpart iv.4.H.6 - Deciding a Claim for Service Connection for PTSD</a:t>
            </a:r>
          </a:p>
          <a:p>
            <a:pPr marL="225425" lvl="0" indent="-225425" hangingPunct="0"/>
            <a:r>
              <a:rPr lang="en-US" dirty="0"/>
              <a:t>M21-1, Part III, Subpart iv.3.D.2 - Examination Report Requirements</a:t>
            </a:r>
          </a:p>
          <a:p>
            <a:pPr marL="225425" lvl="0" indent="-225425" hangingPunct="0"/>
            <a:r>
              <a:rPr lang="en-US" dirty="0"/>
              <a:t>M21-1, Part III, Subpart iv, 3, B - Scheduling Examinations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2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46" name="Rectangle 10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Diagnosis of Mental Disorders 38 CFR 4.125</a:t>
            </a:r>
          </a:p>
        </p:txBody>
      </p:sp>
      <p:sp>
        <p:nvSpPr>
          <p:cNvPr id="756744" name="Rectangle 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lvl="1" indent="-225425"/>
            <a:r>
              <a:rPr lang="en-US" sz="2000" dirty="0"/>
              <a:t>If the diagnosis of a mental disorder does not conform to DSM-5, or is not supported by the findings on the examination report, the rating agency </a:t>
            </a:r>
            <a:r>
              <a:rPr lang="en-US" sz="2000" b="1" i="1" dirty="0"/>
              <a:t>shall</a:t>
            </a:r>
            <a:r>
              <a:rPr lang="en-US" sz="2000" dirty="0"/>
              <a:t> return the report to the examiner to substantiate the diagnosis.</a:t>
            </a:r>
          </a:p>
          <a:p>
            <a:pPr marL="225425" lvl="1" indent="-225425"/>
            <a:endParaRPr lang="en-US" altLang="en-US" sz="2000" dirty="0"/>
          </a:p>
          <a:p>
            <a:pPr marL="225425" lvl="1" indent="-225425"/>
            <a:r>
              <a:rPr lang="en-US" altLang="en-US" sz="2000" b="1" dirty="0"/>
              <a:t>REMEMBER:</a:t>
            </a:r>
            <a:r>
              <a:rPr lang="en-US" altLang="en-US" sz="2000" dirty="0"/>
              <a:t>   Diagnosis is the responsibility of a </a:t>
            </a:r>
            <a:r>
              <a:rPr lang="en-US" altLang="en-US" sz="2000" u="sng" dirty="0"/>
              <a:t>medical professional</a:t>
            </a:r>
            <a:r>
              <a:rPr lang="en-US" altLang="en-US" sz="2000" dirty="0"/>
              <a:t>!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5</a:t>
            </a:fld>
            <a:endParaRPr lang="en-US"/>
          </a:p>
        </p:txBody>
      </p:sp>
      <p:sp>
        <p:nvSpPr>
          <p:cNvPr id="75674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21214" y="5772150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350"/>
          </a:p>
        </p:txBody>
      </p:sp>
    </p:spTree>
    <p:extLst>
      <p:ext uri="{BB962C8B-B14F-4D97-AF65-F5344CB8AC3E}">
        <p14:creationId xmlns:p14="http://schemas.microsoft.com/office/powerpoint/2010/main" val="134029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46" name="Rectangle 10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Diagnosis of Mental Disorders 38 CFR 4.125</a:t>
            </a:r>
          </a:p>
        </p:txBody>
      </p:sp>
      <p:sp>
        <p:nvSpPr>
          <p:cNvPr id="756744" name="Rectangle 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 marL="225425" indent="-225425"/>
            <a:r>
              <a:rPr lang="en-US" dirty="0"/>
              <a:t>If the diagnosis of a psychiatric condition is changed, the rating activity must determine if this represents</a:t>
            </a:r>
          </a:p>
          <a:p>
            <a:pPr marL="461963" lvl="1" indent="-236538"/>
            <a:r>
              <a:rPr lang="en-US" dirty="0"/>
              <a:t>progression of the prior disorder</a:t>
            </a:r>
          </a:p>
          <a:p>
            <a:pPr marL="461963" lvl="1" indent="-236538"/>
            <a:r>
              <a:rPr lang="en-US" dirty="0"/>
              <a:t>correction of an error in the prior diagnosis, or</a:t>
            </a:r>
          </a:p>
          <a:p>
            <a:pPr marL="461963" lvl="1" indent="-236538"/>
            <a:r>
              <a:rPr lang="en-US" dirty="0"/>
              <a:t>development of a new and separate condition.</a:t>
            </a:r>
          </a:p>
          <a:p>
            <a:pPr marL="628650" lvl="1" indent="-285750"/>
            <a:endParaRPr lang="en-US" dirty="0"/>
          </a:p>
          <a:p>
            <a:pPr marL="225425" indent="-225425"/>
            <a:r>
              <a:rPr lang="en-US" dirty="0"/>
              <a:t>If this is not clear from the available records, a determination by an examiner is required. </a:t>
            </a:r>
          </a:p>
          <a:p>
            <a:pPr marL="225425" indent="-225425"/>
            <a:r>
              <a:rPr lang="en-US" dirty="0"/>
              <a:t>Changes from DSM IV to DSM V included changes in naming conventions and diagnostic codes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/>
          </a:p>
        </p:txBody>
      </p:sp>
      <p:sp>
        <p:nvSpPr>
          <p:cNvPr id="75674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21214" y="5772150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63112F-75A8-4B84-843E-CA88DCFDF2A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713579" y="5572095"/>
            <a:ext cx="401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M21-1, Part III, Subpart iv.4.H.1.c </a:t>
            </a:r>
          </a:p>
        </p:txBody>
      </p:sp>
    </p:spTree>
    <p:extLst>
      <p:ext uri="{BB962C8B-B14F-4D97-AF65-F5344CB8AC3E}">
        <p14:creationId xmlns:p14="http://schemas.microsoft.com/office/powerpoint/2010/main" val="78062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46" name="Rectangle 10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Evaluation of Mental Disorders 38 CFR 4.126</a:t>
            </a:r>
          </a:p>
        </p:txBody>
      </p:sp>
      <p:sp>
        <p:nvSpPr>
          <p:cNvPr id="756744" name="Rectangle 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>
              <a:lnSpc>
                <a:spcPct val="110000"/>
              </a:lnSpc>
            </a:pPr>
            <a:r>
              <a:rPr lang="en-US" altLang="en-US" dirty="0"/>
              <a:t>Consider all available evidence including;</a:t>
            </a:r>
          </a:p>
          <a:p>
            <a:pPr marL="461963" lvl="1" indent="-236538">
              <a:lnSpc>
                <a:spcPct val="110000"/>
              </a:lnSpc>
            </a:pPr>
            <a:r>
              <a:rPr lang="en-US" altLang="en-US" dirty="0"/>
              <a:t>Social impairment</a:t>
            </a:r>
          </a:p>
          <a:p>
            <a:pPr marL="461963" lvl="1" indent="-236538">
              <a:lnSpc>
                <a:spcPct val="110000"/>
              </a:lnSpc>
            </a:pPr>
            <a:r>
              <a:rPr lang="en-US" altLang="en-US" dirty="0"/>
              <a:t>Industrial impairment</a:t>
            </a:r>
          </a:p>
          <a:p>
            <a:pPr lvl="1">
              <a:lnSpc>
                <a:spcPct val="110000"/>
              </a:lnSpc>
            </a:pPr>
            <a:endParaRPr lang="en-US" altLang="en-US" dirty="0"/>
          </a:p>
          <a:p>
            <a:pPr marL="225425" indent="-225425">
              <a:lnSpc>
                <a:spcPct val="110000"/>
              </a:lnSpc>
            </a:pPr>
            <a:r>
              <a:rPr lang="en-US" altLang="en-US" dirty="0"/>
              <a:t>Be aware of disabilities that impact other body systems (e.g., head injury)</a:t>
            </a:r>
          </a:p>
          <a:p>
            <a:pPr>
              <a:lnSpc>
                <a:spcPct val="110000"/>
              </a:lnSpc>
            </a:pPr>
            <a:endParaRPr lang="en-US" altLang="en-US" sz="1800" dirty="0"/>
          </a:p>
          <a:p>
            <a:pPr marL="225425" indent="-225425">
              <a:lnSpc>
                <a:spcPct val="110000"/>
              </a:lnSpc>
            </a:pPr>
            <a:r>
              <a:rPr lang="en-US" altLang="en-US" dirty="0"/>
              <a:t>Evaluate disabilities identified as both mental and physical disorders under the diagnostic code that represents the most disabling feature of condition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/>
          </a:p>
        </p:txBody>
      </p:sp>
      <p:sp>
        <p:nvSpPr>
          <p:cNvPr id="75674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21214" y="5772150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350"/>
          </a:p>
        </p:txBody>
      </p:sp>
    </p:spTree>
    <p:extLst>
      <p:ext uri="{BB962C8B-B14F-4D97-AF65-F5344CB8AC3E}">
        <p14:creationId xmlns:p14="http://schemas.microsoft.com/office/powerpoint/2010/main" val="1886012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7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Intellectual disability and personality disorder</a:t>
            </a:r>
            <a:br>
              <a:rPr lang="en-US" altLang="en-US" dirty="0"/>
            </a:br>
            <a:r>
              <a:rPr lang="en-US" altLang="en-US" dirty="0"/>
              <a:t>38 CFR 4.127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/>
          </a:p>
        </p:txBody>
      </p:sp>
      <p:sp>
        <p:nvSpPr>
          <p:cNvPr id="75571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59739" y="5589985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5724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0352" y="2032464"/>
            <a:ext cx="81711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75000"/>
            </a:pPr>
            <a:r>
              <a:rPr lang="en-US" altLang="en-US" sz="2000" dirty="0"/>
              <a:t>Intellectual disability and personality disorders are not diseases or injuries for compensation purposes, except;</a:t>
            </a:r>
            <a:r>
              <a:rPr lang="en-US" altLang="en-US" sz="2000" i="1" dirty="0"/>
              <a:t>  </a:t>
            </a:r>
            <a:endParaRPr lang="en-US" alt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939D1-4B4A-447E-9D95-1732D60217A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flipH="1">
            <a:off x="530352" y="3069887"/>
            <a:ext cx="80658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when those disabilities are determined to be secondary to service connected disabilities, or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altLang="en-US" sz="2000" dirty="0"/>
              <a:t>		       </a:t>
            </a:r>
            <a:endParaRPr lang="en-US" altLang="en-US" sz="2000" b="1" i="1" dirty="0"/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those disabilities resulting from a mental disorder that apply to intellectual disability or a personality disorder </a:t>
            </a:r>
          </a:p>
        </p:txBody>
      </p:sp>
    </p:spTree>
    <p:extLst>
      <p:ext uri="{BB962C8B-B14F-4D97-AF65-F5344CB8AC3E}">
        <p14:creationId xmlns:p14="http://schemas.microsoft.com/office/powerpoint/2010/main" val="415880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altLang="en-US" dirty="0"/>
              <a:t>Convalescence Ratings Following Extended Hospitalizations 38 CFR 4.128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/>
            <a:r>
              <a:rPr lang="en-US" dirty="0"/>
              <a:t>Continue indefinitely a total evaluation for a mental due to a continuous period of hospitalization lasting six months or more</a:t>
            </a:r>
          </a:p>
          <a:p>
            <a:pPr marL="225425" indent="-225425"/>
            <a:r>
              <a:rPr lang="en-US" dirty="0"/>
              <a:t>A mandatory exam is to be scheduled six months after the Veteran is discharged or released to </a:t>
            </a:r>
            <a:r>
              <a:rPr lang="en-US" dirty="0" err="1"/>
              <a:t>nonbed</a:t>
            </a:r>
            <a:r>
              <a:rPr lang="en-US" dirty="0"/>
              <a:t> care</a:t>
            </a:r>
          </a:p>
          <a:p>
            <a:pPr marL="225425" indent="-225425"/>
            <a:r>
              <a:rPr lang="en-US" dirty="0"/>
              <a:t>Changes in evaluation as a result of above mentioned exam are subject to the provisions of 38 CFR 3.105(e)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81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4&quot;/&gt;&lt;lineCharCount val=&quot;9&quot;/&gt;&lt;lineCharCount val=&quot;42&quot;/&gt;&lt;lineCharCount val=&quot;27&quot;/&gt;&lt;/TableIndex&gt;&lt;/ShapeTextInfo&gt;"/>
  <p:tag name="HTML_SHAPEINFO" val="&lt;ThreeDShapeInfo&gt;&lt;uuid val=&quot;{39D76AAE-6261-4655-81B8-5E320C258DD1}&quot;/&gt;&lt;isInvalidForFieldText val=&quot;0&quot;/&gt;&lt;Image&gt;&lt;filename val=&quot;C:\Users\User\AppData\Local\Temp\CP26404104636484Session\CPTrustFolder26404104636500\PPTImport26404188594937\data\asimages\{39D76AAE-6261-4655-81B8-5E320C258DD1}_19.png&quot;/&gt;&lt;left val=&quot;53&quot;/&gt;&lt;top val=&quot;330&quot;/&gt;&lt;width val=&quot;865&quot;/&gt;&lt;height val=&quot;262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BC238B7-1F8E-49C9-B793-DB2CE0766B14}&quot;/&gt;&lt;isInvalidForFieldText val=&quot;0&quot;/&gt;&lt;Image&gt;&lt;filename val=&quot;C:\Users\User\AppData\Local\Temp\CP26404104636484Session\CPTrustFolder26404104636500\PPTImport26404188594937\data\asimages\{7BC238B7-1F8E-49C9-B793-DB2CE0766B14}_19.png&quot;/&gt;&lt;left val=&quot;727&quot;/&gt;&lt;top val=&quot;687&quot;/&gt;&lt;width val=&quot;226&quot;/&gt;&lt;height val=&quot;45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0&quot;/&gt;&lt;lineCharCount val=&quot;26&quot;/&gt;&lt;/TableIndex&gt;&lt;/ShapeTextInfo&gt;"/>
  <p:tag name="HTML_SHAPEINFO" val="&lt;ThreeDShapeInfo&gt;&lt;uuid val=&quot;{58274333-C42F-4ECA-AE65-D89ECD4BD9F7}&quot;/&gt;&lt;isInvalidForFieldText val=&quot;0&quot;/&gt;&lt;Image&gt;&lt;filename val=&quot;C:\Users\User\AppData\Local\Temp\CP26404104636484Session\CPTrustFolder26404104636500\PPTImport26404188594937\data\asimages\{58274333-C42F-4ECA-AE65-D89ECD4BD9F7}_19.png&quot;/&gt;&lt;left val=&quot;47&quot;/&gt;&lt;top val=&quot;211&quot;/&gt;&lt;width val=&quot;876&quot;/&gt;&lt;height val=&quot;97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27&quot;/&gt;&lt;/TableIndex&gt;&lt;/ShapeTextInfo&gt;"/>
  <p:tag name="HTML_SHAPEINFO" val="&lt;ThreeDShapeInfo&gt;&lt;uuid val=&quot;{99C1F2C6-E91F-48C9-9D45-0C8F69C5A0A8}&quot;/&gt;&lt;isInvalidForFieldText val=&quot;0&quot;/&gt;&lt;Image&gt;&lt;filename val=&quot;C:\Users\User\AppData\Local\Temp\CP26404104636484Session\CPTrustFolder26404104636500\PPTImport26404188594937\data\asimages\{99C1F2C6-E91F-48C9-9D45-0C8F69C5A0A8}_20.png&quot;/&gt;&lt;left val=&quot;0&quot;/&gt;&lt;top val=&quot;76&quot;/&gt;&lt;width val=&quot;961&quot;/&gt;&lt;height val=&quot;124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5&quot;/&gt;&lt;lineCharCount val=&quot;69&quot;/&gt;&lt;lineCharCount val=&quot;22&quot;/&gt;&lt;lineCharCount val=&quot;67&quot;/&gt;&lt;lineCharCount val=&quot;47&quot;/&gt;&lt;lineCharCount val=&quot;62&quot;/&gt;&lt;lineCharCount val=&quot;67&quot;/&gt;&lt;lineCharCount val=&quot;36&quot;/&gt;&lt;/TableIndex&gt;&lt;/ShapeTextInfo&gt;"/>
  <p:tag name="HTML_SHAPEINFO" val="&lt;ThreeDShapeInfo&gt;&lt;uuid val=&quot;{C9773E09-87E8-4C21-BC95-6502B638504C}&quot;/&gt;&lt;isInvalidForFieldText val=&quot;0&quot;/&gt;&lt;Image&gt;&lt;filename val=&quot;C:\Users\User\AppData\Local\Temp\CP26404104636484Session\CPTrustFolder26404104636500\PPTImport26404188594937\data\asimages\{C9773E09-87E8-4C21-BC95-6502B638504C}_20.png&quot;/&gt;&lt;left val=&quot;42&quot;/&gt;&lt;top val=&quot;212&quot;/&gt;&lt;width val=&quot;884&quot;/&gt;&lt;height val=&quot;415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C28914B-2FF1-448C-A210-0C04CEC6B6FF}&quot;/&gt;&lt;isInvalidForFieldText val=&quot;0&quot;/&gt;&lt;Image&gt;&lt;filename val=&quot;C:\Users\User\AppData\Local\Temp\CP26404104636484Session\CPTrustFolder26404104636500\PPTImport26404188594937\data\asimages\{CC28914B-2FF1-448C-A210-0C04CEC6B6FF}_20.png&quot;/&gt;&lt;left val=&quot;727&quot;/&gt;&lt;top val=&quot;687&quot;/&gt;&lt;width val=&quot;226&quot;/&gt;&lt;height val=&quot;4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CA36C2E3-D8D6-44AD-A5F9-C7D9DC81C867}&quot;/&gt;&lt;isInvalidForFieldText val=&quot;0&quot;/&gt;&lt;Image&gt;&lt;filename val=&quot;C:\Users\User\AppData\Local\Temp\CP26404104636484Session\CPTrustFolder26404104636500\PPTImport26404188594937\data\asimages\{CA36C2E3-D8D6-44AD-A5F9-C7D9DC81C867}_21.png&quot;/&gt;&lt;left val=&quot;0&quot;/&gt;&lt;top val=&quot;76&quot;/&gt;&lt;width val=&quot;961&quot;/&gt;&lt;height val=&quot;122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5&quot;/&gt;&lt;lineCharCount val=&quot;29&quot;/&gt;&lt;lineCharCount val=&quot;40&quot;/&gt;&lt;lineCharCount val=&quot;67&quot;/&gt;&lt;lineCharCount val=&quot;40&quot;/&gt;&lt;/TableIndex&gt;&lt;/ShapeTextInfo&gt;"/>
  <p:tag name="HTML_SHAPEINFO" val="&lt;ThreeDShapeInfo&gt;&lt;uuid val=&quot;{01F0BAA8-2C12-4483-9ED8-BD45F2186737}&quot;/&gt;&lt;isInvalidForFieldText val=&quot;0&quot;/&gt;&lt;Image&gt;&lt;filename val=&quot;C:\Users\User\AppData\Local\Temp\CP26404104636484Session\CPTrustFolder26404104636500\PPTImport26404188594937\data\asimages\{01F0BAA8-2C12-4483-9ED8-BD45F2186737}_21.png&quot;/&gt;&lt;left val=&quot;42&quot;/&gt;&lt;top val=&quot;212&quot;/&gt;&lt;width val=&quot;874&quot;/&gt;&lt;height val=&quot;41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F0E97A8-BBBB-453E-995F-81213CBD5BE8}&quot;/&gt;&lt;isInvalidForFieldText val=&quot;0&quot;/&gt;&lt;Image&gt;&lt;filename val=&quot;C:\Users\User\AppData\Local\Temp\CP26404104636484Session\CPTrustFolder26404104636500\PPTImport26404188594937\data\asimages\{4F0E97A8-BBBB-453E-995F-81213CBD5BE8}_21.png&quot;/&gt;&lt;left val=&quot;727&quot;/&gt;&lt;top val=&quot;687&quot;/&gt;&lt;width val=&quot;226&quot;/&gt;&lt;height val=&quot;4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A66E3134-95FE-4CA5-8110-D65DDADBF663}&quot;/&gt;&lt;isInvalidForFieldText val=&quot;0&quot;/&gt;&lt;Image&gt;&lt;filename val=&quot;C:\Users\User\AppData\Local\Temp\CP26404104636484Session\CPTrustFolder26404104636500\PPTImport26404188594937\data\asimages\{A66E3134-95FE-4CA5-8110-D65DDADBF663}_22.png&quot;/&gt;&lt;left val=&quot;0&quot;/&gt;&lt;top val=&quot;76&quot;/&gt;&lt;width val=&quot;961&quot;/&gt;&lt;height val=&quot;122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0&quot;/&gt;&lt;lineCharCount val=&quot;46&quot;/&gt;&lt;lineCharCount val=&quot;59&quot;/&gt;&lt;lineCharCount val=&quot;39&quot;/&gt;&lt;lineCharCount val=&quot;65&quot;/&gt;&lt;lineCharCount val=&quot;25&quot;/&gt;&lt;lineCharCount val=&quot;52&quot;/&gt;&lt;/TableIndex&gt;&lt;/ShapeTextInfo&gt;"/>
  <p:tag name="HTML_SHAPEINFO" val="&lt;ThreeDShapeInfo&gt;&lt;uuid val=&quot;{BACBADE9-3E2E-489B-A90F-270B369A0108}&quot;/&gt;&lt;isInvalidForFieldText val=&quot;0&quot;/&gt;&lt;Image&gt;&lt;filename val=&quot;C:\Users\User\AppData\Local\Temp\CP26404104636484Session\CPTrustFolder26404104636500\PPTImport26404188594937\data\asimages\{BACBADE9-3E2E-489B-A90F-270B369A0108}_22.png&quot;/&gt;&lt;left val=&quot;42&quot;/&gt;&lt;top val=&quot;212&quot;/&gt;&lt;width val=&quot;870&quot;/&gt;&lt;height val=&quot;415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7DDC337-B82C-4A18-9385-40BC5F288342}&quot;/&gt;&lt;isInvalidForFieldText val=&quot;0&quot;/&gt;&lt;Image&gt;&lt;filename val=&quot;C:\Users\User\AppData\Local\Temp\CP26404104636484Session\CPTrustFolder26404104636500\PPTImport26404188594937\data\asimages\{A7DDC337-B82C-4A18-9385-40BC5F288342}_22.png&quot;/&gt;&lt;left val=&quot;727&quot;/&gt;&lt;top val=&quot;687&quot;/&gt;&lt;width val=&quot;226&quot;/&gt;&lt;height val=&quot;45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E4AA8BF7-D14B-4A76-96B5-7B33AEB89008}&quot;/&gt;&lt;isInvalidForFieldText val=&quot;0&quot;/&gt;&lt;Image&gt;&lt;filename val=&quot;C:\Users\User\AppData\Local\Temp\CP26404104636484Session\CPTrustFolder26404104636500\PPTImport26404188594937\data\asimages\{E4AA8BF7-D14B-4A76-96B5-7B33AEB89008}_23.png&quot;/&gt;&lt;left val=&quot;0&quot;/&gt;&lt;top val=&quot;76&quot;/&gt;&lt;width val=&quot;961&quot;/&gt;&lt;height val=&quot;122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8&quot;/&gt;&lt;lineCharCount val=&quot;54&quot;/&gt;&lt;lineCharCount val=&quot;38&quot;/&gt;&lt;lineCharCount val=&quot;50&quot;/&gt;&lt;lineCharCount val=&quot;47&quot;/&gt;&lt;/TableIndex&gt;&lt;/ShapeTextInfo&gt;"/>
  <p:tag name="HTML_SHAPEINFO" val="&lt;ThreeDShapeInfo&gt;&lt;uuid val=&quot;{C11BDA32-3BD9-494B-86D7-D0D417C6D09B}&quot;/&gt;&lt;isInvalidForFieldText val=&quot;0&quot;/&gt;&lt;Image&gt;&lt;filename val=&quot;C:\Users\User\AppData\Local\Temp\CP26404104636484Session\CPTrustFolder26404104636500\PPTImport26404188594937\data\asimages\{C11BDA32-3BD9-494B-86D7-D0D417C6D09B}_23.png&quot;/&gt;&lt;left val=&quot;47&quot;/&gt;&lt;top val=&quot;212&quot;/&gt;&lt;width val=&quot;865&quot;/&gt;&lt;height val=&quot;227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04DB84A-1DAD-43EB-9BC6-020C51288849}&quot;/&gt;&lt;isInvalidForFieldText val=&quot;0&quot;/&gt;&lt;Image&gt;&lt;filename val=&quot;C:\Users\User\AppData\Local\Temp\CP26404104636484Session\CPTrustFolder26404104636500\PPTImport26404188594937\data\asimages\{F04DB84A-1DAD-43EB-9BC6-020C51288849}_23.png&quot;/&gt;&lt;left val=&quot;727&quot;/&gt;&lt;top val=&quot;687&quot;/&gt;&lt;width val=&quot;226&quot;/&gt;&lt;height val=&quot;45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6&quot;/&gt;&lt;/TableIndex&gt;&lt;/ShapeTextInfo&gt;"/>
  <p:tag name="HTML_SHAPEINFO" val="&lt;ThreeDShapeInfo&gt;&lt;uuid val=&quot;{36BD3340-578B-4184-9F83-3F53C06559C0}&quot;/&gt;&lt;isInvalidForFieldText val=&quot;0&quot;/&gt;&lt;Image&gt;&lt;filename val=&quot;C:\Users\User\AppData\Local\Temp\CP26404104636484Session\CPTrustFolder26404104636500\PPTImport26404188594937\data\asimages\{36BD3340-578B-4184-9F83-3F53C06559C0}_23.png&quot;/&gt;&lt;left val=&quot;48&quot;/&gt;&lt;top val=&quot;512&quot;/&gt;&lt;width val=&quot;857&quot;/&gt;&lt;height val=&quot;57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0&quot;/&gt;&lt;lineCharCount val=&quot;6&quot;/&gt;&lt;/TableIndex&gt;&lt;/ShapeTextInfo&gt;"/>
  <p:tag name="HTML_SHAPEINFO" val="&lt;ThreeDShapeInfo&gt;&lt;uuid val=&quot;{00C8E46E-AAD3-4A82-8E09-A14E4CBE13A1}&quot;/&gt;&lt;isInvalidForFieldText val=&quot;0&quot;/&gt;&lt;Image&gt;&lt;filename val=&quot;C:\Users\User\AppData\Local\Temp\CP26404104636484Session\CPTrustFolder26404104636500\PPTImport26404188594937\data\asimages\{00C8E46E-AAD3-4A82-8E09-A14E4CBE13A1}_24.png&quot;/&gt;&lt;left val=&quot;0&quot;/&gt;&lt;top val=&quot;76&quot;/&gt;&lt;width val=&quot;961&quot;/&gt;&lt;height val=&quot;124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8&quot;/&gt;&lt;lineCharCount val=&quot;43&quot;/&gt;&lt;lineCharCount val=&quot;13&quot;/&gt;&lt;lineCharCount val=&quot;56&quot;/&gt;&lt;lineCharCount val=&quot;45&quot;/&gt;&lt;/TableIndex&gt;&lt;/ShapeTextInfo&gt;"/>
  <p:tag name="HTML_SHAPEINFO" val="&lt;ThreeDShapeInfo&gt;&lt;uuid val=&quot;{AA67A936-D2C3-472E-8195-B821848C2FB5}&quot;/&gt;&lt;isInvalidForFieldText val=&quot;0&quot;/&gt;&lt;Image&gt;&lt;filename val=&quot;C:\Users\User\AppData\Local\Temp\CP26404104636484Session\CPTrustFolder26404104636500\PPTImport26404188594937\data\asimages\{AA67A936-D2C3-472E-8195-B821848C2FB5}_24.png&quot;/&gt;&lt;left val=&quot;42&quot;/&gt;&lt;top val=&quot;212&quot;/&gt;&lt;width val=&quot;870&quot;/&gt;&lt;height val=&quot;415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250B6A1-7880-4C3D-A5B7-4647E52AF460}&quot;/&gt;&lt;isInvalidForFieldText val=&quot;0&quot;/&gt;&lt;Image&gt;&lt;filename val=&quot;C:\Users\User\AppData\Local\Temp\CP26404104636484Session\CPTrustFolder26404104636500\PPTImport26404188594937\data\asimages\{2250B6A1-7880-4C3D-A5B7-4647E52AF460}_24.png&quot;/&gt;&lt;left val=&quot;727&quot;/&gt;&lt;top val=&quot;687&quot;/&gt;&lt;width val=&quot;226&quot;/&gt;&lt;height val=&quot;4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1&quot;/&gt;&lt;/TableIndex&gt;&lt;/ShapeTextInfo&gt;"/>
  <p:tag name="HTML_SHAPEINFO" val="&lt;ThreeDShapeInfo&gt;&lt;uuid val=&quot;{34976855-C22C-4B85-8F55-967FBC3FB7BD}&quot;/&gt;&lt;isInvalidForFieldText val=&quot;0&quot;/&gt;&lt;Image&gt;&lt;filename val=&quot;C:\Users\User\AppData\Local\Temp\CP26404104636484Session\CPTrustFolder26404104636500\PPTImport26404188594937\data\asimages\{34976855-C22C-4B85-8F55-967FBC3FB7BD}_25.png&quot;/&gt;&lt;left val=&quot;-9&quot;/&gt;&lt;top val=&quot;76&quot;/&gt;&lt;width val=&quot;978&quot;/&gt;&lt;height val=&quot;122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39&quot;/&gt;&lt;lineCharCount val=&quot;9&quot;/&gt;&lt;lineCharCount val=&quot;38&quot;/&gt;&lt;lineCharCount val=&quot;40&quot;/&gt;&lt;lineCharCount val=&quot;33&quot;/&gt;&lt;lineCharCount val=&quot;43&quot;/&gt;&lt;lineCharCount val=&quot;29&quot;/&gt;&lt;lineCharCount val=&quot;34&quot;/&gt;&lt;lineCharCount val=&quot;35&quot;/&gt;&lt;lineCharCount val=&quot;32&quot;/&gt;&lt;lineCharCount val=&quot;29&quot;/&gt;&lt;lineCharCount val=&quot;37&quot;/&gt;&lt;lineCharCount val=&quot;37&quot;/&gt;&lt;lineCharCount val=&quot;9&quot;/&gt;&lt;/TableIndex&gt;&lt;/ShapeTextInfo&gt;"/>
  <p:tag name="HTML_SHAPEINFO" val="&lt;ThreeDShapeInfo&gt;&lt;uuid val=&quot;{5A227EED-C42E-41E8-BBBF-1067D7C2291E}&quot;/&gt;&lt;isInvalidForFieldText val=&quot;0&quot;/&gt;&lt;Image&gt;&lt;filename val=&quot;C:\Users\User\AppData\Local\Temp\CP26404104636484Session\CPTrustFolder26404104636500\PPTImport26404188594937\data\asimages\{5A227EED-C42E-41E8-BBBF-1067D7C2291E}_25.png&quot;/&gt;&lt;left val=&quot;53&quot;/&gt;&lt;top val=&quot;249&quot;/&gt;&lt;width val=&quot;434&quot;/&gt;&lt;height val=&quot;414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7D35A06-D055-4E0C-BF7D-398E143252FC}&quot;/&gt;&lt;isInvalidForFieldText val=&quot;0&quot;/&gt;&lt;Image&gt;&lt;filename val=&quot;C:\Users\User\AppData\Local\Temp\CP26404104636484Session\CPTrustFolder26404104636500\PPTImport26404188594937\data\asimages\{97D35A06-D055-4E0C-BF7D-398E143252FC}_25.png&quot;/&gt;&lt;left val=&quot;727&quot;/&gt;&lt;top val=&quot;687&quot;/&gt;&lt;width val=&quot;226&quot;/&gt;&lt;height val=&quot;45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7FB49639-92E8-493E-80BA-B9C8A9FFAB6C}&quot;/&gt;&lt;isInvalidForFieldText val=&quot;0&quot;/&gt;&lt;Image&gt;&lt;filename val=&quot;C:\Users\User\AppData\Local\Temp\CP26404104636484Session\CPTrustFolder26404104636500\PPTImport26404188594937\data\asimages\{7FB49639-92E8-493E-80BA-B9C8A9FFAB6C}_25.png&quot;/&gt;&lt;left val=&quot;42&quot;/&gt;&lt;top val=&quot;210&quot;/&gt;&lt;width val=&quot;181&quot;/&gt;&lt;height val=&quot;57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707F2E63-77DE-481B-BC4C-C5DC5E110F30}&quot;/&gt;&lt;isInvalidForFieldText val=&quot;0&quot;/&gt;&lt;Image&gt;&lt;filename val=&quot;C:\Users\User\AppData\Local\Temp\CP26404104636484Session\CPTrustFolder26404104636500\PPTImport26404188594937\data\asimages\{707F2E63-77DE-481B-BC4C-C5DC5E110F30}_25.png&quot;/&gt;&lt;left val=&quot;485&quot;/&gt;&lt;top val=&quot;210&quot;/&gt;&lt;width val=&quot;319&quot;/&gt;&lt;height val=&quot;57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8&quot;/&gt;&lt;lineCharCount val=&quot;27&quot;/&gt;&lt;lineCharCount val=&quot;34&quot;/&gt;&lt;lineCharCount val=&quot;33&quot;/&gt;&lt;lineCharCount val=&quot;34&quot;/&gt;&lt;lineCharCount val=&quot;37&quot;/&gt;&lt;lineCharCount val=&quot;24&quot;/&gt;&lt;/TableIndex&gt;&lt;/ShapeTextInfo&gt;"/>
  <p:tag name="HTML_SHAPEINFO" val="&lt;ThreeDShapeInfo&gt;&lt;uuid val=&quot;{5F081A09-1371-4C91-B3BC-EE74BD2A87F8}&quot;/&gt;&lt;isInvalidForFieldText val=&quot;0&quot;/&gt;&lt;Image&gt;&lt;filename val=&quot;C:\Users\User\AppData\Local\Temp\CP26404104636484Session\CPTrustFolder26404104636500\PPTImport26404188594937\data\asimages\{5F081A09-1371-4C91-B3BC-EE74BD2A87F8}_25.png&quot;/&gt;&lt;left val=&quot;491&quot;/&gt;&lt;top val=&quot;249&quot;/&gt;&lt;width val=&quot;412&quot;/&gt;&lt;height val=&quot;239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0939CCD5-E0C3-4610-9EDF-02DF2B52EEAD}&quot;/&gt;&lt;isInvalidForFieldText val=&quot;0&quot;/&gt;&lt;Image&gt;&lt;filename val=&quot;C:\Users\User\AppData\Local\Temp\CP26404104636484Session\CPTrustFolder26404104636500\PPTImport26404188594937\data\asimages\{0939CCD5-E0C3-4610-9EDF-02DF2B52EEAD}_26.png&quot;/&gt;&lt;left val=&quot;0&quot;/&gt;&lt;top val=&quot;76&quot;/&gt;&lt;width val=&quot;961&quot;/&gt;&lt;height val=&quot;122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7&quot;/&gt;&lt;lineCharCount val=&quot;32&quot;/&gt;&lt;lineCharCount val=&quot;45&quot;/&gt;&lt;lineCharCount val=&quot;29&quot;/&gt;&lt;lineCharCount val=&quot;26&quot;/&gt;&lt;lineCharCount val=&quot;39&quot;/&gt;&lt;/TableIndex&gt;&lt;/ShapeTextInfo&gt;"/>
  <p:tag name="HTML_SHAPEINFO" val="&lt;ThreeDShapeInfo&gt;&lt;uuid val=&quot;{4DBCF474-AA0F-4627-B919-2306B1C49356}&quot;/&gt;&lt;isInvalidForFieldText val=&quot;0&quot;/&gt;&lt;Image&gt;&lt;filename val=&quot;C:\Users\User\AppData\Local\Temp\CP26404104636484Session\CPTrustFolder26404104636500\PPTImport26404188594937\data\asimages\{4DBCF474-AA0F-4627-B919-2306B1C49356}_26.png&quot;/&gt;&lt;left val=&quot;47&quot;/&gt;&lt;top val=&quot;212&quot;/&gt;&lt;width val=&quot;865&quot;/&gt;&lt;height val=&quot;249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EF0BC2A-6120-4ACF-B811-3BEF63E4D4AD}&quot;/&gt;&lt;isInvalidForFieldText val=&quot;0&quot;/&gt;&lt;Image&gt;&lt;filename val=&quot;C:\Users\User\AppData\Local\Temp\CP26404104636484Session\CPTrustFolder26404104636500\PPTImport26404188594937\data\asimages\{1EF0BC2A-6120-4ACF-B811-3BEF63E4D4AD}_26.png&quot;/&gt;&lt;left val=&quot;727&quot;/&gt;&lt;top val=&quot;687&quot;/&gt;&lt;width val=&quot;226&quot;/&gt;&lt;height val=&quot;45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7&quot;/&gt;&lt;/TableIndex&gt;&lt;/ShapeTextInfo&gt;"/>
  <p:tag name="HTML_SHAPEINFO" val="&lt;ThreeDShapeInfo&gt;&lt;uuid val=&quot;{9AEC62AC-1FFD-472A-BA48-40BF6815ADB9}&quot;/&gt;&lt;isInvalidForFieldText val=&quot;0&quot;/&gt;&lt;Image&gt;&lt;filename val=&quot;C:\Users\User\AppData\Local\Temp\CP26404104636484Session\CPTrustFolder26404104636500\PPTImport26404188594937\data\asimages\{9AEC62AC-1FFD-472A-BA48-40BF6815ADB9}_26.png&quot;/&gt;&lt;left val=&quot;47&quot;/&gt;&lt;top val=&quot;458&quot;/&gt;&lt;width val=&quot;680&quot;/&gt;&lt;height val=&quot;57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5&quot;/&gt;&lt;lineCharCount val=&quot;26&quot;/&gt;&lt;/TableIndex&gt;&lt;/ShapeTextInfo&gt;"/>
  <p:tag name="HTML_SHAPEINFO" val="&lt;ThreeDShapeInfo&gt;&lt;uuid val=&quot;{39288512-042A-4C43-96D0-46DB9CEC4EDB}&quot;/&gt;&lt;isInvalidForFieldText val=&quot;0&quot;/&gt;&lt;Image&gt;&lt;filename val=&quot;C:\Users\User\AppData\Local\Temp\CP26404104636484Session\CPTrustFolder26404104636500\PPTImport26404188594937\data\asimages\{39288512-042A-4C43-96D0-46DB9CEC4EDB}_26.png&quot;/&gt;&lt;left val=&quot;40&quot;/&gt;&lt;top val=&quot;512&quot;/&gt;&lt;width val=&quot;882&quot;/&gt;&lt;height val=&quot;89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88C1EEBD-0975-48BF-BBC0-36CD92DD2A77}&quot;/&gt;&lt;isInvalidForFieldText val=&quot;0&quot;/&gt;&lt;Image&gt;&lt;filename val=&quot;C:\Users\User\AppData\Local\Temp\CP26404104636484Session\CPTrustFolder26404104636500\PPTImport26404188594937\data\asimages\{88C1EEBD-0975-48BF-BBC0-36CD92DD2A77}_27.png&quot;/&gt;&lt;left val=&quot;0&quot;/&gt;&lt;top val=&quot;76&quot;/&gt;&lt;width val=&quot;961&quot;/&gt;&lt;height val=&quot;122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ABB6557-4A76-41E2-9E17-997A18B99079}&quot;/&gt;&lt;isInvalidForFieldText val=&quot;0&quot;/&gt;&lt;Image&gt;&lt;filename val=&quot;C:\Users\User\AppData\Local\Temp\CP26404104636484Session\CPTrustFolder26404104636500\PPTImport26404188594937\data\asimages\{EABB6557-4A76-41E2-9E17-997A18B99079}_27.png&quot;/&gt;&lt;left val=&quot;727&quot;/&gt;&lt;top val=&quot;687&quot;/&gt;&lt;width val=&quot;226&quot;/&gt;&lt;height val=&quot;45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DCA48F28-F5F7-4116-BE6F-598A50E4ABB4}&quot;/&gt;&lt;isInvalidForFieldText val=&quot;0&quot;/&gt;&lt;Image&gt;&lt;filename val=&quot;C:\Users\User\AppData\Local\Temp\CP26404104636484Session\CPTrustFolder26404104636500\PPTImport26404188594937\data\asimages\{DCA48F28-F5F7-4116-BE6F-598A50E4ABB4}_28.png&quot;/&gt;&lt;left val=&quot;0&quot;/&gt;&lt;top val=&quot;76&quot;/&gt;&lt;width val=&quot;961&quot;/&gt;&lt;height val=&quot;122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5EAA6DE-1723-4189-8E49-7B031FF1C258}&quot;/&gt;&lt;isInvalidForFieldText val=&quot;0&quot;/&gt;&lt;Image&gt;&lt;filename val=&quot;C:\Users\User\AppData\Local\Temp\CP26404104636484Session\CPTrustFolder26404104636500\PPTImport26404188594937\data\asimages\{05EAA6DE-1723-4189-8E49-7B031FF1C258}_28.png&quot;/&gt;&lt;left val=&quot;727&quot;/&gt;&lt;top val=&quot;687&quot;/&gt;&lt;width val=&quot;226&quot;/&gt;&lt;height val=&quot;45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FCC54E3C-9D2C-422E-BA53-617DB5B46A70}&quot;/&gt;&lt;isInvalidForFieldText val=&quot;0&quot;/&gt;&lt;Image&gt;&lt;filename val=&quot;C:\Users\User\AppData\Local\Temp\CP26404104636484Session\CPTrustFolder26404104636500\PPTImport26404188594937\data\asimages\{FCC54E3C-9D2C-422E-BA53-617DB5B46A70}_29.png&quot;/&gt;&lt;left val=&quot;0&quot;/&gt;&lt;top val=&quot;76&quot;/&gt;&lt;width val=&quot;961&quot;/&gt;&lt;height val=&quot;122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F61AF58-7B3D-43F8-905A-B516F350699C}&quot;/&gt;&lt;isInvalidForFieldText val=&quot;0&quot;/&gt;&lt;Image&gt;&lt;filename val=&quot;C:\Users\User\AppData\Local\Temp\CP26404104636484Session\CPTrustFolder26404104636500\PPTImport26404188594937\data\asimages\{5F61AF58-7B3D-43F8-905A-B516F350699C}_29.png&quot;/&gt;&lt;left val=&quot;727&quot;/&gt;&lt;top val=&quot;687&quot;/&gt;&lt;width val=&quot;226&quot;/&gt;&lt;height val=&quot;4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7C06B6E1-690D-47BE-85E8-49CD91F98DCA}&quot;/&gt;&lt;isInvalidForFieldText val=&quot;0&quot;/&gt;&lt;Image&gt;&lt;filename val=&quot;C:\Users\User\AppData\Local\Temp\CP26404104636484Session\CPTrustFolder26404104636500\PPTImport26404188594937\data\asimages\{7C06B6E1-690D-47BE-85E8-49CD91F98DCA}_30.png&quot;/&gt;&lt;left val=&quot;0&quot;/&gt;&lt;top val=&quot;76&quot;/&gt;&lt;width val=&quot;961&quot;/&gt;&lt;height val=&quot;122&quot;/&gt;&lt;hasText val=&quot;1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70&quot;/&gt;&lt;lineCharCount val=&quot;26&quot;/&gt;&lt;lineCharCount val=&quot;59&quot;/&gt;&lt;lineCharCount val=&quot;32&quot;/&gt;&lt;lineCharCount val=&quot;66&quot;/&gt;&lt;lineCharCount val=&quot;68&quot;/&gt;&lt;lineCharCount val=&quot;8&quot;/&gt;&lt;/TableIndex&gt;&lt;/ShapeTextInfo&gt;"/>
  <p:tag name="HTML_SHAPEINFO" val="&lt;ThreeDShapeInfo&gt;&lt;uuid val=&quot;{A9FBB728-F2D6-498D-B79F-3CB05149E5A6}&quot;/&gt;&lt;isInvalidForFieldText val=&quot;0&quot;/&gt;&lt;Image&gt;&lt;filename val=&quot;C:\Users\User\AppData\Local\Temp\CP26404104636484Session\CPTrustFolder26404104636500\PPTImport26404188594937\data\asimages\{A9FBB728-F2D6-498D-B79F-3CB05149E5A6}_30.png&quot;/&gt;&lt;left val=&quot;42&quot;/&gt;&lt;top val=&quot;212&quot;/&gt;&lt;width val=&quot;875&quot;/&gt;&lt;height val=&quot;415&quot;/&gt;&lt;hasText val=&quot;1&quot;/&gt;&lt;/Image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3100DD2-ADD1-4883-B4F9-7F789180F1D4}&quot;/&gt;&lt;isInvalidForFieldText val=&quot;0&quot;/&gt;&lt;Image&gt;&lt;filename val=&quot;C:\Users\User\AppData\Local\Temp\CP26404104636484Session\CPTrustFolder26404104636500\PPTImport26404188594937\data\asimages\{03100DD2-ADD1-4883-B4F9-7F789180F1D4}_30.png&quot;/&gt;&lt;left val=&quot;727&quot;/&gt;&lt;top val=&quot;687&quot;/&gt;&lt;width val=&quot;226&quot;/&gt;&lt;height val=&quot;45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BA778907-F8F3-42FA-B0D0-CFF4C8F8AEBF}&quot;/&gt;&lt;isInvalidForFieldText val=&quot;0&quot;/&gt;&lt;Image&gt;&lt;filename val=&quot;C:\Users\User\AppData\Local\Temp\CP26404104636484Session\CPTrustFolder26404104636500\PPTImport26404188594937\data\asimages\{BA778907-F8F3-42FA-B0D0-CFF4C8F8AEBF}_31.png&quot;/&gt;&lt;left val=&quot;0&quot;/&gt;&lt;top val=&quot;76&quot;/&gt;&lt;width val=&quot;961&quot;/&gt;&lt;height val=&quot;122&quot;/&gt;&lt;hasText val=&quot;1&quot;/&gt;&lt;/Image&gt;&lt;/ThreeDShape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1&quot;/&gt;&lt;lineCharCount val=&quot;72&quot;/&gt;&lt;lineCharCount val=&quot;42&quot;/&gt;&lt;lineCharCount val=&quot;67&quot;/&gt;&lt;lineCharCount val=&quot;62&quot;/&gt;&lt;lineCharCount val=&quot;67&quot;/&gt;&lt;lineCharCount val=&quot;31&quot;/&gt;&lt;/TableIndex&gt;&lt;/ShapeTextInfo&gt;"/>
  <p:tag name="HTML_SHAPEINFO" val="&lt;ThreeDShapeInfo&gt;&lt;uuid val=&quot;{A9DF24BE-FD53-4901-93B1-8696334F6EC8}&quot;/&gt;&lt;isInvalidForFieldText val=&quot;0&quot;/&gt;&lt;Image&gt;&lt;filename val=&quot;C:\Users\User\AppData\Local\Temp\CP26404104636484Session\CPTrustFolder26404104636500\PPTImport26404188594937\data\asimages\{A9DF24BE-FD53-4901-93B1-8696334F6EC8}_31.png&quot;/&gt;&lt;left val=&quot;42&quot;/&gt;&lt;top val=&quot;212&quot;/&gt;&lt;width val=&quot;870&quot;/&gt;&lt;height val=&quot;265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5F4703D-D49D-4C9E-A72B-5F478BA07E9C}&quot;/&gt;&lt;isInvalidForFieldText val=&quot;0&quot;/&gt;&lt;Image&gt;&lt;filename val=&quot;C:\Users\User\AppData\Local\Temp\CP26404104636484Session\CPTrustFolder26404104636500\PPTImport26404188594937\data\asimages\{85F4703D-D49D-4C9E-A72B-5F478BA07E9C}_31.png&quot;/&gt;&lt;left val=&quot;727&quot;/&gt;&lt;top val=&quot;687&quot;/&gt;&lt;width val=&quot;226&quot;/&gt;&lt;height val=&quot;45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{F7D6E844-7E26-4918-8BE5-705015F544EB}&quot;/&gt;&lt;isInvalidForFieldText val=&quot;0&quot;/&gt;&lt;Image&gt;&lt;filename val=&quot;C:\Users\User\AppData\Local\Temp\CP26404104636484Session\CPTrustFolder26404104636500\PPTImport26404188594937\data\asimages\{F7D6E844-7E26-4918-8BE5-705015F544EB}_31.png&quot;/&gt;&lt;left val=&quot;472&quot;/&gt;&lt;top val=&quot;476&quot;/&gt;&lt;width val=&quot;420&quot;/&gt;&lt;height val=&quot;57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  <p:tag name="HTML_SHAPEINFO" val="&lt;ThreeDShapeInfo&gt;&lt;uuid val=&quot;{B99E44C1-7E68-414C-A111-71DE112C6ABA}&quot;/&gt;&lt;isInvalidForFieldText val=&quot;0&quot;/&gt;&lt;Image&gt;&lt;filename val=&quot;C:\Users\User\AppData\Local\Temp\CP26404104636484Session\CPTrustFolder26404104636500\PPTImport26404188594937\data\asimages\{B99E44C1-7E68-414C-A111-71DE112C6ABA}_32.png&quot;/&gt;&lt;left val=&quot;-6&quot;/&gt;&lt;top val=&quot;76&quot;/&gt;&lt;width val=&quot;972&quot;/&gt;&lt;height val=&quot;121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70&quot;/&gt;&lt;lineCharCount val=&quot;63&quot;/&gt;&lt;lineCharCount val=&quot;67&quot;/&gt;&lt;lineCharCount val=&quot;9&quot;/&gt;&lt;lineCharCount val=&quot;60&quot;/&gt;&lt;lineCharCount val=&quot;67&quot;/&gt;&lt;lineCharCount val=&quot;38&quot;/&gt;&lt;lineCharCount val=&quot;36&quot;/&gt;&lt;lineCharCount val=&quot;74&quot;/&gt;&lt;lineCharCount val=&quot;58&quot;/&gt;&lt;lineCharCount val=&quot;28&quot;/&gt;&lt;/TableIndex&gt;&lt;/ShapeTextInfo&gt;"/>
  <p:tag name="HTML_SHAPEINFO" val="&lt;ThreeDShapeInfo&gt;&lt;uuid val=&quot;{03C5E5E2-A1C7-4317-B542-51D044EF7A99}&quot;/&gt;&lt;isInvalidForFieldText val=&quot;0&quot;/&gt;&lt;Image&gt;&lt;filename val=&quot;C:\Users\User\AppData\Local\Temp\CP26404104636484Session\CPTrustFolder26404104636500\PPTImport26404188594937\data\asimages\{03C5E5E2-A1C7-4317-B542-51D044EF7A99}_32.png&quot;/&gt;&lt;left val=&quot;42&quot;/&gt;&lt;top val=&quot;212&quot;/&gt;&lt;width val=&quot;877&quot;/&gt;&lt;height val=&quot;398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31BCE9D-7CF9-46F2-B2F0-714643638B44}&quot;/&gt;&lt;isInvalidForFieldText val=&quot;0&quot;/&gt;&lt;Image&gt;&lt;filename val=&quot;C:\Users\User\AppData\Local\Temp\CP26404104636484Session\CPTrustFolder26404104636500\PPTImport26404188594937\data\asimages\{E31BCE9D-7CF9-46F2-B2F0-714643638B44}_32.png&quot;/&gt;&lt;left val=&quot;727&quot;/&gt;&lt;top val=&quot;687&quot;/&gt;&lt;width val=&quot;226&quot;/&gt;&lt;height val=&quot;4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2CEDA7DE-2AA5-4D57-BB49-8C1E9285FABE}&quot;/&gt;&lt;isInvalidForFieldText val=&quot;0&quot;/&gt;&lt;Image&gt;&lt;filename val=&quot;C:\Users\User\AppData\Local\Temp\CP26404104636484Session\CPTrustFolder26404104636500\PPTImport26404188594937\data\asimages\{2CEDA7DE-2AA5-4D57-BB49-8C1E9285FABE}_32.png&quot;/&gt;&lt;left val=&quot;514&quot;/&gt;&lt;top val=&quot;596&quot;/&gt;&lt;width val=&quot;387&quot;/&gt;&lt;height val=&quot;51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E3100C00-FCE2-4420-887B-500073D1E9DF}&quot;/&gt;&lt;isInvalidForFieldText val=&quot;0&quot;/&gt;&lt;Image&gt;&lt;filename val=&quot;C:\Users\User\AppData\Local\Temp\CP26404104636484Session\CPTrustFolder26404104636500\PPTImport26404188594937\data\asimages\{E3100C00-FCE2-4420-887B-500073D1E9DF}_33.png&quot;/&gt;&lt;left val=&quot;0&quot;/&gt;&lt;top val=&quot;76&quot;/&gt;&lt;width val=&quot;961&quot;/&gt;&lt;height val=&quot;122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8&quot;/&gt;&lt;lineCharCount val=&quot;38&quot;/&gt;&lt;/TableIndex&gt;&lt;/ShapeTextInfo&gt;"/>
  <p:tag name="HTML_SHAPEINFO" val="&lt;ThreeDShapeInfo&gt;&lt;uuid val=&quot;{BE7B1C75-F685-4D2E-82B5-1F16D7C5DE71}&quot;/&gt;&lt;isInvalidForFieldText val=&quot;0&quot;/&gt;&lt;Image&gt;&lt;filename val=&quot;C:\Users\User\AppData\Local\Temp\CP26404104636484Session\CPTrustFolder26404104636500\PPTImport26404188594937\data\asimages\{BE7B1C75-F685-4D2E-82B5-1F16D7C5DE71}_33.png&quot;/&gt;&lt;left val=&quot;42&quot;/&gt;&lt;top val=&quot;192&quot;/&gt;&lt;width val=&quot;870&quot;/&gt;&lt;height val=&quot;89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FA1D7CE-574C-480B-A100-C1A3B1AC88F9}&quot;/&gt;&lt;isInvalidForFieldText val=&quot;0&quot;/&gt;&lt;Image&gt;&lt;filename val=&quot;C:\Users\User\AppData\Local\Temp\CP26404104636484Session\CPTrustFolder26404104636500\PPTImport26404188594937\data\asimages\{8FA1D7CE-574C-480B-A100-C1A3B1AC88F9}_33.png&quot;/&gt;&lt;left val=&quot;727&quot;/&gt;&lt;top val=&quot;687&quot;/&gt;&lt;width val=&quot;226&quot;/&gt;&lt;height val=&quot;45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8&quot;/&gt;&lt;lineCharCount val=&quot;1&quot;/&gt;&lt;lineCharCount val=&quot;8&quot;/&gt;&lt;lineCharCount val=&quot;1&quot;/&gt;&lt;lineCharCount val=&quot;8&quot;/&gt;&lt;lineCharCount val=&quot;1&quot;/&gt;&lt;lineCharCount val=&quot;8&quot;/&gt;&lt;lineCharCount val=&quot;1&quot;/&gt;&lt;lineCharCount val=&quot;8&quot;/&gt;&lt;lineCharCount val=&quot;1&quot;/&gt;&lt;lineCharCount val=&quot;7&quot;/&gt;&lt;/TableIndex&gt;&lt;/ShapeTextInfo&gt;"/>
  <p:tag name="HTML_SHAPEINFO" val="&lt;ThreeDShapeInfo&gt;&lt;uuid val=&quot;{7F84CD72-1F3E-4E93-840C-562ACA4829A0}&quot;/&gt;&lt;isInvalidForFieldText val=&quot;0&quot;/&gt;&lt;Image&gt;&lt;filename val=&quot;C:\Users\User\AppData\Local\Temp\CP26404104636484Session\CPTrustFolder26404104636500\PPTImport26404188594937\data\asimages\{7F84CD72-1F3E-4E93-840C-562ACA4829A0}_33.png&quot;/&gt;&lt;left val=&quot;70&quot;/&gt;&lt;top val=&quot;270&quot;/&gt;&lt;width val=&quot;154&quot;/&gt;&lt;height val=&quot;400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4&quot;/&gt;&lt;lineCharCount val=&quot;1&quot;/&gt;&lt;lineCharCount val=&quot;13&quot;/&gt;&lt;lineCharCount val=&quot;1&quot;/&gt;&lt;lineCharCount val=&quot;4&quot;/&gt;&lt;lineCharCount val=&quot;1&quot;/&gt;&lt;lineCharCount val=&quot;16&quot;/&gt;&lt;lineCharCount val=&quot;1&quot;/&gt;&lt;lineCharCount val=&quot;11&quot;/&gt;&lt;lineCharCount val=&quot;1&quot;/&gt;&lt;lineCharCount val=&quot;24&quot;/&gt;&lt;/TableIndex&gt;&lt;/ShapeTextInfo&gt;"/>
  <p:tag name="HTML_SHAPEINFO" val="&lt;ThreeDShapeInfo&gt;&lt;uuid val=&quot;{5E230B93-A4F1-4066-9ECB-90CB00EB8A95}&quot;/&gt;&lt;isInvalidForFieldText val=&quot;0&quot;/&gt;&lt;Image&gt;&lt;filename val=&quot;C:\Users\User\AppData\Local\Temp\CP26404104636484Session\CPTrustFolder26404104636500\PPTImport26404188594937\data\asimages\{5E230B93-A4F1-4066-9ECB-90CB00EB8A95}_33.png&quot;/&gt;&lt;left val=&quot;218&quot;/&gt;&lt;top val=&quot;270&quot;/&gt;&lt;width val=&quot;312&quot;/&gt;&lt;height val=&quot;400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37&quot;/&gt;&lt;lineCharCount val=&quot;1&quot;/&gt;&lt;lineCharCount val=&quot;39&quot;/&gt;&lt;lineCharCount val=&quot;1&quot;/&gt;&lt;lineCharCount val=&quot;24&quot;/&gt;&lt;lineCharCount val=&quot;1&quot;/&gt;&lt;lineCharCount val=&quot;41&quot;/&gt;&lt;lineCharCount val=&quot;21&quot;/&gt;&lt;lineCharCount val=&quot;37&quot;/&gt;&lt;lineCharCount val=&quot;18&quot;/&gt;&lt;/TableIndex&gt;&lt;/ShapeTextInfo&gt;"/>
  <p:tag name="HTML_SHAPEINFO" val="&lt;ThreeDShapeInfo&gt;&lt;uuid val=&quot;{8A910E1B-8F06-4065-9A4E-2EEB847BEC85}&quot;/&gt;&lt;isInvalidForFieldText val=&quot;0&quot;/&gt;&lt;Image&gt;&lt;filename val=&quot;C:\Users\User\AppData\Local\Temp\CP26404104636484Session\CPTrustFolder26404104636500\PPTImport26404188594937\data\asimages\{8A910E1B-8F06-4065-9A4E-2EEB847BEC85}_33.png&quot;/&gt;&lt;left val=&quot;500&quot;/&gt;&lt;top val=&quot;270&quot;/&gt;&lt;width val=&quot;451&quot;/&gt;&lt;height val=&quot;397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CFB7F79E-8AB3-4AF8-A8A1-DF1AEBEE6609}&quot;/&gt;&lt;isInvalidForFieldText val=&quot;0&quot;/&gt;&lt;Image&gt;&lt;filename val=&quot;C:\Users\User\AppData\Local\Temp\CP26404104636484Session\CPTrustFolder26404104636500\PPTImport26404188594937\data\asimages\{CFB7F79E-8AB3-4AF8-A8A1-DF1AEBEE6609}_34.png&quot;/&gt;&lt;left val=&quot;0&quot;/&gt;&lt;top val=&quot;76&quot;/&gt;&lt;width val=&quot;961&quot;/&gt;&lt;height val=&quot;122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4&quot;/&gt;&lt;lineCharCount val=&quot;38&quot;/&gt;&lt;lineCharCount val=&quot;69&quot;/&gt;&lt;lineCharCount val=&quot;21&quot;/&gt;&lt;lineCharCount val=&quot;73&quot;/&gt;&lt;lineCharCount val=&quot;68&quot;/&gt;&lt;lineCharCount val=&quot;33&quot;/&gt;&lt;/TableIndex&gt;&lt;/ShapeTextInfo&gt;"/>
  <p:tag name="HTML_SHAPEINFO" val="&lt;ThreeDShapeInfo&gt;&lt;uuid val=&quot;{3333D4A9-00D1-4787-BA0B-D000CE193F6E}&quot;/&gt;&lt;isInvalidForFieldText val=&quot;0&quot;/&gt;&lt;Image&gt;&lt;filename val=&quot;C:\Users\User\AppData\Local\Temp\CP26404104636484Session\CPTrustFolder26404104636500\PPTImport26404188594937\data\asimages\{3333D4A9-00D1-4787-BA0B-D000CE193F6E}_34.png&quot;/&gt;&lt;left val=&quot;42&quot;/&gt;&lt;top val=&quot;212&quot;/&gt;&lt;width val=&quot;876&quot;/&gt;&lt;height val=&quot;265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1698C1D-815A-4524-BD49-BD51A190A9C6}&quot;/&gt;&lt;isInvalidForFieldText val=&quot;0&quot;/&gt;&lt;Image&gt;&lt;filename val=&quot;C:\Users\User\AppData\Local\Temp\CP26404104636484Session\CPTrustFolder26404104636500\PPTImport26404188594937\data\asimages\{F1698C1D-815A-4524-BD49-BD51A190A9C6}_34.png&quot;/&gt;&lt;left val=&quot;727&quot;/&gt;&lt;top val=&quot;687&quot;/&gt;&lt;width val=&quot;226&quot;/&gt;&lt;height val=&quot;4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{6E681CDC-FC28-4E6E-B1B6-6A55FF5769B6}&quot;/&gt;&lt;isInvalidForFieldText val=&quot;0&quot;/&gt;&lt;Image&gt;&lt;filename val=&quot;C:\Users\User\AppData\Local\Temp\CP26404104636484Session\CPTrustFolder26404104636500\PPTImport26404188594937\data\asimages\{6E681CDC-FC28-4E6E-B1B6-6A55FF5769B6}_34.png&quot;/&gt;&lt;left val=&quot;492&quot;/&gt;&lt;top val=&quot;480&quot;/&gt;&lt;width val=&quot;424&quot;/&gt;&lt;height val=&quot;57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B4630516-A4EC-4421-813A-78CCC6E145A6}&quot;/&gt;&lt;isInvalidForFieldText val=&quot;0&quot;/&gt;&lt;Image&gt;&lt;filename val=&quot;C:\Users\User\AppData\Local\Temp\CP26404104636484Session\CPTrustFolder26404104636500\PPTImport26404188594937\data\asimages\{B4630516-A4EC-4421-813A-78CCC6E145A6}_35.png&quot;/&gt;&lt;left val=&quot;0&quot;/&gt;&lt;top val=&quot;76&quot;/&gt;&lt;width val=&quot;961&quot;/&gt;&lt;height val=&quot;122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3&quot;/&gt;&lt;lineCharCount val=&quot;11&quot;/&gt;&lt;lineCharCount val=&quot;68&quot;/&gt;&lt;lineCharCount val=&quot;20&quot;/&gt;&lt;lineCharCount val=&quot;68&quot;/&gt;&lt;lineCharCount val=&quot;65&quot;/&gt;&lt;lineCharCount val=&quot;39&quot;/&gt;&lt;/TableIndex&gt;&lt;/ShapeTextInfo&gt;"/>
  <p:tag name="HTML_SHAPEINFO" val="&lt;ThreeDShapeInfo&gt;&lt;uuid val=&quot;{59830DC1-D4F4-4884-B679-F548529F3DFC}&quot;/&gt;&lt;isInvalidForFieldText val=&quot;0&quot;/&gt;&lt;Image&gt;&lt;filename val=&quot;C:\Users\User\AppData\Local\Temp\CP26404104636484Session\CPTrustFolder26404104636500\PPTImport26404188594937\data\asimages\{59830DC1-D4F4-4884-B679-F548529F3DFC}_35.png&quot;/&gt;&lt;left val=&quot;42&quot;/&gt;&lt;top val=&quot;212&quot;/&gt;&lt;width val=&quot;870&quot;/&gt;&lt;height val=&quot;265&quot;/&gt;&lt;hasText val=&quot;1&quot;/&gt;&lt;/Image&gt;&lt;/ThreeDShape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F1E8BAB-E6AF-4B34-AB74-E7C0B999016F}&quot;/&gt;&lt;isInvalidForFieldText val=&quot;0&quot;/&gt;&lt;Image&gt;&lt;filename val=&quot;C:\Users\User\AppData\Local\Temp\CP26404104636484Session\CPTrustFolder26404104636500\PPTImport26404188594937\data\asimages\{2F1E8BAB-E6AF-4B34-AB74-E7C0B999016F}_35.png&quot;/&gt;&lt;left val=&quot;727&quot;/&gt;&lt;top val=&quot;687&quot;/&gt;&lt;width val=&quot;226&quot;/&gt;&lt;height val=&quot;45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9&quot;/&gt;&lt;lineCharCount val=&quot;33&quot;/&gt;&lt;/TableIndex&gt;&lt;/ShapeTextInfo&gt;"/>
  <p:tag name="HTML_SHAPEINFO" val="&lt;ThreeDShapeInfo&gt;&lt;uuid val=&quot;{53B591F2-268F-461A-BB32-F65663D32F8E}&quot;/&gt;&lt;isInvalidForFieldText val=&quot;0&quot;/&gt;&lt;Image&gt;&lt;filename val=&quot;C:\Users\User\AppData\Local\Temp\CP26404104636484Session\CPTrustFolder26404104636500\PPTImport26404188594937\data\asimages\{53B591F2-268F-461A-BB32-F65663D32F8E}_35.png&quot;/&gt;&lt;left val=&quot;336&quot;/&gt;&lt;top val=&quot;477&quot;/&gt;&lt;width val=&quot;582&quot;/&gt;&lt;height val=&quot;97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{61D21AAE-4286-4A86-B4CD-7F41D9F7A5B1}&quot;/&gt;&lt;isInvalidForFieldText val=&quot;0&quot;/&gt;&lt;Image&gt;&lt;filename val=&quot;C:\Users\User\AppData\Local\Temp\CP26404104636484Session\CPTrustFolder26404104636500\PPTImport26404188594937\data\asimages\{61D21AAE-4286-4A86-B4CD-7F41D9F7A5B1}_36.png&quot;/&gt;&lt;left val=&quot;0&quot;/&gt;&lt;top val=&quot;76&quot;/&gt;&lt;width val=&quot;961&quot;/&gt;&lt;height val=&quot;122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1&quot;/&gt;&lt;lineCharCount val=&quot;68&quot;/&gt;&lt;lineCharCount val=&quot;54&quot;/&gt;&lt;/TableIndex&gt;&lt;/ShapeTextInfo&gt;"/>
  <p:tag name="HTML_SHAPEINFO" val="&lt;ThreeDShapeInfo&gt;&lt;uuid val=&quot;{675093C2-18AD-4FD2-BAF8-D46CAD1CF7A9}&quot;/&gt;&lt;isInvalidForFieldText val=&quot;0&quot;/&gt;&lt;Image&gt;&lt;filename val=&quot;C:\Users\User\AppData\Local\Temp\CP26404104636484Session\CPTrustFolder26404104636500\PPTImport26404188594937\data\asimages\{675093C2-18AD-4FD2-BAF8-D46CAD1CF7A9}_36.png&quot;/&gt;&lt;left val=&quot;40&quot;/&gt;&lt;top val=&quot;212&quot;/&gt;&lt;width val=&quot;871&quot;/&gt;&lt;height val=&quot;121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2CF6398-DFB8-4753-B36C-6F14EF57FB9E}&quot;/&gt;&lt;isInvalidForFieldText val=&quot;0&quot;/&gt;&lt;Image&gt;&lt;filename val=&quot;C:\Users\User\AppData\Local\Temp\CP26404104636484Session\CPTrustFolder26404104636500\PPTImport26404188594937\data\asimages\{92CF6398-DFB8-4753-B36C-6F14EF57FB9E}_36.png&quot;/&gt;&lt;left val=&quot;727&quot;/&gt;&lt;top val=&quot;687&quot;/&gt;&lt;width val=&quot;226&quot;/&gt;&lt;height val=&quot;45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9&quot;/&gt;&lt;lineCharCount val=&quot;61&quot;/&gt;&lt;lineCharCount val=&quot;67&quot;/&gt;&lt;lineCharCount val=&quot;30&quot;/&gt;&lt;lineCharCount val=&quot;69&quot;/&gt;&lt;lineCharCount val=&quot;21&quot;/&gt;&lt;/TableIndex&gt;&lt;/ShapeTextInfo&gt;"/>
  <p:tag name="HTML_SHAPEINFO" val="&lt;ThreeDShapeInfo&gt;&lt;uuid val=&quot;{BAF81A08-9470-47EA-BD66-E86C0954EF60}&quot;/&gt;&lt;isInvalidForFieldText val=&quot;0&quot;/&gt;&lt;Image&gt;&lt;filename val=&quot;C:\Users\User\AppData\Local\Temp\CP26404104636484Session\CPTrustFolder26404104636500\PPTImport26404188594937\data\asimages\{BAF81A08-9470-47EA-BD66-E86C0954EF60}_36.png&quot;/&gt;&lt;left val=&quot;42&quot;/&gt;&lt;top val=&quot;315&quot;/&gt;&lt;width val=&quot;870&quot;/&gt;&lt;height val=&quot;225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  <p:tag name="HTML_SHAPEINFO" val="&lt;ThreeDShapeInfo&gt;&lt;uuid val=&quot;{B9013D5D-63D2-493B-B300-819408FAD23E}&quot;/&gt;&lt;isInvalidForFieldText val=&quot;0&quot;/&gt;&lt;Image&gt;&lt;filename val=&quot;C:\Users\User\AppData\Local\Temp\CP26404104636484Session\CPTrustFolder26404104636500\PPTImport26404188594937\data\asimages\{B9013D5D-63D2-493B-B300-819408FAD23E}_37.png&quot;/&gt;&lt;left val=&quot;0&quot;/&gt;&lt;top val=&quot;76&quot;/&gt;&lt;width val=&quot;961&quot;/&gt;&lt;height val=&quot;124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7&quot;/&gt;&lt;lineCharCount val=&quot;61&quot;/&gt;&lt;lineCharCount val=&quot;7&quot;/&gt;&lt;lineCharCount val=&quot;26&quot;/&gt;&lt;lineCharCount val=&quot;41&quot;/&gt;&lt;lineCharCount val=&quot;28&quot;/&gt;&lt;/TableIndex&gt;&lt;/ShapeTextInfo&gt;"/>
  <p:tag name="HTML_SHAPEINFO" val="&lt;ThreeDShapeInfo&gt;&lt;uuid val=&quot;{144C4592-930E-46C9-ADF8-A5EDD224B0FB}&quot;/&gt;&lt;isInvalidForFieldText val=&quot;0&quot;/&gt;&lt;Image&gt;&lt;filename val=&quot;C:\Users\User\AppData\Local\Temp\CP26404104636484Session\CPTrustFolder26404104636500\PPTImport26404188594937\data\asimages\{144C4592-930E-46C9-ADF8-A5EDD224B0FB}_37.png&quot;/&gt;&lt;left val=&quot;42&quot;/&gt;&lt;top val=&quot;212&quot;/&gt;&lt;width val=&quot;870&quot;/&gt;&lt;height val=&quot;415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E49A0B2-F581-4115-A569-E5AC29820DCA}&quot;/&gt;&lt;isInvalidForFieldText val=&quot;0&quot;/&gt;&lt;Image&gt;&lt;filename val=&quot;C:\Users\User\AppData\Local\Temp\CP26404104636484Session\CPTrustFolder26404104636500\PPTImport26404188594937\data\asimages\{1E49A0B2-F581-4115-A569-E5AC29820DCA}_37.png&quot;/&gt;&lt;left val=&quot;727&quot;/&gt;&lt;top val=&quot;687&quot;/&gt;&lt;width val=&quot;226&quot;/&gt;&lt;height val=&quot;45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2ADBC504-7579-45D7-A496-C15575D70731}&quot;/&gt;&lt;isInvalidForFieldText val=&quot;0&quot;/&gt;&lt;Image&gt;&lt;filename val=&quot;C:\Users\User\AppData\Local\Temp\CP26404104636484Session\CPTrustFolder26404104636500\PPTImport26404188594937\data\asimages\{2ADBC504-7579-45D7-A496-C15575D70731}_38.png&quot;/&gt;&lt;left val=&quot;0&quot;/&gt;&lt;top val=&quot;278&quot;/&gt;&lt;width val=&quot;961&quot;/&gt;&lt;height val=&quot;202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D662A84-916C-4A0C-B75C-A9DF833AC099}&quot;/&gt;&lt;isInvalidForFieldText val=&quot;0&quot;/&gt;&lt;Image&gt;&lt;filename val=&quot;C:\Users\User\AppData\Local\Temp\CP26404104636484Session\CPTrustFolder26404104636500\PPTImport26404188594937\data\asimages\{FD662A84-916C-4A0C-B75C-A9DF833AC099}_38.png&quot;/&gt;&lt;left val=&quot;727&quot;/&gt;&lt;top val=&quot;687&quot;/&gt;&lt;width val=&quot;226&quot;/&gt;&lt;height val=&quot;45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D545C017-3D9E-4C0F-93FD-4548A1922F6C}&quot;/&gt;&lt;isInvalidForFieldText val=&quot;0&quot;/&gt;&lt;Image&gt;&lt;filename val=&quot;C:\Users\User\AppData\Local\Temp\CP26404104636484Session\CPTrustFolder26404104636500\PPTImport26404188594937\data\asimages\{D545C017-3D9E-4C0F-93FD-4548A1922F6C}_39.png&quot;/&gt;&lt;left val=&quot;0&quot;/&gt;&lt;top val=&quot;0&quot;/&gt;&lt;width val=&quot;1&quot;/&gt;&lt;height val=&quot;1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2563E7C-17CB-4AFB-9CA0-80F0406FAD6A}&quot;/&gt;&lt;isInvalidForFieldText val=&quot;0&quot;/&gt;&lt;Image&gt;&lt;filename val=&quot;C:\Users\User\AppData\Local\Temp\CP26404104636484Session\CPTrustFolder26404104636500\PPTImport26404188594937\data\asimages\{12563E7C-17CB-4AFB-9CA0-80F0406FAD6A}_39.png&quot;/&gt;&lt;left val=&quot;727&quot;/&gt;&lt;top val=&quot;687&quot;/&gt;&lt;width val=&quot;226&quot;/&gt;&lt;height val=&quot;45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F4A4DCD1-ACF5-4EA2-80E6-50F7ADD7C784}&quot;/&gt;&lt;isInvalidForFieldText val=&quot;0&quot;/&gt;&lt;Image&gt;&lt;filename val=&quot;C:\Users\User\AppData\Local\Temp\CP26404104636484Session\CPTrustFolder26404104636500\PPTImport26404188594937\data\asimages\{F4A4DCD1-ACF5-4EA2-80E6-50F7ADD7C784}_39.png&quot;/&gt;&lt;left val=&quot;0&quot;/&gt;&lt;top val=&quot;272&quot;/&gt;&lt;width val=&quot;961&quot;/&gt;&lt;height val=&quot;20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16&quot;/&gt;&lt;/TableIndex&gt;&lt;/ShapeTextInfo&gt;"/>
  <p:tag name="PRESENTER_DUMMYTAG" val="&lt;DummyForForceWrite&gt;&lt;/DummyForForceWrite&gt;"/>
  <p:tag name="HTML_SHAPEINFO" val="&lt;ThreeDShapeInfo&gt;&lt;uuid val=&quot;{3DB409E2-85CA-4BEF-A11B-A6C859CA81FC}&quot;/&gt;&lt;isInvalidForFieldText val=&quot;0&quot;/&gt;&lt;Image&gt;&lt;filename val=&quot;C:\Users\User\AppData\Local\Temp\CP26404104636484Session\CPTrustFolder26404104636500\PPTImport26404188594937\data\asimages\{3DB409E2-85CA-4BEF-A11B-A6C859CA81FC}_1.png&quot;/&gt;&lt;left val=&quot;71&quot;/&gt;&lt;top val=&quot;288&quot;/&gt;&lt;width val=&quot;817&quot;/&gt;&lt;height val=&quot;13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B3DD8708-F239-4144-9C18-A8DE9F9F08A0}&quot;/&gt;&lt;isInvalidForFieldText val=&quot;0&quot;/&gt;&lt;Image&gt;&lt;filename val=&quot;C:\Users\User\AppData\Local\Temp\CP26404104636484Session\CPTrustFolder26404104636500\PPTImport26404188594937\data\asimages\{B3DD8708-F239-4144-9C18-A8DE9F9F08A0}_1.png&quot;/&gt;&lt;left val=&quot;71&quot;/&gt;&lt;top val=&quot;491&quot;/&gt;&lt;width val=&quot;249&quot;/&gt;&lt;height val=&quot;93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DUMMYTAG" val="&lt;DummyForForceWrite&gt;&lt;/DummyForForceWrite&gt;"/>
  <p:tag name="HTML_SHAPEINFO" val="&lt;ThreeDShapeInfo&gt;&lt;uuid val=&quot;{B136868E-6F2F-4D3D-9188-540144217A22}&quot;/&gt;&lt;isInvalidForFieldText val=&quot;0&quot;/&gt;&lt;Image&gt;&lt;filename val=&quot;C:\Users\User\AppData\Local\Temp\CP26404104636484Session\CPTrustFolder26404104636500\PPTImport26404188594937\data\asimages\{B136868E-6F2F-4D3D-9188-540144217A22}_1.png&quot;/&gt;&lt;left val=&quot;639&quot;/&gt;&lt;top val=&quot;491&quot;/&gt;&lt;width val=&quot;249&quot;/&gt;&lt;height val=&quot;9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376AB43D-59E8-4A1A-B383-E6BC7E071CB2}&quot;/&gt;&lt;isInvalidForFieldText val=&quot;0&quot;/&gt;&lt;Image&gt;&lt;filename val=&quot;C:\Users\User\AppData\Local\Temp\CP26404104636484Session\CPTrustFolder26404104636500\PPTImport26404188594937\data\asimages\{376AB43D-59E8-4A1A-B383-E6BC7E071CB2}_2.png&quot;/&gt;&lt;left val=&quot;0&quot;/&gt;&lt;top val=&quot;76&quot;/&gt;&lt;width val=&quot;961&quot;/&gt;&lt;height val=&quot;122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  <p:tag name="HTML_SHAPEINFO" val="&lt;ThreeDShapeInfo&gt;&lt;uuid val=&quot;{BAC881EA-A2E5-48DB-B2AC-FC1457555132}&quot;/&gt;&lt;isInvalidForFieldText val=&quot;0&quot;/&gt;&lt;Image&gt;&lt;filename val=&quot;C:\Users\User\AppData\Local\Temp\CP26404104636484Session\CPTrustFolder26404104636500\PPTImport26404188594937\data\asimages\{BAC881EA-A2E5-48DB-B2AC-FC1457555132}_2.png&quot;/&gt;&lt;left val=&quot;40&quot;/&gt;&lt;top val=&quot;212&quot;/&gt;&lt;width val=&quot;871&quot;/&gt;&lt;height val=&quot;57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BAA7684-A154-4DC6-87A8-B647F9436AD1}&quot;/&gt;&lt;isInvalidForFieldText val=&quot;0&quot;/&gt;&lt;Image&gt;&lt;filename val=&quot;C:\Users\User\AppData\Local\Temp\CP26404104636484Session\CPTrustFolder26404104636500\PPTImport26404188594937\data\asimages\{0BAA7684-A154-4DC6-87A8-B647F9436AD1}_2.png&quot;/&gt;&lt;left val=&quot;727&quot;/&gt;&lt;top val=&quot;687&quot;/&gt;&lt;width val=&quot;226&quot;/&gt;&lt;height val=&quot;4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5&quot;/&gt;&lt;lineCharCount val=&quot;11&quot;/&gt;&lt;lineCharCount val=&quot;69&quot;/&gt;&lt;lineCharCount val=&quot;70&quot;/&gt;&lt;lineCharCount val=&quot;20&quot;/&gt;&lt;lineCharCount val=&quot;64&quot;/&gt;&lt;lineCharCount val=&quot;12&quot;/&gt;&lt;/TableIndex&gt;&lt;/ShapeTextInfo&gt;"/>
  <p:tag name="HTML_SHAPEINFO" val="&lt;ThreeDShapeInfo&gt;&lt;uuid val=&quot;{2A9B2F95-CF38-40F1-9FBA-CED60175D8FB}&quot;/&gt;&lt;isInvalidForFieldText val=&quot;0&quot;/&gt;&lt;Image&gt;&lt;filename val=&quot;C:\Users\User\AppData\Local\Temp\CP26404104636484Session\CPTrustFolder26404104636500\PPTImport26404188594937\data\asimages\{2A9B2F95-CF38-40F1-9FBA-CED60175D8FB}_2.png&quot;/&gt;&lt;left val=&quot;42&quot;/&gt;&lt;top val=&quot;250&quot;/&gt;&lt;width val=&quot;880&quot;/&gt;&lt;height val=&quot;26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6A64140A-F5B2-4E25-957C-043ECE729090}&quot;/&gt;&lt;isInvalidForFieldText val=&quot;0&quot;/&gt;&lt;Image&gt;&lt;filename val=&quot;C:\Users\User\AppData\Local\Temp\CP26404104636484Session\CPTrustFolder26404104636500\PPTImport26404188594937\data\asimages\{6A64140A-F5B2-4E25-957C-043ECE729090}_3.png&quot;/&gt;&lt;left val=&quot;0&quot;/&gt;&lt;top val=&quot;76&quot;/&gt;&lt;width val=&quot;961&quot;/&gt;&lt;height val=&quot;12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5&quot;/&gt;&lt;lineCharCount val=&quot;68&quot;/&gt;&lt;lineCharCount val=&quot;70&quot;/&gt;&lt;lineCharCount val=&quot;87&quot;/&gt;&lt;lineCharCount val=&quot;82&quot;/&gt;&lt;lineCharCount val=&quot;48&quot;/&gt;&lt;lineCharCount val=&quot;68&quot;/&gt;&lt;lineCharCount val=&quot;55&quot;/&gt;&lt;lineCharCount val=&quot;30&quot;/&gt;&lt;lineCharCount val=&quot;25&quot;/&gt;&lt;lineCharCount val=&quot;45&quot;/&gt;&lt;lineCharCount val=&quot;62&quot;/&gt;&lt;lineCharCount val=&quot;65&quot;/&gt;&lt;lineCharCount val=&quot;72&quot;/&gt;&lt;lineCharCount val=&quot;56&quot;/&gt;&lt;lineCharCount val=&quot;55&quot;/&gt;&lt;/TableIndex&gt;&lt;/ShapeTextInfo&gt;"/>
  <p:tag name="HTML_SHAPEINFO" val="&lt;ThreeDShapeInfo&gt;&lt;uuid val=&quot;{A48B09A8-D1AF-4023-B5B5-4748A48FB631}&quot;/&gt;&lt;isInvalidForFieldText val=&quot;0&quot;/&gt;&lt;Image&gt;&lt;filename val=&quot;C:\Users\User\AppData\Local\Temp\CP26404104636484Session\CPTrustFolder26404104636500\PPTImport26404188594937\data\asimages\{A48B09A8-D1AF-4023-B5B5-4748A48FB631}_3.png&quot;/&gt;&lt;left val=&quot;44&quot;/&gt;&lt;top val=&quot;177&quot;/&gt;&lt;width val=&quot;869&quot;/&gt;&lt;height val=&quot;501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5139F94-DA09-44DF-8FB0-2E9B85288040}&quot;/&gt;&lt;isInvalidForFieldText val=&quot;0&quot;/&gt;&lt;Image&gt;&lt;filename val=&quot;C:\Users\User\AppData\Local\Temp\CP26404104636484Session\CPTrustFolder26404104636500\PPTImport26404188594937\data\asimages\{35139F94-DA09-44DF-8FB0-2E9B85288040}_3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C7110106-28D9-46CF-B6D2-CFE234F20919}&quot;/&gt;&lt;isInvalidForFieldText val=&quot;0&quot;/&gt;&lt;Image&gt;&lt;filename val=&quot;C:\Users\User\AppData\Local\Temp\CP26404104636484Session\CPTrustFolder26404104636500\PPTImport26404188594937\data\asimages\{C7110106-28D9-46CF-B6D2-CFE234F20919}_4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5&quot;/&gt;&lt;lineCharCount val=&quot;20&quot;/&gt;&lt;lineCharCount val=&quot;68&quot;/&gt;&lt;lineCharCount val=&quot;60&quot;/&gt;&lt;/TableIndex&gt;&lt;/ShapeTextInfo&gt;"/>
  <p:tag name="HTML_SHAPEINFO" val="&lt;ThreeDShapeInfo&gt;&lt;uuid val=&quot;{DE2BF4CC-C8B6-415D-BB74-D4B5BE799034}&quot;/&gt;&lt;isInvalidForFieldText val=&quot;0&quot;/&gt;&lt;Image&gt;&lt;filename val=&quot;C:\Users\User\AppData\Local\Temp\CP26404104636484Session\CPTrustFolder26404104636500\PPTImport26404188594937\data\asimages\{DE2BF4CC-C8B6-415D-BB74-D4B5BE799034}_4.png&quot;/&gt;&lt;left val=&quot;42&quot;/&gt;&lt;top val=&quot;212&quot;/&gt;&lt;width val=&quot;870&quot;/&gt;&lt;height val=&quot;41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D1F9766-5001-49FC-B916-C6DFCF52463E}&quot;/&gt;&lt;isInvalidForFieldText val=&quot;0&quot;/&gt;&lt;Image&gt;&lt;filename val=&quot;C:\Users\User\AppData\Local\Temp\CP26404104636484Session\CPTrustFolder26404104636500\PPTImport26404188594937\data\asimages\{FD1F9766-5001-49FC-B916-C6DFCF52463E}_4.png&quot;/&gt;&lt;left val=&quot;727&quot;/&gt;&lt;top val=&quot;687&quot;/&gt;&lt;width val=&quot;226&quot;/&gt;&lt;height val=&quot;4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C0A8E8F2-889E-4EB7-AA5A-5B2CC4CC801B}&quot;/&gt;&lt;isInvalidForFieldText val=&quot;0&quot;/&gt;&lt;Image&gt;&lt;filename val=&quot;C:\Users\User\AppData\Local\Temp\CP26404104636484Session\CPTrustFolder26404104636500\PPTImport26404188594937\data\asimages\{C0A8E8F2-889E-4EB7-AA5A-5B2CC4CC801B}_5.png&quot;/&gt;&lt;left val=&quot;0&quot;/&gt;&lt;top val=&quot;76&quot;/&gt;&lt;width val=&quot;961&quot;/&gt;&lt;height val=&quot;122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71&quot;/&gt;&lt;lineCharCount val=&quot;68&quot;/&gt;&lt;lineCharCount val=&quot;67&quot;/&gt;&lt;lineCharCount val=&quot;11&quot;/&gt;&lt;lineCharCount val=&quot;1&quot;/&gt;&lt;lineCharCount val=&quot;57&quot;/&gt;&lt;lineCharCount val=&quot;14&quot;/&gt;&lt;/TableIndex&gt;&lt;/ShapeTextInfo&gt;"/>
  <p:tag name="HTML_SHAPEINFO" val="&lt;ThreeDShapeInfo&gt;&lt;uuid val=&quot;{8667CC72-62E3-42AF-A37C-7B4C98B42E06}&quot;/&gt;&lt;isInvalidForFieldText val=&quot;0&quot;/&gt;&lt;Image&gt;&lt;filename val=&quot;C:\Users\User\AppData\Local\Temp\CP26404104636484Session\CPTrustFolder26404104636500\PPTImport26404188594937\data\asimages\{8667CC72-62E3-42AF-A37C-7B4C98B42E06}_5.png&quot;/&gt;&lt;left val=&quot;42&quot;/&gt;&lt;top val=&quot;212&quot;/&gt;&lt;width val=&quot;882&quot;/&gt;&lt;height val=&quot;41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224FB0F-59B2-4C0D-8FE1-A3A91B4310E8}&quot;/&gt;&lt;isInvalidForFieldText val=&quot;0&quot;/&gt;&lt;Image&gt;&lt;filename val=&quot;C:\Users\User\AppData\Local\Temp\CP26404104636484Session\CPTrustFolder26404104636500\PPTImport26404188594937\data\asimages\{F224FB0F-59B2-4C0D-8FE1-A3A91B4310E8}_5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D89AAC20-F548-4782-B21D-2B0669663FDF}&quot;/&gt;&lt;isInvalidForFieldText val=&quot;0&quot;/&gt;&lt;Image&gt;&lt;filename val=&quot;C:\Users\User\AppData\Local\Temp\CP26404104636484Session\CPTrustFolder26404104636500\PPTImport26404188594937\data\asimages\{D89AAC20-F548-4782-B21D-2B0669663FDF}_6.png&quot;/&gt;&lt;left val=&quot;0&quot;/&gt;&lt;top val=&quot;76&quot;/&gt;&lt;width val=&quot;961&quot;/&gt;&lt;height val=&quot;12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7&quot;/&gt;&lt;lineCharCount val=&quot;43&quot;/&gt;&lt;lineCharCount val=&quot;34&quot;/&gt;&lt;lineCharCount val=&quot;50&quot;/&gt;&lt;lineCharCount val=&quot;45&quot;/&gt;&lt;lineCharCount val=&quot;1&quot;/&gt;&lt;lineCharCount val=&quot;71&quot;/&gt;&lt;lineCharCount val=&quot;23&quot;/&gt;&lt;lineCharCount val=&quot;56&quot;/&gt;&lt;lineCharCount val=&quot;33&quot;/&gt;&lt;/TableIndex&gt;&lt;/ShapeTextInfo&gt;"/>
  <p:tag name="HTML_SHAPEINFO" val="&lt;ThreeDShapeInfo&gt;&lt;uuid val=&quot;{54635224-A616-49C4-9C92-E0A31734BBBC}&quot;/&gt;&lt;isInvalidForFieldText val=&quot;0&quot;/&gt;&lt;Image&gt;&lt;filename val=&quot;C:\Users\User\AppData\Local\Temp\CP26404104636484Session\CPTrustFolder26404104636500\PPTImport26404188594937\data\asimages\{54635224-A616-49C4-9C92-E0A31734BBBC}_6.png&quot;/&gt;&lt;left val=&quot;42&quot;/&gt;&lt;top val=&quot;212&quot;/&gt;&lt;width val=&quot;870&quot;/&gt;&lt;height val=&quot;41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978FED2-CEC8-4E7F-B002-61AE87B9D69C}&quot;/&gt;&lt;isInvalidForFieldText val=&quot;0&quot;/&gt;&lt;Image&gt;&lt;filename val=&quot;C:\Users\User\AppData\Local\Temp\CP26404104636484Session\CPTrustFolder26404104636500\PPTImport26404188594937\data\asimages\{8978FED2-CEC8-4E7F-B002-61AE87B9D69C}_6.png&quot;/&gt;&lt;left val=&quot;727&quot;/&gt;&lt;top val=&quot;687&quot;/&gt;&lt;width val=&quot;226&quot;/&gt;&lt;height val=&quot;4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DBC0839C-894E-44AE-AF69-5C14087BF35A}&quot;/&gt;&lt;isInvalidForFieldText val=&quot;0&quot;/&gt;&lt;Image&gt;&lt;filename val=&quot;C:\Users\User\AppData\Local\Temp\CP26404104636484Session\CPTrustFolder26404104636500\PPTImport26404188594937\data\asimages\{DBC0839C-894E-44AE-AF69-5C14087BF35A}_6.png&quot;/&gt;&lt;left val=&quot;487&quot;/&gt;&lt;top val=&quot;580&quot;/&gt;&lt;width val=&quot;433&quot;/&gt;&lt;height val=&quot;57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{D76AE3CE-643A-4C75-99A7-5AED85828553}&quot;/&gt;&lt;isInvalidForFieldText val=&quot;0&quot;/&gt;&lt;Image&gt;&lt;filename val=&quot;C:\Users\User\AppData\Local\Temp\CP26404104636484Session\CPTrustFolder26404104636500\PPTImport26404188594937\data\asimages\{D76AE3CE-643A-4C75-99A7-5AED85828553}_7.png&quot;/&gt;&lt;left val=&quot;0&quot;/&gt;&lt;top val=&quot;76&quot;/&gt;&lt;width val=&quot;961&quot;/&gt;&lt;height val=&quot;12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43&quot;/&gt;&lt;lineCharCount val=&quot;18&quot;/&gt;&lt;lineCharCount val=&quot;22&quot;/&gt;&lt;lineCharCount val=&quot;1&quot;/&gt;&lt;lineCharCount val=&quot;68&quot;/&gt;&lt;lineCharCount val=&quot;8&quot;/&gt;&lt;lineCharCount val=&quot;1&quot;/&gt;&lt;lineCharCount val=&quot;71&quot;/&gt;&lt;lineCharCount val=&quot;69&quot;/&gt;&lt;lineCharCount val=&quot;13&quot;/&gt;&lt;/TableIndex&gt;&lt;/ShapeTextInfo&gt;"/>
  <p:tag name="HTML_SHAPEINFO" val="&lt;ThreeDShapeInfo&gt;&lt;uuid val=&quot;{C04F40ED-9295-4D05-96A3-FFB09C3FE9AB}&quot;/&gt;&lt;isInvalidForFieldText val=&quot;0&quot;/&gt;&lt;Image&gt;&lt;filename val=&quot;C:\Users\User\AppData\Local\Temp\CP26404104636484Session\CPTrustFolder26404104636500\PPTImport26404188594937\data\asimages\{C04F40ED-9295-4D05-96A3-FFB09C3FE9AB}_7.png&quot;/&gt;&lt;left val=&quot;42&quot;/&gt;&lt;top val=&quot;212&quot;/&gt;&lt;width val=&quot;870&quot;/&gt;&lt;height val=&quot;41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88A1454-D393-4898-8265-530C880CF46A}&quot;/&gt;&lt;isInvalidForFieldText val=&quot;0&quot;/&gt;&lt;Image&gt;&lt;filename val=&quot;C:\Users\User\AppData\Local\Temp\CP26404104636484Session\CPTrustFolder26404104636500\PPTImport26404188594937\data\asimages\{088A1454-D393-4898-8265-530C880CF46A}_7.png&quot;/&gt;&lt;left val=&quot;727&quot;/&gt;&lt;top val=&quot;687&quot;/&gt;&lt;width val=&quot;226&quot;/&gt;&lt;height val=&quot;4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9&quot;/&gt;&lt;lineCharCount val=&quot;12&quot;/&gt;&lt;/TableIndex&gt;&lt;/ShapeTextInfo&gt;"/>
  <p:tag name="HTML_SHAPEINFO" val="&lt;ThreeDShapeInfo&gt;&lt;uuid val=&quot;{B9CB6088-6CDA-4634-A097-8F05993CEEDC}&quot;/&gt;&lt;isInvalidForFieldText val=&quot;0&quot;/&gt;&lt;Image&gt;&lt;filename val=&quot;C:\Users\User\AppData\Local\Temp\CP26404104636484Session\CPTrustFolder26404104636500\PPTImport26404188594937\data\asimages\{B9CB6088-6CDA-4634-A097-8F05993CEEDC}_8.png&quot;/&gt;&lt;left val=&quot;0&quot;/&gt;&lt;top val=&quot;76&quot;/&gt;&lt;width val=&quot;961&quot;/&gt;&lt;height val=&quot;124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5102292-B427-4B1F-90D5-40D58C668483}&quot;/&gt;&lt;isInvalidForFieldText val=&quot;0&quot;/&gt;&lt;Image&gt;&lt;filename val=&quot;C:\Users\User\AppData\Local\Temp\CP26404104636484Session\CPTrustFolder26404104636500\PPTImport26404188594937\data\asimages\{D5102292-B427-4B1F-90D5-40D58C668483}_8.png&quot;/&gt;&lt;left val=&quot;727&quot;/&gt;&lt;top val=&quot;687&quot;/&gt;&lt;width val=&quot;226&quot;/&gt;&lt;height val=&quot;45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0&quot;/&gt;&lt;lineCharCount val=&quot;45&quot;/&gt;&lt;/TableIndex&gt;&lt;/ShapeTextInfo&gt;"/>
  <p:tag name="HTML_SHAPEINFO" val="&lt;ThreeDShapeInfo&gt;&lt;uuid val=&quot;{FB0E4903-EB22-475C-872A-772B3C5F9839}&quot;/&gt;&lt;isInvalidForFieldText val=&quot;0&quot;/&gt;&lt;Image&gt;&lt;filename val=&quot;C:\Users\User\AppData\Local\Temp\CP26404104636484Session\CPTrustFolder26404104636500\PPTImport26404188594937\data\asimages\{FB0E4903-EB22-475C-872A-772B3C5F9839}_8.png&quot;/&gt;&lt;left val=&quot;48&quot;/&gt;&lt;top val=&quot;209&quot;/&gt;&lt;width val=&quot;865&quot;/&gt;&lt;height val=&quot;8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6&quot;/&gt;&lt;lineCharCount val=&quot;27&quot;/&gt;&lt;lineCharCount val=&quot;10&quot;/&gt;&lt;lineCharCount val=&quot;66&quot;/&gt;&lt;lineCharCount val=&quot;50&quot;/&gt;&lt;/TableIndex&gt;&lt;/ShapeTextInfo&gt;"/>
  <p:tag name="HTML_SHAPEINFO" val="&lt;ThreeDShapeInfo&gt;&lt;uuid val=&quot;{B7B13489-FD75-4FF6-920F-C3719F3DB27E}&quot;/&gt;&lt;isInvalidForFieldText val=&quot;0&quot;/&gt;&lt;Image&gt;&lt;filename val=&quot;C:\Users\User\AppData\Local\Temp\CP26404104636484Session\CPTrustFolder26404104636500\PPTImport26404188594937\data\asimages\{B7B13489-FD75-4FF6-920F-C3719F3DB27E}_8.png&quot;/&gt;&lt;left val=&quot;49&quot;/&gt;&lt;top val=&quot;318&quot;/&gt;&lt;width val=&quot;853&quot;/&gt;&lt;height val=&quot;201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1&quot;/&gt;&lt;lineCharCount val=&quot;29&quot;/&gt;&lt;/TableIndex&gt;&lt;/ShapeTextInfo&gt;"/>
  <p:tag name="HTML_SHAPEINFO" val="&lt;ThreeDShapeInfo&gt;&lt;uuid val=&quot;{FF16F561-1DC1-418D-837B-09D146484928}&quot;/&gt;&lt;isInvalidForFieldText val=&quot;0&quot;/&gt;&lt;Image&gt;&lt;filename val=&quot;C:\Users\User\AppData\Local\Temp\CP26404104636484Session\CPTrustFolder26404104636500\PPTImport26404188594937\data\asimages\{FF16F561-1DC1-418D-837B-09D146484928}_9.png&quot;/&gt;&lt;left val=&quot;0&quot;/&gt;&lt;top val=&quot;76&quot;/&gt;&lt;width val=&quot;961&quot;/&gt;&lt;height val=&quot;124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3&quot;/&gt;&lt;lineCharCount val=&quot;64&quot;/&gt;&lt;lineCharCount val=&quot;68&quot;/&gt;&lt;lineCharCount val=&quot;38&quot;/&gt;&lt;lineCharCount val=&quot;62&quot;/&gt;&lt;lineCharCount val=&quot;45&quot;/&gt;&lt;/TableIndex&gt;&lt;/ShapeTextInfo&gt;"/>
  <p:tag name="HTML_SHAPEINFO" val="&lt;ThreeDShapeInfo&gt;&lt;uuid val=&quot;{150B4EDF-A6C2-4CB6-942F-8868BB2BA32C}&quot;/&gt;&lt;isInvalidForFieldText val=&quot;0&quot;/&gt;&lt;Image&gt;&lt;filename val=&quot;C:\Users\User\AppData\Local\Temp\CP26404104636484Session\CPTrustFolder26404104636500\PPTImport26404188594937\data\asimages\{150B4EDF-A6C2-4CB6-942F-8868BB2BA32C}_9.png&quot;/&gt;&lt;left val=&quot;42&quot;/&gt;&lt;top val=&quot;212&quot;/&gt;&lt;width val=&quot;872&quot;/&gt;&lt;height val=&quot;41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0B1E07F-F92A-45B8-8E22-A8DE5653A705}&quot;/&gt;&lt;isInvalidForFieldText val=&quot;0&quot;/&gt;&lt;Image&gt;&lt;filename val=&quot;C:\Users\User\AppData\Local\Temp\CP26404104636484Session\CPTrustFolder26404104636500\PPTImport26404188594937\data\asimages\{70B1E07F-F92A-45B8-8E22-A8DE5653A705}_9.png&quot;/&gt;&lt;left val=&quot;727&quot;/&gt;&lt;top val=&quot;687&quot;/&gt;&lt;width val=&quot;226&quot;/&gt;&lt;height val=&quot;4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3&quot;/&gt;&lt;lineCharCount val=&quot;13&quot;/&gt;&lt;/TableIndex&gt;&lt;/ShapeTextInfo&gt;"/>
  <p:tag name="HTML_SHAPEINFO" val="&lt;ThreeDShapeInfo&gt;&lt;uuid val=&quot;{E3C86998-EDE1-4DD0-A458-E56D7ACAC77F}&quot;/&gt;&lt;isInvalidForFieldText val=&quot;0&quot;/&gt;&lt;Image&gt;&lt;filename val=&quot;C:\Users\User\AppData\Local\Temp\CP26404104636484Session\CPTrustFolder26404104636500\PPTImport26404188594937\data\asimages\{E3C86998-EDE1-4DD0-A458-E56D7ACAC77F}_10.png&quot;/&gt;&lt;left val=&quot;0&quot;/&gt;&lt;top val=&quot;76&quot;/&gt;&lt;width val=&quot;961&quot;/&gt;&lt;height val=&quot;124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3&quot;/&gt;&lt;lineCharCount val=&quot;66&quot;/&gt;&lt;/TableIndex&gt;&lt;/ShapeTextInfo&gt;"/>
  <p:tag name="HTML_SHAPEINFO" val="&lt;ThreeDShapeInfo&gt;&lt;uuid val=&quot;{6FE58423-96B7-4791-B140-AF1DD3ECF3BA}&quot;/&gt;&lt;isInvalidForFieldText val=&quot;0&quot;/&gt;&lt;Image&gt;&lt;filename val=&quot;C:\Users\User\AppData\Local\Temp\CP26404104636484Session\CPTrustFolder26404104636500\PPTImport26404188594937\data\asimages\{6FE58423-96B7-4791-B140-AF1DD3ECF3BA}_10.png&quot;/&gt;&lt;left val=&quot;40&quot;/&gt;&lt;top val=&quot;212&quot;/&gt;&lt;width val=&quot;874&quot;/&gt;&lt;height val=&quot;89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796B599-35ED-404A-B7D5-02E18417606A}&quot;/&gt;&lt;isInvalidForFieldText val=&quot;0&quot;/&gt;&lt;Image&gt;&lt;filename val=&quot;C:\Users\User\AppData\Local\Temp\CP26404104636484Session\CPTrustFolder26404104636500\PPTImport26404188594937\data\asimages\{D796B599-35ED-404A-B7D5-02E18417606A}_10.png&quot;/&gt;&lt;left val=&quot;727&quot;/&gt;&lt;top val=&quot;687&quot;/&gt;&lt;width val=&quot;226&quot;/&gt;&lt;height val=&quot;4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91A7E2-A0EB-49D7-A063-2AF919FF4FB9}&quot;/&gt;&lt;isInvalidForFieldText val=&quot;0&quot;/&gt;&lt;Image&gt;&lt;filename val=&quot;C:\Users\User\AppData\Local\Temp\CP26404104636484Session\CPTrustFolder26404104636500\PPTImport26404188594937\data\asimages\{3491A7E2-A0EB-49D7-A063-2AF919FF4FB9}_10.png&quot;/&gt;&lt;left val=&quot;556&quot;/&gt;&lt;top val=&quot;329&quot;/&gt;&lt;width val=&quot;357&quot;/&gt;&lt;height val=&quot;239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8&quot;/&gt;&lt;lineCharCount val=&quot;1&quot;/&gt;&lt;lineCharCount val=&quot;32&quot;/&gt;&lt;lineCharCount val=&quot;14&quot;/&gt;&lt;/TableIndex&gt;&lt;/ShapeTextInfo&gt;"/>
  <p:tag name="HTML_SHAPEINFO" val="&lt;ThreeDShapeInfo&gt;&lt;uuid val=&quot;{48BE7AA9-D6E8-4BEE-B57A-9C4ECC8C9DFE}&quot;/&gt;&lt;isInvalidForFieldText val=&quot;0&quot;/&gt;&lt;Image&gt;&lt;filename val=&quot;C:\Users\User\AppData\Local\Temp\CP26404104636484Session\CPTrustFolder26404104636500\PPTImport26404188594937\data\asimages\{48BE7AA9-D6E8-4BEE-B57A-9C4ECC8C9DFE}_10.png&quot;/&gt;&lt;left val=&quot;49&quot;/&gt;&lt;top val=&quot;326&quot;/&gt;&lt;width val=&quot;507&quot;/&gt;&lt;height val=&quot;169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2&quot;/&gt;&lt;/TableIndex&gt;&lt;/ShapeTextInfo&gt;"/>
  <p:tag name="HTML_SHAPEINFO" val="&lt;ThreeDShapeInfo&gt;&lt;uuid val=&quot;{0895B051-B105-4488-A651-682A1462B865}&quot;/&gt;&lt;isInvalidForFieldText val=&quot;0&quot;/&gt;&lt;Image&gt;&lt;filename val=&quot;C:\Users\User\AppData\Local\Temp\CP26404104636484Session\CPTrustFolder26404104636500\PPTImport26404188594937\data\asimages\{0895B051-B105-4488-A651-682A1462B865}_11.png&quot;/&gt;&lt;left val=&quot;0&quot;/&gt;&lt;top val=&quot;76&quot;/&gt;&lt;width val=&quot;961&quot;/&gt;&lt;height val=&quot;124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3&quot;/&gt;&lt;lineCharCount val=&quot;58&quot;/&gt;&lt;lineCharCount val=&quot;1&quot;/&gt;&lt;lineCharCount val=&quot;63&quot;/&gt;&lt;lineCharCount val=&quot;44&quot;/&gt;&lt;lineCharCount val=&quot;1&quot;/&gt;&lt;lineCharCount val=&quot;65&quot;/&gt;&lt;lineCharCount val=&quot;43&quot;/&gt;&lt;/TableIndex&gt;&lt;/ShapeTextInfo&gt;"/>
  <p:tag name="HTML_SHAPEINFO" val="&lt;ThreeDShapeInfo&gt;&lt;uuid val=&quot;{C0A41CC7-6A8A-4768-A370-9AB9196C1D9C}&quot;/&gt;&lt;isInvalidForFieldText val=&quot;0&quot;/&gt;&lt;Image&gt;&lt;filename val=&quot;C:\Users\User\AppData\Local\Temp\CP26404104636484Session\CPTrustFolder26404104636500\PPTImport26404188594937\data\asimages\{C0A41CC7-6A8A-4768-A370-9AB9196C1D9C}_11.png&quot;/&gt;&lt;left val=&quot;42&quot;/&gt;&lt;top val=&quot;212&quot;/&gt;&lt;width val=&quot;870&quot;/&gt;&lt;height val=&quot;41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50B95CE-6F58-4E38-88CF-FC57E5D0235F}&quot;/&gt;&lt;isInvalidForFieldText val=&quot;0&quot;/&gt;&lt;Image&gt;&lt;filename val=&quot;C:\Users\User\AppData\Local\Temp\CP26404104636484Session\CPTrustFolder26404104636500\PPTImport26404188594937\data\asimages\{150B95CE-6F58-4E38-88CF-FC57E5D0235F}_11.png&quot;/&gt;&lt;left val=&quot;727&quot;/&gt;&lt;top val=&quot;687&quot;/&gt;&lt;width val=&quot;226&quot;/&gt;&lt;height val=&quot;4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1065AAE7-ED10-4073-B743-CCA0F4F65233}&quot;/&gt;&lt;isInvalidForFieldText val=&quot;0&quot;/&gt;&lt;Image&gt;&lt;filename val=&quot;C:\Users\User\AppData\Local\Temp\CP26404104636484Session\CPTrustFolder26404104636500\PPTImport26404188594937\data\asimages\{1065AAE7-ED10-4073-B743-CCA0F4F65233}_12.png&quot;/&gt;&lt;left val=&quot;0&quot;/&gt;&lt;top val=&quot;76&quot;/&gt;&lt;width val=&quot;961&quot;/&gt;&lt;height val=&quot;122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71&quot;/&gt;&lt;lineCharCount val=&quot;56&quot;/&gt;&lt;lineCharCount val=&quot;29&quot;/&gt;&lt;lineCharCount val=&quot;41&quot;/&gt;&lt;lineCharCount val=&quot;60&quot;/&gt;&lt;lineCharCount val=&quot;46&quot;/&gt;&lt;/TableIndex&gt;&lt;/ShapeTextInfo&gt;"/>
  <p:tag name="HTML_SHAPEINFO" val="&lt;ThreeDShapeInfo&gt;&lt;uuid val=&quot;{17C546F2-5CAF-4CC6-A635-F412F1A235DD}&quot;/&gt;&lt;isInvalidForFieldText val=&quot;0&quot;/&gt;&lt;Image&gt;&lt;filename val=&quot;C:\Users\User\AppData\Local\Temp\CP26404104636484Session\CPTrustFolder26404104636500\PPTImport26404188594937\data\asimages\{17C546F2-5CAF-4CC6-A635-F412F1A235DD}_12.png&quot;/&gt;&lt;left val=&quot;42&quot;/&gt;&lt;top val=&quot;212&quot;/&gt;&lt;width val=&quot;870&quot;/&gt;&lt;height val=&quot;235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1E59EFA-FC31-4853-86FD-363ABF9BF933}&quot;/&gt;&lt;isInvalidForFieldText val=&quot;0&quot;/&gt;&lt;Image&gt;&lt;filename val=&quot;C:\Users\User\AppData\Local\Temp\CP26404104636484Session\CPTrustFolder26404104636500\PPTImport26404188594937\data\asimages\{C1E59EFA-FC31-4853-86FD-363ABF9BF933}_12.png&quot;/&gt;&lt;left val=&quot;727&quot;/&gt;&lt;top val=&quot;687&quot;/&gt;&lt;width val=&quot;226&quot;/&gt;&lt;height val=&quot;4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{594D6DC8-AAD7-41A6-9038-682BA72E6924}&quot;/&gt;&lt;isInvalidForFieldText val=&quot;0&quot;/&gt;&lt;Image&gt;&lt;filename val=&quot;C:\Users\User\AppData\Local\Temp\CP26404104636484Session\CPTrustFolder26404104636500\PPTImport26404188594937\data\asimages\{594D6DC8-AAD7-41A6-9038-682BA72E6924}_12.png&quot;/&gt;&lt;left val=&quot;475&quot;/&gt;&lt;top val=&quot;438&quot;/&gt;&lt;width val=&quot;442&quot;/&gt;&lt;height val=&quot;57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926518C6-8945-4563-A4D6-2D7829AE5718}&quot;/&gt;&lt;isInvalidForFieldText val=&quot;0&quot;/&gt;&lt;Image&gt;&lt;filename val=&quot;C:\Users\User\AppData\Local\Temp\CP26404104636484Session\CPTrustFolder26404104636500\PPTImport26404188594937\data\asimages\{926518C6-8945-4563-A4D6-2D7829AE5718}_13.png&quot;/&gt;&lt;left val=&quot;0&quot;/&gt;&lt;top val=&quot;76&quot;/&gt;&lt;width val=&quot;961&quot;/&gt;&lt;height val=&quot;122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8&quot;/&gt;&lt;lineCharCount val=&quot;38&quot;/&gt;&lt;lineCharCount val=&quot;34&quot;/&gt;&lt;lineCharCount val=&quot;16&quot;/&gt;&lt;/TableIndex&gt;&lt;/ShapeTextInfo&gt;"/>
  <p:tag name="HTML_SHAPEINFO" val="&lt;ThreeDShapeInfo&gt;&lt;uuid val=&quot;{EC04A547-9DB5-4908-A217-7D98129D8A26}&quot;/&gt;&lt;isInvalidForFieldText val=&quot;0&quot;/&gt;&lt;Image&gt;&lt;filename val=&quot;C:\Users\User\AppData\Local\Temp\CP26404104636484Session\CPTrustFolder26404104636500\PPTImport26404188594937\data\asimages\{EC04A547-9DB5-4908-A217-7D98129D8A26}_13.png&quot;/&gt;&lt;left val=&quot;42&quot;/&gt;&lt;top val=&quot;212&quot;/&gt;&lt;width val=&quot;870&quot;/&gt;&lt;height val=&quot;177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AEB32C8-68BF-43D2-A67F-A612E93B103B}&quot;/&gt;&lt;isInvalidForFieldText val=&quot;0&quot;/&gt;&lt;Image&gt;&lt;filename val=&quot;C:\Users\User\AppData\Local\Temp\CP26404104636484Session\CPTrustFolder26404104636500\PPTImport26404188594937\data\asimages\{5AEB32C8-68BF-43D2-A67F-A612E93B103B}_13.png&quot;/&gt;&lt;left val=&quot;727&quot;/&gt;&lt;top val=&quot;687&quot;/&gt;&lt;width val=&quot;226&quot;/&gt;&lt;height val=&quot;4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0&quot;/&gt;&lt;/TableIndex&gt;&lt;/ShapeTextInfo&gt;"/>
  <p:tag name="HTML_SHAPEINFO" val="&lt;ThreeDShapeInfo&gt;&lt;uuid val=&quot;{AE1575A9-C3BB-49AA-8186-3D47E045DD08}&quot;/&gt;&lt;isInvalidForFieldText val=&quot;0&quot;/&gt;&lt;Image&gt;&lt;filename val=&quot;C:\Users\User\AppData\Local\Temp\CP26404104636484Session\CPTrustFolder26404104636500\PPTImport26404188594937\data\asimages\{AE1575A9-C3BB-49AA-8186-3D47E045DD08}_14.png&quot;/&gt;&lt;left val=&quot;-6&quot;/&gt;&lt;top val=&quot;76&quot;/&gt;&lt;width val=&quot;972&quot;/&gt;&lt;height val=&quot;121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4&quot;/&gt;&lt;lineCharCount val=&quot;10&quot;/&gt;&lt;lineCharCount val=&quot;1&quot;/&gt;&lt;lineCharCount val=&quot;27&quot;/&gt;&lt;lineCharCount val=&quot;19&quot;/&gt;&lt;lineCharCount val=&quot;1&quot;/&gt;&lt;lineCharCount val=&quot;48&quot;/&gt;&lt;lineCharCount val=&quot;31&quot;/&gt;&lt;/TableIndex&gt;&lt;/ShapeTextInfo&gt;"/>
  <p:tag name="HTML_SHAPEINFO" val="&lt;ThreeDShapeInfo&gt;&lt;uuid val=&quot;{BADE1F17-87C2-4A0F-B4BE-BEDC9F34A7E4}&quot;/&gt;&lt;isInvalidForFieldText val=&quot;0&quot;/&gt;&lt;Image&gt;&lt;filename val=&quot;C:\Users\User\AppData\Local\Temp\CP26404104636484Session\CPTrustFolder26404104636500\PPTImport26404188594937\data\asimages\{BADE1F17-87C2-4A0F-B4BE-BEDC9F34A7E4}_14.png&quot;/&gt;&lt;left val=&quot;42&quot;/&gt;&lt;top val=&quot;212&quot;/&gt;&lt;width val=&quot;870&quot;/&gt;&lt;height val=&quot;415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5568C74-B6CD-43FE-A917-5BC0921E0D06}&quot;/&gt;&lt;isInvalidForFieldText val=&quot;0&quot;/&gt;&lt;Image&gt;&lt;filename val=&quot;C:\Users\User\AppData\Local\Temp\CP26404104636484Session\CPTrustFolder26404104636500\PPTImport26404188594937\data\asimages\{A5568C74-B6CD-43FE-A917-5BC0921E0D06}_14.png&quot;/&gt;&lt;left val=&quot;727&quot;/&gt;&lt;top val=&quot;687&quot;/&gt;&lt;width val=&quot;226&quot;/&gt;&lt;height val=&quot;45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178DC2EE-C0F0-4782-A491-975E0C9D519A}&quot;/&gt;&lt;isInvalidForFieldText val=&quot;0&quot;/&gt;&lt;Image&gt;&lt;filename val=&quot;C:\Users\User\AppData\Local\Temp\CP26404104636484Session\CPTrustFolder26404104636500\PPTImport26404188594937\data\asimages\{178DC2EE-C0F0-4782-A491-975E0C9D519A}_15.png&quot;/&gt;&lt;left val=&quot;0&quot;/&gt;&lt;top val=&quot;76&quot;/&gt;&lt;width val=&quot;961&quot;/&gt;&lt;height val=&quot;122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3&quot;/&gt;&lt;lineCharCount val=&quot;15&quot;/&gt;&lt;lineCharCount val=&quot;1&quot;/&gt;&lt;lineCharCount val=&quot;69&quot;/&gt;&lt;lineCharCount val=&quot;45&quot;/&gt;&lt;lineCharCount val=&quot;1&quot;/&gt;&lt;lineCharCount val=&quot;29&quot;/&gt;&lt;/TableIndex&gt;&lt;/ShapeTextInfo&gt;"/>
  <p:tag name="HTML_SHAPEINFO" val="&lt;ThreeDShapeInfo&gt;&lt;uuid val=&quot;{D8969331-927B-4221-AFCD-9384082C01E9}&quot;/&gt;&lt;isInvalidForFieldText val=&quot;0&quot;/&gt;&lt;Image&gt;&lt;filename val=&quot;C:\Users\User\AppData\Local\Temp\CP26404104636484Session\CPTrustFolder26404104636500\PPTImport26404188594937\data\asimages\{D8969331-927B-4221-AFCD-9384082C01E9}_15.png&quot;/&gt;&lt;left val=&quot;42&quot;/&gt;&lt;top val=&quot;212&quot;/&gt;&lt;width val=&quot;872&quot;/&gt;&lt;height val=&quot;415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7D294FD-5643-4750-B283-22CAF6B196A0}&quot;/&gt;&lt;isInvalidForFieldText val=&quot;0&quot;/&gt;&lt;Image&gt;&lt;filename val=&quot;C:\Users\User\AppData\Local\Temp\CP26404104636484Session\CPTrustFolder26404104636500\PPTImport26404188594937\data\asimages\{87D294FD-5643-4750-B283-22CAF6B196A0}_15.png&quot;/&gt;&lt;left val=&quot;727&quot;/&gt;&lt;top val=&quot;687&quot;/&gt;&lt;width val=&quot;226&quot;/&gt;&lt;height val=&quot;45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28&quot;/&gt;&lt;/TableIndex&gt;&lt;/ShapeTextInfo&gt;"/>
  <p:tag name="HTML_SHAPEINFO" val="&lt;ThreeDShapeInfo&gt;&lt;uuid val=&quot;{96851280-F20E-4CD5-AAAE-B56D4C4B975D}&quot;/&gt;&lt;isInvalidForFieldText val=&quot;0&quot;/&gt;&lt;Image&gt;&lt;filename val=&quot;C:\Users\User\AppData\Local\Temp\CP26404104636484Session\CPTrustFolder26404104636500\PPTImport26404188594937\data\asimages\{96851280-F20E-4CD5-AAAE-B56D4C4B975D}_16.png&quot;/&gt;&lt;left val=&quot;0&quot;/&gt;&lt;top val=&quot;76&quot;/&gt;&lt;width val=&quot;961&quot;/&gt;&lt;height val=&quot;124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0&quot;/&gt;&lt;lineCharCount val=&quot;65&quot;/&gt;&lt;lineCharCount val=&quot;53&quot;/&gt;&lt;/TableIndex&gt;&lt;/ShapeTextInfo&gt;"/>
  <p:tag name="HTML_SHAPEINFO" val="&lt;ThreeDShapeInfo&gt;&lt;uuid val=&quot;{08EF9608-67C4-46E5-90C8-EEB2B8E03DF7}&quot;/&gt;&lt;isInvalidForFieldText val=&quot;0&quot;/&gt;&lt;Image&gt;&lt;filename val=&quot;C:\Users\User\AppData\Local\Temp\CP26404104636484Session\CPTrustFolder26404104636500\PPTImport26404188594937\data\asimages\{08EF9608-67C4-46E5-90C8-EEB2B8E03DF7}_16.png&quot;/&gt;&lt;left val=&quot;47&quot;/&gt;&lt;top val=&quot;304&quot;/&gt;&lt;width val=&quot;865&quot;/&gt;&lt;height val=&quot;415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B3B656B-173E-4C77-B39E-F16A696DFDA5}&quot;/&gt;&lt;isInvalidForFieldText val=&quot;0&quot;/&gt;&lt;Image&gt;&lt;filename val=&quot;C:\Users\User\AppData\Local\Temp\CP26404104636484Session\CPTrustFolder26404104636500\PPTImport26404188594937\data\asimages\{DB3B656B-173E-4C77-B39E-F16A696DFDA5}_16.png&quot;/&gt;&lt;left val=&quot;727&quot;/&gt;&lt;top val=&quot;687&quot;/&gt;&lt;width val=&quot;226&quot;/&gt;&lt;height val=&quot;4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7&quot;/&gt;&lt;lineCharCount val=&quot;32&quot;/&gt;&lt;/TableIndex&gt;&lt;/ShapeTextInfo&gt;"/>
  <p:tag name="HTML_SHAPEINFO" val="&lt;ThreeDShapeInfo&gt;&lt;uuid val=&quot;{F6CC351C-4CFB-40B0-AAC3-FD7C1C4A8950}&quot;/&gt;&lt;isInvalidForFieldText val=&quot;0&quot;/&gt;&lt;Image&gt;&lt;filename val=&quot;C:\Users\User\AppData\Local\Temp\CP26404104636484Session\CPTrustFolder26404104636500\PPTImport26404188594937\data\asimages\{F6CC351C-4CFB-40B0-AAC3-FD7C1C4A8950}_16.png&quot;/&gt;&lt;left val=&quot;40&quot;/&gt;&lt;top val=&quot;211&quot;/&gt;&lt;width val=&quot;871&quot;/&gt;&lt;height val=&quot;97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28&quot;/&gt;&lt;/TableIndex&gt;&lt;/ShapeTextInfo&gt;"/>
  <p:tag name="HTML_SHAPEINFO" val="&lt;ThreeDShapeInfo&gt;&lt;uuid val=&quot;{DFCF97E1-70EA-4734-B68D-4B3FB9350562}&quot;/&gt;&lt;isInvalidForFieldText val=&quot;0&quot;/&gt;&lt;Image&gt;&lt;filename val=&quot;C:\Users\User\AppData\Local\Temp\CP26404104636484Session\CPTrustFolder26404104636500\PPTImport26404188594937\data\asimages\{DFCF97E1-70EA-4734-B68D-4B3FB9350562}_17.png&quot;/&gt;&lt;left val=&quot;0&quot;/&gt;&lt;top val=&quot;76&quot;/&gt;&lt;width val=&quot;961&quot;/&gt;&lt;height val=&quot;124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2&quot;/&gt;&lt;lineCharCount val=&quot;57&quot;/&gt;&lt;lineCharCount val=&quot;5&quot;/&gt;&lt;/TableIndex&gt;&lt;/ShapeTextInfo&gt;"/>
  <p:tag name="HTML_SHAPEINFO" val="&lt;ThreeDShapeInfo&gt;&lt;uuid val=&quot;{94944C6D-DCBC-4B9A-BBFA-803346E53E0A}&quot;/&gt;&lt;isInvalidForFieldText val=&quot;0&quot;/&gt;&lt;Image&gt;&lt;filename val=&quot;C:\Users\User\AppData\Local\Temp\CP26404104636484Session\CPTrustFolder26404104636500\PPTImport26404188594937\data\asimages\{94944C6D-DCBC-4B9A-BBFA-803346E53E0A}_17.png&quot;/&gt;&lt;left val=&quot;42&quot;/&gt;&lt;top val=&quot;302&quot;/&gt;&lt;width val=&quot;870&quot;/&gt;&lt;height val=&quot;137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8286E81-5FD3-439B-8F16-F40EF3D2D51E}&quot;/&gt;&lt;isInvalidForFieldText val=&quot;0&quot;/&gt;&lt;Image&gt;&lt;filename val=&quot;C:\Users\User\AppData\Local\Temp\CP26404104636484Session\CPTrustFolder26404104636500\PPTImport26404188594937\data\asimages\{58286E81-5FD3-439B-8F16-F40EF3D2D51E}_17.png&quot;/&gt;&lt;left val=&quot;727&quot;/&gt;&lt;top val=&quot;687&quot;/&gt;&lt;width val=&quot;226&quot;/&gt;&lt;height val=&quot;45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0&quot;/&gt;&lt;lineCharCount val=&quot;49&quot;/&gt;&lt;/TableIndex&gt;&lt;/ShapeTextInfo&gt;"/>
  <p:tag name="HTML_SHAPEINFO" val="&lt;ThreeDShapeInfo&gt;&lt;uuid val=&quot;{173E00FB-2A6E-4164-81E7-249D8249C994}&quot;/&gt;&lt;isInvalidForFieldText val=&quot;0&quot;/&gt;&lt;Image&gt;&lt;filename val=&quot;C:\Users\User\AppData\Local\Temp\CP26404104636484Session\CPTrustFolder26404104636500\PPTImport26404188594937\data\asimages\{173E00FB-2A6E-4164-81E7-249D8249C994}_17.png&quot;/&gt;&lt;left val=&quot;40&quot;/&gt;&lt;top val=&quot;210&quot;/&gt;&lt;width val=&quot;871&quot;/&gt;&lt;height val=&quot;89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28&quot;/&gt;&lt;/TableIndex&gt;&lt;/ShapeTextInfo&gt;"/>
  <p:tag name="HTML_SHAPEINFO" val="&lt;ThreeDShapeInfo&gt;&lt;uuid val=&quot;{81B98539-DBD0-4FB5-9022-21EBF9E73CEB}&quot;/&gt;&lt;isInvalidForFieldText val=&quot;0&quot;/&gt;&lt;Image&gt;&lt;filename val=&quot;C:\Users\User\AppData\Local\Temp\CP26404104636484Session\CPTrustFolder26404104636500\PPTImport26404188594937\data\asimages\{81B98539-DBD0-4FB5-9022-21EBF9E73CEB}_18.png&quot;/&gt;&lt;left val=&quot;0&quot;/&gt;&lt;top val=&quot;76&quot;/&gt;&lt;width val=&quot;961&quot;/&gt;&lt;height val=&quot;124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BCA6E7A-42FB-44C8-BFF5-4F09A8DDFA3C}&quot;/&gt;&lt;isInvalidForFieldText val=&quot;0&quot;/&gt;&lt;Image&gt;&lt;filename val=&quot;C:\Users\User\AppData\Local\Temp\CP26404104636484Session\CPTrustFolder26404104636500\PPTImport26404188594937\data\asimages\{2BCA6E7A-42FB-44C8-BFF5-4F09A8DDFA3C}_18.png&quot;/&gt;&lt;left val=&quot;727&quot;/&gt;&lt;top val=&quot;687&quot;/&gt;&lt;width val=&quot;226&quot;/&gt;&lt;height val=&quot;45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3&quot;/&gt;&lt;lineCharCount val=&quot;35&quot;/&gt;&lt;/TableIndex&gt;&lt;/ShapeTextInfo&gt;"/>
  <p:tag name="HTML_SHAPEINFO" val="&lt;ThreeDShapeInfo&gt;&lt;uuid val=&quot;{9F5C9B47-5B7C-47EA-AE70-C2899C20A89B}&quot;/&gt;&lt;isInvalidForFieldText val=&quot;0&quot;/&gt;&lt;Image&gt;&lt;filename val=&quot;C:\Users\User\AppData\Local\Temp\CP26404104636484Session\CPTrustFolder26404104636500\PPTImport26404188594937\data\asimages\{9F5C9B47-5B7C-47EA-AE70-C2899C20A89B}_18.png&quot;/&gt;&lt;left val=&quot;49&quot;/&gt;&lt;top val=&quot;471&quot;/&gt;&lt;width val=&quot;864&quot;/&gt;&lt;height val=&quot;89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6&quot;/&gt;&lt;lineCharCount val=&quot;54&quot;/&gt;&lt;lineCharCount val=&quot;1&quot;/&gt;&lt;lineCharCount val=&quot;59&quot;/&gt;&lt;lineCharCount val=&quot;10&quot;/&gt;&lt;lineCharCount val=&quot;1&quot;/&gt;&lt;lineCharCount val=&quot;35&quot;/&gt;&lt;/TableIndex&gt;&lt;/ShapeTextInfo&gt;"/>
  <p:tag name="HTML_SHAPEINFO" val="&lt;ThreeDShapeInfo&gt;&lt;uuid val=&quot;{4085A43A-DB5F-4EF7-9B46-347DBCF41428}&quot;/&gt;&lt;isInvalidForFieldText val=&quot;0&quot;/&gt;&lt;Image&gt;&lt;filename val=&quot;C:\Users\User\AppData\Local\Temp\CP26404104636484Session\CPTrustFolder26404104636500\PPTImport26404188594937\data\asimages\{4085A43A-DB5F-4EF7-9B46-347DBCF41428}_18.png&quot;/&gt;&lt;left val=&quot;44&quot;/&gt;&lt;top val=&quot;208&quot;/&gt;&lt;width val=&quot;869&quot;/&gt;&lt;height val=&quot;281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7F2FFC41-4C57-4D50-B4A7-E74DF4B98175}&quot;/&gt;&lt;isInvalidForFieldText val=&quot;0&quot;/&gt;&lt;Image&gt;&lt;filename val=&quot;C:\Users\User\AppData\Local\Temp\CP26404104636484Session\CPTrustFolder26404104636500\PPTImport26404188594937\data\asimages\{7F2FFC41-4C57-4D50-B4A7-E74DF4B98175}_19.png&quot;/&gt;&lt;left val=&quot;0&quot;/&gt;&lt;top val=&quot;76&quot;/&gt;&lt;width val=&quot;961&quot;/&gt;&lt;height val=&quot;122&quot;/&gt;&lt;hasText val=&quot;1&quot;/&gt;&lt;/Image&gt;&lt;/ThreeDShapeInfo&gt;"/>
</p:tagLst>
</file>

<file path=ppt/theme/theme1.xml><?xml version="1.0" encoding="utf-8"?>
<a:theme xmlns:a="http://schemas.openxmlformats.org/drawingml/2006/main" name="Using as of April 26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ing as of April 26" id="{E6D39CCA-D9F4-4E8D-97C4-CD58519AF570}" vid="{EFD47D49-66E6-482A-B6CC-3730D6313459}"/>
    </a:ext>
  </a:extLst>
</a:theme>
</file>

<file path=ppt/theme/theme2.xml><?xml version="1.0" encoding="utf-8"?>
<a:theme xmlns:a="http://schemas.openxmlformats.org/drawingml/2006/main" name="1_Using as of April 26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ing as of April 26" id="{E6D39CCA-D9F4-4E8D-97C4-CD58519AF570}" vid="{EFD47D49-66E6-482A-B6CC-3730D63134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20958C-FF78-4199-8684-26A589F09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35E050F-F6DD-446A-BC54-722BE857956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9014</TotalTime>
  <Words>2120</Words>
  <Application>Microsoft Office PowerPoint</Application>
  <PresentationFormat>On-screen Show (4:3)</PresentationFormat>
  <Paragraphs>293</Paragraphs>
  <Slides>39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Using as of April 26</vt:lpstr>
      <vt:lpstr>1_Using as of April 26</vt:lpstr>
      <vt:lpstr>Rating Psychiatric Conditions (Post Challenge)</vt:lpstr>
      <vt:lpstr>Objectives</vt:lpstr>
      <vt:lpstr>References</vt:lpstr>
      <vt:lpstr>References</vt:lpstr>
      <vt:lpstr>Diagnosis of Mental Disorders 38 CFR 4.125</vt:lpstr>
      <vt:lpstr>Diagnosis of Mental Disorders 38 CFR 4.125</vt:lpstr>
      <vt:lpstr>Evaluation of Mental Disorders 38 CFR 4.126</vt:lpstr>
      <vt:lpstr>Intellectual disability and personality disorder 38 CFR 4.127</vt:lpstr>
      <vt:lpstr>Convalescence Ratings Following Extended Hospitalizations 38 CFR 4.128</vt:lpstr>
      <vt:lpstr>Mental  Disorders due to Stress  38 CFR 4.129 </vt:lpstr>
      <vt:lpstr>Mental Disorders  38 CFR 4.130</vt:lpstr>
      <vt:lpstr>Sympathetic Reading of Claims</vt:lpstr>
      <vt:lpstr>Establishing Service Connection</vt:lpstr>
      <vt:lpstr>Service Connection Based on Presumptive Provisions</vt:lpstr>
      <vt:lpstr>General Rating Considerations</vt:lpstr>
      <vt:lpstr>Example: General Rating Consideration</vt:lpstr>
      <vt:lpstr>Example: General Rating Consideration</vt:lpstr>
      <vt:lpstr>Answer: General Rating Consideration</vt:lpstr>
      <vt:lpstr>General Rating Consideration</vt:lpstr>
      <vt:lpstr>General Formula  for Rating Mental Disorders</vt:lpstr>
      <vt:lpstr>Eating Disorders</vt:lpstr>
      <vt:lpstr>Examinations</vt:lpstr>
      <vt:lpstr>DSM-IV Multiaxial Classification</vt:lpstr>
      <vt:lpstr>Global Assessment of Functioning (GAF) Scale -    DSM-IV</vt:lpstr>
      <vt:lpstr>Mental Disorder Exams - Qualification Requirements </vt:lpstr>
      <vt:lpstr>Insufficient Examinations</vt:lpstr>
      <vt:lpstr>Evaluation Builder</vt:lpstr>
      <vt:lpstr>Evaluation Builder</vt:lpstr>
      <vt:lpstr>Evaluation Builder</vt:lpstr>
      <vt:lpstr>Evaluation Builder</vt:lpstr>
      <vt:lpstr>Reductions in Evaluations</vt:lpstr>
      <vt:lpstr>Evaluating Coexisting Mental and Physical Conditions</vt:lpstr>
      <vt:lpstr>Potential Pyramiding Conditions</vt:lpstr>
      <vt:lpstr>Future Exams</vt:lpstr>
      <vt:lpstr>Substance Abuse</vt:lpstr>
      <vt:lpstr>FSADs</vt:lpstr>
      <vt:lpstr>Other Issues for  Rating Consideration</vt:lpstr>
      <vt:lpstr>Review</vt:lpstr>
      <vt:lpstr>Review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Rating Psychiatric Conditions (Post Challenge) PowerPoint Presentation</dc:title>
  <dc:subject>RVSR</dc:subject>
  <dc:creator>Department of Veterans Affairs, Veterans Benefits Administration, Compensation Service, STAFF</dc:creator>
  <cp:keywords>Psychiatric, mental, psychosis, PTSD, depression, anxiety, 1702,; DSM-IV, DSM-V</cp:keywords>
  <dc:description>This lesson reviews key points to consider while evaluating claims pertaining to psychiatric conditions.</dc:description>
  <cp:lastModifiedBy>Kathy Poole</cp:lastModifiedBy>
  <cp:revision>437</cp:revision>
  <cp:lastPrinted>2016-02-25T21:44:48Z</cp:lastPrinted>
  <dcterms:created xsi:type="dcterms:W3CDTF">2014-04-30T02:32:11Z</dcterms:created>
  <dcterms:modified xsi:type="dcterms:W3CDTF">2018-08-17T18:38:56Z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