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5"/>
  </p:notesMasterIdLst>
  <p:handoutMasterIdLst>
    <p:handoutMasterId r:id="rId16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56" r:id="rId14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>
        <p:scale>
          <a:sx n="74" d="100"/>
          <a:sy n="74" d="100"/>
        </p:scale>
        <p:origin x="-1992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VA%20Knowledge%20Bas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 Claims for Quick Pay Disability Processing</a:t>
            </a:r>
            <a:endParaRPr lang="en-US" sz="66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920" y="1673204"/>
            <a:ext cx="10945906" cy="4262437"/>
          </a:xfrm>
        </p:spPr>
        <p:txBody>
          <a:bodyPr>
            <a:normAutofit fontScale="92500"/>
          </a:bodyPr>
          <a:lstStyle/>
          <a:p>
            <a:pPr marL="0" indent="0" hangingPunct="0">
              <a:buNone/>
            </a:pPr>
            <a:r>
              <a:rPr lang="en-US" b="1" dirty="0"/>
              <a:t>At the completion of this lesson, the trainees will be able to:</a:t>
            </a:r>
          </a:p>
          <a:p>
            <a:pPr lvl="0" hangingPunct="0"/>
            <a:r>
              <a:rPr lang="en-US" dirty="0"/>
              <a:t>Identify the purpose of </a:t>
            </a:r>
            <a:r>
              <a:rPr lang="en-US" dirty="0" smtClean="0"/>
              <a:t>Quick Pay Disability (QPD) </a:t>
            </a:r>
            <a:r>
              <a:rPr lang="en-US" dirty="0"/>
              <a:t>processing and its background</a:t>
            </a:r>
          </a:p>
          <a:p>
            <a:pPr lvl="0" hangingPunct="0"/>
            <a:r>
              <a:rPr lang="en-US" dirty="0"/>
              <a:t>Recognize the disabilities that qualify under the QPD program</a:t>
            </a:r>
          </a:p>
          <a:p>
            <a:pPr lvl="0" hangingPunct="0"/>
            <a:r>
              <a:rPr lang="en-US" dirty="0"/>
              <a:t>Identify what constitutes a substantially complete QPD application </a:t>
            </a:r>
          </a:p>
          <a:p>
            <a:pPr lvl="0" hangingPunct="0"/>
            <a:r>
              <a:rPr lang="en-US" dirty="0"/>
              <a:t>Understand the procedures for QPD processing</a:t>
            </a:r>
          </a:p>
          <a:p>
            <a:pPr lvl="0" hangingPunct="0"/>
            <a:r>
              <a:rPr lang="en-US" dirty="0"/>
              <a:t>Determine QPD eligibility for service connected surgery or hospitalization</a:t>
            </a:r>
          </a:p>
          <a:p>
            <a:pPr lvl="0" hangingPunct="0"/>
            <a:r>
              <a:rPr lang="en-US" dirty="0"/>
              <a:t>Identify intermediate decisions for QPD claims received with non-eligible contentions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 action="ppaction://hlinkfile"/>
              </a:rPr>
              <a:t>M21-1, Part III, Subpart I, 5.A</a:t>
            </a:r>
            <a:r>
              <a:rPr lang="en-US" dirty="0" smtClean="0"/>
              <a:t>, Expediting Claims Meeting the Criteria for a Minimum 100 Percent Evaluation Using the QPD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Pay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Quick Pay Disability (QPD) process provides claimants with expedited access to earned </a:t>
            </a:r>
            <a:r>
              <a:rPr lang="en-US" dirty="0" smtClean="0"/>
              <a:t>benefits </a:t>
            </a:r>
            <a:r>
              <a:rPr lang="en-US" dirty="0"/>
              <a:t>such as VA medical care and monetary benefits, when the nature of the disability sought meets the criteria for a minimum </a:t>
            </a:r>
            <a:r>
              <a:rPr lang="en-US" dirty="0" smtClean="0"/>
              <a:t>100 </a:t>
            </a:r>
            <a:r>
              <a:rPr lang="en-US" dirty="0"/>
              <a:t>percent evaluation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QPD claim is a Veteran claim for temporary 100% compensation for surgery for a SC condition, joint replacement for a SC condition, or active Agent Orange related cancer(s) and/or treatment provided within 6 months (from date of receipt of claim).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Warranting QPD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list below contains contentions that warrant consideration under the QPD program (Active Agent Orange Cancers):</a:t>
            </a:r>
            <a:endParaRPr lang="en-US" sz="10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400" dirty="0" smtClean="0"/>
              <a:t>Prostate Cancer                                                             Lung Cancer</a:t>
            </a:r>
          </a:p>
          <a:p>
            <a:pPr marL="0" indent="0">
              <a:buNone/>
            </a:pPr>
            <a:r>
              <a:rPr lang="en-US" sz="2400" dirty="0" smtClean="0"/>
              <a:t>Chronic Lymphocytic Leukemia (CLL)                       Hodgkin’s Disease</a:t>
            </a:r>
          </a:p>
          <a:p>
            <a:pPr marL="0" indent="0">
              <a:buNone/>
            </a:pPr>
            <a:r>
              <a:rPr lang="en-US" sz="2400" dirty="0" smtClean="0"/>
              <a:t>Multiple Myeloma                                                        Non-Hodgkin’s Lymphoma</a:t>
            </a:r>
          </a:p>
          <a:p>
            <a:pPr marL="0" indent="0">
              <a:buNone/>
            </a:pPr>
            <a:r>
              <a:rPr lang="en-US" sz="2400" dirty="0" smtClean="0"/>
              <a:t>Bronchus or Bronchial Cancer                                      Cancer of the Larynx</a:t>
            </a:r>
          </a:p>
          <a:p>
            <a:pPr marL="0" indent="0">
              <a:buNone/>
            </a:pPr>
            <a:r>
              <a:rPr lang="en-US" sz="2400" dirty="0" smtClean="0"/>
              <a:t>Cancer of the Trachea                                                   Chronic B-Cell Leukemia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Warranting QPD Consideration,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en-US" dirty="0"/>
              <a:t>Compensation claimed for surgery on a service connected (SC) condition, such as joint replacement for an established SC </a:t>
            </a:r>
            <a:r>
              <a:rPr lang="en-US" dirty="0" smtClean="0"/>
              <a:t>disability</a:t>
            </a:r>
          </a:p>
          <a:p>
            <a:pPr lvl="1" hangingPunct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oint replacement for an established service connected disability</a:t>
            </a:r>
          </a:p>
          <a:p>
            <a:pPr marL="0" indent="0" hangingPunct="0">
              <a:buNone/>
            </a:pPr>
            <a:endParaRPr lang="en-US" sz="1000" dirty="0"/>
          </a:p>
          <a:p>
            <a:pPr lvl="1" indent="-342900" hangingPunct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surgery related to an established SC disability in accordance with 38 CFR 4.30, and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hospitalization related to an established SC disability in accordance with 38 CFR 4.29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for QPD Claims - 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r>
              <a:rPr lang="en-US" dirty="0" smtClean="0"/>
              <a:t>There are a number of criteria that must be met before processing a claim as a QPD claim:</a:t>
            </a:r>
          </a:p>
          <a:p>
            <a:pPr marL="0" indent="0" hangingPunct="0">
              <a:buNone/>
            </a:pPr>
            <a:endParaRPr lang="en-US" sz="1000" dirty="0" smtClean="0"/>
          </a:p>
          <a:p>
            <a:pPr hangingPunct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Do any claimed contentions warrant QPD consideration?</a:t>
            </a:r>
          </a:p>
          <a:p>
            <a:pPr hangingPunct="0"/>
            <a:r>
              <a:rPr lang="en-US" dirty="0" smtClean="0"/>
              <a:t>	Is the claim substantially complete?</a:t>
            </a:r>
          </a:p>
          <a:p>
            <a:pPr hangingPunct="0"/>
            <a:r>
              <a:rPr lang="en-US" dirty="0" smtClean="0"/>
              <a:t>      Create a note in the Veterans Benefits Management System (VBMS)</a:t>
            </a:r>
          </a:p>
          <a:p>
            <a:pPr marL="0" indent="0" hangingPunct="0">
              <a:buNone/>
            </a:pPr>
            <a:r>
              <a:rPr lang="en-US" dirty="0"/>
              <a:t> </a:t>
            </a:r>
            <a:r>
              <a:rPr lang="en-US" dirty="0" smtClean="0"/>
              <a:t>         indicating possible QPD claim:</a:t>
            </a:r>
          </a:p>
          <a:p>
            <a:pPr lvl="3" hangingPunct="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note on the CM portal indicating a possible QPD claim (if applicable), and </a:t>
            </a:r>
          </a:p>
          <a:p>
            <a:pPr lvl="3" hangingPunct="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forward the claims material in the portal to a locally designated</a:t>
            </a:r>
          </a:p>
          <a:p>
            <a:pPr marL="0" indent="0" hangingPunc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VSR to determine QPD eligibility</a:t>
            </a:r>
            <a:endParaRPr lang="en-US" sz="2600" dirty="0"/>
          </a:p>
          <a:p>
            <a:pPr hangingPunct="0"/>
            <a:endParaRPr lang="en-US" dirty="0"/>
          </a:p>
          <a:p>
            <a:pPr marL="0" indent="0" hangingPunc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4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for QPD Claims - VSR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dirty="0" smtClean="0"/>
              <a:t>There are a number of criteria that must be met before processing a claim as a QPD claim:</a:t>
            </a:r>
          </a:p>
          <a:p>
            <a:pPr marL="0" indent="0" hangingPunct="0">
              <a:buNone/>
            </a:pPr>
            <a:endParaRPr lang="en-US" sz="1000" dirty="0" smtClean="0"/>
          </a:p>
          <a:p>
            <a:pPr hangingPunct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Service can be verified</a:t>
            </a:r>
          </a:p>
          <a:p>
            <a:pPr hangingPunct="0"/>
            <a:r>
              <a:rPr lang="en-US" dirty="0" smtClean="0"/>
              <a:t>	Do we have confirmed diagnosis of claimed QPD condition by a </a:t>
            </a:r>
          </a:p>
          <a:p>
            <a:pPr marL="0" indent="0" hangingPunct="0">
              <a:buNone/>
            </a:pPr>
            <a:r>
              <a:rPr lang="en-US" dirty="0"/>
              <a:t> </a:t>
            </a:r>
            <a:r>
              <a:rPr lang="en-US" dirty="0" smtClean="0"/>
              <a:t>         physician and/or to include CAPRI records?</a:t>
            </a:r>
          </a:p>
          <a:p>
            <a:pPr hangingPunc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Agent Orange condition claimed,  RVN service can be verified</a:t>
            </a:r>
          </a:p>
          <a:p>
            <a:pPr hangingPunct="0"/>
            <a:endParaRPr lang="en-US" dirty="0"/>
          </a:p>
          <a:p>
            <a:pPr marL="0" indent="0" hangingPunct="0">
              <a:buNone/>
            </a:pPr>
            <a:r>
              <a:rPr lang="en-US" sz="2000" b="1" i="1" dirty="0" smtClean="0"/>
              <a:t>Note:  If the answer is no to anything listed above, then </a:t>
            </a:r>
            <a:r>
              <a:rPr lang="en-US" sz="2000" b="1" i="1" dirty="0" err="1" smtClean="0"/>
              <a:t>cest</a:t>
            </a:r>
            <a:r>
              <a:rPr lang="en-US" sz="2000" b="1" i="1" dirty="0" smtClean="0"/>
              <a:t> proper controls and develop accordingly.</a:t>
            </a:r>
            <a:endParaRPr lang="en-US" b="1" i="1" dirty="0"/>
          </a:p>
          <a:p>
            <a:pPr marL="0" indent="0" hangingPunct="0">
              <a:buNone/>
            </a:pPr>
            <a:endParaRPr lang="en-US" b="1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for QPD Claims - VSR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399" y="1635617"/>
            <a:ext cx="103159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800" kern="0" dirty="0" smtClean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multiple conditions claimed and at least one of the claimed conditions is eligible for a QPD decision, provide an intermediate decision, and defer the associated claimed conditions that are not eligible for a QPD decision.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8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dcf31de8-c63a-45fa-8e92-a23f3dd051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256"/>
  <p:tag name="ARTICULATE_USED_LAYOUT" val="1"/>
  <p:tag name="ARTICULATE_SLIDE_THUMBNAIL_REFRESH" val="1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E050F-F6DD-446A-BC54-722BE857956D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5571</TotalTime>
  <Words>426</Words>
  <Application>Microsoft Office PowerPoint</Application>
  <PresentationFormat>Custom</PresentationFormat>
  <Paragraphs>67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Ppt0000000</vt:lpstr>
      <vt:lpstr>PowerPoint Presentation</vt:lpstr>
      <vt:lpstr>Objectives</vt:lpstr>
      <vt:lpstr>Reference</vt:lpstr>
      <vt:lpstr>Quick Pay Disability</vt:lpstr>
      <vt:lpstr>Conditions Warranting QPD Consideration</vt:lpstr>
      <vt:lpstr>Conditions Warranting QPD Consideration, cont’d</vt:lpstr>
      <vt:lpstr>Screening for QPD Claims - CA</vt:lpstr>
      <vt:lpstr>Screening for QPD Claims - VSR</vt:lpstr>
      <vt:lpstr>Screening for QPD Claims - VSR</vt:lpstr>
      <vt:lpstr>Questions?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SCREENING CLAIMS FOR QUICK PAY DISABILITY PROCESSING</dc:title>
  <dc:subject>VSR Post Challenge</dc:subject>
  <dc:creator>Department of Veterans Affairs, Veterans Benefits Administration, Compensation Service, STAFF</dc:creator>
  <cp:keywords>Screening Claims for Quick Pay Disability Processing, Quick Pay, QPD, Quick, quick pay, pay  disability, screening claims</cp:keywords>
  <dc:description>The employees will learn to identify the purpose of QPD processing and its background.</dc:description>
  <cp:lastModifiedBy>Gilbert, Sarah</cp:lastModifiedBy>
  <cp:revision>403</cp:revision>
  <dcterms:created xsi:type="dcterms:W3CDTF">2014-04-30T02:32:11Z</dcterms:created>
  <dcterms:modified xsi:type="dcterms:W3CDTF">2016-03-18T17:17:01Z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