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8.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9.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2.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3.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4.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5.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6.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7.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8.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9.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30.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31.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32.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50"/>
  </p:notesMasterIdLst>
  <p:handoutMasterIdLst>
    <p:handoutMasterId r:id="rId51"/>
  </p:handoutMasterIdLst>
  <p:sldIdLst>
    <p:sldId id="257" r:id="rId5"/>
    <p:sldId id="258" r:id="rId6"/>
    <p:sldId id="261" r:id="rId7"/>
    <p:sldId id="259" r:id="rId8"/>
    <p:sldId id="262" r:id="rId9"/>
    <p:sldId id="260" r:id="rId10"/>
    <p:sldId id="263" r:id="rId11"/>
    <p:sldId id="264" r:id="rId12"/>
    <p:sldId id="265" r:id="rId13"/>
    <p:sldId id="266" r:id="rId14"/>
    <p:sldId id="267" r:id="rId15"/>
    <p:sldId id="268" r:id="rId16"/>
    <p:sldId id="269"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7" r:id="rId36"/>
    <p:sldId id="298" r:id="rId37"/>
    <p:sldId id="290" r:id="rId38"/>
    <p:sldId id="291" r:id="rId39"/>
    <p:sldId id="296" r:id="rId40"/>
    <p:sldId id="292" r:id="rId41"/>
    <p:sldId id="293" r:id="rId42"/>
    <p:sldId id="294" r:id="rId43"/>
    <p:sldId id="295" r:id="rId44"/>
    <p:sldId id="303" r:id="rId45"/>
    <p:sldId id="301" r:id="rId46"/>
    <p:sldId id="299" r:id="rId47"/>
    <p:sldId id="300" r:id="rId48"/>
    <p:sldId id="302" r:id="rId49"/>
  </p:sldIdLst>
  <p:sldSz cx="9144000" cy="6858000" type="screen4x3"/>
  <p:notesSz cx="6858000" cy="14097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J. Wilson" initials="AJW" lastIdx="6" clrIdx="0"/>
  <p:cmAuthor id="1" name="Wood, Stacey, VBAVACO" initials="WV" lastIdx="10" clrIdx="1">
    <p:extLst>
      <p:ext uri="{19B8F6BF-5375-455C-9EA6-DF929625EA0E}">
        <p15:presenceInfo xmlns:p15="http://schemas.microsoft.com/office/powerpoint/2012/main" userId="S::stacey.wood@va.gov::a52ef463-0fd4-4385-96f5-135f3474129d" providerId="AD"/>
      </p:ext>
    </p:extLst>
  </p:cmAuthor>
  <p:cmAuthor id="2" name="Salas, Keith L., VBAVACO" initials="SV" lastIdx="18" clrIdx="2">
    <p:extLst>
      <p:ext uri="{19B8F6BF-5375-455C-9EA6-DF929625EA0E}">
        <p15:presenceInfo xmlns:p15="http://schemas.microsoft.com/office/powerpoint/2012/main" userId="S::keith.l.salas@va.gov::22d0bf80-167d-49ae-a944-e55afc4f91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275"/>
    <a:srgbClr val="1F497D"/>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3" autoAdjust="0"/>
    <p:restoredTop sz="93907" autoAdjust="0"/>
  </p:normalViewPr>
  <p:slideViewPr>
    <p:cSldViewPr snapToGrid="0">
      <p:cViewPr varScale="1">
        <p:scale>
          <a:sx n="104" d="100"/>
          <a:sy n="104" d="100"/>
        </p:scale>
        <p:origin x="142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7/24/2020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7/24/2020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1.next.westlaw.com/Link/Document/FullText?findType=L&amp;originatingContext=document&amp;transitionType=DocumentItem&amp;pubNum=1000546&amp;refType=LQ&amp;originatingDoc=I248c5430eafd11e59cfdb47989bda141&amp;cite=10USCAS155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III.v.1.B.2.d.  Discharges for UA or AWOL  step 5</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III.v.1.A.1.b.  Who Makes, Documents, and Approves Administrative Decisions </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III.v.1.A.2.d.  Weighing All of the Evidence</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 USC 5303 (a): </a:t>
            </a:r>
            <a:r>
              <a:rPr lang="en-US" b="1" dirty="0"/>
              <a:t>(a) </a:t>
            </a:r>
            <a:r>
              <a:rPr lang="en-US" dirty="0"/>
              <a:t> The discharge or dismissal by reason of the sentence of a general court-martial of any person from the Armed Forces, or the discharge of any such person on the ground that such person was a conscientious objector who refused to perform military duty or refused to wear the uniform or otherwise to comply with lawful orders of competent military authority, or as a deserter, or on the basis of an absence without authority from active duty for a continuous period of at least one hundred and eighty days if such person was discharged under conditions other than honorable unless such person demonstrates to the satisfaction of the Secretary that there are compelling circumstances to warrant such prolonged unauthorized absence, </a:t>
            </a:r>
            <a:r>
              <a:rPr lang="en-US" b="1" i="1" dirty="0">
                <a:highlight>
                  <a:srgbClr val="FFFF00"/>
                </a:highlight>
              </a:rPr>
              <a:t>or of an officer by the acceptance of such officer's resignation for the good of the service</a:t>
            </a:r>
            <a:r>
              <a:rPr lang="en-US" dirty="0"/>
              <a:t>, or (except as provided in subsection (c)) the discharge of any individual during a period of hostilities as an alien, shall bar all rights of such person under laws administered by the Secretary based upon the period of service from which discharged or dismissed, notwithstanding any action subsequent to the date of such discharge by a board established pursuant to </a:t>
            </a:r>
            <a:r>
              <a:rPr lang="en-US" dirty="0">
                <a:hlinkClick r:id="rId3" tooltip="section 1553 of title 10"/>
              </a:rPr>
              <a:t>section 1553 of title 10</a:t>
            </a:r>
            <a:r>
              <a:rPr lang="en-US" dirty="0"/>
              <a:t> .</a:t>
            </a:r>
          </a:p>
        </p:txBody>
      </p:sp>
      <p:sp>
        <p:nvSpPr>
          <p:cNvPr id="4" name="Slide Number Placeholder 3"/>
          <p:cNvSpPr>
            <a:spLocks noGrp="1"/>
          </p:cNvSpPr>
          <p:nvPr>
            <p:ph type="sldNum" sz="quarter" idx="5"/>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703435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III.v.1.B.4.a.  Health Care Benefits for Former Service Members With Certain OTH Discharges</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III.vi.5.B.2.c.  Handling Forfeiture of Benefits Based on Claimant’s Subversive Activity Under 38 CFR 3.903</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33</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34</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35</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36</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37</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38</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39</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III.v.1.E.1.d.  Referring a Case for Rating Action</a:t>
            </a:r>
          </a:p>
          <a:p>
            <a:r>
              <a:rPr lang="en-US" sz="1200" b="1" kern="1200" dirty="0">
                <a:solidFill>
                  <a:schemeClr val="tx1"/>
                </a:solidFill>
                <a:effectLst/>
                <a:latin typeface="+mn-lt"/>
                <a:ea typeface="+mn-ea"/>
                <a:cs typeface="+mn-cs"/>
              </a:rPr>
              <a:t>III.v.1.E.1.f.  Preparing an Administrative Decision</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40</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41</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III.v.1.B.1.g.  Responsibility for Collecting Evidence, Including Records Containing Facts and Circumstances Surrounding Discharge and</a:t>
            </a:r>
          </a:p>
          <a:p>
            <a:r>
              <a:rPr lang="en-US" sz="1200" b="1" kern="1200" dirty="0">
                <a:solidFill>
                  <a:schemeClr val="tx1"/>
                </a:solidFill>
                <a:effectLst/>
                <a:latin typeface="+mn-lt"/>
                <a:ea typeface="+mn-ea"/>
                <a:cs typeface="+mn-cs"/>
              </a:rPr>
              <a:t>III.v.1.B.1.h.  Responsibility for Making COD Determinations</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737213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42</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43</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44</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45</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III.v.1.B.1.g.  Responsibility for Collecting Evidence, Including Records Containing Facts and Circumstances Surrounding Discharge</a:t>
            </a:r>
          </a:p>
          <a:p>
            <a:r>
              <a:rPr lang="en-US" sz="1200" b="1" kern="1200" dirty="0">
                <a:solidFill>
                  <a:schemeClr val="tx1"/>
                </a:solidFill>
                <a:effectLst/>
                <a:latin typeface="+mn-lt"/>
                <a:ea typeface="+mn-ea"/>
                <a:cs typeface="+mn-cs"/>
              </a:rPr>
              <a:t>III.v.1.B.1.h.  Responsibility for Making COD Determinations</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332936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III.v.1.B.1.f.  Requirement for Advance Notice</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410799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III.v.1.B.5.b.  When to Undertake  Development for a Possible Conditional Discharge</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274875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III.v.1.B.5.e.  Determining the Dates of Service for a Conditional Discharge</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2826269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III.v.1.B.2.a.  Bars Established by 38 CFR 3.12(c)</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2826269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355969244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88383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7660829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72641" indent="-172641">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6472" indent="-173831">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513160" indent="-166688">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85800" indent="-17264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19311567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3979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23312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1903076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hyperlink" Target="https://www.justice.gov/pardon/frequently-asked-questions" TargetMode="Externa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notesSlide" Target="../notesSlides/notesSlide5.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s>
</file>

<file path=ppt/slides/_rels/slide1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hyperlink" Target="https://www.law.cornell.edu/uscode/text/38/101" TargetMode="Externa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1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96.xml"/></Relationships>
</file>

<file path=ppt/slides/_rels/slide25.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notesSlide" Target="../notesSlides/notesSlide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s>
</file>

<file path=ppt/slides/_rels/slide31.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23.xml"/></Relationships>
</file>

<file path=ppt/slides/_rels/slide33.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27.xml"/></Relationships>
</file>

<file path=ppt/slides/_rels/slide34.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3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tags" Target="../tags/tag135.xml"/></Relationships>
</file>

<file path=ppt/slides/_rels/slide3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39.xml"/></Relationships>
</file>

<file path=ppt/slides/_rels/slide37.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43.xml"/></Relationships>
</file>

<file path=ppt/slides/_rels/slide38.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notesSlide" Target="../notesSlides/notesSlide2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2.xml"/><Relationship Id="rId5" Type="http://schemas.openxmlformats.org/officeDocument/2006/relationships/tags" Target="../tags/tag148.xml"/><Relationship Id="rId4" Type="http://schemas.openxmlformats.org/officeDocument/2006/relationships/tags" Target="../tags/tag147.xml"/></Relationships>
</file>

<file path=ppt/slides/_rels/slide39.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notesSlide" Target="../notesSlides/notesSlide27.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2.xml"/><Relationship Id="rId5" Type="http://schemas.openxmlformats.org/officeDocument/2006/relationships/tags" Target="../tags/tag153.xml"/><Relationship Id="rId4" Type="http://schemas.openxmlformats.org/officeDocument/2006/relationships/tags" Target="../tags/tag152.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57.xml"/></Relationships>
</file>

<file path=ppt/slides/_rels/slide41.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64.xml"/></Relationships>
</file>

<file path=ppt/slides/_rels/slide43.xml.rels><?xml version="1.0" encoding="UTF-8" standalone="yes"?>
<Relationships xmlns="http://schemas.openxmlformats.org/package/2006/relationships"><Relationship Id="rId8" Type="http://schemas.openxmlformats.org/officeDocument/2006/relationships/hyperlink" Target="http://www.vba.va.gov/pubs/forms/VBA-21-526EZ-ARE.pdf" TargetMode="External"/><Relationship Id="rId3" Type="http://schemas.openxmlformats.org/officeDocument/2006/relationships/tags" Target="../tags/tag167.xml"/><Relationship Id="rId7" Type="http://schemas.openxmlformats.org/officeDocument/2006/relationships/hyperlink" Target="https://www.law.cornell.edu/uscode/text/38/part-II/chapter-17" TargetMode="Externa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68.xml"/></Relationships>
</file>

<file path=ppt/slides/_rels/slide44.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notesSlide" Target="../notesSlides/notesSlide3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Layout" Target="../slideLayouts/slideLayout2.xml"/><Relationship Id="rId5" Type="http://schemas.openxmlformats.org/officeDocument/2006/relationships/tags" Target="../tags/tag173.xml"/><Relationship Id="rId4" Type="http://schemas.openxmlformats.org/officeDocument/2006/relationships/tags" Target="../tags/tag17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8.xml.rels><?xml version="1.0" encoding="UTF-8" standalone="yes"?>
<Relationships xmlns="http://schemas.openxmlformats.org/package/2006/relationships"><Relationship Id="rId8" Type="http://schemas.openxmlformats.org/officeDocument/2006/relationships/hyperlink" Target="https://www.law.cornell.edu/uscode/text/38/5303" TargetMode="External"/><Relationship Id="rId3" Type="http://schemas.openxmlformats.org/officeDocument/2006/relationships/tags" Target="../tags/tag40.xml"/><Relationship Id="rId7" Type="http://schemas.openxmlformats.org/officeDocument/2006/relationships/notesSlide" Target="../notesSlides/notesSlide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Layout" Target="../slideLayouts/slideLayout2.xml"/><Relationship Id="rId4"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DF7FE3-7302-4662-861F-640B8A8AD18B}"/>
              </a:ext>
            </a:extLst>
          </p:cNvPr>
          <p:cNvSpPr>
            <a:spLocks noGrp="1"/>
          </p:cNvSpPr>
          <p:nvPr>
            <p:ph type="ctrTitle"/>
            <p:custDataLst>
              <p:tags r:id="rId1"/>
            </p:custDataLst>
          </p:nvPr>
        </p:nvSpPr>
        <p:spPr>
          <a:xfrm>
            <a:off x="685800" y="2819400"/>
            <a:ext cx="7772400" cy="1219200"/>
          </a:xfrm>
        </p:spPr>
        <p:txBody>
          <a:bodyPr/>
          <a:lstStyle/>
          <a:p>
            <a:r>
              <a:rPr lang="en-US" dirty="0"/>
              <a:t>Character of Discharge</a:t>
            </a:r>
            <a:br>
              <a:rPr lang="en-US" dirty="0"/>
            </a:br>
            <a:r>
              <a:rPr lang="en-US" dirty="0"/>
              <a:t>(COD)</a:t>
            </a:r>
          </a:p>
        </p:txBody>
      </p:sp>
      <p:sp>
        <p:nvSpPr>
          <p:cNvPr id="6" name="Text Placeholder 5">
            <a:extLst>
              <a:ext uri="{FF2B5EF4-FFF2-40B4-BE49-F238E27FC236}">
                <a16:creationId xmlns:a16="http://schemas.microsoft.com/office/drawing/2014/main" id="{8939DC6E-458D-4A99-BC4C-09F7D5FE2814}"/>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18A540C5-1FF9-4B73-8C0C-76DCC304FCB1}"/>
              </a:ext>
            </a:extLst>
          </p:cNvPr>
          <p:cNvSpPr>
            <a:spLocks noGrp="1"/>
          </p:cNvSpPr>
          <p:nvPr>
            <p:ph type="body" sz="quarter" idx="11"/>
            <p:custDataLst>
              <p:tags r:id="rId3"/>
            </p:custDataLst>
          </p:nvPr>
        </p:nvSpPr>
        <p:spPr>
          <a:xfrm>
            <a:off x="6096000" y="4724400"/>
            <a:ext cx="2362200" cy="838200"/>
          </a:xfrm>
        </p:spPr>
        <p:txBody>
          <a:bodyPr/>
          <a:lstStyle/>
          <a:p>
            <a:r>
              <a:rPr lang="en-US" dirty="0"/>
              <a:t>July 2020</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When it is Not Necessary to Make a COD Determination</a:t>
            </a:r>
            <a:endParaRPr lang="en-US" dirty="0"/>
          </a:p>
        </p:txBody>
      </p:sp>
      <p:sp>
        <p:nvSpPr>
          <p:cNvPr id="3" name="Content Placeholder 2"/>
          <p:cNvSpPr>
            <a:spLocks noGrp="1"/>
          </p:cNvSpPr>
          <p:nvPr>
            <p:ph idx="1"/>
            <p:custDataLst>
              <p:tags r:id="rId2"/>
            </p:custDataLst>
          </p:nvPr>
        </p:nvSpPr>
        <p:spPr>
          <a:xfrm>
            <a:off x="457200" y="2057401"/>
            <a:ext cx="8229600" cy="449826"/>
          </a:xfrm>
        </p:spPr>
        <p:txBody>
          <a:bodyPr>
            <a:normAutofit/>
          </a:bodyPr>
          <a:lstStyle/>
          <a:p>
            <a:pPr hangingPunct="0"/>
            <a:r>
              <a:rPr lang="en-US" dirty="0">
                <a:latin typeface="+mj-lt"/>
                <a:ea typeface="Times New Roman"/>
              </a:rPr>
              <a:t>It is not necessary to make a COD determination for VA claim purposes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dirty="0"/>
          </a:p>
        </p:txBody>
      </p:sp>
      <p:sp>
        <p:nvSpPr>
          <p:cNvPr id="5" name="TextBox 4">
            <a:extLst>
              <a:ext uri="{FF2B5EF4-FFF2-40B4-BE49-F238E27FC236}">
                <a16:creationId xmlns:a16="http://schemas.microsoft.com/office/drawing/2014/main" id="{4A0D3076-C5B1-4FAD-9990-A0FDDAB6ED6D}"/>
              </a:ext>
            </a:extLst>
          </p:cNvPr>
          <p:cNvSpPr txBox="1"/>
          <p:nvPr>
            <p:custDataLst>
              <p:tags r:id="rId4"/>
            </p:custDataLst>
          </p:nvPr>
        </p:nvSpPr>
        <p:spPr>
          <a:xfrm>
            <a:off x="457200" y="2507227"/>
            <a:ext cx="8229600" cy="3093154"/>
          </a:xfrm>
          <a:prstGeom prst="rect">
            <a:avLst/>
          </a:prstGeom>
          <a:noFill/>
        </p:spPr>
        <p:txBody>
          <a:bodyPr wrap="square" rtlCol="0">
            <a:spAutoFit/>
          </a:bodyPr>
          <a:lstStyle/>
          <a:p>
            <a:pPr marL="461963" indent="-236538" hangingPunct="0">
              <a:spcAft>
                <a:spcPts val="600"/>
              </a:spcAft>
              <a:buClr>
                <a:schemeClr val="tx1"/>
              </a:buClr>
              <a:buFont typeface="Arial" panose="020B0604020202020204" pitchFamily="34" charset="0"/>
              <a:buChar char="•"/>
            </a:pPr>
            <a:r>
              <a:rPr lang="en-US" sz="2000" dirty="0">
                <a:latin typeface="+mj-lt"/>
                <a:ea typeface="Times New Roman"/>
              </a:rPr>
              <a:t>before the claimant applies to the VBA and places the matter at issue, </a:t>
            </a:r>
            <a:r>
              <a:rPr lang="en-US" sz="2000" b="1" dirty="0">
                <a:latin typeface="+mj-lt"/>
                <a:ea typeface="Times New Roman"/>
              </a:rPr>
              <a:t>or</a:t>
            </a:r>
          </a:p>
          <a:p>
            <a:pPr marL="461963" indent="-236538" hangingPunct="0">
              <a:spcAft>
                <a:spcPts val="600"/>
              </a:spcAft>
              <a:buClr>
                <a:schemeClr val="tx1"/>
              </a:buClr>
              <a:buFont typeface="Arial" panose="020B0604020202020204" pitchFamily="34" charset="0"/>
              <a:buChar char="•"/>
            </a:pPr>
            <a:r>
              <a:rPr lang="en-US" sz="2000" dirty="0">
                <a:latin typeface="+mj-lt"/>
                <a:ea typeface="Times New Roman"/>
              </a:rPr>
              <a:t>if there is a separate period of honorable service, which qualifies the person for the benefits claimed.</a:t>
            </a:r>
          </a:p>
          <a:p>
            <a:pPr marL="225425" hangingPunct="0">
              <a:spcAft>
                <a:spcPts val="600"/>
              </a:spcAft>
              <a:buClr>
                <a:schemeClr val="tx1"/>
              </a:buClr>
            </a:pPr>
            <a:endParaRPr lang="en-US" sz="2000" dirty="0">
              <a:latin typeface="+mj-lt"/>
              <a:ea typeface="Times New Roman"/>
            </a:endParaRPr>
          </a:p>
          <a:p>
            <a:pPr marL="225425" hangingPunct="0">
              <a:spcAft>
                <a:spcPts val="600"/>
              </a:spcAft>
              <a:buClr>
                <a:schemeClr val="tx1"/>
              </a:buClr>
            </a:pPr>
            <a:r>
              <a:rPr lang="en-US" sz="2000" b="1" i="1" dirty="0"/>
              <a:t>Note</a:t>
            </a:r>
            <a:r>
              <a:rPr lang="en-US" sz="2000" dirty="0"/>
              <a:t>:  If there is any question regarding which period of multiple periods of service qualify a claimant for the benefits he/she is seeking, complete a COD determination (whichever is applicable) before referring the claim to the rating activity.</a:t>
            </a:r>
            <a:endParaRPr lang="en-US" sz="2000" dirty="0">
              <a:latin typeface="+mj-lt"/>
              <a:ea typeface="Times New Roman"/>
            </a:endParaRPr>
          </a:p>
        </p:txBody>
      </p:sp>
    </p:spTree>
    <p:extLst>
      <p:ext uri="{BB962C8B-B14F-4D97-AF65-F5344CB8AC3E}">
        <p14:creationId xmlns:p14="http://schemas.microsoft.com/office/powerpoint/2010/main" val="238270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Actions for Uncharacterized Separations</a:t>
            </a:r>
            <a:endParaRPr lang="en-US" dirty="0"/>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11</a:t>
            </a:fld>
            <a:endParaRPr lang="en-US" dirty="0"/>
          </a:p>
        </p:txBody>
      </p:sp>
      <p:graphicFrame>
        <p:nvGraphicFramePr>
          <p:cNvPr id="7" name="Content Placeholder 5">
            <a:extLst>
              <a:ext uri="{FF2B5EF4-FFF2-40B4-BE49-F238E27FC236}">
                <a16:creationId xmlns:a16="http://schemas.microsoft.com/office/drawing/2014/main" id="{938AF837-3C4A-45D2-B83C-CEE0227F9BA6}"/>
              </a:ext>
            </a:extLst>
          </p:cNvPr>
          <p:cNvGraphicFramePr>
            <a:graphicFrameLocks/>
          </p:cNvGraphicFramePr>
          <p:nvPr>
            <p:custDataLst>
              <p:tags r:id="rId3"/>
            </p:custDataLst>
            <p:extLst>
              <p:ext uri="{D42A27DB-BD31-4B8C-83A1-F6EECF244321}">
                <p14:modId xmlns:p14="http://schemas.microsoft.com/office/powerpoint/2010/main" val="3872863208"/>
              </p:ext>
            </p:extLst>
          </p:nvPr>
        </p:nvGraphicFramePr>
        <p:xfrm>
          <a:off x="428076" y="2424104"/>
          <a:ext cx="8322634" cy="3140953"/>
        </p:xfrm>
        <a:graphic>
          <a:graphicData uri="http://schemas.openxmlformats.org/drawingml/2006/table">
            <a:tbl>
              <a:tblPr firstRow="1" bandRow="1"/>
              <a:tblGrid>
                <a:gridCol w="4161317">
                  <a:extLst>
                    <a:ext uri="{9D8B030D-6E8A-4147-A177-3AD203B41FA5}">
                      <a16:colId xmlns:a16="http://schemas.microsoft.com/office/drawing/2014/main" val="20000"/>
                    </a:ext>
                  </a:extLst>
                </a:gridCol>
                <a:gridCol w="4161317">
                  <a:extLst>
                    <a:ext uri="{9D8B030D-6E8A-4147-A177-3AD203B41FA5}">
                      <a16:colId xmlns:a16="http://schemas.microsoft.com/office/drawing/2014/main" val="20001"/>
                    </a:ext>
                  </a:extLst>
                </a:gridCol>
              </a:tblGrid>
              <a:tr h="477841">
                <a:tc>
                  <a:txBody>
                    <a:bodyPr/>
                    <a:lstStyle>
                      <a:lvl1pPr marL="0" algn="l" defTabSz="216992" rtl="0" eaLnBrk="1" latinLnBrk="0" hangingPunct="1">
                        <a:defRPr sz="428" b="1" kern="1200">
                          <a:solidFill>
                            <a:schemeClr val="dk1"/>
                          </a:solidFill>
                          <a:latin typeface="Tahoma"/>
                        </a:defRPr>
                      </a:lvl1pPr>
                      <a:lvl2pPr marL="108496" algn="l" defTabSz="216992" rtl="0" eaLnBrk="1" latinLnBrk="0" hangingPunct="1">
                        <a:defRPr sz="428" b="1" kern="1200">
                          <a:solidFill>
                            <a:schemeClr val="dk1"/>
                          </a:solidFill>
                          <a:latin typeface="Tahoma"/>
                        </a:defRPr>
                      </a:lvl2pPr>
                      <a:lvl3pPr marL="216992" algn="l" defTabSz="216992" rtl="0" eaLnBrk="1" latinLnBrk="0" hangingPunct="1">
                        <a:defRPr sz="428" b="1" kern="1200">
                          <a:solidFill>
                            <a:schemeClr val="dk1"/>
                          </a:solidFill>
                          <a:latin typeface="Tahoma"/>
                        </a:defRPr>
                      </a:lvl3pPr>
                      <a:lvl4pPr marL="325487" algn="l" defTabSz="216992" rtl="0" eaLnBrk="1" latinLnBrk="0" hangingPunct="1">
                        <a:defRPr sz="428" b="1" kern="1200">
                          <a:solidFill>
                            <a:schemeClr val="dk1"/>
                          </a:solidFill>
                          <a:latin typeface="Tahoma"/>
                        </a:defRPr>
                      </a:lvl4pPr>
                      <a:lvl5pPr marL="433983" algn="l" defTabSz="216992" rtl="0" eaLnBrk="1" latinLnBrk="0" hangingPunct="1">
                        <a:defRPr sz="428" b="1" kern="1200">
                          <a:solidFill>
                            <a:schemeClr val="dk1"/>
                          </a:solidFill>
                          <a:latin typeface="Tahoma"/>
                        </a:defRPr>
                      </a:lvl5pPr>
                      <a:lvl6pPr marL="542479" algn="l" defTabSz="216992" rtl="0" eaLnBrk="1" latinLnBrk="0" hangingPunct="1">
                        <a:defRPr sz="428" b="1" kern="1200">
                          <a:solidFill>
                            <a:schemeClr val="dk1"/>
                          </a:solidFill>
                          <a:latin typeface="Tahoma"/>
                        </a:defRPr>
                      </a:lvl6pPr>
                      <a:lvl7pPr marL="650975" algn="l" defTabSz="216992" rtl="0" eaLnBrk="1" latinLnBrk="0" hangingPunct="1">
                        <a:defRPr sz="428" b="1" kern="1200">
                          <a:solidFill>
                            <a:schemeClr val="dk1"/>
                          </a:solidFill>
                          <a:latin typeface="Tahoma"/>
                        </a:defRPr>
                      </a:lvl7pPr>
                      <a:lvl8pPr marL="759470" algn="l" defTabSz="216992" rtl="0" eaLnBrk="1" latinLnBrk="0" hangingPunct="1">
                        <a:defRPr sz="428" b="1" kern="1200">
                          <a:solidFill>
                            <a:schemeClr val="dk1"/>
                          </a:solidFill>
                          <a:latin typeface="Tahoma"/>
                        </a:defRPr>
                      </a:lvl8pPr>
                      <a:lvl9pPr marL="867966" algn="l" defTabSz="216992" rtl="0" eaLnBrk="1" latinLnBrk="0" hangingPunct="1">
                        <a:defRPr sz="428" b="1" kern="1200">
                          <a:solidFill>
                            <a:schemeClr val="dk1"/>
                          </a:solidFill>
                          <a:latin typeface="Tahoma"/>
                        </a:defRPr>
                      </a:lvl9pPr>
                    </a:lstStyle>
                    <a:p>
                      <a:pPr algn="ctr"/>
                      <a:r>
                        <a:rPr lang="en-US" sz="2400" b="1" u="sng" dirty="0">
                          <a:solidFill>
                            <a:srgbClr val="000000"/>
                          </a:solidFill>
                          <a:effectLst/>
                          <a:latin typeface="+mj-lt"/>
                          <a:ea typeface="Times New Roman"/>
                        </a:rPr>
                        <a:t>Type of Separation</a:t>
                      </a:r>
                      <a:endParaRPr lang="en-US" sz="2400" u="sng" dirty="0">
                        <a:latin typeface="+mj-lt"/>
                      </a:endParaRPr>
                    </a:p>
                  </a:txBody>
                  <a:tcPr marL="65717" marR="65717" marT="32859" marB="328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216992" rtl="0" eaLnBrk="1" latinLnBrk="0" hangingPunct="1">
                        <a:defRPr sz="428" b="1" kern="1200">
                          <a:solidFill>
                            <a:schemeClr val="dk1"/>
                          </a:solidFill>
                          <a:latin typeface="Tahoma"/>
                        </a:defRPr>
                      </a:lvl1pPr>
                      <a:lvl2pPr marL="108496" algn="l" defTabSz="216992" rtl="0" eaLnBrk="1" latinLnBrk="0" hangingPunct="1">
                        <a:defRPr sz="428" b="1" kern="1200">
                          <a:solidFill>
                            <a:schemeClr val="dk1"/>
                          </a:solidFill>
                          <a:latin typeface="Tahoma"/>
                        </a:defRPr>
                      </a:lvl2pPr>
                      <a:lvl3pPr marL="216992" algn="l" defTabSz="216992" rtl="0" eaLnBrk="1" latinLnBrk="0" hangingPunct="1">
                        <a:defRPr sz="428" b="1" kern="1200">
                          <a:solidFill>
                            <a:schemeClr val="dk1"/>
                          </a:solidFill>
                          <a:latin typeface="Tahoma"/>
                        </a:defRPr>
                      </a:lvl3pPr>
                      <a:lvl4pPr marL="325487" algn="l" defTabSz="216992" rtl="0" eaLnBrk="1" latinLnBrk="0" hangingPunct="1">
                        <a:defRPr sz="428" b="1" kern="1200">
                          <a:solidFill>
                            <a:schemeClr val="dk1"/>
                          </a:solidFill>
                          <a:latin typeface="Tahoma"/>
                        </a:defRPr>
                      </a:lvl4pPr>
                      <a:lvl5pPr marL="433983" algn="l" defTabSz="216992" rtl="0" eaLnBrk="1" latinLnBrk="0" hangingPunct="1">
                        <a:defRPr sz="428" b="1" kern="1200">
                          <a:solidFill>
                            <a:schemeClr val="dk1"/>
                          </a:solidFill>
                          <a:latin typeface="Tahoma"/>
                        </a:defRPr>
                      </a:lvl5pPr>
                      <a:lvl6pPr marL="542479" algn="l" defTabSz="216992" rtl="0" eaLnBrk="1" latinLnBrk="0" hangingPunct="1">
                        <a:defRPr sz="428" b="1" kern="1200">
                          <a:solidFill>
                            <a:schemeClr val="dk1"/>
                          </a:solidFill>
                          <a:latin typeface="Tahoma"/>
                        </a:defRPr>
                      </a:lvl6pPr>
                      <a:lvl7pPr marL="650975" algn="l" defTabSz="216992" rtl="0" eaLnBrk="1" latinLnBrk="0" hangingPunct="1">
                        <a:defRPr sz="428" b="1" kern="1200">
                          <a:solidFill>
                            <a:schemeClr val="dk1"/>
                          </a:solidFill>
                          <a:latin typeface="Tahoma"/>
                        </a:defRPr>
                      </a:lvl7pPr>
                      <a:lvl8pPr marL="759470" algn="l" defTabSz="216992" rtl="0" eaLnBrk="1" latinLnBrk="0" hangingPunct="1">
                        <a:defRPr sz="428" b="1" kern="1200">
                          <a:solidFill>
                            <a:schemeClr val="dk1"/>
                          </a:solidFill>
                          <a:latin typeface="Tahoma"/>
                        </a:defRPr>
                      </a:lvl8pPr>
                      <a:lvl9pPr marL="867966" algn="l" defTabSz="216992" rtl="0" eaLnBrk="1" latinLnBrk="0" hangingPunct="1">
                        <a:defRPr sz="428" b="1" kern="1200">
                          <a:solidFill>
                            <a:schemeClr val="dk1"/>
                          </a:solidFill>
                          <a:latin typeface="Tahoma"/>
                        </a:defRPr>
                      </a:lvl9pPr>
                    </a:lstStyle>
                    <a:p>
                      <a:pPr algn="ctr"/>
                      <a:r>
                        <a:rPr lang="en-US" sz="2400" b="1" u="sng" dirty="0">
                          <a:solidFill>
                            <a:srgbClr val="000000"/>
                          </a:solidFill>
                          <a:effectLst/>
                          <a:latin typeface="+mj-lt"/>
                          <a:ea typeface="Times New Roman"/>
                        </a:rPr>
                        <a:t>Action</a:t>
                      </a:r>
                      <a:endParaRPr lang="en-US" sz="2400" u="sng" dirty="0">
                        <a:latin typeface="+mj-lt"/>
                      </a:endParaRPr>
                    </a:p>
                  </a:txBody>
                  <a:tcPr marL="65717" marR="65717" marT="32859" marB="328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0"/>
                  </a:ext>
                </a:extLst>
              </a:tr>
              <a:tr h="88770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400" dirty="0">
                          <a:latin typeface="+mj-lt"/>
                          <a:cs typeface="Times New Roman" panose="02020603050405020304" pitchFamily="18" charset="0"/>
                        </a:rPr>
                        <a:t>Entry</a:t>
                      </a:r>
                      <a:r>
                        <a:rPr lang="en-US" sz="2400" baseline="0" dirty="0">
                          <a:latin typeface="+mj-lt"/>
                          <a:cs typeface="Times New Roman" panose="02020603050405020304" pitchFamily="18" charset="0"/>
                        </a:rPr>
                        <a:t> level separation</a:t>
                      </a:r>
                      <a:endParaRPr lang="en-US" sz="2400" dirty="0">
                        <a:latin typeface="+mj-lt"/>
                        <a:cs typeface="Times New Roman" panose="02020603050405020304" pitchFamily="18" charset="0"/>
                      </a:endParaRPr>
                    </a:p>
                  </a:txBody>
                  <a:tcPr marL="65717" marR="65717" marT="32859" marB="328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400" dirty="0">
                          <a:latin typeface="+mj-lt"/>
                          <a:cs typeface="Times New Roman" panose="02020603050405020304" pitchFamily="18" charset="0"/>
                        </a:rPr>
                        <a:t>No administrative decision required</a:t>
                      </a:r>
                    </a:p>
                  </a:txBody>
                  <a:tcPr marL="65717" marR="65717" marT="32859" marB="328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88770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400" dirty="0">
                          <a:latin typeface="+mj-lt"/>
                          <a:cs typeface="Times New Roman" panose="02020603050405020304" pitchFamily="18" charset="0"/>
                        </a:rPr>
                        <a:t>Void enlistment or induction</a:t>
                      </a:r>
                    </a:p>
                  </a:txBody>
                  <a:tcPr marL="65717" marR="65717" marT="32859" marB="328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400" dirty="0">
                          <a:latin typeface="+mj-lt"/>
                          <a:cs typeface="Times New Roman" panose="02020603050405020304" pitchFamily="18" charset="0"/>
                        </a:rPr>
                        <a:t>Prepare an administrative decision</a:t>
                      </a:r>
                    </a:p>
                  </a:txBody>
                  <a:tcPr marL="65717" marR="65717" marT="32859" marB="328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88770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400" dirty="0">
                          <a:latin typeface="+mj-lt"/>
                          <a:cs typeface="Times New Roman" panose="02020603050405020304" pitchFamily="18" charset="0"/>
                        </a:rPr>
                        <a:t>Dropped from the rolls</a:t>
                      </a:r>
                    </a:p>
                  </a:txBody>
                  <a:tcPr marL="65717" marR="65717" marT="32859" marB="328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400" dirty="0">
                          <a:latin typeface="+mj-lt"/>
                          <a:cs typeface="Times New Roman" panose="02020603050405020304" pitchFamily="18" charset="0"/>
                        </a:rPr>
                        <a:t>Prepare an administrative decision</a:t>
                      </a:r>
                    </a:p>
                  </a:txBody>
                  <a:tcPr marL="65717" marR="65717" marT="32859" marB="3285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674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Upgraded Discharges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A discharge may be upgraded by a discharge review board (DRB).  Depending on the type of upgrade and the authority under which the discharge was upgraded, the decision may be binding on VA.</a:t>
            </a:r>
          </a:p>
          <a:p>
            <a:endParaRPr lang="en-US" dirty="0"/>
          </a:p>
          <a:p>
            <a:r>
              <a:rPr lang="en-US" dirty="0"/>
              <a:t>More information on identifying upgraded discharges and how they effect eligibility to VA benefits can be found at M21-1, Part III, Subpart v, 1.B.6- Clemency &amp; Upgraded Discharges, and DRB Decisions.</a:t>
            </a:r>
          </a:p>
          <a:p>
            <a:endParaRPr lang="en-US" dirty="0"/>
          </a:p>
          <a:p>
            <a:r>
              <a:rPr lang="en-US" dirty="0"/>
              <a:t>*A Presidential pardon is </a:t>
            </a:r>
            <a:r>
              <a:rPr lang="en-US" u="sng" dirty="0"/>
              <a:t>not</a:t>
            </a:r>
            <a:r>
              <a:rPr lang="en-US" dirty="0"/>
              <a:t> considered an upgraded military discharge. Ref: United States Justice Department FAQ’s. </a:t>
            </a:r>
            <a:r>
              <a:rPr lang="en-US" dirty="0">
                <a:hlinkClick r:id="rId5"/>
              </a:rPr>
              <a:t>https://www.justice.gov/pardon/frequently-asked-questions</a:t>
            </a:r>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301431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Was a Previous COD Decision Made</a:t>
            </a:r>
            <a:endParaRPr lang="en-US" dirty="0"/>
          </a:p>
        </p:txBody>
      </p:sp>
      <p:sp>
        <p:nvSpPr>
          <p:cNvPr id="3" name="Content Placeholder 2"/>
          <p:cNvSpPr>
            <a:spLocks noGrp="1"/>
          </p:cNvSpPr>
          <p:nvPr>
            <p:ph idx="1"/>
            <p:custDataLst>
              <p:tags r:id="rId2"/>
            </p:custDataLst>
          </p:nvPr>
        </p:nvSpPr>
        <p:spPr>
          <a:xfrm>
            <a:off x="457200" y="2057400"/>
            <a:ext cx="8229600" cy="4135056"/>
          </a:xfrm>
        </p:spPr>
        <p:txBody>
          <a:bodyPr>
            <a:normAutofit fontScale="92500" lnSpcReduction="10000"/>
          </a:bodyPr>
          <a:lstStyle/>
          <a:p>
            <a:r>
              <a:rPr lang="en-US" sz="2200" dirty="0">
                <a:latin typeface="+mj-lt"/>
              </a:rPr>
              <a:t>Before beginning development, make sure to review the file for any previous COD determinations.</a:t>
            </a:r>
          </a:p>
          <a:p>
            <a:endParaRPr lang="en-US" sz="2200" dirty="0">
              <a:latin typeface="+mj-lt"/>
              <a:ea typeface="Times New Roman"/>
            </a:endParaRPr>
          </a:p>
          <a:p>
            <a:r>
              <a:rPr lang="en-US" sz="2200" dirty="0">
                <a:latin typeface="+mj-lt"/>
                <a:ea typeface="Times New Roman"/>
              </a:rPr>
              <a:t>If no previous decision(s) has been made, then proceed to develop.</a:t>
            </a:r>
          </a:p>
          <a:p>
            <a:endParaRPr lang="en-US" sz="2200" dirty="0">
              <a:latin typeface="+mj-lt"/>
              <a:ea typeface="Times New Roman"/>
            </a:endParaRPr>
          </a:p>
          <a:p>
            <a:r>
              <a:rPr lang="en-US" sz="2200" dirty="0">
                <a:latin typeface="+mj-lt"/>
                <a:ea typeface="Calibri"/>
              </a:rPr>
              <a:t>If a properly-completed COD determination is of record, a new one is not needed unless new and material evidence was submitted</a:t>
            </a:r>
            <a:r>
              <a:rPr lang="en-US" sz="2200" dirty="0">
                <a:latin typeface="+mj-lt"/>
                <a:ea typeface="Times New Roman"/>
              </a:rPr>
              <a:t>.</a:t>
            </a:r>
          </a:p>
          <a:p>
            <a:endParaRPr lang="en-US" sz="2200" dirty="0">
              <a:latin typeface="+mj-lt"/>
            </a:endParaRPr>
          </a:p>
          <a:p>
            <a:r>
              <a:rPr lang="en-US" sz="2200" b="1" i="1" dirty="0">
                <a:latin typeface="+mj-lt"/>
              </a:rPr>
              <a:t>Note: </a:t>
            </a:r>
            <a:r>
              <a:rPr lang="en-US" sz="2200" dirty="0">
                <a:latin typeface="+mj-lt"/>
              </a:rPr>
              <a:t>Previous COD determinations may be missing Chapter 17 eligibility. If the previous COD determination did not address Chapter 17 eligibility, a new COD will need to be created addressing this eligibility. </a:t>
            </a:r>
          </a:p>
          <a:p>
            <a:endParaRPr lang="en-US" sz="2700" dirty="0"/>
          </a:p>
          <a:p>
            <a:endParaRPr lang="en-US" sz="27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293642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Responsibility for COD Development and Determinations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endParaRPr lang="en-US" dirty="0">
              <a:latin typeface="+mj-lt"/>
              <a:ea typeface="Times New Roman"/>
            </a:endParaRPr>
          </a:p>
          <a:p>
            <a:r>
              <a:rPr lang="en-US" dirty="0"/>
              <a:t>The development VSR is responsible for collecting all evidence required to make a COD determination.  This includes, in all cases, records detailing the facts and circumstances surrounding a former service member’s discharge.  The responsibility for making a COD determination rests with the VSR.</a:t>
            </a:r>
          </a:p>
          <a:p>
            <a:r>
              <a:rPr lang="en-US" dirty="0"/>
              <a:t>  </a:t>
            </a:r>
          </a:p>
          <a:p>
            <a:r>
              <a:rPr lang="en-US" dirty="0"/>
              <a:t>Request records containing the facts and circumstances (F&amp;C) surrounding a former service member’s discharge using Personnel Information Exchange System (PIES) or Defense Personnel Records Information Retrieval System (DPRIS), as appropriate.</a:t>
            </a:r>
          </a:p>
          <a:p>
            <a:endParaRPr lang="en-US" sz="27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269799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Evidence Required</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r>
              <a:rPr lang="en-US" dirty="0">
                <a:latin typeface="+mj-lt"/>
                <a:ea typeface="Times New Roman"/>
              </a:rPr>
              <a:t>In all cases, full and complete information pertaining to the discharge is needed; however, occasionally the service department can only provide limited records and, in some rare instances, cannot provide any records.  </a:t>
            </a:r>
          </a:p>
          <a:p>
            <a:pPr hangingPunct="0"/>
            <a:endParaRPr lang="en-US" dirty="0">
              <a:latin typeface="+mj-lt"/>
            </a:endParaRPr>
          </a:p>
          <a:p>
            <a:pPr hangingPunct="0"/>
            <a:r>
              <a:rPr lang="en-US" dirty="0">
                <a:latin typeface="+mj-lt"/>
              </a:rPr>
              <a:t>Regardless, a COD decision must be made with the evidence of record.</a:t>
            </a:r>
          </a:p>
          <a:p>
            <a:pPr hangingPunct="0">
              <a:spcBef>
                <a:spcPts val="450"/>
              </a:spcBef>
              <a:spcAft>
                <a:spcPts val="0"/>
              </a:spcAft>
            </a:pPr>
            <a:endParaRPr lang="en-US" sz="2700" dirty="0"/>
          </a:p>
          <a:p>
            <a:endParaRPr lang="en-US" sz="27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86869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Requirement for Advance Notice</a:t>
            </a:r>
            <a:endParaRPr lang="en-US" dirty="0"/>
          </a:p>
        </p:txBody>
      </p:sp>
      <p:sp>
        <p:nvSpPr>
          <p:cNvPr id="3" name="Content Placeholder 2"/>
          <p:cNvSpPr>
            <a:spLocks noGrp="1"/>
          </p:cNvSpPr>
          <p:nvPr>
            <p:ph idx="1"/>
            <p:custDataLst>
              <p:tags r:id="rId2"/>
            </p:custDataLst>
          </p:nvPr>
        </p:nvSpPr>
        <p:spPr>
          <a:xfrm>
            <a:off x="457200" y="2057401"/>
            <a:ext cx="8229600" cy="469489"/>
          </a:xfrm>
        </p:spPr>
        <p:txBody>
          <a:bodyPr>
            <a:normAutofit/>
          </a:bodyPr>
          <a:lstStyle/>
          <a:p>
            <a:pPr hangingPunct="0">
              <a:lnSpc>
                <a:spcPct val="110000"/>
              </a:lnSpc>
            </a:pPr>
            <a:r>
              <a:rPr lang="en-US" dirty="0">
                <a:latin typeface="+mj-lt"/>
                <a:ea typeface="Times New Roman"/>
              </a:rPr>
              <a:t>In any situation that requires a COD decision, the VSR must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16</a:t>
            </a:fld>
            <a:endParaRPr lang="en-US" dirty="0"/>
          </a:p>
        </p:txBody>
      </p:sp>
      <p:sp>
        <p:nvSpPr>
          <p:cNvPr id="5" name="TextBox 4">
            <a:extLst>
              <a:ext uri="{FF2B5EF4-FFF2-40B4-BE49-F238E27FC236}">
                <a16:creationId xmlns:a16="http://schemas.microsoft.com/office/drawing/2014/main" id="{25712E06-509D-47E7-B1FE-857B8F4D2E4F}"/>
              </a:ext>
            </a:extLst>
          </p:cNvPr>
          <p:cNvSpPr txBox="1"/>
          <p:nvPr>
            <p:custDataLst>
              <p:tags r:id="rId4"/>
            </p:custDataLst>
          </p:nvPr>
        </p:nvSpPr>
        <p:spPr>
          <a:xfrm>
            <a:off x="471948" y="2476373"/>
            <a:ext cx="8357419" cy="1477328"/>
          </a:xfrm>
          <a:prstGeom prst="rect">
            <a:avLst/>
          </a:prstGeom>
          <a:noFill/>
        </p:spPr>
        <p:txBody>
          <a:bodyPr wrap="square" rtlCol="0">
            <a:spAutoFit/>
          </a:bodyPr>
          <a:lstStyle/>
          <a:p>
            <a:pPr marL="461963" indent="-236538" hangingPunct="0">
              <a:spcAft>
                <a:spcPts val="600"/>
              </a:spcAft>
              <a:buClr>
                <a:schemeClr val="tx1"/>
              </a:buClr>
              <a:buFont typeface="Arial" panose="020B0604020202020204" pitchFamily="34" charset="0"/>
              <a:buChar char="•"/>
            </a:pPr>
            <a:r>
              <a:rPr lang="en-US" sz="2000" dirty="0">
                <a:latin typeface="+mj-lt"/>
              </a:rPr>
              <a:t>Notify the SM of the need for the decision</a:t>
            </a:r>
          </a:p>
          <a:p>
            <a:pPr marL="461963" indent="-236538" hangingPunct="0">
              <a:spcAft>
                <a:spcPts val="600"/>
              </a:spcAft>
              <a:buClr>
                <a:schemeClr val="tx1"/>
              </a:buClr>
              <a:buFont typeface="Arial" panose="020B0604020202020204" pitchFamily="34" charset="0"/>
              <a:buChar char="•"/>
            </a:pPr>
            <a:r>
              <a:rPr lang="en-US" sz="2000" dirty="0">
                <a:latin typeface="+mj-lt"/>
              </a:rPr>
              <a:t>Provide information on the SM’s legal and procedural rights</a:t>
            </a:r>
          </a:p>
          <a:p>
            <a:pPr marL="461963" indent="-236538" hangingPunct="0">
              <a:spcAft>
                <a:spcPts val="600"/>
              </a:spcAft>
              <a:buClr>
                <a:schemeClr val="tx1"/>
              </a:buClr>
              <a:buFont typeface="Arial" panose="020B0604020202020204" pitchFamily="34" charset="0"/>
              <a:buChar char="•"/>
            </a:pPr>
            <a:r>
              <a:rPr lang="en-US" sz="2000" dirty="0">
                <a:latin typeface="+mj-lt"/>
              </a:rPr>
              <a:t>Add the Special Issue flash “Character of Discharge” to one of the contentions in VBMS. </a:t>
            </a:r>
          </a:p>
        </p:txBody>
      </p:sp>
      <p:sp>
        <p:nvSpPr>
          <p:cNvPr id="6" name="TextBox 5">
            <a:extLst>
              <a:ext uri="{FF2B5EF4-FFF2-40B4-BE49-F238E27FC236}">
                <a16:creationId xmlns:a16="http://schemas.microsoft.com/office/drawing/2014/main" id="{0D6C9560-30F0-42FF-8BB1-0E04B8816DAF}"/>
              </a:ext>
            </a:extLst>
          </p:cNvPr>
          <p:cNvSpPr txBox="1"/>
          <p:nvPr>
            <p:custDataLst>
              <p:tags r:id="rId5"/>
            </p:custDataLst>
          </p:nvPr>
        </p:nvSpPr>
        <p:spPr>
          <a:xfrm>
            <a:off x="457200" y="4357263"/>
            <a:ext cx="8013291" cy="2246769"/>
          </a:xfrm>
          <a:prstGeom prst="rect">
            <a:avLst/>
          </a:prstGeom>
          <a:noFill/>
        </p:spPr>
        <p:txBody>
          <a:bodyPr wrap="square" rtlCol="0">
            <a:spAutoFit/>
          </a:bodyPr>
          <a:lstStyle/>
          <a:p>
            <a:pPr>
              <a:spcAft>
                <a:spcPts val="600"/>
              </a:spcAft>
            </a:pPr>
            <a:r>
              <a:rPr lang="en-US" sz="2000" dirty="0"/>
              <a:t>Use VBMS or PCGL to provide advance notice.</a:t>
            </a:r>
          </a:p>
          <a:p>
            <a:pPr>
              <a:spcAft>
                <a:spcPts val="600"/>
              </a:spcAft>
            </a:pPr>
            <a:endParaRPr lang="en-US" sz="2000" dirty="0"/>
          </a:p>
          <a:p>
            <a:pPr marL="342900" indent="-342900">
              <a:spcAft>
                <a:spcPts val="600"/>
              </a:spcAft>
              <a:buFont typeface="Arial" panose="020B0604020202020204" pitchFamily="34" charset="0"/>
              <a:buChar char="•"/>
            </a:pPr>
            <a:r>
              <a:rPr lang="en-US" sz="2000" dirty="0"/>
              <a:t>Use VBMS letter “Character of Discharge Letter.” </a:t>
            </a:r>
          </a:p>
          <a:p>
            <a:pPr marL="342900" indent="-342900">
              <a:spcAft>
                <a:spcPts val="600"/>
              </a:spcAft>
              <a:buFont typeface="Arial" panose="020B0604020202020204" pitchFamily="34" charset="0"/>
              <a:buChar char="•"/>
            </a:pPr>
            <a:r>
              <a:rPr lang="en-US" sz="2000" dirty="0"/>
              <a:t>Use Letter Creator or PCGL Letter “GP1 Pre: Character of Discharge.” </a:t>
            </a:r>
          </a:p>
          <a:p>
            <a:pPr>
              <a:spcAft>
                <a:spcPts val="600"/>
              </a:spcAft>
            </a:pPr>
            <a:endParaRPr lang="en-US" sz="2000" dirty="0"/>
          </a:p>
        </p:txBody>
      </p:sp>
    </p:spTree>
    <p:extLst>
      <p:ext uri="{BB962C8B-B14F-4D97-AF65-F5344CB8AC3E}">
        <p14:creationId xmlns:p14="http://schemas.microsoft.com/office/powerpoint/2010/main" val="229394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Conditional Discharge</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r>
              <a:rPr lang="en-US" dirty="0">
                <a:latin typeface="+mj-lt"/>
                <a:ea typeface="Times New Roman"/>
              </a:rPr>
              <a:t>38 U.S.C. 101(18) provides that an individual who enlisted or reenlisted before completion of a period of active service can establish eligibility to VA benefits if he/she satisfactorily completed the period of active service for which he/she was obligated at the time of entry. </a:t>
            </a:r>
          </a:p>
          <a:p>
            <a:pPr hangingPunct="0"/>
            <a:endParaRPr lang="en-US" dirty="0">
              <a:latin typeface="+mj-lt"/>
            </a:endParaRPr>
          </a:p>
          <a:p>
            <a:r>
              <a:rPr lang="en-US" dirty="0"/>
              <a:t>The provisions of </a:t>
            </a:r>
            <a:r>
              <a:rPr lang="en-US" dirty="0">
                <a:hlinkClick r:id="rId5"/>
              </a:rPr>
              <a:t>38 U.S.C. 101(18)</a:t>
            </a:r>
            <a:r>
              <a:rPr lang="en-US" dirty="0"/>
              <a:t> apply even if</a:t>
            </a:r>
          </a:p>
          <a:p>
            <a:pPr marL="342900" indent="-342900">
              <a:buFont typeface="Arial" panose="020B0604020202020204" pitchFamily="34" charset="0"/>
              <a:buChar char="•"/>
            </a:pPr>
            <a:r>
              <a:rPr lang="en-US" dirty="0"/>
              <a:t>the subsequent discharge was under dishonorable or OTH conditions, or</a:t>
            </a:r>
          </a:p>
          <a:p>
            <a:pPr marL="342900" indent="-342900">
              <a:buFont typeface="Arial" panose="020B0604020202020204" pitchFamily="34" charset="0"/>
              <a:buChar char="•"/>
            </a:pPr>
            <a:r>
              <a:rPr lang="en-US" dirty="0"/>
              <a:t>a statutory bar exists for entitlement to benefits for the later period of service.</a:t>
            </a:r>
          </a:p>
          <a:p>
            <a:pPr hangingPunct="0"/>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3912403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When to Develop for Conditional Discharge</a:t>
            </a:r>
            <a:endParaRPr lang="en-US" dirty="0"/>
          </a:p>
        </p:txBody>
      </p:sp>
      <p:sp>
        <p:nvSpPr>
          <p:cNvPr id="3" name="Content Placeholder 2"/>
          <p:cNvSpPr>
            <a:spLocks noGrp="1"/>
          </p:cNvSpPr>
          <p:nvPr>
            <p:ph idx="1"/>
            <p:custDataLst>
              <p:tags r:id="rId2"/>
            </p:custDataLst>
          </p:nvPr>
        </p:nvSpPr>
        <p:spPr>
          <a:xfrm>
            <a:off x="457200" y="2057400"/>
            <a:ext cx="8229600" cy="430161"/>
          </a:xfrm>
        </p:spPr>
        <p:txBody>
          <a:bodyPr>
            <a:normAutofit/>
          </a:bodyPr>
          <a:lstStyle/>
          <a:p>
            <a:pPr hangingPunct="0">
              <a:lnSpc>
                <a:spcPct val="110000"/>
              </a:lnSpc>
            </a:pPr>
            <a:r>
              <a:rPr lang="en-US" dirty="0">
                <a:latin typeface="+mj-lt"/>
                <a:ea typeface="Times New Roman"/>
              </a:rPr>
              <a:t>Development for a conditional discharge must be undertaken, if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18</a:t>
            </a:fld>
            <a:endParaRPr lang="en-US" dirty="0"/>
          </a:p>
        </p:txBody>
      </p:sp>
      <p:sp>
        <p:nvSpPr>
          <p:cNvPr id="5" name="TextBox 4">
            <a:extLst>
              <a:ext uri="{FF2B5EF4-FFF2-40B4-BE49-F238E27FC236}">
                <a16:creationId xmlns:a16="http://schemas.microsoft.com/office/drawing/2014/main" id="{34BCD559-E6D1-4944-881D-28814AD05283}"/>
              </a:ext>
            </a:extLst>
          </p:cNvPr>
          <p:cNvSpPr txBox="1"/>
          <p:nvPr>
            <p:custDataLst>
              <p:tags r:id="rId4"/>
            </p:custDataLst>
          </p:nvPr>
        </p:nvSpPr>
        <p:spPr>
          <a:xfrm>
            <a:off x="457200" y="2487561"/>
            <a:ext cx="8052619" cy="1785104"/>
          </a:xfrm>
          <a:prstGeom prst="rect">
            <a:avLst/>
          </a:prstGeom>
          <a:noFill/>
        </p:spPr>
        <p:txBody>
          <a:bodyPr wrap="square" rtlCol="0">
            <a:spAutoFit/>
          </a:bodyPr>
          <a:lstStyle/>
          <a:p>
            <a:pPr marL="461963" indent="-236538" hangingPunct="0">
              <a:spcAft>
                <a:spcPts val="600"/>
              </a:spcAft>
              <a:buClr>
                <a:schemeClr val="tx1"/>
              </a:buClr>
              <a:buFont typeface="Arial" panose="020B0604020202020204" pitchFamily="34" charset="0"/>
              <a:buChar char="•"/>
            </a:pPr>
            <a:r>
              <a:rPr lang="en-US" sz="2000" dirty="0">
                <a:latin typeface="+mj-lt"/>
                <a:ea typeface="Times New Roman"/>
              </a:rPr>
              <a:t>the service was over three years, especially if the discharge dates do not line up to an exact number of years or months, or</a:t>
            </a:r>
          </a:p>
          <a:p>
            <a:pPr marL="461963" indent="-236538" hangingPunct="0">
              <a:spcAft>
                <a:spcPts val="600"/>
              </a:spcAft>
              <a:buClr>
                <a:schemeClr val="tx1"/>
              </a:buClr>
              <a:buFont typeface="Arial" panose="020B0604020202020204" pitchFamily="34" charset="0"/>
              <a:buChar char="•"/>
            </a:pPr>
            <a:r>
              <a:rPr lang="en-US" sz="2000" dirty="0">
                <a:latin typeface="+mj-lt"/>
                <a:ea typeface="Times New Roman"/>
              </a:rPr>
              <a:t>if there is any question about how many periods of service the Veteran enlisted for, or</a:t>
            </a:r>
          </a:p>
          <a:p>
            <a:pPr marL="461963" indent="-236538" hangingPunct="0">
              <a:spcAft>
                <a:spcPts val="600"/>
              </a:spcAft>
              <a:buClr>
                <a:schemeClr val="tx1"/>
              </a:buClr>
              <a:buFont typeface="Arial" panose="020B0604020202020204" pitchFamily="34" charset="0"/>
              <a:buChar char="•"/>
            </a:pPr>
            <a:r>
              <a:rPr lang="en-US" sz="2000" dirty="0">
                <a:latin typeface="+mj-lt"/>
                <a:ea typeface="Times New Roman"/>
              </a:rPr>
              <a:t>the DD Form 214 shows that prior active service exists. </a:t>
            </a:r>
          </a:p>
        </p:txBody>
      </p:sp>
    </p:spTree>
    <p:extLst>
      <p:ext uri="{BB962C8B-B14F-4D97-AF65-F5344CB8AC3E}">
        <p14:creationId xmlns:p14="http://schemas.microsoft.com/office/powerpoint/2010/main" val="126970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 y="793631"/>
            <a:ext cx="9155235" cy="1092850"/>
          </a:xfrm>
        </p:spPr>
        <p:txBody>
          <a:bodyPr>
            <a:normAutofit/>
          </a:bodyPr>
          <a:lstStyle/>
          <a:p>
            <a:r>
              <a:rPr lang="en-US" dirty="0">
                <a:ea typeface="Times New Roman"/>
              </a:rPr>
              <a:t>Identify Need for Conditional Discharge</a:t>
            </a:r>
            <a:br>
              <a:rPr lang="en-US" dirty="0">
                <a:ea typeface="Times New Roman"/>
              </a:rPr>
            </a:br>
            <a:r>
              <a:rPr lang="en-US" dirty="0">
                <a:ea typeface="Times New Roman"/>
              </a:rPr>
              <a:t>Decision</a:t>
            </a:r>
            <a:endParaRPr lang="en-US" dirty="0"/>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19</a:t>
            </a:fld>
            <a:endParaRPr lang="en-US" dirty="0"/>
          </a:p>
        </p:txBody>
      </p:sp>
      <p:graphicFrame>
        <p:nvGraphicFramePr>
          <p:cNvPr id="7" name="Content Placeholder 4">
            <a:extLst>
              <a:ext uri="{FF2B5EF4-FFF2-40B4-BE49-F238E27FC236}">
                <a16:creationId xmlns:a16="http://schemas.microsoft.com/office/drawing/2014/main" id="{E1D44C3F-5C3C-4492-B9A4-06378DC75A4C}"/>
              </a:ext>
            </a:extLst>
          </p:cNvPr>
          <p:cNvGraphicFramePr>
            <a:graphicFrameLocks/>
          </p:cNvGraphicFramePr>
          <p:nvPr>
            <p:custDataLst>
              <p:tags r:id="rId3"/>
            </p:custDataLst>
            <p:extLst>
              <p:ext uri="{D42A27DB-BD31-4B8C-83A1-F6EECF244321}">
                <p14:modId xmlns:p14="http://schemas.microsoft.com/office/powerpoint/2010/main" val="1136979070"/>
              </p:ext>
            </p:extLst>
          </p:nvPr>
        </p:nvGraphicFramePr>
        <p:xfrm>
          <a:off x="434429" y="2247437"/>
          <a:ext cx="8275141" cy="3914753"/>
        </p:xfrm>
        <a:graphic>
          <a:graphicData uri="http://schemas.openxmlformats.org/drawingml/2006/table">
            <a:tbl>
              <a:tblPr firstRow="1" bandRow="1"/>
              <a:tblGrid>
                <a:gridCol w="3112014">
                  <a:extLst>
                    <a:ext uri="{9D8B030D-6E8A-4147-A177-3AD203B41FA5}">
                      <a16:colId xmlns:a16="http://schemas.microsoft.com/office/drawing/2014/main" val="20000"/>
                    </a:ext>
                  </a:extLst>
                </a:gridCol>
                <a:gridCol w="5163127">
                  <a:extLst>
                    <a:ext uri="{9D8B030D-6E8A-4147-A177-3AD203B41FA5}">
                      <a16:colId xmlns:a16="http://schemas.microsoft.com/office/drawing/2014/main" val="20001"/>
                    </a:ext>
                  </a:extLst>
                </a:gridCol>
              </a:tblGrid>
              <a:tr h="337235">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700" b="1" u="sng" dirty="0">
                          <a:solidFill>
                            <a:schemeClr val="tx1"/>
                          </a:solidFill>
                          <a:latin typeface="+mj-lt"/>
                          <a:cs typeface="Times New Roman" panose="02020603050405020304" pitchFamily="18" charset="0"/>
                        </a:rPr>
                        <a:t>If…</a:t>
                      </a:r>
                    </a:p>
                  </a:txBody>
                  <a:tcPr marL="67077" marR="67077" marT="33539" marB="335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700" u="sng" dirty="0">
                          <a:solidFill>
                            <a:schemeClr val="tx1"/>
                          </a:solidFill>
                          <a:latin typeface="+mj-lt"/>
                          <a:cs typeface="Times New Roman" panose="02020603050405020304" pitchFamily="18" charset="0"/>
                        </a:rPr>
                        <a:t>Then…</a:t>
                      </a:r>
                    </a:p>
                  </a:txBody>
                  <a:tcPr marL="67077" marR="67077" marT="33539" marB="335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416385">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700" dirty="0">
                          <a:solidFill>
                            <a:schemeClr val="tx1"/>
                          </a:solidFill>
                          <a:latin typeface="+mj-lt"/>
                          <a:cs typeface="Times New Roman" panose="02020603050405020304" pitchFamily="18" charset="0"/>
                        </a:rPr>
                        <a:t>Development discloses a prior and separate period of honorable service which would qualify the claimant for the benefit requested</a:t>
                      </a:r>
                    </a:p>
                  </a:txBody>
                  <a:tcPr marL="67077" marR="67077" marT="33539" marB="335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Arial" panose="020B0604020202020204" pitchFamily="34" charset="0"/>
                        <a:buChar char="•"/>
                      </a:pPr>
                      <a:r>
                        <a:rPr lang="en-US" sz="1700" dirty="0">
                          <a:solidFill>
                            <a:schemeClr val="tx1"/>
                          </a:solidFill>
                          <a:latin typeface="+mj-lt"/>
                          <a:cs typeface="Times New Roman" panose="02020603050405020304" pitchFamily="18" charset="0"/>
                        </a:rPr>
                        <a:t>Adjudicate</a:t>
                      </a:r>
                      <a:r>
                        <a:rPr lang="en-US" sz="1700" baseline="0" dirty="0">
                          <a:solidFill>
                            <a:schemeClr val="tx1"/>
                          </a:solidFill>
                          <a:latin typeface="+mj-lt"/>
                          <a:cs typeface="Times New Roman" panose="02020603050405020304" pitchFamily="18" charset="0"/>
                        </a:rPr>
                        <a:t> the claim on that basis, if the claimed conditions fall under the good period of service, or</a:t>
                      </a:r>
                    </a:p>
                    <a:p>
                      <a:pPr marL="285750" indent="-285750">
                        <a:buFont typeface="Arial" panose="020B0604020202020204" pitchFamily="34" charset="0"/>
                        <a:buChar char="•"/>
                      </a:pPr>
                      <a:r>
                        <a:rPr lang="en-US" sz="1700" baseline="0" dirty="0">
                          <a:solidFill>
                            <a:schemeClr val="tx1"/>
                          </a:solidFill>
                          <a:latin typeface="+mj-lt"/>
                          <a:cs typeface="Times New Roman" panose="02020603050405020304" pitchFamily="18" charset="0"/>
                        </a:rPr>
                        <a:t>Complete a COD decision if the claimed conditions fall under the questionable period of service</a:t>
                      </a:r>
                      <a:endParaRPr lang="en-US" sz="1700" dirty="0">
                        <a:solidFill>
                          <a:schemeClr val="tx1"/>
                        </a:solidFill>
                        <a:latin typeface="+mj-lt"/>
                        <a:cs typeface="Times New Roman" panose="02020603050405020304" pitchFamily="18" charset="0"/>
                      </a:endParaRPr>
                    </a:p>
                  </a:txBody>
                  <a:tcPr marL="67077" marR="67077" marT="33539" marB="335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1955960">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700" dirty="0">
                          <a:solidFill>
                            <a:schemeClr val="tx1"/>
                          </a:solidFill>
                          <a:latin typeface="+mj-lt"/>
                          <a:cs typeface="Times New Roman" panose="02020603050405020304" pitchFamily="18" charset="0"/>
                        </a:rPr>
                        <a:t>Development does not disclose a prior and separate period of honorable service which would qualify the claimant for the benefit requested</a:t>
                      </a:r>
                    </a:p>
                  </a:txBody>
                  <a:tcPr marL="67077" marR="67077" marT="33539" marB="335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285750" indent="-285750">
                        <a:buFont typeface="Arial" panose="020B0604020202020204" pitchFamily="34" charset="0"/>
                        <a:buChar char="•"/>
                      </a:pPr>
                      <a:r>
                        <a:rPr lang="en-US" sz="1700" dirty="0">
                          <a:solidFill>
                            <a:schemeClr val="tx1"/>
                          </a:solidFill>
                          <a:latin typeface="+mj-lt"/>
                          <a:cs typeface="Times New Roman" panose="02020603050405020304" pitchFamily="18" charset="0"/>
                        </a:rPr>
                        <a:t>Proceed with</a:t>
                      </a:r>
                      <a:r>
                        <a:rPr lang="en-US" sz="1700" baseline="0" dirty="0">
                          <a:solidFill>
                            <a:schemeClr val="tx1"/>
                          </a:solidFill>
                          <a:latin typeface="+mj-lt"/>
                          <a:cs typeface="Times New Roman" panose="02020603050405020304" pitchFamily="18" charset="0"/>
                        </a:rPr>
                        <a:t> a COD decision</a:t>
                      </a:r>
                    </a:p>
                    <a:p>
                      <a:pPr marL="285750" indent="-285750">
                        <a:buFont typeface="Arial" panose="020B0604020202020204" pitchFamily="34" charset="0"/>
                        <a:buChar char="•"/>
                      </a:pPr>
                      <a:r>
                        <a:rPr lang="en-US" sz="1700" baseline="0" dirty="0">
                          <a:solidFill>
                            <a:schemeClr val="tx1"/>
                          </a:solidFill>
                          <a:latin typeface="+mj-lt"/>
                          <a:cs typeface="Times New Roman" panose="02020603050405020304" pitchFamily="18" charset="0"/>
                        </a:rPr>
                        <a:t>Consider whether the former SM had faithful and meritorious service through the period of active duty for which he/she was obligated at the time of induction or enlistment, and</a:t>
                      </a:r>
                    </a:p>
                    <a:p>
                      <a:pPr marL="285750" indent="-285750">
                        <a:buFont typeface="Arial" panose="020B0604020202020204" pitchFamily="34" charset="0"/>
                        <a:buChar char="•"/>
                      </a:pPr>
                      <a:r>
                        <a:rPr lang="en-US" sz="1700" baseline="0" dirty="0">
                          <a:solidFill>
                            <a:schemeClr val="tx1"/>
                          </a:solidFill>
                          <a:latin typeface="+mj-lt"/>
                          <a:cs typeface="Times New Roman" panose="02020603050405020304" pitchFamily="18" charset="0"/>
                        </a:rPr>
                        <a:t>Discuss the issue of conditional discharge in the decision.</a:t>
                      </a:r>
                      <a:endParaRPr lang="en-US" sz="1700" dirty="0">
                        <a:solidFill>
                          <a:schemeClr val="tx1"/>
                        </a:solidFill>
                        <a:latin typeface="+mj-lt"/>
                        <a:cs typeface="Times New Roman" panose="02020603050405020304" pitchFamily="18" charset="0"/>
                      </a:endParaRPr>
                    </a:p>
                  </a:txBody>
                  <a:tcPr marL="67077" marR="67077" marT="33539" marB="3353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7376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hangingPunct="0"/>
            <a:r>
              <a:rPr lang="en-US" dirty="0">
                <a:latin typeface="+mj-lt"/>
                <a:ea typeface="Times New Roman"/>
              </a:rPr>
              <a:t>Identify which type of discharge and character of service are binding on VA and which require an administrative decision</a:t>
            </a:r>
          </a:p>
          <a:p>
            <a:pPr marL="225425" indent="-225425" hangingPunct="0"/>
            <a:r>
              <a:rPr lang="en-US" dirty="0">
                <a:latin typeface="+mj-lt"/>
                <a:ea typeface="Times New Roman"/>
              </a:rPr>
              <a:t>Understand the advance notice requirements for a pending COD determination</a:t>
            </a:r>
          </a:p>
          <a:p>
            <a:pPr marL="225425" indent="-225425" hangingPunct="0"/>
            <a:r>
              <a:rPr lang="en-US" dirty="0">
                <a:latin typeface="+mj-lt"/>
                <a:ea typeface="Times New Roman"/>
              </a:rPr>
              <a:t>Recognize when a conditional service period exists and its impact on a claim for VA benefits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Determining Dates for Service for Conditional Discharge</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When determining the dates of service for a conditional discharge it is necessary to know the length of each enlistment contract the service member signed. </a:t>
            </a:r>
          </a:p>
          <a:p>
            <a:r>
              <a:rPr lang="en-US" dirty="0"/>
              <a:t>It is important to determine if the service member honorably served his/her full period of obligation to be eligible for VA benefits he/she may be entitled to for that period.  </a:t>
            </a:r>
          </a:p>
          <a:p>
            <a:endParaRPr lang="en-US" dirty="0"/>
          </a:p>
          <a:p>
            <a:r>
              <a:rPr lang="en-US" b="1" i="1" dirty="0"/>
              <a:t>Note: </a:t>
            </a:r>
            <a:r>
              <a:rPr lang="en-US" dirty="0"/>
              <a:t>Examples and chart available at M21-1, Part III, Subpart V, 1.B.5.e-h.</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2086821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ea typeface="Times New Roman"/>
              </a:rPr>
              <a:t>Statutory Bars under 38 CFR 3.12(c</a:t>
            </a:r>
            <a:r>
              <a:rPr lang="en-US" sz="3000" dirty="0">
                <a:effectLst>
                  <a:outerShdw blurRad="38100" dist="38100" dir="2700000" algn="tl">
                    <a:srgbClr val="000000">
                      <a:alpha val="43137"/>
                    </a:srgbClr>
                  </a:outerShdw>
                </a:effectLst>
                <a:latin typeface="Times New Roman"/>
                <a:ea typeface="Times New Roman"/>
              </a:rPr>
              <a:t>)</a:t>
            </a:r>
            <a:endParaRPr lang="en-US" sz="2925" dirty="0">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r>
              <a:rPr lang="en-US" dirty="0">
                <a:latin typeface="+mj-lt"/>
              </a:rPr>
              <a:t>Conscientious objector </a:t>
            </a:r>
          </a:p>
          <a:p>
            <a:pPr marL="225425" indent="-225425"/>
            <a:r>
              <a:rPr lang="en-US" dirty="0">
                <a:latin typeface="+mj-lt"/>
              </a:rPr>
              <a:t>Sentence of a General Court Martial (GCM)</a:t>
            </a:r>
          </a:p>
          <a:p>
            <a:pPr marL="225425" indent="-225425"/>
            <a:r>
              <a:rPr lang="en-US" dirty="0">
                <a:latin typeface="+mj-lt"/>
              </a:rPr>
              <a:t>Resignation by an officer for the good of the service</a:t>
            </a:r>
          </a:p>
          <a:p>
            <a:pPr marL="225425" indent="-225425"/>
            <a:r>
              <a:rPr lang="en-US" dirty="0">
                <a:latin typeface="+mj-lt"/>
              </a:rPr>
              <a:t>An alien during period of hostilities</a:t>
            </a:r>
          </a:p>
          <a:p>
            <a:pPr marL="225425" indent="-225425"/>
            <a:r>
              <a:rPr lang="en-US" dirty="0">
                <a:latin typeface="+mj-lt"/>
              </a:rPr>
              <a:t>Absent Without Leave (AWOL) for continuous period of at least 180 days</a:t>
            </a:r>
          </a:p>
          <a:p>
            <a:pPr marL="225425" indent="-225425"/>
            <a:r>
              <a:rPr lang="en-US" dirty="0">
                <a:latin typeface="+mj-lt"/>
              </a:rPr>
              <a:t>Desertion</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3458467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Regulatory Bars under 38 CFR 3.12(d)</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r>
              <a:rPr lang="en-US" dirty="0"/>
              <a:t>Acceptance of an undesirable discharge to escape *GCM </a:t>
            </a:r>
          </a:p>
          <a:p>
            <a:pPr marL="225425" indent="-225425"/>
            <a:r>
              <a:rPr lang="en-US" dirty="0"/>
              <a:t>Mutiny or spying</a:t>
            </a:r>
          </a:p>
          <a:p>
            <a:pPr marL="225425" indent="-225425"/>
            <a:r>
              <a:rPr lang="en-US" dirty="0"/>
              <a:t>Offense involving moral turpitude (generally conviction of a felony)</a:t>
            </a:r>
          </a:p>
          <a:p>
            <a:pPr marL="225425" indent="-225425"/>
            <a:r>
              <a:rPr lang="en-US" dirty="0"/>
              <a:t>Willful and persistent misconduct</a:t>
            </a:r>
          </a:p>
          <a:p>
            <a:pPr marL="225425" indent="-225425"/>
            <a:r>
              <a:rPr lang="en-US" dirty="0"/>
              <a:t>Sexual acts involving aggressive circumstances</a:t>
            </a:r>
          </a:p>
          <a:p>
            <a:pPr marL="225425" indent="-225425"/>
            <a:endParaRPr lang="en-US" dirty="0"/>
          </a:p>
          <a:p>
            <a:pPr marL="225425" indent="-225425"/>
            <a:endParaRPr lang="en-US" dirty="0"/>
          </a:p>
          <a:p>
            <a:pPr marL="0" indent="0">
              <a:buNone/>
            </a:pPr>
            <a:r>
              <a:rPr lang="en-US" dirty="0"/>
              <a:t>*General Court Martial is different than a Special or Summary Court Martial. Review personnel records to determine what type of court martial is involved.</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2480753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Additional Info on GCM</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Cases in which the facts indicate the service member was sentenced by a GCM or agreed to accept an undesirable discharge (often seen on the DD Form 214 as OTH), in order to escape trial by GCM, are a bar to benefits. </a:t>
            </a:r>
          </a:p>
          <a:p>
            <a:endParaRPr lang="en-US" dirty="0"/>
          </a:p>
          <a:p>
            <a:r>
              <a:rPr lang="en-US" b="1" i="1" dirty="0"/>
              <a:t>Note</a:t>
            </a:r>
            <a:r>
              <a:rPr lang="en-US" dirty="0"/>
              <a:t>:  The evidence, including that bearing on the facts and circumstances of discharge, </a:t>
            </a:r>
            <a:r>
              <a:rPr lang="en-US" b="1" i="1" dirty="0"/>
              <a:t>must</a:t>
            </a:r>
            <a:r>
              <a:rPr lang="en-US" dirty="0"/>
              <a:t> show that the service member was sentenced by GCM, not a </a:t>
            </a:r>
            <a:r>
              <a:rPr lang="en-US" i="1" dirty="0"/>
              <a:t>summary</a:t>
            </a:r>
            <a:r>
              <a:rPr lang="en-US" dirty="0"/>
              <a:t> court-martial or a </a:t>
            </a:r>
            <a:r>
              <a:rPr lang="en-US" i="1" dirty="0"/>
              <a:t>special</a:t>
            </a:r>
            <a:r>
              <a:rPr lang="en-US" dirty="0"/>
              <a:t> court-martial.</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388185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Additional Info on Alienage</a:t>
            </a:r>
            <a:endParaRPr lang="en-US" dirty="0"/>
          </a:p>
        </p:txBody>
      </p:sp>
      <p:sp>
        <p:nvSpPr>
          <p:cNvPr id="3" name="Content Placeholder 2"/>
          <p:cNvSpPr>
            <a:spLocks noGrp="1"/>
          </p:cNvSpPr>
          <p:nvPr>
            <p:ph idx="1"/>
            <p:custDataLst>
              <p:tags r:id="rId2"/>
            </p:custDataLst>
          </p:nvPr>
        </p:nvSpPr>
        <p:spPr>
          <a:xfrm>
            <a:off x="457200" y="2057401"/>
            <a:ext cx="8229600" cy="439993"/>
          </a:xfrm>
        </p:spPr>
        <p:txBody>
          <a:bodyPr>
            <a:normAutofit/>
          </a:bodyPr>
          <a:lstStyle/>
          <a:p>
            <a:r>
              <a:rPr lang="en-US" dirty="0"/>
              <a:t>If the record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24</a:t>
            </a:fld>
            <a:endParaRPr lang="en-US" dirty="0"/>
          </a:p>
        </p:txBody>
      </p:sp>
      <p:sp>
        <p:nvSpPr>
          <p:cNvPr id="5" name="TextBox 4">
            <a:extLst>
              <a:ext uri="{FF2B5EF4-FFF2-40B4-BE49-F238E27FC236}">
                <a16:creationId xmlns:a16="http://schemas.microsoft.com/office/drawing/2014/main" id="{273F4F59-592B-4790-A128-E3EAE8517A38}"/>
              </a:ext>
            </a:extLst>
          </p:cNvPr>
          <p:cNvSpPr txBox="1"/>
          <p:nvPr>
            <p:custDataLst>
              <p:tags r:id="rId4"/>
            </p:custDataLst>
          </p:nvPr>
        </p:nvSpPr>
        <p:spPr>
          <a:xfrm>
            <a:off x="452284" y="2556510"/>
            <a:ext cx="8209936" cy="1092607"/>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sz="2000" dirty="0"/>
              <a:t>shows the Veteran requested the discharge, it is a bar, </a:t>
            </a:r>
          </a:p>
          <a:p>
            <a:pPr marL="225425" indent="-225425">
              <a:spcAft>
                <a:spcPts val="600"/>
              </a:spcAft>
              <a:buClr>
                <a:schemeClr val="tx1"/>
              </a:buClr>
              <a:buFont typeface="Arial" panose="020B0604020202020204" pitchFamily="34" charset="0"/>
              <a:buChar char="•"/>
            </a:pPr>
            <a:r>
              <a:rPr lang="en-US" sz="2000" dirty="0"/>
              <a:t>does not show the Veteran requested the discharge, make a specific request to the service department for this information.  </a:t>
            </a:r>
          </a:p>
        </p:txBody>
      </p:sp>
    </p:spTree>
    <p:extLst>
      <p:ext uri="{BB962C8B-B14F-4D97-AF65-F5344CB8AC3E}">
        <p14:creationId xmlns:p14="http://schemas.microsoft.com/office/powerpoint/2010/main" val="3396017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Additional Info on AWOL or UA</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endParaRPr lang="en-US" dirty="0"/>
          </a:p>
          <a:p>
            <a:r>
              <a:rPr lang="en-US" dirty="0"/>
              <a:t>If the service department confirms a continuous period of 180 or more days of unauthorized absence (UA) or AWOL (exclusive of periods of imprisonment or confinement) which led to the OTH discharge, and the claimant didn’t provide compelling reasons for the absence, then deny benefits.</a:t>
            </a:r>
          </a:p>
          <a:p>
            <a:endParaRPr lang="en-US" dirty="0"/>
          </a:p>
          <a:p>
            <a:r>
              <a:rPr lang="en-US" b="1" i="1" dirty="0"/>
              <a:t>Note:</a:t>
            </a:r>
            <a:r>
              <a:rPr lang="en-US" dirty="0"/>
              <a:t> DD 214 “time loss” is not typically continuous.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1590991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Additional Info on AWOL or UA (Cont.)</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If the claimant provided compelling reasons for the absence but our decision is ultimately unfavorable, make the issue in the formal decision </a:t>
            </a:r>
            <a:r>
              <a:rPr lang="en-US" dirty="0">
                <a:latin typeface="+mj-lt"/>
                <a:ea typeface="Times New Roman"/>
              </a:rPr>
              <a:t>“Statutory Bar Under 38 U.S.C. 5303(a)” and provide the time period that is barred to VA benefits.</a:t>
            </a:r>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1339606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Additional Info on Moral Turpitude</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Moral turpitude does not have to be a felony conviction; it can be a single incident, or a series of events.</a:t>
            </a:r>
          </a:p>
          <a:p>
            <a:endParaRPr lang="en-US" dirty="0">
              <a:latin typeface="+mj-lt"/>
            </a:endParaRPr>
          </a:p>
          <a:p>
            <a:r>
              <a:rPr lang="en-US" dirty="0"/>
              <a:t>Office of General Counsel Opinion 6-87 defined </a:t>
            </a:r>
            <a:r>
              <a:rPr lang="en-US" b="1" i="1" dirty="0"/>
              <a:t>moral turpitude</a:t>
            </a:r>
            <a:r>
              <a:rPr lang="en-US" dirty="0"/>
              <a:t> as a willful act committed without justification or legal excuse that gravely violates accepted moral standards and would likely cause harm or loss of a person or property.</a:t>
            </a:r>
          </a:p>
          <a:p>
            <a:endParaRPr lang="en-US" dirty="0">
              <a:latin typeface="+mj-lt"/>
            </a:endParaRPr>
          </a:p>
          <a:p>
            <a:r>
              <a:rPr lang="en-US" dirty="0">
                <a:latin typeface="+mj-lt"/>
                <a:ea typeface="Times New Roman"/>
              </a:rPr>
              <a:t>VBA must apply a liberal standard when determining whether an offense is related to moral turpitude. </a:t>
            </a:r>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2631095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Additional Info on Willful and Persistent</a:t>
            </a:r>
            <a:br>
              <a:rPr lang="en-US" dirty="0">
                <a:ea typeface="Times New Roman"/>
              </a:rPr>
            </a:br>
            <a:r>
              <a:rPr lang="en-US" dirty="0">
                <a:ea typeface="Times New Roman"/>
              </a:rPr>
              <a:t>Misconduct</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0" indent="0">
              <a:buNone/>
            </a:pPr>
            <a:r>
              <a:rPr lang="en-US" dirty="0"/>
              <a:t>A discharge, including those issued under OTH conditions, for behavior constituting willful and persistent misconduct is considered to have been issued under dishonorable conditions and is a bar to benefits. </a:t>
            </a:r>
          </a:p>
          <a:p>
            <a:pPr marL="225425" indent="-225425"/>
            <a:endParaRPr lang="en-US" dirty="0"/>
          </a:p>
          <a:p>
            <a:pPr marL="0" indent="0">
              <a:buNone/>
            </a:pPr>
            <a:r>
              <a:rPr lang="en-US" b="1" i="1" dirty="0"/>
              <a:t>Exceptions:</a:t>
            </a:r>
          </a:p>
          <a:p>
            <a:pPr marL="225425" indent="-225425"/>
            <a:r>
              <a:rPr lang="en-US" dirty="0"/>
              <a:t>A minor offense is not considered willful and persistent misconduct if service was otherwise honest, faithful, and meritorious.</a:t>
            </a:r>
          </a:p>
          <a:p>
            <a:pPr marL="225425" indent="-225425"/>
            <a:r>
              <a:rPr lang="en-US" dirty="0"/>
              <a:t>Insanity is a defense to willfulness of misconduct.</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440153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Preparation of Administrative Decisions</a:t>
            </a:r>
            <a:endParaRPr lang="en-US" dirty="0"/>
          </a:p>
        </p:txBody>
      </p:sp>
      <p:sp>
        <p:nvSpPr>
          <p:cNvPr id="3" name="Content Placeholder 2"/>
          <p:cNvSpPr>
            <a:spLocks noGrp="1"/>
          </p:cNvSpPr>
          <p:nvPr>
            <p:ph idx="1"/>
            <p:custDataLst>
              <p:tags r:id="rId2"/>
            </p:custDataLst>
          </p:nvPr>
        </p:nvSpPr>
        <p:spPr>
          <a:xfrm>
            <a:off x="457200" y="2057400"/>
            <a:ext cx="8229600" cy="4259179"/>
          </a:xfrm>
        </p:spPr>
        <p:txBody>
          <a:bodyPr>
            <a:normAutofit fontScale="85000" lnSpcReduction="10000"/>
          </a:bodyPr>
          <a:lstStyle/>
          <a:p>
            <a:r>
              <a:rPr lang="en-US" sz="2200" dirty="0">
                <a:latin typeface="+mj-lt"/>
              </a:rPr>
              <a:t>The responsibility for making a COD determination rests with the development activity.</a:t>
            </a:r>
          </a:p>
          <a:p>
            <a:endParaRPr lang="en-US" sz="2200" dirty="0">
              <a:latin typeface="+mj-lt"/>
            </a:endParaRPr>
          </a:p>
          <a:p>
            <a:r>
              <a:rPr lang="en-US" sz="2200" dirty="0">
                <a:latin typeface="+mj-lt"/>
              </a:rPr>
              <a:t>A VSR of any salary grade may prepare any administrative decision as part of assigned duties. </a:t>
            </a:r>
          </a:p>
          <a:p>
            <a:endParaRPr lang="en-US" sz="1300" dirty="0"/>
          </a:p>
          <a:p>
            <a:r>
              <a:rPr lang="en-US" b="1" i="1" dirty="0"/>
              <a:t>Important</a:t>
            </a:r>
            <a:r>
              <a:rPr lang="en-US" dirty="0"/>
              <a:t>:  In cases of administrative decisions affecting permanent entitlement to benefits (such as decisions on COD or willful misconduct) approval is required as follows:</a:t>
            </a:r>
          </a:p>
          <a:p>
            <a:pPr marL="342900" indent="-342900">
              <a:buFont typeface="Arial" panose="020B0604020202020204" pitchFamily="34" charset="0"/>
              <a:buChar char="•"/>
            </a:pPr>
            <a:r>
              <a:rPr lang="en-US" dirty="0">
                <a:latin typeface="+mj-lt"/>
              </a:rPr>
              <a:t>A Certified Veterans Service Representative (VSR) at General Schedule (GS) 11 (or higher) who maintains monthly quality, may be given single signature authority for grants; any denial must be concurred upon by a second equivalently-certified reviewer of at least the same GS level.</a:t>
            </a:r>
          </a:p>
          <a:p>
            <a:pPr marL="342900" indent="-342900">
              <a:buFont typeface="Arial" panose="020B0604020202020204" pitchFamily="34" charset="0"/>
              <a:buChar char="•"/>
            </a:pPr>
            <a:r>
              <a:rPr lang="en-US" dirty="0">
                <a:latin typeface="+mj-lt"/>
              </a:rPr>
              <a:t>Any lower-grade claims processor requires second-signature by a certified GS 11 (or higher) VSR.</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231807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hangingPunct="0"/>
            <a:r>
              <a:rPr lang="en-US" dirty="0">
                <a:latin typeface="+mj-lt"/>
                <a:ea typeface="Times New Roman"/>
              </a:rPr>
              <a:t>Understand how to evaluate evidence for a COD administrative decision</a:t>
            </a:r>
          </a:p>
          <a:p>
            <a:pPr marL="225425" indent="-225425" hangingPunct="0"/>
            <a:r>
              <a:rPr lang="en-US" dirty="0">
                <a:latin typeface="+mj-lt"/>
                <a:ea typeface="Times New Roman"/>
              </a:rPr>
              <a:t>Identify whether insanity is placed at issue</a:t>
            </a:r>
          </a:p>
          <a:p>
            <a:pPr marL="225425" indent="-225425" hangingPunct="0"/>
            <a:r>
              <a:rPr lang="en-US" dirty="0">
                <a:latin typeface="+mj-lt"/>
                <a:ea typeface="Times New Roman"/>
              </a:rPr>
              <a:t>Comprehend preparation of a COD administrative decision</a:t>
            </a:r>
          </a:p>
          <a:p>
            <a:pPr marL="225425" indent="-225425" hangingPunct="0"/>
            <a:r>
              <a:rPr lang="en-US" dirty="0">
                <a:latin typeface="+mj-lt"/>
                <a:ea typeface="Times New Roman"/>
              </a:rPr>
              <a:t>Understand promulgation of a COD administrative decision</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139612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Making a Decision</a:t>
            </a:r>
            <a:endParaRPr lang="en-US" dirty="0"/>
          </a:p>
        </p:txBody>
      </p:sp>
      <p:sp>
        <p:nvSpPr>
          <p:cNvPr id="3" name="Content Placeholder 2"/>
          <p:cNvSpPr>
            <a:spLocks noGrp="1"/>
          </p:cNvSpPr>
          <p:nvPr>
            <p:ph idx="1"/>
            <p:custDataLst>
              <p:tags r:id="rId2"/>
            </p:custDataLst>
          </p:nvPr>
        </p:nvSpPr>
        <p:spPr>
          <a:xfrm>
            <a:off x="457200" y="2057401"/>
            <a:ext cx="8229600" cy="1501876"/>
          </a:xfrm>
        </p:spPr>
        <p:txBody>
          <a:bodyPr>
            <a:normAutofit/>
          </a:bodyPr>
          <a:lstStyle/>
          <a:p>
            <a:r>
              <a:rPr lang="en-US" dirty="0"/>
              <a:t>When deciding an issue, decision-makers must first determine the “weight” of each piece of evidence, based on its probative value.</a:t>
            </a:r>
          </a:p>
          <a:p>
            <a:endParaRPr lang="en-US" dirty="0"/>
          </a:p>
          <a:p>
            <a:r>
              <a:rPr lang="en-US" dirty="0"/>
              <a:t>Evidence may be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30</a:t>
            </a:fld>
            <a:endParaRPr lang="en-US" dirty="0"/>
          </a:p>
        </p:txBody>
      </p:sp>
      <p:sp>
        <p:nvSpPr>
          <p:cNvPr id="5" name="TextBox 4">
            <a:extLst>
              <a:ext uri="{FF2B5EF4-FFF2-40B4-BE49-F238E27FC236}">
                <a16:creationId xmlns:a16="http://schemas.microsoft.com/office/drawing/2014/main" id="{F2CB33CC-88F9-4ED6-B907-28FC88D93393}"/>
              </a:ext>
            </a:extLst>
          </p:cNvPr>
          <p:cNvSpPr txBox="1"/>
          <p:nvPr>
            <p:custDataLst>
              <p:tags r:id="rId4"/>
            </p:custDataLst>
          </p:nvPr>
        </p:nvSpPr>
        <p:spPr>
          <a:xfrm>
            <a:off x="452284" y="3559277"/>
            <a:ext cx="8209935" cy="784830"/>
          </a:xfrm>
          <a:prstGeom prst="rect">
            <a:avLst/>
          </a:prstGeom>
          <a:noFill/>
        </p:spPr>
        <p:txBody>
          <a:bodyPr wrap="square" rtlCol="0">
            <a:spAutoFit/>
          </a:bodyPr>
          <a:lstStyle/>
          <a:p>
            <a:pPr marL="469900" indent="-244475">
              <a:spcAft>
                <a:spcPts val="600"/>
              </a:spcAft>
              <a:buClr>
                <a:schemeClr val="tx1"/>
              </a:buClr>
              <a:buFont typeface="Arial" panose="020B0604020202020204" pitchFamily="34" charset="0"/>
              <a:buChar char="•"/>
            </a:pPr>
            <a:r>
              <a:rPr lang="en-US" sz="2000" dirty="0"/>
              <a:t>“positive,” meaning it supports a claimant’s position, or</a:t>
            </a:r>
          </a:p>
          <a:p>
            <a:pPr marL="469900" indent="-244475">
              <a:spcAft>
                <a:spcPts val="600"/>
              </a:spcAft>
              <a:buClr>
                <a:schemeClr val="tx1"/>
              </a:buClr>
              <a:buFont typeface="Arial" panose="020B0604020202020204" pitchFamily="34" charset="0"/>
              <a:buChar char="•"/>
            </a:pPr>
            <a:r>
              <a:rPr lang="en-US" sz="2000" dirty="0"/>
              <a:t>“negative,” meaning it disproves the claimant’s position. </a:t>
            </a:r>
          </a:p>
        </p:txBody>
      </p:sp>
      <p:sp>
        <p:nvSpPr>
          <p:cNvPr id="6" name="TextBox 5">
            <a:extLst>
              <a:ext uri="{FF2B5EF4-FFF2-40B4-BE49-F238E27FC236}">
                <a16:creationId xmlns:a16="http://schemas.microsoft.com/office/drawing/2014/main" id="{A473E0CC-1552-409A-81CC-CC197DE382F4}"/>
              </a:ext>
            </a:extLst>
          </p:cNvPr>
          <p:cNvSpPr txBox="1"/>
          <p:nvPr>
            <p:custDataLst>
              <p:tags r:id="rId5"/>
            </p:custDataLst>
          </p:nvPr>
        </p:nvSpPr>
        <p:spPr>
          <a:xfrm>
            <a:off x="457200" y="4523089"/>
            <a:ext cx="8229600" cy="400110"/>
          </a:xfrm>
          <a:prstGeom prst="rect">
            <a:avLst/>
          </a:prstGeom>
          <a:noFill/>
        </p:spPr>
        <p:txBody>
          <a:bodyPr wrap="square" rtlCol="0">
            <a:spAutoFit/>
          </a:bodyPr>
          <a:lstStyle/>
          <a:p>
            <a:pPr>
              <a:spcAft>
                <a:spcPts val="600"/>
              </a:spcAft>
            </a:pPr>
            <a:r>
              <a:rPr lang="en-US" sz="2000" dirty="0"/>
              <a:t>When the evidence is equal, it is said to be in equipoise.  </a:t>
            </a:r>
          </a:p>
        </p:txBody>
      </p:sp>
    </p:spTree>
    <p:extLst>
      <p:ext uri="{BB962C8B-B14F-4D97-AF65-F5344CB8AC3E}">
        <p14:creationId xmlns:p14="http://schemas.microsoft.com/office/powerpoint/2010/main" val="3152479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Evaluating the Evidence</a:t>
            </a:r>
            <a:endParaRPr lang="en-US" dirty="0"/>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31</a:t>
            </a:fld>
            <a:endParaRPr lang="en-US" dirty="0"/>
          </a:p>
        </p:txBody>
      </p:sp>
      <p:graphicFrame>
        <p:nvGraphicFramePr>
          <p:cNvPr id="8" name="Table 7">
            <a:extLst>
              <a:ext uri="{FF2B5EF4-FFF2-40B4-BE49-F238E27FC236}">
                <a16:creationId xmlns:a16="http://schemas.microsoft.com/office/drawing/2014/main" id="{B41772D8-19E6-49F1-A295-56A6DBB15041}"/>
              </a:ext>
            </a:extLst>
          </p:cNvPr>
          <p:cNvGraphicFramePr>
            <a:graphicFrameLocks noGrp="1"/>
          </p:cNvGraphicFramePr>
          <p:nvPr>
            <p:custDataLst>
              <p:tags r:id="rId3"/>
            </p:custDataLst>
            <p:extLst>
              <p:ext uri="{D42A27DB-BD31-4B8C-83A1-F6EECF244321}">
                <p14:modId xmlns:p14="http://schemas.microsoft.com/office/powerpoint/2010/main" val="3605740280"/>
              </p:ext>
            </p:extLst>
          </p:nvPr>
        </p:nvGraphicFramePr>
        <p:xfrm>
          <a:off x="445618" y="2153514"/>
          <a:ext cx="8252764" cy="3363493"/>
        </p:xfrm>
        <a:graphic>
          <a:graphicData uri="http://schemas.openxmlformats.org/drawingml/2006/table">
            <a:tbl>
              <a:tblPr firstRow="1" bandRow="1"/>
              <a:tblGrid>
                <a:gridCol w="4126382">
                  <a:extLst>
                    <a:ext uri="{9D8B030D-6E8A-4147-A177-3AD203B41FA5}">
                      <a16:colId xmlns:a16="http://schemas.microsoft.com/office/drawing/2014/main" val="20000"/>
                    </a:ext>
                  </a:extLst>
                </a:gridCol>
                <a:gridCol w="4126382">
                  <a:extLst>
                    <a:ext uri="{9D8B030D-6E8A-4147-A177-3AD203B41FA5}">
                      <a16:colId xmlns:a16="http://schemas.microsoft.com/office/drawing/2014/main" val="20001"/>
                    </a:ext>
                  </a:extLst>
                </a:gridCol>
              </a:tblGrid>
              <a:tr h="453565">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2000" b="1" u="sng" dirty="0">
                          <a:solidFill>
                            <a:schemeClr val="tx1"/>
                          </a:solidFill>
                          <a:latin typeface="+mj-lt"/>
                          <a:cs typeface="Times New Roman" panose="02020603050405020304" pitchFamily="18" charset="0"/>
                        </a:rPr>
                        <a:t>If…</a:t>
                      </a:r>
                    </a:p>
                  </a:txBody>
                  <a:tcPr marL="66256" marR="66256" marT="33128" marB="331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2000" u="sng" dirty="0">
                          <a:solidFill>
                            <a:schemeClr val="tx1"/>
                          </a:solidFill>
                          <a:latin typeface="+mj-lt"/>
                          <a:cs typeface="Times New Roman" panose="02020603050405020304" pitchFamily="18" charset="0"/>
                        </a:rPr>
                        <a:t>Then…</a:t>
                      </a:r>
                    </a:p>
                  </a:txBody>
                  <a:tcPr marL="66256" marR="66256" marT="33128" marB="331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40873">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000" dirty="0">
                          <a:solidFill>
                            <a:schemeClr val="tx1"/>
                          </a:solidFill>
                          <a:latin typeface="+mj-lt"/>
                          <a:cs typeface="Times New Roman" panose="02020603050405020304" pitchFamily="18" charset="0"/>
                        </a:rPr>
                        <a:t>A majority of the evidence is positive</a:t>
                      </a:r>
                    </a:p>
                  </a:txBody>
                  <a:tcPr marL="66256" marR="66256" marT="33128" marB="331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000" dirty="0">
                          <a:solidFill>
                            <a:schemeClr val="tx1"/>
                          </a:solidFill>
                          <a:latin typeface="+mj-lt"/>
                          <a:cs typeface="Times New Roman" panose="02020603050405020304" pitchFamily="18" charset="0"/>
                        </a:rPr>
                        <a:t>Decide</a:t>
                      </a:r>
                      <a:r>
                        <a:rPr lang="en-US" sz="2000" baseline="0" dirty="0">
                          <a:solidFill>
                            <a:schemeClr val="tx1"/>
                          </a:solidFill>
                          <a:latin typeface="+mj-lt"/>
                          <a:cs typeface="Times New Roman" panose="02020603050405020304" pitchFamily="18" charset="0"/>
                        </a:rPr>
                        <a:t> in the claimant’s favor</a:t>
                      </a:r>
                      <a:endParaRPr lang="en-US" sz="2000" dirty="0">
                        <a:solidFill>
                          <a:schemeClr val="tx1"/>
                        </a:solidFill>
                        <a:latin typeface="+mj-lt"/>
                        <a:cs typeface="Times New Roman" panose="02020603050405020304" pitchFamily="18" charset="0"/>
                      </a:endParaRPr>
                    </a:p>
                  </a:txBody>
                  <a:tcPr marL="66256" marR="66256" marT="33128" marB="331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840873">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000" dirty="0">
                          <a:solidFill>
                            <a:schemeClr val="tx1"/>
                          </a:solidFill>
                          <a:latin typeface="+mj-lt"/>
                          <a:cs typeface="Times New Roman" panose="02020603050405020304" pitchFamily="18" charset="0"/>
                        </a:rPr>
                        <a:t>A majority of the evidence is negative</a:t>
                      </a:r>
                    </a:p>
                  </a:txBody>
                  <a:tcPr marL="66256" marR="66256" marT="33128" marB="331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000" dirty="0">
                          <a:solidFill>
                            <a:schemeClr val="tx1"/>
                          </a:solidFill>
                          <a:latin typeface="+mj-lt"/>
                          <a:cs typeface="Times New Roman" panose="02020603050405020304" pitchFamily="18" charset="0"/>
                        </a:rPr>
                        <a:t>Decide against the claimant</a:t>
                      </a:r>
                    </a:p>
                  </a:txBody>
                  <a:tcPr marL="66256" marR="66256" marT="33128" marB="331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1228182">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000" dirty="0">
                          <a:solidFill>
                            <a:schemeClr val="tx1"/>
                          </a:solidFill>
                          <a:latin typeface="+mj-lt"/>
                          <a:cs typeface="Times New Roman" panose="02020603050405020304" pitchFamily="18" charset="0"/>
                        </a:rPr>
                        <a:t>The evidence for and against the claimant’s position is in equipoise</a:t>
                      </a:r>
                    </a:p>
                  </a:txBody>
                  <a:tcPr marL="66256" marR="66256" marT="33128" marB="331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2000" dirty="0">
                          <a:solidFill>
                            <a:schemeClr val="tx1"/>
                          </a:solidFill>
                          <a:latin typeface="+mj-lt"/>
                          <a:cs typeface="Times New Roman" panose="02020603050405020304" pitchFamily="18" charset="0"/>
                        </a:rPr>
                        <a:t>Resolve reasonable doubt in the claimant’s favor</a:t>
                      </a:r>
                    </a:p>
                  </a:txBody>
                  <a:tcPr marL="66256" marR="66256" marT="33128" marB="331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16318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ea typeface="Times New Roman"/>
              </a:rPr>
              <a:t>Health Care Benefits</a:t>
            </a:r>
            <a:r>
              <a:rPr lang="en-US" sz="2925" dirty="0">
                <a:effectLst>
                  <a:outerShdw blurRad="38100" dist="38100" dir="2700000" algn="tl">
                    <a:srgbClr val="000000">
                      <a:alpha val="43137"/>
                    </a:srgbClr>
                  </a:outerShdw>
                </a:effectLst>
                <a:latin typeface="Times New Roman"/>
                <a:ea typeface="Times New Roman"/>
              </a:rPr>
              <a:t>	</a:t>
            </a:r>
            <a:endParaRPr lang="en-US" sz="2925" dirty="0">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Bef>
                <a:spcPts val="1800"/>
              </a:spcBef>
            </a:pPr>
            <a:endParaRPr lang="en-US" sz="45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32</a:t>
            </a:fld>
            <a:endParaRPr lang="en-US" dirty="0"/>
          </a:p>
        </p:txBody>
      </p:sp>
      <p:sp>
        <p:nvSpPr>
          <p:cNvPr id="8" name="Content Placeholder 2"/>
          <p:cNvSpPr txBox="1">
            <a:spLocks/>
          </p:cNvSpPr>
          <p:nvPr>
            <p:custDataLst>
              <p:tags r:id="rId4"/>
            </p:custDataLst>
          </p:nvPr>
        </p:nvSpPr>
        <p:spPr bwMode="auto">
          <a:xfrm>
            <a:off x="457200" y="2057400"/>
            <a:ext cx="8261797" cy="365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spcBef>
                <a:spcPts val="0"/>
              </a:spcBef>
              <a:spcAft>
                <a:spcPts val="600"/>
              </a:spcAft>
              <a:buNone/>
            </a:pPr>
            <a:r>
              <a:rPr lang="en-US" sz="2400" dirty="0">
                <a:solidFill>
                  <a:schemeClr val="tx1"/>
                </a:solidFill>
                <a:latin typeface="+mn-lt"/>
              </a:rPr>
              <a:t>Effective October 8, 1977, under </a:t>
            </a:r>
            <a:r>
              <a:rPr lang="en-US" sz="2400" i="1" dirty="0">
                <a:solidFill>
                  <a:schemeClr val="tx1"/>
                </a:solidFill>
                <a:latin typeface="+mn-lt"/>
              </a:rPr>
              <a:t>PL 95-126</a:t>
            </a:r>
            <a:r>
              <a:rPr lang="en-US" sz="2400" dirty="0">
                <a:solidFill>
                  <a:schemeClr val="tx1"/>
                </a:solidFill>
                <a:latin typeface="+mn-lt"/>
              </a:rPr>
              <a:t>, eligibility for health care benefits for any disability incurred or aggravated in the line of duty during active service is extended to any former SM with an OTH discharge, regardless of the date of that discharge.</a:t>
            </a:r>
            <a:r>
              <a:rPr lang="en-US" sz="2200" dirty="0">
                <a:solidFill>
                  <a:schemeClr val="tx1"/>
                </a:solidFill>
                <a:latin typeface="+mn-lt"/>
              </a:rPr>
              <a:t> </a:t>
            </a:r>
            <a:r>
              <a:rPr lang="en-US" dirty="0"/>
              <a:t> </a:t>
            </a:r>
            <a:endParaRPr lang="en-US" sz="2000" kern="0" dirty="0">
              <a:solidFill>
                <a:schemeClr val="tx1"/>
              </a:solidFill>
              <a:latin typeface="+mj-lt"/>
            </a:endParaRPr>
          </a:p>
          <a:p>
            <a:pPr marL="0" indent="0">
              <a:spcBef>
                <a:spcPts val="0"/>
              </a:spcBef>
              <a:spcAft>
                <a:spcPts val="600"/>
              </a:spcAft>
              <a:buNone/>
            </a:pPr>
            <a:endParaRPr lang="en-US" sz="2000" kern="0" dirty="0">
              <a:solidFill>
                <a:schemeClr val="tx1"/>
              </a:solidFill>
              <a:latin typeface="+mj-lt"/>
            </a:endParaRPr>
          </a:p>
          <a:p>
            <a:pPr marL="0" indent="0">
              <a:spcBef>
                <a:spcPts val="0"/>
              </a:spcBef>
              <a:spcAft>
                <a:spcPts val="600"/>
              </a:spcAft>
              <a:buNone/>
            </a:pPr>
            <a:r>
              <a:rPr lang="en-US" sz="2400" kern="0" dirty="0">
                <a:solidFill>
                  <a:schemeClr val="tx1"/>
                </a:solidFill>
                <a:latin typeface="+mj-lt"/>
              </a:rPr>
              <a:t>Consider any claim which requires review of a statutory bar or a COD determination as a claim for health care benefits.</a:t>
            </a:r>
          </a:p>
        </p:txBody>
      </p:sp>
    </p:spTree>
    <p:extLst>
      <p:ext uri="{BB962C8B-B14F-4D97-AF65-F5344CB8AC3E}">
        <p14:creationId xmlns:p14="http://schemas.microsoft.com/office/powerpoint/2010/main" val="3267337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ea typeface="Times New Roman"/>
              </a:rPr>
              <a:t>Health Care Benefits (Cont.)</a:t>
            </a:r>
            <a:r>
              <a:rPr lang="en-US" sz="2925" dirty="0">
                <a:effectLst>
                  <a:outerShdw blurRad="38100" dist="38100" dir="2700000" algn="tl">
                    <a:srgbClr val="000000">
                      <a:alpha val="43137"/>
                    </a:srgbClr>
                  </a:outerShdw>
                </a:effectLst>
                <a:latin typeface="Times New Roman"/>
                <a:ea typeface="Times New Roman"/>
              </a:rPr>
              <a:t>	</a:t>
            </a:r>
            <a:endParaRPr lang="en-US" sz="2925"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33</a:t>
            </a:fld>
            <a:endParaRPr lang="en-US" dirty="0"/>
          </a:p>
        </p:txBody>
      </p:sp>
      <p:sp>
        <p:nvSpPr>
          <p:cNvPr id="8" name="Content Placeholder 2"/>
          <p:cNvSpPr txBox="1">
            <a:spLocks/>
          </p:cNvSpPr>
          <p:nvPr>
            <p:custDataLst>
              <p:tags r:id="rId3"/>
            </p:custDataLst>
          </p:nvPr>
        </p:nvSpPr>
        <p:spPr bwMode="auto">
          <a:xfrm>
            <a:off x="425003" y="1948735"/>
            <a:ext cx="8261797" cy="87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spcBef>
                <a:spcPts val="0"/>
              </a:spcBef>
              <a:spcAft>
                <a:spcPts val="600"/>
              </a:spcAft>
              <a:buNone/>
            </a:pPr>
            <a:r>
              <a:rPr lang="en-US" sz="2400" kern="0" dirty="0">
                <a:solidFill>
                  <a:schemeClr val="tx1"/>
                </a:solidFill>
                <a:latin typeface="+mj-lt"/>
              </a:rPr>
              <a:t>Eligibility for health care is </a:t>
            </a:r>
            <a:r>
              <a:rPr lang="en-US" sz="2400" b="1" i="1" kern="0" dirty="0">
                <a:solidFill>
                  <a:schemeClr val="tx1"/>
                </a:solidFill>
                <a:latin typeface="+mj-lt"/>
              </a:rPr>
              <a:t>not </a:t>
            </a:r>
            <a:r>
              <a:rPr lang="en-US" sz="2400" kern="0" dirty="0">
                <a:solidFill>
                  <a:schemeClr val="tx1"/>
                </a:solidFill>
                <a:latin typeface="+mj-lt"/>
              </a:rPr>
              <a:t>extended to persons discharged </a:t>
            </a:r>
          </a:p>
        </p:txBody>
      </p:sp>
      <p:sp>
        <p:nvSpPr>
          <p:cNvPr id="7" name="TextBox 6">
            <a:extLst>
              <a:ext uri="{FF2B5EF4-FFF2-40B4-BE49-F238E27FC236}">
                <a16:creationId xmlns:a16="http://schemas.microsoft.com/office/drawing/2014/main" id="{152533DC-3AA3-4CC2-BC2A-AA5CEE2C637E}"/>
              </a:ext>
            </a:extLst>
          </p:cNvPr>
          <p:cNvSpPr txBox="1"/>
          <p:nvPr>
            <p:custDataLst>
              <p:tags r:id="rId4"/>
            </p:custDataLst>
          </p:nvPr>
        </p:nvSpPr>
        <p:spPr>
          <a:xfrm>
            <a:off x="425002" y="3013364"/>
            <a:ext cx="8261797" cy="2092881"/>
          </a:xfrm>
          <a:prstGeom prst="rect">
            <a:avLst/>
          </a:prstGeom>
          <a:noFill/>
        </p:spPr>
        <p:txBody>
          <a:bodyPr wrap="square" rtlCol="0">
            <a:spAutoFit/>
          </a:bodyPr>
          <a:lstStyle/>
          <a:p>
            <a:pPr marL="225425" indent="-225425">
              <a:spcBef>
                <a:spcPts val="0"/>
              </a:spcBef>
              <a:spcAft>
                <a:spcPts val="600"/>
              </a:spcAft>
              <a:buClr>
                <a:schemeClr val="tx1"/>
              </a:buClr>
              <a:buFont typeface="Arial" panose="020B0604020202020204" pitchFamily="34" charset="0"/>
              <a:buChar char="•"/>
            </a:pPr>
            <a:r>
              <a:rPr lang="en-US" sz="2400" kern="0" dirty="0">
                <a:latin typeface="+mj-lt"/>
              </a:rPr>
              <a:t>by reason of a bad conduct discharge (</a:t>
            </a:r>
            <a:r>
              <a:rPr lang="en-US" sz="2400" b="1" kern="0" dirty="0">
                <a:latin typeface="+mj-lt"/>
              </a:rPr>
              <a:t>BCD</a:t>
            </a:r>
            <a:r>
              <a:rPr lang="en-US" sz="2400" kern="0" dirty="0">
                <a:latin typeface="+mj-lt"/>
              </a:rPr>
              <a:t>),</a:t>
            </a:r>
          </a:p>
          <a:p>
            <a:pPr marL="225425" indent="-225425">
              <a:spcBef>
                <a:spcPts val="0"/>
              </a:spcBef>
              <a:spcAft>
                <a:spcPts val="600"/>
              </a:spcAft>
              <a:buClr>
                <a:schemeClr val="tx1"/>
              </a:buClr>
              <a:buFont typeface="Arial" panose="020B0604020202020204" pitchFamily="34" charset="0"/>
              <a:buChar char="•"/>
            </a:pPr>
            <a:r>
              <a:rPr lang="en-US" sz="2400" kern="0" dirty="0">
                <a:latin typeface="+mj-lt"/>
              </a:rPr>
              <a:t>under one of the statutory bars described in 38 CFR </a:t>
            </a:r>
            <a:r>
              <a:rPr lang="en-US" sz="2400" b="1" kern="0" dirty="0">
                <a:latin typeface="+mj-lt"/>
              </a:rPr>
              <a:t>3.12(c)</a:t>
            </a:r>
            <a:r>
              <a:rPr lang="en-US" sz="2400" kern="0" dirty="0">
                <a:latin typeface="+mj-lt"/>
              </a:rPr>
              <a:t>, or</a:t>
            </a:r>
          </a:p>
          <a:p>
            <a:pPr marL="225425" indent="-225425">
              <a:spcBef>
                <a:spcPts val="0"/>
              </a:spcBef>
              <a:spcAft>
                <a:spcPts val="600"/>
              </a:spcAft>
              <a:buClr>
                <a:schemeClr val="tx1"/>
              </a:buClr>
              <a:buFont typeface="Arial" panose="020B0604020202020204" pitchFamily="34" charset="0"/>
              <a:buChar char="•"/>
            </a:pPr>
            <a:r>
              <a:rPr lang="en-US" sz="2400" kern="0" dirty="0">
                <a:latin typeface="+mj-lt"/>
              </a:rPr>
              <a:t>persons subsequently convicted of a “subversive activity” under 38 C.F.R. 3.903 any time after discharge. </a:t>
            </a:r>
          </a:p>
        </p:txBody>
      </p:sp>
    </p:spTree>
    <p:extLst>
      <p:ext uri="{BB962C8B-B14F-4D97-AF65-F5344CB8AC3E}">
        <p14:creationId xmlns:p14="http://schemas.microsoft.com/office/powerpoint/2010/main" val="3873488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Format for COD Decision</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Bef>
                <a:spcPts val="1800"/>
              </a:spcBef>
            </a:pPr>
            <a:endParaRPr lang="en-US" sz="45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34</a:t>
            </a:fld>
            <a:endParaRPr lang="en-US" dirty="0"/>
          </a:p>
        </p:txBody>
      </p:sp>
      <p:sp>
        <p:nvSpPr>
          <p:cNvPr id="8" name="Content Placeholder 2"/>
          <p:cNvSpPr txBox="1">
            <a:spLocks/>
          </p:cNvSpPr>
          <p:nvPr>
            <p:custDataLst>
              <p:tags r:id="rId4"/>
            </p:custDataLst>
          </p:nvPr>
        </p:nvSpPr>
        <p:spPr bwMode="auto">
          <a:xfrm>
            <a:off x="302339" y="2057400"/>
            <a:ext cx="8261797" cy="365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fontScale="92500" lnSpcReduction="10000"/>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spcBef>
                <a:spcPts val="0"/>
              </a:spcBef>
              <a:spcAft>
                <a:spcPts val="600"/>
              </a:spcAft>
              <a:buNone/>
            </a:pPr>
            <a:r>
              <a:rPr lang="en-US" sz="2400" kern="0" dirty="0">
                <a:solidFill>
                  <a:schemeClr val="tx1"/>
                </a:solidFill>
                <a:latin typeface="+mj-lt"/>
              </a:rPr>
              <a:t>Every administrative decision must communicate clearly the precise basis for the decision.</a:t>
            </a:r>
          </a:p>
          <a:p>
            <a:pPr marL="0" indent="0">
              <a:spcBef>
                <a:spcPts val="0"/>
              </a:spcBef>
              <a:spcAft>
                <a:spcPts val="600"/>
              </a:spcAft>
              <a:buNone/>
            </a:pPr>
            <a:endParaRPr lang="en-US" sz="2400" kern="0" dirty="0">
              <a:solidFill>
                <a:schemeClr val="tx1"/>
              </a:solidFill>
              <a:latin typeface="+mj-lt"/>
            </a:endParaRPr>
          </a:p>
          <a:p>
            <a:pPr marL="0" indent="0">
              <a:spcBef>
                <a:spcPts val="0"/>
              </a:spcBef>
              <a:spcAft>
                <a:spcPts val="600"/>
              </a:spcAft>
              <a:buNone/>
            </a:pPr>
            <a:r>
              <a:rPr lang="en-US" sz="2400" kern="0" dirty="0">
                <a:solidFill>
                  <a:schemeClr val="tx1"/>
                </a:solidFill>
                <a:latin typeface="+mj-lt"/>
              </a:rPr>
              <a:t>For the COD template, use M21-1, Part III, Subpart v, Chapter 1, B.1.l.  This template contains </a:t>
            </a:r>
            <a:r>
              <a:rPr lang="en-US" sz="2400" b="1" i="1" kern="0" dirty="0">
                <a:solidFill>
                  <a:schemeClr val="tx1"/>
                </a:solidFill>
                <a:latin typeface="+mj-lt"/>
              </a:rPr>
              <a:t>all</a:t>
            </a:r>
            <a:r>
              <a:rPr lang="en-US" sz="2400" kern="0" dirty="0">
                <a:solidFill>
                  <a:schemeClr val="tx1"/>
                </a:solidFill>
                <a:latin typeface="+mj-lt"/>
              </a:rPr>
              <a:t> possible paragraphs and language that </a:t>
            </a:r>
            <a:r>
              <a:rPr lang="en-US" sz="2400" b="1" i="1" kern="0" dirty="0">
                <a:solidFill>
                  <a:schemeClr val="tx1"/>
                </a:solidFill>
                <a:latin typeface="+mj-lt"/>
              </a:rPr>
              <a:t>may</a:t>
            </a:r>
            <a:r>
              <a:rPr lang="en-US" sz="2400" kern="0" dirty="0">
                <a:solidFill>
                  <a:schemeClr val="tx1"/>
                </a:solidFill>
                <a:latin typeface="+mj-lt"/>
              </a:rPr>
              <a:t> be included in </a:t>
            </a:r>
            <a:r>
              <a:rPr lang="en-US" sz="2400" kern="0">
                <a:solidFill>
                  <a:schemeClr val="tx1"/>
                </a:solidFill>
                <a:latin typeface="+mj-lt"/>
              </a:rPr>
              <a:t>the decision.</a:t>
            </a:r>
            <a:endParaRPr lang="en-US" sz="2400" kern="0" dirty="0">
              <a:solidFill>
                <a:schemeClr val="tx1"/>
              </a:solidFill>
              <a:latin typeface="+mj-lt"/>
            </a:endParaRPr>
          </a:p>
          <a:p>
            <a:pPr marL="0" indent="0">
              <a:spcBef>
                <a:spcPts val="0"/>
              </a:spcBef>
              <a:spcAft>
                <a:spcPts val="600"/>
              </a:spcAft>
              <a:buNone/>
            </a:pPr>
            <a:endParaRPr lang="en-US" sz="2400" kern="0" dirty="0">
              <a:solidFill>
                <a:schemeClr val="tx1"/>
              </a:solidFill>
              <a:latin typeface="+mj-lt"/>
            </a:endParaRPr>
          </a:p>
          <a:p>
            <a:pPr marL="0" indent="0">
              <a:spcBef>
                <a:spcPts val="0"/>
              </a:spcBef>
              <a:spcAft>
                <a:spcPts val="600"/>
              </a:spcAft>
              <a:buNone/>
            </a:pPr>
            <a:r>
              <a:rPr lang="en-US" sz="2400" kern="0" dirty="0">
                <a:solidFill>
                  <a:schemeClr val="tx1"/>
                </a:solidFill>
                <a:latin typeface="+mj-lt"/>
              </a:rPr>
              <a:t>After the decision is made, follow the procedures outlined in M21-1 Part III.v.1.A.3.e for the process of electronically signing Administrative Decisions in VBMS. </a:t>
            </a:r>
            <a:endParaRPr lang="en-US" sz="2400" kern="0" dirty="0">
              <a:latin typeface="+mj-lt"/>
            </a:endParaRPr>
          </a:p>
          <a:p>
            <a:pPr marL="0" indent="0">
              <a:spcBef>
                <a:spcPts val="0"/>
              </a:spcBef>
              <a:buNone/>
            </a:pPr>
            <a:endParaRPr lang="en-US" sz="2700" kern="0" dirty="0"/>
          </a:p>
        </p:txBody>
      </p:sp>
    </p:spTree>
    <p:extLst>
      <p:ext uri="{BB962C8B-B14F-4D97-AF65-F5344CB8AC3E}">
        <p14:creationId xmlns:p14="http://schemas.microsoft.com/office/powerpoint/2010/main" val="1452567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Format for COD Decision (Cont.)</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Bef>
                <a:spcPts val="1800"/>
              </a:spcBef>
            </a:pPr>
            <a:endParaRPr lang="en-US" sz="45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35</a:t>
            </a:fld>
            <a:endParaRPr lang="en-US" dirty="0"/>
          </a:p>
        </p:txBody>
      </p:sp>
      <p:sp>
        <p:nvSpPr>
          <p:cNvPr id="8" name="Content Placeholder 2"/>
          <p:cNvSpPr txBox="1">
            <a:spLocks/>
          </p:cNvSpPr>
          <p:nvPr>
            <p:custDataLst>
              <p:tags r:id="rId4"/>
            </p:custDataLst>
          </p:nvPr>
        </p:nvSpPr>
        <p:spPr bwMode="auto">
          <a:xfrm>
            <a:off x="425003" y="1948735"/>
            <a:ext cx="8261797" cy="424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fontScale="92500"/>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spcBef>
                <a:spcPts val="0"/>
              </a:spcBef>
              <a:spcAft>
                <a:spcPts val="600"/>
              </a:spcAft>
              <a:buClr>
                <a:schemeClr val="tx1"/>
              </a:buClr>
              <a:buFont typeface="Arial" panose="020B0604020202020204" pitchFamily="34" charset="0"/>
              <a:buChar char="•"/>
            </a:pPr>
            <a:r>
              <a:rPr lang="en-US" sz="2400" kern="0" dirty="0">
                <a:solidFill>
                  <a:schemeClr val="tx1"/>
                </a:solidFill>
                <a:latin typeface="+mj-lt"/>
              </a:rPr>
              <a:t>The entire CFR reference does not need to be included in the administrative decision. Only the part of the CFR that applies needs to be included.   </a:t>
            </a:r>
          </a:p>
          <a:p>
            <a:pPr marL="225425" indent="-225425">
              <a:spcBef>
                <a:spcPts val="0"/>
              </a:spcBef>
              <a:spcAft>
                <a:spcPts val="600"/>
              </a:spcAft>
              <a:buClr>
                <a:schemeClr val="tx1"/>
              </a:buClr>
              <a:buFont typeface="Arial" panose="020B0604020202020204" pitchFamily="34" charset="0"/>
              <a:buChar char="•"/>
            </a:pPr>
            <a:r>
              <a:rPr lang="en-US" sz="2400" kern="0" dirty="0">
                <a:solidFill>
                  <a:schemeClr val="tx1"/>
                </a:solidFill>
                <a:latin typeface="+mj-lt"/>
              </a:rPr>
              <a:t>In any COD determination, there must be, minimally, a finding that the issue of the Veteran’s sanity is not involved.</a:t>
            </a:r>
          </a:p>
          <a:p>
            <a:pPr marL="225425" indent="-225425">
              <a:spcBef>
                <a:spcPts val="0"/>
              </a:spcBef>
              <a:spcAft>
                <a:spcPts val="600"/>
              </a:spcAft>
              <a:buClr>
                <a:schemeClr val="tx1"/>
              </a:buClr>
              <a:buFont typeface="Arial" panose="020B0604020202020204" pitchFamily="34" charset="0"/>
              <a:buChar char="•"/>
            </a:pPr>
            <a:r>
              <a:rPr lang="en-US" sz="2400" kern="0" dirty="0">
                <a:solidFill>
                  <a:schemeClr val="tx1"/>
                </a:solidFill>
                <a:latin typeface="+mj-lt"/>
              </a:rPr>
              <a:t>If the Veteran had more than one period of consecutive service, include information covering the periods of satisfactory as well as unsatisfactory service in the determination.</a:t>
            </a:r>
          </a:p>
          <a:p>
            <a:pPr marL="225425" indent="-225425">
              <a:spcBef>
                <a:spcPts val="0"/>
              </a:spcBef>
              <a:spcAft>
                <a:spcPts val="600"/>
              </a:spcAft>
              <a:buClr>
                <a:schemeClr val="tx1"/>
              </a:buClr>
              <a:buFont typeface="Arial" panose="020B0604020202020204" pitchFamily="34" charset="0"/>
              <a:buChar char="•"/>
            </a:pPr>
            <a:r>
              <a:rPr lang="en-US" sz="2400" kern="0" dirty="0">
                <a:solidFill>
                  <a:schemeClr val="tx1"/>
                </a:solidFill>
                <a:latin typeface="+mj-lt"/>
              </a:rPr>
              <a:t>Favorable findings must be included on unfavorable decisions. Note: Most unfavorable COD decisions will not involve any findings favorable to the claimant. </a:t>
            </a:r>
          </a:p>
          <a:p>
            <a:pPr marL="0" indent="0">
              <a:spcBef>
                <a:spcPts val="0"/>
              </a:spcBef>
              <a:buNone/>
            </a:pPr>
            <a:endParaRPr lang="en-US" sz="2700" kern="0" dirty="0"/>
          </a:p>
          <a:p>
            <a:pPr marL="0" indent="0">
              <a:spcBef>
                <a:spcPts val="0"/>
              </a:spcBef>
              <a:buNone/>
            </a:pPr>
            <a:endParaRPr lang="en-US" sz="2700" kern="0" dirty="0"/>
          </a:p>
        </p:txBody>
      </p:sp>
    </p:spTree>
    <p:extLst>
      <p:ext uri="{BB962C8B-B14F-4D97-AF65-F5344CB8AC3E}">
        <p14:creationId xmlns:p14="http://schemas.microsoft.com/office/powerpoint/2010/main" val="1447074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ea typeface="Times New Roman"/>
              </a:rPr>
              <a:t>Approval of COD Decision</a:t>
            </a:r>
            <a:r>
              <a:rPr lang="en-US" sz="2925" dirty="0">
                <a:effectLst>
                  <a:outerShdw blurRad="38100" dist="38100" dir="2700000" algn="tl">
                    <a:srgbClr val="000000">
                      <a:alpha val="43137"/>
                    </a:srgbClr>
                  </a:outerShdw>
                </a:effectLst>
                <a:latin typeface="Times New Roman"/>
                <a:ea typeface="Times New Roman"/>
              </a:rPr>
              <a:t>	</a:t>
            </a:r>
            <a:endParaRPr lang="en-US" sz="2925" dirty="0">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Bef>
                <a:spcPts val="1800"/>
              </a:spcBef>
            </a:pPr>
            <a:endParaRPr lang="en-US" sz="45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36</a:t>
            </a:fld>
            <a:endParaRPr lang="en-US" dirty="0"/>
          </a:p>
        </p:txBody>
      </p:sp>
      <p:sp>
        <p:nvSpPr>
          <p:cNvPr id="8" name="Content Placeholder 2"/>
          <p:cNvSpPr txBox="1">
            <a:spLocks/>
          </p:cNvSpPr>
          <p:nvPr>
            <p:custDataLst>
              <p:tags r:id="rId4"/>
            </p:custDataLst>
          </p:nvPr>
        </p:nvSpPr>
        <p:spPr bwMode="auto">
          <a:xfrm>
            <a:off x="425003" y="1479884"/>
            <a:ext cx="8261797" cy="48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spcBef>
                <a:spcPts val="0"/>
              </a:spcBef>
              <a:spcAft>
                <a:spcPts val="600"/>
              </a:spcAft>
              <a:buNone/>
            </a:pPr>
            <a:r>
              <a:rPr lang="en-US" sz="2200" kern="0" dirty="0">
                <a:solidFill>
                  <a:schemeClr val="tx1"/>
                </a:solidFill>
                <a:latin typeface="+mj-lt"/>
                <a:cs typeface="Times New Roman"/>
              </a:rPr>
              <a:t>All administrative decisions must be approved by a VSCM designee including, but not limited to, a Coach.  </a:t>
            </a:r>
            <a:endParaRPr lang="en-US" sz="2200" kern="0" dirty="0">
              <a:solidFill>
                <a:schemeClr val="tx1"/>
              </a:solidFill>
              <a:latin typeface="+mj-lt"/>
            </a:endParaRPr>
          </a:p>
          <a:p>
            <a:pPr marL="0" indent="0">
              <a:spcBef>
                <a:spcPts val="0"/>
              </a:spcBef>
              <a:spcAft>
                <a:spcPts val="600"/>
              </a:spcAft>
              <a:buNone/>
            </a:pPr>
            <a:endParaRPr lang="en-US" sz="2200" kern="0" dirty="0">
              <a:solidFill>
                <a:schemeClr val="tx1"/>
              </a:solidFill>
              <a:latin typeface="+mj-lt"/>
            </a:endParaRPr>
          </a:p>
          <a:p>
            <a:pPr marL="0" indent="0">
              <a:spcBef>
                <a:spcPts val="0"/>
              </a:spcBef>
              <a:spcAft>
                <a:spcPts val="600"/>
              </a:spcAft>
              <a:buNone/>
            </a:pPr>
            <a:r>
              <a:rPr lang="en-US" sz="2200" kern="0" dirty="0">
                <a:solidFill>
                  <a:schemeClr val="tx1"/>
                </a:solidFill>
                <a:latin typeface="+mj-lt"/>
              </a:rPr>
              <a:t>Furthermore, VSRs below grade 11 who prepare administrative decisions affecting permanent entitlement to benefits must obtain signed concurrence from a VSR grade 11 or higher prior to approval review. </a:t>
            </a:r>
          </a:p>
          <a:p>
            <a:pPr marL="0" indent="0">
              <a:spcBef>
                <a:spcPts val="0"/>
              </a:spcBef>
              <a:spcAft>
                <a:spcPts val="600"/>
              </a:spcAft>
              <a:buNone/>
            </a:pPr>
            <a:endParaRPr lang="en-US" sz="2200" kern="0" dirty="0">
              <a:solidFill>
                <a:schemeClr val="tx1"/>
              </a:solidFill>
              <a:latin typeface="+mj-lt"/>
            </a:endParaRPr>
          </a:p>
          <a:p>
            <a:pPr marL="0" indent="0">
              <a:spcBef>
                <a:spcPts val="0"/>
              </a:spcBef>
              <a:spcAft>
                <a:spcPts val="600"/>
              </a:spcAft>
              <a:buNone/>
            </a:pPr>
            <a:r>
              <a:rPr lang="en-US" sz="2200" kern="0" dirty="0">
                <a:solidFill>
                  <a:schemeClr val="tx1"/>
                </a:solidFill>
                <a:latin typeface="+mj-lt"/>
              </a:rPr>
              <a:t>A certified VSR at GS 11 or higher may be given single signature authority for grants; any denial must be concurred upon by a second equivalently-certified review of at least the same GS level. </a:t>
            </a:r>
          </a:p>
        </p:txBody>
      </p:sp>
    </p:spTree>
    <p:extLst>
      <p:ext uri="{BB962C8B-B14F-4D97-AF65-F5344CB8AC3E}">
        <p14:creationId xmlns:p14="http://schemas.microsoft.com/office/powerpoint/2010/main" val="2379336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Effect of Insanity on VA Benefits</a:t>
            </a:r>
            <a:endParaRPr lang="en-US" dirty="0"/>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37</a:t>
            </a:fld>
            <a:endParaRPr lang="en-US" dirty="0"/>
          </a:p>
        </p:txBody>
      </p:sp>
      <p:sp>
        <p:nvSpPr>
          <p:cNvPr id="8" name="Content Placeholder 2"/>
          <p:cNvSpPr txBox="1">
            <a:spLocks/>
          </p:cNvSpPr>
          <p:nvPr>
            <p:custDataLst>
              <p:tags r:id="rId3"/>
            </p:custDataLst>
          </p:nvPr>
        </p:nvSpPr>
        <p:spPr bwMode="auto">
          <a:xfrm>
            <a:off x="425004" y="1948735"/>
            <a:ext cx="8293994" cy="101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spcBef>
                <a:spcPts val="0"/>
              </a:spcBef>
              <a:spcAft>
                <a:spcPts val="600"/>
              </a:spcAft>
              <a:buNone/>
            </a:pPr>
            <a:r>
              <a:rPr lang="en-US" sz="2400" kern="0" dirty="0">
                <a:solidFill>
                  <a:schemeClr val="tx1"/>
                </a:solidFill>
                <a:latin typeface="+mj-lt"/>
              </a:rPr>
              <a:t>If a SM was determined to be insane at the time of the commission of the act or acts that would otherwise result in an adverse character of discharge, hold that the SM</a:t>
            </a:r>
          </a:p>
        </p:txBody>
      </p:sp>
      <p:sp>
        <p:nvSpPr>
          <p:cNvPr id="5" name="TextBox 4">
            <a:extLst>
              <a:ext uri="{FF2B5EF4-FFF2-40B4-BE49-F238E27FC236}">
                <a16:creationId xmlns:a16="http://schemas.microsoft.com/office/drawing/2014/main" id="{5F3F3A8E-F6EA-4B35-9E77-1A8116D97102}"/>
              </a:ext>
            </a:extLst>
          </p:cNvPr>
          <p:cNvSpPr txBox="1"/>
          <p:nvPr>
            <p:custDataLst>
              <p:tags r:id="rId4"/>
            </p:custDataLst>
          </p:nvPr>
        </p:nvSpPr>
        <p:spPr>
          <a:xfrm>
            <a:off x="425004" y="3603499"/>
            <a:ext cx="8229600" cy="907941"/>
          </a:xfrm>
          <a:prstGeom prst="rect">
            <a:avLst/>
          </a:prstGeom>
          <a:noFill/>
        </p:spPr>
        <p:txBody>
          <a:bodyPr wrap="square" rtlCol="0">
            <a:spAutoFit/>
          </a:bodyPr>
          <a:lstStyle/>
          <a:p>
            <a:pPr marL="461963" indent="-236538">
              <a:spcBef>
                <a:spcPts val="0"/>
              </a:spcBef>
              <a:spcAft>
                <a:spcPts val="600"/>
              </a:spcAft>
              <a:buClr>
                <a:schemeClr val="tx1"/>
              </a:buClr>
              <a:buFont typeface="Arial" panose="020B0604020202020204" pitchFamily="34" charset="0"/>
              <a:buChar char="•"/>
            </a:pPr>
            <a:r>
              <a:rPr lang="en-US" sz="2400" kern="0" dirty="0"/>
              <a:t>was without fault, and </a:t>
            </a:r>
          </a:p>
          <a:p>
            <a:pPr marL="461963" indent="-236538">
              <a:spcBef>
                <a:spcPts val="0"/>
              </a:spcBef>
              <a:spcAft>
                <a:spcPts val="600"/>
              </a:spcAft>
              <a:buClr>
                <a:schemeClr val="tx1"/>
              </a:buClr>
              <a:buFont typeface="Arial" panose="020B0604020202020204" pitchFamily="34" charset="0"/>
              <a:buChar char="•"/>
            </a:pPr>
            <a:r>
              <a:rPr lang="en-US" sz="2400" kern="0" dirty="0"/>
              <a:t>is not precluded from any VA benefits. </a:t>
            </a:r>
          </a:p>
        </p:txBody>
      </p:sp>
    </p:spTree>
    <p:extLst>
      <p:ext uri="{BB962C8B-B14F-4D97-AF65-F5344CB8AC3E}">
        <p14:creationId xmlns:p14="http://schemas.microsoft.com/office/powerpoint/2010/main" val="1527804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Placing Insanity at Issue</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Bef>
                <a:spcPts val="1800"/>
              </a:spcBef>
            </a:pPr>
            <a:endParaRPr lang="en-US" sz="45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38</a:t>
            </a:fld>
            <a:endParaRPr lang="en-US" dirty="0"/>
          </a:p>
        </p:txBody>
      </p:sp>
      <p:sp>
        <p:nvSpPr>
          <p:cNvPr id="8" name="Content Placeholder 2"/>
          <p:cNvSpPr txBox="1">
            <a:spLocks/>
          </p:cNvSpPr>
          <p:nvPr>
            <p:custDataLst>
              <p:tags r:id="rId4"/>
            </p:custDataLst>
          </p:nvPr>
        </p:nvSpPr>
        <p:spPr bwMode="auto">
          <a:xfrm>
            <a:off x="425003" y="1948736"/>
            <a:ext cx="8635285" cy="4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spcBef>
                <a:spcPts val="0"/>
              </a:spcBef>
              <a:spcAft>
                <a:spcPts val="600"/>
              </a:spcAft>
              <a:buNone/>
            </a:pPr>
            <a:r>
              <a:rPr lang="en-US" sz="2400" kern="0" dirty="0">
                <a:solidFill>
                  <a:schemeClr val="tx1"/>
                </a:solidFill>
                <a:latin typeface="+mj-lt"/>
              </a:rPr>
              <a:t>Insanity is placed at issue in the following ways: </a:t>
            </a:r>
          </a:p>
        </p:txBody>
      </p:sp>
      <p:sp>
        <p:nvSpPr>
          <p:cNvPr id="5" name="TextBox 4">
            <a:extLst>
              <a:ext uri="{FF2B5EF4-FFF2-40B4-BE49-F238E27FC236}">
                <a16:creationId xmlns:a16="http://schemas.microsoft.com/office/drawing/2014/main" id="{36448454-3716-418E-AF5B-107CC38F17AA}"/>
              </a:ext>
            </a:extLst>
          </p:cNvPr>
          <p:cNvSpPr txBox="1"/>
          <p:nvPr>
            <p:custDataLst>
              <p:tags r:id="rId5"/>
            </p:custDataLst>
          </p:nvPr>
        </p:nvSpPr>
        <p:spPr>
          <a:xfrm>
            <a:off x="425003" y="2548043"/>
            <a:ext cx="8229600" cy="1938992"/>
          </a:xfrm>
          <a:prstGeom prst="rect">
            <a:avLst/>
          </a:prstGeom>
          <a:noFill/>
        </p:spPr>
        <p:txBody>
          <a:bodyPr wrap="square" rtlCol="0">
            <a:spAutoFit/>
          </a:bodyPr>
          <a:lstStyle/>
          <a:p>
            <a:pPr marL="461963" indent="-236538">
              <a:spcBef>
                <a:spcPts val="0"/>
              </a:spcBef>
              <a:spcAft>
                <a:spcPts val="600"/>
              </a:spcAft>
              <a:buClr>
                <a:schemeClr val="tx1"/>
              </a:buClr>
              <a:buFont typeface="Arial" panose="020B0604020202020204" pitchFamily="34" charset="0"/>
              <a:buChar char="•"/>
            </a:pPr>
            <a:r>
              <a:rPr lang="en-US" sz="2200" kern="0" dirty="0"/>
              <a:t>by specific allegation by the Veteran or an authorized representative</a:t>
            </a:r>
          </a:p>
          <a:p>
            <a:pPr marL="461963" indent="-236538">
              <a:spcBef>
                <a:spcPts val="0"/>
              </a:spcBef>
              <a:spcAft>
                <a:spcPts val="600"/>
              </a:spcAft>
              <a:buClr>
                <a:schemeClr val="tx1"/>
              </a:buClr>
              <a:buFont typeface="Arial" panose="020B0604020202020204" pitchFamily="34" charset="0"/>
              <a:buChar char="•"/>
            </a:pPr>
            <a:r>
              <a:rPr lang="en-US" sz="2200" kern="0" dirty="0"/>
              <a:t>by the VA employee if the evidence indicates the possibility of insanity, or</a:t>
            </a:r>
          </a:p>
          <a:p>
            <a:pPr marL="461963" indent="-236538">
              <a:spcBef>
                <a:spcPts val="0"/>
              </a:spcBef>
              <a:spcAft>
                <a:spcPts val="600"/>
              </a:spcAft>
              <a:buClr>
                <a:schemeClr val="tx1"/>
              </a:buClr>
              <a:buFont typeface="Arial" panose="020B0604020202020204" pitchFamily="34" charset="0"/>
              <a:buChar char="•"/>
            </a:pPr>
            <a:r>
              <a:rPr lang="en-US" sz="2200" kern="0" dirty="0"/>
              <a:t>if suicidal death occurs in service. </a:t>
            </a:r>
          </a:p>
        </p:txBody>
      </p:sp>
    </p:spTree>
    <p:extLst>
      <p:ext uri="{BB962C8B-B14F-4D97-AF65-F5344CB8AC3E}">
        <p14:creationId xmlns:p14="http://schemas.microsoft.com/office/powerpoint/2010/main" val="1636978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Developing Cases in which Insanity is an Issue</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Bef>
                <a:spcPts val="1800"/>
              </a:spcBef>
            </a:pPr>
            <a:endParaRPr lang="en-US" sz="45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39</a:t>
            </a:fld>
            <a:endParaRPr lang="en-US" dirty="0"/>
          </a:p>
        </p:txBody>
      </p:sp>
      <p:sp>
        <p:nvSpPr>
          <p:cNvPr id="8" name="Content Placeholder 2"/>
          <p:cNvSpPr txBox="1">
            <a:spLocks/>
          </p:cNvSpPr>
          <p:nvPr>
            <p:custDataLst>
              <p:tags r:id="rId4"/>
            </p:custDataLst>
          </p:nvPr>
        </p:nvSpPr>
        <p:spPr bwMode="auto">
          <a:xfrm>
            <a:off x="425003" y="1948735"/>
            <a:ext cx="8635285" cy="55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spcBef>
                <a:spcPts val="0"/>
              </a:spcBef>
              <a:spcAft>
                <a:spcPts val="600"/>
              </a:spcAft>
              <a:buNone/>
            </a:pPr>
            <a:r>
              <a:rPr lang="en-US" sz="2400" kern="0" dirty="0">
                <a:solidFill>
                  <a:schemeClr val="tx1"/>
                </a:solidFill>
                <a:latin typeface="+mj-lt"/>
              </a:rPr>
              <a:t>Obtain the following information when developing:  </a:t>
            </a:r>
          </a:p>
        </p:txBody>
      </p:sp>
      <p:sp>
        <p:nvSpPr>
          <p:cNvPr id="5" name="TextBox 4">
            <a:extLst>
              <a:ext uri="{FF2B5EF4-FFF2-40B4-BE49-F238E27FC236}">
                <a16:creationId xmlns:a16="http://schemas.microsoft.com/office/drawing/2014/main" id="{95CF8EE1-4ACC-4459-A11E-56E96B5919F7}"/>
              </a:ext>
            </a:extLst>
          </p:cNvPr>
          <p:cNvSpPr txBox="1"/>
          <p:nvPr>
            <p:custDataLst>
              <p:tags r:id="rId5"/>
            </p:custDataLst>
          </p:nvPr>
        </p:nvSpPr>
        <p:spPr>
          <a:xfrm>
            <a:off x="457200" y="2728808"/>
            <a:ext cx="7775100" cy="1523494"/>
          </a:xfrm>
          <a:prstGeom prst="rect">
            <a:avLst/>
          </a:prstGeom>
          <a:noFill/>
        </p:spPr>
        <p:txBody>
          <a:bodyPr wrap="square" rtlCol="0">
            <a:spAutoFit/>
          </a:bodyPr>
          <a:lstStyle/>
          <a:p>
            <a:pPr marL="461963" indent="-236538">
              <a:spcBef>
                <a:spcPts val="0"/>
              </a:spcBef>
              <a:spcAft>
                <a:spcPts val="600"/>
              </a:spcAft>
              <a:buClr>
                <a:schemeClr val="tx1"/>
              </a:buClr>
              <a:buFont typeface="Arial" panose="020B0604020202020204" pitchFamily="34" charset="0"/>
              <a:buChar char="•"/>
            </a:pPr>
            <a:r>
              <a:rPr lang="en-US" sz="2200" kern="0" dirty="0"/>
              <a:t>all service and post-service treatment records that are in any way relevant, and</a:t>
            </a:r>
          </a:p>
          <a:p>
            <a:pPr marL="461963" indent="-236538">
              <a:spcBef>
                <a:spcPts val="0"/>
              </a:spcBef>
              <a:spcAft>
                <a:spcPts val="600"/>
              </a:spcAft>
              <a:buClr>
                <a:schemeClr val="tx1"/>
              </a:buClr>
              <a:buFont typeface="Arial" panose="020B0604020202020204" pitchFamily="34" charset="0"/>
              <a:buChar char="•"/>
            </a:pPr>
            <a:r>
              <a:rPr lang="en-US" sz="2200" kern="0" dirty="0"/>
              <a:t>complete transcripts of any court martial or board proceedings that may be relevant. </a:t>
            </a:r>
          </a:p>
        </p:txBody>
      </p:sp>
    </p:spTree>
    <p:extLst>
      <p:ext uri="{BB962C8B-B14F-4D97-AF65-F5344CB8AC3E}">
        <p14:creationId xmlns:p14="http://schemas.microsoft.com/office/powerpoint/2010/main" val="61869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References</a:t>
            </a:r>
          </a:p>
        </p:txBody>
      </p:sp>
      <p:sp>
        <p:nvSpPr>
          <p:cNvPr id="3" name="Content Placeholder 2"/>
          <p:cNvSpPr>
            <a:spLocks noGrp="1"/>
          </p:cNvSpPr>
          <p:nvPr>
            <p:ph idx="1"/>
            <p:custDataLst>
              <p:tags r:id="rId2"/>
            </p:custDataLst>
          </p:nvPr>
        </p:nvSpPr>
        <p:spPr>
          <a:xfrm>
            <a:off x="457200" y="1759352"/>
            <a:ext cx="8229600" cy="4514126"/>
          </a:xfrm>
        </p:spPr>
        <p:txBody>
          <a:bodyPr>
            <a:normAutofit fontScale="47500" lnSpcReduction="20000"/>
          </a:bodyPr>
          <a:lstStyle/>
          <a:p>
            <a:pPr marL="225425" indent="-225425" hangingPunct="0">
              <a:lnSpc>
                <a:spcPct val="120000"/>
              </a:lnSpc>
            </a:pPr>
            <a:r>
              <a:rPr lang="en-US" sz="4200" dirty="0">
                <a:latin typeface="+mj-lt"/>
                <a:ea typeface="Times New Roman"/>
                <a:cs typeface="Times New Roman"/>
              </a:rPr>
              <a:t>Public Law 95-126</a:t>
            </a:r>
            <a:endParaRPr lang="en-US" sz="4200" dirty="0">
              <a:latin typeface="+mj-lt"/>
              <a:ea typeface="Times New Roman"/>
            </a:endParaRPr>
          </a:p>
          <a:p>
            <a:pPr marL="225425" indent="-225425" hangingPunct="0">
              <a:lnSpc>
                <a:spcPct val="120000"/>
              </a:lnSpc>
            </a:pPr>
            <a:r>
              <a:rPr lang="en-US" sz="4200" dirty="0">
                <a:latin typeface="+mj-lt"/>
                <a:ea typeface="Times New Roman"/>
                <a:cs typeface="Times New Roman"/>
              </a:rPr>
              <a:t>38 U.S.C. Chapter 17, Section 1710, Eligibility for hospital, nursing home, and domiciliary care</a:t>
            </a:r>
            <a:endParaRPr lang="en-US" sz="4200" dirty="0">
              <a:latin typeface="+mj-lt"/>
              <a:ea typeface="Times New Roman"/>
            </a:endParaRPr>
          </a:p>
          <a:p>
            <a:pPr marL="225425" indent="-225425" hangingPunct="0">
              <a:lnSpc>
                <a:spcPct val="120000"/>
              </a:lnSpc>
            </a:pPr>
            <a:r>
              <a:rPr lang="en-US" sz="4200" dirty="0">
                <a:latin typeface="+mj-lt"/>
                <a:ea typeface="Times New Roman"/>
                <a:cs typeface="Times New Roman"/>
              </a:rPr>
              <a:t>38 U.S.C. 5303(a)</a:t>
            </a:r>
            <a:r>
              <a:rPr lang="en-US" sz="4200" dirty="0">
                <a:latin typeface="+mj-lt"/>
                <a:ea typeface="Times New Roman"/>
              </a:rPr>
              <a:t>, Certain bars to benefits</a:t>
            </a:r>
          </a:p>
          <a:p>
            <a:pPr marL="225425" indent="-225425" hangingPunct="0">
              <a:lnSpc>
                <a:spcPct val="120000"/>
              </a:lnSpc>
            </a:pPr>
            <a:r>
              <a:rPr lang="en-US" sz="4200" dirty="0">
                <a:latin typeface="+mj-lt"/>
                <a:ea typeface="Times New Roman"/>
                <a:cs typeface="Times New Roman"/>
              </a:rPr>
              <a:t>38 CFR 3.12, Character of discharge</a:t>
            </a:r>
            <a:endParaRPr lang="en-US" sz="4200" dirty="0">
              <a:latin typeface="+mj-lt"/>
              <a:ea typeface="Times New Roman"/>
            </a:endParaRPr>
          </a:p>
          <a:p>
            <a:pPr marL="225425" indent="-225425" hangingPunct="0">
              <a:lnSpc>
                <a:spcPct val="120000"/>
              </a:lnSpc>
            </a:pPr>
            <a:r>
              <a:rPr lang="en-US" sz="4200" dirty="0">
                <a:latin typeface="+mj-lt"/>
                <a:ea typeface="Times New Roman"/>
                <a:cs typeface="Times New Roman"/>
              </a:rPr>
              <a:t>38 CFR 3.13(c), Conditional discharge</a:t>
            </a:r>
            <a:endParaRPr lang="en-US" sz="4200" dirty="0">
              <a:latin typeface="+mj-lt"/>
              <a:ea typeface="Times New Roman"/>
            </a:endParaRPr>
          </a:p>
          <a:p>
            <a:pPr marL="225425" indent="-225425" hangingPunct="0">
              <a:lnSpc>
                <a:spcPct val="120000"/>
              </a:lnSpc>
            </a:pPr>
            <a:r>
              <a:rPr lang="en-US" sz="4200" dirty="0">
                <a:latin typeface="+mj-lt"/>
                <a:ea typeface="Times New Roman"/>
                <a:cs typeface="Times New Roman"/>
              </a:rPr>
              <a:t>38 CFR 3.102, Reasonable doubt</a:t>
            </a:r>
            <a:endParaRPr lang="en-US" sz="4200" dirty="0">
              <a:latin typeface="+mj-lt"/>
              <a:ea typeface="Times New Roman"/>
            </a:endParaRPr>
          </a:p>
          <a:p>
            <a:pPr marL="225425" indent="-225425" hangingPunct="0">
              <a:lnSpc>
                <a:spcPct val="120000"/>
              </a:lnSpc>
            </a:pPr>
            <a:r>
              <a:rPr lang="en-US" sz="4200" dirty="0">
                <a:latin typeface="+mj-lt"/>
                <a:ea typeface="Times New Roman"/>
                <a:cs typeface="Times New Roman"/>
              </a:rPr>
              <a:t>38 CFR 3.103, Procedural due process and appellate rights</a:t>
            </a:r>
            <a:endParaRPr lang="en-US" sz="4200" dirty="0">
              <a:latin typeface="+mj-lt"/>
              <a:ea typeface="Times New Roman"/>
            </a:endParaRPr>
          </a:p>
          <a:p>
            <a:pPr marL="225425" indent="-225425" hangingPunct="0">
              <a:lnSpc>
                <a:spcPct val="120000"/>
              </a:lnSpc>
            </a:pPr>
            <a:r>
              <a:rPr lang="en-US" sz="4200" dirty="0">
                <a:latin typeface="+mj-lt"/>
                <a:ea typeface="Times New Roman"/>
                <a:cs typeface="Times New Roman"/>
              </a:rPr>
              <a:t>38 CFR 3.354(b), Determinations of Insanity</a:t>
            </a:r>
          </a:p>
          <a:p>
            <a:pPr marL="225425" indent="-225425" hangingPunct="0">
              <a:lnSpc>
                <a:spcPct val="120000"/>
              </a:lnSpc>
            </a:pPr>
            <a:r>
              <a:rPr lang="en-US" sz="4200" dirty="0">
                <a:latin typeface="+mj-lt"/>
                <a:ea typeface="Times New Roman"/>
                <a:cs typeface="Times New Roman"/>
              </a:rPr>
              <a:t>38 CFR 3.360, Service connected health care eligibility of certain persons administratively discharged under other than honorable condition</a:t>
            </a:r>
            <a:endParaRPr lang="en-US" sz="4200" dirty="0">
              <a:latin typeface="+mj-lt"/>
              <a:ea typeface="Times New Roman"/>
            </a:endParaRP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Rating Decision on Insanity Issue</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Bef>
                <a:spcPts val="1800"/>
              </a:spcBef>
            </a:pPr>
            <a:endParaRPr lang="en-US" sz="45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40</a:t>
            </a:fld>
            <a:endParaRPr lang="en-US" dirty="0"/>
          </a:p>
        </p:txBody>
      </p:sp>
      <p:sp>
        <p:nvSpPr>
          <p:cNvPr id="8" name="Content Placeholder 2"/>
          <p:cNvSpPr txBox="1">
            <a:spLocks/>
          </p:cNvSpPr>
          <p:nvPr>
            <p:custDataLst>
              <p:tags r:id="rId4"/>
            </p:custDataLst>
          </p:nvPr>
        </p:nvSpPr>
        <p:spPr bwMode="auto">
          <a:xfrm>
            <a:off x="425003" y="1948735"/>
            <a:ext cx="8261797" cy="365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spcBef>
                <a:spcPts val="0"/>
              </a:spcBef>
              <a:spcAft>
                <a:spcPts val="600"/>
              </a:spcAft>
              <a:buNone/>
            </a:pPr>
            <a:r>
              <a:rPr lang="en-US" sz="2400" kern="0" dirty="0">
                <a:solidFill>
                  <a:schemeClr val="tx1"/>
                </a:solidFill>
                <a:latin typeface="+mj-lt"/>
              </a:rPr>
              <a:t>After completing development, refer the case to the rating activity to resolve the issue of insanity.</a:t>
            </a:r>
          </a:p>
          <a:p>
            <a:pPr marL="0" indent="0">
              <a:spcBef>
                <a:spcPts val="0"/>
              </a:spcBef>
              <a:spcAft>
                <a:spcPts val="600"/>
              </a:spcAft>
              <a:buNone/>
            </a:pPr>
            <a:endParaRPr lang="en-US" sz="2400" kern="0" dirty="0">
              <a:solidFill>
                <a:schemeClr val="tx1"/>
              </a:solidFill>
              <a:latin typeface="+mj-lt"/>
            </a:endParaRPr>
          </a:p>
          <a:p>
            <a:pPr marL="0" indent="0">
              <a:spcBef>
                <a:spcPts val="0"/>
              </a:spcBef>
              <a:spcAft>
                <a:spcPts val="600"/>
              </a:spcAft>
              <a:buNone/>
            </a:pPr>
            <a:r>
              <a:rPr lang="en-US" sz="2400" kern="0" dirty="0">
                <a:solidFill>
                  <a:schemeClr val="tx1"/>
                </a:solidFill>
                <a:latin typeface="+mj-lt"/>
              </a:rPr>
              <a:t>Rating activity</a:t>
            </a:r>
          </a:p>
          <a:p>
            <a:pPr>
              <a:buFont typeface="Arial" panose="020B0604020202020204" pitchFamily="34" charset="0"/>
              <a:buChar char="•"/>
            </a:pPr>
            <a:r>
              <a:rPr lang="en-US" sz="2400" dirty="0">
                <a:solidFill>
                  <a:schemeClr val="tx1"/>
                </a:solidFill>
                <a:latin typeface="+mj-lt"/>
              </a:rPr>
              <a:t>prepares a rating decision in which the issue of insanity is the sole issue, and</a:t>
            </a:r>
          </a:p>
          <a:p>
            <a:pPr>
              <a:buFont typeface="Arial" panose="020B0604020202020204" pitchFamily="34" charset="0"/>
              <a:buChar char="•"/>
            </a:pPr>
            <a:r>
              <a:rPr lang="en-US" sz="2400" dirty="0">
                <a:solidFill>
                  <a:schemeClr val="tx1"/>
                </a:solidFill>
                <a:latin typeface="+mj-lt"/>
              </a:rPr>
              <a:t>routes its rating decision to the development activity to support preparation of an administrative decision</a:t>
            </a:r>
          </a:p>
          <a:p>
            <a:pPr marL="0" indent="0">
              <a:spcBef>
                <a:spcPts val="0"/>
              </a:spcBef>
              <a:spcAft>
                <a:spcPts val="600"/>
              </a:spcAft>
              <a:buNone/>
            </a:pPr>
            <a:endParaRPr lang="en-US" sz="2400" kern="0" dirty="0">
              <a:solidFill>
                <a:schemeClr val="tx1"/>
              </a:solidFill>
              <a:latin typeface="+mj-lt"/>
            </a:endParaRPr>
          </a:p>
        </p:txBody>
      </p:sp>
    </p:spTree>
    <p:extLst>
      <p:ext uri="{BB962C8B-B14F-4D97-AF65-F5344CB8AC3E}">
        <p14:creationId xmlns:p14="http://schemas.microsoft.com/office/powerpoint/2010/main" val="122828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ea typeface="Times New Roman"/>
              </a:rPr>
              <a:t>Award Generation</a:t>
            </a:r>
            <a:endParaRPr lang="en-US" dirty="0"/>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41</a:t>
            </a:fld>
            <a:endParaRPr lang="en-US" dirty="0"/>
          </a:p>
        </p:txBody>
      </p:sp>
      <p:sp>
        <p:nvSpPr>
          <p:cNvPr id="6" name="Content Placeholder 5">
            <a:extLst>
              <a:ext uri="{FF2B5EF4-FFF2-40B4-BE49-F238E27FC236}">
                <a16:creationId xmlns:a16="http://schemas.microsoft.com/office/drawing/2014/main" id="{A7326FDB-DC89-48C6-85E2-CF894EA86DD9}"/>
              </a:ext>
            </a:extLst>
          </p:cNvPr>
          <p:cNvSpPr>
            <a:spLocks noGrp="1"/>
          </p:cNvSpPr>
          <p:nvPr>
            <p:ph idx="1"/>
            <p:custDataLst>
              <p:tags r:id="rId3"/>
            </p:custDataLst>
          </p:nvPr>
        </p:nvSpPr>
        <p:spPr>
          <a:xfrm>
            <a:off x="457200" y="2057400"/>
            <a:ext cx="8229600" cy="3916363"/>
          </a:xfrm>
        </p:spPr>
        <p:txBody>
          <a:bodyPr/>
          <a:lstStyle/>
          <a:p>
            <a:r>
              <a:rPr lang="en-US" sz="2200" dirty="0">
                <a:latin typeface="+mj-lt"/>
              </a:rPr>
              <a:t>After making a COD decision, a record-purpose award must be generated and authorized via VBMS-A.</a:t>
            </a:r>
          </a:p>
          <a:p>
            <a:endParaRPr lang="en-US" sz="2200" dirty="0">
              <a:latin typeface="+mj-lt"/>
            </a:endParaRPr>
          </a:p>
          <a:p>
            <a:r>
              <a:rPr lang="en-US" sz="2200" dirty="0">
                <a:latin typeface="+mj-lt"/>
              </a:rPr>
              <a:t>This decision is made on the Military Eligibility screen in VBMS-A and adding the applicable decision made.</a:t>
            </a:r>
          </a:p>
          <a:p>
            <a:endParaRPr lang="en-US" kern="0" dirty="0"/>
          </a:p>
          <a:p>
            <a:endParaRPr lang="en-US" kern="0" dirty="0"/>
          </a:p>
          <a:p>
            <a:endParaRPr lang="en-US" dirty="0"/>
          </a:p>
        </p:txBody>
      </p:sp>
    </p:spTree>
    <p:extLst>
      <p:ext uri="{BB962C8B-B14F-4D97-AF65-F5344CB8AC3E}">
        <p14:creationId xmlns:p14="http://schemas.microsoft.com/office/powerpoint/2010/main" val="2872909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ea typeface="Times New Roman"/>
              </a:rPr>
              <a:t>Updating Corporate Record</a:t>
            </a:r>
            <a:r>
              <a:rPr lang="en-US" sz="2925" dirty="0">
                <a:effectLst>
                  <a:outerShdw blurRad="38100" dist="38100" dir="2700000" algn="tl">
                    <a:srgbClr val="000000">
                      <a:alpha val="43137"/>
                    </a:srgbClr>
                  </a:outerShdw>
                </a:effectLst>
                <a:latin typeface="Times New Roman"/>
                <a:ea typeface="Times New Roman"/>
              </a:rPr>
              <a:t>	</a:t>
            </a:r>
            <a:endParaRPr lang="en-US" sz="2925" dirty="0">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Bef>
                <a:spcPts val="1800"/>
              </a:spcBef>
            </a:pPr>
            <a:endParaRPr lang="en-US" sz="45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42</a:t>
            </a:fld>
            <a:endParaRPr lang="en-US" dirty="0"/>
          </a:p>
        </p:txBody>
      </p:sp>
      <p:sp>
        <p:nvSpPr>
          <p:cNvPr id="8" name="Content Placeholder 2"/>
          <p:cNvSpPr txBox="1">
            <a:spLocks/>
          </p:cNvSpPr>
          <p:nvPr>
            <p:custDataLst>
              <p:tags r:id="rId4"/>
            </p:custDataLst>
          </p:nvPr>
        </p:nvSpPr>
        <p:spPr bwMode="auto">
          <a:xfrm>
            <a:off x="425003" y="1948735"/>
            <a:ext cx="8261797" cy="365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spcBef>
                <a:spcPts val="0"/>
              </a:spcBef>
              <a:spcAft>
                <a:spcPts val="600"/>
              </a:spcAft>
              <a:buNone/>
            </a:pPr>
            <a:r>
              <a:rPr lang="en-US" sz="2400" kern="0" dirty="0">
                <a:solidFill>
                  <a:schemeClr val="tx1"/>
                </a:solidFill>
                <a:latin typeface="+mj-lt"/>
              </a:rPr>
              <a:t>Authorization activity is also responsible for updating the corporate record. The corporate record is updated via BIRLS. Instructions on updating BIRLS after a COD decision has been made can be found at M21-1, Part III, Subpart v, Chapter 1, B.1.k. </a:t>
            </a:r>
          </a:p>
        </p:txBody>
      </p:sp>
    </p:spTree>
    <p:extLst>
      <p:ext uri="{BB962C8B-B14F-4D97-AF65-F5344CB8AC3E}">
        <p14:creationId xmlns:p14="http://schemas.microsoft.com/office/powerpoint/2010/main" val="3087730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ea typeface="Times New Roman"/>
              </a:rPr>
              <a:t>Notification of Final Decision</a:t>
            </a:r>
            <a:r>
              <a:rPr lang="en-US" sz="2925" dirty="0">
                <a:effectLst>
                  <a:outerShdw blurRad="38100" dist="38100" dir="2700000" algn="tl">
                    <a:srgbClr val="000000">
                      <a:alpha val="43137"/>
                    </a:srgbClr>
                  </a:outerShdw>
                </a:effectLst>
                <a:latin typeface="Times New Roman"/>
                <a:ea typeface="Times New Roman"/>
              </a:rPr>
              <a:t>	</a:t>
            </a:r>
            <a:endParaRPr lang="en-US" sz="2925" dirty="0">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Bef>
                <a:spcPts val="1800"/>
              </a:spcBef>
            </a:pPr>
            <a:endParaRPr lang="en-US" sz="45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43</a:t>
            </a:fld>
            <a:endParaRPr lang="en-US" dirty="0"/>
          </a:p>
        </p:txBody>
      </p:sp>
      <p:sp>
        <p:nvSpPr>
          <p:cNvPr id="8" name="Content Placeholder 2"/>
          <p:cNvSpPr txBox="1">
            <a:spLocks/>
          </p:cNvSpPr>
          <p:nvPr>
            <p:custDataLst>
              <p:tags r:id="rId4"/>
            </p:custDataLst>
          </p:nvPr>
        </p:nvSpPr>
        <p:spPr bwMode="auto">
          <a:xfrm>
            <a:off x="425003" y="1538870"/>
            <a:ext cx="8261797" cy="48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spcBef>
                <a:spcPts val="0"/>
              </a:spcBef>
              <a:spcAft>
                <a:spcPts val="600"/>
              </a:spcAft>
              <a:buClrTx/>
              <a:buNone/>
            </a:pPr>
            <a:r>
              <a:rPr lang="en-US" sz="2000" kern="0" dirty="0">
                <a:solidFill>
                  <a:schemeClr val="tx1"/>
                </a:solidFill>
                <a:latin typeface="+mj-lt"/>
              </a:rPr>
              <a:t>After making a final decision and having it approved, promptly provide notice to the claimant as provided in M21-1, Part III, Subpart v, 2.B.1.b.</a:t>
            </a:r>
          </a:p>
          <a:p>
            <a:pPr>
              <a:spcBef>
                <a:spcPts val="0"/>
              </a:spcBef>
              <a:spcAft>
                <a:spcPts val="600"/>
              </a:spcAft>
              <a:buClrTx/>
              <a:buFont typeface="Arial" panose="020B0604020202020204" pitchFamily="34" charset="0"/>
              <a:buChar char="•"/>
            </a:pPr>
            <a:r>
              <a:rPr lang="en-US" sz="2000" kern="0" dirty="0">
                <a:solidFill>
                  <a:schemeClr val="tx1"/>
                </a:solidFill>
                <a:latin typeface="+mj-lt"/>
              </a:rPr>
              <a:t>Can use PCGL “GP2 Post: Character of Discharge” or use RADL but free text will be needed. </a:t>
            </a:r>
          </a:p>
          <a:p>
            <a:pPr marL="0" indent="0">
              <a:spcBef>
                <a:spcPts val="0"/>
              </a:spcBef>
              <a:spcAft>
                <a:spcPts val="600"/>
              </a:spcAft>
              <a:buClrTx/>
              <a:buNone/>
            </a:pPr>
            <a:r>
              <a:rPr lang="en-US" sz="2000" kern="0" dirty="0">
                <a:solidFill>
                  <a:schemeClr val="tx1"/>
                </a:solidFill>
                <a:latin typeface="+mj-lt"/>
              </a:rPr>
              <a:t>If the decision is unfavorable, advise the claimant of the </a:t>
            </a:r>
          </a:p>
          <a:p>
            <a:pPr>
              <a:spcBef>
                <a:spcPts val="0"/>
              </a:spcBef>
              <a:buClrTx/>
              <a:buFont typeface="Arial" panose="020B0604020202020204" pitchFamily="34" charset="0"/>
              <a:buChar char="•"/>
            </a:pPr>
            <a:r>
              <a:rPr lang="en-US" sz="2000" dirty="0">
                <a:solidFill>
                  <a:schemeClr val="tx1"/>
                </a:solidFill>
                <a:latin typeface="+mj-lt"/>
              </a:rPr>
              <a:t>decision’s effect on his/her entitlement to VA benefits, and</a:t>
            </a:r>
          </a:p>
          <a:p>
            <a:pPr>
              <a:buClrTx/>
              <a:buFont typeface="Arial" panose="020B0604020202020204" pitchFamily="34" charset="0"/>
              <a:buChar char="•"/>
            </a:pPr>
            <a:r>
              <a:rPr lang="en-US" sz="2000" dirty="0">
                <a:solidFill>
                  <a:schemeClr val="tx1"/>
                </a:solidFill>
                <a:latin typeface="+mj-lt"/>
              </a:rPr>
              <a:t>procedure for asking the service department that declared his/her COD to review it.</a:t>
            </a:r>
          </a:p>
          <a:p>
            <a:pPr marL="0" indent="0">
              <a:buClrTx/>
              <a:buNone/>
            </a:pPr>
            <a:r>
              <a:rPr lang="en-US" sz="2000" dirty="0">
                <a:solidFill>
                  <a:schemeClr val="tx1"/>
                </a:solidFill>
                <a:latin typeface="+mj-lt"/>
              </a:rPr>
              <a:t>Allows eligibility to medical treatment under </a:t>
            </a:r>
            <a:r>
              <a:rPr lang="en-US" sz="2000" dirty="0">
                <a:solidFill>
                  <a:schemeClr val="tx1"/>
                </a:solidFill>
                <a:latin typeface="+mj-lt"/>
                <a:hlinkClick r:id="rId7">
                  <a:extLst>
                    <a:ext uri="{A12FA001-AC4F-418D-AE19-62706E023703}">
                      <ahyp:hlinkClr xmlns:ahyp="http://schemas.microsoft.com/office/drawing/2018/hyperlinkcolor" val="tx"/>
                    </a:ext>
                  </a:extLst>
                </a:hlinkClick>
              </a:rPr>
              <a:t>38 U.S.C. Chapter 17</a:t>
            </a:r>
            <a:endParaRPr lang="en-US" sz="2000" dirty="0">
              <a:solidFill>
                <a:schemeClr val="tx1"/>
              </a:solidFill>
              <a:latin typeface="+mj-lt"/>
            </a:endParaRPr>
          </a:p>
          <a:p>
            <a:pPr>
              <a:buClrTx/>
              <a:buFont typeface="Arial" panose="020B0604020202020204" pitchFamily="34" charset="0"/>
              <a:buChar char="•"/>
            </a:pPr>
            <a:r>
              <a:rPr lang="en-US" sz="2000" dirty="0">
                <a:solidFill>
                  <a:schemeClr val="tx1"/>
                </a:solidFill>
                <a:latin typeface="+mj-lt"/>
              </a:rPr>
              <a:t>in addition to the actions outlined in the cell above, </a:t>
            </a:r>
          </a:p>
          <a:p>
            <a:pPr>
              <a:buClrTx/>
              <a:buFont typeface="Arial" panose="020B0604020202020204" pitchFamily="34" charset="0"/>
              <a:buChar char="•"/>
            </a:pPr>
            <a:r>
              <a:rPr lang="en-US" sz="2000" dirty="0">
                <a:solidFill>
                  <a:schemeClr val="tx1"/>
                </a:solidFill>
                <a:latin typeface="+mj-lt"/>
              </a:rPr>
              <a:t>enclose </a:t>
            </a:r>
            <a:r>
              <a:rPr lang="en-US" sz="2000" i="1" dirty="0">
                <a:solidFill>
                  <a:schemeClr val="tx1"/>
                </a:solidFill>
                <a:latin typeface="+mj-lt"/>
                <a:hlinkClick r:id="rId8">
                  <a:extLst>
                    <a:ext uri="{A12FA001-AC4F-418D-AE19-62706E023703}">
                      <ahyp:hlinkClr xmlns:ahyp="http://schemas.microsoft.com/office/drawing/2018/hyperlinkcolor" val="tx"/>
                    </a:ext>
                  </a:extLst>
                </a:hlinkClick>
              </a:rPr>
              <a:t>VA Form 21-526EZ</a:t>
            </a:r>
            <a:r>
              <a:rPr lang="en-US" sz="2000" dirty="0">
                <a:solidFill>
                  <a:schemeClr val="tx1"/>
                </a:solidFill>
                <a:latin typeface="+mj-lt"/>
              </a:rPr>
              <a:t>, and</a:t>
            </a:r>
          </a:p>
          <a:p>
            <a:pPr>
              <a:buClrTx/>
              <a:buFont typeface="Arial" panose="020B0604020202020204" pitchFamily="34" charset="0"/>
              <a:buChar char="•"/>
            </a:pPr>
            <a:r>
              <a:rPr lang="en-US" sz="2000" dirty="0">
                <a:solidFill>
                  <a:schemeClr val="tx1"/>
                </a:solidFill>
                <a:latin typeface="+mj-lt"/>
              </a:rPr>
              <a:t>invite the former service member to claim entitlement to SC for treatment purposes for any specific conditions believed to be related to his/her service.</a:t>
            </a:r>
          </a:p>
          <a:p>
            <a:pPr marL="0" indent="0">
              <a:buNone/>
            </a:pPr>
            <a:endParaRPr lang="en-US" sz="2000" dirty="0">
              <a:solidFill>
                <a:schemeClr val="tx1"/>
              </a:solidFill>
              <a:latin typeface="+mj-lt"/>
            </a:endParaRPr>
          </a:p>
          <a:p>
            <a:pPr marL="0" indent="0">
              <a:spcBef>
                <a:spcPts val="0"/>
              </a:spcBef>
              <a:spcAft>
                <a:spcPts val="600"/>
              </a:spcAft>
              <a:buNone/>
            </a:pPr>
            <a:r>
              <a:rPr lang="en-US" sz="2000" kern="0" dirty="0">
                <a:solidFill>
                  <a:schemeClr val="tx1"/>
                </a:solidFill>
                <a:latin typeface="+mj-lt"/>
              </a:rPr>
              <a:t> </a:t>
            </a:r>
          </a:p>
        </p:txBody>
      </p:sp>
    </p:spTree>
    <p:extLst>
      <p:ext uri="{BB962C8B-B14F-4D97-AF65-F5344CB8AC3E}">
        <p14:creationId xmlns:p14="http://schemas.microsoft.com/office/powerpoint/2010/main" val="2102193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ea typeface="Times New Roman"/>
              </a:rPr>
              <a:t>Notifying VA and Non-VA Entities</a:t>
            </a:r>
            <a:r>
              <a:rPr lang="en-US" sz="2925" dirty="0">
                <a:effectLst>
                  <a:outerShdw blurRad="38100" dist="38100" dir="2700000" algn="tl">
                    <a:srgbClr val="000000">
                      <a:alpha val="43137"/>
                    </a:srgbClr>
                  </a:outerShdw>
                </a:effectLst>
                <a:latin typeface="Times New Roman"/>
                <a:ea typeface="Times New Roman"/>
              </a:rPr>
              <a:t>	</a:t>
            </a:r>
            <a:endParaRPr lang="en-US" sz="2925" dirty="0">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Bef>
                <a:spcPts val="1800"/>
              </a:spcBef>
            </a:pPr>
            <a:endParaRPr lang="en-US" sz="45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44</a:t>
            </a:fld>
            <a:endParaRPr lang="en-US" dirty="0"/>
          </a:p>
        </p:txBody>
      </p:sp>
      <p:sp>
        <p:nvSpPr>
          <p:cNvPr id="8" name="Content Placeholder 2"/>
          <p:cNvSpPr txBox="1">
            <a:spLocks/>
          </p:cNvSpPr>
          <p:nvPr>
            <p:custDataLst>
              <p:tags r:id="rId4"/>
            </p:custDataLst>
          </p:nvPr>
        </p:nvSpPr>
        <p:spPr bwMode="auto">
          <a:xfrm>
            <a:off x="425003" y="1948735"/>
            <a:ext cx="8261797" cy="70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spcBef>
                <a:spcPts val="0"/>
              </a:spcBef>
              <a:spcAft>
                <a:spcPts val="600"/>
              </a:spcAft>
              <a:buNone/>
            </a:pPr>
            <a:r>
              <a:rPr lang="en-US" sz="2400" kern="0" dirty="0">
                <a:solidFill>
                  <a:schemeClr val="tx1"/>
                </a:solidFill>
                <a:latin typeface="+mj-lt"/>
              </a:rPr>
              <a:t>After making a COD determination at the request of a VA or non-VA entity,  </a:t>
            </a:r>
          </a:p>
        </p:txBody>
      </p:sp>
      <p:sp>
        <p:nvSpPr>
          <p:cNvPr id="5" name="TextBox 4">
            <a:extLst>
              <a:ext uri="{FF2B5EF4-FFF2-40B4-BE49-F238E27FC236}">
                <a16:creationId xmlns:a16="http://schemas.microsoft.com/office/drawing/2014/main" id="{09F91EED-1EA8-467F-87A5-81E3C9976B31}"/>
              </a:ext>
            </a:extLst>
          </p:cNvPr>
          <p:cNvSpPr txBox="1"/>
          <p:nvPr>
            <p:custDataLst>
              <p:tags r:id="rId5"/>
            </p:custDataLst>
          </p:nvPr>
        </p:nvSpPr>
        <p:spPr>
          <a:xfrm>
            <a:off x="598098" y="3110684"/>
            <a:ext cx="8229600" cy="1184940"/>
          </a:xfrm>
          <a:prstGeom prst="rect">
            <a:avLst/>
          </a:prstGeom>
          <a:noFill/>
        </p:spPr>
        <p:txBody>
          <a:bodyPr wrap="square" rtlCol="0">
            <a:spAutoFit/>
          </a:bodyPr>
          <a:lstStyle/>
          <a:p>
            <a:pPr marL="461963" indent="-236538">
              <a:spcBef>
                <a:spcPts val="0"/>
              </a:spcBef>
              <a:spcAft>
                <a:spcPts val="600"/>
              </a:spcAft>
              <a:buClr>
                <a:schemeClr val="tx1"/>
              </a:buClr>
              <a:buFont typeface="Arial" panose="020B0604020202020204" pitchFamily="34" charset="0"/>
              <a:buChar char="•"/>
            </a:pPr>
            <a:r>
              <a:rPr lang="en-US" sz="2200" kern="0" dirty="0">
                <a:latin typeface="+mj-lt"/>
              </a:rPr>
              <a:t>notify the entity of the outcome of the determination, and</a:t>
            </a:r>
          </a:p>
          <a:p>
            <a:pPr marL="461963" indent="-236538">
              <a:spcBef>
                <a:spcPts val="0"/>
              </a:spcBef>
              <a:spcAft>
                <a:spcPts val="600"/>
              </a:spcAft>
              <a:buClr>
                <a:schemeClr val="tx1"/>
              </a:buClr>
              <a:buFont typeface="Arial" panose="020B0604020202020204" pitchFamily="34" charset="0"/>
              <a:buChar char="•"/>
            </a:pPr>
            <a:r>
              <a:rPr lang="en-US" sz="2200" kern="0" dirty="0">
                <a:latin typeface="+mj-lt"/>
              </a:rPr>
              <a:t>follow the instructions in M21-1, Part III, Subpart v, 1.B.1.i and M21-1 Part III.v.7.A.7.a-e (for requests of COD by VHA)</a:t>
            </a:r>
          </a:p>
        </p:txBody>
      </p:sp>
    </p:spTree>
    <p:extLst>
      <p:ext uri="{BB962C8B-B14F-4D97-AF65-F5344CB8AC3E}">
        <p14:creationId xmlns:p14="http://schemas.microsoft.com/office/powerpoint/2010/main" val="3236517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lstStyle/>
          <a:p>
            <a:r>
              <a:rPr lang="en-US" dirty="0"/>
              <a:t>Questions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45</a:t>
            </a:fld>
            <a:endParaRPr lang="en-US" dirty="0"/>
          </a:p>
        </p:txBody>
      </p:sp>
    </p:spTree>
    <p:extLst>
      <p:ext uri="{BB962C8B-B14F-4D97-AF65-F5344CB8AC3E}">
        <p14:creationId xmlns:p14="http://schemas.microsoft.com/office/powerpoint/2010/main" val="367634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hangingPunct="0"/>
            <a:r>
              <a:rPr lang="en-US" dirty="0">
                <a:latin typeface="+mj-lt"/>
                <a:ea typeface="Times New Roman"/>
              </a:rPr>
              <a:t>M21-1 Part III, Subpart v, Chapter 1, Section A, General Information on Administrative Decisions</a:t>
            </a:r>
          </a:p>
          <a:p>
            <a:pPr marL="225425" indent="-225425" hangingPunct="0"/>
            <a:r>
              <a:rPr lang="en-US" dirty="0">
                <a:latin typeface="+mj-lt"/>
                <a:ea typeface="Times New Roman"/>
              </a:rPr>
              <a:t>M21-1 Part III, Subpart v, Chapter 1, Section B, Statutory Bar to Benefits and Character of Discharge (COD)</a:t>
            </a:r>
          </a:p>
          <a:p>
            <a:pPr marL="225425" indent="-225425" hangingPunct="0"/>
            <a:r>
              <a:rPr lang="en-US" dirty="0">
                <a:latin typeface="+mj-lt"/>
                <a:ea typeface="Times New Roman"/>
              </a:rPr>
              <a:t>M21-1 Part III, Subpart v, Chapter 1, Section E, Insanity Determinations</a:t>
            </a:r>
          </a:p>
          <a:p>
            <a:pPr marL="225425" indent="-225425" hangingPunct="0"/>
            <a:r>
              <a:rPr lang="en-US" dirty="0">
                <a:latin typeface="+mj-lt"/>
                <a:ea typeface="Times New Roman"/>
              </a:rPr>
              <a:t>M21-1 Part III, Subpart v, Chapter 7, Section A, Eligibility for Hospital, Nursing Home, Domiciliary, and Medical Care</a:t>
            </a:r>
          </a:p>
          <a:p>
            <a:pPr marL="225425" indent="-225425" hangingPunct="0"/>
            <a:r>
              <a:rPr lang="en-US" dirty="0">
                <a:latin typeface="+mj-lt"/>
                <a:ea typeface="Times New Roman"/>
              </a:rPr>
              <a:t>M21-1 Part IX, Subpart ii, Chapter 2, Ratings for Special Purposes</a:t>
            </a:r>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67939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COD Requirement</a:t>
            </a:r>
          </a:p>
        </p:txBody>
      </p:sp>
      <p:sp>
        <p:nvSpPr>
          <p:cNvPr id="3" name="Content Placeholder 2"/>
          <p:cNvSpPr>
            <a:spLocks noGrp="1"/>
          </p:cNvSpPr>
          <p:nvPr>
            <p:ph idx="1"/>
            <p:custDataLst>
              <p:tags r:id="rId2"/>
            </p:custDataLst>
          </p:nvPr>
        </p:nvSpPr>
        <p:spPr>
          <a:xfrm>
            <a:off x="457200" y="2057400"/>
            <a:ext cx="8229600" cy="3916363"/>
          </a:xfrm>
        </p:spPr>
        <p:txBody>
          <a:bodyPr/>
          <a:lstStyle/>
          <a:p>
            <a:pPr hangingPunct="0"/>
            <a:r>
              <a:rPr lang="en-US" dirty="0">
                <a:latin typeface="+mj-lt"/>
                <a:ea typeface="Times New Roman"/>
              </a:rPr>
              <a:t>A Veteran’s COD must be under other than dishonorable conditions to establish eligibility for VA benefits based on that individual’s military service.</a:t>
            </a:r>
          </a:p>
          <a:p>
            <a:endParaRPr lang="en-US" dirty="0">
              <a:latin typeface="+mj-lt"/>
            </a:endParaRPr>
          </a:p>
          <a:p>
            <a:r>
              <a:rPr lang="en-US" dirty="0">
                <a:latin typeface="+mj-lt"/>
                <a:ea typeface="Times New Roman"/>
              </a:rPr>
              <a:t>Service members (SM) who are determined to have been discharged under the regulatory bars described in 38 CFR 3.12(d), are eligible for health care. </a:t>
            </a:r>
          </a:p>
          <a:p>
            <a:endParaRPr lang="en-US" dirty="0">
              <a:latin typeface="+mj-lt"/>
              <a:ea typeface="Times New Roman"/>
            </a:endParaRPr>
          </a:p>
          <a:p>
            <a:r>
              <a:rPr lang="en-US" b="1" u="sng" dirty="0">
                <a:latin typeface="+mj-lt"/>
                <a:ea typeface="Times New Roman"/>
              </a:rPr>
              <a:t>Note:</a:t>
            </a:r>
            <a:r>
              <a:rPr lang="en-US" b="1" dirty="0">
                <a:latin typeface="+mj-lt"/>
                <a:ea typeface="Times New Roman"/>
              </a:rPr>
              <a:t> </a:t>
            </a:r>
            <a:r>
              <a:rPr lang="en-US" dirty="0">
                <a:latin typeface="+mj-lt"/>
                <a:ea typeface="Times New Roman"/>
              </a:rPr>
              <a:t>Veterans who have a Bad Conduct Discharge (BCD) are not eligible for health care under Chapter 17 of 38 USC. </a:t>
            </a:r>
          </a:p>
          <a:p>
            <a:endParaRPr lang="en-US" dirty="0">
              <a:latin typeface="+mj-lt"/>
            </a:endParaRPr>
          </a:p>
          <a:p>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45185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When is a COD Initiated</a:t>
            </a:r>
          </a:p>
        </p:txBody>
      </p:sp>
      <p:sp>
        <p:nvSpPr>
          <p:cNvPr id="3" name="Content Placeholder 2"/>
          <p:cNvSpPr>
            <a:spLocks noGrp="1"/>
          </p:cNvSpPr>
          <p:nvPr>
            <p:ph idx="1"/>
            <p:custDataLst>
              <p:tags r:id="rId2"/>
            </p:custDataLst>
          </p:nvPr>
        </p:nvSpPr>
        <p:spPr>
          <a:xfrm>
            <a:off x="457200" y="2057400"/>
            <a:ext cx="8229600" cy="420329"/>
          </a:xfrm>
        </p:spPr>
        <p:txBody>
          <a:bodyPr>
            <a:normAutofit/>
          </a:bodyPr>
          <a:lstStyle/>
          <a:p>
            <a:pPr hangingPunct="0"/>
            <a:r>
              <a:rPr lang="en-US" dirty="0">
                <a:latin typeface="+mj-lt"/>
                <a:ea typeface="Times New Roman"/>
              </a:rPr>
              <a:t>A service member’s COD is put at issue when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dirty="0"/>
          </a:p>
        </p:txBody>
      </p:sp>
      <p:sp>
        <p:nvSpPr>
          <p:cNvPr id="5" name="TextBox 4">
            <a:extLst>
              <a:ext uri="{FF2B5EF4-FFF2-40B4-BE49-F238E27FC236}">
                <a16:creationId xmlns:a16="http://schemas.microsoft.com/office/drawing/2014/main" id="{66C9D8EE-F013-4723-8F5D-5613E0D274E7}"/>
              </a:ext>
            </a:extLst>
          </p:cNvPr>
          <p:cNvSpPr txBox="1"/>
          <p:nvPr>
            <p:custDataLst>
              <p:tags r:id="rId4"/>
            </p:custDataLst>
          </p:nvPr>
        </p:nvSpPr>
        <p:spPr>
          <a:xfrm>
            <a:off x="462116" y="2477750"/>
            <a:ext cx="7875639" cy="1708160"/>
          </a:xfrm>
          <a:prstGeom prst="rect">
            <a:avLst/>
          </a:prstGeom>
          <a:noFill/>
        </p:spPr>
        <p:txBody>
          <a:bodyPr wrap="square" rtlCol="0">
            <a:spAutoFit/>
          </a:bodyPr>
          <a:lstStyle/>
          <a:p>
            <a:pPr marL="225425" indent="-225425" hangingPunct="0">
              <a:spcAft>
                <a:spcPts val="600"/>
              </a:spcAft>
              <a:buClr>
                <a:schemeClr val="tx1"/>
              </a:buClr>
              <a:buFont typeface="Arial" panose="020B0604020202020204" pitchFamily="34" charset="0"/>
              <a:buChar char="•"/>
            </a:pPr>
            <a:r>
              <a:rPr lang="en-US" sz="2000" dirty="0">
                <a:latin typeface="+mj-lt"/>
                <a:ea typeface="Times New Roman"/>
              </a:rPr>
              <a:t>a claim for VA benefits is received from a SM or other eligible party </a:t>
            </a:r>
          </a:p>
          <a:p>
            <a:pPr marL="225425" indent="-225425" hangingPunct="0">
              <a:spcAft>
                <a:spcPts val="600"/>
              </a:spcAft>
              <a:buClr>
                <a:schemeClr val="tx1"/>
              </a:buClr>
              <a:buFont typeface="Arial" panose="020B0604020202020204" pitchFamily="34" charset="0"/>
              <a:buChar char="•"/>
            </a:pPr>
            <a:r>
              <a:rPr lang="en-US" sz="2000" dirty="0">
                <a:latin typeface="+mj-lt"/>
                <a:ea typeface="Times New Roman"/>
              </a:rPr>
              <a:t>a request for a COD determination has been received from another VA department, a different Federal agency, or a state agency  </a:t>
            </a:r>
          </a:p>
        </p:txBody>
      </p:sp>
    </p:spTree>
    <p:extLst>
      <p:ext uri="{BB962C8B-B14F-4D97-AF65-F5344CB8AC3E}">
        <p14:creationId xmlns:p14="http://schemas.microsoft.com/office/powerpoint/2010/main" val="185308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When COD is Binding</a:t>
            </a:r>
          </a:p>
        </p:txBody>
      </p:sp>
      <p:sp>
        <p:nvSpPr>
          <p:cNvPr id="3" name="Content Placeholder 2"/>
          <p:cNvSpPr>
            <a:spLocks noGrp="1"/>
          </p:cNvSpPr>
          <p:nvPr>
            <p:ph idx="1"/>
            <p:custDataLst>
              <p:tags r:id="rId2"/>
            </p:custDataLst>
          </p:nvPr>
        </p:nvSpPr>
        <p:spPr>
          <a:xfrm>
            <a:off x="457200" y="2057401"/>
            <a:ext cx="8229600" cy="695631"/>
          </a:xfrm>
        </p:spPr>
        <p:txBody>
          <a:bodyPr>
            <a:normAutofit lnSpcReduction="10000"/>
          </a:bodyPr>
          <a:lstStyle/>
          <a:p>
            <a:pPr hangingPunct="0"/>
            <a:r>
              <a:rPr lang="en-US" dirty="0">
                <a:latin typeface="+mj-lt"/>
                <a:ea typeface="Times New Roman"/>
              </a:rPr>
              <a:t>The military’s characterization of service is binding on VA if the discharge is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dirty="0"/>
          </a:p>
        </p:txBody>
      </p:sp>
      <p:sp>
        <p:nvSpPr>
          <p:cNvPr id="5" name="TextBox 4">
            <a:extLst>
              <a:ext uri="{FF2B5EF4-FFF2-40B4-BE49-F238E27FC236}">
                <a16:creationId xmlns:a16="http://schemas.microsoft.com/office/drawing/2014/main" id="{5CBEA798-50C5-4C76-86B7-2771E7FFB9FA}"/>
              </a:ext>
            </a:extLst>
          </p:cNvPr>
          <p:cNvSpPr txBox="1"/>
          <p:nvPr>
            <p:custDataLst>
              <p:tags r:id="rId4"/>
            </p:custDataLst>
          </p:nvPr>
        </p:nvSpPr>
        <p:spPr>
          <a:xfrm>
            <a:off x="457200" y="2922831"/>
            <a:ext cx="8249265" cy="1169551"/>
          </a:xfrm>
          <a:prstGeom prst="rect">
            <a:avLst/>
          </a:prstGeom>
          <a:noFill/>
        </p:spPr>
        <p:txBody>
          <a:bodyPr wrap="square" rtlCol="0">
            <a:spAutoFit/>
          </a:bodyPr>
          <a:lstStyle/>
          <a:p>
            <a:pPr marL="461963" indent="-236538" hangingPunct="0">
              <a:spcAft>
                <a:spcPts val="600"/>
              </a:spcAft>
              <a:buClr>
                <a:schemeClr val="tx1"/>
              </a:buClr>
              <a:buFont typeface="Arial" panose="020B0604020202020204" pitchFamily="34" charset="0"/>
              <a:buChar char="•"/>
            </a:pPr>
            <a:r>
              <a:rPr lang="en-US" sz="2000" dirty="0">
                <a:latin typeface="+mj-lt"/>
                <a:ea typeface="Times New Roman"/>
              </a:rPr>
              <a:t>honorable</a:t>
            </a:r>
          </a:p>
          <a:p>
            <a:pPr marL="461963" indent="-236538" hangingPunct="0">
              <a:spcAft>
                <a:spcPts val="600"/>
              </a:spcAft>
              <a:buClr>
                <a:schemeClr val="tx1"/>
              </a:buClr>
              <a:buFont typeface="Arial" panose="020B0604020202020204" pitchFamily="34" charset="0"/>
              <a:buChar char="•"/>
            </a:pPr>
            <a:r>
              <a:rPr lang="en-US" sz="2000" dirty="0">
                <a:latin typeface="+mj-lt"/>
                <a:ea typeface="Times New Roman"/>
              </a:rPr>
              <a:t>under honorable conditions (UHC), or</a:t>
            </a:r>
          </a:p>
          <a:p>
            <a:pPr marL="461963" indent="-236538" hangingPunct="0">
              <a:spcAft>
                <a:spcPts val="600"/>
              </a:spcAft>
              <a:buClr>
                <a:schemeClr val="tx1"/>
              </a:buClr>
              <a:buFont typeface="Arial" panose="020B0604020202020204" pitchFamily="34" charset="0"/>
              <a:buChar char="•"/>
            </a:pPr>
            <a:r>
              <a:rPr lang="en-US" sz="2000" dirty="0">
                <a:latin typeface="+mj-lt"/>
                <a:ea typeface="Times New Roman"/>
              </a:rPr>
              <a:t>general.* </a:t>
            </a:r>
          </a:p>
        </p:txBody>
      </p:sp>
      <p:sp>
        <p:nvSpPr>
          <p:cNvPr id="6" name="TextBox 5">
            <a:extLst>
              <a:ext uri="{FF2B5EF4-FFF2-40B4-BE49-F238E27FC236}">
                <a16:creationId xmlns:a16="http://schemas.microsoft.com/office/drawing/2014/main" id="{0EDB1146-20E6-49DC-A554-19B8FA95C54E}"/>
              </a:ext>
            </a:extLst>
          </p:cNvPr>
          <p:cNvSpPr txBox="1"/>
          <p:nvPr>
            <p:custDataLst>
              <p:tags r:id="rId5"/>
            </p:custDataLst>
          </p:nvPr>
        </p:nvSpPr>
        <p:spPr>
          <a:xfrm>
            <a:off x="446161" y="4096533"/>
            <a:ext cx="7590503" cy="1646605"/>
          </a:xfrm>
          <a:prstGeom prst="rect">
            <a:avLst/>
          </a:prstGeom>
          <a:noFill/>
        </p:spPr>
        <p:txBody>
          <a:bodyPr wrap="square" rtlCol="0">
            <a:spAutoFit/>
          </a:bodyPr>
          <a:lstStyle/>
          <a:p>
            <a:pPr>
              <a:spcAft>
                <a:spcPts val="600"/>
              </a:spcAft>
            </a:pPr>
            <a:r>
              <a:rPr lang="en-US" sz="2000" dirty="0"/>
              <a:t>*General discharge may need an administrative decision based upon the narrative reason for separation.   </a:t>
            </a:r>
          </a:p>
          <a:p>
            <a:pPr>
              <a:spcAft>
                <a:spcPts val="600"/>
              </a:spcAft>
            </a:pPr>
            <a:r>
              <a:rPr lang="en-US" sz="2000" b="1" i="1" dirty="0"/>
              <a:t>Exception: </a:t>
            </a:r>
            <a:r>
              <a:rPr lang="en-US" dirty="0"/>
              <a:t>Any character of service listed above is binding on VA, irrespective of the separation reason, unless the separation reason is one listed as a bar to benefits under </a:t>
            </a:r>
            <a:r>
              <a:rPr lang="en-US" dirty="0">
                <a:hlinkClick r:id="rId8"/>
              </a:rPr>
              <a:t>38 U.S.C. 5303(a)</a:t>
            </a:r>
            <a:r>
              <a:rPr lang="en-US" dirty="0"/>
              <a:t>. </a:t>
            </a:r>
            <a:endParaRPr lang="en-US" sz="2000" b="1" i="1" dirty="0"/>
          </a:p>
        </p:txBody>
      </p:sp>
    </p:spTree>
    <p:extLst>
      <p:ext uri="{BB962C8B-B14F-4D97-AF65-F5344CB8AC3E}">
        <p14:creationId xmlns:p14="http://schemas.microsoft.com/office/powerpoint/2010/main" val="44971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Formal Findings Required for OTH Discharges</a:t>
            </a:r>
          </a:p>
        </p:txBody>
      </p:sp>
      <p:sp>
        <p:nvSpPr>
          <p:cNvPr id="3" name="Content Placeholder 2"/>
          <p:cNvSpPr>
            <a:spLocks noGrp="1"/>
          </p:cNvSpPr>
          <p:nvPr>
            <p:ph idx="1"/>
            <p:custDataLst>
              <p:tags r:id="rId2"/>
            </p:custDataLst>
          </p:nvPr>
        </p:nvSpPr>
        <p:spPr>
          <a:xfrm>
            <a:off x="457200" y="2057401"/>
            <a:ext cx="8229600" cy="410496"/>
          </a:xfrm>
        </p:spPr>
        <p:txBody>
          <a:bodyPr>
            <a:normAutofit/>
          </a:bodyPr>
          <a:lstStyle/>
          <a:p>
            <a:pPr hangingPunct="0"/>
            <a:r>
              <a:rPr lang="en-US" dirty="0">
                <a:latin typeface="+mj-lt"/>
                <a:ea typeface="Times New Roman"/>
              </a:rPr>
              <a:t>A formal COD determination is required when the discharge is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dirty="0"/>
          </a:p>
        </p:txBody>
      </p:sp>
      <p:sp>
        <p:nvSpPr>
          <p:cNvPr id="5" name="TextBox 4">
            <a:extLst>
              <a:ext uri="{FF2B5EF4-FFF2-40B4-BE49-F238E27FC236}">
                <a16:creationId xmlns:a16="http://schemas.microsoft.com/office/drawing/2014/main" id="{D1EE80FA-8B67-4D28-A098-7E6DECFF5BEC}"/>
              </a:ext>
            </a:extLst>
          </p:cNvPr>
          <p:cNvSpPr txBox="1"/>
          <p:nvPr>
            <p:custDataLst>
              <p:tags r:id="rId4"/>
            </p:custDataLst>
          </p:nvPr>
        </p:nvSpPr>
        <p:spPr>
          <a:xfrm>
            <a:off x="457200" y="2565569"/>
            <a:ext cx="7964129" cy="1169551"/>
          </a:xfrm>
          <a:prstGeom prst="rect">
            <a:avLst/>
          </a:prstGeom>
          <a:noFill/>
        </p:spPr>
        <p:txBody>
          <a:bodyPr wrap="square" rtlCol="0">
            <a:spAutoFit/>
          </a:bodyPr>
          <a:lstStyle/>
          <a:p>
            <a:pPr marL="461963" indent="-236538" hangingPunct="0">
              <a:spcAft>
                <a:spcPts val="600"/>
              </a:spcAft>
              <a:buClr>
                <a:schemeClr val="tx1"/>
              </a:buClr>
              <a:buFont typeface="Arial" panose="020B0604020202020204" pitchFamily="34" charset="0"/>
              <a:buChar char="•"/>
            </a:pPr>
            <a:r>
              <a:rPr lang="en-US" sz="2000" dirty="0">
                <a:latin typeface="+mj-lt"/>
                <a:ea typeface="Times New Roman"/>
              </a:rPr>
              <a:t>an undesirable discharge</a:t>
            </a:r>
          </a:p>
          <a:p>
            <a:pPr marL="461963" indent="-236538" hangingPunct="0">
              <a:spcAft>
                <a:spcPts val="600"/>
              </a:spcAft>
              <a:buClr>
                <a:schemeClr val="tx1"/>
              </a:buClr>
              <a:buFont typeface="Arial" panose="020B0604020202020204" pitchFamily="34" charset="0"/>
              <a:buChar char="•"/>
            </a:pPr>
            <a:r>
              <a:rPr lang="en-US" sz="2000" dirty="0">
                <a:latin typeface="+mj-lt"/>
                <a:ea typeface="Times New Roman"/>
              </a:rPr>
              <a:t>an Other than Honorable (OTH) discharge, or</a:t>
            </a:r>
          </a:p>
          <a:p>
            <a:pPr marL="461963" indent="-236538" hangingPunct="0">
              <a:spcAft>
                <a:spcPts val="600"/>
              </a:spcAft>
              <a:buClr>
                <a:schemeClr val="tx1"/>
              </a:buClr>
              <a:buFont typeface="Arial" panose="020B0604020202020204" pitchFamily="34" charset="0"/>
              <a:buChar char="•"/>
            </a:pPr>
            <a:r>
              <a:rPr lang="en-US" sz="2000" dirty="0">
                <a:latin typeface="+mj-lt"/>
                <a:ea typeface="Times New Roman"/>
              </a:rPr>
              <a:t>a bad conduct discharge (BCD).  </a:t>
            </a:r>
          </a:p>
        </p:txBody>
      </p:sp>
    </p:spTree>
    <p:extLst>
      <p:ext uri="{BB962C8B-B14F-4D97-AF65-F5344CB8AC3E}">
        <p14:creationId xmlns:p14="http://schemas.microsoft.com/office/powerpoint/2010/main" val="829477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haracter of Discharge (COD)&amp;quot;&quot;/&gt;&lt;property id=&quot;20307&quot; value=&quot;257&quot;/&gt;&lt;/object&gt;&lt;object type=&quot;3&quot; unique_id=&quot;10004&quot;&gt;&lt;property id=&quot;20148&quot; value=&quot;5&quot;/&gt;&lt;property id=&quot;20300&quot; value=&quot;Slide 2 - &amp;quot;Objectives&amp;quot;&quot;/&gt;&lt;property id=&quot;20307&quot; value=&quot;258&quot;/&gt;&lt;/object&gt;&lt;object type=&quot;3&quot; unique_id=&quot;10005&quot;&gt;&lt;property id=&quot;20148&quot; value=&quot;5&quot;/&gt;&lt;property id=&quot;20300&quot; value=&quot;Slide 3 - &amp;quot;Objectives&amp;quot;&quot;/&gt;&lt;property id=&quot;20307&quot; value=&quot;261&quot;/&gt;&lt;/object&gt;&lt;object type=&quot;3&quot; unique_id=&quot;10006&quot;&gt;&lt;property id=&quot;20148&quot; value=&quot;5&quot;/&gt;&lt;property id=&quot;20300&quot; value=&quot;Slide 4 - &amp;quot;References&amp;quot;&quot;/&gt;&lt;property id=&quot;20307&quot; value=&quot;259&quot;/&gt;&lt;/object&gt;&lt;object type=&quot;3&quot; unique_id=&quot;10007&quot;&gt;&lt;property id=&quot;20148&quot; value=&quot;5&quot;/&gt;&lt;property id=&quot;20300&quot; value=&quot;Slide 5 - &amp;quot;References&amp;quot;&quot;/&gt;&lt;property id=&quot;20307&quot; value=&quot;262&quot;/&gt;&lt;/object&gt;&lt;object type=&quot;3&quot; unique_id=&quot;10008&quot;&gt;&lt;property id=&quot;20148&quot; value=&quot;5&quot;/&gt;&lt;property id=&quot;20300&quot; value=&quot;Slide 6 - &amp;quot;COD Requirement&amp;quot;&quot;/&gt;&lt;property id=&quot;20307&quot; value=&quot;260&quot;/&gt;&lt;/object&gt;&lt;object type=&quot;3&quot; unique_id=&quot;10009&quot;&gt;&lt;property id=&quot;20148&quot; value=&quot;5&quot;/&gt;&lt;property id=&quot;20300&quot; value=&quot;Slide 7 - &amp;quot;When is a COD Initiated&amp;quot;&quot;/&gt;&lt;property id=&quot;20307&quot; value=&quot;263&quot;/&gt;&lt;/object&gt;&lt;object type=&quot;3&quot; unique_id=&quot;10010&quot;&gt;&lt;property id=&quot;20148&quot; value=&quot;5&quot;/&gt;&lt;property id=&quot;20300&quot; value=&quot;Slide 8 - &amp;quot;When COD is Binding&amp;quot;&quot;/&gt;&lt;property id=&quot;20307&quot; value=&quot;264&quot;/&gt;&lt;/object&gt;&lt;object type=&quot;3&quot; unique_id=&quot;10011&quot;&gt;&lt;property id=&quot;20148&quot; value=&quot;5&quot;/&gt;&lt;property id=&quot;20300&quot; value=&quot;Slide 9 - &amp;quot;Formal Findings Required for OTH Discharges&amp;quot;&quot;/&gt;&lt;property id=&quot;20307&quot; value=&quot;265&quot;/&gt;&lt;/object&gt;&lt;object type=&quot;3&quot; unique_id=&quot;10012&quot;&gt;&lt;property id=&quot;20148&quot; value=&quot;5&quot;/&gt;&lt;property id=&quot;20300&quot; value=&quot;Slide 10 - &amp;quot;When it is Not Necessary to Make a COD Determination&amp;quot;&quot;/&gt;&lt;property id=&quot;20307&quot; value=&quot;266&quot;/&gt;&lt;/object&gt;&lt;object type=&quot;3&quot; unique_id=&quot;10013&quot;&gt;&lt;property id=&quot;20148&quot; value=&quot;5&quot;/&gt;&lt;property id=&quot;20300&quot; value=&quot;Slide 11 - &amp;quot;Actions for Uncharacterized Separations&amp;quot;&quot;/&gt;&lt;property id=&quot;20307&quot; value=&quot;267&quot;/&gt;&lt;/object&gt;&lt;object type=&quot;3&quot; unique_id=&quot;10014&quot;&gt;&lt;property id=&quot;20148&quot; value=&quot;5&quot;/&gt;&lt;property id=&quot;20300&quot; value=&quot;Slide 12 - &amp;quot;Upgraded Discharges&amp;quot;&quot;/&gt;&lt;property id=&quot;20307&quot; value=&quot;268&quot;/&gt;&lt;/object&gt;&lt;object type=&quot;3&quot; unique_id=&quot;10015&quot;&gt;&lt;property id=&quot;20148&quot; value=&quot;5&quot;/&gt;&lt;property id=&quot;20300&quot; value=&quot;Slide 13 - &amp;quot;Was a Previous COD Decision Made&amp;quot;&quot;/&gt;&lt;property id=&quot;20307&quot; value=&quot;269&quot;/&gt;&lt;/object&gt;&lt;object type=&quot;3&quot; unique_id=&quot;10016&quot;&gt;&lt;property id=&quot;20148&quot; value=&quot;5&quot;/&gt;&lt;property id=&quot;20300&quot; value=&quot;Slide 14 - &amp;quot;Responsibility for COD Development and Determinations&amp;quot;&quot;/&gt;&lt;property id=&quot;20307&quot; value=&quot;271&quot;/&gt;&lt;/object&gt;&lt;object type=&quot;3&quot; unique_id=&quot;10017&quot;&gt;&lt;property id=&quot;20148&quot; value=&quot;5&quot;/&gt;&lt;property id=&quot;20300&quot; value=&quot;Slide 15 - &amp;quot;Evidence Required&amp;quot;&quot;/&gt;&lt;property id=&quot;20307&quot; value=&quot;273&quot;/&gt;&lt;/object&gt;&lt;object type=&quot;3&quot; unique_id=&quot;10018&quot;&gt;&lt;property id=&quot;20148&quot; value=&quot;5&quot;/&gt;&lt;property id=&quot;20300&quot; value=&quot;Slide 16 - &amp;quot;Requirement for Advance Notice&amp;quot;&quot;/&gt;&lt;property id=&quot;20307&quot; value=&quot;274&quot;/&gt;&lt;/object&gt;&lt;object type=&quot;3&quot; unique_id=&quot;10019&quot;&gt;&lt;property id=&quot;20148&quot; value=&quot;5&quot;/&gt;&lt;property id=&quot;20300&quot; value=&quot;Slide 17 - &amp;quot;Conditional Discharge&amp;quot;&quot;/&gt;&lt;property id=&quot;20307&quot; value=&quot;275&quot;/&gt;&lt;/object&gt;&lt;object type=&quot;3&quot; unique_id=&quot;10020&quot;&gt;&lt;property id=&quot;20148&quot; value=&quot;5&quot;/&gt;&lt;property id=&quot;20300&quot; value=&quot;Slide 18 - &amp;quot;When to Develop for Conditional Discharge&amp;quot;&quot;/&gt;&lt;property id=&quot;20307&quot; value=&quot;276&quot;/&gt;&lt;/object&gt;&lt;object type=&quot;3&quot; unique_id=&quot;10021&quot;&gt;&lt;property id=&quot;20148&quot; value=&quot;5&quot;/&gt;&lt;property id=&quot;20300&quot; value=&quot;Slide 19 - &amp;quot;Identify Need for Conditional Discharge Decision&amp;quot;&quot;/&gt;&lt;property id=&quot;20307&quot; value=&quot;277&quot;/&gt;&lt;/object&gt;&lt;object type=&quot;3&quot; unique_id=&quot;10022&quot;&gt;&lt;property id=&quot;20148&quot; value=&quot;5&quot;/&gt;&lt;property id=&quot;20300&quot; value=&quot;Slide 20 - &amp;quot;Determining Dates for Service for Conditional Discharge&amp;quot;&quot;/&gt;&lt;property id=&quot;20307&quot; value=&quot;278&quot;/&gt;&lt;/object&gt;&lt;object type=&quot;3&quot; unique_id=&quot;10023&quot;&gt;&lt;property id=&quot;20148&quot; value=&quot;5&quot;/&gt;&lt;property id=&quot;20300&quot; value=&quot;Slide 21 - &amp;quot;Statutory Bars under 38 CFR 3.12(c)&amp;quot;&quot;/&gt;&lt;property id=&quot;20307&quot; value=&quot;279&quot;/&gt;&lt;/object&gt;&lt;object type=&quot;3&quot; unique_id=&quot;10024&quot;&gt;&lt;property id=&quot;20148&quot; value=&quot;5&quot;/&gt;&lt;property id=&quot;20300&quot; value=&quot;Slide 22 - &amp;quot;Regulatory Bars under 38 CFR 3.12(d)&amp;quot;&quot;/&gt;&lt;property id=&quot;20307&quot; value=&quot;280&quot;/&gt;&lt;/object&gt;&lt;object type=&quot;3&quot; unique_id=&quot;10025&quot;&gt;&lt;property id=&quot;20148&quot; value=&quot;5&quot;/&gt;&lt;property id=&quot;20300&quot; value=&quot;Slide 23 - &amp;quot;Additional Info on GCM&amp;quot;&quot;/&gt;&lt;property id=&quot;20307&quot; value=&quot;281&quot;/&gt;&lt;/object&gt;&lt;object type=&quot;3&quot; unique_id=&quot;10026&quot;&gt;&lt;property id=&quot;20148&quot; value=&quot;5&quot;/&gt;&lt;property id=&quot;20300&quot; value=&quot;Slide 24 - &amp;quot;Additional Info on Alienage&amp;quot;&quot;/&gt;&lt;property id=&quot;20307&quot; value=&quot;282&quot;/&gt;&lt;/object&gt;&lt;object type=&quot;3&quot; unique_id=&quot;10027&quot;&gt;&lt;property id=&quot;20148&quot; value=&quot;5&quot;/&gt;&lt;property id=&quot;20300&quot; value=&quot;Slide 25 - &amp;quot;Additional Info on AWOL or UA&amp;quot;&quot;/&gt;&lt;property id=&quot;20307&quot; value=&quot;283&quot;/&gt;&lt;/object&gt;&lt;object type=&quot;3&quot; unique_id=&quot;10028&quot;&gt;&lt;property id=&quot;20148&quot; value=&quot;5&quot;/&gt;&lt;property id=&quot;20300&quot; value=&quot;Slide 26 - &amp;quot;Additional Info on AWOL or UA (Cont.)&amp;quot;&quot;/&gt;&lt;property id=&quot;20307&quot; value=&quot;284&quot;/&gt;&lt;/object&gt;&lt;object type=&quot;3&quot; unique_id=&quot;10029&quot;&gt;&lt;property id=&quot;20148&quot; value=&quot;5&quot;/&gt;&lt;property id=&quot;20300&quot; value=&quot;Slide 27 - &amp;quot;Additional Info on Moral Turpitude&amp;quot;&quot;/&gt;&lt;property id=&quot;20307&quot; value=&quot;285&quot;/&gt;&lt;/object&gt;&lt;object type=&quot;3&quot; unique_id=&quot;10030&quot;&gt;&lt;property id=&quot;20148&quot; value=&quot;5&quot;/&gt;&lt;property id=&quot;20300&quot; value=&quot;Slide 28 - &amp;quot;Additional Info on Willful and Persistent Misconduct&amp;quot;&quot;/&gt;&lt;property id=&quot;20307&quot; value=&quot;286&quot;/&gt;&lt;/object&gt;&lt;object type=&quot;3&quot; unique_id=&quot;10031&quot;&gt;&lt;property id=&quot;20148&quot; value=&quot;5&quot;/&gt;&lt;property id=&quot;20300&quot; value=&quot;Slide 29 - &amp;quot;Preparation of Administrative Decisions&amp;quot;&quot;/&gt;&lt;property id=&quot;20307&quot; value=&quot;287&quot;/&gt;&lt;/object&gt;&lt;object type=&quot;3&quot; unique_id=&quot;10032&quot;&gt;&lt;property id=&quot;20148&quot; value=&quot;5&quot;/&gt;&lt;property id=&quot;20300&quot; value=&quot;Slide 30 - &amp;quot;Making a Decision&amp;quot;&quot;/&gt;&lt;property id=&quot;20307&quot; value=&quot;288&quot;/&gt;&lt;/object&gt;&lt;object type=&quot;3&quot; unique_id=&quot;10033&quot;&gt;&lt;property id=&quot;20148&quot; value=&quot;5&quot;/&gt;&lt;property id=&quot;20300&quot; value=&quot;Slide 31 - &amp;quot;Evaluating the Evidence&amp;quot;&quot;/&gt;&lt;property id=&quot;20307&quot; value=&quot;289&quot;/&gt;&lt;/object&gt;&lt;object type=&quot;3&quot; unique_id=&quot;10034&quot;&gt;&lt;property id=&quot;20148&quot; value=&quot;5&quot;/&gt;&lt;property id=&quot;20300&quot; value=&quot;Slide 32 - &amp;quot;Health Care Benefits&amp;amp;#x09;&amp;quot;&quot;/&gt;&lt;property id=&quot;20307&quot; value=&quot;297&quot;/&gt;&lt;/object&gt;&lt;object type=&quot;3&quot; unique_id=&quot;10035&quot;&gt;&lt;property id=&quot;20148&quot; value=&quot;5&quot;/&gt;&lt;property id=&quot;20300&quot; value=&quot;Slide 33 - &amp;quot;Health Care Benefits (Cont.)&amp;amp;#x09;&amp;quot;&quot;/&gt;&lt;property id=&quot;20307&quot; value=&quot;298&quot;/&gt;&lt;/object&gt;&lt;object type=&quot;3&quot; unique_id=&quot;10036&quot;&gt;&lt;property id=&quot;20148&quot; value=&quot;5&quot;/&gt;&lt;property id=&quot;20300&quot; value=&quot;Slide 34 - &amp;quot;Format for COD Decision&amp;quot;&quot;/&gt;&lt;property id=&quot;20307&quot; value=&quot;290&quot;/&gt;&lt;/object&gt;&lt;object type=&quot;3&quot; unique_id=&quot;10037&quot;&gt;&lt;property id=&quot;20148&quot; value=&quot;5&quot;/&gt;&lt;property id=&quot;20300&quot; value=&quot;Slide 35 - &amp;quot;Format for COD Decision (Cont.)&amp;quot;&quot;/&gt;&lt;property id=&quot;20307&quot; value=&quot;291&quot;/&gt;&lt;/object&gt;&lt;object type=&quot;3&quot; unique_id=&quot;10038&quot;&gt;&lt;property id=&quot;20148&quot; value=&quot;5&quot;/&gt;&lt;property id=&quot;20300&quot; value=&quot;Slide 36 - &amp;quot;Approval of COD Decision&amp;amp;#x09;&amp;quot;&quot;/&gt;&lt;property id=&quot;20307&quot; value=&quot;296&quot;/&gt;&lt;/object&gt;&lt;object type=&quot;3&quot; unique_id=&quot;10039&quot;&gt;&lt;property id=&quot;20148&quot; value=&quot;5&quot;/&gt;&lt;property id=&quot;20300&quot; value=&quot;Slide 37 - &amp;quot;Effect of Insanity on VA Benefits&amp;quot;&quot;/&gt;&lt;property id=&quot;20307&quot; value=&quot;292&quot;/&gt;&lt;/object&gt;&lt;object type=&quot;3&quot; unique_id=&quot;10040&quot;&gt;&lt;property id=&quot;20148&quot; value=&quot;5&quot;/&gt;&lt;property id=&quot;20300&quot; value=&quot;Slide 38 - &amp;quot;Placing Insanity at Issue&amp;quot;&quot;/&gt;&lt;property id=&quot;20307&quot; value=&quot;293&quot;/&gt;&lt;/object&gt;&lt;object type=&quot;3&quot; unique_id=&quot;10041&quot;&gt;&lt;property id=&quot;20148&quot; value=&quot;5&quot;/&gt;&lt;property id=&quot;20300&quot; value=&quot;Slide 39 - &amp;quot;Developing Cases in which Insanity is an Issue&amp;quot;&quot;/&gt;&lt;property id=&quot;20307&quot; value=&quot;294&quot;/&gt;&lt;/object&gt;&lt;object type=&quot;3&quot; unique_id=&quot;10042&quot;&gt;&lt;property id=&quot;20148&quot; value=&quot;5&quot;/&gt;&lt;property id=&quot;20300&quot; value=&quot;Slide 40 - &amp;quot;Rating Decision on Insanity Issue&amp;quot;&quot;/&gt;&lt;property id=&quot;20307&quot; value=&quot;295&quot;/&gt;&lt;/object&gt;&lt;object type=&quot;3&quot; unique_id=&quot;10043&quot;&gt;&lt;property id=&quot;20148&quot; value=&quot;5&quot;/&gt;&lt;property id=&quot;20300&quot; value=&quot;Slide 41 - &amp;quot;Award Generation&amp;quot;&quot;/&gt;&lt;property id=&quot;20307&quot; value=&quot;303&quot;/&gt;&lt;/object&gt;&lt;object type=&quot;3&quot; unique_id=&quot;10044&quot;&gt;&lt;property id=&quot;20148&quot; value=&quot;5&quot;/&gt;&lt;property id=&quot;20300&quot; value=&quot;Slide 42 - &amp;quot;Updating Corporate Record&amp;amp;#x09;&amp;quot;&quot;/&gt;&lt;property id=&quot;20307&quot; value=&quot;301&quot;/&gt;&lt;/object&gt;&lt;object type=&quot;3&quot; unique_id=&quot;10045&quot;&gt;&lt;property id=&quot;20148&quot; value=&quot;5&quot;/&gt;&lt;property id=&quot;20300&quot; value=&quot;Slide 43 - &amp;quot;Notification of Final Decision&amp;amp;#x09;&amp;quot;&quot;/&gt;&lt;property id=&quot;20307&quot; value=&quot;299&quot;/&gt;&lt;/object&gt;&lt;object type=&quot;3&quot; unique_id=&quot;10046&quot;&gt;&lt;property id=&quot;20148&quot; value=&quot;5&quot;/&gt;&lt;property id=&quot;20300&quot; value=&quot;Slide 44 - &amp;quot;Notifying VA and Non-VA Entities&amp;amp;#x09;&amp;quot;&quot;/&gt;&lt;property id=&quot;20307&quot; value=&quot;300&quot;/&gt;&lt;/object&gt;&lt;object type=&quot;3&quot; unique_id=&quot;10047&quot;&gt;&lt;property id=&quot;20148&quot; value=&quot;5&quot;/&gt;&lt;property id=&quot;20300&quot; value=&quot;Slide 45 - &amp;quot;Questions&amp;quot;&quot;/&gt;&lt;property id=&quot;20307&quot; value=&quot;302&quot;/&gt;&lt;/object&gt;&lt;/object&gt;&lt;object type=&quot;8&quot; unique_id=&quot;1013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41E960CC-330A-497E-B127-A5D4D16C3E36}&quot;/&gt;&lt;isInvalidForFieldText val=&quot;0&quot;/&gt;&lt;Image&gt;&lt;filename val=&quot;C:\Users\User\AppData\Local\Temp\CP50168340015Session\CPTrustFolder50168340015\PPTImport501622219343\data\asimages\{41E960CC-330A-497E-B127-A5D4D16C3E36}_27.png&quot;/&gt;&lt;left val=&quot;0&quot;/&gt;&lt;top val=&quot;76&quot;/&gt;&lt;width val=&quot;961&quot;/&gt;&lt;height val=&quot;12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74&quot;/&gt;&lt;lineCharCount val=&quot;68&quot;/&gt;&lt;lineCharCount val=&quot;30&quot;/&gt;&lt;/TableIndex&gt;&lt;/ShapeTextInfo&gt;"/>
  <p:tag name="HTML_SHAPEINFO" val="&lt;ThreeDShapeInfo&gt;&lt;uuid val=&quot;{02FE20EF-2CA7-4D76-99F0-8D537641AD21}&quot;/&gt;&lt;isInvalidForFieldText val=&quot;0&quot;/&gt;&lt;Image&gt;&lt;filename val=&quot;C:\Users\User\AppData\Local\Temp\CP50168340015Session\CPTrustFolder50168340015\PPTImport501622219343\data\asimages\{02FE20EF-2CA7-4D76-99F0-8D537641AD21}_27.png&quot;/&gt;&lt;left val=&quot;40&quot;/&gt;&lt;top val=&quot;212&quot;/&gt;&lt;width val=&quot;885&quot;/&gt;&lt;height val=&quot;41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C1A3CD4-B666-4F70-A126-7B16A5AE6FA7}&quot;/&gt;&lt;isInvalidForFieldText val=&quot;0&quot;/&gt;&lt;Image&gt;&lt;filename val=&quot;C:\Users\User\AppData\Local\Temp\CP50168340015Session\CPTrustFolder50168340015\PPTImport501622219343\data\asimages\{DC1A3CD4-B666-4F70-A126-7B16A5AE6FA7}_27.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053B293B-BF39-4AC4-B618-9B9C7796C6F1}&quot;/&gt;&lt;isInvalidForFieldText val=&quot;0&quot;/&gt;&lt;Image&gt;&lt;filename val=&quot;C:\Users\User\AppData\Local\Temp\CP50168340015Session\CPTrustFolder50168340015\PPTImport501622219343\data\asimages\{053B293B-BF39-4AC4-B618-9B9C7796C6F1}_28.png&quot;/&gt;&lt;left val=&quot;0&quot;/&gt;&lt;top val=&quot;76&quot;/&gt;&lt;width val=&quot;961&quot;/&gt;&lt;height val=&quot;12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40&quot;/&gt;&lt;lineCharCount val=&quot;1&quot;/&gt;&lt;lineCharCount val=&quot;62&quot;/&gt;&lt;lineCharCount val=&quot;39&quot;/&gt;&lt;/TableIndex&gt;&lt;/ShapeTextInfo&gt;"/>
  <p:tag name="HTML_SHAPEINFO" val="&lt;ThreeDShapeInfo&gt;&lt;uuid val=&quot;{E13E5587-7486-4B50-A51D-F79905FC9CCA}&quot;/&gt;&lt;isInvalidForFieldText val=&quot;0&quot;/&gt;&lt;Image&gt;&lt;filename val=&quot;C:\Users\User\AppData\Local\Temp\CP50168340015Session\CPTrustFolder50168340015\PPTImport501622219343\data\asimages\{E13E5587-7486-4B50-A51D-F79905FC9CCA}_28.png&quot;/&gt;&lt;left val=&quot;40&quot;/&gt;&lt;top val=&quot;212&quot;/&gt;&lt;width val=&quot;871&quot;/&gt;&lt;height val=&quot;41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EBA414E-6BFE-44F7-ADF7-F3BC9A40E6BE}&quot;/&gt;&lt;isInvalidForFieldText val=&quot;0&quot;/&gt;&lt;Image&gt;&lt;filename val=&quot;C:\Users\User\AppData\Local\Temp\CP50168340015Session\CPTrustFolder50168340015\PPTImport501622219343\data\asimages\{6EBA414E-6BFE-44F7-ADF7-F3BC9A40E6BE}_28.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10&quot;/&gt;&lt;/TableIndex&gt;&lt;/ShapeTextInfo&gt;"/>
  <p:tag name="HTML_SHAPEINFO" val="&lt;ThreeDShapeInfo&gt;&lt;uuid val=&quot;{CCC0FAE0-F699-48AF-ACBC-D0C18008EF43}&quot;/&gt;&lt;isInvalidForFieldText val=&quot;0&quot;/&gt;&lt;Image&gt;&lt;filename val=&quot;C:\Users\User\AppData\Local\Temp\CP50168340015Session\CPTrustFolder50168340015\PPTImport501622219343\data\asimages\{CCC0FAE0-F699-48AF-ACBC-D0C18008EF43}_29.png&quot;/&gt;&lt;left val=&quot;0&quot;/&gt;&lt;top val=&quot;76&quot;/&gt;&lt;width val=&quot;961&quot;/&gt;&lt;height val=&quot;124&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57&quot;/&gt;&lt;lineCharCount val=&quot;51&quot;/&gt;&lt;/TableIndex&gt;&lt;/ShapeTextInfo&gt;"/>
  <p:tag name="HTML_SHAPEINFO" val="&lt;ThreeDShapeInfo&gt;&lt;uuid val=&quot;{FFBF23BA-388B-456F-8C43-4F1301FFF577}&quot;/&gt;&lt;isInvalidForFieldText val=&quot;0&quot;/&gt;&lt;Image&gt;&lt;filename val=&quot;C:\Users\User\AppData\Local\Temp\CP50168340015Session\CPTrustFolder50168340015\PPTImport501622219343\data\asimages\{FFBF23BA-388B-456F-8C43-4F1301FFF577}_29.png&quot;/&gt;&lt;left val=&quot;42&quot;/&gt;&lt;top val=&quot;212&quot;/&gt;&lt;width val=&quot;870&quot;/&gt;&lt;height val=&quot;41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E04465D-AA77-4462-9DBF-B4FA2C0A8164}&quot;/&gt;&lt;isInvalidForFieldText val=&quot;0&quot;/&gt;&lt;Image&gt;&lt;filename val=&quot;C:\Users\User\AppData\Local\Temp\CP50168340015Session\CPTrustFolder50168340015\PPTImport501622219343\data\asimages\{FE04465D-AA77-4462-9DBF-B4FA2C0A8164}_29.png&quot;/&gt;&lt;left val=&quot;727&quot;/&gt;&lt;top val=&quot;687&quot;/&gt;&lt;width val=&quot;226&quot;/&gt;&lt;height val=&quot;4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8809964A-AA7D-4240-B1DE-1BAF9E222B1C}&quot;/&gt;&lt;isInvalidForFieldText val=&quot;0&quot;/&gt;&lt;Image&gt;&lt;filename val=&quot;C:\Users\User\AppData\Local\Temp\CP50168340015Session\CPTrustFolder50168340015\PPTImport501622219343\data\asimages\{8809964A-AA7D-4240-B1DE-1BAF9E222B1C}_30.png&quot;/&gt;&lt;left val=&quot;0&quot;/&gt;&lt;top val=&quot;76&quot;/&gt;&lt;width val=&quot;961&quot;/&gt;&lt;height val=&quot;12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25&quot;/&gt;&lt;/TableIndex&gt;&lt;/ShapeTextInfo&gt;"/>
  <p:tag name="HTML_SHAPEINFO" val="&lt;ThreeDShapeInfo&gt;&lt;uuid val=&quot;{3F71B68C-F5A9-42E4-89EF-5721F2E5018C}&quot;/&gt;&lt;isInvalidForFieldText val=&quot;0&quot;/&gt;&lt;Image&gt;&lt;filename val=&quot;C:\Users\User\AppData\Local\Temp\CP50168340015Session\CPTrustFolder50168340015\PPTImport501622219343\data\asimages\{3F71B68C-F5A9-42E4-89EF-5721F2E5018C}_30.png&quot;/&gt;&lt;left val=&quot;40&quot;/&gt;&lt;top val=&quot;212&quot;/&gt;&lt;width val=&quot;873&quot;/&gt;&lt;height val=&quot;41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F56052B-A817-441F-BE4D-075799BE6B6A}&quot;/&gt;&lt;isInvalidForFieldText val=&quot;0&quot;/&gt;&lt;Image&gt;&lt;filename val=&quot;C:\Users\User\AppData\Local\Temp\CP50168340015Session\CPTrustFolder50168340015\PPTImport501622219343\data\asimages\{2F56052B-A817-441F-BE4D-075799BE6B6A}_30.png&quot;/&gt;&lt;left val=&quot;727&quot;/&gt;&lt;top val=&quot;687&quot;/&gt;&lt;width val=&quot;226&quot;/&gt;&lt;height val=&quot;4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16867BC0-2CCA-449E-98C7-C6AB904D29C3}&quot;/&gt;&lt;isInvalidForFieldText val=&quot;0&quot;/&gt;&lt;Image&gt;&lt;filename val=&quot;C:\Users\User\AppData\Local\Temp\CP50168340015Session\CPTrustFolder50168340015\PPTImport501622219343\data\asimages\{16867BC0-2CCA-449E-98C7-C6AB904D29C3}_31.png&quot;/&gt;&lt;left val=&quot;0&quot;/&gt;&lt;top val=&quot;76&quot;/&gt;&lt;width val=&quot;961&quot;/&gt;&lt;height val=&quot;12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66&quot;/&gt;&lt;lineCharCount val=&quot;1&quot;/&gt;&lt;lineCharCount val=&quot;17&quot;/&gt;&lt;/TableIndex&gt;&lt;/ShapeTextInfo&gt;"/>
  <p:tag name="HTML_SHAPEINFO" val="&lt;ThreeDShapeInfo&gt;&lt;uuid val=&quot;{7BF84F0A-B4C2-45F1-BF5C-C69BD3F05250}&quot;/&gt;&lt;isInvalidForFieldText val=&quot;0&quot;/&gt;&lt;Image&gt;&lt;filename val=&quot;C:\Users\User\AppData\Local\Temp\CP50168340015Session\CPTrustFolder50168340015\PPTImport501622219343\data\asimages\{7BF84F0A-B4C2-45F1-BF5C-C69BD3F05250}_31.png&quot;/&gt;&lt;left val=&quot;40&quot;/&gt;&lt;top val=&quot;212&quot;/&gt;&lt;width val=&quot;871&quot;/&gt;&lt;height val=&quot;169&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32F8843-7B2F-4FFA-919B-5AB72F54B38B}&quot;/&gt;&lt;isInvalidForFieldText val=&quot;0&quot;/&gt;&lt;Image&gt;&lt;filename val=&quot;C:\Users\User\AppData\Local\Temp\CP50168340015Session\CPTrustFolder50168340015\PPTImport501622219343\data\asimages\{332F8843-7B2F-4FFA-919B-5AB72F54B38B}_31.png&quot;/&gt;&lt;left val=&quot;727&quot;/&gt;&lt;top val=&quot;687&quot;/&gt;&lt;width val=&quot;226&quot;/&gt;&lt;height val=&quot;4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58&quot;/&gt;&lt;/TableIndex&gt;&lt;/ShapeTextInfo&gt;"/>
  <p:tag name="HTML_SHAPEINFO" val="&lt;ThreeDShapeInfo&gt;&lt;uuid val=&quot;{1B4F2F67-F6AD-4B17-BB17-D1ACFDFD87DB}&quot;/&gt;&lt;isInvalidForFieldText val=&quot;0&quot;/&gt;&lt;Image&gt;&lt;filename val=&quot;C:\Users\User\AppData\Local\Temp\CP50168340015Session\CPTrustFolder50168340015\PPTImport501622219343\data\asimages\{1B4F2F67-F6AD-4B17-BB17-D1ACFDFD87DB}_31.png&quot;/&gt;&lt;left val=&quot;46&quot;/&gt;&lt;top val=&quot;369&quot;/&gt;&lt;width val=&quot;863&quot;/&gt;&lt;height val=&quot;97&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 name="HTML_SHAPEINFO" val="&lt;ThreeDShapeInfo&gt;&lt;uuid val=&quot;{256716DB-4441-4355-ADF0-006FD5906033}&quot;/&gt;&lt;isInvalidForFieldText val=&quot;0&quot;/&gt;&lt;Image&gt;&lt;filename val=&quot;C:\Users\User\AppData\Local\Temp\CP50168340015Session\CPTrustFolder50168340015\PPTImport501622219343\data\asimages\{256716DB-4441-4355-ADF0-006FD5906033}_31.png&quot;/&gt;&lt;left val=&quot;40&quot;/&gt;&lt;top val=&quot;470&quot;/&gt;&lt;width val=&quot;871&quot;/&gt;&lt;height val=&quot;57&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7F990875-6120-41E5-A0B8-C5CB0B4952FD}&quot;/&gt;&lt;isInvalidForFieldText val=&quot;0&quot;/&gt;&lt;Image&gt;&lt;filename val=&quot;C:\Users\User\AppData\Local\Temp\CP50168340015Session\CPTrustFolder50168340015\PPTImport501622219343\data\asimages\{7F990875-6120-41E5-A0B8-C5CB0B4952FD}_32.png&quot;/&gt;&lt;left val=&quot;0&quot;/&gt;&lt;top val=&quot;76&quot;/&gt;&lt;width val=&quot;961&quot;/&gt;&lt;height val=&quot;12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6C5ECEE-500E-4E7D-BCDD-F4C1AD776784}&quot;/&gt;&lt;isInvalidForFieldText val=&quot;0&quot;/&gt;&lt;Image&gt;&lt;filename val=&quot;C:\Users\User\AppData\Local\Temp\CP50168340015Session\CPTrustFolder50168340015\PPTImport501622219343\data\asimages\{E6C5ECEE-500E-4E7D-BCDD-F4C1AD776784}_32.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TableIndex row=&quot;1&quot; col=&quot;2&quot;&gt;&lt;linesCount val=&quot;1&quot;/&gt;&lt;lineCharCount val=&quot;5&quot;/&gt;&lt;/TableIndex&gt;&lt;TableIndex row=&quot;2&quot; col=&quot;1&quot;&gt;&lt;linesCount val=&quot;2&quot;/&gt;&lt;lineCharCount val=&quot;30&quot;/&gt;&lt;lineCharCount val=&quot;8&quot;/&gt;&lt;/TableIndex&gt;&lt;TableIndex row=&quot;2&quot; col=&quot;2&quot;&gt;&lt;linesCount val=&quot;1&quot;/&gt;&lt;lineCharCount val=&quot;30&quot;/&gt;&lt;/TableIndex&gt;&lt;TableIndex row=&quot;3&quot; col=&quot;1&quot;&gt;&lt;linesCount val=&quot;2&quot;/&gt;&lt;lineCharCount val=&quot;30&quot;/&gt;&lt;lineCharCount val=&quot;8&quot;/&gt;&lt;/TableIndex&gt;&lt;TableIndex row=&quot;3&quot; col=&quot;2&quot;&gt;&lt;linesCount val=&quot;1&quot;/&gt;&lt;lineCharCount val=&quot;27&quot;/&gt;&lt;/TableIndex&gt;&lt;TableIndex row=&quot;4&quot; col=&quot;1&quot;&gt;&lt;linesCount val=&quot;2&quot;/&gt;&lt;lineCharCount val=&quot;33&quot;/&gt;&lt;lineCharCount val=&quot;35&quot;/&gt;&lt;/TableIndex&gt;&lt;TableIndex row=&quot;4&quot; col=&quot;2&quot;&gt;&lt;linesCount val=&quot;2&quot;/&gt;&lt;lineCharCount val=&quot;32&quot;/&gt;&lt;lineCharCount val=&quot;16&quot;/&gt;&lt;/TableIndex&gt;&lt;/ShapeTextInfo&gt;"/>
  <p:tag name="PRESENTER_SHAPEINFO" val="&lt;ThreeDShapeInfo&gt;&lt;uuid val=&quot;{34441DED-4D9B-41A5-9970-EE14CF709A70}&quot;/&gt;&lt;isInvalidForFieldText val=&quot;0&quot;/&gt;&lt;Image&gt;&lt;filename val=&quot;C:\Users\User\AppData\Local\Temp\CP50168340015Session\CPTrustFolder50168340015\PPTImport501622219343\data\asimages\{34441DED-4D9B-41A5-9970-EE14CF709A70}_32.png&quot;/&gt;&lt;left val=&quot;45&quot;/&gt;&lt;top val=&quot;220&quot;/&gt;&lt;width val=&quot;870&quot;/&gt;&lt;height val=&quot;36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SHAPEINFO" val="&lt;ThreeDShapeInfo&gt;&lt;uuid val=&quot;{15E9F6DB-E274-4899-B3D9-A822CFEE7D80}&quot;/&gt;&lt;isInvalidForFieldText val=&quot;0&quot;/&gt;&lt;Image&gt;&lt;filename val=&quot;C:\Users\User\AppData\Local\Temp\CP50168340015Session\CPTrustFolder50168340015\PPTImport501622219343\data\asimages\{15E9F6DB-E274-4899-B3D9-A822CFEE7D80}_33.png&quot;/&gt;&lt;left val=&quot;0&quot;/&gt;&lt;top val=&quot;77&quot;/&gt;&lt;width val=&quot;961&quot;/&gt;&lt;height val=&quot;12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74ED9CA-D4F2-429A-A267-5C6C9FA0E88C}&quot;/&gt;&lt;isInvalidForFieldText val=&quot;0&quot;/&gt;&lt;Image&gt;&lt;filename val=&quot;C:\Users\User\AppData\Local\Temp\CP50168340015Session\CPTrustFolder50168340015\PPTImport501622219343\data\asimages\{774ED9CA-D4F2-429A-A267-5C6C9FA0E88C}_33.png&quot;/&gt;&lt;left val=&quot;47&quot;/&gt;&lt;top val=&quot;215&quot;/&gt;&lt;width val=&quot;865&quot;/&gt;&lt;height val=&quot;41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B7E3D2-0021-41AA-9275-61CE880C5F61}&quot;/&gt;&lt;isInvalidForFieldText val=&quot;0&quot;/&gt;&lt;Image&gt;&lt;filename val=&quot;C:\Users\User\AppData\Local\Temp\CP50168340015Session\CPTrustFolder50168340015\PPTImport501622219343\data\asimages\{B5B7E3D2-0021-41AA-9275-61CE880C5F61}_33.png&quot;/&gt;&lt;left val=&quot;727&quot;/&gt;&lt;top val=&quot;687&quot;/&gt;&lt;width val=&quot;226&quot;/&gt;&lt;height val=&quot;4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3&quot;/&gt;&lt;lineCharCount val=&quot;71&quot;/&gt;&lt;/TableIndex&gt;&lt;/ShapeTextInfo&gt;"/>
  <p:tag name="HTML_SHAPEINFO" val="&lt;ThreeDShapeInfo&gt;&lt;uuid val=&quot;{0D048585-AF69-43D7-B09B-0EB451A8EA7B}&quot;/&gt;&lt;isInvalidForFieldText val=&quot;0&quot;/&gt;&lt;Image&gt;&lt;filename val=&quot;C:\Users\User\AppData\Local\Temp\CP50168340015Session\CPTrustFolder50168340015\PPTImport501622219343\data\asimages\{0D048585-AF69-43D7-B09B-0EB451A8EA7B}_33.png&quot;/&gt;&lt;left val=&quot;35&quot;/&gt;&lt;top val=&quot;199&quot;/&gt;&lt;width val=&quot;877&quot;/&gt;&lt;height val=&quot;388&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501AB1EE-C102-4A1F-816B-D8224A27F259}&quot;/&gt;&lt;isInvalidForFieldText val=&quot;0&quot;/&gt;&lt;Image&gt;&lt;filename val=&quot;C:\Users\User\AppData\Local\Temp\CP50168340015Session\CPTrustFolder50168340015\PPTImport501622219343\data\asimages\{501AB1EE-C102-4A1F-816B-D8224A27F259}_34.png&quot;/&gt;&lt;left val=&quot;0&quot;/&gt;&lt;top val=&quot;77&quot;/&gt;&lt;width val=&quot;961&quot;/&gt;&lt;height val=&quot;120&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F82213F-FECE-4B79-A9CC-217A057FB165}&quot;/&gt;&lt;isInvalidForFieldText val=&quot;0&quot;/&gt;&lt;Image&gt;&lt;filename val=&quot;C:\Users\User\AppData\Local\Temp\CP50168340015Session\CPTrustFolder50168340015\PPTImport501622219343\data\asimages\{AF82213F-FECE-4B79-A9CC-217A057FB165}_34.png&quot;/&gt;&lt;left val=&quot;727&quot;/&gt;&lt;top val=&quot;687&quot;/&gt;&lt;width val=&quot;226&quot;/&gt;&lt;height val=&quot;4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hreeDShapeInfo&gt;&lt;uuid val=&quot;{EB489ED8-DA42-4DE0-83AE-0B574B2A0CDF}&quot;/&gt;&lt;isInvalidForFieldText val=&quot;0&quot;/&gt;&lt;Image&gt;&lt;filename val=&quot;C:\Users\User\AppData\Local\Temp\CP50168340015Session\CPTrustFolder50168340015\PPTImport501622219343\data\asimages\{EB489ED8-DA42-4DE0-83AE-0B574B2A0CDF}_34.png&quot;/&gt;&lt;left val=&quot;35&quot;/&gt;&lt;top val=&quot;199&quot;/&gt;&lt;width val=&quot;877&quot;/&gt;&lt;height val=&quot;57&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4&quot;/&gt;&lt;lineCharCount val=&quot;64&quot;/&gt;&lt;lineCharCount val=&quot;67&quot;/&gt;&lt;lineCharCount val=&quot;38&quot;/&gt;&lt;/TableIndex&gt;&lt;/ShapeTextInfo&gt;"/>
  <p:tag name="HTML_SHAPEINFO" val="&lt;ThreeDShapeInfo&gt;&lt;uuid val=&quot;{D6CED528-25E6-4472-8F69-EBB13E72E8C0}&quot;/&gt;&lt;isInvalidForFieldText val=&quot;0&quot;/&gt;&lt;Image&gt;&lt;filename val=&quot;C:\Users\User\AppData\Local\Temp\CP50168340015Session\CPTrustFolder50168340015\PPTImport501622219343\data\asimages\{D6CED528-25E6-4472-8F69-EBB13E72E8C0}_34.png&quot;/&gt;&lt;left val=&quot;38&quot;/&gt;&lt;top val=&quot;252&quot;/&gt;&lt;width val=&quot;874&quot;/&gt;&lt;height val=&quot;169&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159F4910-99D6-4A16-9140-24D3921A558A}&quot;/&gt;&lt;isInvalidForFieldText val=&quot;0&quot;/&gt;&lt;Image&gt;&lt;filename val=&quot;C:\Users\User\AppData\Local\Temp\CP50168340015Session\CPTrustFolder50168340015\PPTImport501622219343\data\asimages\{159F4910-99D6-4A16-9140-24D3921A558A}_35.png&quot;/&gt;&lt;left val=&quot;0&quot;/&gt;&lt;top val=&quot;76&quot;/&gt;&lt;width val=&quot;961&quot;/&gt;&lt;height val=&quot;122&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E866119-3A86-432B-8DE5-2401FB10A181}&quot;/&gt;&lt;isInvalidForFieldText val=&quot;0&quot;/&gt;&lt;Image&gt;&lt;filename val=&quot;C:\Users\User\AppData\Local\Temp\CP50168340015Session\CPTrustFolder50168340015\PPTImport501622219343\data\asimages\{BE866119-3A86-432B-8DE5-2401FB10A181}_35.png&quot;/&gt;&lt;left val=&quot;47&quot;/&gt;&lt;top val=&quot;215&quot;/&gt;&lt;width val=&quot;865&quot;/&gt;&lt;height val=&quot;41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B09E87D-6287-4653-A572-2D4EB8069913}&quot;/&gt;&lt;isInvalidForFieldText val=&quot;0&quot;/&gt;&lt;Image&gt;&lt;filename val=&quot;C:\Users\User\AppData\Local\Temp\CP50168340015Session\CPTrustFolder50168340015\PPTImport501622219343\data\asimages\{8B09E87D-6287-4653-A572-2D4EB8069913}_35.png&quot;/&gt;&lt;left val=&quot;727&quot;/&gt;&lt;top val=&quot;687&quot;/&gt;&lt;width val=&quot;226&quot;/&gt;&lt;height val=&quot;4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24&quot;/&gt;&lt;lineCharCount val=&quot;1&quot;/&gt;&lt;lineCharCount val=&quot;70&quot;/&gt;&lt;lineCharCount val=&quot;1&quot;/&gt;&lt;/TableIndex&gt;&lt;/ShapeTextInfo&gt;"/>
  <p:tag name="HTML_SHAPEINFO" val="&lt;ThreeDShapeInfo&gt;&lt;uuid val=&quot;{EDFC9832-6685-4C35-97E3-C66A8C9EA22F}&quot;/&gt;&lt;isInvalidForFieldText val=&quot;0&quot;/&gt;&lt;Image&gt;&lt;filename val=&quot;C:\Users\User\AppData\Local\Temp\CP50168340015Session\CPTrustFolder50168340015\PPTImport501622219343\data\asimages\{EDFC9832-6685-4C35-97E3-C66A8C9EA22F}_35.png&quot;/&gt;&lt;left val=&quot;35&quot;/&gt;&lt;top val=&quot;199&quot;/&gt;&lt;width val=&quot;877&quot;/&gt;&lt;height val=&quot;388&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A9533810-DFC6-41AC-B933-3FB21BA91391}&quot;/&gt;&lt;isInvalidForFieldText val=&quot;0&quot;/&gt;&lt;Image&gt;&lt;filename val=&quot;C:\Users\User\AppData\Local\Temp\CP50168340015Session\CPTrustFolder50168340015\PPTImport501622219343\data\asimages\{A9533810-DFC6-41AC-B933-3FB21BA91391}_36.png&quot;/&gt;&lt;left val=&quot;0&quot;/&gt;&lt;top val=&quot;76&quot;/&gt;&lt;width val=&quot;961&quot;/&gt;&lt;height val=&quot;122&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041324A-2752-490D-8743-6C8FA75D4D60}&quot;/&gt;&lt;isInvalidForFieldText val=&quot;0&quot;/&gt;&lt;Image&gt;&lt;filename val=&quot;C:\Users\User\AppData\Local\Temp\CP50168340015Session\CPTrustFolder50168340015\PPTImport501622219343\data\asimages\{5041324A-2752-490D-8743-6C8FA75D4D60}_36.png&quot;/&gt;&lt;left val=&quot;47&quot;/&gt;&lt;top val=&quot;215&quot;/&gt;&lt;width val=&quot;865&quot;/&gt;&lt;height val=&quot;412&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0EFAC5C-B039-4651-BAE7-8BF0187B206E}&quot;/&gt;&lt;isInvalidForFieldText val=&quot;0&quot;/&gt;&lt;Image&gt;&lt;filename val=&quot;C:\Users\User\AppData\Local\Temp\CP50168340015Session\CPTrustFolder50168340015\PPTImport501622219343\data\asimages\{A0EFAC5C-B039-4651-BAE7-8BF0187B206E}_36.png&quot;/&gt;&lt;left val=&quot;727&quot;/&gt;&lt;top val=&quot;687&quot;/&gt;&lt;width val=&quot;226&quot;/&gt;&lt;height val=&quot;45&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70&quot;/&gt;&lt;lineCharCount val=&quot;19&quot;/&gt;&lt;lineCharCount val=&quot;71&quot;/&gt;&lt;lineCharCount val=&quot;47&quot;/&gt;&lt;lineCharCount val=&quot;64&quot;/&gt;&lt;lineCharCount val=&quot;68&quot;/&gt;&lt;lineCharCount val=&quot;45&quot;/&gt;&lt;lineCharCount val=&quot;1&quot;/&gt;&lt;/TableIndex&gt;&lt;/ShapeTextInfo&gt;"/>
  <p:tag name="HTML_SHAPEINFO" val="&lt;ThreeDShapeInfo&gt;&lt;uuid val=&quot;{6B1D74D8-C3EC-44F8-9575-2A234A3A95C2}&quot;/&gt;&lt;isInvalidForFieldText val=&quot;0&quot;/&gt;&lt;Image&gt;&lt;filename val=&quot;C:\Users\User\AppData\Local\Temp\CP50168340015Session\CPTrustFolder50168340015\PPTImport501622219343\data\asimages\{6B1D74D8-C3EC-44F8-9575-2A234A3A95C2}_36.png&quot;/&gt;&lt;left val=&quot;36&quot;/&gt;&lt;top val=&quot;199&quot;/&gt;&lt;width val=&quot;886&quot;/&gt;&lt;height val=&quot;388&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SHAPEINFO" val="&lt;ThreeDShapeInfo&gt;&lt;uuid val=&quot;{15FD214D-0E65-4A68-8A98-C81503CE26BD}&quot;/&gt;&lt;isInvalidForFieldText val=&quot;0&quot;/&gt;&lt;Image&gt;&lt;filename val=&quot;C:\Users\User\AppData\Local\Temp\CP50168340015Session\CPTrustFolder50168340015\PPTImport501622219343\data\asimages\{15FD214D-0E65-4A68-8A98-C81503CE26BD}_37.png&quot;/&gt;&lt;left val=&quot;0&quot;/&gt;&lt;top val=&quot;77&quot;/&gt;&lt;width val=&quot;961&quot;/&gt;&lt;height val=&quot;120&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048DB20-E9BE-4F04-86F6-53FB74D575BA}&quot;/&gt;&lt;isInvalidForFieldText val=&quot;0&quot;/&gt;&lt;Image&gt;&lt;filename val=&quot;C:\Users\User\AppData\Local\Temp\CP50168340015Session\CPTrustFolder50168340015\PPTImport501622219343\data\asimages\{8048DB20-E9BE-4F04-86F6-53FB74D575BA}_37.png&quot;/&gt;&lt;left val=&quot;47&quot;/&gt;&lt;top val=&quot;215&quot;/&gt;&lt;width val=&quot;865&quot;/&gt;&lt;height val=&quot;412&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19E2875-226A-4F53-8D1F-7B3BC6F142BA}&quot;/&gt;&lt;isInvalidForFieldText val=&quot;0&quot;/&gt;&lt;Image&gt;&lt;filename val=&quot;C:\Users\User\AppData\Local\Temp\CP50168340015Session\CPTrustFolder50168340015\PPTImport501622219343\data\asimages\{E19E2875-226A-4F53-8D1F-7B3BC6F142BA}_37.png&quot;/&gt;&lt;left val=&quot;727&quot;/&gt;&lt;top val=&quot;687&quot;/&gt;&lt;width val=&quot;226&quot;/&gt;&lt;height val=&quot;45&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42&quot;/&gt;&lt;lineCharCount val=&quot;1&quot;/&gt;&lt;lineCharCount val=&quot;60&quot;/&gt;&lt;lineCharCount val=&quot;73&quot;/&gt;&lt;lineCharCount val=&quot;68&quot;/&gt;&lt;/TableIndex&gt;&lt;/ShapeTextInfo&gt;"/>
  <p:tag name="HTML_SHAPEINFO" val="&lt;ThreeDShapeInfo&gt;&lt;uuid val=&quot;{D90D69AB-B752-4C99-B804-FD632CC5B916}&quot;/&gt;&lt;isInvalidForFieldText val=&quot;0&quot;/&gt;&lt;Image&gt;&lt;filename val=&quot;C:\Users\User\AppData\Local\Temp\CP50168340015Session\CPTrustFolder50168340015\PPTImport501622219343\data\asimages\{D90D69AB-B752-4C99-B804-FD632CC5B916}_37.png&quot;/&gt;&lt;left val=&quot;35&quot;/&gt;&lt;top val=&quot;199&quot;/&gt;&lt;width val=&quot;893&quot;/&gt;&lt;height val=&quot;388&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9FF13DBD-EC9B-4BA9-9DAF-7A80C2EDD124}&quot;/&gt;&lt;isInvalidForFieldText val=&quot;0&quot;/&gt;&lt;Image&gt;&lt;filename val=&quot;C:\Users\User\AppData\Local\Temp\CP50168340015Session\CPTrustFolder50168340015\PPTImport501622219343\data\asimages\{9FF13DBD-EC9B-4BA9-9DAF-7A80C2EDD124}_38.png&quot;/&gt;&lt;left val=&quot;0&quot;/&gt;&lt;top val=&quot;76&quot;/&gt;&lt;width val=&quot;961&quot;/&gt;&lt;height val=&quot;122&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650580-849E-4B99-9F83-EAEC0A00BA8F}&quot;/&gt;&lt;isInvalidForFieldText val=&quot;0&quot;/&gt;&lt;Image&gt;&lt;filename val=&quot;C:\Users\User\AppData\Local\Temp\CP50168340015Session\CPTrustFolder50168340015\PPTImport501622219343\data\asimages\{89650580-849E-4B99-9F83-EAEC0A00BA8F}_38.png&quot;/&gt;&lt;left val=&quot;727&quot;/&gt;&lt;top val=&quot;687&quot;/&gt;&lt;width val=&quot;226&quot;/&gt;&lt;height val=&quot;45&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72&quot;/&gt;&lt;lineCharCount val=&quot;53&quot;/&gt;&lt;/TableIndex&gt;&lt;/ShapeTextInfo&gt;"/>
  <p:tag name="HTML_SHAPEINFO" val="&lt;ThreeDShapeInfo&gt;&lt;uuid val=&quot;{A1F7C28A-707C-491F-9807-D44CCD0A6060}&quot;/&gt;&lt;isInvalidForFieldText val=&quot;0&quot;/&gt;&lt;Image&gt;&lt;filename val=&quot;C:\Users\User\AppData\Local\Temp\CP50168340015Session\CPTrustFolder50168340015\PPTImport501622219343\data\asimages\{A1F7C28A-707C-491F-9807-D44CCD0A6060}_38.png&quot;/&gt;&lt;left val=&quot;35&quot;/&gt;&lt;top val=&quot;199&quot;/&gt;&lt;width val=&quot;880&quot;/&gt;&lt;height val=&quot;121&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39&quot;/&gt;&lt;/TableIndex&gt;&lt;/ShapeTextInfo&gt;"/>
  <p:tag name="HTML_SHAPEINFO" val="&lt;ThreeDShapeInfo&gt;&lt;uuid val=&quot;{6DF0D755-7C7F-4396-91A1-6E90E695C47F}&quot;/&gt;&lt;isInvalidForFieldText val=&quot;0&quot;/&gt;&lt;Image&gt;&lt;filename val=&quot;C:\Users\User\AppData\Local\Temp\CP50168340015Session\CPTrustFolder50168340015\PPTImport501622219343\data\asimages\{6DF0D755-7C7F-4396-91A1-6E90E695C47F}_38.png&quot;/&gt;&lt;left val=&quot;47&quot;/&gt;&lt;top val=&quot;329&quot;/&gt;&lt;width val=&quot;865&quot;/&gt;&lt;height val=&quot;97&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B30C892D-1FFE-4A91-A7D2-7A8E86E2A73A}&quot;/&gt;&lt;isInvalidForFieldText val=&quot;0&quot;/&gt;&lt;Image&gt;&lt;filename val=&quot;C:\Users\User\AppData\Local\Temp\CP50168340015Session\CPTrustFolder50168340015\PPTImport501622219343\data\asimages\{B30C892D-1FFE-4A91-A7D2-7A8E86E2A73A}_39.png&quot;/&gt;&lt;left val=&quot;0&quot;/&gt;&lt;top val=&quot;76&quot;/&gt;&lt;width val=&quot;961&quot;/&gt;&lt;height val=&quot;122&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3BCC958-74B3-4A77-A885-B1010358EECB}&quot;/&gt;&lt;isInvalidForFieldText val=&quot;0&quot;/&gt;&lt;Image&gt;&lt;filename val=&quot;C:\Users\User\AppData\Local\Temp\CP50168340015Session\CPTrustFolder50168340015\PPTImport501622219343\data\asimages\{93BCC958-74B3-4A77-A885-B1010358EECB}_39.png&quot;/&gt;&lt;left val=&quot;47&quot;/&gt;&lt;top val=&quot;215&quot;/&gt;&lt;width val=&quot;865&quot;/&gt;&lt;height val=&quot;412&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EE11F5-6B3F-476F-960A-441F753A1E06}&quot;/&gt;&lt;isInvalidForFieldText val=&quot;0&quot;/&gt;&lt;Image&gt;&lt;filename val=&quot;C:\Users\User\AppData\Local\Temp\CP50168340015Session\CPTrustFolder50168340015\PPTImport501622219343\data\asimages\{A9EE11F5-6B3F-476F-960A-441F753A1E06}_39.png&quot;/&gt;&lt;left val=&quot;727&quot;/&gt;&lt;top val=&quot;687&quot;/&gt;&lt;width val=&quot;226&quot;/&gt;&lt;height val=&quot;45&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7F8E494D-4C5A-4384-8BDC-DDDB4B65F300}&quot;/&gt;&lt;isInvalidForFieldText val=&quot;0&quot;/&gt;&lt;Image&gt;&lt;filename val=&quot;C:\Users\User\AppData\Local\Temp\CP50168340015Session\CPTrustFolder50168340015\PPTImport501622219343\data\asimages\{7F8E494D-4C5A-4384-8BDC-DDDB4B65F300}_39.png&quot;/&gt;&lt;left val=&quot;35&quot;/&gt;&lt;top val=&quot;199&quot;/&gt;&lt;width val=&quot;916&quot;/&gt;&lt;height val=&quot;57&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5&quot;/&gt;&lt;lineCharCount val=&quot;15&quot;/&gt;&lt;lineCharCount val=&quot;64&quot;/&gt;&lt;lineCharCount val=&quot;13&quot;/&gt;&lt;lineCharCount val=&quot;37&quot;/&gt;&lt;/TableIndex&gt;&lt;/ShapeTextInfo&gt;"/>
  <p:tag name="HTML_SHAPEINFO" val="&lt;ThreeDShapeInfo&gt;&lt;uuid val=&quot;{913F5496-C3A0-4F61-B0CA-AF5E2BDCC9D4}&quot;/&gt;&lt;isInvalidForFieldText val=&quot;0&quot;/&gt;&lt;Image&gt;&lt;filename val=&quot;C:\Users\User\AppData\Local\Temp\CP50168340015Session\CPTrustFolder50168340015\PPTImport501622219343\data\asimages\{913F5496-C3A0-4F61-B0CA-AF5E2BDCC9D4}_39.png&quot;/&gt;&lt;left val=&quot;44&quot;/&gt;&lt;top val=&quot;263&quot;/&gt;&lt;width val=&quot;865&quot;/&gt;&lt;height val=&quot;201&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EF9B5EA9-53FE-4F0B-B3BB-3E7E27541AC9}&quot;/&gt;&lt;isInvalidForFieldText val=&quot;0&quot;/&gt;&lt;Image&gt;&lt;filename val=&quot;C:\Users\User\AppData\Local\Temp\CP50168340015Session\CPTrustFolder50168340015\PPTImport501622219343\data\asimages\{EF9B5EA9-53FE-4F0B-B3BB-3E7E27541AC9}_40.png&quot;/&gt;&lt;left val=&quot;0&quot;/&gt;&lt;top val=&quot;76&quot;/&gt;&lt;width val=&quot;961&quot;/&gt;&lt;height val=&quot;122&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524D884-DDB3-4671-90D3-755DFE46ECC9}&quot;/&gt;&lt;isInvalidForFieldText val=&quot;0&quot;/&gt;&lt;Image&gt;&lt;filename val=&quot;C:\Users\User\AppData\Local\Temp\CP50168340015Session\CPTrustFolder50168340015\PPTImport501622219343\data\asimages\{2524D884-DDB3-4671-90D3-755DFE46ECC9}_40.png&quot;/&gt;&lt;left val=&quot;47&quot;/&gt;&lt;top val=&quot;215&quot;/&gt;&lt;width val=&quot;865&quot;/&gt;&lt;height val=&quot;412&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C773EF-F099-49EC-AA08-DD5F97807B4D}&quot;/&gt;&lt;isInvalidForFieldText val=&quot;0&quot;/&gt;&lt;Image&gt;&lt;filename val=&quot;C:\Users\User\AppData\Local\Temp\CP50168340015Session\CPTrustFolder50168340015\PPTImport501622219343\data\asimages\{F2C773EF-F099-49EC-AA08-DD5F97807B4D}_40.png&quot;/&gt;&lt;left val=&quot;727&quot;/&gt;&lt;top val=&quot;687&quot;/&gt;&lt;width val=&quot;226&quot;/&gt;&lt;height val=&quot;45&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107E6FE3-FF86-4627-8798-81204F21F747}&quot;/&gt;&lt;isInvalidForFieldText val=&quot;0&quot;/&gt;&lt;Image&gt;&lt;filename val=&quot;C:\Users\User\AppData\Local\Temp\CP50168340015Session\CPTrustFolder50168340015\PPTImport501622219343\data\asimages\{107E6FE3-FF86-4627-8798-81204F21F747}_40.png&quot;/&gt;&lt;left val=&quot;35&quot;/&gt;&lt;top val=&quot;196&quot;/&gt;&lt;width val=&quot;916&quot;/&gt;&lt;height val=&quot;57&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18&quot;/&gt;&lt;lineCharCount val=&quot;63&quot;/&gt;&lt;lineCharCount val=&quot;22&quot;/&gt;&lt;/TableIndex&gt;&lt;/ShapeTextInfo&gt;"/>
  <p:tag name="HTML_SHAPEINFO" val="&lt;ThreeDShapeInfo&gt;&lt;uuid val=&quot;{5BAF9874-B5AA-4107-826A-A5C20A836FFF}&quot;/&gt;&lt;isInvalidForFieldText val=&quot;0&quot;/&gt;&lt;Image&gt;&lt;filename val=&quot;C:\Users\User\AppData\Local\Temp\CP50168340015Session\CPTrustFolder50168340015\PPTImport501622219343\data\asimages\{5BAF9874-B5AA-4107-826A-A5C20A836FFF}_40.png&quot;/&gt;&lt;left val=&quot;44&quot;/&gt;&lt;top val=&quot;259&quot;/&gt;&lt;width val=&quot;817&quot;/&gt;&lt;height val=&quot;161&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2C66CED9-75E2-4388-9CBE-F940E496D762}&quot;/&gt;&lt;isInvalidForFieldText val=&quot;0&quot;/&gt;&lt;Image&gt;&lt;filename val=&quot;C:\Users\User\AppData\Local\Temp\CP50168340015Session\CPTrustFolder50168340015\PPTImport501622219343\data\asimages\{2C66CED9-75E2-4388-9CBE-F940E496D762}_41.png&quot;/&gt;&lt;left val=&quot;0&quot;/&gt;&lt;top val=&quot;76&quot;/&gt;&lt;width val=&quot;961&quot;/&gt;&lt;height val=&quot;122&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F58BCE4-FD2E-4C13-BAD2-061FEAEBD384}&quot;/&gt;&lt;isInvalidForFieldText val=&quot;0&quot;/&gt;&lt;Image&gt;&lt;filename val=&quot;C:\Users\User\AppData\Local\Temp\CP50168340015Session\CPTrustFolder50168340015\PPTImport501622219343\data\asimages\{7F58BCE4-FD2E-4C13-BAD2-061FEAEBD384}_41.png&quot;/&gt;&lt;left val=&quot;47&quot;/&gt;&lt;top val=&quot;215&quot;/&gt;&lt;width val=&quot;865&quot;/&gt;&lt;height val=&quot;412&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3886CFA-21BE-44A4-9696-BB4C943FC432}&quot;/&gt;&lt;isInvalidForFieldText val=&quot;0&quot;/&gt;&lt;Image&gt;&lt;filename val=&quot;C:\Users\User\AppData\Local\Temp\CP50168340015Session\CPTrustFolder50168340015\PPTImport501622219343\data\asimages\{E3886CFA-21BE-44A4-9696-BB4C943FC432}_41.png&quot;/&gt;&lt;left val=&quot;727&quot;/&gt;&lt;top val=&quot;687&quot;/&gt;&lt;width val=&quot;226&quot;/&gt;&lt;height val=&quot;45&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1&quot;/&gt;&lt;lineCharCount val=&quot;31&quot;/&gt;&lt;lineCharCount val=&quot;1&quot;/&gt;&lt;lineCharCount val=&quot;59&quot;/&gt;&lt;/TableIndex&gt;&lt;/ShapeTextInfo&gt;"/>
  <p:tag name="HTML_SHAPEINFO" val="&lt;ThreeDShapeInfo&gt;&lt;uuid val=&quot;{F6050997-A398-455D-9DBE-A466B944EF2C}&quot;/&gt;&lt;isInvalidForFieldText val=&quot;0&quot;/&gt;&lt;Image&gt;&lt;filename val=&quot;C:\Users\User\AppData\Local\Temp\CP50168340015Session\CPTrustFolder50168340015\PPTImport501622219343\data\asimages\{F6050997-A398-455D-9DBE-A466B944EF2C}_41.png&quot;/&gt;&lt;left val=&quot;35&quot;/&gt;&lt;top val=&quot;199&quot;/&gt;&lt;width val=&quot;877&quot;/&gt;&lt;height val=&quot;388&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8B0CD704-104C-4C6B-BC37-638448A70AED}&quot;/&gt;&lt;isInvalidForFieldText val=&quot;0&quot;/&gt;&lt;Image&gt;&lt;filename val=&quot;C:\Users\User\AppData\Local\Temp\CP50168340015Session\CPTrustFolder50168340015\PPTImport501622219343\data\asimages\{8B0CD704-104C-4C6B-BC37-638448A70AED}_42.png&quot;/&gt;&lt;left val=&quot;0&quot;/&gt;&lt;top val=&quot;76&quot;/&gt;&lt;width val=&quot;961&quot;/&gt;&lt;height val=&quot;122&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21CB88C-AD22-4697-8CB0-D4DCADE42D2E}&quot;/&gt;&lt;isInvalidForFieldText val=&quot;0&quot;/&gt;&lt;Image&gt;&lt;filename val=&quot;C:\Users\User\AppData\Local\Temp\CP50168340015Session\CPTrustFolder50168340015\PPTImport501622219343\data\asimages\{E21CB88C-AD22-4697-8CB0-D4DCADE42D2E}_42.png&quot;/&gt;&lt;left val=&quot;727&quot;/&gt;&lt;top val=&quot;687&quot;/&gt;&lt;width val=&quot;226&quot;/&gt;&lt;height val=&quot;4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5&quot;/&gt;&lt;/TableIndex&gt;&lt;/ShapeTextInfo&gt;"/>
  <p:tag name="PRESENTER_DUMMYTAG" val="&lt;DummyForForceWrite&gt;&lt;/DummyForForceWrite&gt;"/>
  <p:tag name="HTML_SHAPEINFO" val="&lt;ThreeDShapeInfo&gt;&lt;uuid val=&quot;{9544161E-275B-40D5-9CD2-D7BAC2582829}&quot;/&gt;&lt;isInvalidForFieldText val=&quot;0&quot;/&gt;&lt;Image&gt;&lt;filename val=&quot;C:\Users\User\AppData\Local\Temp\CP50168340015Session\CPTrustFolder50168340015\PPTImport501622219343\data\asimages\{9544161E-275B-40D5-9CD2-D7BAC2582829}_1.png&quot;/&gt;&lt;left val=&quot;71&quot;/&gt;&lt;top val=&quot;288&quot;/&gt;&lt;width val=&quot;817&quot;/&gt;&lt;height val=&quot;135&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59&quot;/&gt;&lt;/TableIndex&gt;&lt;/ShapeTextInfo&gt;"/>
  <p:tag name="HTML_SHAPEINFO" val="&lt;ThreeDShapeInfo&gt;&lt;uuid val=&quot;{B4D3D392-A299-4942-8DAC-25D1CD37ABFB}&quot;/&gt;&lt;isInvalidForFieldText val=&quot;0&quot;/&gt;&lt;Image&gt;&lt;filename val=&quot;C:\Users\User\AppData\Local\Temp\CP50168340015Session\CPTrustFolder50168340015\PPTImport501622219343\data\asimages\{B4D3D392-A299-4942-8DAC-25D1CD37ABFB}_42.png&quot;/&gt;&lt;left val=&quot;40&quot;/&gt;&lt;top val=&quot;212&quot;/&gt;&lt;width val=&quot;871&quot;/&gt;&lt;height val=&quot;415&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99B281A7-D3FA-4644-B66A-10AE285828AD}&quot;/&gt;&lt;isInvalidForFieldText val=&quot;0&quot;/&gt;&lt;Image&gt;&lt;filename val=&quot;C:\Users\User\AppData\Local\Temp\CP50168340015Session\CPTrustFolder50168340015\PPTImport501622219343\data\asimages\{99B281A7-D3FA-4644-B66A-10AE285828AD}_43.png&quot;/&gt;&lt;left val=&quot;0&quot;/&gt;&lt;top val=&quot;77&quot;/&gt;&lt;width val=&quot;961&quot;/&gt;&lt;height val=&quot;120&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C1FC765-A716-454B-8E9B-A5C5E6111FE5}&quot;/&gt;&lt;isInvalidForFieldText val=&quot;0&quot;/&gt;&lt;Image&gt;&lt;filename val=&quot;C:\Users\User\AppData\Local\Temp\CP50168340015Session\CPTrustFolder50168340015\PPTImport501622219343\data\asimages\{CC1FC765-A716-454B-8E9B-A5C5E6111FE5}_43.png&quot;/&gt;&lt;left val=&quot;47&quot;/&gt;&lt;top val=&quot;215&quot;/&gt;&lt;width val=&quot;865&quot;/&gt;&lt;height val=&quot;412&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F5DEAD6-B438-483E-A5F9-BE053EDB6B3B}&quot;/&gt;&lt;isInvalidForFieldText val=&quot;0&quot;/&gt;&lt;Image&gt;&lt;filename val=&quot;C:\Users\User\AppData\Local\Temp\CP50168340015Session\CPTrustFolder50168340015\PPTImport501622219343\data\asimages\{7F5DEAD6-B438-483E-A5F9-BE053EDB6B3B}_43.png&quot;/&gt;&lt;left val=&quot;727&quot;/&gt;&lt;top val=&quot;687&quot;/&gt;&lt;width val=&quot;226&quot;/&gt;&lt;height val=&quot;45&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70&quot;/&gt;&lt;lineCharCount val=&quot;70&quot;/&gt;&lt;lineCharCount val=&quot;7&quot;/&gt;&lt;/TableIndex&gt;&lt;/ShapeTextInfo&gt;"/>
  <p:tag name="HTML_SHAPEINFO" val="&lt;ThreeDShapeInfo&gt;&lt;uuid val=&quot;{088077D9-C56B-4473-BE00-DBD5AA142F0E}&quot;/&gt;&lt;isInvalidForFieldText val=&quot;0&quot;/&gt;&lt;Image&gt;&lt;filename val=&quot;C:\Users\User\AppData\Local\Temp\CP50168340015Session\CPTrustFolder50168340015\PPTImport501622219343\data\asimages\{088077D9-C56B-4473-BE00-DBD5AA142F0E}_43.png&quot;/&gt;&lt;left val=&quot;35&quot;/&gt;&lt;top val=&quot;199&quot;/&gt;&lt;width val=&quot;877&quot;/&gt;&lt;height val=&quot;388&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9E9BD866-5F93-4504-9B35-1140E4E9D620}&quot;/&gt;&lt;isInvalidForFieldText val=&quot;0&quot;/&gt;&lt;Image&gt;&lt;filename val=&quot;C:\Users\User\AppData\Local\Temp\CP50168340015Session\CPTrustFolder50168340015\PPTImport501622219343\data\asimages\{9E9BD866-5F93-4504-9B35-1140E4E9D620}_44.png&quot;/&gt;&lt;left val=&quot;0&quot;/&gt;&lt;top val=&quot;77&quot;/&gt;&lt;width val=&quot;961&quot;/&gt;&lt;height val=&quot;120&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298E87A-9029-4312-B34B-851C7BE28CBE}&quot;/&gt;&lt;isInvalidForFieldText val=&quot;0&quot;/&gt;&lt;Image&gt;&lt;filename val=&quot;C:\Users\User\AppData\Local\Temp\CP50168340015Session\CPTrustFolder50168340015\PPTImport501622219343\data\asimages\{B298E87A-9029-4312-B34B-851C7BE28CBE}_44.png&quot;/&gt;&lt;left val=&quot;47&quot;/&gt;&lt;top val=&quot;215&quot;/&gt;&lt;width val=&quot;865&quot;/&gt;&lt;height val=&quot;412&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7059CD7-9E6B-4911-B4B4-C4B70F4B9BAD}&quot;/&gt;&lt;isInvalidForFieldText val=&quot;0&quot;/&gt;&lt;Image&gt;&lt;filename val=&quot;C:\Users\User\AppData\Local\Temp\CP50168340015Session\CPTrustFolder50168340015\PPTImport501622219343\data\asimages\{47059CD7-9E6B-4911-B4B4-C4B70F4B9BAD}_44.png&quot;/&gt;&lt;left val=&quot;727&quot;/&gt;&lt;top val=&quot;687&quot;/&gt;&lt;width val=&quot;226&quot;/&gt;&lt;height val=&quot;45&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1&quot;/&gt;&lt;lineCharCount val=&quot;75&quot;/&gt;&lt;lineCharCount val=&quot;1&quot;/&gt;&lt;lineCharCount val=&quot;65&quot;/&gt;&lt;/TableIndex&gt;&lt;/ShapeTextInfo&gt;"/>
  <p:tag name="HTML_SHAPEINFO" val="&lt;ThreeDShapeInfo&gt;&lt;uuid val=&quot;{4FDA5ECF-ABDA-43C3-9CCF-D8F65EC24FAF}&quot;/&gt;&lt;isInvalidForFieldText val=&quot;0&quot;/&gt;&lt;Image&gt;&lt;filename val=&quot;C:\Users\User\AppData\Local\Temp\CP50168340015Session\CPTrustFolder50168340015\PPTImport501622219343\data\asimages\{4FDA5ECF-ABDA-43C3-9CCF-D8F65EC24FAF}_44.png&quot;/&gt;&lt;left val=&quot;35&quot;/&gt;&lt;top val=&quot;199&quot;/&gt;&lt;width val=&quot;877&quot;/&gt;&lt;height val=&quot;16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PRESENTER_SHAPEINFO" val="&lt;ThreeDShapeInfo&gt;&lt;uuid val=&quot;{61B15746-1FAD-4B52-BCE7-9A249557D6D7}&quot;/&gt;&lt;isInvalidForFieldText val=&quot;0&quot;/&gt;&lt;Image&gt;&lt;filename val=&quot;C:\Users\User\AppData\Local\Temp\CP50168340015Session\CPTrustFolder50168340015\PPTImport501622219343\data\asimages\{61B15746-1FAD-4B52-BCE7-9A249557D6D7}_45.png&quot;/&gt;&lt;left val=&quot;0&quot;/&gt;&lt;top val=&quot;77&quot;/&gt;&lt;width val=&quot;961&quot;/&gt;&lt;height val=&quot;12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7E08DB16-34EE-4F34-9186-F163BDED5924}&quot;/&gt;&lt;isInvalidForFieldText val=&quot;0&quot;/&gt;&lt;Image&gt;&lt;filename val=&quot;C:\Users\User\AppData\Local\Temp\CP50168340015Session\CPTrustFolder50168340015\PPTImport501622219343\data\asimages\{7E08DB16-34EE-4F34-9186-F163BDED5924}_1.png&quot;/&gt;&lt;left val=&quot;71&quot;/&gt;&lt;top val=&quot;491&quot;/&gt;&lt;width val=&quot;249&quot;/&gt;&lt;height val=&quot;93&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47543EC-4531-402B-9294-AC297423C2CB}&quot;/&gt;&lt;isInvalidForFieldText val=&quot;0&quot;/&gt;&lt;Image&gt;&lt;filename val=&quot;C:\Users\User\AppData\Local\Temp\CP50168340015Session\CPTrustFolder50168340015\PPTImport501622219343\data\asimages\{747543EC-4531-402B-9294-AC297423C2CB}_45.png&quot;/&gt;&lt;left val=&quot;47&quot;/&gt;&lt;top val=&quot;215&quot;/&gt;&lt;width val=&quot;865&quot;/&gt;&lt;height val=&quot;412&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BBD5B5B-929F-4F4F-81BB-2E862F4B259F}&quot;/&gt;&lt;isInvalidForFieldText val=&quot;0&quot;/&gt;&lt;Image&gt;&lt;filename val=&quot;C:\Users\User\AppData\Local\Temp\CP50168340015Session\CPTrustFolder50168340015\PPTImport501622219343\data\asimages\{DBBD5B5B-929F-4F4F-81BB-2E862F4B259F}_45.png&quot;/&gt;&lt;left val=&quot;727&quot;/&gt;&lt;top val=&quot;687&quot;/&gt;&lt;width val=&quot;226&quot;/&gt;&lt;height val=&quot;45&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22&quot;/&gt;&lt;/TableIndex&gt;&lt;/ShapeTextInfo&gt;"/>
  <p:tag name="HTML_SHAPEINFO" val="&lt;ThreeDShapeInfo&gt;&lt;uuid val=&quot;{9DA1537B-3E6A-4324-93BC-EA8C08A53534}&quot;/&gt;&lt;isInvalidForFieldText val=&quot;0&quot;/&gt;&lt;Image&gt;&lt;filename val=&quot;C:\Users\User\AppData\Local\Temp\CP50168340015Session\CPTrustFolder50168340015\PPTImport501622219343\data\asimages\{9DA1537B-3E6A-4324-93BC-EA8C08A53534}_45.png&quot;/&gt;&lt;left val=&quot;35&quot;/&gt;&lt;top val=&quot;199&quot;/&gt;&lt;width val=&quot;877&quot;/&gt;&lt;height val=&quot;8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65&quot;/&gt;&lt;/TableIndex&gt;&lt;/ShapeTextInfo&gt;"/>
  <p:tag name="HTML_SHAPEINFO" val="&lt;ThreeDShapeInfo&gt;&lt;uuid val=&quot;{0CC66184-5556-48F2-8052-F92936F387F4}&quot;/&gt;&lt;isInvalidForFieldText val=&quot;0&quot;/&gt;&lt;Image&gt;&lt;filename val=&quot;C:\Users\User\AppData\Local\Temp\CP50168340015Session\CPTrustFolder50168340015\PPTImport501622219343\data\asimages\{0CC66184-5556-48F2-8052-F92936F387F4}_45.png&quot;/&gt;&lt;left val=&quot;45&quot;/&gt;&lt;top val=&quot;274&quot;/&gt;&lt;width val=&quot;865&quot;/&gt;&lt;height val=&quot;97&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C5054AC4-CBE2-4960-917B-0E954CB6C19E}&quot;/&gt;&lt;isInvalidForFieldText val=&quot;0&quot;/&gt;&lt;Image&gt;&lt;filename val=&quot;C:\Users\User\AppData\Local\Temp\CP50168340015Session\CPTrustFolder50168340015\PPTImport501622219343\data\asimages\{C5054AC4-CBE2-4960-917B-0E954CB6C19E}_46.png&quot;/&gt;&lt;left val=&quot;0&quot;/&gt;&lt;top val=&quot;278&quot;/&gt;&lt;width val=&quot;961&quot;/&gt;&lt;height val=&quot;20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528CB5C-FF60-49C0-906B-4933EF0E838C}&quot;/&gt;&lt;isInvalidForFieldText val=&quot;0&quot;/&gt;&lt;Image&gt;&lt;filename val=&quot;C:\Users\User\AppData\Local\Temp\CP50168340015Session\CPTrustFolder50168340015\PPTImport501622219343\data\asimages\{5528CB5C-FF60-49C0-906B-4933EF0E838C}_46.png&quot;/&gt;&lt;left val=&quot;727&quot;/&gt;&lt;top val=&quot;687&quot;/&gt;&lt;width val=&quot;226&quot;/&gt;&lt;height val=&quot;4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7EC15EEC-1E6B-4AF9-87E5-253AA7B2FA5A}&quot;/&gt;&lt;isInvalidForFieldText val=&quot;0&quot;/&gt;&lt;Image&gt;&lt;filename val=&quot;C:\Users\User\AppData\Local\Temp\CP50168340015Session\CPTrustFolder50168340015\PPTImport501622219343\data\asimages\{7EC15EEC-1E6B-4AF9-87E5-253AA7B2FA5A}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87020F6-6299-4A6D-A9D3-5A08FCEB54FB}&quot;/&gt;&lt;isInvalidForFieldText val=&quot;0&quot;/&gt;&lt;Image&gt;&lt;filename val=&quot;C:\Users\User\AppData\Local\Temp\CP50168340015Session\CPTrustFolder50168340015\PPTImport501622219343\data\asimages\{387020F6-6299-4A6D-A9D3-5A08FCEB54FB}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51&quot;/&gt;&lt;lineCharCount val=&quot;61&quot;/&gt;&lt;lineCharCount val=&quot;14&quot;/&gt;&lt;lineCharCount val=&quot;69&quot;/&gt;&lt;lineCharCount val=&quot;24&quot;/&gt;&lt;/TableIndex&gt;&lt;/ShapeTextInfo&gt;"/>
  <p:tag name="HTML_SHAPEINFO" val="&lt;ThreeDShapeInfo&gt;&lt;uuid val=&quot;{E6EF7C27-AF04-46C0-9793-ABF58759542C}&quot;/&gt;&lt;isInvalidForFieldText val=&quot;0&quot;/&gt;&lt;Image&gt;&lt;filename val=&quot;C:\Users\User\AppData\Local\Temp\CP50168340015Session\CPTrustFolder50168340015\PPTImport501622219343\data\asimages\{E6EF7C27-AF04-46C0-9793-ABF58759542C}_2.png&quot;/&gt;&lt;left val=&quot;42&quot;/&gt;&lt;top val=&quot;212&quot;/&gt;&lt;width val=&quot;875&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09B8D51-5F11-4F10-BDD0-8784FC4B0F08}&quot;/&gt;&lt;isInvalidForFieldText val=&quot;0&quot;/&gt;&lt;Image&gt;&lt;filename val=&quot;C:\Users\User\AppData\Local\Temp\CP50168340015Session\CPTrustFolder50168340015\PPTImport501622219343\data\asimages\{309B8D51-5F11-4F10-BDD0-8784FC4B0F08}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35A05F7-0F77-4F91-A06B-B4F2929CDFDA}&quot;/&gt;&lt;isInvalidForFieldText val=&quot;0&quot;/&gt;&lt;Image&gt;&lt;filename val=&quot;C:\Users\User\AppData\Local\Temp\CP50168340015Session\CPTrustFolder50168340015\PPTImport501622219343\data\asimages\{935A05F7-0F77-4F91-A06B-B4F2929CDFDA}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1&quot;/&gt;&lt;lineCharCount val=&quot;9&quot;/&gt;&lt;lineCharCount val=&quot;45&quot;/&gt;&lt;lineCharCount val=&quot;56&quot;/&gt;&lt;lineCharCount val=&quot;56&quot;/&gt;&lt;/TableIndex&gt;&lt;/ShapeTextInfo&gt;"/>
  <p:tag name="HTML_SHAPEINFO" val="&lt;ThreeDShapeInfo&gt;&lt;uuid val=&quot;{760C545B-7CFF-4AA5-89C4-3BDAA59F6C85}&quot;/&gt;&lt;isInvalidForFieldText val=&quot;0&quot;/&gt;&lt;Image&gt;&lt;filename val=&quot;C:\Users\User\AppData\Local\Temp\CP50168340015Session\CPTrustFolder50168340015\PPTImport501622219343\data\asimages\{760C545B-7CFF-4AA5-89C4-3BDAA59F6C85}_3.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6B33CCC-F8FE-4743-AEBA-09648F27DD76}&quot;/&gt;&lt;isInvalidForFieldText val=&quot;0&quot;/&gt;&lt;Image&gt;&lt;filename val=&quot;C:\Users\User\AppData\Local\Temp\CP50168340015Session\CPTrustFolder50168340015\PPTImport501622219343\data\asimages\{06B33CCC-F8FE-4743-AEBA-09648F27DD76}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D26D2A4-C226-4E0B-A23B-4CABA195482D}&quot;/&gt;&lt;isInvalidForFieldText val=&quot;0&quot;/&gt;&lt;Image&gt;&lt;filename val=&quot;C:\Users\User\AppData\Local\Temp\CP50168340015Session\CPTrustFolder50168340015\PPTImport501622219343\data\asimages\{9D26D2A4-C226-4E0B-A23B-4CABA195482D}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8&quot;/&gt;&lt;lineCharCount val=&quot;70&quot;/&gt;&lt;lineCharCount val=&quot;27&quot;/&gt;&lt;lineCharCount val=&quot;44&quot;/&gt;&lt;lineCharCount val=&quot;36&quot;/&gt;&lt;lineCharCount val=&quot;38&quot;/&gt;&lt;lineCharCount val=&quot;31&quot;/&gt;&lt;lineCharCount val=&quot;58&quot;/&gt;&lt;lineCharCount val=&quot;67&quot;/&gt;&lt;lineCharCount val=&quot;63&quot;/&gt;&lt;lineCharCount val=&quot;10&quot;/&gt;&lt;/TableIndex&gt;&lt;/ShapeTextInfo&gt;"/>
  <p:tag name="HTML_SHAPEINFO" val="&lt;ThreeDShapeInfo&gt;&lt;uuid val=&quot;{9B834B11-65C5-472C-92D9-931987A93626}&quot;/&gt;&lt;isInvalidForFieldText val=&quot;0&quot;/&gt;&lt;Image&gt;&lt;filename val=&quot;C:\Users\User\AppData\Local\Temp\CP50168340015Session\CPTrustFolder50168340015\PPTImport501622219343\data\asimages\{9B834B11-65C5-472C-92D9-931987A93626}_4.png&quot;/&gt;&lt;left val=&quot;42&quot;/&gt;&lt;top val=&quot;212&quot;/&gt;&lt;width val=&quot;870&quot;/&gt;&lt;height val=&quot;43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3B169AC-0510-4188-B309-5356F2B914FF}&quot;/&gt;&lt;isInvalidForFieldText val=&quot;0&quot;/&gt;&lt;Image&gt;&lt;filename val=&quot;C:\Users\User\AppData\Local\Temp\CP50168340015Session\CPTrustFolder50168340015\PPTImport501622219343\data\asimages\{03B169AC-0510-4188-B309-5356F2B914FF}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0A5A5BA-DFF0-4663-9309-01409B160629}&quot;/&gt;&lt;isInvalidForFieldText val=&quot;0&quot;/&gt;&lt;Image&gt;&lt;filename val=&quot;C:\Users\User\AppData\Local\Temp\CP50168340015Session\CPTrustFolder50168340015\PPTImport501622219343\data\asimages\{B0A5A5BA-DFF0-4663-9309-01409B160629}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28&quot;/&gt;&lt;lineCharCount val=&quot;66&quot;/&gt;&lt;lineCharCount val=&quot;42&quot;/&gt;&lt;lineCharCount val=&quot;67&quot;/&gt;&lt;lineCharCount val=&quot;9&quot;/&gt;&lt;lineCharCount val=&quot;75&quot;/&gt;&lt;lineCharCount val=&quot;44&quot;/&gt;&lt;lineCharCount val=&quot;61&quot;/&gt;&lt;/TableIndex&gt;&lt;/ShapeTextInfo&gt;"/>
  <p:tag name="HTML_SHAPEINFO" val="&lt;ThreeDShapeInfo&gt;&lt;uuid val=&quot;{F20F11E6-428A-491F-853E-51F3614589A1}&quot;/&gt;&lt;isInvalidForFieldText val=&quot;0&quot;/&gt;&lt;Image&gt;&lt;filename val=&quot;C:\Users\User\AppData\Local\Temp\CP50168340015Session\CPTrustFolder50168340015\PPTImport501622219343\data\asimages\{F20F11E6-428A-491F-853E-51F3614589A1}_5.png&quot;/&gt;&lt;left val=&quot;42&quot;/&gt;&lt;top val=&quot;212&quot;/&gt;&lt;width val=&quot;878&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C7B2174-6D6F-4458-B6C2-3BFBABF63925}&quot;/&gt;&lt;isInvalidForFieldText val=&quot;0&quot;/&gt;&lt;Image&gt;&lt;filename val=&quot;C:\Users\User\AppData\Local\Temp\CP50168340015Session\CPTrustFolder50168340015\PPTImport501622219343\data\asimages\{DC7B2174-6D6F-4458-B6C2-3BFBABF63925}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CF881055-E8DC-4C11-A426-BEF1041C6D44}&quot;/&gt;&lt;isInvalidForFieldText val=&quot;0&quot;/&gt;&lt;Image&gt;&lt;filename val=&quot;C:\Users\User\AppData\Local\Temp\CP50168340015Session\CPTrustFolder50168340015\PPTImport501622219343\data\asimages\{CF881055-E8DC-4C11-A426-BEF1041C6D44}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74&quot;/&gt;&lt;lineCharCount val=&quot;9&quot;/&gt;&lt;lineCharCount val=&quot;1&quot;/&gt;&lt;lineCharCount val=&quot;65&quot;/&gt;&lt;lineCharCount val=&quot;73&quot;/&gt;&lt;lineCharCount val=&quot;6&quot;/&gt;&lt;/TableIndex&gt;&lt;/ShapeTextInfo&gt;"/>
  <p:tag name="HTML_SHAPEINFO" val="&lt;ThreeDShapeInfo&gt;&lt;uuid val=&quot;{6226A1E9-32F6-47A2-907A-D1BBD98F2BE7}&quot;/&gt;&lt;isInvalidForFieldText val=&quot;0&quot;/&gt;&lt;Image&gt;&lt;filename val=&quot;C:\Users\User\AppData\Local\Temp\CP50168340015Session\CPTrustFolder50168340015\PPTImport501622219343\data\asimages\{6226A1E9-32F6-47A2-907A-D1BBD98F2BE7}_6.png&quot;/&gt;&lt;left val=&quot;40&quot;/&gt;&lt;top val=&quot;212&quot;/&gt;&lt;width val=&quot;871&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945B509-96D7-4D5E-9DF7-698B3D9BF5A0}&quot;/&gt;&lt;isInvalidForFieldText val=&quot;0&quot;/&gt;&lt;Image&gt;&lt;filename val=&quot;C:\Users\User\AppData\Local\Temp\CP50168340015Session\CPTrustFolder50168340015\PPTImport501622219343\data\asimages\{3945B509-96D7-4D5E-9DF7-698B3D9BF5A0}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0D366C46-4203-4BCF-8BC7-6BFDA45D9036}&quot;/&gt;&lt;isInvalidForFieldText val=&quot;0&quot;/&gt;&lt;Image&gt;&lt;filename val=&quot;C:\Users\User\AppData\Local\Temp\CP50168340015Session\CPTrustFolder50168340015\PPTImport501622219343\data\asimages\{0D366C46-4203-4BCF-8BC7-6BFDA45D9036}_7.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20297E5D-FE5C-43DB-B615-9EAFB8FC876D}&quot;/&gt;&lt;isInvalidForFieldText val=&quot;0&quot;/&gt;&lt;Image&gt;&lt;filename val=&quot;C:\Users\User\AppData\Local\Temp\CP50168340015Session\CPTrustFolder50168340015\PPTImport501622219343\data\asimages\{20297E5D-FE5C-43DB-B615-9EAFB8FC876D}_7.png&quot;/&gt;&lt;left val=&quot;40&quot;/&gt;&lt;top val=&quot;212&quot;/&gt;&lt;width val=&quot;871&quot;/&gt;&lt;height val=&quot;5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0828F94-858C-49AE-80A6-02A77EC73363}&quot;/&gt;&lt;isInvalidForFieldText val=&quot;0&quot;/&gt;&lt;Image&gt;&lt;filename val=&quot;C:\Users\User\AppData\Local\Temp\CP50168340015Session\CPTrustFolder50168340015\PPTImport501622219343\data\asimages\{60828F94-858C-49AE-80A6-02A77EC73363}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16&quot;/&gt;&lt;lineCharCount val=&quot;57&quot;/&gt;&lt;lineCharCount val=&quot;62&quot;/&gt;&lt;lineCharCount val=&quot;8&quot;/&gt;&lt;/TableIndex&gt;&lt;/ShapeTextInfo&gt;"/>
  <p:tag name="HTML_SHAPEINFO" val="&lt;ThreeDShapeInfo&gt;&lt;uuid val=&quot;{4DE7B3FD-CB05-4E82-9683-D46F61FAD7B7}&quot;/&gt;&lt;isInvalidForFieldText val=&quot;0&quot;/&gt;&lt;Image&gt;&lt;filename val=&quot;C:\Users\User\AppData\Local\Temp\CP50168340015Session\CPTrustFolder50168340015\PPTImport501622219343\data\asimages\{4DE7B3FD-CB05-4E82-9683-D46F61FAD7B7}_7.png&quot;/&gt;&lt;left val=&quot;42&quot;/&gt;&lt;top val=&quot;256&quot;/&gt;&lt;width val=&quot;839&quot;/&gt;&lt;height val=&quot;193&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F7696DA-D354-40E5-A1F4-F07210951035}&quot;/&gt;&lt;isInvalidForFieldText val=&quot;0&quot;/&gt;&lt;Image&gt;&lt;filename val=&quot;C:\Users\User\AppData\Local\Temp\CP50168340015Session\CPTrustFolder50168340015\PPTImport501622219343\data\asimages\{9F7696DA-D354-40E5-A1F4-F07210951035}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15&quot;/&gt;&lt;/TableIndex&gt;&lt;/ShapeTextInfo&gt;"/>
  <p:tag name="HTML_SHAPEINFO" val="&lt;ThreeDShapeInfo&gt;&lt;uuid val=&quot;{5485488A-44E1-488B-8593-FDD34AD3D6BC}&quot;/&gt;&lt;isInvalidForFieldText val=&quot;0&quot;/&gt;&lt;Image&gt;&lt;filename val=&quot;C:\Users\User\AppData\Local\Temp\CP50168340015Session\CPTrustFolder50168340015\PPTImport501622219343\data\asimages\{5485488A-44E1-488B-8593-FDD34AD3D6BC}_8.png&quot;/&gt;&lt;left val=&quot;40&quot;/&gt;&lt;top val=&quot;212&quot;/&gt;&lt;width val=&quot;871&quot;/&gt;&lt;height val=&quot;8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916F00B-679E-4A7A-AB57-36DA5ED2184B}&quot;/&gt;&lt;isInvalidForFieldText val=&quot;0&quot;/&gt;&lt;Image&gt;&lt;filename val=&quot;C:\Users\User\AppData\Local\Temp\CP50168340015Session\CPTrustFolder50168340015\PPTImport501622219343\data\asimages\{D916F00B-679E-4A7A-AB57-36DA5ED2184B}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37&quot;/&gt;&lt;lineCharCount val=&quot;10&quot;/&gt;&lt;/TableIndex&gt;&lt;/ShapeTextInfo&gt;"/>
  <p:tag name="HTML_SHAPEINFO" val="&lt;ThreeDShapeInfo&gt;&lt;uuid val=&quot;{2FDB3F2C-9181-48F0-A225-B5770C4909AE}&quot;/&gt;&lt;isInvalidForFieldText val=&quot;0&quot;/&gt;&lt;Image&gt;&lt;filename val=&quot;C:\Users\User\AppData\Local\Temp\CP50168340015Session\CPTrustFolder50168340015\PPTImport501622219343\data\asimages\{2FDB3F2C-9181-48F0-A225-B5770C4909AE}_8.png&quot;/&gt;&lt;left val=&quot;47&quot;/&gt;&lt;top val=&quot;302&quot;/&gt;&lt;width val=&quot;867&quot;/&gt;&lt;height val=&quot;13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44&quot;/&gt;&lt;/TableIndex&gt;&lt;/ShapeTextInfo&gt;"/>
  <p:tag name="HTML_SHAPEINFO" val="&lt;ThreeDShapeInfo&gt;&lt;uuid val=&quot;{06910FD5-C74B-4F5D-AF58-7F76F73234DC}&quot;/&gt;&lt;isInvalidForFieldText val=&quot;0&quot;/&gt;&lt;Image&gt;&lt;filename val=&quot;C:\Users\User\AppData\Local\Temp\CP50168340015Session\CPTrustFolder50168340015\PPTImport501622219343\data\asimages\{06910FD5-C74B-4F5D-AF58-7F76F73234DC}_8.png&quot;/&gt;&lt;left val=&quot;39&quot;/&gt;&lt;top val=&quot;426&quot;/&gt;&lt;width val=&quot;804&quot;/&gt;&lt;height val=&quot;8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4A6CB500-BF83-4C84-809A-F28771929E48}&quot;/&gt;&lt;isInvalidForFieldText val=&quot;0&quot;/&gt;&lt;Image&gt;&lt;filename val=&quot;C:\Users\User\AppData\Local\Temp\CP50168340015Session\CPTrustFolder50168340015\PPTImport501622219343\data\asimages\{4A6CB500-BF83-4C84-809A-F28771929E48}_9.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 name="HTML_SHAPEINFO" val="&lt;ThreeDShapeInfo&gt;&lt;uuid val=&quot;{018DD38D-F9FD-4EC5-9F58-21B914714F25}&quot;/&gt;&lt;isInvalidForFieldText val=&quot;0&quot;/&gt;&lt;Image&gt;&lt;filename val=&quot;C:\Users\User\AppData\Local\Temp\CP50168340015Session\CPTrustFolder50168340015\PPTImport501622219343\data\asimages\{018DD38D-F9FD-4EC5-9F58-21B914714F25}_9.png&quot;/&gt;&lt;left val=&quot;40&quot;/&gt;&lt;top val=&quot;212&quot;/&gt;&lt;width val=&quot;871&quot;/&gt;&lt;height val=&quot;5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4CD1669-1E66-4108-B08C-38FCFBE0A6F6}&quot;/&gt;&lt;isInvalidForFieldText val=&quot;0&quot;/&gt;&lt;Image&gt;&lt;filename val=&quot;C:\Users\User\AppData\Local\Temp\CP50168340015Session\CPTrustFolder50168340015\PPTImport501622219343\data\asimages\{24CD1669-1E66-4108-B08C-38FCFBE0A6F6}_9.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5&quot;/&gt;&lt;lineCharCount val=&quot;21&quot;/&gt;&lt;lineCharCount val=&quot;26&quot;/&gt;&lt;/TableIndex&gt;&lt;/ShapeTextInfo&gt;"/>
  <p:tag name="HTML_SHAPEINFO" val="&lt;ThreeDShapeInfo&gt;&lt;uuid val=&quot;{F4F77385-A7FF-431E-A971-A7353ED0501B}&quot;/&gt;&lt;isInvalidForFieldText val=&quot;0&quot;/&gt;&lt;Image&gt;&lt;filename val=&quot;C:\Users\User\AppData\Local\Temp\CP50168340015Session\CPTrustFolder50168340015\PPTImport501622219343\data\asimages\{F4F77385-A7FF-431E-A971-A7353ED0501B}_9.png&quot;/&gt;&lt;left val=&quot;47&quot;/&gt;&lt;top val=&quot;265&quot;/&gt;&lt;width val=&quot;837&quot;/&gt;&lt;height val=&quot;137&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13&quot;/&gt;&lt;/TableIndex&gt;&lt;/ShapeTextInfo&gt;"/>
  <p:tag name="HTML_SHAPEINFO" val="&lt;ThreeDShapeInfo&gt;&lt;uuid val=&quot;{4667F8D6-33ED-4347-A7E4-DA05BD1ED852}&quot;/&gt;&lt;isInvalidForFieldText val=&quot;0&quot;/&gt;&lt;Image&gt;&lt;filename val=&quot;C:\Users\User\AppData\Local\Temp\CP50168340015Session\CPTrustFolder50168340015\PPTImport501622219343\data\asimages\{4667F8D6-33ED-4347-A7E4-DA05BD1ED852}_10.png&quot;/&gt;&lt;left val=&quot;0&quot;/&gt;&lt;top val=&quot;76&quot;/&gt;&lt;width val=&quot;961&quot;/&gt;&lt;height val=&quot;12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1&quot;/&gt;&lt;/TableIndex&gt;&lt;/ShapeTextInfo&gt;"/>
  <p:tag name="HTML_SHAPEINFO" val="&lt;ThreeDShapeInfo&gt;&lt;uuid val=&quot;{54F7BEB0-7ABF-428D-9D48-80769031D78C}&quot;/&gt;&lt;isInvalidForFieldText val=&quot;0&quot;/&gt;&lt;Image&gt;&lt;filename val=&quot;C:\Users\User\AppData\Local\Temp\CP50168340015Session\CPTrustFolder50168340015\PPTImport501622219343\data\asimages\{54F7BEB0-7ABF-428D-9D48-80769031D78C}_10.png&quot;/&gt;&lt;left val=&quot;40&quot;/&gt;&lt;top val=&quot;212&quot;/&gt;&lt;width val=&quot;886&quot;/&gt;&lt;height val=&quot;5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FF23D3A-33F6-49C9-B814-03157843CD02}&quot;/&gt;&lt;isInvalidForFieldText val=&quot;0&quot;/&gt;&lt;Image&gt;&lt;filename val=&quot;C:\Users\User\AppData\Local\Temp\CP50168340015Session\CPTrustFolder50168340015\PPTImport501622219343\data\asimages\{7FF23D3A-33F6-49C9-B814-03157843CD02}_10.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4&quot;/&gt;&lt;lineCharCount val=&quot;10&quot;/&gt;&lt;lineCharCount val=&quot;68&quot;/&gt;&lt;lineCharCount val=&quot;35&quot;/&gt;&lt;/TableIndex&gt;&lt;/ShapeTextInfo&gt;"/>
  <p:tag name="HTML_SHAPEINFO" val="&lt;ThreeDShapeInfo&gt;&lt;uuid val=&quot;{7D293859-1BEA-49B3-B23F-C6939039DA0E}&quot;/&gt;&lt;isInvalidForFieldText val=&quot;0&quot;/&gt;&lt;Image&gt;&lt;filename val=&quot;C:\Users\User\AppData\Local\Temp\CP50168340015Session\CPTrustFolder50168340015\PPTImport501622219343\data\asimages\{7D293859-1BEA-49B3-B23F-C6939039DA0E}_10.png&quot;/&gt;&lt;left val=&quot;47&quot;/&gt;&lt;top val=&quot;259&quot;/&gt;&lt;width val=&quot;865&quot;/&gt;&lt;height val=&quot;161&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37046E8B-06A9-4E4C-B9FA-043926810F3B}&quot;/&gt;&lt;isInvalidForFieldText val=&quot;0&quot;/&gt;&lt;Image&gt;&lt;filename val=&quot;C:\Users\User\AppData\Local\Temp\CP50168340015Session\CPTrustFolder50168340015\PPTImport501622219343\data\asimages\{37046E8B-06A9-4E4C-B9FA-043926810F3B}_11.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26ABF16-DEE1-47A6-881C-FD4CFCFD6A09}&quot;/&gt;&lt;isInvalidForFieldText val=&quot;0&quot;/&gt;&lt;Image&gt;&lt;filename val=&quot;C:\Users\User\AppData\Local\Temp\CP50168340015Session\CPTrustFolder50168340015\PPTImport501622219343\data\asimages\{A26ABF16-DEE1-47A6-881C-FD4CFCFD6A09}_11.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6&quot;/&gt;&lt;/TableIndex&gt;&lt;TableIndex row=&quot;2&quot; col=&quot;1&quot;&gt;&lt;linesCount val=&quot;1&quot;/&gt;&lt;lineCharCount val=&quot;22&quot;/&gt;&lt;/TableIndex&gt;&lt;TableIndex row=&quot;2&quot; col=&quot;2&quot;&gt;&lt;linesCount val=&quot;2&quot;/&gt;&lt;lineCharCount val=&quot;27&quot;/&gt;&lt;lineCharCount val=&quot;8&quot;/&gt;&lt;/TableIndex&gt;&lt;TableIndex row=&quot;3&quot; col=&quot;1&quot;&gt;&lt;linesCount val=&quot;1&quot;/&gt;&lt;lineCharCount val=&quot;28&quot;/&gt;&lt;/TableIndex&gt;&lt;TableIndex row=&quot;3&quot; col=&quot;2&quot;&gt;&lt;linesCount val=&quot;2&quot;/&gt;&lt;lineCharCount val=&quot;26&quot;/&gt;&lt;lineCharCount val=&quot;8&quot;/&gt;&lt;/TableIndex&gt;&lt;TableIndex row=&quot;4&quot; col=&quot;1&quot;&gt;&lt;linesCount val=&quot;1&quot;/&gt;&lt;lineCharCount val=&quot;22&quot;/&gt;&lt;/TableIndex&gt;&lt;TableIndex row=&quot;4&quot; col=&quot;2&quot;&gt;&lt;linesCount val=&quot;2&quot;/&gt;&lt;lineCharCount val=&quot;26&quot;/&gt;&lt;lineCharCount val=&quot;8&quot;/&gt;&lt;/TableIndex&gt;&lt;/ShapeTextInfo&gt;"/>
  <p:tag name="PRESENTER_SHAPEINFO" val="&lt;ThreeDShapeInfo&gt;&lt;uuid val=&quot;{CC456034-3744-4CAC-9A5A-A864714101FA}&quot;/&gt;&lt;isInvalidForFieldText val=&quot;0&quot;/&gt;&lt;Image&gt;&lt;filename val=&quot;C:\Users\User\AppData\Local\Temp\CP50168340015Session\CPTrustFolder50168340015\PPTImport501622219343\data\asimages\{CC456034-3744-4CAC-9A5A-A864714101FA}_11.png&quot;/&gt;&lt;left val=&quot;43&quot;/&gt;&lt;top val=&quot;247&quot;/&gt;&lt;width val=&quot;877&quot;/&gt;&lt;height val=&quot;343&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6BE88573-0BF6-47A9-BD3A-8968E12ADA20}&quot;/&gt;&lt;isInvalidForFieldText val=&quot;0&quot;/&gt;&lt;Image&gt;&lt;filename val=&quot;C:\Users\User\AppData\Local\Temp\CP50168340015Session\CPTrustFolder50168340015\PPTImport501622219343\data\asimages\{6BE88573-0BF6-47A9-BD3A-8968E12ADA20}_12.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8&quot;/&gt;&lt;lineCharCount val=&quot;67&quot;/&gt;&lt;lineCharCount val=&quot;59&quot;/&gt;&lt;lineCharCount val=&quot;1&quot;/&gt;&lt;lineCharCount val=&quot;65&quot;/&gt;&lt;lineCharCount val=&quot;61&quot;/&gt;&lt;/TableIndex&gt;&lt;/ShapeTextInfo&gt;"/>
  <p:tag name="HTML_SHAPEINFO" val="&lt;ThreeDShapeInfo&gt;&lt;uuid val=&quot;{59129328-0472-4C77-AE04-68BBC077E0C5}&quot;/&gt;&lt;isInvalidForFieldText val=&quot;0&quot;/&gt;&lt;Image&gt;&lt;filename val=&quot;C:\Users\User\AppData\Local\Temp\CP50168340015Session\CPTrustFolder50168340015\PPTImport501622219343\data\asimages\{59129328-0472-4C77-AE04-68BBC077E0C5}_12.png&quot;/&gt;&lt;left val=&quot;40&quot;/&gt;&lt;top val=&quot;212&quot;/&gt;&lt;width val=&quot;871&quot;/&gt;&lt;height val=&quot;4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F5415EE-DDD0-43A4-938B-15FE16F7FE1E}&quot;/&gt;&lt;isInvalidForFieldText val=&quot;0&quot;/&gt;&lt;Image&gt;&lt;filename val=&quot;C:\Users\User\AppData\Local\Temp\CP50168340015Session\CPTrustFolder50168340015\PPTImport501622219343\data\asimages\{FF5415EE-DDD0-43A4-938B-15FE16F7FE1E}_12.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B9ED24A4-5748-44F0-84B7-1BF8FF615A29}&quot;/&gt;&lt;isInvalidForFieldText val=&quot;0&quot;/&gt;&lt;Image&gt;&lt;filename val=&quot;C:\Users\User\AppData\Local\Temp\CP50168340015Session\CPTrustFolder50168340015\PPTImport501622219343\data\asimages\{B9ED24A4-5748-44F0-84B7-1BF8FF615A29}_13.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29&quot;/&gt;&lt;lineCharCount val=&quot;1&quot;/&gt;&lt;lineCharCount val=&quot;67&quot;/&gt;&lt;lineCharCount val=&quot;1&quot;/&gt;&lt;lineCharCount val=&quot;69&quot;/&gt;&lt;lineCharCount val=&quot;59&quot;/&gt;&lt;lineCharCount val=&quot;1&quot;/&gt;&lt;/TableIndex&gt;&lt;/ShapeTextInfo&gt;"/>
  <p:tag name="HTML_SHAPEINFO" val="&lt;ThreeDShapeInfo&gt;&lt;uuid val=&quot;{ACB219FC-36D0-4C55-A6D9-E5CEB208CA74}&quot;/&gt;&lt;isInvalidForFieldText val=&quot;0&quot;/&gt;&lt;Image&gt;&lt;filename val=&quot;C:\Users\User\AppData\Local\Temp\CP50168340015Session\CPTrustFolder50168340015\PPTImport501622219343\data\asimages\{ACB219FC-36D0-4C55-A6D9-E5CEB208CA74}_13.png&quot;/&gt;&lt;left val=&quot;40&quot;/&gt;&lt;top val=&quot;212&quot;/&gt;&lt;width val=&quot;871&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FEA7214-79AD-4C2C-B393-7D2C336610A9}&quot;/&gt;&lt;isInvalidForFieldText val=&quot;0&quot;/&gt;&lt;Image&gt;&lt;filename val=&quot;C:\Users\User\AppData\Local\Temp\CP50168340015Session\CPTrustFolder50168340015\PPTImport501622219343\data\asimages\{AFEA7214-79AD-4C2C-B393-7D2C336610A9}_13.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14&quot;/&gt;&lt;/TableIndex&gt;&lt;/ShapeTextInfo&gt;"/>
  <p:tag name="HTML_SHAPEINFO" val="&lt;ThreeDShapeInfo&gt;&lt;uuid val=&quot;{BDA83384-248F-4678-B2B2-C2EE785A1395}&quot;/&gt;&lt;isInvalidForFieldText val=&quot;0&quot;/&gt;&lt;Image&gt;&lt;filename val=&quot;C:\Users\User\AppData\Local\Temp\CP50168340015Session\CPTrustFolder50168340015\PPTImport501622219343\data\asimages\{BDA83384-248F-4678-B2B2-C2EE785A1395}_14.png&quot;/&gt;&lt;left val=&quot;0&quot;/&gt;&lt;top val=&quot;76&quot;/&gt;&lt;width val=&quot;961&quot;/&gt;&lt;height val=&quot;124&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70&quot;/&gt;&lt;lineCharCount val=&quot;1&quot;/&gt;&lt;lineCharCount val=&quot;68&quot;/&gt;&lt;lineCharCount val=&quot;72&quot;/&gt;&lt;lineCharCount val=&quot;1&quot;/&gt;&lt;/TableIndex&gt;&lt;/ShapeTextInfo&gt;"/>
  <p:tag name="HTML_SHAPEINFO" val="&lt;ThreeDShapeInfo&gt;&lt;uuid val=&quot;{32DE5606-F2D3-446F-802E-C3EEBF2BA2B1}&quot;/&gt;&lt;isInvalidForFieldText val=&quot;0&quot;/&gt;&lt;Image&gt;&lt;filename val=&quot;C:\Users\User\AppData\Local\Temp\CP50168340015Session\CPTrustFolder50168340015\PPTImport501622219343\data\asimages\{32DE5606-F2D3-446F-802E-C3EEBF2BA2B1}_14.png&quot;/&gt;&lt;left val=&quot;40&quot;/&gt;&lt;top val=&quot;212&quot;/&gt;&lt;width val=&quot;871&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8730634-E510-4B63-9419-CB38FF9A8EC6}&quot;/&gt;&lt;isInvalidForFieldText val=&quot;0&quot;/&gt;&lt;Image&gt;&lt;filename val=&quot;C:\Users\User\AppData\Local\Temp\CP50168340015Session\CPTrustFolder50168340015\PPTImport501622219343\data\asimages\{C8730634-E510-4B63-9419-CB38FF9A8EC6}_14.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D483E49D-B8F2-489E-BF27-293927CEF5B7}&quot;/&gt;&lt;isInvalidForFieldText val=&quot;0&quot;/&gt;&lt;Image&gt;&lt;filename val=&quot;C:\Users\User\AppData\Local\Temp\CP50168340015Session\CPTrustFolder50168340015\PPTImport501622219343\data\asimages\{D483E49D-B8F2-489E-BF27-293927CEF5B7}_16.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5&quot;/&gt;&lt;lineCharCount val=&quot;70&quot;/&gt;&lt;lineCharCount val=&quot;64&quot;/&gt;&lt;lineCharCount val=&quot;11&quot;/&gt;&lt;lineCharCount val=&quot;1&quot;/&gt;&lt;lineCharCount val=&quot;61&quot;/&gt;&lt;lineCharCount val=&quot;8&quot;/&gt;&lt;lineCharCount val=&quot;1&quot;/&gt;&lt;/TableIndex&gt;&lt;/ShapeTextInfo&gt;"/>
  <p:tag name="HTML_SHAPEINFO" val="&lt;ThreeDShapeInfo&gt;&lt;uuid val=&quot;{3A2EDABF-1535-44DA-8A8F-8D00C6553B68}&quot;/&gt;&lt;isInvalidForFieldText val=&quot;0&quot;/&gt;&lt;Image&gt;&lt;filename val=&quot;C:\Users\User\AppData\Local\Temp\CP50168340015Session\CPTrustFolder50168340015\PPTImport501622219343\data\asimages\{3A2EDABF-1535-44DA-8A8F-8D00C6553B68}_16.png&quot;/&gt;&lt;left val=&quot;40&quot;/&gt;&lt;top val=&quot;212&quot;/&gt;&lt;width val=&quot;883&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5010D3C-2F5F-4216-9AD7-BE1EE0A41A59}&quot;/&gt;&lt;isInvalidForFieldText val=&quot;0&quot;/&gt;&lt;Image&gt;&lt;filename val=&quot;C:\Users\User\AppData\Local\Temp\CP50168340015Session\CPTrustFolder50168340015\PPTImport501622219343\data\asimages\{C5010D3C-2F5F-4216-9AD7-BE1EE0A41A59}_16.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9B73F4A3-1970-47B7-AB56-A48CAF0E76D8}&quot;/&gt;&lt;isInvalidForFieldText val=&quot;0&quot;/&gt;&lt;Image&gt;&lt;filename val=&quot;C:\Users\User\AppData\Local\Temp\CP50168340015Session\CPTrustFolder50168340015\PPTImport501622219343\data\asimages\{9B73F4A3-1970-47B7-AB56-A48CAF0E76D8}_17.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1&quot;/&gt;&lt;/TableIndex&gt;&lt;/ShapeTextInfo&gt;"/>
  <p:tag name="HTML_SHAPEINFO" val="&lt;ThreeDShapeInfo&gt;&lt;uuid val=&quot;{58044031-092A-4215-AD3E-FA32EB28C380}&quot;/&gt;&lt;isInvalidForFieldText val=&quot;0&quot;/&gt;&lt;Image&gt;&lt;filename val=&quot;C:\Users\User\AppData\Local\Temp\CP50168340015Session\CPTrustFolder50168340015\PPTImport501622219343\data\asimages\{58044031-092A-4215-AD3E-FA32EB28C380}_17.png&quot;/&gt;&lt;left val=&quot;40&quot;/&gt;&lt;top val=&quot;212&quot;/&gt;&lt;width val=&quot;871&quot;/&gt;&lt;height val=&quot;5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E410F97-9F53-49DA-BE78-B45EF8E5FEE2}&quot;/&gt;&lt;isInvalidForFieldText val=&quot;0&quot;/&gt;&lt;Image&gt;&lt;filename val=&quot;C:\Users\User\AppData\Local\Temp\CP50168340015Session\CPTrustFolder50168340015\PPTImport501622219343\data\asimages\{AE410F97-9F53-49DA-BE78-B45EF8E5FEE2}_17.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5&quot;/&gt;&lt;lineCharCount val=&quot;66&quot;/&gt;&lt;lineCharCount val=&quot;4&quot;/&gt;&lt;lineCharCount val=&quot;69&quot;/&gt;&lt;lineCharCount val=&quot;16&quot;/&gt;&lt;/TableIndex&gt;&lt;/ShapeTextInfo&gt;"/>
  <p:tag name="HTML_SHAPEINFO" val="&lt;ThreeDShapeInfo&gt;&lt;uuid val=&quot;{01672E3C-9A4D-4901-8668-91ADD9837275}&quot;/&gt;&lt;isInvalidForFieldText val=&quot;0&quot;/&gt;&lt;Image&gt;&lt;filename val=&quot;C:\Users\User\AppData\Local\Temp\CP50168340015Session\CPTrustFolder50168340015\PPTImport501622219343\data\asimages\{01672E3C-9A4D-4901-8668-91ADD9837275}_17.png&quot;/&gt;&lt;left val=&quot;48&quot;/&gt;&lt;top val=&quot;256&quot;/&gt;&lt;width val=&quot;878&quot;/&gt;&lt;height val=&quot;20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A0355E5D-1255-44EB-9216-85E0F9F2F577}&quot;/&gt;&lt;isInvalidForFieldText val=&quot;0&quot;/&gt;&lt;Image&gt;&lt;filename val=&quot;C:\Users\User\AppData\Local\Temp\CP50168340015Session\CPTrustFolder50168340015\PPTImport501622219343\data\asimages\{A0355E5D-1255-44EB-9216-85E0F9F2F577}_17.png&quot;/&gt;&lt;left val=&quot;40&quot;/&gt;&lt;top val=&quot;453&quot;/&gt;&lt;width val=&quot;849&quot;/&gt;&lt;height val=&quot;57&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52EDBFE2-F8C8-42E1-9D23-8C7208EC42CB}&quot;/&gt;&lt;isInvalidForFieldText val=&quot;0&quot;/&gt;&lt;Image&gt;&lt;filename val=&quot;C:\Users\User\AppData\Local\Temp\CP50168340015Session\CPTrustFolder50168340015\PPTImport501622219343\data\asimages\{52EDBFE2-F8C8-42E1-9D23-8C7208EC42CB}_18.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3&quot;/&gt;&lt;lineCharCount val=&quot;77&quot;/&gt;&lt;lineCharCount val=&quot;68&quot;/&gt;&lt;lineCharCount val=&quot;61&quot;/&gt;&lt;/TableIndex&gt;&lt;/ShapeTextInfo&gt;"/>
  <p:tag name="HTML_SHAPEINFO" val="&lt;ThreeDShapeInfo&gt;&lt;uuid val=&quot;{0EA0ABE0-4CBC-4872-AED5-5BF90D8B95A8}&quot;/&gt;&lt;isInvalidForFieldText val=&quot;0&quot;/&gt;&lt;Image&gt;&lt;filename val=&quot;C:\Users\User\AppData\Local\Temp\CP50168340015Session\CPTrustFolder50168340015\PPTImport501622219343\data\asimages\{0EA0ABE0-4CBC-4872-AED5-5BF90D8B95A8}_18.png&quot;/&gt;&lt;left val=&quot;40&quot;/&gt;&lt;top val=&quot;212&quot;/&gt;&lt;width val=&quot;885&quot;/&gt;&lt;height val=&quot;41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F8302D8-65BC-4AE2-AC92-91050689556D}&quot;/&gt;&lt;isInvalidForFieldText val=&quot;0&quot;/&gt;&lt;Image&gt;&lt;filename val=&quot;C:\Users\User\AppData\Local\Temp\CP50168340015Session\CPTrustFolder50168340015\PPTImport501622219343\data\asimages\{2F8302D8-65BC-4AE2-AC92-91050689556D}_18.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42018EF0-56DA-4849-9047-3FA8968DC39D}&quot;/&gt;&lt;isInvalidForFieldText val=&quot;0&quot;/&gt;&lt;Image&gt;&lt;filename val=&quot;C:\Users\User\AppData\Local\Temp\CP50168340015Session\CPTrustFolder50168340015\PPTImport501622219343\data\asimages\{42018EF0-56DA-4849-9047-3FA8968DC39D}_19.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 name="HTML_SHAPEINFO" val="&lt;ThreeDShapeInfo&gt;&lt;uuid val=&quot;{64CE7CD6-1E18-420F-A08F-E9C7FB546AF8}&quot;/&gt;&lt;isInvalidForFieldText val=&quot;0&quot;/&gt;&lt;Image&gt;&lt;filename val=&quot;C:\Users\User\AppData\Local\Temp\CP50168340015Session\CPTrustFolder50168340015\PPTImport501622219343\data\asimages\{64CE7CD6-1E18-420F-A08F-E9C7FB546AF8}_19.png&quot;/&gt;&lt;left val=&quot;40&quot;/&gt;&lt;top val=&quot;212&quot;/&gt;&lt;width val=&quot;871&quot;/&gt;&lt;height val=&quot;57&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E981C16-5B46-43FA-B8BF-6502E5D4A310}&quot;/&gt;&lt;isInvalidForFieldText val=&quot;0&quot;/&gt;&lt;Image&gt;&lt;filename val=&quot;C:\Users\User\AppData\Local\Temp\CP50168340015Session\CPTrustFolder50168340015\PPTImport501622219343\data\asimages\{1E981C16-5B46-43FA-B8BF-6502E5D4A310}_19.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57&quot;/&gt;&lt;lineCharCount val=&quot;63&quot;/&gt;&lt;lineCharCount val=&quot;25&quot;/&gt;&lt;lineCharCount val=&quot;56&quot;/&gt;&lt;/TableIndex&gt;&lt;/ShapeTextInfo&gt;"/>
  <p:tag name="HTML_SHAPEINFO" val="&lt;ThreeDShapeInfo&gt;&lt;uuid val=&quot;{EE09D508-7439-4907-A7C0-942C6B88A9E9}&quot;/&gt;&lt;isInvalidForFieldText val=&quot;0&quot;/&gt;&lt;Image&gt;&lt;filename val=&quot;C:\Users\User\AppData\Local\Temp\CP50168340015Session\CPTrustFolder50168340015\PPTImport501622219343\data\asimages\{EE09D508-7439-4907-A7C0-942C6B88A9E9}_19.png&quot;/&gt;&lt;left val=&quot;47&quot;/&gt;&lt;top val=&quot;257&quot;/&gt;&lt;width val=&quot;858&quot;/&gt;&lt;height val=&quot;201&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8&quot;/&gt;&lt;/TableIndex&gt;&lt;/ShapeTextInfo&gt;"/>
  <p:tag name="HTML_SHAPEINFO" val="&lt;ThreeDShapeInfo&gt;&lt;uuid val=&quot;{66D44434-C637-4B87-A571-CFA0EBFC7323}&quot;/&gt;&lt;isInvalidForFieldText val=&quot;0&quot;/&gt;&lt;Image&gt;&lt;filename val=&quot;C:\Users\User\AppData\Local\Temp\CP50168340015Session\CPTrustFolder50168340015\PPTImport501622219343\data\asimages\{66D44434-C637-4B87-A571-CFA0EBFC7323}_20.png&quot;/&gt;&lt;left val=&quot;0&quot;/&gt;&lt;top val=&quot;76&quot;/&gt;&lt;width val=&quot;962&quot;/&gt;&lt;height val=&quot;124&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13F4D5A-F02A-4441-84CD-50D8EC93FBFB}&quot;/&gt;&lt;isInvalidForFieldText val=&quot;0&quot;/&gt;&lt;Image&gt;&lt;filename val=&quot;C:\Users\User\AppData\Local\Temp\CP50168340015Session\CPTrustFolder50168340015\PPTImport501622219343\data\asimages\{B13F4D5A-F02A-4441-84CD-50D8EC93FBFB}_20.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TableIndex row=&quot;1&quot; col=&quot;2&quot;&gt;&lt;linesCount val=&quot;1&quot;/&gt;&lt;lineCharCount val=&quot;5&quot;/&gt;&lt;/TableIndex&gt;&lt;TableIndex row=&quot;2&quot; col=&quot;1&quot;&gt;&lt;linesCount val=&quot;5&quot;/&gt;&lt;lineCharCount val=&quot;30&quot;/&gt;&lt;lineCharCount val=&quot;23&quot;/&gt;&lt;lineCharCount val=&quot;30&quot;/&gt;&lt;lineCharCount val=&quot;29&quot;/&gt;&lt;lineCharCount val=&quot;17&quot;/&gt;&lt;/TableIndex&gt;&lt;TableIndex row=&quot;2&quot; col=&quot;2&quot;&gt;&lt;linesCount val=&quot;6&quot;/&gt;&lt;lineCharCount val=&quot;51&quot;/&gt;&lt;lineCharCount val=&quot;50&quot;/&gt;&lt;lineCharCount val=&quot;3&quot;/&gt;&lt;lineCharCount val=&quot;39&quot;/&gt;&lt;lineCharCount val=&quot;49&quot;/&gt;&lt;lineCharCount val=&quot;7&quot;/&gt;&lt;/TableIndex&gt;&lt;TableIndex row=&quot;3&quot; col=&quot;1&quot;&gt;&lt;linesCount val=&quot;6&quot;/&gt;&lt;lineCharCount val=&quot;21&quot;/&gt;&lt;lineCharCount val=&quot;30&quot;/&gt;&lt;lineCharCount val=&quot;28&quot;/&gt;&lt;lineCharCount val=&quot;24&quot;/&gt;&lt;lineCharCount val=&quot;25&quot;/&gt;&lt;lineCharCount val=&quot;9&quot;/&gt;&lt;/TableIndex&gt;&lt;TableIndex row=&quot;3&quot; col=&quot;2&quot;&gt;&lt;linesCount val=&quot;8&quot;/&gt;&lt;lineCharCount val=&quot;28&quot;/&gt;&lt;lineCharCount val=&quot;43&quot;/&gt;&lt;lineCharCount val=&quot;49&quot;/&gt;&lt;lineCharCount val=&quot;43&quot;/&gt;&lt;lineCharCount val=&quot;50&quot;/&gt;&lt;lineCharCount val=&quot;4&quot;/&gt;&lt;lineCharCount val=&quot;50&quot;/&gt;&lt;lineCharCount val=&quot;9&quot;/&gt;&lt;/TableIndex&gt;&lt;/ShapeTextInfo&gt;"/>
  <p:tag name="PRESENTER_SHAPEINFO" val="&lt;ThreeDShapeInfo&gt;&lt;uuid val=&quot;{67926C1D-E911-444C-83B3-1D505041D35C}&quot;/&gt;&lt;isInvalidForFieldText val=&quot;0&quot;/&gt;&lt;Image&gt;&lt;filename val=&quot;C:\Users\User\AppData\Local\Temp\CP50168340015Session\CPTrustFolder50168340015\PPTImport501622219343\data\asimages\{67926C1D-E911-444C-83B3-1D505041D35C}_20.png&quot;/&gt;&lt;left val=&quot;44&quot;/&gt;&lt;top val=&quot;232&quot;/&gt;&lt;width val=&quot;872&quot;/&gt;&lt;height val=&quot;4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9&quot;/&gt;&lt;/TableIndex&gt;&lt;/ShapeTextInfo&gt;"/>
  <p:tag name="HTML_SHAPEINFO" val="&lt;ThreeDShapeInfo&gt;&lt;uuid val=&quot;{B0D3044D-03DE-4B18-8B48-1DF8493EC81A}&quot;/&gt;&lt;isInvalidForFieldText val=&quot;0&quot;/&gt;&lt;Image&gt;&lt;filename val=&quot;C:\Users\User\AppData\Local\Temp\CP50168340015Session\CPTrustFolder50168340015\PPTImport501622219343\data\asimages\{B0D3044D-03DE-4B18-8B48-1DF8493EC81A}_21.png&quot;/&gt;&lt;left val=&quot;0&quot;/&gt;&lt;top val=&quot;76&quot;/&gt;&lt;width val=&quot;961&quot;/&gt;&lt;height val=&quot;124&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2&quot;/&gt;&lt;lineCharCount val=&quot;69&quot;/&gt;&lt;lineCharCount val=&quot;67&quot;/&gt;&lt;lineCharCount val=&quot;73&quot;/&gt;&lt;lineCharCount val=&quot;53&quot;/&gt;&lt;/TableIndex&gt;&lt;/ShapeTextInfo&gt;"/>
  <p:tag name="HTML_SHAPEINFO" val="&lt;ThreeDShapeInfo&gt;&lt;uuid val=&quot;{9C269727-7448-439A-A2AA-073F81DCD58D}&quot;/&gt;&lt;isInvalidForFieldText val=&quot;0&quot;/&gt;&lt;Image&gt;&lt;filename val=&quot;C:\Users\User\AppData\Local\Temp\CP50168340015Session\CPTrustFolder50168340015\PPTImport501622219343\data\asimages\{9C269727-7448-439A-A2AA-073F81DCD58D}_21.png&quot;/&gt;&lt;left val=&quot;40&quot;/&gt;&lt;top val=&quot;212&quot;/&gt;&lt;width val=&quot;871&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C9D4E4F-EF7F-42F1-9B72-B86D7337B13B}&quot;/&gt;&lt;isInvalidForFieldText val=&quot;0&quot;/&gt;&lt;Image&gt;&lt;filename val=&quot;C:\Users\User\AppData\Local\Temp\CP50168340015Session\CPTrustFolder50168340015\PPTImport501622219343\data\asimages\{6C9D4E4F-EF7F-42F1-9B72-B86D7337B13B}_21.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PRESENTER_SHAPEINFO" val="&lt;ThreeDShapeInfo&gt;&lt;uuid val=&quot;{38FD0456-DFA5-4F6D-B872-2CFC45B66EE6}&quot;/&gt;&lt;isInvalidForFieldText val=&quot;0&quot;/&gt;&lt;Image&gt;&lt;filename val=&quot;C:\Users\User\AppData\Local\Temp\CP50168340015Session\CPTrustFolder50168340015\PPTImport501622219343\data\asimages\{38FD0456-DFA5-4F6D-B872-2CFC45B66EE6}_22.png&quot;/&gt;&lt;left val=&quot;0&quot;/&gt;&lt;top val=&quot;74&quot;/&gt;&lt;width val=&quot;961&quot;/&gt;&lt;height val=&quot;123&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4&quot;/&gt;&lt;lineCharCount val=&quot;18&quot;/&gt;&lt;lineCharCount val=&quot;53&quot;/&gt;&lt;lineCharCount val=&quot;35&quot;/&gt;&lt;lineCharCount val=&quot;48&quot;/&gt;&lt;lineCharCount val=&quot;9&quot;/&gt;&lt;/TableIndex&gt;&lt;/ShapeTextInfo&gt;"/>
  <p:tag name="HTML_SHAPEINFO" val="&lt;ThreeDShapeInfo&gt;&lt;uuid val=&quot;{4E4D4FD5-0E84-4D7B-A4E5-63E9E5E5B074}&quot;/&gt;&lt;isInvalidForFieldText val=&quot;0&quot;/&gt;&lt;Image&gt;&lt;filename val=&quot;C:\Users\User\AppData\Local\Temp\CP50168340015Session\CPTrustFolder50168340015\PPTImport501622219343\data\asimages\{4E4D4FD5-0E84-4D7B-A4E5-63E9E5E5B074}_22.png&quot;/&gt;&lt;left val=&quot;42&quot;/&gt;&lt;top val=&quot;212&quot;/&gt;&lt;width val=&quot;870&quot;/&gt;&lt;height val=&quot;41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3543DFA-6FCE-4BF8-8B61-1EA8FAE9607B}&quot;/&gt;&lt;isInvalidForFieldText val=&quot;0&quot;/&gt;&lt;Image&gt;&lt;filename val=&quot;C:\Users\User\AppData\Local\Temp\CP50168340015Session\CPTrustFolder50168340015\PPTImport501622219343\data\asimages\{03543DFA-6FCE-4BF8-8B61-1EA8FAE9607B}_22.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E081A010-1C91-454A-AC13-771DFFF68199}&quot;/&gt;&lt;isInvalidForFieldText val=&quot;0&quot;/&gt;&lt;Image&gt;&lt;filename val=&quot;C:\Users\User\AppData\Local\Temp\CP50168340015Session\CPTrustFolder50168340015\PPTImport501622219343\data\asimages\{E081A010-1C91-454A-AC13-771DFFF68199}_23.png&quot;/&gt;&lt;left val=&quot;0&quot;/&gt;&lt;top val=&quot;76&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5&quot;/&gt;&lt;lineCharCount val=&quot;17&quot;/&gt;&lt;lineCharCount val=&quot;34&quot;/&gt;&lt;lineCharCount val=&quot;34&quot;/&gt;&lt;lineCharCount val=&quot;46&quot;/&gt;&lt;/TableIndex&gt;&lt;/ShapeTextInfo&gt;"/>
  <p:tag name="HTML_SHAPEINFO" val="&lt;ThreeDShapeInfo&gt;&lt;uuid val=&quot;{957154BA-E78C-4E9E-83C6-4725D78849F2}&quot;/&gt;&lt;isInvalidForFieldText val=&quot;0&quot;/&gt;&lt;Image&gt;&lt;filename val=&quot;C:\Users\User\AppData\Local\Temp\CP50168340015Session\CPTrustFolder50168340015\PPTImport501622219343\data\asimages\{957154BA-E78C-4E9E-83C6-4725D78849F2}_23.png&quot;/&gt;&lt;left val=&quot;42&quot;/&gt;&lt;top val=&quot;212&quot;/&gt;&lt;width val=&quot;870&quot;/&gt;&lt;height val=&quot;41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8DD8C91-495F-4AD9-AEC0-097788860AA0}&quot;/&gt;&lt;isInvalidForFieldText val=&quot;0&quot;/&gt;&lt;Image&gt;&lt;filename val=&quot;C:\Users\User\AppData\Local\Temp\CP50168340015Session\CPTrustFolder50168340015\PPTImport501622219343\data\asimages\{38DD8C91-495F-4AD9-AEC0-097788860AA0}_23.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765CDF2F-778A-4EE2-97C9-7CA208F297D9}&quot;/&gt;&lt;isInvalidForFieldText val=&quot;0&quot;/&gt;&lt;Image&gt;&lt;filename val=&quot;C:\Users\User\AppData\Local\Temp\CP50168340015Session\CPTrustFolder50168340015\PPTImport501622219343\data\asimages\{765CDF2F-778A-4EE2-97C9-7CA208F297D9}_24.png&quot;/&gt;&lt;left val=&quot;0&quot;/&gt;&lt;top val=&quot;76&quot;/&gt;&lt;width val=&quot;961&quot;/&gt;&lt;height val=&quot;12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69&quot;/&gt;&lt;lineCharCount val=&quot;68&quot;/&gt;&lt;lineCharCount val=&quot;13&quot;/&gt;&lt;/TableIndex&gt;&lt;/ShapeTextInfo&gt;"/>
  <p:tag name="HTML_SHAPEINFO" val="&lt;ThreeDShapeInfo&gt;&lt;uuid val=&quot;{BAE8E616-324C-487C-83D3-F14E9372B775}&quot;/&gt;&lt;isInvalidForFieldText val=&quot;0&quot;/&gt;&lt;Image&gt;&lt;filename val=&quot;C:\Users\User\AppData\Local\Temp\CP50168340015Session\CPTrustFolder50168340015\PPTImport501622219343\data\asimages\{BAE8E616-324C-487C-83D3-F14E9372B775}_24.png&quot;/&gt;&lt;left val=&quot;40&quot;/&gt;&lt;top val=&quot;212&quot;/&gt;&lt;width val=&quot;880&quot;/&gt;&lt;height val=&quot;41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3AA47B5-33B2-4FFF-B379-012FB405ECA9}&quot;/&gt;&lt;isInvalidForFieldText val=&quot;0&quot;/&gt;&lt;Image&gt;&lt;filename val=&quot;C:\Users\User\AppData\Local\Temp\CP50168340015Session\CPTrustFolder50168340015\PPTImport501622219343\data\asimages\{C3AA47B5-33B2-4FFF-B379-012FB405ECA9}_24.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D33E6C65-DE59-4DD7-AD46-0C114B5B1224}&quot;/&gt;&lt;isInvalidForFieldText val=&quot;0&quot;/&gt;&lt;Image&gt;&lt;filename val=&quot;C:\Users\User\AppData\Local\Temp\CP50168340015Session\CPTrustFolder50168340015\PPTImport501622219343\data\asimages\{D33E6C65-DE59-4DD7-AD46-0C114B5B1224}_25.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4EE2F99B-645E-4C09-8F1B-A762AB45664B}&quot;/&gt;&lt;isInvalidForFieldText val=&quot;0&quot;/&gt;&lt;Image&gt;&lt;filename val=&quot;C:\Users\User\AppData\Local\Temp\CP50168340015Session\CPTrustFolder50168340015\PPTImport501622219343\data\asimages\{4EE2F99B-645E-4C09-8F1B-A762AB45664B}_25.png&quot;/&gt;&lt;left val=&quot;40&quot;/&gt;&lt;top val=&quot;212&quot;/&gt;&lt;width val=&quot;871&quot;/&gt;&lt;height val=&quot;57&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C8C6D0A-38C3-4B96-8532-4F5DA78F3989}&quot;/&gt;&lt;isInvalidForFieldText val=&quot;0&quot;/&gt;&lt;Image&gt;&lt;filename val=&quot;C:\Users\User\AppData\Local\Temp\CP50168340015Session\CPTrustFolder50168340015\PPTImport501622219343\data\asimages\{3C8C6D0A-38C3-4B96-8532-4F5DA78F3989}_25.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63&quot;/&gt;&lt;lineCharCount val=&quot;66&quot;/&gt;&lt;/TableIndex&gt;&lt;/ShapeTextInfo&gt;"/>
  <p:tag name="HTML_SHAPEINFO" val="&lt;ThreeDShapeInfo&gt;&lt;uuid val=&quot;{C665622F-F5FB-4B82-BFA0-4BEBC4CA36D1}&quot;/&gt;&lt;isInvalidForFieldText val=&quot;0&quot;/&gt;&lt;Image&gt;&lt;filename val=&quot;C:\Users\User\AppData\Local\Temp\CP50168340015Session\CPTrustFolder50168340015\PPTImport501622219343\data\asimages\{C665622F-F5FB-4B82-BFA0-4BEBC4CA36D1}_25.png&quot;/&gt;&lt;left val=&quot;41&quot;/&gt;&lt;top val=&quot;264&quot;/&gt;&lt;width val=&quot;868&quot;/&gt;&lt;height val=&quot;12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B08871A0-D57F-4062-86CA-96162ED67B58}&quot;/&gt;&lt;isInvalidForFieldText val=&quot;0&quot;/&gt;&lt;Image&gt;&lt;filename val=&quot;C:\Users\User\AppData\Local\Temp\CP50168340015Session\CPTrustFolder50168340015\PPTImport501622219343\data\asimages\{B08871A0-D57F-4062-86CA-96162ED67B58}_26.png&quot;/&gt;&lt;left val=&quot;0&quot;/&gt;&lt;top val=&quot;76&quot;/&gt;&lt;width val=&quot;961&quot;/&gt;&lt;height val=&quot;122&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60&quot;/&gt;&lt;lineCharCount val=&quot;69&quot;/&gt;&lt;lineCharCount val=&quot;63&quot;/&gt;&lt;/TableIndex&gt;&lt;/ShapeTextInfo&gt;"/>
  <p:tag name="HTML_SHAPEINFO" val="&lt;ThreeDShapeInfo&gt;&lt;uuid val=&quot;{0044C0F9-BE15-45BE-A441-488B045AD98C}&quot;/&gt;&lt;isInvalidForFieldText val=&quot;0&quot;/&gt;&lt;Image&gt;&lt;filename val=&quot;C:\Users\User\AppData\Local\Temp\CP50168340015Session\CPTrustFolder50168340015\PPTImport501622219343\data\asimages\{0044C0F9-BE15-45BE-A441-488B045AD98C}_26.png&quot;/&gt;&lt;left val=&quot;40&quot;/&gt;&lt;top val=&quot;212&quot;/&gt;&lt;width val=&quot;871&quot;/&gt;&lt;height val=&quot;41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169E85F-EC5B-410F-88A9-9C1B6232564C}&quot;/&gt;&lt;isInvalidForFieldText val=&quot;0&quot;/&gt;&lt;Image&gt;&lt;filename val=&quot;C:\Users\User\AppData\Local\Temp\CP50168340015Session\CPTrustFolder50168340015\PPTImport501622219343\data\asimages\{0169E85F-EC5B-410F-88A9-9C1B6232564C}_26.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949aee1b2310784c7b2710851433f1ad">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fa04cf0b0c60143c07bea34e14d4e7d"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Non-Rating VSR ISD Review"/>
          <xsd:enumeration value="TPSS Course Documents"/>
          <xsd:enumeration value="TPSS Answer Keys"/>
          <xsd:enumeration value="Challenge Course Documents"/>
          <xsd:enumeration value="VASRD"/>
          <xsd:enumeration value="After Challenge Training (ACT)"/>
          <xsd:enumeration value="National Training Curriculum (NTC)"/>
          <xsd:enumeration value="TPSS Project"/>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Non-Rating VSR ISD Review</Document_x0020_Category>
    <Task_x0020_Status xmlns="b64ba0c6-cbc7-4b8a-8400-04e73b36eec3">137</Task_x0020_Status>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C16D7D41-51EF-4CCA-853D-A238D07ED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E050F-F6DD-446A-BC54-722BE857956D}">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77dce447-0566-47ff-8c07-c9b85fda5322"/>
    <ds:schemaRef ds:uri="c13a68cb-816a-4054-99ff-2c26efa9c4e4"/>
    <ds:schemaRef ds:uri="b64ba0c6-cbc7-4b8a-8400-04e73b36ee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6462</TotalTime>
  <Words>3840</Words>
  <Application>Microsoft Office PowerPoint</Application>
  <PresentationFormat>On-screen Show (4:3)</PresentationFormat>
  <Paragraphs>352</Paragraphs>
  <Slides>45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Using as of April 26</vt:lpstr>
      <vt:lpstr>Character of Discharge (COD)</vt:lpstr>
      <vt:lpstr>Objectives</vt:lpstr>
      <vt:lpstr>Objectives</vt:lpstr>
      <vt:lpstr>References</vt:lpstr>
      <vt:lpstr>References</vt:lpstr>
      <vt:lpstr>COD Requirement</vt:lpstr>
      <vt:lpstr>When is a COD Initiated</vt:lpstr>
      <vt:lpstr>When COD is Binding</vt:lpstr>
      <vt:lpstr>Formal Findings Required for OTH Discharges</vt:lpstr>
      <vt:lpstr>When it is Not Necessary to Make a COD Determination</vt:lpstr>
      <vt:lpstr>Actions for Uncharacterized Separations</vt:lpstr>
      <vt:lpstr>Upgraded Discharges</vt:lpstr>
      <vt:lpstr>Was a Previous COD Decision Made</vt:lpstr>
      <vt:lpstr>Responsibility for COD Development and Determinations</vt:lpstr>
      <vt:lpstr>Evidence Required</vt:lpstr>
      <vt:lpstr>Requirement for Advance Notice</vt:lpstr>
      <vt:lpstr>Conditional Discharge</vt:lpstr>
      <vt:lpstr>When to Develop for Conditional Discharge</vt:lpstr>
      <vt:lpstr>Identify Need for Conditional Discharge Decision</vt:lpstr>
      <vt:lpstr>Determining Dates for Service for Conditional Discharge</vt:lpstr>
      <vt:lpstr>Statutory Bars under 38 CFR 3.12(c)</vt:lpstr>
      <vt:lpstr>Regulatory Bars under 38 CFR 3.12(d)</vt:lpstr>
      <vt:lpstr>Additional Info on GCM</vt:lpstr>
      <vt:lpstr>Additional Info on Alienage</vt:lpstr>
      <vt:lpstr>Additional Info on AWOL or UA</vt:lpstr>
      <vt:lpstr>Additional Info on AWOL or UA (Cont.)</vt:lpstr>
      <vt:lpstr>Additional Info on Moral Turpitude</vt:lpstr>
      <vt:lpstr>Additional Info on Willful and Persistent Misconduct</vt:lpstr>
      <vt:lpstr>Preparation of Administrative Decisions</vt:lpstr>
      <vt:lpstr>Making a Decision</vt:lpstr>
      <vt:lpstr>Evaluating the Evidence</vt:lpstr>
      <vt:lpstr>Health Care Benefits </vt:lpstr>
      <vt:lpstr>Health Care Benefits (Cont.) </vt:lpstr>
      <vt:lpstr>Format for COD Decision</vt:lpstr>
      <vt:lpstr>Format for COD Decision (Cont.)</vt:lpstr>
      <vt:lpstr>Approval of COD Decision </vt:lpstr>
      <vt:lpstr>Effect of Insanity on VA Benefits</vt:lpstr>
      <vt:lpstr>Placing Insanity at Issue</vt:lpstr>
      <vt:lpstr>Developing Cases in which Insanity is an Issue</vt:lpstr>
      <vt:lpstr>Rating Decision on Insanity Issue</vt:lpstr>
      <vt:lpstr>Award Generation</vt:lpstr>
      <vt:lpstr>Updating Corporate Record </vt:lpstr>
      <vt:lpstr>Notification of Final Decision </vt:lpstr>
      <vt:lpstr>Notifying VA and Non-VA Entities </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of Discharge PowerPoint Presentation</dc:title>
  <dc:subject>VSR, RVSR</dc:subject>
  <dc:creator>Department of Veterans Affairs, Veterans Benefits Administration, Compensation Service, STAFF</dc:creator>
  <cp:keywords>Character of discharge, COD, administrative decision, admin decision,</cp:keywords>
  <dc:description>This lesson educates the audience on the procedures for addressing a COD issue.</dc:description>
  <cp:lastModifiedBy>Kathy Poole</cp:lastModifiedBy>
  <cp:revision>528</cp:revision>
  <dcterms:created xsi:type="dcterms:W3CDTF">2014-04-30T02:32:11Z</dcterms:created>
  <dcterms:modified xsi:type="dcterms:W3CDTF">2020-07-24T18:51:25Z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Language">
    <vt:lpwstr>en</vt:lpwstr>
  </property>
  <property fmtid="{D5CDD505-2E9C-101B-9397-08002B2CF9AE}" pid="9" name="Type">
    <vt:lpwstr>Presentation</vt:lpwstr>
  </property>
</Properties>
</file>