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1.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2.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3.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4.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5.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notesSlides/notesSlide6.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notesSlides/notesSlide7.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notesSlides/notesSlide8.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notesSlides/notesSlide9.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notesSlides/notesSlide10.xml" ContentType="application/vnd.openxmlformats-officedocument.presentationml.notesSlide+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notesSlides/notesSlide11.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notesSlides/notesSlide12.xml" ContentType="application/vnd.openxmlformats-officedocument.presentationml.notesSlide+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notesSlides/notesSlide13.xml" ContentType="application/vnd.openxmlformats-officedocument.presentationml.notesSlide+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notesSlides/notesSlide14.xml" ContentType="application/vnd.openxmlformats-officedocument.presentationml.notesSlide+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4"/>
  </p:sldMasterIdLst>
  <p:notesMasterIdLst>
    <p:notesMasterId r:id="rId21"/>
  </p:notesMasterIdLst>
  <p:handoutMasterIdLst>
    <p:handoutMasterId r:id="rId22"/>
  </p:handoutMasterIdLst>
  <p:sldIdLst>
    <p:sldId id="257" r:id="rId5"/>
    <p:sldId id="258" r:id="rId6"/>
    <p:sldId id="259" r:id="rId7"/>
    <p:sldId id="260" r:id="rId8"/>
    <p:sldId id="256" r:id="rId9"/>
    <p:sldId id="274" r:id="rId10"/>
    <p:sldId id="262" r:id="rId11"/>
    <p:sldId id="263" r:id="rId12"/>
    <p:sldId id="264" r:id="rId13"/>
    <p:sldId id="266" r:id="rId14"/>
    <p:sldId id="267" r:id="rId15"/>
    <p:sldId id="268" r:id="rId16"/>
    <p:sldId id="269" r:id="rId17"/>
    <p:sldId id="270" r:id="rId18"/>
    <p:sldId id="275" r:id="rId19"/>
    <p:sldId id="272" r:id="rId20"/>
  </p:sldIdLst>
  <p:sldSz cx="9144000" cy="6858000" type="screen4x3"/>
  <p:notesSz cx="6858000" cy="9144000"/>
  <p:custDataLst>
    <p:tags r:id="rId2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7C5F1E"/>
    <a:srgbClr val="E7D0A4"/>
    <a:srgbClr val="6A5B3F"/>
    <a:srgbClr val="987734"/>
    <a:srgbClr val="AB8C4E"/>
    <a:srgbClr val="C6A156"/>
    <a:srgbClr val="E8D2A8"/>
    <a:srgbClr val="F5F0E9"/>
    <a:srgbClr val="BEA5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359" autoAdjust="0"/>
    <p:restoredTop sz="93899" autoAdjust="0"/>
  </p:normalViewPr>
  <p:slideViewPr>
    <p:cSldViewPr snapToGrid="0">
      <p:cViewPr varScale="1">
        <p:scale>
          <a:sx n="106" d="100"/>
          <a:sy n="106" d="100"/>
        </p:scale>
        <p:origin x="858" y="11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74" d="100"/>
          <a:sy n="74" d="100"/>
        </p:scale>
        <p:origin x="-267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3DACAB9-A087-46C6-8392-9DA45A27783B}" type="datetimeFigureOut">
              <a:rPr lang="en-US" smtClean="0"/>
              <a:t>8/13/2018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4BF439-490C-45C3-9C2D-A971383A48DD}" type="slidenum">
              <a:rPr lang="en-US" smtClean="0"/>
              <a:t>‹#›</a:t>
            </a:fld>
            <a:endParaRPr lang="en-US"/>
          </a:p>
        </p:txBody>
      </p:sp>
    </p:spTree>
    <p:extLst>
      <p:ext uri="{BB962C8B-B14F-4D97-AF65-F5344CB8AC3E}">
        <p14:creationId xmlns:p14="http://schemas.microsoft.com/office/powerpoint/2010/main" val="29322989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F05838-7BCA-4652-9007-BD0302928936}" type="datetimeFigureOut">
              <a:rPr lang="en-US" smtClean="0"/>
              <a:t>8/13/2018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7C618C-DDD3-4DC9-ADAB-73264023D4F2}" type="slidenum">
              <a:rPr lang="en-US" smtClean="0"/>
              <a:t>‹#›</a:t>
            </a:fld>
            <a:endParaRPr lang="en-US"/>
          </a:p>
        </p:txBody>
      </p:sp>
    </p:spTree>
    <p:extLst>
      <p:ext uri="{BB962C8B-B14F-4D97-AF65-F5344CB8AC3E}">
        <p14:creationId xmlns:p14="http://schemas.microsoft.com/office/powerpoint/2010/main" val="1824007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Welcome to Service Records course. To advance each slide, click anywhere on the screen.</a:t>
            </a:r>
          </a:p>
          <a:p>
            <a:endParaRPr lang="en-US" dirty="0"/>
          </a:p>
        </p:txBody>
      </p:sp>
      <p:sp>
        <p:nvSpPr>
          <p:cNvPr id="4" name="Slide Number Placeholder 3"/>
          <p:cNvSpPr>
            <a:spLocks noGrp="1"/>
          </p:cNvSpPr>
          <p:nvPr>
            <p:ph type="sldNum" sz="quarter" idx="10"/>
          </p:nvPr>
        </p:nvSpPr>
        <p:spPr/>
        <p:txBody>
          <a:bodyPr/>
          <a:lstStyle/>
          <a:p>
            <a:fld id="{0E7C618C-DDD3-4DC9-ADAB-73264023D4F2}" type="slidenum">
              <a:rPr lang="en-US" smtClean="0"/>
              <a:t>1</a:t>
            </a:fld>
            <a:endParaRPr lang="en-US"/>
          </a:p>
        </p:txBody>
      </p:sp>
    </p:spTree>
    <p:extLst>
      <p:ext uri="{BB962C8B-B14F-4D97-AF65-F5344CB8AC3E}">
        <p14:creationId xmlns:p14="http://schemas.microsoft.com/office/powerpoint/2010/main" val="41710213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chemeClr val="tx1"/>
                </a:solidFill>
                <a:latin typeface="Arial" panose="020B0604020202020204" pitchFamily="34" charset="0"/>
                <a:cs typeface="Arial" panose="020B0604020202020204" pitchFamily="34" charset="0"/>
              </a:rPr>
              <a:t>STR Review</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800" dirty="0">
                <a:solidFill>
                  <a:schemeClr val="tx1"/>
                </a:solidFill>
                <a:latin typeface="Arial" panose="020B0604020202020204" pitchFamily="34" charset="0"/>
                <a:cs typeface="Arial" panose="020B0604020202020204" pitchFamily="34" charset="0"/>
              </a:rPr>
              <a:t>Locate and tab entrance and separation exams.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800" dirty="0">
                <a:solidFill>
                  <a:schemeClr val="tx1"/>
                </a:solidFill>
                <a:latin typeface="Arial" panose="020B0604020202020204" pitchFamily="34" charset="0"/>
                <a:cs typeface="Arial" panose="020B0604020202020204" pitchFamily="34" charset="0"/>
              </a:rPr>
              <a:t>Review all available records for claimed condition(s) and chronic conditions and tab if/where they are found. (Example: shell fragment wound (SFW))</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800" dirty="0">
                <a:solidFill>
                  <a:schemeClr val="tx1"/>
                </a:solidFill>
                <a:latin typeface="Arial" panose="020B0604020202020204" pitchFamily="34" charset="0"/>
                <a:cs typeface="Arial" panose="020B0604020202020204" pitchFamily="34" charset="0"/>
              </a:rPr>
              <a:t>Take notes on development checklist.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800" dirty="0">
                <a:solidFill>
                  <a:schemeClr val="tx1"/>
                </a:solidFill>
                <a:latin typeface="Arial" panose="020B0604020202020204" pitchFamily="34" charset="0"/>
                <a:cs typeface="Arial" panose="020B0604020202020204" pitchFamily="34" charset="0"/>
              </a:rPr>
              <a:t>Solicit a claim for chronic, unclaimed disabilities noted in the STRs.</a:t>
            </a:r>
          </a:p>
          <a:p>
            <a:endParaRPr lang="en-US" dirty="0"/>
          </a:p>
        </p:txBody>
      </p:sp>
      <p:sp>
        <p:nvSpPr>
          <p:cNvPr id="4" name="Slide Number Placeholder 3"/>
          <p:cNvSpPr>
            <a:spLocks noGrp="1"/>
          </p:cNvSpPr>
          <p:nvPr>
            <p:ph type="sldNum" sz="quarter" idx="10"/>
          </p:nvPr>
        </p:nvSpPr>
        <p:spPr/>
        <p:txBody>
          <a:bodyPr/>
          <a:lstStyle/>
          <a:p>
            <a:fld id="{0E7C618C-DDD3-4DC9-ADAB-73264023D4F2}" type="slidenum">
              <a:rPr lang="en-US" smtClean="0"/>
              <a:t>10</a:t>
            </a:fld>
            <a:endParaRPr lang="en-US"/>
          </a:p>
        </p:txBody>
      </p:sp>
    </p:spTree>
    <p:extLst>
      <p:ext uri="{BB962C8B-B14F-4D97-AF65-F5344CB8AC3E}">
        <p14:creationId xmlns:p14="http://schemas.microsoft.com/office/powerpoint/2010/main" val="1008060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chemeClr val="tx1"/>
                </a:solidFill>
                <a:latin typeface="Arial" panose="020B0604020202020204" pitchFamily="34" charset="0"/>
                <a:cs typeface="Arial" panose="020B0604020202020204" pitchFamily="34" charset="0"/>
              </a:rPr>
              <a:t>STR Review</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u="sng" dirty="0">
                <a:solidFill>
                  <a:schemeClr val="tx1"/>
                </a:solidFill>
                <a:latin typeface="Arial" panose="020B0604020202020204" pitchFamily="34" charset="0"/>
                <a:cs typeface="Arial" panose="020B0604020202020204" pitchFamily="34" charset="0"/>
              </a:rPr>
              <a:t>Paper Claim Reminder: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chemeClr val="tx1"/>
                </a:solidFill>
                <a:latin typeface="Arial" panose="020B0604020202020204" pitchFamily="34" charset="0"/>
                <a:cs typeface="Arial" panose="020B0604020202020204" pitchFamily="34" charset="0"/>
              </a:rPr>
              <a:t>Avoid:</a:t>
            </a:r>
            <a:endParaRPr lang="en-US" sz="1800" dirty="0">
              <a:solidFill>
                <a:schemeClr val="tx1"/>
              </a:solidFill>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solidFill>
                  <a:schemeClr val="tx1"/>
                </a:solidFill>
                <a:latin typeface="Arial" panose="020B0604020202020204" pitchFamily="34" charset="0"/>
                <a:cs typeface="Arial" panose="020B0604020202020204" pitchFamily="34" charset="0"/>
              </a:rPr>
              <a:t>marking on, date stamping, or punching holes in any records received from the service department,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solidFill>
                  <a:schemeClr val="tx1"/>
                </a:solidFill>
                <a:latin typeface="Arial" panose="020B0604020202020204" pitchFamily="34" charset="0"/>
                <a:cs typeface="Arial" panose="020B0604020202020204" pitchFamily="34" charset="0"/>
              </a:rPr>
              <a:t>or removing service treatment records (STRs) from the STR folder unless necessary for photocopying. </a:t>
            </a:r>
          </a:p>
          <a:p>
            <a:endParaRPr lang="en-US" dirty="0"/>
          </a:p>
        </p:txBody>
      </p:sp>
      <p:sp>
        <p:nvSpPr>
          <p:cNvPr id="4" name="Slide Number Placeholder 3"/>
          <p:cNvSpPr>
            <a:spLocks noGrp="1"/>
          </p:cNvSpPr>
          <p:nvPr>
            <p:ph type="sldNum" sz="quarter" idx="10"/>
          </p:nvPr>
        </p:nvSpPr>
        <p:spPr/>
        <p:txBody>
          <a:bodyPr/>
          <a:lstStyle/>
          <a:p>
            <a:fld id="{0E7C618C-DDD3-4DC9-ADAB-73264023D4F2}" type="slidenum">
              <a:rPr lang="en-US" smtClean="0"/>
              <a:t>11</a:t>
            </a:fld>
            <a:endParaRPr lang="en-US"/>
          </a:p>
        </p:txBody>
      </p:sp>
    </p:spTree>
    <p:extLst>
      <p:ext uri="{BB962C8B-B14F-4D97-AF65-F5344CB8AC3E}">
        <p14:creationId xmlns:p14="http://schemas.microsoft.com/office/powerpoint/2010/main" val="29492357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latin typeface="Arial" panose="020B0604020202020204" pitchFamily="34" charset="0"/>
                <a:cs typeface="Arial" panose="020B0604020202020204" pitchFamily="34" charset="0"/>
              </a:rPr>
              <a:t>STR Data Format</a:t>
            </a:r>
          </a:p>
          <a:p>
            <a:pPr marL="0" indent="0">
              <a:buNone/>
              <a:defRPr/>
            </a:pPr>
            <a:r>
              <a:rPr lang="en-US" sz="1800" b="1" dirty="0">
                <a:latin typeface="Arial" panose="020B0604020202020204" pitchFamily="34" charset="0"/>
                <a:cs typeface="Arial" panose="020B0604020202020204" pitchFamily="34" charset="0"/>
              </a:rPr>
              <a:t>S:  Subjective</a:t>
            </a:r>
          </a:p>
          <a:p>
            <a:pPr marL="0" indent="0">
              <a:buNone/>
              <a:defRPr/>
            </a:pPr>
            <a:r>
              <a:rPr lang="en-US" sz="1800" b="1" dirty="0">
                <a:latin typeface="Arial" panose="020B0604020202020204" pitchFamily="34" charset="0"/>
                <a:cs typeface="Arial" panose="020B0604020202020204" pitchFamily="34" charset="0"/>
              </a:rPr>
              <a:t>O:  Objective</a:t>
            </a:r>
          </a:p>
          <a:p>
            <a:pPr marL="0" indent="0">
              <a:buNone/>
              <a:defRPr/>
            </a:pPr>
            <a:r>
              <a:rPr lang="en-US" sz="1800" b="1" dirty="0">
                <a:latin typeface="Arial" panose="020B0604020202020204" pitchFamily="34" charset="0"/>
                <a:cs typeface="Arial" panose="020B0604020202020204" pitchFamily="34" charset="0"/>
              </a:rPr>
              <a:t>A:  Assessment</a:t>
            </a:r>
          </a:p>
          <a:p>
            <a:pPr marL="0" indent="0">
              <a:buNone/>
              <a:defRPr/>
            </a:pPr>
            <a:r>
              <a:rPr lang="en-US" sz="1800" b="1" dirty="0">
                <a:latin typeface="Arial" panose="020B0604020202020204" pitchFamily="34" charset="0"/>
                <a:cs typeface="Arial" panose="020B0604020202020204" pitchFamily="34" charset="0"/>
              </a:rPr>
              <a:t>P:  Plan</a:t>
            </a:r>
          </a:p>
          <a:p>
            <a:endParaRPr lang="en-US" dirty="0"/>
          </a:p>
        </p:txBody>
      </p:sp>
      <p:sp>
        <p:nvSpPr>
          <p:cNvPr id="4" name="Slide Number Placeholder 3"/>
          <p:cNvSpPr>
            <a:spLocks noGrp="1"/>
          </p:cNvSpPr>
          <p:nvPr>
            <p:ph type="sldNum" sz="quarter" idx="10"/>
          </p:nvPr>
        </p:nvSpPr>
        <p:spPr/>
        <p:txBody>
          <a:bodyPr/>
          <a:lstStyle/>
          <a:p>
            <a:fld id="{0E7C618C-DDD3-4DC9-ADAB-73264023D4F2}" type="slidenum">
              <a:rPr lang="en-US" smtClean="0"/>
              <a:t>12</a:t>
            </a:fld>
            <a:endParaRPr lang="en-US"/>
          </a:p>
        </p:txBody>
      </p:sp>
    </p:spTree>
    <p:extLst>
      <p:ext uri="{BB962C8B-B14F-4D97-AF65-F5344CB8AC3E}">
        <p14:creationId xmlns:p14="http://schemas.microsoft.com/office/powerpoint/2010/main" val="14103208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latin typeface="Arial" panose="020B0604020202020204" pitchFamily="34" charset="0"/>
                <a:cs typeface="Arial" panose="020B0604020202020204" pitchFamily="34" charset="0"/>
              </a:rPr>
              <a:t>SOAP Format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800" dirty="0">
                <a:latin typeface="Arial" panose="020B0604020202020204" pitchFamily="34" charset="0"/>
                <a:cs typeface="Arial" panose="020B0604020202020204" pitchFamily="34" charset="0"/>
              </a:rPr>
              <a:t>Many treatment records will use different abbreviations, or possibly none at all, to signify each section.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800" dirty="0">
                <a:latin typeface="Arial" panose="020B0604020202020204" pitchFamily="34" charset="0"/>
                <a:cs typeface="Arial" panose="020B0604020202020204" pitchFamily="34" charset="0"/>
              </a:rPr>
              <a:t>This format is not unique to military records and treatment records/reports from private doctors/clinics/hospitals may also utilize SOAP.</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0E7C618C-DDD3-4DC9-ADAB-73264023D4F2}" type="slidenum">
              <a:rPr lang="en-US" smtClean="0"/>
              <a:t>13</a:t>
            </a:fld>
            <a:endParaRPr lang="en-US"/>
          </a:p>
        </p:txBody>
      </p:sp>
    </p:spTree>
    <p:extLst>
      <p:ext uri="{BB962C8B-B14F-4D97-AF65-F5344CB8AC3E}">
        <p14:creationId xmlns:p14="http://schemas.microsoft.com/office/powerpoint/2010/main" val="28772571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chemeClr val="tx1"/>
                </a:solidFill>
                <a:latin typeface="Arial" panose="020B0604020202020204" pitchFamily="34" charset="0"/>
                <a:cs typeface="Arial" panose="020B0604020202020204" pitchFamily="34" charset="0"/>
              </a:rPr>
              <a:t>STR Format Example</a:t>
            </a:r>
          </a:p>
          <a:p>
            <a:pPr marL="0" indent="0">
              <a:buNone/>
              <a:defRPr/>
            </a:pPr>
            <a:r>
              <a:rPr lang="en-US" sz="1800" dirty="0">
                <a:solidFill>
                  <a:schemeClr val="tx1"/>
                </a:solidFill>
                <a:latin typeface="Arial" panose="020B0604020202020204" pitchFamily="34" charset="0"/>
                <a:cs typeface="Arial" panose="020B0604020202020204" pitchFamily="34" charset="0"/>
              </a:rPr>
              <a:t>Gorgas Army Hospital</a:t>
            </a:r>
          </a:p>
          <a:p>
            <a:pPr marL="0" indent="0">
              <a:buNone/>
              <a:defRPr/>
            </a:pPr>
            <a:r>
              <a:rPr lang="en-US" sz="1800" dirty="0">
                <a:solidFill>
                  <a:schemeClr val="tx1"/>
                </a:solidFill>
                <a:latin typeface="Arial" panose="020B0604020202020204" pitchFamily="34" charset="0"/>
                <a:cs typeface="Arial" panose="020B0604020202020204" pitchFamily="34" charset="0"/>
              </a:rPr>
              <a:t>Past </a:t>
            </a:r>
            <a:r>
              <a:rPr lang="en-US" sz="1800" dirty="0" err="1">
                <a:solidFill>
                  <a:schemeClr val="tx1"/>
                </a:solidFill>
                <a:latin typeface="Arial" panose="020B0604020202020204" pitchFamily="34" charset="0"/>
                <a:cs typeface="Arial" panose="020B0604020202020204" pitchFamily="34" charset="0"/>
              </a:rPr>
              <a:t>hx</a:t>
            </a:r>
            <a:r>
              <a:rPr lang="en-US" sz="1800" dirty="0">
                <a:solidFill>
                  <a:schemeClr val="tx1"/>
                </a:solidFill>
                <a:latin typeface="Arial" panose="020B0604020202020204" pitchFamily="34" charset="0"/>
                <a:cs typeface="Arial" panose="020B0604020202020204" pitchFamily="34" charset="0"/>
              </a:rPr>
              <a:t> R knee injury in 1995. Arthroscopic surgery showed torn medical meniscus.  Pt underwent medial meniscectomy, physical therapy, then limited duty. </a:t>
            </a:r>
            <a:r>
              <a:rPr lang="en-US" sz="1800" dirty="0" err="1">
                <a:solidFill>
                  <a:schemeClr val="tx1"/>
                </a:solidFill>
                <a:latin typeface="Arial" panose="020B0604020202020204" pitchFamily="34" charset="0"/>
                <a:cs typeface="Arial" panose="020B0604020202020204" pitchFamily="34" charset="0"/>
              </a:rPr>
              <a:t>Sx</a:t>
            </a:r>
            <a:r>
              <a:rPr lang="en-US" sz="1800" dirty="0">
                <a:solidFill>
                  <a:schemeClr val="tx1"/>
                </a:solidFill>
                <a:latin typeface="Arial" panose="020B0604020202020204" pitchFamily="34" charset="0"/>
                <a:cs typeface="Arial" panose="020B0604020202020204" pitchFamily="34" charset="0"/>
              </a:rPr>
              <a:t> continued.  MEB completed 9/95.  That exam showed marked lateral laxity, some tenderness at medial aspect, no edema, no locking. Pt discharged from service w/disability severance pay. Today, C/O R knee buckling, pain w/standing, sitting, stair climbing.</a:t>
            </a:r>
          </a:p>
          <a:p>
            <a:pPr marL="0" indent="0">
              <a:buNone/>
              <a:defRPr/>
            </a:pPr>
            <a:r>
              <a:rPr lang="en-US" sz="1800" dirty="0">
                <a:solidFill>
                  <a:schemeClr val="tx1"/>
                </a:solidFill>
                <a:latin typeface="Arial" panose="020B0604020202020204" pitchFamily="34" charset="0"/>
                <a:cs typeface="Arial" panose="020B0604020202020204" pitchFamily="34" charset="0"/>
              </a:rPr>
              <a:t>Flexion to 110, extension to 5.  + tenderness to patellar compression.  + </a:t>
            </a:r>
            <a:r>
              <a:rPr lang="en-US" sz="1800" dirty="0" err="1">
                <a:solidFill>
                  <a:schemeClr val="tx1"/>
                </a:solidFill>
                <a:latin typeface="Arial" panose="020B0604020202020204" pitchFamily="34" charset="0"/>
                <a:cs typeface="Arial" panose="020B0604020202020204" pitchFamily="34" charset="0"/>
              </a:rPr>
              <a:t>varus</a:t>
            </a:r>
            <a:r>
              <a:rPr lang="en-US" sz="1800" dirty="0">
                <a:solidFill>
                  <a:schemeClr val="tx1"/>
                </a:solidFill>
                <a:latin typeface="Arial" panose="020B0604020202020204" pitchFamily="34" charset="0"/>
                <a:cs typeface="Arial" panose="020B0604020202020204" pitchFamily="34" charset="0"/>
              </a:rPr>
              <a:t>/valgus stress test.  Marked lateral laxity.  Negative drawer sign.  No edema.</a:t>
            </a:r>
          </a:p>
          <a:p>
            <a:pPr marL="0" indent="0">
              <a:buNone/>
              <a:defRPr/>
            </a:pPr>
            <a:r>
              <a:rPr lang="en-US" sz="1800" dirty="0">
                <a:solidFill>
                  <a:schemeClr val="tx1"/>
                </a:solidFill>
                <a:latin typeface="Arial" panose="020B0604020202020204" pitchFamily="34" charset="0"/>
                <a:cs typeface="Arial" panose="020B0604020202020204" pitchFamily="34" charset="0"/>
              </a:rPr>
              <a:t>X-ray:  slight joint space narrowing, early arthritic changes.</a:t>
            </a:r>
          </a:p>
          <a:p>
            <a:pPr marL="0" indent="0">
              <a:buNone/>
              <a:defRPr/>
            </a:pPr>
            <a:r>
              <a:rPr lang="en-US" sz="1800" dirty="0">
                <a:solidFill>
                  <a:schemeClr val="tx1"/>
                </a:solidFill>
                <a:latin typeface="Arial" panose="020B0604020202020204" pitchFamily="34" charset="0"/>
                <a:cs typeface="Arial" panose="020B0604020202020204" pitchFamily="34" charset="0"/>
              </a:rPr>
              <a:t>s/p R medial meniscectomy w/residual laxity, DJD.</a:t>
            </a:r>
          </a:p>
          <a:p>
            <a:pPr marL="0" indent="0">
              <a:buNone/>
              <a:defRPr/>
            </a:pPr>
            <a:r>
              <a:rPr lang="en-US" sz="1800" dirty="0">
                <a:solidFill>
                  <a:schemeClr val="tx1"/>
                </a:solidFill>
                <a:latin typeface="Arial" panose="020B0604020202020204" pitchFamily="34" charset="0"/>
                <a:cs typeface="Arial" panose="020B0604020202020204" pitchFamily="34" charset="0"/>
              </a:rPr>
              <a:t>MRI, orthopedics consult.</a:t>
            </a:r>
          </a:p>
          <a:p>
            <a:endParaRPr lang="en-US" dirty="0"/>
          </a:p>
        </p:txBody>
      </p:sp>
      <p:sp>
        <p:nvSpPr>
          <p:cNvPr id="4" name="Slide Number Placeholder 3"/>
          <p:cNvSpPr>
            <a:spLocks noGrp="1"/>
          </p:cNvSpPr>
          <p:nvPr>
            <p:ph type="sldNum" sz="quarter" idx="10"/>
          </p:nvPr>
        </p:nvSpPr>
        <p:spPr/>
        <p:txBody>
          <a:bodyPr/>
          <a:lstStyle/>
          <a:p>
            <a:fld id="{0E7C618C-DDD3-4DC9-ADAB-73264023D4F2}" type="slidenum">
              <a:rPr lang="en-US" smtClean="0"/>
              <a:t>14</a:t>
            </a:fld>
            <a:endParaRPr lang="en-US"/>
          </a:p>
        </p:txBody>
      </p:sp>
    </p:spTree>
    <p:extLst>
      <p:ext uri="{BB962C8B-B14F-4D97-AF65-F5344CB8AC3E}">
        <p14:creationId xmlns:p14="http://schemas.microsoft.com/office/powerpoint/2010/main" val="21119030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chemeClr val="tx1"/>
                </a:solidFill>
                <a:latin typeface="Arial" panose="020B0604020202020204" pitchFamily="34" charset="0"/>
                <a:cs typeface="Arial" panose="020B0604020202020204" pitchFamily="34" charset="0"/>
              </a:rPr>
              <a:t>Translating SOAP Exercise</a:t>
            </a:r>
          </a:p>
        </p:txBody>
      </p:sp>
      <p:sp>
        <p:nvSpPr>
          <p:cNvPr id="4" name="Slide Number Placeholder 3"/>
          <p:cNvSpPr>
            <a:spLocks noGrp="1"/>
          </p:cNvSpPr>
          <p:nvPr>
            <p:ph type="sldNum" sz="quarter" idx="10"/>
          </p:nvPr>
        </p:nvSpPr>
        <p:spPr/>
        <p:txBody>
          <a:bodyPr/>
          <a:lstStyle/>
          <a:p>
            <a:fld id="{0E7C618C-DDD3-4DC9-ADAB-73264023D4F2}" type="slidenum">
              <a:rPr lang="en-US" smtClean="0"/>
              <a:t>16</a:t>
            </a:fld>
            <a:endParaRPr lang="en-US"/>
          </a:p>
        </p:txBody>
      </p:sp>
    </p:spTree>
    <p:extLst>
      <p:ext uri="{BB962C8B-B14F-4D97-AF65-F5344CB8AC3E}">
        <p14:creationId xmlns:p14="http://schemas.microsoft.com/office/powerpoint/2010/main" val="26905576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kern="1200" dirty="0">
                <a:solidFill>
                  <a:schemeClr val="tx1"/>
                </a:solidFill>
                <a:effectLst/>
                <a:latin typeface="Arial" panose="020B0604020202020204" pitchFamily="34" charset="0"/>
                <a:ea typeface="+mn-ea"/>
                <a:cs typeface="Arial" panose="020B0604020202020204" pitchFamily="34" charset="0"/>
              </a:rPr>
              <a:t>Objective</a:t>
            </a:r>
          </a:p>
          <a:p>
            <a:r>
              <a:rPr lang="en-US" sz="1800" kern="1200" dirty="0">
                <a:solidFill>
                  <a:schemeClr val="tx1"/>
                </a:solidFill>
                <a:effectLst/>
                <a:latin typeface="Arial" panose="020B0604020202020204" pitchFamily="34" charset="0"/>
                <a:ea typeface="+mn-ea"/>
                <a:cs typeface="Arial" panose="020B0604020202020204" pitchFamily="34" charset="0"/>
              </a:rPr>
              <a:t>Upon completion of this lesson, you will be able to:</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Arial" panose="020B0604020202020204" pitchFamily="34" charset="0"/>
                <a:cs typeface="Arial" panose="020B0604020202020204" pitchFamily="34" charset="0"/>
              </a:rPr>
              <a:t>Given all available references, trainees will be able to effectively review, understand, and translate service treatment records (STRs) with 98% accuracy.</a:t>
            </a:r>
          </a:p>
          <a:p>
            <a:endParaRPr lang="en-US" dirty="0"/>
          </a:p>
        </p:txBody>
      </p:sp>
      <p:sp>
        <p:nvSpPr>
          <p:cNvPr id="4" name="Slide Number Placeholder 3"/>
          <p:cNvSpPr>
            <a:spLocks noGrp="1"/>
          </p:cNvSpPr>
          <p:nvPr>
            <p:ph type="sldNum" sz="quarter" idx="10"/>
          </p:nvPr>
        </p:nvSpPr>
        <p:spPr/>
        <p:txBody>
          <a:bodyPr/>
          <a:lstStyle/>
          <a:p>
            <a:fld id="{0E7C618C-DDD3-4DC9-ADAB-73264023D4F2}" type="slidenum">
              <a:rPr lang="en-US" smtClean="0"/>
              <a:t>2</a:t>
            </a:fld>
            <a:endParaRPr lang="en-US"/>
          </a:p>
        </p:txBody>
      </p:sp>
    </p:spTree>
    <p:extLst>
      <p:ext uri="{BB962C8B-B14F-4D97-AF65-F5344CB8AC3E}">
        <p14:creationId xmlns:p14="http://schemas.microsoft.com/office/powerpoint/2010/main" val="35098915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kern="1200" dirty="0">
                <a:solidFill>
                  <a:schemeClr val="tx1"/>
                </a:solidFill>
                <a:effectLst/>
                <a:latin typeface="Arial" panose="020B0604020202020204" pitchFamily="34" charset="0"/>
                <a:ea typeface="+mn-ea"/>
                <a:cs typeface="Arial" panose="020B0604020202020204" pitchFamily="34" charset="0"/>
              </a:rPr>
              <a:t>References</a:t>
            </a:r>
          </a:p>
          <a:p>
            <a:r>
              <a:rPr lang="en-US" sz="1800" kern="1200" dirty="0">
                <a:solidFill>
                  <a:schemeClr val="tx1"/>
                </a:solidFill>
                <a:effectLst/>
                <a:latin typeface="Arial" panose="020B0604020202020204" pitchFamily="34" charset="0"/>
                <a:ea typeface="+mn-ea"/>
                <a:cs typeface="Arial" panose="020B0604020202020204" pitchFamily="34" charset="0"/>
              </a:rPr>
              <a:t>The references for this course are listed on the screen. You may click any hyperlinked references for further details.</a:t>
            </a:r>
            <a:endParaRPr lang="en-US" sz="180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E7C618C-DDD3-4DC9-ADAB-73264023D4F2}" type="slidenum">
              <a:rPr lang="en-US" smtClean="0"/>
              <a:t>3</a:t>
            </a:fld>
            <a:endParaRPr lang="en-US"/>
          </a:p>
        </p:txBody>
      </p:sp>
    </p:spTree>
    <p:extLst>
      <p:ext uri="{BB962C8B-B14F-4D97-AF65-F5344CB8AC3E}">
        <p14:creationId xmlns:p14="http://schemas.microsoft.com/office/powerpoint/2010/main" val="3267006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chemeClr val="tx1"/>
                </a:solidFill>
                <a:latin typeface="Arial" panose="020B0604020202020204" pitchFamily="34" charset="0"/>
                <a:cs typeface="Arial" panose="020B0604020202020204" pitchFamily="34" charset="0"/>
              </a:rPr>
              <a:t>Definition of Service Treatment Records (STRs)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800" b="1" dirty="0">
                <a:solidFill>
                  <a:schemeClr val="tx1"/>
                </a:solidFill>
                <a:latin typeface="Arial" panose="020B0604020202020204" pitchFamily="34" charset="0"/>
                <a:cs typeface="Arial" panose="020B0604020202020204" pitchFamily="34" charset="0"/>
              </a:rPr>
              <a:t>Service treatment records</a:t>
            </a:r>
            <a:r>
              <a:rPr lang="en-US" altLang="en-US" sz="1800" dirty="0">
                <a:solidFill>
                  <a:schemeClr val="tx1"/>
                </a:solidFill>
                <a:latin typeface="Arial" panose="020B0604020202020204" pitchFamily="34" charset="0"/>
                <a:cs typeface="Arial" panose="020B0604020202020204" pitchFamily="34" charset="0"/>
              </a:rPr>
              <a:t> (STRs) are military health records.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800" b="1" i="1" dirty="0">
                <a:solidFill>
                  <a:schemeClr val="tx1"/>
                </a:solidFill>
                <a:latin typeface="Arial" panose="020B0604020202020204" pitchFamily="34" charset="0"/>
                <a:cs typeface="Arial" panose="020B0604020202020204" pitchFamily="34" charset="0"/>
              </a:rPr>
              <a:t>Note: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800" dirty="0">
                <a:solidFill>
                  <a:schemeClr val="tx1"/>
                </a:solidFill>
                <a:latin typeface="Arial" panose="020B0604020202020204" pitchFamily="34" charset="0"/>
                <a:cs typeface="Arial" panose="020B0604020202020204" pitchFamily="34" charset="0"/>
              </a:rPr>
              <a:t>If a Service member obtains treatment "off-base" at a civilian facility, any medical or mental health records created during the course of treatment are not automatically associated with the Service member's STRs. Furthermore, these records are never forwarded for long-term storage to the National Personnel Records Center (NPRC). Rather, they are destroyed after a period of inactivity (five years for mental health records).</a:t>
            </a:r>
          </a:p>
          <a:p>
            <a:endParaRPr lang="en-US" dirty="0"/>
          </a:p>
        </p:txBody>
      </p:sp>
      <p:sp>
        <p:nvSpPr>
          <p:cNvPr id="4" name="Slide Number Placeholder 3"/>
          <p:cNvSpPr>
            <a:spLocks noGrp="1"/>
          </p:cNvSpPr>
          <p:nvPr>
            <p:ph type="sldNum" sz="quarter" idx="10"/>
          </p:nvPr>
        </p:nvSpPr>
        <p:spPr/>
        <p:txBody>
          <a:bodyPr/>
          <a:lstStyle/>
          <a:p>
            <a:fld id="{0E7C618C-DDD3-4DC9-ADAB-73264023D4F2}" type="slidenum">
              <a:rPr lang="en-US" smtClean="0"/>
              <a:t>4</a:t>
            </a:fld>
            <a:endParaRPr lang="en-US"/>
          </a:p>
        </p:txBody>
      </p:sp>
    </p:spTree>
    <p:extLst>
      <p:ext uri="{BB962C8B-B14F-4D97-AF65-F5344CB8AC3E}">
        <p14:creationId xmlns:p14="http://schemas.microsoft.com/office/powerpoint/2010/main" val="17224696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latin typeface="Arial" panose="020B0604020202020204" pitchFamily="34" charset="0"/>
                <a:cs typeface="Arial" panose="020B0604020202020204" pitchFamily="34" charset="0"/>
              </a:rPr>
              <a:t>Requesting STRs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800" dirty="0">
                <a:latin typeface="Arial" panose="020B0604020202020204" pitchFamily="34" charset="0"/>
                <a:cs typeface="Arial" panose="020B0604020202020204" pitchFamily="34" charset="0"/>
              </a:rPr>
              <a:t>National Personnel Records Center (NPRC) (Use PIES application):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800" dirty="0">
                <a:latin typeface="Arial" panose="020B0604020202020204" pitchFamily="34" charset="0"/>
                <a:cs typeface="Arial" panose="020B0604020202020204" pitchFamily="34" charset="0"/>
              </a:rPr>
              <a:t>     - O50 request code </a:t>
            </a:r>
            <a:r>
              <a:rPr lang="en-US" altLang="en-US" sz="1800" dirty="0">
                <a:latin typeface="Arial" panose="020B0604020202020204" pitchFamily="34" charset="0"/>
                <a:cs typeface="Arial" panose="020B0604020202020204" pitchFamily="34" charset="0"/>
                <a:sym typeface="Wingdings" pitchFamily="2" charset="2"/>
              </a:rPr>
              <a:t> acquire </a:t>
            </a:r>
            <a:r>
              <a:rPr lang="en-US" altLang="en-US" sz="1800" b="1" dirty="0">
                <a:latin typeface="Arial" panose="020B0604020202020204" pitchFamily="34" charset="0"/>
                <a:cs typeface="Arial" panose="020B0604020202020204" pitchFamily="34" charset="0"/>
                <a:sym typeface="Wingdings" pitchFamily="2" charset="2"/>
              </a:rPr>
              <a:t>all</a:t>
            </a:r>
            <a:r>
              <a:rPr lang="en-US" altLang="en-US" sz="1800" dirty="0">
                <a:latin typeface="Arial" panose="020B0604020202020204" pitchFamily="34" charset="0"/>
                <a:cs typeface="Arial" panose="020B0604020202020204" pitchFamily="34" charset="0"/>
                <a:sym typeface="Wingdings" pitchFamily="2" charset="2"/>
              </a:rPr>
              <a:t> available STRs and OMPF records and upload to VBMS eFolder</a:t>
            </a:r>
            <a:endParaRPr lang="en-US" altLang="en-US" sz="18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800" dirty="0">
                <a:latin typeface="Arial" panose="020B0604020202020204" pitchFamily="34" charset="0"/>
                <a:cs typeface="Arial" panose="020B0604020202020204" pitchFamily="34" charset="0"/>
              </a:rPr>
              <a:t>     - When the PIES request is completed, the records and/or completed 3101 request are being directly sent for scanning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800" dirty="0">
                <a:latin typeface="Arial" panose="020B0604020202020204" pitchFamily="34" charset="0"/>
                <a:cs typeface="Arial" panose="020B0604020202020204" pitchFamily="34" charset="0"/>
              </a:rPr>
              <a:t>Records Management Center (RMC):</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800" dirty="0">
                <a:latin typeface="Arial" panose="020B0604020202020204" pitchFamily="34" charset="0"/>
                <a:cs typeface="Arial" panose="020B0604020202020204" pitchFamily="34" charset="0"/>
              </a:rPr>
              <a:t>     - Claims folder is located at RMC - RMC will ship to scanning and upload into VBMS eFolder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800" dirty="0">
                <a:latin typeface="Arial" panose="020B0604020202020204" pitchFamily="34" charset="0"/>
                <a:cs typeface="Arial" panose="020B0604020202020204" pitchFamily="34" charset="0"/>
              </a:rPr>
              <a:t>     - STRs are located at RMC</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800" dirty="0">
                <a:latin typeface="Arial" panose="020B0604020202020204" pitchFamily="34" charset="0"/>
                <a:cs typeface="Arial" panose="020B0604020202020204" pitchFamily="34" charset="0"/>
              </a:rPr>
              <a:t>          - If STRs are In Transit </a:t>
            </a:r>
            <a:r>
              <a:rPr lang="en-US" altLang="en-US" sz="1800" dirty="0">
                <a:latin typeface="Arial" panose="020B0604020202020204" pitchFamily="34" charset="0"/>
                <a:cs typeface="Arial" panose="020B0604020202020204" pitchFamily="34" charset="0"/>
                <a:sym typeface="Wingdings" pitchFamily="2" charset="2"/>
              </a:rPr>
              <a:t> no further action is required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800" dirty="0">
                <a:latin typeface="Arial" panose="020B0604020202020204" pitchFamily="34" charset="0"/>
                <a:cs typeface="Arial" panose="020B0604020202020204" pitchFamily="34" charset="0"/>
                <a:sym typeface="Wingdings" pitchFamily="2" charset="2"/>
              </a:rPr>
              <a:t>          - If STRS are </a:t>
            </a:r>
            <a:r>
              <a:rPr lang="en-US" altLang="en-US" sz="1800" u="sng" dirty="0">
                <a:latin typeface="Arial" panose="020B0604020202020204" pitchFamily="34" charset="0"/>
                <a:cs typeface="Arial" panose="020B0604020202020204" pitchFamily="34" charset="0"/>
                <a:sym typeface="Wingdings" pitchFamily="2" charset="2"/>
              </a:rPr>
              <a:t>not</a:t>
            </a:r>
            <a:r>
              <a:rPr lang="en-US" altLang="en-US" sz="1800" dirty="0">
                <a:latin typeface="Arial" panose="020B0604020202020204" pitchFamily="34" charset="0"/>
                <a:cs typeface="Arial" panose="020B0604020202020204" pitchFamily="34" charset="0"/>
                <a:sym typeface="Wingdings" pitchFamily="2" charset="2"/>
              </a:rPr>
              <a:t> In Transit  request by sending email to RMC and RMC will ship to scanning and upload to VBMS</a:t>
            </a:r>
            <a:endParaRPr lang="en-US" altLang="en-US" sz="180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0E7C618C-DDD3-4DC9-ADAB-73264023D4F2}" type="slidenum">
              <a:rPr lang="en-US" smtClean="0"/>
              <a:t>5</a:t>
            </a:fld>
            <a:endParaRPr lang="en-US"/>
          </a:p>
        </p:txBody>
      </p:sp>
    </p:spTree>
    <p:extLst>
      <p:ext uri="{BB962C8B-B14F-4D97-AF65-F5344CB8AC3E}">
        <p14:creationId xmlns:p14="http://schemas.microsoft.com/office/powerpoint/2010/main" val="33147057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xfrm>
            <a:off x="1371600" y="1143000"/>
            <a:ext cx="4114800" cy="3086100"/>
          </a:xfrm>
          <a:ln/>
        </p:spPr>
      </p:sp>
      <p:sp>
        <p:nvSpPr>
          <p:cNvPr id="36867" name="Notes Placeholder 2"/>
          <p:cNvSpPr>
            <a:spLocks noGrp="1"/>
          </p:cNvSpPr>
          <p:nvPr>
            <p:ph type="body" idx="1"/>
          </p:nvPr>
        </p:nvSpPr>
        <p:spPr>
          <a:noFill/>
        </p:spPr>
        <p:txBody>
          <a:bodyPr/>
          <a:lstStyle/>
          <a:p>
            <a:pPr marL="285750" indent="-285750">
              <a:buFont typeface="Arial" panose="020B0604020202020204" pitchFamily="34" charset="0"/>
              <a:buChar char="•"/>
            </a:pPr>
            <a:r>
              <a:rPr lang="en-US" altLang="en-US" sz="1800" dirty="0">
                <a:solidFill>
                  <a:schemeClr val="tx1"/>
                </a:solidFill>
                <a:latin typeface="Arial" panose="020B0604020202020204" pitchFamily="34" charset="0"/>
                <a:cs typeface="Arial" panose="020B0604020202020204" pitchFamily="34" charset="0"/>
              </a:rPr>
              <a:t>Health Artifacts and Imaging Management Solution (HAIMS):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800" dirty="0">
                <a:solidFill>
                  <a:schemeClr val="tx1"/>
                </a:solidFill>
                <a:latin typeface="Arial" panose="020B0604020202020204" pitchFamily="34" charset="0"/>
                <a:cs typeface="Arial" panose="020B0604020202020204" pitchFamily="34" charset="0"/>
              </a:rPr>
              <a:t>Beginning on January 1, 2014, military service departments stop sending paper claims for separating or retiring Servicemembers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800" dirty="0">
                <a:solidFill>
                  <a:schemeClr val="tx1"/>
                </a:solidFill>
                <a:latin typeface="Arial" panose="020B0604020202020204" pitchFamily="34" charset="0"/>
                <a:cs typeface="Arial" panose="020B0604020202020204" pitchFamily="34" charset="0"/>
              </a:rPr>
              <a:t>     - Reserve and National Guard components included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800" dirty="0">
                <a:solidFill>
                  <a:schemeClr val="tx1"/>
                </a:solidFill>
                <a:latin typeface="Arial" panose="020B0604020202020204" pitchFamily="34" charset="0"/>
                <a:cs typeface="Arial" panose="020B0604020202020204" pitchFamily="34" charset="0"/>
              </a:rPr>
              <a:t>     - Certifies the upload the electronic STRs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800" dirty="0">
                <a:solidFill>
                  <a:schemeClr val="tx1"/>
                </a:solidFill>
                <a:latin typeface="Arial" panose="020B0604020202020204" pitchFamily="34" charset="0"/>
                <a:cs typeface="Arial" panose="020B0604020202020204" pitchFamily="34" charset="0"/>
              </a:rPr>
              <a:t>     - Within 45 days after separation or retires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800" dirty="0">
                <a:solidFill>
                  <a:schemeClr val="tx1"/>
                </a:solidFill>
                <a:latin typeface="Arial" panose="020B0604020202020204" pitchFamily="34" charset="0"/>
                <a:cs typeface="Arial" panose="020B0604020202020204" pitchFamily="34" charset="0"/>
              </a:rPr>
              <a:t>     - Does not apply to pre-separation claims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800" dirty="0">
                <a:solidFill>
                  <a:schemeClr val="tx1"/>
                </a:solidFill>
                <a:latin typeface="Arial" panose="020B0604020202020204" pitchFamily="34" charset="0"/>
                <a:cs typeface="Arial" panose="020B0604020202020204" pitchFamily="34" charset="0"/>
              </a:rPr>
              <a:t>          - Except when the </a:t>
            </a:r>
            <a:r>
              <a:rPr lang="en-US" altLang="en-US" sz="1800" dirty="0" err="1">
                <a:solidFill>
                  <a:schemeClr val="tx1"/>
                </a:solidFill>
                <a:latin typeface="Arial" panose="020B0604020202020204" pitchFamily="34" charset="0"/>
                <a:cs typeface="Arial" panose="020B0604020202020204" pitchFamily="34" charset="0"/>
              </a:rPr>
              <a:t>predischarge</a:t>
            </a:r>
            <a:r>
              <a:rPr lang="en-US" altLang="en-US" sz="1800" dirty="0">
                <a:solidFill>
                  <a:schemeClr val="tx1"/>
                </a:solidFill>
                <a:latin typeface="Arial" panose="020B0604020202020204" pitchFamily="34" charset="0"/>
                <a:cs typeface="Arial" panose="020B0604020202020204" pitchFamily="34" charset="0"/>
              </a:rPr>
              <a:t> is established in VBMS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800" dirty="0">
                <a:solidFill>
                  <a:schemeClr val="tx1"/>
                </a:solidFill>
                <a:latin typeface="Arial" panose="020B0604020202020204" pitchFamily="34" charset="0"/>
                <a:cs typeface="Arial" panose="020B0604020202020204" pitchFamily="34" charset="0"/>
              </a:rPr>
              <a:t>     - If separated/retired prior to 01-01-2014, follow established procedures outlined in M21-1.III.iii.2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800" dirty="0">
                <a:solidFill>
                  <a:schemeClr val="tx1"/>
                </a:solidFill>
                <a:latin typeface="Arial" panose="020B0604020202020204" pitchFamily="34" charset="0"/>
                <a:cs typeface="Arial" panose="020B0604020202020204" pitchFamily="34" charset="0"/>
              </a:rPr>
              <a:t>          - Army, Air Force, Navy and Marine Corps, Coast Guard</a:t>
            </a:r>
            <a:endParaRPr lang="en-US" sz="1800" dirty="0">
              <a:solidFill>
                <a:schemeClr val="tx1"/>
              </a:solidFill>
              <a:latin typeface="Arial" panose="020B0604020202020204" pitchFamily="34" charset="0"/>
              <a:cs typeface="Arial" panose="020B0604020202020204" pitchFamily="34" charset="0"/>
            </a:endParaRPr>
          </a:p>
          <a:p>
            <a:endParaRPr lang="en-US" altLang="en-US" dirty="0">
              <a:latin typeface="Times New Roman" pitchFamily="18" charset="0"/>
            </a:endParaRPr>
          </a:p>
        </p:txBody>
      </p:sp>
      <p:sp>
        <p:nvSpPr>
          <p:cNvPr id="36868"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31731" indent="-281435" eaLnBrk="0" hangingPunct="0">
              <a:spcBef>
                <a:spcPct val="30000"/>
              </a:spcBef>
              <a:defRPr sz="1200">
                <a:solidFill>
                  <a:schemeClr val="tx1"/>
                </a:solidFill>
                <a:latin typeface="Times New Roman" pitchFamily="18" charset="0"/>
              </a:defRPr>
            </a:lvl2pPr>
            <a:lvl3pPr marL="1125741" indent="-225148" eaLnBrk="0" hangingPunct="0">
              <a:spcBef>
                <a:spcPct val="30000"/>
              </a:spcBef>
              <a:defRPr sz="1200">
                <a:solidFill>
                  <a:schemeClr val="tx1"/>
                </a:solidFill>
                <a:latin typeface="Times New Roman" pitchFamily="18" charset="0"/>
              </a:defRPr>
            </a:lvl3pPr>
            <a:lvl4pPr marL="1576037" indent="-225148" eaLnBrk="0" hangingPunct="0">
              <a:spcBef>
                <a:spcPct val="30000"/>
              </a:spcBef>
              <a:defRPr sz="1200">
                <a:solidFill>
                  <a:schemeClr val="tx1"/>
                </a:solidFill>
                <a:latin typeface="Times New Roman" pitchFamily="18" charset="0"/>
              </a:defRPr>
            </a:lvl4pPr>
            <a:lvl5pPr marL="2026333" indent="-225148" eaLnBrk="0" hangingPunct="0">
              <a:spcBef>
                <a:spcPct val="30000"/>
              </a:spcBef>
              <a:defRPr sz="1200">
                <a:solidFill>
                  <a:schemeClr val="tx1"/>
                </a:solidFill>
                <a:latin typeface="Times New Roman" pitchFamily="18" charset="0"/>
              </a:defRPr>
            </a:lvl5pPr>
            <a:lvl6pPr marL="2476630" indent="-225148" eaLnBrk="0" fontAlgn="base" hangingPunct="0">
              <a:spcBef>
                <a:spcPct val="30000"/>
              </a:spcBef>
              <a:spcAft>
                <a:spcPct val="0"/>
              </a:spcAft>
              <a:defRPr sz="1200">
                <a:solidFill>
                  <a:schemeClr val="tx1"/>
                </a:solidFill>
                <a:latin typeface="Times New Roman" pitchFamily="18" charset="0"/>
              </a:defRPr>
            </a:lvl6pPr>
            <a:lvl7pPr marL="2926926" indent="-225148" eaLnBrk="0" fontAlgn="base" hangingPunct="0">
              <a:spcBef>
                <a:spcPct val="30000"/>
              </a:spcBef>
              <a:spcAft>
                <a:spcPct val="0"/>
              </a:spcAft>
              <a:defRPr sz="1200">
                <a:solidFill>
                  <a:schemeClr val="tx1"/>
                </a:solidFill>
                <a:latin typeface="Times New Roman" pitchFamily="18" charset="0"/>
              </a:defRPr>
            </a:lvl7pPr>
            <a:lvl8pPr marL="3377222" indent="-225148" eaLnBrk="0" fontAlgn="base" hangingPunct="0">
              <a:spcBef>
                <a:spcPct val="30000"/>
              </a:spcBef>
              <a:spcAft>
                <a:spcPct val="0"/>
              </a:spcAft>
              <a:defRPr sz="1200">
                <a:solidFill>
                  <a:schemeClr val="tx1"/>
                </a:solidFill>
                <a:latin typeface="Times New Roman" pitchFamily="18" charset="0"/>
              </a:defRPr>
            </a:lvl8pPr>
            <a:lvl9pPr marL="3827518" indent="-225148"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FEBFB7A4-921A-4936-8DC0-EEF5BBC2AA4B}" type="slidenum">
              <a:rPr lang="en-US" altLang="en-US" smtClean="0"/>
              <a:pPr eaLnBrk="1" hangingPunct="1">
                <a:spcBef>
                  <a:spcPct val="0"/>
                </a:spcBef>
              </a:pPr>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a:solidFill>
                  <a:schemeClr val="tx1"/>
                </a:solidFill>
                <a:latin typeface="Arial" panose="020B0604020202020204" pitchFamily="34" charset="0"/>
                <a:cs typeface="Arial" panose="020B0604020202020204" pitchFamily="34" charset="0"/>
              </a:rPr>
              <a:t>STRs include …</a:t>
            </a:r>
          </a:p>
          <a:p>
            <a:pPr marL="171450" indent="-171450">
              <a:buFont typeface="Arial" panose="020B0604020202020204" pitchFamily="34" charset="0"/>
              <a:buChar char="•"/>
            </a:pPr>
            <a:r>
              <a:rPr lang="en-US" sz="1800" dirty="0">
                <a:solidFill>
                  <a:schemeClr val="tx1"/>
                </a:solidFill>
                <a:latin typeface="Arial" panose="020B0604020202020204" pitchFamily="34" charset="0"/>
                <a:cs typeface="Arial" panose="020B0604020202020204" pitchFamily="34" charset="0"/>
              </a:rPr>
              <a:t>physical examination reports, including reports from entrance and discharge physical examinations, if performed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solidFill>
                  <a:schemeClr val="tx1"/>
                </a:solidFill>
                <a:latin typeface="Arial" panose="020B0604020202020204" pitchFamily="34" charset="0"/>
                <a:cs typeface="Arial" panose="020B0604020202020204" pitchFamily="34" charset="0"/>
              </a:rPr>
              <a:t>the service member’s medical history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solidFill>
                  <a:schemeClr val="tx1"/>
                </a:solidFill>
                <a:latin typeface="Arial" panose="020B0604020202020204" pitchFamily="34" charset="0"/>
                <a:cs typeface="Arial" panose="020B0604020202020204" pitchFamily="34" charset="0"/>
              </a:rPr>
              <a:t>all dental examination reports and records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solidFill>
                  <a:schemeClr val="tx1"/>
                </a:solidFill>
                <a:latin typeface="Arial" panose="020B0604020202020204" pitchFamily="34" charset="0"/>
                <a:cs typeface="Arial" panose="020B0604020202020204" pitchFamily="34" charset="0"/>
              </a:rPr>
              <a:t>clinical record cover sheets and summaries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solidFill>
                  <a:schemeClr val="tx1"/>
                </a:solidFill>
                <a:latin typeface="Arial" panose="020B0604020202020204" pitchFamily="34" charset="0"/>
                <a:cs typeface="Arial" panose="020B0604020202020204" pitchFamily="34" charset="0"/>
              </a:rPr>
              <a:t>outpatient medical and dental treatment records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solidFill>
                  <a:schemeClr val="tx1"/>
                </a:solidFill>
                <a:latin typeface="Arial" panose="020B0604020202020204" pitchFamily="34" charset="0"/>
                <a:cs typeface="Arial" panose="020B0604020202020204" pitchFamily="34" charset="0"/>
              </a:rPr>
              <a:t>physical profiles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solidFill>
                  <a:schemeClr val="tx1"/>
                </a:solidFill>
                <a:latin typeface="Arial" panose="020B0604020202020204" pitchFamily="34" charset="0"/>
                <a:cs typeface="Arial" panose="020B0604020202020204" pitchFamily="34" charset="0"/>
              </a:rPr>
              <a:t>medical board proceedings, and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solidFill>
                  <a:schemeClr val="tx1"/>
                </a:solidFill>
                <a:latin typeface="Arial" panose="020B0604020202020204" pitchFamily="34" charset="0"/>
                <a:cs typeface="Arial" panose="020B0604020202020204" pitchFamily="34" charset="0"/>
              </a:rPr>
              <a:t>prescriptions for eyeglasses and orthopedic footwear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chemeClr val="tx1"/>
                </a:solidFill>
                <a:latin typeface="Arial" panose="020B0604020202020204" pitchFamily="34" charset="0"/>
                <a:cs typeface="Arial" panose="020B0604020202020204" pitchFamily="34" charset="0"/>
              </a:rPr>
              <a:t>STRs do </a:t>
            </a:r>
            <a:r>
              <a:rPr lang="en-US" sz="1800" b="1" i="1" dirty="0">
                <a:solidFill>
                  <a:schemeClr val="tx1"/>
                </a:solidFill>
                <a:latin typeface="Arial" panose="020B0604020202020204" pitchFamily="34" charset="0"/>
                <a:cs typeface="Arial" panose="020B0604020202020204" pitchFamily="34" charset="0"/>
              </a:rPr>
              <a:t>not</a:t>
            </a:r>
            <a:r>
              <a:rPr lang="en-US" sz="1800" b="1" dirty="0">
                <a:solidFill>
                  <a:schemeClr val="tx1"/>
                </a:solidFill>
                <a:latin typeface="Arial" panose="020B0604020202020204" pitchFamily="34" charset="0"/>
                <a:cs typeface="Arial" panose="020B0604020202020204" pitchFamily="34" charset="0"/>
              </a:rPr>
              <a:t> include …</a:t>
            </a:r>
          </a:p>
          <a:p>
            <a:pPr marL="171450" indent="-171450">
              <a:buFont typeface="Arial" panose="020B0604020202020204" pitchFamily="34" charset="0"/>
              <a:buChar char="•"/>
            </a:pPr>
            <a:r>
              <a:rPr lang="en-US" sz="1800" dirty="0">
                <a:solidFill>
                  <a:schemeClr val="tx1"/>
                </a:solidFill>
                <a:latin typeface="Arial" panose="020B0604020202020204" pitchFamily="34" charset="0"/>
                <a:cs typeface="Arial" panose="020B0604020202020204" pitchFamily="34" charset="0"/>
              </a:rPr>
              <a:t>inpatient treatment records (clinical records)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solidFill>
                  <a:schemeClr val="tx1"/>
                </a:solidFill>
                <a:latin typeface="Arial" panose="020B0604020202020204" pitchFamily="34" charset="0"/>
                <a:cs typeface="Arial" panose="020B0604020202020204" pitchFamily="34" charset="0"/>
              </a:rPr>
              <a:t>finance records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solidFill>
                  <a:schemeClr val="tx1"/>
                </a:solidFill>
                <a:latin typeface="Arial" panose="020B0604020202020204" pitchFamily="34" charset="0"/>
                <a:cs typeface="Arial" panose="020B0604020202020204" pitchFamily="34" charset="0"/>
              </a:rPr>
              <a:t>mental health records, or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solidFill>
                  <a:schemeClr val="tx1"/>
                </a:solidFill>
                <a:latin typeface="Arial" panose="020B0604020202020204" pitchFamily="34" charset="0"/>
                <a:cs typeface="Arial" panose="020B0604020202020204" pitchFamily="34" charset="0"/>
              </a:rPr>
              <a:t>the Military Personnel Record Jacket (MPRJ), which may contain physical profiles and medical board proceedings</a:t>
            </a:r>
          </a:p>
          <a:p>
            <a:endParaRPr lang="en-US" dirty="0"/>
          </a:p>
        </p:txBody>
      </p:sp>
      <p:sp>
        <p:nvSpPr>
          <p:cNvPr id="4" name="Slide Number Placeholder 3"/>
          <p:cNvSpPr>
            <a:spLocks noGrp="1"/>
          </p:cNvSpPr>
          <p:nvPr>
            <p:ph type="sldNum" sz="quarter" idx="10"/>
          </p:nvPr>
        </p:nvSpPr>
        <p:spPr/>
        <p:txBody>
          <a:bodyPr/>
          <a:lstStyle/>
          <a:p>
            <a:fld id="{0E7C618C-DDD3-4DC9-ADAB-73264023D4F2}" type="slidenum">
              <a:rPr lang="en-US" smtClean="0"/>
              <a:t>7</a:t>
            </a:fld>
            <a:endParaRPr lang="en-US"/>
          </a:p>
        </p:txBody>
      </p:sp>
    </p:spTree>
    <p:extLst>
      <p:ext uri="{BB962C8B-B14F-4D97-AF65-F5344CB8AC3E}">
        <p14:creationId xmlns:p14="http://schemas.microsoft.com/office/powerpoint/2010/main" val="34273553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chemeClr val="tx1"/>
                </a:solidFill>
                <a:latin typeface="Arial" panose="020B0604020202020204" pitchFamily="34" charset="0"/>
                <a:cs typeface="Arial" panose="020B0604020202020204" pitchFamily="34" charset="0"/>
              </a:rPr>
              <a:t>Example: Enlistment Examination</a:t>
            </a:r>
          </a:p>
          <a:p>
            <a:r>
              <a:rPr lang="en-US" sz="1800" dirty="0">
                <a:solidFill>
                  <a:schemeClr val="tx1"/>
                </a:solidFill>
                <a:latin typeface="Arial" panose="020B0604020202020204" pitchFamily="34" charset="0"/>
                <a:cs typeface="Arial" panose="020B0604020202020204" pitchFamily="34" charset="0"/>
              </a:rPr>
              <a:t>DD Form 2808</a:t>
            </a:r>
          </a:p>
        </p:txBody>
      </p:sp>
      <p:sp>
        <p:nvSpPr>
          <p:cNvPr id="4" name="Slide Number Placeholder 3"/>
          <p:cNvSpPr>
            <a:spLocks noGrp="1"/>
          </p:cNvSpPr>
          <p:nvPr>
            <p:ph type="sldNum" sz="quarter" idx="10"/>
          </p:nvPr>
        </p:nvSpPr>
        <p:spPr/>
        <p:txBody>
          <a:bodyPr/>
          <a:lstStyle/>
          <a:p>
            <a:fld id="{0E7C618C-DDD3-4DC9-ADAB-73264023D4F2}" type="slidenum">
              <a:rPr lang="en-US" smtClean="0"/>
              <a:t>8</a:t>
            </a:fld>
            <a:endParaRPr lang="en-US"/>
          </a:p>
        </p:txBody>
      </p:sp>
    </p:spTree>
    <p:extLst>
      <p:ext uri="{BB962C8B-B14F-4D97-AF65-F5344CB8AC3E}">
        <p14:creationId xmlns:p14="http://schemas.microsoft.com/office/powerpoint/2010/main" val="3312745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chemeClr val="tx1"/>
                </a:solidFill>
                <a:latin typeface="Arial" panose="020B0604020202020204" pitchFamily="34" charset="0"/>
                <a:cs typeface="Arial" panose="020B0604020202020204" pitchFamily="34" charset="0"/>
              </a:rPr>
              <a:t>Example: Separation Examination</a:t>
            </a:r>
          </a:p>
          <a:p>
            <a:r>
              <a:rPr lang="en-US" sz="1800" dirty="0">
                <a:solidFill>
                  <a:schemeClr val="tx1"/>
                </a:solidFill>
                <a:latin typeface="Arial" panose="020B0604020202020204" pitchFamily="34" charset="0"/>
                <a:cs typeface="Arial" panose="020B0604020202020204" pitchFamily="34" charset="0"/>
              </a:rPr>
              <a:t>DD Form 2808</a:t>
            </a:r>
          </a:p>
        </p:txBody>
      </p:sp>
      <p:sp>
        <p:nvSpPr>
          <p:cNvPr id="4" name="Slide Number Placeholder 3"/>
          <p:cNvSpPr>
            <a:spLocks noGrp="1"/>
          </p:cNvSpPr>
          <p:nvPr>
            <p:ph type="sldNum" sz="quarter" idx="10"/>
          </p:nvPr>
        </p:nvSpPr>
        <p:spPr/>
        <p:txBody>
          <a:bodyPr/>
          <a:lstStyle/>
          <a:p>
            <a:fld id="{0E7C618C-DDD3-4DC9-ADAB-73264023D4F2}" type="slidenum">
              <a:rPr lang="en-US" smtClean="0"/>
              <a:t>9</a:t>
            </a:fld>
            <a:endParaRPr lang="en-US"/>
          </a:p>
        </p:txBody>
      </p:sp>
    </p:spTree>
    <p:extLst>
      <p:ext uri="{BB962C8B-B14F-4D97-AF65-F5344CB8AC3E}">
        <p14:creationId xmlns:p14="http://schemas.microsoft.com/office/powerpoint/2010/main" val="31593556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2.jpg"/><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4"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685800" y="2819400"/>
            <a:ext cx="7772400" cy="1219200"/>
          </a:xfrm>
          <a:ln>
            <a:noFill/>
          </a:ln>
        </p:spPr>
        <p:txBody>
          <a:bodyPr anchor="t">
            <a:normAutofit/>
          </a:bodyPr>
          <a:lstStyle>
            <a:lvl1pPr algn="ctr">
              <a:defRPr sz="2800" b="1" cap="none" spc="0">
                <a:ln w="3175" cmpd="sng">
                  <a:noFill/>
                  <a:prstDash val="solid"/>
                </a:ln>
                <a:solidFill>
                  <a:srgbClr val="1F497D"/>
                </a:solidFill>
                <a:effectLst/>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8" name="Text Placeholder 7">
            <a:extLst>
              <a:ext uri="{FF2B5EF4-FFF2-40B4-BE49-F238E27FC236}">
                <a16:creationId xmlns:a16="http://schemas.microsoft.com/office/drawing/2014/main" id="{EF0D3C7F-DECC-4E3E-BB4B-2E454E899B9C}"/>
              </a:ext>
            </a:extLst>
          </p:cNvPr>
          <p:cNvSpPr>
            <a:spLocks noGrp="1"/>
          </p:cNvSpPr>
          <p:nvPr>
            <p:ph type="body" sz="quarter" idx="10" hasCustomPrompt="1"/>
            <p:custDataLst>
              <p:tags r:id="rId2"/>
            </p:custDataLst>
          </p:nvPr>
        </p:nvSpPr>
        <p:spPr>
          <a:xfrm>
            <a:off x="685800" y="4724400"/>
            <a:ext cx="2362200" cy="838200"/>
          </a:xfrm>
          <a:prstGeom prst="rect">
            <a:avLst/>
          </a:prstGeom>
        </p:spPr>
        <p:txBody>
          <a:bodyPr>
            <a:noAutofit/>
          </a:bodyPr>
          <a:lstStyle>
            <a:lvl1pPr marL="0" indent="0" algn="ctr">
              <a:lnSpc>
                <a:spcPct val="100000"/>
              </a:lnSpc>
              <a:spcBef>
                <a:spcPts val="0"/>
              </a:spcBef>
              <a:spcAft>
                <a:spcPts val="450"/>
              </a:spcAft>
              <a:buNone/>
              <a:defRPr sz="1800" b="1">
                <a:solidFill>
                  <a:srgbClr val="1F497D"/>
                </a:solidFill>
              </a:defRPr>
            </a:lvl1pPr>
            <a:lvl5pPr marL="771525" indent="0">
              <a:buNone/>
              <a:defRPr/>
            </a:lvl5pPr>
          </a:lstStyle>
          <a:p>
            <a:pPr lvl="0"/>
            <a:r>
              <a:rPr lang="en-US" dirty="0"/>
              <a:t>Sub title</a:t>
            </a:r>
          </a:p>
        </p:txBody>
      </p:sp>
      <p:sp>
        <p:nvSpPr>
          <p:cNvPr id="11" name="Text Placeholder 7">
            <a:extLst>
              <a:ext uri="{FF2B5EF4-FFF2-40B4-BE49-F238E27FC236}">
                <a16:creationId xmlns:a16="http://schemas.microsoft.com/office/drawing/2014/main" id="{509C35E9-41D4-42EB-8235-20B6E0E3EA49}"/>
              </a:ext>
            </a:extLst>
          </p:cNvPr>
          <p:cNvSpPr>
            <a:spLocks noGrp="1"/>
          </p:cNvSpPr>
          <p:nvPr>
            <p:ph type="body" sz="quarter" idx="11" hasCustomPrompt="1"/>
            <p:custDataLst>
              <p:tags r:id="rId3"/>
            </p:custDataLst>
          </p:nvPr>
        </p:nvSpPr>
        <p:spPr>
          <a:xfrm>
            <a:off x="6096000" y="4724400"/>
            <a:ext cx="2362200" cy="838200"/>
          </a:xfrm>
          <a:prstGeom prst="rect">
            <a:avLst/>
          </a:prstGeom>
        </p:spPr>
        <p:txBody>
          <a:bodyPr>
            <a:noAutofit/>
          </a:bodyPr>
          <a:lstStyle>
            <a:lvl1pPr marL="0" indent="0" algn="ctr">
              <a:buNone/>
              <a:defRPr sz="1800" b="1">
                <a:solidFill>
                  <a:srgbClr val="1F497D"/>
                </a:solidFill>
              </a:defRPr>
            </a:lvl1pPr>
            <a:lvl5pPr marL="771525" indent="0">
              <a:buNone/>
              <a:defRPr/>
            </a:lvl5pPr>
          </a:lstStyle>
          <a:p>
            <a:pPr lvl="0"/>
            <a:r>
              <a:rPr lang="en-US" dirty="0"/>
              <a:t>Date sub-title</a:t>
            </a:r>
          </a:p>
        </p:txBody>
      </p:sp>
    </p:spTree>
    <p:extLst>
      <p:ext uri="{BB962C8B-B14F-4D97-AF65-F5344CB8AC3E}">
        <p14:creationId xmlns:p14="http://schemas.microsoft.com/office/powerpoint/2010/main" val="491734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7"/>
            <a:ext cx="9144000" cy="1086867"/>
          </a:xfrm>
        </p:spPr>
        <p:txBody>
          <a:bodyPr anchor="t">
            <a:normAutofit/>
          </a:bodyPr>
          <a:lstStyle>
            <a:lvl1pPr algn="ctr">
              <a:defRPr sz="2800">
                <a:solidFill>
                  <a:srgbClr val="1F497D"/>
                </a:solidFill>
              </a:defRPr>
            </a:lvl1pPr>
          </a:lstStyle>
          <a:p>
            <a:r>
              <a:rPr lang="en-US"/>
              <a:t>Click to edit Master title style</a:t>
            </a:r>
            <a:endParaRPr lang="en-US" dirty="0"/>
          </a:p>
        </p:txBody>
      </p:sp>
      <p:sp>
        <p:nvSpPr>
          <p:cNvPr id="3" name="Content Placeholder 2"/>
          <p:cNvSpPr>
            <a:spLocks noGrp="1"/>
          </p:cNvSpPr>
          <p:nvPr>
            <p:ph idx="1"/>
            <p:custDataLst>
              <p:tags r:id="rId2"/>
            </p:custDataLst>
          </p:nvPr>
        </p:nvSpPr>
        <p:spPr>
          <a:xfrm>
            <a:off x="457200" y="2057400"/>
            <a:ext cx="8229600" cy="3916363"/>
          </a:xfrm>
          <a:prstGeom prst="rect">
            <a:avLst/>
          </a:prstGeom>
        </p:spPr>
        <p:txBody>
          <a:bodyPr>
            <a:normAutofit/>
          </a:bodyPr>
          <a:lstStyle>
            <a:lvl1pPr marL="0" indent="0">
              <a:spcBef>
                <a:spcPts val="0"/>
              </a:spcBef>
              <a:spcAft>
                <a:spcPts val="600"/>
              </a:spcAft>
              <a:buFontTx/>
              <a:buNone/>
              <a:defRPr sz="2000">
                <a:latin typeface="Arial" panose="020B0604020202020204" pitchFamily="34" charset="0"/>
                <a:cs typeface="Arial" panose="020B0604020202020204" pitchFamily="34" charset="0"/>
              </a:defRPr>
            </a:lvl1pPr>
            <a:lvl2pPr marL="385763" indent="-192881">
              <a:spcBef>
                <a:spcPts val="0"/>
              </a:spcBef>
              <a:spcAft>
                <a:spcPts val="600"/>
              </a:spcAft>
              <a:buFont typeface="Arial" panose="020B0604020202020204" pitchFamily="34" charset="0"/>
              <a:buChar char="•"/>
              <a:defRPr sz="1800">
                <a:latin typeface="Arial" panose="020B0604020202020204" pitchFamily="34" charset="0"/>
                <a:cs typeface="Arial" panose="020B0604020202020204" pitchFamily="34" charset="0"/>
              </a:defRPr>
            </a:lvl2pPr>
            <a:lvl3pPr marL="578644" indent="-192881">
              <a:spcBef>
                <a:spcPts val="0"/>
              </a:spcBef>
              <a:spcAft>
                <a:spcPts val="600"/>
              </a:spcAft>
              <a:buFont typeface="Arial" panose="020B0604020202020204" pitchFamily="34" charset="0"/>
              <a:buChar char="•"/>
              <a:defRPr sz="1600">
                <a:latin typeface="Arial" panose="020B0604020202020204" pitchFamily="34" charset="0"/>
                <a:cs typeface="Arial" panose="020B0604020202020204" pitchFamily="34" charset="0"/>
              </a:defRPr>
            </a:lvl3pPr>
            <a:lvl4pPr marL="771525" indent="-192881">
              <a:spcBef>
                <a:spcPts val="0"/>
              </a:spcBef>
              <a:spcAft>
                <a:spcPts val="600"/>
              </a:spcAft>
              <a:buFont typeface="Arial" panose="020B0604020202020204" pitchFamily="34" charset="0"/>
              <a:buChar char="•"/>
              <a:defRPr sz="1400">
                <a:latin typeface="Arial" panose="020B0604020202020204" pitchFamily="34" charset="0"/>
                <a:cs typeface="Arial" panose="020B0604020202020204" pitchFamily="34" charset="0"/>
              </a:defRPr>
            </a:lvl4pPr>
            <a:lvl5pPr marL="964406" indent="-192881">
              <a:spcBef>
                <a:spcPts val="0"/>
              </a:spcBef>
              <a:spcAft>
                <a:spcPts val="600"/>
              </a:spcAft>
              <a:buFont typeface="Arial" panose="020B0604020202020204" pitchFamily="34" charset="0"/>
              <a:buChar char="•"/>
              <a:defRPr sz="1200">
                <a:latin typeface="Arial" panose="020B0604020202020204" pitchFamily="34" charset="0"/>
                <a:cs typeface="Arial" panose="020B0604020202020204" pitchFamily="34" charset="0"/>
              </a:defRPr>
            </a:lvl5pPr>
          </a:lstStyle>
          <a:p>
            <a:pPr lvl="0"/>
            <a:r>
              <a:rPr lang="en-US"/>
              <a:t>Edit Master text styles</a:t>
            </a:r>
          </a:p>
        </p:txBody>
      </p:sp>
      <p:sp>
        <p:nvSpPr>
          <p:cNvPr id="8" name="Slide Number Placeholder 5">
            <a:extLst>
              <a:ext uri="{FF2B5EF4-FFF2-40B4-BE49-F238E27FC236}">
                <a16:creationId xmlns:a16="http://schemas.microsoft.com/office/drawing/2014/main" id="{D182D0DC-F309-4AD6-9FC4-7A92EF3A0C20}"/>
              </a:ext>
            </a:extLst>
          </p:cNvPr>
          <p:cNvSpPr>
            <a:spLocks noGrp="1"/>
          </p:cNvSpPr>
          <p:nvPr>
            <p:ph type="sldNum" sz="quarter" idx="12"/>
            <p:custDataLst>
              <p:tags r:id="rId3"/>
            </p:custDataLst>
          </p:nvPr>
        </p:nvSpPr>
        <p:spPr>
          <a:xfrm>
            <a:off x="6931152" y="6601974"/>
            <a:ext cx="2133600" cy="365125"/>
          </a:xfrm>
          <a:prstGeom prst="rect">
            <a:avLst/>
          </a:prstGeom>
        </p:spPr>
        <p:txBody>
          <a:bodyPr/>
          <a:lstStyle>
            <a:lvl1pPr algn="r">
              <a:defRPr sz="1400">
                <a:solidFill>
                  <a:schemeClr val="tx1"/>
                </a:solidFill>
                <a:latin typeface="Arial" panose="020B0604020202020204" pitchFamily="34" charset="0"/>
                <a:cs typeface="Arial" panose="020B0604020202020204" pitchFamily="34" charset="0"/>
              </a:defRPr>
            </a:lvl1pPr>
          </a:lstStyle>
          <a:p>
            <a:fld id="{7C414AED-89CE-4A48-8B2B-1B3A5C68EA2A}" type="slidenum">
              <a:rPr lang="en-US" smtClean="0"/>
              <a:t>‹#›</a:t>
            </a:fld>
            <a:endParaRPr lang="en-US"/>
          </a:p>
        </p:txBody>
      </p:sp>
    </p:spTree>
    <p:extLst>
      <p:ext uri="{BB962C8B-B14F-4D97-AF65-F5344CB8AC3E}">
        <p14:creationId xmlns:p14="http://schemas.microsoft.com/office/powerpoint/2010/main" val="35050475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Bulle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7"/>
            <a:ext cx="9144000" cy="1086867"/>
          </a:xfrm>
        </p:spPr>
        <p:txBody>
          <a:bodyPr anchor="t">
            <a:normAutofit/>
          </a:bodyPr>
          <a:lstStyle>
            <a:lvl1pPr algn="ctr">
              <a:defRPr sz="2800">
                <a:solidFill>
                  <a:srgbClr val="1F497D"/>
                </a:solidFill>
              </a:defRPr>
            </a:lvl1pPr>
          </a:lstStyle>
          <a:p>
            <a:r>
              <a:rPr lang="en-US"/>
              <a:t>Click to edit Master title style</a:t>
            </a:r>
            <a:endParaRPr lang="en-US" dirty="0"/>
          </a:p>
        </p:txBody>
      </p:sp>
      <p:sp>
        <p:nvSpPr>
          <p:cNvPr id="3" name="Content Placeholder 2"/>
          <p:cNvSpPr>
            <a:spLocks noGrp="1"/>
          </p:cNvSpPr>
          <p:nvPr>
            <p:ph idx="1" hasCustomPrompt="1"/>
            <p:custDataLst>
              <p:tags r:id="rId2"/>
            </p:custDataLst>
          </p:nvPr>
        </p:nvSpPr>
        <p:spPr>
          <a:xfrm>
            <a:off x="457200" y="2057400"/>
            <a:ext cx="8229600" cy="3916363"/>
          </a:xfrm>
          <a:prstGeom prst="rect">
            <a:avLst/>
          </a:prstGeom>
        </p:spPr>
        <p:txBody>
          <a:bodyPr>
            <a:normAutofit/>
          </a:bodyPr>
          <a:lstStyle>
            <a:lvl1pPr marL="285750" indent="-285750">
              <a:spcBef>
                <a:spcPts val="0"/>
              </a:spcBef>
              <a:spcAft>
                <a:spcPts val="600"/>
              </a:spcAft>
              <a:buFont typeface="Arial" panose="020B0604020202020204" pitchFamily="34" charset="0"/>
              <a:buChar char="•"/>
              <a:defRPr sz="1800">
                <a:latin typeface="Arial" panose="020B0604020202020204" pitchFamily="34" charset="0"/>
                <a:cs typeface="Arial" panose="020B0604020202020204" pitchFamily="34" charset="0"/>
              </a:defRPr>
            </a:lvl1pPr>
            <a:lvl2pPr marL="478632" indent="-285750">
              <a:spcBef>
                <a:spcPts val="0"/>
              </a:spcBef>
              <a:spcAft>
                <a:spcPts val="600"/>
              </a:spcAft>
              <a:buFont typeface="Arial" panose="020B0604020202020204" pitchFamily="34" charset="0"/>
              <a:buChar char="•"/>
              <a:defRPr sz="1600">
                <a:latin typeface="Arial" panose="020B0604020202020204" pitchFamily="34" charset="0"/>
                <a:cs typeface="Arial" panose="020B0604020202020204" pitchFamily="34" charset="0"/>
              </a:defRPr>
            </a:lvl2pPr>
            <a:lvl3pPr marL="671513" indent="-285750">
              <a:spcBef>
                <a:spcPts val="0"/>
              </a:spcBef>
              <a:spcAft>
                <a:spcPts val="600"/>
              </a:spcAft>
              <a:buFont typeface="Arial" panose="020B0604020202020204" pitchFamily="34" charset="0"/>
              <a:buChar char="•"/>
              <a:defRPr sz="1400">
                <a:latin typeface="Arial" panose="020B0604020202020204" pitchFamily="34" charset="0"/>
                <a:cs typeface="Arial" panose="020B0604020202020204" pitchFamily="34" charset="0"/>
              </a:defRPr>
            </a:lvl3pPr>
            <a:lvl4pPr marL="864394" indent="-285750">
              <a:spcBef>
                <a:spcPts val="0"/>
              </a:spcBef>
              <a:spcAft>
                <a:spcPts val="600"/>
              </a:spcAft>
              <a:buFont typeface="Arial" panose="020B0604020202020204" pitchFamily="34" charset="0"/>
              <a:buChar char="•"/>
              <a:defRPr sz="1400">
                <a:latin typeface="Arial" panose="020B0604020202020204" pitchFamily="34" charset="0"/>
                <a:cs typeface="Arial" panose="020B0604020202020204" pitchFamily="34" charset="0"/>
              </a:defRPr>
            </a:lvl4pPr>
            <a:lvl5pPr marL="964406" indent="-192881">
              <a:spcBef>
                <a:spcPts val="0"/>
              </a:spcBef>
              <a:spcAft>
                <a:spcPts val="600"/>
              </a:spcAft>
              <a:buFont typeface="Arial" panose="020B0604020202020204" pitchFamily="34" charset="0"/>
              <a:buChar char="•"/>
              <a:defRPr sz="1200">
                <a:latin typeface="Arial" panose="020B0604020202020204" pitchFamily="34" charset="0"/>
                <a:cs typeface="Arial" panose="020B0604020202020204" pitchFamily="34" charset="0"/>
              </a:defRPr>
            </a:lvl5pPr>
          </a:lstStyle>
          <a:p>
            <a:pPr lvl="0"/>
            <a:r>
              <a:rPr lang="en-US" dirty="0"/>
              <a:t>Second level</a:t>
            </a:r>
          </a:p>
          <a:p>
            <a:pPr lvl="1"/>
            <a:r>
              <a:rPr lang="en-US" dirty="0"/>
              <a:t>Third level</a:t>
            </a:r>
          </a:p>
          <a:p>
            <a:pPr lvl="2"/>
            <a:r>
              <a:rPr lang="en-US" dirty="0"/>
              <a:t>Fourth level</a:t>
            </a:r>
          </a:p>
          <a:p>
            <a:pPr lvl="3"/>
            <a:r>
              <a:rPr lang="en-US" dirty="0"/>
              <a:t>Fifth level</a:t>
            </a:r>
          </a:p>
        </p:txBody>
      </p:sp>
      <p:sp>
        <p:nvSpPr>
          <p:cNvPr id="8" name="Slide Number Placeholder 5">
            <a:extLst>
              <a:ext uri="{FF2B5EF4-FFF2-40B4-BE49-F238E27FC236}">
                <a16:creationId xmlns:a16="http://schemas.microsoft.com/office/drawing/2014/main" id="{D182D0DC-F309-4AD6-9FC4-7A92EF3A0C20}"/>
              </a:ext>
            </a:extLst>
          </p:cNvPr>
          <p:cNvSpPr>
            <a:spLocks noGrp="1"/>
          </p:cNvSpPr>
          <p:nvPr>
            <p:ph type="sldNum" sz="quarter" idx="12"/>
            <p:custDataLst>
              <p:tags r:id="rId3"/>
            </p:custDataLst>
          </p:nvPr>
        </p:nvSpPr>
        <p:spPr>
          <a:xfrm>
            <a:off x="6931152" y="6601974"/>
            <a:ext cx="2133600" cy="365125"/>
          </a:xfrm>
          <a:prstGeom prst="rect">
            <a:avLst/>
          </a:prstGeom>
        </p:spPr>
        <p:txBody>
          <a:bodyPr/>
          <a:lstStyle>
            <a:lvl1pPr algn="r">
              <a:defRPr sz="1400">
                <a:solidFill>
                  <a:schemeClr val="tx1"/>
                </a:solidFill>
                <a:latin typeface="Arial" panose="020B0604020202020204" pitchFamily="34" charset="0"/>
                <a:cs typeface="Arial" panose="020B0604020202020204" pitchFamily="34" charset="0"/>
              </a:defRPr>
            </a:lvl1pPr>
          </a:lstStyle>
          <a:p>
            <a:fld id="{36A6A193-2FDC-48DD-8023-1C75B05EEA9A}" type="slidenum">
              <a:rPr lang="en-US" smtClean="0"/>
              <a:t>‹#›</a:t>
            </a:fld>
            <a:endParaRPr lang="en-US"/>
          </a:p>
        </p:txBody>
      </p:sp>
    </p:spTree>
    <p:extLst>
      <p:ext uri="{BB962C8B-B14F-4D97-AF65-F5344CB8AC3E}">
        <p14:creationId xmlns:p14="http://schemas.microsoft.com/office/powerpoint/2010/main" val="3766720941"/>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ags" Target="../tags/tag4.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3.xml"/><Relationship Id="rId5" Type="http://schemas.openxmlformats.org/officeDocument/2006/relationships/tags" Target="../tags/tag2.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custDataLst>
              <p:tags r:id="rId5"/>
            </p:custDataLst>
          </p:nvPr>
        </p:nvSpPr>
        <p:spPr>
          <a:xfrm>
            <a:off x="0" y="457200"/>
            <a:ext cx="8991600" cy="10668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Rectangle 3">
            <a:extLst>
              <a:ext uri="{FF2B5EF4-FFF2-40B4-BE49-F238E27FC236}">
                <a16:creationId xmlns:a16="http://schemas.microsoft.com/office/drawing/2014/main" id="{99255132-F725-42BA-BD6A-346EAF30B44D}"/>
              </a:ext>
            </a:extLst>
          </p:cNvPr>
          <p:cNvSpPr/>
          <p:nvPr>
            <p:custDataLst>
              <p:tags r:id="rId6"/>
            </p:custDataLst>
          </p:nvPr>
        </p:nvSpPr>
        <p:spPr>
          <a:xfrm>
            <a:off x="0" y="6477000"/>
            <a:ext cx="9144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dirty="0"/>
          </a:p>
        </p:txBody>
      </p:sp>
      <p:sp>
        <p:nvSpPr>
          <p:cNvPr id="5" name="Slide Number Placeholder 5">
            <a:extLst>
              <a:ext uri="{FF2B5EF4-FFF2-40B4-BE49-F238E27FC236}">
                <a16:creationId xmlns:a16="http://schemas.microsoft.com/office/drawing/2014/main" id="{3D658DF1-112E-40ED-AD80-74665B53845E}"/>
              </a:ext>
            </a:extLst>
          </p:cNvPr>
          <p:cNvSpPr>
            <a:spLocks noGrp="1"/>
          </p:cNvSpPr>
          <p:nvPr>
            <p:ph type="sldNum" sz="quarter" idx="4"/>
            <p:custDataLst>
              <p:tags r:id="rId7"/>
            </p:custDataLst>
          </p:nvPr>
        </p:nvSpPr>
        <p:spPr>
          <a:xfrm>
            <a:off x="6931152" y="6601974"/>
            <a:ext cx="2133600" cy="365125"/>
          </a:xfrm>
          <a:prstGeom prst="rect">
            <a:avLst/>
          </a:prstGeom>
        </p:spPr>
        <p:txBody>
          <a:bodyPr tIns="0"/>
          <a:lstStyle>
            <a:lvl1pPr algn="r">
              <a:defRPr sz="1050">
                <a:latin typeface="Arial" panose="020B0604020202020204" pitchFamily="34" charset="0"/>
                <a:cs typeface="Arial" panose="020B0604020202020204" pitchFamily="34" charset="0"/>
              </a:defRPr>
            </a:lvl1pPr>
          </a:lstStyle>
          <a:p>
            <a:fld id="{36A6A193-2FDC-48DD-8023-1C75B05EEA9A}" type="slidenum">
              <a:rPr lang="en-US" smtClean="0"/>
              <a:t>‹#›</a:t>
            </a:fld>
            <a:endParaRPr lang="en-US"/>
          </a:p>
        </p:txBody>
      </p:sp>
    </p:spTree>
    <p:extLst>
      <p:ext uri="{BB962C8B-B14F-4D97-AF65-F5344CB8AC3E}">
        <p14:creationId xmlns:p14="http://schemas.microsoft.com/office/powerpoint/2010/main" val="429150397"/>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Lst>
  <p:hf hdr="0" ftr="0" dt="0"/>
  <p:txStyles>
    <p:titleStyle>
      <a:lvl1pPr algn="ctr" defTabSz="385763" rtl="0" eaLnBrk="1" latinLnBrk="0" hangingPunct="1">
        <a:spcBef>
          <a:spcPct val="0"/>
        </a:spcBef>
        <a:buNone/>
        <a:defRPr sz="2100" b="1" i="0" u="none" kern="1200" cap="none" spc="0">
          <a:ln w="3175" cmpd="sng">
            <a:noFill/>
            <a:prstDash val="solid"/>
          </a:ln>
          <a:solidFill>
            <a:srgbClr val="1F497D"/>
          </a:solidFill>
          <a:effectLst/>
          <a:latin typeface="+mj-lt"/>
          <a:ea typeface="+mj-ea"/>
          <a:cs typeface="Arial" panose="020B0604020202020204" pitchFamily="34" charset="0"/>
        </a:defRPr>
      </a:lvl1pPr>
    </p:titleStyle>
    <p:bodyStyle>
      <a:lvl1pPr marL="0" indent="0" algn="l" defTabSz="385763" rtl="0" eaLnBrk="1" latinLnBrk="0" hangingPunct="1">
        <a:spcBef>
          <a:spcPct val="20000"/>
        </a:spcBef>
        <a:buFont typeface="Arial" panose="020B0604020202020204" pitchFamily="34" charset="0"/>
        <a:buNone/>
        <a:defRPr sz="1013" kern="1200">
          <a:solidFill>
            <a:schemeClr val="tx1"/>
          </a:solidFill>
          <a:latin typeface="Arial" panose="020B0604020202020204" pitchFamily="34" charset="0"/>
          <a:ea typeface="+mn-ea"/>
          <a:cs typeface="Arial" panose="020B0604020202020204" pitchFamily="34" charset="0"/>
        </a:defRPr>
      </a:lvl1pPr>
      <a:lvl2pPr marL="192881" indent="0" algn="l" defTabSz="385763" rtl="0" eaLnBrk="1" latinLnBrk="0" hangingPunct="1">
        <a:spcBef>
          <a:spcPct val="20000"/>
        </a:spcBef>
        <a:buFont typeface="Arial" panose="020B0604020202020204" pitchFamily="34" charset="0"/>
        <a:buNone/>
        <a:defRPr sz="1013" b="0" i="0" u="none" kern="1200">
          <a:solidFill>
            <a:schemeClr val="tx1"/>
          </a:solidFill>
          <a:latin typeface="Arial" panose="020B0604020202020204" pitchFamily="34" charset="0"/>
          <a:ea typeface="+mn-ea"/>
          <a:cs typeface="Arial" panose="020B0604020202020204" pitchFamily="34" charset="0"/>
        </a:defRPr>
      </a:lvl2pPr>
      <a:lvl3pPr marL="385763" indent="0" algn="l" defTabSz="385763" rtl="0" eaLnBrk="1" latinLnBrk="0" hangingPunct="1">
        <a:spcBef>
          <a:spcPct val="20000"/>
        </a:spcBef>
        <a:buFont typeface="Arial" panose="020B0604020202020204" pitchFamily="34" charset="0"/>
        <a:buNone/>
        <a:defRPr sz="1013" kern="1200">
          <a:solidFill>
            <a:schemeClr val="tx1"/>
          </a:solidFill>
          <a:latin typeface="Arial" panose="020B0604020202020204" pitchFamily="34" charset="0"/>
          <a:ea typeface="+mn-ea"/>
          <a:cs typeface="Arial" panose="020B0604020202020204" pitchFamily="34" charset="0"/>
        </a:defRPr>
      </a:lvl3pPr>
      <a:lvl4pPr marL="578644" indent="0" algn="l" defTabSz="385763" rtl="0" eaLnBrk="1" latinLnBrk="0" hangingPunct="1">
        <a:spcBef>
          <a:spcPct val="20000"/>
        </a:spcBef>
        <a:buFont typeface="Arial" panose="020B0604020202020204" pitchFamily="34" charset="0"/>
        <a:buNone/>
        <a:defRPr sz="1013" kern="1200">
          <a:solidFill>
            <a:schemeClr val="tx1"/>
          </a:solidFill>
          <a:latin typeface="Arial" panose="020B0604020202020204" pitchFamily="34" charset="0"/>
          <a:ea typeface="+mn-ea"/>
          <a:cs typeface="Arial" panose="020B0604020202020204" pitchFamily="34" charset="0"/>
        </a:defRPr>
      </a:lvl4pPr>
      <a:lvl5pPr marL="771525" indent="0" algn="l" defTabSz="385763" rtl="0" eaLnBrk="1" latinLnBrk="0" hangingPunct="1">
        <a:spcBef>
          <a:spcPct val="20000"/>
        </a:spcBef>
        <a:buFont typeface="Arial" panose="020B0604020202020204" pitchFamily="34" charset="0"/>
        <a:buNone/>
        <a:defRPr sz="1013" kern="1200">
          <a:solidFill>
            <a:schemeClr val="tx1"/>
          </a:solidFill>
          <a:latin typeface="Arial" panose="020B0604020202020204" pitchFamily="34" charset="0"/>
          <a:ea typeface="+mn-ea"/>
          <a:cs typeface="Arial" panose="020B0604020202020204" pitchFamily="34" charset="0"/>
        </a:defRPr>
      </a:lvl5pPr>
      <a:lvl6pPr marL="1060847" indent="-96441" algn="l" defTabSz="385763" rtl="0" eaLnBrk="1" latinLnBrk="0" hangingPunct="1">
        <a:spcBef>
          <a:spcPct val="20000"/>
        </a:spcBef>
        <a:buFont typeface="Arial" panose="020B0604020202020204" pitchFamily="34" charset="0"/>
        <a:buChar char="•"/>
        <a:defRPr sz="844" kern="1200">
          <a:solidFill>
            <a:schemeClr val="tx1"/>
          </a:solidFill>
          <a:latin typeface="+mn-lt"/>
          <a:ea typeface="+mn-ea"/>
          <a:cs typeface="+mn-cs"/>
        </a:defRPr>
      </a:lvl6pPr>
      <a:lvl7pPr marL="1253729" indent="-96441" algn="l" defTabSz="385763" rtl="0" eaLnBrk="1" latinLnBrk="0" hangingPunct="1">
        <a:spcBef>
          <a:spcPct val="20000"/>
        </a:spcBef>
        <a:buFont typeface="Arial" panose="020B0604020202020204" pitchFamily="34" charset="0"/>
        <a:buChar char="•"/>
        <a:defRPr sz="844" kern="1200">
          <a:solidFill>
            <a:schemeClr val="tx1"/>
          </a:solidFill>
          <a:latin typeface="+mn-lt"/>
          <a:ea typeface="+mn-ea"/>
          <a:cs typeface="+mn-cs"/>
        </a:defRPr>
      </a:lvl7pPr>
      <a:lvl8pPr marL="1446610" indent="-96441" algn="l" defTabSz="385763" rtl="0" eaLnBrk="1" latinLnBrk="0" hangingPunct="1">
        <a:spcBef>
          <a:spcPct val="20000"/>
        </a:spcBef>
        <a:buFont typeface="Arial" panose="020B0604020202020204" pitchFamily="34" charset="0"/>
        <a:buChar char="•"/>
        <a:defRPr sz="844" kern="1200">
          <a:solidFill>
            <a:schemeClr val="tx1"/>
          </a:solidFill>
          <a:latin typeface="+mn-lt"/>
          <a:ea typeface="+mn-ea"/>
          <a:cs typeface="+mn-cs"/>
        </a:defRPr>
      </a:lvl8pPr>
      <a:lvl9pPr marL="1639491" indent="-96441" algn="l" defTabSz="385763" rtl="0" eaLnBrk="1" latinLnBrk="0" hangingPunct="1">
        <a:spcBef>
          <a:spcPct val="20000"/>
        </a:spcBef>
        <a:buFont typeface="Arial" panose="020B0604020202020204" pitchFamily="34" charset="0"/>
        <a:buChar char="•"/>
        <a:defRPr sz="844" kern="1200">
          <a:solidFill>
            <a:schemeClr val="tx1"/>
          </a:solidFill>
          <a:latin typeface="+mn-lt"/>
          <a:ea typeface="+mn-ea"/>
          <a:cs typeface="+mn-cs"/>
        </a:defRPr>
      </a:lvl9pPr>
    </p:bodyStyle>
    <p:otherStyle>
      <a:defPPr>
        <a:defRPr lang="en-US"/>
      </a:defPPr>
      <a:lvl1pPr marL="0" algn="l" defTabSz="385763" rtl="0" eaLnBrk="1" latinLnBrk="0" hangingPunct="1">
        <a:defRPr sz="760" kern="1200">
          <a:solidFill>
            <a:schemeClr val="tx1"/>
          </a:solidFill>
          <a:latin typeface="+mn-lt"/>
          <a:ea typeface="+mn-ea"/>
          <a:cs typeface="+mn-cs"/>
        </a:defRPr>
      </a:lvl1pPr>
      <a:lvl2pPr marL="192881" algn="l" defTabSz="385763" rtl="0" eaLnBrk="1" latinLnBrk="0" hangingPunct="1">
        <a:defRPr sz="760" kern="1200">
          <a:solidFill>
            <a:schemeClr val="tx1"/>
          </a:solidFill>
          <a:latin typeface="+mn-lt"/>
          <a:ea typeface="+mn-ea"/>
          <a:cs typeface="+mn-cs"/>
        </a:defRPr>
      </a:lvl2pPr>
      <a:lvl3pPr marL="385763" algn="l" defTabSz="385763" rtl="0" eaLnBrk="1" latinLnBrk="0" hangingPunct="1">
        <a:defRPr sz="760" kern="1200">
          <a:solidFill>
            <a:schemeClr val="tx1"/>
          </a:solidFill>
          <a:latin typeface="+mn-lt"/>
          <a:ea typeface="+mn-ea"/>
          <a:cs typeface="+mn-cs"/>
        </a:defRPr>
      </a:lvl3pPr>
      <a:lvl4pPr marL="578644" algn="l" defTabSz="385763" rtl="0" eaLnBrk="1" latinLnBrk="0" hangingPunct="1">
        <a:defRPr sz="760" kern="1200">
          <a:solidFill>
            <a:schemeClr val="tx1"/>
          </a:solidFill>
          <a:latin typeface="+mn-lt"/>
          <a:ea typeface="+mn-ea"/>
          <a:cs typeface="+mn-cs"/>
        </a:defRPr>
      </a:lvl4pPr>
      <a:lvl5pPr marL="771525" algn="l" defTabSz="385763" rtl="0" eaLnBrk="1" latinLnBrk="0" hangingPunct="1">
        <a:defRPr sz="760" kern="1200">
          <a:solidFill>
            <a:schemeClr val="tx1"/>
          </a:solidFill>
          <a:latin typeface="+mn-lt"/>
          <a:ea typeface="+mn-ea"/>
          <a:cs typeface="+mn-cs"/>
        </a:defRPr>
      </a:lvl5pPr>
      <a:lvl6pPr marL="964406" algn="l" defTabSz="385763" rtl="0" eaLnBrk="1" latinLnBrk="0" hangingPunct="1">
        <a:defRPr sz="760" kern="1200">
          <a:solidFill>
            <a:schemeClr val="tx1"/>
          </a:solidFill>
          <a:latin typeface="+mn-lt"/>
          <a:ea typeface="+mn-ea"/>
          <a:cs typeface="+mn-cs"/>
        </a:defRPr>
      </a:lvl6pPr>
      <a:lvl7pPr marL="1157288" algn="l" defTabSz="385763" rtl="0" eaLnBrk="1" latinLnBrk="0" hangingPunct="1">
        <a:defRPr sz="760" kern="1200">
          <a:solidFill>
            <a:schemeClr val="tx1"/>
          </a:solidFill>
          <a:latin typeface="+mn-lt"/>
          <a:ea typeface="+mn-ea"/>
          <a:cs typeface="+mn-cs"/>
        </a:defRPr>
      </a:lvl7pPr>
      <a:lvl8pPr marL="1350169" algn="l" defTabSz="385763" rtl="0" eaLnBrk="1" latinLnBrk="0" hangingPunct="1">
        <a:defRPr sz="760" kern="1200">
          <a:solidFill>
            <a:schemeClr val="tx1"/>
          </a:solidFill>
          <a:latin typeface="+mn-lt"/>
          <a:ea typeface="+mn-ea"/>
          <a:cs typeface="+mn-cs"/>
        </a:defRPr>
      </a:lvl8pPr>
      <a:lvl9pPr marL="1543050" algn="l" defTabSz="385763" rtl="0" eaLnBrk="1" latinLnBrk="0" hangingPunct="1">
        <a:defRPr sz="7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tags" Target="../tags/tag51.xml"/><Relationship Id="rId5" Type="http://schemas.openxmlformats.org/officeDocument/2006/relationships/notesSlide" Target="../notesSlides/notesSlide10.xml"/><Relationship Id="rId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notesSlide" Target="../notesSlides/notesSlide11.xml"/><Relationship Id="rId5" Type="http://schemas.openxmlformats.org/officeDocument/2006/relationships/slideLayout" Target="../slideLayouts/slideLayout2.xml"/><Relationship Id="rId4" Type="http://schemas.openxmlformats.org/officeDocument/2006/relationships/tags" Target="../tags/tag57.xml"/></Relationships>
</file>

<file path=ppt/slides/_rels/slide12.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5" Type="http://schemas.openxmlformats.org/officeDocument/2006/relationships/notesSlide" Target="../notesSlides/notesSlide12.xml"/><Relationship Id="rId4"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tags" Target="../tags/tag63.xml"/><Relationship Id="rId2" Type="http://schemas.openxmlformats.org/officeDocument/2006/relationships/tags" Target="../tags/tag62.xml"/><Relationship Id="rId1" Type="http://schemas.openxmlformats.org/officeDocument/2006/relationships/tags" Target="../tags/tag61.xml"/><Relationship Id="rId5" Type="http://schemas.openxmlformats.org/officeDocument/2006/relationships/notesSlide" Target="../notesSlides/notesSlide13.xml"/><Relationship Id="rId4"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tags" Target="../tags/tag66.xml"/><Relationship Id="rId2" Type="http://schemas.openxmlformats.org/officeDocument/2006/relationships/tags" Target="../tags/tag65.xml"/><Relationship Id="rId1" Type="http://schemas.openxmlformats.org/officeDocument/2006/relationships/tags" Target="../tags/tag64.xml"/><Relationship Id="rId5" Type="http://schemas.openxmlformats.org/officeDocument/2006/relationships/notesSlide" Target="../notesSlides/notesSlide14.xml"/><Relationship Id="rId4"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8.xml"/><Relationship Id="rId1" Type="http://schemas.openxmlformats.org/officeDocument/2006/relationships/tags" Target="../tags/tag67.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0.xml"/><Relationship Id="rId1" Type="http://schemas.openxmlformats.org/officeDocument/2006/relationships/tags" Target="../tags/tag69.xml"/><Relationship Id="rId4"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5" Type="http://schemas.openxmlformats.org/officeDocument/2006/relationships/notesSlide" Target="../notesSlides/notesSlide2.xml"/><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tags" Target="../tags/tag20.xml"/><Relationship Id="rId5" Type="http://schemas.openxmlformats.org/officeDocument/2006/relationships/notesSlide" Target="../notesSlides/notesSlide3.xml"/><Relationship Id="rId4"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notesSlide" Target="../notesSlides/notesSlide4.xml"/><Relationship Id="rId5" Type="http://schemas.openxmlformats.org/officeDocument/2006/relationships/slideLayout" Target="../slideLayouts/slideLayout2.xml"/><Relationship Id="rId4" Type="http://schemas.openxmlformats.org/officeDocument/2006/relationships/tags" Target="../tags/tag26.xml"/></Relationships>
</file>

<file path=ppt/slides/_rels/slide5.xml.rels><?xml version="1.0" encoding="UTF-8" standalone="yes"?>
<Relationships xmlns="http://schemas.openxmlformats.org/package/2006/relationships"><Relationship Id="rId8" Type="http://schemas.openxmlformats.org/officeDocument/2006/relationships/tags" Target="../tags/tag34.xml"/><Relationship Id="rId3" Type="http://schemas.openxmlformats.org/officeDocument/2006/relationships/tags" Target="../tags/tag29.xml"/><Relationship Id="rId7" Type="http://schemas.openxmlformats.org/officeDocument/2006/relationships/tags" Target="../tags/tag33.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tags" Target="../tags/tag32.xml"/><Relationship Id="rId5" Type="http://schemas.openxmlformats.org/officeDocument/2006/relationships/tags" Target="../tags/tag31.xml"/><Relationship Id="rId10" Type="http://schemas.openxmlformats.org/officeDocument/2006/relationships/notesSlide" Target="../notesSlides/notesSlide5.xml"/><Relationship Id="rId4" Type="http://schemas.openxmlformats.org/officeDocument/2006/relationships/tags" Target="../tags/tag30.xml"/><Relationship Id="rId9"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notesSlide" Target="../notesSlides/notesSlide6.xml"/><Relationship Id="rId3" Type="http://schemas.openxmlformats.org/officeDocument/2006/relationships/tags" Target="../tags/tag37.xml"/><Relationship Id="rId7" Type="http://schemas.openxmlformats.org/officeDocument/2006/relationships/slideLayout" Target="../slideLayouts/slideLayout2.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tags" Target="../tags/tag40.xml"/><Relationship Id="rId5" Type="http://schemas.openxmlformats.org/officeDocument/2006/relationships/tags" Target="../tags/tag39.xml"/><Relationship Id="rId4" Type="http://schemas.openxmlformats.org/officeDocument/2006/relationships/tags" Target="../tags/tag38.xml"/></Relationships>
</file>

<file path=ppt/slides/_rels/slide7.xml.rels><?xml version="1.0" encoding="UTF-8" standalone="yes"?>
<Relationships xmlns="http://schemas.openxmlformats.org/package/2006/relationships"><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notesSlide" Target="../notesSlides/notesSlide7.xml"/><Relationship Id="rId5" Type="http://schemas.openxmlformats.org/officeDocument/2006/relationships/slideLayout" Target="../slideLayouts/slideLayout2.xml"/><Relationship Id="rId4" Type="http://schemas.openxmlformats.org/officeDocument/2006/relationships/tags" Target="../tags/tag44.xml"/></Relationships>
</file>

<file path=ppt/slides/_rels/slide8.xml.rels><?xml version="1.0" encoding="UTF-8" standalone="yes"?>
<Relationships xmlns="http://schemas.openxmlformats.org/package/2006/relationships"><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image" Target="../media/image3.png"/><Relationship Id="rId5" Type="http://schemas.openxmlformats.org/officeDocument/2006/relationships/notesSlide" Target="../notesSlides/notesSlide8.xml"/><Relationship Id="rId4"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image" Target="../media/image4.png"/><Relationship Id="rId5" Type="http://schemas.openxmlformats.org/officeDocument/2006/relationships/notesSlide" Target="../notesSlides/notesSlide9.xml"/><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C56D262-2808-43A1-A79F-6D48850E34DA}"/>
              </a:ext>
            </a:extLst>
          </p:cNvPr>
          <p:cNvSpPr>
            <a:spLocks noGrp="1"/>
          </p:cNvSpPr>
          <p:nvPr>
            <p:ph type="ctrTitle"/>
            <p:custDataLst>
              <p:tags r:id="rId1"/>
            </p:custDataLst>
          </p:nvPr>
        </p:nvSpPr>
        <p:spPr>
          <a:xfrm>
            <a:off x="685800" y="2819400"/>
            <a:ext cx="7772400" cy="1219200"/>
          </a:xfrm>
        </p:spPr>
        <p:txBody>
          <a:bodyPr/>
          <a:lstStyle/>
          <a:p>
            <a:pPr>
              <a:spcAft>
                <a:spcPts val="600"/>
              </a:spcAft>
            </a:pPr>
            <a:r>
              <a:rPr lang="en-US" dirty="0"/>
              <a:t>Service Records</a:t>
            </a:r>
          </a:p>
        </p:txBody>
      </p:sp>
      <p:sp>
        <p:nvSpPr>
          <p:cNvPr id="6" name="Text Placeholder 5">
            <a:extLst>
              <a:ext uri="{FF2B5EF4-FFF2-40B4-BE49-F238E27FC236}">
                <a16:creationId xmlns:a16="http://schemas.microsoft.com/office/drawing/2014/main" id="{1A642BC5-2C00-4204-A236-58D5202DB623}"/>
              </a:ext>
            </a:extLst>
          </p:cNvPr>
          <p:cNvSpPr>
            <a:spLocks noGrp="1"/>
          </p:cNvSpPr>
          <p:nvPr>
            <p:ph type="body" sz="quarter" idx="10"/>
            <p:custDataLst>
              <p:tags r:id="rId2"/>
            </p:custDataLst>
          </p:nvPr>
        </p:nvSpPr>
        <p:spPr>
          <a:xfrm>
            <a:off x="685800" y="4724400"/>
            <a:ext cx="2362200" cy="838200"/>
          </a:xfrm>
        </p:spPr>
        <p:txBody>
          <a:bodyPr/>
          <a:lstStyle/>
          <a:p>
            <a:pPr>
              <a:spcAft>
                <a:spcPts val="600"/>
              </a:spcAft>
            </a:pPr>
            <a:r>
              <a:rPr lang="en-US" sz="2100" dirty="0"/>
              <a:t>Compensation Service</a:t>
            </a:r>
          </a:p>
        </p:txBody>
      </p:sp>
      <p:sp>
        <p:nvSpPr>
          <p:cNvPr id="7" name="Text Placeholder 6">
            <a:extLst>
              <a:ext uri="{FF2B5EF4-FFF2-40B4-BE49-F238E27FC236}">
                <a16:creationId xmlns:a16="http://schemas.microsoft.com/office/drawing/2014/main" id="{19219436-C482-446A-811B-2293A2D65E48}"/>
              </a:ext>
            </a:extLst>
          </p:cNvPr>
          <p:cNvSpPr>
            <a:spLocks noGrp="1"/>
          </p:cNvSpPr>
          <p:nvPr>
            <p:ph type="body" sz="quarter" idx="11"/>
            <p:custDataLst>
              <p:tags r:id="rId3"/>
            </p:custDataLst>
          </p:nvPr>
        </p:nvSpPr>
        <p:spPr>
          <a:xfrm>
            <a:off x="6096000" y="4724400"/>
            <a:ext cx="2362200" cy="838200"/>
          </a:xfrm>
        </p:spPr>
        <p:txBody>
          <a:bodyPr/>
          <a:lstStyle/>
          <a:p>
            <a:pPr>
              <a:spcBef>
                <a:spcPts val="0"/>
              </a:spcBef>
              <a:spcAft>
                <a:spcPts val="600"/>
              </a:spcAft>
            </a:pPr>
            <a:r>
              <a:rPr lang="en-US" sz="2100" dirty="0"/>
              <a:t>March 2016</a:t>
            </a:r>
          </a:p>
        </p:txBody>
      </p:sp>
    </p:spTree>
    <p:extLst>
      <p:ext uri="{BB962C8B-B14F-4D97-AF65-F5344CB8AC3E}">
        <p14:creationId xmlns:p14="http://schemas.microsoft.com/office/powerpoint/2010/main" val="3033153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custDataLst>
              <p:tags r:id="rId1"/>
            </p:custDataLst>
          </p:nvPr>
        </p:nvSpPr>
        <p:spPr>
          <a:xfrm>
            <a:off x="0" y="793627"/>
            <a:ext cx="9144000" cy="1086867"/>
          </a:xfrm>
        </p:spPr>
        <p:txBody>
          <a:bodyPr/>
          <a:lstStyle/>
          <a:p>
            <a:r>
              <a:rPr lang="en-US" dirty="0">
                <a:latin typeface="Arial" panose="020B0604020202020204" pitchFamily="34" charset="0"/>
              </a:rPr>
              <a:t>STR Review</a:t>
            </a:r>
          </a:p>
        </p:txBody>
      </p:sp>
      <p:sp>
        <p:nvSpPr>
          <p:cNvPr id="6" name="Content Placeholder 5"/>
          <p:cNvSpPr>
            <a:spLocks noGrp="1"/>
          </p:cNvSpPr>
          <p:nvPr>
            <p:ph idx="1"/>
            <p:custDataLst>
              <p:tags r:id="rId2"/>
            </p:custDataLst>
          </p:nvPr>
        </p:nvSpPr>
        <p:spPr>
          <a:xfrm>
            <a:off x="457200" y="2057400"/>
            <a:ext cx="8229600" cy="3916363"/>
          </a:xfrm>
        </p:spPr>
        <p:txBody>
          <a:bodyPr>
            <a:normAutofit/>
          </a:bodyPr>
          <a:lstStyle/>
          <a:p>
            <a:pPr marL="342900" indent="-342900">
              <a:buClr>
                <a:schemeClr val="tx1"/>
              </a:buClr>
              <a:buFont typeface="Arial" panose="020B0604020202020204" pitchFamily="34" charset="0"/>
              <a:buChar char="•"/>
            </a:pPr>
            <a:r>
              <a:rPr lang="en-US" altLang="en-US" dirty="0"/>
              <a:t>Locate and tab entrance and separation exams.</a:t>
            </a:r>
          </a:p>
          <a:p>
            <a:pPr marL="342900" indent="-342900">
              <a:buClr>
                <a:schemeClr val="tx1"/>
              </a:buClr>
              <a:buFont typeface="Arial" panose="020B0604020202020204" pitchFamily="34" charset="0"/>
              <a:buChar char="•"/>
            </a:pPr>
            <a:r>
              <a:rPr lang="en-US" altLang="en-US" dirty="0"/>
              <a:t>Review all available records for claimed condition(s) and chronic conditions and tab if/where they are found. (Example: shell fragment wound (SFW))</a:t>
            </a:r>
          </a:p>
          <a:p>
            <a:pPr marL="342900" indent="-342900">
              <a:buClr>
                <a:schemeClr val="tx1"/>
              </a:buClr>
              <a:buFont typeface="Arial" panose="020B0604020202020204" pitchFamily="34" charset="0"/>
              <a:buChar char="•"/>
            </a:pPr>
            <a:r>
              <a:rPr lang="en-US" altLang="en-US" dirty="0"/>
              <a:t>Take notes on development checklist.</a:t>
            </a:r>
          </a:p>
          <a:p>
            <a:pPr marL="342900" indent="-342900">
              <a:buClr>
                <a:schemeClr val="tx1"/>
              </a:buClr>
              <a:buFont typeface="Arial" panose="020B0604020202020204" pitchFamily="34" charset="0"/>
              <a:buChar char="•"/>
            </a:pPr>
            <a:r>
              <a:rPr lang="en-US" altLang="en-US" dirty="0"/>
              <a:t>Solicit a claim for chronic, unclaimed disabilities noted in the STRs.</a:t>
            </a:r>
          </a:p>
        </p:txBody>
      </p:sp>
      <p:sp>
        <p:nvSpPr>
          <p:cNvPr id="4" name="Slide Number Placeholder 3"/>
          <p:cNvSpPr>
            <a:spLocks noGrp="1"/>
          </p:cNvSpPr>
          <p:nvPr>
            <p:ph type="sldNum" sz="quarter" idx="12"/>
            <p:custDataLst>
              <p:tags r:id="rId3"/>
            </p:custDataLst>
          </p:nvPr>
        </p:nvSpPr>
        <p:spPr>
          <a:xfrm>
            <a:off x="6931152" y="6601974"/>
            <a:ext cx="2133600" cy="365125"/>
          </a:xfrm>
        </p:spPr>
        <p:txBody>
          <a:bodyPr/>
          <a:lstStyle/>
          <a:p>
            <a:pPr>
              <a:spcAft>
                <a:spcPts val="600"/>
              </a:spcAft>
            </a:pPr>
            <a:fld id="{7C414AED-89CE-4A48-8B2B-1B3A5C68EA2A}" type="slidenum">
              <a:rPr lang="en-US" smtClean="0"/>
              <a:pPr>
                <a:spcAft>
                  <a:spcPts val="600"/>
                </a:spcAft>
              </a:pPr>
              <a:t>10</a:t>
            </a:fld>
            <a:endParaRPr lang="en-US" dirty="0"/>
          </a:p>
        </p:txBody>
      </p:sp>
    </p:spTree>
    <p:extLst>
      <p:ext uri="{BB962C8B-B14F-4D97-AF65-F5344CB8AC3E}">
        <p14:creationId xmlns:p14="http://schemas.microsoft.com/office/powerpoint/2010/main" val="31959742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custDataLst>
              <p:tags r:id="rId1"/>
            </p:custDataLst>
          </p:nvPr>
        </p:nvSpPr>
        <p:spPr>
          <a:xfrm>
            <a:off x="0" y="793627"/>
            <a:ext cx="9144000" cy="1086867"/>
          </a:xfrm>
        </p:spPr>
        <p:txBody>
          <a:bodyPr/>
          <a:lstStyle/>
          <a:p>
            <a:r>
              <a:rPr lang="en-US" dirty="0">
                <a:latin typeface="Arial" panose="020B0604020202020204" pitchFamily="34" charset="0"/>
              </a:rPr>
              <a:t>STR Review</a:t>
            </a:r>
          </a:p>
        </p:txBody>
      </p:sp>
      <p:sp>
        <p:nvSpPr>
          <p:cNvPr id="6" name="Content Placeholder 5"/>
          <p:cNvSpPr>
            <a:spLocks noGrp="1"/>
          </p:cNvSpPr>
          <p:nvPr>
            <p:ph idx="1"/>
            <p:custDataLst>
              <p:tags r:id="rId2"/>
            </p:custDataLst>
          </p:nvPr>
        </p:nvSpPr>
        <p:spPr>
          <a:xfrm>
            <a:off x="536373" y="1745173"/>
            <a:ext cx="8229600" cy="1485698"/>
          </a:xfrm>
        </p:spPr>
        <p:txBody>
          <a:bodyPr/>
          <a:lstStyle/>
          <a:p>
            <a:pPr marL="0" indent="0" algn="ctr">
              <a:buNone/>
              <a:defRPr/>
            </a:pPr>
            <a:r>
              <a:rPr lang="en-US" b="1" u="sng" dirty="0"/>
              <a:t>Paper Claim Reminder:</a:t>
            </a:r>
          </a:p>
          <a:p>
            <a:pPr marL="0" indent="0" algn="ctr">
              <a:buNone/>
              <a:defRPr/>
            </a:pPr>
            <a:endParaRPr lang="en-US" b="1" u="sng" dirty="0"/>
          </a:p>
          <a:p>
            <a:pPr marL="0" indent="0">
              <a:buNone/>
              <a:defRPr/>
            </a:pPr>
            <a:r>
              <a:rPr lang="en-US" b="1" dirty="0"/>
              <a:t>Avoid:</a:t>
            </a:r>
            <a:endParaRPr lang="en-US" dirty="0"/>
          </a:p>
        </p:txBody>
      </p:sp>
      <p:sp>
        <p:nvSpPr>
          <p:cNvPr id="4" name="Slide Number Placeholder 3"/>
          <p:cNvSpPr>
            <a:spLocks noGrp="1"/>
          </p:cNvSpPr>
          <p:nvPr>
            <p:ph type="sldNum" sz="quarter" idx="12"/>
            <p:custDataLst>
              <p:tags r:id="rId3"/>
            </p:custDataLst>
          </p:nvPr>
        </p:nvSpPr>
        <p:spPr>
          <a:xfrm>
            <a:off x="6931152" y="6601974"/>
            <a:ext cx="2133600" cy="365125"/>
          </a:xfrm>
        </p:spPr>
        <p:txBody>
          <a:bodyPr/>
          <a:lstStyle/>
          <a:p>
            <a:pPr>
              <a:spcAft>
                <a:spcPts val="600"/>
              </a:spcAft>
            </a:pPr>
            <a:fld id="{7C414AED-89CE-4A48-8B2B-1B3A5C68EA2A}" type="slidenum">
              <a:rPr lang="en-US" smtClean="0"/>
              <a:pPr>
                <a:spcAft>
                  <a:spcPts val="600"/>
                </a:spcAft>
              </a:pPr>
              <a:t>11</a:t>
            </a:fld>
            <a:endParaRPr lang="en-US" dirty="0"/>
          </a:p>
        </p:txBody>
      </p:sp>
      <p:sp>
        <p:nvSpPr>
          <p:cNvPr id="2" name="TextBox 1">
            <a:extLst>
              <a:ext uri="{FF2B5EF4-FFF2-40B4-BE49-F238E27FC236}">
                <a16:creationId xmlns:a16="http://schemas.microsoft.com/office/drawing/2014/main" id="{0770A2BD-A5B7-4E09-B9B1-2611A0A3FBD1}"/>
              </a:ext>
            </a:extLst>
          </p:cNvPr>
          <p:cNvSpPr txBox="1"/>
          <p:nvPr>
            <p:custDataLst>
              <p:tags r:id="rId4"/>
            </p:custDataLst>
          </p:nvPr>
        </p:nvSpPr>
        <p:spPr>
          <a:xfrm flipH="1">
            <a:off x="536373" y="2905144"/>
            <a:ext cx="8229600" cy="1400383"/>
          </a:xfrm>
          <a:prstGeom prst="rect">
            <a:avLst/>
          </a:prstGeom>
          <a:noFill/>
        </p:spPr>
        <p:txBody>
          <a:bodyPr wrap="square" rtlCol="0">
            <a:spAutoFit/>
          </a:bodyPr>
          <a:lstStyle/>
          <a:p>
            <a:pPr marL="285750" indent="-285750">
              <a:spcAft>
                <a:spcPts val="600"/>
              </a:spcAft>
              <a:buClr>
                <a:schemeClr val="tx1"/>
              </a:buClr>
              <a:buFont typeface="Arial" panose="020B0604020202020204" pitchFamily="34" charset="0"/>
              <a:buChar char="•"/>
              <a:defRPr/>
            </a:pPr>
            <a:r>
              <a:rPr lang="en-US" sz="2000" dirty="0">
                <a:latin typeface="Arial" panose="020B0604020202020204" pitchFamily="34" charset="0"/>
                <a:cs typeface="Arial" panose="020B0604020202020204" pitchFamily="34" charset="0"/>
              </a:rPr>
              <a:t>marking on, date stamping, or punching holes in any records received from the service department, </a:t>
            </a:r>
          </a:p>
          <a:p>
            <a:pPr marL="285750" indent="-285750">
              <a:spcAft>
                <a:spcPts val="600"/>
              </a:spcAft>
              <a:buClr>
                <a:schemeClr val="tx1"/>
              </a:buClr>
              <a:buFont typeface="Arial" panose="020B0604020202020204" pitchFamily="34" charset="0"/>
              <a:buChar char="•"/>
              <a:defRPr/>
            </a:pPr>
            <a:r>
              <a:rPr lang="en-US" sz="2000" dirty="0">
                <a:latin typeface="Arial" panose="020B0604020202020204" pitchFamily="34" charset="0"/>
                <a:cs typeface="Arial" panose="020B0604020202020204" pitchFamily="34" charset="0"/>
              </a:rPr>
              <a:t>or removing service treatment records (STRs) from the STR folder unless necessary for photocopying. </a:t>
            </a:r>
          </a:p>
        </p:txBody>
      </p:sp>
    </p:spTree>
    <p:extLst>
      <p:ext uri="{BB962C8B-B14F-4D97-AF65-F5344CB8AC3E}">
        <p14:creationId xmlns:p14="http://schemas.microsoft.com/office/powerpoint/2010/main" val="12217639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custDataLst>
              <p:tags r:id="rId1"/>
            </p:custDataLst>
          </p:nvPr>
        </p:nvSpPr>
        <p:spPr>
          <a:xfrm>
            <a:off x="0" y="793627"/>
            <a:ext cx="9144000" cy="1086867"/>
          </a:xfrm>
        </p:spPr>
        <p:txBody>
          <a:bodyPr/>
          <a:lstStyle/>
          <a:p>
            <a:r>
              <a:rPr lang="en-US" dirty="0">
                <a:latin typeface="Arial" panose="020B0604020202020204" pitchFamily="34" charset="0"/>
              </a:rPr>
              <a:t>STR Data Format</a:t>
            </a:r>
          </a:p>
        </p:txBody>
      </p:sp>
      <p:sp>
        <p:nvSpPr>
          <p:cNvPr id="6" name="Content Placeholder 5"/>
          <p:cNvSpPr>
            <a:spLocks noGrp="1"/>
          </p:cNvSpPr>
          <p:nvPr>
            <p:ph idx="1"/>
            <p:custDataLst>
              <p:tags r:id="rId2"/>
            </p:custDataLst>
          </p:nvPr>
        </p:nvSpPr>
        <p:spPr>
          <a:xfrm>
            <a:off x="835152" y="2213517"/>
            <a:ext cx="7539414" cy="3916363"/>
          </a:xfrm>
        </p:spPr>
        <p:txBody>
          <a:bodyPr/>
          <a:lstStyle/>
          <a:p>
            <a:pPr marL="0" indent="0">
              <a:buNone/>
              <a:defRPr/>
            </a:pPr>
            <a:r>
              <a:rPr lang="en-US" b="1" dirty="0"/>
              <a:t>S:  Subjective</a:t>
            </a:r>
          </a:p>
          <a:p>
            <a:pPr marL="0" indent="0">
              <a:buNone/>
              <a:defRPr/>
            </a:pPr>
            <a:r>
              <a:rPr lang="en-US" b="1" dirty="0"/>
              <a:t>O:  Objective</a:t>
            </a:r>
          </a:p>
          <a:p>
            <a:pPr marL="0" indent="0">
              <a:buNone/>
              <a:defRPr/>
            </a:pPr>
            <a:r>
              <a:rPr lang="en-US" b="1" dirty="0"/>
              <a:t>A:  Assessment</a:t>
            </a:r>
          </a:p>
          <a:p>
            <a:pPr marL="0" indent="0">
              <a:buNone/>
              <a:defRPr/>
            </a:pPr>
            <a:r>
              <a:rPr lang="en-US" b="1" dirty="0"/>
              <a:t>P:  Plan</a:t>
            </a:r>
          </a:p>
        </p:txBody>
      </p:sp>
      <p:sp>
        <p:nvSpPr>
          <p:cNvPr id="4" name="Slide Number Placeholder 3"/>
          <p:cNvSpPr>
            <a:spLocks noGrp="1"/>
          </p:cNvSpPr>
          <p:nvPr>
            <p:ph type="sldNum" sz="quarter" idx="12"/>
            <p:custDataLst>
              <p:tags r:id="rId3"/>
            </p:custDataLst>
          </p:nvPr>
        </p:nvSpPr>
        <p:spPr>
          <a:xfrm>
            <a:off x="6931152" y="6601974"/>
            <a:ext cx="2133600" cy="365125"/>
          </a:xfrm>
        </p:spPr>
        <p:txBody>
          <a:bodyPr/>
          <a:lstStyle/>
          <a:p>
            <a:pPr>
              <a:spcAft>
                <a:spcPts val="600"/>
              </a:spcAft>
            </a:pPr>
            <a:fld id="{7C414AED-89CE-4A48-8B2B-1B3A5C68EA2A}" type="slidenum">
              <a:rPr lang="en-US" smtClean="0"/>
              <a:pPr>
                <a:spcAft>
                  <a:spcPts val="600"/>
                </a:spcAft>
              </a:pPr>
              <a:t>12</a:t>
            </a:fld>
            <a:endParaRPr lang="en-US" dirty="0"/>
          </a:p>
        </p:txBody>
      </p:sp>
    </p:spTree>
    <p:extLst>
      <p:ext uri="{BB962C8B-B14F-4D97-AF65-F5344CB8AC3E}">
        <p14:creationId xmlns:p14="http://schemas.microsoft.com/office/powerpoint/2010/main" val="3437759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custDataLst>
              <p:tags r:id="rId1"/>
            </p:custDataLst>
          </p:nvPr>
        </p:nvSpPr>
        <p:spPr>
          <a:xfrm>
            <a:off x="0" y="793627"/>
            <a:ext cx="9144000" cy="1086867"/>
          </a:xfrm>
        </p:spPr>
        <p:txBody>
          <a:bodyPr/>
          <a:lstStyle/>
          <a:p>
            <a:r>
              <a:rPr lang="en-US" dirty="0">
                <a:latin typeface="Arial" panose="020B0604020202020204" pitchFamily="34" charset="0"/>
              </a:rPr>
              <a:t>SOAP Format</a:t>
            </a:r>
          </a:p>
        </p:txBody>
      </p:sp>
      <p:sp>
        <p:nvSpPr>
          <p:cNvPr id="6" name="Content Placeholder 5"/>
          <p:cNvSpPr>
            <a:spLocks noGrp="1"/>
          </p:cNvSpPr>
          <p:nvPr>
            <p:ph idx="1"/>
            <p:custDataLst>
              <p:tags r:id="rId2"/>
            </p:custDataLst>
          </p:nvPr>
        </p:nvSpPr>
        <p:spPr>
          <a:xfrm>
            <a:off x="530157" y="2195485"/>
            <a:ext cx="8083685" cy="3916363"/>
          </a:xfrm>
        </p:spPr>
        <p:txBody>
          <a:bodyPr>
            <a:normAutofit/>
          </a:bodyPr>
          <a:lstStyle/>
          <a:p>
            <a:pPr marL="342900" indent="-342900">
              <a:buClr>
                <a:schemeClr val="tx1"/>
              </a:buClr>
              <a:buFont typeface="Arial" panose="020B0604020202020204" pitchFamily="34" charset="0"/>
              <a:buChar char="•"/>
            </a:pPr>
            <a:r>
              <a:rPr lang="en-US" altLang="en-US" dirty="0"/>
              <a:t>Many treatment records will use different abbreviations, or possibly none at all, to signify each section. </a:t>
            </a:r>
          </a:p>
          <a:p>
            <a:pPr marL="342900" indent="-342900">
              <a:buClr>
                <a:schemeClr val="tx1"/>
              </a:buClr>
              <a:buFont typeface="Arial" panose="020B0604020202020204" pitchFamily="34" charset="0"/>
              <a:buChar char="•"/>
            </a:pPr>
            <a:endParaRPr lang="en-US" altLang="en-US" dirty="0"/>
          </a:p>
          <a:p>
            <a:pPr marL="342900" indent="-342900">
              <a:buClr>
                <a:schemeClr val="tx1"/>
              </a:buClr>
              <a:buFont typeface="Arial" panose="020B0604020202020204" pitchFamily="34" charset="0"/>
              <a:buChar char="•"/>
            </a:pPr>
            <a:r>
              <a:rPr lang="en-US" altLang="en-US" dirty="0"/>
              <a:t>This format is not unique to military records and treatment records/reports from private doctors/clinics/hospitals may also utilize SOAP.</a:t>
            </a:r>
          </a:p>
        </p:txBody>
      </p:sp>
      <p:sp>
        <p:nvSpPr>
          <p:cNvPr id="4" name="Slide Number Placeholder 3"/>
          <p:cNvSpPr>
            <a:spLocks noGrp="1"/>
          </p:cNvSpPr>
          <p:nvPr>
            <p:ph type="sldNum" sz="quarter" idx="12"/>
            <p:custDataLst>
              <p:tags r:id="rId3"/>
            </p:custDataLst>
          </p:nvPr>
        </p:nvSpPr>
        <p:spPr>
          <a:xfrm>
            <a:off x="6931152" y="6601974"/>
            <a:ext cx="2133600" cy="365125"/>
          </a:xfrm>
        </p:spPr>
        <p:txBody>
          <a:bodyPr/>
          <a:lstStyle/>
          <a:p>
            <a:pPr>
              <a:spcAft>
                <a:spcPts val="600"/>
              </a:spcAft>
            </a:pPr>
            <a:fld id="{7C414AED-89CE-4A48-8B2B-1B3A5C68EA2A}" type="slidenum">
              <a:rPr lang="en-US" smtClean="0"/>
              <a:pPr>
                <a:spcAft>
                  <a:spcPts val="600"/>
                </a:spcAft>
              </a:pPr>
              <a:t>13</a:t>
            </a:fld>
            <a:endParaRPr lang="en-US" dirty="0"/>
          </a:p>
        </p:txBody>
      </p:sp>
    </p:spTree>
    <p:extLst>
      <p:ext uri="{BB962C8B-B14F-4D97-AF65-F5344CB8AC3E}">
        <p14:creationId xmlns:p14="http://schemas.microsoft.com/office/powerpoint/2010/main" val="38622964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custDataLst>
              <p:tags r:id="rId1"/>
            </p:custDataLst>
          </p:nvPr>
        </p:nvSpPr>
        <p:spPr>
          <a:xfrm>
            <a:off x="0" y="793627"/>
            <a:ext cx="9144000" cy="1086867"/>
          </a:xfrm>
        </p:spPr>
        <p:txBody>
          <a:bodyPr/>
          <a:lstStyle/>
          <a:p>
            <a:r>
              <a:rPr lang="en-US" dirty="0">
                <a:latin typeface="Arial" panose="020B0604020202020204" pitchFamily="34" charset="0"/>
              </a:rPr>
              <a:t>STR Format Example</a:t>
            </a:r>
          </a:p>
        </p:txBody>
      </p:sp>
      <p:sp>
        <p:nvSpPr>
          <p:cNvPr id="6" name="Content Placeholder 5"/>
          <p:cNvSpPr>
            <a:spLocks noGrp="1"/>
          </p:cNvSpPr>
          <p:nvPr>
            <p:ph idx="1"/>
            <p:custDataLst>
              <p:tags r:id="rId2"/>
            </p:custDataLst>
          </p:nvPr>
        </p:nvSpPr>
        <p:spPr>
          <a:xfrm>
            <a:off x="457200" y="1709878"/>
            <a:ext cx="8229600" cy="4763350"/>
          </a:xfrm>
        </p:spPr>
        <p:txBody>
          <a:bodyPr>
            <a:noAutofit/>
          </a:bodyPr>
          <a:lstStyle/>
          <a:p>
            <a:pPr marL="0" indent="0">
              <a:buNone/>
              <a:defRPr/>
            </a:pPr>
            <a:r>
              <a:rPr lang="en-US" sz="1800" dirty="0"/>
              <a:t>Gorgas Army Hospital</a:t>
            </a:r>
          </a:p>
          <a:p>
            <a:pPr marL="0" indent="0">
              <a:buNone/>
              <a:defRPr/>
            </a:pPr>
            <a:endParaRPr lang="en-US" sz="1800" dirty="0"/>
          </a:p>
          <a:p>
            <a:pPr marL="0" indent="0">
              <a:buNone/>
              <a:defRPr/>
            </a:pPr>
            <a:r>
              <a:rPr lang="en-US" sz="1800" dirty="0"/>
              <a:t>Past </a:t>
            </a:r>
            <a:r>
              <a:rPr lang="en-US" sz="1800" dirty="0" err="1"/>
              <a:t>hx</a:t>
            </a:r>
            <a:r>
              <a:rPr lang="en-US" sz="1800" dirty="0"/>
              <a:t> R knee injury in 1995. Arthroscopic surgery showed torn medical meniscus. Pt underwent medial meniscectomy, physical therapy, then limited duty. </a:t>
            </a:r>
            <a:r>
              <a:rPr lang="en-US" sz="1800" dirty="0" err="1"/>
              <a:t>Sx</a:t>
            </a:r>
            <a:r>
              <a:rPr lang="en-US" sz="1800" dirty="0"/>
              <a:t> continued. MEB completed 9/95. That exam showed marked lateral laxity, some tenderness at medial aspect, no edema, no locking. Pt discharged from service w/disability severance pay. Today, C/O R knee buckling, pain w/standing, sitting, stair climbing.</a:t>
            </a:r>
            <a:endParaRPr lang="en-US" sz="1700" dirty="0"/>
          </a:p>
          <a:p>
            <a:pPr marL="0" indent="0">
              <a:buNone/>
              <a:defRPr/>
            </a:pPr>
            <a:r>
              <a:rPr lang="en-US" sz="1800" dirty="0"/>
              <a:t>Flexion to 110, extension to 5. + tenderness to patellar compression. + </a:t>
            </a:r>
            <a:r>
              <a:rPr lang="en-US" sz="1800" dirty="0" err="1"/>
              <a:t>varus</a:t>
            </a:r>
            <a:r>
              <a:rPr lang="en-US" sz="1800" dirty="0"/>
              <a:t>/valgus stress test. Marked lateral laxity. Negative drawer sign. No edema.</a:t>
            </a:r>
            <a:endParaRPr lang="en-US" sz="700" dirty="0"/>
          </a:p>
          <a:p>
            <a:pPr marL="0" indent="0">
              <a:buNone/>
              <a:defRPr/>
            </a:pPr>
            <a:endParaRPr lang="en-US" sz="1800" dirty="0"/>
          </a:p>
          <a:p>
            <a:pPr marL="0" indent="0">
              <a:buNone/>
              <a:defRPr/>
            </a:pPr>
            <a:r>
              <a:rPr lang="en-US" sz="1800" dirty="0"/>
              <a:t>X-ray:  slight joint space narrowing, early arthritic changes.</a:t>
            </a:r>
          </a:p>
          <a:p>
            <a:pPr marL="0" indent="0">
              <a:buNone/>
              <a:defRPr/>
            </a:pPr>
            <a:r>
              <a:rPr lang="en-US" sz="1800" dirty="0"/>
              <a:t>s/p R medial meniscectomy w/residual laxity, DJD.</a:t>
            </a:r>
          </a:p>
          <a:p>
            <a:pPr marL="0" indent="0">
              <a:buNone/>
              <a:defRPr/>
            </a:pPr>
            <a:r>
              <a:rPr lang="en-US" sz="1800" dirty="0"/>
              <a:t>MRI, orthopedics consult</a:t>
            </a:r>
            <a:r>
              <a:rPr lang="en-US" sz="1400" dirty="0"/>
              <a:t>.</a:t>
            </a:r>
          </a:p>
        </p:txBody>
      </p:sp>
      <p:sp>
        <p:nvSpPr>
          <p:cNvPr id="4" name="Slide Number Placeholder 3"/>
          <p:cNvSpPr>
            <a:spLocks noGrp="1"/>
          </p:cNvSpPr>
          <p:nvPr>
            <p:ph type="sldNum" sz="quarter" idx="12"/>
            <p:custDataLst>
              <p:tags r:id="rId3"/>
            </p:custDataLst>
          </p:nvPr>
        </p:nvSpPr>
        <p:spPr>
          <a:xfrm>
            <a:off x="6931152" y="6601974"/>
            <a:ext cx="2133600" cy="365125"/>
          </a:xfrm>
        </p:spPr>
        <p:txBody>
          <a:bodyPr/>
          <a:lstStyle/>
          <a:p>
            <a:pPr>
              <a:spcAft>
                <a:spcPts val="600"/>
              </a:spcAft>
            </a:pPr>
            <a:fld id="{7C414AED-89CE-4A48-8B2B-1B3A5C68EA2A}" type="slidenum">
              <a:rPr lang="en-US" smtClean="0"/>
              <a:pPr>
                <a:spcAft>
                  <a:spcPts val="600"/>
                </a:spcAft>
              </a:pPr>
              <a:t>14</a:t>
            </a:fld>
            <a:endParaRPr lang="en-US" dirty="0"/>
          </a:p>
        </p:txBody>
      </p:sp>
    </p:spTree>
    <p:extLst>
      <p:ext uri="{BB962C8B-B14F-4D97-AF65-F5344CB8AC3E}">
        <p14:creationId xmlns:p14="http://schemas.microsoft.com/office/powerpoint/2010/main" val="5001383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4A6024A-2B5A-4B5F-9990-7454C672560F}"/>
              </a:ext>
            </a:extLst>
          </p:cNvPr>
          <p:cNvSpPr>
            <a:spLocks noGrp="1"/>
          </p:cNvSpPr>
          <p:nvPr>
            <p:ph type="title"/>
            <p:custDataLst>
              <p:tags r:id="rId1"/>
            </p:custDataLst>
          </p:nvPr>
        </p:nvSpPr>
        <p:spPr>
          <a:xfrm>
            <a:off x="0" y="2885566"/>
            <a:ext cx="9144000" cy="1086867"/>
          </a:xfrm>
        </p:spPr>
        <p:txBody>
          <a:bodyPr>
            <a:noAutofit/>
          </a:bodyPr>
          <a:lstStyle/>
          <a:p>
            <a:r>
              <a:rPr lang="en-US" sz="7200" b="0" dirty="0"/>
              <a:t>Questions</a:t>
            </a:r>
          </a:p>
        </p:txBody>
      </p:sp>
      <p:sp>
        <p:nvSpPr>
          <p:cNvPr id="4" name="Rectangle 10"/>
          <p:cNvSpPr>
            <a:spLocks noGrp="1" noChangeArrowheads="1"/>
          </p:cNvSpPr>
          <p:nvPr>
            <p:ph type="sldNum" sz="quarter" idx="12"/>
            <p:custDataLst>
              <p:tags r:id="rId2"/>
            </p:custDataLst>
          </p:nvPr>
        </p:nvSpPr>
        <p:spPr>
          <a:xfrm>
            <a:off x="6931152" y="6601974"/>
            <a:ext cx="2133600" cy="365125"/>
          </a:xfrm>
        </p:spPr>
        <p:txBody>
          <a:bodyPr/>
          <a:lstStyle/>
          <a:p>
            <a:pPr>
              <a:defRPr/>
            </a:pPr>
            <a:fld id="{D1E51B5A-3770-4F22-9D09-216358904227}" type="slidenum">
              <a:rPr lang="en-US" sz="1400"/>
              <a:pPr>
                <a:defRPr/>
              </a:pPr>
              <a:t>15</a:t>
            </a:fld>
            <a:endParaRPr lang="en-US" dirty="0"/>
          </a:p>
        </p:txBody>
      </p:sp>
    </p:spTree>
    <p:extLst>
      <p:ext uri="{BB962C8B-B14F-4D97-AF65-F5344CB8AC3E}">
        <p14:creationId xmlns:p14="http://schemas.microsoft.com/office/powerpoint/2010/main" val="1957492818"/>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custDataLst>
              <p:tags r:id="rId1"/>
            </p:custDataLst>
          </p:nvPr>
        </p:nvSpPr>
        <p:spPr>
          <a:xfrm>
            <a:off x="0" y="793627"/>
            <a:ext cx="9144000" cy="1086867"/>
          </a:xfrm>
        </p:spPr>
        <p:txBody>
          <a:bodyPr/>
          <a:lstStyle/>
          <a:p>
            <a:r>
              <a:rPr lang="en-US" altLang="en-US" dirty="0"/>
              <a:t>Translating SOAP Exercise</a:t>
            </a:r>
            <a:endParaRPr lang="en-US" dirty="0"/>
          </a:p>
        </p:txBody>
      </p:sp>
      <p:sp>
        <p:nvSpPr>
          <p:cNvPr id="4" name="Slide Number Placeholder 3"/>
          <p:cNvSpPr>
            <a:spLocks noGrp="1"/>
          </p:cNvSpPr>
          <p:nvPr>
            <p:ph type="sldNum" sz="quarter" idx="12"/>
            <p:custDataLst>
              <p:tags r:id="rId2"/>
            </p:custDataLst>
          </p:nvPr>
        </p:nvSpPr>
        <p:spPr>
          <a:xfrm>
            <a:off x="6931152" y="6601974"/>
            <a:ext cx="2133600" cy="365125"/>
          </a:xfrm>
        </p:spPr>
        <p:txBody>
          <a:bodyPr/>
          <a:lstStyle/>
          <a:p>
            <a:fld id="{7C414AED-89CE-4A48-8B2B-1B3A5C68EA2A}" type="slidenum">
              <a:rPr lang="en-US" smtClean="0"/>
              <a:t>16</a:t>
            </a:fld>
            <a:endParaRPr lang="en-US"/>
          </a:p>
        </p:txBody>
      </p:sp>
    </p:spTree>
    <p:extLst>
      <p:ext uri="{BB962C8B-B14F-4D97-AF65-F5344CB8AC3E}">
        <p14:creationId xmlns:p14="http://schemas.microsoft.com/office/powerpoint/2010/main" val="30206333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7"/>
            <a:ext cx="9144000" cy="1086867"/>
          </a:xfrm>
        </p:spPr>
        <p:txBody>
          <a:bodyPr/>
          <a:lstStyle/>
          <a:p>
            <a:r>
              <a:rPr lang="en-US" dirty="0">
                <a:latin typeface="Arial" panose="020B0604020202020204" pitchFamily="34" charset="0"/>
              </a:rPr>
              <a:t>Objective</a:t>
            </a:r>
          </a:p>
        </p:txBody>
      </p:sp>
      <p:sp>
        <p:nvSpPr>
          <p:cNvPr id="3" name="Content Placeholder 2"/>
          <p:cNvSpPr>
            <a:spLocks noGrp="1"/>
          </p:cNvSpPr>
          <p:nvPr>
            <p:ph idx="1"/>
            <p:custDataLst>
              <p:tags r:id="rId2"/>
            </p:custDataLst>
          </p:nvPr>
        </p:nvSpPr>
        <p:spPr>
          <a:xfrm>
            <a:off x="457200" y="2057400"/>
            <a:ext cx="8229600" cy="3916363"/>
          </a:xfrm>
        </p:spPr>
        <p:txBody>
          <a:bodyPr/>
          <a:lstStyle/>
          <a:p>
            <a:pPr marL="0" indent="0">
              <a:buNone/>
              <a:defRPr/>
            </a:pPr>
            <a:r>
              <a:rPr lang="en-US" dirty="0"/>
              <a:t>Given all available references, trainees will be able to effectively review, understand, and translate service treatment records (STRs) with 98% accuracy.</a:t>
            </a:r>
          </a:p>
        </p:txBody>
      </p:sp>
      <p:sp>
        <p:nvSpPr>
          <p:cNvPr id="4" name="Slide Number Placeholder 3"/>
          <p:cNvSpPr>
            <a:spLocks noGrp="1"/>
          </p:cNvSpPr>
          <p:nvPr>
            <p:ph type="sldNum" sz="quarter" idx="12"/>
            <p:custDataLst>
              <p:tags r:id="rId3"/>
            </p:custDataLst>
          </p:nvPr>
        </p:nvSpPr>
        <p:spPr>
          <a:xfrm>
            <a:off x="6931152" y="6601974"/>
            <a:ext cx="2133600" cy="365125"/>
          </a:xfrm>
        </p:spPr>
        <p:txBody>
          <a:bodyPr/>
          <a:lstStyle/>
          <a:p>
            <a:pPr>
              <a:spcAft>
                <a:spcPts val="600"/>
              </a:spcAft>
            </a:pPr>
            <a:fld id="{7C414AED-89CE-4A48-8B2B-1B3A5C68EA2A}" type="slidenum">
              <a:rPr lang="en-US" smtClean="0"/>
              <a:pPr>
                <a:spcAft>
                  <a:spcPts val="600"/>
                </a:spcAft>
              </a:pPr>
              <a:t>2</a:t>
            </a:fld>
            <a:endParaRPr lang="en-US" dirty="0"/>
          </a:p>
        </p:txBody>
      </p:sp>
    </p:spTree>
    <p:extLst>
      <p:ext uri="{BB962C8B-B14F-4D97-AF65-F5344CB8AC3E}">
        <p14:creationId xmlns:p14="http://schemas.microsoft.com/office/powerpoint/2010/main" val="1555371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7"/>
            <a:ext cx="9144000" cy="1086867"/>
          </a:xfrm>
        </p:spPr>
        <p:txBody>
          <a:bodyPr/>
          <a:lstStyle/>
          <a:p>
            <a:r>
              <a:rPr lang="en-US" dirty="0">
                <a:latin typeface="Arial" panose="020B0604020202020204" pitchFamily="34" charset="0"/>
              </a:rPr>
              <a:t>References</a:t>
            </a:r>
          </a:p>
        </p:txBody>
      </p:sp>
      <p:sp>
        <p:nvSpPr>
          <p:cNvPr id="3" name="Content Placeholder 2"/>
          <p:cNvSpPr>
            <a:spLocks noGrp="1"/>
          </p:cNvSpPr>
          <p:nvPr>
            <p:ph idx="1"/>
            <p:custDataLst>
              <p:tags r:id="rId2"/>
            </p:custDataLst>
          </p:nvPr>
        </p:nvSpPr>
        <p:spPr>
          <a:xfrm>
            <a:off x="457200" y="2057400"/>
            <a:ext cx="8229600" cy="3916363"/>
          </a:xfrm>
        </p:spPr>
        <p:txBody>
          <a:bodyPr>
            <a:noAutofit/>
          </a:bodyPr>
          <a:lstStyle/>
          <a:p>
            <a:pPr marL="342900" indent="-342900">
              <a:buClr>
                <a:schemeClr val="tx1"/>
              </a:buClr>
              <a:buFont typeface="Arial" panose="020B0604020202020204" pitchFamily="34" charset="0"/>
              <a:buChar char="•"/>
              <a:defRPr/>
            </a:pPr>
            <a:r>
              <a:rPr lang="en-US" sz="2000" dirty="0"/>
              <a:t>M21-1 Part I, 1.C – Requesting Records </a:t>
            </a:r>
          </a:p>
          <a:p>
            <a:pPr marL="342900" indent="-342900">
              <a:buClr>
                <a:schemeClr val="tx1"/>
              </a:buClr>
              <a:buFont typeface="Arial" panose="020B0604020202020204" pitchFamily="34" charset="0"/>
              <a:buChar char="•"/>
              <a:defRPr/>
            </a:pPr>
            <a:r>
              <a:rPr lang="en-US" sz="2000" dirty="0"/>
              <a:t>M21-1 Part III, Subpart iii, 2.A – General Information on Service Records</a:t>
            </a:r>
          </a:p>
          <a:p>
            <a:pPr marL="342900" indent="-342900">
              <a:buClr>
                <a:schemeClr val="tx1"/>
              </a:buClr>
              <a:buFont typeface="Arial" panose="020B0604020202020204" pitchFamily="34" charset="0"/>
              <a:buChar char="•"/>
              <a:defRPr/>
            </a:pPr>
            <a:r>
              <a:rPr lang="en-US" sz="2000" dirty="0"/>
              <a:t>M21-1 Part III, Subpart iii, 2.B – Migration of Service Records and the Procedures for Obtaining Them</a:t>
            </a:r>
          </a:p>
          <a:p>
            <a:pPr marL="342900" indent="-342900">
              <a:buClr>
                <a:schemeClr val="tx1"/>
              </a:buClr>
              <a:buFont typeface="Arial" panose="020B0604020202020204" pitchFamily="34" charset="0"/>
              <a:buChar char="•"/>
              <a:defRPr/>
            </a:pPr>
            <a:r>
              <a:rPr lang="en-US" sz="2000" dirty="0"/>
              <a:t>M21-1 Part III, Subpart iii, 2.I – Control and Follow-Up of Requests for Service Records </a:t>
            </a:r>
          </a:p>
          <a:p>
            <a:pPr marL="342900" indent="-342900">
              <a:buClr>
                <a:schemeClr val="tx1"/>
              </a:buClr>
              <a:buFont typeface="Arial" panose="020B0604020202020204" pitchFamily="34" charset="0"/>
              <a:buChar char="•"/>
            </a:pPr>
            <a:r>
              <a:rPr lang="en-US" sz="2000" dirty="0"/>
              <a:t>M21-1 Part IV, Subpart ii, 1.D – Claims for Service Connection (SC) for Post-Traumatic Stress Disorder (PTSD) </a:t>
            </a:r>
          </a:p>
          <a:p>
            <a:pPr marL="342900" indent="-342900">
              <a:buClr>
                <a:schemeClr val="tx1"/>
              </a:buClr>
              <a:buFont typeface="Arial" panose="020B0604020202020204" pitchFamily="34" charset="0"/>
              <a:buChar char="•"/>
              <a:defRPr/>
            </a:pPr>
            <a:r>
              <a:rPr lang="en-US" sz="2000" dirty="0"/>
              <a:t>M21-1 Part IV, Subpart ii, 2.A – Deciding Claims for Disability Compensation </a:t>
            </a:r>
          </a:p>
        </p:txBody>
      </p:sp>
      <p:sp>
        <p:nvSpPr>
          <p:cNvPr id="4" name="Slide Number Placeholder 3"/>
          <p:cNvSpPr>
            <a:spLocks noGrp="1"/>
          </p:cNvSpPr>
          <p:nvPr>
            <p:ph type="sldNum" sz="quarter" idx="12"/>
            <p:custDataLst>
              <p:tags r:id="rId3"/>
            </p:custDataLst>
          </p:nvPr>
        </p:nvSpPr>
        <p:spPr>
          <a:xfrm>
            <a:off x="6931152" y="6601974"/>
            <a:ext cx="2133600" cy="365125"/>
          </a:xfrm>
        </p:spPr>
        <p:txBody>
          <a:bodyPr/>
          <a:lstStyle/>
          <a:p>
            <a:fld id="{7C414AED-89CE-4A48-8B2B-1B3A5C68EA2A}" type="slidenum">
              <a:rPr lang="en-US" smtClean="0"/>
              <a:t>3</a:t>
            </a:fld>
            <a:endParaRPr lang="en-US" dirty="0"/>
          </a:p>
        </p:txBody>
      </p:sp>
    </p:spTree>
    <p:extLst>
      <p:ext uri="{BB962C8B-B14F-4D97-AF65-F5344CB8AC3E}">
        <p14:creationId xmlns:p14="http://schemas.microsoft.com/office/powerpoint/2010/main" val="8628267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7"/>
            <a:ext cx="9144000" cy="1086867"/>
          </a:xfrm>
        </p:spPr>
        <p:txBody>
          <a:bodyPr/>
          <a:lstStyle/>
          <a:p>
            <a:r>
              <a:rPr lang="en-US" dirty="0">
                <a:latin typeface="Arial" panose="020B0604020202020204" pitchFamily="34" charset="0"/>
              </a:rPr>
              <a:t>Definition of Service Treatment Records</a:t>
            </a:r>
            <a:br>
              <a:rPr lang="en-US" dirty="0">
                <a:latin typeface="Arial" panose="020B0604020202020204" pitchFamily="34" charset="0"/>
              </a:rPr>
            </a:br>
            <a:r>
              <a:rPr lang="en-US" dirty="0">
                <a:latin typeface="Arial" panose="020B0604020202020204" pitchFamily="34" charset="0"/>
              </a:rPr>
              <a:t>(STRs)</a:t>
            </a:r>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pPr marL="0" indent="0" fontAlgn="t">
              <a:buNone/>
              <a:defRPr/>
            </a:pPr>
            <a:r>
              <a:rPr lang="en-US" altLang="en-US" b="1" dirty="0"/>
              <a:t>Service treatment records</a:t>
            </a:r>
            <a:r>
              <a:rPr lang="en-US" altLang="en-US" dirty="0"/>
              <a:t> (STRs) are military health records.</a:t>
            </a:r>
          </a:p>
          <a:p>
            <a:pPr marL="0" indent="0" fontAlgn="t">
              <a:buNone/>
              <a:defRPr/>
            </a:pPr>
            <a:endParaRPr lang="en-US" altLang="en-US" sz="3200" dirty="0"/>
          </a:p>
          <a:p>
            <a:pPr marL="0" indent="0" fontAlgn="t">
              <a:buNone/>
              <a:defRPr/>
            </a:pPr>
            <a:endParaRPr lang="en-US" altLang="en-US" sz="3200" dirty="0"/>
          </a:p>
          <a:p>
            <a:pPr fontAlgn="t">
              <a:defRPr/>
            </a:pPr>
            <a:endParaRPr lang="en-US" altLang="en-US" dirty="0"/>
          </a:p>
        </p:txBody>
      </p:sp>
      <p:sp>
        <p:nvSpPr>
          <p:cNvPr id="4" name="Slide Number Placeholder 3"/>
          <p:cNvSpPr>
            <a:spLocks noGrp="1"/>
          </p:cNvSpPr>
          <p:nvPr>
            <p:ph type="sldNum" sz="quarter" idx="12"/>
            <p:custDataLst>
              <p:tags r:id="rId3"/>
            </p:custDataLst>
          </p:nvPr>
        </p:nvSpPr>
        <p:spPr>
          <a:xfrm>
            <a:off x="6931152" y="6601974"/>
            <a:ext cx="2133600" cy="365125"/>
          </a:xfrm>
        </p:spPr>
        <p:txBody>
          <a:bodyPr/>
          <a:lstStyle/>
          <a:p>
            <a:pPr>
              <a:spcAft>
                <a:spcPts val="600"/>
              </a:spcAft>
            </a:pPr>
            <a:fld id="{7C414AED-89CE-4A48-8B2B-1B3A5C68EA2A}" type="slidenum">
              <a:rPr lang="en-US" smtClean="0"/>
              <a:pPr>
                <a:spcAft>
                  <a:spcPts val="600"/>
                </a:spcAft>
              </a:pPr>
              <a:t>4</a:t>
            </a:fld>
            <a:endParaRPr lang="en-US" dirty="0"/>
          </a:p>
        </p:txBody>
      </p:sp>
      <p:sp>
        <p:nvSpPr>
          <p:cNvPr id="5" name="TextBox 4">
            <a:extLst>
              <a:ext uri="{FF2B5EF4-FFF2-40B4-BE49-F238E27FC236}">
                <a16:creationId xmlns:a16="http://schemas.microsoft.com/office/drawing/2014/main" id="{7677C713-6628-476C-B5EA-90BC5E2C1510}"/>
              </a:ext>
            </a:extLst>
          </p:cNvPr>
          <p:cNvSpPr txBox="1"/>
          <p:nvPr>
            <p:custDataLst>
              <p:tags r:id="rId4"/>
            </p:custDataLst>
          </p:nvPr>
        </p:nvSpPr>
        <p:spPr>
          <a:xfrm>
            <a:off x="457200" y="2964385"/>
            <a:ext cx="7965195" cy="2416046"/>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US" altLang="en-US" sz="2000" b="1" dirty="0">
                <a:latin typeface="Arial" panose="020B0604020202020204" pitchFamily="34" charset="0"/>
                <a:cs typeface="Arial" panose="020B0604020202020204" pitchFamily="34" charset="0"/>
              </a:rPr>
              <a:t>Note: </a:t>
            </a:r>
            <a:r>
              <a:rPr lang="en-US" altLang="en-US" dirty="0">
                <a:latin typeface="Arial" panose="020B0604020202020204" pitchFamily="34" charset="0"/>
                <a:cs typeface="Arial" panose="020B0604020202020204" pitchFamily="34" charset="0"/>
              </a:rPr>
              <a:t>If a Service member obtains treatment "off-base" at a civilian facility, any medical or mental health records created during the course of treatment are not automatically associated with the Service member's STRs. Furthermore, these records are never forwarded for long-term storage to the National Personnel Records Center (NPRC). Rather, they are destroyed after a period of inactivity (five years for mental health records).</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4518584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custDataLst>
              <p:tags r:id="rId2"/>
            </p:custDataLst>
          </p:nvPr>
        </p:nvSpPr>
        <p:spPr>
          <a:xfrm>
            <a:off x="0" y="793627"/>
            <a:ext cx="9144000" cy="1086867"/>
          </a:xfrm>
        </p:spPr>
        <p:txBody>
          <a:bodyPr/>
          <a:lstStyle/>
          <a:p>
            <a:r>
              <a:rPr lang="en-US" dirty="0">
                <a:latin typeface="Arial" panose="020B0604020202020204" pitchFamily="34" charset="0"/>
              </a:rPr>
              <a:t>Requesting STRs</a:t>
            </a:r>
          </a:p>
        </p:txBody>
      </p:sp>
      <p:sp>
        <p:nvSpPr>
          <p:cNvPr id="4" name="Content Placeholder 3"/>
          <p:cNvSpPr>
            <a:spLocks noGrp="1"/>
          </p:cNvSpPr>
          <p:nvPr>
            <p:ph idx="1"/>
            <p:custDataLst>
              <p:tags r:id="rId3"/>
            </p:custDataLst>
          </p:nvPr>
        </p:nvSpPr>
        <p:spPr>
          <a:xfrm>
            <a:off x="491348" y="1790364"/>
            <a:ext cx="8229600" cy="484920"/>
          </a:xfrm>
        </p:spPr>
        <p:txBody>
          <a:bodyPr>
            <a:noAutofit/>
          </a:bodyPr>
          <a:lstStyle/>
          <a:p>
            <a:pPr marL="342900" lvl="0" indent="-342900" eaLnBrk="0" hangingPunct="0">
              <a:buClr>
                <a:schemeClr val="tx1"/>
              </a:buClr>
              <a:buFont typeface="Arial" panose="020B0604020202020204" pitchFamily="34" charset="0"/>
              <a:buChar char="•"/>
            </a:pPr>
            <a:r>
              <a:rPr lang="en-US" altLang="en-US" dirty="0"/>
              <a:t>National Personnel Records Center (NPRC) (Use PIES application):</a:t>
            </a:r>
          </a:p>
        </p:txBody>
      </p:sp>
      <p:sp>
        <p:nvSpPr>
          <p:cNvPr id="2" name="Slide Number Placeholder 1"/>
          <p:cNvSpPr>
            <a:spLocks noGrp="1"/>
          </p:cNvSpPr>
          <p:nvPr>
            <p:ph type="sldNum" sz="quarter" idx="12"/>
            <p:custDataLst>
              <p:tags r:id="rId4"/>
            </p:custDataLst>
          </p:nvPr>
        </p:nvSpPr>
        <p:spPr>
          <a:xfrm>
            <a:off x="6931152" y="6601974"/>
            <a:ext cx="2133600" cy="365125"/>
          </a:xfrm>
        </p:spPr>
        <p:txBody>
          <a:bodyPr/>
          <a:lstStyle/>
          <a:p>
            <a:pPr>
              <a:spcAft>
                <a:spcPts val="600"/>
              </a:spcAft>
            </a:pPr>
            <a:fld id="{7C414AED-89CE-4A48-8B2B-1B3A5C68EA2A}" type="slidenum">
              <a:rPr lang="en-US" smtClean="0"/>
              <a:pPr>
                <a:spcAft>
                  <a:spcPts val="600"/>
                </a:spcAft>
              </a:pPr>
              <a:t>5</a:t>
            </a:fld>
            <a:endParaRPr lang="en-US" dirty="0"/>
          </a:p>
        </p:txBody>
      </p:sp>
      <p:sp>
        <p:nvSpPr>
          <p:cNvPr id="5" name="TextBox 4">
            <a:extLst>
              <a:ext uri="{FF2B5EF4-FFF2-40B4-BE49-F238E27FC236}">
                <a16:creationId xmlns:a16="http://schemas.microsoft.com/office/drawing/2014/main" id="{BD1E5EE8-CA39-4D2A-A5F4-2D8E6F008005}"/>
              </a:ext>
            </a:extLst>
          </p:cNvPr>
          <p:cNvSpPr txBox="1"/>
          <p:nvPr>
            <p:custDataLst>
              <p:tags r:id="rId5"/>
            </p:custDataLst>
          </p:nvPr>
        </p:nvSpPr>
        <p:spPr>
          <a:xfrm flipH="1">
            <a:off x="457200" y="2251041"/>
            <a:ext cx="8229600" cy="1400383"/>
          </a:xfrm>
          <a:prstGeom prst="rect">
            <a:avLst/>
          </a:prstGeom>
          <a:noFill/>
        </p:spPr>
        <p:txBody>
          <a:bodyPr wrap="square" rtlCol="0">
            <a:spAutoFit/>
          </a:bodyPr>
          <a:lstStyle/>
          <a:p>
            <a:pPr marL="796925" lvl="1" indent="-339725" eaLnBrk="0" hangingPunct="0">
              <a:spcAft>
                <a:spcPts val="600"/>
              </a:spcAft>
              <a:buClr>
                <a:schemeClr val="tx1"/>
              </a:buClr>
              <a:buSzPct val="100000"/>
              <a:buFont typeface="Arial" panose="020B0604020202020204" pitchFamily="34" charset="0"/>
              <a:buChar char="•"/>
            </a:pPr>
            <a:r>
              <a:rPr lang="en-US" altLang="en-US" sz="2000" dirty="0">
                <a:latin typeface="Arial" panose="020B0604020202020204" pitchFamily="34" charset="0"/>
                <a:cs typeface="Arial" panose="020B0604020202020204" pitchFamily="34" charset="0"/>
              </a:rPr>
              <a:t>O50 request code </a:t>
            </a:r>
            <a:r>
              <a:rPr lang="en-US" altLang="en-US" sz="2000" dirty="0">
                <a:latin typeface="Arial" panose="020B0604020202020204" pitchFamily="34" charset="0"/>
                <a:cs typeface="Arial" panose="020B0604020202020204" pitchFamily="34" charset="0"/>
                <a:sym typeface="Wingdings" pitchFamily="2" charset="2"/>
              </a:rPr>
              <a:t> acquire </a:t>
            </a:r>
            <a:r>
              <a:rPr lang="en-US" altLang="en-US" sz="2000" b="1" dirty="0">
                <a:latin typeface="Arial" panose="020B0604020202020204" pitchFamily="34" charset="0"/>
                <a:cs typeface="Arial" panose="020B0604020202020204" pitchFamily="34" charset="0"/>
                <a:sym typeface="Wingdings" pitchFamily="2" charset="2"/>
              </a:rPr>
              <a:t>all</a:t>
            </a:r>
            <a:r>
              <a:rPr lang="en-US" altLang="en-US" sz="2000" dirty="0">
                <a:latin typeface="Arial" panose="020B0604020202020204" pitchFamily="34" charset="0"/>
                <a:cs typeface="Arial" panose="020B0604020202020204" pitchFamily="34" charset="0"/>
                <a:sym typeface="Wingdings" pitchFamily="2" charset="2"/>
              </a:rPr>
              <a:t> available STRs and OMPF records and upload to VBMS eFolder</a:t>
            </a:r>
            <a:endParaRPr lang="en-US" altLang="en-US" sz="2000" dirty="0">
              <a:latin typeface="Arial" panose="020B0604020202020204" pitchFamily="34" charset="0"/>
              <a:cs typeface="Arial" panose="020B0604020202020204" pitchFamily="34" charset="0"/>
            </a:endParaRPr>
          </a:p>
          <a:p>
            <a:pPr marL="796925" lvl="1" indent="-339725" eaLnBrk="0" hangingPunct="0">
              <a:spcAft>
                <a:spcPts val="600"/>
              </a:spcAft>
              <a:buClr>
                <a:schemeClr val="tx1"/>
              </a:buClr>
              <a:buSzPct val="100000"/>
              <a:buFont typeface="Arial" panose="020B0604020202020204" pitchFamily="34" charset="0"/>
              <a:buChar char="•"/>
            </a:pPr>
            <a:r>
              <a:rPr lang="en-US" altLang="en-US" sz="2000" dirty="0">
                <a:latin typeface="Arial" panose="020B0604020202020204" pitchFamily="34" charset="0"/>
                <a:cs typeface="Arial" panose="020B0604020202020204" pitchFamily="34" charset="0"/>
              </a:rPr>
              <a:t>When the PIES request is completed, the records and/or completed 3101 request are being directly sent for scanning</a:t>
            </a:r>
          </a:p>
        </p:txBody>
      </p:sp>
      <p:sp>
        <p:nvSpPr>
          <p:cNvPr id="6" name="TextBox 5">
            <a:extLst>
              <a:ext uri="{FF2B5EF4-FFF2-40B4-BE49-F238E27FC236}">
                <a16:creationId xmlns:a16="http://schemas.microsoft.com/office/drawing/2014/main" id="{EC494EE5-19C6-47F1-BD36-5FE152297066}"/>
              </a:ext>
            </a:extLst>
          </p:cNvPr>
          <p:cNvSpPr txBox="1"/>
          <p:nvPr>
            <p:custDataLst>
              <p:tags r:id="rId6"/>
            </p:custDataLst>
          </p:nvPr>
        </p:nvSpPr>
        <p:spPr>
          <a:xfrm flipH="1">
            <a:off x="495205" y="3646103"/>
            <a:ext cx="8191595" cy="400110"/>
          </a:xfrm>
          <a:prstGeom prst="rect">
            <a:avLst/>
          </a:prstGeom>
          <a:noFill/>
        </p:spPr>
        <p:txBody>
          <a:bodyPr wrap="square" rtlCol="0">
            <a:spAutoFit/>
          </a:bodyPr>
          <a:lstStyle/>
          <a:p>
            <a:pPr marL="342900" lvl="0" indent="-342900" eaLnBrk="0" hangingPunct="0">
              <a:spcAft>
                <a:spcPts val="600"/>
              </a:spcAft>
              <a:buClr>
                <a:schemeClr val="tx1"/>
              </a:buClr>
              <a:buFont typeface="Arial" panose="020B0604020202020204" pitchFamily="34" charset="0"/>
              <a:buChar char="•"/>
            </a:pPr>
            <a:r>
              <a:rPr lang="en-US" altLang="en-US" sz="2000" dirty="0">
                <a:latin typeface="Arial" panose="020B0604020202020204" pitchFamily="34" charset="0"/>
                <a:cs typeface="Arial" panose="020B0604020202020204" pitchFamily="34" charset="0"/>
              </a:rPr>
              <a:t>Records Management Center (RMC):</a:t>
            </a:r>
          </a:p>
        </p:txBody>
      </p:sp>
      <p:sp>
        <p:nvSpPr>
          <p:cNvPr id="7" name="TextBox 6">
            <a:extLst>
              <a:ext uri="{FF2B5EF4-FFF2-40B4-BE49-F238E27FC236}">
                <a16:creationId xmlns:a16="http://schemas.microsoft.com/office/drawing/2014/main" id="{4907A905-D993-4AD5-B93B-7526F8601A22}"/>
              </a:ext>
            </a:extLst>
          </p:cNvPr>
          <p:cNvSpPr txBox="1"/>
          <p:nvPr>
            <p:custDataLst>
              <p:tags r:id="rId7"/>
            </p:custDataLst>
          </p:nvPr>
        </p:nvSpPr>
        <p:spPr>
          <a:xfrm flipH="1">
            <a:off x="464914" y="4046213"/>
            <a:ext cx="7906808" cy="1092607"/>
          </a:xfrm>
          <a:prstGeom prst="rect">
            <a:avLst/>
          </a:prstGeom>
          <a:noFill/>
        </p:spPr>
        <p:txBody>
          <a:bodyPr wrap="square" rtlCol="0">
            <a:spAutoFit/>
          </a:bodyPr>
          <a:lstStyle/>
          <a:p>
            <a:pPr marL="796925" lvl="1" indent="-339725" eaLnBrk="0" hangingPunct="0">
              <a:spcAft>
                <a:spcPts val="600"/>
              </a:spcAft>
              <a:buClr>
                <a:schemeClr val="tx1"/>
              </a:buClr>
              <a:buSzPct val="100000"/>
              <a:buFont typeface="Arial" panose="020B0604020202020204" pitchFamily="34" charset="0"/>
              <a:buChar char="•"/>
            </a:pPr>
            <a:r>
              <a:rPr lang="en-US" altLang="en-US" sz="2000" dirty="0">
                <a:latin typeface="Arial" panose="020B0604020202020204" pitchFamily="34" charset="0"/>
                <a:cs typeface="Arial" panose="020B0604020202020204" pitchFamily="34" charset="0"/>
              </a:rPr>
              <a:t>Claims folder is located at RMC - RMC will ship to scanning and upload into VBMS eFolder</a:t>
            </a:r>
          </a:p>
          <a:p>
            <a:pPr marL="796925" lvl="1" indent="-339725" eaLnBrk="0" hangingPunct="0">
              <a:spcAft>
                <a:spcPts val="600"/>
              </a:spcAft>
              <a:buClr>
                <a:schemeClr val="tx1"/>
              </a:buClr>
              <a:buSzPct val="100000"/>
              <a:buFont typeface="Arial" panose="020B0604020202020204" pitchFamily="34" charset="0"/>
              <a:buChar char="•"/>
            </a:pPr>
            <a:r>
              <a:rPr lang="en-US" altLang="en-US" sz="2000" dirty="0">
                <a:latin typeface="Arial" panose="020B0604020202020204" pitchFamily="34" charset="0"/>
                <a:cs typeface="Arial" panose="020B0604020202020204" pitchFamily="34" charset="0"/>
              </a:rPr>
              <a:t>STRs are located at RMC</a:t>
            </a:r>
          </a:p>
        </p:txBody>
      </p:sp>
      <p:sp>
        <p:nvSpPr>
          <p:cNvPr id="8" name="TextBox 7">
            <a:extLst>
              <a:ext uri="{FF2B5EF4-FFF2-40B4-BE49-F238E27FC236}">
                <a16:creationId xmlns:a16="http://schemas.microsoft.com/office/drawing/2014/main" id="{7BE2C82D-972E-43E1-B7E8-0DABD3837209}"/>
              </a:ext>
            </a:extLst>
          </p:cNvPr>
          <p:cNvSpPr txBox="1"/>
          <p:nvPr>
            <p:custDataLst>
              <p:tags r:id="rId8"/>
            </p:custDataLst>
          </p:nvPr>
        </p:nvSpPr>
        <p:spPr>
          <a:xfrm flipH="1">
            <a:off x="457200" y="5114577"/>
            <a:ext cx="7987229" cy="1092607"/>
          </a:xfrm>
          <a:prstGeom prst="rect">
            <a:avLst/>
          </a:prstGeom>
          <a:noFill/>
        </p:spPr>
        <p:txBody>
          <a:bodyPr wrap="square" rtlCol="0">
            <a:spAutoFit/>
          </a:bodyPr>
          <a:lstStyle/>
          <a:p>
            <a:pPr marL="1200150" lvl="2" indent="-285750" eaLnBrk="0" hangingPunct="0">
              <a:spcAft>
                <a:spcPts val="600"/>
              </a:spcAft>
              <a:buClr>
                <a:schemeClr val="tx1"/>
              </a:buClr>
              <a:buFont typeface="Arial" panose="020B0604020202020204" pitchFamily="34" charset="0"/>
              <a:buChar char="•"/>
            </a:pPr>
            <a:r>
              <a:rPr lang="en-US" altLang="en-US" sz="2000" dirty="0">
                <a:latin typeface="Arial" panose="020B0604020202020204" pitchFamily="34" charset="0"/>
                <a:cs typeface="Arial" panose="020B0604020202020204" pitchFamily="34" charset="0"/>
              </a:rPr>
              <a:t>If STRs are In Transit </a:t>
            </a:r>
            <a:r>
              <a:rPr lang="en-US" altLang="en-US" sz="2000" dirty="0">
                <a:latin typeface="Arial" panose="020B0604020202020204" pitchFamily="34" charset="0"/>
                <a:cs typeface="Arial" panose="020B0604020202020204" pitchFamily="34" charset="0"/>
                <a:sym typeface="Wingdings" pitchFamily="2" charset="2"/>
              </a:rPr>
              <a:t> no further action is required</a:t>
            </a:r>
          </a:p>
          <a:p>
            <a:pPr marL="1200150" lvl="2" indent="-285750" eaLnBrk="0" hangingPunct="0">
              <a:spcAft>
                <a:spcPts val="600"/>
              </a:spcAft>
              <a:buClr>
                <a:schemeClr val="tx1"/>
              </a:buClr>
              <a:buFont typeface="Arial" panose="020B0604020202020204" pitchFamily="34" charset="0"/>
              <a:buChar char="•"/>
            </a:pPr>
            <a:r>
              <a:rPr lang="en-US" altLang="en-US" sz="2000" dirty="0">
                <a:latin typeface="Arial" panose="020B0604020202020204" pitchFamily="34" charset="0"/>
                <a:cs typeface="Arial" panose="020B0604020202020204" pitchFamily="34" charset="0"/>
                <a:sym typeface="Wingdings" pitchFamily="2" charset="2"/>
              </a:rPr>
              <a:t>If STRS are </a:t>
            </a:r>
            <a:r>
              <a:rPr lang="en-US" altLang="en-US" sz="2000" u="sng" dirty="0">
                <a:latin typeface="Arial" panose="020B0604020202020204" pitchFamily="34" charset="0"/>
                <a:cs typeface="Arial" panose="020B0604020202020204" pitchFamily="34" charset="0"/>
                <a:sym typeface="Wingdings" pitchFamily="2" charset="2"/>
              </a:rPr>
              <a:t>not</a:t>
            </a:r>
            <a:r>
              <a:rPr lang="en-US" altLang="en-US" sz="2000" dirty="0">
                <a:latin typeface="Arial" panose="020B0604020202020204" pitchFamily="34" charset="0"/>
                <a:cs typeface="Arial" panose="020B0604020202020204" pitchFamily="34" charset="0"/>
                <a:sym typeface="Wingdings" pitchFamily="2" charset="2"/>
              </a:rPr>
              <a:t> In Transit  request by sending email to RMC and RMC will ship to scanning and upload to VBMS</a:t>
            </a:r>
            <a:endParaRPr lang="en-US" altLang="en-US" sz="2000"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42961532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custDataLst>
              <p:tags r:id="rId1"/>
            </p:custDataLst>
          </p:nvPr>
        </p:nvSpPr>
        <p:spPr>
          <a:xfrm>
            <a:off x="0" y="793627"/>
            <a:ext cx="9144000" cy="1086867"/>
          </a:xfrm>
        </p:spPr>
        <p:txBody>
          <a:bodyPr/>
          <a:lstStyle/>
          <a:p>
            <a:r>
              <a:rPr lang="en-US" dirty="0">
                <a:latin typeface="Arial" panose="020B0604020202020204" pitchFamily="34" charset="0"/>
              </a:rPr>
              <a:t>Requesting STRs: HAIMS</a:t>
            </a:r>
          </a:p>
        </p:txBody>
      </p:sp>
      <p:sp>
        <p:nvSpPr>
          <p:cNvPr id="18435" name="Content Placeholder 2"/>
          <p:cNvSpPr>
            <a:spLocks noGrp="1"/>
          </p:cNvSpPr>
          <p:nvPr>
            <p:ph idx="1"/>
            <p:custDataLst>
              <p:tags r:id="rId2"/>
            </p:custDataLst>
          </p:nvPr>
        </p:nvSpPr>
        <p:spPr>
          <a:xfrm>
            <a:off x="457200" y="2013804"/>
            <a:ext cx="8229600" cy="407020"/>
          </a:xfrm>
        </p:spPr>
        <p:txBody>
          <a:bodyPr>
            <a:normAutofit/>
          </a:bodyPr>
          <a:lstStyle/>
          <a:p>
            <a:pPr marL="342900" indent="-342900">
              <a:lnSpc>
                <a:spcPct val="110000"/>
              </a:lnSpc>
              <a:buClr>
                <a:schemeClr val="tx1"/>
              </a:buClr>
              <a:buFont typeface="Arial" panose="020B0604020202020204" pitchFamily="34" charset="0"/>
              <a:buChar char="•"/>
              <a:defRPr/>
            </a:pPr>
            <a:r>
              <a:rPr lang="en-US" altLang="en-US" dirty="0"/>
              <a:t>Health Artifacts and Imaging Management Solution (HAIMS):</a:t>
            </a:r>
          </a:p>
        </p:txBody>
      </p:sp>
      <p:sp>
        <p:nvSpPr>
          <p:cNvPr id="8" name="Slide Number Placeholder 7">
            <a:extLst>
              <a:ext uri="{FF2B5EF4-FFF2-40B4-BE49-F238E27FC236}">
                <a16:creationId xmlns:a16="http://schemas.microsoft.com/office/drawing/2014/main" id="{AF6A74C0-1E55-48D0-A08C-302922E8BA2B}"/>
              </a:ext>
            </a:extLst>
          </p:cNvPr>
          <p:cNvSpPr>
            <a:spLocks noGrp="1"/>
          </p:cNvSpPr>
          <p:nvPr>
            <p:ph type="sldNum" sz="quarter" idx="12"/>
            <p:custDataLst>
              <p:tags r:id="rId3"/>
            </p:custDataLst>
          </p:nvPr>
        </p:nvSpPr>
        <p:spPr>
          <a:xfrm>
            <a:off x="6931152" y="6601974"/>
            <a:ext cx="2133600" cy="365125"/>
          </a:xfrm>
        </p:spPr>
        <p:txBody>
          <a:bodyPr/>
          <a:lstStyle/>
          <a:p>
            <a:pPr>
              <a:spcAft>
                <a:spcPts val="600"/>
              </a:spcAft>
            </a:pPr>
            <a:fld id="{7C414AED-89CE-4A48-8B2B-1B3A5C68EA2A}" type="slidenum">
              <a:rPr lang="en-US" smtClean="0"/>
              <a:pPr>
                <a:spcAft>
                  <a:spcPts val="600"/>
                </a:spcAft>
              </a:pPr>
              <a:t>6</a:t>
            </a:fld>
            <a:endParaRPr lang="en-US" dirty="0"/>
          </a:p>
        </p:txBody>
      </p:sp>
      <p:sp>
        <p:nvSpPr>
          <p:cNvPr id="2" name="TextBox 1">
            <a:extLst>
              <a:ext uri="{FF2B5EF4-FFF2-40B4-BE49-F238E27FC236}">
                <a16:creationId xmlns:a16="http://schemas.microsoft.com/office/drawing/2014/main" id="{A5709EAA-8A62-4079-B62D-B74C5C57AC55}"/>
              </a:ext>
            </a:extLst>
          </p:cNvPr>
          <p:cNvSpPr txBox="1"/>
          <p:nvPr>
            <p:custDataLst>
              <p:tags r:id="rId4"/>
            </p:custDataLst>
          </p:nvPr>
        </p:nvSpPr>
        <p:spPr>
          <a:xfrm flipH="1">
            <a:off x="476263" y="2430259"/>
            <a:ext cx="8161579" cy="584775"/>
          </a:xfrm>
          <a:prstGeom prst="rect">
            <a:avLst/>
          </a:prstGeom>
          <a:noFill/>
        </p:spPr>
        <p:txBody>
          <a:bodyPr wrap="square" rtlCol="0">
            <a:spAutoFit/>
          </a:bodyPr>
          <a:lstStyle/>
          <a:p>
            <a:pPr marL="57150" indent="0">
              <a:spcAft>
                <a:spcPts val="600"/>
              </a:spcAft>
              <a:buFont typeface="Wingdings" pitchFamily="2" charset="2"/>
              <a:buNone/>
              <a:defRPr/>
            </a:pPr>
            <a:r>
              <a:rPr lang="en-US" altLang="en-US" sz="1600" dirty="0">
                <a:latin typeface="Arial" panose="020B0604020202020204" pitchFamily="34" charset="0"/>
                <a:cs typeface="Arial" panose="020B0604020202020204" pitchFamily="34" charset="0"/>
              </a:rPr>
              <a:t>Beginning on January 1, 2014, military service departments stop sending paper claims for separating or retiring Servicemembers</a:t>
            </a:r>
          </a:p>
        </p:txBody>
      </p:sp>
      <p:sp>
        <p:nvSpPr>
          <p:cNvPr id="4" name="TextBox 3">
            <a:extLst>
              <a:ext uri="{FF2B5EF4-FFF2-40B4-BE49-F238E27FC236}">
                <a16:creationId xmlns:a16="http://schemas.microsoft.com/office/drawing/2014/main" id="{4C54E13B-CD0E-4D5C-B607-F51420D3AAC7}"/>
              </a:ext>
            </a:extLst>
          </p:cNvPr>
          <p:cNvSpPr txBox="1"/>
          <p:nvPr>
            <p:custDataLst>
              <p:tags r:id="rId5"/>
            </p:custDataLst>
          </p:nvPr>
        </p:nvSpPr>
        <p:spPr>
          <a:xfrm>
            <a:off x="476263" y="3031229"/>
            <a:ext cx="7994311" cy="2877711"/>
          </a:xfrm>
          <a:prstGeom prst="rect">
            <a:avLst/>
          </a:prstGeom>
          <a:noFill/>
        </p:spPr>
        <p:txBody>
          <a:bodyPr wrap="square" rtlCol="0">
            <a:spAutoFit/>
          </a:bodyPr>
          <a:lstStyle/>
          <a:p>
            <a:pPr marL="628650" lvl="1" indent="-284163">
              <a:spcAft>
                <a:spcPts val="600"/>
              </a:spcAft>
              <a:buClr>
                <a:schemeClr val="tx1"/>
              </a:buClr>
              <a:buFont typeface="Arial" panose="020B0604020202020204" pitchFamily="34" charset="0"/>
              <a:buChar char="•"/>
              <a:defRPr/>
            </a:pPr>
            <a:r>
              <a:rPr lang="en-US" altLang="en-US" sz="1600" dirty="0">
                <a:latin typeface="Arial" panose="020B0604020202020204" pitchFamily="34" charset="0"/>
                <a:cs typeface="Arial" panose="020B0604020202020204" pitchFamily="34" charset="0"/>
              </a:rPr>
              <a:t>Reserve and National Guard components included</a:t>
            </a:r>
          </a:p>
          <a:p>
            <a:pPr marL="628650" lvl="1" indent="-284163">
              <a:spcAft>
                <a:spcPts val="600"/>
              </a:spcAft>
              <a:buClr>
                <a:schemeClr val="tx1"/>
              </a:buClr>
              <a:buFont typeface="Arial" panose="020B0604020202020204" pitchFamily="34" charset="0"/>
              <a:buChar char="•"/>
              <a:defRPr/>
            </a:pPr>
            <a:r>
              <a:rPr lang="en-US" altLang="en-US" sz="1600" dirty="0">
                <a:latin typeface="Arial" panose="020B0604020202020204" pitchFamily="34" charset="0"/>
                <a:cs typeface="Arial" panose="020B0604020202020204" pitchFamily="34" charset="0"/>
              </a:rPr>
              <a:t>Certifies the upload the electronic STRs</a:t>
            </a:r>
          </a:p>
          <a:p>
            <a:pPr marL="628650" lvl="1" indent="-284163">
              <a:spcAft>
                <a:spcPts val="600"/>
              </a:spcAft>
              <a:buClr>
                <a:schemeClr val="tx1"/>
              </a:buClr>
              <a:buFont typeface="Arial" panose="020B0604020202020204" pitchFamily="34" charset="0"/>
              <a:buChar char="•"/>
              <a:defRPr/>
            </a:pPr>
            <a:r>
              <a:rPr lang="en-US" altLang="en-US" sz="1600" dirty="0">
                <a:latin typeface="Arial" panose="020B0604020202020204" pitchFamily="34" charset="0"/>
                <a:cs typeface="Arial" panose="020B0604020202020204" pitchFamily="34" charset="0"/>
              </a:rPr>
              <a:t>Within 45 days after separation or retires</a:t>
            </a:r>
          </a:p>
          <a:p>
            <a:pPr marL="628650" lvl="1" indent="-284163">
              <a:spcAft>
                <a:spcPts val="600"/>
              </a:spcAft>
              <a:buClr>
                <a:schemeClr val="tx1"/>
              </a:buClr>
              <a:buFont typeface="Arial" panose="020B0604020202020204" pitchFamily="34" charset="0"/>
              <a:buChar char="•"/>
              <a:defRPr/>
            </a:pPr>
            <a:r>
              <a:rPr lang="en-US" altLang="en-US" sz="1600" dirty="0">
                <a:latin typeface="Arial" panose="020B0604020202020204" pitchFamily="34" charset="0"/>
                <a:cs typeface="Arial" panose="020B0604020202020204" pitchFamily="34" charset="0"/>
              </a:rPr>
              <a:t>Does not apply to pre-separation claims</a:t>
            </a:r>
          </a:p>
          <a:p>
            <a:pPr marL="973138" lvl="2" indent="-225425">
              <a:spcAft>
                <a:spcPts val="600"/>
              </a:spcAft>
              <a:buClr>
                <a:schemeClr val="tx1"/>
              </a:buClr>
              <a:buFont typeface="Arial" panose="020B0604020202020204" pitchFamily="34" charset="0"/>
              <a:buChar char="•"/>
              <a:defRPr/>
            </a:pPr>
            <a:r>
              <a:rPr lang="en-US" altLang="en-US" sz="1600" dirty="0">
                <a:latin typeface="Arial" panose="020B0604020202020204" pitchFamily="34" charset="0"/>
                <a:cs typeface="Arial" panose="020B0604020202020204" pitchFamily="34" charset="0"/>
              </a:rPr>
              <a:t>Except when the </a:t>
            </a:r>
            <a:r>
              <a:rPr lang="en-US" altLang="en-US" sz="1600" dirty="0" err="1">
                <a:latin typeface="Arial" panose="020B0604020202020204" pitchFamily="34" charset="0"/>
                <a:cs typeface="Arial" panose="020B0604020202020204" pitchFamily="34" charset="0"/>
              </a:rPr>
              <a:t>predischarge</a:t>
            </a:r>
            <a:r>
              <a:rPr lang="en-US" altLang="en-US" sz="1600" dirty="0">
                <a:latin typeface="Arial" panose="020B0604020202020204" pitchFamily="34" charset="0"/>
                <a:cs typeface="Arial" panose="020B0604020202020204" pitchFamily="34" charset="0"/>
              </a:rPr>
              <a:t> is established in VBMS</a:t>
            </a:r>
          </a:p>
          <a:p>
            <a:pPr marL="628650" lvl="3" indent="-284163">
              <a:spcAft>
                <a:spcPts val="600"/>
              </a:spcAft>
              <a:buClr>
                <a:schemeClr val="tx1"/>
              </a:buClr>
              <a:buFont typeface="Arial" panose="020B0604020202020204" pitchFamily="34" charset="0"/>
              <a:buChar char="•"/>
              <a:defRPr/>
            </a:pPr>
            <a:r>
              <a:rPr lang="en-US" altLang="en-US" sz="1600" dirty="0">
                <a:latin typeface="Arial" panose="020B0604020202020204" pitchFamily="34" charset="0"/>
                <a:cs typeface="Arial" panose="020B0604020202020204" pitchFamily="34" charset="0"/>
              </a:rPr>
              <a:t>If separated/retired prior to 01-01-2014, follow established procedures outlined in M21-1.III.iii.2</a:t>
            </a:r>
          </a:p>
          <a:p>
            <a:pPr marL="1200150" lvl="2" indent="-285750">
              <a:spcAft>
                <a:spcPts val="600"/>
              </a:spcAft>
              <a:buClr>
                <a:schemeClr val="tx1"/>
              </a:buClr>
              <a:buFont typeface="Arial" panose="020B0604020202020204" pitchFamily="34" charset="0"/>
              <a:buChar char="•"/>
              <a:defRPr/>
            </a:pPr>
            <a:endParaRPr lang="en-US" altLang="en-US" sz="1600" dirty="0">
              <a:latin typeface="Arial" panose="020B0604020202020204" pitchFamily="34" charset="0"/>
              <a:cs typeface="Arial" panose="020B0604020202020204" pitchFamily="34" charset="0"/>
            </a:endParaRPr>
          </a:p>
          <a:p>
            <a:pPr marL="1200150" lvl="2" indent="-285750">
              <a:spcAft>
                <a:spcPts val="600"/>
              </a:spcAft>
              <a:buClr>
                <a:schemeClr val="tx1"/>
              </a:buClr>
              <a:buFont typeface="Arial" panose="020B0604020202020204" pitchFamily="34" charset="0"/>
              <a:buChar char="•"/>
              <a:defRPr/>
            </a:pPr>
            <a:endParaRPr lang="en-US" altLang="en-US"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DB6EAF8B-C784-4789-95AC-84DA28E5D0B3}"/>
              </a:ext>
            </a:extLst>
          </p:cNvPr>
          <p:cNvSpPr txBox="1"/>
          <p:nvPr>
            <p:custDataLst>
              <p:tags r:id="rId6"/>
            </p:custDataLst>
          </p:nvPr>
        </p:nvSpPr>
        <p:spPr>
          <a:xfrm flipH="1">
            <a:off x="476263" y="5229331"/>
            <a:ext cx="7994311" cy="338554"/>
          </a:xfrm>
          <a:prstGeom prst="rect">
            <a:avLst/>
          </a:prstGeom>
          <a:noFill/>
        </p:spPr>
        <p:txBody>
          <a:bodyPr wrap="square" rtlCol="0">
            <a:spAutoFit/>
          </a:bodyPr>
          <a:lstStyle/>
          <a:p>
            <a:pPr marL="973138" lvl="2" indent="-225425">
              <a:spcAft>
                <a:spcPts val="600"/>
              </a:spcAft>
              <a:buClr>
                <a:schemeClr val="tx1"/>
              </a:buClr>
              <a:buFont typeface="Arial" panose="020B0604020202020204" pitchFamily="34" charset="0"/>
              <a:buChar char="•"/>
              <a:defRPr/>
            </a:pPr>
            <a:r>
              <a:rPr lang="en-US" altLang="en-US" sz="1600" dirty="0">
                <a:latin typeface="Arial" panose="020B0604020202020204" pitchFamily="34" charset="0"/>
                <a:cs typeface="Arial" panose="020B0604020202020204" pitchFamily="34" charset="0"/>
              </a:rPr>
              <a:t>Army, Air Force, Navy and Marine Corps, Coast Guard</a:t>
            </a: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381393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custDataLst>
              <p:tags r:id="rId1"/>
            </p:custDataLst>
          </p:nvPr>
        </p:nvSpPr>
        <p:spPr>
          <a:xfrm>
            <a:off x="0" y="793627"/>
            <a:ext cx="9144000" cy="1086867"/>
          </a:xfrm>
        </p:spPr>
        <p:txBody>
          <a:bodyPr/>
          <a:lstStyle/>
          <a:p>
            <a:r>
              <a:rPr lang="en-US" dirty="0">
                <a:latin typeface="Arial" panose="020B0604020202020204" pitchFamily="34" charset="0"/>
              </a:rPr>
              <a:t>STR Contents</a:t>
            </a:r>
          </a:p>
        </p:txBody>
      </p:sp>
      <p:sp>
        <p:nvSpPr>
          <p:cNvPr id="2" name="Content Placeholder 1">
            <a:extLst>
              <a:ext uri="{FF2B5EF4-FFF2-40B4-BE49-F238E27FC236}">
                <a16:creationId xmlns:a16="http://schemas.microsoft.com/office/drawing/2014/main" id="{18186A4F-EEB0-466C-A53A-2A1C3CC77C23}"/>
              </a:ext>
            </a:extLst>
          </p:cNvPr>
          <p:cNvSpPr>
            <a:spLocks noGrp="1"/>
          </p:cNvSpPr>
          <p:nvPr>
            <p:ph idx="1"/>
            <p:custDataLst>
              <p:tags r:id="rId2"/>
            </p:custDataLst>
          </p:nvPr>
        </p:nvSpPr>
        <p:spPr>
          <a:xfrm>
            <a:off x="312820" y="1892641"/>
            <a:ext cx="8229600" cy="4478662"/>
          </a:xfrm>
        </p:spPr>
        <p:txBody>
          <a:bodyPr numCol="2">
            <a:normAutofit/>
          </a:bodyPr>
          <a:lstStyle/>
          <a:p>
            <a:pPr marL="285750" lvl="0" indent="-285750">
              <a:buClr>
                <a:schemeClr val="tx1"/>
              </a:buClr>
              <a:buFont typeface="Arial" panose="020B0604020202020204" pitchFamily="34" charset="0"/>
              <a:buChar char="•"/>
            </a:pPr>
            <a:r>
              <a:rPr lang="en-US" sz="1700" dirty="0"/>
              <a:t>physical examination reports, including reports from entrance and discharge physical examinations, if performed</a:t>
            </a:r>
          </a:p>
          <a:p>
            <a:pPr marL="285750" lvl="0" indent="-285750">
              <a:buClr>
                <a:schemeClr val="tx1"/>
              </a:buClr>
              <a:buFont typeface="Arial" panose="020B0604020202020204" pitchFamily="34" charset="0"/>
              <a:buChar char="•"/>
            </a:pPr>
            <a:r>
              <a:rPr lang="en-US" sz="1700" dirty="0"/>
              <a:t>the service member’s medical history</a:t>
            </a:r>
          </a:p>
          <a:p>
            <a:pPr marL="285750" lvl="0" indent="-285750">
              <a:buClr>
                <a:schemeClr val="tx1"/>
              </a:buClr>
              <a:buFont typeface="Arial" panose="020B0604020202020204" pitchFamily="34" charset="0"/>
              <a:buChar char="•"/>
            </a:pPr>
            <a:r>
              <a:rPr lang="en-US" sz="1700" dirty="0"/>
              <a:t>all dental examination reports and records</a:t>
            </a:r>
          </a:p>
          <a:p>
            <a:pPr marL="285750" lvl="0" indent="-285750">
              <a:buClr>
                <a:schemeClr val="tx1"/>
              </a:buClr>
              <a:buFont typeface="Arial" panose="020B0604020202020204" pitchFamily="34" charset="0"/>
              <a:buChar char="•"/>
            </a:pPr>
            <a:r>
              <a:rPr lang="en-US" sz="1700" dirty="0"/>
              <a:t>clinical record cover sheets and summaries</a:t>
            </a:r>
          </a:p>
          <a:p>
            <a:pPr marL="285750" lvl="0" indent="-285750">
              <a:buClr>
                <a:schemeClr val="tx1"/>
              </a:buClr>
              <a:buFont typeface="Arial" panose="020B0604020202020204" pitchFamily="34" charset="0"/>
              <a:buChar char="•"/>
            </a:pPr>
            <a:r>
              <a:rPr lang="en-US" sz="1700" dirty="0"/>
              <a:t>outpatient medical and dental treatment records</a:t>
            </a:r>
          </a:p>
          <a:p>
            <a:pPr marL="285750" lvl="0" indent="-285750">
              <a:buClr>
                <a:schemeClr val="tx1"/>
              </a:buClr>
              <a:buFont typeface="Arial" panose="020B0604020202020204" pitchFamily="34" charset="0"/>
              <a:buChar char="•"/>
            </a:pPr>
            <a:r>
              <a:rPr lang="en-US" sz="1700" dirty="0"/>
              <a:t>physical profiles</a:t>
            </a:r>
          </a:p>
          <a:p>
            <a:pPr marL="285750" lvl="0" indent="-285750">
              <a:buClr>
                <a:schemeClr val="tx1"/>
              </a:buClr>
              <a:buFont typeface="Arial" panose="020B0604020202020204" pitchFamily="34" charset="0"/>
              <a:buChar char="•"/>
            </a:pPr>
            <a:r>
              <a:rPr lang="en-US" sz="1700" dirty="0"/>
              <a:t>medical board proceedings, and</a:t>
            </a:r>
          </a:p>
          <a:p>
            <a:pPr marL="285750" lvl="0" indent="-285750">
              <a:buClr>
                <a:schemeClr val="tx1"/>
              </a:buClr>
              <a:buFont typeface="Arial" panose="020B0604020202020204" pitchFamily="34" charset="0"/>
              <a:buChar char="•"/>
            </a:pPr>
            <a:r>
              <a:rPr lang="en-US" sz="1700" dirty="0"/>
              <a:t>prescriptions for eyeglasses and orthopedic footwear</a:t>
            </a:r>
          </a:p>
          <a:p>
            <a:pPr marL="457200" lvl="0" indent="-284163">
              <a:buClr>
                <a:schemeClr val="tx1"/>
              </a:buClr>
              <a:buFont typeface="Arial" panose="020B0604020202020204" pitchFamily="34" charset="0"/>
              <a:buChar char="•"/>
            </a:pPr>
            <a:r>
              <a:rPr lang="en-US" sz="1700" dirty="0"/>
              <a:t>inpatient treatment records (clinical records)</a:t>
            </a:r>
          </a:p>
          <a:p>
            <a:pPr marL="457200" lvl="0" indent="-284163">
              <a:buClr>
                <a:schemeClr val="tx1"/>
              </a:buClr>
              <a:buFont typeface="Arial" panose="020B0604020202020204" pitchFamily="34" charset="0"/>
              <a:buChar char="•"/>
            </a:pPr>
            <a:r>
              <a:rPr lang="en-US" sz="1700" dirty="0"/>
              <a:t>finance records</a:t>
            </a:r>
          </a:p>
          <a:p>
            <a:pPr marL="457200" lvl="0" indent="-284163">
              <a:buClr>
                <a:schemeClr val="tx1"/>
              </a:buClr>
              <a:buFont typeface="Arial" panose="020B0604020202020204" pitchFamily="34" charset="0"/>
              <a:buChar char="•"/>
            </a:pPr>
            <a:r>
              <a:rPr lang="en-US" sz="1700" dirty="0"/>
              <a:t>mental health records, or</a:t>
            </a:r>
          </a:p>
          <a:p>
            <a:pPr marL="457200" lvl="0" indent="-284163">
              <a:buClr>
                <a:schemeClr val="tx1"/>
              </a:buClr>
              <a:buFont typeface="Arial" panose="020B0604020202020204" pitchFamily="34" charset="0"/>
              <a:buChar char="•"/>
            </a:pPr>
            <a:r>
              <a:rPr lang="en-US" sz="1700" dirty="0"/>
              <a:t>the Military Personnel Record Jacket (MPRJ), which may contain physical profiles and medical board proceedings</a:t>
            </a:r>
          </a:p>
          <a:p>
            <a:endParaRPr lang="en-US" sz="1600" dirty="0"/>
          </a:p>
        </p:txBody>
      </p:sp>
      <p:sp>
        <p:nvSpPr>
          <p:cNvPr id="4" name="Slide Number Placeholder 3"/>
          <p:cNvSpPr>
            <a:spLocks noGrp="1"/>
          </p:cNvSpPr>
          <p:nvPr>
            <p:ph type="sldNum" sz="quarter" idx="12"/>
            <p:custDataLst>
              <p:tags r:id="rId3"/>
            </p:custDataLst>
          </p:nvPr>
        </p:nvSpPr>
        <p:spPr>
          <a:xfrm>
            <a:off x="6931152" y="6601974"/>
            <a:ext cx="2133600" cy="365125"/>
          </a:xfrm>
        </p:spPr>
        <p:txBody>
          <a:bodyPr/>
          <a:lstStyle/>
          <a:p>
            <a:pPr>
              <a:spcAft>
                <a:spcPts val="600"/>
              </a:spcAft>
            </a:pPr>
            <a:fld id="{7C414AED-89CE-4A48-8B2B-1B3A5C68EA2A}" type="slidenum">
              <a:rPr lang="en-US" smtClean="0"/>
              <a:pPr>
                <a:spcAft>
                  <a:spcPts val="600"/>
                </a:spcAft>
              </a:pPr>
              <a:t>7</a:t>
            </a:fld>
            <a:endParaRPr lang="en-US" dirty="0"/>
          </a:p>
        </p:txBody>
      </p:sp>
      <p:graphicFrame>
        <p:nvGraphicFramePr>
          <p:cNvPr id="9" name="Table 8"/>
          <p:cNvGraphicFramePr>
            <a:graphicFrameLocks noGrp="1"/>
          </p:cNvGraphicFramePr>
          <p:nvPr>
            <p:custDataLst>
              <p:tags r:id="rId4"/>
            </p:custDataLst>
            <p:extLst>
              <p:ext uri="{D42A27DB-BD31-4B8C-83A1-F6EECF244321}">
                <p14:modId xmlns:p14="http://schemas.microsoft.com/office/powerpoint/2010/main" val="283385815"/>
              </p:ext>
            </p:extLst>
          </p:nvPr>
        </p:nvGraphicFramePr>
        <p:xfrm>
          <a:off x="416256" y="1575693"/>
          <a:ext cx="8311488" cy="609600"/>
        </p:xfrm>
        <a:graphic>
          <a:graphicData uri="http://schemas.openxmlformats.org/drawingml/2006/table">
            <a:tbl>
              <a:tblPr firstRow="1" bandRow="1">
                <a:tableStyleId>{5C22544A-7EE6-4342-B048-85BDC9FD1C3A}</a:tableStyleId>
              </a:tblPr>
              <a:tblGrid>
                <a:gridCol w="4326342">
                  <a:extLst>
                    <a:ext uri="{9D8B030D-6E8A-4147-A177-3AD203B41FA5}">
                      <a16:colId xmlns:a16="http://schemas.microsoft.com/office/drawing/2014/main" val="20000"/>
                    </a:ext>
                  </a:extLst>
                </a:gridCol>
                <a:gridCol w="3985146">
                  <a:extLst>
                    <a:ext uri="{9D8B030D-6E8A-4147-A177-3AD203B41FA5}">
                      <a16:colId xmlns:a16="http://schemas.microsoft.com/office/drawing/2014/main" val="20001"/>
                    </a:ext>
                  </a:extLst>
                </a:gridCol>
              </a:tblGrid>
              <a:tr h="212568">
                <a:tc>
                  <a:txBody>
                    <a:bodyPr/>
                    <a:lstStyle/>
                    <a:p>
                      <a:pPr marL="1031875" indent="-1031875" algn="l">
                        <a:spcAft>
                          <a:spcPts val="600"/>
                        </a:spcAft>
                      </a:pPr>
                      <a:r>
                        <a:rPr lang="en-US" sz="2000" b="1" dirty="0">
                          <a:solidFill>
                            <a:schemeClr val="tx1"/>
                          </a:solidFill>
                          <a:effectLst/>
                          <a:latin typeface="Arial" panose="020B0604020202020204" pitchFamily="34" charset="0"/>
                          <a:cs typeface="Arial" panose="020B0604020202020204" pitchFamily="34" charset="0"/>
                        </a:rPr>
                        <a:t>                 STRs include …</a:t>
                      </a:r>
                      <a:endParaRPr lang="en-US" sz="2000" dirty="0">
                        <a:solidFill>
                          <a:schemeClr val="tx1"/>
                        </a:solidFill>
                        <a:effectLst/>
                        <a:latin typeface="Arial" panose="020B0604020202020204" pitchFamily="34" charset="0"/>
                        <a:cs typeface="Arial" panose="020B0604020202020204" pitchFamily="34" charset="0"/>
                      </a:endParaRPr>
                    </a:p>
                  </a:txBody>
                  <a:tcPr marL="0" marR="0" marT="0" marB="0" anchor="ctr">
                    <a:noFill/>
                  </a:tcPr>
                </a:tc>
                <a:tc>
                  <a:txBody>
                    <a:bodyPr/>
                    <a:lstStyle/>
                    <a:p>
                      <a:pPr algn="ctr">
                        <a:spcAft>
                          <a:spcPts val="600"/>
                        </a:spcAft>
                      </a:pPr>
                      <a:r>
                        <a:rPr lang="en-US" sz="2000" b="1" dirty="0">
                          <a:solidFill>
                            <a:schemeClr val="tx1"/>
                          </a:solidFill>
                          <a:effectLst/>
                          <a:latin typeface="Arial" panose="020B0604020202020204" pitchFamily="34" charset="0"/>
                          <a:cs typeface="Arial" panose="020B0604020202020204" pitchFamily="34" charset="0"/>
                        </a:rPr>
                        <a:t>STRs do </a:t>
                      </a:r>
                      <a:r>
                        <a:rPr lang="en-US" sz="2000" b="1" i="1" dirty="0">
                          <a:solidFill>
                            <a:schemeClr val="tx1"/>
                          </a:solidFill>
                          <a:effectLst/>
                          <a:latin typeface="Arial" panose="020B0604020202020204" pitchFamily="34" charset="0"/>
                          <a:cs typeface="Arial" panose="020B0604020202020204" pitchFamily="34" charset="0"/>
                        </a:rPr>
                        <a:t>not</a:t>
                      </a:r>
                      <a:r>
                        <a:rPr lang="en-US" sz="2000" b="1" dirty="0">
                          <a:solidFill>
                            <a:schemeClr val="tx1"/>
                          </a:solidFill>
                          <a:effectLst/>
                          <a:latin typeface="Arial" panose="020B0604020202020204" pitchFamily="34" charset="0"/>
                          <a:cs typeface="Arial" panose="020B0604020202020204" pitchFamily="34" charset="0"/>
                        </a:rPr>
                        <a:t> include …</a:t>
                      </a:r>
                      <a:endParaRPr lang="en-US" sz="2000" dirty="0">
                        <a:solidFill>
                          <a:schemeClr val="tx1"/>
                        </a:solidFill>
                        <a:effectLst/>
                        <a:latin typeface="Arial" panose="020B0604020202020204" pitchFamily="34" charset="0"/>
                        <a:cs typeface="Arial" panose="020B0604020202020204" pitchFamily="34" charset="0"/>
                      </a:endParaRPr>
                    </a:p>
                  </a:txBody>
                  <a:tcPr marL="0" marR="0" marT="0" marB="0" anchor="ctr">
                    <a:noFill/>
                  </a:tcPr>
                </a:tc>
                <a:extLst>
                  <a:ext uri="{0D108BD9-81ED-4DB2-BD59-A6C34878D82A}">
                    <a16:rowId xmlns:a16="http://schemas.microsoft.com/office/drawing/2014/main" val="10000"/>
                  </a:ext>
                </a:extLst>
              </a:tr>
              <a:tr h="212568">
                <a:tc>
                  <a:txBody>
                    <a:bodyPr/>
                    <a:lstStyle/>
                    <a:p>
                      <a:pPr>
                        <a:spcAft>
                          <a:spcPts val="600"/>
                        </a:spcAft>
                        <a:buFont typeface="Arial"/>
                        <a:buNone/>
                      </a:pPr>
                      <a:endParaRPr lang="en-US" sz="2000" dirty="0">
                        <a:solidFill>
                          <a:schemeClr val="tx1"/>
                        </a:solidFill>
                        <a:effectLst/>
                        <a:latin typeface="Arial" panose="020B0604020202020204" pitchFamily="34" charset="0"/>
                        <a:cs typeface="Arial" panose="020B0604020202020204" pitchFamily="34" charset="0"/>
                      </a:endParaRPr>
                    </a:p>
                  </a:txBody>
                  <a:tcPr marL="0" marR="0" marT="0" marB="0" anchor="ctr">
                    <a:noFill/>
                  </a:tcPr>
                </a:tc>
                <a:tc>
                  <a:txBody>
                    <a:bodyPr/>
                    <a:lstStyle/>
                    <a:p>
                      <a:pPr>
                        <a:spcAft>
                          <a:spcPts val="600"/>
                        </a:spcAft>
                        <a:buFont typeface="Arial"/>
                        <a:buNone/>
                      </a:pPr>
                      <a:endParaRPr lang="en-US" sz="2000" dirty="0">
                        <a:solidFill>
                          <a:schemeClr val="tx1"/>
                        </a:solidFill>
                        <a:effectLst/>
                        <a:latin typeface="Arial" panose="020B0604020202020204" pitchFamily="34" charset="0"/>
                        <a:cs typeface="Arial" panose="020B0604020202020204" pitchFamily="34" charset="0"/>
                      </a:endParaRPr>
                    </a:p>
                  </a:txBody>
                  <a:tcPr marL="0" marR="0" marT="0" marB="0">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6155512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custDataLst>
              <p:tags r:id="rId1"/>
            </p:custDataLst>
          </p:nvPr>
        </p:nvSpPr>
        <p:spPr>
          <a:xfrm>
            <a:off x="0" y="793627"/>
            <a:ext cx="9144000" cy="1086867"/>
          </a:xfrm>
        </p:spPr>
        <p:txBody>
          <a:bodyPr/>
          <a:lstStyle/>
          <a:p>
            <a:r>
              <a:rPr lang="en-US" dirty="0">
                <a:latin typeface="Arial" panose="020B0604020202020204" pitchFamily="34" charset="0"/>
              </a:rPr>
              <a:t>Example: Enlistment Examination</a:t>
            </a:r>
          </a:p>
        </p:txBody>
      </p:sp>
      <p:pic>
        <p:nvPicPr>
          <p:cNvPr id="1026" name="Picture 2"/>
          <p:cNvPicPr>
            <a:picLocks noGrp="1" noChangeAspect="1" noChangeArrowheads="1"/>
          </p:cNvPicPr>
          <p:nvPr>
            <p:ph idx="1"/>
          </p:nvPr>
        </p:nvPicPr>
        <p:blipFill>
          <a:blip r:embed="rId6">
            <a:extLst>
              <a:ext uri="{28A0092B-C50C-407E-A947-70E740481C1C}">
                <a14:useLocalDpi xmlns:a14="http://schemas.microsoft.com/office/drawing/2010/main" val="0"/>
              </a:ext>
            </a:extLst>
          </a:blip>
          <a:stretch>
            <a:fillRect/>
          </a:stretch>
        </p:blipFill>
        <p:spPr bwMode="auto">
          <a:xfrm>
            <a:off x="882046" y="1880494"/>
            <a:ext cx="4955082" cy="4274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custDataLst>
              <p:tags r:id="rId2"/>
            </p:custDataLst>
          </p:nvPr>
        </p:nvSpPr>
        <p:spPr>
          <a:xfrm>
            <a:off x="6931152" y="6601974"/>
            <a:ext cx="2133600" cy="365125"/>
          </a:xfrm>
        </p:spPr>
        <p:txBody>
          <a:bodyPr/>
          <a:lstStyle/>
          <a:p>
            <a:pPr>
              <a:spcAft>
                <a:spcPts val="600"/>
              </a:spcAft>
            </a:pPr>
            <a:fld id="{7C414AED-89CE-4A48-8B2B-1B3A5C68EA2A}" type="slidenum">
              <a:rPr lang="en-US" smtClean="0"/>
              <a:pPr>
                <a:spcAft>
                  <a:spcPts val="600"/>
                </a:spcAft>
              </a:pPr>
              <a:t>8</a:t>
            </a:fld>
            <a:endParaRPr lang="en-US" dirty="0"/>
          </a:p>
        </p:txBody>
      </p:sp>
      <p:sp>
        <p:nvSpPr>
          <p:cNvPr id="6" name="Content Placeholder 1">
            <a:extLst>
              <a:ext uri="{FF2B5EF4-FFF2-40B4-BE49-F238E27FC236}">
                <a16:creationId xmlns:a16="http://schemas.microsoft.com/office/drawing/2014/main" id="{0EA78B66-1845-4172-994E-AEF02ED6C2F2}"/>
              </a:ext>
            </a:extLst>
          </p:cNvPr>
          <p:cNvSpPr txBox="1">
            <a:spLocks/>
          </p:cNvSpPr>
          <p:nvPr>
            <p:custDataLst>
              <p:tags r:id="rId3"/>
            </p:custDataLst>
          </p:nvPr>
        </p:nvSpPr>
        <p:spPr>
          <a:xfrm>
            <a:off x="6261861" y="1880494"/>
            <a:ext cx="2457406" cy="509479"/>
          </a:xfrm>
        </p:spPr>
        <p:txBody>
          <a:bodyPr/>
          <a:lstStyle>
            <a:lvl1pPr marL="0" indent="0" algn="l" defTabSz="514350" rtl="0" eaLnBrk="1" latinLnBrk="0" hangingPunct="1">
              <a:spcBef>
                <a:spcPct val="20000"/>
              </a:spcBef>
              <a:buFont typeface="Arial" panose="020B0604020202020204" pitchFamily="34" charset="0"/>
              <a:buNone/>
              <a:defRPr sz="1350" kern="1200">
                <a:solidFill>
                  <a:schemeClr val="tx1"/>
                </a:solidFill>
                <a:latin typeface="Arial" panose="020B0604020202020204" pitchFamily="34" charset="0"/>
                <a:ea typeface="+mn-ea"/>
                <a:cs typeface="Arial" panose="020B0604020202020204" pitchFamily="34" charset="0"/>
              </a:defRPr>
            </a:lvl1pPr>
            <a:lvl2pPr marL="257175" indent="0" algn="l" defTabSz="514350" rtl="0" eaLnBrk="1" latinLnBrk="0" hangingPunct="1">
              <a:spcBef>
                <a:spcPct val="20000"/>
              </a:spcBef>
              <a:buFont typeface="Arial" panose="020B0604020202020204" pitchFamily="34" charset="0"/>
              <a:buNone/>
              <a:defRPr sz="1350" b="0" i="0" u="none" kern="1200">
                <a:solidFill>
                  <a:schemeClr val="tx1"/>
                </a:solidFill>
                <a:latin typeface="Arial" panose="020B0604020202020204" pitchFamily="34" charset="0"/>
                <a:ea typeface="+mn-ea"/>
                <a:cs typeface="Arial" panose="020B0604020202020204" pitchFamily="34" charset="0"/>
              </a:defRPr>
            </a:lvl2pPr>
            <a:lvl3pPr marL="514350" indent="0" algn="l" defTabSz="514350" rtl="0" eaLnBrk="1" latinLnBrk="0" hangingPunct="1">
              <a:spcBef>
                <a:spcPct val="20000"/>
              </a:spcBef>
              <a:buFont typeface="Arial" panose="020B0604020202020204" pitchFamily="34" charset="0"/>
              <a:buNone/>
              <a:defRPr sz="1350" kern="1200">
                <a:solidFill>
                  <a:schemeClr val="tx1"/>
                </a:solidFill>
                <a:latin typeface="Arial" panose="020B0604020202020204" pitchFamily="34" charset="0"/>
                <a:ea typeface="+mn-ea"/>
                <a:cs typeface="Arial" panose="020B0604020202020204" pitchFamily="34" charset="0"/>
              </a:defRPr>
            </a:lvl3pPr>
            <a:lvl4pPr marL="771525" indent="0" algn="l" defTabSz="514350" rtl="0" eaLnBrk="1" latinLnBrk="0" hangingPunct="1">
              <a:spcBef>
                <a:spcPct val="20000"/>
              </a:spcBef>
              <a:buFont typeface="Arial" panose="020B0604020202020204" pitchFamily="34" charset="0"/>
              <a:buNone/>
              <a:defRPr sz="1350" kern="1200">
                <a:solidFill>
                  <a:schemeClr val="tx1"/>
                </a:solidFill>
                <a:latin typeface="Arial" panose="020B0604020202020204" pitchFamily="34" charset="0"/>
                <a:ea typeface="+mn-ea"/>
                <a:cs typeface="Arial" panose="020B0604020202020204" pitchFamily="34" charset="0"/>
              </a:defRPr>
            </a:lvl4pPr>
            <a:lvl5pPr marL="1028700" indent="0" algn="l" defTabSz="514350" rtl="0" eaLnBrk="1" latinLnBrk="0" hangingPunct="1">
              <a:spcBef>
                <a:spcPct val="20000"/>
              </a:spcBef>
              <a:buFont typeface="Arial" panose="020B0604020202020204" pitchFamily="34" charset="0"/>
              <a:buNone/>
              <a:defRPr sz="1350" kern="1200">
                <a:solidFill>
                  <a:schemeClr val="tx1"/>
                </a:solidFill>
                <a:latin typeface="Arial" panose="020B0604020202020204" pitchFamily="34" charset="0"/>
                <a:ea typeface="+mn-ea"/>
                <a:cs typeface="Arial" panose="020B0604020202020204" pitchFamily="34" charset="0"/>
              </a:defRPr>
            </a:lvl5pPr>
            <a:lvl6pPr marL="1414463"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9pPr>
          </a:lstStyle>
          <a:p>
            <a:pPr>
              <a:spcBef>
                <a:spcPts val="0"/>
              </a:spcBef>
              <a:spcAft>
                <a:spcPts val="600"/>
              </a:spcAft>
            </a:pPr>
            <a:r>
              <a:rPr lang="en-US" sz="2000" dirty="0"/>
              <a:t>DD Form 2808</a:t>
            </a:r>
          </a:p>
        </p:txBody>
      </p:sp>
    </p:spTree>
    <p:extLst>
      <p:ext uri="{BB962C8B-B14F-4D97-AF65-F5344CB8AC3E}">
        <p14:creationId xmlns:p14="http://schemas.microsoft.com/office/powerpoint/2010/main" val="33062158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custDataLst>
              <p:tags r:id="rId1"/>
            </p:custDataLst>
          </p:nvPr>
        </p:nvSpPr>
        <p:spPr>
          <a:xfrm>
            <a:off x="0" y="793627"/>
            <a:ext cx="9144000" cy="1086867"/>
          </a:xfrm>
        </p:spPr>
        <p:txBody>
          <a:bodyPr/>
          <a:lstStyle/>
          <a:p>
            <a:r>
              <a:rPr lang="en-US" dirty="0">
                <a:latin typeface="Arial" panose="020B0604020202020204" pitchFamily="34" charset="0"/>
              </a:rPr>
              <a:t>Example: Separation Examination</a:t>
            </a:r>
          </a:p>
        </p:txBody>
      </p:sp>
      <p:pic>
        <p:nvPicPr>
          <p:cNvPr id="2050" name="Picture 2"/>
          <p:cNvPicPr>
            <a:picLocks noGrp="1" noChangeAspect="1" noChangeArrowheads="1"/>
          </p:cNvPicPr>
          <p:nvPr>
            <p:ph idx="1"/>
          </p:nvPr>
        </p:nvPicPr>
        <p:blipFill>
          <a:blip r:embed="rId6">
            <a:extLst>
              <a:ext uri="{28A0092B-C50C-407E-A947-70E740481C1C}">
                <a14:useLocalDpi xmlns:a14="http://schemas.microsoft.com/office/drawing/2010/main" val="0"/>
              </a:ext>
            </a:extLst>
          </a:blip>
          <a:stretch>
            <a:fillRect/>
          </a:stretch>
        </p:blipFill>
        <p:spPr bwMode="auto">
          <a:xfrm>
            <a:off x="706661" y="1792957"/>
            <a:ext cx="4086493" cy="428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custDataLst>
              <p:tags r:id="rId2"/>
            </p:custDataLst>
          </p:nvPr>
        </p:nvSpPr>
        <p:spPr>
          <a:xfrm>
            <a:off x="6931152" y="6601974"/>
            <a:ext cx="2133600" cy="365125"/>
          </a:xfrm>
        </p:spPr>
        <p:txBody>
          <a:bodyPr/>
          <a:lstStyle/>
          <a:p>
            <a:pPr>
              <a:spcAft>
                <a:spcPts val="600"/>
              </a:spcAft>
            </a:pPr>
            <a:fld id="{7C414AED-89CE-4A48-8B2B-1B3A5C68EA2A}" type="slidenum">
              <a:rPr lang="en-US" smtClean="0"/>
              <a:pPr>
                <a:spcAft>
                  <a:spcPts val="600"/>
                </a:spcAft>
              </a:pPr>
              <a:t>9</a:t>
            </a:fld>
            <a:endParaRPr lang="en-US" dirty="0"/>
          </a:p>
        </p:txBody>
      </p:sp>
      <p:sp>
        <p:nvSpPr>
          <p:cNvPr id="2" name="Content Placeholder 1"/>
          <p:cNvSpPr>
            <a:spLocks noGrp="1"/>
          </p:cNvSpPr>
          <p:nvPr>
            <p:ph sz="half" idx="4294967295"/>
            <p:custDataLst>
              <p:tags r:id="rId3"/>
            </p:custDataLst>
          </p:nvPr>
        </p:nvSpPr>
        <p:spPr>
          <a:xfrm>
            <a:off x="5499815" y="1792957"/>
            <a:ext cx="3201733" cy="509588"/>
          </a:xfrm>
        </p:spPr>
        <p:txBody>
          <a:bodyPr/>
          <a:lstStyle/>
          <a:p>
            <a:pPr marL="0" indent="0">
              <a:spcBef>
                <a:spcPts val="0"/>
              </a:spcBef>
              <a:spcAft>
                <a:spcPts val="600"/>
              </a:spcAft>
              <a:buNone/>
            </a:pPr>
            <a:r>
              <a:rPr lang="en-US" sz="2000" dirty="0"/>
              <a:t>DD Form 2808</a:t>
            </a:r>
          </a:p>
        </p:txBody>
      </p:sp>
    </p:spTree>
    <p:extLst>
      <p:ext uri="{BB962C8B-B14F-4D97-AF65-F5344CB8AC3E}">
        <p14:creationId xmlns:p14="http://schemas.microsoft.com/office/powerpoint/2010/main" val="363886010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REFERENCE_ID" val="48c204b9-85cf-4293-91f0-ea4e2b879004"/>
  <p:tag name="ARTICULATE_REFERENCE_COUNT" val="0"/>
  <p:tag name="ARTICULATE_PLAYER_GLOSSARY_XML" val="&lt;?xml version=&quot;1.0&quot; encoding=&quot;utf-16&quot;?&gt;&lt;glossary xmlns:xsi=&quot;http://www.w3.org/2001/XMLSchema-instance&quot; xmlns:xsd=&quot;http://www.w3.org/2001/XMLSchema&quot;&gt;&lt;terms /&gt;&lt;/glossary&gt;"/>
  <p:tag name="ARTICULATE_USED_PAGE_ORIENTATION" val="1"/>
  <p:tag name="ARTICULATE_USED_PAGE_SIZE" val="7"/>
  <p:tag name="TAG_BACKING_FORM_KEY" val="3215762-c:\users\lynne\documents\appeals\vsr rvsr lay evidence final.pptx"/>
  <p:tag name="ARTICULATE_PRESENTER_VERSION" val="7"/>
  <p:tag name="ARTICULATE_PROJECT_OPEN" val="0"/>
  <p:tag name="ARTICULATE_SLIDE_COUNT" val="42"/>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3&quot;/&gt;&lt;lineCharCount val=&quot;12&quot;/&gt;&lt;lineCharCount val=&quot;13&quot;/&gt;&lt;lineCharCount val=&quot;11&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5&quot;/&gt;&lt;/TableIndex&gt;&lt;/ShapeTextInfo&gt;"/>
  <p:tag name="PRESENTER_DUMMYTAG" val="&lt;DummyForForceWrite&gt;&lt;/DummyForForceWrite&gt;"/>
  <p:tag name="HTML_SHAPEINFO" val="&lt;ThreeDShapeInfo&gt;&lt;uuid val=&quot;{257F5F79-148C-45C8-BD25-E724F5A91722}&quot;/&gt;&lt;isInvalidForFieldText val=&quot;0&quot;/&gt;&lt;Image&gt;&lt;filename val=&quot;C:\Users\User\AppData\Local\Temp\CP1159260062Session\CPTrustFolder1159260078\PPTImport115921402703\data\asimages\{257F5F79-148C-45C8-BD25-E724F5A91722}_1.png&quot;/&gt;&lt;left val=&quot;71&quot;/&gt;&lt;top val=&quot;288&quot;/&gt;&lt;width val=&quot;817&quot;/&gt;&lt;height val=&quot;135&quot;/&gt;&lt;hasText val=&quot;1&quot;/&gt;&lt;/Image&gt;&lt;/ThreeDShape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3&quot;/&gt;&lt;lineCharCount val=&quot;7&quot;/&gt;&lt;/TableIndex&gt;&lt;/ShapeTextInfo&gt;"/>
  <p:tag name="PRESENTER_DUMMYTAG" val="&lt;DummyForForceWrite&gt;&lt;/DummyForForceWrite&gt;"/>
  <p:tag name="HTML_SHAPEINFO" val="&lt;ThreeDShapeInfo&gt;&lt;uuid val=&quot;{E7E415EA-F832-410A-B41A-E5C21BCC8C38}&quot;/&gt;&lt;isInvalidForFieldText val=&quot;0&quot;/&gt;&lt;Image&gt;&lt;filename val=&quot;C:\Users\User\AppData\Local\Temp\CP1159260062Session\CPTrustFolder1159260078\PPTImport115921402703\data\asimages\{E7E415EA-F832-410A-B41A-E5C21BCC8C38}_1.png&quot;/&gt;&lt;left val=&quot;71&quot;/&gt;&lt;top val=&quot;491&quot;/&gt;&lt;width val=&quot;249&quot;/&gt;&lt;height val=&quot;93&quot;/&gt;&lt;hasText val=&quot;1&quot;/&gt;&lt;/Image&gt;&lt;/ThreeDShape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PRESENTER_DUMMYTAG" val="&lt;DummyForForceWrite&gt;&lt;/DummyForForceWrite&gt;"/>
  <p:tag name="HTML_SHAPEINFO" val="&lt;ThreeDShapeInfo&gt;&lt;uuid val=&quot;{8A990A2B-F052-49A4-B358-7C9A60F17E5D}&quot;/&gt;&lt;isInvalidForFieldText val=&quot;0&quot;/&gt;&lt;Image&gt;&lt;filename val=&quot;C:\Users\User\AppData\Local\Temp\CP1159260062Session\CPTrustFolder1159260078\PPTImport115921402703\data\asimages\{8A990A2B-F052-49A4-B358-7C9A60F17E5D}_1.png&quot;/&gt;&lt;left val=&quot;639&quot;/&gt;&lt;top val=&quot;491&quot;/&gt;&lt;width val=&quot;249&quot;/&gt;&lt;height val=&quot;92&quot;/&gt;&lt;hasText val=&quot;1&quot;/&gt;&lt;/Image&gt;&lt;/ThreeDShape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HTML_SHAPEINFO" val="&lt;ThreeDShapeInfo&gt;&lt;uuid val=&quot;{7926EE51-4578-4B79-9EC8-98755A3E1918}&quot;/&gt;&lt;isInvalidForFieldText val=&quot;0&quot;/&gt;&lt;Image&gt;&lt;filename val=&quot;C:\Users\User\AppData\Local\Temp\CP1159260062Session\CPTrustFolder1159260078\PPTImport115921402703\data\asimages\{7926EE51-4578-4B79-9EC8-98755A3E1918}_2.png&quot;/&gt;&lt;left val=&quot;0&quot;/&gt;&lt;top val=&quot;76&quot;/&gt;&lt;width val=&quot;961&quot;/&gt;&lt;height val=&quot;122&quot;/&gt;&lt;hasText val=&quot;1&quot;/&gt;&lt;/Image&gt;&lt;/ThreeDShape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77&quot;/&gt;&lt;lineCharCount val=&quot;68&quot;/&gt;&lt;lineCharCount val=&quot;9&quot;/&gt;&lt;/TableIndex&gt;&lt;/ShapeTextInfo&gt;"/>
  <p:tag name="HTML_SHAPEINFO" val="&lt;ThreeDShapeInfo&gt;&lt;uuid val=&quot;{544B3C6B-9A24-4D5C-844D-4B09A9E80883}&quot;/&gt;&lt;isInvalidForFieldText val=&quot;0&quot;/&gt;&lt;Image&gt;&lt;filename val=&quot;C:\Users\User\AppData\Local\Temp\CP1159260062Session\CPTrustFolder1159260078\PPTImport115921402703\data\asimages\{544B3C6B-9A24-4D5C-844D-4B09A9E80883}_2.png&quot;/&gt;&lt;left val=&quot;40&quot;/&gt;&lt;top val=&quot;212&quot;/&gt;&lt;width val=&quot;884&quot;/&gt;&lt;height val=&quot;415&quot;/&gt;&lt;hasText val=&quot;1&quot;/&gt;&lt;/Image&gt;&lt;/ThreeDShape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9E5C1475-E603-4F61-872C-0AED2B0035E1}&quot;/&gt;&lt;isInvalidForFieldText val=&quot;0&quot;/&gt;&lt;Image&gt;&lt;filename val=&quot;C:\Users\User\AppData\Local\Temp\CP1159260062Session\CPTrustFolder1159260078\PPTImport115921402703\data\asimages\{9E5C1475-E603-4F61-872C-0AED2B0035E1}_2.png&quot;/&gt;&lt;left val=&quot;727&quot;/&gt;&lt;top val=&quot;687&quot;/&gt;&lt;width val=&quot;226&quot;/&gt;&lt;height val=&quot;45&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6CFE0079-2FC8-4B50-9267-B8A59763E555}&quot;/&gt;&lt;isInvalidForFieldText val=&quot;0&quot;/&gt;&lt;Image&gt;&lt;filename val=&quot;C:\Users\User\AppData\Local\Temp\CP1159260062Session\CPTrustFolder1159260078\PPTImport115921402703\data\asimages\{6CFE0079-2FC8-4B50-9267-B8A59763E555}_3.png&quot;/&gt;&lt;left val=&quot;0&quot;/&gt;&lt;top val=&quot;76&quot;/&gt;&lt;width val=&quot;961&quot;/&gt;&lt;height val=&quot;122&quot;/&gt;&lt;hasText val=&quot;1&quot;/&gt;&lt;/Image&gt;&lt;/ThreeDShape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40&quot;/&gt;&lt;lineCharCount val=&quot;66&quot;/&gt;&lt;lineCharCount val=&quot;8&quot;/&gt;&lt;lineCharCount val=&quot;68&quot;/&gt;&lt;lineCharCount val=&quot;34&quot;/&gt;&lt;lineCharCount val=&quot;69&quot;/&gt;&lt;lineCharCount val=&quot;21&quot;/&gt;&lt;lineCharCount val=&quot;68&quot;/&gt;&lt;lineCharCount val=&quot;43&quot;/&gt;&lt;lineCharCount val=&quot;64&quot;/&gt;&lt;lineCharCount val=&quot;13&quot;/&gt;&lt;/TableIndex&gt;&lt;/ShapeTextInfo&gt;"/>
  <p:tag name="HTML_SHAPEINFO" val="&lt;ThreeDShapeInfo&gt;&lt;uuid val=&quot;{F86F45F1-1CC0-4177-A6B3-B4ECF6EF23D8}&quot;/&gt;&lt;isInvalidForFieldText val=&quot;0&quot;/&gt;&lt;Image&gt;&lt;filename val=&quot;C:\Users\User\AppData\Local\Temp\CP1159260062Session\CPTrustFolder1159260078\PPTImport115921402703\data\asimages\{F86F45F1-1CC0-4177-A6B3-B4ECF6EF23D8}_3.png&quot;/&gt;&lt;left val=&quot;42&quot;/&gt;&lt;top val=&quot;212&quot;/&gt;&lt;width val=&quot;870&quot;/&gt;&lt;height val=&quot;417&quot;/&gt;&lt;hasText val=&quot;1&quot;/&gt;&lt;/Image&gt;&lt;/ThreeDShape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4850A2EF-189C-4835-AA53-6B3E44B2AB88}&quot;/&gt;&lt;isInvalidForFieldText val=&quot;0&quot;/&gt;&lt;Image&gt;&lt;filename val=&quot;C:\Users\User\AppData\Local\Temp\CP1159260062Session\CPTrustFolder1159260078\PPTImport115921402703\data\asimages\{4850A2EF-189C-4835-AA53-6B3E44B2AB88}_3.png&quot;/&gt;&lt;left val=&quot;727&quot;/&gt;&lt;top val=&quot;687&quot;/&gt;&lt;width val=&quot;226&quot;/&gt;&lt;height val=&quot;45&quot;/&gt;&lt;hasText val=&quot;1&quot;/&gt;&lt;/Image&gt;&lt;/ThreeDShape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40&quot;/&gt;&lt;lineCharCount val=&quot;6&quot;/&gt;&lt;/TableIndex&gt;&lt;/ShapeTextInfo&gt;"/>
  <p:tag name="HTML_SHAPEINFO" val="&lt;ThreeDShapeInfo&gt;&lt;uuid val=&quot;{77A3CA65-571B-40E2-A3C2-8E9BAEDD0740}&quot;/&gt;&lt;isInvalidForFieldText val=&quot;0&quot;/&gt;&lt;Image&gt;&lt;filename val=&quot;C:\Users\User\AppData\Local\Temp\CP1159260062Session\CPTrustFolder1159260078\PPTImport115921402703\data\asimages\{77A3CA65-571B-40E2-A3C2-8E9BAEDD0740}_4.png&quot;/&gt;&lt;left val=&quot;0&quot;/&gt;&lt;top val=&quot;76&quot;/&gt;&lt;width val=&quot;961&quot;/&gt;&lt;height val=&quot;124&quot;/&gt;&lt;hasText val=&quot;1&quot;/&gt;&lt;/Image&gt;&lt;/ThreeDShape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62&quot;/&gt;&lt;lineCharCount val=&quot;1&quot;/&gt;&lt;lineCharCount val=&quot;1&quot;/&gt;&lt;/TableIndex&gt;&lt;/ShapeTextInfo&gt;"/>
  <p:tag name="HTML_SHAPEINFO" val="&lt;ThreeDShapeInfo&gt;&lt;uuid val=&quot;{BF82A8DC-E993-462C-A8A2-FAD29D493263}&quot;/&gt;&lt;isInvalidForFieldText val=&quot;0&quot;/&gt;&lt;Image&gt;&lt;filename val=&quot;C:\Users\User\AppData\Local\Temp\CP1159260062Session\CPTrustFolder1159260078\PPTImport115921402703\data\asimages\{BF82A8DC-E993-462C-A8A2-FAD29D493263}_4.png&quot;/&gt;&lt;left val=&quot;40&quot;/&gt;&lt;top val=&quot;212&quot;/&gt;&lt;width val=&quot;871&quot;/&gt;&lt;height val=&quot;415&quot;/&gt;&lt;hasText val=&quot;1&quot;/&gt;&lt;/Image&gt;&lt;/ThreeDShape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945EA041-8D39-4DE4-B994-C2745D09E63D}&quot;/&gt;&lt;isInvalidForFieldText val=&quot;0&quot;/&gt;&lt;Image&gt;&lt;filename val=&quot;C:\Users\User\AppData\Local\Temp\CP1159260062Session\CPTrustFolder1159260078\PPTImport115921402703\data\asimages\{945EA041-8D39-4DE4-B994-C2745D09E63D}_4.png&quot;/&gt;&lt;left val=&quot;727&quot;/&gt;&lt;top val=&quot;687&quot;/&gt;&lt;width val=&quot;226&quot;/&gt;&lt;height val=&quot;45&quot;/&gt;&lt;hasText val=&quot;1&quot;/&gt;&lt;/Image&gt;&lt;/ThreeDShape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69&quot;/&gt;&lt;lineCharCount val=&quot;76&quot;/&gt;&lt;lineCharCount val=&quot;69&quot;/&gt;&lt;lineCharCount val=&quot;67&quot;/&gt;&lt;lineCharCount val=&quot;70&quot;/&gt;&lt;lineCharCount val=&quot;73&quot;/&gt;&lt;lineCharCount val=&quot;10&quot;/&gt;&lt;/TableIndex&gt;&lt;/ShapeTextInfo&gt;"/>
  <p:tag name="HTML_SHAPEINFO" val="&lt;ThreeDShapeInfo&gt;&lt;uuid val=&quot;{775A0446-28DA-40F7-9A1E-BF31E8B1C959}&quot;/&gt;&lt;isInvalidForFieldText val=&quot;0&quot;/&gt;&lt;Image&gt;&lt;filename val=&quot;C:\Users\User\AppData\Local\Temp\CP1159260062Session\CPTrustFolder1159260078\PPTImport115921402703\data\asimages\{775A0446-28DA-40F7-9A1E-BF31E8B1C959}_4.png&quot;/&gt;&lt;left val=&quot;42&quot;/&gt;&lt;top val=&quot;307&quot;/&gt;&lt;width val=&quot;850&quot;/&gt;&lt;height val=&quot;258&quot;/&gt;&lt;hasText val=&quot;1&quot;/&gt;&lt;/Image&gt;&lt;/ThreeDShapeInfo&gt;"/>
</p:tagLst>
</file>

<file path=ppt/tags/tag27.xml><?xml version="1.0" encoding="utf-8"?>
<p:tagLst xmlns:a="http://schemas.openxmlformats.org/drawingml/2006/main" xmlns:r="http://schemas.openxmlformats.org/officeDocument/2006/relationships" xmlns:p="http://schemas.openxmlformats.org/presentationml/2006/main">
  <p:tag name="ARTICULATE_NAV_LEVEL" val="1"/>
  <p:tag name="ARTICULATE_SLIDE_PRESENTER_GUID" val="dcf31de8-c63a-45fa-8e92-a23f3dd0511b"/>
  <p:tag name="ARTICULATE_SLIDE_PAUSE" val="1"/>
  <p:tag name="ARTICULATE_LOCK_SLIDE" val="0"/>
  <p:tag name="ARTICULATE_HIDE_SLIDE" val="0"/>
  <p:tag name="ARTICULATE_PLAYER_CONTROL_PREVIOUS" val="True"/>
  <p:tag name="ARTICULATE_PLAYER_CONTROL_NEXT" val="True"/>
  <p:tag name="AUDIO_ID" val="256"/>
  <p:tag name="ARTICULATE_USED_LAYOUT" val="1"/>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5&quot;/&gt;&lt;/TableIndex&gt;&lt;/ShapeTextInfo&gt;"/>
  <p:tag name="HTML_SHAPEINFO" val="&lt;ThreeDShapeInfo&gt;&lt;uuid val=&quot;{8EFEBDF7-7063-4BC8-A1A3-A6DF3DEF884D}&quot;/&gt;&lt;isInvalidForFieldText val=&quot;0&quot;/&gt;&lt;Image&gt;&lt;filename val=&quot;C:\Users\User\AppData\Local\Temp\CP1159260062Session\CPTrustFolder1159260078\PPTImport115921402703\data\asimages\{8EFEBDF7-7063-4BC8-A1A3-A6DF3DEF884D}_5.png&quot;/&gt;&lt;left val=&quot;0&quot;/&gt;&lt;top val=&quot;76&quot;/&gt;&lt;width val=&quot;961&quot;/&gt;&lt;height val=&quot;122&quot;/&gt;&lt;hasText val=&quot;1&quot;/&gt;&lt;/Image&gt;&lt;/ThreeDShape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4&quot;/&gt;&lt;/TableIndex&gt;&lt;/ShapeTextInfo&gt;"/>
  <p:tag name="HTML_SHAPEINFO" val="&lt;ThreeDShapeInfo&gt;&lt;uuid val=&quot;{B9C5B7DF-FB30-482C-9531-D30ECA643499}&quot;/&gt;&lt;isInvalidForFieldText val=&quot;0&quot;/&gt;&lt;Image&gt;&lt;filename val=&quot;C:\Users\User\AppData\Local\Temp\CP1159260062Session\CPTrustFolder1159260078\PPTImport115921402703\data\asimages\{B9C5B7DF-FB30-482C-9531-D30ECA643499}_5.png&quot;/&gt;&lt;left val=&quot;45&quot;/&gt;&lt;top val=&quot;184&quot;/&gt;&lt;width val=&quot;871&quot;/&gt;&lt;height val=&quot;57&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5D24CC29-FC58-4791-804E-8118D504BE58}&quot;/&gt;&lt;isInvalidForFieldText val=&quot;0&quot;/&gt;&lt;Image&gt;&lt;filename val=&quot;C:\Users\User\AppData\Local\Temp\CP1159260062Session\CPTrustFolder1159260078\PPTImport115921402703\data\asimages\{5D24CC29-FC58-4791-804E-8118D504BE58}_5.png&quot;/&gt;&lt;left val=&quot;727&quot;/&gt;&lt;top val=&quot;687&quot;/&gt;&lt;width val=&quot;226&quot;/&gt;&lt;height val=&quot;45&quot;/&gt;&lt;hasText val=&quot;1&quot;/&gt;&lt;/Image&gt;&lt;/ThreeDShape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55&quot;/&gt;&lt;lineCharCount val=&quot;35&quot;/&gt;&lt;lineCharCount val=&quot;55&quot;/&gt;&lt;lineCharCount val=&quot;59&quot;/&gt;&lt;/TableIndex&gt;&lt;/ShapeTextInfo&gt;"/>
  <p:tag name="HTML_SHAPEINFO" val="&lt;ThreeDShapeInfo&gt;&lt;uuid val=&quot;{3AB85CCB-72EA-4EFC-8680-CBAFD39BF8F1}&quot;/&gt;&lt;isInvalidForFieldText val=&quot;0&quot;/&gt;&lt;Image&gt;&lt;filename val=&quot;C:\Users\User\AppData\Local\Temp\CP1159260062Session\CPTrustFolder1159260078\PPTImport115921402703\data\asimages\{3AB85CCB-72EA-4EFC-8680-CBAFD39BF8F1}_5.png&quot;/&gt;&lt;left val=&quot;47&quot;/&gt;&lt;top val=&quot;232&quot;/&gt;&lt;width val=&quot;865&quot;/&gt;&lt;height val=&quot;161&quot;/&gt;&lt;hasText val=&quot;1&quot;/&gt;&lt;/Image&gt;&lt;/ThreeDShape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 name="HTML_SHAPEINFO" val="&lt;ThreeDShapeInfo&gt;&lt;uuid val=&quot;{FB8A3218-06CA-40A9-96DE-FEF8A9ACC27A}&quot;/&gt;&lt;isInvalidForFieldText val=&quot;0&quot;/&gt;&lt;Image&gt;&lt;filename val=&quot;C:\Users\User\AppData\Local\Temp\CP1159260062Session\CPTrustFolder1159260078\PPTImport115921402703\data\asimages\{FB8A3218-06CA-40A9-96DE-FEF8A9ACC27A}_5.png&quot;/&gt;&lt;left val=&quot;46&quot;/&gt;&lt;top val=&quot;378&quot;/&gt;&lt;width val=&quot;866&quot;/&gt;&lt;height val=&quot;57&quot;/&gt;&lt;hasText val=&quot;1&quot;/&gt;&lt;/Image&gt;&lt;/ThreeDShape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60&quot;/&gt;&lt;lineCharCount val=&quot;29&quot;/&gt;&lt;lineCharCount val=&quot;23&quot;/&gt;&lt;/TableIndex&gt;&lt;/ShapeTextInfo&gt;"/>
  <p:tag name="HTML_SHAPEINFO" val="&lt;ThreeDShapeInfo&gt;&lt;uuid val=&quot;{A6EA5C14-9B46-481D-8C30-08B39C3B9057}&quot;/&gt;&lt;isInvalidForFieldText val=&quot;0&quot;/&gt;&lt;Image&gt;&lt;filename val=&quot;C:\Users\User\AppData\Local\Temp\CP1159260062Session\CPTrustFolder1159260078\PPTImport115921402703\data\asimages\{A6EA5C14-9B46-481D-8C30-08B39C3B9057}_5.png&quot;/&gt;&lt;left val=&quot;48&quot;/&gt;&lt;top val=&quot;420&quot;/&gt;&lt;width val=&quot;831&quot;/&gt;&lt;height val=&quot;129&quot;/&gt;&lt;hasText val=&quot;1&quot;/&gt;&lt;/Image&gt;&lt;/ThreeDShape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55&quot;/&gt;&lt;lineCharCount val=&quot;57&quot;/&gt;&lt;lineCharCount val=&quot;52&quot;/&gt;&lt;/TableIndex&gt;&lt;/ShapeTextInfo&gt;"/>
  <p:tag name="HTML_SHAPEINFO" val="&lt;ThreeDShapeInfo&gt;&lt;uuid val=&quot;{09A13CE1-CB6B-44AD-9D32-DEFA8003298B}&quot;/&gt;&lt;isInvalidForFieldText val=&quot;0&quot;/&gt;&lt;Image&gt;&lt;filename val=&quot;C:\Users\User\AppData\Local\Temp\CP1159260062Session\CPTrustFolder1159260078\PPTImport115921402703\data\asimages\{09A13CE1-CB6B-44AD-9D32-DEFA8003298B}_5.png&quot;/&gt;&lt;left val=&quot;47&quot;/&gt;&lt;top val=&quot;532&quot;/&gt;&lt;width val=&quot;839&quot;/&gt;&lt;height val=&quot;129&quot;/&gt;&lt;hasText val=&quot;1&quot;/&gt;&lt;/Image&gt;&lt;/ThreeDShape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2&quot;/&gt;&lt;/TableIndex&gt;&lt;/ShapeTextInfo&gt;"/>
  <p:tag name="HTML_SHAPEINFO" val="&lt;ThreeDShapeInfo&gt;&lt;uuid val=&quot;{76B42DAB-8E11-401F-A908-B5EEDB914A95}&quot;/&gt;&lt;isInvalidForFieldText val=&quot;0&quot;/&gt;&lt;Image&gt;&lt;filename val=&quot;C:\Users\User\AppData\Local\Temp\CP1159260062Session\CPTrustFolder1159260078\PPTImport115921402703\data\asimages\{76B42DAB-8E11-401F-A908-B5EEDB914A95}_6.png&quot;/&gt;&lt;left val=&quot;0&quot;/&gt;&lt;top val=&quot;76&quot;/&gt;&lt;width val=&quot;961&quot;/&gt;&lt;height val=&quot;122&quot;/&gt;&lt;hasText val=&quot;1&quot;/&gt;&lt;/Image&gt;&lt;/ThreeDShapeInfo&gt;"/>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7&quot;/&gt;&lt;/TableIndex&gt;&lt;/ShapeTextInfo&gt;"/>
  <p:tag name="HTML_SHAPEINFO" val="&lt;ThreeDShapeInfo&gt;&lt;uuid val=&quot;{A9D2F0A8-59FC-42BF-8162-6FC1720D1CB8}&quot;/&gt;&lt;isInvalidForFieldText val=&quot;0&quot;/&gt;&lt;Image&gt;&lt;filename val=&quot;C:\Users\User\AppData\Local\Temp\CP1159260062Session\CPTrustFolder1159260078\PPTImport115921402703\data\asimages\{A9D2F0A8-59FC-42BF-8162-6FC1720D1CB8}_6.png&quot;/&gt;&lt;left val=&quot;42&quot;/&gt;&lt;top val=&quot;207&quot;/&gt;&lt;width val=&quot;870&quot;/&gt;&lt;height val=&quot;57&quot;/&gt;&lt;hasText val=&quot;1&quot;/&gt;&lt;/Image&gt;&lt;/ThreeDShapeInfo&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E5EA2A26-A866-4A8A-BCC1-6046338ED30F}&quot;/&gt;&lt;isInvalidForFieldText val=&quot;0&quot;/&gt;&lt;Image&gt;&lt;filename val=&quot;C:\Users\User\AppData\Local\Temp\CP1159260062Session\CPTrustFolder1159260078\PPTImport115921402703\data\asimages\{E5EA2A26-A866-4A8A-BCC1-6046338ED30F}_6.png&quot;/&gt;&lt;left val=&quot;727&quot;/&gt;&lt;top val=&quot;687&quot;/&gt;&lt;width val=&quot;226&quot;/&gt;&lt;height val=&quot;45&quot;/&gt;&lt;hasText val=&quot;1&quot;/&gt;&lt;/Image&gt;&lt;/ThreeDShapeInfo&gt;"/>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85&quot;/&gt;&lt;lineCharCount val=&quot;41&quot;/&gt;&lt;/TableIndex&gt;&lt;/ShapeTextInfo&gt;"/>
  <p:tag name="HTML_SHAPEINFO" val="&lt;ThreeDShapeInfo&gt;&lt;uuid val=&quot;{BDAE1C17-0BBA-4E5E-8180-0AC7B826E22E}&quot;/&gt;&lt;isInvalidForFieldText val=&quot;0&quot;/&gt;&lt;Image&gt;&lt;filename val=&quot;C:\Users\User\AppData\Local\Temp\CP1159260062Session\CPTrustFolder1159260078\PPTImport115921402703\data\asimages\{BDAE1C17-0BBA-4E5E-8180-0AC7B826E22E}_6.png&quot;/&gt;&lt;left val=&quot;49&quot;/&gt;&lt;top val=&quot;252&quot;/&gt;&lt;width val=&quot;858&quot;/&gt;&lt;height val=&quot;72&quot;/&gt;&lt;hasText val=&quot;1&quot;/&gt;&lt;/Image&gt;&lt;/ThreeDShapeInfo&gt;"/>
</p:tagLst>
</file>

<file path=ppt/tags/tag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47&quot;/&gt;&lt;lineCharCount val=&quot;41&quot;/&gt;&lt;lineCharCount val=&quot;43&quot;/&gt;&lt;lineCharCount val=&quot;40&quot;/&gt;&lt;lineCharCount val=&quot;52&quot;/&gt;&lt;lineCharCount val=&quot;81&quot;/&gt;&lt;lineCharCount val=&quot;19&quot;/&gt;&lt;lineCharCount val=&quot;1&quot;/&gt;&lt;/TableIndex&gt;&lt;/ShapeTextInfo&gt;"/>
  <p:tag name="HTML_SHAPEINFO" val="&lt;ThreeDShapeInfo&gt;&lt;uuid val=&quot;{250EB24C-25D3-440E-8E2A-7E7F7F529BA9}&quot;/&gt;&lt;isInvalidForFieldText val=&quot;0&quot;/&gt;&lt;Image&gt;&lt;filename val=&quot;C:\Users\User\AppData\Local\Temp\CP1159260062Session\CPTrustFolder1159260078\PPTImport115921402703\data\asimages\{250EB24C-25D3-440E-8E2A-7E7F7F529BA9}_6.png&quot;/&gt;&lt;left val=&quot;49&quot;/&gt;&lt;top val=&quot;315&quot;/&gt;&lt;width val=&quot;840&quot;/&gt;&lt;height val=&quot;305&quot;/&gt;&lt;hasText val=&quot;1&quot;/&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1&quot;/&gt;&lt;/TableIndex&gt;&lt;/ShapeTextInfo&gt;"/>
  <p:tag name="HTML_SHAPEINFO" val="&lt;ThreeDShapeInfo&gt;&lt;uuid val=&quot;{72140A3F-55D4-4CF0-A002-C57F4D23A42C}&quot;/&gt;&lt;isInvalidForFieldText val=&quot;0&quot;/&gt;&lt;Image&gt;&lt;filename val=&quot;C:\Users\User\AppData\Local\Temp\CP1159260062Session\CPTrustFolder1159260078\PPTImport115921402703\data\asimages\{72140A3F-55D4-4CF0-A002-C57F4D23A42C}_6.png&quot;/&gt;&lt;left val=&quot;49&quot;/&gt;&lt;top val=&quot;546&quot;/&gt;&lt;width val=&quot;840&quot;/&gt;&lt;height val=&quot;46&quot;/&gt;&lt;hasText val=&quot;1&quot;/&gt;&lt;/Image&gt;&lt;/ThreeDShapeInfo&gt;"/>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2&quot;/&gt;&lt;/TableIndex&gt;&lt;/ShapeTextInfo&gt;"/>
  <p:tag name="HTML_SHAPEINFO" val="&lt;ThreeDShapeInfo&gt;&lt;uuid val=&quot;{A40991C6-CC52-44F1-B1C2-FC52C715EBA0}&quot;/&gt;&lt;isInvalidForFieldText val=&quot;0&quot;/&gt;&lt;Image&gt;&lt;filename val=&quot;C:\Users\User\AppData\Local\Temp\CP1159260062Session\CPTrustFolder1159260078\PPTImport115921402703\data\asimages\{A40991C6-CC52-44F1-B1C2-FC52C715EBA0}_7.png&quot;/&gt;&lt;left val=&quot;0&quot;/&gt;&lt;top val=&quot;76&quot;/&gt;&lt;width val=&quot;961&quot;/&gt;&lt;height val=&quot;122&quot;/&gt;&lt;hasText val=&quot;1&quot;/&gt;&lt;/Image&gt;&lt;/ThreeDShapeInfo&gt;"/>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2&quot;/&gt;&lt;lineCharCount val=&quot;40&quot;/&gt;&lt;lineCharCount val=&quot;36&quot;/&gt;&lt;lineCharCount val=&quot;36&quot;/&gt;&lt;lineCharCount val=&quot;37&quot;/&gt;&lt;lineCharCount val=&quot;35&quot;/&gt;&lt;lineCharCount val=&quot;8&quot;/&gt;&lt;lineCharCount val=&quot;33&quot;/&gt;&lt;lineCharCount val=&quot;10&quot;/&gt;&lt;lineCharCount val=&quot;30&quot;/&gt;&lt;lineCharCount val=&quot;18&quot;/&gt;&lt;lineCharCount val=&quot;18&quot;/&gt;&lt;lineCharCount val=&quot;31&quot;/&gt;&lt;lineCharCount val=&quot;33&quot;/&gt;&lt;lineCharCount val=&quot;20&quot;/&gt;&lt;lineCharCount val=&quot;38&quot;/&gt;&lt;lineCharCount val=&quot;9&quot;/&gt;&lt;lineCharCount val=&quot;16&quot;/&gt;&lt;lineCharCount val=&quot;26&quot;/&gt;&lt;lineCharCount val=&quot;37&quot;/&gt;&lt;lineCharCount val=&quot;35&quot;/&gt;&lt;lineCharCount val=&quot;27&quot;/&gt;&lt;lineCharCount val=&quot;12&quot;/&gt;&lt;/TableIndex&gt;&lt;/ShapeTextInfo&gt;"/>
  <p:tag name="HTML_SHAPEINFO" val="&lt;ThreeDShapeInfo&gt;&lt;uuid val=&quot;{1FB7B945-1CDA-4FB5-B68F-BB3F4B004324}&quot;/&gt;&lt;isInvalidForFieldText val=&quot;0&quot;/&gt;&lt;Image&gt;&lt;filename val=&quot;C:\Users\User\AppData\Local\Temp\CP1159260062Session\CPTrustFolder1159260078\PPTImport115921402703\data\asimages\{1FB7B945-1CDA-4FB5-B68F-BB3F4B004324}_7.png&quot;/&gt;&lt;left val=&quot;28&quot;/&gt;&lt;top val=&quot;196&quot;/&gt;&lt;width val=&quot;874&quot;/&gt;&lt;height val=&quot;473&quot;/&gt;&lt;hasText val=&quot;1&quot;/&gt;&lt;/Image&gt;&lt;/ThreeDShapeInfo&gt;"/>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08FA15FF-7621-4364-858D-20BA992C87A0}&quot;/&gt;&lt;isInvalidForFieldText val=&quot;0&quot;/&gt;&lt;Image&gt;&lt;filename val=&quot;C:\Users\User\AppData\Local\Temp\CP1159260062Session\CPTrustFolder1159260078\PPTImport115921402703\data\asimages\{08FA15FF-7621-4364-858D-20BA992C87A0}_7.png&quot;/&gt;&lt;left val=&quot;727&quot;/&gt;&lt;top val=&quot;687&quot;/&gt;&lt;width val=&quot;226&quot;/&gt;&lt;height val=&quot;45&quot;/&gt;&lt;hasText val=&quot;1&quot;/&gt;&lt;/Image&gt;&lt;/ThreeDShapeInfo&gt;"/>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1&quot;/&gt;&lt;/TableIndex&gt;&lt;TableIndex row=&quot;1&quot; col=&quot;2&quot;&gt;&lt;linesCount val=&quot;1&quot;/&gt;&lt;lineCharCount val=&quot;21&quot;/&gt;&lt;/TableIndex&gt;&lt;TableIndex row=&quot;2&quot; col=&quot;1&quot;&gt;&lt;linesCount val=&quot;0&quot;/&gt;&lt;/TableIndex&gt;&lt;TableIndex row=&quot;2&quot; col=&quot;2&quot;&gt;&lt;linesCount val=&quot;0&quot;/&gt;&lt;/TableIndex&gt;&lt;/ShapeTextInfo&gt;"/>
  <p:tag name="PRESENTER_SHAPEINFO" val="&lt;ThreeDShapeInfo&gt;&lt;uuid val=&quot;{EDDE357D-EB26-444B-9FDA-D4604B26E506}&quot;/&gt;&lt;isInvalidForFieldText val=&quot;0&quot;/&gt;&lt;Image&gt;&lt;filename val=&quot;C:\Users\User\AppData\Local\Temp\CP1159260062Session\CPTrustFolder1159260078\PPTImport115921402703\data\asimages\{EDDE357D-EB26-444B-9FDA-D4604B26E506}_7.png&quot;/&gt;&lt;left val=&quot;42&quot;/&gt;&lt;top val=&quot;156&quot;/&gt;&lt;width val=&quot;877&quot;/&gt;&lt;height val=&quot;74&quot;/&gt;&lt;hasText val=&quot;1&quot;/&gt;&lt;/Image&gt;&lt;/ThreeDShapeInfo&gt;"/>
</p:tagLst>
</file>

<file path=ppt/tags/tag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1&quot;/&gt;&lt;/TableIndex&gt;&lt;/ShapeTextInfo&gt;"/>
  <p:tag name="HTML_SHAPEINFO" val="&lt;ThreeDShapeInfo&gt;&lt;uuid val=&quot;{C8E23D5D-C051-48B1-AFF7-D5F5948CCB7D}&quot;/&gt;&lt;isInvalidForFieldText val=&quot;0&quot;/&gt;&lt;Image&gt;&lt;filename val=&quot;C:\Users\User\AppData\Local\Temp\CP1159260062Session\CPTrustFolder1159260078\PPTImport115921402703\data\asimages\{C8E23D5D-C051-48B1-AFF7-D5F5948CCB7D}_8.png&quot;/&gt;&lt;left val=&quot;0&quot;/&gt;&lt;top val=&quot;76&quot;/&gt;&lt;width val=&quot;961&quot;/&gt;&lt;height val=&quot;122&quot;/&gt;&lt;hasText val=&quot;1&quot;/&gt;&lt;/Image&gt;&lt;/ThreeDShapeInfo&gt;"/>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824F0765-B8DE-4DEA-8382-79FF3801207B}&quot;/&gt;&lt;isInvalidForFieldText val=&quot;0&quot;/&gt;&lt;Image&gt;&lt;filename val=&quot;C:\Users\User\AppData\Local\Temp\CP1159260062Session\CPTrustFolder1159260078\PPTImport115921402703\data\asimages\{824F0765-B8DE-4DEA-8382-79FF3801207B}_8.png&quot;/&gt;&lt;left val=&quot;727&quot;/&gt;&lt;top val=&quot;687&quot;/&gt;&lt;width val=&quot;226&quot;/&gt;&lt;height val=&quot;45&quot;/&gt;&lt;hasText val=&quot;1&quot;/&gt;&lt;/Image&gt;&lt;/ThreeDShapeInfo&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2&quot;/&gt;&lt;/TableIndex&gt;&lt;/ShapeTextInfo&gt;"/>
  <p:tag name="HTML_SHAPEINFO" val="&lt;ThreeDShapeInfo&gt;&lt;uuid val=&quot;{A77DCF03-F8B5-44B2-B598-28857DD76083}&quot;/&gt;&lt;isInvalidForFieldText val=&quot;0&quot;/&gt;&lt;Image&gt;&lt;filename val=&quot;C:\Users\User\AppData\Local\Temp\CP1159260062Session\CPTrustFolder1159260078\PPTImport115921402703\data\asimages\{A77DCF03-F8B5-44B2-B598-28857DD76083}_8.png&quot;/&gt;&lt;left val=&quot;650&quot;/&gt;&lt;top val=&quot;193&quot;/&gt;&lt;width val=&quot;208&quot;/&gt;&lt;height val=&quot;57&quot;/&gt;&lt;hasText val=&quot;1&quot;/&gt;&lt;/Image&gt;&lt;/ThreeDShapeInfo&gt;"/>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1&quot;/&gt;&lt;/TableIndex&gt;&lt;/ShapeTextInfo&gt;"/>
  <p:tag name="HTML_SHAPEINFO" val="&lt;ThreeDShapeInfo&gt;&lt;uuid val=&quot;{DBE01436-2F1A-4578-96DE-88F392106555}&quot;/&gt;&lt;isInvalidForFieldText val=&quot;0&quot;/&gt;&lt;Image&gt;&lt;filename val=&quot;C:\Users\User\AppData\Local\Temp\CP1159260062Session\CPTrustFolder1159260078\PPTImport115921402703\data\asimages\{DBE01436-2F1A-4578-96DE-88F392106555}_9.png&quot;/&gt;&lt;left val=&quot;0&quot;/&gt;&lt;top val=&quot;76&quot;/&gt;&lt;width val=&quot;961&quot;/&gt;&lt;height val=&quot;122&quot;/&gt;&lt;hasText val=&quot;1&quot;/&gt;&lt;/Image&gt;&lt;/ThreeDShapeInfo&gt;"/>
</p:tagLst>
</file>

<file path=ppt/tags/tag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D2E8922A-53E0-43C6-9484-2871EF428E41}&quot;/&gt;&lt;isInvalidForFieldText val=&quot;0&quot;/&gt;&lt;Image&gt;&lt;filename val=&quot;C:\Users\User\AppData\Local\Temp\CP1159260062Session\CPTrustFolder1159260078\PPTImport115921402703\data\asimages\{D2E8922A-53E0-43C6-9484-2871EF428E41}_9.png&quot;/&gt;&lt;left val=&quot;727&quot;/&gt;&lt;top val=&quot;687&quot;/&gt;&lt;width val=&quot;226&quot;/&gt;&lt;height val=&quot;45&quot;/&gt;&lt;hasText val=&quot;1&quot;/&gt;&lt;/Image&gt;&lt;/ThreeDShape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2&quot;/&gt;&lt;/TableIndex&gt;&lt;/ShapeTextInfo&gt;"/>
  <p:tag name="HTML_SHAPEINFO" val="&lt;ThreeDShapeInfo&gt;&lt;uuid val=&quot;{7DE75858-9F40-4390-AE1B-3E57ACA15A0A}&quot;/&gt;&lt;isInvalidForFieldText val=&quot;0&quot;/&gt;&lt;Image&gt;&lt;filename val=&quot;C:\Users\User\AppData\Local\Temp\CP1159260062Session\CPTrustFolder1159260078\PPTImport115921402703\data\asimages\{7DE75858-9F40-4390-AE1B-3E57ACA15A0A}_9.png&quot;/&gt;&lt;left val=&quot;570&quot;/&gt;&lt;top val=&quot;184&quot;/&gt;&lt;width val=&quot;208&quot;/&gt;&lt;height val=&quot;57&quot;/&gt;&lt;hasText val=&quot;1&quot;/&gt;&lt;/Image&gt;&lt;/ThreeDShapeInfo&gt;"/>
</p:tagLst>
</file>

<file path=ppt/tags/tag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894FB23A-EFC2-44C0-B93E-D0826ABE74C4}&quot;/&gt;&lt;isInvalidForFieldText val=&quot;0&quot;/&gt;&lt;Image&gt;&lt;filename val=&quot;C:\Users\User\AppData\Local\Temp\CP1159260062Session\CPTrustFolder1159260078\PPTImport115921402703\data\asimages\{894FB23A-EFC2-44C0-B93E-D0826ABE74C4}_10.png&quot;/&gt;&lt;left val=&quot;0&quot;/&gt;&lt;top val=&quot;76&quot;/&gt;&lt;width val=&quot;961&quot;/&gt;&lt;height val=&quot;122&quot;/&gt;&lt;hasText val=&quot;1&quot;/&gt;&lt;/Image&gt;&lt;/ThreeDShapeInfo&gt;"/>
</p:tagLst>
</file>

<file path=ppt/tags/tag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46&quot;/&gt;&lt;lineCharCount val=&quot;66&quot;/&gt;&lt;lineCharCount val=&quot;69&quot;/&gt;&lt;lineCharCount val=&quot;13&quot;/&gt;&lt;lineCharCount val=&quot;37&quot;/&gt;&lt;lineCharCount val=&quot;70&quot;/&gt;&lt;/TableIndex&gt;&lt;/ShapeTextInfo&gt;"/>
  <p:tag name="HTML_SHAPEINFO" val="&lt;ThreeDShapeInfo&gt;&lt;uuid val=&quot;{10D6093B-4595-404C-80D0-38CC2C1AAF62}&quot;/&gt;&lt;isInvalidForFieldText val=&quot;0&quot;/&gt;&lt;Image&gt;&lt;filename val=&quot;C:\Users\User\AppData\Local\Temp\CP1159260062Session\CPTrustFolder1159260078\PPTImport115921402703\data\asimages\{10D6093B-4595-404C-80D0-38CC2C1AAF62}_10.png&quot;/&gt;&lt;left val=&quot;42&quot;/&gt;&lt;top val=&quot;212&quot;/&gt;&lt;width val=&quot;879&quot;/&gt;&lt;height val=&quot;415&quot;/&gt;&lt;hasText val=&quot;1&quot;/&gt;&lt;/Image&gt;&lt;/ThreeDShapeInfo&gt;"/>
</p:tagLst>
</file>

<file path=ppt/tags/tag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67307C04-CFB0-43E3-A860-EDD0A4A5CA79}&quot;/&gt;&lt;isInvalidForFieldText val=&quot;0&quot;/&gt;&lt;Image&gt;&lt;filename val=&quot;C:\Users\User\AppData\Local\Temp\CP1159260062Session\CPTrustFolder1159260078\PPTImport115921402703\data\asimages\{67307C04-CFB0-43E3-A860-EDD0A4A5CA79}_10.png&quot;/&gt;&lt;left val=&quot;727&quot;/&gt;&lt;top val=&quot;687&quot;/&gt;&lt;width val=&quot;226&quot;/&gt;&lt;height val=&quot;45&quot;/&gt;&lt;hasText val=&quot;1&quot;/&gt;&lt;/Image&gt;&lt;/ThreeDShapeInfo&gt;"/>
</p:tagLst>
</file>

<file path=ppt/tags/tag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2D744D4A-9319-4FAA-8C0E-735BD06A07F7}&quot;/&gt;&lt;isInvalidForFieldText val=&quot;0&quot;/&gt;&lt;Image&gt;&lt;filename val=&quot;C:\Users\User\AppData\Local\Temp\CP1159260062Session\CPTrustFolder1159260078\PPTImport115921402703\data\asimages\{2D744D4A-9319-4FAA-8C0E-735BD06A07F7}_11.png&quot;/&gt;&lt;left val=&quot;0&quot;/&gt;&lt;top val=&quot;76&quot;/&gt;&lt;width val=&quot;961&quot;/&gt;&lt;height val=&quot;122&quot;/&gt;&lt;hasText val=&quot;1&quot;/&gt;&lt;/Image&gt;&lt;/ThreeDShapeInfo&gt;"/>
</p:tagLst>
</file>

<file path=ppt/tags/tag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22&quot;/&gt;&lt;lineCharCount val=&quot;1&quot;/&gt;&lt;lineCharCount val=&quot;6&quot;/&gt;&lt;/TableIndex&gt;&lt;/ShapeTextInfo&gt;"/>
  <p:tag name="HTML_SHAPEINFO" val="&lt;ThreeDShapeInfo&gt;&lt;uuid val=&quot;{3F37BEF2-5AFE-4C24-9DA2-F45530E4FF90}&quot;/&gt;&lt;isInvalidForFieldText val=&quot;0&quot;/&gt;&lt;Image&gt;&lt;filename val=&quot;C:\Users\User\AppData\Local\Temp\CP1159260062Session\CPTrustFolder1159260078\PPTImport115921402703\data\asimages\{3F37BEF2-5AFE-4C24-9DA2-F45530E4FF90}_11.png&quot;/&gt;&lt;left val=&quot;49&quot;/&gt;&lt;top val=&quot;179&quot;/&gt;&lt;width val=&quot;871&quot;/&gt;&lt;height val=&quot;160&quot;/&gt;&lt;hasText val=&quot;1&quot;/&gt;&lt;/Image&gt;&lt;/ThreeDShapeInfo&gt;"/>
</p:tagLst>
</file>

<file path=ppt/tags/tag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0C677531-73DE-4078-B598-DB385F66FE44}&quot;/&gt;&lt;isInvalidForFieldText val=&quot;0&quot;/&gt;&lt;Image&gt;&lt;filename val=&quot;C:\Users\User\AppData\Local\Temp\CP1159260062Session\CPTrustFolder1159260078\PPTImport115921402703\data\asimages\{0C677531-73DE-4078-B598-DB385F66FE44}_11.png&quot;/&gt;&lt;left val=&quot;727&quot;/&gt;&lt;top val=&quot;687&quot;/&gt;&lt;width val=&quot;226&quot;/&gt;&lt;height val=&quot;45&quot;/&gt;&lt;hasText val=&quot;1&quot;/&gt;&lt;/Image&gt;&lt;/ThreeDShapeInfo&gt;"/>
</p:tagLst>
</file>

<file path=ppt/tags/tag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60&quot;/&gt;&lt;lineCharCount val=&quot;39&quot;/&gt;&lt;lineCharCount val=&quot;65&quot;/&gt;&lt;lineCharCount val=&quot;35&quot;/&gt;&lt;/TableIndex&gt;&lt;/ShapeTextInfo&gt;"/>
  <p:tag name="HTML_SHAPEINFO" val="&lt;ThreeDShapeInfo&gt;&lt;uuid val=&quot;{7ADECEBA-94C5-44C7-AF24-60A42D8580DD}&quot;/&gt;&lt;isInvalidForFieldText val=&quot;0&quot;/&gt;&lt;Image&gt;&lt;filename val=&quot;C:\Users\User\AppData\Local\Temp\CP1159260062Session\CPTrustFolder1159260078\PPTImport115921402703\data\asimages\{7ADECEBA-94C5-44C7-AF24-60A42D8580DD}_11.png&quot;/&gt;&lt;left val=&quot;50&quot;/&gt;&lt;top val=&quot;300&quot;/&gt;&lt;width val=&quot;870&quot;/&gt;&lt;height val=&quot;161&quot;/&gt;&lt;hasText val=&quot;1&quot;/&gt;&lt;/Image&gt;&lt;/ThreeDShapeInfo&gt;"/>
</p:tagLst>
</file>

<file path=ppt/tags/tag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5&quot;/&gt;&lt;/TableIndex&gt;&lt;/ShapeTextInfo&gt;"/>
  <p:tag name="HTML_SHAPEINFO" val="&lt;ThreeDShapeInfo&gt;&lt;uuid val=&quot;{3A38A2D6-7C03-4CE0-B297-212F283A6691}&quot;/&gt;&lt;isInvalidForFieldText val=&quot;0&quot;/&gt;&lt;Image&gt;&lt;filename val=&quot;C:\Users\User\AppData\Local\Temp\CP1159260062Session\CPTrustFolder1159260078\PPTImport115921402703\data\asimages\{3A38A2D6-7C03-4CE0-B297-212F283A6691}_12.png&quot;/&gt;&lt;left val=&quot;0&quot;/&gt;&lt;top val=&quot;76&quot;/&gt;&lt;width val=&quot;961&quot;/&gt;&lt;height val=&quot;122&quot;/&gt;&lt;hasText val=&quot;1&quot;/&gt;&lt;/Image&gt;&lt;/ThreeDShapeInfo&gt;"/>
</p:tagLst>
</file>

<file path=ppt/tags/tag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5&quot;/&gt;&lt;lineCharCount val=&quot;14&quot;/&gt;&lt;lineCharCount val=&quot;15&quot;/&gt;&lt;lineCharCount val=&quot;8&quot;/&gt;&lt;/TableIndex&gt;&lt;/ShapeTextInfo&gt;"/>
  <p:tag name="HTML_SHAPEINFO" val="&lt;ThreeDShapeInfo&gt;&lt;uuid val=&quot;{567B5801-499D-4008-9331-3283D08AE12E}&quot;/&gt;&lt;isInvalidForFieldText val=&quot;0&quot;/&gt;&lt;Image&gt;&lt;filename val=&quot;C:\Users\User\AppData\Local\Temp\CP1159260062Session\CPTrustFolder1159260078\PPTImport115921402703\data\asimages\{567B5801-499D-4008-9331-3283D08AE12E}_12.png&quot;/&gt;&lt;left val=&quot;80&quot;/&gt;&lt;top val=&quot;228&quot;/&gt;&lt;width val=&quot;799&quot;/&gt;&lt;height val=&quot;415&quot;/&gt;&lt;hasText val=&quot;1&quot;/&gt;&lt;/Image&gt;&lt;/ThreeDShape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DD9F8176-9F37-4FB4-9CCD-2A057185BA7C}&quot;/&gt;&lt;isInvalidForFieldText val=&quot;0&quot;/&gt;&lt;Image&gt;&lt;filename val=&quot;C:\Users\User\AppData\Local\Temp\CP1159260062Session\CPTrustFolder1159260078\PPTImport115921402703\data\asimages\{DD9F8176-9F37-4FB4-9CCD-2A057185BA7C}_12.png&quot;/&gt;&lt;left val=&quot;727&quot;/&gt;&lt;top val=&quot;687&quot;/&gt;&lt;width val=&quot;226&quot;/&gt;&lt;height val=&quot;45&quot;/&gt;&lt;hasText val=&quot;1&quot;/&gt;&lt;/Image&gt;&lt;/ThreeDShapeInfo&gt;"/>
</p:tagLst>
</file>

<file path=ppt/tags/tag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1&quot;/&gt;&lt;/TableIndex&gt;&lt;/ShapeTextInfo&gt;"/>
  <p:tag name="HTML_SHAPEINFO" val="&lt;ThreeDShapeInfo&gt;&lt;uuid val=&quot;{772ACF8E-1A60-443F-912B-CA5FD322399C}&quot;/&gt;&lt;isInvalidForFieldText val=&quot;0&quot;/&gt;&lt;Image&gt;&lt;filename val=&quot;C:\Users\User\AppData\Local\Temp\CP1159260062Session\CPTrustFolder1159260078\PPTImport115921402703\data\asimages\{772ACF8E-1A60-443F-912B-CA5FD322399C}_13.png&quot;/&gt;&lt;left val=&quot;0&quot;/&gt;&lt;top val=&quot;76&quot;/&gt;&lt;width val=&quot;961&quot;/&gt;&lt;height val=&quot;122&quot;/&gt;&lt;hasText val=&quot;1&quot;/&gt;&lt;/Image&gt;&lt;/ThreeDShapeInfo&gt;"/>
</p:tagLst>
</file>

<file path=ppt/tags/tag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69&quot;/&gt;&lt;lineCharCount val=&quot;39&quot;/&gt;&lt;lineCharCount val=&quot;1&quot;/&gt;&lt;lineCharCount val=&quot;60&quot;/&gt;&lt;lineCharCount val=&quot;64&quot;/&gt;&lt;lineCharCount val=&quot;13&quot;/&gt;&lt;/TableIndex&gt;&lt;/ShapeTextInfo&gt;"/>
  <p:tag name="HTML_SHAPEINFO" val="&lt;ThreeDShapeInfo&gt;&lt;uuid val=&quot;{3465D059-D491-4189-BFE8-048B54F8E484}&quot;/&gt;&lt;isInvalidForFieldText val=&quot;0&quot;/&gt;&lt;Image&gt;&lt;filename val=&quot;C:\Users\User\AppData\Local\Temp\CP1159260062Session\CPTrustFolder1159260078\PPTImport115921402703\data\asimages\{3465D059-D491-4189-BFE8-048B54F8E484}_13.png&quot;/&gt;&lt;left val=&quot;49&quot;/&gt;&lt;top val=&quot;226&quot;/&gt;&lt;width val=&quot;862&quot;/&gt;&lt;height val=&quot;415&quot;/&gt;&lt;hasText val=&quot;1&quot;/&gt;&lt;/Image&gt;&lt;/ThreeDShapeInfo&gt;"/>
</p:tagLst>
</file>

<file path=ppt/tags/tag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317E8A41-EF47-4068-922B-CE293772E057}&quot;/&gt;&lt;isInvalidForFieldText val=&quot;0&quot;/&gt;&lt;Image&gt;&lt;filename val=&quot;C:\Users\User\AppData\Local\Temp\CP1159260062Session\CPTrustFolder1159260078\PPTImport115921402703\data\asimages\{317E8A41-EF47-4068-922B-CE293772E057}_13.png&quot;/&gt;&lt;left val=&quot;727&quot;/&gt;&lt;top val=&quot;687&quot;/&gt;&lt;width val=&quot;226&quot;/&gt;&lt;height val=&quot;45&quot;/&gt;&lt;hasText val=&quot;1&quot;/&gt;&lt;/Image&gt;&lt;/ThreeDShapeInfo&gt;"/>
</p:tagLst>
</file>

<file path=ppt/tags/tag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8&quot;/&gt;&lt;/TableIndex&gt;&lt;/ShapeTextInfo&gt;"/>
  <p:tag name="HTML_SHAPEINFO" val="&lt;ThreeDShapeInfo&gt;&lt;uuid val=&quot;{6FA7D127-AAB5-4033-BEDE-0CE4914217D7}&quot;/&gt;&lt;isInvalidForFieldText val=&quot;0&quot;/&gt;&lt;Image&gt;&lt;filename val=&quot;C:\Users\User\AppData\Local\Temp\CP1159260062Session\CPTrustFolder1159260078\PPTImport115921402703\data\asimages\{6FA7D127-AAB5-4033-BEDE-0CE4914217D7}_14.png&quot;/&gt;&lt;left val=&quot;0&quot;/&gt;&lt;top val=&quot;76&quot;/&gt;&lt;width val=&quot;961&quot;/&gt;&lt;height val=&quot;122&quot;/&gt;&lt;hasText val=&quot;1&quot;/&gt;&lt;/Image&gt;&lt;/ThreeDShapeInfo&gt;"/>
</p:tagLst>
</file>

<file path=ppt/tags/tag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5&quot;/&gt;&lt;lineCharCount val=&quot;21&quot;/&gt;&lt;lineCharCount val=&quot;1&quot;/&gt;&lt;lineCharCount val=&quot;72&quot;/&gt;&lt;lineCharCount val=&quot;76&quot;/&gt;&lt;lineCharCount val=&quot;74&quot;/&gt;&lt;lineCharCount val=&quot;78&quot;/&gt;&lt;lineCharCount val=&quot;74&quot;/&gt;&lt;lineCharCount val=&quot;37&quot;/&gt;&lt;lineCharCount val=&quot;74&quot;/&gt;&lt;lineCharCount val=&quot;77&quot;/&gt;&lt;lineCharCount val=&quot;7&quot;/&gt;&lt;lineCharCount val=&quot;1&quot;/&gt;&lt;lineCharCount val=&quot;63&quot;/&gt;&lt;lineCharCount val=&quot;50&quot;/&gt;&lt;lineCharCount val=&quot;25&quot;/&gt;&lt;/TableIndex&gt;&lt;/ShapeTextInfo&gt;"/>
  <p:tag name="HTML_SHAPEINFO" val="&lt;ThreeDShapeInfo&gt;&lt;uuid val=&quot;{64159D2B-6770-4B36-9DAB-EFA677EB7BE7}&quot;/&gt;&lt;isInvalidForFieldText val=&quot;0&quot;/&gt;&lt;Image&gt;&lt;filename val=&quot;C:\Users\User\AppData\Local\Temp\CP1159260062Session\CPTrustFolder1159260078\PPTImport115921402703\data\asimages\{64159D2B-6770-4B36-9DAB-EFA677EB7BE7}_14.png&quot;/&gt;&lt;left val=&quot;42&quot;/&gt;&lt;top val=&quot;176&quot;/&gt;&lt;width val=&quot;870&quot;/&gt;&lt;height val=&quot;511&quot;/&gt;&lt;hasText val=&quot;1&quot;/&gt;&lt;/Image&gt;&lt;/ThreeDShapeInfo&gt;"/>
</p:tagLst>
</file>

<file path=ppt/tags/tag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54058D04-7D52-4155-8FC8-750CDE0987DC}&quot;/&gt;&lt;isInvalidForFieldText val=&quot;0&quot;/&gt;&lt;Image&gt;&lt;filename val=&quot;C:\Users\User\AppData\Local\Temp\CP1159260062Session\CPTrustFolder1159260078\PPTImport115921402703\data\asimages\{54058D04-7D52-4155-8FC8-750CDE0987DC}_14.png&quot;/&gt;&lt;left val=&quot;727&quot;/&gt;&lt;top val=&quot;687&quot;/&gt;&lt;width val=&quot;226&quot;/&gt;&lt;height val=&quot;45&quot;/&gt;&lt;hasText val=&quot;1&quot;/&gt;&lt;/Image&gt;&lt;/ThreeDShapeInfo&gt;"/>
</p:tagLst>
</file>

<file path=ppt/tags/tag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HTML_SHAPEINFO" val="&lt;ThreeDShapeInfo&gt;&lt;uuid val=&quot;{DA11EC9E-041C-423D-A730-3BF783FD9F67}&quot;/&gt;&lt;isInvalidForFieldText val=&quot;0&quot;/&gt;&lt;Image&gt;&lt;filename val=&quot;C:\Users\User\AppData\Local\Temp\CP1159260062Session\CPTrustFolder1159260078\PPTImport115921402703\data\asimages\{DA11EC9E-041C-423D-A730-3BF783FD9F67}_15.png&quot;/&gt;&lt;left val=&quot;0&quot;/&gt;&lt;top val=&quot;278&quot;/&gt;&lt;width val=&quot;961&quot;/&gt;&lt;height val=&quot;202&quot;/&gt;&lt;hasText val=&quot;1&quot;/&gt;&lt;/Image&gt;&lt;/ThreeDShapeInfo&gt;"/>
</p:tagLst>
</file>

<file path=ppt/tags/tag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415CECFF-BE94-4DAD-B82F-43CD826ABB9C}&quot;/&gt;&lt;isInvalidForFieldText val=&quot;0&quot;/&gt;&lt;Image&gt;&lt;filename val=&quot;C:\Users\User\AppData\Local\Temp\CP1159260062Session\CPTrustFolder1159260078\PPTImport115921402703\data\asimages\{415CECFF-BE94-4DAD-B82F-43CD826ABB9C}_15.png&quot;/&gt;&lt;left val=&quot;727&quot;/&gt;&lt;top val=&quot;687&quot;/&gt;&lt;width val=&quot;226&quot;/&gt;&lt;height val=&quot;45&quot;/&gt;&lt;hasText val=&quot;1&quot;/&gt;&lt;/Image&gt;&lt;/ThreeDShapeInfo&gt;"/>
</p:tagLst>
</file>

<file path=ppt/tags/tag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5&quot;/&gt;&lt;/TableIndex&gt;&lt;/ShapeTextInfo&gt;"/>
  <p:tag name="HTML_SHAPEINFO" val="&lt;ThreeDShapeInfo&gt;&lt;uuid val=&quot;{B1A44D64-9724-4DE2-B651-5CF016991032}&quot;/&gt;&lt;isInvalidForFieldText val=&quot;0&quot;/&gt;&lt;Image&gt;&lt;filename val=&quot;C:\Users\User\AppData\Local\Temp\CP1159260062Session\CPTrustFolder1159260078\PPTImport115921402703\data\asimages\{B1A44D64-9724-4DE2-B651-5CF016991032}_16.png&quot;/&gt;&lt;left val=&quot;0&quot;/&gt;&lt;top val=&quot;76&quot;/&gt;&lt;width val=&quot;961&quot;/&gt;&lt;height val=&quot;122&quot;/&gt;&lt;hasText val=&quot;1&quot;/&gt;&lt;/Image&gt;&lt;/ThreeDShape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0B3555EF-0A6B-4390-B99F-C6FA575EFCAA}&quot;/&gt;&lt;isInvalidForFieldText val=&quot;0&quot;/&gt;&lt;Image&gt;&lt;filename val=&quot;C:\Users\User\AppData\Local\Temp\CP1159260062Session\CPTrustFolder1159260078\PPTImport115921402703\data\asimages\{0B3555EF-0A6B-4390-B99F-C6FA575EFCAA}_16.png&quot;/&gt;&lt;left val=&quot;727&quot;/&gt;&lt;top val=&quot;687&quot;/&gt;&lt;width val=&quot;226&quot;/&gt;&lt;height val=&quot;45&quot;/&gt;&lt;hasText val=&quot;1&quot;/&gt;&lt;/Image&gt;&lt;/ThreeDShape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heme/theme1.xml><?xml version="1.0" encoding="utf-8"?>
<a:theme xmlns:a="http://schemas.openxmlformats.org/drawingml/2006/main" name="VA Design Style Theme 2">
  <a:themeElements>
    <a:clrScheme name="VA">
      <a:dk1>
        <a:sysClr val="windowText" lastClr="000000"/>
      </a:dk1>
      <a:lt1>
        <a:sysClr val="window" lastClr="FFFFFF"/>
      </a:lt1>
      <a:dk2>
        <a:srgbClr val="1F497D"/>
      </a:dk2>
      <a:lt2>
        <a:srgbClr val="EEECE1"/>
      </a:lt2>
      <a:accent1>
        <a:srgbClr val="BBE2F2"/>
      </a:accent1>
      <a:accent2>
        <a:srgbClr val="A6192E"/>
      </a:accent2>
      <a:accent3>
        <a:srgbClr val="8A8D4A"/>
      </a:accent3>
      <a:accent4>
        <a:srgbClr val="1D1D1D"/>
      </a:accent4>
      <a:accent5>
        <a:srgbClr val="717171"/>
      </a:accent5>
      <a:accent6>
        <a:srgbClr val="F79646"/>
      </a:accent6>
      <a:hlink>
        <a:srgbClr val="0000FF"/>
      </a:hlink>
      <a:folHlink>
        <a:srgbClr val="800080"/>
      </a:folHlink>
    </a:clrScheme>
    <a:fontScheme name="V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VA Design Style Theme 2" id="{C5BD25DC-0143-4CCF-A545-73E8ADC613D3}" vid="{5E701D01-C0B6-4B5B-8490-637E8CC6B9D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DB869E3E810774AA7B17315F3F50FE5" ma:contentTypeVersion="3" ma:contentTypeDescription="Create a new document." ma:contentTypeScope="" ma:versionID="3506bbe711662e7f510a98fd483a111e">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35E050F-F6DD-446A-BC54-722BE857956D}">
  <ds:schemaRef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documentManagement/type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2420958C-FF78-4199-8684-26A589F0978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94567239-2D12-4DA4-ACBD-83B3EAAAF41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VA Design Style Theme 2</Template>
  <TotalTime>5454</TotalTime>
  <Words>1724</Words>
  <Application>Microsoft Office PowerPoint</Application>
  <PresentationFormat>On-screen Show (4:3)</PresentationFormat>
  <Paragraphs>187</Paragraphs>
  <Slides>16</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Times New Roman</vt:lpstr>
      <vt:lpstr>Wingdings</vt:lpstr>
      <vt:lpstr>VA Design Style Theme 2</vt:lpstr>
      <vt:lpstr>Service Records</vt:lpstr>
      <vt:lpstr>Objective</vt:lpstr>
      <vt:lpstr>References</vt:lpstr>
      <vt:lpstr>Definition of Service Treatment Records (STRs)</vt:lpstr>
      <vt:lpstr>Requesting STRs</vt:lpstr>
      <vt:lpstr>Requesting STRs: HAIMS</vt:lpstr>
      <vt:lpstr>STR Contents</vt:lpstr>
      <vt:lpstr>Example: Enlistment Examination</vt:lpstr>
      <vt:lpstr>Example: Separation Examination</vt:lpstr>
      <vt:lpstr>STR Review</vt:lpstr>
      <vt:lpstr>STR Review</vt:lpstr>
      <vt:lpstr>STR Data Format</vt:lpstr>
      <vt:lpstr>SOAP Format</vt:lpstr>
      <vt:lpstr>STR Format Example</vt:lpstr>
      <vt:lpstr>Questions</vt:lpstr>
      <vt:lpstr>Translating SOAP Exercise</vt:lpstr>
    </vt:vector>
  </TitlesOfParts>
  <Company>Veterans Benefits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Service Records PowerPoint Presentation</dc:title>
  <dc:subject>RVSR</dc:subject>
  <dc:creator>Department of Veterans Affairs, Veterans Benefits Administration, Compensation Service, STAFF</dc:creator>
  <cp:keywords>IWT, service, records, STRs, treatment</cp:keywords>
  <dc:description>The intention of this lesson is to orient trainees to the general format, organization, composition, and structuring of service treatment records.</dc:description>
  <cp:lastModifiedBy>Kathy Poole</cp:lastModifiedBy>
  <cp:revision>429</cp:revision>
  <dcterms:created xsi:type="dcterms:W3CDTF">2014-04-30T02:32:11Z</dcterms:created>
  <dcterms:modified xsi:type="dcterms:W3CDTF">2018-08-13T16:27:04Z</dcterms:modified>
  <cp:category>NTC Curriculum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VSR RVSR Lay Evidence</vt:lpwstr>
  </property>
  <property fmtid="{D5CDD505-2E9C-101B-9397-08002B2CF9AE}" pid="3" name="ArticulateUseProject">
    <vt:lpwstr>1</vt:lpwstr>
  </property>
  <property fmtid="{D5CDD505-2E9C-101B-9397-08002B2CF9AE}" pid="4" name="ArticulateProjectVersion">
    <vt:lpwstr>7</vt:lpwstr>
  </property>
  <property fmtid="{D5CDD505-2E9C-101B-9397-08002B2CF9AE}" pid="5" name="ArticulateGUID">
    <vt:lpwstr>C99A1101-545A-4F06-B9B7-341CBA93A72A</vt:lpwstr>
  </property>
  <property fmtid="{D5CDD505-2E9C-101B-9397-08002B2CF9AE}" pid="6" name="ArticulateProjectFull">
    <vt:lpwstr>C:\Users\Lynne\Documents\Appeals\VSR RVSR Lay Evidence Final.ppta</vt:lpwstr>
  </property>
  <property fmtid="{D5CDD505-2E9C-101B-9397-08002B2CF9AE}" pid="7" name="ContentTypeId">
    <vt:lpwstr>0x0101003DB869E3E810774AA7B17315F3F50FE5</vt:lpwstr>
  </property>
  <property fmtid="{D5CDD505-2E9C-101B-9397-08002B2CF9AE}" pid="8" name="Language">
    <vt:lpwstr>En</vt:lpwstr>
  </property>
  <property fmtid="{D5CDD505-2E9C-101B-9397-08002B2CF9AE}" pid="9" name="Type">
    <vt:lpwstr>Presentation</vt:lpwstr>
  </property>
</Properties>
</file>