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Lst>
  <p:notesMasterIdLst>
    <p:notesMasterId r:id="rId31"/>
  </p:notesMasterIdLst>
  <p:handoutMasterIdLst>
    <p:handoutMasterId r:id="rId32"/>
  </p:handoutMasterIdLst>
  <p:sldIdLst>
    <p:sldId id="257" r:id="rId5"/>
    <p:sldId id="262" r:id="rId6"/>
    <p:sldId id="259" r:id="rId7"/>
    <p:sldId id="302" r:id="rId8"/>
    <p:sldId id="264" r:id="rId9"/>
    <p:sldId id="273" r:id="rId10"/>
    <p:sldId id="265" r:id="rId11"/>
    <p:sldId id="266" r:id="rId12"/>
    <p:sldId id="269" r:id="rId13"/>
    <p:sldId id="267" r:id="rId14"/>
    <p:sldId id="268" r:id="rId15"/>
    <p:sldId id="271" r:id="rId16"/>
    <p:sldId id="274" r:id="rId17"/>
    <p:sldId id="278" r:id="rId18"/>
    <p:sldId id="279" r:id="rId19"/>
    <p:sldId id="281" r:id="rId20"/>
    <p:sldId id="282" r:id="rId21"/>
    <p:sldId id="284" r:id="rId22"/>
    <p:sldId id="285" r:id="rId23"/>
    <p:sldId id="286" r:id="rId24"/>
    <p:sldId id="296" r:id="rId25"/>
    <p:sldId id="297" r:id="rId26"/>
    <p:sldId id="298" r:id="rId27"/>
    <p:sldId id="299" r:id="rId28"/>
    <p:sldId id="300" r:id="rId29"/>
    <p:sldId id="301"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97" d="100"/>
          <a:sy n="97" d="100"/>
        </p:scale>
        <p:origin x="1350" y="72"/>
      </p:cViewPr>
      <p:guideLst>
        <p:guide orient="horz" pos="2160"/>
        <p:guide pos="2880"/>
      </p:guideLst>
    </p:cSldViewPr>
  </p:slideViewPr>
  <p:notesTextViewPr>
    <p:cViewPr>
      <p:scale>
        <a:sx n="1" d="1"/>
        <a:sy n="1" d="1"/>
      </p:scale>
      <p:origin x="0" y="0"/>
    </p:cViewPr>
  </p:notesTextViewPr>
  <p:sorterViewPr>
    <p:cViewPr>
      <p:scale>
        <a:sx n="110" d="100"/>
        <a:sy n="110" d="100"/>
      </p:scale>
      <p:origin x="0" y="4344"/>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4A6E964E-495C-4FA7-9685-67EFA13C5390}" type="slidenum">
              <a:rPr lang="en-US" altLang="en-US" smtClean="0"/>
              <a:pPr algn="r" eaLnBrk="1" hangingPunct="1">
                <a:spcBef>
                  <a:spcPct val="0"/>
                </a:spcBef>
              </a:pPr>
              <a:t>5</a:t>
            </a:fld>
            <a:endParaRPr lang="en-US" altLang="en-US"/>
          </a:p>
        </p:txBody>
      </p:sp>
      <p:sp>
        <p:nvSpPr>
          <p:cNvPr id="48131" name="Rectangle 2"/>
          <p:cNvSpPr>
            <a:spLocks noGrp="1" noRot="1" noChangeAspect="1" noChangeArrowheads="1" noTextEdit="1"/>
          </p:cNvSpPr>
          <p:nvPr>
            <p:ph type="sldImg"/>
          </p:nvPr>
        </p:nvSpPr>
        <p:spPr>
          <a:xfrm>
            <a:off x="1371600" y="1143000"/>
            <a:ext cx="4114800" cy="3086100"/>
          </a:xfrm>
          <a:ln cap="flat"/>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388AE968-038E-4E37-9F1F-2AD37CF3E5C8}" type="slidenum">
              <a:rPr lang="en-US" altLang="en-US" smtClean="0"/>
              <a:pPr algn="r" eaLnBrk="1" hangingPunct="1">
                <a:spcBef>
                  <a:spcPct val="0"/>
                </a:spcBef>
              </a:pPr>
              <a:t>10</a:t>
            </a:fld>
            <a:endParaRPr lang="en-US" altLang="en-US"/>
          </a:p>
        </p:txBody>
      </p:sp>
      <p:sp>
        <p:nvSpPr>
          <p:cNvPr id="49155" name="Rectangle 2"/>
          <p:cNvSpPr>
            <a:spLocks noGrp="1" noRot="1" noChangeAspect="1" noChangeArrowheads="1" noTextEdit="1"/>
          </p:cNvSpPr>
          <p:nvPr>
            <p:ph type="sldImg"/>
          </p:nvPr>
        </p:nvSpPr>
        <p:spPr>
          <a:xfrm>
            <a:off x="1371600" y="1143000"/>
            <a:ext cx="4114800" cy="3086100"/>
          </a:xfrm>
          <a:ln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3BFA04A9-7191-4756-A457-EA6A53B79CC2}" type="slidenum">
              <a:rPr lang="en-US" altLang="en-US" smtClean="0"/>
              <a:pPr algn="r" eaLnBrk="1" hangingPunct="1">
                <a:spcBef>
                  <a:spcPct val="0"/>
                </a:spcBef>
              </a:pPr>
              <a:t>21</a:t>
            </a:fld>
            <a:endParaRPr lang="en-US" altLang="en-US"/>
          </a:p>
        </p:txBody>
      </p:sp>
      <p:sp>
        <p:nvSpPr>
          <p:cNvPr id="62467" name="Rectangle 2"/>
          <p:cNvSpPr>
            <a:spLocks noGrp="1" noRot="1" noChangeAspect="1" noChangeArrowheads="1" noTextEdit="1"/>
          </p:cNvSpPr>
          <p:nvPr>
            <p:ph type="sldImg"/>
          </p:nvPr>
        </p:nvSpPr>
        <p:spPr>
          <a:xfrm>
            <a:off x="1144588" y="687388"/>
            <a:ext cx="4570412" cy="3427412"/>
          </a:xfrm>
          <a:ln cap="flat"/>
        </p:spPr>
      </p:sp>
      <p:sp>
        <p:nvSpPr>
          <p:cNvPr id="62468" name="Rectangle 3"/>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8" tIns="46641" rIns="91728" bIns="46641"/>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AF7F69A3-EA1A-4993-B539-77F1313CBD2E}" type="slidenum">
              <a:rPr lang="en-US" altLang="en-US" smtClean="0"/>
              <a:pPr algn="r" eaLnBrk="1" hangingPunct="1">
                <a:spcBef>
                  <a:spcPct val="0"/>
                </a:spcBef>
              </a:pPr>
              <a:t>22</a:t>
            </a:fld>
            <a:endParaRPr lang="en-US" altLang="en-US"/>
          </a:p>
        </p:txBody>
      </p:sp>
      <p:sp>
        <p:nvSpPr>
          <p:cNvPr id="63491" name="Rectangle 2"/>
          <p:cNvSpPr>
            <a:spLocks noGrp="1" noRot="1" noChangeAspect="1" noChangeArrowheads="1" noTextEdit="1"/>
          </p:cNvSpPr>
          <p:nvPr>
            <p:ph type="sldImg"/>
          </p:nvPr>
        </p:nvSpPr>
        <p:spPr>
          <a:xfrm>
            <a:off x="1144588" y="687388"/>
            <a:ext cx="4570412" cy="3427412"/>
          </a:xfrm>
          <a:ln cap="flat"/>
        </p:spPr>
      </p:sp>
      <p:sp>
        <p:nvSpPr>
          <p:cNvPr id="63492" name="Rectangle 3"/>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8" tIns="46641" rIns="91728" bIns="46641"/>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32222F8F-E08C-4D71-9F0A-E2627AC45CA4}" type="slidenum">
              <a:rPr lang="en-US" altLang="en-US" smtClean="0"/>
              <a:pPr algn="r" eaLnBrk="1" hangingPunct="1">
                <a:spcBef>
                  <a:spcPct val="0"/>
                </a:spcBef>
              </a:pPr>
              <a:t>23</a:t>
            </a:fld>
            <a:endParaRPr lang="en-US" altLang="en-US"/>
          </a:p>
        </p:txBody>
      </p:sp>
      <p:sp>
        <p:nvSpPr>
          <p:cNvPr id="64515" name="Rectangle 1026"/>
          <p:cNvSpPr>
            <a:spLocks noGrp="1" noRot="1" noChangeAspect="1" noChangeArrowheads="1" noTextEdit="1"/>
          </p:cNvSpPr>
          <p:nvPr>
            <p:ph type="sldImg"/>
          </p:nvPr>
        </p:nvSpPr>
        <p:spPr>
          <a:xfrm>
            <a:off x="1144588" y="687388"/>
            <a:ext cx="4570412" cy="3427412"/>
          </a:xfrm>
          <a:ln cap="flat"/>
        </p:spPr>
      </p:sp>
      <p:sp>
        <p:nvSpPr>
          <p:cNvPr id="64516" name="Rectangle 1027"/>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8" tIns="46641" rIns="91728" bIns="46641"/>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23B0617B-8BC9-491E-BCD7-4DA32E0FEF25}" type="slidenum">
              <a:rPr lang="en-US" altLang="en-US" smtClean="0"/>
              <a:pPr algn="r" eaLnBrk="1" hangingPunct="1">
                <a:spcBef>
                  <a:spcPct val="0"/>
                </a:spcBef>
              </a:pPr>
              <a:t>25</a:t>
            </a:fld>
            <a:endParaRPr lang="en-US" altLang="en-US"/>
          </a:p>
        </p:txBody>
      </p:sp>
      <p:sp>
        <p:nvSpPr>
          <p:cNvPr id="65539" name="Rectangle 2"/>
          <p:cNvSpPr>
            <a:spLocks noGrp="1" noRot="1" noChangeAspect="1" noChangeArrowheads="1" noTextEdit="1"/>
          </p:cNvSpPr>
          <p:nvPr>
            <p:ph type="sldImg"/>
          </p:nvPr>
        </p:nvSpPr>
        <p:spPr>
          <a:xfrm>
            <a:off x="1144588" y="687388"/>
            <a:ext cx="4570412" cy="3427412"/>
          </a:xfrm>
          <a:ln cap="flat"/>
        </p:spPr>
      </p:sp>
      <p:sp>
        <p:nvSpPr>
          <p:cNvPr id="65540" name="Rectangle 3"/>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8" tIns="46641" rIns="91728" bIns="4664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3780668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84756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2926840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085185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7663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59951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7248039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slideLayout" Target="../slideLayouts/slideLayout4.xml"/><Relationship Id="rId4"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2.xml"/><Relationship Id="rId7" Type="http://schemas.openxmlformats.org/officeDocument/2006/relationships/notesSlide" Target="../notesSlides/notesSlide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4.xml"/><Relationship Id="rId5" Type="http://schemas.openxmlformats.org/officeDocument/2006/relationships/tags" Target="../tags/tag84.xml"/><Relationship Id="rId4" Type="http://schemas.openxmlformats.org/officeDocument/2006/relationships/tags" Target="../tags/tag8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3.jpeg"/><Relationship Id="rId5" Type="http://schemas.openxmlformats.org/officeDocument/2006/relationships/tags" Target="../tags/tag89.xml"/><Relationship Id="rId10" Type="http://schemas.openxmlformats.org/officeDocument/2006/relationships/image" Target="../media/image12.png"/><Relationship Id="rId4" Type="http://schemas.openxmlformats.org/officeDocument/2006/relationships/tags" Target="../tags/tag88.xml"/><Relationship Id="rId9"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95.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99.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10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notesSlide" Target="../notesSlides/notesSlide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F4CC99-A0E4-445A-B1EF-ACAB737DA55E}"/>
              </a:ext>
            </a:extLst>
          </p:cNvPr>
          <p:cNvSpPr>
            <a:spLocks noGrp="1"/>
          </p:cNvSpPr>
          <p:nvPr>
            <p:ph type="ctrTitle"/>
            <p:custDataLst>
              <p:tags r:id="rId1"/>
            </p:custDataLst>
          </p:nvPr>
        </p:nvSpPr>
        <p:spPr>
          <a:xfrm>
            <a:off x="685800" y="2819400"/>
            <a:ext cx="7772400" cy="1219200"/>
          </a:xfrm>
        </p:spPr>
        <p:txBody>
          <a:bodyPr>
            <a:normAutofit fontScale="90000"/>
          </a:bodyPr>
          <a:lstStyle/>
          <a:p>
            <a:r>
              <a:rPr lang="en-US" sz="3100" kern="0" dirty="0">
                <a:latin typeface="+mj-lt"/>
                <a:cs typeface="Times New Roman" panose="02020603050405020304" pitchFamily="18" charset="0"/>
              </a:rPr>
              <a:t>Amyotrophic Lateral Sclerosis (ALS) Rating Criteria</a:t>
            </a:r>
            <a:br>
              <a:rPr lang="en-US" sz="5400" i="1" kern="0" dirty="0">
                <a:latin typeface="Times New Roman" panose="02020603050405020304" pitchFamily="18" charset="0"/>
                <a:cs typeface="Times New Roman" panose="02020603050405020304" pitchFamily="18" charset="0"/>
              </a:rPr>
            </a:br>
            <a:endParaRPr lang="en-US" dirty="0"/>
          </a:p>
        </p:txBody>
      </p:sp>
      <p:sp>
        <p:nvSpPr>
          <p:cNvPr id="6" name="Text Placeholder 5">
            <a:extLst>
              <a:ext uri="{FF2B5EF4-FFF2-40B4-BE49-F238E27FC236}">
                <a16:creationId xmlns:a16="http://schemas.microsoft.com/office/drawing/2014/main" id="{2B6EDF3E-7D24-4E1C-B7F1-CB22E491313C}"/>
              </a:ext>
            </a:extLst>
          </p:cNvPr>
          <p:cNvSpPr>
            <a:spLocks noGrp="1"/>
          </p:cNvSpPr>
          <p:nvPr>
            <p:ph type="body" sz="quarter" idx="10"/>
            <p:custDataLst>
              <p:tags r:id="rId2"/>
            </p:custDataLst>
          </p:nvPr>
        </p:nvSpPr>
        <p:spPr>
          <a:xfrm>
            <a:off x="685800" y="4724400"/>
            <a:ext cx="2362200" cy="838200"/>
          </a:xfrm>
        </p:spPr>
        <p:txBody>
          <a:bodyPr/>
          <a:lstStyle/>
          <a:p>
            <a:pPr lvl="1" algn="ctr"/>
            <a:r>
              <a:rPr lang="en-US" sz="2100" b="1" dirty="0">
                <a:solidFill>
                  <a:srgbClr val="1F497D"/>
                </a:solidFill>
                <a:latin typeface="+mj-lt"/>
              </a:rPr>
              <a:t>Compensation Service</a:t>
            </a:r>
          </a:p>
          <a:p>
            <a:endParaRPr lang="en-US" dirty="0"/>
          </a:p>
        </p:txBody>
      </p:sp>
      <p:sp>
        <p:nvSpPr>
          <p:cNvPr id="7" name="Text Placeholder 6">
            <a:extLst>
              <a:ext uri="{FF2B5EF4-FFF2-40B4-BE49-F238E27FC236}">
                <a16:creationId xmlns:a16="http://schemas.microsoft.com/office/drawing/2014/main" id="{8D17751F-D1D8-4FC3-8D6F-3BB63D8A1631}"/>
              </a:ext>
            </a:extLst>
          </p:cNvPr>
          <p:cNvSpPr>
            <a:spLocks noGrp="1"/>
          </p:cNvSpPr>
          <p:nvPr>
            <p:ph type="body" sz="quarter" idx="11"/>
            <p:custDataLst>
              <p:tags r:id="rId3"/>
            </p:custDataLst>
          </p:nvPr>
        </p:nvSpPr>
        <p:spPr>
          <a:xfrm>
            <a:off x="6096000" y="4724400"/>
            <a:ext cx="2362200" cy="838200"/>
          </a:xfrm>
        </p:spPr>
        <p:txBody>
          <a:bodyPr/>
          <a:lstStyle/>
          <a:p>
            <a:r>
              <a:rPr lang="en-US" kern="0" dirty="0">
                <a:latin typeface="+mj-lt"/>
              </a:rPr>
              <a:t>February 2016</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custDataLst>
              <p:tags r:id="rId1"/>
            </p:custDataLst>
          </p:nvPr>
        </p:nvSpPr>
        <p:spPr>
          <a:xfrm>
            <a:off x="0" y="793629"/>
            <a:ext cx="9144000" cy="1086867"/>
          </a:xfrm>
        </p:spPr>
        <p:txBody>
          <a:bodyPr/>
          <a:lstStyle/>
          <a:p>
            <a:r>
              <a:rPr lang="en-US" altLang="en-US" dirty="0"/>
              <a:t>38 CFR 3.318   </a:t>
            </a:r>
          </a:p>
        </p:txBody>
      </p:sp>
      <p:sp>
        <p:nvSpPr>
          <p:cNvPr id="8196" name="Rectangle 3"/>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Presumptive Service Connection for Amyotrophic Lateral Sclerosis </a:t>
            </a:r>
          </a:p>
          <a:p>
            <a:pPr marL="0" indent="576263">
              <a:buNone/>
            </a:pPr>
            <a:r>
              <a:rPr lang="en-US" altLang="en-US" dirty="0"/>
              <a:t>	(a) Except as provided in paragraph (b) of this section, the development of amyotrophic lateral sclerosis manifested at any time after discharge or release from active military, naval, or air service is sufficient to establish service connection for that disease.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90488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custDataLst>
              <p:tags r:id="rId1"/>
            </p:custDataLst>
          </p:nvPr>
        </p:nvSpPr>
        <p:spPr>
          <a:xfrm>
            <a:off x="0" y="793629"/>
            <a:ext cx="9144000" cy="1086867"/>
          </a:xfrm>
        </p:spPr>
        <p:txBody>
          <a:bodyPr/>
          <a:lstStyle/>
          <a:p>
            <a:r>
              <a:rPr lang="en-US" altLang="en-US" dirty="0"/>
              <a:t>38 CFR 3.318</a:t>
            </a:r>
          </a:p>
        </p:txBody>
      </p:sp>
      <p:sp>
        <p:nvSpPr>
          <p:cNvPr id="9220" name="Rectangle 3"/>
          <p:cNvSpPr>
            <a:spLocks noGrp="1" noChangeArrowheads="1"/>
          </p:cNvSpPr>
          <p:nvPr>
            <p:ph idx="1"/>
            <p:custDataLst>
              <p:tags r:id="rId2"/>
            </p:custDataLst>
          </p:nvPr>
        </p:nvSpPr>
        <p:spPr>
          <a:xfrm>
            <a:off x="457200" y="2057400"/>
            <a:ext cx="8229600" cy="3916363"/>
          </a:xfrm>
        </p:spPr>
        <p:txBody>
          <a:bodyPr/>
          <a:lstStyle/>
          <a:p>
            <a:pPr eaLnBrk="1" hangingPunct="1">
              <a:buFont typeface="Wingdings" pitchFamily="2" charset="2"/>
              <a:buNone/>
            </a:pPr>
            <a:r>
              <a:rPr lang="en-US" altLang="en-US" sz="1950" dirty="0">
                <a:solidFill>
                  <a:schemeClr val="accent6">
                    <a:lumMod val="75000"/>
                  </a:schemeClr>
                </a:solidFill>
                <a:cs typeface="Times New Roman" charset="0"/>
              </a:rPr>
              <a:t>	</a:t>
            </a:r>
            <a:r>
              <a:rPr lang="en-US" altLang="en-US" dirty="0">
                <a:cs typeface="Times New Roman" charset="0"/>
              </a:rPr>
              <a:t>(b) Service connection will not be established under this section: </a:t>
            </a:r>
          </a:p>
          <a:p>
            <a:pPr marL="576263" lvl="1" indent="112713">
              <a:buNone/>
            </a:pPr>
            <a:r>
              <a:rPr lang="en-US" altLang="en-US" sz="2000" dirty="0">
                <a:cs typeface="Times New Roman" charset="0"/>
              </a:rPr>
              <a:t>	(1) If there is affirmative evidence that amyotrophic lateral sclerosis was not incurred during or aggravated by active military, naval, or air service; </a:t>
            </a:r>
          </a:p>
          <a:p>
            <a:pPr marL="576263" lvl="1" indent="112713">
              <a:buNone/>
            </a:pPr>
            <a:r>
              <a:rPr lang="en-US" altLang="en-US" sz="2000" dirty="0">
                <a:cs typeface="Times New Roman" charset="0"/>
              </a:rPr>
              <a:t>	(2) If there is affirmative evidence that amyotrophic lateral sclerosis is due to the Veteran's own willful misconduct; or </a:t>
            </a:r>
          </a:p>
          <a:p>
            <a:pPr marL="576263" lvl="1" indent="112713">
              <a:buNone/>
            </a:pPr>
            <a:r>
              <a:rPr lang="en-US" altLang="en-US" sz="2000" dirty="0">
                <a:cs typeface="Times New Roman" charset="0"/>
              </a:rPr>
              <a:t>	(3) If the Veteran did not have active, continuous service of 90 days or more.</a:t>
            </a:r>
            <a:r>
              <a:rPr lang="en-US" altLang="en-US" sz="2000" dirty="0"/>
              <a:t> </a:t>
            </a:r>
          </a:p>
          <a:p>
            <a:pPr eaLnBrk="1" hangingPunct="1"/>
            <a:endParaRPr lang="en-US" altLang="en-US" dirty="0">
              <a:solidFill>
                <a:schemeClr val="accent6">
                  <a:lumMod val="75000"/>
                </a:schemeClr>
              </a:solidFill>
            </a:endParaRPr>
          </a:p>
        </p:txBody>
      </p:sp>
      <p:sp>
        <p:nvSpPr>
          <p:cNvPr id="9218" name="Slide Number Placeholder 3"/>
          <p:cNvSpPr>
            <a:spLocks noGrp="1"/>
          </p:cNvSpPr>
          <p:nvPr>
            <p:ph type="sldNum" sz="quarter" idx="12"/>
            <p:custDataLst>
              <p:tags r:id="rId3"/>
            </p:custDataLst>
          </p:nvPr>
        </p:nvSpPr>
        <p:spPr>
          <a:xfrm>
            <a:off x="6931152" y="660197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2400" b="1">
                <a:solidFill>
                  <a:srgbClr val="FBDE4D"/>
                </a:solidFill>
                <a:latin typeface="Arial" charset="0"/>
              </a:defRPr>
            </a:lvl1pPr>
            <a:lvl2pPr marL="557213" indent="-214313" algn="l" eaLnBrk="0" hangingPunct="0">
              <a:spcBef>
                <a:spcPct val="20000"/>
              </a:spcBef>
              <a:buFont typeface="Wingdings" pitchFamily="2" charset="2"/>
              <a:buChar char="Ø"/>
              <a:defRPr sz="2100" b="1">
                <a:solidFill>
                  <a:srgbClr val="FBDE4D"/>
                </a:solidFill>
                <a:latin typeface="Arial" charset="0"/>
              </a:defRPr>
            </a:lvl2pPr>
            <a:lvl3pPr marL="857250" indent="-171450" algn="l" eaLnBrk="0" hangingPunct="0">
              <a:spcBef>
                <a:spcPct val="20000"/>
              </a:spcBef>
              <a:buFont typeface="Arial" charset="0"/>
              <a:buChar char="•"/>
              <a:defRPr sz="1800" b="1">
                <a:solidFill>
                  <a:srgbClr val="FBDE4D"/>
                </a:solidFill>
                <a:latin typeface="Arial" charset="0"/>
              </a:defRPr>
            </a:lvl3pPr>
            <a:lvl4pPr marL="1200150" indent="-171450" algn="l" eaLnBrk="0" hangingPunct="0">
              <a:spcBef>
                <a:spcPct val="20000"/>
              </a:spcBef>
              <a:buChar char="–"/>
              <a:defRPr sz="1500">
                <a:solidFill>
                  <a:schemeClr val="tx1"/>
                </a:solidFill>
                <a:latin typeface="Times New Roman" charset="0"/>
              </a:defRPr>
            </a:lvl4pPr>
            <a:lvl5pPr marL="1543050" indent="-171450" algn="l" eaLnBrk="0" hangingPunct="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lgn="r" eaLnBrk="1" hangingPunct="1">
              <a:spcBef>
                <a:spcPct val="0"/>
              </a:spcBef>
              <a:buFontTx/>
              <a:buNone/>
            </a:pPr>
            <a:fld id="{C2FDA645-4A6F-4681-A3B5-DAACFC707992}" type="slidenum">
              <a:rPr lang="en-US" altLang="en-US" sz="1400" b="0">
                <a:solidFill>
                  <a:schemeClr val="tx1"/>
                </a:solidFill>
                <a:latin typeface="+mj-lt"/>
              </a:rPr>
              <a:pPr algn="r" eaLnBrk="1" hangingPunct="1">
                <a:spcBef>
                  <a:spcPct val="0"/>
                </a:spcBef>
                <a:buFontTx/>
                <a:buNone/>
              </a:pPr>
              <a:t>11</a:t>
            </a:fld>
            <a:endParaRPr lang="en-US" altLang="en-US" sz="1400" b="0" dirty="0">
              <a:solidFill>
                <a:schemeClr val="tx1"/>
              </a:solidFill>
              <a:latin typeface="+mj-lt"/>
            </a:endParaRPr>
          </a:p>
        </p:txBody>
      </p:sp>
    </p:spTree>
    <p:extLst>
      <p:ext uri="{BB962C8B-B14F-4D97-AF65-F5344CB8AC3E}">
        <p14:creationId xmlns:p14="http://schemas.microsoft.com/office/powerpoint/2010/main" val="182254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a:xfrm>
            <a:off x="0" y="793629"/>
            <a:ext cx="9144000" cy="1086867"/>
          </a:xfrm>
        </p:spPr>
        <p:txBody>
          <a:bodyPr/>
          <a:lstStyle/>
          <a:p>
            <a:r>
              <a:rPr lang="en-US" altLang="en-US" dirty="0"/>
              <a:t>ALS Rating Criteria</a:t>
            </a:r>
          </a:p>
        </p:txBody>
      </p:sp>
      <p:sp>
        <p:nvSpPr>
          <p:cNvPr id="12292" name="Rectangle 3"/>
          <p:cNvSpPr>
            <a:spLocks noGrp="1" noChangeArrowheads="1"/>
          </p:cNvSpPr>
          <p:nvPr>
            <p:ph idx="1"/>
            <p:custDataLst>
              <p:tags r:id="rId2"/>
            </p:custDataLst>
          </p:nvPr>
        </p:nvSpPr>
        <p:spPr>
          <a:xfrm>
            <a:off x="457200" y="2057400"/>
            <a:ext cx="8229600" cy="3916363"/>
          </a:xfrm>
        </p:spPr>
        <p:txBody>
          <a:bodyPr>
            <a:noAutofit/>
          </a:bodyPr>
          <a:lstStyle/>
          <a:p>
            <a:pPr marL="231775" indent="-231775">
              <a:buFont typeface="Arial" panose="020B0604020202020204" pitchFamily="34" charset="0"/>
              <a:buChar char="•"/>
            </a:pPr>
            <a:r>
              <a:rPr lang="en-US" altLang="en-US" dirty="0"/>
              <a:t>ALS is rated under 38 CFR 4.124a, diagnostic code 8017.  </a:t>
            </a:r>
          </a:p>
          <a:p>
            <a:pPr marL="231775" indent="-231775">
              <a:buFont typeface="Arial" panose="020B0604020202020204" pitchFamily="34" charset="0"/>
              <a:buChar char="•"/>
            </a:pPr>
            <a:r>
              <a:rPr lang="en-US" altLang="en-US" dirty="0"/>
              <a:t>With a confirmed diagnosis of ALS, with no individual complication warranting a total evaluation, assign a single 100% evaluation using DC 8017 and include all complications in the diagnosis</a:t>
            </a:r>
          </a:p>
          <a:p>
            <a:pPr marL="463550" lvl="1" indent="-231775"/>
            <a:r>
              <a:rPr lang="en-US" altLang="en-US" sz="1800" dirty="0"/>
              <a:t>IE.  ALS with dysphagia and bilateral lower extremity nerve involvement</a:t>
            </a:r>
          </a:p>
          <a:p>
            <a:pPr marL="231775" indent="-231775">
              <a:buFont typeface="Arial" panose="020B0604020202020204" pitchFamily="34" charset="0"/>
              <a:buChar char="•"/>
            </a:pPr>
            <a:r>
              <a:rPr lang="en-US" altLang="en-US" dirty="0"/>
              <a:t>When </a:t>
            </a:r>
            <a:r>
              <a:rPr lang="en-US" dirty="0"/>
              <a:t>a single 100-percent evaluation is warranted for a complication of ALS:</a:t>
            </a:r>
          </a:p>
          <a:p>
            <a:pPr marL="463550" lvl="1" indent="-231775"/>
            <a:r>
              <a:rPr lang="en-US" altLang="en-US" sz="1800" dirty="0"/>
              <a:t>Assign a 100-percent evaluation for that complication with a hyphenated DC (i.e., 8017-5110, loss of use of both feet</a:t>
            </a:r>
          </a:p>
          <a:p>
            <a:pPr marL="463550" lvl="1" indent="-231775"/>
            <a:r>
              <a:rPr lang="en-US" altLang="en-US" sz="1800" dirty="0"/>
              <a:t>Assign separate evaluations for any additional complications</a:t>
            </a:r>
          </a:p>
          <a:p>
            <a:pPr marL="463550" lvl="1" indent="-231775"/>
            <a:r>
              <a:rPr lang="en-US" altLang="en-US" sz="1800" dirty="0"/>
              <a:t>Note:  Do not assign a separate evaluation under 38 CFR 4.124a, DC 8017 alone; this would be pyramiding under 38 CFR 4.14.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36055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custDataLst>
              <p:tags r:id="rId1"/>
            </p:custDataLst>
          </p:nvPr>
        </p:nvSpPr>
        <p:spPr>
          <a:xfrm>
            <a:off x="0" y="793629"/>
            <a:ext cx="9144000" cy="1086867"/>
          </a:xfrm>
        </p:spPr>
        <p:txBody>
          <a:bodyPr/>
          <a:lstStyle/>
          <a:p>
            <a:r>
              <a:rPr lang="en-US" altLang="en-US" dirty="0"/>
              <a:t>ALS: Complications</a:t>
            </a:r>
          </a:p>
        </p:txBody>
      </p:sp>
      <p:sp>
        <p:nvSpPr>
          <p:cNvPr id="15364" name="Rectangle 3"/>
          <p:cNvSpPr>
            <a:spLocks noGrp="1" noChangeArrowheads="1"/>
          </p:cNvSpPr>
          <p:nvPr>
            <p:ph idx="1"/>
            <p:custDataLst>
              <p:tags r:id="rId2"/>
            </p:custDataLst>
          </p:nvPr>
        </p:nvSpPr>
        <p:spPr>
          <a:xfrm>
            <a:off x="457200" y="2057400"/>
            <a:ext cx="8229600" cy="3916363"/>
          </a:xfrm>
        </p:spPr>
        <p:txBody>
          <a:bodyPr/>
          <a:lstStyle/>
          <a:p>
            <a:pPr marL="342900" indent="-342900">
              <a:buFont typeface="Arial" panose="020B0604020202020204" pitchFamily="34" charset="0"/>
              <a:buChar char="•"/>
            </a:pPr>
            <a:r>
              <a:rPr lang="en-US" altLang="en-US" dirty="0"/>
              <a:t>ALS is a neurological disease</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t>Complications arise due to neurological loss of voluntary muscle control</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t>38 CFR 4.20 does not permit analogous coding for organic diseases and conditions of functional origin</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t>Default to 38 CFR 4.124a for complication evaluations due to ALS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89462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5482971" y="2057400"/>
            <a:ext cx="3203829" cy="240287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Rectangle 1026"/>
          <p:cNvSpPr>
            <a:spLocks noGrp="1" noChangeArrowheads="1"/>
          </p:cNvSpPr>
          <p:nvPr>
            <p:ph type="title"/>
            <p:custDataLst>
              <p:tags r:id="rId2"/>
            </p:custDataLst>
          </p:nvPr>
        </p:nvSpPr>
        <p:spPr>
          <a:xfrm>
            <a:off x="0" y="793629"/>
            <a:ext cx="9144000" cy="1086867"/>
          </a:xfrm>
        </p:spPr>
        <p:txBody>
          <a:bodyPr/>
          <a:lstStyle/>
          <a:p>
            <a:r>
              <a:rPr lang="en-US" altLang="en-US" dirty="0"/>
              <a:t>Rating Extremities</a:t>
            </a:r>
          </a:p>
        </p:txBody>
      </p:sp>
      <p:sp>
        <p:nvSpPr>
          <p:cNvPr id="19460" name="Rectangle 1027"/>
          <p:cNvSpPr>
            <a:spLocks noGrp="1" noChangeArrowheads="1"/>
          </p:cNvSpPr>
          <p:nvPr>
            <p:ph idx="1"/>
            <p:custDataLst>
              <p:tags r:id="rId3"/>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altLang="en-US" dirty="0"/>
              <a:t>ALS Muscle Symptoms</a:t>
            </a:r>
          </a:p>
          <a:p>
            <a:pPr marL="463550" lvl="1" indent="-231775"/>
            <a:r>
              <a:rPr lang="en-US" altLang="en-US" sz="1800" dirty="0"/>
              <a:t>Difficulty standing, walking, or running</a:t>
            </a:r>
          </a:p>
          <a:p>
            <a:pPr marL="463550" lvl="1" indent="-231775"/>
            <a:r>
              <a:rPr lang="en-US" altLang="en-US" sz="1800" dirty="0"/>
              <a:t>Frequent tripping or falls</a:t>
            </a:r>
          </a:p>
          <a:p>
            <a:pPr marL="463550" lvl="1" indent="-231775"/>
            <a:r>
              <a:rPr lang="en-US" altLang="en-US" sz="1800" dirty="0"/>
              <a:t>Difficulty with fine hand motions</a:t>
            </a:r>
          </a:p>
          <a:p>
            <a:pPr marL="463550" lvl="1" indent="-231775"/>
            <a:r>
              <a:rPr lang="en-US" altLang="en-US" sz="1800" dirty="0"/>
              <a:t>Atrophy of hand muscles</a:t>
            </a:r>
          </a:p>
          <a:p>
            <a:pPr marL="463550" lvl="1" indent="-231775"/>
            <a:r>
              <a:rPr lang="en-US" altLang="en-US" sz="1800" dirty="0"/>
              <a:t>Weakness and atrophy in specific muscles</a:t>
            </a:r>
          </a:p>
          <a:p>
            <a:pPr marL="463550" lvl="1" indent="-231775"/>
            <a:r>
              <a:rPr lang="en-US" altLang="en-US" sz="1800" dirty="0"/>
              <a:t>Tight stiff muscles</a:t>
            </a:r>
          </a:p>
          <a:p>
            <a:pPr marL="463550" lvl="1" indent="-231775"/>
            <a:r>
              <a:rPr lang="en-US" altLang="en-US" sz="1800" dirty="0"/>
              <a:t>Muscle twitching under skin (</a:t>
            </a:r>
            <a:r>
              <a:rPr lang="en-US" altLang="en-US" sz="1800" dirty="0" err="1"/>
              <a:t>fasciculations</a:t>
            </a:r>
            <a:r>
              <a:rPr lang="en-US" altLang="en-US" sz="1800" dirty="0"/>
              <a:t>)</a:t>
            </a:r>
          </a:p>
        </p:txBody>
      </p:sp>
      <p:sp>
        <p:nvSpPr>
          <p:cNvPr id="2" name="Slide Number Placeholder 1"/>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38830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custDataLst>
              <p:tags r:id="rId1"/>
            </p:custDataLst>
          </p:nvPr>
        </p:nvSpPr>
        <p:spPr>
          <a:xfrm>
            <a:off x="0" y="793629"/>
            <a:ext cx="9144000" cy="1086867"/>
          </a:xfrm>
        </p:spPr>
        <p:txBody>
          <a:bodyPr/>
          <a:lstStyle/>
          <a:p>
            <a:r>
              <a:rPr lang="en-US" altLang="en-US" dirty="0"/>
              <a:t>Rating Extremities</a:t>
            </a:r>
          </a:p>
        </p:txBody>
      </p:sp>
      <p:sp>
        <p:nvSpPr>
          <p:cNvPr id="20484" name="Rectangle 1027"/>
          <p:cNvSpPr>
            <a:spLocks noGrp="1" noChangeArrowheads="1"/>
          </p:cNvSpPr>
          <p:nvPr>
            <p:ph idx="1"/>
            <p:custDataLst>
              <p:tags r:id="rId2"/>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altLang="en-US" dirty="0"/>
              <a:t>Rate on overall disability picture</a:t>
            </a:r>
          </a:p>
          <a:p>
            <a:pPr marL="231775" indent="-231775">
              <a:buFont typeface="Arial" panose="020B0604020202020204" pitchFamily="34" charset="0"/>
              <a:buChar char="•"/>
            </a:pPr>
            <a:r>
              <a:rPr lang="en-US" altLang="en-US" dirty="0"/>
              <a:t>ALS evaluation will involve coding for unilateral or bilateral loss of use</a:t>
            </a:r>
          </a:p>
          <a:p>
            <a:pPr marL="231775" indent="-231775">
              <a:buFont typeface="Arial" panose="020B0604020202020204" pitchFamily="34" charset="0"/>
              <a:buChar char="•"/>
            </a:pPr>
            <a:r>
              <a:rPr lang="en-US" altLang="en-US" dirty="0"/>
              <a:t>Evaluate extremities under 38 CFR 4.124a for peripheral nerves when loss of use is not shown</a:t>
            </a:r>
          </a:p>
          <a:p>
            <a:pPr marL="231775" indent="-231775">
              <a:buFont typeface="Arial" panose="020B0604020202020204" pitchFamily="34" charset="0"/>
              <a:buChar char="•"/>
            </a:pPr>
            <a:r>
              <a:rPr lang="en-US" altLang="en-US" dirty="0"/>
              <a:t>Remember loss of use may be shown under the complete evaluation for neurological</a:t>
            </a:r>
          </a:p>
          <a:p>
            <a:pPr marL="231775" indent="-231775">
              <a:buFont typeface="Arial" panose="020B0604020202020204" pitchFamily="34" charset="0"/>
              <a:buChar char="•"/>
            </a:pPr>
            <a:r>
              <a:rPr lang="en-US" altLang="en-US" dirty="0"/>
              <a:t>38 CFR 3.383 – keep in mind the paired extremities – review the medical evidence for service-connected and nonservice-connected conditions.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264552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13376" y="3120634"/>
            <a:ext cx="3688051" cy="283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Rectangle 1026"/>
          <p:cNvSpPr>
            <a:spLocks noGrp="1" noChangeArrowheads="1"/>
          </p:cNvSpPr>
          <p:nvPr>
            <p:ph type="title"/>
            <p:custDataLst>
              <p:tags r:id="rId1"/>
            </p:custDataLst>
          </p:nvPr>
        </p:nvSpPr>
        <p:spPr>
          <a:xfrm>
            <a:off x="0" y="793629"/>
            <a:ext cx="9144000" cy="1086867"/>
          </a:xfrm>
        </p:spPr>
        <p:txBody>
          <a:bodyPr/>
          <a:lstStyle/>
          <a:p>
            <a:r>
              <a:rPr lang="en-US" altLang="en-US" dirty="0"/>
              <a:t>Rating Respiratory</a:t>
            </a:r>
          </a:p>
        </p:txBody>
      </p:sp>
      <p:sp>
        <p:nvSpPr>
          <p:cNvPr id="22532" name="Rectangle 1027"/>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Respiratory diseases under 38 CFR 4.97 are functional in origin where ALS is concerned</a:t>
            </a:r>
          </a:p>
          <a:p>
            <a:pPr marL="231775" indent="-231775">
              <a:buFont typeface="Arial" panose="020B0604020202020204" pitchFamily="34" charset="0"/>
              <a:buChar char="•"/>
            </a:pPr>
            <a:r>
              <a:rPr lang="en-US" altLang="en-US" dirty="0"/>
              <a:t>Late stage ALS will cause paralysis and atrophy of the diaphragm muscle and voluntary chest wall muscles</a:t>
            </a:r>
          </a:p>
          <a:p>
            <a:pPr marL="231775" indent="-231775">
              <a:buFont typeface="Arial" panose="020B0604020202020204" pitchFamily="34" charset="0"/>
              <a:buChar char="•"/>
            </a:pPr>
            <a:r>
              <a:rPr lang="en-US" altLang="en-US" dirty="0"/>
              <a:t>Will lead to respiratory arrest</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409664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050"/>
          <p:cNvSpPr>
            <a:spLocks noGrp="1" noChangeArrowheads="1"/>
          </p:cNvSpPr>
          <p:nvPr>
            <p:ph type="title"/>
            <p:custDataLst>
              <p:tags r:id="rId1"/>
            </p:custDataLst>
          </p:nvPr>
        </p:nvSpPr>
        <p:spPr>
          <a:xfrm>
            <a:off x="0" y="793629"/>
            <a:ext cx="9144000" cy="1086867"/>
          </a:xfrm>
        </p:spPr>
        <p:txBody>
          <a:bodyPr/>
          <a:lstStyle/>
          <a:p>
            <a:r>
              <a:rPr lang="en-US" altLang="en-US" dirty="0"/>
              <a:t>Rating Respiratory</a:t>
            </a:r>
          </a:p>
        </p:txBody>
      </p:sp>
      <p:sp>
        <p:nvSpPr>
          <p:cNvPr id="23556" name="Rectangle 2051"/>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Respiratory arrest may be acute or chronic</a:t>
            </a:r>
          </a:p>
          <a:p>
            <a:pPr marL="231775" indent="-231775">
              <a:buFont typeface="Arial" panose="020B0604020202020204" pitchFamily="34" charset="0"/>
              <a:buChar char="•"/>
            </a:pPr>
            <a:r>
              <a:rPr lang="en-US" altLang="en-US" dirty="0"/>
              <a:t>Acute onsets are common in ALS and imitate Obstructive Sleep Apnea (a functional process)</a:t>
            </a:r>
          </a:p>
          <a:p>
            <a:pPr marL="231775" indent="-231775">
              <a:buFont typeface="Arial" panose="020B0604020202020204" pitchFamily="34" charset="0"/>
              <a:buChar char="•"/>
            </a:pPr>
            <a:r>
              <a:rPr lang="en-US" altLang="en-US" dirty="0"/>
              <a:t>The use of a Bi-pap machine indicates the onset of respiratory arrest</a:t>
            </a:r>
          </a:p>
          <a:p>
            <a:pPr marL="231775" indent="-231775">
              <a:buFont typeface="Arial" panose="020B0604020202020204" pitchFamily="34" charset="0"/>
              <a:buChar char="•"/>
            </a:pPr>
            <a:r>
              <a:rPr lang="en-US" altLang="en-US" dirty="0"/>
              <a:t>Patients generally forego the tracheotomy for placement of the respirator support equipment; however, recommendation of such a procedure is strongly indicative of chronic respiratory arrest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172043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40206" y="4276481"/>
            <a:ext cx="3761122" cy="187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1026"/>
          <p:cNvSpPr>
            <a:spLocks noGrp="1" noChangeArrowheads="1"/>
          </p:cNvSpPr>
          <p:nvPr>
            <p:ph type="title"/>
            <p:custDataLst>
              <p:tags r:id="rId1"/>
            </p:custDataLst>
          </p:nvPr>
        </p:nvSpPr>
        <p:spPr>
          <a:xfrm>
            <a:off x="0" y="793629"/>
            <a:ext cx="9144000" cy="1086867"/>
          </a:xfrm>
        </p:spPr>
        <p:txBody>
          <a:bodyPr/>
          <a:lstStyle/>
          <a:p>
            <a:r>
              <a:rPr lang="en-US" altLang="en-US" dirty="0"/>
              <a:t>Rating Digestive</a:t>
            </a:r>
          </a:p>
        </p:txBody>
      </p:sp>
      <p:sp>
        <p:nvSpPr>
          <p:cNvPr id="25604" name="Rectangle 1027"/>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ALS eventually paralyzes digestive functioning</a:t>
            </a:r>
          </a:p>
          <a:p>
            <a:pPr marL="231775" indent="-231775">
              <a:buFont typeface="Arial" panose="020B0604020202020204" pitchFamily="34" charset="0"/>
              <a:buChar char="•"/>
            </a:pPr>
            <a:r>
              <a:rPr lang="en-US" altLang="en-US" dirty="0"/>
              <a:t>Effects seen often and early in the process</a:t>
            </a:r>
          </a:p>
          <a:p>
            <a:pPr marL="231775" indent="-231775">
              <a:buFont typeface="Arial" panose="020B0604020202020204" pitchFamily="34" charset="0"/>
              <a:buChar char="•"/>
            </a:pPr>
            <a:r>
              <a:rPr lang="en-US" altLang="en-US" dirty="0"/>
              <a:t>The neurons controlling the tongue and the organs of digestion are destroyed</a:t>
            </a:r>
          </a:p>
          <a:p>
            <a:pPr marL="231775" indent="-231775">
              <a:buFont typeface="Arial" panose="020B0604020202020204" pitchFamily="34" charset="0"/>
              <a:buChar char="•"/>
            </a:pPr>
            <a:r>
              <a:rPr lang="en-US" altLang="en-US" dirty="0"/>
              <a:t>ALS patients are often provided a feeding tube (PEG)</a:t>
            </a:r>
          </a:p>
          <a:p>
            <a:pPr marL="463550" lvl="1" indent="-231775"/>
            <a:r>
              <a:rPr lang="en-US" altLang="en-US" sz="1800" dirty="0"/>
              <a:t>Intubation prevents liquid entering lungs and causing pneumonia and suffocation</a:t>
            </a:r>
          </a:p>
          <a:p>
            <a:pPr marL="463550" lvl="1" indent="-231775"/>
            <a:r>
              <a:rPr lang="en-US" altLang="en-US" sz="1800" dirty="0"/>
              <a:t>Ease of ingesting vital nutrition for quality of life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98808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050"/>
          <p:cNvSpPr>
            <a:spLocks noGrp="1" noChangeArrowheads="1"/>
          </p:cNvSpPr>
          <p:nvPr>
            <p:ph type="title"/>
            <p:custDataLst>
              <p:tags r:id="rId1"/>
            </p:custDataLst>
          </p:nvPr>
        </p:nvSpPr>
        <p:spPr>
          <a:xfrm>
            <a:off x="0" y="793629"/>
            <a:ext cx="9144000" cy="1086867"/>
          </a:xfrm>
        </p:spPr>
        <p:txBody>
          <a:bodyPr/>
          <a:lstStyle/>
          <a:p>
            <a:r>
              <a:rPr lang="en-US" altLang="en-US" dirty="0"/>
              <a:t>Rating Digestive</a:t>
            </a:r>
          </a:p>
        </p:txBody>
      </p:sp>
      <p:sp>
        <p:nvSpPr>
          <p:cNvPr id="26628" name="Rectangle 2051"/>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Rate on predominant symptoms</a:t>
            </a:r>
          </a:p>
          <a:p>
            <a:pPr marL="231775" indent="-231775">
              <a:buFont typeface="Arial" panose="020B0604020202020204" pitchFamily="34" charset="0"/>
              <a:buChar char="•"/>
            </a:pPr>
            <a:r>
              <a:rPr lang="en-US" altLang="en-US" dirty="0"/>
              <a:t>Symptoms often associated with cranial nerves</a:t>
            </a:r>
          </a:p>
          <a:p>
            <a:pPr marL="231775" indent="-231775">
              <a:buFont typeface="Arial" panose="020B0604020202020204" pitchFamily="34" charset="0"/>
              <a:buChar char="•"/>
            </a:pPr>
            <a:r>
              <a:rPr lang="en-US" altLang="en-US" dirty="0"/>
              <a:t>Symptoms include </a:t>
            </a:r>
          </a:p>
          <a:p>
            <a:pPr marL="463550" lvl="1" indent="-122238"/>
            <a:r>
              <a:rPr lang="en-US" altLang="en-US" sz="1800" dirty="0"/>
              <a:t>Dysphagia (trouble swallowing)</a:t>
            </a:r>
          </a:p>
          <a:p>
            <a:pPr marL="463550" lvl="1" indent="-122238"/>
            <a:r>
              <a:rPr lang="en-US" altLang="en-US" sz="1800" dirty="0"/>
              <a:t>Difficulty chewing food</a:t>
            </a:r>
          </a:p>
          <a:p>
            <a:pPr marL="463550" lvl="1" indent="-122238"/>
            <a:r>
              <a:rPr lang="en-US" altLang="en-US" sz="1800" dirty="0"/>
              <a:t>Oversensitive gag reflex</a:t>
            </a:r>
          </a:p>
          <a:p>
            <a:pPr marL="463550" lvl="1" indent="-122238"/>
            <a:r>
              <a:rPr lang="en-US" altLang="en-US" sz="1800" dirty="0"/>
              <a:t>Atrophy of the tongue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46883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074"/>
          <p:cNvSpPr>
            <a:spLocks noGrp="1" noChangeArrowheads="1"/>
          </p:cNvSpPr>
          <p:nvPr>
            <p:ph type="title"/>
            <p:custDataLst>
              <p:tags r:id="rId1"/>
            </p:custDataLst>
          </p:nvPr>
        </p:nvSpPr>
        <p:spPr>
          <a:xfrm>
            <a:off x="0" y="793629"/>
            <a:ext cx="9144000" cy="1086867"/>
          </a:xfrm>
        </p:spPr>
        <p:txBody>
          <a:bodyPr/>
          <a:lstStyle/>
          <a:p>
            <a:r>
              <a:rPr lang="en-US" altLang="en-US" dirty="0"/>
              <a:t>Objectives</a:t>
            </a:r>
          </a:p>
        </p:txBody>
      </p:sp>
      <p:sp>
        <p:nvSpPr>
          <p:cNvPr id="3076" name="Rectangle 3075"/>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Describe Amyotrophic Lateral Sclerosis and its symptoms</a:t>
            </a:r>
          </a:p>
          <a:p>
            <a:pPr marL="231775" indent="-231775">
              <a:buFont typeface="Arial" panose="020B0604020202020204" pitchFamily="34" charset="0"/>
              <a:buChar char="•"/>
            </a:pPr>
            <a:r>
              <a:rPr lang="en-US" altLang="en-US" dirty="0"/>
              <a:t>Describe the proper way to evaluate and apply diagnostic codes to ALS claims</a:t>
            </a:r>
          </a:p>
          <a:p>
            <a:pPr marL="231775" indent="-231775">
              <a:buFont typeface="Arial" panose="020B0604020202020204" pitchFamily="34" charset="0"/>
              <a:buChar char="•"/>
            </a:pPr>
            <a:r>
              <a:rPr lang="en-US" altLang="en-US" dirty="0"/>
              <a:t>Identify the appropriate subordinate issues associated with ALS claims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62546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051"/>
          <p:cNvSpPr>
            <a:spLocks noGrp="1" noChangeArrowheads="1"/>
          </p:cNvSpPr>
          <p:nvPr>
            <p:ph idx="1"/>
            <p:custDataLst>
              <p:tags r:id="rId1"/>
            </p:custDataLst>
          </p:nvPr>
        </p:nvSpPr>
        <p:spPr>
          <a:xfrm>
            <a:off x="457200" y="2057400"/>
            <a:ext cx="8124825" cy="3916363"/>
          </a:xfrm>
        </p:spPr>
        <p:txBody>
          <a:bodyPr/>
          <a:lstStyle/>
          <a:p>
            <a:pPr marL="231775" indent="-231775">
              <a:buFont typeface="Arial" panose="020B0604020202020204" pitchFamily="34" charset="0"/>
              <a:buChar char="•"/>
            </a:pPr>
            <a:r>
              <a:rPr lang="en-US" altLang="en-US" dirty="0"/>
              <a:t>ALS does not fundamentally impact mental functioning</a:t>
            </a:r>
          </a:p>
          <a:p>
            <a:pPr marL="231775" indent="-231775">
              <a:buFont typeface="Arial" panose="020B0604020202020204" pitchFamily="34" charset="0"/>
              <a:buChar char="•"/>
            </a:pPr>
            <a:r>
              <a:rPr lang="en-US" altLang="en-US" dirty="0"/>
              <a:t>Depression and anxiety are considered complications of the disease process</a:t>
            </a:r>
          </a:p>
          <a:p>
            <a:pPr marL="231775" indent="-231775">
              <a:buFont typeface="Arial" panose="020B0604020202020204" pitchFamily="34" charset="0"/>
              <a:buChar char="•"/>
            </a:pPr>
            <a:r>
              <a:rPr lang="en-US" altLang="en-US" dirty="0"/>
              <a:t>Cognitive dysfunction is rare</a:t>
            </a:r>
          </a:p>
          <a:p>
            <a:pPr marL="231775" indent="-231775">
              <a:buFont typeface="Arial" panose="020B0604020202020204" pitchFamily="34" charset="0"/>
              <a:buChar char="•"/>
            </a:pPr>
            <a:r>
              <a:rPr lang="en-US" altLang="en-US" dirty="0"/>
              <a:t>Frontotemporal dementia occurs in some cases</a:t>
            </a:r>
          </a:p>
          <a:p>
            <a:pPr marL="231775" indent="-231775">
              <a:buFont typeface="Arial" panose="020B0604020202020204" pitchFamily="34" charset="0"/>
              <a:buChar char="•"/>
            </a:pPr>
            <a:r>
              <a:rPr lang="en-US" altLang="en-US" dirty="0"/>
              <a:t>Incompetency due to mental functioning is rare </a:t>
            </a:r>
          </a:p>
          <a:p>
            <a:pPr marL="231775" lvl="1" indent="0">
              <a:buNone/>
            </a:pPr>
            <a:r>
              <a:rPr lang="en-US" altLang="en-US" dirty="0"/>
              <a:t>(more due to physical functioning)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47545" y="3207843"/>
            <a:ext cx="18002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2050"/>
          <p:cNvSpPr>
            <a:spLocks noGrp="1" noChangeArrowheads="1"/>
          </p:cNvSpPr>
          <p:nvPr>
            <p:ph type="title"/>
            <p:custDataLst>
              <p:tags r:id="rId2"/>
            </p:custDataLst>
          </p:nvPr>
        </p:nvSpPr>
        <p:spPr>
          <a:xfrm>
            <a:off x="0" y="793629"/>
            <a:ext cx="9144000" cy="1086867"/>
          </a:xfrm>
        </p:spPr>
        <p:txBody>
          <a:bodyPr/>
          <a:lstStyle/>
          <a:p>
            <a:r>
              <a:rPr lang="en-US" altLang="en-US" dirty="0"/>
              <a:t>Rating Psychiatric</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217290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026"/>
          <p:cNvSpPr>
            <a:spLocks noGrp="1" noChangeArrowheads="1"/>
          </p:cNvSpPr>
          <p:nvPr>
            <p:ph type="title"/>
            <p:custDataLst>
              <p:tags r:id="rId1"/>
            </p:custDataLst>
          </p:nvPr>
        </p:nvSpPr>
        <p:spPr>
          <a:xfrm>
            <a:off x="0" y="793629"/>
            <a:ext cx="9144000" cy="1086867"/>
          </a:xfrm>
        </p:spPr>
        <p:txBody>
          <a:bodyPr/>
          <a:lstStyle/>
          <a:p>
            <a:r>
              <a:rPr lang="en-US" altLang="en-US" dirty="0"/>
              <a:t>Dependents Educational </a:t>
            </a:r>
            <a:br>
              <a:rPr lang="en-US" altLang="en-US" dirty="0"/>
            </a:br>
            <a:r>
              <a:rPr lang="en-US" altLang="en-US" dirty="0"/>
              <a:t>Assistance (DEA)	</a:t>
            </a:r>
          </a:p>
        </p:txBody>
      </p:sp>
      <p:sp>
        <p:nvSpPr>
          <p:cNvPr id="37892" name="Rectangle 1027"/>
          <p:cNvSpPr>
            <a:spLocks noGrp="1" noChangeArrowheads="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altLang="en-US" dirty="0"/>
              <a:t>Education/training allowance to spouse and children of Veteran who:</a:t>
            </a:r>
          </a:p>
          <a:p>
            <a:pPr marL="457200" lvl="1" indent="-228600"/>
            <a:r>
              <a:rPr lang="en-US" altLang="en-US" sz="1800" dirty="0"/>
              <a:t>has a SC condition that is P&amp;T (i.e. – rated at the 100% disability evaluation or entitled to Individual Unemployability benefits), or</a:t>
            </a:r>
          </a:p>
          <a:p>
            <a:pPr marL="457200" lvl="1" indent="-228600"/>
            <a:r>
              <a:rPr lang="en-US" altLang="en-US" sz="1800" dirty="0"/>
              <a:t>died of a SC condition or while the condition was evaluated as P&amp;T</a:t>
            </a:r>
          </a:p>
          <a:p>
            <a:pPr marL="457200" lvl="1" indent="-228600"/>
            <a:r>
              <a:rPr lang="en-US" altLang="en-US" sz="1800" dirty="0"/>
              <a:t>Will be established once rated with ALS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21</a:t>
            </a:fld>
            <a:endParaRPr lang="en-US"/>
          </a:p>
        </p:txBody>
      </p:sp>
      <p:sp>
        <p:nvSpPr>
          <p:cNvPr id="37893" name="Rectangle 1028"/>
          <p:cNvSpPr>
            <a:spLocks noChangeArrowheads="1"/>
          </p:cNvSpPr>
          <p:nvPr>
            <p:custDataLst>
              <p:tags r:id="rId4"/>
            </p:custDataLst>
          </p:nvPr>
        </p:nvSpPr>
        <p:spPr bwMode="auto">
          <a:xfrm>
            <a:off x="3771900" y="295036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2400" b="0">
              <a:solidFill>
                <a:schemeClr val="tx1"/>
              </a:solidFill>
              <a:latin typeface="Times New Roman" charset="0"/>
            </a:endParaRPr>
          </a:p>
        </p:txBody>
      </p:sp>
      <p:pic>
        <p:nvPicPr>
          <p:cNvPr id="2050"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bwMode="auto">
          <a:xfrm>
            <a:off x="2247900" y="4305003"/>
            <a:ext cx="4648200" cy="12192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23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custDataLst>
              <p:tags r:id="rId1"/>
            </p:custDataLst>
          </p:nvPr>
        </p:nvSpPr>
        <p:spPr>
          <a:xfrm>
            <a:off x="0" y="793629"/>
            <a:ext cx="9144000" cy="1086867"/>
          </a:xfrm>
        </p:spPr>
        <p:txBody>
          <a:bodyPr/>
          <a:lstStyle/>
          <a:p>
            <a:r>
              <a:rPr lang="en-US" altLang="en-US" dirty="0"/>
              <a:t>              Specially Adapted Housing Grant	</a:t>
            </a:r>
          </a:p>
        </p:txBody>
      </p:sp>
      <p:sp>
        <p:nvSpPr>
          <p:cNvPr id="38916" name="Rectangle 3"/>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  Effective December 3, 2013, 38 C.F.R. 3.809d provides that SC ALS is a qualifying condition for the purpose of entitlement to specially adapted housing.</a:t>
            </a:r>
          </a:p>
          <a:p>
            <a:pPr marL="231775" indent="-231775">
              <a:buFont typeface="Arial" panose="020B0604020202020204" pitchFamily="34" charset="0"/>
              <a:buChar char="•"/>
            </a:pPr>
            <a:r>
              <a:rPr lang="en-US" altLang="en-US" dirty="0"/>
              <a:t>  When granting service connection for ALS, SAH becomes a subordinate issue and will be addressed per M21-1, IX.1.3.3.f.</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22</a:t>
            </a:fld>
            <a:endParaRPr lang="en-US"/>
          </a:p>
        </p:txBody>
      </p:sp>
      <p:sp>
        <p:nvSpPr>
          <p:cNvPr id="38917" name="Rectangle 4"/>
          <p:cNvSpPr>
            <a:spLocks noChangeArrowheads="1"/>
          </p:cNvSpPr>
          <p:nvPr>
            <p:custDataLst>
              <p:tags r:id="rId4"/>
            </p:custDataLst>
          </p:nvPr>
        </p:nvSpPr>
        <p:spPr bwMode="auto">
          <a:xfrm>
            <a:off x="3543300" y="285035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2400" b="0">
              <a:solidFill>
                <a:schemeClr val="tx1"/>
              </a:solidFill>
              <a:latin typeface="Times New Roman" charset="0"/>
            </a:endParaRPr>
          </a:p>
        </p:txBody>
      </p:sp>
      <p:sp>
        <p:nvSpPr>
          <p:cNvPr id="38918" name="Rectangle 5"/>
          <p:cNvSpPr>
            <a:spLocks noChangeArrowheads="1"/>
          </p:cNvSpPr>
          <p:nvPr>
            <p:custDataLst>
              <p:tags r:id="rId5"/>
            </p:custDataLst>
          </p:nvPr>
        </p:nvSpPr>
        <p:spPr bwMode="auto">
          <a:xfrm>
            <a:off x="3257550" y="269676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2400" b="0">
              <a:solidFill>
                <a:schemeClr val="tx1"/>
              </a:solidFill>
              <a:latin typeface="Times New Roman" charset="0"/>
            </a:endParaRPr>
          </a:p>
        </p:txBody>
      </p:sp>
      <p:pic>
        <p:nvPicPr>
          <p:cNvPr id="3075"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bwMode="auto">
          <a:xfrm>
            <a:off x="926480" y="4030444"/>
            <a:ext cx="2857500" cy="19050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bwMode="auto">
          <a:xfrm>
            <a:off x="3783980" y="4046595"/>
            <a:ext cx="4670945" cy="152425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59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custDataLst>
              <p:tags r:id="rId1"/>
            </p:custDataLst>
          </p:nvPr>
        </p:nvSpPr>
        <p:spPr>
          <a:xfrm>
            <a:off x="0" y="793629"/>
            <a:ext cx="9144000" cy="1086867"/>
          </a:xfrm>
        </p:spPr>
        <p:txBody>
          <a:bodyPr/>
          <a:lstStyle/>
          <a:p>
            <a:r>
              <a:rPr lang="en-US" altLang="en-US" dirty="0"/>
              <a:t>Special Housing</a:t>
            </a:r>
            <a:br>
              <a:rPr lang="en-US" altLang="en-US" dirty="0"/>
            </a:br>
            <a:r>
              <a:rPr lang="en-US" altLang="en-US" dirty="0"/>
              <a:t> Adaptation Grant	</a:t>
            </a:r>
          </a:p>
        </p:txBody>
      </p:sp>
      <p:sp>
        <p:nvSpPr>
          <p:cNvPr id="39940" name="Rectangle 3"/>
          <p:cNvSpPr>
            <a:spLocks noGrp="1" noChangeArrowheads="1"/>
          </p:cNvSpPr>
          <p:nvPr>
            <p:ph idx="1"/>
            <p:custDataLst>
              <p:tags r:id="rId2"/>
            </p:custDataLst>
          </p:nvPr>
        </p:nvSpPr>
        <p:spPr>
          <a:xfrm>
            <a:off x="457200" y="2057400"/>
            <a:ext cx="8229600" cy="3916363"/>
          </a:xfrm>
        </p:spPr>
        <p:txBody>
          <a:bodyPr>
            <a:normAutofit lnSpcReduction="10000"/>
          </a:bodyPr>
          <a:lstStyle/>
          <a:p>
            <a:pPr marL="231775" indent="-231775">
              <a:buClr>
                <a:schemeClr val="tx1"/>
              </a:buClr>
              <a:buFont typeface="Arial" panose="020B0604020202020204" pitchFamily="34" charset="0"/>
              <a:buChar char="•"/>
            </a:pPr>
            <a:r>
              <a:rPr lang="en-US" altLang="en-US" dirty="0"/>
              <a:t>Eligibility established with the following SC conditions:</a:t>
            </a:r>
          </a:p>
          <a:p>
            <a:pPr marL="463550" lvl="1" indent="-231775">
              <a:buClr>
                <a:schemeClr val="tx1"/>
              </a:buClr>
            </a:pPr>
            <a:r>
              <a:rPr lang="en-US" altLang="en-US" sz="1900" dirty="0"/>
              <a:t>Blindness in both eyes (20/200 corrected acuity or less in better eye (effective 10/1/2012))</a:t>
            </a:r>
          </a:p>
          <a:p>
            <a:pPr marL="463550" lvl="1" indent="-231775">
              <a:buClr>
                <a:schemeClr val="tx1"/>
              </a:buClr>
            </a:pPr>
            <a:r>
              <a:rPr lang="en-US" altLang="en-US" sz="1900" dirty="0"/>
              <a:t>Deep partial thickness burns that have resulted in contractures with limitation of motion of two or more extremities or of at least one extremity and the trunk, or</a:t>
            </a:r>
          </a:p>
          <a:p>
            <a:pPr marL="463550" lvl="1" indent="-231775">
              <a:buClr>
                <a:schemeClr val="tx1"/>
              </a:buClr>
            </a:pPr>
            <a:r>
              <a:rPr lang="en-US" altLang="en-US" sz="1900" dirty="0"/>
              <a:t>Full thickness or sub-dermal burns that have resulted in contracture(s) with limitation of motion of one or more extremities of the trunk, or </a:t>
            </a:r>
          </a:p>
          <a:p>
            <a:pPr marL="463550" lvl="1" indent="-231775">
              <a:buClr>
                <a:schemeClr val="tx1"/>
              </a:buClr>
            </a:pPr>
            <a:r>
              <a:rPr lang="en-US" altLang="en-US" sz="1900" dirty="0"/>
              <a:t>Residuals of an inhalation injury (including, but not limited to, pulmonary fibrosis, asthma, and chronic obstructive pulmonary disease), or</a:t>
            </a:r>
          </a:p>
          <a:p>
            <a:pPr marL="463550" lvl="1" indent="-231775">
              <a:buClr>
                <a:schemeClr val="tx1"/>
              </a:buClr>
            </a:pPr>
            <a:r>
              <a:rPr lang="en-US" altLang="en-US" sz="1900" dirty="0"/>
              <a:t>Loss, or loss of use of, both hands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23</a:t>
            </a:fld>
            <a:endParaRPr lang="en-US"/>
          </a:p>
        </p:txBody>
      </p:sp>
      <p:sp>
        <p:nvSpPr>
          <p:cNvPr id="39941" name="Rectangle 4"/>
          <p:cNvSpPr>
            <a:spLocks noChangeArrowheads="1"/>
          </p:cNvSpPr>
          <p:nvPr>
            <p:custDataLst>
              <p:tags r:id="rId4"/>
            </p:custDataLst>
          </p:nvPr>
        </p:nvSpPr>
        <p:spPr bwMode="auto">
          <a:xfrm>
            <a:off x="3486150" y="282535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2400" b="0">
              <a:solidFill>
                <a:schemeClr val="tx1"/>
              </a:solidFill>
              <a:latin typeface="Times New Roman" charset="0"/>
            </a:endParaRPr>
          </a:p>
        </p:txBody>
      </p:sp>
    </p:spTree>
    <p:extLst>
      <p:ext uri="{BB962C8B-B14F-4D97-AF65-F5344CB8AC3E}">
        <p14:creationId xmlns:p14="http://schemas.microsoft.com/office/powerpoint/2010/main" val="24759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06052" y="2740894"/>
            <a:ext cx="3131896" cy="229513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Rectangle 2"/>
          <p:cNvSpPr>
            <a:spLocks noGrp="1" noChangeArrowheads="1"/>
          </p:cNvSpPr>
          <p:nvPr>
            <p:ph type="title"/>
            <p:custDataLst>
              <p:tags r:id="rId2"/>
            </p:custDataLst>
          </p:nvPr>
        </p:nvSpPr>
        <p:spPr>
          <a:xfrm>
            <a:off x="0" y="793629"/>
            <a:ext cx="9144000" cy="1086867"/>
          </a:xfrm>
        </p:spPr>
        <p:txBody>
          <a:bodyPr/>
          <a:lstStyle/>
          <a:p>
            <a:r>
              <a:rPr lang="en-US" altLang="en-US" dirty="0"/>
              <a:t>Specially Adapted Housing/</a:t>
            </a:r>
            <a:br>
              <a:rPr lang="en-US" altLang="en-US" dirty="0"/>
            </a:br>
            <a:r>
              <a:rPr lang="en-US" altLang="en-US" dirty="0"/>
              <a:t>Special Housing Adaptation</a:t>
            </a:r>
          </a:p>
        </p:txBody>
      </p:sp>
      <p:sp>
        <p:nvSpPr>
          <p:cNvPr id="40964" name="Rectangle 3"/>
          <p:cNvSpPr>
            <a:spLocks noGrp="1" noChangeArrowheads="1"/>
          </p:cNvSpPr>
          <p:nvPr>
            <p:ph idx="1"/>
            <p:custDataLst>
              <p:tags r:id="rId3"/>
            </p:custDataLst>
          </p:nvPr>
        </p:nvSpPr>
        <p:spPr>
          <a:xfrm>
            <a:off x="457200" y="2057400"/>
            <a:ext cx="8229600" cy="3916363"/>
          </a:xfrm>
        </p:spPr>
        <p:txBody>
          <a:bodyPr>
            <a:normAutofit/>
          </a:bodyPr>
          <a:lstStyle/>
          <a:p>
            <a:pPr marL="231775" indent="-231775">
              <a:buFont typeface="Arial" panose="020B0604020202020204" pitchFamily="34" charset="0"/>
              <a:buChar char="•"/>
            </a:pPr>
            <a:r>
              <a:rPr lang="en-US" altLang="en-US" dirty="0"/>
              <a:t>VA Form 26-4555   “Veteran’s Application in Acquiring Specially Adapted Housing or Special Housing Adaptation Grant”</a:t>
            </a:r>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endParaRPr lang="en-US" altLang="en-US" dirty="0"/>
          </a:p>
          <a:p>
            <a:pPr marL="231775" indent="-231775">
              <a:buFont typeface="Arial" panose="020B0604020202020204" pitchFamily="34" charset="0"/>
              <a:buChar char="•"/>
            </a:pPr>
            <a:r>
              <a:rPr lang="en-US" altLang="en-US" dirty="0"/>
              <a:t>Form used to request either benefit or both benefits.  </a:t>
            </a:r>
          </a:p>
        </p:txBody>
      </p:sp>
      <p:sp>
        <p:nvSpPr>
          <p:cNvPr id="2" name="Slide Number Placeholder 1"/>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171659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custDataLst>
              <p:tags r:id="rId1"/>
            </p:custDataLst>
          </p:nvPr>
        </p:nvSpPr>
        <p:spPr>
          <a:xfrm>
            <a:off x="0" y="793629"/>
            <a:ext cx="9144000" cy="1086867"/>
          </a:xfrm>
        </p:spPr>
        <p:txBody>
          <a:bodyPr/>
          <a:lstStyle/>
          <a:p>
            <a:r>
              <a:rPr lang="en-US" altLang="en-US" dirty="0"/>
              <a:t>Automobile and Adaptive Equipment Allowance	</a:t>
            </a:r>
          </a:p>
        </p:txBody>
      </p:sp>
      <p:sp>
        <p:nvSpPr>
          <p:cNvPr id="41988" name="Rectangle 3"/>
          <p:cNvSpPr>
            <a:spLocks noGrp="1" noChangeArrowheads="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Effective February 25, 2015, 38 CFR 3.808 provides that SC ALS is a qualifying condition for entitlement to a certificate of eligibility for automobile or other conveyance and adaptive equipment.  The amendment applies to all applications pending before VA on, or received after, February 25, 2015</a:t>
            </a:r>
          </a:p>
          <a:p>
            <a:pPr marL="231775" indent="-231775">
              <a:buFont typeface="Arial" panose="020B0604020202020204" pitchFamily="34" charset="0"/>
              <a:buChar char="•"/>
            </a:pPr>
            <a:r>
              <a:rPr lang="en-US" altLang="en-US" dirty="0"/>
              <a:t>When granting service connection for ALS, Automobile and Adaptive Equipment Allowance becomes a subordinate issue and will be addressed per M21-1, IX.i.2.3.b</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25</a:t>
            </a:fld>
            <a:endParaRPr lang="en-US"/>
          </a:p>
        </p:txBody>
      </p:sp>
      <p:sp>
        <p:nvSpPr>
          <p:cNvPr id="41989" name="Rectangle 4"/>
          <p:cNvSpPr>
            <a:spLocks noChangeArrowheads="1"/>
          </p:cNvSpPr>
          <p:nvPr>
            <p:custDataLst>
              <p:tags r:id="rId4"/>
            </p:custDataLst>
          </p:nvPr>
        </p:nvSpPr>
        <p:spPr bwMode="auto">
          <a:xfrm>
            <a:off x="3429000" y="278606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2400" b="0">
              <a:solidFill>
                <a:schemeClr val="tx1"/>
              </a:solidFill>
              <a:latin typeface="Times New Roman" charset="0"/>
            </a:endParaRPr>
          </a:p>
        </p:txBody>
      </p:sp>
    </p:spTree>
    <p:extLst>
      <p:ext uri="{BB962C8B-B14F-4D97-AF65-F5344CB8AC3E}">
        <p14:creationId xmlns:p14="http://schemas.microsoft.com/office/powerpoint/2010/main" val="393684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6A56-5C55-4BAE-871A-E02B79263787}"/>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3010" name="Slide Number Placeholder 3"/>
          <p:cNvSpPr>
            <a:spLocks noGrp="1"/>
          </p:cNvSpPr>
          <p:nvPr>
            <p:ph type="sldNum" sz="quarter" idx="12"/>
            <p:custDataLst>
              <p:tags r:id="rId2"/>
            </p:custDataLst>
          </p:nvPr>
        </p:nvSpPr>
        <p:spPr>
          <a:xfrm>
            <a:off x="6931152" y="660197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2400" b="1">
                <a:solidFill>
                  <a:srgbClr val="FBDE4D"/>
                </a:solidFill>
                <a:latin typeface="Arial" charset="0"/>
              </a:defRPr>
            </a:lvl1pPr>
            <a:lvl2pPr marL="557213" indent="-214313" algn="l" eaLnBrk="0" hangingPunct="0">
              <a:spcBef>
                <a:spcPct val="20000"/>
              </a:spcBef>
              <a:buFont typeface="Wingdings" pitchFamily="2" charset="2"/>
              <a:buChar char="Ø"/>
              <a:defRPr sz="2100" b="1">
                <a:solidFill>
                  <a:srgbClr val="FBDE4D"/>
                </a:solidFill>
                <a:latin typeface="Arial" charset="0"/>
              </a:defRPr>
            </a:lvl2pPr>
            <a:lvl3pPr marL="857250" indent="-171450" algn="l" eaLnBrk="0" hangingPunct="0">
              <a:spcBef>
                <a:spcPct val="20000"/>
              </a:spcBef>
              <a:buFont typeface="Arial" charset="0"/>
              <a:buChar char="•"/>
              <a:defRPr sz="1800" b="1">
                <a:solidFill>
                  <a:srgbClr val="FBDE4D"/>
                </a:solidFill>
                <a:latin typeface="Arial" charset="0"/>
              </a:defRPr>
            </a:lvl3pPr>
            <a:lvl4pPr marL="1200150" indent="-171450" algn="l" eaLnBrk="0" hangingPunct="0">
              <a:spcBef>
                <a:spcPct val="20000"/>
              </a:spcBef>
              <a:buChar char="–"/>
              <a:defRPr sz="1500">
                <a:solidFill>
                  <a:schemeClr val="tx1"/>
                </a:solidFill>
                <a:latin typeface="Times New Roman" charset="0"/>
              </a:defRPr>
            </a:lvl4pPr>
            <a:lvl5pPr marL="1543050" indent="-171450" algn="l" eaLnBrk="0" hangingPunct="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lgn="r" eaLnBrk="1" hangingPunct="1">
              <a:spcBef>
                <a:spcPct val="0"/>
              </a:spcBef>
              <a:buFontTx/>
              <a:buNone/>
            </a:pPr>
            <a:fld id="{2D4E0B7F-76C7-4719-ABCD-17E35FDE547F}" type="slidenum">
              <a:rPr lang="en-US" altLang="en-US" sz="1400" b="0">
                <a:solidFill>
                  <a:schemeClr val="tx1"/>
                </a:solidFill>
                <a:latin typeface="+mj-lt"/>
              </a:rPr>
              <a:pPr algn="r" eaLnBrk="1" hangingPunct="1">
                <a:spcBef>
                  <a:spcPct val="0"/>
                </a:spcBef>
                <a:buFontTx/>
                <a:buNone/>
              </a:pPr>
              <a:t>26</a:t>
            </a:fld>
            <a:endParaRPr lang="en-US" altLang="en-US" sz="1400" b="0">
              <a:solidFill>
                <a:schemeClr val="tx1"/>
              </a:solidFill>
              <a:latin typeface="+mj-lt"/>
            </a:endParaRPr>
          </a:p>
        </p:txBody>
      </p:sp>
    </p:spTree>
    <p:extLst>
      <p:ext uri="{BB962C8B-B14F-4D97-AF65-F5344CB8AC3E}">
        <p14:creationId xmlns:p14="http://schemas.microsoft.com/office/powerpoint/2010/main" val="284191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225425" lvl="0" indent="-225425">
              <a:lnSpc>
                <a:spcPct val="120000"/>
              </a:lnSpc>
              <a:buFont typeface="Arial" panose="020B0604020202020204" pitchFamily="34" charset="0"/>
              <a:buChar char="•"/>
            </a:pPr>
            <a:r>
              <a:rPr lang="en-US" sz="7200" dirty="0"/>
              <a:t>38 CFR 3.307 Presumptive service-connection for chronic, tropical or prisoner-of-war related disease, or disease associated with exposure to certain herbicide agents; wartime and service on or after January 1, 1947</a:t>
            </a:r>
          </a:p>
          <a:p>
            <a:pPr marL="225425" lvl="0" indent="-225425">
              <a:lnSpc>
                <a:spcPct val="120000"/>
              </a:lnSpc>
              <a:buFont typeface="Arial" panose="020B0604020202020204" pitchFamily="34" charset="0"/>
              <a:buChar char="•"/>
            </a:pPr>
            <a:r>
              <a:rPr lang="en-US" sz="7200" dirty="0"/>
              <a:t>38 CFR 3.309 Disease subject to presumptive service connection</a:t>
            </a:r>
          </a:p>
          <a:p>
            <a:pPr marL="225425" lvl="0" indent="-225425">
              <a:lnSpc>
                <a:spcPct val="120000"/>
              </a:lnSpc>
              <a:buFont typeface="Arial" panose="020B0604020202020204" pitchFamily="34" charset="0"/>
              <a:buChar char="•"/>
            </a:pPr>
            <a:r>
              <a:rPr lang="en-US" sz="7200" dirty="0"/>
              <a:t>38 CFR 3.318 Presumptive service connection for Amyotrophic Lateral Sclerosis</a:t>
            </a:r>
          </a:p>
          <a:p>
            <a:pPr marL="225425" lvl="0" indent="-225425">
              <a:lnSpc>
                <a:spcPct val="120000"/>
              </a:lnSpc>
              <a:buFont typeface="Arial" panose="020B0604020202020204" pitchFamily="34" charset="0"/>
              <a:buChar char="•"/>
            </a:pPr>
            <a:r>
              <a:rPr lang="en-US" sz="7200" dirty="0"/>
              <a:t>38 CFR 3.350 Special monthly compensation ratings</a:t>
            </a:r>
          </a:p>
          <a:p>
            <a:pPr marL="225425" lvl="0" indent="-225425">
              <a:lnSpc>
                <a:spcPct val="120000"/>
              </a:lnSpc>
              <a:buFont typeface="Arial" panose="020B0604020202020204" pitchFamily="34" charset="0"/>
              <a:buChar char="•"/>
            </a:pPr>
            <a:r>
              <a:rPr lang="en-US" sz="7200" dirty="0"/>
              <a:t>38 CFR 3.352 Criteria for determining need for aid and attendance and “permanently bedridden”</a:t>
            </a:r>
          </a:p>
          <a:p>
            <a:pPr marL="225425" lvl="0" indent="-225425">
              <a:lnSpc>
                <a:spcPct val="120000"/>
              </a:lnSpc>
              <a:buFont typeface="Arial" panose="020B0604020202020204" pitchFamily="34" charset="0"/>
              <a:buChar char="•"/>
            </a:pPr>
            <a:r>
              <a:rPr lang="en-US" sz="7200" dirty="0"/>
              <a:t>38 CFR 3.383 Special consideration for paired organs and extremities</a:t>
            </a:r>
          </a:p>
          <a:p>
            <a:pPr marL="225425" lvl="0" indent="-225425">
              <a:lnSpc>
                <a:spcPct val="120000"/>
              </a:lnSpc>
              <a:buFont typeface="Arial" panose="020B0604020202020204" pitchFamily="34" charset="0"/>
              <a:buChar char="•"/>
            </a:pPr>
            <a:r>
              <a:rPr lang="en-US" sz="7200" dirty="0"/>
              <a:t>38 CFR 3.707 Dependents’ Educational Assistance</a:t>
            </a:r>
          </a:p>
          <a:p>
            <a:pPr marL="225425" lvl="0" indent="-225425">
              <a:lnSpc>
                <a:spcPct val="120000"/>
              </a:lnSpc>
              <a:buFont typeface="Arial" panose="020B0604020202020204" pitchFamily="34" charset="0"/>
              <a:buChar char="•"/>
            </a:pPr>
            <a:r>
              <a:rPr lang="en-US" sz="7200" dirty="0"/>
              <a:t>38 CFR 3.807 Dependents’ Educational Assistance; certification</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225425" lvl="0" indent="-225425">
              <a:lnSpc>
                <a:spcPct val="120000"/>
              </a:lnSpc>
              <a:buFont typeface="Arial" panose="020B0604020202020204" pitchFamily="34" charset="0"/>
              <a:buChar char="•"/>
            </a:pPr>
            <a:r>
              <a:rPr lang="en-US" sz="6400" dirty="0"/>
              <a:t>38 CFR 3.808 Automobile or other conveyance; certification</a:t>
            </a:r>
          </a:p>
          <a:p>
            <a:pPr marL="225425" lvl="0" indent="-225425">
              <a:lnSpc>
                <a:spcPct val="120000"/>
              </a:lnSpc>
              <a:buFont typeface="Arial" panose="020B0604020202020204" pitchFamily="34" charset="0"/>
              <a:buChar char="•"/>
            </a:pPr>
            <a:r>
              <a:rPr lang="en-US" sz="6400" dirty="0"/>
              <a:t>38 CFR 3.809 Special home adaptation grants under 38 USC 2101 (a)</a:t>
            </a:r>
          </a:p>
          <a:p>
            <a:pPr marL="225425" lvl="0" indent="-225425">
              <a:lnSpc>
                <a:spcPct val="120000"/>
              </a:lnSpc>
              <a:buFont typeface="Arial" panose="020B0604020202020204" pitchFamily="34" charset="0"/>
              <a:buChar char="•"/>
            </a:pPr>
            <a:r>
              <a:rPr lang="en-US" sz="6400" dirty="0"/>
              <a:t>38 CFR 4.63 Loss of use of hand or foot</a:t>
            </a:r>
          </a:p>
          <a:p>
            <a:pPr marL="225425" lvl="0" indent="-225425">
              <a:lnSpc>
                <a:spcPct val="120000"/>
              </a:lnSpc>
              <a:buFont typeface="Arial" panose="020B0604020202020204" pitchFamily="34" charset="0"/>
              <a:buChar char="•"/>
            </a:pPr>
            <a:r>
              <a:rPr lang="en-US" sz="6400" dirty="0"/>
              <a:t>38 CFR 4.124a Schedule of ratings – Neurological Conditions and Convulsive Disorders</a:t>
            </a:r>
          </a:p>
          <a:p>
            <a:pPr marL="225425" indent="-225425">
              <a:lnSpc>
                <a:spcPct val="120000"/>
              </a:lnSpc>
              <a:buFont typeface="Arial" panose="020B0604020202020204" pitchFamily="34" charset="0"/>
              <a:buChar char="•"/>
            </a:pPr>
            <a:r>
              <a:rPr lang="en-US" sz="6400" dirty="0"/>
              <a:t>M21-1, Part III, Subpart iv, Chapter 4, Section G - Neurological Conditions and Convulsive Disorders</a:t>
            </a:r>
          </a:p>
          <a:p>
            <a:pPr marL="225425" indent="-225425">
              <a:lnSpc>
                <a:spcPct val="120000"/>
              </a:lnSpc>
              <a:buFont typeface="Arial" panose="020B0604020202020204" pitchFamily="34" charset="0"/>
              <a:buChar char="•"/>
            </a:pPr>
            <a:r>
              <a:rPr lang="en-US" sz="6400" dirty="0"/>
              <a:t>M21-1, Part IX, Subpart </a:t>
            </a:r>
            <a:r>
              <a:rPr lang="en-US" sz="6400" dirty="0" err="1"/>
              <a:t>i</a:t>
            </a:r>
            <a:r>
              <a:rPr lang="en-US" sz="6400" dirty="0"/>
              <a:t>, Chapter 3 - Specially Adapted Housing (SAH) or Special Housing Adaptation (SHA) Grants</a:t>
            </a:r>
          </a:p>
          <a:p>
            <a:pPr marL="225425" indent="-225425">
              <a:lnSpc>
                <a:spcPct val="120000"/>
              </a:lnSpc>
              <a:buFont typeface="Arial" panose="020B0604020202020204" pitchFamily="34" charset="0"/>
              <a:buChar char="•"/>
            </a:pPr>
            <a:r>
              <a:rPr lang="en-US" sz="6400" dirty="0"/>
              <a:t>M21-1, Part IX, Subpart </a:t>
            </a:r>
            <a:r>
              <a:rPr lang="en-US" sz="6400" dirty="0" err="1"/>
              <a:t>i</a:t>
            </a:r>
            <a:r>
              <a:rPr lang="en-US" sz="6400" dirty="0"/>
              <a:t>, Chapter 2 - Automobile and Adaptive Equipment Allowance Under 38 U.S.C. Chapter 39</a:t>
            </a:r>
          </a:p>
          <a:p>
            <a:pPr marL="225425" indent="-225425">
              <a:lnSpc>
                <a:spcPct val="120000"/>
              </a:lnSpc>
              <a:buFont typeface="Arial" panose="020B0604020202020204" pitchFamily="34" charset="0"/>
              <a:buChar char="•"/>
            </a:pPr>
            <a:r>
              <a:rPr lang="en-US" sz="6400" dirty="0"/>
              <a:t>M21-1, Part IV, Subpart ii, Chapter 2, Section H - Special Monthly Compensation (SMC) </a:t>
            </a:r>
          </a:p>
          <a:p>
            <a:pPr marL="225425" indent="-225425">
              <a:lnSpc>
                <a:spcPct val="120000"/>
              </a:lnSpc>
              <a:buFont typeface="Arial" panose="020B0604020202020204" pitchFamily="34" charset="0"/>
              <a:buChar char="•"/>
            </a:pPr>
            <a:r>
              <a:rPr lang="en-US" sz="6400" dirty="0"/>
              <a:t>M21-1, Part III, Subpart ii, Chapter 2, Section A - Department of Veterans Affairs (VA) Benefit Programs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4</a:t>
            </a:fld>
            <a:endParaRPr lang="en-US"/>
          </a:p>
        </p:txBody>
      </p:sp>
    </p:spTree>
    <p:extLst>
      <p:ext uri="{BB962C8B-B14F-4D97-AF65-F5344CB8AC3E}">
        <p14:creationId xmlns:p14="http://schemas.microsoft.com/office/powerpoint/2010/main" val="369699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6713360" y="1880496"/>
            <a:ext cx="2133599" cy="252717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2"/>
          <p:cNvSpPr>
            <a:spLocks noGrp="1" noChangeArrowheads="1"/>
          </p:cNvSpPr>
          <p:nvPr>
            <p:ph type="title"/>
            <p:custDataLst>
              <p:tags r:id="rId2"/>
            </p:custDataLst>
          </p:nvPr>
        </p:nvSpPr>
        <p:spPr>
          <a:xfrm>
            <a:off x="0" y="793629"/>
            <a:ext cx="9144000" cy="1086867"/>
          </a:xfrm>
        </p:spPr>
        <p:txBody>
          <a:bodyPr/>
          <a:lstStyle/>
          <a:p>
            <a:r>
              <a:rPr lang="en-US" altLang="en-US" dirty="0"/>
              <a:t>Amyotrophic Lateral Sclerosis</a:t>
            </a:r>
          </a:p>
        </p:txBody>
      </p:sp>
      <p:sp>
        <p:nvSpPr>
          <p:cNvPr id="5124" name="Rectangle 3"/>
          <p:cNvSpPr>
            <a:spLocks noGrp="1" noChangeArrowheads="1"/>
          </p:cNvSpPr>
          <p:nvPr>
            <p:ph idx="1"/>
            <p:custDataLst>
              <p:tags r:id="rId3"/>
            </p:custDataLst>
          </p:nvPr>
        </p:nvSpPr>
        <p:spPr>
          <a:xfrm>
            <a:off x="457200" y="2057400"/>
            <a:ext cx="6350000" cy="3916363"/>
          </a:xfrm>
          <a:effectLst>
            <a:softEdge rad="127000"/>
          </a:effectLst>
        </p:spPr>
        <p:txBody>
          <a:bodyPr>
            <a:normAutofit/>
          </a:bodyPr>
          <a:lstStyle/>
          <a:p>
            <a:pPr marL="231775" indent="-231775">
              <a:buClr>
                <a:schemeClr val="tx1"/>
              </a:buClr>
              <a:buFont typeface="Arial" panose="020B0604020202020204" pitchFamily="34" charset="0"/>
              <a:buChar char="•"/>
            </a:pPr>
            <a:r>
              <a:rPr lang="en-US" altLang="en-US" dirty="0"/>
              <a:t>Description of the disease:</a:t>
            </a:r>
          </a:p>
          <a:p>
            <a:pPr marL="463550" lvl="1" indent="-231775">
              <a:buClr>
                <a:schemeClr val="tx1"/>
              </a:buClr>
            </a:pPr>
            <a:r>
              <a:rPr lang="en-US" altLang="en-US" sz="1800" dirty="0"/>
              <a:t>Also commonly known as Lou Gehrig’s Disease</a:t>
            </a:r>
          </a:p>
          <a:p>
            <a:pPr marL="463550" lvl="1" indent="-231775">
              <a:buClr>
                <a:schemeClr val="tx1"/>
              </a:buClr>
            </a:pPr>
            <a:r>
              <a:rPr lang="en-US" altLang="en-US" sz="1800" dirty="0"/>
              <a:t>A rapidly progressive, invariably neuromuscular disease</a:t>
            </a:r>
          </a:p>
          <a:p>
            <a:pPr marL="463550" lvl="1" indent="-231775">
              <a:buClr>
                <a:schemeClr val="tx1"/>
              </a:buClr>
            </a:pPr>
            <a:r>
              <a:rPr lang="en-US" altLang="en-US" sz="1800" dirty="0"/>
              <a:t>Attacks the nerve cells in the brain and spinal cord responsible for controlling voluntary muscles</a:t>
            </a:r>
          </a:p>
          <a:p>
            <a:pPr marL="463550" lvl="1" indent="-231775">
              <a:buClr>
                <a:schemeClr val="tx1"/>
              </a:buClr>
            </a:pPr>
            <a:r>
              <a:rPr lang="en-US" altLang="en-US" sz="1800" dirty="0"/>
              <a:t>Causes muscle weakness, muscle atrophy, and spontaneous muscle activity</a:t>
            </a:r>
          </a:p>
          <a:p>
            <a:pPr marL="463550" lvl="1" indent="-231775">
              <a:buClr>
                <a:schemeClr val="tx1"/>
              </a:buClr>
            </a:pPr>
            <a:r>
              <a:rPr lang="en-US" altLang="en-US" sz="1800" dirty="0"/>
              <a:t>Patients lose their strength and ability to move their arms, legs, and body. </a:t>
            </a:r>
          </a:p>
          <a:p>
            <a:pPr marL="463550" lvl="1" indent="-231775">
              <a:buClr>
                <a:schemeClr val="tx1"/>
              </a:buClr>
            </a:pPr>
            <a:r>
              <a:rPr lang="en-US" altLang="en-US" sz="1800" dirty="0"/>
              <a:t>Most people die from respiratory failure, within 3 to 5 years from the onset of symptoms. </a:t>
            </a:r>
          </a:p>
        </p:txBody>
      </p:sp>
      <p:sp>
        <p:nvSpPr>
          <p:cNvPr id="2" name="Slide Number Placeholder 1"/>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t>5</a:t>
            </a:fld>
            <a:endParaRPr lang="en-US"/>
          </a:p>
        </p:txBody>
      </p:sp>
      <p:sp>
        <p:nvSpPr>
          <p:cNvPr id="5125" name="Rectangle 4"/>
          <p:cNvSpPr>
            <a:spLocks noChangeArrowheads="1"/>
          </p:cNvSpPr>
          <p:nvPr>
            <p:custDataLst>
              <p:tags r:id="rId5"/>
            </p:custDataLst>
          </p:nvPr>
        </p:nvSpPr>
        <p:spPr bwMode="auto">
          <a:xfrm flipH="1" flipV="1">
            <a:off x="2797176" y="3464719"/>
            <a:ext cx="2508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rot="10800000">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700" dirty="0">
              <a:latin typeface="Times New Roman" panose="02020603050405020304" pitchFamily="18" charset="0"/>
            </a:endParaRPr>
          </a:p>
        </p:txBody>
      </p:sp>
    </p:spTree>
    <p:extLst>
      <p:ext uri="{BB962C8B-B14F-4D97-AF65-F5344CB8AC3E}">
        <p14:creationId xmlns:p14="http://schemas.microsoft.com/office/powerpoint/2010/main" val="333770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0" y="793629"/>
            <a:ext cx="9144000" cy="1086867"/>
          </a:xfrm>
        </p:spPr>
        <p:txBody>
          <a:bodyPr/>
          <a:lstStyle/>
          <a:p>
            <a:r>
              <a:rPr lang="en-US" altLang="en-US" dirty="0"/>
              <a:t>Amyotrophic Lateral Sclerosis</a:t>
            </a:r>
          </a:p>
        </p:txBody>
      </p:sp>
      <p:sp>
        <p:nvSpPr>
          <p:cNvPr id="14339" name="Rectangle 3"/>
          <p:cNvSpPr>
            <a:spLocks noGrp="1" noChangeArrowheads="1"/>
          </p:cNvSpPr>
          <p:nvPr>
            <p:ph idx="1"/>
            <p:custDataLst>
              <p:tags r:id="rId2"/>
            </p:custDataLst>
          </p:nvPr>
        </p:nvSpPr>
        <p:spPr>
          <a:xfrm>
            <a:off x="457200" y="2057400"/>
            <a:ext cx="8229600" cy="3916363"/>
          </a:xfrm>
        </p:spPr>
        <p:txBody>
          <a:bodyPr>
            <a:normAutofit/>
          </a:bodyPr>
          <a:lstStyle/>
          <a:p>
            <a:pPr marL="231775" indent="-231775">
              <a:buClr>
                <a:schemeClr val="tx1"/>
              </a:buClr>
              <a:buFont typeface="Arial" panose="020B0604020202020204" pitchFamily="34" charset="0"/>
              <a:buChar char="•"/>
            </a:pPr>
            <a:r>
              <a:rPr lang="en-US" altLang="en-US" dirty="0"/>
              <a:t>Motor neuron disease </a:t>
            </a:r>
          </a:p>
          <a:p>
            <a:pPr marL="231775" indent="-231775">
              <a:buClr>
                <a:schemeClr val="tx1"/>
              </a:buClr>
              <a:buFont typeface="Arial" panose="020B0604020202020204" pitchFamily="34" charset="0"/>
              <a:buChar char="•"/>
            </a:pPr>
            <a:r>
              <a:rPr lang="en-US" altLang="en-US" dirty="0"/>
              <a:t>Progressive</a:t>
            </a:r>
          </a:p>
          <a:p>
            <a:pPr marL="231775" indent="-231775">
              <a:buClr>
                <a:schemeClr val="tx1"/>
              </a:buClr>
              <a:buFont typeface="Arial" panose="020B0604020202020204" pitchFamily="34" charset="0"/>
              <a:buChar char="•"/>
            </a:pPr>
            <a:r>
              <a:rPr lang="en-US" altLang="en-US" dirty="0"/>
              <a:t>Always fatal</a:t>
            </a:r>
          </a:p>
          <a:p>
            <a:pPr marL="463550" lvl="1" indent="-231775">
              <a:buClr>
                <a:schemeClr val="tx1"/>
              </a:buClr>
            </a:pPr>
            <a:r>
              <a:rPr lang="en-US" altLang="en-US" sz="1800" dirty="0"/>
              <a:t>50% within 3 years</a:t>
            </a:r>
          </a:p>
          <a:p>
            <a:pPr marL="463550" lvl="1" indent="-231775">
              <a:buClr>
                <a:schemeClr val="tx1"/>
              </a:buClr>
            </a:pPr>
            <a:r>
              <a:rPr lang="en-US" altLang="en-US" sz="1800" dirty="0"/>
              <a:t>20% within 5 years</a:t>
            </a:r>
          </a:p>
          <a:p>
            <a:pPr marL="463550" lvl="1" indent="-231775">
              <a:buClr>
                <a:schemeClr val="tx1"/>
              </a:buClr>
            </a:pPr>
            <a:r>
              <a:rPr lang="en-US" altLang="en-US" sz="1800" dirty="0"/>
              <a:t>10% within 10 years</a:t>
            </a:r>
          </a:p>
          <a:p>
            <a:pPr marL="463550" lvl="1" indent="-231775">
              <a:buClr>
                <a:schemeClr val="tx1"/>
              </a:buClr>
            </a:pPr>
            <a:r>
              <a:rPr lang="en-US" altLang="en-US" sz="1800" dirty="0"/>
              <a:t>&gt; 30 years rare</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19810" y="2057400"/>
            <a:ext cx="2363614" cy="367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8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77105" y="1707781"/>
            <a:ext cx="2583108" cy="193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Rectangle 1026"/>
          <p:cNvSpPr>
            <a:spLocks noGrp="1" noChangeArrowheads="1"/>
          </p:cNvSpPr>
          <p:nvPr>
            <p:ph type="title"/>
            <p:custDataLst>
              <p:tags r:id="rId1"/>
            </p:custDataLst>
          </p:nvPr>
        </p:nvSpPr>
        <p:spPr>
          <a:xfrm>
            <a:off x="0" y="793629"/>
            <a:ext cx="9144000" cy="1086867"/>
          </a:xfrm>
        </p:spPr>
        <p:txBody>
          <a:bodyPr/>
          <a:lstStyle/>
          <a:p>
            <a:r>
              <a:rPr lang="en-US" altLang="en-US" dirty="0"/>
              <a:t>ALS Symptoms</a:t>
            </a:r>
          </a:p>
        </p:txBody>
      </p:sp>
      <p:sp>
        <p:nvSpPr>
          <p:cNvPr id="6148" name="Rectangle 1027"/>
          <p:cNvSpPr>
            <a:spLocks noGrp="1" noChangeArrowheads="1"/>
          </p:cNvSpPr>
          <p:nvPr>
            <p:ph idx="1"/>
            <p:custDataLst>
              <p:tags r:id="rId2"/>
            </p:custDataLst>
          </p:nvPr>
        </p:nvSpPr>
        <p:spPr>
          <a:xfrm>
            <a:off x="457200" y="2057400"/>
            <a:ext cx="8229600" cy="3916363"/>
          </a:xfrm>
        </p:spPr>
        <p:txBody>
          <a:bodyPr>
            <a:noAutofit/>
          </a:bodyPr>
          <a:lstStyle/>
          <a:p>
            <a:pPr marL="231775" indent="-231775">
              <a:buFont typeface="Arial" panose="020B0604020202020204" pitchFamily="34" charset="0"/>
              <a:buChar char="•"/>
            </a:pPr>
            <a:r>
              <a:rPr lang="en-US" altLang="en-US" dirty="0"/>
              <a:t>Symptoms include:</a:t>
            </a:r>
          </a:p>
          <a:p>
            <a:pPr marL="463550" lvl="1" indent="-231775"/>
            <a:r>
              <a:rPr lang="en-US" altLang="en-US" sz="1800" dirty="0"/>
              <a:t>Difficulty breathing</a:t>
            </a:r>
          </a:p>
          <a:p>
            <a:pPr marL="463550" lvl="1" indent="-231775"/>
            <a:r>
              <a:rPr lang="en-US" altLang="en-US" sz="1800" dirty="0"/>
              <a:t>Difficulty swallowing</a:t>
            </a:r>
          </a:p>
          <a:p>
            <a:pPr marL="682625" lvl="2" indent="-219075"/>
            <a:r>
              <a:rPr lang="en-US" altLang="en-US" sz="1600" dirty="0"/>
              <a:t>Gagging</a:t>
            </a:r>
          </a:p>
          <a:p>
            <a:pPr marL="682625" lvl="2" indent="-219075"/>
            <a:r>
              <a:rPr lang="en-US" altLang="en-US" sz="1600" dirty="0"/>
              <a:t>Chokes easily</a:t>
            </a:r>
          </a:p>
          <a:p>
            <a:pPr marL="463550" lvl="1" indent="-231775"/>
            <a:r>
              <a:rPr lang="en-US" altLang="en-US" sz="1800" dirty="0"/>
              <a:t>Head drop due to weak spinal and neck muscles</a:t>
            </a:r>
          </a:p>
          <a:p>
            <a:pPr marL="463550" lvl="1" indent="-231775"/>
            <a:r>
              <a:rPr lang="en-US" altLang="en-US" sz="1800" dirty="0"/>
              <a:t>Muscle cramps</a:t>
            </a:r>
          </a:p>
          <a:p>
            <a:pPr marL="463550" lvl="1" indent="-231775"/>
            <a:r>
              <a:rPr lang="en-US" altLang="en-US" sz="1800" dirty="0"/>
              <a:t>Muscle weakness that slowly gets worse</a:t>
            </a:r>
          </a:p>
          <a:p>
            <a:pPr marL="682625" lvl="2" indent="-219075"/>
            <a:r>
              <a:rPr lang="en-US" altLang="en-US" sz="1600" dirty="0"/>
              <a:t>Commonly involves one part of the body first, such as the hand or arm</a:t>
            </a:r>
          </a:p>
          <a:p>
            <a:pPr marL="682625" lvl="2" indent="-219075"/>
            <a:r>
              <a:rPr lang="en-US" altLang="en-US" sz="1600" dirty="0"/>
              <a:t>Eventually leads to difficulty with lifting, climbing stairs, or walking </a:t>
            </a:r>
            <a:endParaRPr lang="en-US" altLang="en-US" sz="2000" dirty="0"/>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a:p>
        </p:txBody>
      </p:sp>
      <p:pic>
        <p:nvPicPr>
          <p:cNvPr id="3075" name="Picture 3"/>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auto">
          <a:xfrm>
            <a:off x="6160593" y="2857620"/>
            <a:ext cx="2425827" cy="201676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69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a:xfrm>
            <a:off x="0" y="793629"/>
            <a:ext cx="9144000" cy="1086867"/>
          </a:xfrm>
        </p:spPr>
        <p:txBody>
          <a:bodyPr/>
          <a:lstStyle/>
          <a:p>
            <a:r>
              <a:rPr lang="en-US" altLang="en-US" dirty="0"/>
              <a:t>ALS Symptoms </a:t>
            </a:r>
          </a:p>
        </p:txBody>
      </p:sp>
      <p:sp>
        <p:nvSpPr>
          <p:cNvPr id="7172" name="Rectangle 3"/>
          <p:cNvSpPr>
            <a:spLocks noGrp="1" noChangeArrowheads="1"/>
          </p:cNvSpPr>
          <p:nvPr>
            <p:ph idx="1"/>
            <p:custDataLst>
              <p:tags r:id="rId2"/>
            </p:custDataLst>
          </p:nvPr>
        </p:nvSpPr>
        <p:spPr>
          <a:xfrm>
            <a:off x="457200" y="2057400"/>
            <a:ext cx="8229600" cy="3916363"/>
          </a:xfrm>
        </p:spPr>
        <p:txBody>
          <a:bodyPr>
            <a:noAutofit/>
          </a:bodyPr>
          <a:lstStyle/>
          <a:p>
            <a:pPr marL="231775" lvl="1" indent="-231775"/>
            <a:r>
              <a:rPr lang="en-US" altLang="en-US" sz="2000" dirty="0"/>
              <a:t>Paralysis</a:t>
            </a:r>
          </a:p>
          <a:p>
            <a:pPr marL="231775" lvl="1" indent="-231775"/>
            <a:r>
              <a:rPr lang="en-US" altLang="en-US" sz="2000" dirty="0"/>
              <a:t>Speech problems, such as slow or abnormal speech patterns</a:t>
            </a:r>
          </a:p>
          <a:p>
            <a:pPr marL="231775" lvl="1" indent="-231775"/>
            <a:r>
              <a:rPr lang="en-US" altLang="en-US" sz="2000" dirty="0"/>
              <a:t>Voice changes, hoarseness</a:t>
            </a:r>
          </a:p>
          <a:p>
            <a:pPr marL="231775" lvl="1" indent="-231775"/>
            <a:r>
              <a:rPr lang="en-US" altLang="en-US" sz="2000" dirty="0"/>
              <a:t>Other symptoms;</a:t>
            </a:r>
          </a:p>
          <a:p>
            <a:pPr marL="463550" lvl="2" indent="-231775"/>
            <a:r>
              <a:rPr lang="en-US" altLang="en-US" sz="1800" dirty="0"/>
              <a:t>Drooling</a:t>
            </a:r>
          </a:p>
          <a:p>
            <a:pPr marL="463550" lvl="2" indent="-231775"/>
            <a:r>
              <a:rPr lang="en-US" altLang="en-US" sz="1800" dirty="0"/>
              <a:t>Muscle contractions</a:t>
            </a:r>
          </a:p>
          <a:p>
            <a:pPr marL="463550" lvl="2" indent="-231775"/>
            <a:r>
              <a:rPr lang="en-US" altLang="en-US" sz="1800" dirty="0"/>
              <a:t>Muscle spasms</a:t>
            </a:r>
          </a:p>
          <a:p>
            <a:pPr marL="463550" lvl="2" indent="-231775"/>
            <a:r>
              <a:rPr lang="en-US" altLang="en-US" sz="1800" dirty="0"/>
              <a:t>Ankle, feet, and leg swelling</a:t>
            </a:r>
          </a:p>
          <a:p>
            <a:pPr marL="463550" lvl="2" indent="-231775"/>
            <a:r>
              <a:rPr lang="en-US" altLang="en-US" sz="1800" dirty="0"/>
              <a:t>Weight loss</a:t>
            </a:r>
          </a:p>
          <a:p>
            <a:pPr marL="231775" lvl="1" indent="-231775"/>
            <a:r>
              <a:rPr lang="en-US" altLang="en-US" sz="2000" dirty="0"/>
              <a:t>There is no known cure. </a:t>
            </a:r>
            <a:r>
              <a:rPr lang="en-US" altLang="en-US" sz="2000" dirty="0" err="1"/>
              <a:t>Riluzole</a:t>
            </a:r>
            <a:r>
              <a:rPr lang="en-US" altLang="en-US" sz="2000" dirty="0"/>
              <a:t> is reported to prolong life, but does not reverse or stop the disease from getting worse.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99784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custDataLst>
              <p:tags r:id="rId1"/>
            </p:custDataLst>
          </p:nvPr>
        </p:nvSpPr>
        <p:spPr>
          <a:xfrm>
            <a:off x="0" y="793629"/>
            <a:ext cx="9144000" cy="1086867"/>
          </a:xfrm>
        </p:spPr>
        <p:txBody>
          <a:bodyPr/>
          <a:lstStyle/>
          <a:p>
            <a:r>
              <a:rPr lang="en-US" altLang="en-US" dirty="0"/>
              <a:t>ALS: Recent Changes</a:t>
            </a:r>
          </a:p>
        </p:txBody>
      </p:sp>
      <p:sp>
        <p:nvSpPr>
          <p:cNvPr id="10244" name="Rectangle 3"/>
          <p:cNvSpPr>
            <a:spLocks noGrp="1" noChangeArrowheads="1"/>
          </p:cNvSpPr>
          <p:nvPr>
            <p:ph idx="1"/>
            <p:custDataLst>
              <p:tags r:id="rId2"/>
            </p:custDataLst>
          </p:nvPr>
        </p:nvSpPr>
        <p:spPr>
          <a:xfrm>
            <a:off x="457200" y="2057400"/>
            <a:ext cx="8229600" cy="3916363"/>
          </a:xfrm>
        </p:spPr>
        <p:txBody>
          <a:bodyPr>
            <a:noAutofit/>
          </a:bodyPr>
          <a:lstStyle/>
          <a:p>
            <a:pPr marL="231775" indent="-231775">
              <a:buFont typeface="Arial" panose="020B0604020202020204" pitchFamily="34" charset="0"/>
              <a:buChar char="•"/>
            </a:pPr>
            <a:r>
              <a:rPr lang="en-US" altLang="en-US" dirty="0"/>
              <a:t>Effective September 23, 2008, 38 CFR 3.318 established a presumption of SC for ALS for any Veteran who</a:t>
            </a:r>
          </a:p>
          <a:p>
            <a:pPr marL="463550" lvl="1" indent="-231775"/>
            <a:r>
              <a:rPr lang="en-US" altLang="en-US" sz="1800" dirty="0"/>
              <a:t>Had active, continuous service of 90 days or more, and</a:t>
            </a:r>
          </a:p>
          <a:p>
            <a:pPr marL="463550" lvl="1" indent="-231775"/>
            <a:r>
              <a:rPr lang="en-US" altLang="en-US" sz="1800" dirty="0"/>
              <a:t>Develops the disease at any time after discharge from active service</a:t>
            </a:r>
          </a:p>
          <a:p>
            <a:pPr marL="231775" indent="-231775">
              <a:buFont typeface="Arial" panose="020B0604020202020204" pitchFamily="34" charset="0"/>
              <a:buChar char="•"/>
            </a:pPr>
            <a:r>
              <a:rPr lang="en-US" dirty="0"/>
              <a:t>Effective January 19, 2012, the diagnostic criteria for ALS was amended in 38 CFR 4.124a to provide a 100-percent evaluation for any Veteran with SC ALS.</a:t>
            </a:r>
            <a:endParaRPr lang="en-US" altLang="en-US" dirty="0"/>
          </a:p>
          <a:p>
            <a:pPr marL="231775" indent="-231775">
              <a:buFont typeface="Arial" panose="020B0604020202020204" pitchFamily="34" charset="0"/>
              <a:buChar char="•"/>
            </a:pPr>
            <a:r>
              <a:rPr lang="en-US" altLang="en-US" dirty="0"/>
              <a:t>Effective December 3, 2013, 38 C.F.R. 3.809d provides that SC ALS is a qualifying condition for the purpose of entitlement to specially adapted housing.</a:t>
            </a:r>
          </a:p>
          <a:p>
            <a:pPr marL="231775" indent="-231775">
              <a:buFont typeface="Arial" panose="020B0604020202020204" pitchFamily="34" charset="0"/>
              <a:buChar char="•"/>
            </a:pPr>
            <a:r>
              <a:rPr lang="en-US" altLang="en-US" dirty="0"/>
              <a:t>Effective February 25, 2015, 38 CFR 3.808 provides that SC ALS is a qualifying condition for entitlement to a certificate of eligibility for automobile or other conveyance and adaptive equipment.  </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1289880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F60E8FA1-68A0-48D6-ACF7-9F38E352D6E2}&quot;/&gt;&lt;isInvalidForFieldText val=&quot;0&quot;/&gt;&lt;Image&gt;&lt;filename val=&quot;C:\Users\User\AppData\Local\Temp\CP34681852125Session\CPTrustFolder34681852125\PPTImport346862542562\data\asimages\{F60E8FA1-68A0-48D6-ACF7-9F38E352D6E2}_25.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73&quot;/&gt;&lt;lineCharCount val=&quot;60&quot;/&gt;&lt;lineCharCount val=&quot;63&quot;/&gt;&lt;lineCharCount val=&quot;34&quot;/&gt;&lt;lineCharCount val=&quot;66&quot;/&gt;&lt;lineCharCount val=&quot;60&quot;/&gt;&lt;lineCharCount val=&quot;31&quot;/&gt;&lt;/TableIndex&gt;&lt;/ShapeTextInfo&gt;"/>
  <p:tag name="HTML_SHAPEINFO" val="&lt;ThreeDShapeInfo&gt;&lt;uuid val=&quot;{7ACD77A6-886B-40E3-8397-75EB794091C1}&quot;/&gt;&lt;isInvalidForFieldText val=&quot;0&quot;/&gt;&lt;Image&gt;&lt;filename val=&quot;C:\Users\User\AppData\Local\Temp\CP34681852125Session\CPTrustFolder34681852125\PPTImport346862542562\data\asimages\{7ACD77A6-886B-40E3-8397-75EB794091C1}_25.png&quot;/&gt;&lt;left val=&quot;42&quot;/&gt;&lt;top val=&quot;212&quot;/&gt;&lt;width val=&quot;880&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7AB079-ECF3-43E5-A505-B6C3B1BD3B07}&quot;/&gt;&lt;isInvalidForFieldText val=&quot;0&quot;/&gt;&lt;Image&gt;&lt;filename val=&quot;C:\Users\User\AppData\Local\Temp\CP34681852125Session\CPTrustFolder34681852125\PPTImport346862542562\data\asimages\{797AB079-ECF3-43E5-A505-B6C3B1BD3B07}_25.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A30FC63-433E-4E43-AD99-61B699C25F0D}&quot;/&gt;&lt;isInvalidForFieldText val=&quot;0&quot;/&gt;&lt;Image&gt;&lt;filename val=&quot;C:\Users\User\AppData\Local\Temp\CP34681852125Session\CPTrustFolder34681852125\PPTImport346862542562\data\asimages\{1A30FC63-433E-4E43-AD99-61B699C25F0D}_26.png&quot;/&gt;&lt;left val=&quot;0&quot;/&gt;&lt;top val=&quot;278&quot;/&gt;&lt;width val=&quot;961&quot;/&gt;&lt;height val=&quot;20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64EF49-A9FD-4F63-AD0C-C1BDB4DF83AC}&quot;/&gt;&lt;isInvalidForFieldText val=&quot;0&quot;/&gt;&lt;Image&gt;&lt;filename val=&quot;C:\Users\User\AppData\Local\Temp\CP34681852125Session\CPTrustFolder34681852125\PPTImport346862542562\data\asimages\{E364EF49-A9FD-4F63-AD0C-C1BDB4DF83AC}_26.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9&quot;/&gt;&lt;/TableIndex&gt;&lt;/ShapeTextInfo&gt;"/>
  <p:tag name="PRESENTER_DUMMYTAG" val="&lt;DummyForForceWrite&gt;&lt;/DummyForForceWrite&gt;"/>
  <p:tag name="HTML_SHAPEINFO" val="&lt;ThreeDShapeInfo&gt;&lt;uuid val=&quot;{D7D0C04A-5374-4596-8810-CB09470C3D65}&quot;/&gt;&lt;isInvalidForFieldText val=&quot;0&quot;/&gt;&lt;Image&gt;&lt;filename val=&quot;C:\Users\User\AppData\Local\Temp\CP34681852125Session\CPTrustFolder34681852125\PPTImport346862542562\data\asimages\{D7D0C04A-5374-4596-8810-CB09470C3D65}_1.png&quot;/&gt;&lt;left val=&quot;68&quot;/&gt;&lt;top val=&quot;288&quot;/&gt;&lt;width val=&quot;833&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6F460FCC-5623-40F7-B4FD-D8DBC323C373}&quot;/&gt;&lt;isInvalidForFieldText val=&quot;0&quot;/&gt;&lt;Image&gt;&lt;filename val=&quot;C:\Users\User\AppData\Local\Temp\CP34681852125Session\CPTrustFolder34681852125\PPTImport346862542562\data\asimages\{6F460FCC-5623-40F7-B4FD-D8DBC323C373}_1.png&quot;/&gt;&lt;left val=&quot;71&quot;/&gt;&lt;top val=&quot;491&quot;/&gt;&lt;width val=&quot;255&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27B890AA-98EB-4910-B27B-22E04F119DF4}&quot;/&gt;&lt;isInvalidForFieldText val=&quot;0&quot;/&gt;&lt;Image&gt;&lt;filename val=&quot;C:\Users\User\AppData\Local\Temp\CP34681852125Session\CPTrustFolder34681852125\PPTImport346862542562\data\asimages\{27B890AA-98EB-4910-B27B-22E04F119DF4}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FFA1498-1C1C-4635-970F-3E43AAE487B4}&quot;/&gt;&lt;isInvalidForFieldText val=&quot;0&quot;/&gt;&lt;Image&gt;&lt;filename val=&quot;C:\Users\User\AppData\Local\Temp\CP34681852125Session\CPTrustFolder34681852125\PPTImport346862542562\data\asimages\{DFFA1498-1C1C-4635-970F-3E43AAE487B4}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6&quot;/&gt;&lt;lineCharCount val=&quot;66&quot;/&gt;&lt;lineCharCount val=&quot;11&quot;/&gt;&lt;lineCharCount val=&quot;64&quot;/&gt;&lt;lineCharCount val=&quot;6&quot;/&gt;&lt;/TableIndex&gt;&lt;/ShapeTextInfo&gt;"/>
  <p:tag name="HTML_SHAPEINFO" val="&lt;ThreeDShapeInfo&gt;&lt;uuid val=&quot;{F5BE02FE-2F99-46A0-A0EC-131EC36ED379}&quot;/&gt;&lt;isInvalidForFieldText val=&quot;0&quot;/&gt;&lt;Image&gt;&lt;filename val=&quot;C:\Users\User\AppData\Local\Temp\CP34681852125Session\CPTrustFolder34681852125\PPTImport346862542562\data\asimages\{F5BE02FE-2F99-46A0-A0EC-131EC36ED379}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A27A95-9655-4249-A8E5-3C0BCA025E9C}&quot;/&gt;&lt;isInvalidForFieldText val=&quot;0&quot;/&gt;&lt;Image&gt;&lt;filename val=&quot;C:\Users\User\AppData\Local\Temp\CP34681852125Session\CPTrustFolder34681852125\PPTImport346862542562\data\asimages\{C1A27A95-9655-4249-A8E5-3C0BCA025E9C}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B985235-59E2-4826-961A-FECF4A175B00}&quot;/&gt;&lt;isInvalidForFieldText val=&quot;0&quot;/&gt;&lt;Image&gt;&lt;filename val=&quot;C:\Users\User\AppData\Local\Temp\CP34681852125Session\CPTrustFolder34681852125\PPTImport346862542562\data\asimages\{DB985235-59E2-4826-961A-FECF4A175B00}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72&quot;/&gt;&lt;lineCharCount val=&quot;74&quot;/&gt;&lt;lineCharCount val=&quot;63&quot;/&gt;&lt;lineCharCount val=&quot;68&quot;/&gt;&lt;lineCharCount val=&quot;10&quot;/&gt;&lt;lineCharCount val=&quot;50&quot;/&gt;&lt;lineCharCount val=&quot;70&quot;/&gt;&lt;lineCharCount val=&quot;24&quot;/&gt;&lt;lineCharCount val=&quot;69&quot;/&gt;&lt;lineCharCount val=&quot;48&quot;/&gt;&lt;lineCharCount val=&quot;63&quot;/&gt;&lt;/TableIndex&gt;&lt;/ShapeTextInfo&gt;"/>
  <p:tag name="HTML_SHAPEINFO" val="&lt;ThreeDShapeInfo&gt;&lt;uuid val=&quot;{BC8FCF43-B965-441B-9536-22C75DAA302D}&quot;/&gt;&lt;isInvalidForFieldText val=&quot;0&quot;/&gt;&lt;Image&gt;&lt;filename val=&quot;C:\Users\User\AppData\Local\Temp\CP34681852125Session\CPTrustFolder34681852125\PPTImport346862542562\data\asimages\{BC8FCF43-B965-441B-9536-22C75DAA302D}_3.png&quot;/&gt;&lt;left val=&quot;43&quot;/&gt;&lt;top val=&quot;212&quot;/&gt;&lt;width val=&quot;869&quot;/&gt;&lt;height val=&quot;424&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4ED3564-7C55-4969-9CDA-4DCD7DD624B0}&quot;/&gt;&lt;isInvalidForFieldText val=&quot;0&quot;/&gt;&lt;Image&gt;&lt;filename val=&quot;C:\Users\User\AppData\Local\Temp\CP34681852125Session\CPTrustFolder34681852125\PPTImport346862542562\data\asimages\{04ED3564-7C55-4969-9CDA-4DCD7DD624B0}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9015148-3C3E-444F-AB12-5A6D1975CF5F}&quot;/&gt;&lt;isInvalidForFieldText val=&quot;0&quot;/&gt;&lt;Image&gt;&lt;filename val=&quot;C:\Users\User\AppData\Local\Temp\CP34681852125Session\CPTrustFolder34681852125\PPTImport346862542562\data\asimages\{B9015148-3C3E-444F-AB12-5A6D1975CF5F}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9&quot;/&gt;&lt;lineCharCount val=&quot;66&quot;/&gt;&lt;lineCharCount val=&quot;40&quot;/&gt;&lt;lineCharCount val=&quot;75&quot;/&gt;&lt;lineCharCount val=&quot;10&quot;/&gt;&lt;lineCharCount val=&quot;80&quot;/&gt;&lt;lineCharCount val=&quot;21&quot;/&gt;&lt;lineCharCount val=&quot;82&quot;/&gt;&lt;lineCharCount val=&quot;32&quot;/&gt;&lt;lineCharCount val=&quot;83&quot;/&gt;&lt;lineCharCount val=&quot;27&quot;/&gt;&lt;lineCharCount val=&quot;80&quot;/&gt;&lt;lineCharCount val=&quot;7&quot;/&gt;&lt;lineCharCount val=&quot;88&quot;/&gt;&lt;lineCharCount val=&quot;18&quot;/&gt;&lt;/TableIndex&gt;&lt;/ShapeTextInfo&gt;"/>
  <p:tag name="HTML_SHAPEINFO" val="&lt;ThreeDShapeInfo&gt;&lt;uuid val=&quot;{C6FF0C53-D767-4164-8771-7EE663441A6F}&quot;/&gt;&lt;isInvalidForFieldText val=&quot;0&quot;/&gt;&lt;Image&gt;&lt;filename val=&quot;C:\Users\User\AppData\Local\Temp\CP34681852125Session\CPTrustFolder34681852125\PPTImport346862542562\data\asimages\{C6FF0C53-D767-4164-8771-7EE663441A6F}_4.png&quot;/&gt;&lt;left val=&quot;44&quot;/&gt;&lt;top val=&quot;213&quot;/&gt;&lt;width val=&quot;867&quot;/&gt;&lt;height val=&quot;46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C63458B-85B9-43D3-A794-A6A57078E08B}&quot;/&gt;&lt;isInvalidForFieldText val=&quot;0&quot;/&gt;&lt;Image&gt;&lt;filename val=&quot;C:\Users\User\AppData\Local\Temp\CP34681852125Session\CPTrustFolder34681852125\PPTImport346862542562\data\asimages\{7C63458B-85B9-43D3-A794-A6A57078E08B}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3322C5-E5C3-4605-AE9C-2C143AB85CE5}&quot;/&gt;&lt;isInvalidForFieldText val=&quot;0&quot;/&gt;&lt;Image&gt;&lt;filename val=&quot;C:\Users\User\AppData\Local\Temp\CP34681852125Session\CPTrustFolder34681852125\PPTImport346862542562\data\asimages\{B43322C5-E5C3-4605-AE9C-2C143AB85CE5}_5.png&quot;/&gt;&lt;left val=&quot;704&quot;/&gt;&lt;top val=&quot;196&quot;/&gt;&lt;width val=&quot;225&quot;/&gt;&lt;height val=&quot;26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A30CF20-C24C-41B1-9BEC-AE6CD58DE7BA}&quot;/&gt;&lt;isInvalidForFieldText val=&quot;0&quot;/&gt;&lt;Image&gt;&lt;filename val=&quot;C:\Users\User\AppData\Local\Temp\CP34681852125Session\CPTrustFolder34681852125\PPTImport346862542562\data\asimages\{8A30CF20-C24C-41B1-9BEC-AE6CD58DE7BA}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44&quot;/&gt;&lt;lineCharCount val=&quot;56&quot;/&gt;&lt;lineCharCount val=&quot;53&quot;/&gt;&lt;lineCharCount val=&quot;46&quot;/&gt;&lt;lineCharCount val=&quot;44&quot;/&gt;&lt;lineCharCount val=&quot;28&quot;/&gt;&lt;lineCharCount val=&quot;55&quot;/&gt;&lt;lineCharCount val=&quot;23&quot;/&gt;&lt;lineCharCount val=&quot;56&quot;/&gt;&lt;lineCharCount val=&quot;34&quot;/&gt;&lt;/TableIndex&gt;&lt;/ShapeTextInfo&gt;"/>
  <p:tag name="HTML_SHAPEINFO" val="&lt;ThreeDShapeInfo&gt;&lt;uuid val=&quot;{08097888-B7F9-45D3-A517-0B3C27DC0901}&quot;/&gt;&lt;isInvalidForFieldText val=&quot;0&quot;/&gt;&lt;Image&gt;&lt;filename val=&quot;C:\Users\User\AppData\Local\Temp\CP34681852125Session\CPTrustFolder34681852125\PPTImport346862542562\data\asimages\{08097888-B7F9-45D3-A517-0B3C27DC0901}_5.png&quot;/&gt;&lt;left val=&quot;42&quot;/&gt;&lt;top val=&quot;212&quot;/&gt;&lt;width val=&quot;673&quot;/&gt;&lt;height val=&quot;415&quot;/&gt;&lt;hasText val=&quot;1&quot;/&gt;&lt;/Image&gt;&lt;/ThreeDShapeInfo&gt;"/>
  <p:tag name="PRESENTER_SHAPEINFO" val="&lt;ThreeDShapeInfo&gt;&lt;uuid val=&quot;{83F4DAAD-7662-475B-BAB7-76E69A424079}&quot;/&gt;&lt;isInvalidForFieldText val=&quot;0&quot;/&gt;&lt;Image&gt;&lt;filename val=&quot;C:\Users\User\AppData\Local\Temp\CP34681852125Session\CPTrustFolder34681852125\PPTImport346862542562\data\asimages\{83F4DAAD-7662-475B-BAB7-76E69A424079}_5.png&quot;/&gt;&lt;left val=&quot;47&quot;/&gt;&lt;top val=&quot;215&quot;/&gt;&lt;width val=&quot;668&quot;/&gt;&lt;height val=&quot;412&quot;/&gt;&lt;hasText val=&quot;0&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79DAAE-FE6D-4087-B682-102EA31B33A8}&quot;/&gt;&lt;isInvalidForFieldText val=&quot;0&quot;/&gt;&lt;Image&gt;&lt;filename val=&quot;C:\Users\User\AppData\Local\Temp\CP34681852125Session\CPTrustFolder34681852125\PPTImport346862542562\data\asimages\{5879DAAE-FE6D-4087-B682-102EA31B33A8}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9388C68-E107-4509-A8A0-50A40D5530B5}&quot;/&gt;&lt;isInvalidForFieldText val=&quot;0&quot;/&gt;&lt;Image&gt;&lt;filename val=&quot;C:\Users\User\AppData\Local\Temp\CP34681852125Session\CPTrustFolder34681852125\PPTImport346862542562\data\asimages\{D9388C68-E107-4509-A8A0-50A40D5530B5}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2&quot;/&gt;&lt;lineCharCount val=&quot;13&quot;/&gt;&lt;lineCharCount val=&quot;19&quot;/&gt;&lt;lineCharCount val=&quot;19&quot;/&gt;&lt;lineCharCount val=&quot;20&quot;/&gt;&lt;lineCharCount val=&quot;15&quot;/&gt;&lt;/TableIndex&gt;&lt;/ShapeTextInfo&gt;"/>
  <p:tag name="HTML_SHAPEINFO" val="&lt;ThreeDShapeInfo&gt;&lt;uuid val=&quot;{A6E24D92-21F5-4EFA-B952-283FD0292E6D}&quot;/&gt;&lt;isInvalidForFieldText val=&quot;0&quot;/&gt;&lt;Image&gt;&lt;filename val=&quot;C:\Users\User\AppData\Local\Temp\CP34681852125Session\CPTrustFolder34681852125\PPTImport346862542562\data\asimages\{A6E24D92-21F5-4EFA-B952-283FD0292E6D}_6.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9CF000-E55B-4705-883C-C813F362CFB0}&quot;/&gt;&lt;isInvalidForFieldText val=&quot;0&quot;/&gt;&lt;Image&gt;&lt;filename val=&quot;C:\Users\User\AppData\Local\Temp\CP34681852125Session\CPTrustFolder34681852125\PPTImport346862542562\data\asimages\{729CF000-E55B-4705-883C-C813F362CFB0}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C6FB738-936C-4978-B2FC-931D43E92CA6}&quot;/&gt;&lt;isInvalidForFieldText val=&quot;0&quot;/&gt;&lt;Image&gt;&lt;filename val=&quot;C:\Users\User\AppData\Local\Temp\CP34681852125Session\CPTrustFolder34681852125\PPTImport346862542562\data\asimages\{1C6FB738-936C-4978-B2FC-931D43E92CA6}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21&quot;/&gt;&lt;lineCharCount val=&quot;22&quot;/&gt;&lt;lineCharCount val=&quot;8&quot;/&gt;&lt;lineCharCount val=&quot;14&quot;/&gt;&lt;lineCharCount val=&quot;46&quot;/&gt;&lt;lineCharCount val=&quot;14&quot;/&gt;&lt;lineCharCount val=&quot;39&quot;/&gt;&lt;lineCharCount val=&quot;70&quot;/&gt;&lt;lineCharCount val=&quot;73&quot;/&gt;&lt;/TableIndex&gt;&lt;/ShapeTextInfo&gt;"/>
  <p:tag name="HTML_SHAPEINFO" val="&lt;ThreeDShapeInfo&gt;&lt;uuid val=&quot;{047A987B-21E6-4212-B80F-85EE48679CE9}&quot;/&gt;&lt;isInvalidForFieldText val=&quot;0&quot;/&gt;&lt;Image&gt;&lt;filename val=&quot;C:\Users\User\AppData\Local\Temp\CP34681852125Session\CPTrustFolder34681852125\PPTImport346862542562\data\asimages\{047A987B-21E6-4212-B80F-85EE48679CE9}_7.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52ABFC-4FF2-43EB-BE42-816F7D84A5F8}&quot;/&gt;&lt;isInvalidForFieldText val=&quot;0&quot;/&gt;&lt;Image&gt;&lt;filename val=&quot;C:\Users\User\AppData\Local\Temp\CP34681852125Session\CPTrustFolder34681852125\PPTImport346862542562\data\asimages\{0F52ABFC-4FF2-43EB-BE42-816F7D84A5F8}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F397B2-4EF7-4B8C-A0F8-48B2FF2B4AC7}&quot;/&gt;&lt;isInvalidForFieldText val=&quot;0&quot;/&gt;&lt;Image&gt;&lt;filename val=&quot;C:\Users\User\AppData\Local\Temp\CP34681852125Session\CPTrustFolder34681852125\PPTImport346862542562\data\asimages\{D1F397B2-4EF7-4B8C-A0F8-48B2FF2B4AC7}_7.png&quot;/&gt;&lt;left val=&quot;646&quot;/&gt;&lt;top val=&quot;299&quot;/&gt;&lt;width val=&quot;256&quot;/&gt;&lt;height val=&quot;21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009CF47F-7776-4939-B609-5824F597829A}&quot;/&gt;&lt;isInvalidForFieldText val=&quot;0&quot;/&gt;&lt;Image&gt;&lt;filename val=&quot;C:\Users\User\AppData\Local\Temp\CP34681852125Session\CPTrustFolder34681852125\PPTImport346862542562\data\asimages\{009CF47F-7776-4939-B609-5824F597829A}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8&quot;/&gt;&lt;lineCharCount val=&quot;26&quot;/&gt;&lt;lineCharCount val=&quot;16&quot;/&gt;&lt;lineCharCount val=&quot;9&quot;/&gt;&lt;lineCharCount val=&quot;20&quot;/&gt;&lt;lineCharCount val=&quot;14&quot;/&gt;&lt;lineCharCount val=&quot;30&quot;/&gt;&lt;lineCharCount val=&quot;12&quot;/&gt;&lt;lineCharCount val=&quot;71&quot;/&gt;&lt;lineCharCount val=&quot;52&quot;/&gt;&lt;/TableIndex&gt;&lt;/ShapeTextInfo&gt;"/>
  <p:tag name="HTML_SHAPEINFO" val="&lt;ThreeDShapeInfo&gt;&lt;uuid val=&quot;{D1077807-674E-47AF-A0E3-FDD447464694}&quot;/&gt;&lt;isInvalidForFieldText val=&quot;0&quot;/&gt;&lt;Image&gt;&lt;filename val=&quot;C:\Users\User\AppData\Local\Temp\CP34681852125Session\CPTrustFolder34681852125\PPTImport346862542562\data\asimages\{D1077807-674E-47AF-A0E3-FDD447464694}_8.png&quot;/&gt;&lt;left val=&quot;42&quot;/&gt;&lt;top val=&quot;212&quot;/&gt;&lt;width val=&quot;870&quot;/&gt;&lt;height val=&quot;43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2A2AB48-3FFD-4039-BD36-F2BB35924DAC}&quot;/&gt;&lt;isInvalidForFieldText val=&quot;0&quot;/&gt;&lt;Image&gt;&lt;filename val=&quot;C:\Users\User\AppData\Local\Temp\CP34681852125Session\CPTrustFolder34681852125\PPTImport346862542562\data\asimages\{A2A2AB48-3FFD-4039-BD36-F2BB35924DAC}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8D92B478-23C8-4A68-9A25-7603E1A10FF7}&quot;/&gt;&lt;isInvalidForFieldText val=&quot;0&quot;/&gt;&lt;Image&gt;&lt;filename val=&quot;C:\Users\User\AppData\Local\Temp\CP34681852125Session\CPTrustFolder34681852125\PPTImport346862542562\data\asimages\{8D92B478-23C8-4A68-9A25-7603E1A10FF7}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7&quot;/&gt;&lt;lineCharCount val=&quot;46&quot;/&gt;&lt;lineCharCount val=&quot;55&quot;/&gt;&lt;lineCharCount val=&quot;69&quot;/&gt;&lt;lineCharCount val=&quot;64&quot;/&gt;&lt;lineCharCount val=&quot;65&quot;/&gt;&lt;lineCharCount val=&quot;25&quot;/&gt;&lt;lineCharCount val=&quot;66&quot;/&gt;&lt;lineCharCount val=&quot;70&quot;/&gt;&lt;lineCharCount val=&quot;17&quot;/&gt;&lt;lineCharCount val=&quot;68&quot;/&gt;&lt;lineCharCount val=&quot;73&quot;/&gt;&lt;lineCharCount val=&quot;56&quot;/&gt;&lt;/TableIndex&gt;&lt;/ShapeTextInfo&gt;"/>
  <p:tag name="HTML_SHAPEINFO" val="&lt;ThreeDShapeInfo&gt;&lt;uuid val=&quot;{206BD42E-E12C-4EB0-BB00-6CDBB02B1083}&quot;/&gt;&lt;isInvalidForFieldText val=&quot;0&quot;/&gt;&lt;Image&gt;&lt;filename val=&quot;C:\Users\User\AppData\Local\Temp\CP34681852125Session\CPTrustFolder34681852125\PPTImport346862542562\data\asimages\{206BD42E-E12C-4EB0-BB00-6CDBB02B1083}_9.png&quot;/&gt;&lt;left val=&quot;42&quot;/&gt;&lt;top val=&quot;212&quot;/&gt;&lt;width val=&quot;880&quot;/&gt;&lt;height val=&quot;47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7B26FB9-B3AD-4A04-BAB3-2E56FA5285F0}&quot;/&gt;&lt;isInvalidForFieldText val=&quot;0&quot;/&gt;&lt;Image&gt;&lt;filename val=&quot;C:\Users\User\AppData\Local\Temp\CP34681852125Session\CPTrustFolder34681852125\PPTImport346862542562\data\asimages\{D7B26FB9-B3AD-4A04-BAB3-2E56FA5285F0}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E6F99EB-9E7C-46AD-A4B8-984FE8B6BFED}&quot;/&gt;&lt;isInvalidForFieldText val=&quot;0&quot;/&gt;&lt;Image&gt;&lt;filename val=&quot;C:\Users\User\AppData\Local\Temp\CP34681852125Session\CPTrustFolder34681852125\PPTImport346862542562\data\asimages\{0E6F99EB-9E7C-46AD-A4B8-984FE8B6BFED}_10.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2&quot;/&gt;&lt;lineCharCount val=&quot;68&quot;/&gt;&lt;lineCharCount val=&quot;74&quot;/&gt;&lt;lineCharCount val=&quot;61&quot;/&gt;&lt;/TableIndex&gt;&lt;/ShapeTextInfo&gt;"/>
  <p:tag name="HTML_SHAPEINFO" val="&lt;ThreeDShapeInfo&gt;&lt;uuid val=&quot;{973E54D1-2830-4857-87C8-85A30137CAE4}&quot;/&gt;&lt;isInvalidForFieldText val=&quot;0&quot;/&gt;&lt;Image&gt;&lt;filename val=&quot;C:\Users\User\AppData\Local\Temp\CP34681852125Session\CPTrustFolder34681852125\PPTImport346862542562\data\asimages\{973E54D1-2830-4857-87C8-85A30137CAE4}_10.png&quot;/&gt;&lt;left val=&quot;40&quot;/&gt;&lt;top val=&quot;212&quot;/&gt;&lt;width val=&quot;871&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0A9C56-9D27-443F-8841-172FD1AD0A39}&quot;/&gt;&lt;isInvalidForFieldText val=&quot;0&quot;/&gt;&lt;Image&gt;&lt;filename val=&quot;C:\Users\User\AppData\Local\Temp\CP34681852125Session\CPTrustFolder34681852125\PPTImport346862542562\data\asimages\{410A9C56-9D27-443F-8841-172FD1AD0A39}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8E526F8-212E-474E-818A-9E8F2D987083}&quot;/&gt;&lt;isInvalidForFieldText val=&quot;0&quot;/&gt;&lt;Image&gt;&lt;filename val=&quot;C:\Users\User\AppData\Local\Temp\CP34681852125Session\CPTrustFolder34681852125\PPTImport346862542562\data\asimages\{48E526F8-212E-474E-818A-9E8F2D987083}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63&quot;/&gt;&lt;lineCharCount val=&quot;68&quot;/&gt;&lt;lineCharCount val=&quot;24&quot;/&gt;&lt;lineCharCount val=&quot;63&quot;/&gt;&lt;lineCharCount val=&quot;62&quot;/&gt;&lt;lineCharCount val=&quot;66&quot;/&gt;&lt;lineCharCount val=&quot;15&quot;/&gt;&lt;/TableIndex&gt;&lt;/ShapeTextInfo&gt;"/>
  <p:tag name="HTML_SHAPEINFO" val="&lt;ThreeDShapeInfo&gt;&lt;uuid val=&quot;{C9816C15-7AD4-4390-9665-CE5582DE50EB}&quot;/&gt;&lt;isInvalidForFieldText val=&quot;0&quot;/&gt;&lt;Image&gt;&lt;filename val=&quot;C:\Users\User\AppData\Local\Temp\CP34681852125Session\CPTrustFolder34681852125\PPTImport346862542562\data\asimages\{C9816C15-7AD4-4390-9665-CE5582DE50EB}_11.png&quot;/&gt;&lt;left val=&quot;47&quot;/&gt;&lt;top val=&quot;212&quot;/&gt;&lt;width val=&quot;865&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0F6DD9-10C8-460A-85FC-777167330C71}&quot;/&gt;&lt;isInvalidForFieldText val=&quot;0&quot;/&gt;&lt;Image&gt;&lt;filename val=&quot;C:\Users\User\AppData\Local\Temp\CP34681852125Session\CPTrustFolder34681852125\PPTImport346862542562\data\asimages\{B80F6DD9-10C8-460A-85FC-777167330C71}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FA27426-938C-4ECB-A608-39036F8E1D54}&quot;/&gt;&lt;isInvalidForFieldText val=&quot;0&quot;/&gt;&lt;Image&gt;&lt;filename val=&quot;C:\Users\User\AppData\Local\Temp\CP34681852125Session\CPTrustFolder34681852125\PPTImport346862542562\data\asimages\{4FA27426-938C-4ECB-A608-39036F8E1D54}_12.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67&quot;/&gt;&lt;lineCharCount val=&quot;69&quot;/&gt;&lt;lineCharCount val=&quot;55&quot;/&gt;&lt;lineCharCount val=&quot;72&quot;/&gt;&lt;lineCharCount val=&quot;69&quot;/&gt;&lt;lineCharCount val=&quot;8&quot;/&gt;&lt;lineCharCount val=&quot;72&quot;/&gt;&lt;lineCharCount val=&quot;46&quot;/&gt;&lt;lineCharCount val=&quot;61&quot;/&gt;&lt;lineCharCount val=&quot;67&quot;/&gt;&lt;lineCharCount val=&quot;56&quot;/&gt;&lt;/TableIndex&gt;&lt;/ShapeTextInfo&gt;"/>
  <p:tag name="HTML_SHAPEINFO" val="&lt;ThreeDShapeInfo&gt;&lt;uuid val=&quot;{A6A3851F-6D34-402B-86B0-7E2F3786098B}&quot;/&gt;&lt;isInvalidForFieldText val=&quot;0&quot;/&gt;&lt;Image&gt;&lt;filename val=&quot;C:\Users\User\AppData\Local\Temp\CP34681852125Session\CPTrustFolder34681852125\PPTImport346862542562\data\asimages\{A6A3851F-6D34-402B-86B0-7E2F3786098B}_12.png&quot;/&gt;&lt;left val=&quot;42&quot;/&gt;&lt;top val=&quot;212&quot;/&gt;&lt;width val=&quot;880&quot;/&gt;&lt;height val=&quot;436&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C3FC27-4107-4C42-AC90-684606056F48}&quot;/&gt;&lt;isInvalidForFieldText val=&quot;0&quot;/&gt;&lt;Image&gt;&lt;filename val=&quot;C:\Users\User\AppData\Local\Temp\CP34681852125Session\CPTrustFolder34681852125\PPTImport346862542562\data\asimages\{86C3FC27-4107-4C42-AC90-684606056F48}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08047E1-23F3-45BE-A875-034104E6C8FC}&quot;/&gt;&lt;isInvalidForFieldText val=&quot;0&quot;/&gt;&lt;Image&gt;&lt;filename val=&quot;C:\Users\User\AppData\Local\Temp\CP34681852125Session\CPTrustFolder34681852125\PPTImport346862542562\data\asimages\{A08047E1-23F3-45BE-A875-034104E6C8FC}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0&quot;/&gt;&lt;lineCharCount val=&quot;1&quot;/&gt;&lt;lineCharCount val=&quot;65&quot;/&gt;&lt;lineCharCount val=&quot;8&quot;/&gt;&lt;lineCharCount val=&quot;1&quot;/&gt;&lt;lineCharCount val=&quot;66&quot;/&gt;&lt;lineCharCount val=&quot;36&quot;/&gt;&lt;lineCharCount val=&quot;1&quot;/&gt;&lt;lineCharCount val=&quot;64&quot;/&gt;&lt;/TableIndex&gt;&lt;/ShapeTextInfo&gt;"/>
  <p:tag name="HTML_SHAPEINFO" val="&lt;ThreeDShapeInfo&gt;&lt;uuid val=&quot;{DC746CF8-60E9-4828-AA9B-67D54DCCF65F}&quot;/&gt;&lt;isInvalidForFieldText val=&quot;0&quot;/&gt;&lt;Image&gt;&lt;filename val=&quot;C:\Users\User\AppData\Local\Temp\CP34681852125Session\CPTrustFolder34681852125\PPTImport346862542562\data\asimages\{DC746CF8-60E9-4828-AA9B-67D54DCCF65F}_13.png&quot;/&gt;&lt;left val=&quot;42&quot;/&gt;&lt;top val=&quot;212&quot;/&gt;&lt;width val=&quot;880&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5596C4-78EC-4721-ABC0-AA9E327776D9}&quot;/&gt;&lt;isInvalidForFieldText val=&quot;0&quot;/&gt;&lt;Image&gt;&lt;filename val=&quot;C:\Users\User\AppData\Local\Temp\CP34681852125Session\CPTrustFolder34681852125\PPTImport346862542562\data\asimages\{475596C4-78EC-4721-ABC0-AA9E327776D9}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42CE83-B239-4AD5-824D-15A5FFADD124}&quot;/&gt;&lt;isInvalidForFieldText val=&quot;0&quot;/&gt;&lt;Image&gt;&lt;filename val=&quot;C:\Users\User\AppData\Local\Temp\CP34681852125Session\CPTrustFolder34681852125\PPTImport346862542562\data\asimages\{4342CE83-B239-4AD5-824D-15A5FFADD124}_14.png&quot;/&gt;&lt;left val=&quot;575&quot;/&gt;&lt;top val=&quot;215&quot;/&gt;&lt;width val=&quot;337&quot;/&gt;&lt;height val=&quot;25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2058D97-6D32-43F5-BABF-86285B25BC94}&quot;/&gt;&lt;isInvalidForFieldText val=&quot;0&quot;/&gt;&lt;Image&gt;&lt;filename val=&quot;C:\Users\User\AppData\Local\Temp\CP34681852125Session\CPTrustFolder34681852125\PPTImport346862542562\data\asimages\{B2058D97-6D32-43F5-BABF-86285B25BC94}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0&quot;/&gt;&lt;lineCharCount val=&quot;41&quot;/&gt;&lt;lineCharCount val=&quot;27&quot;/&gt;&lt;lineCharCount val=&quot;34&quot;/&gt;&lt;lineCharCount val=&quot;24&quot;/&gt;&lt;lineCharCount val=&quot;41&quot;/&gt;&lt;lineCharCount val=&quot;20&quot;/&gt;&lt;lineCharCount val=&quot;44&quot;/&gt;&lt;/TableIndex&gt;&lt;/ShapeTextInfo&gt;"/>
  <p:tag name="HTML_SHAPEINFO" val="&lt;ThreeDShapeInfo&gt;&lt;uuid val=&quot;{8F630CEC-6653-45E5-8B07-7F38A15C4FCF}&quot;/&gt;&lt;isInvalidForFieldText val=&quot;0&quot;/&gt;&lt;Image&gt;&lt;filename val=&quot;C:\Users\User\AppData\Local\Temp\CP34681852125Session\CPTrustFolder34681852125\PPTImport346862542562\data\asimages\{8F630CEC-6653-45E5-8B07-7F38A15C4FCF}_14.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39BEC91-997F-4CE3-B6A0-E93E7E7FE08A}&quot;/&gt;&lt;isInvalidForFieldText val=&quot;0&quot;/&gt;&lt;Image&gt;&lt;filename val=&quot;C:\Users\User\AppData\Local\Temp\CP34681852125Session\CPTrustFolder34681852125\PPTImport346862542562\data\asimages\{A39BEC91-997F-4CE3-B6A0-E93E7E7FE08A}_1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E7F00BF-1D79-4C81-A03E-3B1AE7961225}&quot;/&gt;&lt;isInvalidForFieldText val=&quot;0&quot;/&gt;&lt;Image&gt;&lt;filename val=&quot;C:\Users\User\AppData\Local\Temp\CP34681852125Session\CPTrustFolder34681852125\PPTImport346862542562\data\asimages\{1E7F00BF-1D79-4C81-A03E-3B1AE7961225}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71&quot;/&gt;&lt;lineCharCount val=&quot;4&quot;/&gt;&lt;lineCharCount val=&quot;63&quot;/&gt;&lt;lineCharCount val=&quot;30&quot;/&gt;&lt;lineCharCount val=&quot;64&quot;/&gt;&lt;lineCharCount val=&quot;17&quot;/&gt;&lt;lineCharCount val=&quot;64&quot;/&gt;&lt;lineCharCount val=&quot;64&quot;/&gt;&lt;lineCharCount val=&quot;11&quot;/&gt;&lt;/TableIndex&gt;&lt;/ShapeTextInfo&gt;"/>
  <p:tag name="HTML_SHAPEINFO" val="&lt;ThreeDShapeInfo&gt;&lt;uuid val=&quot;{77870FA2-57D0-4F17-B63F-3065E03B2704}&quot;/&gt;&lt;isInvalidForFieldText val=&quot;0&quot;/&gt;&lt;Image&gt;&lt;filename val=&quot;C:\Users\User\AppData\Local\Temp\CP34681852125Session\CPTrustFolder34681852125\PPTImport346862542562\data\asimages\{77870FA2-57D0-4F17-B63F-3065E03B2704}_15.png&quot;/&gt;&lt;left val=&quot;42&quot;/&gt;&lt;top val=&quot;212&quot;/&gt;&lt;width val=&quot;873&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CF16A7-2A9A-44AB-B464-43FEC56C43A5}&quot;/&gt;&lt;isInvalidForFieldText val=&quot;0&quot;/&gt;&lt;Image&gt;&lt;filename val=&quot;C:\Users\User\AppData\Local\Temp\CP34681852125Session\CPTrustFolder34681852125\PPTImport346862542562\data\asimages\{DDCF16A7-2A9A-44AB-B464-43FEC56C43A5}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39C46FEE-267E-4387-8C1B-426ABEA85234}&quot;/&gt;&lt;isInvalidForFieldText val=&quot;0&quot;/&gt;&lt;Image&gt;&lt;filename val=&quot;C:\Users\User\AppData\Local\Temp\CP34681852125Session\CPTrustFolder34681852125\PPTImport346862542562\data\asimages\{39C46FEE-267E-4387-8C1B-426ABEA85234}_16.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23&quot;/&gt;&lt;lineCharCount val=&quot;65&quot;/&gt;&lt;lineCharCount val=&quot;40&quot;/&gt;&lt;lineCharCount val=&quot;31&quot;/&gt;&lt;/TableIndex&gt;&lt;/ShapeTextInfo&gt;"/>
  <p:tag name="HTML_SHAPEINFO" val="&lt;ThreeDShapeInfo&gt;&lt;uuid val=&quot;{D9490E06-0567-4FB1-9E4C-380572725755}&quot;/&gt;&lt;isInvalidForFieldText val=&quot;0&quot;/&gt;&lt;Image&gt;&lt;filename val=&quot;C:\Users\User\AppData\Local\Temp\CP34681852125Session\CPTrustFolder34681852125\PPTImport346862542562\data\asimages\{D9490E06-0567-4FB1-9E4C-380572725755}_16.png&quot;/&gt;&lt;left val=&quot;42&quot;/&gt;&lt;top val=&quot;212&quot;/&gt;&lt;width val=&quot;870&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0D016D-9FFB-4885-BCA7-9365AD0022D0}&quot;/&gt;&lt;isInvalidForFieldText val=&quot;0&quot;/&gt;&lt;Image&gt;&lt;filename val=&quot;C:\Users\User\AppData\Local\Temp\CP34681852125Session\CPTrustFolder34681852125\PPTImport346862542562\data\asimages\{930D016D-9FFB-4885-BCA7-9365AD0022D0}_16.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43678604-131D-47BB-9BD8-10BA52E96409}&quot;/&gt;&lt;isInvalidForFieldText val=&quot;0&quot;/&gt;&lt;Image&gt;&lt;filename val=&quot;C:\Users\User\AppData\Local\Temp\CP34681852125Session\CPTrustFolder34681852125\PPTImport346862542562\data\asimages\{43678604-131D-47BB-9BD8-10BA52E96409}_17.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61&quot;/&gt;&lt;lineCharCount val=&quot;29&quot;/&gt;&lt;lineCharCount val=&quot;70&quot;/&gt;&lt;lineCharCount val=&quot;63&quot;/&gt;&lt;lineCharCount val=&quot;64&quot;/&gt;&lt;lineCharCount val=&quot;63&quot;/&gt;&lt;/TableIndex&gt;&lt;/ShapeTextInfo&gt;"/>
  <p:tag name="HTML_SHAPEINFO" val="&lt;ThreeDShapeInfo&gt;&lt;uuid val=&quot;{37B3DECD-89F7-41DF-A350-166800D291BB}&quot;/&gt;&lt;isInvalidForFieldText val=&quot;0&quot;/&gt;&lt;Image&gt;&lt;filename val=&quot;C:\Users\User\AppData\Local\Temp\CP34681852125Session\CPTrustFolder34681852125\PPTImport346862542562\data\asimages\{37B3DECD-89F7-41DF-A350-166800D291BB}_17.png&quot;/&gt;&lt;left val=&quot;42&quot;/&gt;&lt;top val=&quot;212&quot;/&gt;&lt;width val=&quot;870&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19408A-30DA-44D2-94AE-20F40C9192ED}&quot;/&gt;&lt;isInvalidForFieldText val=&quot;0&quot;/&gt;&lt;Image&gt;&lt;filename val=&quot;C:\Users\User\AppData\Local\Temp\CP34681852125Session\CPTrustFolder34681852125\PPTImport346862542562\data\asimages\{2219408A-30DA-44D2-94AE-20F40C9192ED}_17.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1E368ED-17E2-4029-9523-5FEF2BF5DB84}&quot;/&gt;&lt;isInvalidForFieldText val=&quot;0&quot;/&gt;&lt;Image&gt;&lt;filename val=&quot;C:\Users\User\AppData\Local\Temp\CP34681852125Session\CPTrustFolder34681852125\PPTImport346862542562\data\asimages\{21E368ED-17E2-4029-9523-5FEF2BF5DB84}_18.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7&quot;/&gt;&lt;lineCharCount val=&quot;44&quot;/&gt;&lt;lineCharCount val=&quot;67&quot;/&gt;&lt;lineCharCount val=&quot;10&quot;/&gt;&lt;lineCharCount val=&quot;53&quot;/&gt;&lt;lineCharCount val=&quot;68&quot;/&gt;&lt;lineCharCount val=&quot;12&quot;/&gt;&lt;lineCharCount val=&quot;54&quot;/&gt;&lt;/TableIndex&gt;&lt;/ShapeTextInfo&gt;"/>
  <p:tag name="HTML_SHAPEINFO" val="&lt;ThreeDShapeInfo&gt;&lt;uuid val=&quot;{22A7F5C5-6711-489B-873C-19EE83FC3567}&quot;/&gt;&lt;isInvalidForFieldText val=&quot;0&quot;/&gt;&lt;Image&gt;&lt;filename val=&quot;C:\Users\User\AppData\Local\Temp\CP34681852125Session\CPTrustFolder34681852125\PPTImport346862542562\data\asimages\{22A7F5C5-6711-489B-873C-19EE83FC3567}_18.png&quot;/&gt;&lt;left val=&quot;42&quot;/&gt;&lt;top val=&quot;212&quot;/&gt;&lt;width val=&quot;870&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46BDA9-090B-40A3-979F-3F0606C784D2}&quot;/&gt;&lt;isInvalidForFieldText val=&quot;0&quot;/&gt;&lt;Image&gt;&lt;filename val=&quot;C:\Users\User\AppData\Local\Temp\CP34681852125Session\CPTrustFolder34681852125\PPTImport346862542562\data\asimages\{5446BDA9-090B-40A3-979F-3F0606C784D2}_18.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42A89B3-F5FF-4FC5-8CF2-BF05DF794A51}&quot;/&gt;&lt;isInvalidForFieldText val=&quot;0&quot;/&gt;&lt;Image&gt;&lt;filename val=&quot;C:\Users\User\AppData\Local\Temp\CP34681852125Session\CPTrustFolder34681852125\PPTImport346862542562\data\asimages\{442A89B3-F5FF-4FC5-8CF2-BF05DF794A51}_19.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46&quot;/&gt;&lt;lineCharCount val=&quot;18&quot;/&gt;&lt;lineCharCount val=&quot;31&quot;/&gt;&lt;lineCharCount val=&quot;24&quot;/&gt;&lt;lineCharCount val=&quot;25&quot;/&gt;&lt;lineCharCount val=&quot;22&quot;/&gt;&lt;/TableIndex&gt;&lt;/ShapeTextInfo&gt;"/>
  <p:tag name="HTML_SHAPEINFO" val="&lt;ThreeDShapeInfo&gt;&lt;uuid val=&quot;{3825F6F8-996A-4923-A107-441B5E350489}&quot;/&gt;&lt;isInvalidForFieldText val=&quot;0&quot;/&gt;&lt;Image&gt;&lt;filename val=&quot;C:\Users\User\AppData\Local\Temp\CP34681852125Session\CPTrustFolder34681852125\PPTImport346862542562\data\asimages\{3825F6F8-996A-4923-A107-441B5E350489}_19.png&quot;/&gt;&lt;left val=&quot;42&quot;/&gt;&lt;top val=&quot;212&quot;/&gt;&lt;width val=&quot;870&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58FE49-F586-45D2-81BC-A38EF26B1366}&quot;/&gt;&lt;isInvalidForFieldText val=&quot;0&quot;/&gt;&lt;Image&gt;&lt;filename val=&quot;C:\Users\User\AppData\Local\Temp\CP34681852125Session\CPTrustFolder34681852125\PPTImport346862542562\data\asimages\{5958FE49-F586-45D2-81BC-A38EF26B1366}_19.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67&quot;/&gt;&lt;lineCharCount val=&quot;8&quot;/&gt;&lt;lineCharCount val=&quot;30&quot;/&gt;&lt;lineCharCount val=&quot;45&quot;/&gt;&lt;lineCharCount val=&quot;48&quot;/&gt;&lt;lineCharCount val=&quot;34&quot;/&gt;&lt;/TableIndex&gt;&lt;/ShapeTextInfo&gt;"/>
  <p:tag name="HTML_SHAPEINFO" val="&lt;ThreeDShapeInfo&gt;&lt;uuid val=&quot;{D9D58BAE-094B-47CF-A3D7-4A3A1A55CF2F}&quot;/&gt;&lt;isInvalidForFieldText val=&quot;0&quot;/&gt;&lt;Image&gt;&lt;filename val=&quot;C:\Users\User\AppData\Local\Temp\CP34681852125Session\CPTrustFolder34681852125\PPTImport346862542562\data\asimages\{D9D58BAE-094B-47CF-A3D7-4A3A1A55CF2F}_20.png&quot;/&gt;&lt;left val=&quot;42&quot;/&gt;&lt;top val=&quot;212&quot;/&gt;&lt;width val=&quot;868&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89E6059-BB71-48E2-98F1-5774D5918AD2}&quot;/&gt;&lt;isInvalidForFieldText val=&quot;0&quot;/&gt;&lt;Image&gt;&lt;filename val=&quot;C:\Users\User\AppData\Local\Temp\CP34681852125Session\CPTrustFolder34681852125\PPTImport346862542562\data\asimages\{A89E6059-BB71-48E2-98F1-5774D5918AD2}_20.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36CBFD-50EF-4F7F-A6E1-F8FBE82E486A}&quot;/&gt;&lt;isInvalidForFieldText val=&quot;0&quot;/&gt;&lt;Image&gt;&lt;filename val=&quot;C:\Users\User\AppData\Local\Temp\CP34681852125Session\CPTrustFolder34681852125\PPTImport346862542562\data\asimages\{FC36CBFD-50EF-4F7F-A6E1-F8FBE82E486A}_20.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7&quot;/&gt;&lt;/TableIndex&gt;&lt;/ShapeTextInfo&gt;"/>
  <p:tag name="HTML_SHAPEINFO" val="&lt;ThreeDShapeInfo&gt;&lt;uuid val=&quot;{33974EC2-123A-40E6-A4A5-3B6E27ECB608}&quot;/&gt;&lt;isInvalidForFieldText val=&quot;0&quot;/&gt;&lt;Image&gt;&lt;filename val=&quot;C:\Users\User\AppData\Local\Temp\CP34681852125Session\CPTrustFolder34681852125\PPTImport346862542562\data\asimages\{33974EC2-123A-40E6-A4A5-3B6E27ECB608}_21.png&quot;/&gt;&lt;left val=&quot;0&quot;/&gt;&lt;top val=&quot;76&quot;/&gt;&lt;width val=&quot;961&quot;/&gt;&lt;height val=&quot;124&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8&quot;/&gt;&lt;lineCharCount val=&quot;67&quot;/&gt;&lt;lineCharCount val=&quot;67&quot;/&gt;&lt;lineCharCount val=&quot;39&quot;/&gt;&lt;/TableIndex&gt;&lt;/ShapeTextInfo&gt;"/>
  <p:tag name="HTML_SHAPEINFO" val="&lt;ThreeDShapeInfo&gt;&lt;uuid val=&quot;{2CFD846D-6047-4E1D-9348-9A734EBF091D}&quot;/&gt;&lt;isInvalidForFieldText val=&quot;0&quot;/&gt;&lt;Image&gt;&lt;filename val=&quot;C:\Users\User\AppData\Local\Temp\CP34681852125Session\CPTrustFolder34681852125\PPTImport346862542562\data\asimages\{2CFD846D-6047-4E1D-9348-9A734EBF091D}_21.png&quot;/&gt;&lt;left val=&quot;42&quot;/&gt;&lt;top val=&quot;212&quot;/&gt;&lt;width val=&quot;870&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8F1AA5-193B-443F-8D34-7B7C91D4B8BE}&quot;/&gt;&lt;isInvalidForFieldText val=&quot;0&quot;/&gt;&lt;Image&gt;&lt;filename val=&quot;C:\Users\User\AppData\Local\Temp\CP34681852125Session\CPTrustFolder34681852125\PPTImport346862542562\data\asimages\{358F1AA5-193B-443F-8D34-7B7C91D4B8BE}_21.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EB5A2F-8872-456E-85C5-581AB839354E}&quot;/&gt;&lt;isInvalidForFieldText val=&quot;0&quot;/&gt;&lt;Image&gt;&lt;filename val=&quot;C:\Users\User\AppData\Local\Temp\CP34681852125Session\CPTrustFolder34681852125\PPTImport346862542562\data\asimages\{C0EB5A2F-8872-456E-85C5-581AB839354E}_21.png&quot;/&gt;&lt;left val=&quot;235&quot;/&gt;&lt;top val=&quot;451&quot;/&gt;&lt;width val=&quot;489&quot;/&gt;&lt;height val=&quot;12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49AA87D0-F130-4CF4-BD64-2AE22CCDCD7F}&quot;/&gt;&lt;isInvalidForFieldText val=&quot;0&quot;/&gt;&lt;Image&gt;&lt;filename val=&quot;C:\Users\User\AppData\Local\Temp\CP34681852125Session\CPTrustFolder34681852125\PPTImport346862542562\data\asimages\{49AA87D0-F130-4CF4-BD64-2AE22CCDCD7F}_22.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70&quot;/&gt;&lt;lineCharCount val=&quot;17&quot;/&gt;&lt;lineCharCount val=&quot;58&quot;/&gt;&lt;lineCharCount val=&quot;62&quot;/&gt;&lt;/TableIndex&gt;&lt;/ShapeTextInfo&gt;"/>
  <p:tag name="HTML_SHAPEINFO" val="&lt;ThreeDShapeInfo&gt;&lt;uuid val=&quot;{46252285-9B50-427B-B85E-202594183740}&quot;/&gt;&lt;isInvalidForFieldText val=&quot;0&quot;/&gt;&lt;Image&gt;&lt;filename val=&quot;C:\Users\User\AppData\Local\Temp\CP34681852125Session\CPTrustFolder34681852125\PPTImport346862542562\data\asimages\{46252285-9B50-427B-B85E-202594183740}_22.png&quot;/&gt;&lt;left val=&quot;42&quot;/&gt;&lt;top val=&quot;212&quot;/&gt;&lt;width val=&quot;882&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72790E-2F09-454B-87B3-C89CCE024215}&quot;/&gt;&lt;isInvalidForFieldText val=&quot;0&quot;/&gt;&lt;Image&gt;&lt;filename val=&quot;C:\Users\User\AppData\Local\Temp\CP34681852125Session\CPTrustFolder34681852125\PPTImport346862542562\data\asimages\{1972790E-2F09-454B-87B3-C89CCE024215}_22.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D95142-C598-4F67-B464-A1223B1E342E}&quot;/&gt;&lt;isInvalidForFieldText val=&quot;0&quot;/&gt;&lt;Image&gt;&lt;filename val=&quot;C:\Users\User\AppData\Local\Temp\CP34681852125Session\CPTrustFolder34681852125\PPTImport346862542562\data\asimages\{59D95142-C598-4F67-B464-A1223B1E342E}_22.png&quot;/&gt;&lt;left val=&quot;96&quot;/&gt;&lt;top val=&quot;422&quot;/&gt;&lt;width val=&quot;301&quot;/&gt;&lt;height val=&quot;20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5B3F9B-CDD3-4DC3-9C40-45ED3EF4F743}&quot;/&gt;&lt;isInvalidForFieldText val=&quot;0&quot;/&gt;&lt;Image&gt;&lt;filename val=&quot;C:\Users\User\AppData\Local\Temp\CP34681852125Session\CPTrustFolder34681852125\PPTImport346862542562\data\asimages\{CC5B3F9B-CDD3-4DC3-9C40-45ED3EF4F743}_22.png&quot;/&gt;&lt;left val=&quot;396&quot;/&gt;&lt;top val=&quot;424&quot;/&gt;&lt;width val=&quot;491&quot;/&gt;&lt;height val=&quot;161&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8&quot;/&gt;&lt;/TableIndex&gt;&lt;/ShapeTextInfo&gt;"/>
  <p:tag name="HTML_SHAPEINFO" val="&lt;ThreeDShapeInfo&gt;&lt;uuid val=&quot;{D07BEC5C-662E-4755-80F1-2EB6614CF58B}&quot;/&gt;&lt;isInvalidForFieldText val=&quot;0&quot;/&gt;&lt;Image&gt;&lt;filename val=&quot;C:\Users\User\AppData\Local\Temp\CP34681852125Session\CPTrustFolder34681852125\PPTImport346862542562\data\asimages\{D07BEC5C-662E-4755-80F1-2EB6614CF58B}_23.png&quot;/&gt;&lt;left val=&quot;0&quot;/&gt;&lt;top val=&quot;76&quot;/&gt;&lt;width val=&quot;961&quot;/&gt;&lt;height val=&quot;12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70&quot;/&gt;&lt;lineCharCount val=&quot;23&quot;/&gt;&lt;lineCharCount val=&quot;69&quot;/&gt;&lt;lineCharCount val=&quot;67&quot;/&gt;&lt;lineCharCount val=&quot;28&quot;/&gt;&lt;lineCharCount val=&quot;72&quot;/&gt;&lt;lineCharCount val=&quot;71&quot;/&gt;&lt;lineCharCount val=&quot;66&quot;/&gt;&lt;lineCharCount val=&quot;62&quot;/&gt;&lt;lineCharCount val=&quot;13&quot;/&gt;&lt;lineCharCount val=&quot;35&quot;/&gt;&lt;/TableIndex&gt;&lt;/ShapeTextInfo&gt;"/>
  <p:tag name="HTML_SHAPEINFO" val="&lt;ThreeDShapeInfo&gt;&lt;uuid val=&quot;{C7E09DC1-16DD-4897-9A7C-5B805A9B3DC4}&quot;/&gt;&lt;isInvalidForFieldText val=&quot;0&quot;/&gt;&lt;Image&gt;&lt;filename val=&quot;C:\Users\User\AppData\Local\Temp\CP34681852125Session\CPTrustFolder34681852125\PPTImport346862542562\data\asimages\{C7E09DC1-16DD-4897-9A7C-5B805A9B3DC4}_23.png&quot;/&gt;&lt;left val=&quot;42&quot;/&gt;&lt;top val=&quot;212&quot;/&gt;&lt;width val=&quot;875&quot;/&gt;&lt;height val=&quot;43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A39382-4384-4AF3-89F2-868E8B5FF233}&quot;/&gt;&lt;isInvalidForFieldText val=&quot;0&quot;/&gt;&lt;Image&gt;&lt;filename val=&quot;C:\Users\User\AppData\Local\Temp\CP34681852125Session\CPTrustFolder34681852125\PPTImport346862542562\data\asimages\{CEA39382-4384-4AF3-89F2-868E8B5FF233}_23.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6A72AD-1392-4091-B6A5-AC93FC387F36}&quot;/&gt;&lt;isInvalidForFieldText val=&quot;0&quot;/&gt;&lt;Image&gt;&lt;filename val=&quot;C:\Users\User\AppData\Local\Temp\CP34681852125Session\CPTrustFolder34681852125\PPTImport346862542562\data\asimages\{C36A72AD-1392-4091-B6A5-AC93FC387F36}_24.png&quot;/&gt;&lt;left val=&quot;315&quot;/&gt;&lt;top val=&quot;287&quot;/&gt;&lt;width val=&quot;329&quot;/&gt;&lt;height val=&quot;24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6&quot;/&gt;&lt;/TableIndex&gt;&lt;/ShapeTextInfo&gt;"/>
  <p:tag name="HTML_SHAPEINFO" val="&lt;ThreeDShapeInfo&gt;&lt;uuid val=&quot;{F50CF7DE-2A52-471C-A23A-2D7BF6A59D65}&quot;/&gt;&lt;isInvalidForFieldText val=&quot;0&quot;/&gt;&lt;Image&gt;&lt;filename val=&quot;C:\Users\User\AppData\Local\Temp\CP34681852125Session\CPTrustFolder34681852125\PPTImport346862542562\data\asimages\{F50CF7DE-2A52-471C-A23A-2D7BF6A59D65}_24.png&quot;/&gt;&lt;left val=&quot;0&quot;/&gt;&lt;top val=&quot;76&quot;/&gt;&lt;width val=&quot;961&quot;/&gt;&lt;height val=&quot;124&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53&quot;/&gt;&lt;lineCharCount val=&quot;1&quot;/&gt;&lt;lineCharCount val=&quot;1&quot;/&gt;&lt;lineCharCount val=&quot;1&quot;/&gt;&lt;lineCharCount val=&quot;1&quot;/&gt;&lt;lineCharCount val=&quot;1&quot;/&gt;&lt;lineCharCount val=&quot;1&quot;/&gt;&lt;lineCharCount val=&quot;55&quot;/&gt;&lt;/TableIndex&gt;&lt;/ShapeTextInfo&gt;"/>
  <p:tag name="HTML_SHAPEINFO" val="&lt;ThreeDShapeInfo&gt;&lt;uuid val=&quot;{A2A17258-C800-4C27-A7FF-327DF7E41CB0}&quot;/&gt;&lt;isInvalidForFieldText val=&quot;0&quot;/&gt;&lt;Image&gt;&lt;filename val=&quot;C:\Users\User\AppData\Local\Temp\CP34681852125Session\CPTrustFolder34681852125\PPTImport346862542562\data\asimages\{A2A17258-C800-4C27-A7FF-327DF7E41CB0}_24.png&quot;/&gt;&lt;left val=&quot;42&quot;/&gt;&lt;top val=&quot;212&quot;/&gt;&lt;width val=&quot;870&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5147FD-CC2F-4D2C-B48C-A1B073204B01}&quot;/&gt;&lt;isInvalidForFieldText val=&quot;0&quot;/&gt;&lt;Image&gt;&lt;filename val=&quot;C:\Users\User\AppData\Local\Temp\CP34681852125Session\CPTrustFolder34681852125\PPTImport346862542562\data\asimages\{965147FD-CC2F-4D2C-B48C-A1B073204B01}_24.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theme</Template>
  <TotalTime>6247</TotalTime>
  <Words>1596</Words>
  <Application>Microsoft Office PowerPoint</Application>
  <PresentationFormat>On-screen Show (4:3)</PresentationFormat>
  <Paragraphs>201</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VA Design Theme 042618</vt:lpstr>
      <vt:lpstr>Amyotrophic Lateral Sclerosis (ALS) Rating Criteria </vt:lpstr>
      <vt:lpstr>Objectives</vt:lpstr>
      <vt:lpstr>References</vt:lpstr>
      <vt:lpstr>References</vt:lpstr>
      <vt:lpstr>Amyotrophic Lateral Sclerosis</vt:lpstr>
      <vt:lpstr>Amyotrophic Lateral Sclerosis</vt:lpstr>
      <vt:lpstr>ALS Symptoms</vt:lpstr>
      <vt:lpstr>ALS Symptoms </vt:lpstr>
      <vt:lpstr>ALS: Recent Changes</vt:lpstr>
      <vt:lpstr>38 CFR 3.318   </vt:lpstr>
      <vt:lpstr>38 CFR 3.318</vt:lpstr>
      <vt:lpstr>ALS Rating Criteria</vt:lpstr>
      <vt:lpstr>ALS: Complications</vt:lpstr>
      <vt:lpstr>Rating Extremities</vt:lpstr>
      <vt:lpstr>Rating Extremities</vt:lpstr>
      <vt:lpstr>Rating Respiratory</vt:lpstr>
      <vt:lpstr>Rating Respiratory</vt:lpstr>
      <vt:lpstr>Rating Digestive</vt:lpstr>
      <vt:lpstr>Rating Digestive</vt:lpstr>
      <vt:lpstr>Rating Psychiatric</vt:lpstr>
      <vt:lpstr>Dependents Educational  Assistance (DEA) </vt:lpstr>
      <vt:lpstr>              Specially Adapted Housing Grant </vt:lpstr>
      <vt:lpstr>Special Housing  Adaptation Grant </vt:lpstr>
      <vt:lpstr>Specially Adapted Housing/ Special Housing Adaptation</vt:lpstr>
      <vt:lpstr>Automobile and Adaptive Equipment Allowance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Amyotrophic Lateral Sclerosis (ALS) Rating Criteria PowerPoint Presentation</dc:title>
  <dc:subject>RVSR, RQRS, DRO</dc:subject>
  <dc:creator>Department of Veterans Affairs, Veterans Benefits Administration, Compensation Service, STAFF</dc:creator>
  <cp:keywords>ALS, amyotrophic lateral sclerosis, 38 CFR 3.318, 38 CFR 4.124a, SAH, SHA, automobile and adaptive equipment, SMC, DEA;</cp:keywords>
  <dc:description>his lesson highlights key points related to completing rating decisions pertaining to ALS claims. </dc:description>
  <cp:lastModifiedBy>Kathy Poole</cp:lastModifiedBy>
  <cp:revision>425</cp:revision>
  <dcterms:created xsi:type="dcterms:W3CDTF">2014-04-30T02:32:11Z</dcterms:created>
  <dcterms:modified xsi:type="dcterms:W3CDTF">2018-08-15T13:05:46Z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