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19"/>
  </p:notesMasterIdLst>
  <p:handoutMasterIdLst>
    <p:handoutMasterId r:id="rId20"/>
  </p:handoutMasterIdLst>
  <p:sldIdLst>
    <p:sldId id="256" r:id="rId5"/>
    <p:sldId id="263" r:id="rId6"/>
    <p:sldId id="359" r:id="rId7"/>
    <p:sldId id="388" r:id="rId8"/>
    <p:sldId id="389" r:id="rId9"/>
    <p:sldId id="390" r:id="rId10"/>
    <p:sldId id="391" r:id="rId11"/>
    <p:sldId id="392" r:id="rId12"/>
    <p:sldId id="393" r:id="rId13"/>
    <p:sldId id="395" r:id="rId14"/>
    <p:sldId id="396" r:id="rId15"/>
    <p:sldId id="397" r:id="rId16"/>
    <p:sldId id="398" r:id="rId17"/>
    <p:sldId id="357" r:id="rId18"/>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BBBBFF"/>
    <a:srgbClr val="ABABFF"/>
    <a:srgbClr val="1D3275"/>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8" autoAdjust="0"/>
    <p:restoredTop sz="94356" autoAdjust="0"/>
  </p:normalViewPr>
  <p:slideViewPr>
    <p:cSldViewPr>
      <p:cViewPr>
        <p:scale>
          <a:sx n="75" d="100"/>
          <a:sy n="75" d="100"/>
        </p:scale>
        <p:origin x="-1200" y="-69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vl1pPr>
          </a:lstStyle>
          <a:p>
            <a:pPr>
              <a:defRPr/>
            </a:pPr>
            <a:r>
              <a:rPr lang="en-US"/>
              <a:t>VBA Overview</a:t>
            </a:r>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vl1pPr>
          </a:lstStyle>
          <a:p>
            <a:pPr>
              <a:defRPr/>
            </a:pPr>
            <a:fld id="{E71C225B-4BA2-462F-B2E0-3B7DD776FF5E}" type="slidenum">
              <a:rPr lang="en-US"/>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pPr/>
              <a:t>1</a:t>
            </a:fld>
            <a:endParaRPr lang="en-US" sz="1200" smtClean="0"/>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pPr/>
              <a:t>14</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800600"/>
            <a:ext cx="5486400" cy="566738"/>
          </a:xfrm>
        </p:spPr>
        <p:txBody>
          <a:bodyPr/>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1143000"/>
            <a:ext cx="5065712"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133600" y="54864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644525" y="6400800"/>
            <a:ext cx="2515112"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a:t>
            </a:r>
            <a:r>
              <a:rPr lang="en-US" sz="1600" b="1" i="1" dirty="0" smtClean="0">
                <a:solidFill>
                  <a:srgbClr val="1D3275"/>
                </a:solidFill>
                <a:effectLst>
                  <a:outerShdw blurRad="38100" dist="38100" dir="2700000" algn="tl">
                    <a:srgbClr val="C0C0C0"/>
                  </a:outerShdw>
                </a:effectLst>
                <a:latin typeface="Century Schoolbook" pitchFamily="18" charset="0"/>
              </a:rPr>
              <a:t>Service</a:t>
            </a:r>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039" name="Picture 19" descr="vetera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70" r:id="rId5"/>
    <p:sldLayoutId id="2147483671" r:id="rId6"/>
    <p:sldLayoutId id="2147483673" r:id="rId7"/>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6"/>
        </a:buClr>
        <a:buFont typeface="Arial" panose="020B0604020202020204" pitchFamily="34" charset="0"/>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38%20CFR%20&#167;3.311%20Claims%20based%20on%20exposure%20to%20ionizing%20radiation" TargetMode="External"/><Relationship Id="rId2" Type="http://schemas.openxmlformats.org/officeDocument/2006/relationships/hyperlink" Target="38%20CFR%20&#167;3.309%20Disease%20subject%20to%20presumptive%20service%20connection" TargetMode="External"/><Relationship Id="rId1" Type="http://schemas.openxmlformats.org/officeDocument/2006/relationships/slideLayout" Target="../slideLayouts/slideLayout6.xml"/><Relationship Id="rId5" Type="http://schemas.openxmlformats.org/officeDocument/2006/relationships/hyperlink" Target="VA%20Knowledge%20Base" TargetMode="External"/><Relationship Id="rId4" Type="http://schemas.openxmlformats.org/officeDocument/2006/relationships/hyperlink" Target="38%20CFR%20&#167;3.303%20Principles%20relating%20to%20service%20connect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a:defRPr/>
            </a:pPr>
            <a:r>
              <a:rPr lang="en-US" sz="2800" b="1" dirty="0" smtClean="0">
                <a:solidFill>
                  <a:srgbClr val="1D3275"/>
                </a:solidFill>
                <a:latin typeface="Times New Roman" panose="02020603050405020304" pitchFamily="18" charset="0"/>
                <a:cs typeface="Times New Roman" panose="02020603050405020304" pitchFamily="18" charset="0"/>
              </a:rPr>
              <a:t>Radiation Exposure Claims Development</a:t>
            </a:r>
            <a:endParaRPr lang="en-US" sz="2800" i="1" dirty="0" smtClean="0">
              <a:solidFill>
                <a:srgbClr val="003366"/>
              </a:solidFill>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a:lnSpc>
                <a:spcPct val="80000"/>
              </a:lnSpc>
              <a:buFont typeface="Wingdings" pitchFamily="2" charset="2"/>
              <a:buNone/>
            </a:pPr>
            <a:r>
              <a:rPr lang="en-US" sz="2400" b="1" i="1" dirty="0" smtClean="0">
                <a:latin typeface="Times New Roman" panose="02020603050405020304" pitchFamily="18" charset="0"/>
                <a:cs typeface="Times New Roman" panose="02020603050405020304" pitchFamily="18" charset="0"/>
              </a:rPr>
              <a:t>February 2016</a:t>
            </a:r>
          </a:p>
        </p:txBody>
      </p:sp>
      <p:sp>
        <p:nvSpPr>
          <p:cNvPr id="3076" name="Rectangle 4"/>
          <p:cNvSpPr>
            <a:spLocks noChangeArrowheads="1"/>
          </p:cNvSpPr>
          <p:nvPr/>
        </p:nvSpPr>
        <p:spPr bwMode="auto">
          <a:xfrm>
            <a:off x="838200" y="3276600"/>
            <a:ext cx="2514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dirty="0">
                <a:solidFill>
                  <a:srgbClr val="1D3275"/>
                </a:solidFill>
                <a:latin typeface="Times New Roman" panose="02020603050405020304" pitchFamily="18" charset="0"/>
                <a:cs typeface="Times New Roman" panose="02020603050405020304" pitchFamily="18" charset="0"/>
              </a:rPr>
              <a:t>Compensation </a:t>
            </a:r>
            <a:r>
              <a:rPr lang="en-US" sz="2400" b="1" i="1" dirty="0" smtClean="0">
                <a:solidFill>
                  <a:srgbClr val="1D3275"/>
                </a:solidFill>
                <a:latin typeface="Times New Roman" panose="02020603050405020304" pitchFamily="18" charset="0"/>
                <a:cs typeface="Times New Roman" panose="02020603050405020304" pitchFamily="18" charset="0"/>
              </a:rPr>
              <a:t>Service</a:t>
            </a:r>
            <a:endParaRPr lang="en-US" sz="2400" b="1" i="1" dirty="0">
              <a:solidFill>
                <a:srgbClr val="1D3275"/>
              </a:solidFill>
              <a:latin typeface="Times New Roman" panose="02020603050405020304" pitchFamily="18" charset="0"/>
              <a:cs typeface="Times New Roman" panose="02020603050405020304"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fontAlgn="auto" hangingPunct="1"/>
            <a:r>
              <a:rPr lang="en-US" dirty="0" smtClean="0">
                <a:solidFill>
                  <a:schemeClr val="tx1"/>
                </a:solidFill>
                <a:latin typeface="Times New Roman" panose="02020603050405020304" pitchFamily="18" charset="0"/>
                <a:cs typeface="Times New Roman" panose="02020603050405020304" pitchFamily="18" charset="0"/>
              </a:rPr>
              <a:t>Basic development</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Verify Participation in radiation risk activity</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Confirm radiation risk</a:t>
            </a:r>
          </a:p>
          <a:p>
            <a:pPr fontAlgn="auto" hangingPunct="1"/>
            <a:endParaRPr lang="en-US" dirty="0">
              <a:solidFill>
                <a:schemeClr val="tx1"/>
              </a:solidFill>
              <a:latin typeface="Times New Roman" panose="02020603050405020304" pitchFamily="18" charset="0"/>
              <a:cs typeface="Times New Roman" panose="02020603050405020304" pitchFamily="18" charset="0"/>
            </a:endParaRPr>
          </a:p>
          <a:p>
            <a:pPr fontAlgn="auto" hangingPunct="1"/>
            <a:endParaRPr lang="en-US" dirty="0" smtClean="0">
              <a:solidFill>
                <a:schemeClr val="tx1"/>
              </a:solidFill>
              <a:latin typeface="Times New Roman" panose="02020603050405020304" pitchFamily="18" charset="0"/>
              <a:cs typeface="Times New Roman" panose="02020603050405020304" pitchFamily="18" charset="0"/>
            </a:endParaRPr>
          </a:p>
          <a:p>
            <a:pPr fontAlgn="auto" hangingPunct="1"/>
            <a:endParaRPr lang="en-US" dirty="0">
              <a:solidFill>
                <a:schemeClr val="tx1"/>
              </a:solidFill>
              <a:latin typeface="Times New Roman" panose="02020603050405020304" pitchFamily="18" charset="0"/>
              <a:cs typeface="Times New Roman" panose="02020603050405020304" pitchFamily="18" charset="0"/>
            </a:endParaRPr>
          </a:p>
          <a:p>
            <a:pPr fontAlgn="auto" hangingPunct="1"/>
            <a:endParaRPr lang="en-US" dirty="0" smtClean="0">
              <a:solidFill>
                <a:schemeClr val="tx1"/>
              </a:solidFill>
              <a:latin typeface="Times New Roman" panose="02020603050405020304" pitchFamily="18" charset="0"/>
              <a:cs typeface="Times New Roman" panose="02020603050405020304" pitchFamily="18" charset="0"/>
            </a:endParaRPr>
          </a:p>
          <a:p>
            <a:pPr marL="0" indent="0" fontAlgn="auto" hangingPunct="1">
              <a:buNone/>
            </a:pPr>
            <a:r>
              <a:rPr lang="en-US" b="1" i="1" dirty="0" smtClean="0">
                <a:solidFill>
                  <a:schemeClr val="tx1"/>
                </a:solidFill>
                <a:latin typeface="Times New Roman" panose="02020603050405020304" pitchFamily="18" charset="0"/>
                <a:cs typeface="Times New Roman" panose="02020603050405020304" pitchFamily="18" charset="0"/>
              </a:rPr>
              <a:t>Reference:</a:t>
            </a:r>
            <a:r>
              <a:rPr lang="en-US"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M21-1, Part IV, Subpart ii, 1.B</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Development for 38 CFR 3.309(d)</a:t>
            </a:r>
            <a:endParaRPr lang="en-US" dirty="0" smtClean="0">
              <a:solidFill>
                <a:schemeClr val="tx1"/>
              </a:solidFill>
            </a:endParaRPr>
          </a:p>
        </p:txBody>
      </p:sp>
    </p:spTree>
    <p:extLst>
      <p:ext uri="{BB962C8B-B14F-4D97-AF65-F5344CB8AC3E}">
        <p14:creationId xmlns:p14="http://schemas.microsoft.com/office/powerpoint/2010/main" val="341449001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fontAlgn="auto" hangingPunct="1"/>
            <a:r>
              <a:rPr lang="en-US" dirty="0" smtClean="0">
                <a:solidFill>
                  <a:schemeClr val="tx1"/>
                </a:solidFill>
                <a:latin typeface="Times New Roman" panose="02020603050405020304" pitchFamily="18" charset="0"/>
                <a:cs typeface="Times New Roman" panose="02020603050405020304" pitchFamily="18" charset="0"/>
              </a:rPr>
              <a:t>Basic development</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Verify presence of disease</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Verify exposure to ionizing radiation</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Obtain history of exposure to carcinogens</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Obtain history of member’s family diagnosed with cancer</a:t>
            </a:r>
          </a:p>
          <a:p>
            <a:pPr fontAlgn="auto" hangingPunct="1"/>
            <a:endParaRPr lang="en-US" dirty="0">
              <a:solidFill>
                <a:schemeClr val="tx1"/>
              </a:solidFill>
              <a:latin typeface="Times New Roman" panose="02020603050405020304" pitchFamily="18" charset="0"/>
              <a:cs typeface="Times New Roman" panose="02020603050405020304" pitchFamily="18" charset="0"/>
            </a:endParaRPr>
          </a:p>
          <a:p>
            <a:pPr marL="0" indent="0" fontAlgn="auto" hangingPunct="1">
              <a:buNone/>
            </a:pPr>
            <a:endParaRPr lang="en-US" dirty="0" smtClean="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Development for 38 CFR 3.311</a:t>
            </a:r>
            <a:endParaRPr lang="en-US" dirty="0" smtClean="0">
              <a:solidFill>
                <a:schemeClr val="tx1"/>
              </a:solidFill>
            </a:endParaRPr>
          </a:p>
        </p:txBody>
      </p:sp>
    </p:spTree>
    <p:extLst>
      <p:ext uri="{BB962C8B-B14F-4D97-AF65-F5344CB8AC3E}">
        <p14:creationId xmlns:p14="http://schemas.microsoft.com/office/powerpoint/2010/main" val="184551215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fontAlgn="auto" hangingPunct="1"/>
            <a:r>
              <a:rPr lang="en-US" dirty="0" smtClean="0">
                <a:solidFill>
                  <a:schemeClr val="tx1"/>
                </a:solidFill>
                <a:latin typeface="Times New Roman" panose="02020603050405020304" pitchFamily="18" charset="0"/>
                <a:cs typeface="Times New Roman" panose="02020603050405020304" pitchFamily="18" charset="0"/>
              </a:rPr>
              <a:t>Obtain dosimetry and dose information</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Forward to </a:t>
            </a:r>
            <a:r>
              <a:rPr lang="en-US" dirty="0">
                <a:solidFill>
                  <a:schemeClr val="tx1"/>
                </a:solidFill>
                <a:latin typeface="Times New Roman" panose="02020603050405020304" pitchFamily="18" charset="0"/>
                <a:cs typeface="Times New Roman" panose="02020603050405020304" pitchFamily="18" charset="0"/>
              </a:rPr>
              <a:t>c</a:t>
            </a:r>
            <a:r>
              <a:rPr lang="en-US" dirty="0" smtClean="0">
                <a:solidFill>
                  <a:schemeClr val="tx1"/>
                </a:solidFill>
                <a:latin typeface="Times New Roman" panose="02020603050405020304" pitchFamily="18" charset="0"/>
                <a:cs typeface="Times New Roman" panose="02020603050405020304" pitchFamily="18" charset="0"/>
              </a:rPr>
              <a:t>ompensation services (211B)</a:t>
            </a:r>
          </a:p>
          <a:p>
            <a:pPr fontAlgn="auto" hangingPunct="1"/>
            <a:r>
              <a:rPr lang="en-US" dirty="0" smtClean="0">
                <a:solidFill>
                  <a:schemeClr val="tx1"/>
                </a:solidFill>
                <a:latin typeface="Times New Roman" panose="02020603050405020304" pitchFamily="18" charset="0"/>
                <a:cs typeface="Times New Roman" panose="02020603050405020304" pitchFamily="18" charset="0"/>
              </a:rPr>
              <a:t>Forward to Jackson RO</a:t>
            </a:r>
            <a:endParaRPr lang="en-US" dirty="0">
              <a:solidFill>
                <a:schemeClr val="tx1"/>
              </a:solidFill>
              <a:latin typeface="Times New Roman" panose="02020603050405020304" pitchFamily="18" charset="0"/>
              <a:cs typeface="Times New Roman" panose="02020603050405020304" pitchFamily="18" charset="0"/>
            </a:endParaRPr>
          </a:p>
          <a:p>
            <a:pPr fontAlgn="auto" hangingPunct="1"/>
            <a:endParaRPr lang="en-US" dirty="0" smtClean="0">
              <a:solidFill>
                <a:schemeClr val="tx1"/>
              </a:solidFill>
              <a:latin typeface="Times New Roman" panose="02020603050405020304" pitchFamily="18" charset="0"/>
              <a:cs typeface="Times New Roman" panose="02020603050405020304" pitchFamily="18" charset="0"/>
            </a:endParaRPr>
          </a:p>
          <a:p>
            <a:pPr marL="0" indent="0" fontAlgn="auto" hangingPunct="1">
              <a:buNone/>
            </a:pPr>
            <a:r>
              <a:rPr lang="en-US" b="1" i="1" dirty="0" smtClean="0">
                <a:solidFill>
                  <a:schemeClr val="tx1"/>
                </a:solidFill>
                <a:latin typeface="Times New Roman" panose="02020603050405020304" pitchFamily="18" charset="0"/>
                <a:cs typeface="Times New Roman" panose="02020603050405020304" pitchFamily="18" charset="0"/>
              </a:rPr>
              <a:t>Reference:</a:t>
            </a:r>
            <a:r>
              <a:rPr lang="en-US"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M21-1, Part IV, Subpart ii, 1.C</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Development for 38 CFR 3.311</a:t>
            </a:r>
            <a:endParaRPr lang="en-US" dirty="0" smtClean="0">
              <a:solidFill>
                <a:schemeClr val="tx1"/>
              </a:solidFill>
            </a:endParaRPr>
          </a:p>
        </p:txBody>
      </p:sp>
    </p:spTree>
    <p:extLst>
      <p:ext uri="{BB962C8B-B14F-4D97-AF65-F5344CB8AC3E}">
        <p14:creationId xmlns:p14="http://schemas.microsoft.com/office/powerpoint/2010/main" val="184194713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fontAlgn="auto" hangingPunct="1">
              <a:buNone/>
            </a:pPr>
            <a:r>
              <a:rPr lang="en-US" sz="2400" dirty="0">
                <a:solidFill>
                  <a:schemeClr val="tx1"/>
                </a:solidFill>
                <a:latin typeface="Times New Roman" panose="02020603050405020304" pitchFamily="18" charset="0"/>
                <a:cs typeface="Times New Roman" panose="02020603050405020304" pitchFamily="18" charset="0"/>
              </a:rPr>
              <a:t>In October 2006, VA </a:t>
            </a:r>
            <a:r>
              <a:rPr lang="en-US" sz="2400" dirty="0" smtClean="0">
                <a:solidFill>
                  <a:schemeClr val="tx1"/>
                </a:solidFill>
                <a:latin typeface="Times New Roman" panose="02020603050405020304" pitchFamily="18" charset="0"/>
                <a:cs typeface="Times New Roman" panose="02020603050405020304" pitchFamily="18" charset="0"/>
              </a:rPr>
              <a:t>Centralized </a:t>
            </a:r>
            <a:r>
              <a:rPr lang="en-US" sz="2400" dirty="0">
                <a:solidFill>
                  <a:schemeClr val="tx1"/>
                </a:solidFill>
                <a:latin typeface="Times New Roman" panose="02020603050405020304" pitchFamily="18" charset="0"/>
                <a:cs typeface="Times New Roman" panose="02020603050405020304" pitchFamily="18" charset="0"/>
              </a:rPr>
              <a:t>the </a:t>
            </a:r>
            <a:r>
              <a:rPr lang="en-US" sz="2400" dirty="0" smtClean="0">
                <a:solidFill>
                  <a:schemeClr val="tx1"/>
                </a:solidFill>
                <a:latin typeface="Times New Roman" panose="02020603050405020304" pitchFamily="18" charset="0"/>
                <a:cs typeface="Times New Roman" panose="02020603050405020304" pitchFamily="18" charset="0"/>
              </a:rPr>
              <a:t>Processing </a:t>
            </a:r>
            <a:r>
              <a:rPr lang="en-US" sz="2400" dirty="0">
                <a:solidFill>
                  <a:schemeClr val="tx1"/>
                </a:solidFill>
                <a:latin typeface="Times New Roman" panose="02020603050405020304" pitchFamily="18" charset="0"/>
                <a:cs typeface="Times New Roman" panose="02020603050405020304" pitchFamily="18" charset="0"/>
              </a:rPr>
              <a:t>of all claims for SC based on radiation exposure at the Jackson Regional Office (RO</a:t>
            </a:r>
            <a:r>
              <a:rPr lang="en-US" sz="2400" dirty="0" smtClean="0">
                <a:solidFill>
                  <a:schemeClr val="tx1"/>
                </a:solidFill>
                <a:latin typeface="Times New Roman" panose="02020603050405020304" pitchFamily="18" charset="0"/>
                <a:cs typeface="Times New Roman" panose="02020603050405020304" pitchFamily="18" charset="0"/>
              </a:rPr>
              <a:t>).  </a:t>
            </a:r>
          </a:p>
          <a:p>
            <a:pPr marL="0" indent="0" fontAlgn="auto" hangingPunct="1">
              <a:buNone/>
            </a:pPr>
            <a:endParaRPr lang="en-US" sz="2400" dirty="0">
              <a:solidFill>
                <a:schemeClr val="tx1"/>
              </a:solidFill>
              <a:latin typeface="Times New Roman" panose="02020603050405020304" pitchFamily="18" charset="0"/>
              <a:cs typeface="Times New Roman" panose="02020603050405020304" pitchFamily="18" charset="0"/>
            </a:endParaRPr>
          </a:p>
          <a:p>
            <a:pPr marL="0" indent="0" fontAlgn="auto" hangingPunct="1">
              <a:buNone/>
            </a:pPr>
            <a:r>
              <a:rPr lang="en-US" sz="2400" dirty="0" smtClean="0">
                <a:solidFill>
                  <a:schemeClr val="tx1"/>
                </a:solidFill>
                <a:latin typeface="Times New Roman" panose="02020603050405020304" pitchFamily="18" charset="0"/>
                <a:cs typeface="Times New Roman" panose="02020603050405020304" pitchFamily="18" charset="0"/>
              </a:rPr>
              <a:t>Confirmation </a:t>
            </a:r>
            <a:r>
              <a:rPr lang="en-US" sz="2400" dirty="0">
                <a:solidFill>
                  <a:schemeClr val="tx1"/>
                </a:solidFill>
                <a:latin typeface="Times New Roman" panose="02020603050405020304" pitchFamily="18" charset="0"/>
                <a:cs typeface="Times New Roman" panose="02020603050405020304" pitchFamily="18" charset="0"/>
              </a:rPr>
              <a:t>of the existence of a presumptive disease under 38 CFR 3.309(d) in a “radiation-exposed veteran” or of a “radiogenic disease” as defined in 38 CFR 3.311 is, generally, a medical diagnosis from a health care provider.</a:t>
            </a:r>
          </a:p>
          <a:p>
            <a:pPr marL="0" indent="0" fontAlgn="auto" hangingPunct="1">
              <a:buNone/>
            </a:pPr>
            <a:endParaRPr lang="en-US" sz="2400" dirty="0" smtClean="0">
              <a:solidFill>
                <a:schemeClr val="tx1"/>
              </a:solidFill>
              <a:latin typeface="Times New Roman" panose="02020603050405020304" pitchFamily="18" charset="0"/>
              <a:cs typeface="Times New Roman" panose="02020603050405020304" pitchFamily="18" charset="0"/>
            </a:endParaRPr>
          </a:p>
          <a:p>
            <a:pPr marL="0" indent="0" fontAlgn="auto" hangingPunct="1">
              <a:buNone/>
            </a:pPr>
            <a:r>
              <a:rPr lang="en-US" sz="2400" dirty="0">
                <a:solidFill>
                  <a:schemeClr val="tx1"/>
                </a:solidFill>
                <a:latin typeface="Times New Roman" panose="02020603050405020304" pitchFamily="18" charset="0"/>
                <a:cs typeface="Times New Roman" panose="02020603050405020304" pitchFamily="18" charset="0"/>
              </a:rPr>
              <a:t>When ROs receives a claim identifying exposure to radiation, the existence of a radiogenic disease must be confirmed prior to transferring the claim to the Jackson RO. </a:t>
            </a: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Centralized Processing Radiation Exposure Claims</a:t>
            </a:r>
            <a:endParaRPr lang="en-US" dirty="0" smtClean="0">
              <a:solidFill>
                <a:schemeClr val="tx1"/>
              </a:solidFill>
            </a:endParaRPr>
          </a:p>
        </p:txBody>
      </p:sp>
    </p:spTree>
    <p:extLst>
      <p:ext uri="{BB962C8B-B14F-4D97-AF65-F5344CB8AC3E}">
        <p14:creationId xmlns:p14="http://schemas.microsoft.com/office/powerpoint/2010/main" val="49228426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14</a:t>
            </a:fld>
            <a:endParaRPr lang="en-US" dirty="0"/>
          </a:p>
        </p:txBody>
      </p:sp>
      <p:sp>
        <p:nvSpPr>
          <p:cNvPr id="7170" name="Rectangle 2" hidden="1"/>
          <p:cNvSpPr>
            <a:spLocks noGrp="1" noChangeArrowheads="1"/>
          </p:cNvSpPr>
          <p:nvPr>
            <p:ph type="title"/>
          </p:nvPr>
        </p:nvSpPr>
        <p:spPr/>
        <p:txBody>
          <a:bodyPr/>
          <a:lstStyle/>
          <a:p>
            <a:r>
              <a:rPr lang="en-US" dirty="0" smtClean="0">
                <a:effectLst/>
              </a:rPr>
              <a:t>Review</a:t>
            </a:r>
          </a:p>
        </p:txBody>
      </p:sp>
      <p:sp>
        <p:nvSpPr>
          <p:cNvPr id="7171" name="Rectangle 3" hidden="1"/>
          <p:cNvSpPr>
            <a:spLocks noGrp="1" noChangeArrowheads="1"/>
          </p:cNvSpPr>
          <p:nvPr>
            <p:ph type="body" idx="1"/>
          </p:nvPr>
        </p:nvSpPr>
        <p:spPr/>
        <p:txBody>
          <a:bodyPr/>
          <a:lstStyle/>
          <a:p>
            <a:pPr lvl="4">
              <a:buFontTx/>
              <a:buNone/>
            </a:pPr>
            <a:endParaRPr lang="en-US" smtClean="0"/>
          </a:p>
        </p:txBody>
      </p:sp>
      <p:sp>
        <p:nvSpPr>
          <p:cNvPr id="7172" name="WordArt 4"/>
          <p:cNvSpPr>
            <a:spLocks noChangeArrowheads="1" noChangeShapeType="1" noTextEdit="1"/>
          </p:cNvSpPr>
          <p:nvPr/>
        </p:nvSpPr>
        <p:spPr bwMode="auto">
          <a:xfrm>
            <a:off x="2133600" y="3105150"/>
            <a:ext cx="59436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Review</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marL="0" indent="0">
              <a:buNone/>
            </a:pPr>
            <a:r>
              <a:rPr lang="en-US" dirty="0">
                <a:solidFill>
                  <a:schemeClr val="tx1"/>
                </a:solidFill>
                <a:latin typeface="Times New Roman" panose="02020603050405020304" pitchFamily="18" charset="0"/>
                <a:cs typeface="Times New Roman" panose="02020603050405020304" pitchFamily="18" charset="0"/>
              </a:rPr>
              <a:t>This lesson will contain discussions and exercises that will allow you to gain a better understanding of: </a:t>
            </a:r>
            <a:endParaRPr lang="en-US" dirty="0" smtClean="0">
              <a:solidFill>
                <a:schemeClr val="tx1"/>
              </a:solidFill>
              <a:latin typeface="Times New Roman" panose="02020603050405020304" pitchFamily="18" charset="0"/>
              <a:cs typeface="Times New Roman" panose="02020603050405020304" pitchFamily="18" charset="0"/>
            </a:endParaRPr>
          </a:p>
          <a:p>
            <a:pPr lvl="0">
              <a:buClrTx/>
            </a:pPr>
            <a:r>
              <a:rPr lang="en-US" sz="2400" dirty="0" smtClean="0">
                <a:solidFill>
                  <a:schemeClr val="tx1"/>
                </a:solidFill>
                <a:latin typeface="Times New Roman" panose="02020603050405020304" pitchFamily="18" charset="0"/>
                <a:cs typeface="Times New Roman" panose="02020603050405020304" pitchFamily="18" charset="0"/>
              </a:rPr>
              <a:t>Evaluate </a:t>
            </a:r>
            <a:r>
              <a:rPr lang="en-US" sz="2400" dirty="0">
                <a:solidFill>
                  <a:schemeClr val="tx1"/>
                </a:solidFill>
                <a:latin typeface="Times New Roman" panose="02020603050405020304" pitchFamily="18" charset="0"/>
                <a:cs typeface="Times New Roman" panose="02020603050405020304" pitchFamily="18" charset="0"/>
              </a:rPr>
              <a:t>the general information and the development for Claims for Service Connection for Radiogenic Diseases under 38 CFR 3.309(d)</a:t>
            </a:r>
          </a:p>
          <a:p>
            <a:pPr lvl="0">
              <a:buClrTx/>
            </a:pPr>
            <a:r>
              <a:rPr lang="en-US" sz="2400" dirty="0" smtClean="0">
                <a:solidFill>
                  <a:schemeClr val="tx1"/>
                </a:solidFill>
                <a:latin typeface="Times New Roman" panose="02020603050405020304" pitchFamily="18" charset="0"/>
                <a:cs typeface="Times New Roman" panose="02020603050405020304" pitchFamily="18" charset="0"/>
              </a:rPr>
              <a:t>Evaluate </a:t>
            </a:r>
            <a:r>
              <a:rPr lang="en-US" sz="2400" dirty="0">
                <a:solidFill>
                  <a:schemeClr val="tx1"/>
                </a:solidFill>
                <a:latin typeface="Times New Roman" panose="02020603050405020304" pitchFamily="18" charset="0"/>
                <a:cs typeface="Times New Roman" panose="02020603050405020304" pitchFamily="18" charset="0"/>
              </a:rPr>
              <a:t>the general information and the development for Claims for Service Connection for Disabilities resulting from Ionizing Radiation Exposure under 38 CFR 3.311</a:t>
            </a:r>
          </a:p>
          <a:p>
            <a:pPr lvl="0">
              <a:buClrTx/>
            </a:pPr>
            <a:r>
              <a:rPr lang="en-US" sz="2400" dirty="0" smtClean="0">
                <a:solidFill>
                  <a:schemeClr val="tx1"/>
                </a:solidFill>
                <a:latin typeface="Times New Roman" panose="02020603050405020304" pitchFamily="18" charset="0"/>
                <a:cs typeface="Times New Roman" panose="02020603050405020304" pitchFamily="18" charset="0"/>
              </a:rPr>
              <a:t>Determine </a:t>
            </a:r>
            <a:r>
              <a:rPr lang="en-US" sz="2400" dirty="0">
                <a:solidFill>
                  <a:schemeClr val="tx1"/>
                </a:solidFill>
                <a:latin typeface="Times New Roman" panose="02020603050405020304" pitchFamily="18" charset="0"/>
                <a:cs typeface="Times New Roman" panose="02020603050405020304" pitchFamily="18" charset="0"/>
              </a:rPr>
              <a:t>the basic criteria for radiation exposure claims</a:t>
            </a:r>
          </a:p>
          <a:p>
            <a:pPr>
              <a:lnSpc>
                <a:spcPct val="150000"/>
              </a:lnSpc>
              <a:buClr>
                <a:srgbClr val="1D3275"/>
              </a:buClr>
              <a:buFont typeface="Wingdings" pitchFamily="2" charset="2"/>
              <a:buNone/>
              <a:defRPr/>
            </a:pPr>
            <a:endParaRPr lang="en-US" kern="1200" dirty="0" smtClean="0">
              <a:latin typeface="Arial" pitchFamily="34" charset="0"/>
              <a:cs typeface="Arial" pitchFamily="34"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Lesson Objectives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smtClean="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smtClean="0">
              <a:latin typeface="Arial" pitchFamily="34" charset="0"/>
              <a:cs typeface="Microsoft Sans Serif" pitchFamily="34" charset="0"/>
            </a:endParaRPr>
          </a:p>
          <a:p>
            <a:pPr>
              <a:lnSpc>
                <a:spcPct val="90000"/>
              </a:lnSpc>
              <a:buClr>
                <a:srgbClr val="1D3275"/>
              </a:buClr>
              <a:buFont typeface="Wingdings" pitchFamily="2" charset="2"/>
              <a:buNone/>
            </a:pPr>
            <a:endParaRPr lang="en-US" sz="1200" smtClean="0">
              <a:latin typeface="Arial" pitchFamily="34" charset="0"/>
              <a:cs typeface="Times New Roman" pitchFamily="18" charset="0"/>
            </a:endParaRPr>
          </a:p>
        </p:txBody>
      </p:sp>
      <p:sp>
        <p:nvSpPr>
          <p:cNvPr id="5126" name="Rectangle 6"/>
          <p:cNvSpPr txBox="1">
            <a:spLocks noChangeArrowheads="1"/>
          </p:cNvSpPr>
          <p:nvPr/>
        </p:nvSpPr>
        <p:spPr bwMode="auto">
          <a:xfrm>
            <a:off x="533400" y="14478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342900" lvl="0" indent="-342900">
              <a:spcBef>
                <a:spcPts val="0"/>
              </a:spcBef>
              <a:spcAft>
                <a:spcPts val="0"/>
              </a:spcAft>
              <a:buFont typeface="Symbol"/>
              <a:buChar char=""/>
            </a:pPr>
            <a:r>
              <a:rPr lang="en-US" sz="2800" b="1" dirty="0">
                <a:latin typeface="Times New Roman"/>
                <a:ea typeface="Times New Roman"/>
                <a:hlinkClick r:id="rId2" action="ppaction://hlinkfile"/>
              </a:rPr>
              <a:t>38 CFR 3.309(d</a:t>
            </a:r>
            <a:r>
              <a:rPr lang="en-US" sz="2800" b="1" dirty="0" smtClean="0">
                <a:latin typeface="Times New Roman"/>
                <a:ea typeface="Times New Roman"/>
                <a:hlinkClick r:id="rId2" action="ppaction://hlinkfile"/>
              </a:rPr>
              <a:t>)</a:t>
            </a:r>
            <a:r>
              <a:rPr lang="en-US" sz="2800" b="1" dirty="0" smtClean="0">
                <a:latin typeface="Times New Roman"/>
                <a:ea typeface="Times New Roman"/>
              </a:rPr>
              <a:t>, </a:t>
            </a:r>
            <a:r>
              <a:rPr lang="en-US" sz="2800" dirty="0" smtClean="0">
                <a:latin typeface="Times New Roman"/>
                <a:ea typeface="Times New Roman"/>
              </a:rPr>
              <a:t>Disease Subject to Presumptive Service Connection</a:t>
            </a:r>
            <a:endParaRPr lang="en-US" sz="2800" dirty="0">
              <a:latin typeface="Times New Roman"/>
              <a:ea typeface="Times New Roman"/>
            </a:endParaRPr>
          </a:p>
          <a:p>
            <a:pPr marL="342900" lvl="0" indent="-342900">
              <a:spcBef>
                <a:spcPts val="0"/>
              </a:spcBef>
              <a:spcAft>
                <a:spcPts val="0"/>
              </a:spcAft>
              <a:buFont typeface="Symbol"/>
              <a:buChar char=""/>
            </a:pPr>
            <a:r>
              <a:rPr lang="en-US" sz="2800" b="1" dirty="0">
                <a:latin typeface="Times New Roman"/>
                <a:ea typeface="Times New Roman"/>
                <a:hlinkClick r:id="rId3" action="ppaction://hlinkfile"/>
              </a:rPr>
              <a:t>38 CFR </a:t>
            </a:r>
            <a:r>
              <a:rPr lang="en-US" sz="2800" b="1" dirty="0" smtClean="0">
                <a:latin typeface="Times New Roman"/>
                <a:ea typeface="Times New Roman"/>
                <a:hlinkClick r:id="rId3" action="ppaction://hlinkfile"/>
              </a:rPr>
              <a:t>3.311</a:t>
            </a:r>
            <a:r>
              <a:rPr lang="en-US" sz="2800" dirty="0" smtClean="0">
                <a:latin typeface="Times New Roman"/>
                <a:ea typeface="Times New Roman"/>
              </a:rPr>
              <a:t>,</a:t>
            </a:r>
            <a:r>
              <a:rPr lang="en-US" sz="2800" b="1" dirty="0" smtClean="0">
                <a:latin typeface="Times New Roman"/>
                <a:ea typeface="Times New Roman"/>
              </a:rPr>
              <a:t> </a:t>
            </a:r>
            <a:r>
              <a:rPr lang="en-US" sz="2800" dirty="0" smtClean="0">
                <a:latin typeface="Times New Roman"/>
                <a:ea typeface="Times New Roman"/>
              </a:rPr>
              <a:t>Claims Based on Exposure and Dose</a:t>
            </a:r>
            <a:endParaRPr lang="en-US" sz="2800" dirty="0">
              <a:latin typeface="Times New Roman"/>
              <a:ea typeface="Times New Roman"/>
            </a:endParaRPr>
          </a:p>
          <a:p>
            <a:pPr marL="342900" lvl="0" indent="-342900">
              <a:spcBef>
                <a:spcPts val="0"/>
              </a:spcBef>
              <a:spcAft>
                <a:spcPts val="0"/>
              </a:spcAft>
              <a:buFont typeface="Symbol"/>
              <a:buChar char=""/>
            </a:pPr>
            <a:r>
              <a:rPr lang="en-US" sz="2800" b="1" dirty="0">
                <a:latin typeface="Times New Roman"/>
                <a:ea typeface="Times New Roman"/>
                <a:hlinkClick r:id="rId4" action="ppaction://hlinkfile"/>
              </a:rPr>
              <a:t>38 CFR </a:t>
            </a:r>
            <a:r>
              <a:rPr lang="en-US" sz="2800" b="1" dirty="0" smtClean="0">
                <a:latin typeface="Times New Roman"/>
                <a:ea typeface="Times New Roman"/>
                <a:hlinkClick r:id="rId4" action="ppaction://hlinkfile"/>
              </a:rPr>
              <a:t>3.303</a:t>
            </a:r>
            <a:r>
              <a:rPr lang="en-US" sz="2800" dirty="0" smtClean="0">
                <a:latin typeface="Times New Roman"/>
                <a:ea typeface="Times New Roman"/>
              </a:rPr>
              <a:t>,</a:t>
            </a:r>
            <a:r>
              <a:rPr lang="en-US" sz="2800" b="1" dirty="0" smtClean="0">
                <a:latin typeface="Times New Roman"/>
                <a:ea typeface="Times New Roman"/>
              </a:rPr>
              <a:t> </a:t>
            </a:r>
            <a:r>
              <a:rPr lang="en-US" sz="2800" dirty="0" smtClean="0">
                <a:latin typeface="Times New Roman"/>
                <a:ea typeface="Times New Roman"/>
              </a:rPr>
              <a:t>Principles Relating to Service Connection</a:t>
            </a:r>
            <a:endParaRPr lang="en-US" sz="2800" dirty="0">
              <a:latin typeface="Times New Roman"/>
              <a:ea typeface="Times New Roman"/>
            </a:endParaRPr>
          </a:p>
          <a:p>
            <a:pPr marL="342900" lvl="0" indent="-342900">
              <a:spcBef>
                <a:spcPts val="0"/>
              </a:spcBef>
              <a:spcAft>
                <a:spcPts val="0"/>
              </a:spcAft>
              <a:buFont typeface="Symbol"/>
              <a:buChar char=""/>
            </a:pPr>
            <a:r>
              <a:rPr lang="en-US" sz="2800" b="1" dirty="0">
                <a:latin typeface="Times New Roman"/>
                <a:ea typeface="Times New Roman"/>
                <a:hlinkClick r:id="rId5" action="ppaction://hlinkfile"/>
              </a:rPr>
              <a:t>M21-1, Part </a:t>
            </a:r>
            <a:r>
              <a:rPr lang="en-US" sz="2800" b="1" dirty="0" smtClean="0">
                <a:latin typeface="Times New Roman"/>
                <a:ea typeface="Times New Roman"/>
                <a:hlinkClick r:id="rId5" action="ppaction://hlinkfile"/>
              </a:rPr>
              <a:t>IV.ii.1.B</a:t>
            </a:r>
            <a:r>
              <a:rPr lang="en-US" sz="2800" dirty="0">
                <a:latin typeface="Times New Roman"/>
                <a:ea typeface="Times New Roman"/>
              </a:rPr>
              <a:t>, Claims for Service Connection for Radiogenic Diseases Under 38 CFR 3.309(d) </a:t>
            </a:r>
          </a:p>
          <a:p>
            <a:pPr marL="342900" lvl="0" indent="-342900">
              <a:spcBef>
                <a:spcPts val="0"/>
              </a:spcBef>
              <a:spcAft>
                <a:spcPts val="0"/>
              </a:spcAft>
              <a:buFont typeface="Symbol"/>
              <a:buChar char=""/>
            </a:pPr>
            <a:r>
              <a:rPr lang="en-US" sz="2800" b="1" dirty="0" smtClean="0">
                <a:latin typeface="Times New Roman"/>
                <a:ea typeface="Times New Roman"/>
                <a:hlinkClick r:id="rId5" action="ppaction://hlinkfile"/>
              </a:rPr>
              <a:t>M21-1</a:t>
            </a:r>
            <a:r>
              <a:rPr lang="en-US" sz="2800" b="1" dirty="0">
                <a:latin typeface="Times New Roman"/>
                <a:ea typeface="Times New Roman"/>
                <a:hlinkClick r:id="rId5" action="ppaction://hlinkfile"/>
              </a:rPr>
              <a:t>, Part </a:t>
            </a:r>
            <a:r>
              <a:rPr lang="en-US" sz="2800" b="1" dirty="0" smtClean="0">
                <a:latin typeface="Times New Roman"/>
                <a:ea typeface="Times New Roman"/>
                <a:hlinkClick r:id="rId5" action="ppaction://hlinkfile"/>
              </a:rPr>
              <a:t>IV.ii.1.C</a:t>
            </a:r>
            <a:r>
              <a:rPr lang="en-US" sz="2800" dirty="0">
                <a:latin typeface="Times New Roman"/>
                <a:ea typeface="Times New Roman"/>
              </a:rPr>
              <a:t>, Claims for Service Connection (SC) for Disabilities Resulting from Ionizing Radiation Exposure Under 38 CFR 3.311 </a:t>
            </a:r>
          </a:p>
        </p:txBody>
      </p:sp>
      <p:sp>
        <p:nvSpPr>
          <p:cNvPr id="502786" name="Rectangle 2"/>
          <p:cNvSpPr>
            <a:spLocks noGrp="1" noChangeArrowheads="1"/>
          </p:cNvSpPr>
          <p:nvPr>
            <p:ph type="title" idx="4294967295"/>
          </p:nvPr>
        </p:nvSpPr>
        <p:spPr>
          <a:xfrm>
            <a:off x="1752600" y="0"/>
            <a:ext cx="6477000" cy="882650"/>
          </a:xfrm>
        </p:spPr>
        <p:txBody>
          <a:bodyPr/>
          <a:lstStyle/>
          <a:p>
            <a:pPr>
              <a:defRPr/>
            </a:pPr>
            <a:r>
              <a:rPr lang="en-US" dirty="0" smtClean="0">
                <a:latin typeface="Times New Roman" panose="02020603050405020304" pitchFamily="18" charset="0"/>
                <a:cs typeface="Times New Roman" panose="02020603050405020304" pitchFamily="18" charset="0"/>
              </a:rPr>
              <a:t>References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fontAlgn="auto" hangingPunct="1">
              <a:buNone/>
            </a:pPr>
            <a:r>
              <a:rPr lang="en-US" dirty="0">
                <a:solidFill>
                  <a:schemeClr val="tx1"/>
                </a:solidFill>
                <a:latin typeface="Times New Roman" panose="02020603050405020304" pitchFamily="18" charset="0"/>
                <a:cs typeface="Times New Roman" panose="02020603050405020304" pitchFamily="18" charset="0"/>
              </a:rPr>
              <a:t>A Veteran may be eligible for </a:t>
            </a:r>
            <a:r>
              <a:rPr lang="en-US" dirty="0" smtClean="0">
                <a:solidFill>
                  <a:schemeClr val="tx1"/>
                </a:solidFill>
                <a:latin typeface="Times New Roman" panose="02020603050405020304" pitchFamily="18" charset="0"/>
                <a:cs typeface="Times New Roman" panose="02020603050405020304" pitchFamily="18" charset="0"/>
              </a:rPr>
              <a:t>presumptive service connection if </a:t>
            </a:r>
            <a:r>
              <a:rPr lang="en-US" dirty="0">
                <a:solidFill>
                  <a:schemeClr val="tx1"/>
                </a:solidFill>
                <a:latin typeface="Times New Roman" panose="02020603050405020304" pitchFamily="18" charset="0"/>
                <a:cs typeface="Times New Roman" panose="02020603050405020304" pitchFamily="18" charset="0"/>
              </a:rPr>
              <a:t>he/she participated in one of the following </a:t>
            </a:r>
            <a:r>
              <a:rPr lang="en-US" dirty="0" smtClean="0">
                <a:solidFill>
                  <a:schemeClr val="tx1"/>
                </a:solidFill>
                <a:latin typeface="Times New Roman" panose="02020603050405020304" pitchFamily="18" charset="0"/>
                <a:cs typeface="Times New Roman" panose="02020603050405020304" pitchFamily="18" charset="0"/>
              </a:rPr>
              <a:t>Radiation-Risk </a:t>
            </a:r>
            <a:r>
              <a:rPr lang="en-US" dirty="0">
                <a:solidFill>
                  <a:schemeClr val="tx1"/>
                </a:solidFill>
                <a:latin typeface="Times New Roman" panose="02020603050405020304" pitchFamily="18" charset="0"/>
                <a:cs typeface="Times New Roman" panose="02020603050405020304" pitchFamily="18" charset="0"/>
              </a:rPr>
              <a:t>A</a:t>
            </a:r>
            <a:r>
              <a:rPr lang="en-US" dirty="0" smtClean="0">
                <a:solidFill>
                  <a:schemeClr val="tx1"/>
                </a:solidFill>
                <a:latin typeface="Times New Roman" panose="02020603050405020304" pitchFamily="18" charset="0"/>
                <a:cs typeface="Times New Roman" panose="02020603050405020304" pitchFamily="18" charset="0"/>
              </a:rPr>
              <a:t>ctivities:</a:t>
            </a:r>
            <a:endParaRPr lang="en-US" dirty="0">
              <a:solidFill>
                <a:schemeClr val="tx1"/>
              </a:solidFill>
              <a:latin typeface="Times New Roman" panose="02020603050405020304" pitchFamily="18" charset="0"/>
              <a:cs typeface="Times New Roman" panose="02020603050405020304" pitchFamily="18" charset="0"/>
            </a:endParaRPr>
          </a:p>
          <a:p>
            <a:pPr lvl="0" fontAlgn="auto" hangingPunct="1">
              <a:buClrTx/>
            </a:pPr>
            <a:r>
              <a:rPr lang="en-US" dirty="0">
                <a:solidFill>
                  <a:schemeClr val="tx1"/>
                </a:solidFill>
                <a:latin typeface="Times New Roman" panose="02020603050405020304" pitchFamily="18" charset="0"/>
                <a:cs typeface="Times New Roman" panose="02020603050405020304" pitchFamily="18" charset="0"/>
              </a:rPr>
              <a:t>internment as a former </a:t>
            </a:r>
            <a:r>
              <a:rPr lang="en-US" dirty="0" smtClean="0">
                <a:solidFill>
                  <a:schemeClr val="tx1"/>
                </a:solidFill>
                <a:latin typeface="Times New Roman" panose="02020603050405020304" pitchFamily="18" charset="0"/>
                <a:cs typeface="Times New Roman" panose="02020603050405020304" pitchFamily="18" charset="0"/>
              </a:rPr>
              <a:t>Prisoner Of War </a:t>
            </a:r>
            <a:r>
              <a:rPr lang="en-US" dirty="0">
                <a:solidFill>
                  <a:schemeClr val="tx1"/>
                </a:solidFill>
                <a:latin typeface="Times New Roman" panose="02020603050405020304" pitchFamily="18" charset="0"/>
                <a:cs typeface="Times New Roman" panose="02020603050405020304" pitchFamily="18" charset="0"/>
              </a:rPr>
              <a:t>(FPOW) in Japan</a:t>
            </a:r>
          </a:p>
          <a:p>
            <a:pPr lvl="0" fontAlgn="auto" hangingPunct="1">
              <a:buClrTx/>
            </a:pPr>
            <a:r>
              <a:rPr lang="en-US" dirty="0">
                <a:solidFill>
                  <a:schemeClr val="tx1"/>
                </a:solidFill>
                <a:latin typeface="Times New Roman" panose="02020603050405020304" pitchFamily="18" charset="0"/>
                <a:cs typeface="Times New Roman" panose="02020603050405020304" pitchFamily="18" charset="0"/>
              </a:rPr>
              <a:t>post-war occupation of Hiroshima or Nagasaki</a:t>
            </a:r>
          </a:p>
          <a:p>
            <a:pPr lvl="0" fontAlgn="auto" hangingPunct="1">
              <a:buClrTx/>
            </a:pPr>
            <a:r>
              <a:rPr lang="en-US" dirty="0">
                <a:solidFill>
                  <a:schemeClr val="tx1"/>
                </a:solidFill>
                <a:latin typeface="Times New Roman" panose="02020603050405020304" pitchFamily="18" charset="0"/>
                <a:cs typeface="Times New Roman" panose="02020603050405020304" pitchFamily="18" charset="0"/>
              </a:rPr>
              <a:t>participation in atmospheric nuclear weapons </a:t>
            </a:r>
            <a:r>
              <a:rPr lang="en-US" dirty="0" smtClean="0">
                <a:solidFill>
                  <a:schemeClr val="tx1"/>
                </a:solidFill>
                <a:latin typeface="Times New Roman" panose="02020603050405020304" pitchFamily="18" charset="0"/>
                <a:cs typeface="Times New Roman" panose="02020603050405020304" pitchFamily="18" charset="0"/>
              </a:rPr>
              <a:t>testing</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381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Types of Exposures Under 38 CFR 3.309(d)</a:t>
            </a: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lvl="0" fontAlgn="auto" hangingPunct="1">
              <a:buClrTx/>
            </a:pPr>
            <a:r>
              <a:rPr lang="en-US" dirty="0">
                <a:solidFill>
                  <a:schemeClr val="tx1"/>
                </a:solidFill>
                <a:latin typeface="Times New Roman" panose="02020603050405020304" pitchFamily="18" charset="0"/>
                <a:cs typeface="Times New Roman" panose="02020603050405020304" pitchFamily="18" charset="0"/>
              </a:rPr>
              <a:t>participation in underground nuclear weapons testing at Amchitka Island, Alaska, or</a:t>
            </a:r>
          </a:p>
          <a:p>
            <a:pPr lvl="0" fontAlgn="auto" hangingPunct="1">
              <a:buClrTx/>
            </a:pPr>
            <a:r>
              <a:rPr lang="en-US" dirty="0">
                <a:solidFill>
                  <a:schemeClr val="tx1"/>
                </a:solidFill>
                <a:latin typeface="Times New Roman" panose="02020603050405020304" pitchFamily="18" charset="0"/>
                <a:cs typeface="Times New Roman" panose="02020603050405020304" pitchFamily="18" charset="0"/>
              </a:rPr>
              <a:t>assignment to a gaseous diffusion plant at</a:t>
            </a:r>
          </a:p>
          <a:p>
            <a:pPr lvl="1" fontAlgn="auto" hangingPunct="1">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Paducah, Kentucky</a:t>
            </a:r>
          </a:p>
          <a:p>
            <a:pPr lvl="1" fontAlgn="auto" hangingPunct="1">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Portsmouth, Ohio, or</a:t>
            </a:r>
          </a:p>
          <a:p>
            <a:pPr>
              <a:buClrTx/>
            </a:pPr>
            <a:r>
              <a:rPr lang="en-US" dirty="0">
                <a:solidFill>
                  <a:schemeClr val="tx1"/>
                </a:solidFill>
                <a:latin typeface="Times New Roman" panose="02020603050405020304" pitchFamily="18" charset="0"/>
                <a:cs typeface="Times New Roman" panose="02020603050405020304" pitchFamily="18" charset="0"/>
              </a:rPr>
              <a:t>area K25 at Oakridge, Tennessee</a:t>
            </a: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Types of Exposures Under 38 CFR 3.309(d), cont’d</a:t>
            </a:r>
            <a:endParaRPr lang="en-US" dirty="0" smtClean="0">
              <a:solidFill>
                <a:schemeClr val="tx1"/>
              </a:solidFill>
            </a:endParaRPr>
          </a:p>
        </p:txBody>
      </p:sp>
    </p:spTree>
    <p:extLst>
      <p:ext uri="{BB962C8B-B14F-4D97-AF65-F5344CB8AC3E}">
        <p14:creationId xmlns:p14="http://schemas.microsoft.com/office/powerpoint/2010/main" val="343031079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fontAlgn="auto" hangingPunct="1">
              <a:buNone/>
            </a:pPr>
            <a:r>
              <a:rPr lang="en-US" dirty="0">
                <a:solidFill>
                  <a:schemeClr val="tx1"/>
                </a:solidFill>
                <a:latin typeface="Times New Roman" panose="02020603050405020304" pitchFamily="18" charset="0"/>
                <a:cs typeface="Times New Roman" panose="02020603050405020304" pitchFamily="18" charset="0"/>
              </a:rPr>
              <a:t>Veteran must have been exposed to 38 CFR 3.311 ionizing radiation as a result of participation </a:t>
            </a:r>
            <a:r>
              <a:rPr lang="en-US" dirty="0" smtClean="0">
                <a:solidFill>
                  <a:schemeClr val="tx1"/>
                </a:solidFill>
                <a:latin typeface="Times New Roman" panose="02020603050405020304" pitchFamily="18" charset="0"/>
                <a:cs typeface="Times New Roman" panose="02020603050405020304" pitchFamily="18" charset="0"/>
              </a:rPr>
              <a:t>in:</a:t>
            </a:r>
          </a:p>
          <a:p>
            <a:pPr fontAlgn="auto" hangingPunct="1">
              <a:buClrTx/>
            </a:pPr>
            <a:r>
              <a:rPr lang="en-US" sz="2800" dirty="0" smtClean="0">
                <a:solidFill>
                  <a:schemeClr val="tx1"/>
                </a:solidFill>
                <a:latin typeface="Times New Roman" panose="02020603050405020304" pitchFamily="18" charset="0"/>
                <a:cs typeface="Times New Roman" panose="02020603050405020304" pitchFamily="18" charset="0"/>
              </a:rPr>
              <a:t>atmospheric </a:t>
            </a:r>
            <a:r>
              <a:rPr lang="en-US" sz="2800" dirty="0">
                <a:solidFill>
                  <a:schemeClr val="tx1"/>
                </a:solidFill>
                <a:latin typeface="Times New Roman" panose="02020603050405020304" pitchFamily="18" charset="0"/>
                <a:cs typeface="Times New Roman" panose="02020603050405020304" pitchFamily="18" charset="0"/>
              </a:rPr>
              <a:t>testing of nuclear </a:t>
            </a:r>
            <a:r>
              <a:rPr lang="en-US" sz="2800" dirty="0" smtClean="0">
                <a:solidFill>
                  <a:schemeClr val="tx1"/>
                </a:solidFill>
                <a:latin typeface="Times New Roman" panose="02020603050405020304" pitchFamily="18" charset="0"/>
                <a:cs typeface="Times New Roman" panose="02020603050405020304" pitchFamily="18" charset="0"/>
              </a:rPr>
              <a:t>weapons</a:t>
            </a:r>
          </a:p>
          <a:p>
            <a:pPr fontAlgn="auto" hangingPunct="1">
              <a:buClrTx/>
            </a:pPr>
            <a:r>
              <a:rPr lang="en-US" sz="2800" dirty="0" smtClean="0">
                <a:solidFill>
                  <a:schemeClr val="tx1"/>
                </a:solidFill>
                <a:latin typeface="Times New Roman" panose="02020603050405020304" pitchFamily="18" charset="0"/>
                <a:cs typeface="Times New Roman" panose="02020603050405020304" pitchFamily="18" charset="0"/>
              </a:rPr>
              <a:t>the </a:t>
            </a:r>
            <a:r>
              <a:rPr lang="en-US" sz="2800" dirty="0">
                <a:solidFill>
                  <a:schemeClr val="tx1"/>
                </a:solidFill>
                <a:latin typeface="Times New Roman" panose="02020603050405020304" pitchFamily="18" charset="0"/>
                <a:cs typeface="Times New Roman" panose="02020603050405020304" pitchFamily="18" charset="0"/>
              </a:rPr>
              <a:t>occupation of Hiroshima or Nagasaki, Japan from September 1945 until July 1946, or</a:t>
            </a:r>
          </a:p>
          <a:p>
            <a:pPr>
              <a:buClrTx/>
            </a:pPr>
            <a:r>
              <a:rPr lang="en-US" dirty="0">
                <a:solidFill>
                  <a:schemeClr val="tx1"/>
                </a:solidFill>
                <a:latin typeface="Times New Roman" panose="02020603050405020304" pitchFamily="18" charset="0"/>
                <a:cs typeface="Times New Roman" panose="02020603050405020304" pitchFamily="18" charset="0"/>
              </a:rPr>
              <a:t>other radiation-risk activities as claimed</a:t>
            </a: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Types of Exposures Under 38 CFR 3.311</a:t>
            </a:r>
            <a:endParaRPr lang="en-US" dirty="0" smtClean="0">
              <a:solidFill>
                <a:schemeClr val="tx1"/>
              </a:solidFill>
            </a:endParaRPr>
          </a:p>
        </p:txBody>
      </p:sp>
    </p:spTree>
    <p:extLst>
      <p:ext uri="{BB962C8B-B14F-4D97-AF65-F5344CB8AC3E}">
        <p14:creationId xmlns:p14="http://schemas.microsoft.com/office/powerpoint/2010/main" val="304905881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a:buClrTx/>
              <a:buNone/>
            </a:pPr>
            <a:r>
              <a:rPr lang="en-US" dirty="0" smtClean="0">
                <a:solidFill>
                  <a:schemeClr val="tx1"/>
                </a:solidFill>
                <a:latin typeface="Times New Roman" panose="02020603050405020304" pitchFamily="18" charset="0"/>
                <a:cs typeface="Times New Roman" panose="02020603050405020304" pitchFamily="18" charset="0"/>
              </a:rPr>
              <a:t>If the claimed disability or disease is not one associated with radiation exposure under 38 CFR 3.309(d) or 38 CFR 3.311, consider the disability or disease for direct service connection under 38 CFR 3.303</a:t>
            </a:r>
          </a:p>
          <a:p>
            <a:pPr>
              <a:buClrTx/>
            </a:pPr>
            <a:endParaRPr lang="en-US" dirty="0">
              <a:solidFill>
                <a:schemeClr val="tx1"/>
              </a:solidFill>
              <a:latin typeface="Times New Roman" panose="02020603050405020304" pitchFamily="18" charset="0"/>
              <a:cs typeface="Times New Roman" panose="02020603050405020304" pitchFamily="18" charset="0"/>
            </a:endParaRPr>
          </a:p>
          <a:p>
            <a:pPr marL="0" indent="0">
              <a:buClrTx/>
              <a:buNone/>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All Other Claims</a:t>
            </a:r>
            <a:endParaRPr lang="en-US" dirty="0" smtClean="0">
              <a:solidFill>
                <a:schemeClr val="tx1"/>
              </a:solidFill>
            </a:endParaRPr>
          </a:p>
        </p:txBody>
      </p:sp>
    </p:spTree>
    <p:extLst>
      <p:ext uri="{BB962C8B-B14F-4D97-AF65-F5344CB8AC3E}">
        <p14:creationId xmlns:p14="http://schemas.microsoft.com/office/powerpoint/2010/main" val="315094839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fontAlgn="auto" hangingPunct="1">
              <a:buNone/>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Radiation Claims Criteria</a:t>
            </a:r>
            <a:endParaRPr lang="en-US" dirty="0" smtClean="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872069350"/>
              </p:ext>
            </p:extLst>
          </p:nvPr>
        </p:nvGraphicFramePr>
        <p:xfrm>
          <a:off x="1524000" y="2133600"/>
          <a:ext cx="6096000" cy="370840"/>
        </p:xfrm>
        <a:graphic>
          <a:graphicData uri="http://schemas.openxmlformats.org/drawingml/2006/table">
            <a:tbl>
              <a:tblPr firstRow="1" bandRow="1">
                <a:tableStyleId>{5C22544A-7EE6-4342-B048-85BDC9FD1C3A}</a:tableStyleId>
              </a:tblPr>
              <a:tblGrid>
                <a:gridCol w="3048000"/>
                <a:gridCol w="3048000"/>
              </a:tblGrid>
              <a:tr h="370840">
                <a:tc>
                  <a:txBody>
                    <a:bodyPr/>
                    <a:lstStyle/>
                    <a:p>
                      <a:endParaRPr lang="en-US" dirty="0"/>
                    </a:p>
                  </a:txBody>
                  <a:tcPr/>
                </a:tc>
                <a:tc>
                  <a:txBody>
                    <a:bodyPr/>
                    <a:lstStyle/>
                    <a:p>
                      <a:endParaRPr lang="en-US"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132577666"/>
              </p:ext>
            </p:extLst>
          </p:nvPr>
        </p:nvGraphicFramePr>
        <p:xfrm>
          <a:off x="609600" y="1524000"/>
          <a:ext cx="8382000" cy="3886200"/>
        </p:xfrm>
        <a:graphic>
          <a:graphicData uri="http://schemas.openxmlformats.org/drawingml/2006/table">
            <a:tbl>
              <a:tblPr firstRow="1" bandRow="1">
                <a:tableStyleId>{073A0DAA-6AF3-43AB-8588-CEC1D06C72B9}</a:tableStyleId>
              </a:tblPr>
              <a:tblGrid>
                <a:gridCol w="4191000"/>
                <a:gridCol w="4191000"/>
              </a:tblGrid>
              <a:tr h="762000">
                <a:tc>
                  <a:txBody>
                    <a:bodyPr/>
                    <a:lstStyle/>
                    <a:p>
                      <a:r>
                        <a:rPr lang="en-US" dirty="0" smtClean="0">
                          <a:latin typeface="Times New Roman" panose="02020603050405020304" pitchFamily="18" charset="0"/>
                          <a:cs typeface="Times New Roman" panose="02020603050405020304" pitchFamily="18" charset="0"/>
                        </a:rPr>
                        <a:t>Claims Under 38 CFR 3.309(d)</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Claims</a:t>
                      </a:r>
                      <a:r>
                        <a:rPr lang="en-US" baseline="0" dirty="0" smtClean="0">
                          <a:latin typeface="Times New Roman" panose="02020603050405020304" pitchFamily="18" charset="0"/>
                          <a:cs typeface="Times New Roman" panose="02020603050405020304" pitchFamily="18" charset="0"/>
                        </a:rPr>
                        <a:t> Under 38 CFR 3.311</a:t>
                      </a:r>
                      <a:endParaRPr lang="en-US" dirty="0">
                        <a:latin typeface="Times New Roman" panose="02020603050405020304" pitchFamily="18" charset="0"/>
                        <a:cs typeface="Times New Roman" panose="02020603050405020304" pitchFamily="18" charset="0"/>
                      </a:endParaRPr>
                    </a:p>
                  </a:txBody>
                  <a:tcPr/>
                </a:tc>
              </a:tr>
              <a:tr h="533400">
                <a:tc>
                  <a:txBody>
                    <a:bodyPr/>
                    <a:lstStyle/>
                    <a:p>
                      <a:r>
                        <a:rPr lang="en-US" dirty="0" smtClean="0">
                          <a:latin typeface="Times New Roman" panose="02020603050405020304" pitchFamily="18" charset="0"/>
                          <a:cs typeface="Times New Roman" panose="02020603050405020304" pitchFamily="18" charset="0"/>
                        </a:rPr>
                        <a:t>Presumptive in Nature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NOT Presumptive in Nature</a:t>
                      </a:r>
                      <a:endParaRPr lang="en-US" dirty="0">
                        <a:latin typeface="Times New Roman" panose="02020603050405020304" pitchFamily="18" charset="0"/>
                        <a:cs typeface="Times New Roman" panose="02020603050405020304" pitchFamily="18" charset="0"/>
                      </a:endParaRPr>
                    </a:p>
                  </a:txBody>
                  <a:tcPr/>
                </a:tc>
              </a:tr>
              <a:tr h="838200">
                <a:tc>
                  <a:txBody>
                    <a:bodyPr/>
                    <a:lstStyle/>
                    <a:p>
                      <a:r>
                        <a:rPr lang="en-US" dirty="0" smtClean="0">
                          <a:latin typeface="Times New Roman" panose="02020603050405020304" pitchFamily="18" charset="0"/>
                          <a:cs typeface="Times New Roman" panose="02020603050405020304" pitchFamily="18" charset="0"/>
                        </a:rPr>
                        <a:t>Diseases are NOT based on Occupational Exposure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Claims may include Occupational Exposure</a:t>
                      </a:r>
                      <a:endParaRPr lang="en-US" dirty="0">
                        <a:latin typeface="Times New Roman" panose="02020603050405020304" pitchFamily="18" charset="0"/>
                        <a:cs typeface="Times New Roman" panose="02020603050405020304" pitchFamily="18" charset="0"/>
                      </a:endParaRPr>
                    </a:p>
                  </a:txBody>
                  <a:tcPr/>
                </a:tc>
              </a:tr>
              <a:tr h="838200">
                <a:tc>
                  <a:txBody>
                    <a:bodyPr/>
                    <a:lstStyle/>
                    <a:p>
                      <a:r>
                        <a:rPr lang="en-US" dirty="0" smtClean="0">
                          <a:latin typeface="Times New Roman" panose="02020603050405020304" pitchFamily="18" charset="0"/>
                          <a:cs typeface="Times New Roman" panose="02020603050405020304" pitchFamily="18" charset="0"/>
                        </a:rPr>
                        <a:t>Due to Participation in a Radiation Risk Activity</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Require Dose estimates</a:t>
                      </a:r>
                    </a:p>
                    <a:p>
                      <a:endParaRPr lang="en-US" dirty="0">
                        <a:latin typeface="Times New Roman" panose="02020603050405020304" pitchFamily="18" charset="0"/>
                        <a:cs typeface="Times New Roman" panose="02020603050405020304" pitchFamily="18" charset="0"/>
                      </a:endParaRPr>
                    </a:p>
                  </a:txBody>
                  <a:tcPr/>
                </a:tc>
              </a:tr>
              <a:tr h="533400">
                <a:tc>
                  <a:txBody>
                    <a:bodyPr/>
                    <a:lstStyle/>
                    <a:p>
                      <a:endParaRPr lang="en-US">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Claims must be referred to Central Office for Opinion</a:t>
                      </a:r>
                    </a:p>
                    <a:p>
                      <a:endParaRPr lang="en-US"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13419397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fontAlgn="auto" hangingPunct="1">
              <a:buNone/>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1752600" y="76200"/>
            <a:ext cx="6477000" cy="882650"/>
          </a:xfrm>
        </p:spPr>
        <p:txBody>
          <a:bodyPr/>
          <a:lstStyle/>
          <a:p>
            <a:pPr>
              <a:defRPr/>
            </a:pPr>
            <a:r>
              <a:rPr lang="en-US" dirty="0" smtClean="0">
                <a:solidFill>
                  <a:schemeClr val="tx1"/>
                </a:solidFill>
                <a:latin typeface="Times New Roman" panose="02020603050405020304" pitchFamily="18" charset="0"/>
                <a:cs typeface="Times New Roman" panose="02020603050405020304" pitchFamily="18" charset="0"/>
              </a:rPr>
              <a:t>Radiation Claims Criteria</a:t>
            </a:r>
            <a:endParaRPr lang="en-US" dirty="0" smtClean="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76681608"/>
              </p:ext>
            </p:extLst>
          </p:nvPr>
        </p:nvGraphicFramePr>
        <p:xfrm>
          <a:off x="1524000" y="2133600"/>
          <a:ext cx="6096000" cy="370840"/>
        </p:xfrm>
        <a:graphic>
          <a:graphicData uri="http://schemas.openxmlformats.org/drawingml/2006/table">
            <a:tbl>
              <a:tblPr firstRow="1" bandRow="1">
                <a:tableStyleId>{5C22544A-7EE6-4342-B048-85BDC9FD1C3A}</a:tableStyleId>
              </a:tblPr>
              <a:tblGrid>
                <a:gridCol w="3048000"/>
                <a:gridCol w="3048000"/>
              </a:tblGrid>
              <a:tr h="370840">
                <a:tc>
                  <a:txBody>
                    <a:bodyPr/>
                    <a:lstStyle/>
                    <a:p>
                      <a:endParaRPr lang="en-US" dirty="0"/>
                    </a:p>
                  </a:txBody>
                  <a:tcPr/>
                </a:tc>
                <a:tc>
                  <a:txBody>
                    <a:bodyPr/>
                    <a:lstStyle/>
                    <a:p>
                      <a:endParaRPr lang="en-US"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456932461"/>
              </p:ext>
            </p:extLst>
          </p:nvPr>
        </p:nvGraphicFramePr>
        <p:xfrm>
          <a:off x="609600" y="1524000"/>
          <a:ext cx="8382000" cy="2865120"/>
        </p:xfrm>
        <a:graphic>
          <a:graphicData uri="http://schemas.openxmlformats.org/drawingml/2006/table">
            <a:tbl>
              <a:tblPr firstRow="1" bandRow="1">
                <a:tableStyleId>{073A0DAA-6AF3-43AB-8588-CEC1D06C72B9}</a:tableStyleId>
              </a:tblPr>
              <a:tblGrid>
                <a:gridCol w="4191000"/>
                <a:gridCol w="4191000"/>
              </a:tblGrid>
              <a:tr h="762000">
                <a:tc>
                  <a:txBody>
                    <a:bodyPr/>
                    <a:lstStyle/>
                    <a:p>
                      <a:r>
                        <a:rPr lang="en-US" dirty="0" smtClean="0">
                          <a:latin typeface="Times New Roman" panose="02020603050405020304" pitchFamily="18" charset="0"/>
                          <a:cs typeface="Times New Roman" panose="02020603050405020304" pitchFamily="18" charset="0"/>
                        </a:rPr>
                        <a:t>Criteria Not Met for Claims Under 38 CFR 3.309(d)</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Criteria Not Met for Claims</a:t>
                      </a:r>
                      <a:r>
                        <a:rPr lang="en-US" baseline="0" dirty="0" smtClean="0">
                          <a:latin typeface="Times New Roman" panose="02020603050405020304" pitchFamily="18" charset="0"/>
                          <a:cs typeface="Times New Roman" panose="02020603050405020304" pitchFamily="18" charset="0"/>
                        </a:rPr>
                        <a:t> Under 38 CFR 3.311</a:t>
                      </a:r>
                      <a:endParaRPr lang="en-US" dirty="0">
                        <a:latin typeface="Times New Roman" panose="02020603050405020304" pitchFamily="18" charset="0"/>
                        <a:cs typeface="Times New Roman" panose="02020603050405020304" pitchFamily="18" charset="0"/>
                      </a:endParaRPr>
                    </a:p>
                  </a:txBody>
                  <a:tcPr/>
                </a:tc>
              </a:tr>
              <a:tr h="914400">
                <a:tc>
                  <a:txBody>
                    <a:bodyPr/>
                    <a:lstStyle/>
                    <a:p>
                      <a:r>
                        <a:rPr lang="en-US" dirty="0" smtClean="0">
                          <a:latin typeface="Times New Roman" panose="02020603050405020304" pitchFamily="18" charset="0"/>
                          <a:cs typeface="Times New Roman" panose="02020603050405020304" pitchFamily="18" charset="0"/>
                        </a:rPr>
                        <a:t>No further development under law is warranted</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No further development under law is warranted</a:t>
                      </a:r>
                    </a:p>
                  </a:txBody>
                  <a:tcPr/>
                </a:tc>
              </a:tr>
              <a:tr h="838200">
                <a:tc>
                  <a:txBody>
                    <a:bodyPr/>
                    <a:lstStyle/>
                    <a:p>
                      <a:r>
                        <a:rPr lang="en-US" dirty="0" smtClean="0">
                          <a:latin typeface="Times New Roman" panose="02020603050405020304" pitchFamily="18" charset="0"/>
                          <a:cs typeface="Times New Roman" panose="02020603050405020304" pitchFamily="18" charset="0"/>
                        </a:rPr>
                        <a:t>Consider the claim as any other for direct service connection under 38 CFR 3.303 or 38 CFR 3.311</a:t>
                      </a:r>
                    </a:p>
                    <a:p>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Consider the claim as any other for direct service connection under 38 CFR 3.303</a:t>
                      </a:r>
                    </a:p>
                  </a:txBody>
                  <a:tcPr/>
                </a:tc>
              </a:tr>
            </a:tbl>
          </a:graphicData>
        </a:graphic>
      </p:graphicFrame>
    </p:spTree>
    <p:extLst>
      <p:ext uri="{BB962C8B-B14F-4D97-AF65-F5344CB8AC3E}">
        <p14:creationId xmlns:p14="http://schemas.microsoft.com/office/powerpoint/2010/main" val="390517509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2DE730-F5FD-48A1-9B5D-1F63E26D8C5B}">
  <ds:schemaRefs>
    <ds:schemaRef ds:uri="http://schemas.microsoft.com/sharepoint/v3/contenttype/forms"/>
  </ds:schemaRefs>
</ds:datastoreItem>
</file>

<file path=customXml/itemProps2.xml><?xml version="1.0" encoding="utf-8"?>
<ds:datastoreItem xmlns:ds="http://schemas.openxmlformats.org/officeDocument/2006/customXml" ds:itemID="{D80764BB-0EF5-4AA8-B7EF-78A41A12B68F}">
  <ds:schemaRefs>
    <ds:schemaRef ds:uri="http://schemas.microsoft.com/office/infopath/2007/PartnerControl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A868B83F-CC21-4114-99D4-6B13661F2B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503</TotalTime>
  <Words>682</Words>
  <Application>Microsoft Office PowerPoint</Application>
  <PresentationFormat>On-screen Show (4:3)</PresentationFormat>
  <Paragraphs>108</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Ppt0000000</vt:lpstr>
      <vt:lpstr>Radiation Exposure Claims Development</vt:lpstr>
      <vt:lpstr>Lesson Objectives</vt:lpstr>
      <vt:lpstr>References</vt:lpstr>
      <vt:lpstr>Types of Exposures Under 38 CFR 3.309(d)</vt:lpstr>
      <vt:lpstr>Types of Exposures Under 38 CFR 3.309(d), cont’d</vt:lpstr>
      <vt:lpstr>Types of Exposures Under 38 CFR 3.311</vt:lpstr>
      <vt:lpstr>All Other Claims</vt:lpstr>
      <vt:lpstr>Radiation Claims Criteria</vt:lpstr>
      <vt:lpstr>Radiation Claims Criteria</vt:lpstr>
      <vt:lpstr>Development for 38 CFR 3.309(d)</vt:lpstr>
      <vt:lpstr>Development for 38 CFR 3.311</vt:lpstr>
      <vt:lpstr>Development for 38 CFR 3.311</vt:lpstr>
      <vt:lpstr>Centralized Processing Radiation Exposure Claims</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Exposure Claims Development PowerPoint</dc:title>
  <dc:subject>VSR</dc:subject>
  <dc:creator>Department of Veterans Affairs, Veterans Benefits Administration, Compensation Service, STAFF</dc:creator>
  <cp:keywords>Radiation Exposure Claims Development, Radiation, radiation, Radiation exposure, radiation development, radiation claims</cp:keywords>
  <dc:description>This lesson is intended to teach the trainees how to identify and develop a claim due to radiation exposure.  </dc:description>
  <cp:lastModifiedBy>Sochar, Lisa</cp:lastModifiedBy>
  <cp:revision>31</cp:revision>
  <cp:lastPrinted>2000-11-13T16:27:02Z</cp:lastPrinted>
  <dcterms:created xsi:type="dcterms:W3CDTF">2011-04-13T12:48:41Z</dcterms:created>
  <dcterms:modified xsi:type="dcterms:W3CDTF">2016-03-03T23:36:21Z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