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2" r:id="rId4"/>
  </p:sldMasterIdLst>
  <p:notesMasterIdLst>
    <p:notesMasterId r:id="rId19"/>
  </p:notesMasterIdLst>
  <p:handoutMasterIdLst>
    <p:handoutMasterId r:id="rId20"/>
  </p:handoutMasterIdLst>
  <p:sldIdLst>
    <p:sldId id="256" r:id="rId5"/>
    <p:sldId id="263" r:id="rId6"/>
    <p:sldId id="359" r:id="rId7"/>
    <p:sldId id="388" r:id="rId8"/>
    <p:sldId id="389" r:id="rId9"/>
    <p:sldId id="390" r:id="rId10"/>
    <p:sldId id="391" r:id="rId11"/>
    <p:sldId id="392" r:id="rId12"/>
    <p:sldId id="393" r:id="rId13"/>
    <p:sldId id="395" r:id="rId14"/>
    <p:sldId id="396" r:id="rId15"/>
    <p:sldId id="397" r:id="rId16"/>
    <p:sldId id="398" r:id="rId17"/>
    <p:sldId id="357" r:id="rId18"/>
  </p:sldIdLst>
  <p:sldSz cx="9144000" cy="6858000" type="screen4x3"/>
  <p:notesSz cx="7010400" cy="9296400"/>
  <p:defaultTextStyle>
    <a:defPPr>
      <a:defRPr lang="en-US"/>
    </a:defPPr>
    <a:lvl1pPr algn="l" rtl="0" fontAlgn="base">
      <a:spcBef>
        <a:spcPct val="0"/>
      </a:spcBef>
      <a:spcAft>
        <a:spcPct val="0"/>
      </a:spcAft>
      <a:defRPr sz="3200" kern="1200">
        <a:solidFill>
          <a:schemeClr val="tx1"/>
        </a:solidFill>
        <a:latin typeface="Tahoma" pitchFamily="34" charset="0"/>
        <a:ea typeface="+mn-ea"/>
        <a:cs typeface="+mn-cs"/>
      </a:defRPr>
    </a:lvl1pPr>
    <a:lvl2pPr marL="457200" algn="l" rtl="0" fontAlgn="base">
      <a:spcBef>
        <a:spcPct val="0"/>
      </a:spcBef>
      <a:spcAft>
        <a:spcPct val="0"/>
      </a:spcAft>
      <a:defRPr sz="3200" kern="1200">
        <a:solidFill>
          <a:schemeClr val="tx1"/>
        </a:solidFill>
        <a:latin typeface="Tahoma" pitchFamily="34" charset="0"/>
        <a:ea typeface="+mn-ea"/>
        <a:cs typeface="+mn-cs"/>
      </a:defRPr>
    </a:lvl2pPr>
    <a:lvl3pPr marL="914400" algn="l" rtl="0" fontAlgn="base">
      <a:spcBef>
        <a:spcPct val="0"/>
      </a:spcBef>
      <a:spcAft>
        <a:spcPct val="0"/>
      </a:spcAft>
      <a:defRPr sz="3200" kern="1200">
        <a:solidFill>
          <a:schemeClr val="tx1"/>
        </a:solidFill>
        <a:latin typeface="Tahoma" pitchFamily="34" charset="0"/>
        <a:ea typeface="+mn-ea"/>
        <a:cs typeface="+mn-cs"/>
      </a:defRPr>
    </a:lvl3pPr>
    <a:lvl4pPr marL="1371600" algn="l" rtl="0" fontAlgn="base">
      <a:spcBef>
        <a:spcPct val="0"/>
      </a:spcBef>
      <a:spcAft>
        <a:spcPct val="0"/>
      </a:spcAft>
      <a:defRPr sz="3200" kern="1200">
        <a:solidFill>
          <a:schemeClr val="tx1"/>
        </a:solidFill>
        <a:latin typeface="Tahoma" pitchFamily="34" charset="0"/>
        <a:ea typeface="+mn-ea"/>
        <a:cs typeface="+mn-cs"/>
      </a:defRPr>
    </a:lvl4pPr>
    <a:lvl5pPr marL="1828800" algn="l" rtl="0" fontAlgn="base">
      <a:spcBef>
        <a:spcPct val="0"/>
      </a:spcBef>
      <a:spcAft>
        <a:spcPct val="0"/>
      </a:spcAft>
      <a:defRPr sz="3200" kern="1200">
        <a:solidFill>
          <a:schemeClr val="tx1"/>
        </a:solidFill>
        <a:latin typeface="Tahoma" pitchFamily="34" charset="0"/>
        <a:ea typeface="+mn-ea"/>
        <a:cs typeface="+mn-cs"/>
      </a:defRPr>
    </a:lvl5pPr>
    <a:lvl6pPr marL="2286000" algn="l" defTabSz="914400" rtl="0" eaLnBrk="1" latinLnBrk="0" hangingPunct="1">
      <a:defRPr sz="3200" kern="1200">
        <a:solidFill>
          <a:schemeClr val="tx1"/>
        </a:solidFill>
        <a:latin typeface="Tahoma" pitchFamily="34" charset="0"/>
        <a:ea typeface="+mn-ea"/>
        <a:cs typeface="+mn-cs"/>
      </a:defRPr>
    </a:lvl6pPr>
    <a:lvl7pPr marL="2743200" algn="l" defTabSz="914400" rtl="0" eaLnBrk="1" latinLnBrk="0" hangingPunct="1">
      <a:defRPr sz="3200" kern="1200">
        <a:solidFill>
          <a:schemeClr val="tx1"/>
        </a:solidFill>
        <a:latin typeface="Tahoma" pitchFamily="34" charset="0"/>
        <a:ea typeface="+mn-ea"/>
        <a:cs typeface="+mn-cs"/>
      </a:defRPr>
    </a:lvl7pPr>
    <a:lvl8pPr marL="3200400" algn="l" defTabSz="914400" rtl="0" eaLnBrk="1" latinLnBrk="0" hangingPunct="1">
      <a:defRPr sz="3200" kern="1200">
        <a:solidFill>
          <a:schemeClr val="tx1"/>
        </a:solidFill>
        <a:latin typeface="Tahoma" pitchFamily="34" charset="0"/>
        <a:ea typeface="+mn-ea"/>
        <a:cs typeface="+mn-cs"/>
      </a:defRPr>
    </a:lvl8pPr>
    <a:lvl9pPr marL="3657600" algn="l" defTabSz="914400" rtl="0" eaLnBrk="1" latinLnBrk="0" hangingPunct="1">
      <a:defRPr sz="32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66"/>
    <a:srgbClr val="CC0000"/>
    <a:srgbClr val="BBBBFF"/>
    <a:srgbClr val="ABABFF"/>
    <a:srgbClr val="1D3275"/>
    <a:srgbClr val="0033CC"/>
    <a:srgbClr val="0000CC"/>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38" autoAdjust="0"/>
    <p:restoredTop sz="94356" autoAdjust="0"/>
  </p:normalViewPr>
  <p:slideViewPr>
    <p:cSldViewPr>
      <p:cViewPr>
        <p:scale>
          <a:sx n="75" d="100"/>
          <a:sy n="75" d="100"/>
        </p:scale>
        <p:origin x="-1200" y="-696"/>
      </p:cViewPr>
      <p:guideLst>
        <p:guide orient="horz" pos="2160"/>
        <p:guide pos="30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p:scale>
          <a:sx n="75" d="100"/>
          <a:sy n="75" d="100"/>
        </p:scale>
        <p:origin x="-1164" y="-60"/>
      </p:cViewPr>
      <p:guideLst>
        <p:guide orient="horz" pos="2927"/>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43238" cy="471488"/>
          </a:xfrm>
          <a:prstGeom prst="rect">
            <a:avLst/>
          </a:prstGeom>
          <a:noFill/>
          <a:ln w="9525">
            <a:noFill/>
            <a:miter lim="800000"/>
            <a:headEnd/>
            <a:tailEnd/>
          </a:ln>
        </p:spPr>
        <p:txBody>
          <a:bodyPr vert="horz" wrap="square" lIns="92520" tIns="46261" rIns="92520" bIns="46261" numCol="1" anchor="t" anchorCtr="0" compatLnSpc="1">
            <a:prstTxWarp prst="textNoShape">
              <a:avLst/>
            </a:prstTxWarp>
          </a:bodyPr>
          <a:lstStyle>
            <a:lvl1pPr defTabSz="930275" eaLnBrk="0" hangingPunct="0">
              <a:defRPr sz="1200">
                <a:latin typeface="Times New Roman" pitchFamily="18" charset="0"/>
              </a:defRPr>
            </a:lvl1pPr>
          </a:lstStyle>
          <a:p>
            <a:pPr>
              <a:defRPr/>
            </a:pPr>
            <a:r>
              <a:rPr lang="en-US"/>
              <a:t>VBA Overview</a:t>
            </a:r>
          </a:p>
        </p:txBody>
      </p:sp>
      <p:sp>
        <p:nvSpPr>
          <p:cNvPr id="4099" name="Rectangle 3"/>
          <p:cNvSpPr>
            <a:spLocks noGrp="1" noChangeArrowheads="1"/>
          </p:cNvSpPr>
          <p:nvPr>
            <p:ph type="dt" sz="quarter" idx="1"/>
          </p:nvPr>
        </p:nvSpPr>
        <p:spPr bwMode="auto">
          <a:xfrm>
            <a:off x="3981450" y="0"/>
            <a:ext cx="3041650" cy="471488"/>
          </a:xfrm>
          <a:prstGeom prst="rect">
            <a:avLst/>
          </a:prstGeom>
          <a:noFill/>
          <a:ln w="9525">
            <a:noFill/>
            <a:miter lim="800000"/>
            <a:headEnd/>
            <a:tailEnd/>
          </a:ln>
        </p:spPr>
        <p:txBody>
          <a:bodyPr vert="horz" wrap="square" lIns="92520" tIns="46261" rIns="92520" bIns="46261" numCol="1" anchor="t" anchorCtr="0" compatLnSpc="1">
            <a:prstTxWarp prst="textNoShape">
              <a:avLst/>
            </a:prstTxWarp>
          </a:bodyPr>
          <a:lstStyle>
            <a:lvl1pPr algn="r" defTabSz="930275" eaLnBrk="0" hangingPunct="0">
              <a:defRPr sz="1200"/>
            </a:lvl1pPr>
          </a:lstStyle>
          <a:p>
            <a:pPr>
              <a:defRPr/>
            </a:pPr>
            <a:endParaRPr lang="en-US"/>
          </a:p>
        </p:txBody>
      </p:sp>
      <p:sp>
        <p:nvSpPr>
          <p:cNvPr id="4100" name="Rectangle 4"/>
          <p:cNvSpPr>
            <a:spLocks noGrp="1" noChangeArrowheads="1"/>
          </p:cNvSpPr>
          <p:nvPr>
            <p:ph type="ftr" sz="quarter" idx="2"/>
          </p:nvPr>
        </p:nvSpPr>
        <p:spPr bwMode="auto">
          <a:xfrm>
            <a:off x="0" y="8801100"/>
            <a:ext cx="3043238" cy="471488"/>
          </a:xfrm>
          <a:prstGeom prst="rect">
            <a:avLst/>
          </a:prstGeom>
          <a:noFill/>
          <a:ln w="9525">
            <a:noFill/>
            <a:miter lim="800000"/>
            <a:headEnd/>
            <a:tailEnd/>
          </a:ln>
        </p:spPr>
        <p:txBody>
          <a:bodyPr vert="horz" wrap="square" lIns="92520" tIns="46261" rIns="92520" bIns="46261" numCol="1" anchor="b" anchorCtr="0" compatLnSpc="1">
            <a:prstTxWarp prst="textNoShape">
              <a:avLst/>
            </a:prstTxWarp>
          </a:bodyPr>
          <a:lstStyle>
            <a:lvl1pPr defTabSz="930275" eaLnBrk="0" hangingPunct="0">
              <a:defRPr sz="1200">
                <a:latin typeface="Times New Roman" pitchFamily="18" charset="0"/>
              </a:defRPr>
            </a:lvl1pPr>
          </a:lstStyle>
          <a:p>
            <a:pPr>
              <a:defRPr/>
            </a:pPr>
            <a:endParaRPr lang="en-US"/>
          </a:p>
        </p:txBody>
      </p:sp>
      <p:sp>
        <p:nvSpPr>
          <p:cNvPr id="4101" name="Rectangle 5"/>
          <p:cNvSpPr>
            <a:spLocks noGrp="1" noChangeArrowheads="1"/>
          </p:cNvSpPr>
          <p:nvPr>
            <p:ph type="sldNum" sz="quarter" idx="3"/>
          </p:nvPr>
        </p:nvSpPr>
        <p:spPr bwMode="auto">
          <a:xfrm>
            <a:off x="3981450" y="8801100"/>
            <a:ext cx="3041650" cy="471488"/>
          </a:xfrm>
          <a:prstGeom prst="rect">
            <a:avLst/>
          </a:prstGeom>
          <a:noFill/>
          <a:ln w="9525">
            <a:noFill/>
            <a:miter lim="800000"/>
            <a:headEnd/>
            <a:tailEnd/>
          </a:ln>
        </p:spPr>
        <p:txBody>
          <a:bodyPr vert="horz" wrap="square" lIns="92520" tIns="46261" rIns="92520" bIns="46261" numCol="1" anchor="b" anchorCtr="0" compatLnSpc="1">
            <a:prstTxWarp prst="textNoShape">
              <a:avLst/>
            </a:prstTxWarp>
          </a:bodyPr>
          <a:lstStyle>
            <a:lvl1pPr algn="r" defTabSz="930275" eaLnBrk="0" hangingPunct="0">
              <a:defRPr sz="1200">
                <a:latin typeface="Times New Roman" pitchFamily="18" charset="0"/>
              </a:defRPr>
            </a:lvl1pPr>
          </a:lstStyle>
          <a:p>
            <a:pPr>
              <a:defRPr/>
            </a:pPr>
            <a:fld id="{89047DD1-5BCF-40C1-A8F5-3CADF1E3B1CA}" type="slidenum">
              <a:rPr lang="en-US"/>
              <a:pPr>
                <a:defRPr/>
              </a:pPr>
              <a:t>‹#›</a:t>
            </a:fld>
            <a:endParaRPr lang="en-US" dirty="0"/>
          </a:p>
        </p:txBody>
      </p:sp>
    </p:spTree>
    <p:extLst>
      <p:ext uri="{BB962C8B-B14F-4D97-AF65-F5344CB8AC3E}">
        <p14:creationId xmlns:p14="http://schemas.microsoft.com/office/powerpoint/2010/main" val="76410768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038475" cy="469900"/>
          </a:xfrm>
          <a:prstGeom prst="rect">
            <a:avLst/>
          </a:prstGeom>
          <a:noFill/>
          <a:ln w="9525">
            <a:noFill/>
            <a:miter lim="800000"/>
            <a:headEnd/>
            <a:tailEnd/>
          </a:ln>
        </p:spPr>
        <p:txBody>
          <a:bodyPr vert="horz" wrap="square" lIns="92520" tIns="46261" rIns="92520" bIns="46261" numCol="1" anchor="t" anchorCtr="0" compatLnSpc="1">
            <a:prstTxWarp prst="textNoShape">
              <a:avLst/>
            </a:prstTxWarp>
          </a:bodyPr>
          <a:lstStyle>
            <a:lvl1pPr defTabSz="928688" eaLnBrk="0" hangingPunct="0">
              <a:defRPr sz="1200"/>
            </a:lvl1pPr>
          </a:lstStyle>
          <a:p>
            <a:pPr>
              <a:defRPr/>
            </a:pPr>
            <a:r>
              <a:rPr lang="en-US"/>
              <a:t>VBA Overview</a:t>
            </a:r>
          </a:p>
        </p:txBody>
      </p:sp>
      <p:sp>
        <p:nvSpPr>
          <p:cNvPr id="2051" name="Rectangle 3"/>
          <p:cNvSpPr>
            <a:spLocks noGrp="1" noChangeArrowheads="1"/>
          </p:cNvSpPr>
          <p:nvPr>
            <p:ph type="dt" idx="1"/>
          </p:nvPr>
        </p:nvSpPr>
        <p:spPr bwMode="auto">
          <a:xfrm>
            <a:off x="3971925" y="0"/>
            <a:ext cx="3038475" cy="469900"/>
          </a:xfrm>
          <a:prstGeom prst="rect">
            <a:avLst/>
          </a:prstGeom>
          <a:noFill/>
          <a:ln w="9525">
            <a:noFill/>
            <a:miter lim="800000"/>
            <a:headEnd/>
            <a:tailEnd/>
          </a:ln>
        </p:spPr>
        <p:txBody>
          <a:bodyPr vert="horz" wrap="square" lIns="92520" tIns="46261" rIns="92520" bIns="46261" numCol="1" anchor="t" anchorCtr="0" compatLnSpc="1">
            <a:prstTxWarp prst="textNoShape">
              <a:avLst/>
            </a:prstTxWarp>
          </a:bodyPr>
          <a:lstStyle>
            <a:lvl1pPr algn="r" defTabSz="928688" eaLnBrk="0" hangingPunct="0">
              <a:defRPr sz="1200"/>
            </a:lvl1pPr>
          </a:lstStyle>
          <a:p>
            <a:pPr>
              <a:defRPr/>
            </a:pPr>
            <a:endParaRPr lang="en-US"/>
          </a:p>
        </p:txBody>
      </p:sp>
      <p:sp>
        <p:nvSpPr>
          <p:cNvPr id="8196" name="Rectangle 4"/>
          <p:cNvSpPr>
            <a:spLocks noGrp="1" noRot="1" noChangeAspect="1" noChangeArrowheads="1" noTextEdit="1"/>
          </p:cNvSpPr>
          <p:nvPr>
            <p:ph type="sldImg" idx="2"/>
          </p:nvPr>
        </p:nvSpPr>
        <p:spPr bwMode="auto">
          <a:xfrm>
            <a:off x="1211263" y="708025"/>
            <a:ext cx="4594225" cy="3444875"/>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35038" y="4389438"/>
            <a:ext cx="5140325" cy="4233862"/>
          </a:xfrm>
          <a:prstGeom prst="rect">
            <a:avLst/>
          </a:prstGeom>
          <a:noFill/>
          <a:ln w="9525">
            <a:noFill/>
            <a:miter lim="800000"/>
            <a:headEnd/>
            <a:tailEnd/>
          </a:ln>
        </p:spPr>
        <p:txBody>
          <a:bodyPr vert="horz" wrap="square" lIns="92520" tIns="46261" rIns="92520" bIns="4626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0" y="8856663"/>
            <a:ext cx="3038475" cy="469900"/>
          </a:xfrm>
          <a:prstGeom prst="rect">
            <a:avLst/>
          </a:prstGeom>
          <a:noFill/>
          <a:ln w="9525">
            <a:noFill/>
            <a:miter lim="800000"/>
            <a:headEnd/>
            <a:tailEnd/>
          </a:ln>
        </p:spPr>
        <p:txBody>
          <a:bodyPr vert="horz" wrap="square" lIns="92520" tIns="46261" rIns="92520" bIns="46261" numCol="1" anchor="b" anchorCtr="0" compatLnSpc="1">
            <a:prstTxWarp prst="textNoShape">
              <a:avLst/>
            </a:prstTxWarp>
          </a:bodyPr>
          <a:lstStyle>
            <a:lvl1pPr defTabSz="928688" eaLnBrk="0" hangingPunct="0">
              <a:defRPr sz="1200"/>
            </a:lvl1pPr>
          </a:lstStyle>
          <a:p>
            <a:pPr>
              <a:defRPr/>
            </a:pPr>
            <a:endParaRPr lang="en-US"/>
          </a:p>
        </p:txBody>
      </p:sp>
      <p:sp>
        <p:nvSpPr>
          <p:cNvPr id="2055" name="Rectangle 7"/>
          <p:cNvSpPr>
            <a:spLocks noGrp="1" noChangeArrowheads="1"/>
          </p:cNvSpPr>
          <p:nvPr>
            <p:ph type="sldNum" sz="quarter" idx="5"/>
          </p:nvPr>
        </p:nvSpPr>
        <p:spPr bwMode="auto">
          <a:xfrm>
            <a:off x="3971925" y="8856663"/>
            <a:ext cx="3038475" cy="469900"/>
          </a:xfrm>
          <a:prstGeom prst="rect">
            <a:avLst/>
          </a:prstGeom>
          <a:noFill/>
          <a:ln w="9525">
            <a:noFill/>
            <a:miter lim="800000"/>
            <a:headEnd/>
            <a:tailEnd/>
          </a:ln>
        </p:spPr>
        <p:txBody>
          <a:bodyPr vert="horz" wrap="square" lIns="92520" tIns="46261" rIns="92520" bIns="46261" numCol="1" anchor="b" anchorCtr="0" compatLnSpc="1">
            <a:prstTxWarp prst="textNoShape">
              <a:avLst/>
            </a:prstTxWarp>
          </a:bodyPr>
          <a:lstStyle>
            <a:lvl1pPr algn="r" defTabSz="928688" eaLnBrk="0" hangingPunct="0">
              <a:defRPr sz="1200"/>
            </a:lvl1pPr>
          </a:lstStyle>
          <a:p>
            <a:pPr>
              <a:defRPr/>
            </a:pPr>
            <a:fld id="{E71C225B-4BA2-462F-B2E0-3B7DD776FF5E}" type="slidenum">
              <a:rPr lang="en-US"/>
              <a:pPr>
                <a:defRPr/>
              </a:pPr>
              <a:t>‹#›</a:t>
            </a:fld>
            <a:endParaRPr lang="en-US" dirty="0"/>
          </a:p>
        </p:txBody>
      </p:sp>
    </p:spTree>
    <p:extLst>
      <p:ext uri="{BB962C8B-B14F-4D97-AF65-F5344CB8AC3E}">
        <p14:creationId xmlns:p14="http://schemas.microsoft.com/office/powerpoint/2010/main" val="3212161236"/>
      </p:ext>
    </p:extLst>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Tahom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Tahom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Tahom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Tahom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Tahom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r>
              <a:rPr lang="en-US" sz="1200" smtClean="0"/>
              <a:t>VBA Overview</a:t>
            </a:r>
          </a:p>
        </p:txBody>
      </p:sp>
      <p:sp>
        <p:nvSpPr>
          <p:cNvPr id="921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fld id="{19A7FEB1-4FAC-4C2B-B25B-B681930B51F2}" type="slidenum">
              <a:rPr lang="en-US" sz="1200" smtClean="0"/>
              <a:pPr/>
              <a:t>1</a:t>
            </a:fld>
            <a:endParaRPr lang="en-US" sz="1200" smtClean="0"/>
          </a:p>
        </p:txBody>
      </p:sp>
      <p:sp>
        <p:nvSpPr>
          <p:cNvPr id="9220" name="Rectangle 2"/>
          <p:cNvSpPr>
            <a:spLocks noGrp="1" noRot="1" noChangeAspect="1" noChangeArrowheads="1" noTextEdit="1"/>
          </p:cNvSpPr>
          <p:nvPr>
            <p:ph type="sldImg"/>
          </p:nvPr>
        </p:nvSpPr>
        <p:spPr>
          <a:xfrm>
            <a:off x="1182688" y="698500"/>
            <a:ext cx="4646612" cy="3484563"/>
          </a:xfrm>
          <a:ln/>
        </p:spPr>
      </p:sp>
      <p:sp>
        <p:nvSpPr>
          <p:cNvPr id="9221" name="Rectangle 3"/>
          <p:cNvSpPr>
            <a:spLocks noGrp="1" noChangeArrowheads="1"/>
          </p:cNvSpPr>
          <p:nvPr>
            <p:ph type="body" idx="1"/>
          </p:nvPr>
        </p:nvSpPr>
        <p:spPr>
          <a:xfrm>
            <a:off x="544513" y="4418013"/>
            <a:ext cx="5921375"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a:endParaRPr lang="en-US" sz="1600" b="1" smtClean="0"/>
          </a:p>
        </p:txBody>
      </p:sp>
      <p:sp>
        <p:nvSpPr>
          <p:cNvPr id="922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endParaRPr lang="en-US" sz="120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smtClean="0"/>
          </a:p>
        </p:txBody>
      </p:sp>
      <p:sp>
        <p:nvSpPr>
          <p:cNvPr id="1126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endParaRPr lang="en-US" sz="120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smtClean="0"/>
          </a:p>
        </p:txBody>
      </p:sp>
      <p:sp>
        <p:nvSpPr>
          <p:cNvPr id="1126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endParaRPr lang="en-US" sz="120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smtClean="0"/>
          </a:p>
        </p:txBody>
      </p:sp>
      <p:sp>
        <p:nvSpPr>
          <p:cNvPr id="1126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endParaRPr lang="en-US" sz="120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1229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r>
              <a:rPr lang="en-US" sz="1200" smtClean="0"/>
              <a:t>VBA Overview</a:t>
            </a:r>
          </a:p>
        </p:txBody>
      </p:sp>
      <p:sp>
        <p:nvSpPr>
          <p:cNvPr id="12293"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endParaRPr lang="en-US" sz="1200" smtClean="0"/>
          </a:p>
        </p:txBody>
      </p:sp>
      <p:sp>
        <p:nvSpPr>
          <p:cNvPr id="12294"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fld id="{327860C2-8588-434C-91E7-780EBC532DB6}" type="slidenum">
              <a:rPr lang="en-US" sz="1200" smtClean="0"/>
              <a:pPr/>
              <a:t>14</a:t>
            </a:fld>
            <a:endParaRPr lang="en-US" sz="12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10244"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endParaRPr lang="en-US" sz="120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smtClean="0"/>
          </a:p>
        </p:txBody>
      </p:sp>
      <p:sp>
        <p:nvSpPr>
          <p:cNvPr id="1126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endParaRPr lang="en-US" sz="120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smtClean="0"/>
          </a:p>
        </p:txBody>
      </p:sp>
      <p:sp>
        <p:nvSpPr>
          <p:cNvPr id="1126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endParaRPr lang="en-US" sz="120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smtClean="0"/>
          </a:p>
        </p:txBody>
      </p:sp>
      <p:sp>
        <p:nvSpPr>
          <p:cNvPr id="1126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endParaRPr lang="en-US" sz="120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smtClean="0"/>
          </a:p>
        </p:txBody>
      </p:sp>
      <p:sp>
        <p:nvSpPr>
          <p:cNvPr id="1126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endParaRPr lang="en-US" sz="120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smtClean="0"/>
          </a:p>
        </p:txBody>
      </p:sp>
      <p:sp>
        <p:nvSpPr>
          <p:cNvPr id="1126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endParaRPr lang="en-US" sz="120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smtClean="0"/>
          </a:p>
        </p:txBody>
      </p:sp>
      <p:sp>
        <p:nvSpPr>
          <p:cNvPr id="1126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endParaRPr lang="en-US" sz="120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smtClean="0"/>
          </a:p>
        </p:txBody>
      </p:sp>
      <p:sp>
        <p:nvSpPr>
          <p:cNvPr id="1126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endParaRPr lang="en-US" sz="120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Line 2"/>
          <p:cNvSpPr>
            <a:spLocks noChangeShapeType="1"/>
          </p:cNvSpPr>
          <p:nvPr/>
        </p:nvSpPr>
        <p:spPr bwMode="auto">
          <a:xfrm flipV="1">
            <a:off x="374650" y="3259138"/>
            <a:ext cx="8769350" cy="4762"/>
          </a:xfrm>
          <a:prstGeom prst="line">
            <a:avLst/>
          </a:prstGeom>
          <a:noFill/>
          <a:ln w="25400">
            <a:solidFill>
              <a:srgbClr val="CC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 name="Freeform 3"/>
          <p:cNvSpPr>
            <a:spLocks/>
          </p:cNvSpPr>
          <p:nvPr/>
        </p:nvSpPr>
        <p:spPr bwMode="auto">
          <a:xfrm>
            <a:off x="25400" y="452438"/>
            <a:ext cx="1588" cy="1587"/>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 name="Freeform 4"/>
          <p:cNvSpPr>
            <a:spLocks/>
          </p:cNvSpPr>
          <p:nvPr/>
        </p:nvSpPr>
        <p:spPr bwMode="auto">
          <a:xfrm>
            <a:off x="25400" y="6305550"/>
            <a:ext cx="1588" cy="1588"/>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Line 5"/>
          <p:cNvSpPr>
            <a:spLocks noChangeShapeType="1"/>
          </p:cNvSpPr>
          <p:nvPr/>
        </p:nvSpPr>
        <p:spPr bwMode="auto">
          <a:xfrm>
            <a:off x="373063" y="3182938"/>
            <a:ext cx="8770937" cy="4762"/>
          </a:xfrm>
          <a:prstGeom prst="line">
            <a:avLst/>
          </a:prstGeom>
          <a:noFill/>
          <a:ln w="76200">
            <a:solidFill>
              <a:srgbClr val="1D3275"/>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 name="Rectangle 6"/>
          <p:cNvSpPr>
            <a:spLocks noChangeArrowheads="1"/>
          </p:cNvSpPr>
          <p:nvPr/>
        </p:nvSpPr>
        <p:spPr bwMode="auto">
          <a:xfrm>
            <a:off x="1643063" y="220663"/>
            <a:ext cx="6691312" cy="4545012"/>
          </a:xfrm>
          <a:prstGeom prst="rect">
            <a:avLst/>
          </a:prstGeom>
          <a:noFill/>
          <a:ln w="9525">
            <a:noFill/>
            <a:miter lim="800000"/>
            <a:headEnd/>
            <a:tailEnd/>
          </a:ln>
          <a:effectLst>
            <a:outerShdw dist="17961" dir="2700000" algn="ctr" rotWithShape="0">
              <a:srgbClr val="808080"/>
            </a:outerShdw>
          </a:effectLst>
        </p:spPr>
        <p:txBody>
          <a:bodyPr lIns="92075" tIns="46038" rIns="92075" bIns="46038">
            <a:spAutoFit/>
          </a:bodyPr>
          <a:lstStyle/>
          <a:p>
            <a:pPr algn="ctr">
              <a:defRPr/>
            </a:pPr>
            <a:r>
              <a:rPr lang="en-US" sz="4800" b="1" i="1" dirty="0">
                <a:solidFill>
                  <a:srgbClr val="1D3275"/>
                </a:solidFill>
                <a:latin typeface="Century Schoolbook" pitchFamily="18" charset="0"/>
              </a:rPr>
              <a:t>Veterans Benefits Administration</a:t>
            </a:r>
          </a:p>
          <a:p>
            <a:pPr algn="ctr">
              <a:defRPr/>
            </a:pPr>
            <a:endParaRPr lang="en-US" sz="2800" b="1" i="1" dirty="0">
              <a:solidFill>
                <a:srgbClr val="1D3275"/>
              </a:solidFill>
              <a:latin typeface="Century Schoolbook" pitchFamily="18" charset="0"/>
            </a:endParaRPr>
          </a:p>
          <a:p>
            <a:pPr algn="ctr">
              <a:defRPr/>
            </a:pPr>
            <a:endParaRPr lang="en-US" sz="2800" b="1" i="1" dirty="0">
              <a:solidFill>
                <a:srgbClr val="1D3275"/>
              </a:solidFill>
              <a:effectLst>
                <a:outerShdw blurRad="38100" dist="38100" dir="2700000" algn="tl">
                  <a:srgbClr val="C0C0C0"/>
                </a:outerShdw>
              </a:effectLst>
              <a:latin typeface="Century Schoolbook" pitchFamily="18" charset="0"/>
            </a:endParaRPr>
          </a:p>
          <a:p>
            <a:pPr algn="ctr">
              <a:defRPr/>
            </a:pPr>
            <a:endParaRPr lang="en-US" sz="2800" b="1" i="1" dirty="0">
              <a:solidFill>
                <a:srgbClr val="1D3275"/>
              </a:solidFill>
              <a:effectLst>
                <a:outerShdw blurRad="38100" dist="38100" dir="2700000" algn="tl">
                  <a:srgbClr val="C0C0C0"/>
                </a:outerShdw>
              </a:effectLst>
              <a:latin typeface="Century Schoolbook" pitchFamily="18" charset="0"/>
            </a:endParaRPr>
          </a:p>
          <a:p>
            <a:pPr algn="ctr">
              <a:defRPr/>
            </a:pPr>
            <a:endParaRPr lang="en-US" sz="2800" b="1" i="1" dirty="0">
              <a:solidFill>
                <a:srgbClr val="1D3275"/>
              </a:solidFill>
              <a:effectLst>
                <a:outerShdw blurRad="38100" dist="38100" dir="2700000" algn="tl">
                  <a:srgbClr val="C0C0C0"/>
                </a:outerShdw>
              </a:effectLst>
              <a:latin typeface="Century Schoolbook" pitchFamily="18" charset="0"/>
            </a:endParaRPr>
          </a:p>
          <a:p>
            <a:pPr algn="ctr">
              <a:defRPr/>
            </a:pPr>
            <a:endParaRPr lang="en-US" sz="2800" b="1" i="1" dirty="0">
              <a:solidFill>
                <a:srgbClr val="1D3275"/>
              </a:solidFill>
              <a:effectLst>
                <a:outerShdw blurRad="38100" dist="38100" dir="2700000" algn="tl">
                  <a:srgbClr val="C0C0C0"/>
                </a:outerShdw>
              </a:effectLst>
              <a:latin typeface="Century Schoolbook" pitchFamily="18" charset="0"/>
            </a:endParaRPr>
          </a:p>
          <a:p>
            <a:pPr algn="ctr">
              <a:defRPr/>
            </a:pPr>
            <a:endParaRPr lang="en-US" sz="2800" b="1" i="1" dirty="0">
              <a:solidFill>
                <a:srgbClr val="1D3275"/>
              </a:solidFill>
              <a:effectLst>
                <a:outerShdw blurRad="38100" dist="38100" dir="2700000" algn="tl">
                  <a:srgbClr val="C0C0C0"/>
                </a:outerShdw>
              </a:effectLst>
              <a:latin typeface="Century Schoolbook" pitchFamily="18" charset="0"/>
            </a:endParaRPr>
          </a:p>
          <a:p>
            <a:pPr algn="ctr">
              <a:defRPr/>
            </a:pPr>
            <a:endParaRPr lang="en-US" sz="2800" b="1" i="1" dirty="0">
              <a:solidFill>
                <a:srgbClr val="1D3275"/>
              </a:solidFill>
              <a:effectLst>
                <a:outerShdw blurRad="38100" dist="38100" dir="2700000" algn="tl">
                  <a:srgbClr val="C0C0C0"/>
                </a:outerShdw>
              </a:effectLst>
              <a:latin typeface="Century Schoolbook" pitchFamily="18" charset="0"/>
            </a:endParaRPr>
          </a:p>
        </p:txBody>
      </p:sp>
      <p:sp>
        <p:nvSpPr>
          <p:cNvPr id="7" name="Rectangle 8"/>
          <p:cNvSpPr>
            <a:spLocks noChangeArrowheads="1"/>
          </p:cNvSpPr>
          <p:nvPr/>
        </p:nvSpPr>
        <p:spPr bwMode="auto">
          <a:xfrm>
            <a:off x="0" y="0"/>
            <a:ext cx="314325" cy="6858000"/>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a:p>
        </p:txBody>
      </p:sp>
      <p:sp>
        <p:nvSpPr>
          <p:cNvPr id="8" name="Rectangle 9"/>
          <p:cNvSpPr>
            <a:spLocks noChangeArrowheads="1"/>
          </p:cNvSpPr>
          <p:nvPr/>
        </p:nvSpPr>
        <p:spPr bwMode="auto">
          <a:xfrm>
            <a:off x="376238" y="0"/>
            <a:ext cx="142875" cy="6858000"/>
          </a:xfrm>
          <a:prstGeom prst="rect">
            <a:avLst/>
          </a:prstGeom>
          <a:gradFill rotWithShape="0">
            <a:gsLst>
              <a:gs pos="0">
                <a:srgbClr val="FF0000"/>
              </a:gs>
              <a:gs pos="100000">
                <a:srgbClr val="B20000"/>
              </a:gs>
            </a:gsLst>
            <a:lin ang="0" scaled="1"/>
          </a:gradFill>
          <a:ln w="12700">
            <a:solidFill>
              <a:srgbClr val="FF0000"/>
            </a:solidFill>
            <a:miter lim="800000"/>
            <a:headEnd/>
            <a:tailEnd/>
          </a:ln>
        </p:spPr>
        <p:txBody>
          <a:bodyPr wrap="none" anchor="ctr"/>
          <a:lstStyle/>
          <a:p>
            <a:pPr algn="ctr"/>
            <a:endParaRPr lang="en-US"/>
          </a:p>
        </p:txBody>
      </p:sp>
      <p:pic>
        <p:nvPicPr>
          <p:cNvPr id="9" name="Picture 10" descr="veteran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05200" y="2133600"/>
            <a:ext cx="20574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47892109"/>
      </p:ext>
    </p:extLst>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sldNum" sz="quarter" idx="10"/>
          </p:nvPr>
        </p:nvSpPr>
        <p:spPr>
          <a:ln/>
        </p:spPr>
        <p:txBody>
          <a:bodyPr/>
          <a:lstStyle>
            <a:lvl1pPr>
              <a:defRPr/>
            </a:lvl1pPr>
          </a:lstStyle>
          <a:p>
            <a:pPr>
              <a:defRPr/>
            </a:pPr>
            <a:fld id="{94ED091C-A1E3-4D2F-838F-2AF3D4B9D92A}" type="slidenum">
              <a:rPr lang="en-US"/>
              <a:pPr>
                <a:defRPr/>
              </a:pPr>
              <a:t>‹#›</a:t>
            </a:fld>
            <a:endParaRPr lang="en-US" dirty="0"/>
          </a:p>
        </p:txBody>
      </p:sp>
    </p:spTree>
    <p:extLst>
      <p:ext uri="{BB962C8B-B14F-4D97-AF65-F5344CB8AC3E}">
        <p14:creationId xmlns:p14="http://schemas.microsoft.com/office/powerpoint/2010/main" val="4278502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0"/>
          <p:cNvSpPr>
            <a:spLocks noGrp="1" noChangeArrowheads="1"/>
          </p:cNvSpPr>
          <p:nvPr>
            <p:ph type="sldNum" sz="quarter" idx="10"/>
          </p:nvPr>
        </p:nvSpPr>
        <p:spPr>
          <a:ln/>
        </p:spPr>
        <p:txBody>
          <a:bodyPr/>
          <a:lstStyle>
            <a:lvl1pPr>
              <a:defRPr/>
            </a:lvl1pPr>
          </a:lstStyle>
          <a:p>
            <a:pPr>
              <a:defRPr/>
            </a:pPr>
            <a:fld id="{30B32E08-D1ED-4514-8CD3-CF6950674EE1}" type="slidenum">
              <a:rPr lang="en-US"/>
              <a:pPr>
                <a:defRPr/>
              </a:pPr>
              <a:t>‹#›</a:t>
            </a:fld>
            <a:endParaRPr lang="en-US" dirty="0"/>
          </a:p>
        </p:txBody>
      </p:sp>
    </p:spTree>
    <p:extLst>
      <p:ext uri="{BB962C8B-B14F-4D97-AF65-F5344CB8AC3E}">
        <p14:creationId xmlns:p14="http://schemas.microsoft.com/office/powerpoint/2010/main" val="418357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87463" y="1789113"/>
            <a:ext cx="3743325" cy="4262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83188" y="1789113"/>
            <a:ext cx="3744912" cy="4262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0"/>
          <p:cNvSpPr>
            <a:spLocks noGrp="1" noChangeArrowheads="1"/>
          </p:cNvSpPr>
          <p:nvPr>
            <p:ph type="sldNum" sz="quarter" idx="10"/>
          </p:nvPr>
        </p:nvSpPr>
        <p:spPr>
          <a:ln/>
        </p:spPr>
        <p:txBody>
          <a:bodyPr/>
          <a:lstStyle>
            <a:lvl1pPr>
              <a:defRPr/>
            </a:lvl1pPr>
          </a:lstStyle>
          <a:p>
            <a:pPr>
              <a:defRPr/>
            </a:pPr>
            <a:fld id="{52897B61-3A1B-4C3D-A9E4-81873D299610}" type="slidenum">
              <a:rPr lang="en-US"/>
              <a:pPr>
                <a:defRPr/>
              </a:pPr>
              <a:t>‹#›</a:t>
            </a:fld>
            <a:endParaRPr lang="en-US" dirty="0"/>
          </a:p>
        </p:txBody>
      </p:sp>
    </p:spTree>
    <p:extLst>
      <p:ext uri="{BB962C8B-B14F-4D97-AF65-F5344CB8AC3E}">
        <p14:creationId xmlns:p14="http://schemas.microsoft.com/office/powerpoint/2010/main" val="538704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0"/>
          <p:cNvSpPr>
            <a:spLocks noGrp="1" noChangeArrowheads="1"/>
          </p:cNvSpPr>
          <p:nvPr>
            <p:ph type="sldNum" sz="quarter" idx="10"/>
          </p:nvPr>
        </p:nvSpPr>
        <p:spPr>
          <a:ln/>
        </p:spPr>
        <p:txBody>
          <a:bodyPr/>
          <a:lstStyle>
            <a:lvl1pPr>
              <a:defRPr/>
            </a:lvl1pPr>
          </a:lstStyle>
          <a:p>
            <a:pPr>
              <a:defRPr/>
            </a:pPr>
            <a:fld id="{33C7B86D-7ED5-40B2-8157-FF4D1861768B}" type="slidenum">
              <a:rPr lang="en-US"/>
              <a:pPr>
                <a:defRPr/>
              </a:pPr>
              <a:t>‹#›</a:t>
            </a:fld>
            <a:endParaRPr lang="en-US" dirty="0"/>
          </a:p>
        </p:txBody>
      </p:sp>
    </p:spTree>
    <p:extLst>
      <p:ext uri="{BB962C8B-B14F-4D97-AF65-F5344CB8AC3E}">
        <p14:creationId xmlns:p14="http://schemas.microsoft.com/office/powerpoint/2010/main" val="1363441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sldNum" sz="quarter" idx="10"/>
          </p:nvPr>
        </p:nvSpPr>
        <p:spPr>
          <a:ln/>
        </p:spPr>
        <p:txBody>
          <a:bodyPr/>
          <a:lstStyle>
            <a:lvl1pPr>
              <a:defRPr/>
            </a:lvl1pPr>
          </a:lstStyle>
          <a:p>
            <a:pPr>
              <a:defRPr/>
            </a:pPr>
            <a:fld id="{2CA6A732-E78B-48DB-894A-677EA0D48075}" type="slidenum">
              <a:rPr lang="en-US"/>
              <a:pPr>
                <a:defRPr/>
              </a:pPr>
              <a:t>‹#›</a:t>
            </a:fld>
            <a:endParaRPr lang="en-US" dirty="0"/>
          </a:p>
        </p:txBody>
      </p:sp>
    </p:spTree>
    <p:extLst>
      <p:ext uri="{BB962C8B-B14F-4D97-AF65-F5344CB8AC3E}">
        <p14:creationId xmlns:p14="http://schemas.microsoft.com/office/powerpoint/2010/main" val="3501218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33600" y="4800600"/>
            <a:ext cx="5486400" cy="566738"/>
          </a:xfrm>
        </p:spPr>
        <p:txBody>
          <a:bodyPr/>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2362200" y="1143000"/>
            <a:ext cx="5065712" cy="35845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133600" y="5486400"/>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pPr>
              <a:defRPr/>
            </a:pPr>
            <a:fld id="{29ED3DD2-9FE3-4609-B403-7541EE482CD4}" type="slidenum">
              <a:rPr lang="en-US"/>
              <a:pPr>
                <a:defRPr/>
              </a:pPr>
              <a:t>‹#›</a:t>
            </a:fld>
            <a:endParaRPr lang="en-US" dirty="0"/>
          </a:p>
        </p:txBody>
      </p:sp>
    </p:spTree>
    <p:extLst>
      <p:ext uri="{BB962C8B-B14F-4D97-AF65-F5344CB8AC3E}">
        <p14:creationId xmlns:p14="http://schemas.microsoft.com/office/powerpoint/2010/main" val="2714953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1389063" y="1052513"/>
            <a:ext cx="7754937" cy="4762"/>
          </a:xfrm>
          <a:prstGeom prst="line">
            <a:avLst/>
          </a:prstGeom>
          <a:noFill/>
          <a:ln w="50800">
            <a:solidFill>
              <a:srgbClr val="CC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027" name="Rectangle 3"/>
          <p:cNvSpPr>
            <a:spLocks noChangeArrowheads="1"/>
          </p:cNvSpPr>
          <p:nvPr/>
        </p:nvSpPr>
        <p:spPr bwMode="auto">
          <a:xfrm>
            <a:off x="423863" y="6396038"/>
            <a:ext cx="8720137" cy="53975"/>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a:p>
        </p:txBody>
      </p:sp>
      <p:sp>
        <p:nvSpPr>
          <p:cNvPr id="1028" name="Rectangle 4"/>
          <p:cNvSpPr>
            <a:spLocks noChangeArrowheads="1"/>
          </p:cNvSpPr>
          <p:nvPr/>
        </p:nvSpPr>
        <p:spPr bwMode="auto">
          <a:xfrm>
            <a:off x="1041400" y="890588"/>
            <a:ext cx="8102600" cy="79375"/>
          </a:xfrm>
          <a:prstGeom prst="rect">
            <a:avLst/>
          </a:prstGeom>
          <a:gradFill rotWithShape="0">
            <a:gsLst>
              <a:gs pos="0">
                <a:srgbClr val="1D3275"/>
              </a:gs>
              <a:gs pos="100000">
                <a:srgbClr val="1A2D69"/>
              </a:gs>
            </a:gsLst>
            <a:lin ang="0" scaled="1"/>
          </a:gradFill>
          <a:ln w="12700">
            <a:solidFill>
              <a:srgbClr val="000080"/>
            </a:solidFill>
            <a:miter lim="800000"/>
            <a:headEnd/>
            <a:tailEnd/>
          </a:ln>
        </p:spPr>
        <p:txBody>
          <a:bodyPr wrap="none" anchor="ctr"/>
          <a:lstStyle/>
          <a:p>
            <a:pPr algn="ctr"/>
            <a:endParaRPr lang="en-US"/>
          </a:p>
        </p:txBody>
      </p:sp>
      <p:sp>
        <p:nvSpPr>
          <p:cNvPr id="1029" name="Freeform 5"/>
          <p:cNvSpPr>
            <a:spLocks/>
          </p:cNvSpPr>
          <p:nvPr/>
        </p:nvSpPr>
        <p:spPr bwMode="auto">
          <a:xfrm>
            <a:off x="25400" y="452438"/>
            <a:ext cx="1588" cy="1587"/>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0" name="Freeform 6"/>
          <p:cNvSpPr>
            <a:spLocks/>
          </p:cNvSpPr>
          <p:nvPr/>
        </p:nvSpPr>
        <p:spPr bwMode="auto">
          <a:xfrm>
            <a:off x="25400" y="6305550"/>
            <a:ext cx="1588" cy="1588"/>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2215" name="Rectangle 7"/>
          <p:cNvSpPr>
            <a:spLocks noGrp="1" noChangeArrowheads="1"/>
          </p:cNvSpPr>
          <p:nvPr>
            <p:ph type="title"/>
          </p:nvPr>
        </p:nvSpPr>
        <p:spPr bwMode="auto">
          <a:xfrm>
            <a:off x="2020888" y="0"/>
            <a:ext cx="7123112" cy="88265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lvl="0"/>
            <a:r>
              <a:rPr lang="en-US" smtClean="0"/>
              <a:t>Click to edit Master title style</a:t>
            </a:r>
          </a:p>
        </p:txBody>
      </p:sp>
      <p:sp>
        <p:nvSpPr>
          <p:cNvPr id="1032" name="Rectangle 8"/>
          <p:cNvSpPr>
            <a:spLocks noGrp="1" noChangeArrowheads="1"/>
          </p:cNvSpPr>
          <p:nvPr>
            <p:ph type="body" idx="1"/>
          </p:nvPr>
        </p:nvSpPr>
        <p:spPr bwMode="auto">
          <a:xfrm>
            <a:off x="1287463" y="1789113"/>
            <a:ext cx="7640637" cy="426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endParaRPr lang="en-US" dirty="0" smtClean="0"/>
          </a:p>
        </p:txBody>
      </p:sp>
      <p:sp>
        <p:nvSpPr>
          <p:cNvPr id="222218" name="Rectangle 10"/>
          <p:cNvSpPr>
            <a:spLocks noGrp="1" noChangeArrowheads="1"/>
          </p:cNvSpPr>
          <p:nvPr>
            <p:ph type="sldNum" sz="quarter" idx="4"/>
          </p:nvPr>
        </p:nvSpPr>
        <p:spPr bwMode="auto">
          <a:xfrm>
            <a:off x="7924800" y="6356350"/>
            <a:ext cx="1219200" cy="457200"/>
          </a:xfrm>
          <a:prstGeom prst="rect">
            <a:avLst/>
          </a:prstGeom>
          <a:noFill/>
          <a:ln w="9525">
            <a:noFill/>
            <a:miter lim="800000"/>
            <a:headEnd/>
            <a:tailEnd/>
          </a:ln>
          <a:effectLst/>
        </p:spPr>
        <p:txBody>
          <a:bodyPr vert="horz" wrap="square" lIns="92075" tIns="46038" rIns="92075" bIns="46038" numCol="1" anchor="ctr" anchorCtr="1" compatLnSpc="1">
            <a:prstTxWarp prst="textNoShape">
              <a:avLst/>
            </a:prstTxWarp>
          </a:bodyPr>
          <a:lstStyle>
            <a:lvl1pPr algn="ctr" eaLnBrk="0" hangingPunct="0">
              <a:defRPr sz="1600" b="1" i="1">
                <a:solidFill>
                  <a:srgbClr val="1D3275"/>
                </a:solidFill>
                <a:effectLst>
                  <a:outerShdw blurRad="38100" dist="38100" dir="2700000" algn="tl">
                    <a:srgbClr val="C0C0C0"/>
                  </a:outerShdw>
                </a:effectLst>
                <a:latin typeface="Century Schoolbook" pitchFamily="18" charset="0"/>
              </a:defRPr>
            </a:lvl1pPr>
          </a:lstStyle>
          <a:p>
            <a:pPr>
              <a:defRPr/>
            </a:pPr>
            <a:fld id="{C0B98A25-72C3-42AC-AFA6-7953F0EEEAD3}" type="slidenum">
              <a:rPr lang="en-US"/>
              <a:pPr>
                <a:defRPr/>
              </a:pPr>
              <a:t>‹#›</a:t>
            </a:fld>
            <a:endParaRPr lang="en-US" dirty="0"/>
          </a:p>
        </p:txBody>
      </p:sp>
      <p:sp>
        <p:nvSpPr>
          <p:cNvPr id="1034" name="Rectangle 11"/>
          <p:cNvSpPr>
            <a:spLocks noChangeArrowheads="1"/>
          </p:cNvSpPr>
          <p:nvPr/>
        </p:nvSpPr>
        <p:spPr bwMode="auto">
          <a:xfrm>
            <a:off x="0" y="0"/>
            <a:ext cx="314325" cy="6858000"/>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a:p>
        </p:txBody>
      </p:sp>
      <p:sp>
        <p:nvSpPr>
          <p:cNvPr id="1035" name="Rectangle 12"/>
          <p:cNvSpPr>
            <a:spLocks noChangeArrowheads="1"/>
          </p:cNvSpPr>
          <p:nvPr/>
        </p:nvSpPr>
        <p:spPr bwMode="auto">
          <a:xfrm>
            <a:off x="376238" y="0"/>
            <a:ext cx="142875" cy="6858000"/>
          </a:xfrm>
          <a:prstGeom prst="rect">
            <a:avLst/>
          </a:prstGeom>
          <a:gradFill rotWithShape="0">
            <a:gsLst>
              <a:gs pos="0">
                <a:srgbClr val="FF0000"/>
              </a:gs>
              <a:gs pos="100000">
                <a:srgbClr val="B20000"/>
              </a:gs>
            </a:gsLst>
            <a:lin ang="0" scaled="1"/>
          </a:gradFill>
          <a:ln w="12700">
            <a:solidFill>
              <a:srgbClr val="FF0000"/>
            </a:solidFill>
            <a:miter lim="800000"/>
            <a:headEnd/>
            <a:tailEnd/>
          </a:ln>
        </p:spPr>
        <p:txBody>
          <a:bodyPr wrap="none" anchor="ctr"/>
          <a:lstStyle/>
          <a:p>
            <a:pPr algn="ctr"/>
            <a:endParaRPr lang="en-US"/>
          </a:p>
        </p:txBody>
      </p:sp>
      <p:sp>
        <p:nvSpPr>
          <p:cNvPr id="1036" name="Rectangle 13"/>
          <p:cNvSpPr>
            <a:spLocks noChangeArrowheads="1"/>
          </p:cNvSpPr>
          <p:nvPr/>
        </p:nvSpPr>
        <p:spPr bwMode="auto">
          <a:xfrm>
            <a:off x="469900" y="64008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endParaRPr lang="en-US" sz="2400"/>
          </a:p>
        </p:txBody>
      </p:sp>
      <p:sp>
        <p:nvSpPr>
          <p:cNvPr id="1037" name="Rectangle 14"/>
          <p:cNvSpPr>
            <a:spLocks noChangeArrowheads="1"/>
          </p:cNvSpPr>
          <p:nvPr/>
        </p:nvSpPr>
        <p:spPr bwMode="auto">
          <a:xfrm>
            <a:off x="469900" y="64008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endParaRPr lang="en-US" sz="2400"/>
          </a:p>
        </p:txBody>
      </p:sp>
      <p:sp>
        <p:nvSpPr>
          <p:cNvPr id="222223" name="Rectangle 15"/>
          <p:cNvSpPr>
            <a:spLocks noChangeArrowheads="1"/>
          </p:cNvSpPr>
          <p:nvPr/>
        </p:nvSpPr>
        <p:spPr bwMode="auto">
          <a:xfrm>
            <a:off x="644525" y="6400800"/>
            <a:ext cx="2515112" cy="339196"/>
          </a:xfrm>
          <a:prstGeom prst="rect">
            <a:avLst/>
          </a:prstGeom>
          <a:noFill/>
          <a:ln w="9525">
            <a:noFill/>
            <a:miter lim="800000"/>
            <a:headEnd/>
            <a:tailEnd/>
          </a:ln>
          <a:effectLst/>
        </p:spPr>
        <p:txBody>
          <a:bodyPr wrap="none" lIns="92075" tIns="46038" rIns="92075" bIns="46038">
            <a:spAutoFit/>
          </a:bodyPr>
          <a:lstStyle/>
          <a:p>
            <a:pPr eaLnBrk="0" hangingPunct="0">
              <a:defRPr/>
            </a:pPr>
            <a:r>
              <a:rPr lang="en-US" sz="1600" b="1" i="1" dirty="0">
                <a:solidFill>
                  <a:srgbClr val="1D3275"/>
                </a:solidFill>
                <a:effectLst>
                  <a:outerShdw blurRad="38100" dist="38100" dir="2700000" algn="tl">
                    <a:srgbClr val="C0C0C0"/>
                  </a:outerShdw>
                </a:effectLst>
                <a:latin typeface="Century Schoolbook" pitchFamily="18" charset="0"/>
              </a:rPr>
              <a:t>Compensation </a:t>
            </a:r>
            <a:r>
              <a:rPr lang="en-US" sz="1600" b="1" i="1" dirty="0" smtClean="0">
                <a:solidFill>
                  <a:srgbClr val="1D3275"/>
                </a:solidFill>
                <a:effectLst>
                  <a:outerShdw blurRad="38100" dist="38100" dir="2700000" algn="tl">
                    <a:srgbClr val="C0C0C0"/>
                  </a:outerShdw>
                </a:effectLst>
                <a:latin typeface="Century Schoolbook" pitchFamily="18" charset="0"/>
              </a:rPr>
              <a:t>Service</a:t>
            </a:r>
            <a:endParaRPr lang="en-US" sz="1600" b="1" i="1" dirty="0">
              <a:solidFill>
                <a:srgbClr val="1D3275"/>
              </a:solidFill>
              <a:effectLst>
                <a:outerShdw blurRad="38100" dist="38100" dir="2700000" algn="tl">
                  <a:srgbClr val="C0C0C0"/>
                </a:outerShdw>
              </a:effectLst>
              <a:latin typeface="Century Schoolbook" pitchFamily="18" charset="0"/>
            </a:endParaRPr>
          </a:p>
        </p:txBody>
      </p:sp>
      <p:pic>
        <p:nvPicPr>
          <p:cNvPr id="1039" name="Picture 19" descr="veterans"/>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92138" y="76200"/>
            <a:ext cx="1160462"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6" r:id="rId1"/>
    <p:sldLayoutId id="2147483666" r:id="rId2"/>
    <p:sldLayoutId id="2147483667" r:id="rId3"/>
    <p:sldLayoutId id="2147483668" r:id="rId4"/>
    <p:sldLayoutId id="2147483670" r:id="rId5"/>
    <p:sldLayoutId id="2147483671" r:id="rId6"/>
    <p:sldLayoutId id="2147483673" r:id="rId7"/>
  </p:sldLayoutIdLst>
  <p:transition/>
  <p:timing>
    <p:tnLst>
      <p:par>
        <p:cTn id="1" dur="indefinite" restart="never" nodeType="tmRoot"/>
      </p:par>
    </p:tnLst>
  </p:timing>
  <p:hf hdr="0" dt="0"/>
  <p:txStyles>
    <p:titleStyle>
      <a:lvl1pPr algn="ctr" rtl="0" eaLnBrk="0" fontAlgn="base" hangingPunct="0">
        <a:spcBef>
          <a:spcPct val="0"/>
        </a:spcBef>
        <a:spcAft>
          <a:spcPct val="0"/>
        </a:spcAft>
        <a:defRPr sz="3200">
          <a:solidFill>
            <a:srgbClr val="000066"/>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3200">
          <a:solidFill>
            <a:srgbClr val="000066"/>
          </a:solidFill>
          <a:effectLst>
            <a:outerShdw blurRad="38100" dist="38100" dir="2700000" algn="tl">
              <a:srgbClr val="C0C0C0"/>
            </a:outerShdw>
          </a:effectLst>
          <a:latin typeface="Tahoma" pitchFamily="34" charset="0"/>
        </a:defRPr>
      </a:lvl2pPr>
      <a:lvl3pPr algn="ctr" rtl="0" eaLnBrk="0" fontAlgn="base" hangingPunct="0">
        <a:spcBef>
          <a:spcPct val="0"/>
        </a:spcBef>
        <a:spcAft>
          <a:spcPct val="0"/>
        </a:spcAft>
        <a:defRPr sz="3200">
          <a:solidFill>
            <a:srgbClr val="000066"/>
          </a:solidFill>
          <a:effectLst>
            <a:outerShdw blurRad="38100" dist="38100" dir="2700000" algn="tl">
              <a:srgbClr val="C0C0C0"/>
            </a:outerShdw>
          </a:effectLst>
          <a:latin typeface="Tahoma" pitchFamily="34" charset="0"/>
        </a:defRPr>
      </a:lvl3pPr>
      <a:lvl4pPr algn="ctr" rtl="0" eaLnBrk="0" fontAlgn="base" hangingPunct="0">
        <a:spcBef>
          <a:spcPct val="0"/>
        </a:spcBef>
        <a:spcAft>
          <a:spcPct val="0"/>
        </a:spcAft>
        <a:defRPr sz="3200">
          <a:solidFill>
            <a:srgbClr val="000066"/>
          </a:solidFill>
          <a:effectLst>
            <a:outerShdw blurRad="38100" dist="38100" dir="2700000" algn="tl">
              <a:srgbClr val="C0C0C0"/>
            </a:outerShdw>
          </a:effectLst>
          <a:latin typeface="Tahoma" pitchFamily="34" charset="0"/>
        </a:defRPr>
      </a:lvl4pPr>
      <a:lvl5pPr algn="ctr" rtl="0" eaLnBrk="0" fontAlgn="base" hangingPunct="0">
        <a:spcBef>
          <a:spcPct val="0"/>
        </a:spcBef>
        <a:spcAft>
          <a:spcPct val="0"/>
        </a:spcAft>
        <a:defRPr sz="3200">
          <a:solidFill>
            <a:srgbClr val="000066"/>
          </a:solidFill>
          <a:effectLst>
            <a:outerShdw blurRad="38100" dist="38100" dir="2700000" algn="tl">
              <a:srgbClr val="C0C0C0"/>
            </a:outerShdw>
          </a:effectLst>
          <a:latin typeface="Tahoma" pitchFamily="34" charset="0"/>
        </a:defRPr>
      </a:lvl5pPr>
      <a:lvl6pPr marL="457200" algn="ctr" rtl="0" eaLnBrk="0" fontAlgn="base" hangingPunct="0">
        <a:spcBef>
          <a:spcPct val="0"/>
        </a:spcBef>
        <a:spcAft>
          <a:spcPct val="0"/>
        </a:spcAft>
        <a:defRPr sz="3200">
          <a:solidFill>
            <a:srgbClr val="000066"/>
          </a:solidFill>
          <a:effectLst>
            <a:outerShdw blurRad="38100" dist="38100" dir="2700000" algn="tl">
              <a:srgbClr val="C0C0C0"/>
            </a:outerShdw>
          </a:effectLst>
          <a:latin typeface="Tahoma" pitchFamily="34" charset="0"/>
        </a:defRPr>
      </a:lvl6pPr>
      <a:lvl7pPr marL="914400" algn="ctr" rtl="0" eaLnBrk="0" fontAlgn="base" hangingPunct="0">
        <a:spcBef>
          <a:spcPct val="0"/>
        </a:spcBef>
        <a:spcAft>
          <a:spcPct val="0"/>
        </a:spcAft>
        <a:defRPr sz="3200">
          <a:solidFill>
            <a:srgbClr val="000066"/>
          </a:solidFill>
          <a:effectLst>
            <a:outerShdw blurRad="38100" dist="38100" dir="2700000" algn="tl">
              <a:srgbClr val="C0C0C0"/>
            </a:outerShdw>
          </a:effectLst>
          <a:latin typeface="Tahoma" pitchFamily="34" charset="0"/>
        </a:defRPr>
      </a:lvl7pPr>
      <a:lvl8pPr marL="1371600" algn="ctr" rtl="0" eaLnBrk="0" fontAlgn="base" hangingPunct="0">
        <a:spcBef>
          <a:spcPct val="0"/>
        </a:spcBef>
        <a:spcAft>
          <a:spcPct val="0"/>
        </a:spcAft>
        <a:defRPr sz="3200">
          <a:solidFill>
            <a:srgbClr val="000066"/>
          </a:solidFill>
          <a:effectLst>
            <a:outerShdw blurRad="38100" dist="38100" dir="2700000" algn="tl">
              <a:srgbClr val="C0C0C0"/>
            </a:outerShdw>
          </a:effectLst>
          <a:latin typeface="Tahoma" pitchFamily="34" charset="0"/>
        </a:defRPr>
      </a:lvl8pPr>
      <a:lvl9pPr marL="1828800" algn="ctr" rtl="0" eaLnBrk="0" fontAlgn="base" hangingPunct="0">
        <a:spcBef>
          <a:spcPct val="0"/>
        </a:spcBef>
        <a:spcAft>
          <a:spcPct val="0"/>
        </a:spcAft>
        <a:defRPr sz="3200">
          <a:solidFill>
            <a:srgbClr val="000066"/>
          </a:solidFill>
          <a:effectLst>
            <a:outerShdw blurRad="38100" dist="38100" dir="2700000" algn="tl">
              <a:srgbClr val="C0C0C0"/>
            </a:outerShdw>
          </a:effectLst>
          <a:latin typeface="Tahoma" pitchFamily="34" charset="0"/>
        </a:defRPr>
      </a:lvl9pPr>
    </p:titleStyle>
    <p:bodyStyle>
      <a:lvl1pPr marL="342900" indent="-342900" algn="l" rtl="0" eaLnBrk="0" fontAlgn="base" hangingPunct="0">
        <a:spcBef>
          <a:spcPct val="20000"/>
        </a:spcBef>
        <a:spcAft>
          <a:spcPct val="0"/>
        </a:spcAft>
        <a:buClr>
          <a:schemeClr val="accent6"/>
        </a:buClr>
        <a:buFont typeface="Arial" panose="020B0604020202020204" pitchFamily="34" charset="0"/>
        <a:buChar char="•"/>
        <a:defRPr sz="2800">
          <a:solidFill>
            <a:srgbClr val="1D3275"/>
          </a:solidFill>
          <a:latin typeface="+mn-lt"/>
          <a:ea typeface="+mn-ea"/>
          <a:cs typeface="+mn-cs"/>
        </a:defRPr>
      </a:lvl1pPr>
      <a:lvl2pPr marL="742950" indent="-285750" algn="l" rtl="0" eaLnBrk="0" fontAlgn="base" hangingPunct="0">
        <a:spcBef>
          <a:spcPct val="20000"/>
        </a:spcBef>
        <a:spcAft>
          <a:spcPct val="0"/>
        </a:spcAft>
        <a:buChar char="–"/>
        <a:defRPr sz="2400">
          <a:solidFill>
            <a:srgbClr val="1D3275"/>
          </a:solidFill>
          <a:latin typeface="+mn-lt"/>
        </a:defRPr>
      </a:lvl2pPr>
      <a:lvl3pPr marL="1143000" indent="-228600" algn="l" rtl="0" eaLnBrk="0" fontAlgn="base" hangingPunct="0">
        <a:spcBef>
          <a:spcPct val="20000"/>
        </a:spcBef>
        <a:spcAft>
          <a:spcPct val="0"/>
        </a:spcAft>
        <a:buClr>
          <a:srgbClr val="CC0000"/>
        </a:buClr>
        <a:buChar char="•"/>
        <a:defRPr sz="2000">
          <a:solidFill>
            <a:srgbClr val="1D3275"/>
          </a:solidFill>
          <a:latin typeface="+mn-lt"/>
        </a:defRPr>
      </a:lvl3pPr>
      <a:lvl4pPr marL="1600200" indent="-228600" algn="l" rtl="0" eaLnBrk="0" fontAlgn="base" hangingPunct="0">
        <a:spcBef>
          <a:spcPct val="20000"/>
        </a:spcBef>
        <a:spcAft>
          <a:spcPct val="0"/>
        </a:spcAft>
        <a:buChar char="–"/>
        <a:defRPr sz="2000">
          <a:solidFill>
            <a:srgbClr val="1D3275"/>
          </a:solidFill>
          <a:latin typeface="+mn-lt"/>
        </a:defRPr>
      </a:lvl4pPr>
      <a:lvl5pPr marL="2057400" indent="-228600" algn="l" rtl="0" eaLnBrk="0" fontAlgn="base" hangingPunct="0">
        <a:spcBef>
          <a:spcPct val="20000"/>
        </a:spcBef>
        <a:spcAft>
          <a:spcPct val="0"/>
        </a:spcAft>
        <a:buChar char="»"/>
        <a:defRPr sz="2000">
          <a:solidFill>
            <a:srgbClr val="1D3275"/>
          </a:solidFill>
          <a:latin typeface="+mn-lt"/>
        </a:defRPr>
      </a:lvl5pPr>
      <a:lvl6pPr marL="2514600" indent="-228600" algn="l" rtl="0" eaLnBrk="0" fontAlgn="base" hangingPunct="0">
        <a:spcBef>
          <a:spcPct val="20000"/>
        </a:spcBef>
        <a:spcAft>
          <a:spcPct val="0"/>
        </a:spcAft>
        <a:buChar char="»"/>
        <a:defRPr>
          <a:solidFill>
            <a:srgbClr val="1D3275"/>
          </a:solidFill>
          <a:latin typeface="+mn-lt"/>
        </a:defRPr>
      </a:lvl6pPr>
      <a:lvl7pPr marL="2971800" indent="-228600" algn="l" rtl="0" eaLnBrk="0" fontAlgn="base" hangingPunct="0">
        <a:spcBef>
          <a:spcPct val="20000"/>
        </a:spcBef>
        <a:spcAft>
          <a:spcPct val="0"/>
        </a:spcAft>
        <a:buChar char="»"/>
        <a:defRPr>
          <a:solidFill>
            <a:srgbClr val="1D3275"/>
          </a:solidFill>
          <a:latin typeface="+mn-lt"/>
        </a:defRPr>
      </a:lvl7pPr>
      <a:lvl8pPr marL="3429000" indent="-228600" algn="l" rtl="0" eaLnBrk="0" fontAlgn="base" hangingPunct="0">
        <a:spcBef>
          <a:spcPct val="20000"/>
        </a:spcBef>
        <a:spcAft>
          <a:spcPct val="0"/>
        </a:spcAft>
        <a:buChar char="»"/>
        <a:defRPr>
          <a:solidFill>
            <a:srgbClr val="1D3275"/>
          </a:solidFill>
          <a:latin typeface="+mn-lt"/>
        </a:defRPr>
      </a:lvl8pPr>
      <a:lvl9pPr marL="3886200" indent="-228600" algn="l" rtl="0" eaLnBrk="0" fontAlgn="base" hangingPunct="0">
        <a:spcBef>
          <a:spcPct val="20000"/>
        </a:spcBef>
        <a:spcAft>
          <a:spcPct val="0"/>
        </a:spcAft>
        <a:buChar char="»"/>
        <a:defRPr>
          <a:solidFill>
            <a:srgbClr val="1D3275"/>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38%20CFR%20&#167;3.311%20Claims%20based%20on%20exposure%20to%20ionizing%20radiation" TargetMode="External"/><Relationship Id="rId2" Type="http://schemas.openxmlformats.org/officeDocument/2006/relationships/hyperlink" Target="38%20CFR%20&#167;3.309%20Disease%20subject%20to%20presumptive%20service%20connection" TargetMode="External"/><Relationship Id="rId1" Type="http://schemas.openxmlformats.org/officeDocument/2006/relationships/slideLayout" Target="../slideLayouts/slideLayout6.xml"/><Relationship Id="rId5" Type="http://schemas.openxmlformats.org/officeDocument/2006/relationships/hyperlink" Target="VA%20Knowledge%20Base" TargetMode="External"/><Relationship Id="rId4" Type="http://schemas.openxmlformats.org/officeDocument/2006/relationships/hyperlink" Target="38%20CFR%20&#167;3.303%20Principles%20relating%20to%20service%20connection"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Rectangle 2"/>
          <p:cNvSpPr>
            <a:spLocks noGrp="1" noChangeArrowheads="1"/>
          </p:cNvSpPr>
          <p:nvPr>
            <p:ph type="ctrTitle" idx="4294967295"/>
          </p:nvPr>
        </p:nvSpPr>
        <p:spPr>
          <a:xfrm>
            <a:off x="914400" y="4953000"/>
            <a:ext cx="7772400" cy="609600"/>
          </a:xfrm>
        </p:spPr>
        <p:txBody>
          <a:bodyPr/>
          <a:lstStyle/>
          <a:p>
            <a:pPr>
              <a:defRPr/>
            </a:pPr>
            <a:r>
              <a:rPr lang="en-US" sz="2800" b="1" dirty="0" smtClean="0">
                <a:solidFill>
                  <a:srgbClr val="1D3275"/>
                </a:solidFill>
                <a:latin typeface="Times New Roman" panose="02020603050405020304" pitchFamily="18" charset="0"/>
                <a:cs typeface="Times New Roman" panose="02020603050405020304" pitchFamily="18" charset="0"/>
              </a:rPr>
              <a:t>Radiation Exposure Claims Development</a:t>
            </a:r>
            <a:endParaRPr lang="en-US" sz="2800" i="1" dirty="0" smtClean="0">
              <a:solidFill>
                <a:srgbClr val="003366"/>
              </a:solidFill>
              <a:latin typeface="Times New Roman" panose="02020603050405020304" pitchFamily="18" charset="0"/>
              <a:cs typeface="Times New Roman" panose="02020603050405020304" pitchFamily="18" charset="0"/>
            </a:endParaRPr>
          </a:p>
        </p:txBody>
      </p:sp>
      <p:sp>
        <p:nvSpPr>
          <p:cNvPr id="3075" name="Rectangle 3"/>
          <p:cNvSpPr>
            <a:spLocks noGrp="1" noChangeArrowheads="1"/>
          </p:cNvSpPr>
          <p:nvPr>
            <p:ph type="subTitle" idx="4294967295"/>
          </p:nvPr>
        </p:nvSpPr>
        <p:spPr>
          <a:xfrm>
            <a:off x="6934200" y="3352800"/>
            <a:ext cx="2209800" cy="609600"/>
          </a:xfrm>
        </p:spPr>
        <p:txBody>
          <a:bodyPr/>
          <a:lstStyle/>
          <a:p>
            <a:pPr marL="0" indent="0" algn="ctr">
              <a:lnSpc>
                <a:spcPct val="80000"/>
              </a:lnSpc>
              <a:buFont typeface="Wingdings" pitchFamily="2" charset="2"/>
              <a:buNone/>
            </a:pPr>
            <a:r>
              <a:rPr lang="en-US" sz="2400" b="1" i="1" dirty="0" smtClean="0">
                <a:latin typeface="Times New Roman" panose="02020603050405020304" pitchFamily="18" charset="0"/>
                <a:cs typeface="Times New Roman" panose="02020603050405020304" pitchFamily="18" charset="0"/>
              </a:rPr>
              <a:t>February 2016</a:t>
            </a:r>
          </a:p>
        </p:txBody>
      </p:sp>
      <p:sp>
        <p:nvSpPr>
          <p:cNvPr id="3076" name="Rectangle 4"/>
          <p:cNvSpPr>
            <a:spLocks noChangeArrowheads="1"/>
          </p:cNvSpPr>
          <p:nvPr/>
        </p:nvSpPr>
        <p:spPr bwMode="auto">
          <a:xfrm>
            <a:off x="838200" y="3276600"/>
            <a:ext cx="25146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p>
            <a:pPr algn="ctr"/>
            <a:r>
              <a:rPr lang="en-US" sz="2400" b="1" i="1" dirty="0">
                <a:solidFill>
                  <a:srgbClr val="1D3275"/>
                </a:solidFill>
                <a:latin typeface="Times New Roman" panose="02020603050405020304" pitchFamily="18" charset="0"/>
                <a:cs typeface="Times New Roman" panose="02020603050405020304" pitchFamily="18" charset="0"/>
              </a:rPr>
              <a:t>Compensation </a:t>
            </a:r>
            <a:r>
              <a:rPr lang="en-US" sz="2400" b="1" i="1" dirty="0" smtClean="0">
                <a:solidFill>
                  <a:srgbClr val="1D3275"/>
                </a:solidFill>
                <a:latin typeface="Times New Roman" panose="02020603050405020304" pitchFamily="18" charset="0"/>
                <a:cs typeface="Times New Roman" panose="02020603050405020304" pitchFamily="18" charset="0"/>
              </a:rPr>
              <a:t>Service</a:t>
            </a:r>
            <a:endParaRPr lang="en-US" sz="2400" b="1" i="1" dirty="0">
              <a:solidFill>
                <a:srgbClr val="1D3275"/>
              </a:solidFill>
              <a:latin typeface="Times New Roman" panose="02020603050405020304" pitchFamily="18" charset="0"/>
              <a:cs typeface="Times New Roman" panose="02020603050405020304" pitchFamily="18" charset="0"/>
            </a:endParaRPr>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hidden="1"/>
          <p:cNvSpPr>
            <a:spLocks noGrp="1"/>
          </p:cNvSpPr>
          <p:nvPr>
            <p:ph type="sldNum" sz="quarter" idx="10"/>
          </p:nvPr>
        </p:nvSpPr>
        <p:spPr/>
        <p:txBody>
          <a:bodyPr/>
          <a:lstStyle/>
          <a:p>
            <a:pPr>
              <a:defRPr/>
            </a:pPr>
            <a:fld id="{BA44DA10-E7DA-4D11-84EC-1518B97780F6}" type="slidenum">
              <a:rPr lang="en-US" smtClean="0"/>
              <a:pPr>
                <a:defRPr/>
              </a:pPr>
              <a:t>10</a:t>
            </a:fld>
            <a:endParaRPr lang="en-US" dirty="0"/>
          </a:p>
        </p:txBody>
      </p:sp>
      <p:sp>
        <p:nvSpPr>
          <p:cNvPr id="4" name="Slide Number Placeholder 3"/>
          <p:cNvSpPr txBox="1">
            <a:spLocks noGrp="1"/>
          </p:cNvSpPr>
          <p:nvPr/>
        </p:nvSpPr>
        <p:spPr bwMode="auto">
          <a:xfrm>
            <a:off x="7924800" y="6356350"/>
            <a:ext cx="1219200" cy="457200"/>
          </a:xfrm>
          <a:prstGeom prst="rect">
            <a:avLst/>
          </a:prstGeom>
          <a:noFill/>
          <a:ln>
            <a:miter lim="800000"/>
            <a:headEnd/>
            <a:tailEnd/>
          </a:ln>
        </p:spPr>
        <p:txBody>
          <a:bodyPr lIns="92075" tIns="46038" rIns="92075" bIns="46038" anchor="ctr" anchorCtr="1"/>
          <a:lstStyle/>
          <a:p>
            <a:pPr algn="ctr" eaLnBrk="0" hangingPunct="0">
              <a:defRPr/>
            </a:pPr>
            <a:fld id="{C49106BB-3664-4EC4-A861-38924082FD8C}"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10</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6148" name="Rectangle 3"/>
          <p:cNvSpPr>
            <a:spLocks noGrp="1" noChangeArrowheads="1"/>
          </p:cNvSpPr>
          <p:nvPr>
            <p:ph type="body" idx="4294967295"/>
          </p:nvPr>
        </p:nvSpPr>
        <p:spPr>
          <a:xfrm>
            <a:off x="533400" y="1447800"/>
            <a:ext cx="8458200" cy="4876800"/>
          </a:xfrm>
        </p:spPr>
        <p:txBody>
          <a:bodyPr/>
          <a:lstStyle/>
          <a:p>
            <a:pPr fontAlgn="auto" hangingPunct="1"/>
            <a:r>
              <a:rPr lang="en-US" dirty="0" smtClean="0">
                <a:solidFill>
                  <a:schemeClr val="tx1"/>
                </a:solidFill>
                <a:latin typeface="Times New Roman" panose="02020603050405020304" pitchFamily="18" charset="0"/>
                <a:cs typeface="Times New Roman" panose="02020603050405020304" pitchFamily="18" charset="0"/>
              </a:rPr>
              <a:t>Basic development</a:t>
            </a:r>
          </a:p>
          <a:p>
            <a:pPr fontAlgn="auto" hangingPunct="1"/>
            <a:r>
              <a:rPr lang="en-US" dirty="0" smtClean="0">
                <a:solidFill>
                  <a:schemeClr val="tx1"/>
                </a:solidFill>
                <a:latin typeface="Times New Roman" panose="02020603050405020304" pitchFamily="18" charset="0"/>
                <a:cs typeface="Times New Roman" panose="02020603050405020304" pitchFamily="18" charset="0"/>
              </a:rPr>
              <a:t>Verify Participation in radiation risk activity</a:t>
            </a:r>
          </a:p>
          <a:p>
            <a:pPr fontAlgn="auto" hangingPunct="1"/>
            <a:r>
              <a:rPr lang="en-US" dirty="0" smtClean="0">
                <a:solidFill>
                  <a:schemeClr val="tx1"/>
                </a:solidFill>
                <a:latin typeface="Times New Roman" panose="02020603050405020304" pitchFamily="18" charset="0"/>
                <a:cs typeface="Times New Roman" panose="02020603050405020304" pitchFamily="18" charset="0"/>
              </a:rPr>
              <a:t>Confirm radiation risk</a:t>
            </a:r>
          </a:p>
          <a:p>
            <a:pPr fontAlgn="auto" hangingPunct="1"/>
            <a:endParaRPr lang="en-US" dirty="0">
              <a:solidFill>
                <a:schemeClr val="tx1"/>
              </a:solidFill>
              <a:latin typeface="Times New Roman" panose="02020603050405020304" pitchFamily="18" charset="0"/>
              <a:cs typeface="Times New Roman" panose="02020603050405020304" pitchFamily="18" charset="0"/>
            </a:endParaRPr>
          </a:p>
          <a:p>
            <a:pPr fontAlgn="auto" hangingPunct="1"/>
            <a:endParaRPr lang="en-US" dirty="0" smtClean="0">
              <a:solidFill>
                <a:schemeClr val="tx1"/>
              </a:solidFill>
              <a:latin typeface="Times New Roman" panose="02020603050405020304" pitchFamily="18" charset="0"/>
              <a:cs typeface="Times New Roman" panose="02020603050405020304" pitchFamily="18" charset="0"/>
            </a:endParaRPr>
          </a:p>
          <a:p>
            <a:pPr fontAlgn="auto" hangingPunct="1"/>
            <a:endParaRPr lang="en-US" dirty="0">
              <a:solidFill>
                <a:schemeClr val="tx1"/>
              </a:solidFill>
              <a:latin typeface="Times New Roman" panose="02020603050405020304" pitchFamily="18" charset="0"/>
              <a:cs typeface="Times New Roman" panose="02020603050405020304" pitchFamily="18" charset="0"/>
            </a:endParaRPr>
          </a:p>
          <a:p>
            <a:pPr fontAlgn="auto" hangingPunct="1"/>
            <a:endParaRPr lang="en-US" dirty="0" smtClean="0">
              <a:solidFill>
                <a:schemeClr val="tx1"/>
              </a:solidFill>
              <a:latin typeface="Times New Roman" panose="02020603050405020304" pitchFamily="18" charset="0"/>
              <a:cs typeface="Times New Roman" panose="02020603050405020304" pitchFamily="18" charset="0"/>
            </a:endParaRPr>
          </a:p>
          <a:p>
            <a:pPr marL="0" indent="0" fontAlgn="auto" hangingPunct="1">
              <a:buNone/>
            </a:pPr>
            <a:r>
              <a:rPr lang="en-US" b="1" i="1" dirty="0" smtClean="0">
                <a:solidFill>
                  <a:schemeClr val="tx1"/>
                </a:solidFill>
                <a:latin typeface="Times New Roman" panose="02020603050405020304" pitchFamily="18" charset="0"/>
                <a:cs typeface="Times New Roman" panose="02020603050405020304" pitchFamily="18" charset="0"/>
              </a:rPr>
              <a:t>Reference:</a:t>
            </a:r>
            <a:r>
              <a:rPr lang="en-US" dirty="0" smtClean="0">
                <a:solidFill>
                  <a:schemeClr val="tx1"/>
                </a:solidFill>
                <a:latin typeface="Times New Roman" panose="02020603050405020304" pitchFamily="18" charset="0"/>
                <a:cs typeface="Times New Roman" panose="02020603050405020304" pitchFamily="18" charset="0"/>
              </a:rPr>
              <a:t> </a:t>
            </a:r>
            <a:r>
              <a:rPr lang="en-US" sz="2400" dirty="0" smtClean="0">
                <a:solidFill>
                  <a:schemeClr val="tx1"/>
                </a:solidFill>
                <a:latin typeface="Times New Roman" panose="02020603050405020304" pitchFamily="18" charset="0"/>
                <a:cs typeface="Times New Roman" panose="02020603050405020304" pitchFamily="18" charset="0"/>
              </a:rPr>
              <a:t>M21-1, Part IV, Subpart ii, 1.B</a:t>
            </a:r>
            <a:endParaRPr lang="en-US" sz="2400" dirty="0">
              <a:solidFill>
                <a:schemeClr val="tx1"/>
              </a:solidFill>
              <a:latin typeface="Times New Roman" panose="02020603050405020304" pitchFamily="18" charset="0"/>
              <a:cs typeface="Times New Roman" panose="02020603050405020304" pitchFamily="18" charset="0"/>
            </a:endParaRPr>
          </a:p>
        </p:txBody>
      </p:sp>
      <p:sp>
        <p:nvSpPr>
          <p:cNvPr id="504834" name="Rectangle 2"/>
          <p:cNvSpPr>
            <a:spLocks noGrp="1" noChangeArrowheads="1"/>
          </p:cNvSpPr>
          <p:nvPr>
            <p:ph type="title" idx="4294967295"/>
          </p:nvPr>
        </p:nvSpPr>
        <p:spPr>
          <a:xfrm>
            <a:off x="1752600" y="76200"/>
            <a:ext cx="6477000" cy="882650"/>
          </a:xfrm>
        </p:spPr>
        <p:txBody>
          <a:bodyPr/>
          <a:lstStyle/>
          <a:p>
            <a:pPr>
              <a:defRPr/>
            </a:pPr>
            <a:r>
              <a:rPr lang="en-US" dirty="0" smtClean="0">
                <a:solidFill>
                  <a:schemeClr val="tx1"/>
                </a:solidFill>
                <a:latin typeface="Times New Roman" panose="02020603050405020304" pitchFamily="18" charset="0"/>
                <a:cs typeface="Times New Roman" panose="02020603050405020304" pitchFamily="18" charset="0"/>
              </a:rPr>
              <a:t>Development for 38 CFR 3.309(d)</a:t>
            </a:r>
            <a:endParaRPr lang="en-US" dirty="0" smtClean="0">
              <a:solidFill>
                <a:schemeClr val="tx1"/>
              </a:solidFill>
            </a:endParaRPr>
          </a:p>
        </p:txBody>
      </p:sp>
    </p:spTree>
    <p:extLst>
      <p:ext uri="{BB962C8B-B14F-4D97-AF65-F5344CB8AC3E}">
        <p14:creationId xmlns:p14="http://schemas.microsoft.com/office/powerpoint/2010/main" val="3414490014"/>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hidden="1"/>
          <p:cNvSpPr>
            <a:spLocks noGrp="1"/>
          </p:cNvSpPr>
          <p:nvPr>
            <p:ph type="sldNum" sz="quarter" idx="10"/>
          </p:nvPr>
        </p:nvSpPr>
        <p:spPr/>
        <p:txBody>
          <a:bodyPr/>
          <a:lstStyle/>
          <a:p>
            <a:pPr>
              <a:defRPr/>
            </a:pPr>
            <a:fld id="{BA44DA10-E7DA-4D11-84EC-1518B97780F6}" type="slidenum">
              <a:rPr lang="en-US" smtClean="0"/>
              <a:pPr>
                <a:defRPr/>
              </a:pPr>
              <a:t>11</a:t>
            </a:fld>
            <a:endParaRPr lang="en-US" dirty="0"/>
          </a:p>
        </p:txBody>
      </p:sp>
      <p:sp>
        <p:nvSpPr>
          <p:cNvPr id="4" name="Slide Number Placeholder 3"/>
          <p:cNvSpPr txBox="1">
            <a:spLocks noGrp="1"/>
          </p:cNvSpPr>
          <p:nvPr/>
        </p:nvSpPr>
        <p:spPr bwMode="auto">
          <a:xfrm>
            <a:off x="7924800" y="6356350"/>
            <a:ext cx="1219200" cy="457200"/>
          </a:xfrm>
          <a:prstGeom prst="rect">
            <a:avLst/>
          </a:prstGeom>
          <a:noFill/>
          <a:ln>
            <a:miter lim="800000"/>
            <a:headEnd/>
            <a:tailEnd/>
          </a:ln>
        </p:spPr>
        <p:txBody>
          <a:bodyPr lIns="92075" tIns="46038" rIns="92075" bIns="46038" anchor="ctr" anchorCtr="1"/>
          <a:lstStyle/>
          <a:p>
            <a:pPr algn="ctr" eaLnBrk="0" hangingPunct="0">
              <a:defRPr/>
            </a:pPr>
            <a:fld id="{C49106BB-3664-4EC4-A861-38924082FD8C}"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11</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6148" name="Rectangle 3"/>
          <p:cNvSpPr>
            <a:spLocks noGrp="1" noChangeArrowheads="1"/>
          </p:cNvSpPr>
          <p:nvPr>
            <p:ph type="body" idx="4294967295"/>
          </p:nvPr>
        </p:nvSpPr>
        <p:spPr>
          <a:xfrm>
            <a:off x="533400" y="1447800"/>
            <a:ext cx="8458200" cy="4876800"/>
          </a:xfrm>
        </p:spPr>
        <p:txBody>
          <a:bodyPr/>
          <a:lstStyle/>
          <a:p>
            <a:pPr fontAlgn="auto" hangingPunct="1"/>
            <a:r>
              <a:rPr lang="en-US" dirty="0" smtClean="0">
                <a:solidFill>
                  <a:schemeClr val="tx1"/>
                </a:solidFill>
                <a:latin typeface="Times New Roman" panose="02020603050405020304" pitchFamily="18" charset="0"/>
                <a:cs typeface="Times New Roman" panose="02020603050405020304" pitchFamily="18" charset="0"/>
              </a:rPr>
              <a:t>Basic development</a:t>
            </a:r>
          </a:p>
          <a:p>
            <a:pPr fontAlgn="auto" hangingPunct="1"/>
            <a:r>
              <a:rPr lang="en-US" dirty="0" smtClean="0">
                <a:solidFill>
                  <a:schemeClr val="tx1"/>
                </a:solidFill>
                <a:latin typeface="Times New Roman" panose="02020603050405020304" pitchFamily="18" charset="0"/>
                <a:cs typeface="Times New Roman" panose="02020603050405020304" pitchFamily="18" charset="0"/>
              </a:rPr>
              <a:t>Verify presence of disease</a:t>
            </a:r>
          </a:p>
          <a:p>
            <a:pPr fontAlgn="auto" hangingPunct="1"/>
            <a:r>
              <a:rPr lang="en-US" dirty="0" smtClean="0">
                <a:solidFill>
                  <a:schemeClr val="tx1"/>
                </a:solidFill>
                <a:latin typeface="Times New Roman" panose="02020603050405020304" pitchFamily="18" charset="0"/>
                <a:cs typeface="Times New Roman" panose="02020603050405020304" pitchFamily="18" charset="0"/>
              </a:rPr>
              <a:t>Verify exposure to ionizing radiation</a:t>
            </a:r>
          </a:p>
          <a:p>
            <a:pPr fontAlgn="auto" hangingPunct="1"/>
            <a:r>
              <a:rPr lang="en-US" dirty="0" smtClean="0">
                <a:solidFill>
                  <a:schemeClr val="tx1"/>
                </a:solidFill>
                <a:latin typeface="Times New Roman" panose="02020603050405020304" pitchFamily="18" charset="0"/>
                <a:cs typeface="Times New Roman" panose="02020603050405020304" pitchFamily="18" charset="0"/>
              </a:rPr>
              <a:t>Obtain history of exposure to carcinogens</a:t>
            </a:r>
          </a:p>
          <a:p>
            <a:pPr fontAlgn="auto" hangingPunct="1"/>
            <a:r>
              <a:rPr lang="en-US" dirty="0" smtClean="0">
                <a:solidFill>
                  <a:schemeClr val="tx1"/>
                </a:solidFill>
                <a:latin typeface="Times New Roman" panose="02020603050405020304" pitchFamily="18" charset="0"/>
                <a:cs typeface="Times New Roman" panose="02020603050405020304" pitchFamily="18" charset="0"/>
              </a:rPr>
              <a:t>Obtain history of member’s family diagnosed with cancer</a:t>
            </a:r>
          </a:p>
          <a:p>
            <a:pPr fontAlgn="auto" hangingPunct="1"/>
            <a:endParaRPr lang="en-US" dirty="0">
              <a:solidFill>
                <a:schemeClr val="tx1"/>
              </a:solidFill>
              <a:latin typeface="Times New Roman" panose="02020603050405020304" pitchFamily="18" charset="0"/>
              <a:cs typeface="Times New Roman" panose="02020603050405020304" pitchFamily="18" charset="0"/>
            </a:endParaRPr>
          </a:p>
          <a:p>
            <a:pPr marL="0" indent="0" fontAlgn="auto" hangingPunct="1">
              <a:buNone/>
            </a:pPr>
            <a:endParaRPr lang="en-US" dirty="0" smtClean="0">
              <a:solidFill>
                <a:schemeClr val="tx1"/>
              </a:solidFill>
              <a:latin typeface="Times New Roman" panose="02020603050405020304" pitchFamily="18" charset="0"/>
              <a:cs typeface="Times New Roman" panose="02020603050405020304" pitchFamily="18" charset="0"/>
            </a:endParaRPr>
          </a:p>
        </p:txBody>
      </p:sp>
      <p:sp>
        <p:nvSpPr>
          <p:cNvPr id="504834" name="Rectangle 2"/>
          <p:cNvSpPr>
            <a:spLocks noGrp="1" noChangeArrowheads="1"/>
          </p:cNvSpPr>
          <p:nvPr>
            <p:ph type="title" idx="4294967295"/>
          </p:nvPr>
        </p:nvSpPr>
        <p:spPr>
          <a:xfrm>
            <a:off x="1752600" y="76200"/>
            <a:ext cx="6477000" cy="882650"/>
          </a:xfrm>
        </p:spPr>
        <p:txBody>
          <a:bodyPr/>
          <a:lstStyle/>
          <a:p>
            <a:pPr>
              <a:defRPr/>
            </a:pPr>
            <a:r>
              <a:rPr lang="en-US" dirty="0" smtClean="0">
                <a:solidFill>
                  <a:schemeClr val="tx1"/>
                </a:solidFill>
                <a:latin typeface="Times New Roman" panose="02020603050405020304" pitchFamily="18" charset="0"/>
                <a:cs typeface="Times New Roman" panose="02020603050405020304" pitchFamily="18" charset="0"/>
              </a:rPr>
              <a:t>Development for 38 CFR 3.311</a:t>
            </a:r>
            <a:endParaRPr lang="en-US" dirty="0" smtClean="0">
              <a:solidFill>
                <a:schemeClr val="tx1"/>
              </a:solidFill>
            </a:endParaRPr>
          </a:p>
        </p:txBody>
      </p:sp>
    </p:spTree>
    <p:extLst>
      <p:ext uri="{BB962C8B-B14F-4D97-AF65-F5344CB8AC3E}">
        <p14:creationId xmlns:p14="http://schemas.microsoft.com/office/powerpoint/2010/main" val="1845512153"/>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hidden="1"/>
          <p:cNvSpPr>
            <a:spLocks noGrp="1"/>
          </p:cNvSpPr>
          <p:nvPr>
            <p:ph type="sldNum" sz="quarter" idx="10"/>
          </p:nvPr>
        </p:nvSpPr>
        <p:spPr/>
        <p:txBody>
          <a:bodyPr/>
          <a:lstStyle/>
          <a:p>
            <a:pPr>
              <a:defRPr/>
            </a:pPr>
            <a:fld id="{BA44DA10-E7DA-4D11-84EC-1518B97780F6}" type="slidenum">
              <a:rPr lang="en-US" smtClean="0"/>
              <a:pPr>
                <a:defRPr/>
              </a:pPr>
              <a:t>12</a:t>
            </a:fld>
            <a:endParaRPr lang="en-US" dirty="0"/>
          </a:p>
        </p:txBody>
      </p:sp>
      <p:sp>
        <p:nvSpPr>
          <p:cNvPr id="4" name="Slide Number Placeholder 3"/>
          <p:cNvSpPr txBox="1">
            <a:spLocks noGrp="1"/>
          </p:cNvSpPr>
          <p:nvPr/>
        </p:nvSpPr>
        <p:spPr bwMode="auto">
          <a:xfrm>
            <a:off x="7924800" y="6356350"/>
            <a:ext cx="1219200" cy="457200"/>
          </a:xfrm>
          <a:prstGeom prst="rect">
            <a:avLst/>
          </a:prstGeom>
          <a:noFill/>
          <a:ln>
            <a:miter lim="800000"/>
            <a:headEnd/>
            <a:tailEnd/>
          </a:ln>
        </p:spPr>
        <p:txBody>
          <a:bodyPr lIns="92075" tIns="46038" rIns="92075" bIns="46038" anchor="ctr" anchorCtr="1"/>
          <a:lstStyle/>
          <a:p>
            <a:pPr algn="ctr" eaLnBrk="0" hangingPunct="0">
              <a:defRPr/>
            </a:pPr>
            <a:fld id="{C49106BB-3664-4EC4-A861-38924082FD8C}"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12</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6148" name="Rectangle 3"/>
          <p:cNvSpPr>
            <a:spLocks noGrp="1" noChangeArrowheads="1"/>
          </p:cNvSpPr>
          <p:nvPr>
            <p:ph type="body" idx="4294967295"/>
          </p:nvPr>
        </p:nvSpPr>
        <p:spPr>
          <a:xfrm>
            <a:off x="533400" y="1447800"/>
            <a:ext cx="8458200" cy="4876800"/>
          </a:xfrm>
        </p:spPr>
        <p:txBody>
          <a:bodyPr/>
          <a:lstStyle/>
          <a:p>
            <a:pPr fontAlgn="auto" hangingPunct="1"/>
            <a:r>
              <a:rPr lang="en-US" dirty="0" smtClean="0">
                <a:solidFill>
                  <a:schemeClr val="tx1"/>
                </a:solidFill>
                <a:latin typeface="Times New Roman" panose="02020603050405020304" pitchFamily="18" charset="0"/>
                <a:cs typeface="Times New Roman" panose="02020603050405020304" pitchFamily="18" charset="0"/>
              </a:rPr>
              <a:t>Obtain dosimetry and dose information</a:t>
            </a:r>
          </a:p>
          <a:p>
            <a:pPr fontAlgn="auto" hangingPunct="1"/>
            <a:r>
              <a:rPr lang="en-US" dirty="0" smtClean="0">
                <a:solidFill>
                  <a:schemeClr val="tx1"/>
                </a:solidFill>
                <a:latin typeface="Times New Roman" panose="02020603050405020304" pitchFamily="18" charset="0"/>
                <a:cs typeface="Times New Roman" panose="02020603050405020304" pitchFamily="18" charset="0"/>
              </a:rPr>
              <a:t>Forward to </a:t>
            </a:r>
            <a:r>
              <a:rPr lang="en-US" dirty="0">
                <a:solidFill>
                  <a:schemeClr val="tx1"/>
                </a:solidFill>
                <a:latin typeface="Times New Roman" panose="02020603050405020304" pitchFamily="18" charset="0"/>
                <a:cs typeface="Times New Roman" panose="02020603050405020304" pitchFamily="18" charset="0"/>
              </a:rPr>
              <a:t>c</a:t>
            </a:r>
            <a:r>
              <a:rPr lang="en-US" dirty="0" smtClean="0">
                <a:solidFill>
                  <a:schemeClr val="tx1"/>
                </a:solidFill>
                <a:latin typeface="Times New Roman" panose="02020603050405020304" pitchFamily="18" charset="0"/>
                <a:cs typeface="Times New Roman" panose="02020603050405020304" pitchFamily="18" charset="0"/>
              </a:rPr>
              <a:t>ompensation services (211B)</a:t>
            </a:r>
          </a:p>
          <a:p>
            <a:pPr fontAlgn="auto" hangingPunct="1"/>
            <a:r>
              <a:rPr lang="en-US" dirty="0" smtClean="0">
                <a:solidFill>
                  <a:schemeClr val="tx1"/>
                </a:solidFill>
                <a:latin typeface="Times New Roman" panose="02020603050405020304" pitchFamily="18" charset="0"/>
                <a:cs typeface="Times New Roman" panose="02020603050405020304" pitchFamily="18" charset="0"/>
              </a:rPr>
              <a:t>Forward to Jackson RO</a:t>
            </a:r>
            <a:endParaRPr lang="en-US" dirty="0">
              <a:solidFill>
                <a:schemeClr val="tx1"/>
              </a:solidFill>
              <a:latin typeface="Times New Roman" panose="02020603050405020304" pitchFamily="18" charset="0"/>
              <a:cs typeface="Times New Roman" panose="02020603050405020304" pitchFamily="18" charset="0"/>
            </a:endParaRPr>
          </a:p>
          <a:p>
            <a:pPr fontAlgn="auto" hangingPunct="1"/>
            <a:endParaRPr lang="en-US" dirty="0" smtClean="0">
              <a:solidFill>
                <a:schemeClr val="tx1"/>
              </a:solidFill>
              <a:latin typeface="Times New Roman" panose="02020603050405020304" pitchFamily="18" charset="0"/>
              <a:cs typeface="Times New Roman" panose="02020603050405020304" pitchFamily="18" charset="0"/>
            </a:endParaRPr>
          </a:p>
          <a:p>
            <a:pPr marL="0" indent="0" fontAlgn="auto" hangingPunct="1">
              <a:buNone/>
            </a:pPr>
            <a:r>
              <a:rPr lang="en-US" b="1" i="1" dirty="0" smtClean="0">
                <a:solidFill>
                  <a:schemeClr val="tx1"/>
                </a:solidFill>
                <a:latin typeface="Times New Roman" panose="02020603050405020304" pitchFamily="18" charset="0"/>
                <a:cs typeface="Times New Roman" panose="02020603050405020304" pitchFamily="18" charset="0"/>
              </a:rPr>
              <a:t>Reference:</a:t>
            </a:r>
            <a:r>
              <a:rPr lang="en-US" dirty="0" smtClean="0">
                <a:solidFill>
                  <a:schemeClr val="tx1"/>
                </a:solidFill>
                <a:latin typeface="Times New Roman" panose="02020603050405020304" pitchFamily="18" charset="0"/>
                <a:cs typeface="Times New Roman" panose="02020603050405020304" pitchFamily="18" charset="0"/>
              </a:rPr>
              <a:t> </a:t>
            </a:r>
            <a:r>
              <a:rPr lang="en-US" sz="2400" dirty="0" smtClean="0">
                <a:solidFill>
                  <a:schemeClr val="tx1"/>
                </a:solidFill>
                <a:latin typeface="Times New Roman" panose="02020603050405020304" pitchFamily="18" charset="0"/>
                <a:cs typeface="Times New Roman" panose="02020603050405020304" pitchFamily="18" charset="0"/>
              </a:rPr>
              <a:t>M21-1, Part IV, Subpart ii, 1.C</a:t>
            </a:r>
            <a:endParaRPr lang="en-US" sz="2400" dirty="0">
              <a:solidFill>
                <a:schemeClr val="tx1"/>
              </a:solidFill>
              <a:latin typeface="Times New Roman" panose="02020603050405020304" pitchFamily="18" charset="0"/>
              <a:cs typeface="Times New Roman" panose="02020603050405020304" pitchFamily="18" charset="0"/>
            </a:endParaRPr>
          </a:p>
        </p:txBody>
      </p:sp>
      <p:sp>
        <p:nvSpPr>
          <p:cNvPr id="504834" name="Rectangle 2"/>
          <p:cNvSpPr>
            <a:spLocks noGrp="1" noChangeArrowheads="1"/>
          </p:cNvSpPr>
          <p:nvPr>
            <p:ph type="title" idx="4294967295"/>
          </p:nvPr>
        </p:nvSpPr>
        <p:spPr>
          <a:xfrm>
            <a:off x="1752600" y="76200"/>
            <a:ext cx="6477000" cy="882650"/>
          </a:xfrm>
        </p:spPr>
        <p:txBody>
          <a:bodyPr/>
          <a:lstStyle/>
          <a:p>
            <a:pPr>
              <a:defRPr/>
            </a:pPr>
            <a:r>
              <a:rPr lang="en-US" dirty="0" smtClean="0">
                <a:solidFill>
                  <a:schemeClr val="tx1"/>
                </a:solidFill>
                <a:latin typeface="Times New Roman" panose="02020603050405020304" pitchFamily="18" charset="0"/>
                <a:cs typeface="Times New Roman" panose="02020603050405020304" pitchFamily="18" charset="0"/>
              </a:rPr>
              <a:t>Development for 38 CFR 3.311</a:t>
            </a:r>
            <a:endParaRPr lang="en-US" dirty="0" smtClean="0">
              <a:solidFill>
                <a:schemeClr val="tx1"/>
              </a:solidFill>
            </a:endParaRPr>
          </a:p>
        </p:txBody>
      </p:sp>
    </p:spTree>
    <p:extLst>
      <p:ext uri="{BB962C8B-B14F-4D97-AF65-F5344CB8AC3E}">
        <p14:creationId xmlns:p14="http://schemas.microsoft.com/office/powerpoint/2010/main" val="1841947132"/>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hidden="1"/>
          <p:cNvSpPr>
            <a:spLocks noGrp="1"/>
          </p:cNvSpPr>
          <p:nvPr>
            <p:ph type="sldNum" sz="quarter" idx="10"/>
          </p:nvPr>
        </p:nvSpPr>
        <p:spPr/>
        <p:txBody>
          <a:bodyPr/>
          <a:lstStyle/>
          <a:p>
            <a:pPr>
              <a:defRPr/>
            </a:pPr>
            <a:fld id="{BA44DA10-E7DA-4D11-84EC-1518B97780F6}" type="slidenum">
              <a:rPr lang="en-US" smtClean="0"/>
              <a:pPr>
                <a:defRPr/>
              </a:pPr>
              <a:t>13</a:t>
            </a:fld>
            <a:endParaRPr lang="en-US" dirty="0"/>
          </a:p>
        </p:txBody>
      </p:sp>
      <p:sp>
        <p:nvSpPr>
          <p:cNvPr id="4" name="Slide Number Placeholder 3"/>
          <p:cNvSpPr txBox="1">
            <a:spLocks noGrp="1"/>
          </p:cNvSpPr>
          <p:nvPr/>
        </p:nvSpPr>
        <p:spPr bwMode="auto">
          <a:xfrm>
            <a:off x="7924800" y="6356350"/>
            <a:ext cx="1219200" cy="457200"/>
          </a:xfrm>
          <a:prstGeom prst="rect">
            <a:avLst/>
          </a:prstGeom>
          <a:noFill/>
          <a:ln>
            <a:miter lim="800000"/>
            <a:headEnd/>
            <a:tailEnd/>
          </a:ln>
        </p:spPr>
        <p:txBody>
          <a:bodyPr lIns="92075" tIns="46038" rIns="92075" bIns="46038" anchor="ctr" anchorCtr="1"/>
          <a:lstStyle/>
          <a:p>
            <a:pPr algn="ctr" eaLnBrk="0" hangingPunct="0">
              <a:defRPr/>
            </a:pPr>
            <a:fld id="{C49106BB-3664-4EC4-A861-38924082FD8C}"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13</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6148" name="Rectangle 3"/>
          <p:cNvSpPr>
            <a:spLocks noGrp="1" noChangeArrowheads="1"/>
          </p:cNvSpPr>
          <p:nvPr>
            <p:ph type="body" idx="4294967295"/>
          </p:nvPr>
        </p:nvSpPr>
        <p:spPr>
          <a:xfrm>
            <a:off x="533400" y="1447800"/>
            <a:ext cx="8458200" cy="4876800"/>
          </a:xfrm>
        </p:spPr>
        <p:txBody>
          <a:bodyPr/>
          <a:lstStyle/>
          <a:p>
            <a:pPr marL="0" indent="0" fontAlgn="auto" hangingPunct="1">
              <a:buNone/>
            </a:pPr>
            <a:r>
              <a:rPr lang="en-US" sz="2400" dirty="0">
                <a:solidFill>
                  <a:schemeClr val="tx1"/>
                </a:solidFill>
                <a:latin typeface="Times New Roman" panose="02020603050405020304" pitchFamily="18" charset="0"/>
                <a:cs typeface="Times New Roman" panose="02020603050405020304" pitchFamily="18" charset="0"/>
              </a:rPr>
              <a:t>In October 2006, VA </a:t>
            </a:r>
            <a:r>
              <a:rPr lang="en-US" sz="2400" dirty="0" smtClean="0">
                <a:solidFill>
                  <a:schemeClr val="tx1"/>
                </a:solidFill>
                <a:latin typeface="Times New Roman" panose="02020603050405020304" pitchFamily="18" charset="0"/>
                <a:cs typeface="Times New Roman" panose="02020603050405020304" pitchFamily="18" charset="0"/>
              </a:rPr>
              <a:t>Centralized </a:t>
            </a:r>
            <a:r>
              <a:rPr lang="en-US" sz="2400" dirty="0">
                <a:solidFill>
                  <a:schemeClr val="tx1"/>
                </a:solidFill>
                <a:latin typeface="Times New Roman" panose="02020603050405020304" pitchFamily="18" charset="0"/>
                <a:cs typeface="Times New Roman" panose="02020603050405020304" pitchFamily="18" charset="0"/>
              </a:rPr>
              <a:t>the </a:t>
            </a:r>
            <a:r>
              <a:rPr lang="en-US" sz="2400" dirty="0" smtClean="0">
                <a:solidFill>
                  <a:schemeClr val="tx1"/>
                </a:solidFill>
                <a:latin typeface="Times New Roman" panose="02020603050405020304" pitchFamily="18" charset="0"/>
                <a:cs typeface="Times New Roman" panose="02020603050405020304" pitchFamily="18" charset="0"/>
              </a:rPr>
              <a:t>Processing </a:t>
            </a:r>
            <a:r>
              <a:rPr lang="en-US" sz="2400" dirty="0">
                <a:solidFill>
                  <a:schemeClr val="tx1"/>
                </a:solidFill>
                <a:latin typeface="Times New Roman" panose="02020603050405020304" pitchFamily="18" charset="0"/>
                <a:cs typeface="Times New Roman" panose="02020603050405020304" pitchFamily="18" charset="0"/>
              </a:rPr>
              <a:t>of all claims for SC based on radiation exposure at the Jackson Regional Office (RO</a:t>
            </a:r>
            <a:r>
              <a:rPr lang="en-US" sz="2400" dirty="0" smtClean="0">
                <a:solidFill>
                  <a:schemeClr val="tx1"/>
                </a:solidFill>
                <a:latin typeface="Times New Roman" panose="02020603050405020304" pitchFamily="18" charset="0"/>
                <a:cs typeface="Times New Roman" panose="02020603050405020304" pitchFamily="18" charset="0"/>
              </a:rPr>
              <a:t>).  </a:t>
            </a:r>
          </a:p>
          <a:p>
            <a:pPr marL="0" indent="0" fontAlgn="auto" hangingPunct="1">
              <a:buNone/>
            </a:pPr>
            <a:endParaRPr lang="en-US" sz="2400" dirty="0">
              <a:solidFill>
                <a:schemeClr val="tx1"/>
              </a:solidFill>
              <a:latin typeface="Times New Roman" panose="02020603050405020304" pitchFamily="18" charset="0"/>
              <a:cs typeface="Times New Roman" panose="02020603050405020304" pitchFamily="18" charset="0"/>
            </a:endParaRPr>
          </a:p>
          <a:p>
            <a:pPr marL="0" indent="0" fontAlgn="auto" hangingPunct="1">
              <a:buNone/>
            </a:pPr>
            <a:r>
              <a:rPr lang="en-US" sz="2400" dirty="0" smtClean="0">
                <a:solidFill>
                  <a:schemeClr val="tx1"/>
                </a:solidFill>
                <a:latin typeface="Times New Roman" panose="02020603050405020304" pitchFamily="18" charset="0"/>
                <a:cs typeface="Times New Roman" panose="02020603050405020304" pitchFamily="18" charset="0"/>
              </a:rPr>
              <a:t>Confirmation </a:t>
            </a:r>
            <a:r>
              <a:rPr lang="en-US" sz="2400" dirty="0">
                <a:solidFill>
                  <a:schemeClr val="tx1"/>
                </a:solidFill>
                <a:latin typeface="Times New Roman" panose="02020603050405020304" pitchFamily="18" charset="0"/>
                <a:cs typeface="Times New Roman" panose="02020603050405020304" pitchFamily="18" charset="0"/>
              </a:rPr>
              <a:t>of the existence of a presumptive disease under 38 CFR 3.309(d) in a “radiation-exposed veteran” or of a “radiogenic disease” as defined in 38 CFR 3.311 is, generally, a medical diagnosis from a health care provider.</a:t>
            </a:r>
          </a:p>
          <a:p>
            <a:pPr marL="0" indent="0" fontAlgn="auto" hangingPunct="1">
              <a:buNone/>
            </a:pPr>
            <a:endParaRPr lang="en-US" sz="2400" dirty="0" smtClean="0">
              <a:solidFill>
                <a:schemeClr val="tx1"/>
              </a:solidFill>
              <a:latin typeface="Times New Roman" panose="02020603050405020304" pitchFamily="18" charset="0"/>
              <a:cs typeface="Times New Roman" panose="02020603050405020304" pitchFamily="18" charset="0"/>
            </a:endParaRPr>
          </a:p>
          <a:p>
            <a:pPr marL="0" indent="0" fontAlgn="auto" hangingPunct="1">
              <a:buNone/>
            </a:pPr>
            <a:r>
              <a:rPr lang="en-US" sz="2400" dirty="0">
                <a:solidFill>
                  <a:schemeClr val="tx1"/>
                </a:solidFill>
                <a:latin typeface="Times New Roman" panose="02020603050405020304" pitchFamily="18" charset="0"/>
                <a:cs typeface="Times New Roman" panose="02020603050405020304" pitchFamily="18" charset="0"/>
              </a:rPr>
              <a:t>When ROs receives a claim identifying exposure to radiation, the existence of a radiogenic disease must be confirmed prior to transferring the claim to the Jackson RO. </a:t>
            </a:r>
          </a:p>
        </p:txBody>
      </p:sp>
      <p:sp>
        <p:nvSpPr>
          <p:cNvPr id="504834" name="Rectangle 2"/>
          <p:cNvSpPr>
            <a:spLocks noGrp="1" noChangeArrowheads="1"/>
          </p:cNvSpPr>
          <p:nvPr>
            <p:ph type="title" idx="4294967295"/>
          </p:nvPr>
        </p:nvSpPr>
        <p:spPr>
          <a:xfrm>
            <a:off x="1752600" y="76200"/>
            <a:ext cx="6477000" cy="882650"/>
          </a:xfrm>
        </p:spPr>
        <p:txBody>
          <a:bodyPr/>
          <a:lstStyle/>
          <a:p>
            <a:pPr>
              <a:defRPr/>
            </a:pPr>
            <a:r>
              <a:rPr lang="en-US" dirty="0" smtClean="0">
                <a:solidFill>
                  <a:schemeClr val="tx1"/>
                </a:solidFill>
                <a:latin typeface="Times New Roman" panose="02020603050405020304" pitchFamily="18" charset="0"/>
                <a:cs typeface="Times New Roman" panose="02020603050405020304" pitchFamily="18" charset="0"/>
              </a:rPr>
              <a:t>Centralized Processing Radiation Exposure Claims</a:t>
            </a:r>
            <a:endParaRPr lang="en-US" dirty="0" smtClean="0">
              <a:solidFill>
                <a:schemeClr val="tx1"/>
              </a:solidFill>
            </a:endParaRPr>
          </a:p>
        </p:txBody>
      </p:sp>
    </p:spTree>
    <p:extLst>
      <p:ext uri="{BB962C8B-B14F-4D97-AF65-F5344CB8AC3E}">
        <p14:creationId xmlns:p14="http://schemas.microsoft.com/office/powerpoint/2010/main" val="492284265"/>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0"/>
          </p:nvPr>
        </p:nvSpPr>
        <p:spPr/>
        <p:txBody>
          <a:bodyPr/>
          <a:lstStyle/>
          <a:p>
            <a:pPr>
              <a:defRPr/>
            </a:pPr>
            <a:fld id="{7A6C14B2-BBED-4B4E-9FC2-734F189F8D80}" type="slidenum">
              <a:rPr lang="en-US" smtClean="0"/>
              <a:pPr>
                <a:defRPr/>
              </a:pPr>
              <a:t>14</a:t>
            </a:fld>
            <a:endParaRPr lang="en-US" dirty="0"/>
          </a:p>
        </p:txBody>
      </p:sp>
      <p:sp>
        <p:nvSpPr>
          <p:cNvPr id="7170" name="Rectangle 2" hidden="1"/>
          <p:cNvSpPr>
            <a:spLocks noGrp="1" noChangeArrowheads="1"/>
          </p:cNvSpPr>
          <p:nvPr>
            <p:ph type="title"/>
          </p:nvPr>
        </p:nvSpPr>
        <p:spPr/>
        <p:txBody>
          <a:bodyPr/>
          <a:lstStyle/>
          <a:p>
            <a:r>
              <a:rPr lang="en-US" dirty="0" smtClean="0">
                <a:effectLst/>
              </a:rPr>
              <a:t>Review</a:t>
            </a:r>
          </a:p>
        </p:txBody>
      </p:sp>
      <p:sp>
        <p:nvSpPr>
          <p:cNvPr id="7171" name="Rectangle 3" hidden="1"/>
          <p:cNvSpPr>
            <a:spLocks noGrp="1" noChangeArrowheads="1"/>
          </p:cNvSpPr>
          <p:nvPr>
            <p:ph type="body" idx="1"/>
          </p:nvPr>
        </p:nvSpPr>
        <p:spPr/>
        <p:txBody>
          <a:bodyPr/>
          <a:lstStyle/>
          <a:p>
            <a:pPr lvl="4">
              <a:buFontTx/>
              <a:buNone/>
            </a:pPr>
            <a:endParaRPr lang="en-US" smtClean="0"/>
          </a:p>
        </p:txBody>
      </p:sp>
      <p:sp>
        <p:nvSpPr>
          <p:cNvPr id="7172" name="WordArt 4"/>
          <p:cNvSpPr>
            <a:spLocks noChangeArrowheads="1" noChangeShapeType="1" noTextEdit="1"/>
          </p:cNvSpPr>
          <p:nvPr/>
        </p:nvSpPr>
        <p:spPr bwMode="auto">
          <a:xfrm>
            <a:off x="2133600" y="3105150"/>
            <a:ext cx="5943600" cy="1847850"/>
          </a:xfrm>
          <a:prstGeom prst="rect">
            <a:avLst/>
          </a:prstGeom>
        </p:spPr>
        <p:txBody>
          <a:bodyPr wrap="none" fromWordArt="1">
            <a:prstTxWarp prst="textPlain">
              <a:avLst>
                <a:gd name="adj" fmla="val 50000"/>
              </a:avLst>
            </a:prstTxWarp>
            <a:scene3d>
              <a:camera prst="legacyPerspectiveBottomRight">
                <a:rot lat="0" lon="21239990" rev="0"/>
              </a:camera>
              <a:lightRig rig="legacyHarsh3" dir="l"/>
            </a:scene3d>
            <a:sp3d extrusionH="430200" prstMaterial="legacyMatte">
              <a:extrusionClr>
                <a:srgbClr val="C0C0C0"/>
              </a:extrusionClr>
            </a:sp3d>
          </a:bodyPr>
          <a:lstStyle/>
          <a:p>
            <a:pPr algn="ctr"/>
            <a:r>
              <a:rPr lang="en-US" sz="3600" kern="10">
                <a:ln w="9525">
                  <a:round/>
                  <a:headEnd/>
                  <a:tailEnd/>
                </a:ln>
                <a:gradFill rotWithShape="1">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5400000" scaled="1"/>
                </a:gradFill>
                <a:latin typeface="Arial Black"/>
              </a:rPr>
              <a:t>Review</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hidden="1"/>
          <p:cNvSpPr>
            <a:spLocks noGrp="1"/>
          </p:cNvSpPr>
          <p:nvPr>
            <p:ph type="sldNum" sz="quarter" idx="10"/>
          </p:nvPr>
        </p:nvSpPr>
        <p:spPr/>
        <p:txBody>
          <a:bodyPr/>
          <a:lstStyle/>
          <a:p>
            <a:pPr>
              <a:defRPr/>
            </a:pPr>
            <a:fld id="{4728F830-42DA-493A-834E-77448722BE40}" type="slidenum">
              <a:rPr lang="en-US" smtClean="0"/>
              <a:pPr>
                <a:defRPr/>
              </a:pPr>
              <a:t>2</a:t>
            </a:fld>
            <a:endParaRPr lang="en-US" dirty="0"/>
          </a:p>
        </p:txBody>
      </p:sp>
      <p:sp>
        <p:nvSpPr>
          <p:cNvPr id="4" name="Slide Number Placeholder 3"/>
          <p:cNvSpPr txBox="1">
            <a:spLocks noGrp="1"/>
          </p:cNvSpPr>
          <p:nvPr/>
        </p:nvSpPr>
        <p:spPr bwMode="auto">
          <a:xfrm>
            <a:off x="7924800" y="6356350"/>
            <a:ext cx="1219200" cy="457200"/>
          </a:xfrm>
          <a:prstGeom prst="rect">
            <a:avLst/>
          </a:prstGeom>
          <a:noFill/>
          <a:ln>
            <a:miter lim="800000"/>
            <a:headEnd/>
            <a:tailEnd/>
          </a:ln>
        </p:spPr>
        <p:txBody>
          <a:bodyPr lIns="92075" tIns="46038" rIns="92075" bIns="46038" anchor="ctr" anchorCtr="1"/>
          <a:lstStyle/>
          <a:p>
            <a:pPr algn="ctr" eaLnBrk="0" hangingPunct="0">
              <a:defRPr/>
            </a:pPr>
            <a:fld id="{8C3FE827-57D5-4F4F-A388-2605371E15CC}"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2</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4100" name="Rectangle 6"/>
          <p:cNvSpPr>
            <a:spLocks noGrp="1" noChangeArrowheads="1"/>
          </p:cNvSpPr>
          <p:nvPr>
            <p:ph type="body" idx="1"/>
          </p:nvPr>
        </p:nvSpPr>
        <p:spPr>
          <a:xfrm>
            <a:off x="533400" y="1447800"/>
            <a:ext cx="8382000" cy="4800600"/>
          </a:xfrm>
        </p:spPr>
        <p:txBody>
          <a:bodyPr/>
          <a:lstStyle/>
          <a:p>
            <a:pPr marL="0" indent="0">
              <a:buNone/>
            </a:pPr>
            <a:r>
              <a:rPr lang="en-US" dirty="0">
                <a:solidFill>
                  <a:schemeClr val="tx1"/>
                </a:solidFill>
                <a:latin typeface="Times New Roman" panose="02020603050405020304" pitchFamily="18" charset="0"/>
                <a:cs typeface="Times New Roman" panose="02020603050405020304" pitchFamily="18" charset="0"/>
              </a:rPr>
              <a:t>This lesson will contain discussions and exercises that will allow you to gain a better understanding of: </a:t>
            </a:r>
            <a:endParaRPr lang="en-US" dirty="0" smtClean="0">
              <a:solidFill>
                <a:schemeClr val="tx1"/>
              </a:solidFill>
              <a:latin typeface="Times New Roman" panose="02020603050405020304" pitchFamily="18" charset="0"/>
              <a:cs typeface="Times New Roman" panose="02020603050405020304" pitchFamily="18" charset="0"/>
            </a:endParaRPr>
          </a:p>
          <a:p>
            <a:pPr lvl="0">
              <a:buClrTx/>
            </a:pPr>
            <a:r>
              <a:rPr lang="en-US" sz="2400" dirty="0" smtClean="0">
                <a:solidFill>
                  <a:schemeClr val="tx1"/>
                </a:solidFill>
                <a:latin typeface="Times New Roman" panose="02020603050405020304" pitchFamily="18" charset="0"/>
                <a:cs typeface="Times New Roman" panose="02020603050405020304" pitchFamily="18" charset="0"/>
              </a:rPr>
              <a:t>Evaluate </a:t>
            </a:r>
            <a:r>
              <a:rPr lang="en-US" sz="2400" dirty="0">
                <a:solidFill>
                  <a:schemeClr val="tx1"/>
                </a:solidFill>
                <a:latin typeface="Times New Roman" panose="02020603050405020304" pitchFamily="18" charset="0"/>
                <a:cs typeface="Times New Roman" panose="02020603050405020304" pitchFamily="18" charset="0"/>
              </a:rPr>
              <a:t>the general information and the development for Claims for Service Connection for Radiogenic Diseases under 38 CFR 3.309(d)</a:t>
            </a:r>
          </a:p>
          <a:p>
            <a:pPr lvl="0">
              <a:buClrTx/>
            </a:pPr>
            <a:r>
              <a:rPr lang="en-US" sz="2400" dirty="0" smtClean="0">
                <a:solidFill>
                  <a:schemeClr val="tx1"/>
                </a:solidFill>
                <a:latin typeface="Times New Roman" panose="02020603050405020304" pitchFamily="18" charset="0"/>
                <a:cs typeface="Times New Roman" panose="02020603050405020304" pitchFamily="18" charset="0"/>
              </a:rPr>
              <a:t>Evaluate </a:t>
            </a:r>
            <a:r>
              <a:rPr lang="en-US" sz="2400" dirty="0">
                <a:solidFill>
                  <a:schemeClr val="tx1"/>
                </a:solidFill>
                <a:latin typeface="Times New Roman" panose="02020603050405020304" pitchFamily="18" charset="0"/>
                <a:cs typeface="Times New Roman" panose="02020603050405020304" pitchFamily="18" charset="0"/>
              </a:rPr>
              <a:t>the general information and the development for Claims for Service Connection for Disabilities resulting from Ionizing Radiation Exposure under 38 CFR 3.311</a:t>
            </a:r>
          </a:p>
          <a:p>
            <a:pPr lvl="0">
              <a:buClrTx/>
            </a:pPr>
            <a:r>
              <a:rPr lang="en-US" sz="2400" dirty="0" smtClean="0">
                <a:solidFill>
                  <a:schemeClr val="tx1"/>
                </a:solidFill>
                <a:latin typeface="Times New Roman" panose="02020603050405020304" pitchFamily="18" charset="0"/>
                <a:cs typeface="Times New Roman" panose="02020603050405020304" pitchFamily="18" charset="0"/>
              </a:rPr>
              <a:t>Determine </a:t>
            </a:r>
            <a:r>
              <a:rPr lang="en-US" sz="2400" dirty="0">
                <a:solidFill>
                  <a:schemeClr val="tx1"/>
                </a:solidFill>
                <a:latin typeface="Times New Roman" panose="02020603050405020304" pitchFamily="18" charset="0"/>
                <a:cs typeface="Times New Roman" panose="02020603050405020304" pitchFamily="18" charset="0"/>
              </a:rPr>
              <a:t>the basic criteria for radiation exposure claims</a:t>
            </a:r>
          </a:p>
          <a:p>
            <a:pPr>
              <a:lnSpc>
                <a:spcPct val="150000"/>
              </a:lnSpc>
              <a:buClr>
                <a:srgbClr val="1D3275"/>
              </a:buClr>
              <a:buFont typeface="Wingdings" pitchFamily="2" charset="2"/>
              <a:buNone/>
              <a:defRPr/>
            </a:pPr>
            <a:endParaRPr lang="en-US" kern="1200" dirty="0" smtClean="0">
              <a:latin typeface="Arial" pitchFamily="34" charset="0"/>
              <a:cs typeface="Arial" pitchFamily="34" charset="0"/>
            </a:endParaRPr>
          </a:p>
        </p:txBody>
      </p:sp>
      <p:sp>
        <p:nvSpPr>
          <p:cNvPr id="502786" name="Rectangle 2"/>
          <p:cNvSpPr>
            <a:spLocks noGrp="1" noChangeArrowheads="1"/>
          </p:cNvSpPr>
          <p:nvPr>
            <p:ph type="title"/>
          </p:nvPr>
        </p:nvSpPr>
        <p:spPr>
          <a:xfrm>
            <a:off x="1752600" y="0"/>
            <a:ext cx="6477000" cy="882650"/>
          </a:xfrm>
        </p:spPr>
        <p:txBody>
          <a:bodyPr/>
          <a:lstStyle/>
          <a:p>
            <a:pPr>
              <a:defRPr/>
            </a:pPr>
            <a:r>
              <a:rPr lang="en-US" dirty="0" smtClean="0">
                <a:solidFill>
                  <a:schemeClr val="tx1"/>
                </a:solidFill>
                <a:latin typeface="Times New Roman" panose="02020603050405020304" pitchFamily="18" charset="0"/>
                <a:cs typeface="Times New Roman" panose="02020603050405020304" pitchFamily="18" charset="0"/>
              </a:rPr>
              <a:t>Lesson Objectives</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0"/>
          </p:nvPr>
        </p:nvSpPr>
        <p:spPr/>
        <p:txBody>
          <a:bodyPr/>
          <a:lstStyle/>
          <a:p>
            <a:pPr>
              <a:defRPr/>
            </a:pPr>
            <a:fld id="{B0040767-0933-4FCD-BA96-20C01A13209F}" type="slidenum">
              <a:rPr lang="en-US" smtClean="0"/>
              <a:pPr>
                <a:defRPr/>
              </a:pPr>
              <a:t>3</a:t>
            </a:fld>
            <a:endParaRPr lang="en-US" dirty="0"/>
          </a:p>
        </p:txBody>
      </p:sp>
      <p:sp>
        <p:nvSpPr>
          <p:cNvPr id="4" name="Slide Number Placeholder 3"/>
          <p:cNvSpPr txBox="1">
            <a:spLocks noGrp="1"/>
          </p:cNvSpPr>
          <p:nvPr/>
        </p:nvSpPr>
        <p:spPr bwMode="auto">
          <a:xfrm>
            <a:off x="7924800" y="6356350"/>
            <a:ext cx="1219200" cy="457200"/>
          </a:xfrm>
          <a:prstGeom prst="rect">
            <a:avLst/>
          </a:prstGeom>
          <a:noFill/>
          <a:ln>
            <a:miter lim="800000"/>
            <a:headEnd/>
            <a:tailEnd/>
          </a:ln>
        </p:spPr>
        <p:txBody>
          <a:bodyPr lIns="92075" tIns="46038" rIns="92075" bIns="46038" anchor="ctr" anchorCtr="1"/>
          <a:lstStyle/>
          <a:p>
            <a:pPr algn="ctr" eaLnBrk="0" hangingPunct="0">
              <a:defRPr/>
            </a:pPr>
            <a:fld id="{A00CCE1D-ADEB-4F69-AED5-2CEAF2A3EE82}"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3</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5124" name="Rectangle 6"/>
          <p:cNvSpPr>
            <a:spLocks noGrp="1" noChangeArrowheads="1"/>
          </p:cNvSpPr>
          <p:nvPr>
            <p:ph type="body" idx="4294967295"/>
          </p:nvPr>
        </p:nvSpPr>
        <p:spPr>
          <a:xfrm>
            <a:off x="533400" y="1447800"/>
            <a:ext cx="8394700" cy="4800600"/>
          </a:xfrm>
        </p:spPr>
        <p:txBody>
          <a:bodyPr/>
          <a:lstStyle/>
          <a:p>
            <a:pPr>
              <a:lnSpc>
                <a:spcPct val="90000"/>
              </a:lnSpc>
              <a:buClr>
                <a:srgbClr val="1D3275"/>
              </a:buClr>
              <a:buFont typeface="Wingdings" pitchFamily="2" charset="2"/>
              <a:buNone/>
            </a:pPr>
            <a:endParaRPr lang="en-US" sz="1400" smtClean="0">
              <a:latin typeface="Arial" pitchFamily="34" charset="0"/>
              <a:cs typeface="Times New Roman" pitchFamily="18" charset="0"/>
            </a:endParaRPr>
          </a:p>
          <a:p>
            <a:pPr>
              <a:lnSpc>
                <a:spcPct val="150000"/>
              </a:lnSpc>
              <a:buClr>
                <a:srgbClr val="1D3275"/>
              </a:buClr>
              <a:buFont typeface="Wingdings" pitchFamily="2" charset="2"/>
              <a:buChar char="Ø"/>
            </a:pPr>
            <a:endParaRPr lang="en-US" sz="1400" smtClean="0">
              <a:latin typeface="Arial" pitchFamily="34" charset="0"/>
              <a:cs typeface="Microsoft Sans Serif" pitchFamily="34" charset="0"/>
            </a:endParaRPr>
          </a:p>
          <a:p>
            <a:pPr>
              <a:lnSpc>
                <a:spcPct val="90000"/>
              </a:lnSpc>
              <a:buClr>
                <a:srgbClr val="1D3275"/>
              </a:buClr>
              <a:buFont typeface="Wingdings" pitchFamily="2" charset="2"/>
              <a:buNone/>
            </a:pPr>
            <a:endParaRPr lang="en-US" sz="1200" smtClean="0">
              <a:latin typeface="Arial" pitchFamily="34" charset="0"/>
              <a:cs typeface="Times New Roman" pitchFamily="18" charset="0"/>
            </a:endParaRPr>
          </a:p>
        </p:txBody>
      </p:sp>
      <p:sp>
        <p:nvSpPr>
          <p:cNvPr id="5126" name="Rectangle 6"/>
          <p:cNvSpPr txBox="1">
            <a:spLocks noChangeArrowheads="1"/>
          </p:cNvSpPr>
          <p:nvPr/>
        </p:nvSpPr>
        <p:spPr bwMode="auto">
          <a:xfrm>
            <a:off x="533400" y="1447800"/>
            <a:ext cx="8382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ahoma" pitchFamily="34" charset="0"/>
              </a:defRPr>
            </a:lvl1pPr>
            <a:lvl2pPr marL="742950" indent="-285750" eaLnBrk="0" hangingPunct="0">
              <a:defRPr sz="3200">
                <a:solidFill>
                  <a:schemeClr val="tx1"/>
                </a:solidFill>
                <a:latin typeface="Tahoma" pitchFamily="34" charset="0"/>
              </a:defRPr>
            </a:lvl2pPr>
            <a:lvl3pPr marL="1143000" indent="-228600" eaLnBrk="0" hangingPunct="0">
              <a:defRPr sz="3200">
                <a:solidFill>
                  <a:schemeClr val="tx1"/>
                </a:solidFill>
                <a:latin typeface="Tahoma" pitchFamily="34" charset="0"/>
              </a:defRPr>
            </a:lvl3pPr>
            <a:lvl4pPr marL="1600200" indent="-228600" eaLnBrk="0" hangingPunct="0">
              <a:defRPr sz="3200">
                <a:solidFill>
                  <a:schemeClr val="tx1"/>
                </a:solidFill>
                <a:latin typeface="Tahoma" pitchFamily="34" charset="0"/>
              </a:defRPr>
            </a:lvl4pPr>
            <a:lvl5pPr marL="2057400" indent="-228600" eaLnBrk="0" hangingPunct="0">
              <a:defRPr sz="3200">
                <a:solidFill>
                  <a:schemeClr val="tx1"/>
                </a:solidFill>
                <a:latin typeface="Tahoma" pitchFamily="34" charset="0"/>
              </a:defRPr>
            </a:lvl5pPr>
            <a:lvl6pPr marL="2514600" indent="-228600" eaLnBrk="0" fontAlgn="base" hangingPunct="0">
              <a:spcBef>
                <a:spcPct val="0"/>
              </a:spcBef>
              <a:spcAft>
                <a:spcPct val="0"/>
              </a:spcAft>
              <a:defRPr sz="3200">
                <a:solidFill>
                  <a:schemeClr val="tx1"/>
                </a:solidFill>
                <a:latin typeface="Tahoma" pitchFamily="34" charset="0"/>
              </a:defRPr>
            </a:lvl6pPr>
            <a:lvl7pPr marL="2971800" indent="-228600" eaLnBrk="0" fontAlgn="base" hangingPunct="0">
              <a:spcBef>
                <a:spcPct val="0"/>
              </a:spcBef>
              <a:spcAft>
                <a:spcPct val="0"/>
              </a:spcAft>
              <a:defRPr sz="3200">
                <a:solidFill>
                  <a:schemeClr val="tx1"/>
                </a:solidFill>
                <a:latin typeface="Tahoma" pitchFamily="34" charset="0"/>
              </a:defRPr>
            </a:lvl7pPr>
            <a:lvl8pPr marL="3429000" indent="-228600" eaLnBrk="0" fontAlgn="base" hangingPunct="0">
              <a:spcBef>
                <a:spcPct val="0"/>
              </a:spcBef>
              <a:spcAft>
                <a:spcPct val="0"/>
              </a:spcAft>
              <a:defRPr sz="3200">
                <a:solidFill>
                  <a:schemeClr val="tx1"/>
                </a:solidFill>
                <a:latin typeface="Tahoma" pitchFamily="34" charset="0"/>
              </a:defRPr>
            </a:lvl8pPr>
            <a:lvl9pPr marL="3886200" indent="-228600" eaLnBrk="0" fontAlgn="base" hangingPunct="0">
              <a:spcBef>
                <a:spcPct val="0"/>
              </a:spcBef>
              <a:spcAft>
                <a:spcPct val="0"/>
              </a:spcAft>
              <a:defRPr sz="3200">
                <a:solidFill>
                  <a:schemeClr val="tx1"/>
                </a:solidFill>
                <a:latin typeface="Tahoma" pitchFamily="34" charset="0"/>
              </a:defRPr>
            </a:lvl9pPr>
          </a:lstStyle>
          <a:p>
            <a:pPr marL="342900" lvl="0" indent="-342900">
              <a:spcBef>
                <a:spcPts val="0"/>
              </a:spcBef>
              <a:spcAft>
                <a:spcPts val="0"/>
              </a:spcAft>
              <a:buFont typeface="Symbol"/>
              <a:buChar char=""/>
            </a:pPr>
            <a:r>
              <a:rPr lang="en-US" sz="2800" b="1" dirty="0">
                <a:latin typeface="Times New Roman"/>
                <a:ea typeface="Times New Roman"/>
                <a:hlinkClick r:id="rId2" action="ppaction://hlinkfile"/>
              </a:rPr>
              <a:t>38 CFR 3.309(d</a:t>
            </a:r>
            <a:r>
              <a:rPr lang="en-US" sz="2800" b="1" dirty="0" smtClean="0">
                <a:latin typeface="Times New Roman"/>
                <a:ea typeface="Times New Roman"/>
                <a:hlinkClick r:id="rId2" action="ppaction://hlinkfile"/>
              </a:rPr>
              <a:t>)</a:t>
            </a:r>
            <a:r>
              <a:rPr lang="en-US" sz="2800" b="1" dirty="0" smtClean="0">
                <a:latin typeface="Times New Roman"/>
                <a:ea typeface="Times New Roman"/>
              </a:rPr>
              <a:t>, </a:t>
            </a:r>
            <a:r>
              <a:rPr lang="en-US" sz="2800" dirty="0" smtClean="0">
                <a:latin typeface="Times New Roman"/>
                <a:ea typeface="Times New Roman"/>
              </a:rPr>
              <a:t>Disease Subject to Presumptive Service Connection</a:t>
            </a:r>
            <a:endParaRPr lang="en-US" sz="2800" dirty="0">
              <a:latin typeface="Times New Roman"/>
              <a:ea typeface="Times New Roman"/>
            </a:endParaRPr>
          </a:p>
          <a:p>
            <a:pPr marL="342900" lvl="0" indent="-342900">
              <a:spcBef>
                <a:spcPts val="0"/>
              </a:spcBef>
              <a:spcAft>
                <a:spcPts val="0"/>
              </a:spcAft>
              <a:buFont typeface="Symbol"/>
              <a:buChar char=""/>
            </a:pPr>
            <a:r>
              <a:rPr lang="en-US" sz="2800" b="1" dirty="0">
                <a:latin typeface="Times New Roman"/>
                <a:ea typeface="Times New Roman"/>
                <a:hlinkClick r:id="rId3" action="ppaction://hlinkfile"/>
              </a:rPr>
              <a:t>38 CFR </a:t>
            </a:r>
            <a:r>
              <a:rPr lang="en-US" sz="2800" b="1" dirty="0" smtClean="0">
                <a:latin typeface="Times New Roman"/>
                <a:ea typeface="Times New Roman"/>
                <a:hlinkClick r:id="rId3" action="ppaction://hlinkfile"/>
              </a:rPr>
              <a:t>3.311</a:t>
            </a:r>
            <a:r>
              <a:rPr lang="en-US" sz="2800" dirty="0" smtClean="0">
                <a:latin typeface="Times New Roman"/>
                <a:ea typeface="Times New Roman"/>
              </a:rPr>
              <a:t>,</a:t>
            </a:r>
            <a:r>
              <a:rPr lang="en-US" sz="2800" b="1" dirty="0" smtClean="0">
                <a:latin typeface="Times New Roman"/>
                <a:ea typeface="Times New Roman"/>
              </a:rPr>
              <a:t> </a:t>
            </a:r>
            <a:r>
              <a:rPr lang="en-US" sz="2800" dirty="0" smtClean="0">
                <a:latin typeface="Times New Roman"/>
                <a:ea typeface="Times New Roman"/>
              </a:rPr>
              <a:t>Claims Based on Exposure and Dose</a:t>
            </a:r>
            <a:endParaRPr lang="en-US" sz="2800" dirty="0">
              <a:latin typeface="Times New Roman"/>
              <a:ea typeface="Times New Roman"/>
            </a:endParaRPr>
          </a:p>
          <a:p>
            <a:pPr marL="342900" lvl="0" indent="-342900">
              <a:spcBef>
                <a:spcPts val="0"/>
              </a:spcBef>
              <a:spcAft>
                <a:spcPts val="0"/>
              </a:spcAft>
              <a:buFont typeface="Symbol"/>
              <a:buChar char=""/>
            </a:pPr>
            <a:r>
              <a:rPr lang="en-US" sz="2800" b="1" dirty="0">
                <a:latin typeface="Times New Roman"/>
                <a:ea typeface="Times New Roman"/>
                <a:hlinkClick r:id="rId4" action="ppaction://hlinkfile"/>
              </a:rPr>
              <a:t>38 CFR </a:t>
            </a:r>
            <a:r>
              <a:rPr lang="en-US" sz="2800" b="1" dirty="0" smtClean="0">
                <a:latin typeface="Times New Roman"/>
                <a:ea typeface="Times New Roman"/>
                <a:hlinkClick r:id="rId4" action="ppaction://hlinkfile"/>
              </a:rPr>
              <a:t>3.303</a:t>
            </a:r>
            <a:r>
              <a:rPr lang="en-US" sz="2800" dirty="0" smtClean="0">
                <a:latin typeface="Times New Roman"/>
                <a:ea typeface="Times New Roman"/>
              </a:rPr>
              <a:t>,</a:t>
            </a:r>
            <a:r>
              <a:rPr lang="en-US" sz="2800" b="1" dirty="0" smtClean="0">
                <a:latin typeface="Times New Roman"/>
                <a:ea typeface="Times New Roman"/>
              </a:rPr>
              <a:t> </a:t>
            </a:r>
            <a:r>
              <a:rPr lang="en-US" sz="2800" dirty="0" smtClean="0">
                <a:latin typeface="Times New Roman"/>
                <a:ea typeface="Times New Roman"/>
              </a:rPr>
              <a:t>Principles Relating to Service Connection</a:t>
            </a:r>
            <a:endParaRPr lang="en-US" sz="2800" dirty="0">
              <a:latin typeface="Times New Roman"/>
              <a:ea typeface="Times New Roman"/>
            </a:endParaRPr>
          </a:p>
          <a:p>
            <a:pPr marL="342900" lvl="0" indent="-342900">
              <a:spcBef>
                <a:spcPts val="0"/>
              </a:spcBef>
              <a:spcAft>
                <a:spcPts val="0"/>
              </a:spcAft>
              <a:buFont typeface="Symbol"/>
              <a:buChar char=""/>
            </a:pPr>
            <a:r>
              <a:rPr lang="en-US" sz="2800" b="1" dirty="0">
                <a:latin typeface="Times New Roman"/>
                <a:ea typeface="Times New Roman"/>
                <a:hlinkClick r:id="rId5" action="ppaction://hlinkfile"/>
              </a:rPr>
              <a:t>M21-1, Part </a:t>
            </a:r>
            <a:r>
              <a:rPr lang="en-US" sz="2800" b="1" dirty="0" smtClean="0">
                <a:latin typeface="Times New Roman"/>
                <a:ea typeface="Times New Roman"/>
                <a:hlinkClick r:id="rId5" action="ppaction://hlinkfile"/>
              </a:rPr>
              <a:t>IV.ii.1.B</a:t>
            </a:r>
            <a:r>
              <a:rPr lang="en-US" sz="2800" dirty="0">
                <a:latin typeface="Times New Roman"/>
                <a:ea typeface="Times New Roman"/>
              </a:rPr>
              <a:t>, Claims for Service Connection for Radiogenic Diseases Under 38 CFR 3.309(d) </a:t>
            </a:r>
          </a:p>
          <a:p>
            <a:pPr marL="342900" lvl="0" indent="-342900">
              <a:spcBef>
                <a:spcPts val="0"/>
              </a:spcBef>
              <a:spcAft>
                <a:spcPts val="0"/>
              </a:spcAft>
              <a:buFont typeface="Symbol"/>
              <a:buChar char=""/>
            </a:pPr>
            <a:r>
              <a:rPr lang="en-US" sz="2800" b="1" dirty="0" smtClean="0">
                <a:latin typeface="Times New Roman"/>
                <a:ea typeface="Times New Roman"/>
                <a:hlinkClick r:id="rId5" action="ppaction://hlinkfile"/>
              </a:rPr>
              <a:t>M21-1</a:t>
            </a:r>
            <a:r>
              <a:rPr lang="en-US" sz="2800" b="1" dirty="0">
                <a:latin typeface="Times New Roman"/>
                <a:ea typeface="Times New Roman"/>
                <a:hlinkClick r:id="rId5" action="ppaction://hlinkfile"/>
              </a:rPr>
              <a:t>, Part </a:t>
            </a:r>
            <a:r>
              <a:rPr lang="en-US" sz="2800" b="1" dirty="0" smtClean="0">
                <a:latin typeface="Times New Roman"/>
                <a:ea typeface="Times New Roman"/>
                <a:hlinkClick r:id="rId5" action="ppaction://hlinkfile"/>
              </a:rPr>
              <a:t>IV.ii.1.C</a:t>
            </a:r>
            <a:r>
              <a:rPr lang="en-US" sz="2800" dirty="0">
                <a:latin typeface="Times New Roman"/>
                <a:ea typeface="Times New Roman"/>
              </a:rPr>
              <a:t>, Claims for Service Connection (SC) for Disabilities Resulting from Ionizing Radiation Exposure Under 38 CFR 3.311 </a:t>
            </a:r>
          </a:p>
        </p:txBody>
      </p:sp>
      <p:sp>
        <p:nvSpPr>
          <p:cNvPr id="502786" name="Rectangle 2"/>
          <p:cNvSpPr>
            <a:spLocks noGrp="1" noChangeArrowheads="1"/>
          </p:cNvSpPr>
          <p:nvPr>
            <p:ph type="title" idx="4294967295"/>
          </p:nvPr>
        </p:nvSpPr>
        <p:spPr>
          <a:xfrm>
            <a:off x="1752600" y="0"/>
            <a:ext cx="6477000" cy="882650"/>
          </a:xfrm>
        </p:spPr>
        <p:txBody>
          <a:bodyPr/>
          <a:lstStyle/>
          <a:p>
            <a:pPr>
              <a:defRPr/>
            </a:pPr>
            <a:r>
              <a:rPr lang="en-US" dirty="0" smtClean="0">
                <a:latin typeface="Times New Roman" panose="02020603050405020304" pitchFamily="18" charset="0"/>
                <a:cs typeface="Times New Roman" panose="02020603050405020304" pitchFamily="18" charset="0"/>
              </a:rPr>
              <a:t>References</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hidden="1"/>
          <p:cNvSpPr>
            <a:spLocks noGrp="1"/>
          </p:cNvSpPr>
          <p:nvPr>
            <p:ph type="sldNum" sz="quarter" idx="10"/>
          </p:nvPr>
        </p:nvSpPr>
        <p:spPr/>
        <p:txBody>
          <a:bodyPr/>
          <a:lstStyle/>
          <a:p>
            <a:pPr>
              <a:defRPr/>
            </a:pPr>
            <a:fld id="{BA44DA10-E7DA-4D11-84EC-1518B97780F6}" type="slidenum">
              <a:rPr lang="en-US" smtClean="0"/>
              <a:pPr>
                <a:defRPr/>
              </a:pPr>
              <a:t>4</a:t>
            </a:fld>
            <a:endParaRPr lang="en-US" dirty="0"/>
          </a:p>
        </p:txBody>
      </p:sp>
      <p:sp>
        <p:nvSpPr>
          <p:cNvPr id="4" name="Slide Number Placeholder 3"/>
          <p:cNvSpPr txBox="1">
            <a:spLocks noGrp="1"/>
          </p:cNvSpPr>
          <p:nvPr/>
        </p:nvSpPr>
        <p:spPr bwMode="auto">
          <a:xfrm>
            <a:off x="7924800" y="6356350"/>
            <a:ext cx="1219200" cy="457200"/>
          </a:xfrm>
          <a:prstGeom prst="rect">
            <a:avLst/>
          </a:prstGeom>
          <a:noFill/>
          <a:ln>
            <a:miter lim="800000"/>
            <a:headEnd/>
            <a:tailEnd/>
          </a:ln>
        </p:spPr>
        <p:txBody>
          <a:bodyPr lIns="92075" tIns="46038" rIns="92075" bIns="46038" anchor="ctr" anchorCtr="1"/>
          <a:lstStyle/>
          <a:p>
            <a:pPr algn="ctr" eaLnBrk="0" hangingPunct="0">
              <a:defRPr/>
            </a:pPr>
            <a:fld id="{C49106BB-3664-4EC4-A861-38924082FD8C}"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4</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6148" name="Rectangle 3"/>
          <p:cNvSpPr>
            <a:spLocks noGrp="1" noChangeArrowheads="1"/>
          </p:cNvSpPr>
          <p:nvPr>
            <p:ph type="body" idx="4294967295"/>
          </p:nvPr>
        </p:nvSpPr>
        <p:spPr>
          <a:xfrm>
            <a:off x="533400" y="1447800"/>
            <a:ext cx="8458200" cy="4876800"/>
          </a:xfrm>
        </p:spPr>
        <p:txBody>
          <a:bodyPr/>
          <a:lstStyle/>
          <a:p>
            <a:pPr marL="0" indent="0" fontAlgn="auto" hangingPunct="1">
              <a:buNone/>
            </a:pPr>
            <a:r>
              <a:rPr lang="en-US" dirty="0">
                <a:solidFill>
                  <a:schemeClr val="tx1"/>
                </a:solidFill>
                <a:latin typeface="Times New Roman" panose="02020603050405020304" pitchFamily="18" charset="0"/>
                <a:cs typeface="Times New Roman" panose="02020603050405020304" pitchFamily="18" charset="0"/>
              </a:rPr>
              <a:t>A Veteran may be eligible for </a:t>
            </a:r>
            <a:r>
              <a:rPr lang="en-US" dirty="0" smtClean="0">
                <a:solidFill>
                  <a:schemeClr val="tx1"/>
                </a:solidFill>
                <a:latin typeface="Times New Roman" panose="02020603050405020304" pitchFamily="18" charset="0"/>
                <a:cs typeface="Times New Roman" panose="02020603050405020304" pitchFamily="18" charset="0"/>
              </a:rPr>
              <a:t>presumptive service connection if </a:t>
            </a:r>
            <a:r>
              <a:rPr lang="en-US" dirty="0">
                <a:solidFill>
                  <a:schemeClr val="tx1"/>
                </a:solidFill>
                <a:latin typeface="Times New Roman" panose="02020603050405020304" pitchFamily="18" charset="0"/>
                <a:cs typeface="Times New Roman" panose="02020603050405020304" pitchFamily="18" charset="0"/>
              </a:rPr>
              <a:t>he/she participated in one of the following </a:t>
            </a:r>
            <a:r>
              <a:rPr lang="en-US" dirty="0" smtClean="0">
                <a:solidFill>
                  <a:schemeClr val="tx1"/>
                </a:solidFill>
                <a:latin typeface="Times New Roman" panose="02020603050405020304" pitchFamily="18" charset="0"/>
                <a:cs typeface="Times New Roman" panose="02020603050405020304" pitchFamily="18" charset="0"/>
              </a:rPr>
              <a:t>Radiation-Risk </a:t>
            </a:r>
            <a:r>
              <a:rPr lang="en-US" dirty="0">
                <a:solidFill>
                  <a:schemeClr val="tx1"/>
                </a:solidFill>
                <a:latin typeface="Times New Roman" panose="02020603050405020304" pitchFamily="18" charset="0"/>
                <a:cs typeface="Times New Roman" panose="02020603050405020304" pitchFamily="18" charset="0"/>
              </a:rPr>
              <a:t>A</a:t>
            </a:r>
            <a:r>
              <a:rPr lang="en-US" dirty="0" smtClean="0">
                <a:solidFill>
                  <a:schemeClr val="tx1"/>
                </a:solidFill>
                <a:latin typeface="Times New Roman" panose="02020603050405020304" pitchFamily="18" charset="0"/>
                <a:cs typeface="Times New Roman" panose="02020603050405020304" pitchFamily="18" charset="0"/>
              </a:rPr>
              <a:t>ctivities:</a:t>
            </a:r>
            <a:endParaRPr lang="en-US" dirty="0">
              <a:solidFill>
                <a:schemeClr val="tx1"/>
              </a:solidFill>
              <a:latin typeface="Times New Roman" panose="02020603050405020304" pitchFamily="18" charset="0"/>
              <a:cs typeface="Times New Roman" panose="02020603050405020304" pitchFamily="18" charset="0"/>
            </a:endParaRPr>
          </a:p>
          <a:p>
            <a:pPr lvl="0" fontAlgn="auto" hangingPunct="1">
              <a:buClrTx/>
            </a:pPr>
            <a:r>
              <a:rPr lang="en-US" dirty="0">
                <a:solidFill>
                  <a:schemeClr val="tx1"/>
                </a:solidFill>
                <a:latin typeface="Times New Roman" panose="02020603050405020304" pitchFamily="18" charset="0"/>
                <a:cs typeface="Times New Roman" panose="02020603050405020304" pitchFamily="18" charset="0"/>
              </a:rPr>
              <a:t>internment as a former </a:t>
            </a:r>
            <a:r>
              <a:rPr lang="en-US" dirty="0" smtClean="0">
                <a:solidFill>
                  <a:schemeClr val="tx1"/>
                </a:solidFill>
                <a:latin typeface="Times New Roman" panose="02020603050405020304" pitchFamily="18" charset="0"/>
                <a:cs typeface="Times New Roman" panose="02020603050405020304" pitchFamily="18" charset="0"/>
              </a:rPr>
              <a:t>Prisoner Of War </a:t>
            </a:r>
            <a:r>
              <a:rPr lang="en-US" dirty="0">
                <a:solidFill>
                  <a:schemeClr val="tx1"/>
                </a:solidFill>
                <a:latin typeface="Times New Roman" panose="02020603050405020304" pitchFamily="18" charset="0"/>
                <a:cs typeface="Times New Roman" panose="02020603050405020304" pitchFamily="18" charset="0"/>
              </a:rPr>
              <a:t>(FPOW) in Japan</a:t>
            </a:r>
          </a:p>
          <a:p>
            <a:pPr lvl="0" fontAlgn="auto" hangingPunct="1">
              <a:buClrTx/>
            </a:pPr>
            <a:r>
              <a:rPr lang="en-US" dirty="0">
                <a:solidFill>
                  <a:schemeClr val="tx1"/>
                </a:solidFill>
                <a:latin typeface="Times New Roman" panose="02020603050405020304" pitchFamily="18" charset="0"/>
                <a:cs typeface="Times New Roman" panose="02020603050405020304" pitchFamily="18" charset="0"/>
              </a:rPr>
              <a:t>post-war occupation of Hiroshima or Nagasaki</a:t>
            </a:r>
          </a:p>
          <a:p>
            <a:pPr lvl="0" fontAlgn="auto" hangingPunct="1">
              <a:buClrTx/>
            </a:pPr>
            <a:r>
              <a:rPr lang="en-US" dirty="0">
                <a:solidFill>
                  <a:schemeClr val="tx1"/>
                </a:solidFill>
                <a:latin typeface="Times New Roman" panose="02020603050405020304" pitchFamily="18" charset="0"/>
                <a:cs typeface="Times New Roman" panose="02020603050405020304" pitchFamily="18" charset="0"/>
              </a:rPr>
              <a:t>participation in atmospheric nuclear weapons </a:t>
            </a:r>
            <a:r>
              <a:rPr lang="en-US" dirty="0" smtClean="0">
                <a:solidFill>
                  <a:schemeClr val="tx1"/>
                </a:solidFill>
                <a:latin typeface="Times New Roman" panose="02020603050405020304" pitchFamily="18" charset="0"/>
                <a:cs typeface="Times New Roman" panose="02020603050405020304" pitchFamily="18" charset="0"/>
              </a:rPr>
              <a:t>testing</a:t>
            </a:r>
            <a:endParaRPr lang="en-US" dirty="0">
              <a:solidFill>
                <a:schemeClr val="tx1"/>
              </a:solidFill>
              <a:latin typeface="Times New Roman" panose="02020603050405020304" pitchFamily="18" charset="0"/>
              <a:cs typeface="Times New Roman" panose="02020603050405020304" pitchFamily="18" charset="0"/>
            </a:endParaRPr>
          </a:p>
        </p:txBody>
      </p:sp>
      <p:sp>
        <p:nvSpPr>
          <p:cNvPr id="504834" name="Rectangle 2"/>
          <p:cNvSpPr>
            <a:spLocks noGrp="1" noChangeArrowheads="1"/>
          </p:cNvSpPr>
          <p:nvPr>
            <p:ph type="title" idx="4294967295"/>
          </p:nvPr>
        </p:nvSpPr>
        <p:spPr>
          <a:xfrm>
            <a:off x="1752600" y="38100"/>
            <a:ext cx="6477000" cy="882650"/>
          </a:xfrm>
        </p:spPr>
        <p:txBody>
          <a:bodyPr/>
          <a:lstStyle/>
          <a:p>
            <a:pPr>
              <a:defRPr/>
            </a:pPr>
            <a:r>
              <a:rPr lang="en-US" dirty="0" smtClean="0">
                <a:solidFill>
                  <a:schemeClr val="tx1"/>
                </a:solidFill>
                <a:latin typeface="Times New Roman" panose="02020603050405020304" pitchFamily="18" charset="0"/>
                <a:cs typeface="Times New Roman" panose="02020603050405020304" pitchFamily="18" charset="0"/>
              </a:rPr>
              <a:t>Types of Exposures Under 38 CFR 3.309(d)</a:t>
            </a:r>
            <a:endParaRPr lang="en-US" dirty="0" smtClean="0">
              <a:solidFill>
                <a:schemeClr val="tx1"/>
              </a:solidFill>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hidden="1"/>
          <p:cNvSpPr>
            <a:spLocks noGrp="1"/>
          </p:cNvSpPr>
          <p:nvPr>
            <p:ph type="sldNum" sz="quarter" idx="10"/>
          </p:nvPr>
        </p:nvSpPr>
        <p:spPr/>
        <p:txBody>
          <a:bodyPr/>
          <a:lstStyle/>
          <a:p>
            <a:pPr>
              <a:defRPr/>
            </a:pPr>
            <a:fld id="{BA44DA10-E7DA-4D11-84EC-1518B97780F6}" type="slidenum">
              <a:rPr lang="en-US" smtClean="0"/>
              <a:pPr>
                <a:defRPr/>
              </a:pPr>
              <a:t>5</a:t>
            </a:fld>
            <a:endParaRPr lang="en-US" dirty="0"/>
          </a:p>
        </p:txBody>
      </p:sp>
      <p:sp>
        <p:nvSpPr>
          <p:cNvPr id="4" name="Slide Number Placeholder 3"/>
          <p:cNvSpPr txBox="1">
            <a:spLocks noGrp="1"/>
          </p:cNvSpPr>
          <p:nvPr/>
        </p:nvSpPr>
        <p:spPr bwMode="auto">
          <a:xfrm>
            <a:off x="7924800" y="6356350"/>
            <a:ext cx="1219200" cy="457200"/>
          </a:xfrm>
          <a:prstGeom prst="rect">
            <a:avLst/>
          </a:prstGeom>
          <a:noFill/>
          <a:ln>
            <a:miter lim="800000"/>
            <a:headEnd/>
            <a:tailEnd/>
          </a:ln>
        </p:spPr>
        <p:txBody>
          <a:bodyPr lIns="92075" tIns="46038" rIns="92075" bIns="46038" anchor="ctr" anchorCtr="1"/>
          <a:lstStyle/>
          <a:p>
            <a:pPr algn="ctr" eaLnBrk="0" hangingPunct="0">
              <a:defRPr/>
            </a:pPr>
            <a:fld id="{C49106BB-3664-4EC4-A861-38924082FD8C}"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5</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6148" name="Rectangle 3"/>
          <p:cNvSpPr>
            <a:spLocks noGrp="1" noChangeArrowheads="1"/>
          </p:cNvSpPr>
          <p:nvPr>
            <p:ph type="body" idx="4294967295"/>
          </p:nvPr>
        </p:nvSpPr>
        <p:spPr>
          <a:xfrm>
            <a:off x="533400" y="1447800"/>
            <a:ext cx="8458200" cy="4876800"/>
          </a:xfrm>
        </p:spPr>
        <p:txBody>
          <a:bodyPr/>
          <a:lstStyle/>
          <a:p>
            <a:pPr lvl="0" fontAlgn="auto" hangingPunct="1">
              <a:buClrTx/>
            </a:pPr>
            <a:r>
              <a:rPr lang="en-US" dirty="0">
                <a:solidFill>
                  <a:schemeClr val="tx1"/>
                </a:solidFill>
                <a:latin typeface="Times New Roman" panose="02020603050405020304" pitchFamily="18" charset="0"/>
                <a:cs typeface="Times New Roman" panose="02020603050405020304" pitchFamily="18" charset="0"/>
              </a:rPr>
              <a:t>participation in underground nuclear weapons testing at Amchitka Island, Alaska, or</a:t>
            </a:r>
          </a:p>
          <a:p>
            <a:pPr lvl="0" fontAlgn="auto" hangingPunct="1">
              <a:buClrTx/>
            </a:pPr>
            <a:r>
              <a:rPr lang="en-US" dirty="0">
                <a:solidFill>
                  <a:schemeClr val="tx1"/>
                </a:solidFill>
                <a:latin typeface="Times New Roman" panose="02020603050405020304" pitchFamily="18" charset="0"/>
                <a:cs typeface="Times New Roman" panose="02020603050405020304" pitchFamily="18" charset="0"/>
              </a:rPr>
              <a:t>assignment to a gaseous diffusion plant at</a:t>
            </a:r>
          </a:p>
          <a:p>
            <a:pPr lvl="1" fontAlgn="auto" hangingPunct="1">
              <a:buFont typeface="Arial" panose="020B0604020202020204" pitchFamily="34" charset="0"/>
              <a:buChar char="•"/>
            </a:pPr>
            <a:r>
              <a:rPr lang="en-US" sz="2800" dirty="0">
                <a:solidFill>
                  <a:schemeClr val="tx1"/>
                </a:solidFill>
                <a:latin typeface="Times New Roman" panose="02020603050405020304" pitchFamily="18" charset="0"/>
                <a:cs typeface="Times New Roman" panose="02020603050405020304" pitchFamily="18" charset="0"/>
              </a:rPr>
              <a:t>Paducah, Kentucky</a:t>
            </a:r>
          </a:p>
          <a:p>
            <a:pPr lvl="1" fontAlgn="auto" hangingPunct="1">
              <a:buFont typeface="Arial" panose="020B0604020202020204" pitchFamily="34" charset="0"/>
              <a:buChar char="•"/>
            </a:pPr>
            <a:r>
              <a:rPr lang="en-US" sz="2800" dirty="0">
                <a:solidFill>
                  <a:schemeClr val="tx1"/>
                </a:solidFill>
                <a:latin typeface="Times New Roman" panose="02020603050405020304" pitchFamily="18" charset="0"/>
                <a:cs typeface="Times New Roman" panose="02020603050405020304" pitchFamily="18" charset="0"/>
              </a:rPr>
              <a:t>Portsmouth, Ohio, or</a:t>
            </a:r>
          </a:p>
          <a:p>
            <a:pPr>
              <a:buClrTx/>
            </a:pPr>
            <a:r>
              <a:rPr lang="en-US" dirty="0">
                <a:solidFill>
                  <a:schemeClr val="tx1"/>
                </a:solidFill>
                <a:latin typeface="Times New Roman" panose="02020603050405020304" pitchFamily="18" charset="0"/>
                <a:cs typeface="Times New Roman" panose="02020603050405020304" pitchFamily="18" charset="0"/>
              </a:rPr>
              <a:t>area K25 at Oakridge, Tennessee</a:t>
            </a:r>
          </a:p>
        </p:txBody>
      </p:sp>
      <p:sp>
        <p:nvSpPr>
          <p:cNvPr id="504834" name="Rectangle 2"/>
          <p:cNvSpPr>
            <a:spLocks noGrp="1" noChangeArrowheads="1"/>
          </p:cNvSpPr>
          <p:nvPr>
            <p:ph type="title" idx="4294967295"/>
          </p:nvPr>
        </p:nvSpPr>
        <p:spPr>
          <a:xfrm>
            <a:off x="1752600" y="76200"/>
            <a:ext cx="6477000" cy="882650"/>
          </a:xfrm>
        </p:spPr>
        <p:txBody>
          <a:bodyPr/>
          <a:lstStyle/>
          <a:p>
            <a:pPr>
              <a:defRPr/>
            </a:pPr>
            <a:r>
              <a:rPr lang="en-US" dirty="0" smtClean="0">
                <a:solidFill>
                  <a:schemeClr val="tx1"/>
                </a:solidFill>
                <a:latin typeface="Times New Roman" panose="02020603050405020304" pitchFamily="18" charset="0"/>
                <a:cs typeface="Times New Roman" panose="02020603050405020304" pitchFamily="18" charset="0"/>
              </a:rPr>
              <a:t>Types of Exposures Under 38 CFR 3.309(d), cont’d</a:t>
            </a:r>
            <a:endParaRPr lang="en-US" dirty="0" smtClean="0">
              <a:solidFill>
                <a:schemeClr val="tx1"/>
              </a:solidFill>
            </a:endParaRPr>
          </a:p>
        </p:txBody>
      </p:sp>
    </p:spTree>
    <p:extLst>
      <p:ext uri="{BB962C8B-B14F-4D97-AF65-F5344CB8AC3E}">
        <p14:creationId xmlns:p14="http://schemas.microsoft.com/office/powerpoint/2010/main" val="3430310799"/>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hidden="1"/>
          <p:cNvSpPr>
            <a:spLocks noGrp="1"/>
          </p:cNvSpPr>
          <p:nvPr>
            <p:ph type="sldNum" sz="quarter" idx="10"/>
          </p:nvPr>
        </p:nvSpPr>
        <p:spPr/>
        <p:txBody>
          <a:bodyPr/>
          <a:lstStyle/>
          <a:p>
            <a:pPr>
              <a:defRPr/>
            </a:pPr>
            <a:fld id="{BA44DA10-E7DA-4D11-84EC-1518B97780F6}" type="slidenum">
              <a:rPr lang="en-US" smtClean="0"/>
              <a:pPr>
                <a:defRPr/>
              </a:pPr>
              <a:t>6</a:t>
            </a:fld>
            <a:endParaRPr lang="en-US" dirty="0"/>
          </a:p>
        </p:txBody>
      </p:sp>
      <p:sp>
        <p:nvSpPr>
          <p:cNvPr id="4" name="Slide Number Placeholder 3"/>
          <p:cNvSpPr txBox="1">
            <a:spLocks noGrp="1"/>
          </p:cNvSpPr>
          <p:nvPr/>
        </p:nvSpPr>
        <p:spPr bwMode="auto">
          <a:xfrm>
            <a:off x="7924800" y="6356350"/>
            <a:ext cx="1219200" cy="457200"/>
          </a:xfrm>
          <a:prstGeom prst="rect">
            <a:avLst/>
          </a:prstGeom>
          <a:noFill/>
          <a:ln>
            <a:miter lim="800000"/>
            <a:headEnd/>
            <a:tailEnd/>
          </a:ln>
        </p:spPr>
        <p:txBody>
          <a:bodyPr lIns="92075" tIns="46038" rIns="92075" bIns="46038" anchor="ctr" anchorCtr="1"/>
          <a:lstStyle/>
          <a:p>
            <a:pPr algn="ctr" eaLnBrk="0" hangingPunct="0">
              <a:defRPr/>
            </a:pPr>
            <a:fld id="{C49106BB-3664-4EC4-A861-38924082FD8C}"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6</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6148" name="Rectangle 3"/>
          <p:cNvSpPr>
            <a:spLocks noGrp="1" noChangeArrowheads="1"/>
          </p:cNvSpPr>
          <p:nvPr>
            <p:ph type="body" idx="4294967295"/>
          </p:nvPr>
        </p:nvSpPr>
        <p:spPr>
          <a:xfrm>
            <a:off x="533400" y="1447800"/>
            <a:ext cx="8458200" cy="4876800"/>
          </a:xfrm>
        </p:spPr>
        <p:txBody>
          <a:bodyPr/>
          <a:lstStyle/>
          <a:p>
            <a:pPr marL="0" indent="0" fontAlgn="auto" hangingPunct="1">
              <a:buNone/>
            </a:pPr>
            <a:r>
              <a:rPr lang="en-US" dirty="0">
                <a:solidFill>
                  <a:schemeClr val="tx1"/>
                </a:solidFill>
                <a:latin typeface="Times New Roman" panose="02020603050405020304" pitchFamily="18" charset="0"/>
                <a:cs typeface="Times New Roman" panose="02020603050405020304" pitchFamily="18" charset="0"/>
              </a:rPr>
              <a:t>Veteran must have been exposed to 38 CFR 3.311 ionizing radiation as a result of participation </a:t>
            </a:r>
            <a:r>
              <a:rPr lang="en-US" dirty="0" smtClean="0">
                <a:solidFill>
                  <a:schemeClr val="tx1"/>
                </a:solidFill>
                <a:latin typeface="Times New Roman" panose="02020603050405020304" pitchFamily="18" charset="0"/>
                <a:cs typeface="Times New Roman" panose="02020603050405020304" pitchFamily="18" charset="0"/>
              </a:rPr>
              <a:t>in:</a:t>
            </a:r>
          </a:p>
          <a:p>
            <a:pPr fontAlgn="auto" hangingPunct="1">
              <a:buClrTx/>
            </a:pPr>
            <a:r>
              <a:rPr lang="en-US" sz="2800" dirty="0" smtClean="0">
                <a:solidFill>
                  <a:schemeClr val="tx1"/>
                </a:solidFill>
                <a:latin typeface="Times New Roman" panose="02020603050405020304" pitchFamily="18" charset="0"/>
                <a:cs typeface="Times New Roman" panose="02020603050405020304" pitchFamily="18" charset="0"/>
              </a:rPr>
              <a:t>atmospheric </a:t>
            </a:r>
            <a:r>
              <a:rPr lang="en-US" sz="2800" dirty="0">
                <a:solidFill>
                  <a:schemeClr val="tx1"/>
                </a:solidFill>
                <a:latin typeface="Times New Roman" panose="02020603050405020304" pitchFamily="18" charset="0"/>
                <a:cs typeface="Times New Roman" panose="02020603050405020304" pitchFamily="18" charset="0"/>
              </a:rPr>
              <a:t>testing of nuclear </a:t>
            </a:r>
            <a:r>
              <a:rPr lang="en-US" sz="2800" dirty="0" smtClean="0">
                <a:solidFill>
                  <a:schemeClr val="tx1"/>
                </a:solidFill>
                <a:latin typeface="Times New Roman" panose="02020603050405020304" pitchFamily="18" charset="0"/>
                <a:cs typeface="Times New Roman" panose="02020603050405020304" pitchFamily="18" charset="0"/>
              </a:rPr>
              <a:t>weapons</a:t>
            </a:r>
          </a:p>
          <a:p>
            <a:pPr fontAlgn="auto" hangingPunct="1">
              <a:buClrTx/>
            </a:pPr>
            <a:r>
              <a:rPr lang="en-US" sz="2800" dirty="0" smtClean="0">
                <a:solidFill>
                  <a:schemeClr val="tx1"/>
                </a:solidFill>
                <a:latin typeface="Times New Roman" panose="02020603050405020304" pitchFamily="18" charset="0"/>
                <a:cs typeface="Times New Roman" panose="02020603050405020304" pitchFamily="18" charset="0"/>
              </a:rPr>
              <a:t>the </a:t>
            </a:r>
            <a:r>
              <a:rPr lang="en-US" sz="2800" dirty="0">
                <a:solidFill>
                  <a:schemeClr val="tx1"/>
                </a:solidFill>
                <a:latin typeface="Times New Roman" panose="02020603050405020304" pitchFamily="18" charset="0"/>
                <a:cs typeface="Times New Roman" panose="02020603050405020304" pitchFamily="18" charset="0"/>
              </a:rPr>
              <a:t>occupation of Hiroshima or Nagasaki, Japan from September 1945 until July 1946, or</a:t>
            </a:r>
          </a:p>
          <a:p>
            <a:pPr>
              <a:buClrTx/>
            </a:pPr>
            <a:r>
              <a:rPr lang="en-US" dirty="0">
                <a:solidFill>
                  <a:schemeClr val="tx1"/>
                </a:solidFill>
                <a:latin typeface="Times New Roman" panose="02020603050405020304" pitchFamily="18" charset="0"/>
                <a:cs typeface="Times New Roman" panose="02020603050405020304" pitchFamily="18" charset="0"/>
              </a:rPr>
              <a:t>other radiation-risk activities as claimed</a:t>
            </a:r>
          </a:p>
        </p:txBody>
      </p:sp>
      <p:sp>
        <p:nvSpPr>
          <p:cNvPr id="504834" name="Rectangle 2"/>
          <p:cNvSpPr>
            <a:spLocks noGrp="1" noChangeArrowheads="1"/>
          </p:cNvSpPr>
          <p:nvPr>
            <p:ph type="title" idx="4294967295"/>
          </p:nvPr>
        </p:nvSpPr>
        <p:spPr>
          <a:xfrm>
            <a:off x="1752600" y="76200"/>
            <a:ext cx="6477000" cy="882650"/>
          </a:xfrm>
        </p:spPr>
        <p:txBody>
          <a:bodyPr/>
          <a:lstStyle/>
          <a:p>
            <a:pPr>
              <a:defRPr/>
            </a:pPr>
            <a:r>
              <a:rPr lang="en-US" dirty="0" smtClean="0">
                <a:solidFill>
                  <a:schemeClr val="tx1"/>
                </a:solidFill>
                <a:latin typeface="Times New Roman" panose="02020603050405020304" pitchFamily="18" charset="0"/>
                <a:cs typeface="Times New Roman" panose="02020603050405020304" pitchFamily="18" charset="0"/>
              </a:rPr>
              <a:t>Types of Exposures Under 38 CFR 3.311</a:t>
            </a:r>
            <a:endParaRPr lang="en-US" dirty="0" smtClean="0">
              <a:solidFill>
                <a:schemeClr val="tx1"/>
              </a:solidFill>
            </a:endParaRPr>
          </a:p>
        </p:txBody>
      </p:sp>
    </p:spTree>
    <p:extLst>
      <p:ext uri="{BB962C8B-B14F-4D97-AF65-F5344CB8AC3E}">
        <p14:creationId xmlns:p14="http://schemas.microsoft.com/office/powerpoint/2010/main" val="3049058814"/>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hidden="1"/>
          <p:cNvSpPr>
            <a:spLocks noGrp="1"/>
          </p:cNvSpPr>
          <p:nvPr>
            <p:ph type="sldNum" sz="quarter" idx="10"/>
          </p:nvPr>
        </p:nvSpPr>
        <p:spPr/>
        <p:txBody>
          <a:bodyPr/>
          <a:lstStyle/>
          <a:p>
            <a:pPr>
              <a:defRPr/>
            </a:pPr>
            <a:fld id="{BA44DA10-E7DA-4D11-84EC-1518B97780F6}" type="slidenum">
              <a:rPr lang="en-US" smtClean="0"/>
              <a:pPr>
                <a:defRPr/>
              </a:pPr>
              <a:t>7</a:t>
            </a:fld>
            <a:endParaRPr lang="en-US" dirty="0"/>
          </a:p>
        </p:txBody>
      </p:sp>
      <p:sp>
        <p:nvSpPr>
          <p:cNvPr id="4" name="Slide Number Placeholder 3"/>
          <p:cNvSpPr txBox="1">
            <a:spLocks noGrp="1"/>
          </p:cNvSpPr>
          <p:nvPr/>
        </p:nvSpPr>
        <p:spPr bwMode="auto">
          <a:xfrm>
            <a:off x="7924800" y="6356350"/>
            <a:ext cx="1219200" cy="457200"/>
          </a:xfrm>
          <a:prstGeom prst="rect">
            <a:avLst/>
          </a:prstGeom>
          <a:noFill/>
          <a:ln>
            <a:miter lim="800000"/>
            <a:headEnd/>
            <a:tailEnd/>
          </a:ln>
        </p:spPr>
        <p:txBody>
          <a:bodyPr lIns="92075" tIns="46038" rIns="92075" bIns="46038" anchor="ctr" anchorCtr="1"/>
          <a:lstStyle/>
          <a:p>
            <a:pPr algn="ctr" eaLnBrk="0" hangingPunct="0">
              <a:defRPr/>
            </a:pPr>
            <a:fld id="{C49106BB-3664-4EC4-A861-38924082FD8C}"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7</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6148" name="Rectangle 3"/>
          <p:cNvSpPr>
            <a:spLocks noGrp="1" noChangeArrowheads="1"/>
          </p:cNvSpPr>
          <p:nvPr>
            <p:ph type="body" idx="4294967295"/>
          </p:nvPr>
        </p:nvSpPr>
        <p:spPr>
          <a:xfrm>
            <a:off x="533400" y="1447800"/>
            <a:ext cx="8458200" cy="4876800"/>
          </a:xfrm>
        </p:spPr>
        <p:txBody>
          <a:bodyPr/>
          <a:lstStyle/>
          <a:p>
            <a:pPr marL="0" indent="0">
              <a:buClrTx/>
              <a:buNone/>
            </a:pPr>
            <a:r>
              <a:rPr lang="en-US" dirty="0" smtClean="0">
                <a:solidFill>
                  <a:schemeClr val="tx1"/>
                </a:solidFill>
                <a:latin typeface="Times New Roman" panose="02020603050405020304" pitchFamily="18" charset="0"/>
                <a:cs typeface="Times New Roman" panose="02020603050405020304" pitchFamily="18" charset="0"/>
              </a:rPr>
              <a:t>If the claimed disability or disease is not one associated with radiation exposure under 38 CFR 3.309(d) or 38 CFR 3.311, consider the disability or disease for direct service connection under 38 CFR 3.303</a:t>
            </a:r>
          </a:p>
          <a:p>
            <a:pPr>
              <a:buClrTx/>
            </a:pPr>
            <a:endParaRPr lang="en-US" dirty="0">
              <a:solidFill>
                <a:schemeClr val="tx1"/>
              </a:solidFill>
              <a:latin typeface="Times New Roman" panose="02020603050405020304" pitchFamily="18" charset="0"/>
              <a:cs typeface="Times New Roman" panose="02020603050405020304" pitchFamily="18" charset="0"/>
            </a:endParaRPr>
          </a:p>
          <a:p>
            <a:pPr marL="0" indent="0">
              <a:buClrTx/>
              <a:buNone/>
            </a:pPr>
            <a:endParaRPr lang="en-US" dirty="0">
              <a:solidFill>
                <a:schemeClr val="tx1"/>
              </a:solidFill>
              <a:latin typeface="Times New Roman" panose="02020603050405020304" pitchFamily="18" charset="0"/>
              <a:cs typeface="Times New Roman" panose="02020603050405020304" pitchFamily="18" charset="0"/>
            </a:endParaRPr>
          </a:p>
        </p:txBody>
      </p:sp>
      <p:sp>
        <p:nvSpPr>
          <p:cNvPr id="504834" name="Rectangle 2"/>
          <p:cNvSpPr>
            <a:spLocks noGrp="1" noChangeArrowheads="1"/>
          </p:cNvSpPr>
          <p:nvPr>
            <p:ph type="title" idx="4294967295"/>
          </p:nvPr>
        </p:nvSpPr>
        <p:spPr>
          <a:xfrm>
            <a:off x="1752600" y="76200"/>
            <a:ext cx="6477000" cy="882650"/>
          </a:xfrm>
        </p:spPr>
        <p:txBody>
          <a:bodyPr/>
          <a:lstStyle/>
          <a:p>
            <a:pPr>
              <a:defRPr/>
            </a:pPr>
            <a:r>
              <a:rPr lang="en-US" dirty="0" smtClean="0">
                <a:solidFill>
                  <a:schemeClr val="tx1"/>
                </a:solidFill>
                <a:latin typeface="Times New Roman" panose="02020603050405020304" pitchFamily="18" charset="0"/>
                <a:cs typeface="Times New Roman" panose="02020603050405020304" pitchFamily="18" charset="0"/>
              </a:rPr>
              <a:t>All Other Claims</a:t>
            </a:r>
            <a:endParaRPr lang="en-US" dirty="0" smtClean="0">
              <a:solidFill>
                <a:schemeClr val="tx1"/>
              </a:solidFill>
            </a:endParaRPr>
          </a:p>
        </p:txBody>
      </p:sp>
    </p:spTree>
    <p:extLst>
      <p:ext uri="{BB962C8B-B14F-4D97-AF65-F5344CB8AC3E}">
        <p14:creationId xmlns:p14="http://schemas.microsoft.com/office/powerpoint/2010/main" val="3150948390"/>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hidden="1"/>
          <p:cNvSpPr>
            <a:spLocks noGrp="1"/>
          </p:cNvSpPr>
          <p:nvPr>
            <p:ph type="sldNum" sz="quarter" idx="10"/>
          </p:nvPr>
        </p:nvSpPr>
        <p:spPr/>
        <p:txBody>
          <a:bodyPr/>
          <a:lstStyle/>
          <a:p>
            <a:pPr>
              <a:defRPr/>
            </a:pPr>
            <a:fld id="{BA44DA10-E7DA-4D11-84EC-1518B97780F6}" type="slidenum">
              <a:rPr lang="en-US" smtClean="0"/>
              <a:pPr>
                <a:defRPr/>
              </a:pPr>
              <a:t>8</a:t>
            </a:fld>
            <a:endParaRPr lang="en-US" dirty="0"/>
          </a:p>
        </p:txBody>
      </p:sp>
      <p:sp>
        <p:nvSpPr>
          <p:cNvPr id="4" name="Slide Number Placeholder 3"/>
          <p:cNvSpPr txBox="1">
            <a:spLocks noGrp="1"/>
          </p:cNvSpPr>
          <p:nvPr/>
        </p:nvSpPr>
        <p:spPr bwMode="auto">
          <a:xfrm>
            <a:off x="7924800" y="6356350"/>
            <a:ext cx="1219200" cy="457200"/>
          </a:xfrm>
          <a:prstGeom prst="rect">
            <a:avLst/>
          </a:prstGeom>
          <a:noFill/>
          <a:ln>
            <a:miter lim="800000"/>
            <a:headEnd/>
            <a:tailEnd/>
          </a:ln>
        </p:spPr>
        <p:txBody>
          <a:bodyPr lIns="92075" tIns="46038" rIns="92075" bIns="46038" anchor="ctr" anchorCtr="1"/>
          <a:lstStyle/>
          <a:p>
            <a:pPr algn="ctr" eaLnBrk="0" hangingPunct="0">
              <a:defRPr/>
            </a:pPr>
            <a:fld id="{C49106BB-3664-4EC4-A861-38924082FD8C}"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8</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6148" name="Rectangle 3"/>
          <p:cNvSpPr>
            <a:spLocks noGrp="1" noChangeArrowheads="1"/>
          </p:cNvSpPr>
          <p:nvPr>
            <p:ph type="body" idx="4294967295"/>
          </p:nvPr>
        </p:nvSpPr>
        <p:spPr>
          <a:xfrm>
            <a:off x="533400" y="1447800"/>
            <a:ext cx="8458200" cy="4876800"/>
          </a:xfrm>
        </p:spPr>
        <p:txBody>
          <a:bodyPr/>
          <a:lstStyle/>
          <a:p>
            <a:pPr marL="0" indent="0" fontAlgn="auto" hangingPunct="1">
              <a:buNone/>
            </a:pPr>
            <a:endParaRPr lang="en-US" dirty="0">
              <a:solidFill>
                <a:schemeClr val="tx1"/>
              </a:solidFill>
              <a:latin typeface="Times New Roman" panose="02020603050405020304" pitchFamily="18" charset="0"/>
              <a:cs typeface="Times New Roman" panose="02020603050405020304" pitchFamily="18" charset="0"/>
            </a:endParaRPr>
          </a:p>
        </p:txBody>
      </p:sp>
      <p:sp>
        <p:nvSpPr>
          <p:cNvPr id="504834" name="Rectangle 2"/>
          <p:cNvSpPr>
            <a:spLocks noGrp="1" noChangeArrowheads="1"/>
          </p:cNvSpPr>
          <p:nvPr>
            <p:ph type="title" idx="4294967295"/>
          </p:nvPr>
        </p:nvSpPr>
        <p:spPr>
          <a:xfrm>
            <a:off x="1752600" y="76200"/>
            <a:ext cx="6477000" cy="882650"/>
          </a:xfrm>
        </p:spPr>
        <p:txBody>
          <a:bodyPr/>
          <a:lstStyle/>
          <a:p>
            <a:pPr>
              <a:defRPr/>
            </a:pPr>
            <a:r>
              <a:rPr lang="en-US" dirty="0" smtClean="0">
                <a:solidFill>
                  <a:schemeClr val="tx1"/>
                </a:solidFill>
                <a:latin typeface="Times New Roman" panose="02020603050405020304" pitchFamily="18" charset="0"/>
                <a:cs typeface="Times New Roman" panose="02020603050405020304" pitchFamily="18" charset="0"/>
              </a:rPr>
              <a:t>Radiation Claims Criteria</a:t>
            </a:r>
            <a:endParaRPr lang="en-US" dirty="0" smtClean="0">
              <a:solidFill>
                <a:schemeClr val="tx1"/>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2872069350"/>
              </p:ext>
            </p:extLst>
          </p:nvPr>
        </p:nvGraphicFramePr>
        <p:xfrm>
          <a:off x="1524000" y="2133600"/>
          <a:ext cx="6096000" cy="370840"/>
        </p:xfrm>
        <a:graphic>
          <a:graphicData uri="http://schemas.openxmlformats.org/drawingml/2006/table">
            <a:tbl>
              <a:tblPr firstRow="1" bandRow="1">
                <a:tableStyleId>{5C22544A-7EE6-4342-B048-85BDC9FD1C3A}</a:tableStyleId>
              </a:tblPr>
              <a:tblGrid>
                <a:gridCol w="3048000"/>
                <a:gridCol w="3048000"/>
              </a:tblGrid>
              <a:tr h="370840">
                <a:tc>
                  <a:txBody>
                    <a:bodyPr/>
                    <a:lstStyle/>
                    <a:p>
                      <a:endParaRPr lang="en-US" dirty="0"/>
                    </a:p>
                  </a:txBody>
                  <a:tcPr/>
                </a:tc>
                <a:tc>
                  <a:txBody>
                    <a:bodyPr/>
                    <a:lstStyle/>
                    <a:p>
                      <a:endParaRPr lang="en-US" dirty="0"/>
                    </a:p>
                  </a:txBody>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132577666"/>
              </p:ext>
            </p:extLst>
          </p:nvPr>
        </p:nvGraphicFramePr>
        <p:xfrm>
          <a:off x="609600" y="1524000"/>
          <a:ext cx="8382000" cy="3886200"/>
        </p:xfrm>
        <a:graphic>
          <a:graphicData uri="http://schemas.openxmlformats.org/drawingml/2006/table">
            <a:tbl>
              <a:tblPr firstRow="1" bandRow="1">
                <a:tableStyleId>{073A0DAA-6AF3-43AB-8588-CEC1D06C72B9}</a:tableStyleId>
              </a:tblPr>
              <a:tblGrid>
                <a:gridCol w="4191000"/>
                <a:gridCol w="4191000"/>
              </a:tblGrid>
              <a:tr h="762000">
                <a:tc>
                  <a:txBody>
                    <a:bodyPr/>
                    <a:lstStyle/>
                    <a:p>
                      <a:r>
                        <a:rPr lang="en-US" dirty="0" smtClean="0">
                          <a:latin typeface="Times New Roman" panose="02020603050405020304" pitchFamily="18" charset="0"/>
                          <a:cs typeface="Times New Roman" panose="02020603050405020304" pitchFamily="18" charset="0"/>
                        </a:rPr>
                        <a:t>Claims Under 38 CFR 3.309(d)</a:t>
                      </a:r>
                      <a:endParaRPr lang="en-US" dirty="0">
                        <a:latin typeface="Times New Roman" panose="02020603050405020304" pitchFamily="18" charset="0"/>
                        <a:cs typeface="Times New Roman" panose="02020603050405020304" pitchFamily="18" charset="0"/>
                      </a:endParaRPr>
                    </a:p>
                  </a:txBody>
                  <a:tcPr/>
                </a:tc>
                <a:tc>
                  <a:txBody>
                    <a:bodyPr/>
                    <a:lstStyle/>
                    <a:p>
                      <a:r>
                        <a:rPr lang="en-US" dirty="0" smtClean="0">
                          <a:latin typeface="Times New Roman" panose="02020603050405020304" pitchFamily="18" charset="0"/>
                          <a:cs typeface="Times New Roman" panose="02020603050405020304" pitchFamily="18" charset="0"/>
                        </a:rPr>
                        <a:t>Claims</a:t>
                      </a:r>
                      <a:r>
                        <a:rPr lang="en-US" baseline="0" dirty="0" smtClean="0">
                          <a:latin typeface="Times New Roman" panose="02020603050405020304" pitchFamily="18" charset="0"/>
                          <a:cs typeface="Times New Roman" panose="02020603050405020304" pitchFamily="18" charset="0"/>
                        </a:rPr>
                        <a:t> Under 38 CFR 3.311</a:t>
                      </a:r>
                      <a:endParaRPr lang="en-US" dirty="0">
                        <a:latin typeface="Times New Roman" panose="02020603050405020304" pitchFamily="18" charset="0"/>
                        <a:cs typeface="Times New Roman" panose="02020603050405020304" pitchFamily="18" charset="0"/>
                      </a:endParaRPr>
                    </a:p>
                  </a:txBody>
                  <a:tcPr/>
                </a:tc>
              </a:tr>
              <a:tr h="533400">
                <a:tc>
                  <a:txBody>
                    <a:bodyPr/>
                    <a:lstStyle/>
                    <a:p>
                      <a:r>
                        <a:rPr lang="en-US" dirty="0" smtClean="0">
                          <a:latin typeface="Times New Roman" panose="02020603050405020304" pitchFamily="18" charset="0"/>
                          <a:cs typeface="Times New Roman" panose="02020603050405020304" pitchFamily="18" charset="0"/>
                        </a:rPr>
                        <a:t>Presumptive in Nature</a:t>
                      </a:r>
                      <a:endParaRPr lang="en-US" dirty="0">
                        <a:latin typeface="Times New Roman" panose="02020603050405020304" pitchFamily="18" charset="0"/>
                        <a:cs typeface="Times New Roman" panose="02020603050405020304" pitchFamily="18" charset="0"/>
                      </a:endParaRPr>
                    </a:p>
                  </a:txBody>
                  <a:tcPr/>
                </a:tc>
                <a:tc>
                  <a:txBody>
                    <a:bodyPr/>
                    <a:lstStyle/>
                    <a:p>
                      <a:r>
                        <a:rPr lang="en-US" dirty="0" smtClean="0">
                          <a:latin typeface="Times New Roman" panose="02020603050405020304" pitchFamily="18" charset="0"/>
                          <a:cs typeface="Times New Roman" panose="02020603050405020304" pitchFamily="18" charset="0"/>
                        </a:rPr>
                        <a:t>NOT Presumptive in Nature</a:t>
                      </a:r>
                      <a:endParaRPr lang="en-US" dirty="0">
                        <a:latin typeface="Times New Roman" panose="02020603050405020304" pitchFamily="18" charset="0"/>
                        <a:cs typeface="Times New Roman" panose="02020603050405020304" pitchFamily="18" charset="0"/>
                      </a:endParaRPr>
                    </a:p>
                  </a:txBody>
                  <a:tcPr/>
                </a:tc>
              </a:tr>
              <a:tr h="838200">
                <a:tc>
                  <a:txBody>
                    <a:bodyPr/>
                    <a:lstStyle/>
                    <a:p>
                      <a:r>
                        <a:rPr lang="en-US" dirty="0" smtClean="0">
                          <a:latin typeface="Times New Roman" panose="02020603050405020304" pitchFamily="18" charset="0"/>
                          <a:cs typeface="Times New Roman" panose="02020603050405020304" pitchFamily="18" charset="0"/>
                        </a:rPr>
                        <a:t>Diseases are NOT based on Occupational Exposure</a:t>
                      </a:r>
                      <a:endParaRPr lang="en-US" dirty="0">
                        <a:latin typeface="Times New Roman" panose="02020603050405020304" pitchFamily="18" charset="0"/>
                        <a:cs typeface="Times New Roman" panose="02020603050405020304" pitchFamily="18" charset="0"/>
                      </a:endParaRPr>
                    </a:p>
                  </a:txBody>
                  <a:tcPr/>
                </a:tc>
                <a:tc>
                  <a:txBody>
                    <a:bodyPr/>
                    <a:lstStyle/>
                    <a:p>
                      <a:r>
                        <a:rPr lang="en-US" dirty="0" smtClean="0">
                          <a:latin typeface="Times New Roman" panose="02020603050405020304" pitchFamily="18" charset="0"/>
                          <a:cs typeface="Times New Roman" panose="02020603050405020304" pitchFamily="18" charset="0"/>
                        </a:rPr>
                        <a:t>Claims may include Occupational Exposure</a:t>
                      </a:r>
                      <a:endParaRPr lang="en-US" dirty="0">
                        <a:latin typeface="Times New Roman" panose="02020603050405020304" pitchFamily="18" charset="0"/>
                        <a:cs typeface="Times New Roman" panose="02020603050405020304" pitchFamily="18" charset="0"/>
                      </a:endParaRPr>
                    </a:p>
                  </a:txBody>
                  <a:tcPr/>
                </a:tc>
              </a:tr>
              <a:tr h="838200">
                <a:tc>
                  <a:txBody>
                    <a:bodyPr/>
                    <a:lstStyle/>
                    <a:p>
                      <a:r>
                        <a:rPr lang="en-US" dirty="0" smtClean="0">
                          <a:latin typeface="Times New Roman" panose="02020603050405020304" pitchFamily="18" charset="0"/>
                          <a:cs typeface="Times New Roman" panose="02020603050405020304" pitchFamily="18" charset="0"/>
                        </a:rPr>
                        <a:t>Due to Participation in a Radiation Risk Activity</a:t>
                      </a:r>
                      <a:endParaRPr lang="en-US" dirty="0">
                        <a:latin typeface="Times New Roman" panose="02020603050405020304" pitchFamily="18" charset="0"/>
                        <a:cs typeface="Times New Roman" panose="02020603050405020304" pitchFamily="18" charset="0"/>
                      </a:endParaRPr>
                    </a:p>
                  </a:txBody>
                  <a:tcPr/>
                </a:tc>
                <a:tc>
                  <a:txBody>
                    <a:bodyPr/>
                    <a:lstStyle/>
                    <a:p>
                      <a:r>
                        <a:rPr lang="en-US" dirty="0" smtClean="0">
                          <a:latin typeface="Times New Roman" panose="02020603050405020304" pitchFamily="18" charset="0"/>
                          <a:cs typeface="Times New Roman" panose="02020603050405020304" pitchFamily="18" charset="0"/>
                        </a:rPr>
                        <a:t>Require Dose estimates</a:t>
                      </a:r>
                    </a:p>
                    <a:p>
                      <a:endParaRPr lang="en-US" dirty="0">
                        <a:latin typeface="Times New Roman" panose="02020603050405020304" pitchFamily="18" charset="0"/>
                        <a:cs typeface="Times New Roman" panose="02020603050405020304" pitchFamily="18" charset="0"/>
                      </a:endParaRPr>
                    </a:p>
                  </a:txBody>
                  <a:tcPr/>
                </a:tc>
              </a:tr>
              <a:tr h="533400">
                <a:tc>
                  <a:txBody>
                    <a:bodyPr/>
                    <a:lstStyle/>
                    <a:p>
                      <a:endParaRPr lang="en-US">
                        <a:latin typeface="Times New Roman" panose="02020603050405020304" pitchFamily="18" charset="0"/>
                        <a:cs typeface="Times New Roman" panose="02020603050405020304" pitchFamily="18" charset="0"/>
                      </a:endParaRPr>
                    </a:p>
                  </a:txBody>
                  <a:tcPr/>
                </a:tc>
                <a:tc>
                  <a:txBody>
                    <a:bodyPr/>
                    <a:lstStyle/>
                    <a:p>
                      <a:r>
                        <a:rPr lang="en-US" dirty="0" smtClean="0">
                          <a:latin typeface="Times New Roman" panose="02020603050405020304" pitchFamily="18" charset="0"/>
                          <a:cs typeface="Times New Roman" panose="02020603050405020304" pitchFamily="18" charset="0"/>
                        </a:rPr>
                        <a:t>Claims must be referred to Central Office for Opinion</a:t>
                      </a:r>
                    </a:p>
                    <a:p>
                      <a:endParaRPr lang="en-US"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3134193970"/>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hidden="1"/>
          <p:cNvSpPr>
            <a:spLocks noGrp="1"/>
          </p:cNvSpPr>
          <p:nvPr>
            <p:ph type="sldNum" sz="quarter" idx="10"/>
          </p:nvPr>
        </p:nvSpPr>
        <p:spPr/>
        <p:txBody>
          <a:bodyPr/>
          <a:lstStyle/>
          <a:p>
            <a:pPr>
              <a:defRPr/>
            </a:pPr>
            <a:fld id="{BA44DA10-E7DA-4D11-84EC-1518B97780F6}" type="slidenum">
              <a:rPr lang="en-US" smtClean="0"/>
              <a:pPr>
                <a:defRPr/>
              </a:pPr>
              <a:t>9</a:t>
            </a:fld>
            <a:endParaRPr lang="en-US" dirty="0"/>
          </a:p>
        </p:txBody>
      </p:sp>
      <p:sp>
        <p:nvSpPr>
          <p:cNvPr id="4" name="Slide Number Placeholder 3"/>
          <p:cNvSpPr txBox="1">
            <a:spLocks noGrp="1"/>
          </p:cNvSpPr>
          <p:nvPr/>
        </p:nvSpPr>
        <p:spPr bwMode="auto">
          <a:xfrm>
            <a:off x="7924800" y="6356350"/>
            <a:ext cx="1219200" cy="457200"/>
          </a:xfrm>
          <a:prstGeom prst="rect">
            <a:avLst/>
          </a:prstGeom>
          <a:noFill/>
          <a:ln>
            <a:miter lim="800000"/>
            <a:headEnd/>
            <a:tailEnd/>
          </a:ln>
        </p:spPr>
        <p:txBody>
          <a:bodyPr lIns="92075" tIns="46038" rIns="92075" bIns="46038" anchor="ctr" anchorCtr="1"/>
          <a:lstStyle/>
          <a:p>
            <a:pPr algn="ctr" eaLnBrk="0" hangingPunct="0">
              <a:defRPr/>
            </a:pPr>
            <a:fld id="{C49106BB-3664-4EC4-A861-38924082FD8C}"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9</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6148" name="Rectangle 3"/>
          <p:cNvSpPr>
            <a:spLocks noGrp="1" noChangeArrowheads="1"/>
          </p:cNvSpPr>
          <p:nvPr>
            <p:ph type="body" idx="4294967295"/>
          </p:nvPr>
        </p:nvSpPr>
        <p:spPr>
          <a:xfrm>
            <a:off x="533400" y="1447800"/>
            <a:ext cx="8458200" cy="4876800"/>
          </a:xfrm>
        </p:spPr>
        <p:txBody>
          <a:bodyPr/>
          <a:lstStyle/>
          <a:p>
            <a:pPr marL="0" indent="0" fontAlgn="auto" hangingPunct="1">
              <a:buNone/>
            </a:pPr>
            <a:endParaRPr lang="en-US" dirty="0">
              <a:solidFill>
                <a:schemeClr val="tx1"/>
              </a:solidFill>
              <a:latin typeface="Times New Roman" panose="02020603050405020304" pitchFamily="18" charset="0"/>
              <a:cs typeface="Times New Roman" panose="02020603050405020304" pitchFamily="18" charset="0"/>
            </a:endParaRPr>
          </a:p>
        </p:txBody>
      </p:sp>
      <p:sp>
        <p:nvSpPr>
          <p:cNvPr id="504834" name="Rectangle 2"/>
          <p:cNvSpPr>
            <a:spLocks noGrp="1" noChangeArrowheads="1"/>
          </p:cNvSpPr>
          <p:nvPr>
            <p:ph type="title" idx="4294967295"/>
          </p:nvPr>
        </p:nvSpPr>
        <p:spPr>
          <a:xfrm>
            <a:off x="1752600" y="76200"/>
            <a:ext cx="6477000" cy="882650"/>
          </a:xfrm>
        </p:spPr>
        <p:txBody>
          <a:bodyPr/>
          <a:lstStyle/>
          <a:p>
            <a:pPr>
              <a:defRPr/>
            </a:pPr>
            <a:r>
              <a:rPr lang="en-US" dirty="0" smtClean="0">
                <a:solidFill>
                  <a:schemeClr val="tx1"/>
                </a:solidFill>
                <a:latin typeface="Times New Roman" panose="02020603050405020304" pitchFamily="18" charset="0"/>
                <a:cs typeface="Times New Roman" panose="02020603050405020304" pitchFamily="18" charset="0"/>
              </a:rPr>
              <a:t>Radiation Claims Criteria</a:t>
            </a:r>
            <a:endParaRPr lang="en-US" dirty="0" smtClean="0">
              <a:solidFill>
                <a:schemeClr val="tx1"/>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476681608"/>
              </p:ext>
            </p:extLst>
          </p:nvPr>
        </p:nvGraphicFramePr>
        <p:xfrm>
          <a:off x="1524000" y="2133600"/>
          <a:ext cx="6096000" cy="370840"/>
        </p:xfrm>
        <a:graphic>
          <a:graphicData uri="http://schemas.openxmlformats.org/drawingml/2006/table">
            <a:tbl>
              <a:tblPr firstRow="1" bandRow="1">
                <a:tableStyleId>{5C22544A-7EE6-4342-B048-85BDC9FD1C3A}</a:tableStyleId>
              </a:tblPr>
              <a:tblGrid>
                <a:gridCol w="3048000"/>
                <a:gridCol w="3048000"/>
              </a:tblGrid>
              <a:tr h="370840">
                <a:tc>
                  <a:txBody>
                    <a:bodyPr/>
                    <a:lstStyle/>
                    <a:p>
                      <a:endParaRPr lang="en-US" dirty="0"/>
                    </a:p>
                  </a:txBody>
                  <a:tcPr/>
                </a:tc>
                <a:tc>
                  <a:txBody>
                    <a:bodyPr/>
                    <a:lstStyle/>
                    <a:p>
                      <a:endParaRPr lang="en-US" dirty="0"/>
                    </a:p>
                  </a:txBody>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456932461"/>
              </p:ext>
            </p:extLst>
          </p:nvPr>
        </p:nvGraphicFramePr>
        <p:xfrm>
          <a:off x="609600" y="1524000"/>
          <a:ext cx="8382000" cy="2865120"/>
        </p:xfrm>
        <a:graphic>
          <a:graphicData uri="http://schemas.openxmlformats.org/drawingml/2006/table">
            <a:tbl>
              <a:tblPr firstRow="1" bandRow="1">
                <a:tableStyleId>{073A0DAA-6AF3-43AB-8588-CEC1D06C72B9}</a:tableStyleId>
              </a:tblPr>
              <a:tblGrid>
                <a:gridCol w="4191000"/>
                <a:gridCol w="4191000"/>
              </a:tblGrid>
              <a:tr h="762000">
                <a:tc>
                  <a:txBody>
                    <a:bodyPr/>
                    <a:lstStyle/>
                    <a:p>
                      <a:r>
                        <a:rPr lang="en-US" dirty="0" smtClean="0">
                          <a:latin typeface="Times New Roman" panose="02020603050405020304" pitchFamily="18" charset="0"/>
                          <a:cs typeface="Times New Roman" panose="02020603050405020304" pitchFamily="18" charset="0"/>
                        </a:rPr>
                        <a:t>Criteria Not Met for Claims Under 38 CFR 3.309(d)</a:t>
                      </a:r>
                      <a:endParaRPr lang="en-US" dirty="0">
                        <a:latin typeface="Times New Roman" panose="02020603050405020304" pitchFamily="18" charset="0"/>
                        <a:cs typeface="Times New Roman" panose="02020603050405020304" pitchFamily="18" charset="0"/>
                      </a:endParaRPr>
                    </a:p>
                  </a:txBody>
                  <a:tcPr/>
                </a:tc>
                <a:tc>
                  <a:txBody>
                    <a:bodyPr/>
                    <a:lstStyle/>
                    <a:p>
                      <a:r>
                        <a:rPr lang="en-US" dirty="0" smtClean="0">
                          <a:latin typeface="Times New Roman" panose="02020603050405020304" pitchFamily="18" charset="0"/>
                          <a:cs typeface="Times New Roman" panose="02020603050405020304" pitchFamily="18" charset="0"/>
                        </a:rPr>
                        <a:t>Criteria Not Met for Claims</a:t>
                      </a:r>
                      <a:r>
                        <a:rPr lang="en-US" baseline="0" dirty="0" smtClean="0">
                          <a:latin typeface="Times New Roman" panose="02020603050405020304" pitchFamily="18" charset="0"/>
                          <a:cs typeface="Times New Roman" panose="02020603050405020304" pitchFamily="18" charset="0"/>
                        </a:rPr>
                        <a:t> Under 38 CFR 3.311</a:t>
                      </a:r>
                      <a:endParaRPr lang="en-US" dirty="0">
                        <a:latin typeface="Times New Roman" panose="02020603050405020304" pitchFamily="18" charset="0"/>
                        <a:cs typeface="Times New Roman" panose="02020603050405020304" pitchFamily="18" charset="0"/>
                      </a:endParaRPr>
                    </a:p>
                  </a:txBody>
                  <a:tcPr/>
                </a:tc>
              </a:tr>
              <a:tr h="914400">
                <a:tc>
                  <a:txBody>
                    <a:bodyPr/>
                    <a:lstStyle/>
                    <a:p>
                      <a:r>
                        <a:rPr lang="en-US" dirty="0" smtClean="0">
                          <a:latin typeface="Times New Roman" panose="02020603050405020304" pitchFamily="18" charset="0"/>
                          <a:cs typeface="Times New Roman" panose="02020603050405020304" pitchFamily="18" charset="0"/>
                        </a:rPr>
                        <a:t>No further development under law is warranted</a:t>
                      </a:r>
                      <a:endParaRPr lang="en-US" dirty="0">
                        <a:latin typeface="Times New Roman" panose="02020603050405020304" pitchFamily="18" charset="0"/>
                        <a:cs typeface="Times New Roman" panose="02020603050405020304" pitchFamily="18" charset="0"/>
                      </a:endParaRPr>
                    </a:p>
                  </a:txBody>
                  <a:tcPr/>
                </a:tc>
                <a:tc>
                  <a:txBody>
                    <a:bodyPr/>
                    <a:lstStyle/>
                    <a:p>
                      <a:r>
                        <a:rPr lang="en-US" dirty="0" smtClean="0">
                          <a:latin typeface="Times New Roman" panose="02020603050405020304" pitchFamily="18" charset="0"/>
                          <a:cs typeface="Times New Roman" panose="02020603050405020304" pitchFamily="18" charset="0"/>
                        </a:rPr>
                        <a:t>No further development under law is warranted</a:t>
                      </a:r>
                    </a:p>
                  </a:txBody>
                  <a:tcPr/>
                </a:tc>
              </a:tr>
              <a:tr h="838200">
                <a:tc>
                  <a:txBody>
                    <a:bodyPr/>
                    <a:lstStyle/>
                    <a:p>
                      <a:r>
                        <a:rPr lang="en-US" dirty="0" smtClean="0">
                          <a:latin typeface="Times New Roman" panose="02020603050405020304" pitchFamily="18" charset="0"/>
                          <a:cs typeface="Times New Roman" panose="02020603050405020304" pitchFamily="18" charset="0"/>
                        </a:rPr>
                        <a:t>Consider the claim as any other for direct service connection under 38 CFR 3.303 or 38 CFR 3.311</a:t>
                      </a:r>
                    </a:p>
                    <a:p>
                      <a:endParaRPr lang="en-US" dirty="0">
                        <a:latin typeface="Times New Roman" panose="02020603050405020304" pitchFamily="18" charset="0"/>
                        <a:cs typeface="Times New Roman" panose="02020603050405020304" pitchFamily="18" charset="0"/>
                      </a:endParaRPr>
                    </a:p>
                  </a:txBody>
                  <a:tcPr/>
                </a:tc>
                <a:tc>
                  <a:txBody>
                    <a:bodyPr/>
                    <a:lstStyle/>
                    <a:p>
                      <a:r>
                        <a:rPr lang="en-US" dirty="0" smtClean="0">
                          <a:latin typeface="Times New Roman" panose="02020603050405020304" pitchFamily="18" charset="0"/>
                          <a:cs typeface="Times New Roman" panose="02020603050405020304" pitchFamily="18" charset="0"/>
                        </a:rPr>
                        <a:t>Consider the claim as any other for direct service connection under 38 CFR 3.303</a:t>
                      </a:r>
                    </a:p>
                  </a:txBody>
                  <a:tcPr/>
                </a:tc>
              </a:tr>
            </a:tbl>
          </a:graphicData>
        </a:graphic>
      </p:graphicFrame>
    </p:spTree>
    <p:extLst>
      <p:ext uri="{BB962C8B-B14F-4D97-AF65-F5344CB8AC3E}">
        <p14:creationId xmlns:p14="http://schemas.microsoft.com/office/powerpoint/2010/main" val="3905175092"/>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Ppt0000000">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ecBrfNov2002">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ecBrfNov20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ecBrfNov2002 2">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ecBrfNov20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ecBrfNov2002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ecBrfNov2002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ecBrfNov2002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DB869E3E810774AA7B17315F3F50FE5" ma:contentTypeVersion="3" ma:contentTypeDescription="Create a new document." ma:contentTypeScope="" ma:versionID="3506bbe711662e7f510a98fd483a111e">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D2DE730-F5FD-48A1-9B5D-1F63E26D8C5B}">
  <ds:schemaRefs>
    <ds:schemaRef ds:uri="http://schemas.microsoft.com/sharepoint/v3/contenttype/forms"/>
  </ds:schemaRefs>
</ds:datastoreItem>
</file>

<file path=customXml/itemProps2.xml><?xml version="1.0" encoding="utf-8"?>
<ds:datastoreItem xmlns:ds="http://schemas.openxmlformats.org/officeDocument/2006/customXml" ds:itemID="{D80764BB-0EF5-4AA8-B7EF-78A41A12B68F}">
  <ds:schemaRefs>
    <ds:schemaRef ds:uri="http://schemas.microsoft.com/office/infopath/2007/PartnerControls"/>
    <ds:schemaRef ds:uri="http://schemas.microsoft.com/office/2006/documentManagement/types"/>
    <ds:schemaRef ds:uri="http://www.w3.org/XML/1998/namespace"/>
    <ds:schemaRef ds:uri="http://purl.org/dc/elements/1.1/"/>
    <ds:schemaRef ds:uri="http://purl.org/dc/terms/"/>
    <ds:schemaRef ds:uri="http://schemas.microsoft.com/office/2006/metadata/properties"/>
    <ds:schemaRef ds:uri="http://schemas.openxmlformats.org/package/2006/metadata/core-properties"/>
    <ds:schemaRef ds:uri="http://purl.org/dc/dcmitype/"/>
  </ds:schemaRefs>
</ds:datastoreItem>
</file>

<file path=customXml/itemProps3.xml><?xml version="1.0" encoding="utf-8"?>
<ds:datastoreItem xmlns:ds="http://schemas.openxmlformats.org/officeDocument/2006/customXml" ds:itemID="{A868B83F-CC21-4114-99D4-6B13661F2BF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C:\DOCUME~1\CAPDPATR\LOCALS~1\Temp\Ppt0000000.pot</Template>
  <TotalTime>503</TotalTime>
  <Words>682</Words>
  <Application>Microsoft Office PowerPoint</Application>
  <PresentationFormat>On-screen Show (4:3)</PresentationFormat>
  <Paragraphs>108</Paragraphs>
  <Slides>14</Slides>
  <Notes>13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Ppt0000000</vt:lpstr>
      <vt:lpstr>Radiation Exposure Claims Development</vt:lpstr>
      <vt:lpstr>Lesson Objectives</vt:lpstr>
      <vt:lpstr>References</vt:lpstr>
      <vt:lpstr>Types of Exposures Under 38 CFR 3.309(d)</vt:lpstr>
      <vt:lpstr>Types of Exposures Under 38 CFR 3.309(d), cont’d</vt:lpstr>
      <vt:lpstr>Types of Exposures Under 38 CFR 3.311</vt:lpstr>
      <vt:lpstr>All Other Claims</vt:lpstr>
      <vt:lpstr>Radiation Claims Criteria</vt:lpstr>
      <vt:lpstr>Radiation Claims Criteria</vt:lpstr>
      <vt:lpstr>Development for 38 CFR 3.309(d)</vt:lpstr>
      <vt:lpstr>Development for 38 CFR 3.311</vt:lpstr>
      <vt:lpstr>Development for 38 CFR 3.311</vt:lpstr>
      <vt:lpstr>Centralized Processing Radiation Exposure Claims</vt:lpstr>
      <vt:lpstr>Review</vt:lpstr>
    </vt:vector>
  </TitlesOfParts>
  <Company>Veterans Benefits Administration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Radiation Exposure Claims Development PowerPoint</dc:title>
  <dc:subject>VSR</dc:subject>
  <dc:creator>Department of Veterans Affairs, Veterans Benefits Administration, Compensation Service, STAFF</dc:creator>
  <cp:keywords>Radiation Exposure Claims Development, Radiation, radiation, Radiation exposure, radiation development, radiation claims</cp:keywords>
  <dc:description>This lesson is intended to teach the trainees how to identify and develop a claim due to radiation exposure.  </dc:description>
  <cp:lastModifiedBy>Sochar, Lisa</cp:lastModifiedBy>
  <cp:revision>31</cp:revision>
  <cp:lastPrinted>2000-11-13T16:27:02Z</cp:lastPrinted>
  <dcterms:created xsi:type="dcterms:W3CDTF">2011-04-13T12:48:41Z</dcterms:created>
  <dcterms:modified xsi:type="dcterms:W3CDTF">2016-03-03T23:36:21Z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0x0101003DB869E3E810774AA7B17315F3F50FE5</vt:lpwstr>
  </property>
  <property fmtid="{D5CDD505-2E9C-101B-9397-08002B2CF9AE}" pid="3" name="Language">
    <vt:lpwstr>en</vt:lpwstr>
  </property>
  <property fmtid="{D5CDD505-2E9C-101B-9397-08002B2CF9AE}" pid="4" name="Type">
    <vt:lpwstr>Presentation</vt:lpwstr>
  </property>
</Properties>
</file>