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heme/themeOverride1.xml" ContentType="application/vnd.openxmlformats-officedocument.themeOverr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heme/themeOverride2.xml" ContentType="application/vnd.openxmlformats-officedocument.themeOverr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4"/>
  </p:sldMasterIdLst>
  <p:notesMasterIdLst>
    <p:notesMasterId r:id="rId95"/>
  </p:notesMasterIdLst>
  <p:handoutMasterIdLst>
    <p:handoutMasterId r:id="rId96"/>
  </p:handoutMasterIdLst>
  <p:sldIdLst>
    <p:sldId id="257" r:id="rId5"/>
    <p:sldId id="262" r:id="rId6"/>
    <p:sldId id="319" r:id="rId7"/>
    <p:sldId id="282" r:id="rId8"/>
    <p:sldId id="320" r:id="rId9"/>
    <p:sldId id="337" r:id="rId10"/>
    <p:sldId id="341" r:id="rId11"/>
    <p:sldId id="340" r:id="rId12"/>
    <p:sldId id="338" r:id="rId13"/>
    <p:sldId id="318" r:id="rId14"/>
    <p:sldId id="339" r:id="rId15"/>
    <p:sldId id="305" r:id="rId16"/>
    <p:sldId id="306" r:id="rId17"/>
    <p:sldId id="355" r:id="rId18"/>
    <p:sldId id="349" r:id="rId19"/>
    <p:sldId id="357" r:id="rId20"/>
    <p:sldId id="356" r:id="rId21"/>
    <p:sldId id="358" r:id="rId22"/>
    <p:sldId id="359" r:id="rId23"/>
    <p:sldId id="308" r:id="rId24"/>
    <p:sldId id="360" r:id="rId25"/>
    <p:sldId id="316" r:id="rId26"/>
    <p:sldId id="309" r:id="rId27"/>
    <p:sldId id="315" r:id="rId28"/>
    <p:sldId id="310" r:id="rId29"/>
    <p:sldId id="362" r:id="rId30"/>
    <p:sldId id="361" r:id="rId31"/>
    <p:sldId id="363" r:id="rId32"/>
    <p:sldId id="364" r:id="rId33"/>
    <p:sldId id="311" r:id="rId34"/>
    <p:sldId id="313" r:id="rId35"/>
    <p:sldId id="314" r:id="rId36"/>
    <p:sldId id="365" r:id="rId37"/>
    <p:sldId id="366" r:id="rId38"/>
    <p:sldId id="367" r:id="rId39"/>
    <p:sldId id="312" r:id="rId40"/>
    <p:sldId id="368" r:id="rId41"/>
    <p:sldId id="370" r:id="rId42"/>
    <p:sldId id="371" r:id="rId43"/>
    <p:sldId id="287" r:id="rId44"/>
    <p:sldId id="288" r:id="rId45"/>
    <p:sldId id="289" r:id="rId46"/>
    <p:sldId id="321" r:id="rId47"/>
    <p:sldId id="322" r:id="rId48"/>
    <p:sldId id="323" r:id="rId49"/>
    <p:sldId id="324" r:id="rId50"/>
    <p:sldId id="325" r:id="rId51"/>
    <p:sldId id="326" r:id="rId52"/>
    <p:sldId id="327" r:id="rId53"/>
    <p:sldId id="328" r:id="rId54"/>
    <p:sldId id="290" r:id="rId55"/>
    <p:sldId id="291" r:id="rId56"/>
    <p:sldId id="292" r:id="rId57"/>
    <p:sldId id="293" r:id="rId58"/>
    <p:sldId id="294" r:id="rId59"/>
    <p:sldId id="329" r:id="rId60"/>
    <p:sldId id="330" r:id="rId61"/>
    <p:sldId id="331" r:id="rId62"/>
    <p:sldId id="295" r:id="rId63"/>
    <p:sldId id="332" r:id="rId64"/>
    <p:sldId id="296" r:id="rId65"/>
    <p:sldId id="297" r:id="rId66"/>
    <p:sldId id="333" r:id="rId67"/>
    <p:sldId id="298" r:id="rId68"/>
    <p:sldId id="299" r:id="rId69"/>
    <p:sldId id="300" r:id="rId70"/>
    <p:sldId id="352" r:id="rId71"/>
    <p:sldId id="334" r:id="rId72"/>
    <p:sldId id="301" r:id="rId73"/>
    <p:sldId id="335" r:id="rId74"/>
    <p:sldId id="336" r:id="rId75"/>
    <p:sldId id="353" r:id="rId76"/>
    <p:sldId id="302" r:id="rId77"/>
    <p:sldId id="303" r:id="rId78"/>
    <p:sldId id="342" r:id="rId79"/>
    <p:sldId id="343" r:id="rId80"/>
    <p:sldId id="372" r:id="rId81"/>
    <p:sldId id="373" r:id="rId82"/>
    <p:sldId id="374" r:id="rId83"/>
    <p:sldId id="375" r:id="rId84"/>
    <p:sldId id="376" r:id="rId85"/>
    <p:sldId id="377" r:id="rId86"/>
    <p:sldId id="344" r:id="rId87"/>
    <p:sldId id="345" r:id="rId88"/>
    <p:sldId id="346" r:id="rId89"/>
    <p:sldId id="347" r:id="rId90"/>
    <p:sldId id="348" r:id="rId91"/>
    <p:sldId id="354" r:id="rId92"/>
    <p:sldId id="369" r:id="rId93"/>
    <p:sldId id="285" r:id="rId94"/>
  </p:sldIdLst>
  <p:sldSz cx="9144000" cy="6858000" type="screen4x3"/>
  <p:notesSz cx="6858000" cy="91440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1008" autoAdjust="0"/>
  </p:normalViewPr>
  <p:slideViewPr>
    <p:cSldViewPr snapToGrid="0">
      <p:cViewPr varScale="1">
        <p:scale>
          <a:sx n="106" d="100"/>
          <a:sy n="106" d="100"/>
        </p:scale>
        <p:origin x="1470" y="78"/>
      </p:cViewPr>
      <p:guideLst>
        <p:guide orient="horz" pos="2160"/>
        <p:guide pos="2880"/>
      </p:guideLst>
    </p:cSldViewPr>
  </p:slideViewPr>
  <p:outlineViewPr>
    <p:cViewPr>
      <p:scale>
        <a:sx n="33" d="100"/>
        <a:sy n="33" d="100"/>
      </p:scale>
      <p:origin x="0" y="7422"/>
    </p:cViewPr>
  </p:outlineViewPr>
  <p:notesTextViewPr>
    <p:cViewPr>
      <p:scale>
        <a:sx n="1" d="1"/>
        <a:sy n="1" d="1"/>
      </p:scale>
      <p:origin x="0" y="0"/>
    </p:cViewPr>
  </p:notesTextViewPr>
  <p:sorterViewPr>
    <p:cViewPr>
      <p:scale>
        <a:sx n="80" d="100"/>
        <a:sy n="80" d="100"/>
      </p:scale>
      <p:origin x="0" y="1332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8/16/2018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8/16/2018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5330A7A-0F84-47CC-8018-0010CEFC481E}" type="slidenum">
              <a:rPr lang="en-US" altLang="en-US" sz="1200" smtClean="0"/>
              <a:pPr eaLnBrk="1" hangingPunct="1"/>
              <a:t>2</a:t>
            </a:fld>
            <a:endParaRPr lang="en-US" altLang="en-US" sz="1200"/>
          </a:p>
        </p:txBody>
      </p:sp>
      <p:sp>
        <p:nvSpPr>
          <p:cNvPr id="30723" name="Rectangle 2"/>
          <p:cNvSpPr>
            <a:spLocks noGrp="1" noRot="1" noChangeAspect="1" noChangeArrowheads="1" noTextEdit="1"/>
          </p:cNvSpPr>
          <p:nvPr>
            <p:ph type="sldImg"/>
          </p:nvPr>
        </p:nvSpPr>
        <p:spPr>
          <a:xfrm>
            <a:off x="1371600" y="1143000"/>
            <a:ext cx="4114800" cy="30861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E14C979-4D20-46A4-86E5-BEAE557FDAA4}" type="slidenum">
              <a:rPr lang="en-US" altLang="en-US" sz="1200" smtClean="0"/>
              <a:pPr eaLnBrk="1" hangingPunct="1"/>
              <a:t>90</a:t>
            </a:fld>
            <a:endParaRPr lang="en-US" altLang="en-US" sz="1200"/>
          </a:p>
        </p:txBody>
      </p:sp>
      <p:sp>
        <p:nvSpPr>
          <p:cNvPr id="46083" name="Rectangle 2"/>
          <p:cNvSpPr>
            <a:spLocks noGrp="1" noRot="1" noChangeAspect="1" noChangeArrowheads="1" noTextEdit="1"/>
          </p:cNvSpPr>
          <p:nvPr>
            <p:ph type="sldImg"/>
          </p:nvPr>
        </p:nvSpPr>
        <p:spPr>
          <a:xfrm>
            <a:off x="1371600" y="1143000"/>
            <a:ext cx="4114800" cy="30861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40607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69403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31562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02406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1065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82348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latin typeface="Times New Roman" panose="02020603050405020304" pitchFamily="18" charset="0"/>
              </a:defRPr>
            </a:lvl1p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atin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a:p>
        </p:txBody>
      </p:sp>
    </p:spTree>
    <p:extLst>
      <p:ext uri="{BB962C8B-B14F-4D97-AF65-F5344CB8AC3E}">
        <p14:creationId xmlns:p14="http://schemas.microsoft.com/office/powerpoint/2010/main" val="262541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2637129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7.tmp"/><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15.tmp"/><Relationship Id="rId5" Type="http://schemas.openxmlformats.org/officeDocument/2006/relationships/tags" Target="../tags/tag94.xml"/><Relationship Id="rId10" Type="http://schemas.openxmlformats.org/officeDocument/2006/relationships/image" Target="../media/image14.tmp"/><Relationship Id="rId4" Type="http://schemas.openxmlformats.org/officeDocument/2006/relationships/tags" Target="../tags/tag93.xml"/><Relationship Id="rId9" Type="http://schemas.openxmlformats.org/officeDocument/2006/relationships/image" Target="../media/image13.tmp"/></Relationships>
</file>

<file path=ppt/slides/_rels/slide2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2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17.tmp"/><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19.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s>
</file>

<file path=ppt/slides/_rels/slide3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s>
</file>

<file path=ppt/slides/_rels/slide36.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tmp"/><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40.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27.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5" Type="http://schemas.openxmlformats.org/officeDocument/2006/relationships/tags" Target="../tags/tag156.xml"/><Relationship Id="rId4" Type="http://schemas.openxmlformats.org/officeDocument/2006/relationships/tags" Target="../tags/tag155.xml"/></Relationships>
</file>

<file path=ppt/slides/_rels/slide41.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28.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xml"/><Relationship Id="rId5" Type="http://schemas.openxmlformats.org/officeDocument/2006/relationships/tags" Target="../tags/tag161.xml"/><Relationship Id="rId4" Type="http://schemas.openxmlformats.org/officeDocument/2006/relationships/tags" Target="../tags/tag160.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9"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30.tmp"/><Relationship Id="rId5" Type="http://schemas.openxmlformats.org/officeDocument/2006/relationships/slideLayout" Target="../slideLayouts/slideLayout2.xml"/><Relationship Id="rId4" Type="http://schemas.openxmlformats.org/officeDocument/2006/relationships/tags" Target="../tags/tag172.xml"/></Relationships>
</file>

<file path=ppt/slides/_rels/slide44.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31.png"/><Relationship Id="rId5" Type="http://schemas.openxmlformats.org/officeDocument/2006/relationships/slideLayout" Target="../slideLayouts/slideLayout2.xml"/><Relationship Id="rId4" Type="http://schemas.openxmlformats.org/officeDocument/2006/relationships/tags" Target="../tags/tag176.xml"/></Relationships>
</file>

<file path=ppt/slides/_rels/slide45.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3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s>
</file>

<file path=ppt/slides/_rels/slide46.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4.png"/><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48.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35.png"/><Relationship Id="rId5" Type="http://schemas.openxmlformats.org/officeDocument/2006/relationships/slideLayout" Target="../slideLayouts/slideLayout2.xml"/><Relationship Id="rId4" Type="http://schemas.openxmlformats.org/officeDocument/2006/relationships/tags" Target="../tags/tag192.xml"/></Relationships>
</file>

<file path=ppt/slides/_rels/slide49.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36.png"/><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image" Target="../media/image37.png"/><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05.xml"/><Relationship Id="rId7"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s>
</file>

<file path=ppt/slides/_rels/slide53.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212.xml"/></Relationships>
</file>

<file path=ppt/slides/_rels/slide5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15.xml"/><Relationship Id="rId7" Type="http://schemas.openxmlformats.org/officeDocument/2006/relationships/slideLayout" Target="../slideLayouts/slideLayout2.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s>
</file>

<file path=ppt/slides/_rels/slide55.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image" Target="../media/image42.png"/><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slideLayout" Target="../slideLayouts/slideLayout2.xml"/><Relationship Id="rId4" Type="http://schemas.openxmlformats.org/officeDocument/2006/relationships/tags" Target="../tags/tag225.xml"/></Relationships>
</file>

<file path=ppt/slides/_rels/slide57.xml.rels><?xml version="1.0" encoding="UTF-8" standalone="yes"?>
<Relationships xmlns="http://schemas.openxmlformats.org/package/2006/relationships"><Relationship Id="rId8" Type="http://schemas.openxmlformats.org/officeDocument/2006/relationships/image" Target="../media/image43.tmp"/><Relationship Id="rId3" Type="http://schemas.openxmlformats.org/officeDocument/2006/relationships/tags" Target="../tags/tag227.xml"/><Relationship Id="rId7" Type="http://schemas.openxmlformats.org/officeDocument/2006/relationships/image" Target="../media/image1.jpg"/><Relationship Id="rId2" Type="http://schemas.openxmlformats.org/officeDocument/2006/relationships/tags" Target="../tags/tag226.xml"/><Relationship Id="rId1" Type="http://schemas.openxmlformats.org/officeDocument/2006/relationships/themeOverride" Target="../theme/themeOverride1.xml"/><Relationship Id="rId6" Type="http://schemas.openxmlformats.org/officeDocument/2006/relationships/slideLayout" Target="../slideLayouts/slideLayout2.xml"/><Relationship Id="rId11" Type="http://schemas.openxmlformats.org/officeDocument/2006/relationships/image" Target="../media/image46.png"/><Relationship Id="rId5" Type="http://schemas.openxmlformats.org/officeDocument/2006/relationships/tags" Target="../tags/tag229.xml"/><Relationship Id="rId10" Type="http://schemas.openxmlformats.org/officeDocument/2006/relationships/image" Target="../media/image45.png"/><Relationship Id="rId4" Type="http://schemas.openxmlformats.org/officeDocument/2006/relationships/tags" Target="../tags/tag228.xml"/><Relationship Id="rId9"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4.xml"/><Relationship Id="rId5" Type="http://schemas.openxmlformats.org/officeDocument/2006/relationships/tags" Target="../tags/tag234.xml"/><Relationship Id="rId4" Type="http://schemas.openxmlformats.org/officeDocument/2006/relationships/tags" Target="../tags/tag233.xml"/></Relationships>
</file>

<file path=ppt/slides/_rels/slide59.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238.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48.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Layout" Target="../slideLayouts/slideLayout2.xml"/><Relationship Id="rId5" Type="http://schemas.openxmlformats.org/officeDocument/2006/relationships/tags" Target="../tags/tag243.xml"/><Relationship Id="rId4" Type="http://schemas.openxmlformats.org/officeDocument/2006/relationships/tags" Target="../tags/tag242.xml"/></Relationships>
</file>

<file path=ppt/slides/_rels/slide61.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image" Target="../media/image49.png"/><Relationship Id="rId2" Type="http://schemas.openxmlformats.org/officeDocument/2006/relationships/tags" Target="../tags/tag244.xml"/><Relationship Id="rId1" Type="http://schemas.openxmlformats.org/officeDocument/2006/relationships/themeOverride" Target="../theme/themeOverride2.xml"/><Relationship Id="rId6" Type="http://schemas.openxmlformats.org/officeDocument/2006/relationships/image" Target="../media/image1.jpg"/><Relationship Id="rId5" Type="http://schemas.openxmlformats.org/officeDocument/2006/relationships/slideLayout" Target="../slideLayouts/slideLayout2.xml"/><Relationship Id="rId4" Type="http://schemas.openxmlformats.org/officeDocument/2006/relationships/tags" Target="../tags/tag246.xml"/></Relationships>
</file>

<file path=ppt/slides/_rels/slide62.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50.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Layout" Target="../slideLayouts/slideLayout2.xml"/><Relationship Id="rId5" Type="http://schemas.openxmlformats.org/officeDocument/2006/relationships/tags" Target="../tags/tag251.xml"/><Relationship Id="rId4" Type="http://schemas.openxmlformats.org/officeDocument/2006/relationships/tags" Target="../tags/tag250.xml"/></Relationships>
</file>

<file path=ppt/slides/_rels/slide63.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2.xml"/><Relationship Id="rId5" Type="http://schemas.openxmlformats.org/officeDocument/2006/relationships/tags" Target="../tags/tag256.xml"/><Relationship Id="rId4" Type="http://schemas.openxmlformats.org/officeDocument/2006/relationships/tags" Target="../tags/tag255.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9"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10" Type="http://schemas.openxmlformats.org/officeDocument/2006/relationships/image" Target="../media/image54.png"/><Relationship Id="rId4" Type="http://schemas.openxmlformats.org/officeDocument/2006/relationships/tags" Target="../tags/tag270.xml"/><Relationship Id="rId9"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4"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image" Target="../media/image55.png"/><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slideLayout" Target="../slideLayouts/slideLayout2.xml"/><Relationship Id="rId5" Type="http://schemas.openxmlformats.org/officeDocument/2006/relationships/tags" Target="../tags/tag284.xml"/><Relationship Id="rId4" Type="http://schemas.openxmlformats.org/officeDocument/2006/relationships/tags" Target="../tags/tag283.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70.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slideLayout" Target="../slideLayouts/slideLayout2.xml"/><Relationship Id="rId5" Type="http://schemas.openxmlformats.org/officeDocument/2006/relationships/tags" Target="../tags/tag289.xml"/><Relationship Id="rId4" Type="http://schemas.openxmlformats.org/officeDocument/2006/relationships/tags" Target="../tags/tag288.xml"/></Relationships>
</file>

<file path=ppt/slides/_rels/slide71.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4"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301.xml"/><Relationship Id="rId7" Type="http://schemas.openxmlformats.org/officeDocument/2006/relationships/image" Target="../media/image57.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slideLayout" Target="../slideLayouts/slideLayout2.xml"/><Relationship Id="rId5" Type="http://schemas.openxmlformats.org/officeDocument/2006/relationships/tags" Target="../tags/tag303.xml"/><Relationship Id="rId4" Type="http://schemas.openxmlformats.org/officeDocument/2006/relationships/tags" Target="../tags/tag302.xml"/></Relationships>
</file>

<file path=ppt/slides/_rels/slide75.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image" Target="../media/image57.png"/><Relationship Id="rId5" Type="http://schemas.openxmlformats.org/officeDocument/2006/relationships/slideLayout" Target="../slideLayouts/slideLayout2.xml"/><Relationship Id="rId4" Type="http://schemas.openxmlformats.org/officeDocument/2006/relationships/tags" Target="../tags/tag307.xml"/></Relationships>
</file>

<file path=ppt/slides/_rels/slide7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310.xml"/><Relationship Id="rId7" Type="http://schemas.openxmlformats.org/officeDocument/2006/relationships/slideLayout" Target="../slideLayouts/slideLayout2.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s>
</file>

<file path=ppt/slides/_rels/slide77.xml.rels><?xml version="1.0" encoding="UTF-8" standalone="yes"?>
<Relationships xmlns="http://schemas.openxmlformats.org/package/2006/relationships"><Relationship Id="rId3" Type="http://schemas.openxmlformats.org/officeDocument/2006/relationships/tags" Target="../tags/tag316.xml"/><Relationship Id="rId7" Type="http://schemas.openxmlformats.org/officeDocument/2006/relationships/image" Target="../media/image59.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image" Target="../media/image58.png"/><Relationship Id="rId5" Type="http://schemas.openxmlformats.org/officeDocument/2006/relationships/slideLayout" Target="../slideLayouts/slideLayout2.xml"/><Relationship Id="rId4" Type="http://schemas.openxmlformats.org/officeDocument/2006/relationships/tags" Target="../tags/tag317.xml"/></Relationships>
</file>

<file path=ppt/slides/_rels/slide78.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image" Target="../media/image61.png"/><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image" Target="../media/image60.png"/><Relationship Id="rId5" Type="http://schemas.openxmlformats.org/officeDocument/2006/relationships/slideLayout" Target="../slideLayouts/slideLayout2.xml"/><Relationship Id="rId4" Type="http://schemas.openxmlformats.org/officeDocument/2006/relationships/tags" Target="../tags/tag321.xml"/></Relationships>
</file>

<file path=ppt/slides/_rels/slide79.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image" Target="../media/image6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image" Target="../media/image63.png"/><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image" Target="../media/image64.png"/><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4"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image" Target="../media/image65.png"/><Relationship Id="rId5" Type="http://schemas.openxmlformats.org/officeDocument/2006/relationships/image" Target="../media/image57.png"/><Relationship Id="rId4"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tags" Target="../tags/tag339.xml"/><Relationship Id="rId7" Type="http://schemas.openxmlformats.org/officeDocument/2006/relationships/image" Target="../media/image66.png"/><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image" Target="../media/image57.png"/><Relationship Id="rId5" Type="http://schemas.openxmlformats.org/officeDocument/2006/relationships/slideLayout" Target="../slideLayouts/slideLayout2.xml"/><Relationship Id="rId4" Type="http://schemas.openxmlformats.org/officeDocument/2006/relationships/tags" Target="../tags/tag340.xml"/></Relationships>
</file>

<file path=ppt/slides/_rels/slide85.xml.rels><?xml version="1.0" encoding="UTF-8" standalone="yes"?>
<Relationships xmlns="http://schemas.openxmlformats.org/package/2006/relationships"><Relationship Id="rId3" Type="http://schemas.openxmlformats.org/officeDocument/2006/relationships/tags" Target="../tags/tag343.xml"/><Relationship Id="rId7" Type="http://schemas.openxmlformats.org/officeDocument/2006/relationships/image" Target="../media/image67.png"/><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image" Target="../media/image57.png"/><Relationship Id="rId5" Type="http://schemas.openxmlformats.org/officeDocument/2006/relationships/slideLayout" Target="../slideLayouts/slideLayout2.xml"/><Relationship Id="rId4" Type="http://schemas.openxmlformats.org/officeDocument/2006/relationships/tags" Target="../tags/tag344.xml"/></Relationships>
</file>

<file path=ppt/slides/_rels/slide86.xml.rels><?xml version="1.0" encoding="UTF-8" standalone="yes"?>
<Relationships xmlns="http://schemas.openxmlformats.org/package/2006/relationships"><Relationship Id="rId3" Type="http://schemas.openxmlformats.org/officeDocument/2006/relationships/tags" Target="../tags/tag347.xml"/><Relationship Id="rId7" Type="http://schemas.openxmlformats.org/officeDocument/2006/relationships/image" Target="../media/image68.png"/><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image" Target="../media/image57.png"/><Relationship Id="rId5" Type="http://schemas.openxmlformats.org/officeDocument/2006/relationships/slideLayout" Target="../slideLayouts/slideLayout2.xml"/><Relationship Id="rId4" Type="http://schemas.openxmlformats.org/officeDocument/2006/relationships/tags" Target="../tags/tag348.xml"/></Relationships>
</file>

<file path=ppt/slides/_rels/slide87.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69.png"/><Relationship Id="rId5" Type="http://schemas.openxmlformats.org/officeDocument/2006/relationships/slideLayout" Target="../slideLayouts/slideLayout2.xml"/><Relationship Id="rId4" Type="http://schemas.openxmlformats.org/officeDocument/2006/relationships/tags" Target="../tags/tag352.xml"/></Relationships>
</file>

<file path=ppt/slides/_rels/slide8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355.xml"/><Relationship Id="rId7" Type="http://schemas.openxmlformats.org/officeDocument/2006/relationships/image" Target="../media/image69.png"/><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slideLayout" Target="../slideLayouts/slideLayout2.xml"/><Relationship Id="rId5" Type="http://schemas.openxmlformats.org/officeDocument/2006/relationships/tags" Target="../tags/tag357.xml"/><Relationship Id="rId4" Type="http://schemas.openxmlformats.org/officeDocument/2006/relationships/tags" Target="../tags/tag356.xml"/></Relationships>
</file>

<file path=ppt/slides/_rels/slide89.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image" Target="../media/image72.tmp"/><Relationship Id="rId5" Type="http://schemas.openxmlformats.org/officeDocument/2006/relationships/image" Target="../media/image71.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5.tmp"/><Relationship Id="rId5" Type="http://schemas.openxmlformats.org/officeDocument/2006/relationships/tags" Target="../tags/tag47.xml"/><Relationship Id="rId10" Type="http://schemas.openxmlformats.org/officeDocument/2006/relationships/image" Target="../media/image4.png"/><Relationship Id="rId4" Type="http://schemas.openxmlformats.org/officeDocument/2006/relationships/tags" Target="../tags/tag46.xml"/><Relationship Id="rId9"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2.xml"/><Relationship Id="rId1" Type="http://schemas.openxmlformats.org/officeDocument/2006/relationships/tags" Target="../tags/tag361.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410F9-D6C2-4B25-A777-292B5A0A90EA}"/>
              </a:ext>
            </a:extLst>
          </p:cNvPr>
          <p:cNvSpPr>
            <a:spLocks noGrp="1"/>
          </p:cNvSpPr>
          <p:nvPr>
            <p:ph type="ctrTitle"/>
            <p:custDataLst>
              <p:tags r:id="rId1"/>
            </p:custDataLst>
          </p:nvPr>
        </p:nvSpPr>
        <p:spPr>
          <a:xfrm>
            <a:off x="685800" y="2819400"/>
            <a:ext cx="7772400" cy="1219200"/>
          </a:xfrm>
        </p:spPr>
        <p:txBody>
          <a:bodyPr/>
          <a:lstStyle/>
          <a:p>
            <a:r>
              <a:rPr lang="en-US" dirty="0"/>
              <a:t>VACOLS</a:t>
            </a:r>
          </a:p>
        </p:txBody>
      </p:sp>
      <p:sp>
        <p:nvSpPr>
          <p:cNvPr id="6" name="Text Placeholder 5">
            <a:extLst>
              <a:ext uri="{FF2B5EF4-FFF2-40B4-BE49-F238E27FC236}">
                <a16:creationId xmlns:a16="http://schemas.microsoft.com/office/drawing/2014/main" id="{F7D4CC18-6244-471B-8A52-18008A97BBAD}"/>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370A8FC2-7C7A-435D-B695-5CAF90B9ED00}"/>
              </a:ext>
            </a:extLst>
          </p:cNvPr>
          <p:cNvSpPr>
            <a:spLocks noGrp="1"/>
          </p:cNvSpPr>
          <p:nvPr>
            <p:ph type="body" sz="quarter" idx="11"/>
            <p:custDataLst>
              <p:tags r:id="rId3"/>
            </p:custDataLst>
          </p:nvPr>
        </p:nvSpPr>
        <p:spPr>
          <a:xfrm>
            <a:off x="6096000" y="4724400"/>
            <a:ext cx="2362200" cy="838200"/>
          </a:xfrm>
        </p:spPr>
        <p:txBody>
          <a:bodyPr/>
          <a:lstStyle/>
          <a:p>
            <a:r>
              <a:rPr lang="en-US" dirty="0"/>
              <a:t>February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0816" y="2543361"/>
            <a:ext cx="3058545" cy="3086100"/>
          </a:xfrm>
          <a:prstGeom prst="rect">
            <a:avLst/>
          </a:prstGeom>
        </p:spPr>
      </p:pic>
      <p:sp>
        <p:nvSpPr>
          <p:cNvPr id="2" name="Title 1">
            <a:extLst>
              <a:ext uri="{FF2B5EF4-FFF2-40B4-BE49-F238E27FC236}">
                <a16:creationId xmlns:a16="http://schemas.microsoft.com/office/drawing/2014/main" id="{84652509-A730-4164-BC1B-136DCA87E768}"/>
              </a:ext>
            </a:extLst>
          </p:cNvPr>
          <p:cNvSpPr>
            <a:spLocks noGrp="1"/>
          </p:cNvSpPr>
          <p:nvPr>
            <p:ph type="title"/>
            <p:custDataLst>
              <p:tags r:id="rId1"/>
            </p:custDataLst>
          </p:nvPr>
        </p:nvSpPr>
        <p:spPr>
          <a:xfrm>
            <a:off x="0" y="793631"/>
            <a:ext cx="9144000" cy="715581"/>
          </a:xfrm>
        </p:spPr>
        <p:txBody>
          <a:bodyPr/>
          <a:lstStyle/>
          <a:p>
            <a:r>
              <a:rPr lang="en-US" dirty="0"/>
              <a:t>Transfer Appeal Button</a:t>
            </a:r>
          </a:p>
        </p:txBody>
      </p:sp>
      <p:sp>
        <p:nvSpPr>
          <p:cNvPr id="7" name="Rectangle 3"/>
          <p:cNvSpPr txBox="1">
            <a:spLocks noChangeArrowheads="1"/>
          </p:cNvSpPr>
          <p:nvPr>
            <p:custDataLst>
              <p:tags r:id="rId2"/>
            </p:custDataLst>
          </p:nvPr>
        </p:nvSpPr>
        <p:spPr bwMode="auto">
          <a:xfrm>
            <a:off x="0" y="1967264"/>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lnSpcReduction="100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r>
              <a:rPr lang="en-US" altLang="en-US" sz="2000" dirty="0">
                <a:solidFill>
                  <a:schemeClr val="tx1"/>
                </a:solidFill>
                <a:latin typeface="+mj-lt"/>
                <a:cs typeface="Times New Roman" charset="0"/>
              </a:rPr>
              <a:t>To notify BVA and the receiving RO of a permanently transferred file.</a:t>
            </a:r>
          </a:p>
        </p:txBody>
      </p:sp>
      <p:sp>
        <p:nvSpPr>
          <p:cNvPr id="8" name="TextBox 7"/>
          <p:cNvSpPr txBox="1"/>
          <p:nvPr>
            <p:custDataLst>
              <p:tags r:id="rId3"/>
            </p:custDataLst>
          </p:nvPr>
        </p:nvSpPr>
        <p:spPr>
          <a:xfrm>
            <a:off x="6454431" y="4605992"/>
            <a:ext cx="2594171" cy="769441"/>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 </a:t>
            </a:r>
            <a:r>
              <a:rPr lang="en-US" sz="1400" dirty="0">
                <a:latin typeface="+mj-lt"/>
                <a:cs typeface="Times New Roman" panose="02020603050405020304" pitchFamily="18" charset="0"/>
              </a:rPr>
              <a:t>BVA’s system of numbering RO stations differs slightly from VBA’s system.</a:t>
            </a:r>
          </a:p>
        </p:txBody>
      </p:sp>
      <p:sp>
        <p:nvSpPr>
          <p:cNvPr id="9" name="TextBox 8"/>
          <p:cNvSpPr txBox="1"/>
          <p:nvPr>
            <p:custDataLst>
              <p:tags r:id="rId4"/>
            </p:custDataLst>
          </p:nvPr>
        </p:nvSpPr>
        <p:spPr>
          <a:xfrm>
            <a:off x="590842" y="4605992"/>
            <a:ext cx="2594171" cy="1200329"/>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 </a:t>
            </a:r>
            <a:r>
              <a:rPr lang="en-US" sz="1400" dirty="0">
                <a:latin typeface="+mj-lt"/>
                <a:cs typeface="Times New Roman" panose="02020603050405020304" pitchFamily="18" charset="0"/>
              </a:rPr>
              <a:t>If an appeal is transferred while in a report screen, it appears as if all appeals in that report have been transferred.</a:t>
            </a:r>
          </a:p>
        </p:txBody>
      </p:sp>
      <p:sp>
        <p:nvSpPr>
          <p:cNvPr id="10" name="Slide Number Placeholder 9">
            <a:extLst>
              <a:ext uri="{FF2B5EF4-FFF2-40B4-BE49-F238E27FC236}">
                <a16:creationId xmlns:a16="http://schemas.microsoft.com/office/drawing/2014/main" id="{1C7A565F-F2D3-4410-AA49-A461BDC48927}"/>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373289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1CD187-C49A-4984-B440-04DE5DF2047D}"/>
              </a:ext>
            </a:extLst>
          </p:cNvPr>
          <p:cNvSpPr>
            <a:spLocks noGrp="1"/>
          </p:cNvSpPr>
          <p:nvPr>
            <p:ph type="title"/>
            <p:custDataLst>
              <p:tags r:id="rId1"/>
            </p:custDataLst>
          </p:nvPr>
        </p:nvSpPr>
        <p:spPr>
          <a:xfrm>
            <a:off x="0" y="793631"/>
            <a:ext cx="9144000" cy="1086867"/>
          </a:xfrm>
        </p:spPr>
        <p:txBody>
          <a:bodyPr/>
          <a:lstStyle/>
          <a:p>
            <a:r>
              <a:rPr lang="en-US" dirty="0"/>
              <a:t>Travel Board Button</a:t>
            </a:r>
          </a:p>
        </p:txBody>
      </p:sp>
      <p:sp>
        <p:nvSpPr>
          <p:cNvPr id="4" name="Content Placeholder 3">
            <a:extLst>
              <a:ext uri="{FF2B5EF4-FFF2-40B4-BE49-F238E27FC236}">
                <a16:creationId xmlns:a16="http://schemas.microsoft.com/office/drawing/2014/main" id="{7614C6BD-35E9-40E3-B20A-BCCC6FD90FA0}"/>
              </a:ext>
            </a:extLst>
          </p:cNvPr>
          <p:cNvSpPr>
            <a:spLocks noGrp="1"/>
          </p:cNvSpPr>
          <p:nvPr>
            <p:ph idx="1"/>
            <p:custDataLst>
              <p:tags r:id="rId2"/>
            </p:custDataLst>
          </p:nvPr>
        </p:nvSpPr>
        <p:spPr>
          <a:xfrm>
            <a:off x="198409" y="2057400"/>
            <a:ext cx="8790316" cy="3916363"/>
          </a:xfrm>
        </p:spPr>
        <p:txBody>
          <a:bodyPr/>
          <a:lstStyle/>
          <a:p>
            <a:pPr algn="ctr"/>
            <a:r>
              <a:rPr lang="en-US" altLang="en-US" dirty="0">
                <a:cs typeface="Times New Roman" charset="0"/>
              </a:rPr>
              <a:t>To indicate that a travel board hearing has been requested and if it’s ready.</a:t>
            </a:r>
          </a:p>
          <a:p>
            <a:endParaRPr lang="en-US" dirty="0"/>
          </a:p>
        </p:txBody>
      </p:sp>
      <p:sp>
        <p:nvSpPr>
          <p:cNvPr id="8" name="Slide Number Placeholder 7">
            <a:extLst>
              <a:ext uri="{FF2B5EF4-FFF2-40B4-BE49-F238E27FC236}">
                <a16:creationId xmlns:a16="http://schemas.microsoft.com/office/drawing/2014/main" id="{4BDD65A3-5961-4988-B96B-6D5406185E1E}"/>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11</a:t>
            </a:fld>
            <a:endParaRPr lang="en-US" dirty="0"/>
          </a:p>
        </p:txBody>
      </p:sp>
      <p:pic>
        <p:nvPicPr>
          <p:cNvPr id="2" name="Picture 1" descr="Request Travel Boar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3114" y="2705471"/>
            <a:ext cx="4333549" cy="3582400"/>
          </a:xfrm>
          <a:prstGeom prst="rect">
            <a:avLst/>
          </a:prstGeom>
        </p:spPr>
      </p:pic>
      <p:sp>
        <p:nvSpPr>
          <p:cNvPr id="9" name="Rectangle 3"/>
          <p:cNvSpPr txBox="1">
            <a:spLocks noChangeArrowheads="1"/>
          </p:cNvSpPr>
          <p:nvPr>
            <p:custDataLst>
              <p:tags r:id="rId4"/>
            </p:custDataLst>
          </p:nvPr>
        </p:nvSpPr>
        <p:spPr bwMode="auto">
          <a:xfrm>
            <a:off x="457200" y="3043094"/>
            <a:ext cx="2743200" cy="194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2000" dirty="0">
                <a:solidFill>
                  <a:schemeClr val="tx1"/>
                </a:solidFill>
                <a:latin typeface="+mj-lt"/>
                <a:cs typeface="Times New Roman" charset="0"/>
              </a:rPr>
              <a:t>This button is also used to indicate if a video hearing will be conducted in lieu of a travel board hearing.</a:t>
            </a:r>
          </a:p>
        </p:txBody>
      </p:sp>
    </p:spTree>
    <p:extLst>
      <p:ext uri="{BB962C8B-B14F-4D97-AF65-F5344CB8AC3E}">
        <p14:creationId xmlns:p14="http://schemas.microsoft.com/office/powerpoint/2010/main" val="91354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1391" y="2198821"/>
            <a:ext cx="5346534" cy="3415398"/>
          </a:xfrm>
          <a:prstGeom prst="rect">
            <a:avLst/>
          </a:prstGeom>
        </p:spPr>
      </p:pic>
      <p:sp>
        <p:nvSpPr>
          <p:cNvPr id="2" name="Title 1">
            <a:extLst>
              <a:ext uri="{FF2B5EF4-FFF2-40B4-BE49-F238E27FC236}">
                <a16:creationId xmlns:a16="http://schemas.microsoft.com/office/drawing/2014/main" id="{26EBB974-570F-454B-B7D7-43F31F8BBBB5}"/>
              </a:ext>
            </a:extLst>
          </p:cNvPr>
          <p:cNvSpPr>
            <a:spLocks noGrp="1"/>
          </p:cNvSpPr>
          <p:nvPr>
            <p:ph type="title"/>
            <p:custDataLst>
              <p:tags r:id="rId1"/>
            </p:custDataLst>
          </p:nvPr>
        </p:nvSpPr>
        <p:spPr>
          <a:xfrm>
            <a:off x="0" y="793631"/>
            <a:ext cx="9144000" cy="1086867"/>
          </a:xfrm>
        </p:spPr>
        <p:txBody>
          <a:bodyPr/>
          <a:lstStyle/>
          <a:p>
            <a:r>
              <a:rPr lang="en-US" dirty="0"/>
              <a:t>Appeals Menu</a:t>
            </a:r>
          </a:p>
        </p:txBody>
      </p:sp>
      <p:sp>
        <p:nvSpPr>
          <p:cNvPr id="3" name="Content Placeholder 2">
            <a:extLst>
              <a:ext uri="{FF2B5EF4-FFF2-40B4-BE49-F238E27FC236}">
                <a16:creationId xmlns:a16="http://schemas.microsoft.com/office/drawing/2014/main" id="{C835F600-C911-4C29-AF64-1255353E5430}"/>
              </a:ext>
            </a:extLst>
          </p:cNvPr>
          <p:cNvSpPr>
            <a:spLocks noGrp="1"/>
          </p:cNvSpPr>
          <p:nvPr>
            <p:ph idx="1"/>
            <p:custDataLst>
              <p:tags r:id="rId2"/>
            </p:custDataLst>
          </p:nvPr>
        </p:nvSpPr>
        <p:spPr>
          <a:xfrm>
            <a:off x="457200" y="2057400"/>
            <a:ext cx="2984191" cy="3916363"/>
          </a:xfrm>
        </p:spPr>
        <p:txBody>
          <a:bodyPr/>
          <a:lstStyle/>
          <a:p>
            <a:r>
              <a:rPr lang="en-US" altLang="en-US" b="1" dirty="0">
                <a:cs typeface="Times New Roman" charset="0"/>
              </a:rPr>
              <a:t>Add New Appeal</a:t>
            </a:r>
            <a:r>
              <a:rPr lang="en-US" altLang="en-US" dirty="0">
                <a:cs typeface="Times New Roman" charset="0"/>
              </a:rPr>
              <a:t>: To add a new appeal to the database on receipt of a properly executed NOD.</a:t>
            </a:r>
          </a:p>
          <a:p>
            <a:endParaRPr lang="en-US" altLang="en-US" dirty="0">
              <a:cs typeface="Times New Roman" charset="0"/>
            </a:endParaRPr>
          </a:p>
          <a:p>
            <a:r>
              <a:rPr lang="en-US" altLang="en-US" b="1" dirty="0">
                <a:cs typeface="Times New Roman" charset="0"/>
              </a:rPr>
              <a:t>Print Screen</a:t>
            </a:r>
            <a:r>
              <a:rPr lang="en-US" altLang="en-US" dirty="0">
                <a:cs typeface="Times New Roman" charset="0"/>
              </a:rPr>
              <a:t>: Print the screen.</a:t>
            </a:r>
          </a:p>
          <a:p>
            <a:endParaRPr lang="en-US" altLang="en-US" dirty="0">
              <a:cs typeface="Times New Roman" charset="0"/>
            </a:endParaRPr>
          </a:p>
          <a:p>
            <a:r>
              <a:rPr lang="en-US" altLang="en-US" b="1" dirty="0">
                <a:cs typeface="Times New Roman" charset="0"/>
              </a:rPr>
              <a:t>Exit</a:t>
            </a:r>
            <a:r>
              <a:rPr lang="en-US" altLang="en-US" dirty="0">
                <a:cs typeface="Times New Roman" charset="0"/>
              </a:rPr>
              <a:t>: Exit VACOLS.</a:t>
            </a:r>
          </a:p>
          <a:p>
            <a:endParaRPr lang="en-US" dirty="0"/>
          </a:p>
        </p:txBody>
      </p:sp>
      <p:sp>
        <p:nvSpPr>
          <p:cNvPr id="8" name="Slide Number Placeholder 7">
            <a:extLst>
              <a:ext uri="{FF2B5EF4-FFF2-40B4-BE49-F238E27FC236}">
                <a16:creationId xmlns:a16="http://schemas.microsoft.com/office/drawing/2014/main" id="{C14F6643-7C59-436A-8B39-291EA02C667F}"/>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137668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420" y="2120694"/>
            <a:ext cx="5022032" cy="3198557"/>
          </a:xfrm>
          <a:prstGeom prst="rect">
            <a:avLst/>
          </a:prstGeom>
        </p:spPr>
      </p:pic>
      <p:sp>
        <p:nvSpPr>
          <p:cNvPr id="2" name="Title 1">
            <a:extLst>
              <a:ext uri="{FF2B5EF4-FFF2-40B4-BE49-F238E27FC236}">
                <a16:creationId xmlns:a16="http://schemas.microsoft.com/office/drawing/2014/main" id="{7F8FCEDA-9E42-4249-B07D-B7BE07888BD9}"/>
              </a:ext>
            </a:extLst>
          </p:cNvPr>
          <p:cNvSpPr>
            <a:spLocks noGrp="1"/>
          </p:cNvSpPr>
          <p:nvPr>
            <p:ph type="title"/>
            <p:custDataLst>
              <p:tags r:id="rId1"/>
            </p:custDataLst>
          </p:nvPr>
        </p:nvSpPr>
        <p:spPr>
          <a:xfrm>
            <a:off x="0" y="793631"/>
            <a:ext cx="9144000" cy="1086867"/>
          </a:xfrm>
        </p:spPr>
        <p:txBody>
          <a:bodyPr/>
          <a:lstStyle/>
          <a:p>
            <a:r>
              <a:rPr lang="en-US" dirty="0"/>
              <a:t>Hearings Menu</a:t>
            </a:r>
          </a:p>
        </p:txBody>
      </p:sp>
      <p:sp>
        <p:nvSpPr>
          <p:cNvPr id="3" name="Content Placeholder 2">
            <a:extLst>
              <a:ext uri="{FF2B5EF4-FFF2-40B4-BE49-F238E27FC236}">
                <a16:creationId xmlns:a16="http://schemas.microsoft.com/office/drawing/2014/main" id="{60731A88-F643-4FE0-B438-A8F9706E5249}"/>
              </a:ext>
            </a:extLst>
          </p:cNvPr>
          <p:cNvSpPr>
            <a:spLocks noGrp="1"/>
          </p:cNvSpPr>
          <p:nvPr>
            <p:ph idx="1"/>
            <p:custDataLst>
              <p:tags r:id="rId2"/>
            </p:custDataLst>
          </p:nvPr>
        </p:nvSpPr>
        <p:spPr>
          <a:xfrm>
            <a:off x="457200" y="2057400"/>
            <a:ext cx="3328220" cy="3916363"/>
          </a:xfrm>
        </p:spPr>
        <p:txBody>
          <a:bodyPr>
            <a:noAutofit/>
          </a:bodyPr>
          <a:lstStyle/>
          <a:p>
            <a:r>
              <a:rPr lang="en-US" altLang="en-US" sz="1400" b="1" dirty="0">
                <a:cs typeface="Times New Roman" charset="0"/>
              </a:rPr>
              <a:t>Travel Board Requests</a:t>
            </a:r>
            <a:r>
              <a:rPr lang="en-US" altLang="en-US" sz="1400" dirty="0">
                <a:cs typeface="Times New Roman" charset="0"/>
              </a:rPr>
              <a:t>: Used to display, manage, and control outstanding Travel Board requests which have been added under </a:t>
            </a:r>
            <a:r>
              <a:rPr lang="en-US" altLang="en-US" sz="1400" b="1" dirty="0">
                <a:cs typeface="Times New Roman" charset="0"/>
              </a:rPr>
              <a:t>Add New Appeal</a:t>
            </a:r>
            <a:r>
              <a:rPr lang="en-US" altLang="en-US" sz="1400" dirty="0">
                <a:cs typeface="Times New Roman" charset="0"/>
              </a:rPr>
              <a:t>, or if BVA had previously entered the information. The request can be removed from the list when the hearing has been held.</a:t>
            </a:r>
          </a:p>
          <a:p>
            <a:r>
              <a:rPr lang="en-US" altLang="en-US" sz="1400" b="1" dirty="0">
                <a:cs typeface="Times New Roman" charset="0"/>
              </a:rPr>
              <a:t>Formal Hearings Pending</a:t>
            </a:r>
            <a:r>
              <a:rPr lang="en-US" altLang="en-US" sz="1400" dirty="0">
                <a:cs typeface="Times New Roman" charset="0"/>
              </a:rPr>
              <a:t>: Used to query, display, and manage outstanding Formal DRO hearing requests, those scheduled and the number of days pending before the hearing date.</a:t>
            </a:r>
          </a:p>
          <a:p>
            <a:r>
              <a:rPr lang="en-US" altLang="en-US" sz="1400" b="1" dirty="0">
                <a:cs typeface="Times New Roman" charset="0"/>
              </a:rPr>
              <a:t>Formal Hearing Disposition Hearing Detail</a:t>
            </a:r>
            <a:r>
              <a:rPr lang="en-US" altLang="en-US" sz="1400" dirty="0">
                <a:cs typeface="Times New Roman" charset="0"/>
              </a:rPr>
              <a:t>: Used to query, display, and manage closed Formal DRO hearing activity by disposition (</a:t>
            </a:r>
            <a:r>
              <a:rPr lang="en-US" altLang="en-US" sz="1400" b="1" dirty="0">
                <a:cs typeface="Times New Roman" charset="0"/>
              </a:rPr>
              <a:t>Held</a:t>
            </a:r>
            <a:r>
              <a:rPr lang="en-US" altLang="en-US" sz="1400" dirty="0">
                <a:cs typeface="Times New Roman" charset="0"/>
              </a:rPr>
              <a:t>, </a:t>
            </a:r>
            <a:r>
              <a:rPr lang="en-US" altLang="en-US" sz="1400" b="1" dirty="0">
                <a:cs typeface="Times New Roman" charset="0"/>
              </a:rPr>
              <a:t>Canceled</a:t>
            </a:r>
            <a:r>
              <a:rPr lang="en-US" altLang="en-US" sz="1400" dirty="0">
                <a:cs typeface="Times New Roman" charset="0"/>
              </a:rPr>
              <a:t>, </a:t>
            </a:r>
            <a:r>
              <a:rPr lang="en-US" altLang="en-US" sz="1400" b="1" dirty="0">
                <a:cs typeface="Times New Roman" charset="0"/>
              </a:rPr>
              <a:t>Postponed</a:t>
            </a:r>
            <a:r>
              <a:rPr lang="en-US" altLang="en-US" sz="1400" dirty="0">
                <a:cs typeface="Times New Roman" charset="0"/>
              </a:rPr>
              <a:t>, or </a:t>
            </a:r>
            <a:r>
              <a:rPr lang="en-US" altLang="en-US" sz="1400" b="1" dirty="0">
                <a:cs typeface="Times New Roman" charset="0"/>
              </a:rPr>
              <a:t>No Show</a:t>
            </a:r>
            <a:r>
              <a:rPr lang="en-US" altLang="en-US" sz="1400" dirty="0">
                <a:cs typeface="Times New Roman" charset="0"/>
              </a:rPr>
              <a:t>).</a:t>
            </a:r>
          </a:p>
          <a:p>
            <a:endParaRPr lang="en-US" sz="1100" dirty="0"/>
          </a:p>
        </p:txBody>
      </p:sp>
      <p:sp>
        <p:nvSpPr>
          <p:cNvPr id="7" name="Slide Number Placeholder 6">
            <a:extLst>
              <a:ext uri="{FF2B5EF4-FFF2-40B4-BE49-F238E27FC236}">
                <a16:creationId xmlns:a16="http://schemas.microsoft.com/office/drawing/2014/main" id="{4F62EFB4-1A54-4858-8ADC-1C89BBD04D96}"/>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192459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457" y="2057400"/>
            <a:ext cx="5145532" cy="3277215"/>
          </a:xfrm>
          <a:prstGeom prst="rect">
            <a:avLst/>
          </a:prstGeom>
        </p:spPr>
      </p:pic>
      <p:sp>
        <p:nvSpPr>
          <p:cNvPr id="2" name="Title 1">
            <a:extLst>
              <a:ext uri="{FF2B5EF4-FFF2-40B4-BE49-F238E27FC236}">
                <a16:creationId xmlns:a16="http://schemas.microsoft.com/office/drawing/2014/main" id="{5E2C9263-A604-4F46-B49A-FDF96A5A1082}"/>
              </a:ext>
            </a:extLst>
          </p:cNvPr>
          <p:cNvSpPr>
            <a:spLocks noGrp="1"/>
          </p:cNvSpPr>
          <p:nvPr>
            <p:ph type="title"/>
            <p:custDataLst>
              <p:tags r:id="rId1"/>
            </p:custDataLst>
          </p:nvPr>
        </p:nvSpPr>
        <p:spPr>
          <a:xfrm>
            <a:off x="0" y="793631"/>
            <a:ext cx="9144000" cy="1086867"/>
          </a:xfrm>
        </p:spPr>
        <p:txBody>
          <a:bodyPr/>
          <a:lstStyle/>
          <a:p>
            <a:r>
              <a:rPr lang="en-US" dirty="0"/>
              <a:t>Hearings Menu</a:t>
            </a:r>
          </a:p>
        </p:txBody>
      </p:sp>
      <p:sp>
        <p:nvSpPr>
          <p:cNvPr id="3" name="Content Placeholder 2">
            <a:extLst>
              <a:ext uri="{FF2B5EF4-FFF2-40B4-BE49-F238E27FC236}">
                <a16:creationId xmlns:a16="http://schemas.microsoft.com/office/drawing/2014/main" id="{BCCDA68A-13BF-4B17-BE54-EADF25AA58FC}"/>
              </a:ext>
            </a:extLst>
          </p:cNvPr>
          <p:cNvSpPr>
            <a:spLocks noGrp="1"/>
          </p:cNvSpPr>
          <p:nvPr>
            <p:ph idx="1"/>
            <p:custDataLst>
              <p:tags r:id="rId2"/>
            </p:custDataLst>
          </p:nvPr>
        </p:nvSpPr>
        <p:spPr>
          <a:xfrm>
            <a:off x="457200" y="2057400"/>
            <a:ext cx="3092245" cy="3916363"/>
          </a:xfrm>
        </p:spPr>
        <p:txBody>
          <a:bodyPr>
            <a:normAutofit/>
          </a:bodyPr>
          <a:lstStyle/>
          <a:p>
            <a:r>
              <a:rPr lang="en-US" altLang="en-US" sz="1600" b="1" dirty="0">
                <a:cs typeface="Times New Roman" charset="0"/>
              </a:rPr>
              <a:t>Formal Hearing Disposition Summary</a:t>
            </a:r>
            <a:r>
              <a:rPr lang="en-US" altLang="en-US" sz="1600" dirty="0">
                <a:cs typeface="Times New Roman" charset="0"/>
              </a:rPr>
              <a:t>: Used to query, display, and summarize all formal DRO hearings activity.</a:t>
            </a:r>
          </a:p>
          <a:p>
            <a:r>
              <a:rPr lang="en-US" altLang="en-US" sz="1600" b="1" dirty="0">
                <a:cs typeface="Times New Roman" charset="0"/>
              </a:rPr>
              <a:t>Certified BVA Awaiting Travel Board</a:t>
            </a:r>
            <a:r>
              <a:rPr lang="en-US" altLang="en-US" sz="1600" dirty="0">
                <a:cs typeface="Times New Roman" charset="0"/>
              </a:rPr>
              <a:t>: Used to query, display, and manage all certified appeals that are awaiting a Travel Board hearing.</a:t>
            </a:r>
          </a:p>
          <a:p>
            <a:r>
              <a:rPr lang="en-US" altLang="en-US" sz="1600" b="1" dirty="0">
                <a:cs typeface="Times New Roman" charset="0"/>
              </a:rPr>
              <a:t>BVA VLJs</a:t>
            </a:r>
            <a:r>
              <a:rPr lang="en-US" altLang="en-US" sz="1600" dirty="0">
                <a:cs typeface="Times New Roman" charset="0"/>
              </a:rPr>
              <a:t>: Used to query by BVA Veterans Law Judge.</a:t>
            </a:r>
          </a:p>
          <a:p>
            <a:r>
              <a:rPr lang="en-US" altLang="en-US" sz="1600" b="1" dirty="0">
                <a:cs typeface="Times New Roman" charset="0"/>
              </a:rPr>
              <a:t>View/Print Virtual TB or Video Docket</a:t>
            </a:r>
            <a:r>
              <a:rPr lang="en-US" altLang="en-US" sz="1600" dirty="0">
                <a:cs typeface="Times New Roman" charset="0"/>
              </a:rPr>
              <a:t>: Used to view and print Virtual TB or Video Docket.</a:t>
            </a:r>
          </a:p>
          <a:p>
            <a:endParaRPr lang="en-US" sz="1600" dirty="0"/>
          </a:p>
        </p:txBody>
      </p:sp>
      <p:sp>
        <p:nvSpPr>
          <p:cNvPr id="7" name="Slide Number Placeholder 6">
            <a:extLst>
              <a:ext uri="{FF2B5EF4-FFF2-40B4-BE49-F238E27FC236}">
                <a16:creationId xmlns:a16="http://schemas.microsoft.com/office/drawing/2014/main" id="{1ADCEDAB-94FA-4361-82AE-F102F303DAB2}"/>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14</a:t>
            </a:fld>
            <a:endParaRPr lang="en-US" dirty="0"/>
          </a:p>
        </p:txBody>
      </p:sp>
    </p:spTree>
    <p:extLst>
      <p:ext uri="{BB962C8B-B14F-4D97-AF65-F5344CB8AC3E}">
        <p14:creationId xmlns:p14="http://schemas.microsoft.com/office/powerpoint/2010/main" val="234091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3609" y="2057400"/>
            <a:ext cx="5310020" cy="3381977"/>
          </a:xfrm>
          <a:prstGeom prst="rect">
            <a:avLst/>
          </a:prstGeom>
        </p:spPr>
      </p:pic>
      <p:sp>
        <p:nvSpPr>
          <p:cNvPr id="2" name="Title 1">
            <a:extLst>
              <a:ext uri="{FF2B5EF4-FFF2-40B4-BE49-F238E27FC236}">
                <a16:creationId xmlns:a16="http://schemas.microsoft.com/office/drawing/2014/main" id="{B95D4250-F8D7-44F5-ACBF-EE9C05B93157}"/>
              </a:ext>
            </a:extLst>
          </p:cNvPr>
          <p:cNvSpPr>
            <a:spLocks noGrp="1"/>
          </p:cNvSpPr>
          <p:nvPr>
            <p:ph type="title"/>
            <p:custDataLst>
              <p:tags r:id="rId1"/>
            </p:custDataLst>
          </p:nvPr>
        </p:nvSpPr>
        <p:spPr>
          <a:xfrm>
            <a:off x="0" y="793631"/>
            <a:ext cx="9144000" cy="1086867"/>
          </a:xfrm>
        </p:spPr>
        <p:txBody>
          <a:bodyPr/>
          <a:lstStyle/>
          <a:p>
            <a:r>
              <a:rPr lang="en-US" dirty="0"/>
              <a:t>Queries Menu</a:t>
            </a:r>
          </a:p>
        </p:txBody>
      </p:sp>
      <p:sp>
        <p:nvSpPr>
          <p:cNvPr id="3" name="Content Placeholder 2">
            <a:extLst>
              <a:ext uri="{FF2B5EF4-FFF2-40B4-BE49-F238E27FC236}">
                <a16:creationId xmlns:a16="http://schemas.microsoft.com/office/drawing/2014/main" id="{140EED01-217C-4937-AB60-B267EFB54A33}"/>
              </a:ext>
            </a:extLst>
          </p:cNvPr>
          <p:cNvSpPr>
            <a:spLocks noGrp="1"/>
          </p:cNvSpPr>
          <p:nvPr>
            <p:ph idx="1"/>
            <p:custDataLst>
              <p:tags r:id="rId2"/>
            </p:custDataLst>
          </p:nvPr>
        </p:nvSpPr>
        <p:spPr>
          <a:xfrm>
            <a:off x="457200" y="2057400"/>
            <a:ext cx="2999760" cy="3916363"/>
          </a:xfrm>
        </p:spPr>
        <p:txBody>
          <a:bodyPr>
            <a:noAutofit/>
          </a:bodyPr>
          <a:lstStyle/>
          <a:p>
            <a:r>
              <a:rPr lang="en-US" altLang="en-US" sz="1600" b="1" dirty="0">
                <a:cs typeface="Times New Roman" charset="0"/>
              </a:rPr>
              <a:t>Outstanding Advance Cases</a:t>
            </a:r>
            <a:r>
              <a:rPr lang="en-US" altLang="en-US" sz="1600" dirty="0">
                <a:cs typeface="Times New Roman" charset="0"/>
              </a:rPr>
              <a:t>: Used to display all outstanding advance appeals. This will display multiple appeals if more than one NOD has been filed. This will display advance records prior to and after the docketing of the Form 9.</a:t>
            </a:r>
          </a:p>
          <a:p>
            <a:r>
              <a:rPr lang="en-US" altLang="en-US" sz="1600" dirty="0">
                <a:cs typeface="Times New Roman" charset="0"/>
              </a:rPr>
              <a:t>An incorrect entry cannot be corrected at the RO, so please be careful when entering entry update information. You must notify the Board of the error by contacting the appropriate Administrative Team.</a:t>
            </a:r>
          </a:p>
          <a:p>
            <a:endParaRPr lang="en-US" sz="1600" dirty="0"/>
          </a:p>
        </p:txBody>
      </p:sp>
      <p:sp>
        <p:nvSpPr>
          <p:cNvPr id="7" name="Slide Number Placeholder 6">
            <a:extLst>
              <a:ext uri="{FF2B5EF4-FFF2-40B4-BE49-F238E27FC236}">
                <a16:creationId xmlns:a16="http://schemas.microsoft.com/office/drawing/2014/main" id="{FFCDD59F-3198-4406-9BE9-C53F21A840A1}"/>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15</a:t>
            </a:fld>
            <a:endParaRPr lang="en-US" dirty="0"/>
          </a:p>
        </p:txBody>
      </p:sp>
    </p:spTree>
    <p:extLst>
      <p:ext uri="{BB962C8B-B14F-4D97-AF65-F5344CB8AC3E}">
        <p14:creationId xmlns:p14="http://schemas.microsoft.com/office/powerpoint/2010/main" val="266549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410" y="2057400"/>
            <a:ext cx="4845464" cy="3086099"/>
          </a:xfrm>
          <a:prstGeom prst="rect">
            <a:avLst/>
          </a:prstGeom>
        </p:spPr>
      </p:pic>
      <p:sp>
        <p:nvSpPr>
          <p:cNvPr id="2" name="Title 1">
            <a:extLst>
              <a:ext uri="{FF2B5EF4-FFF2-40B4-BE49-F238E27FC236}">
                <a16:creationId xmlns:a16="http://schemas.microsoft.com/office/drawing/2014/main" id="{4EF5B259-29D2-4C24-8124-223EDBF640C5}"/>
              </a:ext>
            </a:extLst>
          </p:cNvPr>
          <p:cNvSpPr>
            <a:spLocks noGrp="1"/>
          </p:cNvSpPr>
          <p:nvPr>
            <p:ph type="title"/>
            <p:custDataLst>
              <p:tags r:id="rId1"/>
            </p:custDataLst>
          </p:nvPr>
        </p:nvSpPr>
        <p:spPr>
          <a:xfrm>
            <a:off x="0" y="793631"/>
            <a:ext cx="9144000" cy="1086867"/>
          </a:xfrm>
        </p:spPr>
        <p:txBody>
          <a:bodyPr/>
          <a:lstStyle/>
          <a:p>
            <a:r>
              <a:rPr lang="en-US"/>
              <a:t>Queries Menu</a:t>
            </a:r>
            <a:endParaRPr lang="en-US" dirty="0"/>
          </a:p>
        </p:txBody>
      </p:sp>
      <p:sp>
        <p:nvSpPr>
          <p:cNvPr id="6" name="Content Placeholder 5">
            <a:extLst>
              <a:ext uri="{FF2B5EF4-FFF2-40B4-BE49-F238E27FC236}">
                <a16:creationId xmlns:a16="http://schemas.microsoft.com/office/drawing/2014/main" id="{3B657EF6-CA0D-4191-AB62-2887E0562FBE}"/>
              </a:ext>
            </a:extLst>
          </p:cNvPr>
          <p:cNvSpPr>
            <a:spLocks noGrp="1"/>
          </p:cNvSpPr>
          <p:nvPr>
            <p:ph idx="1"/>
            <p:custDataLst>
              <p:tags r:id="rId2"/>
            </p:custDataLst>
          </p:nvPr>
        </p:nvSpPr>
        <p:spPr>
          <a:xfrm>
            <a:off x="457200" y="2057400"/>
            <a:ext cx="3432210" cy="3916363"/>
          </a:xfrm>
        </p:spPr>
        <p:txBody>
          <a:bodyPr>
            <a:noAutofit/>
          </a:bodyPr>
          <a:lstStyle/>
          <a:p>
            <a:r>
              <a:rPr lang="en-US" altLang="en-US" sz="1500" b="1" dirty="0">
                <a:cs typeface="Times New Roman" charset="0"/>
              </a:rPr>
              <a:t>Remands by RO</a:t>
            </a:r>
            <a:r>
              <a:rPr lang="en-US" altLang="en-US" sz="1500" dirty="0">
                <a:cs typeface="Times New Roman" charset="0"/>
              </a:rPr>
              <a:t>: Used to display all appeals that have been remanded to a specific RO and are still listed as unresolved on the BVA docket. This </a:t>
            </a:r>
            <a:r>
              <a:rPr lang="en-US" altLang="en-US" sz="1500" i="1" dirty="0">
                <a:cs typeface="Times New Roman" charset="0"/>
              </a:rPr>
              <a:t>does not </a:t>
            </a:r>
            <a:r>
              <a:rPr lang="en-US" altLang="en-US" sz="1500" dirty="0">
                <a:cs typeface="Times New Roman" charset="0"/>
              </a:rPr>
              <a:t>include cases remanded to the AMC. This will also display remands transferred to your RO from other ROs.</a:t>
            </a:r>
          </a:p>
          <a:p>
            <a:r>
              <a:rPr lang="en-US" altLang="en-US" sz="1500" dirty="0">
                <a:cs typeface="Times New Roman" charset="0"/>
              </a:rPr>
              <a:t>If a station closes a remanded record in error you can correct the error by accessing the “Utilities” menu, by the selection option “Undo BVA Certification or Remand Returned to BVA”. If a station closes a remanded issue in error, the correction must be done through the “Issues” tab by changing the disposition back to “Remand.</a:t>
            </a:r>
          </a:p>
          <a:p>
            <a:endParaRPr lang="en-US" sz="1500" dirty="0"/>
          </a:p>
        </p:txBody>
      </p:sp>
      <p:sp>
        <p:nvSpPr>
          <p:cNvPr id="7" name="Slide Number Placeholder 6">
            <a:extLst>
              <a:ext uri="{FF2B5EF4-FFF2-40B4-BE49-F238E27FC236}">
                <a16:creationId xmlns:a16="http://schemas.microsoft.com/office/drawing/2014/main" id="{9A31F00A-7C60-4599-9917-2537FC86862D}"/>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16</a:t>
            </a:fld>
            <a:endParaRPr lang="en-US" dirty="0"/>
          </a:p>
        </p:txBody>
      </p:sp>
    </p:spTree>
    <p:extLst>
      <p:ext uri="{BB962C8B-B14F-4D97-AF65-F5344CB8AC3E}">
        <p14:creationId xmlns:p14="http://schemas.microsoft.com/office/powerpoint/2010/main" val="291230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8570" y="2057400"/>
            <a:ext cx="4845464" cy="3086099"/>
          </a:xfrm>
          <a:prstGeom prst="rect">
            <a:avLst/>
          </a:prstGeom>
        </p:spPr>
      </p:pic>
      <p:sp>
        <p:nvSpPr>
          <p:cNvPr id="2" name="Title 1">
            <a:extLst>
              <a:ext uri="{FF2B5EF4-FFF2-40B4-BE49-F238E27FC236}">
                <a16:creationId xmlns:a16="http://schemas.microsoft.com/office/drawing/2014/main" id="{E1A41399-5EFD-42E2-9BE7-81367EEDCD07}"/>
              </a:ext>
            </a:extLst>
          </p:cNvPr>
          <p:cNvSpPr>
            <a:spLocks noGrp="1"/>
          </p:cNvSpPr>
          <p:nvPr>
            <p:ph type="title"/>
            <p:custDataLst>
              <p:tags r:id="rId1"/>
            </p:custDataLst>
          </p:nvPr>
        </p:nvSpPr>
        <p:spPr>
          <a:xfrm>
            <a:off x="0" y="793631"/>
            <a:ext cx="9144000" cy="1086867"/>
          </a:xfrm>
        </p:spPr>
        <p:txBody>
          <a:bodyPr/>
          <a:lstStyle/>
          <a:p>
            <a:r>
              <a:rPr lang="en-US" dirty="0"/>
              <a:t>Queries Menu</a:t>
            </a:r>
          </a:p>
        </p:txBody>
      </p:sp>
      <p:sp>
        <p:nvSpPr>
          <p:cNvPr id="3" name="Content Placeholder 2">
            <a:extLst>
              <a:ext uri="{FF2B5EF4-FFF2-40B4-BE49-F238E27FC236}">
                <a16:creationId xmlns:a16="http://schemas.microsoft.com/office/drawing/2014/main" id="{4D8B037B-BC78-4617-9D87-DC039DEE8665}"/>
              </a:ext>
            </a:extLst>
          </p:cNvPr>
          <p:cNvSpPr>
            <a:spLocks noGrp="1"/>
          </p:cNvSpPr>
          <p:nvPr>
            <p:ph idx="1"/>
            <p:custDataLst>
              <p:tags r:id="rId2"/>
            </p:custDataLst>
          </p:nvPr>
        </p:nvSpPr>
        <p:spPr>
          <a:xfrm>
            <a:off x="457200" y="2057400"/>
            <a:ext cx="3481370" cy="3916363"/>
          </a:xfrm>
        </p:spPr>
        <p:txBody>
          <a:bodyPr>
            <a:noAutofit/>
          </a:bodyPr>
          <a:lstStyle/>
          <a:p>
            <a:r>
              <a:rPr lang="en-US" altLang="en-US" sz="1400" b="1" dirty="0">
                <a:cs typeface="Times New Roman" charset="0"/>
              </a:rPr>
              <a:t>Pending DRO Appeals</a:t>
            </a:r>
            <a:r>
              <a:rPr lang="en-US" altLang="en-US" sz="1400" dirty="0">
                <a:cs typeface="Times New Roman" charset="0"/>
              </a:rPr>
              <a:t>: Used to display all appeals where a DRO hearing is elected. The list is updateable for individual or multiple appeals.</a:t>
            </a:r>
          </a:p>
          <a:p>
            <a:r>
              <a:rPr lang="en-US" altLang="en-US" sz="1400" b="1" dirty="0">
                <a:cs typeface="Times New Roman" charset="0"/>
              </a:rPr>
              <a:t>Advance Cases Transferred to your RO</a:t>
            </a:r>
            <a:r>
              <a:rPr lang="en-US" altLang="en-US" sz="1400" dirty="0">
                <a:cs typeface="Times New Roman" charset="0"/>
              </a:rPr>
              <a:t>: Used to display cases transferred to your RO from other ROs. Transferred cases will also be displayed on the receiving station’s </a:t>
            </a:r>
            <a:r>
              <a:rPr lang="en-US" altLang="en-US" sz="1400" b="1" dirty="0">
                <a:cs typeface="Times New Roman" charset="0"/>
              </a:rPr>
              <a:t>All Outstanding Advance Cases</a:t>
            </a:r>
            <a:r>
              <a:rPr lang="en-US" altLang="en-US" sz="1400" dirty="0">
                <a:cs typeface="Times New Roman" charset="0"/>
              </a:rPr>
              <a:t>.</a:t>
            </a:r>
          </a:p>
          <a:p>
            <a:r>
              <a:rPr lang="en-US" altLang="en-US" sz="1400" b="1" dirty="0">
                <a:cs typeface="Times New Roman" charset="0"/>
              </a:rPr>
              <a:t>Active Appeals at BVA</a:t>
            </a:r>
            <a:r>
              <a:rPr lang="en-US" altLang="en-US" sz="1400" dirty="0">
                <a:cs typeface="Times New Roman" charset="0"/>
              </a:rPr>
              <a:t>: Used to display active appeals received at the Board.</a:t>
            </a:r>
          </a:p>
          <a:p>
            <a:r>
              <a:rPr lang="en-US" altLang="en-US" sz="1400" b="1" dirty="0">
                <a:cs typeface="Times New Roman" charset="0"/>
              </a:rPr>
              <a:t>Active Court Remands</a:t>
            </a:r>
            <a:r>
              <a:rPr lang="en-US" altLang="en-US" sz="1400" dirty="0">
                <a:cs typeface="Times New Roman" charset="0"/>
              </a:rPr>
              <a:t>: used to display cases remanded by the U.S. Court of Appeals for Veterans Claims (Court) to BVA and in an active status as well as those appeals remanded by the Court and, in turn, remanded to your RO for further development</a:t>
            </a:r>
            <a:r>
              <a:rPr lang="en-US" altLang="en-US" sz="1600" dirty="0">
                <a:solidFill>
                  <a:srgbClr val="002060"/>
                </a:solidFill>
                <a:cs typeface="Times New Roman" charset="0"/>
              </a:rPr>
              <a:t>.</a:t>
            </a:r>
          </a:p>
          <a:p>
            <a:endParaRPr lang="en-US" sz="1400" dirty="0"/>
          </a:p>
        </p:txBody>
      </p:sp>
      <p:sp>
        <p:nvSpPr>
          <p:cNvPr id="7" name="Slide Number Placeholder 6">
            <a:extLst>
              <a:ext uri="{FF2B5EF4-FFF2-40B4-BE49-F238E27FC236}">
                <a16:creationId xmlns:a16="http://schemas.microsoft.com/office/drawing/2014/main" id="{9FF65204-EA50-476D-96E2-F943D076692F}"/>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17</a:t>
            </a:fld>
            <a:endParaRPr lang="en-US" dirty="0"/>
          </a:p>
        </p:txBody>
      </p:sp>
    </p:spTree>
    <p:extLst>
      <p:ext uri="{BB962C8B-B14F-4D97-AF65-F5344CB8AC3E}">
        <p14:creationId xmlns:p14="http://schemas.microsoft.com/office/powerpoint/2010/main" val="153079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3574" y="2057400"/>
            <a:ext cx="4845464" cy="3086099"/>
          </a:xfrm>
          <a:prstGeom prst="rect">
            <a:avLst/>
          </a:prstGeom>
        </p:spPr>
      </p:pic>
      <p:sp>
        <p:nvSpPr>
          <p:cNvPr id="2" name="Title 1">
            <a:extLst>
              <a:ext uri="{FF2B5EF4-FFF2-40B4-BE49-F238E27FC236}">
                <a16:creationId xmlns:a16="http://schemas.microsoft.com/office/drawing/2014/main" id="{816A5202-0131-4751-97E6-38C44AC994C2}"/>
              </a:ext>
            </a:extLst>
          </p:cNvPr>
          <p:cNvSpPr>
            <a:spLocks noGrp="1"/>
          </p:cNvSpPr>
          <p:nvPr>
            <p:ph type="title"/>
            <p:custDataLst>
              <p:tags r:id="rId1"/>
            </p:custDataLst>
          </p:nvPr>
        </p:nvSpPr>
        <p:spPr>
          <a:xfrm>
            <a:off x="0" y="793631"/>
            <a:ext cx="9144000" cy="1086867"/>
          </a:xfrm>
        </p:spPr>
        <p:txBody>
          <a:bodyPr/>
          <a:lstStyle/>
          <a:p>
            <a:r>
              <a:rPr lang="en-US" dirty="0"/>
              <a:t>Queries Menu</a:t>
            </a:r>
          </a:p>
        </p:txBody>
      </p:sp>
      <p:sp>
        <p:nvSpPr>
          <p:cNvPr id="3" name="Content Placeholder 2">
            <a:extLst>
              <a:ext uri="{FF2B5EF4-FFF2-40B4-BE49-F238E27FC236}">
                <a16:creationId xmlns:a16="http://schemas.microsoft.com/office/drawing/2014/main" id="{6529B758-9547-407B-A896-F84C221064B9}"/>
              </a:ext>
            </a:extLst>
          </p:cNvPr>
          <p:cNvSpPr>
            <a:spLocks noGrp="1"/>
          </p:cNvSpPr>
          <p:nvPr>
            <p:ph idx="1"/>
            <p:custDataLst>
              <p:tags r:id="rId2"/>
            </p:custDataLst>
          </p:nvPr>
        </p:nvSpPr>
        <p:spPr>
          <a:xfrm>
            <a:off x="457200" y="2057400"/>
            <a:ext cx="3436374" cy="3916363"/>
          </a:xfrm>
        </p:spPr>
        <p:txBody>
          <a:bodyPr>
            <a:noAutofit/>
          </a:bodyPr>
          <a:lstStyle/>
          <a:p>
            <a:r>
              <a:rPr lang="en-US" altLang="en-US" sz="1500" b="1" dirty="0">
                <a:cs typeface="Times New Roman" charset="0"/>
              </a:rPr>
              <a:t>MVR Notices of Death</a:t>
            </a:r>
            <a:r>
              <a:rPr lang="en-US" altLang="en-US" sz="1500" dirty="0">
                <a:cs typeface="Times New Roman" charset="0"/>
              </a:rPr>
              <a:t>: used to display appeals where BVA has been notified by VA facilities of the death of veterans.</a:t>
            </a:r>
          </a:p>
          <a:p>
            <a:r>
              <a:rPr lang="en-US" altLang="en-US" sz="1500" dirty="0">
                <a:cs typeface="Times New Roman" charset="0"/>
              </a:rPr>
              <a:t>This information should be verified via a death certificate prior to closing the VACOLS record. The notification of death is not always for the appellant of record.</a:t>
            </a:r>
          </a:p>
          <a:p>
            <a:r>
              <a:rPr lang="en-US" altLang="en-US" sz="1500" b="1" dirty="0">
                <a:cs typeface="Times New Roman" charset="0"/>
              </a:rPr>
              <a:t>Clear and Unmistakable Error Cases</a:t>
            </a:r>
            <a:r>
              <a:rPr lang="en-US" altLang="en-US" sz="1500" dirty="0">
                <a:cs typeface="Times New Roman" charset="0"/>
              </a:rPr>
              <a:t>: used to display the cases that need to be sent to BVA for the processing of a CUE claim of a prior Board Decision.</a:t>
            </a:r>
          </a:p>
          <a:p>
            <a:r>
              <a:rPr lang="en-US" altLang="en-US" sz="1500" b="1" dirty="0">
                <a:cs typeface="Times New Roman" charset="0"/>
              </a:rPr>
              <a:t>Pending Virtual VA (Paperless) Appeals</a:t>
            </a:r>
            <a:r>
              <a:rPr lang="en-US" altLang="en-US" sz="1500" dirty="0">
                <a:cs typeface="Times New Roman" charset="0"/>
              </a:rPr>
              <a:t>: used to display the number of paperless appeals which are pending.</a:t>
            </a:r>
          </a:p>
          <a:p>
            <a:endParaRPr lang="en-US" sz="1500" dirty="0"/>
          </a:p>
        </p:txBody>
      </p:sp>
      <p:sp>
        <p:nvSpPr>
          <p:cNvPr id="7" name="Slide Number Placeholder 6">
            <a:extLst>
              <a:ext uri="{FF2B5EF4-FFF2-40B4-BE49-F238E27FC236}">
                <a16:creationId xmlns:a16="http://schemas.microsoft.com/office/drawing/2014/main" id="{FE28EDDA-DFE0-4ECA-AC19-880BD221C2A2}"/>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18</a:t>
            </a:fld>
            <a:endParaRPr lang="en-US" dirty="0"/>
          </a:p>
        </p:txBody>
      </p:sp>
    </p:spTree>
    <p:extLst>
      <p:ext uri="{BB962C8B-B14F-4D97-AF65-F5344CB8AC3E}">
        <p14:creationId xmlns:p14="http://schemas.microsoft.com/office/powerpoint/2010/main" val="103382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8571" y="2057400"/>
            <a:ext cx="4845464" cy="3086099"/>
          </a:xfrm>
          <a:prstGeom prst="rect">
            <a:avLst/>
          </a:prstGeom>
        </p:spPr>
      </p:pic>
      <p:sp>
        <p:nvSpPr>
          <p:cNvPr id="2" name="Title 1">
            <a:extLst>
              <a:ext uri="{FF2B5EF4-FFF2-40B4-BE49-F238E27FC236}">
                <a16:creationId xmlns:a16="http://schemas.microsoft.com/office/drawing/2014/main" id="{95F03D1E-5D45-4BAC-BF00-B2D72003A51C}"/>
              </a:ext>
            </a:extLst>
          </p:cNvPr>
          <p:cNvSpPr>
            <a:spLocks noGrp="1"/>
          </p:cNvSpPr>
          <p:nvPr>
            <p:ph type="title"/>
            <p:custDataLst>
              <p:tags r:id="rId1"/>
            </p:custDataLst>
          </p:nvPr>
        </p:nvSpPr>
        <p:spPr>
          <a:xfrm>
            <a:off x="0" y="793631"/>
            <a:ext cx="9144000" cy="1086867"/>
          </a:xfrm>
        </p:spPr>
        <p:txBody>
          <a:bodyPr/>
          <a:lstStyle/>
          <a:p>
            <a:r>
              <a:rPr lang="en-US" dirty="0"/>
              <a:t>Queries Menu</a:t>
            </a:r>
          </a:p>
        </p:txBody>
      </p:sp>
      <p:sp>
        <p:nvSpPr>
          <p:cNvPr id="3" name="Content Placeholder 2">
            <a:extLst>
              <a:ext uri="{FF2B5EF4-FFF2-40B4-BE49-F238E27FC236}">
                <a16:creationId xmlns:a16="http://schemas.microsoft.com/office/drawing/2014/main" id="{552A191F-B537-437D-A98E-30E6CD2A99CE}"/>
              </a:ext>
            </a:extLst>
          </p:cNvPr>
          <p:cNvSpPr>
            <a:spLocks noGrp="1"/>
          </p:cNvSpPr>
          <p:nvPr>
            <p:ph idx="1"/>
            <p:custDataLst>
              <p:tags r:id="rId2"/>
            </p:custDataLst>
          </p:nvPr>
        </p:nvSpPr>
        <p:spPr>
          <a:xfrm>
            <a:off x="457200" y="2057400"/>
            <a:ext cx="3481371" cy="3916363"/>
          </a:xfrm>
        </p:spPr>
        <p:txBody>
          <a:bodyPr>
            <a:noAutofit/>
          </a:bodyPr>
          <a:lstStyle/>
          <a:p>
            <a:r>
              <a:rPr lang="en-US" altLang="en-US" sz="1800" b="1" dirty="0">
                <a:cs typeface="Times New Roman" charset="0"/>
              </a:rPr>
              <a:t>Pending VBMS Appeals</a:t>
            </a:r>
            <a:r>
              <a:rPr lang="en-US" altLang="en-US" sz="1800" dirty="0">
                <a:cs typeface="Times New Roman" charset="0"/>
              </a:rPr>
              <a:t>: used to display the number of VBMS appeals pending.</a:t>
            </a:r>
          </a:p>
          <a:p>
            <a:r>
              <a:rPr lang="en-US" altLang="en-US" sz="1800" b="1" dirty="0">
                <a:cs typeface="Times New Roman" charset="0"/>
              </a:rPr>
              <a:t>Pending ECA Appeals</a:t>
            </a:r>
            <a:r>
              <a:rPr lang="en-US" altLang="en-US" sz="1800" dirty="0">
                <a:cs typeface="Times New Roman" charset="0"/>
              </a:rPr>
              <a:t>: used to display the number of ECA appeals pending.</a:t>
            </a:r>
          </a:p>
          <a:p>
            <a:r>
              <a:rPr lang="en-US" altLang="en-US" sz="1800" b="1" dirty="0">
                <a:cs typeface="Times New Roman" charset="0"/>
              </a:rPr>
              <a:t>Special Interests / Contentions</a:t>
            </a:r>
            <a:r>
              <a:rPr lang="en-US" altLang="en-US" sz="1800" dirty="0">
                <a:cs typeface="Times New Roman" charset="0"/>
              </a:rPr>
              <a:t>: Used to see all advance appeals where a special interest / contention has been checked.</a:t>
            </a:r>
          </a:p>
          <a:p>
            <a:r>
              <a:rPr lang="en-US" altLang="en-US" sz="1800" b="1" dirty="0">
                <a:cs typeface="Times New Roman" charset="0"/>
              </a:rPr>
              <a:t>Pending Substitutions Appeals</a:t>
            </a:r>
            <a:r>
              <a:rPr lang="en-US" altLang="en-US" sz="1800" dirty="0">
                <a:cs typeface="Times New Roman" charset="0"/>
              </a:rPr>
              <a:t>: used to display the number of Substitution appeals pending.</a:t>
            </a:r>
          </a:p>
          <a:p>
            <a:endParaRPr lang="en-US" sz="1800" dirty="0"/>
          </a:p>
        </p:txBody>
      </p:sp>
      <p:sp>
        <p:nvSpPr>
          <p:cNvPr id="7" name="Slide Number Placeholder 6">
            <a:extLst>
              <a:ext uri="{FF2B5EF4-FFF2-40B4-BE49-F238E27FC236}">
                <a16:creationId xmlns:a16="http://schemas.microsoft.com/office/drawing/2014/main" id="{5A4D8729-2233-4E1F-BE05-518D75014B9C}"/>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19</a:t>
            </a:fld>
            <a:endParaRPr lang="en-US" dirty="0"/>
          </a:p>
        </p:txBody>
      </p:sp>
    </p:spTree>
    <p:extLst>
      <p:ext uri="{BB962C8B-B14F-4D97-AF65-F5344CB8AC3E}">
        <p14:creationId xmlns:p14="http://schemas.microsoft.com/office/powerpoint/2010/main" val="197093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altLang="en-US" baseline="0" dirty="0"/>
              <a:t>Objectives</a:t>
            </a:r>
          </a:p>
        </p:txBody>
      </p:sp>
      <p:sp>
        <p:nvSpPr>
          <p:cNvPr id="4099" name="Rectangle 1027"/>
          <p:cNvSpPr>
            <a:spLocks noGrp="1" noChangeArrowheads="1"/>
          </p:cNvSpPr>
          <p:nvPr>
            <p:ph idx="1"/>
            <p:custDataLst>
              <p:tags r:id="rId2"/>
            </p:custDataLst>
          </p:nvPr>
        </p:nvSpPr>
        <p:spPr>
          <a:xfrm>
            <a:off x="457200" y="2057400"/>
            <a:ext cx="8229600" cy="3916363"/>
          </a:xfrm>
        </p:spPr>
        <p:txBody>
          <a:bodyPr/>
          <a:lstStyle/>
          <a:p>
            <a:pPr marL="233363" indent="-233363"/>
            <a:r>
              <a:rPr lang="en-US" altLang="en-US" baseline="0" dirty="0"/>
              <a:t>Obtain information on an appeal.</a:t>
            </a:r>
          </a:p>
          <a:p>
            <a:pPr marL="233363" indent="-233363"/>
            <a:endParaRPr lang="en-US" altLang="en-US" baseline="0" dirty="0"/>
          </a:p>
          <a:p>
            <a:pPr marL="233363" indent="-233363"/>
            <a:r>
              <a:rPr lang="en-US" altLang="en-US" baseline="0" dirty="0"/>
              <a:t>Run reports regarding appeal statistics.</a:t>
            </a:r>
          </a:p>
          <a:p>
            <a:pPr marL="233363" indent="-233363"/>
            <a:endParaRPr lang="en-US" altLang="en-US" baseline="0" dirty="0"/>
          </a:p>
          <a:p>
            <a:pPr marL="233363" indent="-233363"/>
            <a:r>
              <a:rPr lang="en-US" altLang="en-US" baseline="0" dirty="0"/>
              <a:t>Identify and understand the separate screens, tabs, and menus available in VACOLS.</a:t>
            </a:r>
          </a:p>
          <a:p>
            <a:pPr marL="233363" indent="-233363"/>
            <a:endParaRPr lang="en-US" altLang="en-US" dirty="0"/>
          </a:p>
          <a:p>
            <a:pPr marL="233363" indent="-233363"/>
            <a:r>
              <a:rPr lang="en-US" dirty="0"/>
              <a:t>Certify cases using </a:t>
            </a:r>
            <a:r>
              <a:rPr lang="en-US" dirty="0" err="1"/>
              <a:t>Caseflow</a:t>
            </a:r>
            <a:r>
              <a:rPr lang="en-US" dirty="0"/>
              <a:t>.</a:t>
            </a:r>
            <a:endParaRPr lang="en-US" altLang="en-US" baseline="0" dirty="0"/>
          </a:p>
        </p:txBody>
      </p:sp>
      <p:sp>
        <p:nvSpPr>
          <p:cNvPr id="2" name="Slide Number Placeholder 1">
            <a:extLst>
              <a:ext uri="{FF2B5EF4-FFF2-40B4-BE49-F238E27FC236}">
                <a16:creationId xmlns:a16="http://schemas.microsoft.com/office/drawing/2014/main" id="{D5D716D1-295B-4AEE-9565-5724C7725417}"/>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28191726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2970" y="2057400"/>
            <a:ext cx="4845464" cy="3086100"/>
          </a:xfrm>
          <a:prstGeom prst="rect">
            <a:avLst/>
          </a:prstGeom>
        </p:spPr>
      </p:pic>
      <p:sp>
        <p:nvSpPr>
          <p:cNvPr id="2" name="Title 1">
            <a:extLst>
              <a:ext uri="{FF2B5EF4-FFF2-40B4-BE49-F238E27FC236}">
                <a16:creationId xmlns:a16="http://schemas.microsoft.com/office/drawing/2014/main" id="{D07553AE-A195-4AD3-8323-6086B2259799}"/>
              </a:ext>
            </a:extLst>
          </p:cNvPr>
          <p:cNvSpPr>
            <a:spLocks noGrp="1"/>
          </p:cNvSpPr>
          <p:nvPr>
            <p:ph type="title"/>
            <p:custDataLst>
              <p:tags r:id="rId1"/>
            </p:custDataLst>
          </p:nvPr>
        </p:nvSpPr>
        <p:spPr>
          <a:xfrm>
            <a:off x="0" y="793631"/>
            <a:ext cx="9144000" cy="1086867"/>
          </a:xfrm>
        </p:spPr>
        <p:txBody>
          <a:bodyPr/>
          <a:lstStyle/>
          <a:p>
            <a:r>
              <a:rPr lang="en-US" dirty="0"/>
              <a:t>Suspense Reports Menu</a:t>
            </a:r>
          </a:p>
        </p:txBody>
      </p:sp>
      <p:sp>
        <p:nvSpPr>
          <p:cNvPr id="3" name="Content Placeholder 2">
            <a:extLst>
              <a:ext uri="{FF2B5EF4-FFF2-40B4-BE49-F238E27FC236}">
                <a16:creationId xmlns:a16="http://schemas.microsoft.com/office/drawing/2014/main" id="{D0EE83EC-B07E-4950-9C84-F0D754611052}"/>
              </a:ext>
            </a:extLst>
          </p:cNvPr>
          <p:cNvSpPr>
            <a:spLocks noGrp="1"/>
          </p:cNvSpPr>
          <p:nvPr>
            <p:ph idx="1"/>
            <p:custDataLst>
              <p:tags r:id="rId2"/>
            </p:custDataLst>
          </p:nvPr>
        </p:nvSpPr>
        <p:spPr>
          <a:xfrm>
            <a:off x="457200" y="2057400"/>
            <a:ext cx="3436374" cy="3916363"/>
          </a:xfrm>
        </p:spPr>
        <p:txBody>
          <a:bodyPr>
            <a:noAutofit/>
          </a:bodyPr>
          <a:lstStyle/>
          <a:p>
            <a:r>
              <a:rPr lang="en-US" altLang="en-US" sz="1400" b="1" dirty="0">
                <a:cs typeface="Times New Roman" charset="0"/>
              </a:rPr>
              <a:t>NOD Status</a:t>
            </a:r>
            <a:r>
              <a:rPr lang="en-US" altLang="en-US" sz="1400" dirty="0">
                <a:cs typeface="Times New Roman" charset="0"/>
              </a:rPr>
              <a:t>: Used to display all advance appeals in which a NOD has been received and added to the database.</a:t>
            </a:r>
          </a:p>
          <a:p>
            <a:r>
              <a:rPr lang="en-US" altLang="en-US" sz="1400" b="1" dirty="0">
                <a:cs typeface="Times New Roman" charset="0"/>
              </a:rPr>
              <a:t>SOC Status</a:t>
            </a:r>
            <a:r>
              <a:rPr lang="en-US" altLang="en-US" sz="1400" dirty="0">
                <a:cs typeface="Times New Roman" charset="0"/>
              </a:rPr>
              <a:t>: Used to display all advance appeals for which an SOC has been dispatched.</a:t>
            </a:r>
          </a:p>
          <a:p>
            <a:r>
              <a:rPr lang="en-US" altLang="en-US" sz="1400" b="1" dirty="0">
                <a:cs typeface="Times New Roman" charset="0"/>
              </a:rPr>
              <a:t>SSOC Status</a:t>
            </a:r>
            <a:r>
              <a:rPr lang="en-US" altLang="en-US" sz="1400" dirty="0">
                <a:cs typeface="Times New Roman" charset="0"/>
              </a:rPr>
              <a:t>: Used to display all advance appeals for which up to eight SSOCs has been dispatched.</a:t>
            </a:r>
          </a:p>
          <a:p>
            <a:r>
              <a:rPr lang="en-US" altLang="en-US" sz="1400" b="1" dirty="0">
                <a:cs typeface="Times New Roman" charset="0"/>
              </a:rPr>
              <a:t>Form 9 Status</a:t>
            </a:r>
            <a:r>
              <a:rPr lang="en-US" altLang="en-US" sz="1400" dirty="0">
                <a:cs typeface="Times New Roman" charset="0"/>
              </a:rPr>
              <a:t>: Used to display all appeals for which a Substantive Appeal has been received, added, and docketed. For those appeals with Substantive Appeals that may have subsequent SSOCs, the report offers the option to include those appeals.</a:t>
            </a:r>
          </a:p>
          <a:p>
            <a:r>
              <a:rPr lang="en-US" altLang="en-US" sz="1400" b="1" dirty="0">
                <a:cs typeface="Times New Roman" charset="0"/>
              </a:rPr>
              <a:t>Currently Certified BVA</a:t>
            </a:r>
            <a:r>
              <a:rPr lang="en-US" altLang="en-US" sz="1400" dirty="0">
                <a:cs typeface="Times New Roman" charset="0"/>
              </a:rPr>
              <a:t>: A query option of all appeals that have been certified for transfer to BVA, but not yet sent.</a:t>
            </a:r>
          </a:p>
          <a:p>
            <a:endParaRPr lang="en-US" sz="1400" dirty="0"/>
          </a:p>
        </p:txBody>
      </p:sp>
      <p:sp>
        <p:nvSpPr>
          <p:cNvPr id="7" name="Slide Number Placeholder 6">
            <a:extLst>
              <a:ext uri="{FF2B5EF4-FFF2-40B4-BE49-F238E27FC236}">
                <a16:creationId xmlns:a16="http://schemas.microsoft.com/office/drawing/2014/main" id="{1AD6840E-7D1A-42D8-9CA1-CC274189DA66}"/>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20</a:t>
            </a:fld>
            <a:endParaRPr lang="en-US" dirty="0"/>
          </a:p>
        </p:txBody>
      </p:sp>
    </p:spTree>
    <p:extLst>
      <p:ext uri="{BB962C8B-B14F-4D97-AF65-F5344CB8AC3E}">
        <p14:creationId xmlns:p14="http://schemas.microsoft.com/office/powerpoint/2010/main" val="203747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8481" y="2057400"/>
            <a:ext cx="4845464" cy="3086100"/>
          </a:xfrm>
          <a:prstGeom prst="rect">
            <a:avLst/>
          </a:prstGeom>
        </p:spPr>
      </p:pic>
      <p:sp>
        <p:nvSpPr>
          <p:cNvPr id="2" name="Title 1">
            <a:extLst>
              <a:ext uri="{FF2B5EF4-FFF2-40B4-BE49-F238E27FC236}">
                <a16:creationId xmlns:a16="http://schemas.microsoft.com/office/drawing/2014/main" id="{1BCBFEB4-C3F1-4344-8E82-006349A162A1}"/>
              </a:ext>
            </a:extLst>
          </p:cNvPr>
          <p:cNvSpPr>
            <a:spLocks noGrp="1"/>
          </p:cNvSpPr>
          <p:nvPr>
            <p:ph type="title"/>
            <p:custDataLst>
              <p:tags r:id="rId1"/>
            </p:custDataLst>
          </p:nvPr>
        </p:nvSpPr>
        <p:spPr>
          <a:xfrm>
            <a:off x="0" y="793631"/>
            <a:ext cx="9144000" cy="1086867"/>
          </a:xfrm>
        </p:spPr>
        <p:txBody>
          <a:bodyPr/>
          <a:lstStyle/>
          <a:p>
            <a:r>
              <a:rPr lang="en-US" dirty="0"/>
              <a:t>Suspense Reports Menu</a:t>
            </a:r>
          </a:p>
        </p:txBody>
      </p:sp>
      <p:sp>
        <p:nvSpPr>
          <p:cNvPr id="3" name="Content Placeholder 2">
            <a:extLst>
              <a:ext uri="{FF2B5EF4-FFF2-40B4-BE49-F238E27FC236}">
                <a16:creationId xmlns:a16="http://schemas.microsoft.com/office/drawing/2014/main" id="{5C3F66FF-379B-459E-8CF6-281F0E9C6FA9}"/>
              </a:ext>
            </a:extLst>
          </p:cNvPr>
          <p:cNvSpPr>
            <a:spLocks noGrp="1"/>
          </p:cNvSpPr>
          <p:nvPr>
            <p:ph idx="1"/>
            <p:custDataLst>
              <p:tags r:id="rId2"/>
            </p:custDataLst>
          </p:nvPr>
        </p:nvSpPr>
        <p:spPr>
          <a:xfrm>
            <a:off x="457200" y="2057400"/>
            <a:ext cx="3391281" cy="3916363"/>
          </a:xfrm>
        </p:spPr>
        <p:txBody>
          <a:bodyPr>
            <a:noAutofit/>
          </a:bodyPr>
          <a:lstStyle/>
          <a:p>
            <a:r>
              <a:rPr lang="en-US" altLang="en-US" sz="1500" b="1" dirty="0">
                <a:cs typeface="Times New Roman" charset="0"/>
              </a:rPr>
              <a:t>Advance Files Sent To BVA</a:t>
            </a:r>
            <a:r>
              <a:rPr lang="en-US" altLang="en-US" sz="1500" dirty="0">
                <a:cs typeface="Times New Roman" charset="0"/>
              </a:rPr>
              <a:t>: Used to display all original appeals that have been certified to BVA.</a:t>
            </a:r>
          </a:p>
          <a:p>
            <a:r>
              <a:rPr lang="en-US" altLang="en-US" sz="1500" b="1" dirty="0">
                <a:cs typeface="Times New Roman" charset="0"/>
              </a:rPr>
              <a:t>Returned to RO From AMC</a:t>
            </a:r>
            <a:r>
              <a:rPr lang="en-US" altLang="en-US" sz="1500" dirty="0">
                <a:cs typeface="Times New Roman" charset="0"/>
              </a:rPr>
              <a:t>: Used to display all BVA remands to the AMC and subsequently returned to the RO or VAMC for processing of the remand.</a:t>
            </a:r>
          </a:p>
          <a:p>
            <a:r>
              <a:rPr lang="en-US" altLang="en-US" sz="1500" b="1" dirty="0">
                <a:cs typeface="Times New Roman" charset="0"/>
              </a:rPr>
              <a:t>Ready to Rate</a:t>
            </a:r>
            <a:r>
              <a:rPr lang="en-US" altLang="en-US" sz="1500" dirty="0">
                <a:cs typeface="Times New Roman" charset="0"/>
              </a:rPr>
              <a:t>: Used to display all appeals that are ready to rate.</a:t>
            </a:r>
          </a:p>
          <a:p>
            <a:r>
              <a:rPr lang="en-US" altLang="en-US" sz="1500" b="1" dirty="0">
                <a:cs typeface="Times New Roman" charset="0"/>
              </a:rPr>
              <a:t>Brokered to the Appeal Resource Centers (ARC)</a:t>
            </a:r>
            <a:r>
              <a:rPr lang="en-US" altLang="en-US" sz="1500" dirty="0">
                <a:cs typeface="Times New Roman" charset="0"/>
              </a:rPr>
              <a:t>: Used to display all appeals brokered to the appeals resource centers.</a:t>
            </a:r>
          </a:p>
          <a:p>
            <a:r>
              <a:rPr lang="en-US" altLang="en-US" sz="1500" b="1" dirty="0">
                <a:cs typeface="Times New Roman" charset="0"/>
              </a:rPr>
              <a:t>Pilot Reports</a:t>
            </a:r>
            <a:r>
              <a:rPr lang="en-US" altLang="en-US" sz="1500" dirty="0">
                <a:cs typeface="Times New Roman" charset="0"/>
              </a:rPr>
              <a:t>: Used to display all appeals identified under </a:t>
            </a:r>
            <a:r>
              <a:rPr lang="en-US" altLang="en-US" sz="1500" b="1" dirty="0">
                <a:cs typeface="Times New Roman" charset="0"/>
              </a:rPr>
              <a:t>Special Interests </a:t>
            </a:r>
            <a:r>
              <a:rPr lang="en-US" altLang="en-US" sz="1500" dirty="0">
                <a:cs typeface="Times New Roman" charset="0"/>
              </a:rPr>
              <a:t>as a </a:t>
            </a:r>
            <a:r>
              <a:rPr lang="en-US" altLang="en-US" sz="1500" b="1" dirty="0">
                <a:cs typeface="Times New Roman" charset="0"/>
              </a:rPr>
              <a:t>Pilot Program</a:t>
            </a:r>
            <a:r>
              <a:rPr lang="en-US" altLang="en-US" sz="1500" dirty="0">
                <a:cs typeface="Times New Roman" charset="0"/>
              </a:rPr>
              <a:t>.</a:t>
            </a:r>
          </a:p>
          <a:p>
            <a:endParaRPr lang="en-US" sz="1500" dirty="0"/>
          </a:p>
        </p:txBody>
      </p:sp>
      <p:sp>
        <p:nvSpPr>
          <p:cNvPr id="7" name="Slide Number Placeholder 6">
            <a:extLst>
              <a:ext uri="{FF2B5EF4-FFF2-40B4-BE49-F238E27FC236}">
                <a16:creationId xmlns:a16="http://schemas.microsoft.com/office/drawing/2014/main" id="{C0EA17B1-7B19-408D-811A-5C7AE460D64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21</a:t>
            </a:fld>
            <a:endParaRPr lang="en-US" dirty="0"/>
          </a:p>
        </p:txBody>
      </p:sp>
    </p:spTree>
    <p:extLst>
      <p:ext uri="{BB962C8B-B14F-4D97-AF65-F5344CB8AC3E}">
        <p14:creationId xmlns:p14="http://schemas.microsoft.com/office/powerpoint/2010/main" val="155256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tus Report Specificati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294" y="2547827"/>
            <a:ext cx="2079908" cy="2406678"/>
          </a:xfrm>
          <a:prstGeom prst="rect">
            <a:avLst/>
          </a:prstGeom>
        </p:spPr>
      </p:pic>
      <p:pic>
        <p:nvPicPr>
          <p:cNvPr id="5" name="Picture 4" descr="Status Report Specification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7672" y="2547827"/>
            <a:ext cx="2079908" cy="2406678"/>
          </a:xfrm>
          <a:prstGeom prst="rect">
            <a:avLst/>
          </a:prstGeom>
        </p:spPr>
      </p:pic>
      <p:sp>
        <p:nvSpPr>
          <p:cNvPr id="2" name="Title 1">
            <a:extLst>
              <a:ext uri="{FF2B5EF4-FFF2-40B4-BE49-F238E27FC236}">
                <a16:creationId xmlns:a16="http://schemas.microsoft.com/office/drawing/2014/main" id="{1F587A96-1DCB-40F3-93C8-55096C9B2960}"/>
              </a:ext>
            </a:extLst>
          </p:cNvPr>
          <p:cNvSpPr>
            <a:spLocks noGrp="1"/>
          </p:cNvSpPr>
          <p:nvPr>
            <p:ph type="title"/>
            <p:custDataLst>
              <p:tags r:id="rId1"/>
            </p:custDataLst>
          </p:nvPr>
        </p:nvSpPr>
        <p:spPr>
          <a:xfrm>
            <a:off x="0" y="793632"/>
            <a:ext cx="9144000" cy="710704"/>
          </a:xfrm>
        </p:spPr>
        <p:txBody>
          <a:bodyPr/>
          <a:lstStyle/>
          <a:p>
            <a:r>
              <a:rPr lang="en-US" dirty="0"/>
              <a:t>Status Report Query Details</a:t>
            </a:r>
          </a:p>
        </p:txBody>
      </p:sp>
      <p:pic>
        <p:nvPicPr>
          <p:cNvPr id="9" name="Picture 8" descr="Status Report Specification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7419" y="2547827"/>
            <a:ext cx="2079909" cy="2406678"/>
          </a:xfrm>
          <a:prstGeom prst="rect">
            <a:avLst/>
          </a:prstGeom>
        </p:spPr>
      </p:pic>
      <p:pic>
        <p:nvPicPr>
          <p:cNvPr id="10" name="Picture 9" descr="Status Report Specification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2545" y="2547827"/>
            <a:ext cx="2079909" cy="2406678"/>
          </a:xfrm>
          <a:prstGeom prst="rect">
            <a:avLst/>
          </a:prstGeom>
        </p:spPr>
      </p:pic>
      <p:sp>
        <p:nvSpPr>
          <p:cNvPr id="11" name="TextBox 10"/>
          <p:cNvSpPr txBox="1"/>
          <p:nvPr>
            <p:custDataLst>
              <p:tags r:id="rId2"/>
            </p:custDataLst>
          </p:nvPr>
        </p:nvSpPr>
        <p:spPr>
          <a:xfrm>
            <a:off x="847541" y="2205275"/>
            <a:ext cx="1209414" cy="300082"/>
          </a:xfrm>
          <a:prstGeom prst="rect">
            <a:avLst/>
          </a:prstGeom>
          <a:noFill/>
        </p:spPr>
        <p:txBody>
          <a:bodyPr wrap="square" rtlCol="0">
            <a:spAutoFit/>
          </a:bodyPr>
          <a:lstStyle/>
          <a:p>
            <a:pPr algn="ctr">
              <a:spcAft>
                <a:spcPts val="600"/>
              </a:spcAft>
            </a:pPr>
            <a:r>
              <a:rPr lang="en-US" sz="1350" u="sng" dirty="0">
                <a:latin typeface="+mj-lt"/>
                <a:cs typeface="Times New Roman" panose="02020603050405020304" pitchFamily="18" charset="0"/>
              </a:rPr>
              <a:t>NOD Status</a:t>
            </a:r>
          </a:p>
        </p:txBody>
      </p:sp>
      <p:sp>
        <p:nvSpPr>
          <p:cNvPr id="14" name="TextBox 13"/>
          <p:cNvSpPr txBox="1"/>
          <p:nvPr>
            <p:custDataLst>
              <p:tags r:id="rId3"/>
            </p:custDataLst>
          </p:nvPr>
        </p:nvSpPr>
        <p:spPr>
          <a:xfrm>
            <a:off x="3040807" y="2194018"/>
            <a:ext cx="1213132" cy="300082"/>
          </a:xfrm>
          <a:prstGeom prst="rect">
            <a:avLst/>
          </a:prstGeom>
          <a:noFill/>
        </p:spPr>
        <p:txBody>
          <a:bodyPr wrap="square" rtlCol="0">
            <a:spAutoFit/>
          </a:bodyPr>
          <a:lstStyle/>
          <a:p>
            <a:pPr algn="ctr">
              <a:spcAft>
                <a:spcPts val="600"/>
              </a:spcAft>
            </a:pPr>
            <a:r>
              <a:rPr lang="en-US" sz="1350" u="sng" dirty="0">
                <a:latin typeface="+mj-lt"/>
                <a:cs typeface="Times New Roman" panose="02020603050405020304" pitchFamily="18" charset="0"/>
              </a:rPr>
              <a:t>SOC Status</a:t>
            </a:r>
          </a:p>
        </p:txBody>
      </p:sp>
      <p:sp>
        <p:nvSpPr>
          <p:cNvPr id="15" name="TextBox 14"/>
          <p:cNvSpPr txBox="1"/>
          <p:nvPr>
            <p:custDataLst>
              <p:tags r:id="rId4"/>
            </p:custDataLst>
          </p:nvPr>
        </p:nvSpPr>
        <p:spPr>
          <a:xfrm>
            <a:off x="5237792" y="2205275"/>
            <a:ext cx="1209414" cy="300082"/>
          </a:xfrm>
          <a:prstGeom prst="rect">
            <a:avLst/>
          </a:prstGeom>
          <a:noFill/>
        </p:spPr>
        <p:txBody>
          <a:bodyPr wrap="square" rtlCol="0">
            <a:spAutoFit/>
          </a:bodyPr>
          <a:lstStyle/>
          <a:p>
            <a:pPr algn="ctr">
              <a:spcAft>
                <a:spcPts val="600"/>
              </a:spcAft>
            </a:pPr>
            <a:r>
              <a:rPr lang="en-US" sz="1350" u="sng" dirty="0">
                <a:latin typeface="+mj-lt"/>
                <a:cs typeface="Times New Roman" panose="02020603050405020304" pitchFamily="18" charset="0"/>
              </a:rPr>
              <a:t>SSOC Status</a:t>
            </a:r>
          </a:p>
        </p:txBody>
      </p:sp>
      <p:sp>
        <p:nvSpPr>
          <p:cNvPr id="16" name="TextBox 15"/>
          <p:cNvSpPr txBox="1"/>
          <p:nvPr>
            <p:custDataLst>
              <p:tags r:id="rId5"/>
            </p:custDataLst>
          </p:nvPr>
        </p:nvSpPr>
        <p:spPr>
          <a:xfrm>
            <a:off x="7354791" y="2194018"/>
            <a:ext cx="1286322" cy="300082"/>
          </a:xfrm>
          <a:prstGeom prst="rect">
            <a:avLst/>
          </a:prstGeom>
          <a:noFill/>
        </p:spPr>
        <p:txBody>
          <a:bodyPr wrap="square" rtlCol="0">
            <a:spAutoFit/>
          </a:bodyPr>
          <a:lstStyle/>
          <a:p>
            <a:pPr algn="ctr">
              <a:spcAft>
                <a:spcPts val="600"/>
              </a:spcAft>
            </a:pPr>
            <a:r>
              <a:rPr lang="en-US" sz="1350" u="sng" dirty="0">
                <a:latin typeface="+mj-lt"/>
                <a:cs typeface="Times New Roman" panose="02020603050405020304" pitchFamily="18" charset="0"/>
              </a:rPr>
              <a:t>Form 9 Status</a:t>
            </a:r>
          </a:p>
        </p:txBody>
      </p:sp>
      <p:sp>
        <p:nvSpPr>
          <p:cNvPr id="8" name="Slide Number Placeholder 7">
            <a:extLst>
              <a:ext uri="{FF2B5EF4-FFF2-40B4-BE49-F238E27FC236}">
                <a16:creationId xmlns:a16="http://schemas.microsoft.com/office/drawing/2014/main" id="{F9CD6772-A36F-4CB5-A4D4-054A55E67238}"/>
              </a:ext>
            </a:extLst>
          </p:cNvPr>
          <p:cNvSpPr>
            <a:spLocks noGrp="1"/>
          </p:cNvSpPr>
          <p:nvPr>
            <p:ph type="sldNum" sz="quarter" idx="12"/>
            <p:custDataLst>
              <p:tags r:id="rId6"/>
            </p:custDataLst>
          </p:nvPr>
        </p:nvSpPr>
        <p:spPr>
          <a:xfrm>
            <a:off x="6931152" y="6601978"/>
            <a:ext cx="2133600" cy="365125"/>
          </a:xfrm>
        </p:spPr>
        <p:txBody>
          <a:bodyPr/>
          <a:lstStyle/>
          <a:p>
            <a:fld id="{7C414AED-89CE-4A48-8B2B-1B3A5C68EA2A}" type="slidenum">
              <a:rPr lang="en-US" smtClean="0"/>
              <a:pPr/>
              <a:t>22</a:t>
            </a:fld>
            <a:endParaRPr lang="en-US" dirty="0"/>
          </a:p>
        </p:txBody>
      </p:sp>
    </p:spTree>
    <p:extLst>
      <p:ext uri="{BB962C8B-B14F-4D97-AF65-F5344CB8AC3E}">
        <p14:creationId xmlns:p14="http://schemas.microsoft.com/office/powerpoint/2010/main" val="46205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3253" y="2238285"/>
            <a:ext cx="5269656" cy="3356270"/>
          </a:xfrm>
          <a:prstGeom prst="rect">
            <a:avLst/>
          </a:prstGeom>
        </p:spPr>
      </p:pic>
      <p:sp>
        <p:nvSpPr>
          <p:cNvPr id="2" name="Title 1">
            <a:extLst>
              <a:ext uri="{FF2B5EF4-FFF2-40B4-BE49-F238E27FC236}">
                <a16:creationId xmlns:a16="http://schemas.microsoft.com/office/drawing/2014/main" id="{AC37AB6A-272A-4D1D-9CE9-1952C7DFCF95}"/>
              </a:ext>
            </a:extLst>
          </p:cNvPr>
          <p:cNvSpPr>
            <a:spLocks noGrp="1"/>
          </p:cNvSpPr>
          <p:nvPr>
            <p:ph type="title"/>
            <p:custDataLst>
              <p:tags r:id="rId1"/>
            </p:custDataLst>
          </p:nvPr>
        </p:nvSpPr>
        <p:spPr>
          <a:xfrm>
            <a:off x="0" y="793631"/>
            <a:ext cx="9144000" cy="1086867"/>
          </a:xfrm>
        </p:spPr>
        <p:txBody>
          <a:bodyPr/>
          <a:lstStyle/>
          <a:p>
            <a:r>
              <a:rPr lang="en-US" dirty="0"/>
              <a:t>Diary Reports Menu</a:t>
            </a:r>
          </a:p>
        </p:txBody>
      </p:sp>
      <p:sp>
        <p:nvSpPr>
          <p:cNvPr id="3" name="Content Placeholder 2">
            <a:extLst>
              <a:ext uri="{FF2B5EF4-FFF2-40B4-BE49-F238E27FC236}">
                <a16:creationId xmlns:a16="http://schemas.microsoft.com/office/drawing/2014/main" id="{63163714-593A-4C5E-BECF-85B0E5DA6FB2}"/>
              </a:ext>
            </a:extLst>
          </p:cNvPr>
          <p:cNvSpPr>
            <a:spLocks noGrp="1"/>
          </p:cNvSpPr>
          <p:nvPr>
            <p:ph idx="1"/>
            <p:custDataLst>
              <p:tags r:id="rId2"/>
            </p:custDataLst>
          </p:nvPr>
        </p:nvSpPr>
        <p:spPr>
          <a:xfrm>
            <a:off x="457200" y="2057400"/>
            <a:ext cx="2946053" cy="3916363"/>
          </a:xfrm>
        </p:spPr>
        <p:txBody>
          <a:bodyPr>
            <a:normAutofit/>
          </a:bodyPr>
          <a:lstStyle/>
          <a:p>
            <a:r>
              <a:rPr lang="en-US" altLang="en-US" sz="1800" b="1" dirty="0">
                <a:cs typeface="Times New Roman" charset="0"/>
              </a:rPr>
              <a:t>Past Due</a:t>
            </a:r>
            <a:r>
              <a:rPr lang="en-US" altLang="en-US" sz="1800" dirty="0">
                <a:cs typeface="Times New Roman" charset="0"/>
              </a:rPr>
              <a:t>: Used to display all diaries in advance or remand status that are past due.</a:t>
            </a:r>
          </a:p>
          <a:p>
            <a:r>
              <a:rPr lang="en-US" altLang="en-US" sz="1800" b="1" dirty="0">
                <a:cs typeface="Times New Roman" charset="0"/>
              </a:rPr>
              <a:t>Coming Due</a:t>
            </a:r>
            <a:r>
              <a:rPr lang="en-US" altLang="en-US" sz="1800" dirty="0">
                <a:cs typeface="Times New Roman" charset="0"/>
              </a:rPr>
              <a:t>: Used to display all diaries in advance or remand status that are coming due within a user-specified period.</a:t>
            </a:r>
          </a:p>
          <a:p>
            <a:endParaRPr lang="en-US" sz="1800" dirty="0"/>
          </a:p>
        </p:txBody>
      </p:sp>
      <p:sp>
        <p:nvSpPr>
          <p:cNvPr id="7" name="Slide Number Placeholder 6">
            <a:extLst>
              <a:ext uri="{FF2B5EF4-FFF2-40B4-BE49-F238E27FC236}">
                <a16:creationId xmlns:a16="http://schemas.microsoft.com/office/drawing/2014/main" id="{55FE1777-03FD-4747-BDA9-ECC13CEC84F9}"/>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23</a:t>
            </a:fld>
            <a:endParaRPr lang="en-US" dirty="0"/>
          </a:p>
        </p:txBody>
      </p:sp>
      <p:sp>
        <p:nvSpPr>
          <p:cNvPr id="9" name="TextBox 8"/>
          <p:cNvSpPr txBox="1"/>
          <p:nvPr>
            <p:custDataLst>
              <p:tags r:id="rId4"/>
            </p:custDataLst>
          </p:nvPr>
        </p:nvSpPr>
        <p:spPr>
          <a:xfrm>
            <a:off x="471091" y="4988878"/>
            <a:ext cx="2946052" cy="1354217"/>
          </a:xfrm>
          <a:prstGeom prst="rect">
            <a:avLst/>
          </a:prstGeom>
          <a:noFill/>
        </p:spPr>
        <p:txBody>
          <a:bodyPr wrap="square" rtlCol="0">
            <a:spAutoFit/>
          </a:bodyPr>
          <a:lstStyle/>
          <a:p>
            <a:pPr>
              <a:spcAft>
                <a:spcPts val="600"/>
              </a:spcAft>
            </a:pPr>
            <a:r>
              <a:rPr lang="en-US" b="1" dirty="0">
                <a:latin typeface="+mj-lt"/>
                <a:cs typeface="Times New Roman" panose="02020603050405020304" pitchFamily="18" charset="0"/>
              </a:rPr>
              <a:t>Note</a:t>
            </a:r>
            <a:r>
              <a:rPr lang="en-US" dirty="0">
                <a:latin typeface="+mj-lt"/>
                <a:cs typeface="Times New Roman" panose="02020603050405020304" pitchFamily="18" charset="0"/>
              </a:rPr>
              <a:t>: </a:t>
            </a:r>
            <a:r>
              <a:rPr lang="en-US" sz="1600" dirty="0">
                <a:latin typeface="+mj-lt"/>
                <a:cs typeface="Times New Roman" panose="02020603050405020304" pitchFamily="18" charset="0"/>
              </a:rPr>
              <a:t>Diary controls entered by the AMC are excluded from all other VA field station </a:t>
            </a:r>
            <a:r>
              <a:rPr lang="en-US" sz="1600" b="1" dirty="0">
                <a:latin typeface="+mj-lt"/>
                <a:cs typeface="Times New Roman" panose="02020603050405020304" pitchFamily="18" charset="0"/>
              </a:rPr>
              <a:t>Past Due </a:t>
            </a:r>
            <a:r>
              <a:rPr lang="en-US" sz="1600" dirty="0">
                <a:latin typeface="+mj-lt"/>
                <a:cs typeface="Times New Roman" panose="02020603050405020304" pitchFamily="18" charset="0"/>
              </a:rPr>
              <a:t>and </a:t>
            </a:r>
            <a:r>
              <a:rPr lang="en-US" sz="1600" b="1" dirty="0">
                <a:latin typeface="+mj-lt"/>
                <a:cs typeface="Times New Roman" panose="02020603050405020304" pitchFamily="18" charset="0"/>
              </a:rPr>
              <a:t>Coming Due </a:t>
            </a:r>
            <a:r>
              <a:rPr lang="en-US" sz="1600" dirty="0">
                <a:latin typeface="+mj-lt"/>
                <a:cs typeface="Times New Roman" panose="02020603050405020304" pitchFamily="18" charset="0"/>
              </a:rPr>
              <a:t>reports.</a:t>
            </a:r>
            <a:endParaRPr lang="en-US" sz="1400" dirty="0">
              <a:latin typeface="+mj-lt"/>
              <a:cs typeface="Times New Roman" panose="02020603050405020304" pitchFamily="18" charset="0"/>
            </a:endParaRPr>
          </a:p>
        </p:txBody>
      </p:sp>
    </p:spTree>
    <p:extLst>
      <p:ext uri="{BB962C8B-B14F-4D97-AF65-F5344CB8AC3E}">
        <p14:creationId xmlns:p14="http://schemas.microsoft.com/office/powerpoint/2010/main" val="12477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ry Report Specificati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7874" y="2551476"/>
            <a:ext cx="4028251" cy="3790330"/>
          </a:xfrm>
          <a:prstGeom prst="rect">
            <a:avLst/>
          </a:prstGeom>
        </p:spPr>
      </p:pic>
      <p:sp>
        <p:nvSpPr>
          <p:cNvPr id="2" name="Title 1">
            <a:extLst>
              <a:ext uri="{FF2B5EF4-FFF2-40B4-BE49-F238E27FC236}">
                <a16:creationId xmlns:a16="http://schemas.microsoft.com/office/drawing/2014/main" id="{7BCBFB4D-B930-4F47-A74B-F5D73D8FB3D1}"/>
              </a:ext>
            </a:extLst>
          </p:cNvPr>
          <p:cNvSpPr>
            <a:spLocks noGrp="1"/>
          </p:cNvSpPr>
          <p:nvPr>
            <p:ph type="title"/>
            <p:custDataLst>
              <p:tags r:id="rId1"/>
            </p:custDataLst>
          </p:nvPr>
        </p:nvSpPr>
        <p:spPr>
          <a:xfrm>
            <a:off x="0" y="793631"/>
            <a:ext cx="9144000" cy="1086867"/>
          </a:xfrm>
        </p:spPr>
        <p:txBody>
          <a:bodyPr/>
          <a:lstStyle/>
          <a:p>
            <a:r>
              <a:rPr lang="en-US" dirty="0"/>
              <a:t>Diary Reports Menu Details</a:t>
            </a:r>
          </a:p>
        </p:txBody>
      </p:sp>
      <p:sp>
        <p:nvSpPr>
          <p:cNvPr id="3" name="Content Placeholder 2">
            <a:extLst>
              <a:ext uri="{FF2B5EF4-FFF2-40B4-BE49-F238E27FC236}">
                <a16:creationId xmlns:a16="http://schemas.microsoft.com/office/drawing/2014/main" id="{64E2CCD2-6809-4D6A-B98E-6A895ED684E8}"/>
              </a:ext>
            </a:extLst>
          </p:cNvPr>
          <p:cNvSpPr>
            <a:spLocks noGrp="1"/>
          </p:cNvSpPr>
          <p:nvPr>
            <p:ph idx="1"/>
            <p:custDataLst>
              <p:tags r:id="rId2"/>
            </p:custDataLst>
          </p:nvPr>
        </p:nvSpPr>
        <p:spPr>
          <a:xfrm>
            <a:off x="457200" y="2057400"/>
            <a:ext cx="8229600" cy="3916363"/>
          </a:xfrm>
        </p:spPr>
        <p:txBody>
          <a:bodyPr/>
          <a:lstStyle/>
          <a:p>
            <a:pPr algn="ctr"/>
            <a:r>
              <a:rPr lang="en-US" altLang="en-US" kern="0" dirty="0"/>
              <a:t>Diary Report Specifications</a:t>
            </a:r>
            <a:endParaRPr lang="en-US" altLang="en-US" dirty="0">
              <a:cs typeface="Times New Roman" charset="0"/>
            </a:endParaRPr>
          </a:p>
          <a:p>
            <a:pPr algn="ctr"/>
            <a:endParaRPr lang="en-US" dirty="0"/>
          </a:p>
        </p:txBody>
      </p:sp>
      <p:sp>
        <p:nvSpPr>
          <p:cNvPr id="8" name="Slide Number Placeholder 7">
            <a:extLst>
              <a:ext uri="{FF2B5EF4-FFF2-40B4-BE49-F238E27FC236}">
                <a16:creationId xmlns:a16="http://schemas.microsoft.com/office/drawing/2014/main" id="{C7EEC74A-0FBE-4188-84A5-D8DAA94B9E99}"/>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64686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4300" y="2057400"/>
            <a:ext cx="5201786" cy="3307404"/>
          </a:xfrm>
          <a:prstGeom prst="rect">
            <a:avLst/>
          </a:prstGeom>
        </p:spPr>
      </p:pic>
      <p:sp>
        <p:nvSpPr>
          <p:cNvPr id="2" name="Title 1">
            <a:extLst>
              <a:ext uri="{FF2B5EF4-FFF2-40B4-BE49-F238E27FC236}">
                <a16:creationId xmlns:a16="http://schemas.microsoft.com/office/drawing/2014/main" id="{19F028DF-E10F-4CBD-8FF8-D1C5A00A1BAF}"/>
              </a:ext>
            </a:extLst>
          </p:cNvPr>
          <p:cNvSpPr>
            <a:spLocks noGrp="1"/>
          </p:cNvSpPr>
          <p:nvPr>
            <p:ph type="title"/>
            <p:custDataLst>
              <p:tags r:id="rId1"/>
            </p:custDataLst>
          </p:nvPr>
        </p:nvSpPr>
        <p:spPr>
          <a:xfrm>
            <a:off x="0" y="793631"/>
            <a:ext cx="9144000" cy="1086867"/>
          </a:xfrm>
        </p:spPr>
        <p:txBody>
          <a:bodyPr/>
          <a:lstStyle/>
          <a:p>
            <a:r>
              <a:rPr lang="en-US" dirty="0"/>
              <a:t>Production Reports Menu</a:t>
            </a:r>
          </a:p>
        </p:txBody>
      </p:sp>
      <p:sp>
        <p:nvSpPr>
          <p:cNvPr id="3" name="Content Placeholder 2">
            <a:extLst>
              <a:ext uri="{FF2B5EF4-FFF2-40B4-BE49-F238E27FC236}">
                <a16:creationId xmlns:a16="http://schemas.microsoft.com/office/drawing/2014/main" id="{E0A67329-AFE3-4B12-869A-25B57AEE7206}"/>
              </a:ext>
            </a:extLst>
          </p:cNvPr>
          <p:cNvSpPr>
            <a:spLocks noGrp="1"/>
          </p:cNvSpPr>
          <p:nvPr>
            <p:ph idx="1"/>
            <p:custDataLst>
              <p:tags r:id="rId2"/>
            </p:custDataLst>
          </p:nvPr>
        </p:nvSpPr>
        <p:spPr>
          <a:xfrm>
            <a:off x="457200" y="2057400"/>
            <a:ext cx="3100836" cy="3916363"/>
          </a:xfrm>
        </p:spPr>
        <p:txBody>
          <a:bodyPr>
            <a:noAutofit/>
          </a:bodyPr>
          <a:lstStyle/>
          <a:p>
            <a:r>
              <a:rPr lang="en-US" altLang="en-US" sz="1400" b="1" dirty="0">
                <a:cs typeface="Times New Roman" charset="0"/>
              </a:rPr>
              <a:t>Field Dispositions</a:t>
            </a:r>
            <a:r>
              <a:rPr lang="en-US" altLang="en-US" sz="1400" dirty="0">
                <a:cs typeface="Times New Roman" charset="0"/>
              </a:rPr>
              <a:t>: Used to generate a report of appeals dispatched in the field during a user-specified date range.</a:t>
            </a:r>
          </a:p>
          <a:p>
            <a:r>
              <a:rPr lang="en-US" altLang="en-US" sz="1400" b="1" dirty="0">
                <a:cs typeface="Times New Roman" charset="0"/>
              </a:rPr>
              <a:t>BVA Dispositions</a:t>
            </a:r>
            <a:r>
              <a:rPr lang="en-US" altLang="en-US" sz="1400" dirty="0">
                <a:cs typeface="Times New Roman" charset="0"/>
              </a:rPr>
              <a:t>: Used to generate a report of appeals dispatched by BVA during a user-specified date range.</a:t>
            </a:r>
          </a:p>
          <a:p>
            <a:r>
              <a:rPr lang="en-US" altLang="en-US" sz="1400" b="1" dirty="0">
                <a:cs typeface="Times New Roman" charset="0"/>
              </a:rPr>
              <a:t>Monthly Summary Cases Certified to BVA</a:t>
            </a:r>
            <a:r>
              <a:rPr lang="en-US" altLang="en-US" sz="1400" dirty="0">
                <a:cs typeface="Times New Roman" charset="0"/>
              </a:rPr>
              <a:t>: Used to generate a report of appeals certified to BVA during a user-specified month range.</a:t>
            </a:r>
          </a:p>
          <a:p>
            <a:r>
              <a:rPr lang="en-US" altLang="en-US" sz="1400" b="1" dirty="0">
                <a:cs typeface="Times New Roman" charset="0"/>
              </a:rPr>
              <a:t>Monthly Summary Cases Received at BVA</a:t>
            </a:r>
            <a:r>
              <a:rPr lang="en-US" altLang="en-US" sz="1400" dirty="0">
                <a:cs typeface="Times New Roman" charset="0"/>
              </a:rPr>
              <a:t>: Used to generate a report of original and post-remand appeals received at BVA during a user-specified month range.</a:t>
            </a:r>
          </a:p>
          <a:p>
            <a:endParaRPr lang="en-US" sz="1400" dirty="0"/>
          </a:p>
        </p:txBody>
      </p:sp>
      <p:sp>
        <p:nvSpPr>
          <p:cNvPr id="7" name="Slide Number Placeholder 6">
            <a:extLst>
              <a:ext uri="{FF2B5EF4-FFF2-40B4-BE49-F238E27FC236}">
                <a16:creationId xmlns:a16="http://schemas.microsoft.com/office/drawing/2014/main" id="{71462185-175B-4AB2-B1D3-2AE004D76266}"/>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25</a:t>
            </a:fld>
            <a:endParaRPr lang="en-US" dirty="0"/>
          </a:p>
        </p:txBody>
      </p:sp>
    </p:spTree>
    <p:extLst>
      <p:ext uri="{BB962C8B-B14F-4D97-AF65-F5344CB8AC3E}">
        <p14:creationId xmlns:p14="http://schemas.microsoft.com/office/powerpoint/2010/main" val="4109060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299" y="2133209"/>
            <a:ext cx="5178534" cy="3292620"/>
          </a:xfrm>
          <a:prstGeom prst="rect">
            <a:avLst/>
          </a:prstGeom>
        </p:spPr>
      </p:pic>
      <p:sp>
        <p:nvSpPr>
          <p:cNvPr id="2" name="Title 1">
            <a:extLst>
              <a:ext uri="{FF2B5EF4-FFF2-40B4-BE49-F238E27FC236}">
                <a16:creationId xmlns:a16="http://schemas.microsoft.com/office/drawing/2014/main" id="{8E55BA2C-6CB4-40AF-A75E-0DA2F4098B40}"/>
              </a:ext>
            </a:extLst>
          </p:cNvPr>
          <p:cNvSpPr>
            <a:spLocks noGrp="1"/>
          </p:cNvSpPr>
          <p:nvPr>
            <p:ph type="title"/>
            <p:custDataLst>
              <p:tags r:id="rId1"/>
            </p:custDataLst>
          </p:nvPr>
        </p:nvSpPr>
        <p:spPr>
          <a:xfrm>
            <a:off x="0" y="793631"/>
            <a:ext cx="9144000" cy="1086867"/>
          </a:xfrm>
        </p:spPr>
        <p:txBody>
          <a:bodyPr/>
          <a:lstStyle/>
          <a:p>
            <a:r>
              <a:rPr lang="en-US" dirty="0"/>
              <a:t>Production Reports Menu</a:t>
            </a:r>
          </a:p>
        </p:txBody>
      </p:sp>
      <p:sp>
        <p:nvSpPr>
          <p:cNvPr id="3" name="Content Placeholder 2">
            <a:extLst>
              <a:ext uri="{FF2B5EF4-FFF2-40B4-BE49-F238E27FC236}">
                <a16:creationId xmlns:a16="http://schemas.microsoft.com/office/drawing/2014/main" id="{8538658F-CEDB-4D22-8F5E-BEBD28738D72}"/>
              </a:ext>
            </a:extLst>
          </p:cNvPr>
          <p:cNvSpPr>
            <a:spLocks noGrp="1"/>
          </p:cNvSpPr>
          <p:nvPr>
            <p:ph idx="1"/>
            <p:custDataLst>
              <p:tags r:id="rId2"/>
            </p:custDataLst>
          </p:nvPr>
        </p:nvSpPr>
        <p:spPr>
          <a:xfrm>
            <a:off x="457200" y="2057400"/>
            <a:ext cx="3112462" cy="3916363"/>
          </a:xfrm>
        </p:spPr>
        <p:txBody>
          <a:bodyPr>
            <a:noAutofit/>
          </a:bodyPr>
          <a:lstStyle/>
          <a:p>
            <a:r>
              <a:rPr lang="en-US" altLang="en-US" sz="1500" b="1" dirty="0">
                <a:cs typeface="Times New Roman" charset="0"/>
              </a:rPr>
              <a:t>Monthly Summary of Remands Returned</a:t>
            </a:r>
            <a:r>
              <a:rPr lang="en-US" altLang="en-US" sz="1500" dirty="0">
                <a:cs typeface="Times New Roman" charset="0"/>
              </a:rPr>
              <a:t>: Used to generate a report of remands returned to BVA during a user-specified month range. This includes appeals remanded to BVA by CAVC which BVA subsequently remands to the field.</a:t>
            </a:r>
          </a:p>
          <a:p>
            <a:r>
              <a:rPr lang="en-US" altLang="en-US" sz="1500" b="1" dirty="0">
                <a:cs typeface="Times New Roman" charset="0"/>
              </a:rPr>
              <a:t>Detail Cases Certified to BVA</a:t>
            </a:r>
            <a:r>
              <a:rPr lang="en-US" altLang="en-US" sz="1500" dirty="0">
                <a:cs typeface="Times New Roman" charset="0"/>
              </a:rPr>
              <a:t>: Used to generate a report of type action appeals certified to BVA during a user-specified date range with appellate identifiers.</a:t>
            </a:r>
          </a:p>
          <a:p>
            <a:r>
              <a:rPr lang="en-US" altLang="en-US" sz="1500" b="1" dirty="0">
                <a:cs typeface="Times New Roman" charset="0"/>
              </a:rPr>
              <a:t>Detail Cases Received at BVA</a:t>
            </a:r>
            <a:r>
              <a:rPr lang="en-US" altLang="en-US" sz="1500" dirty="0">
                <a:cs typeface="Times New Roman" charset="0"/>
              </a:rPr>
              <a:t>: Used to generate a report of type action appeals received at BVA during a user-specified date range with appellate identifiers.</a:t>
            </a:r>
          </a:p>
          <a:p>
            <a:endParaRPr lang="en-US" sz="1500" dirty="0"/>
          </a:p>
        </p:txBody>
      </p:sp>
      <p:sp>
        <p:nvSpPr>
          <p:cNvPr id="7" name="Slide Number Placeholder 6">
            <a:extLst>
              <a:ext uri="{FF2B5EF4-FFF2-40B4-BE49-F238E27FC236}">
                <a16:creationId xmlns:a16="http://schemas.microsoft.com/office/drawing/2014/main" id="{C5B49F4B-AB9F-4B5A-BFA6-89CF0F6F7CB3}"/>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26</a:t>
            </a:fld>
            <a:endParaRPr lang="en-US" dirty="0"/>
          </a:p>
        </p:txBody>
      </p:sp>
    </p:spTree>
    <p:extLst>
      <p:ext uri="{BB962C8B-B14F-4D97-AF65-F5344CB8AC3E}">
        <p14:creationId xmlns:p14="http://schemas.microsoft.com/office/powerpoint/2010/main" val="389181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2568" y="2057400"/>
            <a:ext cx="4853726" cy="3086100"/>
          </a:xfrm>
          <a:prstGeom prst="rect">
            <a:avLst/>
          </a:prstGeom>
        </p:spPr>
      </p:pic>
      <p:sp>
        <p:nvSpPr>
          <p:cNvPr id="2" name="Title 1">
            <a:extLst>
              <a:ext uri="{FF2B5EF4-FFF2-40B4-BE49-F238E27FC236}">
                <a16:creationId xmlns:a16="http://schemas.microsoft.com/office/drawing/2014/main" id="{46C08A37-5964-4F4C-918F-EC3408B4EBE8}"/>
              </a:ext>
            </a:extLst>
          </p:cNvPr>
          <p:cNvSpPr>
            <a:spLocks noGrp="1"/>
          </p:cNvSpPr>
          <p:nvPr>
            <p:ph type="title"/>
            <p:custDataLst>
              <p:tags r:id="rId1"/>
            </p:custDataLst>
          </p:nvPr>
        </p:nvSpPr>
        <p:spPr>
          <a:xfrm>
            <a:off x="0" y="793631"/>
            <a:ext cx="9144000" cy="1086867"/>
          </a:xfrm>
        </p:spPr>
        <p:txBody>
          <a:bodyPr/>
          <a:lstStyle/>
          <a:p>
            <a:r>
              <a:rPr lang="en-US" dirty="0"/>
              <a:t>Production Reports Menu</a:t>
            </a:r>
          </a:p>
        </p:txBody>
      </p:sp>
      <p:sp>
        <p:nvSpPr>
          <p:cNvPr id="3" name="Content Placeholder 2">
            <a:extLst>
              <a:ext uri="{FF2B5EF4-FFF2-40B4-BE49-F238E27FC236}">
                <a16:creationId xmlns:a16="http://schemas.microsoft.com/office/drawing/2014/main" id="{29024C8A-7616-429F-A5F8-A022E3F94793}"/>
              </a:ext>
            </a:extLst>
          </p:cNvPr>
          <p:cNvSpPr>
            <a:spLocks noGrp="1"/>
          </p:cNvSpPr>
          <p:nvPr>
            <p:ph idx="1"/>
            <p:custDataLst>
              <p:tags r:id="rId2"/>
            </p:custDataLst>
          </p:nvPr>
        </p:nvSpPr>
        <p:spPr>
          <a:xfrm>
            <a:off x="457200" y="2057400"/>
            <a:ext cx="3495368" cy="3916363"/>
          </a:xfrm>
        </p:spPr>
        <p:txBody>
          <a:bodyPr>
            <a:noAutofit/>
          </a:bodyPr>
          <a:lstStyle/>
          <a:p>
            <a:r>
              <a:rPr lang="en-US" altLang="en-US" sz="1600" b="1" dirty="0">
                <a:cs typeface="Times New Roman" charset="0"/>
              </a:rPr>
              <a:t>Detail Remands Returned to BVA</a:t>
            </a:r>
            <a:r>
              <a:rPr lang="en-US" altLang="en-US" sz="1600" dirty="0">
                <a:cs typeface="Times New Roman" charset="0"/>
              </a:rPr>
              <a:t>: Used to generate a report of remands returned to BVA during a user-specified date range with appellate identifiers. This differentiates between Board remands returned to BVA by the regional office or AMC.</a:t>
            </a:r>
          </a:p>
          <a:p>
            <a:r>
              <a:rPr lang="en-US" altLang="en-US" sz="1600" b="1" dirty="0">
                <a:cs typeface="Times New Roman" charset="0"/>
              </a:rPr>
              <a:t>Summary of Remand Reasons</a:t>
            </a:r>
            <a:r>
              <a:rPr lang="en-US" altLang="en-US" sz="1600" dirty="0">
                <a:cs typeface="Times New Roman" charset="0"/>
              </a:rPr>
              <a:t>: Used to generate a report demonstrating why issues were remanded by BVA. This further breaks down the remand reasons into those which occurred before certification to BVA and those caused by events after certification to BVA.</a:t>
            </a:r>
          </a:p>
          <a:p>
            <a:endParaRPr lang="en-US" sz="1600" dirty="0"/>
          </a:p>
        </p:txBody>
      </p:sp>
      <p:sp>
        <p:nvSpPr>
          <p:cNvPr id="7" name="Slide Number Placeholder 6">
            <a:extLst>
              <a:ext uri="{FF2B5EF4-FFF2-40B4-BE49-F238E27FC236}">
                <a16:creationId xmlns:a16="http://schemas.microsoft.com/office/drawing/2014/main" id="{4B9AB4C2-03E7-4351-955C-CA1FD98F9A1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27</a:t>
            </a:fld>
            <a:endParaRPr lang="en-US" dirty="0"/>
          </a:p>
        </p:txBody>
      </p:sp>
    </p:spTree>
    <p:extLst>
      <p:ext uri="{BB962C8B-B14F-4D97-AF65-F5344CB8AC3E}">
        <p14:creationId xmlns:p14="http://schemas.microsoft.com/office/powerpoint/2010/main" val="355652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0029" y="2057400"/>
            <a:ext cx="5126771" cy="3259708"/>
          </a:xfrm>
          <a:prstGeom prst="rect">
            <a:avLst/>
          </a:prstGeom>
        </p:spPr>
      </p:pic>
      <p:sp>
        <p:nvSpPr>
          <p:cNvPr id="2" name="Title 1">
            <a:extLst>
              <a:ext uri="{FF2B5EF4-FFF2-40B4-BE49-F238E27FC236}">
                <a16:creationId xmlns:a16="http://schemas.microsoft.com/office/drawing/2014/main" id="{D6749BF0-5E5D-4E7C-9A96-88D8FE7A164F}"/>
              </a:ext>
            </a:extLst>
          </p:cNvPr>
          <p:cNvSpPr>
            <a:spLocks noGrp="1"/>
          </p:cNvSpPr>
          <p:nvPr>
            <p:ph type="title"/>
            <p:custDataLst>
              <p:tags r:id="rId1"/>
            </p:custDataLst>
          </p:nvPr>
        </p:nvSpPr>
        <p:spPr>
          <a:xfrm>
            <a:off x="0" y="793631"/>
            <a:ext cx="9144000" cy="1086867"/>
          </a:xfrm>
        </p:spPr>
        <p:txBody>
          <a:bodyPr/>
          <a:lstStyle/>
          <a:p>
            <a:r>
              <a:rPr lang="en-US" dirty="0"/>
              <a:t>Production Reports Menu</a:t>
            </a:r>
          </a:p>
        </p:txBody>
      </p:sp>
      <p:sp>
        <p:nvSpPr>
          <p:cNvPr id="3" name="Content Placeholder 2">
            <a:extLst>
              <a:ext uri="{FF2B5EF4-FFF2-40B4-BE49-F238E27FC236}">
                <a16:creationId xmlns:a16="http://schemas.microsoft.com/office/drawing/2014/main" id="{1D2B9938-1DA3-4596-829B-1DBE9E525378}"/>
              </a:ext>
            </a:extLst>
          </p:cNvPr>
          <p:cNvSpPr>
            <a:spLocks noGrp="1"/>
          </p:cNvSpPr>
          <p:nvPr>
            <p:ph idx="1"/>
            <p:custDataLst>
              <p:tags r:id="rId2"/>
            </p:custDataLst>
          </p:nvPr>
        </p:nvSpPr>
        <p:spPr>
          <a:xfrm>
            <a:off x="457200" y="2057400"/>
            <a:ext cx="3097912" cy="3916363"/>
          </a:xfrm>
        </p:spPr>
        <p:txBody>
          <a:bodyPr>
            <a:noAutofit/>
          </a:bodyPr>
          <a:lstStyle/>
          <a:p>
            <a:r>
              <a:rPr lang="en-US" altLang="en-US" sz="1400" b="1" dirty="0">
                <a:cs typeface="Times New Roman" charset="0"/>
              </a:rPr>
              <a:t>Pre-Cert Remand Reasons Summary By RO</a:t>
            </a:r>
            <a:r>
              <a:rPr lang="en-US" altLang="en-US" sz="1400" dirty="0">
                <a:cs typeface="Times New Roman" charset="0"/>
              </a:rPr>
              <a:t>: Used to generate a report to provide specific RO and AMC totals for pre-certified appeals. It provides overall percentages of issues and appeals that were remanded for pre-certification reasons.</a:t>
            </a:r>
          </a:p>
          <a:p>
            <a:r>
              <a:rPr lang="en-US" altLang="en-US" sz="1400" b="1" dirty="0">
                <a:cs typeface="Times New Roman" charset="0"/>
              </a:rPr>
              <a:t>Pre-Cert Remand Reasons Detailed Report</a:t>
            </a:r>
            <a:r>
              <a:rPr lang="en-US" altLang="en-US" sz="1400" dirty="0">
                <a:cs typeface="Times New Roman" charset="0"/>
              </a:rPr>
              <a:t>: Used to generate a report of remands returned to BVA for during a user-specified date range with appellate identifiers. This includes details (claim number, name, decision date etc.) with pre-cert remand reasons. This differentiates between Board remands returned to BVA by the regional office or AMC.</a:t>
            </a:r>
          </a:p>
          <a:p>
            <a:endParaRPr lang="en-US" sz="1400" dirty="0"/>
          </a:p>
        </p:txBody>
      </p:sp>
      <p:sp>
        <p:nvSpPr>
          <p:cNvPr id="7" name="Slide Number Placeholder 6">
            <a:extLst>
              <a:ext uri="{FF2B5EF4-FFF2-40B4-BE49-F238E27FC236}">
                <a16:creationId xmlns:a16="http://schemas.microsoft.com/office/drawing/2014/main" id="{89041ED2-D439-4506-8648-0F89925F2D2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28</a:t>
            </a:fld>
            <a:endParaRPr lang="en-US" dirty="0"/>
          </a:p>
        </p:txBody>
      </p:sp>
    </p:spTree>
    <p:extLst>
      <p:ext uri="{BB962C8B-B14F-4D97-AF65-F5344CB8AC3E}">
        <p14:creationId xmlns:p14="http://schemas.microsoft.com/office/powerpoint/2010/main" val="378788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112" y="2183945"/>
            <a:ext cx="5030677" cy="3198609"/>
          </a:xfrm>
          <a:prstGeom prst="rect">
            <a:avLst/>
          </a:prstGeom>
        </p:spPr>
      </p:pic>
      <p:sp>
        <p:nvSpPr>
          <p:cNvPr id="2" name="Title 1">
            <a:extLst>
              <a:ext uri="{FF2B5EF4-FFF2-40B4-BE49-F238E27FC236}">
                <a16:creationId xmlns:a16="http://schemas.microsoft.com/office/drawing/2014/main" id="{DDEEC565-2A27-41E2-BC9A-438B2DA51873}"/>
              </a:ext>
            </a:extLst>
          </p:cNvPr>
          <p:cNvSpPr>
            <a:spLocks noGrp="1"/>
          </p:cNvSpPr>
          <p:nvPr>
            <p:ph type="title"/>
            <p:custDataLst>
              <p:tags r:id="rId1"/>
            </p:custDataLst>
          </p:nvPr>
        </p:nvSpPr>
        <p:spPr>
          <a:xfrm>
            <a:off x="0" y="793631"/>
            <a:ext cx="9144000" cy="1086867"/>
          </a:xfrm>
        </p:spPr>
        <p:txBody>
          <a:bodyPr/>
          <a:lstStyle/>
          <a:p>
            <a:r>
              <a:rPr lang="en-US" dirty="0"/>
              <a:t>Production Reports Menu</a:t>
            </a:r>
          </a:p>
        </p:txBody>
      </p:sp>
      <p:sp>
        <p:nvSpPr>
          <p:cNvPr id="3" name="Content Placeholder 2">
            <a:extLst>
              <a:ext uri="{FF2B5EF4-FFF2-40B4-BE49-F238E27FC236}">
                <a16:creationId xmlns:a16="http://schemas.microsoft.com/office/drawing/2014/main" id="{70423EA4-E92E-4531-8982-3BEA68490369}"/>
              </a:ext>
            </a:extLst>
          </p:cNvPr>
          <p:cNvSpPr>
            <a:spLocks noGrp="1"/>
          </p:cNvSpPr>
          <p:nvPr>
            <p:ph idx="1"/>
            <p:custDataLst>
              <p:tags r:id="rId2"/>
            </p:custDataLst>
          </p:nvPr>
        </p:nvSpPr>
        <p:spPr>
          <a:xfrm>
            <a:off x="457200" y="2057400"/>
            <a:ext cx="3097912" cy="3916363"/>
          </a:xfrm>
        </p:spPr>
        <p:txBody>
          <a:bodyPr>
            <a:noAutofit/>
          </a:bodyPr>
          <a:lstStyle/>
          <a:p>
            <a:r>
              <a:rPr lang="en-US" altLang="en-US" sz="1800" b="1" dirty="0">
                <a:cs typeface="Times New Roman" charset="0"/>
              </a:rPr>
              <a:t>Detail For Selected Remand Reasons</a:t>
            </a:r>
            <a:r>
              <a:rPr lang="en-US" altLang="en-US" sz="1800" dirty="0">
                <a:cs typeface="Times New Roman" charset="0"/>
              </a:rPr>
              <a:t>: Used to select specific Remand Reasons for a user-specified decision date range (pre- or post-certification) and receive a detailed report of appeals remanded for said reasons.</a:t>
            </a:r>
          </a:p>
          <a:p>
            <a:r>
              <a:rPr lang="en-US" altLang="en-US" sz="1800" b="1" dirty="0">
                <a:cs typeface="Times New Roman" charset="0"/>
              </a:rPr>
              <a:t>Paperless Grants – Private Attorney</a:t>
            </a:r>
            <a:r>
              <a:rPr lang="en-US" altLang="en-US" sz="1800" dirty="0">
                <a:cs typeface="Times New Roman" charset="0"/>
              </a:rPr>
              <a:t>: Used to generate a report of BVA grants with Private Attorney representation.</a:t>
            </a:r>
          </a:p>
          <a:p>
            <a:endParaRPr lang="en-US" sz="1800" dirty="0"/>
          </a:p>
        </p:txBody>
      </p:sp>
      <p:sp>
        <p:nvSpPr>
          <p:cNvPr id="7" name="Slide Number Placeholder 6">
            <a:extLst>
              <a:ext uri="{FF2B5EF4-FFF2-40B4-BE49-F238E27FC236}">
                <a16:creationId xmlns:a16="http://schemas.microsoft.com/office/drawing/2014/main" id="{B5175747-26D2-4C22-B70E-43AD53799B5E}"/>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29</a:t>
            </a:fld>
            <a:endParaRPr lang="en-US" dirty="0"/>
          </a:p>
        </p:txBody>
      </p:sp>
    </p:spTree>
    <p:extLst>
      <p:ext uri="{BB962C8B-B14F-4D97-AF65-F5344CB8AC3E}">
        <p14:creationId xmlns:p14="http://schemas.microsoft.com/office/powerpoint/2010/main" val="377960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baseline="0"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lnSpc>
                <a:spcPct val="110000"/>
              </a:lnSpc>
            </a:pPr>
            <a:r>
              <a:rPr lang="en-US" baseline="0" dirty="0"/>
              <a:t>VACOLS Versions 8.4.0 Release Notes</a:t>
            </a:r>
          </a:p>
          <a:p>
            <a:pPr marL="233363" indent="-233363">
              <a:lnSpc>
                <a:spcPct val="110000"/>
              </a:lnSpc>
            </a:pPr>
            <a:r>
              <a:rPr lang="en-US" baseline="0" dirty="0"/>
              <a:t>VACOLS User Guide – Introduction</a:t>
            </a:r>
          </a:p>
          <a:p>
            <a:pPr marL="233363" indent="-233363">
              <a:lnSpc>
                <a:spcPct val="110000"/>
              </a:lnSpc>
            </a:pPr>
            <a:r>
              <a:rPr lang="en-US" baseline="0" dirty="0"/>
              <a:t>VACOLS User Guide – Part 1</a:t>
            </a:r>
          </a:p>
          <a:p>
            <a:pPr marL="233363" indent="-233363">
              <a:lnSpc>
                <a:spcPct val="110000"/>
              </a:lnSpc>
            </a:pPr>
            <a:r>
              <a:rPr lang="en-US" baseline="0" dirty="0"/>
              <a:t>VACOLS User Guide – Part 2</a:t>
            </a:r>
          </a:p>
          <a:p>
            <a:pPr marL="233363" indent="-233363">
              <a:lnSpc>
                <a:spcPct val="110000"/>
              </a:lnSpc>
            </a:pPr>
            <a:r>
              <a:rPr lang="en-US" baseline="0" dirty="0"/>
              <a:t>VACOLS User Guide – Part 3</a:t>
            </a:r>
          </a:p>
          <a:p>
            <a:pPr marL="233363" indent="-233363">
              <a:lnSpc>
                <a:spcPct val="110000"/>
              </a:lnSpc>
            </a:pPr>
            <a:r>
              <a:rPr lang="en-US" baseline="0" dirty="0"/>
              <a:t>VACOLS User Guide – Part 4</a:t>
            </a:r>
          </a:p>
          <a:p>
            <a:pPr marL="233363" indent="-233363">
              <a:lnSpc>
                <a:spcPct val="110000"/>
              </a:lnSpc>
            </a:pPr>
            <a:r>
              <a:rPr lang="en-US" baseline="0" dirty="0"/>
              <a:t>VACOLS User Guide – Part 5</a:t>
            </a:r>
          </a:p>
          <a:p>
            <a:pPr marL="233363" indent="-233363">
              <a:lnSpc>
                <a:spcPct val="110000"/>
              </a:lnSpc>
            </a:pPr>
            <a:r>
              <a:rPr lang="en-US" baseline="0" dirty="0"/>
              <a:t>VACOLS User Guide – Part 6</a:t>
            </a:r>
          </a:p>
          <a:p>
            <a:pPr marL="233363" indent="-233363">
              <a:lnSpc>
                <a:spcPct val="110000"/>
              </a:lnSpc>
            </a:pPr>
            <a:r>
              <a:rPr lang="en-US" baseline="0" dirty="0"/>
              <a:t>VACOLS User Guide – Part 7</a:t>
            </a:r>
          </a:p>
        </p:txBody>
      </p:sp>
      <p:sp>
        <p:nvSpPr>
          <p:cNvPr id="5" name="Slide Number Placeholder 4">
            <a:extLst>
              <a:ext uri="{FF2B5EF4-FFF2-40B4-BE49-F238E27FC236}">
                <a16:creationId xmlns:a16="http://schemas.microsoft.com/office/drawing/2014/main" id="{7CF74D2F-D3C4-4F68-8F94-88520A5214D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1421186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5214" y="2546859"/>
            <a:ext cx="6153572" cy="3755618"/>
          </a:xfrm>
          <a:prstGeom prst="rect">
            <a:avLst/>
          </a:prstGeom>
        </p:spPr>
      </p:pic>
      <p:sp>
        <p:nvSpPr>
          <p:cNvPr id="2" name="Title 1">
            <a:extLst>
              <a:ext uri="{FF2B5EF4-FFF2-40B4-BE49-F238E27FC236}">
                <a16:creationId xmlns:a16="http://schemas.microsoft.com/office/drawing/2014/main" id="{D63D28FA-9810-4A54-A850-094DF14FF4BB}"/>
              </a:ext>
            </a:extLst>
          </p:cNvPr>
          <p:cNvSpPr>
            <a:spLocks noGrp="1"/>
          </p:cNvSpPr>
          <p:nvPr>
            <p:ph type="title"/>
            <p:custDataLst>
              <p:tags r:id="rId1"/>
            </p:custDataLst>
          </p:nvPr>
        </p:nvSpPr>
        <p:spPr>
          <a:xfrm>
            <a:off x="0" y="793631"/>
            <a:ext cx="9144000" cy="1086867"/>
          </a:xfrm>
        </p:spPr>
        <p:txBody>
          <a:bodyPr/>
          <a:lstStyle/>
          <a:p>
            <a:r>
              <a:rPr lang="en-US" dirty="0"/>
              <a:t>Appeals Resource Centers Menu</a:t>
            </a:r>
          </a:p>
        </p:txBody>
      </p:sp>
      <p:sp>
        <p:nvSpPr>
          <p:cNvPr id="3" name="Content Placeholder 2">
            <a:extLst>
              <a:ext uri="{FF2B5EF4-FFF2-40B4-BE49-F238E27FC236}">
                <a16:creationId xmlns:a16="http://schemas.microsoft.com/office/drawing/2014/main" id="{B17B8832-B715-4FD0-B4E7-0ACDCF46B6A0}"/>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This menu is antiquated.</a:t>
            </a:r>
            <a:endParaRPr lang="en-US" altLang="en-US" sz="2400" dirty="0">
              <a:cs typeface="Times New Roman" charset="0"/>
            </a:endParaRPr>
          </a:p>
          <a:p>
            <a:pPr algn="ctr"/>
            <a:endParaRPr lang="en-US" dirty="0"/>
          </a:p>
        </p:txBody>
      </p:sp>
      <p:sp>
        <p:nvSpPr>
          <p:cNvPr id="8" name="Slide Number Placeholder 7">
            <a:extLst>
              <a:ext uri="{FF2B5EF4-FFF2-40B4-BE49-F238E27FC236}">
                <a16:creationId xmlns:a16="http://schemas.microsoft.com/office/drawing/2014/main" id="{424BAA4D-7151-478B-B17E-F1EFCFCAAC17}"/>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30</a:t>
            </a:fld>
            <a:endParaRPr lang="en-US" dirty="0"/>
          </a:p>
        </p:txBody>
      </p:sp>
    </p:spTree>
    <p:extLst>
      <p:ext uri="{BB962C8B-B14F-4D97-AF65-F5344CB8AC3E}">
        <p14:creationId xmlns:p14="http://schemas.microsoft.com/office/powerpoint/2010/main" val="2551775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0291" y="2057400"/>
            <a:ext cx="4775796" cy="3050807"/>
          </a:xfrm>
          <a:prstGeom prst="rect">
            <a:avLst/>
          </a:prstGeom>
        </p:spPr>
      </p:pic>
      <p:sp>
        <p:nvSpPr>
          <p:cNvPr id="2" name="Title 1">
            <a:extLst>
              <a:ext uri="{FF2B5EF4-FFF2-40B4-BE49-F238E27FC236}">
                <a16:creationId xmlns:a16="http://schemas.microsoft.com/office/drawing/2014/main" id="{CD3EC50A-591C-4C66-B41F-AE3DCC05E185}"/>
              </a:ext>
            </a:extLst>
          </p:cNvPr>
          <p:cNvSpPr>
            <a:spLocks noGrp="1"/>
          </p:cNvSpPr>
          <p:nvPr>
            <p:ph type="title"/>
            <p:custDataLst>
              <p:tags r:id="rId1"/>
            </p:custDataLst>
          </p:nvPr>
        </p:nvSpPr>
        <p:spPr>
          <a:xfrm>
            <a:off x="0" y="793631"/>
            <a:ext cx="9144000" cy="1086867"/>
          </a:xfrm>
        </p:spPr>
        <p:txBody>
          <a:bodyPr/>
          <a:lstStyle/>
          <a:p>
            <a:r>
              <a:rPr lang="en-US" dirty="0"/>
              <a:t>Appeals Management Center Menu</a:t>
            </a:r>
          </a:p>
        </p:txBody>
      </p:sp>
      <p:sp>
        <p:nvSpPr>
          <p:cNvPr id="3" name="Content Placeholder 2">
            <a:extLst>
              <a:ext uri="{FF2B5EF4-FFF2-40B4-BE49-F238E27FC236}">
                <a16:creationId xmlns:a16="http://schemas.microsoft.com/office/drawing/2014/main" id="{9B7E8A05-9620-4FBD-B352-55CFB9DC35FF}"/>
              </a:ext>
            </a:extLst>
          </p:cNvPr>
          <p:cNvSpPr>
            <a:spLocks noGrp="1"/>
          </p:cNvSpPr>
          <p:nvPr>
            <p:ph idx="1"/>
            <p:custDataLst>
              <p:tags r:id="rId2"/>
            </p:custDataLst>
          </p:nvPr>
        </p:nvSpPr>
        <p:spPr>
          <a:xfrm>
            <a:off x="457200" y="2057400"/>
            <a:ext cx="3460948" cy="3916363"/>
          </a:xfrm>
        </p:spPr>
        <p:txBody>
          <a:bodyPr>
            <a:noAutofit/>
          </a:bodyPr>
          <a:lstStyle/>
          <a:p>
            <a:r>
              <a:rPr lang="en-US" altLang="en-US" sz="1400" b="1" dirty="0">
                <a:cs typeface="Times New Roman" charset="0"/>
              </a:rPr>
              <a:t>Pending Remands</a:t>
            </a:r>
            <a:r>
              <a:rPr lang="en-US" altLang="en-US" sz="1400" dirty="0">
                <a:cs typeface="Times New Roman" charset="0"/>
              </a:rPr>
              <a:t>: Used to generate a list of BVA remands originally remanded to the Appeals Management Center, but may have been sent to another VA station.</a:t>
            </a:r>
          </a:p>
          <a:p>
            <a:r>
              <a:rPr lang="en-US" altLang="en-US" sz="1400" b="1" dirty="0">
                <a:cs typeface="Times New Roman" charset="0"/>
              </a:rPr>
              <a:t>Remands in Transit</a:t>
            </a:r>
            <a:r>
              <a:rPr lang="en-US" altLang="en-US" sz="1400" dirty="0">
                <a:cs typeface="Times New Roman" charset="0"/>
              </a:rPr>
              <a:t>: Used to generate a list of appeals in transit, i.e., appeals remanded from BVA to the AMC but not yet received.</a:t>
            </a:r>
          </a:p>
          <a:p>
            <a:r>
              <a:rPr lang="en-US" altLang="en-US" sz="1400" b="1" dirty="0">
                <a:cs typeface="Times New Roman" charset="0"/>
              </a:rPr>
              <a:t>Diaries Past Due</a:t>
            </a:r>
            <a:r>
              <a:rPr lang="en-US" altLang="en-US" sz="1400" dirty="0">
                <a:cs typeface="Times New Roman" charset="0"/>
              </a:rPr>
              <a:t>: Used to generate a list of VA field station (RO and AMC) as well as BVA-initiated overdue diaries.</a:t>
            </a:r>
          </a:p>
          <a:p>
            <a:r>
              <a:rPr lang="en-US" altLang="en-US" sz="1400" b="1" dirty="0">
                <a:cs typeface="Times New Roman" charset="0"/>
              </a:rPr>
              <a:t>Diaries Coming Due</a:t>
            </a:r>
            <a:r>
              <a:rPr lang="en-US" altLang="en-US" sz="1400" dirty="0">
                <a:cs typeface="Times New Roman" charset="0"/>
              </a:rPr>
              <a:t>: Used to generate a list of VA field station-initiated diaries pending as of a user-specified date.</a:t>
            </a:r>
          </a:p>
          <a:p>
            <a:r>
              <a:rPr lang="en-US" altLang="en-US" sz="1400" b="1" dirty="0">
                <a:cs typeface="Times New Roman" charset="0"/>
              </a:rPr>
              <a:t>Paperless Grants</a:t>
            </a:r>
            <a:r>
              <a:rPr lang="en-US" altLang="en-US" sz="1400" dirty="0">
                <a:cs typeface="Times New Roman" charset="0"/>
              </a:rPr>
              <a:t>: Used to generate a list of granted paperless appeals.</a:t>
            </a:r>
          </a:p>
          <a:p>
            <a:endParaRPr lang="en-US" sz="1400" dirty="0"/>
          </a:p>
        </p:txBody>
      </p:sp>
      <p:sp>
        <p:nvSpPr>
          <p:cNvPr id="7" name="Slide Number Placeholder 6">
            <a:extLst>
              <a:ext uri="{FF2B5EF4-FFF2-40B4-BE49-F238E27FC236}">
                <a16:creationId xmlns:a16="http://schemas.microsoft.com/office/drawing/2014/main" id="{55BC63A6-8FCB-4DB5-BDC4-2AD1EF8C82B4}"/>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31</a:t>
            </a:fld>
            <a:endParaRPr lang="en-US" dirty="0"/>
          </a:p>
        </p:txBody>
      </p:sp>
    </p:spTree>
    <p:extLst>
      <p:ext uri="{BB962C8B-B14F-4D97-AF65-F5344CB8AC3E}">
        <p14:creationId xmlns:p14="http://schemas.microsoft.com/office/powerpoint/2010/main" val="209565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404" y="1970801"/>
            <a:ext cx="6693795" cy="3086100"/>
          </a:xfrm>
          <a:prstGeom prst="rect">
            <a:avLst/>
          </a:prstGeom>
        </p:spPr>
      </p:pic>
      <p:sp>
        <p:nvSpPr>
          <p:cNvPr id="2" name="Title 1">
            <a:extLst>
              <a:ext uri="{FF2B5EF4-FFF2-40B4-BE49-F238E27FC236}">
                <a16:creationId xmlns:a16="http://schemas.microsoft.com/office/drawing/2014/main" id="{88F90B51-E2E0-43E0-A6F4-87B961C536DE}"/>
              </a:ext>
            </a:extLst>
          </p:cNvPr>
          <p:cNvSpPr>
            <a:spLocks noGrp="1"/>
          </p:cNvSpPr>
          <p:nvPr>
            <p:ph type="title"/>
            <p:custDataLst>
              <p:tags r:id="rId1"/>
            </p:custDataLst>
          </p:nvPr>
        </p:nvSpPr>
        <p:spPr>
          <a:xfrm>
            <a:off x="0" y="793631"/>
            <a:ext cx="9144000" cy="720537"/>
          </a:xfrm>
        </p:spPr>
        <p:txBody>
          <a:bodyPr/>
          <a:lstStyle/>
          <a:p>
            <a:r>
              <a:rPr lang="en-US" dirty="0"/>
              <a:t>Management Reports Menu</a:t>
            </a:r>
          </a:p>
        </p:txBody>
      </p:sp>
      <p:sp>
        <p:nvSpPr>
          <p:cNvPr id="9" name="TextBox 8"/>
          <p:cNvSpPr txBox="1"/>
          <p:nvPr>
            <p:custDataLst>
              <p:tags r:id="rId2"/>
            </p:custDataLst>
          </p:nvPr>
        </p:nvSpPr>
        <p:spPr>
          <a:xfrm>
            <a:off x="462116" y="5325705"/>
            <a:ext cx="8483476" cy="923330"/>
          </a:xfrm>
          <a:prstGeom prst="rect">
            <a:avLst/>
          </a:prstGeom>
          <a:noFill/>
        </p:spPr>
        <p:txBody>
          <a:bodyPr wrap="square" rtlCol="0">
            <a:spAutoFit/>
          </a:bodyPr>
          <a:lstStyle/>
          <a:p>
            <a:pPr>
              <a:spcAft>
                <a:spcPts val="600"/>
              </a:spcAft>
            </a:pPr>
            <a:r>
              <a:rPr lang="en-US" dirty="0">
                <a:latin typeface="+mj-lt"/>
                <a:cs typeface="Times New Roman" panose="02020603050405020304" pitchFamily="18" charset="0"/>
              </a:rPr>
              <a:t>All reports compile nationwide totals for all ROs, as well as the AMC, and will take several minutes to generate. The voluminous data being compiled can affect database performance, so please use discretion when generating these reports.</a:t>
            </a:r>
          </a:p>
        </p:txBody>
      </p:sp>
      <p:sp>
        <p:nvSpPr>
          <p:cNvPr id="7" name="Slide Number Placeholder 6">
            <a:extLst>
              <a:ext uri="{FF2B5EF4-FFF2-40B4-BE49-F238E27FC236}">
                <a16:creationId xmlns:a16="http://schemas.microsoft.com/office/drawing/2014/main" id="{25FC2F8E-6E2C-4296-924B-6371665F8BB4}"/>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32</a:t>
            </a:fld>
            <a:endParaRPr lang="en-US" dirty="0"/>
          </a:p>
        </p:txBody>
      </p:sp>
    </p:spTree>
    <p:extLst>
      <p:ext uri="{BB962C8B-B14F-4D97-AF65-F5344CB8AC3E}">
        <p14:creationId xmlns:p14="http://schemas.microsoft.com/office/powerpoint/2010/main" val="2998512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6AF7-D3AD-4819-AD1C-9B571DB0571A}"/>
              </a:ext>
            </a:extLst>
          </p:cNvPr>
          <p:cNvSpPr>
            <a:spLocks noGrp="1"/>
          </p:cNvSpPr>
          <p:nvPr>
            <p:ph type="title"/>
            <p:custDataLst>
              <p:tags r:id="rId1"/>
            </p:custDataLst>
          </p:nvPr>
        </p:nvSpPr>
        <p:spPr>
          <a:xfrm>
            <a:off x="0" y="793631"/>
            <a:ext cx="9144000" cy="1086867"/>
          </a:xfrm>
        </p:spPr>
        <p:txBody>
          <a:bodyPr/>
          <a:lstStyle/>
          <a:p>
            <a:r>
              <a:rPr lang="en-US" dirty="0"/>
              <a:t>Management Reports Menu</a:t>
            </a:r>
          </a:p>
        </p:txBody>
      </p:sp>
      <p:sp>
        <p:nvSpPr>
          <p:cNvPr id="3" name="Content Placeholder 2">
            <a:extLst>
              <a:ext uri="{FF2B5EF4-FFF2-40B4-BE49-F238E27FC236}">
                <a16:creationId xmlns:a16="http://schemas.microsoft.com/office/drawing/2014/main" id="{A3350E49-0E29-4889-A4C1-F6B12F640C5B}"/>
              </a:ext>
            </a:extLst>
          </p:cNvPr>
          <p:cNvSpPr>
            <a:spLocks noGrp="1"/>
          </p:cNvSpPr>
          <p:nvPr>
            <p:ph idx="1"/>
            <p:custDataLst>
              <p:tags r:id="rId2"/>
            </p:custDataLst>
          </p:nvPr>
        </p:nvSpPr>
        <p:spPr>
          <a:xfrm>
            <a:off x="457200" y="2057400"/>
            <a:ext cx="8229600" cy="3916363"/>
          </a:xfrm>
        </p:spPr>
        <p:txBody>
          <a:bodyPr>
            <a:noAutofit/>
          </a:bodyPr>
          <a:lstStyle/>
          <a:p>
            <a:r>
              <a:rPr lang="en-US" altLang="en-US" sz="1800" b="1" dirty="0">
                <a:cs typeface="Times New Roman" charset="0"/>
              </a:rPr>
              <a:t>Remanded Type Summary By RO</a:t>
            </a:r>
            <a:r>
              <a:rPr lang="en-US" altLang="en-US" sz="1800" dirty="0">
                <a:cs typeface="Times New Roman" charset="0"/>
              </a:rPr>
              <a:t>: Used to generate a nationwide report total of Board remands returned resulting from a CAVC remand or inadequate development by a regional office (Regular).</a:t>
            </a:r>
          </a:p>
          <a:p>
            <a:r>
              <a:rPr lang="en-US" altLang="en-US" sz="1800" b="1" dirty="0">
                <a:cs typeface="Times New Roman" charset="0"/>
              </a:rPr>
              <a:t>Remanded Location Summary By RO</a:t>
            </a:r>
            <a:r>
              <a:rPr lang="en-US" altLang="en-US" sz="1800" dirty="0">
                <a:cs typeface="Times New Roman" charset="0"/>
              </a:rPr>
              <a:t>: Used to generate a report total (nationwide or by field station) of the remand location. Locations are defined as the RO or AMC.</a:t>
            </a:r>
          </a:p>
          <a:p>
            <a:r>
              <a:rPr lang="en-US" altLang="en-US" sz="1800" b="1" dirty="0">
                <a:cs typeface="Times New Roman" charset="0"/>
              </a:rPr>
              <a:t>Advance Case Summary By RO</a:t>
            </a:r>
            <a:r>
              <a:rPr lang="en-US" altLang="en-US" sz="1800" dirty="0">
                <a:cs typeface="Times New Roman" charset="0"/>
              </a:rPr>
              <a:t>: Used to generate a report total (nationwide or by field station) of advance cases on BVA’s docket in field custody.</a:t>
            </a:r>
          </a:p>
          <a:p>
            <a:r>
              <a:rPr lang="en-US" altLang="en-US" sz="1800" b="1" dirty="0">
                <a:cs typeface="Times New Roman" charset="0"/>
              </a:rPr>
              <a:t>Active Appeals at BVA</a:t>
            </a:r>
            <a:r>
              <a:rPr lang="en-US" altLang="en-US" sz="1800" dirty="0">
                <a:cs typeface="Times New Roman" charset="0"/>
              </a:rPr>
              <a:t>: Used to generate a report total (nationwide or by field station) of active appeals transferred and in BVA custody.</a:t>
            </a:r>
          </a:p>
          <a:p>
            <a:r>
              <a:rPr lang="en-US" altLang="en-US" sz="1800" b="1" dirty="0">
                <a:cs typeface="Times New Roman" charset="0"/>
              </a:rPr>
              <a:t>DRO Pending Summary By RO</a:t>
            </a:r>
            <a:r>
              <a:rPr lang="en-US" altLang="en-US" sz="1800" dirty="0">
                <a:cs typeface="Times New Roman" charset="0"/>
              </a:rPr>
              <a:t>: Used to generate a report total (nationwide or by field station) of pending DRO decisions and ready to rate appeals.</a:t>
            </a:r>
          </a:p>
          <a:p>
            <a:endParaRPr lang="en-US" sz="1800" dirty="0"/>
          </a:p>
        </p:txBody>
      </p:sp>
      <p:sp>
        <p:nvSpPr>
          <p:cNvPr id="4" name="Slide Number Placeholder 3">
            <a:extLst>
              <a:ext uri="{FF2B5EF4-FFF2-40B4-BE49-F238E27FC236}">
                <a16:creationId xmlns:a16="http://schemas.microsoft.com/office/drawing/2014/main" id="{22343C04-DB05-4627-8666-DF9BAD493A24}"/>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33</a:t>
            </a:fld>
            <a:endParaRPr lang="en-US" dirty="0"/>
          </a:p>
        </p:txBody>
      </p:sp>
    </p:spTree>
    <p:extLst>
      <p:ext uri="{BB962C8B-B14F-4D97-AF65-F5344CB8AC3E}">
        <p14:creationId xmlns:p14="http://schemas.microsoft.com/office/powerpoint/2010/main" val="2685762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1A7E-7349-470D-B201-7C6260B2301E}"/>
              </a:ext>
            </a:extLst>
          </p:cNvPr>
          <p:cNvSpPr>
            <a:spLocks noGrp="1"/>
          </p:cNvSpPr>
          <p:nvPr>
            <p:ph type="title"/>
            <p:custDataLst>
              <p:tags r:id="rId1"/>
            </p:custDataLst>
          </p:nvPr>
        </p:nvSpPr>
        <p:spPr>
          <a:xfrm>
            <a:off x="0" y="793632"/>
            <a:ext cx="9144000" cy="750034"/>
          </a:xfrm>
        </p:spPr>
        <p:txBody>
          <a:bodyPr/>
          <a:lstStyle/>
          <a:p>
            <a:r>
              <a:rPr lang="en-US" dirty="0"/>
              <a:t>Management Reports Menu</a:t>
            </a:r>
          </a:p>
        </p:txBody>
      </p:sp>
      <p:sp>
        <p:nvSpPr>
          <p:cNvPr id="7" name="Rectangle 3"/>
          <p:cNvSpPr txBox="1">
            <a:spLocks noChangeArrowheads="1"/>
          </p:cNvSpPr>
          <p:nvPr>
            <p:custDataLst>
              <p:tags r:id="rId2"/>
            </p:custDataLst>
          </p:nvPr>
        </p:nvSpPr>
        <p:spPr bwMode="auto">
          <a:xfrm>
            <a:off x="491613" y="1933257"/>
            <a:ext cx="8209430" cy="130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600" b="1" dirty="0">
                <a:solidFill>
                  <a:schemeClr val="tx1"/>
                </a:solidFill>
                <a:latin typeface="+mj-lt"/>
                <a:cs typeface="Times New Roman" charset="0"/>
              </a:rPr>
              <a:t>Remands Returned BVA Not Received</a:t>
            </a:r>
            <a:r>
              <a:rPr lang="en-US" altLang="en-US" sz="1600" dirty="0">
                <a:solidFill>
                  <a:schemeClr val="tx1"/>
                </a:solidFill>
                <a:latin typeface="+mj-lt"/>
                <a:cs typeface="Times New Roman" charset="0"/>
              </a:rPr>
              <a:t>: Used to generate a report total (by RO and AMC) of routine BVA remands and appeals remanded to BVA by CAVC that BVA subsequently remands to the field. This report can further extrapolate remands in ROs not received by BVA by identifying summary totals and by individual file number identifiers.  </a:t>
            </a:r>
          </a:p>
        </p:txBody>
      </p:sp>
      <p:sp>
        <p:nvSpPr>
          <p:cNvPr id="4" name="Slide Number Placeholder 3">
            <a:extLst>
              <a:ext uri="{FF2B5EF4-FFF2-40B4-BE49-F238E27FC236}">
                <a16:creationId xmlns:a16="http://schemas.microsoft.com/office/drawing/2014/main" id="{14D5EB92-43CF-471A-A925-E558EDF215E9}"/>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34</a:t>
            </a:fld>
            <a:endParaRPr lang="en-US" dirty="0"/>
          </a:p>
        </p:txBody>
      </p:sp>
      <p:sp>
        <p:nvSpPr>
          <p:cNvPr id="8" name="TextBox 7">
            <a:extLst>
              <a:ext uri="{FF2B5EF4-FFF2-40B4-BE49-F238E27FC236}">
                <a16:creationId xmlns:a16="http://schemas.microsoft.com/office/drawing/2014/main" id="{772EE4C1-C8D4-4780-BD50-60BF93AC19C3}"/>
              </a:ext>
            </a:extLst>
          </p:cNvPr>
          <p:cNvSpPr txBox="1"/>
          <p:nvPr>
            <p:custDataLst>
              <p:tags r:id="rId4"/>
            </p:custDataLst>
          </p:nvPr>
        </p:nvSpPr>
        <p:spPr>
          <a:xfrm>
            <a:off x="496529" y="3279441"/>
            <a:ext cx="8150942" cy="1031051"/>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1400" dirty="0">
                <a:cs typeface="Times New Roman" charset="0"/>
              </a:rPr>
              <a:t>The </a:t>
            </a:r>
            <a:r>
              <a:rPr lang="en-US" altLang="en-US" sz="1400" b="1" dirty="0">
                <a:cs typeface="Times New Roman" charset="0"/>
              </a:rPr>
              <a:t>Nationwide</a:t>
            </a:r>
            <a:r>
              <a:rPr lang="en-US" altLang="en-US" sz="1400" dirty="0">
                <a:cs typeface="Times New Roman" charset="0"/>
              </a:rPr>
              <a:t> summary report provides summary totals of Board remands by RO and those in the custody of the RO or AMC.</a:t>
            </a:r>
          </a:p>
          <a:p>
            <a:pPr lvl="1" indent="-223838">
              <a:spcAft>
                <a:spcPts val="600"/>
              </a:spcAft>
              <a:buClr>
                <a:schemeClr val="tx1"/>
              </a:buClr>
              <a:buFont typeface="Arial" panose="020B0604020202020204" pitchFamily="34" charset="0"/>
              <a:buChar char="•"/>
            </a:pPr>
            <a:r>
              <a:rPr lang="en-US" altLang="en-US" sz="1400" dirty="0">
                <a:cs typeface="Times New Roman" charset="0"/>
              </a:rPr>
              <a:t>The </a:t>
            </a:r>
            <a:r>
              <a:rPr lang="en-US" altLang="en-US" sz="1400" b="1" dirty="0">
                <a:cs typeface="Times New Roman" charset="0"/>
              </a:rPr>
              <a:t>RO Totals </a:t>
            </a:r>
            <a:r>
              <a:rPr lang="en-US" altLang="en-US" sz="1400" dirty="0">
                <a:cs typeface="Times New Roman" charset="0"/>
              </a:rPr>
              <a:t>summary report provides summary totals of Board remands adjudicated by your station and those in the custody of your station or AMC.  </a:t>
            </a:r>
          </a:p>
        </p:txBody>
      </p:sp>
      <p:sp>
        <p:nvSpPr>
          <p:cNvPr id="9" name="TextBox 8">
            <a:extLst>
              <a:ext uri="{FF2B5EF4-FFF2-40B4-BE49-F238E27FC236}">
                <a16:creationId xmlns:a16="http://schemas.microsoft.com/office/drawing/2014/main" id="{54C6EC9A-231E-4B6B-8FD0-77562F175482}"/>
              </a:ext>
            </a:extLst>
          </p:cNvPr>
          <p:cNvSpPr txBox="1"/>
          <p:nvPr>
            <p:custDataLst>
              <p:tags r:id="rId5"/>
            </p:custDataLst>
          </p:nvPr>
        </p:nvSpPr>
        <p:spPr>
          <a:xfrm>
            <a:off x="501445" y="4349798"/>
            <a:ext cx="8353191" cy="584775"/>
          </a:xfrm>
          <a:prstGeom prst="rect">
            <a:avLst/>
          </a:prstGeom>
          <a:noFill/>
        </p:spPr>
        <p:txBody>
          <a:bodyPr wrap="square" rtlCol="0">
            <a:spAutoFit/>
          </a:bodyPr>
          <a:lstStyle/>
          <a:p>
            <a:pPr>
              <a:spcAft>
                <a:spcPts val="600"/>
              </a:spcAft>
            </a:pPr>
            <a:r>
              <a:rPr lang="en-US" altLang="en-US" sz="1600" b="1" dirty="0">
                <a:cs typeface="Times New Roman" charset="0"/>
              </a:rPr>
              <a:t>Certified to BVA Summary By RO</a:t>
            </a:r>
            <a:r>
              <a:rPr lang="en-US" altLang="en-US" sz="1600" dirty="0">
                <a:cs typeface="Times New Roman" charset="0"/>
              </a:rPr>
              <a:t>: Used to show appeals that an RO has certified to BVA.  </a:t>
            </a:r>
          </a:p>
        </p:txBody>
      </p:sp>
      <p:sp>
        <p:nvSpPr>
          <p:cNvPr id="10" name="TextBox 9">
            <a:extLst>
              <a:ext uri="{FF2B5EF4-FFF2-40B4-BE49-F238E27FC236}">
                <a16:creationId xmlns:a16="http://schemas.microsoft.com/office/drawing/2014/main" id="{3FCAAB89-F596-4D51-82BD-D4F609504BD0}"/>
              </a:ext>
            </a:extLst>
          </p:cNvPr>
          <p:cNvSpPr txBox="1"/>
          <p:nvPr>
            <p:custDataLst>
              <p:tags r:id="rId6"/>
            </p:custDataLst>
          </p:nvPr>
        </p:nvSpPr>
        <p:spPr>
          <a:xfrm>
            <a:off x="501445" y="4973879"/>
            <a:ext cx="8209430" cy="1031051"/>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1400" dirty="0">
                <a:cs typeface="Times New Roman" charset="0"/>
              </a:rPr>
              <a:t>The </a:t>
            </a:r>
            <a:r>
              <a:rPr lang="en-US" altLang="en-US" sz="1400" b="1" dirty="0">
                <a:cs typeface="Times New Roman" charset="0"/>
              </a:rPr>
              <a:t>Nationwide</a:t>
            </a:r>
            <a:r>
              <a:rPr lang="en-US" altLang="en-US" sz="1400" dirty="0">
                <a:cs typeface="Times New Roman" charset="0"/>
              </a:rPr>
              <a:t> summary report provides summary totals of Board remands by RO and those in the custody of the RO or AMC.</a:t>
            </a:r>
          </a:p>
          <a:p>
            <a:pPr lvl="1" indent="-223838">
              <a:spcAft>
                <a:spcPts val="600"/>
              </a:spcAft>
              <a:buClr>
                <a:schemeClr val="tx1"/>
              </a:buClr>
              <a:buFont typeface="Arial" panose="020B0604020202020204" pitchFamily="34" charset="0"/>
              <a:buChar char="•"/>
            </a:pPr>
            <a:r>
              <a:rPr lang="en-US" altLang="en-US" sz="1400" dirty="0">
                <a:cs typeface="Times New Roman" charset="0"/>
              </a:rPr>
              <a:t>The </a:t>
            </a:r>
            <a:r>
              <a:rPr lang="en-US" altLang="en-US" sz="1400" b="1" dirty="0">
                <a:cs typeface="Times New Roman" charset="0"/>
              </a:rPr>
              <a:t>RO Totals </a:t>
            </a:r>
            <a:r>
              <a:rPr lang="en-US" altLang="en-US" sz="1400" dirty="0">
                <a:cs typeface="Times New Roman" charset="0"/>
              </a:rPr>
              <a:t>summary report provides summary totals of Board remands adjudicated by your station and those in the custody of your station or AMC.  </a:t>
            </a:r>
          </a:p>
        </p:txBody>
      </p:sp>
    </p:spTree>
    <p:extLst>
      <p:ext uri="{BB962C8B-B14F-4D97-AF65-F5344CB8AC3E}">
        <p14:creationId xmlns:p14="http://schemas.microsoft.com/office/powerpoint/2010/main" val="83349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24A4-EFCF-4A3D-AC88-14048EBB96C8}"/>
              </a:ext>
            </a:extLst>
          </p:cNvPr>
          <p:cNvSpPr>
            <a:spLocks noGrp="1"/>
          </p:cNvSpPr>
          <p:nvPr>
            <p:ph type="title"/>
            <p:custDataLst>
              <p:tags r:id="rId1"/>
            </p:custDataLst>
          </p:nvPr>
        </p:nvSpPr>
        <p:spPr>
          <a:xfrm>
            <a:off x="0" y="793631"/>
            <a:ext cx="9144000" cy="1086867"/>
          </a:xfrm>
        </p:spPr>
        <p:txBody>
          <a:bodyPr/>
          <a:lstStyle/>
          <a:p>
            <a:r>
              <a:rPr lang="en-US" dirty="0"/>
              <a:t>Management Reports Menu</a:t>
            </a:r>
          </a:p>
        </p:txBody>
      </p:sp>
      <p:sp>
        <p:nvSpPr>
          <p:cNvPr id="3" name="Content Placeholder 2">
            <a:extLst>
              <a:ext uri="{FF2B5EF4-FFF2-40B4-BE49-F238E27FC236}">
                <a16:creationId xmlns:a16="http://schemas.microsoft.com/office/drawing/2014/main" id="{FFF6B9BB-FCF1-4478-ADA8-8AA33C21DA0A}"/>
              </a:ext>
            </a:extLst>
          </p:cNvPr>
          <p:cNvSpPr>
            <a:spLocks noGrp="1"/>
          </p:cNvSpPr>
          <p:nvPr>
            <p:ph idx="1"/>
            <p:custDataLst>
              <p:tags r:id="rId2"/>
            </p:custDataLst>
          </p:nvPr>
        </p:nvSpPr>
        <p:spPr>
          <a:xfrm>
            <a:off x="457200" y="2057401"/>
            <a:ext cx="8229600" cy="849701"/>
          </a:xfrm>
        </p:spPr>
        <p:txBody>
          <a:bodyPr>
            <a:noAutofit/>
          </a:bodyPr>
          <a:lstStyle/>
          <a:p>
            <a:r>
              <a:rPr lang="en-US" altLang="en-US" sz="1600" b="1" dirty="0">
                <a:latin typeface="+mn-lt"/>
                <a:cs typeface="Times New Roman" charset="0"/>
              </a:rPr>
              <a:t>Field Allowances Reasons</a:t>
            </a:r>
            <a:r>
              <a:rPr lang="en-US" altLang="en-US" sz="1600" dirty="0">
                <a:latin typeface="+mn-lt"/>
                <a:cs typeface="Times New Roman" charset="0"/>
              </a:rPr>
              <a:t>: Used to generate a report total (nationwide or by field station) of allowances granted in the field characterized by total issues granted, claims granted on a CUE basis, de novo basis, and based on new evidence.  </a:t>
            </a:r>
          </a:p>
          <a:p>
            <a:endParaRPr lang="en-US" sz="1600" dirty="0">
              <a:latin typeface="+mn-lt"/>
            </a:endParaRPr>
          </a:p>
        </p:txBody>
      </p:sp>
      <p:sp>
        <p:nvSpPr>
          <p:cNvPr id="4" name="Slide Number Placeholder 3">
            <a:extLst>
              <a:ext uri="{FF2B5EF4-FFF2-40B4-BE49-F238E27FC236}">
                <a16:creationId xmlns:a16="http://schemas.microsoft.com/office/drawing/2014/main" id="{8DAD1A2A-8355-4A47-B7E4-CA9B932F46E3}"/>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35</a:t>
            </a:fld>
            <a:endParaRPr lang="en-US" dirty="0"/>
          </a:p>
        </p:txBody>
      </p:sp>
      <p:sp>
        <p:nvSpPr>
          <p:cNvPr id="8" name="TextBox 7">
            <a:extLst>
              <a:ext uri="{FF2B5EF4-FFF2-40B4-BE49-F238E27FC236}">
                <a16:creationId xmlns:a16="http://schemas.microsoft.com/office/drawing/2014/main" id="{6B4066C8-6A42-4728-B0D1-75BDB9F687C6}"/>
              </a:ext>
            </a:extLst>
          </p:cNvPr>
          <p:cNvSpPr txBox="1"/>
          <p:nvPr>
            <p:custDataLst>
              <p:tags r:id="rId4"/>
            </p:custDataLst>
          </p:nvPr>
        </p:nvSpPr>
        <p:spPr>
          <a:xfrm>
            <a:off x="477370" y="2962086"/>
            <a:ext cx="8278761" cy="1031051"/>
          </a:xfrm>
          <a:prstGeom prst="rect">
            <a:avLst/>
          </a:prstGeom>
          <a:noFill/>
        </p:spPr>
        <p:txBody>
          <a:bodyPr wrap="square" rtlCol="0">
            <a:spAutoFit/>
          </a:bodyPr>
          <a:lstStyle/>
          <a:p>
            <a:pPr lvl="1" indent="-223838">
              <a:spcAft>
                <a:spcPts val="600"/>
              </a:spcAft>
              <a:buFont typeface="Arial" panose="020B0604020202020204" pitchFamily="34" charset="0"/>
              <a:buChar char="•"/>
            </a:pPr>
            <a:r>
              <a:rPr lang="en-US" altLang="en-US" sz="1400" dirty="0">
                <a:latin typeface="+mj-lt"/>
                <a:cs typeface="Times New Roman" charset="0"/>
              </a:rPr>
              <a:t>The </a:t>
            </a:r>
            <a:r>
              <a:rPr lang="en-US" altLang="en-US" sz="1400" b="1" dirty="0">
                <a:latin typeface="+mj-lt"/>
                <a:cs typeface="Times New Roman" charset="0"/>
              </a:rPr>
              <a:t>Nationwide</a:t>
            </a:r>
            <a:r>
              <a:rPr lang="en-US" altLang="en-US" sz="1400" dirty="0">
                <a:latin typeface="+mj-lt"/>
                <a:cs typeface="Times New Roman" charset="0"/>
              </a:rPr>
              <a:t> summary report provides summary totals of Board remands by RO and those in the custody of the RO or AMC.</a:t>
            </a:r>
          </a:p>
          <a:p>
            <a:pPr lvl="1" indent="-223838">
              <a:spcAft>
                <a:spcPts val="600"/>
              </a:spcAft>
              <a:buFont typeface="Arial" panose="020B0604020202020204" pitchFamily="34" charset="0"/>
              <a:buChar char="•"/>
            </a:pPr>
            <a:r>
              <a:rPr lang="en-US" altLang="en-US" sz="1400" dirty="0">
                <a:latin typeface="+mj-lt"/>
                <a:cs typeface="Times New Roman" charset="0"/>
              </a:rPr>
              <a:t>The </a:t>
            </a:r>
            <a:r>
              <a:rPr lang="en-US" altLang="en-US" sz="1400" b="1" dirty="0">
                <a:latin typeface="+mj-lt"/>
                <a:cs typeface="Times New Roman" charset="0"/>
              </a:rPr>
              <a:t>RO Totals </a:t>
            </a:r>
            <a:r>
              <a:rPr lang="en-US" altLang="en-US" sz="1400" dirty="0">
                <a:latin typeface="+mj-lt"/>
                <a:cs typeface="Times New Roman" charset="0"/>
              </a:rPr>
              <a:t>summary report provides summary totals of Board remands adjudicated by your station and those in the custody of your station or AMC.  </a:t>
            </a:r>
          </a:p>
        </p:txBody>
      </p:sp>
      <p:sp>
        <p:nvSpPr>
          <p:cNvPr id="9" name="TextBox 8">
            <a:extLst>
              <a:ext uri="{FF2B5EF4-FFF2-40B4-BE49-F238E27FC236}">
                <a16:creationId xmlns:a16="http://schemas.microsoft.com/office/drawing/2014/main" id="{C1926991-96F5-4358-BCD6-24058774006D}"/>
              </a:ext>
            </a:extLst>
          </p:cNvPr>
          <p:cNvSpPr txBox="1"/>
          <p:nvPr>
            <p:custDataLst>
              <p:tags r:id="rId5"/>
            </p:custDataLst>
          </p:nvPr>
        </p:nvSpPr>
        <p:spPr>
          <a:xfrm>
            <a:off x="477370" y="4158784"/>
            <a:ext cx="8209430" cy="2277547"/>
          </a:xfrm>
          <a:prstGeom prst="rect">
            <a:avLst/>
          </a:prstGeom>
          <a:noFill/>
        </p:spPr>
        <p:txBody>
          <a:bodyPr wrap="square" rtlCol="0">
            <a:spAutoFit/>
          </a:bodyPr>
          <a:lstStyle/>
          <a:p>
            <a:pPr>
              <a:spcAft>
                <a:spcPts val="600"/>
              </a:spcAft>
            </a:pPr>
            <a:r>
              <a:rPr lang="en-US" altLang="en-US" sz="1600" b="1" dirty="0">
                <a:cs typeface="Times New Roman" charset="0"/>
              </a:rPr>
              <a:t>BVA Hearing Schedule (TB, Video, CO)</a:t>
            </a:r>
            <a:r>
              <a:rPr lang="en-US" altLang="en-US" sz="1600" dirty="0">
                <a:cs typeface="Times New Roman" charset="0"/>
              </a:rPr>
              <a:t>: Used to generate a report to view BVA hearings scheduled from or at your station. Users can select Travel Board (TB) , Video, or Central Office (CO) hearings, or generate a comprehensive schedule for all hearing types for any user-specified date range.</a:t>
            </a:r>
          </a:p>
          <a:p>
            <a:pPr>
              <a:spcAft>
                <a:spcPts val="600"/>
              </a:spcAft>
            </a:pPr>
            <a:r>
              <a:rPr lang="en-US" altLang="en-US" sz="1600" b="1" dirty="0">
                <a:cs typeface="Times New Roman" charset="0"/>
              </a:rPr>
              <a:t>VHA Opinions</a:t>
            </a:r>
            <a:r>
              <a:rPr lang="en-US" altLang="en-US" sz="1600" dirty="0">
                <a:cs typeface="Times New Roman" charset="0"/>
              </a:rPr>
              <a:t>: Used to ascertain a report total for active appeals in which BVA has requested a medical opinion to VHA, regardless of agency of original jurisdiction.</a:t>
            </a:r>
          </a:p>
          <a:p>
            <a:pPr>
              <a:spcAft>
                <a:spcPts val="600"/>
              </a:spcAft>
            </a:pPr>
            <a:r>
              <a:rPr lang="en-US" altLang="en-US" sz="1600" b="1" dirty="0">
                <a:cs typeface="Times New Roman" charset="0"/>
              </a:rPr>
              <a:t>Nationwide Remands with Notice of Death</a:t>
            </a:r>
            <a:r>
              <a:rPr lang="en-US" altLang="en-US" sz="1600" dirty="0">
                <a:cs typeface="Times New Roman" charset="0"/>
              </a:rPr>
              <a:t>: Used to show appeals in Remand status where a Notice of Death has been received.   </a:t>
            </a:r>
          </a:p>
        </p:txBody>
      </p:sp>
    </p:spTree>
    <p:extLst>
      <p:ext uri="{BB962C8B-B14F-4D97-AF65-F5344CB8AC3E}">
        <p14:creationId xmlns:p14="http://schemas.microsoft.com/office/powerpoint/2010/main" val="3371636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483" y="2057400"/>
            <a:ext cx="5566517" cy="3086100"/>
          </a:xfrm>
          <a:prstGeom prst="rect">
            <a:avLst/>
          </a:prstGeom>
        </p:spPr>
      </p:pic>
      <p:sp>
        <p:nvSpPr>
          <p:cNvPr id="2" name="Title 1">
            <a:extLst>
              <a:ext uri="{FF2B5EF4-FFF2-40B4-BE49-F238E27FC236}">
                <a16:creationId xmlns:a16="http://schemas.microsoft.com/office/drawing/2014/main" id="{D00CDC18-8721-48FC-B126-4905826ACDF8}"/>
              </a:ext>
            </a:extLst>
          </p:cNvPr>
          <p:cNvSpPr>
            <a:spLocks noGrp="1"/>
          </p:cNvSpPr>
          <p:nvPr>
            <p:ph type="title"/>
            <p:custDataLst>
              <p:tags r:id="rId1"/>
            </p:custDataLst>
          </p:nvPr>
        </p:nvSpPr>
        <p:spPr>
          <a:xfrm>
            <a:off x="0" y="793631"/>
            <a:ext cx="9144000" cy="1086867"/>
          </a:xfrm>
        </p:spPr>
        <p:txBody>
          <a:bodyPr/>
          <a:lstStyle/>
          <a:p>
            <a:r>
              <a:rPr lang="en-US" dirty="0"/>
              <a:t>Utilities Menu</a:t>
            </a:r>
          </a:p>
        </p:txBody>
      </p:sp>
      <p:sp>
        <p:nvSpPr>
          <p:cNvPr id="3" name="Content Placeholder 2">
            <a:extLst>
              <a:ext uri="{FF2B5EF4-FFF2-40B4-BE49-F238E27FC236}">
                <a16:creationId xmlns:a16="http://schemas.microsoft.com/office/drawing/2014/main" id="{ED2A2649-4F44-42A6-9FE1-456FA35EEA93}"/>
              </a:ext>
            </a:extLst>
          </p:cNvPr>
          <p:cNvSpPr>
            <a:spLocks noGrp="1"/>
          </p:cNvSpPr>
          <p:nvPr>
            <p:ph idx="1"/>
            <p:custDataLst>
              <p:tags r:id="rId2"/>
            </p:custDataLst>
          </p:nvPr>
        </p:nvSpPr>
        <p:spPr>
          <a:xfrm>
            <a:off x="457199" y="2057400"/>
            <a:ext cx="3120283" cy="3916363"/>
          </a:xfrm>
        </p:spPr>
        <p:txBody>
          <a:bodyPr>
            <a:noAutofit/>
          </a:bodyPr>
          <a:lstStyle/>
          <a:p>
            <a:r>
              <a:rPr lang="en-US" altLang="en-US" sz="1600" b="1" dirty="0">
                <a:cs typeface="Times New Roman" charset="0"/>
              </a:rPr>
              <a:t>Default Settings</a:t>
            </a:r>
            <a:r>
              <a:rPr lang="en-US" altLang="en-US" sz="1600" dirty="0">
                <a:cs typeface="Times New Roman" charset="0"/>
              </a:rPr>
              <a:t>: Used to change the default setting to a specific tab when viewing an appellate record (i.e., </a:t>
            </a:r>
            <a:r>
              <a:rPr lang="en-US" altLang="en-US" sz="1600" b="1" dirty="0">
                <a:cs typeface="Times New Roman" charset="0"/>
              </a:rPr>
              <a:t>Docket</a:t>
            </a:r>
            <a:r>
              <a:rPr lang="en-US" altLang="en-US" sz="1600" dirty="0">
                <a:cs typeface="Times New Roman" charset="0"/>
              </a:rPr>
              <a:t> tab, </a:t>
            </a:r>
            <a:r>
              <a:rPr lang="en-US" altLang="en-US" sz="1600" b="1" dirty="0">
                <a:cs typeface="Times New Roman" charset="0"/>
              </a:rPr>
              <a:t>Issues</a:t>
            </a:r>
            <a:r>
              <a:rPr lang="en-US" altLang="en-US" sz="1600" dirty="0">
                <a:cs typeface="Times New Roman" charset="0"/>
              </a:rPr>
              <a:t> tab, </a:t>
            </a:r>
            <a:r>
              <a:rPr lang="en-US" altLang="en-US" sz="1600" b="1" dirty="0">
                <a:cs typeface="Times New Roman" charset="0"/>
              </a:rPr>
              <a:t>Diary</a:t>
            </a:r>
            <a:r>
              <a:rPr lang="en-US" altLang="en-US" sz="1600" dirty="0">
                <a:cs typeface="Times New Roman" charset="0"/>
              </a:rPr>
              <a:t> tab, etc.) and receiving attachments.</a:t>
            </a:r>
          </a:p>
          <a:p>
            <a:r>
              <a:rPr lang="en-US" altLang="en-US" sz="1600" b="1" dirty="0">
                <a:cs typeface="Times New Roman" charset="0"/>
              </a:rPr>
              <a:t>Correct Appeal ID</a:t>
            </a:r>
            <a:r>
              <a:rPr lang="en-US" altLang="en-US" sz="1600" dirty="0">
                <a:cs typeface="Times New Roman" charset="0"/>
              </a:rPr>
              <a:t>: Used to change or correct a file number in advance records only. When this action is completed, all appellate records for this appellant will be changed to the corrected number.</a:t>
            </a:r>
          </a:p>
          <a:p>
            <a:r>
              <a:rPr lang="en-US" altLang="en-US" sz="1600" dirty="0">
                <a:cs typeface="Times New Roman" charset="0"/>
              </a:rPr>
              <a:t>If an appeal ID for an Active, Remand, or History appeal needs corrected, the request must go to BVA.</a:t>
            </a:r>
          </a:p>
          <a:p>
            <a:endParaRPr lang="en-US" sz="1600" dirty="0"/>
          </a:p>
        </p:txBody>
      </p:sp>
      <p:sp>
        <p:nvSpPr>
          <p:cNvPr id="7" name="Slide Number Placeholder 6">
            <a:extLst>
              <a:ext uri="{FF2B5EF4-FFF2-40B4-BE49-F238E27FC236}">
                <a16:creationId xmlns:a16="http://schemas.microsoft.com/office/drawing/2014/main" id="{45086C04-C92D-41E3-8B12-D8893FF91453}"/>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36</a:t>
            </a:fld>
            <a:endParaRPr lang="en-US" dirty="0"/>
          </a:p>
        </p:txBody>
      </p:sp>
    </p:spTree>
    <p:extLst>
      <p:ext uri="{BB962C8B-B14F-4D97-AF65-F5344CB8AC3E}">
        <p14:creationId xmlns:p14="http://schemas.microsoft.com/office/powerpoint/2010/main" val="302561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483" y="2057400"/>
            <a:ext cx="5566517" cy="3086100"/>
          </a:xfrm>
          <a:prstGeom prst="rect">
            <a:avLst/>
          </a:prstGeom>
        </p:spPr>
      </p:pic>
      <p:sp>
        <p:nvSpPr>
          <p:cNvPr id="2" name="Title 1">
            <a:extLst>
              <a:ext uri="{FF2B5EF4-FFF2-40B4-BE49-F238E27FC236}">
                <a16:creationId xmlns:a16="http://schemas.microsoft.com/office/drawing/2014/main" id="{354AD374-4701-4EEC-A74C-EDE854B91B6E}"/>
              </a:ext>
            </a:extLst>
          </p:cNvPr>
          <p:cNvSpPr>
            <a:spLocks noGrp="1"/>
          </p:cNvSpPr>
          <p:nvPr>
            <p:ph type="title"/>
            <p:custDataLst>
              <p:tags r:id="rId1"/>
            </p:custDataLst>
          </p:nvPr>
        </p:nvSpPr>
        <p:spPr>
          <a:xfrm>
            <a:off x="0" y="793631"/>
            <a:ext cx="9144000" cy="1086867"/>
          </a:xfrm>
        </p:spPr>
        <p:txBody>
          <a:bodyPr/>
          <a:lstStyle/>
          <a:p>
            <a:r>
              <a:rPr lang="en-US" dirty="0"/>
              <a:t>Utilities Menu</a:t>
            </a:r>
          </a:p>
        </p:txBody>
      </p:sp>
      <p:sp>
        <p:nvSpPr>
          <p:cNvPr id="3" name="Content Placeholder 2">
            <a:extLst>
              <a:ext uri="{FF2B5EF4-FFF2-40B4-BE49-F238E27FC236}">
                <a16:creationId xmlns:a16="http://schemas.microsoft.com/office/drawing/2014/main" id="{EF2316AF-9FB8-4354-9D47-AAD07BFCAB84}"/>
              </a:ext>
            </a:extLst>
          </p:cNvPr>
          <p:cNvSpPr>
            <a:spLocks noGrp="1"/>
          </p:cNvSpPr>
          <p:nvPr>
            <p:ph idx="1"/>
            <p:custDataLst>
              <p:tags r:id="rId2"/>
            </p:custDataLst>
          </p:nvPr>
        </p:nvSpPr>
        <p:spPr>
          <a:xfrm>
            <a:off x="457200" y="2057400"/>
            <a:ext cx="3120283" cy="3916363"/>
          </a:xfrm>
        </p:spPr>
        <p:txBody>
          <a:bodyPr>
            <a:noAutofit/>
          </a:bodyPr>
          <a:lstStyle/>
          <a:p>
            <a:r>
              <a:rPr lang="en-US" altLang="en-US" sz="1800" b="1" dirty="0">
                <a:cs typeface="Times New Roman" charset="0"/>
              </a:rPr>
              <a:t>Change Password</a:t>
            </a:r>
            <a:r>
              <a:rPr lang="en-US" altLang="en-US" sz="1800" dirty="0">
                <a:cs typeface="Times New Roman" charset="0"/>
              </a:rPr>
              <a:t>: Used to change the RO’s logon password.</a:t>
            </a:r>
          </a:p>
          <a:p>
            <a:r>
              <a:rPr lang="en-US" altLang="en-US" sz="1800" b="1" dirty="0">
                <a:cs typeface="Times New Roman" charset="0"/>
              </a:rPr>
              <a:t>Clear Hearing Action</a:t>
            </a:r>
            <a:r>
              <a:rPr lang="en-US" altLang="en-US" sz="1800" dirty="0">
                <a:cs typeface="Times New Roman" charset="0"/>
              </a:rPr>
              <a:t>: Used to clear the </a:t>
            </a:r>
            <a:r>
              <a:rPr lang="en-US" altLang="en-US" sz="1800" b="1" dirty="0">
                <a:cs typeface="Times New Roman" charset="0"/>
              </a:rPr>
              <a:t>Type of Hearing Held</a:t>
            </a:r>
            <a:r>
              <a:rPr lang="en-US" altLang="en-US" sz="1800" dirty="0">
                <a:cs typeface="Times New Roman" charset="0"/>
              </a:rPr>
              <a:t> on advance records only when it is incorrectly reported that a Hearing was held.</a:t>
            </a:r>
          </a:p>
          <a:p>
            <a:r>
              <a:rPr lang="en-US" altLang="en-US" sz="1800" b="1" dirty="0">
                <a:cs typeface="Times New Roman" charset="0"/>
              </a:rPr>
              <a:t>Download Barcode Font</a:t>
            </a:r>
            <a:r>
              <a:rPr lang="en-US" altLang="en-US" sz="1800" dirty="0">
                <a:cs typeface="Times New Roman" charset="0"/>
              </a:rPr>
              <a:t>: Used to download barcode font to be used on Virtual Docket sheets.</a:t>
            </a:r>
          </a:p>
          <a:p>
            <a:endParaRPr lang="en-US" sz="1800" dirty="0"/>
          </a:p>
        </p:txBody>
      </p:sp>
      <p:sp>
        <p:nvSpPr>
          <p:cNvPr id="7" name="Slide Number Placeholder 6">
            <a:extLst>
              <a:ext uri="{FF2B5EF4-FFF2-40B4-BE49-F238E27FC236}">
                <a16:creationId xmlns:a16="http://schemas.microsoft.com/office/drawing/2014/main" id="{99E30B71-145B-4120-A8B0-36C81010628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37</a:t>
            </a:fld>
            <a:endParaRPr lang="en-US" dirty="0"/>
          </a:p>
        </p:txBody>
      </p:sp>
    </p:spTree>
    <p:extLst>
      <p:ext uri="{BB962C8B-B14F-4D97-AF65-F5344CB8AC3E}">
        <p14:creationId xmlns:p14="http://schemas.microsoft.com/office/powerpoint/2010/main" val="3034415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483" y="2057400"/>
            <a:ext cx="5566517" cy="2989814"/>
          </a:xfrm>
          <a:prstGeom prst="rect">
            <a:avLst/>
          </a:prstGeom>
        </p:spPr>
      </p:pic>
      <p:sp>
        <p:nvSpPr>
          <p:cNvPr id="2" name="Title 1">
            <a:extLst>
              <a:ext uri="{FF2B5EF4-FFF2-40B4-BE49-F238E27FC236}">
                <a16:creationId xmlns:a16="http://schemas.microsoft.com/office/drawing/2014/main" id="{3D218381-CED2-4EDE-8347-A76855303662}"/>
              </a:ext>
            </a:extLst>
          </p:cNvPr>
          <p:cNvSpPr>
            <a:spLocks noGrp="1"/>
          </p:cNvSpPr>
          <p:nvPr>
            <p:ph type="title"/>
            <p:custDataLst>
              <p:tags r:id="rId1"/>
            </p:custDataLst>
          </p:nvPr>
        </p:nvSpPr>
        <p:spPr>
          <a:xfrm>
            <a:off x="0" y="793631"/>
            <a:ext cx="9144000" cy="1086867"/>
          </a:xfrm>
        </p:spPr>
        <p:txBody>
          <a:bodyPr/>
          <a:lstStyle/>
          <a:p>
            <a:r>
              <a:rPr lang="en-US" dirty="0"/>
              <a:t>Help Menu</a:t>
            </a:r>
          </a:p>
        </p:txBody>
      </p:sp>
      <p:sp>
        <p:nvSpPr>
          <p:cNvPr id="3" name="Content Placeholder 2">
            <a:extLst>
              <a:ext uri="{FF2B5EF4-FFF2-40B4-BE49-F238E27FC236}">
                <a16:creationId xmlns:a16="http://schemas.microsoft.com/office/drawing/2014/main" id="{2119BDB2-066D-43FF-8ECA-8919FBF21F3E}"/>
              </a:ext>
            </a:extLst>
          </p:cNvPr>
          <p:cNvSpPr>
            <a:spLocks noGrp="1"/>
          </p:cNvSpPr>
          <p:nvPr>
            <p:ph idx="1"/>
            <p:custDataLst>
              <p:tags r:id="rId2"/>
            </p:custDataLst>
          </p:nvPr>
        </p:nvSpPr>
        <p:spPr>
          <a:xfrm>
            <a:off x="457199" y="2057400"/>
            <a:ext cx="3120283" cy="3916363"/>
          </a:xfrm>
        </p:spPr>
        <p:txBody>
          <a:bodyPr/>
          <a:lstStyle/>
          <a:p>
            <a:r>
              <a:rPr lang="en-US" altLang="en-US" b="1" dirty="0">
                <a:cs typeface="Times New Roman" charset="0"/>
              </a:rPr>
              <a:t>About</a:t>
            </a:r>
            <a:r>
              <a:rPr lang="en-US" altLang="en-US" dirty="0">
                <a:cs typeface="Times New Roman" charset="0"/>
              </a:rPr>
              <a:t>: Used to view general information about VACOLS and the latest enhancements.</a:t>
            </a:r>
          </a:p>
          <a:p>
            <a:r>
              <a:rPr lang="en-US" altLang="en-US" b="1" dirty="0">
                <a:cs typeface="Times New Roman" charset="0"/>
              </a:rPr>
              <a:t>Spreadsheet Fields</a:t>
            </a:r>
            <a:r>
              <a:rPr lang="en-US" altLang="en-US" dirty="0">
                <a:cs typeface="Times New Roman" charset="0"/>
              </a:rPr>
              <a:t>: Used to view a field description for database fields of query or report results saved as Excel spreadsheets.</a:t>
            </a:r>
          </a:p>
          <a:p>
            <a:endParaRPr lang="en-US" dirty="0"/>
          </a:p>
        </p:txBody>
      </p:sp>
      <p:sp>
        <p:nvSpPr>
          <p:cNvPr id="7" name="Slide Number Placeholder 6">
            <a:extLst>
              <a:ext uri="{FF2B5EF4-FFF2-40B4-BE49-F238E27FC236}">
                <a16:creationId xmlns:a16="http://schemas.microsoft.com/office/drawing/2014/main" id="{660CCEBA-B405-467C-B9CD-C852263CE02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38</a:t>
            </a:fld>
            <a:endParaRPr lang="en-US" dirty="0"/>
          </a:p>
        </p:txBody>
      </p:sp>
    </p:spTree>
    <p:extLst>
      <p:ext uri="{BB962C8B-B14F-4D97-AF65-F5344CB8AC3E}">
        <p14:creationId xmlns:p14="http://schemas.microsoft.com/office/powerpoint/2010/main" val="2796086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299" y="2142354"/>
            <a:ext cx="5823302" cy="3127735"/>
          </a:xfrm>
          <a:prstGeom prst="rect">
            <a:avLst/>
          </a:prstGeom>
        </p:spPr>
      </p:pic>
      <p:sp>
        <p:nvSpPr>
          <p:cNvPr id="3" name="Title 2">
            <a:extLst>
              <a:ext uri="{FF2B5EF4-FFF2-40B4-BE49-F238E27FC236}">
                <a16:creationId xmlns:a16="http://schemas.microsoft.com/office/drawing/2014/main" id="{6417831A-DDDB-4C99-86F4-24345A304452}"/>
              </a:ext>
            </a:extLst>
          </p:cNvPr>
          <p:cNvSpPr>
            <a:spLocks noGrp="1"/>
          </p:cNvSpPr>
          <p:nvPr>
            <p:ph type="title"/>
            <p:custDataLst>
              <p:tags r:id="rId1"/>
            </p:custDataLst>
          </p:nvPr>
        </p:nvSpPr>
        <p:spPr>
          <a:xfrm>
            <a:off x="0" y="793631"/>
            <a:ext cx="9144000" cy="730369"/>
          </a:xfrm>
        </p:spPr>
        <p:txBody>
          <a:bodyPr/>
          <a:lstStyle/>
          <a:p>
            <a:r>
              <a:rPr lang="en-US" dirty="0"/>
              <a:t>Help Menu</a:t>
            </a:r>
          </a:p>
        </p:txBody>
      </p:sp>
      <p:grpSp>
        <p:nvGrpSpPr>
          <p:cNvPr id="10" name="Group 9"/>
          <p:cNvGrpSpPr>
            <a:grpSpLocks noChangeAspect="1"/>
          </p:cNvGrpSpPr>
          <p:nvPr/>
        </p:nvGrpSpPr>
        <p:grpSpPr>
          <a:xfrm>
            <a:off x="498330" y="1723235"/>
            <a:ext cx="2530006" cy="4470549"/>
            <a:chOff x="511303" y="1413935"/>
            <a:chExt cx="3011488" cy="5321341"/>
          </a:xfrm>
        </p:grpSpPr>
        <p:pic>
          <p:nvPicPr>
            <p:cNvPr id="2" name="Picture 1" descr="Spreadsheet Help"/>
            <p:cNvPicPr>
              <a:picLocks noChangeAspect="1"/>
            </p:cNvPicPr>
            <p:nvPr/>
          </p:nvPicPr>
          <p:blipFill rotWithShape="1">
            <a:blip r:embed="rId5">
              <a:extLst>
                <a:ext uri="{28A0092B-C50C-407E-A947-70E740481C1C}">
                  <a14:useLocalDpi xmlns:a14="http://schemas.microsoft.com/office/drawing/2010/main" val="0"/>
                </a:ext>
              </a:extLst>
            </a:blip>
            <a:srcRect b="9264"/>
            <a:stretch/>
          </p:blipFill>
          <p:spPr>
            <a:xfrm>
              <a:off x="511303" y="1413935"/>
              <a:ext cx="3007388" cy="2711116"/>
            </a:xfrm>
            <a:prstGeom prst="rect">
              <a:avLst/>
            </a:prstGeom>
          </p:spPr>
        </p:pic>
        <p:pic>
          <p:nvPicPr>
            <p:cNvPr id="7" name="Picture 6" descr="Spreadsheet Help"/>
            <p:cNvPicPr>
              <a:picLocks noChangeAspect="1"/>
            </p:cNvPicPr>
            <p:nvPr/>
          </p:nvPicPr>
          <p:blipFill rotWithShape="1">
            <a:blip r:embed="rId6">
              <a:extLst>
                <a:ext uri="{28A0092B-C50C-407E-A947-70E740481C1C}">
                  <a14:useLocalDpi xmlns:a14="http://schemas.microsoft.com/office/drawing/2010/main" val="0"/>
                </a:ext>
              </a:extLst>
            </a:blip>
            <a:srcRect t="28875" b="9527"/>
            <a:stretch/>
          </p:blipFill>
          <p:spPr>
            <a:xfrm>
              <a:off x="514415" y="4116823"/>
              <a:ext cx="3008375" cy="1841130"/>
            </a:xfrm>
            <a:prstGeom prst="rect">
              <a:avLst/>
            </a:prstGeom>
          </p:spPr>
        </p:pic>
        <p:pic>
          <p:nvPicPr>
            <p:cNvPr id="9" name="Picture 8" descr="Spreadsheet Help"/>
            <p:cNvPicPr>
              <a:picLocks noChangeAspect="1"/>
            </p:cNvPicPr>
            <p:nvPr/>
          </p:nvPicPr>
          <p:blipFill rotWithShape="1">
            <a:blip r:embed="rId7">
              <a:extLst>
                <a:ext uri="{28A0092B-C50C-407E-A947-70E740481C1C}">
                  <a14:useLocalDpi xmlns:a14="http://schemas.microsoft.com/office/drawing/2010/main" val="0"/>
                </a:ext>
              </a:extLst>
            </a:blip>
            <a:srcRect t="73993"/>
            <a:stretch/>
          </p:blipFill>
          <p:spPr>
            <a:xfrm>
              <a:off x="514415" y="5957952"/>
              <a:ext cx="3008376" cy="777324"/>
            </a:xfrm>
            <a:prstGeom prst="rect">
              <a:avLst/>
            </a:prstGeom>
          </p:spPr>
        </p:pic>
      </p:grpSp>
      <p:sp>
        <p:nvSpPr>
          <p:cNvPr id="11" name="Slide Number Placeholder 10">
            <a:extLst>
              <a:ext uri="{FF2B5EF4-FFF2-40B4-BE49-F238E27FC236}">
                <a16:creationId xmlns:a16="http://schemas.microsoft.com/office/drawing/2014/main" id="{03E3A5AF-9FBB-4D94-9F42-8EFDDBD1DDF8}"/>
              </a:ext>
            </a:extLst>
          </p:cNvPr>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pPr/>
              <a:t>39</a:t>
            </a:fld>
            <a:endParaRPr lang="en-US" dirty="0"/>
          </a:p>
        </p:txBody>
      </p:sp>
    </p:spTree>
    <p:extLst>
      <p:ext uri="{BB962C8B-B14F-4D97-AF65-F5344CB8AC3E}">
        <p14:creationId xmlns:p14="http://schemas.microsoft.com/office/powerpoint/2010/main" val="22831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custDataLst>
              <p:tags r:id="rId1"/>
            </p:custDataLst>
          </p:nvPr>
        </p:nvSpPr>
        <p:spPr>
          <a:xfrm>
            <a:off x="0" y="793631"/>
            <a:ext cx="9144000" cy="1086867"/>
          </a:xfrm>
          <a:noFill/>
          <a:ln w="9525">
            <a:noFill/>
            <a:miter lim="800000"/>
            <a:headEnd/>
            <a:tailEnd/>
          </a:ln>
          <a:effectLst/>
        </p:spPr>
        <p:txBody>
          <a:bodyPr vert="horz" wrap="square" lIns="69056" tIns="34529" rIns="69056" bIns="34529" numCol="1" rtlCol="0" anchor="ctr" anchorCtr="0" compatLnSpc="1">
            <a:prstTxWarp prst="textNoShape">
              <a:avLst/>
            </a:prstTxWarp>
            <a:normAutofit/>
          </a:bodyPr>
          <a:lstStyle/>
          <a:p>
            <a:r>
              <a:rPr lang="en-US" baseline="0" dirty="0"/>
              <a:t>Veterans Appeals Control and Locator System</a:t>
            </a:r>
            <a:endParaRPr lang="en-US" altLang="en-US" baseline="0" dirty="0"/>
          </a:p>
        </p:txBody>
      </p:sp>
      <p:sp>
        <p:nvSpPr>
          <p:cNvPr id="24579" name="Rectangle 3"/>
          <p:cNvSpPr>
            <a:spLocks noGrp="1" noChangeArrowheads="1"/>
          </p:cNvSpPr>
          <p:nvPr>
            <p:ph idx="1"/>
            <p:custDataLst>
              <p:tags r:id="rId2"/>
            </p:custDataLst>
          </p:nvPr>
        </p:nvSpPr>
        <p:spPr>
          <a:xfrm>
            <a:off x="457200" y="2057400"/>
            <a:ext cx="8479766" cy="3916363"/>
          </a:xfrm>
        </p:spPr>
        <p:txBody>
          <a:bodyPr/>
          <a:lstStyle/>
          <a:p>
            <a:pPr eaLnBrk="1" hangingPunct="1">
              <a:buFont typeface="Wingdings" pitchFamily="2" charset="2"/>
              <a:buNone/>
            </a:pPr>
            <a:r>
              <a:rPr lang="en-US" altLang="en-US" baseline="0" dirty="0">
                <a:cs typeface="Times New Roman" charset="0"/>
              </a:rPr>
              <a:t>Appeals tracking system – from notice of disagreement to final disposition</a:t>
            </a:r>
          </a:p>
        </p:txBody>
      </p:sp>
      <p:sp>
        <p:nvSpPr>
          <p:cNvPr id="2" name="Slide Number Placeholder 1">
            <a:extLst>
              <a:ext uri="{FF2B5EF4-FFF2-40B4-BE49-F238E27FC236}">
                <a16:creationId xmlns:a16="http://schemas.microsoft.com/office/drawing/2014/main" id="{FE694FC0-CB02-4757-A5F9-352091EBA3FA}"/>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4</a:t>
            </a:fld>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228" y="2625740"/>
            <a:ext cx="5072964" cy="3230996"/>
          </a:xfrm>
          <a:prstGeom prst="rect">
            <a:avLst/>
          </a:prstGeom>
        </p:spPr>
      </p:pic>
      <p:sp>
        <p:nvSpPr>
          <p:cNvPr id="3" name="TextBox 2"/>
          <p:cNvSpPr txBox="1"/>
          <p:nvPr>
            <p:custDataLst>
              <p:tags r:id="rId4"/>
            </p:custDataLst>
          </p:nvPr>
        </p:nvSpPr>
        <p:spPr>
          <a:xfrm>
            <a:off x="5614220" y="3657601"/>
            <a:ext cx="3097162" cy="954107"/>
          </a:xfrm>
          <a:prstGeom prst="rect">
            <a:avLst/>
          </a:prstGeom>
          <a:noFill/>
        </p:spPr>
        <p:txBody>
          <a:bodyPr wrap="square" rtlCol="0">
            <a:spAutoFit/>
          </a:bodyPr>
          <a:lstStyle/>
          <a:p>
            <a:pPr>
              <a:spcAft>
                <a:spcPts val="600"/>
              </a:spcAft>
            </a:pPr>
            <a:r>
              <a:rPr lang="en-US" sz="2000" b="1" dirty="0">
                <a:latin typeface="+mj-lt"/>
                <a:cs typeface="Times New Roman" panose="02020603050405020304" pitchFamily="18" charset="0"/>
              </a:rPr>
              <a:t>NOTE</a:t>
            </a:r>
            <a:r>
              <a:rPr lang="en-US" sz="2000" dirty="0">
                <a:latin typeface="+mj-lt"/>
                <a:cs typeface="Times New Roman" panose="02020603050405020304" pitchFamily="18" charset="0"/>
              </a:rPr>
              <a:t>: </a:t>
            </a:r>
            <a:r>
              <a:rPr lang="en-US" dirty="0">
                <a:latin typeface="+mj-lt"/>
                <a:cs typeface="Times New Roman" panose="02020603050405020304" pitchFamily="18" charset="0"/>
              </a:rPr>
              <a:t>After 60 minutes of inactivity, the user will automatically be logged off.</a:t>
            </a:r>
          </a:p>
        </p:txBody>
      </p:sp>
    </p:spTree>
    <p:extLst>
      <p:ext uri="{BB962C8B-B14F-4D97-AF65-F5344CB8AC3E}">
        <p14:creationId xmlns:p14="http://schemas.microsoft.com/office/powerpoint/2010/main" val="400937092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D1EB7B-5D81-4B1A-8EA2-5F2A23531714}"/>
              </a:ext>
            </a:extLst>
          </p:cNvPr>
          <p:cNvSpPr>
            <a:spLocks noGrp="1"/>
          </p:cNvSpPr>
          <p:nvPr>
            <p:ph idx="1"/>
            <p:custDataLst>
              <p:tags r:id="rId1"/>
            </p:custDataLst>
          </p:nvPr>
        </p:nvSpPr>
        <p:spPr>
          <a:xfrm>
            <a:off x="457200" y="2057400"/>
            <a:ext cx="8229600" cy="3916363"/>
          </a:xfrm>
        </p:spPr>
        <p:txBody>
          <a:bodyPr/>
          <a:lstStyle/>
          <a:p>
            <a:pPr algn="ctr"/>
            <a:r>
              <a:rPr lang="en-US" altLang="en-US" dirty="0">
                <a:cs typeface="Times New Roman" charset="0"/>
              </a:rPr>
              <a:t>Displays statistical information about the appeal. </a:t>
            </a:r>
          </a:p>
          <a:p>
            <a:pPr algn="ct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9742" y="2543898"/>
            <a:ext cx="4414367" cy="3348830"/>
          </a:xfrm>
          <a:prstGeom prst="rect">
            <a:avLst/>
          </a:prstGeom>
        </p:spPr>
      </p:pic>
      <p:sp>
        <p:nvSpPr>
          <p:cNvPr id="8" name="TextBox 7"/>
          <p:cNvSpPr txBox="1"/>
          <p:nvPr>
            <p:custDataLst>
              <p:tags r:id="rId2"/>
            </p:custDataLst>
          </p:nvPr>
        </p:nvSpPr>
        <p:spPr>
          <a:xfrm>
            <a:off x="6931152" y="3375120"/>
            <a:ext cx="1928176" cy="1815882"/>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 The blue text next to the SOC field indicates the outcome of the DRO decision, if the DRO Program was selected.</a:t>
            </a:r>
          </a:p>
        </p:txBody>
      </p:sp>
      <p:sp>
        <p:nvSpPr>
          <p:cNvPr id="9" name="TextBox 8"/>
          <p:cNvSpPr txBox="1"/>
          <p:nvPr>
            <p:custDataLst>
              <p:tags r:id="rId3"/>
            </p:custDataLst>
          </p:nvPr>
        </p:nvSpPr>
        <p:spPr>
          <a:xfrm>
            <a:off x="492617" y="2550699"/>
            <a:ext cx="2036472" cy="615553"/>
          </a:xfrm>
          <a:prstGeom prst="rect">
            <a:avLst/>
          </a:prstGeom>
          <a:noFill/>
        </p:spPr>
        <p:txBody>
          <a:bodyPr wrap="square" rtlCol="0">
            <a:spAutoFit/>
          </a:bodyPr>
          <a:lstStyle/>
          <a:p>
            <a:pPr>
              <a:spcAft>
                <a:spcPts val="600"/>
              </a:spcAft>
            </a:pPr>
            <a:r>
              <a:rPr lang="en-US" b="1" dirty="0">
                <a:latin typeface="+mj-lt"/>
                <a:cs typeface="Times New Roman" panose="02020603050405020304" pitchFamily="18" charset="0"/>
              </a:rPr>
              <a:t>Note</a:t>
            </a:r>
            <a:r>
              <a:rPr lang="en-US" dirty="0">
                <a:latin typeface="+mj-lt"/>
                <a:cs typeface="Times New Roman" panose="02020603050405020304" pitchFamily="18" charset="0"/>
              </a:rPr>
              <a:t>: </a:t>
            </a:r>
            <a:r>
              <a:rPr lang="en-US" sz="1600" dirty="0">
                <a:latin typeface="+mj-lt"/>
                <a:cs typeface="Times New Roman" panose="02020603050405020304" pitchFamily="18" charset="0"/>
              </a:rPr>
              <a:t>This is a read-only tab.</a:t>
            </a:r>
          </a:p>
        </p:txBody>
      </p:sp>
      <p:sp>
        <p:nvSpPr>
          <p:cNvPr id="2" name="Title 1">
            <a:extLst>
              <a:ext uri="{FF2B5EF4-FFF2-40B4-BE49-F238E27FC236}">
                <a16:creationId xmlns:a16="http://schemas.microsoft.com/office/drawing/2014/main" id="{52E2B321-E239-40DC-A11D-417B1FA927CC}"/>
              </a:ext>
            </a:extLst>
          </p:cNvPr>
          <p:cNvSpPr>
            <a:spLocks noGrp="1"/>
          </p:cNvSpPr>
          <p:nvPr>
            <p:ph type="title"/>
            <p:custDataLst>
              <p:tags r:id="rId4"/>
            </p:custDataLst>
          </p:nvPr>
        </p:nvSpPr>
        <p:spPr>
          <a:xfrm>
            <a:off x="0" y="793631"/>
            <a:ext cx="9144000" cy="1086867"/>
          </a:xfrm>
        </p:spPr>
        <p:txBody>
          <a:bodyPr/>
          <a:lstStyle/>
          <a:p>
            <a:r>
              <a:rPr lang="en-US" dirty="0"/>
              <a:t>Docket Tab</a:t>
            </a:r>
          </a:p>
        </p:txBody>
      </p:sp>
      <p:sp>
        <p:nvSpPr>
          <p:cNvPr id="6" name="Slide Number Placeholder 5">
            <a:extLst>
              <a:ext uri="{FF2B5EF4-FFF2-40B4-BE49-F238E27FC236}">
                <a16:creationId xmlns:a16="http://schemas.microsoft.com/office/drawing/2014/main" id="{2311420B-A2CC-4209-8522-24C300837A9C}"/>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40</a:t>
            </a:fld>
            <a:endParaRPr lang="en-US" dirty="0"/>
          </a:p>
        </p:txBody>
      </p:sp>
    </p:spTree>
    <p:extLst>
      <p:ext uri="{BB962C8B-B14F-4D97-AF65-F5344CB8AC3E}">
        <p14:creationId xmlns:p14="http://schemas.microsoft.com/office/powerpoint/2010/main" val="2207685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0382" y="2516126"/>
            <a:ext cx="4763236" cy="3613489"/>
          </a:xfrm>
          <a:prstGeom prst="rect">
            <a:avLst/>
          </a:prstGeom>
        </p:spPr>
      </p:pic>
      <p:sp>
        <p:nvSpPr>
          <p:cNvPr id="8" name="Rectangle 3"/>
          <p:cNvSpPr txBox="1">
            <a:spLocks noChangeArrowheads="1"/>
          </p:cNvSpPr>
          <p:nvPr>
            <p:custDataLst>
              <p:tags r:id="rId1"/>
            </p:custDataLst>
          </p:nvPr>
        </p:nvSpPr>
        <p:spPr bwMode="auto">
          <a:xfrm>
            <a:off x="457200" y="3135857"/>
            <a:ext cx="1733182" cy="28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2000" dirty="0">
                <a:solidFill>
                  <a:schemeClr val="tx1"/>
                </a:solidFill>
                <a:latin typeface="+mj-lt"/>
                <a:cs typeface="Times New Roman" charset="0"/>
              </a:rPr>
              <a:t>Used to input special interest issues and track special interest cases.</a:t>
            </a:r>
          </a:p>
        </p:txBody>
      </p:sp>
      <p:sp>
        <p:nvSpPr>
          <p:cNvPr id="9" name="TextBox 8"/>
          <p:cNvSpPr txBox="1"/>
          <p:nvPr>
            <p:custDataLst>
              <p:tags r:id="rId2"/>
            </p:custDataLst>
          </p:nvPr>
        </p:nvSpPr>
        <p:spPr>
          <a:xfrm>
            <a:off x="7083134" y="3192399"/>
            <a:ext cx="1829636" cy="1508105"/>
          </a:xfrm>
          <a:prstGeom prst="rect">
            <a:avLst/>
          </a:prstGeom>
          <a:noFill/>
        </p:spPr>
        <p:txBody>
          <a:bodyPr wrap="square" rtlCol="0">
            <a:spAutoFit/>
          </a:bodyPr>
          <a:lstStyle/>
          <a:p>
            <a:pPr>
              <a:spcAft>
                <a:spcPts val="600"/>
              </a:spcAft>
            </a:pPr>
            <a:r>
              <a:rPr lang="en-US" sz="2000" b="1" dirty="0">
                <a:latin typeface="+mj-lt"/>
                <a:cs typeface="Times New Roman" panose="02020603050405020304" pitchFamily="18" charset="0"/>
              </a:rPr>
              <a:t>Note</a:t>
            </a:r>
            <a:r>
              <a:rPr lang="en-US" sz="2000" dirty="0">
                <a:latin typeface="+mj-lt"/>
                <a:cs typeface="Times New Roman" panose="02020603050405020304" pitchFamily="18" charset="0"/>
              </a:rPr>
              <a:t>: W</a:t>
            </a:r>
            <a:r>
              <a:rPr lang="en-US" dirty="0">
                <a:latin typeface="+mj-lt"/>
                <a:cs typeface="Times New Roman" panose="02020603050405020304" pitchFamily="18" charset="0"/>
              </a:rPr>
              <a:t>hen a record is active and in Board custody, this is a read-only tab.</a:t>
            </a:r>
          </a:p>
        </p:txBody>
      </p:sp>
      <p:sp>
        <p:nvSpPr>
          <p:cNvPr id="2" name="Title 1">
            <a:extLst>
              <a:ext uri="{FF2B5EF4-FFF2-40B4-BE49-F238E27FC236}">
                <a16:creationId xmlns:a16="http://schemas.microsoft.com/office/drawing/2014/main" id="{69AF5469-CDFF-4869-84C7-EF70EA9F6E1C}"/>
              </a:ext>
            </a:extLst>
          </p:cNvPr>
          <p:cNvSpPr>
            <a:spLocks noGrp="1"/>
          </p:cNvSpPr>
          <p:nvPr>
            <p:ph type="title"/>
            <p:custDataLst>
              <p:tags r:id="rId3"/>
            </p:custDataLst>
          </p:nvPr>
        </p:nvSpPr>
        <p:spPr>
          <a:xfrm>
            <a:off x="0" y="793631"/>
            <a:ext cx="9144000" cy="1086867"/>
          </a:xfrm>
        </p:spPr>
        <p:txBody>
          <a:bodyPr/>
          <a:lstStyle/>
          <a:p>
            <a:r>
              <a:rPr lang="en-US" dirty="0"/>
              <a:t>Dispatch Tab</a:t>
            </a:r>
          </a:p>
        </p:txBody>
      </p:sp>
      <p:sp>
        <p:nvSpPr>
          <p:cNvPr id="3" name="Content Placeholder 2">
            <a:extLst>
              <a:ext uri="{FF2B5EF4-FFF2-40B4-BE49-F238E27FC236}">
                <a16:creationId xmlns:a16="http://schemas.microsoft.com/office/drawing/2014/main" id="{4CE27F4D-E9B4-4C77-AA84-DEE1F1C5B8B2}"/>
              </a:ext>
            </a:extLst>
          </p:cNvPr>
          <p:cNvSpPr>
            <a:spLocks noGrp="1"/>
          </p:cNvSpPr>
          <p:nvPr>
            <p:ph idx="1"/>
            <p:custDataLst>
              <p:tags r:id="rId4"/>
            </p:custDataLst>
          </p:nvPr>
        </p:nvSpPr>
        <p:spPr>
          <a:xfrm>
            <a:off x="457200" y="2057401"/>
            <a:ext cx="8229600" cy="458726"/>
          </a:xfrm>
        </p:spPr>
        <p:txBody>
          <a:bodyPr>
            <a:normAutofit lnSpcReduction="10000"/>
          </a:bodyPr>
          <a:lstStyle/>
          <a:p>
            <a:pPr algn="ctr"/>
            <a:r>
              <a:rPr lang="en-US" altLang="en-US" dirty="0">
                <a:cs typeface="Times New Roman" charset="0"/>
              </a:rPr>
              <a:t>Displays information concerning a final disposition of the appeal.</a:t>
            </a:r>
            <a:endParaRPr lang="en-US" altLang="en-US" sz="1400" dirty="0">
              <a:cs typeface="Times New Roman" charset="0"/>
            </a:endParaRPr>
          </a:p>
          <a:p>
            <a:pPr algn="ctr"/>
            <a:endParaRPr lang="en-US" dirty="0"/>
          </a:p>
        </p:txBody>
      </p:sp>
      <p:sp>
        <p:nvSpPr>
          <p:cNvPr id="6" name="Slide Number Placeholder 5">
            <a:extLst>
              <a:ext uri="{FF2B5EF4-FFF2-40B4-BE49-F238E27FC236}">
                <a16:creationId xmlns:a16="http://schemas.microsoft.com/office/drawing/2014/main" id="{6D0254F2-1C0D-4D11-910C-4127AE5639CB}"/>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41</a:t>
            </a:fld>
            <a:endParaRPr lang="en-US" dirty="0"/>
          </a:p>
        </p:txBody>
      </p:sp>
    </p:spTree>
    <p:extLst>
      <p:ext uri="{BB962C8B-B14F-4D97-AF65-F5344CB8AC3E}">
        <p14:creationId xmlns:p14="http://schemas.microsoft.com/office/powerpoint/2010/main" val="3949422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7809" y="2545988"/>
            <a:ext cx="4264818" cy="3235379"/>
          </a:xfrm>
          <a:prstGeom prst="rect">
            <a:avLst/>
          </a:prstGeom>
        </p:spPr>
      </p:pic>
      <p:sp>
        <p:nvSpPr>
          <p:cNvPr id="7" name="Rectangle 3"/>
          <p:cNvSpPr txBox="1">
            <a:spLocks noChangeArrowheads="1"/>
          </p:cNvSpPr>
          <p:nvPr>
            <p:custDataLst>
              <p:tags r:id="rId1"/>
            </p:custDataLst>
          </p:nvPr>
        </p:nvSpPr>
        <p:spPr bwMode="auto">
          <a:xfrm>
            <a:off x="457200" y="2705562"/>
            <a:ext cx="1910609" cy="142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dirty="0">
                <a:solidFill>
                  <a:schemeClr val="tx1"/>
                </a:solidFill>
                <a:latin typeface="+mj-lt"/>
                <a:cs typeface="Times New Roman" charset="0"/>
              </a:rPr>
              <a:t>Click on the </a:t>
            </a:r>
            <a:r>
              <a:rPr lang="en-US" altLang="en-US" sz="1800" b="1" dirty="0">
                <a:solidFill>
                  <a:schemeClr val="tx1"/>
                </a:solidFill>
                <a:latin typeface="+mj-lt"/>
                <a:cs typeface="Times New Roman" charset="0"/>
              </a:rPr>
              <a:t>Add</a:t>
            </a:r>
            <a:r>
              <a:rPr lang="en-US" altLang="en-US" sz="1800" dirty="0">
                <a:solidFill>
                  <a:schemeClr val="tx1"/>
                </a:solidFill>
                <a:latin typeface="+mj-lt"/>
                <a:cs typeface="Times New Roman" charset="0"/>
              </a:rPr>
              <a:t> button to add new issues for the same appeal.</a:t>
            </a:r>
          </a:p>
        </p:txBody>
      </p:sp>
      <p:sp>
        <p:nvSpPr>
          <p:cNvPr id="8" name="Rectangle 3"/>
          <p:cNvSpPr txBox="1">
            <a:spLocks noChangeArrowheads="1"/>
          </p:cNvSpPr>
          <p:nvPr>
            <p:custDataLst>
              <p:tags r:id="rId2"/>
            </p:custDataLst>
          </p:nvPr>
        </p:nvSpPr>
        <p:spPr bwMode="auto">
          <a:xfrm>
            <a:off x="455589" y="4143166"/>
            <a:ext cx="1912220" cy="20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lnSpc>
                <a:spcPct val="110000"/>
              </a:lnSpc>
              <a:spcBef>
                <a:spcPts val="0"/>
              </a:spcBef>
              <a:spcAft>
                <a:spcPts val="600"/>
              </a:spcAft>
            </a:pPr>
            <a:r>
              <a:rPr lang="en-US" altLang="en-US" sz="1800" dirty="0">
                <a:solidFill>
                  <a:schemeClr val="tx1"/>
                </a:solidFill>
                <a:latin typeface="+mj-lt"/>
                <a:cs typeface="Times New Roman" charset="0"/>
              </a:rPr>
              <a:t>Highlight an issue and click on the </a:t>
            </a:r>
            <a:r>
              <a:rPr lang="en-US" altLang="en-US" sz="1800" b="1" dirty="0">
                <a:solidFill>
                  <a:schemeClr val="tx1"/>
                </a:solidFill>
                <a:latin typeface="+mj-lt"/>
                <a:cs typeface="Times New Roman" charset="0"/>
              </a:rPr>
              <a:t>Update</a:t>
            </a:r>
            <a:r>
              <a:rPr lang="en-US" altLang="en-US" sz="1800" dirty="0">
                <a:solidFill>
                  <a:schemeClr val="tx1"/>
                </a:solidFill>
                <a:latin typeface="+mj-lt"/>
                <a:cs typeface="Times New Roman" charset="0"/>
              </a:rPr>
              <a:t> button to dispose of individual issues.</a:t>
            </a:r>
          </a:p>
        </p:txBody>
      </p:sp>
      <p:sp>
        <p:nvSpPr>
          <p:cNvPr id="9" name="Rectangle 3"/>
          <p:cNvSpPr txBox="1">
            <a:spLocks noChangeArrowheads="1"/>
          </p:cNvSpPr>
          <p:nvPr>
            <p:custDataLst>
              <p:tags r:id="rId3"/>
            </p:custDataLst>
          </p:nvPr>
        </p:nvSpPr>
        <p:spPr bwMode="auto">
          <a:xfrm>
            <a:off x="6702726" y="2699812"/>
            <a:ext cx="2214000" cy="189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fontScale="92500" lnSpcReduction="100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lnSpc>
                <a:spcPct val="120000"/>
              </a:lnSpc>
              <a:spcBef>
                <a:spcPts val="0"/>
              </a:spcBef>
              <a:spcAft>
                <a:spcPts val="600"/>
              </a:spcAft>
            </a:pPr>
            <a:r>
              <a:rPr lang="en-US" altLang="en-US" sz="1800" dirty="0">
                <a:solidFill>
                  <a:schemeClr val="tx1"/>
                </a:solidFill>
                <a:latin typeface="+mj-lt"/>
                <a:cs typeface="Times New Roman" charset="0"/>
              </a:rPr>
              <a:t>Highlight an issue and click on the </a:t>
            </a:r>
            <a:r>
              <a:rPr lang="en-US" altLang="en-US" sz="1800" b="1" dirty="0">
                <a:solidFill>
                  <a:schemeClr val="tx1"/>
                </a:solidFill>
                <a:latin typeface="+mj-lt"/>
                <a:cs typeface="Times New Roman" charset="0"/>
              </a:rPr>
              <a:t>Clear </a:t>
            </a:r>
            <a:r>
              <a:rPr lang="en-US" altLang="en-US" sz="1800" b="1" dirty="0" err="1">
                <a:solidFill>
                  <a:schemeClr val="tx1"/>
                </a:solidFill>
                <a:latin typeface="+mj-lt"/>
                <a:cs typeface="Times New Roman" charset="0"/>
              </a:rPr>
              <a:t>Disp</a:t>
            </a:r>
            <a:r>
              <a:rPr lang="en-US" altLang="en-US" sz="1800" dirty="0">
                <a:solidFill>
                  <a:schemeClr val="tx1"/>
                </a:solidFill>
                <a:latin typeface="+mj-lt"/>
                <a:cs typeface="Times New Roman" charset="0"/>
              </a:rPr>
              <a:t> button to clear or delete the disposition of a particular issue.</a:t>
            </a:r>
          </a:p>
        </p:txBody>
      </p:sp>
      <p:sp>
        <p:nvSpPr>
          <p:cNvPr id="10" name="Rectangle 3"/>
          <p:cNvSpPr txBox="1">
            <a:spLocks noChangeArrowheads="1"/>
          </p:cNvSpPr>
          <p:nvPr>
            <p:custDataLst>
              <p:tags r:id="rId4"/>
            </p:custDataLst>
          </p:nvPr>
        </p:nvSpPr>
        <p:spPr bwMode="auto">
          <a:xfrm>
            <a:off x="6702727" y="4653842"/>
            <a:ext cx="2191790" cy="142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dirty="0">
                <a:solidFill>
                  <a:schemeClr val="tx1"/>
                </a:solidFill>
                <a:latin typeface="+mj-lt"/>
                <a:cs typeface="Times New Roman" charset="0"/>
              </a:rPr>
              <a:t>Highlight an issue and click on the </a:t>
            </a:r>
            <a:r>
              <a:rPr lang="en-US" altLang="en-US" sz="1800" b="1" dirty="0">
                <a:solidFill>
                  <a:schemeClr val="tx1"/>
                </a:solidFill>
                <a:latin typeface="+mj-lt"/>
                <a:cs typeface="Times New Roman" charset="0"/>
              </a:rPr>
              <a:t>Delete</a:t>
            </a:r>
            <a:r>
              <a:rPr lang="en-US" altLang="en-US" sz="1800" dirty="0">
                <a:solidFill>
                  <a:schemeClr val="tx1"/>
                </a:solidFill>
                <a:latin typeface="+mj-lt"/>
                <a:cs typeface="Times New Roman" charset="0"/>
              </a:rPr>
              <a:t> button to delete a particular issue.</a:t>
            </a:r>
          </a:p>
        </p:txBody>
      </p:sp>
      <p:sp>
        <p:nvSpPr>
          <p:cNvPr id="2" name="Title 1">
            <a:extLst>
              <a:ext uri="{FF2B5EF4-FFF2-40B4-BE49-F238E27FC236}">
                <a16:creationId xmlns:a16="http://schemas.microsoft.com/office/drawing/2014/main" id="{85E3AA74-EFFF-47BE-8398-06F468630407}"/>
              </a:ext>
            </a:extLst>
          </p:cNvPr>
          <p:cNvSpPr>
            <a:spLocks noGrp="1"/>
          </p:cNvSpPr>
          <p:nvPr>
            <p:ph type="title"/>
            <p:custDataLst>
              <p:tags r:id="rId5"/>
            </p:custDataLst>
          </p:nvPr>
        </p:nvSpPr>
        <p:spPr>
          <a:xfrm>
            <a:off x="0" y="793631"/>
            <a:ext cx="9144000" cy="1086867"/>
          </a:xfrm>
        </p:spPr>
        <p:txBody>
          <a:bodyPr/>
          <a:lstStyle/>
          <a:p>
            <a:r>
              <a:rPr lang="en-US" dirty="0"/>
              <a:t>Issues Tab</a:t>
            </a:r>
          </a:p>
        </p:txBody>
      </p:sp>
      <p:sp>
        <p:nvSpPr>
          <p:cNvPr id="3" name="Content Placeholder 2">
            <a:extLst>
              <a:ext uri="{FF2B5EF4-FFF2-40B4-BE49-F238E27FC236}">
                <a16:creationId xmlns:a16="http://schemas.microsoft.com/office/drawing/2014/main" id="{D71F7D4E-55B2-462E-9450-75613D851EE6}"/>
              </a:ext>
            </a:extLst>
          </p:cNvPr>
          <p:cNvSpPr>
            <a:spLocks noGrp="1"/>
          </p:cNvSpPr>
          <p:nvPr>
            <p:ph idx="1"/>
            <p:custDataLst>
              <p:tags r:id="rId6"/>
            </p:custDataLst>
          </p:nvPr>
        </p:nvSpPr>
        <p:spPr>
          <a:xfrm>
            <a:off x="457200" y="2057401"/>
            <a:ext cx="8229600" cy="480540"/>
          </a:xfrm>
        </p:spPr>
        <p:txBody>
          <a:bodyPr/>
          <a:lstStyle/>
          <a:p>
            <a:pPr algn="ctr"/>
            <a:r>
              <a:rPr lang="en-US" altLang="en-US" dirty="0">
                <a:cs typeface="Times New Roman" charset="0"/>
              </a:rPr>
              <a:t>Displays all issues on appeal.</a:t>
            </a:r>
            <a:endParaRPr lang="en-US" altLang="en-US" sz="1400" dirty="0">
              <a:cs typeface="Times New Roman" charset="0"/>
            </a:endParaRPr>
          </a:p>
          <a:p>
            <a:pPr algn="ctr"/>
            <a:endParaRPr lang="en-US" dirty="0"/>
          </a:p>
        </p:txBody>
      </p:sp>
      <p:sp>
        <p:nvSpPr>
          <p:cNvPr id="12" name="Slide Number Placeholder 11">
            <a:extLst>
              <a:ext uri="{FF2B5EF4-FFF2-40B4-BE49-F238E27FC236}">
                <a16:creationId xmlns:a16="http://schemas.microsoft.com/office/drawing/2014/main" id="{BCCE3520-6B03-4F1C-8255-1BF288D94A48}"/>
              </a:ext>
            </a:extLst>
          </p:cNvPr>
          <p:cNvSpPr>
            <a:spLocks noGrp="1"/>
          </p:cNvSpPr>
          <p:nvPr>
            <p:ph type="sldNum" sz="quarter" idx="12"/>
            <p:custDataLst>
              <p:tags r:id="rId7"/>
            </p:custDataLst>
          </p:nvPr>
        </p:nvSpPr>
        <p:spPr>
          <a:xfrm>
            <a:off x="6931152" y="6601978"/>
            <a:ext cx="2133600" cy="365125"/>
          </a:xfrm>
        </p:spPr>
        <p:txBody>
          <a:bodyPr/>
          <a:lstStyle/>
          <a:p>
            <a:fld id="{7C414AED-89CE-4A48-8B2B-1B3A5C68EA2A}" type="slidenum">
              <a:rPr lang="en-US" smtClean="0"/>
              <a:pPr/>
              <a:t>42</a:t>
            </a:fld>
            <a:endParaRPr lang="en-US" dirty="0"/>
          </a:p>
        </p:txBody>
      </p:sp>
    </p:spTree>
    <p:extLst>
      <p:ext uri="{BB962C8B-B14F-4D97-AF65-F5344CB8AC3E}">
        <p14:creationId xmlns:p14="http://schemas.microsoft.com/office/powerpoint/2010/main" val="2255824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d Issu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7655" y="2412277"/>
            <a:ext cx="4748690" cy="3746372"/>
          </a:xfrm>
          <a:prstGeom prst="rect">
            <a:avLst/>
          </a:prstGeom>
        </p:spPr>
      </p:pic>
      <p:sp>
        <p:nvSpPr>
          <p:cNvPr id="9" name="Rectangle 3"/>
          <p:cNvSpPr txBox="1">
            <a:spLocks noChangeArrowheads="1"/>
          </p:cNvSpPr>
          <p:nvPr>
            <p:custDataLst>
              <p:tags r:id="rId1"/>
            </p:custDataLst>
          </p:nvPr>
        </p:nvSpPr>
        <p:spPr bwMode="auto">
          <a:xfrm>
            <a:off x="-79248" y="1603824"/>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endParaRPr lang="en-US" altLang="en-US" sz="1400" dirty="0">
              <a:solidFill>
                <a:schemeClr val="tx1"/>
              </a:solidFill>
              <a:latin typeface="+mj-lt"/>
              <a:cs typeface="Times New Roman" charset="0"/>
            </a:endParaRPr>
          </a:p>
        </p:txBody>
      </p:sp>
      <p:sp>
        <p:nvSpPr>
          <p:cNvPr id="2" name="Title 1">
            <a:extLst>
              <a:ext uri="{FF2B5EF4-FFF2-40B4-BE49-F238E27FC236}">
                <a16:creationId xmlns:a16="http://schemas.microsoft.com/office/drawing/2014/main" id="{5274E9D6-F0BF-4521-B72F-4A0F3D2BC9FF}"/>
              </a:ext>
            </a:extLst>
          </p:cNvPr>
          <p:cNvSpPr>
            <a:spLocks noGrp="1"/>
          </p:cNvSpPr>
          <p:nvPr>
            <p:ph type="title"/>
            <p:custDataLst>
              <p:tags r:id="rId2"/>
            </p:custDataLst>
          </p:nvPr>
        </p:nvSpPr>
        <p:spPr>
          <a:xfrm>
            <a:off x="0" y="793631"/>
            <a:ext cx="9144000" cy="1086867"/>
          </a:xfrm>
        </p:spPr>
        <p:txBody>
          <a:bodyPr/>
          <a:lstStyle/>
          <a:p>
            <a:r>
              <a:rPr lang="en-US" dirty="0"/>
              <a:t>Add Issue Menu</a:t>
            </a:r>
          </a:p>
        </p:txBody>
      </p:sp>
      <p:sp>
        <p:nvSpPr>
          <p:cNvPr id="3" name="Content Placeholder 2">
            <a:extLst>
              <a:ext uri="{FF2B5EF4-FFF2-40B4-BE49-F238E27FC236}">
                <a16:creationId xmlns:a16="http://schemas.microsoft.com/office/drawing/2014/main" id="{BD6E8D6C-F904-40EE-846C-53D146683B35}"/>
              </a:ext>
            </a:extLst>
          </p:cNvPr>
          <p:cNvSpPr>
            <a:spLocks noGrp="1"/>
          </p:cNvSpPr>
          <p:nvPr>
            <p:ph idx="1"/>
            <p:custDataLst>
              <p:tags r:id="rId3"/>
            </p:custDataLst>
          </p:nvPr>
        </p:nvSpPr>
        <p:spPr>
          <a:xfrm>
            <a:off x="457200" y="2057400"/>
            <a:ext cx="8229600" cy="3916363"/>
          </a:xfrm>
        </p:spPr>
        <p:txBody>
          <a:bodyPr/>
          <a:lstStyle/>
          <a:p>
            <a:pPr algn="ctr"/>
            <a:r>
              <a:rPr lang="en-US" altLang="en-US" dirty="0">
                <a:cs typeface="Times New Roman" charset="0"/>
              </a:rPr>
              <a:t>Used to add issues to an appeal</a:t>
            </a:r>
            <a:endParaRPr lang="en-US" altLang="en-US" sz="1400" dirty="0">
              <a:cs typeface="Times New Roman" charset="0"/>
            </a:endParaRPr>
          </a:p>
          <a:p>
            <a:pPr algn="ctr"/>
            <a:endParaRPr lang="en-US" dirty="0"/>
          </a:p>
        </p:txBody>
      </p:sp>
      <p:sp>
        <p:nvSpPr>
          <p:cNvPr id="4" name="Slide Number Placeholder 3">
            <a:extLst>
              <a:ext uri="{FF2B5EF4-FFF2-40B4-BE49-F238E27FC236}">
                <a16:creationId xmlns:a16="http://schemas.microsoft.com/office/drawing/2014/main" id="{BE78314B-DAB6-4BBF-BD45-D6C790BA8942}"/>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43</a:t>
            </a:fld>
            <a:endParaRPr lang="en-US" dirty="0"/>
          </a:p>
        </p:txBody>
      </p:sp>
    </p:spTree>
    <p:extLst>
      <p:ext uri="{BB962C8B-B14F-4D97-AF65-F5344CB8AC3E}">
        <p14:creationId xmlns:p14="http://schemas.microsoft.com/office/powerpoint/2010/main" val="961206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2744" y="2536167"/>
            <a:ext cx="4647758" cy="3661625"/>
          </a:xfrm>
          <a:prstGeom prst="rect">
            <a:avLst/>
          </a:prstGeom>
        </p:spPr>
      </p:pic>
      <p:sp>
        <p:nvSpPr>
          <p:cNvPr id="6" name="Rectangle 3"/>
          <p:cNvSpPr txBox="1">
            <a:spLocks noChangeArrowheads="1"/>
          </p:cNvSpPr>
          <p:nvPr>
            <p:custDataLst>
              <p:tags r:id="rId1"/>
            </p:custDataLst>
          </p:nvPr>
        </p:nvSpPr>
        <p:spPr bwMode="auto">
          <a:xfrm>
            <a:off x="434661" y="2653851"/>
            <a:ext cx="2038083" cy="142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b="1" dirty="0">
                <a:solidFill>
                  <a:schemeClr val="tx1"/>
                </a:solidFill>
                <a:latin typeface="+mj-lt"/>
                <a:cs typeface="Times New Roman" charset="0"/>
              </a:rPr>
              <a:t>Compensation</a:t>
            </a:r>
            <a:r>
              <a:rPr lang="en-US" altLang="en-US" sz="1800" dirty="0">
                <a:solidFill>
                  <a:schemeClr val="tx1"/>
                </a:solidFill>
                <a:latin typeface="+mj-lt"/>
                <a:cs typeface="Times New Roman" charset="0"/>
              </a:rPr>
              <a:t> will be the most commonly used at the RO level.</a:t>
            </a:r>
          </a:p>
        </p:txBody>
      </p:sp>
      <p:sp>
        <p:nvSpPr>
          <p:cNvPr id="2" name="Title 1">
            <a:extLst>
              <a:ext uri="{FF2B5EF4-FFF2-40B4-BE49-F238E27FC236}">
                <a16:creationId xmlns:a16="http://schemas.microsoft.com/office/drawing/2014/main" id="{D861286B-FAD1-4123-B4CB-8D4DFF3E2E2B}"/>
              </a:ext>
            </a:extLst>
          </p:cNvPr>
          <p:cNvSpPr>
            <a:spLocks noGrp="1"/>
          </p:cNvSpPr>
          <p:nvPr>
            <p:ph type="title"/>
            <p:custDataLst>
              <p:tags r:id="rId2"/>
            </p:custDataLst>
          </p:nvPr>
        </p:nvSpPr>
        <p:spPr>
          <a:xfrm>
            <a:off x="0" y="793631"/>
            <a:ext cx="9144000" cy="1086867"/>
          </a:xfrm>
        </p:spPr>
        <p:txBody>
          <a:bodyPr/>
          <a:lstStyle/>
          <a:p>
            <a:r>
              <a:rPr lang="en-US" dirty="0"/>
              <a:t>Add Issue Menu</a:t>
            </a:r>
          </a:p>
        </p:txBody>
      </p:sp>
      <p:sp>
        <p:nvSpPr>
          <p:cNvPr id="3" name="Content Placeholder 2">
            <a:extLst>
              <a:ext uri="{FF2B5EF4-FFF2-40B4-BE49-F238E27FC236}">
                <a16:creationId xmlns:a16="http://schemas.microsoft.com/office/drawing/2014/main" id="{9A604589-9511-47E0-B445-66D056A29FAE}"/>
              </a:ext>
            </a:extLst>
          </p:cNvPr>
          <p:cNvSpPr>
            <a:spLocks noGrp="1"/>
          </p:cNvSpPr>
          <p:nvPr>
            <p:ph idx="1"/>
            <p:custDataLst>
              <p:tags r:id="rId3"/>
            </p:custDataLst>
          </p:nvPr>
        </p:nvSpPr>
        <p:spPr>
          <a:xfrm>
            <a:off x="457200" y="2057401"/>
            <a:ext cx="8229600" cy="478766"/>
          </a:xfrm>
        </p:spPr>
        <p:txBody>
          <a:bodyPr/>
          <a:lstStyle/>
          <a:p>
            <a:pPr algn="ctr"/>
            <a:r>
              <a:rPr lang="en-US" altLang="en-US" dirty="0">
                <a:cs typeface="Times New Roman" charset="0"/>
              </a:rPr>
              <a:t>Program Area Dropdown Menu</a:t>
            </a:r>
            <a:endParaRPr lang="en-US" altLang="en-US" sz="1400" dirty="0">
              <a:cs typeface="Times New Roman" charset="0"/>
            </a:endParaRPr>
          </a:p>
          <a:p>
            <a:pPr algn="ctr"/>
            <a:endParaRPr lang="en-US" dirty="0"/>
          </a:p>
        </p:txBody>
      </p:sp>
      <p:sp>
        <p:nvSpPr>
          <p:cNvPr id="9" name="Slide Number Placeholder 8">
            <a:extLst>
              <a:ext uri="{FF2B5EF4-FFF2-40B4-BE49-F238E27FC236}">
                <a16:creationId xmlns:a16="http://schemas.microsoft.com/office/drawing/2014/main" id="{4EED82D2-E9B2-48B7-A874-5619F62AEB84}"/>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44</a:t>
            </a:fld>
            <a:endParaRPr lang="en-US" dirty="0"/>
          </a:p>
        </p:txBody>
      </p:sp>
    </p:spTree>
    <p:extLst>
      <p:ext uri="{BB962C8B-B14F-4D97-AF65-F5344CB8AC3E}">
        <p14:creationId xmlns:p14="http://schemas.microsoft.com/office/powerpoint/2010/main" val="2849330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2446" y="2484764"/>
            <a:ext cx="4711933" cy="3728573"/>
          </a:xfrm>
          <a:prstGeom prst="rect">
            <a:avLst/>
          </a:prstGeom>
        </p:spPr>
      </p:pic>
      <p:sp>
        <p:nvSpPr>
          <p:cNvPr id="4" name="Rectangle 3"/>
          <p:cNvSpPr txBox="1">
            <a:spLocks noChangeArrowheads="1"/>
          </p:cNvSpPr>
          <p:nvPr>
            <p:custDataLst>
              <p:tags r:id="rId1"/>
            </p:custDataLst>
          </p:nvPr>
        </p:nvSpPr>
        <p:spPr bwMode="auto">
          <a:xfrm>
            <a:off x="0" y="1677285"/>
            <a:ext cx="9144000" cy="44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endParaRPr lang="en-US" altLang="en-US" sz="1400" dirty="0">
              <a:solidFill>
                <a:schemeClr val="tx1"/>
              </a:solidFill>
              <a:latin typeface="+mj-lt"/>
              <a:cs typeface="Times New Roman" charset="0"/>
            </a:endParaRPr>
          </a:p>
        </p:txBody>
      </p:sp>
      <p:sp>
        <p:nvSpPr>
          <p:cNvPr id="6" name="Rectangle 3"/>
          <p:cNvSpPr txBox="1">
            <a:spLocks noChangeArrowheads="1"/>
          </p:cNvSpPr>
          <p:nvPr>
            <p:custDataLst>
              <p:tags r:id="rId2"/>
            </p:custDataLst>
          </p:nvPr>
        </p:nvSpPr>
        <p:spPr bwMode="auto">
          <a:xfrm>
            <a:off x="434661" y="2653851"/>
            <a:ext cx="2038083" cy="274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b="1" dirty="0">
                <a:solidFill>
                  <a:schemeClr val="tx1"/>
                </a:solidFill>
                <a:latin typeface="+mj-lt"/>
                <a:cs typeface="Times New Roman" charset="0"/>
              </a:rPr>
              <a:t>Effective date</a:t>
            </a:r>
            <a:r>
              <a:rPr lang="en-US" altLang="en-US" sz="1800" dirty="0">
                <a:solidFill>
                  <a:schemeClr val="tx1"/>
                </a:solidFill>
                <a:latin typeface="+mj-lt"/>
                <a:cs typeface="Times New Roman" charset="0"/>
              </a:rPr>
              <a:t>,</a:t>
            </a:r>
            <a:r>
              <a:rPr lang="en-US" altLang="en-US" sz="1800" b="1" dirty="0">
                <a:solidFill>
                  <a:schemeClr val="tx1"/>
                </a:solidFill>
                <a:latin typeface="+mj-lt"/>
                <a:cs typeface="Times New Roman" charset="0"/>
              </a:rPr>
              <a:t> Increased rating</a:t>
            </a:r>
            <a:r>
              <a:rPr lang="en-US" altLang="en-US" sz="1800" dirty="0">
                <a:solidFill>
                  <a:schemeClr val="tx1"/>
                </a:solidFill>
                <a:latin typeface="+mj-lt"/>
                <a:cs typeface="Times New Roman" charset="0"/>
              </a:rPr>
              <a:t>,</a:t>
            </a:r>
            <a:r>
              <a:rPr lang="en-US" altLang="en-US" sz="1800" b="1" dirty="0">
                <a:solidFill>
                  <a:schemeClr val="tx1"/>
                </a:solidFill>
                <a:latin typeface="+mj-lt"/>
                <a:cs typeface="Times New Roman" charset="0"/>
              </a:rPr>
              <a:t> Service connection</a:t>
            </a:r>
            <a:r>
              <a:rPr lang="en-US" altLang="en-US" sz="1800" dirty="0">
                <a:solidFill>
                  <a:schemeClr val="tx1"/>
                </a:solidFill>
                <a:latin typeface="+mj-lt"/>
                <a:cs typeface="Times New Roman" charset="0"/>
              </a:rPr>
              <a:t>,</a:t>
            </a:r>
            <a:r>
              <a:rPr lang="en-US" altLang="en-US" sz="1800" b="1" dirty="0">
                <a:solidFill>
                  <a:schemeClr val="tx1"/>
                </a:solidFill>
                <a:latin typeface="+mj-lt"/>
                <a:cs typeface="Times New Roman" charset="0"/>
              </a:rPr>
              <a:t> </a:t>
            </a:r>
            <a:r>
              <a:rPr lang="en-US" altLang="en-US" sz="1800" dirty="0">
                <a:solidFill>
                  <a:schemeClr val="tx1"/>
                </a:solidFill>
                <a:latin typeface="+mj-lt"/>
                <a:cs typeface="Times New Roman" charset="0"/>
              </a:rPr>
              <a:t>and </a:t>
            </a:r>
            <a:r>
              <a:rPr lang="en-US" altLang="en-US" sz="1800" b="1" dirty="0">
                <a:solidFill>
                  <a:schemeClr val="tx1"/>
                </a:solidFill>
                <a:latin typeface="+mj-lt"/>
                <a:cs typeface="Times New Roman" charset="0"/>
              </a:rPr>
              <a:t>TDIU </a:t>
            </a:r>
            <a:r>
              <a:rPr lang="en-US" altLang="en-US" sz="1800" dirty="0">
                <a:solidFill>
                  <a:schemeClr val="tx1"/>
                </a:solidFill>
                <a:latin typeface="+mj-lt"/>
                <a:cs typeface="Times New Roman" charset="0"/>
              </a:rPr>
              <a:t>will be the most commonly used at the RO level.</a:t>
            </a:r>
          </a:p>
        </p:txBody>
      </p:sp>
      <p:sp>
        <p:nvSpPr>
          <p:cNvPr id="2" name="Title 1">
            <a:extLst>
              <a:ext uri="{FF2B5EF4-FFF2-40B4-BE49-F238E27FC236}">
                <a16:creationId xmlns:a16="http://schemas.microsoft.com/office/drawing/2014/main" id="{7974D381-8AC4-4907-B179-4A499D29DE4F}"/>
              </a:ext>
            </a:extLst>
          </p:cNvPr>
          <p:cNvSpPr>
            <a:spLocks noGrp="1"/>
          </p:cNvSpPr>
          <p:nvPr>
            <p:ph type="title"/>
            <p:custDataLst>
              <p:tags r:id="rId3"/>
            </p:custDataLst>
          </p:nvPr>
        </p:nvSpPr>
        <p:spPr>
          <a:xfrm>
            <a:off x="0" y="793631"/>
            <a:ext cx="9144000" cy="1086867"/>
          </a:xfrm>
        </p:spPr>
        <p:txBody>
          <a:bodyPr/>
          <a:lstStyle/>
          <a:p>
            <a:r>
              <a:rPr lang="en-US" dirty="0"/>
              <a:t>Add Issue Menu</a:t>
            </a:r>
          </a:p>
        </p:txBody>
      </p:sp>
      <p:sp>
        <p:nvSpPr>
          <p:cNvPr id="3" name="Content Placeholder 2">
            <a:extLst>
              <a:ext uri="{FF2B5EF4-FFF2-40B4-BE49-F238E27FC236}">
                <a16:creationId xmlns:a16="http://schemas.microsoft.com/office/drawing/2014/main" id="{D67D8D35-E516-4706-887F-2EE016DF91FB}"/>
              </a:ext>
            </a:extLst>
          </p:cNvPr>
          <p:cNvSpPr>
            <a:spLocks noGrp="1"/>
          </p:cNvSpPr>
          <p:nvPr>
            <p:ph idx="1"/>
            <p:custDataLst>
              <p:tags r:id="rId4"/>
            </p:custDataLst>
          </p:nvPr>
        </p:nvSpPr>
        <p:spPr>
          <a:xfrm>
            <a:off x="457200" y="2057400"/>
            <a:ext cx="8229600" cy="3916363"/>
          </a:xfrm>
        </p:spPr>
        <p:txBody>
          <a:bodyPr/>
          <a:lstStyle/>
          <a:p>
            <a:pPr algn="ctr"/>
            <a:r>
              <a:rPr lang="en-US" altLang="en-US" dirty="0">
                <a:cs typeface="Times New Roman" charset="0"/>
              </a:rPr>
              <a:t>Issue Dropdown Menu</a:t>
            </a:r>
            <a:endParaRPr lang="en-US" altLang="en-US" sz="1400" dirty="0">
              <a:cs typeface="Times New Roman" charset="0"/>
            </a:endParaRPr>
          </a:p>
          <a:p>
            <a:pPr algn="ctr"/>
            <a:endParaRPr lang="en-US" dirty="0"/>
          </a:p>
        </p:txBody>
      </p:sp>
      <p:sp>
        <p:nvSpPr>
          <p:cNvPr id="9" name="Slide Number Placeholder 8">
            <a:extLst>
              <a:ext uri="{FF2B5EF4-FFF2-40B4-BE49-F238E27FC236}">
                <a16:creationId xmlns:a16="http://schemas.microsoft.com/office/drawing/2014/main" id="{193FBA80-315F-460F-A03A-AEC9F9A840A6}"/>
              </a:ext>
            </a:extLst>
          </p:cNvPr>
          <p:cNvSpPr>
            <a:spLocks noGrp="1"/>
          </p:cNvSpPr>
          <p:nvPr>
            <p:ph type="sldNum" sz="quarter" idx="12"/>
            <p:custDataLst>
              <p:tags r:id="rId5"/>
            </p:custDataLst>
          </p:nvPr>
        </p:nvSpPr>
        <p:spPr>
          <a:xfrm>
            <a:off x="6931152" y="6601978"/>
            <a:ext cx="2133600" cy="365125"/>
          </a:xfrm>
        </p:spPr>
        <p:txBody>
          <a:bodyPr/>
          <a:lstStyle/>
          <a:p>
            <a:fld id="{7C414AED-89CE-4A48-8B2B-1B3A5C68EA2A}" type="slidenum">
              <a:rPr lang="en-US" smtClean="0"/>
              <a:pPr/>
              <a:t>45</a:t>
            </a:fld>
            <a:endParaRPr lang="en-US" dirty="0"/>
          </a:p>
        </p:txBody>
      </p:sp>
    </p:spTree>
    <p:extLst>
      <p:ext uri="{BB962C8B-B14F-4D97-AF65-F5344CB8AC3E}">
        <p14:creationId xmlns:p14="http://schemas.microsoft.com/office/powerpoint/2010/main" val="3104528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3900" y="2505763"/>
            <a:ext cx="4576199" cy="3644902"/>
          </a:xfrm>
          <a:prstGeom prst="rect">
            <a:avLst/>
          </a:prstGeom>
        </p:spPr>
      </p:pic>
      <p:sp>
        <p:nvSpPr>
          <p:cNvPr id="2" name="Title 1">
            <a:extLst>
              <a:ext uri="{FF2B5EF4-FFF2-40B4-BE49-F238E27FC236}">
                <a16:creationId xmlns:a16="http://schemas.microsoft.com/office/drawing/2014/main" id="{DB1BAC96-8650-4B68-8247-1A2829ABB040}"/>
              </a:ext>
            </a:extLst>
          </p:cNvPr>
          <p:cNvSpPr>
            <a:spLocks noGrp="1"/>
          </p:cNvSpPr>
          <p:nvPr>
            <p:ph type="title"/>
            <p:custDataLst>
              <p:tags r:id="rId1"/>
            </p:custDataLst>
          </p:nvPr>
        </p:nvSpPr>
        <p:spPr>
          <a:xfrm>
            <a:off x="0" y="793631"/>
            <a:ext cx="9144000" cy="1086867"/>
          </a:xfrm>
        </p:spPr>
        <p:txBody>
          <a:bodyPr/>
          <a:lstStyle/>
          <a:p>
            <a:r>
              <a:rPr lang="en-US" dirty="0"/>
              <a:t>Add Issue Menu</a:t>
            </a:r>
          </a:p>
        </p:txBody>
      </p:sp>
      <p:sp>
        <p:nvSpPr>
          <p:cNvPr id="3" name="Content Placeholder 2">
            <a:extLst>
              <a:ext uri="{FF2B5EF4-FFF2-40B4-BE49-F238E27FC236}">
                <a16:creationId xmlns:a16="http://schemas.microsoft.com/office/drawing/2014/main" id="{8B716051-426F-4D7F-9A8B-95EBC1632708}"/>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Effective Date Level 1 Dropdown Menu</a:t>
            </a:r>
            <a:endParaRPr lang="en-US" altLang="en-US" sz="1400" dirty="0">
              <a:cs typeface="Times New Roman" charset="0"/>
            </a:endParaRPr>
          </a:p>
          <a:p>
            <a:endParaRPr lang="en-US" dirty="0"/>
          </a:p>
        </p:txBody>
      </p:sp>
      <p:sp>
        <p:nvSpPr>
          <p:cNvPr id="8" name="Slide Number Placeholder 7">
            <a:extLst>
              <a:ext uri="{FF2B5EF4-FFF2-40B4-BE49-F238E27FC236}">
                <a16:creationId xmlns:a16="http://schemas.microsoft.com/office/drawing/2014/main" id="{FA132A3F-0FD3-4961-A468-52BC7EB9AEF1}"/>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46</a:t>
            </a:fld>
            <a:endParaRPr lang="en-US" dirty="0"/>
          </a:p>
        </p:txBody>
      </p:sp>
    </p:spTree>
    <p:extLst>
      <p:ext uri="{BB962C8B-B14F-4D97-AF65-F5344CB8AC3E}">
        <p14:creationId xmlns:p14="http://schemas.microsoft.com/office/powerpoint/2010/main" val="2134054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5153" y="2488893"/>
            <a:ext cx="4733693" cy="3732807"/>
          </a:xfrm>
          <a:prstGeom prst="rect">
            <a:avLst/>
          </a:prstGeom>
        </p:spPr>
      </p:pic>
      <p:sp>
        <p:nvSpPr>
          <p:cNvPr id="4" name="Rectangle 3"/>
          <p:cNvSpPr txBox="1">
            <a:spLocks noChangeArrowheads="1"/>
          </p:cNvSpPr>
          <p:nvPr>
            <p:custDataLst>
              <p:tags r:id="rId1"/>
            </p:custDataLst>
          </p:nvPr>
        </p:nvSpPr>
        <p:spPr bwMode="auto">
          <a:xfrm>
            <a:off x="0" y="1581201"/>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lnSpcReduction="100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endParaRPr lang="en-US" altLang="en-US" sz="2000" dirty="0">
              <a:solidFill>
                <a:schemeClr val="tx1"/>
              </a:solidFill>
              <a:latin typeface="+mj-lt"/>
              <a:cs typeface="Times New Roman" charset="0"/>
            </a:endParaRPr>
          </a:p>
        </p:txBody>
      </p:sp>
      <p:sp>
        <p:nvSpPr>
          <p:cNvPr id="2" name="Title 1">
            <a:extLst>
              <a:ext uri="{FF2B5EF4-FFF2-40B4-BE49-F238E27FC236}">
                <a16:creationId xmlns:a16="http://schemas.microsoft.com/office/drawing/2014/main" id="{FA80D240-00FD-4505-B94F-B2EB6B926088}"/>
              </a:ext>
            </a:extLst>
          </p:cNvPr>
          <p:cNvSpPr>
            <a:spLocks noGrp="1"/>
          </p:cNvSpPr>
          <p:nvPr>
            <p:ph type="title"/>
            <p:custDataLst>
              <p:tags r:id="rId2"/>
            </p:custDataLst>
          </p:nvPr>
        </p:nvSpPr>
        <p:spPr>
          <a:xfrm>
            <a:off x="0" y="793631"/>
            <a:ext cx="9144000" cy="1086867"/>
          </a:xfrm>
        </p:spPr>
        <p:txBody>
          <a:bodyPr/>
          <a:lstStyle/>
          <a:p>
            <a:r>
              <a:rPr lang="en-US" dirty="0"/>
              <a:t>Add Issue Menu</a:t>
            </a:r>
          </a:p>
        </p:txBody>
      </p:sp>
      <p:sp>
        <p:nvSpPr>
          <p:cNvPr id="3" name="Content Placeholder 2">
            <a:extLst>
              <a:ext uri="{FF2B5EF4-FFF2-40B4-BE49-F238E27FC236}">
                <a16:creationId xmlns:a16="http://schemas.microsoft.com/office/drawing/2014/main" id="{2CB3C84C-917D-4A5D-8D7E-1A33720D1058}"/>
              </a:ext>
            </a:extLst>
          </p:cNvPr>
          <p:cNvSpPr>
            <a:spLocks noGrp="1"/>
          </p:cNvSpPr>
          <p:nvPr>
            <p:ph idx="1"/>
            <p:custDataLst>
              <p:tags r:id="rId3"/>
            </p:custDataLst>
          </p:nvPr>
        </p:nvSpPr>
        <p:spPr>
          <a:xfrm>
            <a:off x="457200" y="2057400"/>
            <a:ext cx="8229600" cy="3916363"/>
          </a:xfrm>
        </p:spPr>
        <p:txBody>
          <a:bodyPr/>
          <a:lstStyle/>
          <a:p>
            <a:pPr algn="ctr"/>
            <a:r>
              <a:rPr lang="en-US" altLang="en-US" dirty="0">
                <a:cs typeface="Times New Roman" charset="0"/>
              </a:rPr>
              <a:t>Increased Rating Level 1 Dropdown Menu</a:t>
            </a:r>
          </a:p>
          <a:p>
            <a:pPr algn="ctr"/>
            <a:endParaRPr lang="en-US" dirty="0"/>
          </a:p>
        </p:txBody>
      </p:sp>
      <p:sp>
        <p:nvSpPr>
          <p:cNvPr id="8" name="Slide Number Placeholder 7">
            <a:extLst>
              <a:ext uri="{FF2B5EF4-FFF2-40B4-BE49-F238E27FC236}">
                <a16:creationId xmlns:a16="http://schemas.microsoft.com/office/drawing/2014/main" id="{A864F48F-EA0E-4A15-BB24-9A3223F5A620}"/>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47</a:t>
            </a:fld>
            <a:endParaRPr lang="en-US" dirty="0"/>
          </a:p>
        </p:txBody>
      </p:sp>
    </p:spTree>
    <p:extLst>
      <p:ext uri="{BB962C8B-B14F-4D97-AF65-F5344CB8AC3E}">
        <p14:creationId xmlns:p14="http://schemas.microsoft.com/office/powerpoint/2010/main" val="579151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82" y="2508713"/>
            <a:ext cx="4795236" cy="3773027"/>
          </a:xfrm>
          <a:prstGeom prst="rect">
            <a:avLst/>
          </a:prstGeom>
        </p:spPr>
      </p:pic>
      <p:sp>
        <p:nvSpPr>
          <p:cNvPr id="4" name="Rectangle 3"/>
          <p:cNvSpPr txBox="1">
            <a:spLocks noChangeArrowheads="1"/>
          </p:cNvSpPr>
          <p:nvPr>
            <p:custDataLst>
              <p:tags r:id="rId1"/>
            </p:custDataLst>
          </p:nvPr>
        </p:nvSpPr>
        <p:spPr bwMode="auto">
          <a:xfrm>
            <a:off x="-79248" y="1515373"/>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lnSpcReduction="100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endParaRPr lang="en-US" altLang="en-US" sz="2000" dirty="0">
              <a:solidFill>
                <a:schemeClr val="tx1"/>
              </a:solidFill>
              <a:latin typeface="+mj-lt"/>
              <a:cs typeface="Times New Roman" charset="0"/>
            </a:endParaRPr>
          </a:p>
        </p:txBody>
      </p:sp>
      <p:sp>
        <p:nvSpPr>
          <p:cNvPr id="2" name="Title 1">
            <a:extLst>
              <a:ext uri="{FF2B5EF4-FFF2-40B4-BE49-F238E27FC236}">
                <a16:creationId xmlns:a16="http://schemas.microsoft.com/office/drawing/2014/main" id="{94FABB81-DD10-4052-8577-6BC088FADB7D}"/>
              </a:ext>
            </a:extLst>
          </p:cNvPr>
          <p:cNvSpPr>
            <a:spLocks noGrp="1"/>
          </p:cNvSpPr>
          <p:nvPr>
            <p:ph type="title"/>
            <p:custDataLst>
              <p:tags r:id="rId2"/>
            </p:custDataLst>
          </p:nvPr>
        </p:nvSpPr>
        <p:spPr>
          <a:xfrm>
            <a:off x="0" y="793631"/>
            <a:ext cx="9144000" cy="1086867"/>
          </a:xfrm>
        </p:spPr>
        <p:txBody>
          <a:bodyPr/>
          <a:lstStyle/>
          <a:p>
            <a:r>
              <a:rPr lang="en-US" dirty="0"/>
              <a:t>Add Issue Menu</a:t>
            </a:r>
          </a:p>
        </p:txBody>
      </p:sp>
      <p:sp>
        <p:nvSpPr>
          <p:cNvPr id="3" name="Content Placeholder 2">
            <a:extLst>
              <a:ext uri="{FF2B5EF4-FFF2-40B4-BE49-F238E27FC236}">
                <a16:creationId xmlns:a16="http://schemas.microsoft.com/office/drawing/2014/main" id="{B14EB1B6-6DE1-4B78-8D97-D8722ECEA2FA}"/>
              </a:ext>
            </a:extLst>
          </p:cNvPr>
          <p:cNvSpPr>
            <a:spLocks noGrp="1"/>
          </p:cNvSpPr>
          <p:nvPr>
            <p:ph idx="1"/>
            <p:custDataLst>
              <p:tags r:id="rId3"/>
            </p:custDataLst>
          </p:nvPr>
        </p:nvSpPr>
        <p:spPr>
          <a:xfrm>
            <a:off x="457200" y="2057400"/>
            <a:ext cx="8229600" cy="3916363"/>
          </a:xfrm>
        </p:spPr>
        <p:txBody>
          <a:bodyPr/>
          <a:lstStyle/>
          <a:p>
            <a:pPr algn="ctr"/>
            <a:r>
              <a:rPr lang="en-US" altLang="en-US" dirty="0">
                <a:cs typeface="Times New Roman" charset="0"/>
              </a:rPr>
              <a:t>Service Connection Level 1 Dropdown Menu</a:t>
            </a:r>
          </a:p>
          <a:p>
            <a:pPr algn="ctr"/>
            <a:endParaRPr lang="en-US" dirty="0"/>
          </a:p>
        </p:txBody>
      </p:sp>
      <p:sp>
        <p:nvSpPr>
          <p:cNvPr id="8" name="Slide Number Placeholder 7">
            <a:extLst>
              <a:ext uri="{FF2B5EF4-FFF2-40B4-BE49-F238E27FC236}">
                <a16:creationId xmlns:a16="http://schemas.microsoft.com/office/drawing/2014/main" id="{CD7FBADE-5132-4D2E-A354-296E93EAF8D9}"/>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48</a:t>
            </a:fld>
            <a:endParaRPr lang="en-US" dirty="0"/>
          </a:p>
        </p:txBody>
      </p:sp>
    </p:spTree>
    <p:extLst>
      <p:ext uri="{BB962C8B-B14F-4D97-AF65-F5344CB8AC3E}">
        <p14:creationId xmlns:p14="http://schemas.microsoft.com/office/powerpoint/2010/main" val="2603183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3757" y="2423252"/>
            <a:ext cx="4696485" cy="3711607"/>
          </a:xfrm>
          <a:prstGeom prst="rect">
            <a:avLst/>
          </a:prstGeom>
        </p:spPr>
      </p:pic>
      <p:sp>
        <p:nvSpPr>
          <p:cNvPr id="4" name="Rectangle 3"/>
          <p:cNvSpPr txBox="1">
            <a:spLocks noChangeArrowheads="1"/>
          </p:cNvSpPr>
          <p:nvPr>
            <p:custDataLst>
              <p:tags r:id="rId1"/>
            </p:custDataLst>
          </p:nvPr>
        </p:nvSpPr>
        <p:spPr bwMode="auto">
          <a:xfrm>
            <a:off x="-79248" y="1591009"/>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lnSpcReduction="100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endParaRPr lang="en-US" altLang="en-US" sz="2000" dirty="0">
              <a:solidFill>
                <a:schemeClr val="tx1"/>
              </a:solidFill>
              <a:latin typeface="+mj-lt"/>
              <a:cs typeface="Times New Roman" charset="0"/>
            </a:endParaRPr>
          </a:p>
        </p:txBody>
      </p:sp>
      <p:sp>
        <p:nvSpPr>
          <p:cNvPr id="2" name="Title 1">
            <a:extLst>
              <a:ext uri="{FF2B5EF4-FFF2-40B4-BE49-F238E27FC236}">
                <a16:creationId xmlns:a16="http://schemas.microsoft.com/office/drawing/2014/main" id="{488D3B91-5C07-4567-B8EE-63CAA83689D1}"/>
              </a:ext>
            </a:extLst>
          </p:cNvPr>
          <p:cNvSpPr>
            <a:spLocks noGrp="1"/>
          </p:cNvSpPr>
          <p:nvPr>
            <p:ph type="title"/>
            <p:custDataLst>
              <p:tags r:id="rId2"/>
            </p:custDataLst>
          </p:nvPr>
        </p:nvSpPr>
        <p:spPr>
          <a:xfrm>
            <a:off x="0" y="793631"/>
            <a:ext cx="9144000" cy="1086867"/>
          </a:xfrm>
        </p:spPr>
        <p:txBody>
          <a:bodyPr/>
          <a:lstStyle/>
          <a:p>
            <a:r>
              <a:rPr lang="en-US" dirty="0"/>
              <a:t>Add Issue Menu</a:t>
            </a:r>
          </a:p>
        </p:txBody>
      </p:sp>
      <p:sp>
        <p:nvSpPr>
          <p:cNvPr id="3" name="Content Placeholder 2">
            <a:extLst>
              <a:ext uri="{FF2B5EF4-FFF2-40B4-BE49-F238E27FC236}">
                <a16:creationId xmlns:a16="http://schemas.microsoft.com/office/drawing/2014/main" id="{BDED99A2-875A-4D84-B94D-55561D1A18D5}"/>
              </a:ext>
            </a:extLst>
          </p:cNvPr>
          <p:cNvSpPr>
            <a:spLocks noGrp="1"/>
          </p:cNvSpPr>
          <p:nvPr>
            <p:ph idx="1"/>
            <p:custDataLst>
              <p:tags r:id="rId3"/>
            </p:custDataLst>
          </p:nvPr>
        </p:nvSpPr>
        <p:spPr>
          <a:xfrm>
            <a:off x="457200" y="2057400"/>
            <a:ext cx="8229600" cy="3916363"/>
          </a:xfrm>
        </p:spPr>
        <p:txBody>
          <a:bodyPr/>
          <a:lstStyle/>
          <a:p>
            <a:pPr algn="ctr"/>
            <a:r>
              <a:rPr lang="en-US" altLang="en-US" dirty="0">
                <a:cs typeface="Times New Roman" charset="0"/>
              </a:rPr>
              <a:t>TDIU Level 1 Dropdown Menu</a:t>
            </a:r>
          </a:p>
          <a:p>
            <a:pPr algn="ctr"/>
            <a:endParaRPr lang="en-US" dirty="0"/>
          </a:p>
        </p:txBody>
      </p:sp>
      <p:sp>
        <p:nvSpPr>
          <p:cNvPr id="8" name="Slide Number Placeholder 7">
            <a:extLst>
              <a:ext uri="{FF2B5EF4-FFF2-40B4-BE49-F238E27FC236}">
                <a16:creationId xmlns:a16="http://schemas.microsoft.com/office/drawing/2014/main" id="{38D24D4E-86E1-41F8-9606-61BA43FF2037}"/>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49</a:t>
            </a:fld>
            <a:endParaRPr lang="en-US" dirty="0"/>
          </a:p>
        </p:txBody>
      </p:sp>
    </p:spTree>
    <p:extLst>
      <p:ext uri="{BB962C8B-B14F-4D97-AF65-F5344CB8AC3E}">
        <p14:creationId xmlns:p14="http://schemas.microsoft.com/office/powerpoint/2010/main" val="198285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baseline="0" dirty="0"/>
              <a:t>Home Screen</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33363" indent="-233363"/>
            <a:r>
              <a:rPr lang="en-US" b="1" dirty="0"/>
              <a:t>View Appeal Button </a:t>
            </a:r>
            <a:r>
              <a:rPr lang="en-US" dirty="0"/>
              <a:t>– Displays information about the appeal. Various screens are labeled in a tabbed folder format and several menus are available to process individual records. </a:t>
            </a:r>
          </a:p>
          <a:p>
            <a:pPr marL="233363" indent="-233363"/>
            <a:r>
              <a:rPr lang="en-US" b="1" baseline="0" dirty="0"/>
              <a:t>Update Appeal </a:t>
            </a:r>
            <a:r>
              <a:rPr lang="en-US" b="1" dirty="0"/>
              <a:t>Button </a:t>
            </a:r>
            <a:r>
              <a:rPr lang="en-US" baseline="0" dirty="0"/>
              <a:t>– Updates records. </a:t>
            </a:r>
            <a:endParaRPr lang="en-US" dirty="0"/>
          </a:p>
          <a:p>
            <a:pPr marL="233363" indent="-233363"/>
            <a:r>
              <a:rPr lang="en-US" b="1" baseline="0" dirty="0"/>
              <a:t>Dispatch Appeal </a:t>
            </a:r>
            <a:r>
              <a:rPr lang="en-US" b="1" dirty="0"/>
              <a:t>Button </a:t>
            </a:r>
            <a:r>
              <a:rPr lang="en-US" baseline="0" dirty="0"/>
              <a:t>– Disposes of the appeal by certification to BVA (in paper claims), allowing the benefit in the field, withdrawal of the appeal due to death of the appellant, or withdrawal of the appeal by the appellant. </a:t>
            </a:r>
            <a:endParaRPr lang="en-US" dirty="0"/>
          </a:p>
          <a:p>
            <a:pPr marL="233363" indent="-233363"/>
            <a:r>
              <a:rPr lang="en-US" b="1" baseline="0" dirty="0"/>
              <a:t>Transfer Appeal </a:t>
            </a:r>
            <a:r>
              <a:rPr lang="en-US" b="1" dirty="0"/>
              <a:t>Button </a:t>
            </a:r>
            <a:r>
              <a:rPr lang="en-US" baseline="0" dirty="0"/>
              <a:t>– Permanently transfers an appeal to another RO. </a:t>
            </a:r>
            <a:endParaRPr lang="en-US" dirty="0"/>
          </a:p>
          <a:p>
            <a:pPr marL="233363" indent="-233363"/>
            <a:r>
              <a:rPr lang="en-US" b="1" baseline="0" dirty="0"/>
              <a:t>Travel Board</a:t>
            </a:r>
            <a:r>
              <a:rPr lang="en-US" b="1" dirty="0"/>
              <a:t> Button</a:t>
            </a:r>
            <a:r>
              <a:rPr lang="en-US" b="1" baseline="0" dirty="0"/>
              <a:t> </a:t>
            </a:r>
            <a:r>
              <a:rPr lang="en-US" baseline="0" dirty="0"/>
              <a:t>– Enters a Travel Board or video hearing request.</a:t>
            </a:r>
            <a:r>
              <a:rPr lang="en-US" baseline="0" dirty="0">
                <a:solidFill>
                  <a:srgbClr val="002060"/>
                </a:solidFill>
              </a:rPr>
              <a:t> </a:t>
            </a:r>
            <a:endParaRPr lang="en-US" baseline="0" dirty="0"/>
          </a:p>
        </p:txBody>
      </p:sp>
      <p:sp>
        <p:nvSpPr>
          <p:cNvPr id="5" name="Slide Number Placeholder 4">
            <a:extLst>
              <a:ext uri="{FF2B5EF4-FFF2-40B4-BE49-F238E27FC236}">
                <a16:creationId xmlns:a16="http://schemas.microsoft.com/office/drawing/2014/main" id="{D67BB716-745F-44BE-9BF6-5583A67342E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1807697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464" y="2442978"/>
            <a:ext cx="4742323" cy="3724939"/>
          </a:xfrm>
          <a:prstGeom prst="rect">
            <a:avLst/>
          </a:prstGeom>
        </p:spPr>
      </p:pic>
      <p:sp>
        <p:nvSpPr>
          <p:cNvPr id="2" name="Title 1">
            <a:extLst>
              <a:ext uri="{FF2B5EF4-FFF2-40B4-BE49-F238E27FC236}">
                <a16:creationId xmlns:a16="http://schemas.microsoft.com/office/drawing/2014/main" id="{56A14F4C-82DA-4937-BD4F-30CEEBDB4CF3}"/>
              </a:ext>
            </a:extLst>
          </p:cNvPr>
          <p:cNvSpPr>
            <a:spLocks noGrp="1"/>
          </p:cNvSpPr>
          <p:nvPr>
            <p:ph type="title"/>
            <p:custDataLst>
              <p:tags r:id="rId1"/>
            </p:custDataLst>
          </p:nvPr>
        </p:nvSpPr>
        <p:spPr>
          <a:xfrm>
            <a:off x="0" y="793631"/>
            <a:ext cx="9144000" cy="1086867"/>
          </a:xfrm>
        </p:spPr>
        <p:txBody>
          <a:bodyPr/>
          <a:lstStyle/>
          <a:p>
            <a:r>
              <a:rPr lang="en-US" dirty="0"/>
              <a:t>Add Issue Menu</a:t>
            </a:r>
          </a:p>
        </p:txBody>
      </p:sp>
      <p:sp>
        <p:nvSpPr>
          <p:cNvPr id="3" name="Content Placeholder 2">
            <a:extLst>
              <a:ext uri="{FF2B5EF4-FFF2-40B4-BE49-F238E27FC236}">
                <a16:creationId xmlns:a16="http://schemas.microsoft.com/office/drawing/2014/main" id="{0B1B3928-BE6D-432F-96F1-BFC24F567E96}"/>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Level 2 Dropdown Menu</a:t>
            </a:r>
          </a:p>
          <a:p>
            <a:pPr algn="ctr"/>
            <a:endParaRPr lang="en-US" b="1" dirty="0"/>
          </a:p>
        </p:txBody>
      </p:sp>
      <p:sp>
        <p:nvSpPr>
          <p:cNvPr id="8" name="Slide Number Placeholder 7">
            <a:extLst>
              <a:ext uri="{FF2B5EF4-FFF2-40B4-BE49-F238E27FC236}">
                <a16:creationId xmlns:a16="http://schemas.microsoft.com/office/drawing/2014/main" id="{1237750E-5A1B-4BED-9201-D7422130A97A}"/>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50</a:t>
            </a:fld>
            <a:endParaRPr lang="en-US" dirty="0"/>
          </a:p>
        </p:txBody>
      </p:sp>
    </p:spTree>
    <p:extLst>
      <p:ext uri="{BB962C8B-B14F-4D97-AF65-F5344CB8AC3E}">
        <p14:creationId xmlns:p14="http://schemas.microsoft.com/office/powerpoint/2010/main" val="1938153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5872" y="2520646"/>
            <a:ext cx="5032255" cy="3817573"/>
          </a:xfrm>
          <a:prstGeom prst="rect">
            <a:avLst/>
          </a:prstGeom>
        </p:spPr>
      </p:pic>
      <p:sp>
        <p:nvSpPr>
          <p:cNvPr id="2" name="Title 1">
            <a:extLst>
              <a:ext uri="{FF2B5EF4-FFF2-40B4-BE49-F238E27FC236}">
                <a16:creationId xmlns:a16="http://schemas.microsoft.com/office/drawing/2014/main" id="{4822B6A4-6CEF-48D6-B0FC-B1D9F902B55F}"/>
              </a:ext>
            </a:extLst>
          </p:cNvPr>
          <p:cNvSpPr>
            <a:spLocks noGrp="1"/>
          </p:cNvSpPr>
          <p:nvPr>
            <p:ph type="title"/>
            <p:custDataLst>
              <p:tags r:id="rId1"/>
            </p:custDataLst>
          </p:nvPr>
        </p:nvSpPr>
        <p:spPr>
          <a:xfrm>
            <a:off x="0" y="793631"/>
            <a:ext cx="9144000" cy="1086867"/>
          </a:xfrm>
        </p:spPr>
        <p:txBody>
          <a:bodyPr/>
          <a:lstStyle/>
          <a:p>
            <a:r>
              <a:rPr lang="en-US" dirty="0"/>
              <a:t>Broker Tab</a:t>
            </a:r>
          </a:p>
        </p:txBody>
      </p:sp>
      <p:sp>
        <p:nvSpPr>
          <p:cNvPr id="3" name="Content Placeholder 2">
            <a:extLst>
              <a:ext uri="{FF2B5EF4-FFF2-40B4-BE49-F238E27FC236}">
                <a16:creationId xmlns:a16="http://schemas.microsoft.com/office/drawing/2014/main" id="{E4CEC5F5-5368-4EEB-8A68-3F5850E18E7E}"/>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Displays information on brokered appeals.</a:t>
            </a:r>
          </a:p>
          <a:p>
            <a:pPr algn="ctr"/>
            <a:endParaRPr lang="en-US" b="1" dirty="0"/>
          </a:p>
        </p:txBody>
      </p:sp>
      <p:sp>
        <p:nvSpPr>
          <p:cNvPr id="8" name="Slide Number Placeholder 7">
            <a:extLst>
              <a:ext uri="{FF2B5EF4-FFF2-40B4-BE49-F238E27FC236}">
                <a16:creationId xmlns:a16="http://schemas.microsoft.com/office/drawing/2014/main" id="{03C986BA-9691-4F6E-9AB5-81A87DA3F6EC}"/>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51</a:t>
            </a:fld>
            <a:endParaRPr lang="en-US" dirty="0"/>
          </a:p>
        </p:txBody>
      </p:sp>
    </p:spTree>
    <p:extLst>
      <p:ext uri="{BB962C8B-B14F-4D97-AF65-F5344CB8AC3E}">
        <p14:creationId xmlns:p14="http://schemas.microsoft.com/office/powerpoint/2010/main" val="2004196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5256" y="2595896"/>
            <a:ext cx="4769302" cy="3618091"/>
          </a:xfrm>
          <a:prstGeom prst="rect">
            <a:avLst/>
          </a:prstGeom>
        </p:spPr>
      </p:pic>
      <p:sp>
        <p:nvSpPr>
          <p:cNvPr id="2" name="Title 1">
            <a:extLst>
              <a:ext uri="{FF2B5EF4-FFF2-40B4-BE49-F238E27FC236}">
                <a16:creationId xmlns:a16="http://schemas.microsoft.com/office/drawing/2014/main" id="{F0862208-F362-4ABD-8527-D7FD3018E27D}"/>
              </a:ext>
            </a:extLst>
          </p:cNvPr>
          <p:cNvSpPr>
            <a:spLocks noGrp="1"/>
          </p:cNvSpPr>
          <p:nvPr>
            <p:ph type="title"/>
            <p:custDataLst>
              <p:tags r:id="rId1"/>
            </p:custDataLst>
          </p:nvPr>
        </p:nvSpPr>
        <p:spPr>
          <a:xfrm>
            <a:off x="0" y="793631"/>
            <a:ext cx="9144000" cy="1086867"/>
          </a:xfrm>
        </p:spPr>
        <p:txBody>
          <a:bodyPr/>
          <a:lstStyle/>
          <a:p>
            <a:r>
              <a:rPr lang="en-US" dirty="0"/>
              <a:t>Address Tab</a:t>
            </a:r>
          </a:p>
        </p:txBody>
      </p:sp>
      <p:sp>
        <p:nvSpPr>
          <p:cNvPr id="3" name="Content Placeholder 2">
            <a:extLst>
              <a:ext uri="{FF2B5EF4-FFF2-40B4-BE49-F238E27FC236}">
                <a16:creationId xmlns:a16="http://schemas.microsoft.com/office/drawing/2014/main" id="{05772833-5230-47F7-BD41-0559D67F8B58}"/>
              </a:ext>
            </a:extLst>
          </p:cNvPr>
          <p:cNvSpPr>
            <a:spLocks noGrp="1"/>
          </p:cNvSpPr>
          <p:nvPr>
            <p:ph idx="1"/>
            <p:custDataLst>
              <p:tags r:id="rId2"/>
            </p:custDataLst>
          </p:nvPr>
        </p:nvSpPr>
        <p:spPr>
          <a:xfrm>
            <a:off x="457200" y="2057400"/>
            <a:ext cx="8229600" cy="452887"/>
          </a:xfrm>
        </p:spPr>
        <p:txBody>
          <a:bodyPr>
            <a:normAutofit lnSpcReduction="10000"/>
          </a:bodyPr>
          <a:lstStyle/>
          <a:p>
            <a:pPr algn="ctr"/>
            <a:r>
              <a:rPr lang="en-US" altLang="en-US" dirty="0">
                <a:cs typeface="Times New Roman" charset="0"/>
              </a:rPr>
              <a:t>Displays the appellant’s address as well as other personal identifiers.</a:t>
            </a:r>
          </a:p>
          <a:p>
            <a:pPr algn="ctr"/>
            <a:endParaRPr lang="en-US" dirty="0"/>
          </a:p>
        </p:txBody>
      </p:sp>
      <p:sp>
        <p:nvSpPr>
          <p:cNvPr id="10" name="Slide Number Placeholder 9">
            <a:extLst>
              <a:ext uri="{FF2B5EF4-FFF2-40B4-BE49-F238E27FC236}">
                <a16:creationId xmlns:a16="http://schemas.microsoft.com/office/drawing/2014/main" id="{685A3A0D-A4BF-4660-8BF4-BA15B686E482}"/>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52</a:t>
            </a:fld>
            <a:endParaRPr lang="en-US" dirty="0"/>
          </a:p>
        </p:txBody>
      </p:sp>
      <p:sp>
        <p:nvSpPr>
          <p:cNvPr id="7" name="Rectangle 3"/>
          <p:cNvSpPr txBox="1">
            <a:spLocks noChangeArrowheads="1"/>
          </p:cNvSpPr>
          <p:nvPr>
            <p:custDataLst>
              <p:tags r:id="rId4"/>
            </p:custDataLst>
          </p:nvPr>
        </p:nvSpPr>
        <p:spPr bwMode="auto">
          <a:xfrm>
            <a:off x="-79248" y="1669409"/>
            <a:ext cx="9144000" cy="3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endParaRPr lang="en-US" altLang="en-US" sz="2000" dirty="0">
              <a:solidFill>
                <a:schemeClr val="tx1"/>
              </a:solidFill>
              <a:latin typeface="+mj-lt"/>
              <a:cs typeface="Times New Roman" charset="0"/>
            </a:endParaRPr>
          </a:p>
        </p:txBody>
      </p:sp>
      <p:sp>
        <p:nvSpPr>
          <p:cNvPr id="8" name="Rectangle 3"/>
          <p:cNvSpPr txBox="1">
            <a:spLocks noChangeArrowheads="1"/>
          </p:cNvSpPr>
          <p:nvPr>
            <p:custDataLst>
              <p:tags r:id="rId5"/>
            </p:custDataLst>
          </p:nvPr>
        </p:nvSpPr>
        <p:spPr bwMode="auto">
          <a:xfrm>
            <a:off x="457200" y="2754104"/>
            <a:ext cx="1854679" cy="2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fontScale="925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dirty="0">
                <a:solidFill>
                  <a:schemeClr val="tx1"/>
                </a:solidFill>
                <a:latin typeface="+mj-lt"/>
                <a:cs typeface="Times New Roman" charset="0"/>
              </a:rPr>
              <a:t>To add or modify an address, enter the appropriate information in all identifiable fields and click the </a:t>
            </a:r>
            <a:r>
              <a:rPr lang="en-US" altLang="en-US" sz="1800" b="1" dirty="0">
                <a:solidFill>
                  <a:schemeClr val="tx1"/>
                </a:solidFill>
                <a:latin typeface="+mj-lt"/>
                <a:cs typeface="Times New Roman" charset="0"/>
              </a:rPr>
              <a:t>Update Address</a:t>
            </a:r>
            <a:r>
              <a:rPr lang="en-US" altLang="en-US" sz="1800" dirty="0">
                <a:solidFill>
                  <a:schemeClr val="tx1"/>
                </a:solidFill>
                <a:latin typeface="+mj-lt"/>
                <a:cs typeface="Times New Roman" charset="0"/>
              </a:rPr>
              <a:t> button to store the information to VACOLS.</a:t>
            </a:r>
          </a:p>
        </p:txBody>
      </p:sp>
      <p:sp>
        <p:nvSpPr>
          <p:cNvPr id="9" name="TextBox 8"/>
          <p:cNvSpPr txBox="1"/>
          <p:nvPr>
            <p:custDataLst>
              <p:tags r:id="rId6"/>
            </p:custDataLst>
          </p:nvPr>
        </p:nvSpPr>
        <p:spPr>
          <a:xfrm>
            <a:off x="7174558" y="3590563"/>
            <a:ext cx="1814167" cy="1354217"/>
          </a:xfrm>
          <a:prstGeom prst="rect">
            <a:avLst/>
          </a:prstGeom>
          <a:noFill/>
        </p:spPr>
        <p:txBody>
          <a:bodyPr wrap="square" rtlCol="0">
            <a:spAutoFit/>
          </a:bodyPr>
          <a:lstStyle/>
          <a:p>
            <a:pPr>
              <a:spcAft>
                <a:spcPts val="600"/>
              </a:spcAft>
            </a:pPr>
            <a:r>
              <a:rPr lang="en-US" b="1" dirty="0">
                <a:latin typeface="+mj-lt"/>
                <a:cs typeface="Times New Roman" panose="02020603050405020304" pitchFamily="18" charset="0"/>
              </a:rPr>
              <a:t>Note</a:t>
            </a:r>
            <a:r>
              <a:rPr lang="en-US" dirty="0">
                <a:latin typeface="+mj-lt"/>
                <a:cs typeface="Times New Roman" panose="02020603050405020304" pitchFamily="18" charset="0"/>
              </a:rPr>
              <a:t>: </a:t>
            </a:r>
            <a:r>
              <a:rPr lang="en-US" sz="1600" dirty="0">
                <a:latin typeface="+mj-lt"/>
                <a:cs typeface="Times New Roman" panose="02020603050405020304" pitchFamily="18" charset="0"/>
              </a:rPr>
              <a:t>The </a:t>
            </a:r>
            <a:r>
              <a:rPr lang="en-US" sz="1600" b="1" dirty="0">
                <a:latin typeface="+mj-lt"/>
                <a:cs typeface="Times New Roman" panose="02020603050405020304" pitchFamily="18" charset="0"/>
              </a:rPr>
              <a:t>Notes</a:t>
            </a:r>
            <a:r>
              <a:rPr lang="en-US" sz="1600" dirty="0">
                <a:latin typeface="+mj-lt"/>
                <a:cs typeface="Times New Roman" panose="02020603050405020304" pitchFamily="18" charset="0"/>
              </a:rPr>
              <a:t> field identifies previous addresses for the appellant.</a:t>
            </a:r>
          </a:p>
        </p:txBody>
      </p:sp>
    </p:spTree>
    <p:extLst>
      <p:ext uri="{BB962C8B-B14F-4D97-AF65-F5344CB8AC3E}">
        <p14:creationId xmlns:p14="http://schemas.microsoft.com/office/powerpoint/2010/main" val="2591502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4043" y="2508713"/>
            <a:ext cx="4982757" cy="3780023"/>
          </a:xfrm>
          <a:prstGeom prst="rect">
            <a:avLst/>
          </a:prstGeom>
        </p:spPr>
      </p:pic>
      <p:sp>
        <p:nvSpPr>
          <p:cNvPr id="2" name="Title 1">
            <a:extLst>
              <a:ext uri="{FF2B5EF4-FFF2-40B4-BE49-F238E27FC236}">
                <a16:creationId xmlns:a16="http://schemas.microsoft.com/office/drawing/2014/main" id="{3A9EB395-82AF-4DCF-88DA-EDFDCD145E73}"/>
              </a:ext>
            </a:extLst>
          </p:cNvPr>
          <p:cNvSpPr>
            <a:spLocks noGrp="1"/>
          </p:cNvSpPr>
          <p:nvPr>
            <p:ph type="title"/>
            <p:custDataLst>
              <p:tags r:id="rId1"/>
            </p:custDataLst>
          </p:nvPr>
        </p:nvSpPr>
        <p:spPr>
          <a:xfrm>
            <a:off x="0" y="793631"/>
            <a:ext cx="9144000" cy="1086867"/>
          </a:xfrm>
        </p:spPr>
        <p:txBody>
          <a:bodyPr/>
          <a:lstStyle/>
          <a:p>
            <a:r>
              <a:rPr lang="en-US" dirty="0"/>
              <a:t>Prior </a:t>
            </a:r>
            <a:r>
              <a:rPr lang="en-US" dirty="0" err="1"/>
              <a:t>Locs</a:t>
            </a:r>
            <a:r>
              <a:rPr lang="en-US" dirty="0"/>
              <a:t> Tab</a:t>
            </a:r>
          </a:p>
        </p:txBody>
      </p:sp>
      <p:sp>
        <p:nvSpPr>
          <p:cNvPr id="3" name="Content Placeholder 2">
            <a:extLst>
              <a:ext uri="{FF2B5EF4-FFF2-40B4-BE49-F238E27FC236}">
                <a16:creationId xmlns:a16="http://schemas.microsoft.com/office/drawing/2014/main" id="{5C600F2F-FC52-407F-955A-7B16C635640F}"/>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Displays the date the appeal was added to VACOLS.</a:t>
            </a:r>
          </a:p>
          <a:p>
            <a:pPr algn="ctr"/>
            <a:endParaRPr lang="en-US" dirty="0"/>
          </a:p>
        </p:txBody>
      </p:sp>
      <p:sp>
        <p:nvSpPr>
          <p:cNvPr id="9" name="Slide Number Placeholder 8">
            <a:extLst>
              <a:ext uri="{FF2B5EF4-FFF2-40B4-BE49-F238E27FC236}">
                <a16:creationId xmlns:a16="http://schemas.microsoft.com/office/drawing/2014/main" id="{AE5E9BD8-A0F8-4F88-B610-738EDD149BA7}"/>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53</a:t>
            </a:fld>
            <a:endParaRPr lang="en-US" dirty="0"/>
          </a:p>
        </p:txBody>
      </p:sp>
      <p:sp>
        <p:nvSpPr>
          <p:cNvPr id="8" name="Rectangle 3"/>
          <p:cNvSpPr txBox="1">
            <a:spLocks noChangeArrowheads="1"/>
          </p:cNvSpPr>
          <p:nvPr>
            <p:custDataLst>
              <p:tags r:id="rId4"/>
            </p:custDataLst>
          </p:nvPr>
        </p:nvSpPr>
        <p:spPr bwMode="auto">
          <a:xfrm>
            <a:off x="457200" y="2763385"/>
            <a:ext cx="3122762" cy="2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2000" dirty="0">
                <a:solidFill>
                  <a:schemeClr val="tx1"/>
                </a:solidFill>
                <a:latin typeface="+mj-lt"/>
                <a:cs typeface="Times New Roman" charset="0"/>
              </a:rPr>
              <a:t>Once the appeal is received at the Board, a chronological location history of the appeal is displayed.</a:t>
            </a:r>
            <a:endParaRPr lang="en-US" altLang="en-US" sz="3200" dirty="0">
              <a:solidFill>
                <a:schemeClr val="tx1"/>
              </a:solidFill>
              <a:latin typeface="+mj-lt"/>
              <a:cs typeface="Times New Roman" charset="0"/>
            </a:endParaRPr>
          </a:p>
        </p:txBody>
      </p:sp>
    </p:spTree>
    <p:extLst>
      <p:ext uri="{BB962C8B-B14F-4D97-AF65-F5344CB8AC3E}">
        <p14:creationId xmlns:p14="http://schemas.microsoft.com/office/powerpoint/2010/main" val="2909031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2442" y="2595895"/>
            <a:ext cx="4068041" cy="3086100"/>
          </a:xfrm>
          <a:prstGeom prst="rect">
            <a:avLst/>
          </a:prstGeom>
        </p:spPr>
      </p:pic>
      <p:sp>
        <p:nvSpPr>
          <p:cNvPr id="2" name="Title 1">
            <a:extLst>
              <a:ext uri="{FF2B5EF4-FFF2-40B4-BE49-F238E27FC236}">
                <a16:creationId xmlns:a16="http://schemas.microsoft.com/office/drawing/2014/main" id="{652290B7-68A5-4344-A369-ECB53304E636}"/>
              </a:ext>
            </a:extLst>
          </p:cNvPr>
          <p:cNvSpPr>
            <a:spLocks noGrp="1"/>
          </p:cNvSpPr>
          <p:nvPr>
            <p:ph type="title"/>
            <p:custDataLst>
              <p:tags r:id="rId1"/>
            </p:custDataLst>
          </p:nvPr>
        </p:nvSpPr>
        <p:spPr>
          <a:xfrm>
            <a:off x="0" y="793631"/>
            <a:ext cx="9144000" cy="1086867"/>
          </a:xfrm>
        </p:spPr>
        <p:txBody>
          <a:bodyPr/>
          <a:lstStyle/>
          <a:p>
            <a:r>
              <a:rPr lang="en-US" dirty="0"/>
              <a:t>Attachments Tab</a:t>
            </a:r>
          </a:p>
        </p:txBody>
      </p:sp>
      <p:sp>
        <p:nvSpPr>
          <p:cNvPr id="3" name="Content Placeholder 2">
            <a:extLst>
              <a:ext uri="{FF2B5EF4-FFF2-40B4-BE49-F238E27FC236}">
                <a16:creationId xmlns:a16="http://schemas.microsoft.com/office/drawing/2014/main" id="{6D1C610A-4FAB-4208-9B81-7ABE56F73B6A}"/>
              </a:ext>
            </a:extLst>
          </p:cNvPr>
          <p:cNvSpPr>
            <a:spLocks noGrp="1"/>
          </p:cNvSpPr>
          <p:nvPr>
            <p:ph idx="1"/>
            <p:custDataLst>
              <p:tags r:id="rId2"/>
            </p:custDataLst>
          </p:nvPr>
        </p:nvSpPr>
        <p:spPr>
          <a:xfrm>
            <a:off x="457200" y="2057400"/>
            <a:ext cx="8229600" cy="427469"/>
          </a:xfrm>
        </p:spPr>
        <p:txBody>
          <a:bodyPr>
            <a:normAutofit fontScale="92500" lnSpcReduction="20000"/>
          </a:bodyPr>
          <a:lstStyle/>
          <a:p>
            <a:pPr algn="ctr"/>
            <a:r>
              <a:rPr lang="en-US" altLang="en-US" dirty="0">
                <a:cs typeface="Times New Roman" charset="0"/>
              </a:rPr>
              <a:t>Displays all BVA document attachments to the VACOLS record.</a:t>
            </a:r>
          </a:p>
          <a:p>
            <a:pPr algn="ctr"/>
            <a:endParaRPr lang="en-US" dirty="0"/>
          </a:p>
        </p:txBody>
      </p:sp>
      <p:sp>
        <p:nvSpPr>
          <p:cNvPr id="11" name="Slide Number Placeholder 10">
            <a:extLst>
              <a:ext uri="{FF2B5EF4-FFF2-40B4-BE49-F238E27FC236}">
                <a16:creationId xmlns:a16="http://schemas.microsoft.com/office/drawing/2014/main" id="{755973F4-BCA2-4062-B350-4097439A420E}"/>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54</a:t>
            </a:fld>
            <a:endParaRPr lang="en-US" dirty="0"/>
          </a:p>
        </p:txBody>
      </p:sp>
      <p:sp>
        <p:nvSpPr>
          <p:cNvPr id="8" name="Rectangle 3"/>
          <p:cNvSpPr txBox="1">
            <a:spLocks noChangeArrowheads="1"/>
          </p:cNvSpPr>
          <p:nvPr>
            <p:custDataLst>
              <p:tags r:id="rId4"/>
            </p:custDataLst>
          </p:nvPr>
        </p:nvSpPr>
        <p:spPr bwMode="auto">
          <a:xfrm>
            <a:off x="434662" y="2595895"/>
            <a:ext cx="1897780" cy="346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lnSpcReduction="100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dirty="0">
                <a:solidFill>
                  <a:schemeClr val="tx1"/>
                </a:solidFill>
                <a:latin typeface="+mj-lt"/>
                <a:cs typeface="Times New Roman" charset="0"/>
              </a:rPr>
              <a:t>The Board attaches a variety of documents.</a:t>
            </a:r>
          </a:p>
          <a:p>
            <a:pPr algn="l">
              <a:spcBef>
                <a:spcPts val="0"/>
              </a:spcBef>
              <a:spcAft>
                <a:spcPts val="600"/>
              </a:spcAft>
            </a:pPr>
            <a:endParaRPr lang="en-US" altLang="en-US" sz="675" dirty="0">
              <a:solidFill>
                <a:schemeClr val="tx1"/>
              </a:solidFill>
              <a:latin typeface="+mj-lt"/>
              <a:cs typeface="Times New Roman" charset="0"/>
            </a:endParaRPr>
          </a:p>
          <a:p>
            <a:pPr algn="l">
              <a:spcBef>
                <a:spcPts val="0"/>
              </a:spcBef>
              <a:spcAft>
                <a:spcPts val="600"/>
              </a:spcAft>
            </a:pPr>
            <a:r>
              <a:rPr lang="en-US" altLang="en-US" sz="1800" dirty="0">
                <a:solidFill>
                  <a:schemeClr val="tx1"/>
                </a:solidFill>
                <a:latin typeface="+mj-lt"/>
                <a:cs typeface="Times New Roman" charset="0"/>
              </a:rPr>
              <a:t>The one of interest is the </a:t>
            </a:r>
            <a:r>
              <a:rPr lang="en-US" altLang="en-US" sz="1800" b="1" dirty="0">
                <a:solidFill>
                  <a:schemeClr val="tx1"/>
                </a:solidFill>
                <a:latin typeface="+mj-lt"/>
                <a:cs typeface="Times New Roman" charset="0"/>
              </a:rPr>
              <a:t>Decision</a:t>
            </a:r>
            <a:r>
              <a:rPr lang="en-US" altLang="en-US" sz="1800" dirty="0">
                <a:solidFill>
                  <a:schemeClr val="tx1"/>
                </a:solidFill>
                <a:latin typeface="+mj-lt"/>
                <a:cs typeface="Times New Roman" charset="0"/>
              </a:rPr>
              <a:t>. The </a:t>
            </a:r>
            <a:r>
              <a:rPr lang="en-US" altLang="en-US" sz="1800" b="1" dirty="0">
                <a:solidFill>
                  <a:schemeClr val="tx1"/>
                </a:solidFill>
                <a:latin typeface="+mj-lt"/>
                <a:cs typeface="Times New Roman" charset="0"/>
              </a:rPr>
              <a:t>Decision</a:t>
            </a:r>
            <a:r>
              <a:rPr lang="en-US" altLang="en-US" sz="1800" dirty="0">
                <a:solidFill>
                  <a:schemeClr val="tx1"/>
                </a:solidFill>
                <a:latin typeface="+mj-lt"/>
                <a:cs typeface="Times New Roman" charset="0"/>
              </a:rPr>
              <a:t> attachment is identical to the one in the claims folder. </a:t>
            </a:r>
          </a:p>
        </p:txBody>
      </p:sp>
      <p:sp>
        <p:nvSpPr>
          <p:cNvPr id="9" name="TextBox 8"/>
          <p:cNvSpPr txBox="1"/>
          <p:nvPr>
            <p:custDataLst>
              <p:tags r:id="rId5"/>
            </p:custDataLst>
          </p:nvPr>
        </p:nvSpPr>
        <p:spPr>
          <a:xfrm>
            <a:off x="6575738" y="5066126"/>
            <a:ext cx="2133600" cy="984885"/>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 </a:t>
            </a:r>
            <a:r>
              <a:rPr lang="en-US" sz="1400" dirty="0">
                <a:latin typeface="+mj-lt"/>
                <a:cs typeface="Times New Roman" panose="02020603050405020304" pitchFamily="18" charset="0"/>
              </a:rPr>
              <a:t>You must have a c:\user directory for the file transfer to take place.</a:t>
            </a:r>
          </a:p>
        </p:txBody>
      </p:sp>
      <p:sp>
        <p:nvSpPr>
          <p:cNvPr id="10" name="Rectangle 3"/>
          <p:cNvSpPr txBox="1">
            <a:spLocks noChangeArrowheads="1"/>
          </p:cNvSpPr>
          <p:nvPr>
            <p:custDataLst>
              <p:tags r:id="rId6"/>
            </p:custDataLst>
          </p:nvPr>
        </p:nvSpPr>
        <p:spPr bwMode="auto">
          <a:xfrm>
            <a:off x="6550163" y="2545989"/>
            <a:ext cx="2341705" cy="240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500" dirty="0">
                <a:solidFill>
                  <a:schemeClr val="tx1"/>
                </a:solidFill>
                <a:latin typeface="+mj-lt"/>
                <a:cs typeface="Times New Roman" charset="0"/>
              </a:rPr>
              <a:t>To view an attachment, highlight the document and click on the </a:t>
            </a:r>
            <a:r>
              <a:rPr lang="en-US" altLang="en-US" sz="1500" b="1" dirty="0">
                <a:solidFill>
                  <a:schemeClr val="tx1"/>
                </a:solidFill>
                <a:latin typeface="+mj-lt"/>
                <a:cs typeface="Times New Roman" charset="0"/>
              </a:rPr>
              <a:t>FTP</a:t>
            </a:r>
            <a:r>
              <a:rPr lang="en-US" altLang="en-US" sz="1500" dirty="0">
                <a:solidFill>
                  <a:schemeClr val="tx1"/>
                </a:solidFill>
                <a:latin typeface="+mj-lt"/>
                <a:cs typeface="Times New Roman" charset="0"/>
              </a:rPr>
              <a:t> button.</a:t>
            </a:r>
          </a:p>
          <a:p>
            <a:pPr algn="l">
              <a:spcBef>
                <a:spcPts val="0"/>
              </a:spcBef>
              <a:spcAft>
                <a:spcPts val="600"/>
              </a:spcAft>
            </a:pPr>
            <a:r>
              <a:rPr lang="en-US" altLang="en-US" sz="1500" dirty="0">
                <a:solidFill>
                  <a:schemeClr val="tx1"/>
                </a:solidFill>
                <a:latin typeface="+mj-lt"/>
                <a:cs typeface="Times New Roman" charset="0"/>
              </a:rPr>
              <a:t>The time bar will notify you “Please Wait, FTP in Process…”</a:t>
            </a:r>
          </a:p>
          <a:p>
            <a:pPr algn="l">
              <a:spcBef>
                <a:spcPts val="0"/>
              </a:spcBef>
              <a:spcAft>
                <a:spcPts val="600"/>
              </a:spcAft>
            </a:pPr>
            <a:r>
              <a:rPr lang="en-US" altLang="en-US" sz="1500" dirty="0">
                <a:solidFill>
                  <a:schemeClr val="tx1"/>
                </a:solidFill>
                <a:latin typeface="+mj-lt"/>
                <a:cs typeface="Times New Roman" charset="0"/>
              </a:rPr>
              <a:t>It will take a few minutes to transfer.</a:t>
            </a:r>
          </a:p>
        </p:txBody>
      </p:sp>
    </p:spTree>
    <p:extLst>
      <p:ext uri="{BB962C8B-B14F-4D97-AF65-F5344CB8AC3E}">
        <p14:creationId xmlns:p14="http://schemas.microsoft.com/office/powerpoint/2010/main" val="2978596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5615" y="2508713"/>
            <a:ext cx="4819382" cy="3656083"/>
          </a:xfrm>
          <a:prstGeom prst="rect">
            <a:avLst/>
          </a:prstGeom>
        </p:spPr>
      </p:pic>
      <p:sp>
        <p:nvSpPr>
          <p:cNvPr id="2" name="Title 1">
            <a:extLst>
              <a:ext uri="{FF2B5EF4-FFF2-40B4-BE49-F238E27FC236}">
                <a16:creationId xmlns:a16="http://schemas.microsoft.com/office/drawing/2014/main" id="{24DE69D3-FCE3-4284-B126-ECAB2B28F4CD}"/>
              </a:ext>
            </a:extLst>
          </p:cNvPr>
          <p:cNvSpPr>
            <a:spLocks noGrp="1"/>
          </p:cNvSpPr>
          <p:nvPr>
            <p:ph type="title"/>
            <p:custDataLst>
              <p:tags r:id="rId1"/>
            </p:custDataLst>
          </p:nvPr>
        </p:nvSpPr>
        <p:spPr>
          <a:xfrm>
            <a:off x="0" y="793631"/>
            <a:ext cx="9144000" cy="1086867"/>
          </a:xfrm>
        </p:spPr>
        <p:txBody>
          <a:bodyPr/>
          <a:lstStyle/>
          <a:p>
            <a:r>
              <a:rPr lang="en-US" dirty="0"/>
              <a:t>Diary Tab</a:t>
            </a:r>
          </a:p>
        </p:txBody>
      </p:sp>
      <p:sp>
        <p:nvSpPr>
          <p:cNvPr id="3" name="Content Placeholder 2">
            <a:extLst>
              <a:ext uri="{FF2B5EF4-FFF2-40B4-BE49-F238E27FC236}">
                <a16:creationId xmlns:a16="http://schemas.microsoft.com/office/drawing/2014/main" id="{6B38DAC1-0D61-46D6-9D1B-434B7961D02E}"/>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Display any BVA or field-based diarized actions entered on an appeal.</a:t>
            </a:r>
          </a:p>
          <a:p>
            <a:pPr algn="ctr"/>
            <a:endParaRPr lang="en-US" dirty="0"/>
          </a:p>
        </p:txBody>
      </p:sp>
      <p:sp>
        <p:nvSpPr>
          <p:cNvPr id="8" name="Slide Number Placeholder 7">
            <a:extLst>
              <a:ext uri="{FF2B5EF4-FFF2-40B4-BE49-F238E27FC236}">
                <a16:creationId xmlns:a16="http://schemas.microsoft.com/office/drawing/2014/main" id="{7BA3B05D-804D-4D86-9895-DEB5B62E1BA2}"/>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55</a:t>
            </a:fld>
            <a:endParaRPr lang="en-US" dirty="0"/>
          </a:p>
        </p:txBody>
      </p:sp>
    </p:spTree>
    <p:extLst>
      <p:ext uri="{BB962C8B-B14F-4D97-AF65-F5344CB8AC3E}">
        <p14:creationId xmlns:p14="http://schemas.microsoft.com/office/powerpoint/2010/main" val="3694735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087-C436-4B0B-9B21-55EB3A295638}"/>
              </a:ext>
            </a:extLst>
          </p:cNvPr>
          <p:cNvSpPr>
            <a:spLocks noGrp="1"/>
          </p:cNvSpPr>
          <p:nvPr>
            <p:ph type="title"/>
            <p:custDataLst>
              <p:tags r:id="rId1"/>
            </p:custDataLst>
          </p:nvPr>
        </p:nvSpPr>
        <p:spPr>
          <a:xfrm>
            <a:off x="0" y="793631"/>
            <a:ext cx="9144000" cy="1086867"/>
          </a:xfrm>
        </p:spPr>
        <p:txBody>
          <a:bodyPr/>
          <a:lstStyle/>
          <a:p>
            <a:r>
              <a:rPr lang="en-US" dirty="0"/>
              <a:t>Diary Tab</a:t>
            </a:r>
          </a:p>
        </p:txBody>
      </p:sp>
      <p:sp>
        <p:nvSpPr>
          <p:cNvPr id="3" name="Content Placeholder 2">
            <a:extLst>
              <a:ext uri="{FF2B5EF4-FFF2-40B4-BE49-F238E27FC236}">
                <a16:creationId xmlns:a16="http://schemas.microsoft.com/office/drawing/2014/main" id="{56709E85-FEDF-4E18-BB18-45E529D496F1}"/>
              </a:ext>
            </a:extLst>
          </p:cNvPr>
          <p:cNvSpPr>
            <a:spLocks noGrp="1"/>
          </p:cNvSpPr>
          <p:nvPr>
            <p:ph idx="1"/>
            <p:custDataLst>
              <p:tags r:id="rId2"/>
            </p:custDataLst>
          </p:nvPr>
        </p:nvSpPr>
        <p:spPr>
          <a:xfrm>
            <a:off x="457200" y="2057400"/>
            <a:ext cx="8229600" cy="3916363"/>
          </a:xfrm>
        </p:spPr>
        <p:txBody>
          <a:bodyPr/>
          <a:lstStyle/>
          <a:p>
            <a:r>
              <a:rPr lang="en-US" altLang="en-US" b="1" dirty="0">
                <a:cs typeface="Times New Roman" charset="0"/>
              </a:rPr>
              <a:t>Add </a:t>
            </a:r>
            <a:r>
              <a:rPr lang="en-US" altLang="en-US" dirty="0">
                <a:cs typeface="Times New Roman" charset="0"/>
              </a:rPr>
              <a:t>– Create a new diary. Enter your RO’s standard assignee practice in the </a:t>
            </a:r>
            <a:r>
              <a:rPr lang="en-US" altLang="en-US" b="1" dirty="0">
                <a:cs typeface="Times New Roman" charset="0"/>
              </a:rPr>
              <a:t>Assigned to </a:t>
            </a:r>
            <a:r>
              <a:rPr lang="en-US" altLang="en-US" dirty="0">
                <a:cs typeface="Times New Roman" charset="0"/>
              </a:rPr>
              <a:t>field and click on the </a:t>
            </a:r>
            <a:r>
              <a:rPr lang="en-US" altLang="en-US" b="1" dirty="0">
                <a:cs typeface="Times New Roman" charset="0"/>
              </a:rPr>
              <a:t>Diary Code </a:t>
            </a:r>
            <a:r>
              <a:rPr lang="en-US" altLang="en-US" dirty="0">
                <a:cs typeface="Times New Roman" charset="0"/>
              </a:rPr>
              <a:t>dropdown box to display the nature of the diary you wish to create.  </a:t>
            </a:r>
          </a:p>
          <a:p>
            <a:endParaRPr lang="en-US" dirty="0"/>
          </a:p>
        </p:txBody>
      </p:sp>
      <p:sp>
        <p:nvSpPr>
          <p:cNvPr id="4" name="Slide Number Placeholder 3">
            <a:extLst>
              <a:ext uri="{FF2B5EF4-FFF2-40B4-BE49-F238E27FC236}">
                <a16:creationId xmlns:a16="http://schemas.microsoft.com/office/drawing/2014/main" id="{015C4653-523F-4B5B-BF7A-93392F24DE95}"/>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56</a:t>
            </a:fld>
            <a:endParaRPr lang="en-US" dirty="0"/>
          </a:p>
        </p:txBody>
      </p:sp>
      <p:sp>
        <p:nvSpPr>
          <p:cNvPr id="8" name="TextBox 7">
            <a:extLst>
              <a:ext uri="{FF2B5EF4-FFF2-40B4-BE49-F238E27FC236}">
                <a16:creationId xmlns:a16="http://schemas.microsoft.com/office/drawing/2014/main" id="{8A353C52-D187-457B-B85E-67340FB7CECB}"/>
              </a:ext>
            </a:extLst>
          </p:cNvPr>
          <p:cNvSpPr txBox="1"/>
          <p:nvPr>
            <p:custDataLst>
              <p:tags r:id="rId4"/>
            </p:custDataLst>
          </p:nvPr>
        </p:nvSpPr>
        <p:spPr>
          <a:xfrm>
            <a:off x="457200" y="3178834"/>
            <a:ext cx="8268929" cy="3200876"/>
          </a:xfrm>
          <a:prstGeom prst="rect">
            <a:avLst/>
          </a:prstGeom>
          <a:noFill/>
        </p:spPr>
        <p:txBody>
          <a:bodyPr wrap="square" rtlCol="0">
            <a:spAutoFit/>
          </a:bodyPr>
          <a:lstStyle/>
          <a:p>
            <a:pPr>
              <a:spcAft>
                <a:spcPts val="600"/>
              </a:spcAft>
            </a:pPr>
            <a:r>
              <a:rPr lang="en-US" altLang="en-US" b="1" dirty="0">
                <a:cs typeface="Times New Roman" charset="0"/>
              </a:rPr>
              <a:t>Note</a:t>
            </a:r>
            <a:r>
              <a:rPr lang="en-US" altLang="en-US" dirty="0">
                <a:cs typeface="Times New Roman" charset="0"/>
              </a:rPr>
              <a:t>: </a:t>
            </a:r>
            <a:r>
              <a:rPr lang="en-US" altLang="en-US" sz="1600" dirty="0">
                <a:cs typeface="Times New Roman" charset="0"/>
              </a:rPr>
              <a:t>There are pre-determined suspense dates for all diary codes. VACOLS will automatically default to the pre-determined suspense date. This field can be over-written to another date. The </a:t>
            </a:r>
            <a:r>
              <a:rPr lang="en-US" altLang="en-US" sz="1600" b="1" dirty="0">
                <a:cs typeface="Times New Roman" charset="0"/>
              </a:rPr>
              <a:t>Assigned by</a:t>
            </a:r>
            <a:r>
              <a:rPr lang="en-US" altLang="en-US" sz="1600" dirty="0">
                <a:cs typeface="Times New Roman" charset="0"/>
              </a:rPr>
              <a:t>, </a:t>
            </a:r>
            <a:r>
              <a:rPr lang="en-US" altLang="en-US" sz="1600" b="1" dirty="0">
                <a:cs typeface="Times New Roman" charset="0"/>
              </a:rPr>
              <a:t>Status</a:t>
            </a:r>
            <a:r>
              <a:rPr lang="en-US" altLang="en-US" sz="1600" dirty="0">
                <a:cs typeface="Times New Roman" charset="0"/>
              </a:rPr>
              <a:t>, </a:t>
            </a:r>
            <a:r>
              <a:rPr lang="en-US" altLang="en-US" sz="1600" b="1" dirty="0">
                <a:cs typeface="Times New Roman" charset="0"/>
              </a:rPr>
              <a:t>Date Assigned</a:t>
            </a:r>
            <a:r>
              <a:rPr lang="en-US" altLang="en-US" sz="1600" dirty="0">
                <a:cs typeface="Times New Roman" charset="0"/>
              </a:rPr>
              <a:t>, and </a:t>
            </a:r>
            <a:r>
              <a:rPr lang="en-US" altLang="en-US" sz="1600" b="1" dirty="0">
                <a:cs typeface="Times New Roman" charset="0"/>
              </a:rPr>
              <a:t>Due Date </a:t>
            </a:r>
            <a:r>
              <a:rPr lang="en-US" altLang="en-US" sz="1600" dirty="0">
                <a:cs typeface="Times New Roman" charset="0"/>
              </a:rPr>
              <a:t>fields are system generated.</a:t>
            </a:r>
          </a:p>
          <a:p>
            <a:pPr>
              <a:spcAft>
                <a:spcPts val="600"/>
              </a:spcAft>
            </a:pPr>
            <a:endParaRPr lang="en-US" altLang="en-US" sz="1600" dirty="0">
              <a:cs typeface="Times New Roman" charset="0"/>
            </a:endParaRPr>
          </a:p>
          <a:p>
            <a:pPr>
              <a:spcAft>
                <a:spcPts val="600"/>
              </a:spcAft>
            </a:pPr>
            <a:r>
              <a:rPr lang="en-US" altLang="en-US" b="1" dirty="0">
                <a:cs typeface="Times New Roman" charset="0"/>
              </a:rPr>
              <a:t>Note</a:t>
            </a:r>
            <a:r>
              <a:rPr lang="en-US" altLang="en-US" dirty="0">
                <a:cs typeface="Times New Roman" charset="0"/>
              </a:rPr>
              <a:t>: </a:t>
            </a:r>
            <a:r>
              <a:rPr lang="en-US" altLang="en-US" sz="1600" dirty="0">
                <a:cs typeface="Times New Roman" charset="0"/>
              </a:rPr>
              <a:t>The </a:t>
            </a:r>
            <a:r>
              <a:rPr lang="en-US" altLang="en-US" sz="1600" b="1" dirty="0">
                <a:cs typeface="Times New Roman" charset="0"/>
              </a:rPr>
              <a:t>Requested Activity </a:t>
            </a:r>
            <a:r>
              <a:rPr lang="en-US" altLang="en-US" sz="1600" dirty="0">
                <a:cs typeface="Times New Roman" charset="0"/>
              </a:rPr>
              <a:t>and </a:t>
            </a:r>
            <a:r>
              <a:rPr lang="en-US" altLang="en-US" sz="1600" b="1" dirty="0">
                <a:cs typeface="Times New Roman" charset="0"/>
              </a:rPr>
              <a:t>Response Notes </a:t>
            </a:r>
            <a:r>
              <a:rPr lang="en-US" altLang="en-US" sz="1600" dirty="0">
                <a:cs typeface="Times New Roman" charset="0"/>
              </a:rPr>
              <a:t>windows are optional.</a:t>
            </a:r>
          </a:p>
          <a:p>
            <a:pPr>
              <a:spcAft>
                <a:spcPts val="600"/>
              </a:spcAft>
            </a:pPr>
            <a:endParaRPr lang="en-US" altLang="en-US" sz="1600" dirty="0">
              <a:cs typeface="Times New Roman" charset="0"/>
            </a:endParaRPr>
          </a:p>
          <a:p>
            <a:pPr>
              <a:spcAft>
                <a:spcPts val="600"/>
              </a:spcAft>
            </a:pPr>
            <a:r>
              <a:rPr lang="en-US" altLang="en-US" b="1" dirty="0">
                <a:cs typeface="Times New Roman" charset="0"/>
              </a:rPr>
              <a:t>Note</a:t>
            </a:r>
            <a:r>
              <a:rPr lang="en-US" altLang="en-US" dirty="0">
                <a:cs typeface="Times New Roman" charset="0"/>
              </a:rPr>
              <a:t>: </a:t>
            </a:r>
            <a:r>
              <a:rPr lang="en-US" altLang="en-US" sz="1600" dirty="0">
                <a:cs typeface="Times New Roman" charset="0"/>
              </a:rPr>
              <a:t>Field stations have the ability to create field diary actions on cases temporarily transferred to their stations to process separate appeals. Do not adjudicate appeals in ACT status charged to </a:t>
            </a:r>
            <a:r>
              <a:rPr lang="en-US" altLang="en-US" sz="1600" i="1" dirty="0">
                <a:cs typeface="Times New Roman" charset="0"/>
              </a:rPr>
              <a:t>92-Outside BVA, </a:t>
            </a:r>
            <a:r>
              <a:rPr lang="en-US" altLang="en-US" sz="1600" dirty="0">
                <a:cs typeface="Times New Roman" charset="0"/>
              </a:rPr>
              <a:t>as those cases are under active appellate consideration.  </a:t>
            </a:r>
          </a:p>
        </p:txBody>
      </p:sp>
    </p:spTree>
    <p:extLst>
      <p:ext uri="{BB962C8B-B14F-4D97-AF65-F5344CB8AC3E}">
        <p14:creationId xmlns:p14="http://schemas.microsoft.com/office/powerpoint/2010/main" val="956663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7B7BE-71E9-4F42-BBCB-9470F9F7869B}"/>
              </a:ext>
            </a:extLst>
          </p:cNvPr>
          <p:cNvSpPr>
            <a:spLocks noGrp="1"/>
          </p:cNvSpPr>
          <p:nvPr>
            <p:ph type="title"/>
            <p:custDataLst>
              <p:tags r:id="rId2"/>
            </p:custDataLst>
          </p:nvPr>
        </p:nvSpPr>
        <p:spPr>
          <a:xfrm>
            <a:off x="0" y="793632"/>
            <a:ext cx="9144000" cy="738218"/>
          </a:xfrm>
        </p:spPr>
        <p:txBody>
          <a:bodyPr/>
          <a:lstStyle/>
          <a:p>
            <a:r>
              <a:rPr lang="en-US" dirty="0"/>
              <a:t>Adding a Diary</a:t>
            </a:r>
          </a:p>
        </p:txBody>
      </p:sp>
      <p:sp>
        <p:nvSpPr>
          <p:cNvPr id="7" name="Slide Number Placeholder 6">
            <a:extLst>
              <a:ext uri="{FF2B5EF4-FFF2-40B4-BE49-F238E27FC236}">
                <a16:creationId xmlns:a16="http://schemas.microsoft.com/office/drawing/2014/main" id="{B32181B8-63FD-46F5-A069-D2C3A133E27E}"/>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57</a:t>
            </a:fld>
            <a:endParaRPr lang="en-US" dirty="0"/>
          </a:p>
        </p:txBody>
      </p:sp>
      <p:pic>
        <p:nvPicPr>
          <p:cNvPr id="2" name="Picture 1" descr="Diary Detail"/>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1625" y="2018718"/>
            <a:ext cx="5294085" cy="3701484"/>
          </a:xfrm>
          <a:prstGeom prst="rect">
            <a:avLst/>
          </a:prstGeom>
        </p:spPr>
      </p:pic>
      <p:grpSp>
        <p:nvGrpSpPr>
          <p:cNvPr id="8" name="Group 7"/>
          <p:cNvGrpSpPr/>
          <p:nvPr>
            <p:custDataLst>
              <p:tags r:id="rId4"/>
            </p:custDataLst>
          </p:nvPr>
        </p:nvGrpSpPr>
        <p:grpSpPr>
          <a:xfrm>
            <a:off x="549632" y="1816967"/>
            <a:ext cx="2291891" cy="4104985"/>
            <a:chOff x="614855" y="1427060"/>
            <a:chExt cx="2762646" cy="4948150"/>
          </a:xfrm>
          <a:effectLst/>
        </p:grpSpPr>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0564" t="9915" r="78920" b="54329"/>
            <a:stretch/>
          </p:blipFill>
          <p:spPr bwMode="auto">
            <a:xfrm>
              <a:off x="614855" y="1427060"/>
              <a:ext cx="2762646" cy="2399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12989" t="15558" r="78983" b="53193"/>
            <a:stretch/>
          </p:blipFill>
          <p:spPr bwMode="auto">
            <a:xfrm>
              <a:off x="1252343" y="3793774"/>
              <a:ext cx="2108984" cy="2097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13016" t="37249" r="78942" b="53778"/>
            <a:stretch/>
          </p:blipFill>
          <p:spPr bwMode="auto">
            <a:xfrm>
              <a:off x="1260419" y="5772942"/>
              <a:ext cx="2112704" cy="602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9" name="Rectangle 8"/>
          <p:cNvSpPr/>
          <p:nvPr>
            <p:custDataLst>
              <p:tags r:id="rId5"/>
            </p:custDataLst>
          </p:nvPr>
        </p:nvSpPr>
        <p:spPr bwMode="auto">
          <a:xfrm>
            <a:off x="414338" y="2100263"/>
            <a:ext cx="545264" cy="3538395"/>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1171979857"/>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247B-2917-4250-B880-96C01767D353}"/>
              </a:ext>
            </a:extLst>
          </p:cNvPr>
          <p:cNvSpPr>
            <a:spLocks noGrp="1"/>
          </p:cNvSpPr>
          <p:nvPr>
            <p:ph type="title"/>
            <p:custDataLst>
              <p:tags r:id="rId1"/>
            </p:custDataLst>
          </p:nvPr>
        </p:nvSpPr>
        <p:spPr>
          <a:xfrm>
            <a:off x="0" y="793631"/>
            <a:ext cx="9144000" cy="671375"/>
          </a:xfrm>
        </p:spPr>
        <p:txBody>
          <a:bodyPr/>
          <a:lstStyle/>
          <a:p>
            <a:r>
              <a:rPr lang="en-US" dirty="0"/>
              <a:t>Diary Tab</a:t>
            </a:r>
          </a:p>
        </p:txBody>
      </p:sp>
      <p:sp>
        <p:nvSpPr>
          <p:cNvPr id="7" name="Rectangle 3"/>
          <p:cNvSpPr txBox="1">
            <a:spLocks noChangeArrowheads="1"/>
          </p:cNvSpPr>
          <p:nvPr>
            <p:custDataLst>
              <p:tags r:id="rId2"/>
            </p:custDataLst>
          </p:nvPr>
        </p:nvSpPr>
        <p:spPr bwMode="auto">
          <a:xfrm>
            <a:off x="511277" y="1967264"/>
            <a:ext cx="8209430" cy="215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marL="342900" indent="-342900" algn="l">
              <a:spcBef>
                <a:spcPts val="0"/>
              </a:spcBef>
              <a:spcAft>
                <a:spcPts val="600"/>
              </a:spcAft>
              <a:buClr>
                <a:schemeClr val="tx1"/>
              </a:buClr>
              <a:buFont typeface="Arial" panose="020B0604020202020204" pitchFamily="34" charset="0"/>
              <a:buChar char="•"/>
            </a:pPr>
            <a:r>
              <a:rPr lang="en-US" altLang="en-US" sz="2000" b="1" dirty="0">
                <a:solidFill>
                  <a:schemeClr val="tx1"/>
                </a:solidFill>
                <a:latin typeface="+mj-lt"/>
              </a:rPr>
              <a:t>View </a:t>
            </a:r>
            <a:r>
              <a:rPr lang="en-US" altLang="en-US" sz="2000" dirty="0">
                <a:solidFill>
                  <a:schemeClr val="tx1"/>
                </a:solidFill>
                <a:latin typeface="+mj-lt"/>
              </a:rPr>
              <a:t>– View the detail window for a selected diary, regardless of who established the diary.</a:t>
            </a:r>
          </a:p>
          <a:p>
            <a:pPr marL="342900" indent="-342900" algn="l">
              <a:spcBef>
                <a:spcPts val="0"/>
              </a:spcBef>
              <a:spcAft>
                <a:spcPts val="600"/>
              </a:spcAft>
              <a:buClr>
                <a:schemeClr val="tx1"/>
              </a:buClr>
              <a:buFont typeface="Arial" panose="020B0604020202020204" pitchFamily="34" charset="0"/>
              <a:buChar char="•"/>
            </a:pPr>
            <a:r>
              <a:rPr lang="en-US" altLang="en-US" sz="2000" b="1" dirty="0">
                <a:solidFill>
                  <a:schemeClr val="tx1"/>
                </a:solidFill>
                <a:latin typeface="+mj-lt"/>
              </a:rPr>
              <a:t>Update </a:t>
            </a:r>
            <a:r>
              <a:rPr lang="en-US" altLang="en-US" sz="2000" dirty="0">
                <a:solidFill>
                  <a:schemeClr val="tx1"/>
                </a:solidFill>
                <a:latin typeface="+mj-lt"/>
              </a:rPr>
              <a:t>– Modify an existing diary.</a:t>
            </a:r>
          </a:p>
          <a:p>
            <a:pPr marL="685800" lvl="1" indent="-342900" algn="l">
              <a:spcBef>
                <a:spcPts val="0"/>
              </a:spcBef>
              <a:spcAft>
                <a:spcPts val="600"/>
              </a:spcAft>
              <a:buClr>
                <a:schemeClr val="tx1"/>
              </a:buClr>
              <a:buFont typeface="Arial" panose="020B0604020202020204" pitchFamily="34" charset="0"/>
              <a:buChar char="•"/>
            </a:pPr>
            <a:r>
              <a:rPr lang="en-US" altLang="en-US" sz="1800" dirty="0">
                <a:solidFill>
                  <a:schemeClr val="tx1"/>
                </a:solidFill>
                <a:latin typeface="+mj-lt"/>
                <a:cs typeface="Times New Roman" panose="02020603050405020304" pitchFamily="18" charset="0"/>
              </a:rPr>
              <a:t>To update an existing diary, highlight the diary and click the </a:t>
            </a:r>
            <a:r>
              <a:rPr lang="en-US" altLang="en-US" sz="1800" b="1" dirty="0">
                <a:solidFill>
                  <a:schemeClr val="tx1"/>
                </a:solidFill>
                <a:latin typeface="+mj-lt"/>
                <a:cs typeface="Times New Roman" panose="02020603050405020304" pitchFamily="18" charset="0"/>
              </a:rPr>
              <a:t>Update</a:t>
            </a:r>
            <a:r>
              <a:rPr lang="en-US" altLang="en-US" sz="1800" dirty="0">
                <a:solidFill>
                  <a:schemeClr val="tx1"/>
                </a:solidFill>
                <a:latin typeface="+mj-lt"/>
                <a:cs typeface="Times New Roman" panose="02020603050405020304" pitchFamily="18" charset="0"/>
              </a:rPr>
              <a:t> button; adjust as appropriate and click the </a:t>
            </a:r>
            <a:r>
              <a:rPr lang="en-US" altLang="en-US" sz="1800" b="1" dirty="0">
                <a:solidFill>
                  <a:schemeClr val="tx1"/>
                </a:solidFill>
                <a:latin typeface="+mj-lt"/>
                <a:cs typeface="Times New Roman" panose="02020603050405020304" pitchFamily="18" charset="0"/>
              </a:rPr>
              <a:t>Update</a:t>
            </a:r>
            <a:r>
              <a:rPr lang="en-US" altLang="en-US" sz="1800" dirty="0">
                <a:solidFill>
                  <a:schemeClr val="tx1"/>
                </a:solidFill>
                <a:latin typeface="+mj-lt"/>
                <a:cs typeface="Times New Roman" panose="02020603050405020304" pitchFamily="18" charset="0"/>
              </a:rPr>
              <a:t> button.</a:t>
            </a:r>
          </a:p>
          <a:p>
            <a:pPr marL="342900" indent="-342900" algn="l">
              <a:spcBef>
                <a:spcPts val="0"/>
              </a:spcBef>
              <a:spcAft>
                <a:spcPts val="600"/>
              </a:spcAft>
              <a:buClr>
                <a:schemeClr val="tx1"/>
              </a:buClr>
              <a:buFont typeface="Arial" panose="020B0604020202020204" pitchFamily="34" charset="0"/>
              <a:buChar char="•"/>
            </a:pPr>
            <a:r>
              <a:rPr lang="en-US" altLang="en-US" sz="2000" b="1" dirty="0">
                <a:solidFill>
                  <a:schemeClr val="tx1"/>
                </a:solidFill>
                <a:latin typeface="+mj-lt"/>
              </a:rPr>
              <a:t>Close </a:t>
            </a:r>
            <a:r>
              <a:rPr lang="en-US" altLang="en-US" sz="2000" dirty="0">
                <a:solidFill>
                  <a:schemeClr val="tx1"/>
                </a:solidFill>
                <a:latin typeface="+mj-lt"/>
              </a:rPr>
              <a:t>– Close an existing diary.  </a:t>
            </a:r>
          </a:p>
        </p:txBody>
      </p:sp>
      <p:sp>
        <p:nvSpPr>
          <p:cNvPr id="4" name="Slide Number Placeholder 3">
            <a:extLst>
              <a:ext uri="{FF2B5EF4-FFF2-40B4-BE49-F238E27FC236}">
                <a16:creationId xmlns:a16="http://schemas.microsoft.com/office/drawing/2014/main" id="{4A584499-D099-4B2A-BBD3-98BA2D354ADD}"/>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58</a:t>
            </a:fld>
            <a:endParaRPr lang="en-US" dirty="0"/>
          </a:p>
        </p:txBody>
      </p:sp>
      <p:sp>
        <p:nvSpPr>
          <p:cNvPr id="8" name="TextBox 7">
            <a:extLst>
              <a:ext uri="{FF2B5EF4-FFF2-40B4-BE49-F238E27FC236}">
                <a16:creationId xmlns:a16="http://schemas.microsoft.com/office/drawing/2014/main" id="{A810EF17-A985-47BB-A811-6A3D565E2389}"/>
              </a:ext>
            </a:extLst>
          </p:cNvPr>
          <p:cNvSpPr txBox="1"/>
          <p:nvPr>
            <p:custDataLst>
              <p:tags r:id="rId4"/>
            </p:custDataLst>
          </p:nvPr>
        </p:nvSpPr>
        <p:spPr>
          <a:xfrm>
            <a:off x="1002890" y="3975765"/>
            <a:ext cx="7717817" cy="677108"/>
          </a:xfrm>
          <a:prstGeom prst="rect">
            <a:avLst/>
          </a:prstGeom>
          <a:noFill/>
        </p:spPr>
        <p:txBody>
          <a:bodyPr wrap="square" rtlCol="0">
            <a:spAutoFit/>
          </a:bodyPr>
          <a:lstStyle/>
          <a:p>
            <a:pPr>
              <a:spcAft>
                <a:spcPts val="600"/>
              </a:spcAft>
            </a:pPr>
            <a:r>
              <a:rPr lang="en-US" altLang="en-US" sz="2000" b="1" dirty="0">
                <a:cs typeface="Times New Roman" charset="0"/>
              </a:rPr>
              <a:t> Note</a:t>
            </a:r>
            <a:r>
              <a:rPr lang="en-US" altLang="en-US" sz="2000" dirty="0"/>
              <a:t>: </a:t>
            </a:r>
            <a:r>
              <a:rPr lang="en-US" altLang="en-US" dirty="0"/>
              <a:t>When a case is certified to BVA, all open diary actions are automatically closed.  </a:t>
            </a:r>
          </a:p>
        </p:txBody>
      </p:sp>
      <p:sp>
        <p:nvSpPr>
          <p:cNvPr id="9" name="TextBox 8">
            <a:extLst>
              <a:ext uri="{FF2B5EF4-FFF2-40B4-BE49-F238E27FC236}">
                <a16:creationId xmlns:a16="http://schemas.microsoft.com/office/drawing/2014/main" id="{217D99AC-2AEA-4076-8AA4-C90D479CFF18}"/>
              </a:ext>
            </a:extLst>
          </p:cNvPr>
          <p:cNvSpPr txBox="1"/>
          <p:nvPr>
            <p:custDataLst>
              <p:tags r:id="rId5"/>
            </p:custDataLst>
          </p:nvPr>
        </p:nvSpPr>
        <p:spPr>
          <a:xfrm>
            <a:off x="511277" y="4652873"/>
            <a:ext cx="8318091" cy="40011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altLang="en-US" sz="2000" b="1" dirty="0"/>
              <a:t>Delete</a:t>
            </a:r>
            <a:r>
              <a:rPr lang="en-US" altLang="en-US" sz="2000" dirty="0"/>
              <a:t> – Delete a diary inadvertently entered.   </a:t>
            </a:r>
          </a:p>
        </p:txBody>
      </p:sp>
    </p:spTree>
    <p:extLst>
      <p:ext uri="{BB962C8B-B14F-4D97-AF65-F5344CB8AC3E}">
        <p14:creationId xmlns:p14="http://schemas.microsoft.com/office/powerpoint/2010/main" val="3866405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2664" y="2483513"/>
            <a:ext cx="4904100" cy="3720352"/>
          </a:xfrm>
          <a:prstGeom prst="rect">
            <a:avLst/>
          </a:prstGeom>
        </p:spPr>
      </p:pic>
      <p:sp>
        <p:nvSpPr>
          <p:cNvPr id="2" name="Title 1">
            <a:extLst>
              <a:ext uri="{FF2B5EF4-FFF2-40B4-BE49-F238E27FC236}">
                <a16:creationId xmlns:a16="http://schemas.microsoft.com/office/drawing/2014/main" id="{9FAF5DB5-507D-46AF-B7A5-A6A979AB96C7}"/>
              </a:ext>
            </a:extLst>
          </p:cNvPr>
          <p:cNvSpPr>
            <a:spLocks noGrp="1"/>
          </p:cNvSpPr>
          <p:nvPr>
            <p:ph type="title"/>
            <p:custDataLst>
              <p:tags r:id="rId1"/>
            </p:custDataLst>
          </p:nvPr>
        </p:nvSpPr>
        <p:spPr>
          <a:xfrm>
            <a:off x="0" y="793631"/>
            <a:ext cx="9144000" cy="707727"/>
          </a:xfrm>
        </p:spPr>
        <p:txBody>
          <a:bodyPr/>
          <a:lstStyle/>
          <a:p>
            <a:r>
              <a:rPr lang="en-US" dirty="0"/>
              <a:t>Hearings Tab</a:t>
            </a:r>
          </a:p>
        </p:txBody>
      </p:sp>
      <p:sp>
        <p:nvSpPr>
          <p:cNvPr id="7" name="Rectangle 3"/>
          <p:cNvSpPr txBox="1">
            <a:spLocks noChangeArrowheads="1"/>
          </p:cNvSpPr>
          <p:nvPr>
            <p:custDataLst>
              <p:tags r:id="rId2"/>
            </p:custDataLst>
          </p:nvPr>
        </p:nvSpPr>
        <p:spPr bwMode="auto">
          <a:xfrm>
            <a:off x="0" y="1967264"/>
            <a:ext cx="9144000" cy="45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r>
              <a:rPr lang="en-US" altLang="en-US" sz="2000" dirty="0">
                <a:solidFill>
                  <a:schemeClr val="tx1"/>
                </a:solidFill>
                <a:latin typeface="+mj-lt"/>
                <a:cs typeface="Times New Roman" charset="0"/>
              </a:rPr>
              <a:t>Displays information concerning field hearings and BVA hearing activity.</a:t>
            </a:r>
          </a:p>
        </p:txBody>
      </p:sp>
      <p:sp>
        <p:nvSpPr>
          <p:cNvPr id="8" name="Rectangle 3"/>
          <p:cNvSpPr txBox="1">
            <a:spLocks noChangeArrowheads="1"/>
          </p:cNvSpPr>
          <p:nvPr>
            <p:custDataLst>
              <p:tags r:id="rId3"/>
            </p:custDataLst>
          </p:nvPr>
        </p:nvSpPr>
        <p:spPr bwMode="auto">
          <a:xfrm>
            <a:off x="434661" y="2595895"/>
            <a:ext cx="2713981" cy="11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lnSpc>
                <a:spcPct val="110000"/>
              </a:lnSpc>
              <a:spcBef>
                <a:spcPts val="0"/>
              </a:spcBef>
              <a:spcAft>
                <a:spcPts val="600"/>
              </a:spcAft>
            </a:pPr>
            <a:r>
              <a:rPr lang="en-US" altLang="en-US" sz="2000" dirty="0">
                <a:solidFill>
                  <a:schemeClr val="tx1"/>
                </a:solidFill>
                <a:latin typeface="+mj-lt"/>
                <a:cs typeface="Times New Roman" charset="0"/>
              </a:rPr>
              <a:t>This is entered by the level of jurisdiction.</a:t>
            </a:r>
          </a:p>
        </p:txBody>
      </p:sp>
      <p:sp>
        <p:nvSpPr>
          <p:cNvPr id="9" name="Slide Number Placeholder 8">
            <a:extLst>
              <a:ext uri="{FF2B5EF4-FFF2-40B4-BE49-F238E27FC236}">
                <a16:creationId xmlns:a16="http://schemas.microsoft.com/office/drawing/2014/main" id="{5AF0EE52-D062-4977-B1A3-08A936CB6619}"/>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59</a:t>
            </a:fld>
            <a:endParaRPr lang="en-US" dirty="0"/>
          </a:p>
        </p:txBody>
      </p:sp>
    </p:spTree>
    <p:extLst>
      <p:ext uri="{BB962C8B-B14F-4D97-AF65-F5344CB8AC3E}">
        <p14:creationId xmlns:p14="http://schemas.microsoft.com/office/powerpoint/2010/main" val="216101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941" y="2535399"/>
            <a:ext cx="5824118" cy="3709409"/>
          </a:xfrm>
          <a:prstGeom prst="rect">
            <a:avLst/>
          </a:prstGeom>
        </p:spPr>
      </p:pic>
      <p:sp>
        <p:nvSpPr>
          <p:cNvPr id="2" name="Title 1">
            <a:extLst>
              <a:ext uri="{FF2B5EF4-FFF2-40B4-BE49-F238E27FC236}">
                <a16:creationId xmlns:a16="http://schemas.microsoft.com/office/drawing/2014/main" id="{90C1A0EC-B292-4D8C-9CE0-C85B357829FA}"/>
              </a:ext>
            </a:extLst>
          </p:cNvPr>
          <p:cNvSpPr>
            <a:spLocks noGrp="1"/>
          </p:cNvSpPr>
          <p:nvPr>
            <p:ph type="title"/>
            <p:custDataLst>
              <p:tags r:id="rId1"/>
            </p:custDataLst>
          </p:nvPr>
        </p:nvSpPr>
        <p:spPr>
          <a:xfrm>
            <a:off x="0" y="793631"/>
            <a:ext cx="9144000" cy="1086867"/>
          </a:xfrm>
        </p:spPr>
        <p:txBody>
          <a:bodyPr/>
          <a:lstStyle/>
          <a:p>
            <a:r>
              <a:rPr lang="en-US" dirty="0"/>
              <a:t>View Appeal Button</a:t>
            </a:r>
          </a:p>
        </p:txBody>
      </p:sp>
      <p:sp>
        <p:nvSpPr>
          <p:cNvPr id="3" name="Content Placeholder 2">
            <a:extLst>
              <a:ext uri="{FF2B5EF4-FFF2-40B4-BE49-F238E27FC236}">
                <a16:creationId xmlns:a16="http://schemas.microsoft.com/office/drawing/2014/main" id="{ABA24C0A-F53B-404C-A043-D2C22C0487B9}"/>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To view the appeal information for the selected claimant.</a:t>
            </a:r>
            <a:endParaRPr lang="en-US" dirty="0"/>
          </a:p>
        </p:txBody>
      </p:sp>
      <p:sp>
        <p:nvSpPr>
          <p:cNvPr id="8" name="Slide Number Placeholder 7">
            <a:extLst>
              <a:ext uri="{FF2B5EF4-FFF2-40B4-BE49-F238E27FC236}">
                <a16:creationId xmlns:a16="http://schemas.microsoft.com/office/drawing/2014/main" id="{27ECE4CA-F00A-48BE-8559-45833D81B4BF}"/>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a:t>
            </a:fld>
            <a:endParaRPr lang="en-US" dirty="0"/>
          </a:p>
        </p:txBody>
      </p:sp>
    </p:spTree>
    <p:extLst>
      <p:ext uri="{BB962C8B-B14F-4D97-AF65-F5344CB8AC3E}">
        <p14:creationId xmlns:p14="http://schemas.microsoft.com/office/powerpoint/2010/main" val="195840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4DDB7-D47C-4789-B39E-C529D8B40306}"/>
              </a:ext>
            </a:extLst>
          </p:cNvPr>
          <p:cNvSpPr>
            <a:spLocks noGrp="1"/>
          </p:cNvSpPr>
          <p:nvPr>
            <p:ph idx="1"/>
            <p:custDataLst>
              <p:tags r:id="rId1"/>
            </p:custDataLst>
          </p:nvPr>
        </p:nvSpPr>
        <p:spPr>
          <a:xfrm>
            <a:off x="457200" y="2057400"/>
            <a:ext cx="8229600" cy="3916363"/>
          </a:xfrm>
        </p:spPr>
        <p:txBody>
          <a:bodyPr>
            <a:normAutofit/>
          </a:bodyPr>
          <a:lstStyle/>
          <a:p>
            <a:pPr marL="214313" indent="-214313">
              <a:buClr>
                <a:schemeClr val="tx1"/>
              </a:buClr>
              <a:buFont typeface="Arial" panose="020B0604020202020204" pitchFamily="34" charset="0"/>
              <a:buChar char="•"/>
            </a:pPr>
            <a:r>
              <a:rPr lang="en-US" altLang="en-US" sz="1400" dirty="0">
                <a:cs typeface="Times New Roman" charset="0"/>
              </a:rPr>
              <a:t>Click </a:t>
            </a:r>
            <a:r>
              <a:rPr lang="en-US" altLang="en-US" sz="1400" b="1" dirty="0">
                <a:cs typeface="Times New Roman" charset="0"/>
              </a:rPr>
              <a:t>Add  </a:t>
            </a:r>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59" t="10251" r="79524" b="52208"/>
          <a:stretch/>
        </p:blipFill>
        <p:spPr bwMode="auto">
          <a:xfrm>
            <a:off x="4485736" y="2693789"/>
            <a:ext cx="4531035" cy="28098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509FBD37-4257-49A8-82AA-F5C34C50C791}"/>
              </a:ext>
            </a:extLst>
          </p:cNvPr>
          <p:cNvSpPr>
            <a:spLocks noGrp="1"/>
          </p:cNvSpPr>
          <p:nvPr>
            <p:ph type="title"/>
            <p:custDataLst>
              <p:tags r:id="rId2"/>
            </p:custDataLst>
          </p:nvPr>
        </p:nvSpPr>
        <p:spPr>
          <a:xfrm>
            <a:off x="0" y="793631"/>
            <a:ext cx="9144000" cy="1086867"/>
          </a:xfrm>
        </p:spPr>
        <p:txBody>
          <a:bodyPr/>
          <a:lstStyle/>
          <a:p>
            <a:r>
              <a:rPr lang="en-US" dirty="0"/>
              <a:t>Hearings Tab</a:t>
            </a:r>
          </a:p>
        </p:txBody>
      </p:sp>
      <p:sp>
        <p:nvSpPr>
          <p:cNvPr id="4" name="Slide Number Placeholder 3">
            <a:extLst>
              <a:ext uri="{FF2B5EF4-FFF2-40B4-BE49-F238E27FC236}">
                <a16:creationId xmlns:a16="http://schemas.microsoft.com/office/drawing/2014/main" id="{2BB8CD73-7A46-437A-B73E-57EFE851FBCD}"/>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60</a:t>
            </a:fld>
            <a:endParaRPr lang="en-US" dirty="0"/>
          </a:p>
        </p:txBody>
      </p:sp>
      <p:sp>
        <p:nvSpPr>
          <p:cNvPr id="8" name="TextBox 7">
            <a:extLst>
              <a:ext uri="{FF2B5EF4-FFF2-40B4-BE49-F238E27FC236}">
                <a16:creationId xmlns:a16="http://schemas.microsoft.com/office/drawing/2014/main" id="{A899443C-4609-47E0-A99B-9DA41455F694}"/>
              </a:ext>
            </a:extLst>
          </p:cNvPr>
          <p:cNvSpPr txBox="1"/>
          <p:nvPr>
            <p:custDataLst>
              <p:tags r:id="rId4"/>
            </p:custDataLst>
          </p:nvPr>
        </p:nvSpPr>
        <p:spPr>
          <a:xfrm>
            <a:off x="457200" y="2335843"/>
            <a:ext cx="3581098" cy="307777"/>
          </a:xfrm>
          <a:prstGeom prst="rect">
            <a:avLst/>
          </a:prstGeom>
          <a:noFill/>
        </p:spPr>
        <p:txBody>
          <a:bodyPr wrap="square" rtlCol="0">
            <a:spAutoFit/>
          </a:bodyPr>
          <a:lstStyle/>
          <a:p>
            <a:pPr>
              <a:spcAft>
                <a:spcPts val="600"/>
              </a:spcAft>
            </a:pPr>
            <a:r>
              <a:rPr lang="en-US" altLang="en-US" sz="1400" b="1" dirty="0">
                <a:cs typeface="Times New Roman" charset="0"/>
              </a:rPr>
              <a:t>Hearing Type </a:t>
            </a:r>
            <a:r>
              <a:rPr lang="en-US" altLang="en-US" sz="1400" dirty="0">
                <a:cs typeface="Times New Roman" charset="0"/>
              </a:rPr>
              <a:t>is an automatic entry.  </a:t>
            </a:r>
          </a:p>
        </p:txBody>
      </p:sp>
      <p:sp>
        <p:nvSpPr>
          <p:cNvPr id="9" name="TextBox 8">
            <a:extLst>
              <a:ext uri="{FF2B5EF4-FFF2-40B4-BE49-F238E27FC236}">
                <a16:creationId xmlns:a16="http://schemas.microsoft.com/office/drawing/2014/main" id="{B47DDBA3-EB98-43A4-A9C2-1C687AFED3F6}"/>
              </a:ext>
            </a:extLst>
          </p:cNvPr>
          <p:cNvSpPr txBox="1"/>
          <p:nvPr>
            <p:custDataLst>
              <p:tags r:id="rId5"/>
            </p:custDataLst>
          </p:nvPr>
        </p:nvSpPr>
        <p:spPr>
          <a:xfrm>
            <a:off x="457200" y="2643620"/>
            <a:ext cx="4023005" cy="3708708"/>
          </a:xfrm>
          <a:prstGeom prst="rect">
            <a:avLst/>
          </a:prstGeom>
          <a:noFill/>
        </p:spPr>
        <p:txBody>
          <a:bodyPr wrap="square" rtlCol="0">
            <a:spAutoFit/>
          </a:bodyPr>
          <a:lstStyle/>
          <a:p>
            <a:pPr marL="214313" indent="-214313">
              <a:spcAft>
                <a:spcPts val="600"/>
              </a:spcAft>
              <a:buClr>
                <a:schemeClr val="tx1"/>
              </a:buClr>
              <a:buFont typeface="Arial" panose="020B0604020202020204" pitchFamily="34" charset="0"/>
              <a:buChar char="•"/>
            </a:pPr>
            <a:r>
              <a:rPr lang="en-US" altLang="en-US" sz="1400" dirty="0">
                <a:cs typeface="Times New Roman" charset="0"/>
              </a:rPr>
              <a:t>Enter the date the appellant or representative requested the hearing in </a:t>
            </a:r>
            <a:r>
              <a:rPr lang="en-US" altLang="en-US" sz="1400" b="1" dirty="0">
                <a:cs typeface="Times New Roman" charset="0"/>
              </a:rPr>
              <a:t>Date Requested</a:t>
            </a:r>
            <a:r>
              <a:rPr lang="en-US" altLang="en-US" sz="1400" dirty="0">
                <a:cs typeface="Times New Roman" charset="0"/>
              </a:rPr>
              <a:t>.</a:t>
            </a:r>
          </a:p>
          <a:p>
            <a:pPr marL="214313" indent="-214313">
              <a:spcAft>
                <a:spcPts val="600"/>
              </a:spcAft>
              <a:buClr>
                <a:schemeClr val="tx1"/>
              </a:buClr>
              <a:buFont typeface="Arial" panose="020B0604020202020204" pitchFamily="34" charset="0"/>
              <a:buChar char="•"/>
            </a:pPr>
            <a:r>
              <a:rPr lang="en-US" altLang="en-US" sz="1400" dirty="0">
                <a:cs typeface="Times New Roman" charset="0"/>
              </a:rPr>
              <a:t>Enter the DRO/Hearing Officer identification in the appropriate box.</a:t>
            </a:r>
          </a:p>
          <a:p>
            <a:pPr marL="214313" indent="-214313">
              <a:spcAft>
                <a:spcPts val="600"/>
              </a:spcAft>
              <a:buClr>
                <a:schemeClr val="tx1"/>
              </a:buClr>
              <a:buFont typeface="Arial" panose="020B0604020202020204" pitchFamily="34" charset="0"/>
              <a:buChar char="•"/>
            </a:pPr>
            <a:r>
              <a:rPr lang="en-US" altLang="en-US" sz="1400" dirty="0">
                <a:cs typeface="Times New Roman" charset="0"/>
              </a:rPr>
              <a:t>Enter the date the appellant has been scheduled for the hearing in the appropriate box.</a:t>
            </a:r>
          </a:p>
          <a:p>
            <a:pPr marL="214313" indent="-214313">
              <a:spcAft>
                <a:spcPts val="600"/>
              </a:spcAft>
              <a:buClr>
                <a:schemeClr val="tx1"/>
              </a:buClr>
              <a:buFont typeface="Arial" panose="020B0604020202020204" pitchFamily="34" charset="0"/>
              <a:buChar char="•"/>
            </a:pPr>
            <a:r>
              <a:rPr lang="en-US" altLang="en-US" sz="1400" dirty="0">
                <a:cs typeface="Times New Roman" charset="0"/>
              </a:rPr>
              <a:t>Select the disposition of the hearing from the drop-down box.</a:t>
            </a:r>
          </a:p>
          <a:p>
            <a:pPr marL="214313" indent="-214313">
              <a:spcAft>
                <a:spcPts val="600"/>
              </a:spcAft>
              <a:buClr>
                <a:schemeClr val="tx1"/>
              </a:buClr>
              <a:buFont typeface="Arial" panose="020B0604020202020204" pitchFamily="34" charset="0"/>
              <a:buChar char="•"/>
            </a:pPr>
            <a:r>
              <a:rPr lang="en-US" altLang="en-US" sz="1400" dirty="0">
                <a:cs typeface="Times New Roman" charset="0"/>
              </a:rPr>
              <a:t>When a disposition has been selected, the </a:t>
            </a:r>
            <a:r>
              <a:rPr lang="en-US" altLang="en-US" sz="1400" b="1" dirty="0">
                <a:cs typeface="Times New Roman" charset="0"/>
              </a:rPr>
              <a:t>Date Closed </a:t>
            </a:r>
            <a:r>
              <a:rPr lang="en-US" altLang="en-US" sz="1400" dirty="0">
                <a:cs typeface="Times New Roman" charset="0"/>
              </a:rPr>
              <a:t>field will appear to enter the date of the hearing to close the activity.</a:t>
            </a:r>
          </a:p>
          <a:p>
            <a:pPr marL="214313" indent="-214313">
              <a:spcAft>
                <a:spcPts val="600"/>
              </a:spcAft>
              <a:buClr>
                <a:schemeClr val="tx1"/>
              </a:buClr>
              <a:buFont typeface="Arial" panose="020B0604020202020204" pitchFamily="34" charset="0"/>
              <a:buChar char="•"/>
            </a:pPr>
            <a:r>
              <a:rPr lang="en-US" altLang="en-US" sz="1400" dirty="0">
                <a:cs typeface="Times New Roman" charset="0"/>
              </a:rPr>
              <a:t>The </a:t>
            </a:r>
            <a:r>
              <a:rPr lang="en-US" altLang="en-US" sz="1400" b="1" dirty="0">
                <a:cs typeface="Times New Roman" charset="0"/>
              </a:rPr>
              <a:t>Notes</a:t>
            </a:r>
            <a:r>
              <a:rPr lang="en-US" altLang="en-US" sz="1400" dirty="0">
                <a:cs typeface="Times New Roman" charset="0"/>
              </a:rPr>
              <a:t> field is for specific information regarding the characterization of field hearing activity.  </a:t>
            </a:r>
          </a:p>
        </p:txBody>
      </p:sp>
    </p:spTree>
    <p:extLst>
      <p:ext uri="{BB962C8B-B14F-4D97-AF65-F5344CB8AC3E}">
        <p14:creationId xmlns:p14="http://schemas.microsoft.com/office/powerpoint/2010/main" val="3709215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6431" y="2543648"/>
            <a:ext cx="5071138" cy="3847070"/>
          </a:xfrm>
          <a:prstGeom prst="rect">
            <a:avLst/>
          </a:prstGeom>
        </p:spPr>
      </p:pic>
      <p:sp>
        <p:nvSpPr>
          <p:cNvPr id="2" name="Title 1">
            <a:extLst>
              <a:ext uri="{FF2B5EF4-FFF2-40B4-BE49-F238E27FC236}">
                <a16:creationId xmlns:a16="http://schemas.microsoft.com/office/drawing/2014/main" id="{1A88B950-36F0-4E3F-AE36-19EBF7BCA667}"/>
              </a:ext>
            </a:extLst>
          </p:cNvPr>
          <p:cNvSpPr>
            <a:spLocks noGrp="1"/>
          </p:cNvSpPr>
          <p:nvPr>
            <p:ph type="title"/>
            <p:custDataLst>
              <p:tags r:id="rId2"/>
            </p:custDataLst>
          </p:nvPr>
        </p:nvSpPr>
        <p:spPr>
          <a:xfrm>
            <a:off x="0" y="793631"/>
            <a:ext cx="9144000" cy="1086867"/>
          </a:xfrm>
        </p:spPr>
        <p:txBody>
          <a:bodyPr/>
          <a:lstStyle/>
          <a:p>
            <a:r>
              <a:rPr lang="en-US" dirty="0"/>
              <a:t>Remand Reason Tab</a:t>
            </a:r>
          </a:p>
        </p:txBody>
      </p:sp>
      <p:sp>
        <p:nvSpPr>
          <p:cNvPr id="3" name="Content Placeholder 2">
            <a:extLst>
              <a:ext uri="{FF2B5EF4-FFF2-40B4-BE49-F238E27FC236}">
                <a16:creationId xmlns:a16="http://schemas.microsoft.com/office/drawing/2014/main" id="{CA3B84D2-D472-41F4-B765-60C158BBC505}"/>
              </a:ext>
            </a:extLst>
          </p:cNvPr>
          <p:cNvSpPr>
            <a:spLocks noGrp="1"/>
          </p:cNvSpPr>
          <p:nvPr>
            <p:ph idx="1"/>
            <p:custDataLst>
              <p:tags r:id="rId3"/>
            </p:custDataLst>
          </p:nvPr>
        </p:nvSpPr>
        <p:spPr>
          <a:xfrm>
            <a:off x="457200" y="2057400"/>
            <a:ext cx="8229600" cy="3916363"/>
          </a:xfrm>
        </p:spPr>
        <p:txBody>
          <a:bodyPr/>
          <a:lstStyle/>
          <a:p>
            <a:pPr algn="ctr"/>
            <a:r>
              <a:rPr lang="en-US" altLang="en-US" dirty="0">
                <a:cs typeface="Times New Roman" charset="0"/>
              </a:rPr>
              <a:t>Displays all reasons for BVA remand</a:t>
            </a:r>
          </a:p>
          <a:p>
            <a:pPr algn="ctr"/>
            <a:endParaRPr lang="en-US" dirty="0"/>
          </a:p>
        </p:txBody>
      </p:sp>
      <p:sp>
        <p:nvSpPr>
          <p:cNvPr id="8" name="Slide Number Placeholder 7">
            <a:extLst>
              <a:ext uri="{FF2B5EF4-FFF2-40B4-BE49-F238E27FC236}">
                <a16:creationId xmlns:a16="http://schemas.microsoft.com/office/drawing/2014/main" id="{0704E69C-F8AB-413E-8CAE-557FB90CE754}"/>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61</a:t>
            </a:fld>
            <a:endParaRPr lang="en-US" dirty="0"/>
          </a:p>
        </p:txBody>
      </p:sp>
    </p:spTree>
    <p:extLst>
      <p:ext uri="{BB962C8B-B14F-4D97-AF65-F5344CB8AC3E}">
        <p14:creationId xmlns:p14="http://schemas.microsoft.com/office/powerpoint/2010/main" val="2553991834"/>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CA75E-9B33-4DED-94D0-09446A56ADF2}"/>
              </a:ext>
            </a:extLst>
          </p:cNvPr>
          <p:cNvSpPr>
            <a:spLocks noGrp="1"/>
          </p:cNvSpPr>
          <p:nvPr>
            <p:ph idx="1"/>
            <p:custDataLst>
              <p:tags r:id="rId1"/>
            </p:custDataLst>
          </p:nvPr>
        </p:nvSpPr>
        <p:spPr>
          <a:xfrm>
            <a:off x="457200" y="2057400"/>
            <a:ext cx="8229600" cy="3916363"/>
          </a:xfrm>
        </p:spPr>
        <p:txBody>
          <a:bodyPr/>
          <a:lstStyle/>
          <a:p>
            <a:pPr algn="ctr"/>
            <a:r>
              <a:rPr lang="en-US" altLang="en-US" dirty="0">
                <a:cs typeface="Times New Roman" charset="0"/>
              </a:rPr>
              <a:t>Displays incoming and Congressional correspondence requiring additional BVA action.</a:t>
            </a:r>
          </a:p>
          <a:p>
            <a:pPr algn="ct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8599" y="2883698"/>
            <a:ext cx="4306457" cy="3266967"/>
          </a:xfrm>
          <a:prstGeom prst="rect">
            <a:avLst/>
          </a:prstGeom>
        </p:spPr>
      </p:pic>
      <p:sp>
        <p:nvSpPr>
          <p:cNvPr id="2" name="Title 1">
            <a:extLst>
              <a:ext uri="{FF2B5EF4-FFF2-40B4-BE49-F238E27FC236}">
                <a16:creationId xmlns:a16="http://schemas.microsoft.com/office/drawing/2014/main" id="{710B2C5D-EFE6-4468-BCD8-5F9746493761}"/>
              </a:ext>
            </a:extLst>
          </p:cNvPr>
          <p:cNvSpPr>
            <a:spLocks noGrp="1"/>
          </p:cNvSpPr>
          <p:nvPr>
            <p:ph type="title"/>
            <p:custDataLst>
              <p:tags r:id="rId2"/>
            </p:custDataLst>
          </p:nvPr>
        </p:nvSpPr>
        <p:spPr>
          <a:xfrm>
            <a:off x="0" y="793631"/>
            <a:ext cx="9144000" cy="1086867"/>
          </a:xfrm>
        </p:spPr>
        <p:txBody>
          <a:bodyPr/>
          <a:lstStyle/>
          <a:p>
            <a:r>
              <a:rPr lang="en-US" dirty="0"/>
              <a:t>Mail Tab</a:t>
            </a:r>
          </a:p>
        </p:txBody>
      </p:sp>
      <p:sp>
        <p:nvSpPr>
          <p:cNvPr id="10" name="Slide Number Placeholder 9">
            <a:extLst>
              <a:ext uri="{FF2B5EF4-FFF2-40B4-BE49-F238E27FC236}">
                <a16:creationId xmlns:a16="http://schemas.microsoft.com/office/drawing/2014/main" id="{1A041F17-38E1-41B0-9245-0EC0D080AB5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62</a:t>
            </a:fld>
            <a:endParaRPr lang="en-US" dirty="0"/>
          </a:p>
        </p:txBody>
      </p:sp>
      <p:sp>
        <p:nvSpPr>
          <p:cNvPr id="8" name="Rectangle 3"/>
          <p:cNvSpPr txBox="1">
            <a:spLocks noChangeArrowheads="1"/>
          </p:cNvSpPr>
          <p:nvPr>
            <p:custDataLst>
              <p:tags r:id="rId4"/>
            </p:custDataLst>
          </p:nvPr>
        </p:nvSpPr>
        <p:spPr bwMode="auto">
          <a:xfrm>
            <a:off x="433006" y="2883698"/>
            <a:ext cx="2038083" cy="346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600" dirty="0">
                <a:solidFill>
                  <a:schemeClr val="tx1"/>
                </a:solidFill>
                <a:latin typeface="+mj-lt"/>
                <a:cs typeface="Times New Roman" charset="0"/>
              </a:rPr>
              <a:t>Congressional correspondence includes Congressional telephonic inquiries received at BVA and Board-generated Congressional correspondence replies or field-based Congressional correspondence replies.</a:t>
            </a:r>
          </a:p>
        </p:txBody>
      </p:sp>
      <p:sp>
        <p:nvSpPr>
          <p:cNvPr id="9" name="TextBox 8"/>
          <p:cNvSpPr txBox="1"/>
          <p:nvPr>
            <p:custDataLst>
              <p:tags r:id="rId5"/>
            </p:custDataLst>
          </p:nvPr>
        </p:nvSpPr>
        <p:spPr>
          <a:xfrm>
            <a:off x="7015056" y="4861885"/>
            <a:ext cx="1909254" cy="984885"/>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 </a:t>
            </a:r>
            <a:r>
              <a:rPr lang="en-US" sz="1400" dirty="0">
                <a:latin typeface="+mj-lt"/>
                <a:cs typeface="Times New Roman" panose="02020603050405020304" pitchFamily="18" charset="0"/>
              </a:rPr>
              <a:t>Entries are read-only regardless of the status of the appeal.</a:t>
            </a:r>
          </a:p>
        </p:txBody>
      </p:sp>
    </p:spTree>
    <p:extLst>
      <p:ext uri="{BB962C8B-B14F-4D97-AF65-F5344CB8AC3E}">
        <p14:creationId xmlns:p14="http://schemas.microsoft.com/office/powerpoint/2010/main" val="3691878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ED04-E8A1-40B5-984D-E86DBD66FDB9}"/>
              </a:ext>
            </a:extLst>
          </p:cNvPr>
          <p:cNvSpPr>
            <a:spLocks noGrp="1"/>
          </p:cNvSpPr>
          <p:nvPr>
            <p:ph type="title"/>
            <p:custDataLst>
              <p:tags r:id="rId1"/>
            </p:custDataLst>
          </p:nvPr>
        </p:nvSpPr>
        <p:spPr>
          <a:xfrm>
            <a:off x="0" y="793631"/>
            <a:ext cx="9144000" cy="1086867"/>
          </a:xfrm>
        </p:spPr>
        <p:txBody>
          <a:bodyPr/>
          <a:lstStyle/>
          <a:p>
            <a:r>
              <a:rPr lang="en-US" dirty="0"/>
              <a:t>Mail Tab</a:t>
            </a:r>
          </a:p>
        </p:txBody>
      </p:sp>
      <p:sp>
        <p:nvSpPr>
          <p:cNvPr id="3" name="Content Placeholder 2">
            <a:extLst>
              <a:ext uri="{FF2B5EF4-FFF2-40B4-BE49-F238E27FC236}">
                <a16:creationId xmlns:a16="http://schemas.microsoft.com/office/drawing/2014/main" id="{10094B3B-0B14-4EE2-860F-6389EF4DBF49}"/>
              </a:ext>
            </a:extLst>
          </p:cNvPr>
          <p:cNvSpPr>
            <a:spLocks noGrp="1"/>
          </p:cNvSpPr>
          <p:nvPr>
            <p:ph idx="1"/>
            <p:custDataLst>
              <p:tags r:id="rId2"/>
            </p:custDataLst>
          </p:nvPr>
        </p:nvSpPr>
        <p:spPr>
          <a:xfrm>
            <a:off x="457200" y="2057400"/>
            <a:ext cx="8229600" cy="3916363"/>
          </a:xfrm>
        </p:spPr>
        <p:txBody>
          <a:bodyPr/>
          <a:lstStyle/>
          <a:p>
            <a:r>
              <a:rPr lang="en-US" altLang="en-US" dirty="0"/>
              <a:t>The screen will display five originating sources: </a:t>
            </a:r>
          </a:p>
          <a:p>
            <a:endParaRPr lang="en-US" dirty="0"/>
          </a:p>
        </p:txBody>
      </p:sp>
      <p:sp>
        <p:nvSpPr>
          <p:cNvPr id="4" name="Slide Number Placeholder 3">
            <a:extLst>
              <a:ext uri="{FF2B5EF4-FFF2-40B4-BE49-F238E27FC236}">
                <a16:creationId xmlns:a16="http://schemas.microsoft.com/office/drawing/2014/main" id="{7919B026-B200-4E95-9EF8-C3600F77DF16}"/>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63</a:t>
            </a:fld>
            <a:endParaRPr lang="en-US" dirty="0"/>
          </a:p>
        </p:txBody>
      </p:sp>
      <p:sp>
        <p:nvSpPr>
          <p:cNvPr id="8" name="TextBox 7">
            <a:extLst>
              <a:ext uri="{FF2B5EF4-FFF2-40B4-BE49-F238E27FC236}">
                <a16:creationId xmlns:a16="http://schemas.microsoft.com/office/drawing/2014/main" id="{8CF997E7-58B7-4585-9567-15B2FDD78871}"/>
              </a:ext>
            </a:extLst>
          </p:cNvPr>
          <p:cNvSpPr txBox="1"/>
          <p:nvPr>
            <p:custDataLst>
              <p:tags r:id="rId4"/>
            </p:custDataLst>
          </p:nvPr>
        </p:nvSpPr>
        <p:spPr>
          <a:xfrm>
            <a:off x="457200" y="2440606"/>
            <a:ext cx="7934633" cy="2554545"/>
          </a:xfrm>
          <a:prstGeom prst="rect">
            <a:avLst/>
          </a:prstGeom>
          <a:noFill/>
        </p:spPr>
        <p:txBody>
          <a:bodyPr wrap="square" rtlCol="0">
            <a:spAutoFit/>
          </a:bodyPr>
          <a:lstStyle/>
          <a:p>
            <a:pPr marL="685800" lvl="1" indent="-342900">
              <a:spcAft>
                <a:spcPts val="600"/>
              </a:spcAft>
              <a:buClr>
                <a:schemeClr val="tx1"/>
              </a:buClr>
              <a:buFont typeface="+mj-lt"/>
              <a:buAutoNum type="arabicPeriod"/>
            </a:pPr>
            <a:r>
              <a:rPr lang="en-US" altLang="en-US" sz="2000" dirty="0">
                <a:latin typeface="+mj-lt"/>
                <a:cs typeface="Times New Roman" panose="02020603050405020304" pitchFamily="18" charset="0"/>
              </a:rPr>
              <a:t>correspondence received at BVA via U.S. Postal Service,</a:t>
            </a:r>
          </a:p>
          <a:p>
            <a:pPr marL="685800" lvl="1" indent="-342900">
              <a:spcAft>
                <a:spcPts val="600"/>
              </a:spcAft>
              <a:buClr>
                <a:schemeClr val="tx1"/>
              </a:buClr>
              <a:buFont typeface="+mj-lt"/>
              <a:buAutoNum type="arabicPeriod"/>
            </a:pPr>
            <a:r>
              <a:rPr lang="en-US" altLang="en-US" sz="2000" dirty="0">
                <a:latin typeface="+mj-lt"/>
                <a:cs typeface="Times New Roman" panose="02020603050405020304" pitchFamily="18" charset="0"/>
              </a:rPr>
              <a:t>correspondence received at BVA via fax,</a:t>
            </a:r>
          </a:p>
          <a:p>
            <a:pPr marL="685800" lvl="1" indent="-342900">
              <a:spcAft>
                <a:spcPts val="600"/>
              </a:spcAft>
              <a:buClr>
                <a:schemeClr val="tx1"/>
              </a:buClr>
              <a:buFont typeface="+mj-lt"/>
              <a:buAutoNum type="arabicPeriod"/>
            </a:pPr>
            <a:r>
              <a:rPr lang="en-US" altLang="en-US" sz="2000" dirty="0">
                <a:latin typeface="+mj-lt"/>
                <a:cs typeface="Times New Roman" panose="02020603050405020304" pitchFamily="18" charset="0"/>
              </a:rPr>
              <a:t>Congressional telephonic inquiries,</a:t>
            </a:r>
          </a:p>
          <a:p>
            <a:pPr marL="685800" lvl="1" indent="-342900">
              <a:spcAft>
                <a:spcPts val="600"/>
              </a:spcAft>
              <a:buClr>
                <a:schemeClr val="tx1"/>
              </a:buClr>
              <a:buFont typeface="+mj-lt"/>
              <a:buAutoNum type="arabicPeriod"/>
            </a:pPr>
            <a:r>
              <a:rPr lang="en-US" altLang="en-US" sz="2000" dirty="0">
                <a:latin typeface="+mj-lt"/>
                <a:cs typeface="Times New Roman" panose="02020603050405020304" pitchFamily="18" charset="0"/>
              </a:rPr>
              <a:t>correspondence received at BVA via interoffice referral by the RO or documentation in the claims folder requiring BVA action, and</a:t>
            </a:r>
          </a:p>
          <a:p>
            <a:pPr marL="685800" lvl="1" indent="-342900">
              <a:spcAft>
                <a:spcPts val="600"/>
              </a:spcAft>
              <a:buClr>
                <a:schemeClr val="tx1"/>
              </a:buClr>
              <a:buFont typeface="+mj-lt"/>
              <a:buAutoNum type="arabicPeriod"/>
            </a:pPr>
            <a:r>
              <a:rPr lang="en-US" altLang="en-US" sz="2000" dirty="0">
                <a:latin typeface="+mj-lt"/>
                <a:cs typeface="Times New Roman" panose="02020603050405020304" pitchFamily="18" charset="0"/>
              </a:rPr>
              <a:t>correspondence received from the White House.  </a:t>
            </a:r>
          </a:p>
        </p:txBody>
      </p:sp>
      <p:sp>
        <p:nvSpPr>
          <p:cNvPr id="9" name="TextBox 8">
            <a:extLst>
              <a:ext uri="{FF2B5EF4-FFF2-40B4-BE49-F238E27FC236}">
                <a16:creationId xmlns:a16="http://schemas.microsoft.com/office/drawing/2014/main" id="{CB398B11-1D9B-4BA6-8C18-00378809C413}"/>
              </a:ext>
            </a:extLst>
          </p:cNvPr>
          <p:cNvSpPr txBox="1"/>
          <p:nvPr>
            <p:custDataLst>
              <p:tags r:id="rId5"/>
            </p:custDataLst>
          </p:nvPr>
        </p:nvSpPr>
        <p:spPr>
          <a:xfrm>
            <a:off x="511277" y="5172053"/>
            <a:ext cx="7993626" cy="677108"/>
          </a:xfrm>
          <a:prstGeom prst="rect">
            <a:avLst/>
          </a:prstGeom>
          <a:noFill/>
        </p:spPr>
        <p:txBody>
          <a:bodyPr wrap="square" rtlCol="0">
            <a:spAutoFit/>
          </a:bodyPr>
          <a:lstStyle/>
          <a:p>
            <a:pPr>
              <a:spcAft>
                <a:spcPts val="600"/>
              </a:spcAft>
            </a:pPr>
            <a:r>
              <a:rPr lang="en-US" altLang="en-US" sz="2000" b="1" dirty="0"/>
              <a:t>Note</a:t>
            </a:r>
            <a:r>
              <a:rPr lang="en-US" altLang="en-US" sz="2000" dirty="0"/>
              <a:t>: </a:t>
            </a:r>
            <a:r>
              <a:rPr lang="en-US" altLang="en-US" dirty="0"/>
              <a:t>This tab displays correspondence and telephonic Congressional inquiries received at BVA only. It is read-only.  </a:t>
            </a:r>
          </a:p>
        </p:txBody>
      </p:sp>
    </p:spTree>
    <p:extLst>
      <p:ext uri="{BB962C8B-B14F-4D97-AF65-F5344CB8AC3E}">
        <p14:creationId xmlns:p14="http://schemas.microsoft.com/office/powerpoint/2010/main" val="1324144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804B-4044-4C09-A972-45E66D695BF8}"/>
              </a:ext>
            </a:extLst>
          </p:cNvPr>
          <p:cNvSpPr>
            <a:spLocks noGrp="1"/>
          </p:cNvSpPr>
          <p:nvPr>
            <p:ph type="title"/>
            <p:custDataLst>
              <p:tags r:id="rId1"/>
            </p:custDataLst>
          </p:nvPr>
        </p:nvSpPr>
        <p:spPr>
          <a:xfrm>
            <a:off x="0" y="793631"/>
            <a:ext cx="9144000" cy="1086867"/>
          </a:xfrm>
        </p:spPr>
        <p:txBody>
          <a:bodyPr/>
          <a:lstStyle/>
          <a:p>
            <a:r>
              <a:rPr lang="en-US" dirty="0"/>
              <a:t>Attorney Fee Tab</a:t>
            </a:r>
          </a:p>
        </p:txBody>
      </p:sp>
      <p:sp>
        <p:nvSpPr>
          <p:cNvPr id="3" name="Content Placeholder 2">
            <a:extLst>
              <a:ext uri="{FF2B5EF4-FFF2-40B4-BE49-F238E27FC236}">
                <a16:creationId xmlns:a16="http://schemas.microsoft.com/office/drawing/2014/main" id="{F86C1AE5-FC69-4A71-B2B7-C858F6E305AE}"/>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Displays attorney fee agreement data entered by the Board’s Attorney Fee Office.</a:t>
            </a:r>
            <a:endParaRPr lang="en-US" altLang="en-US" sz="2400" dirty="0">
              <a:cs typeface="Times New Roman" charset="0"/>
            </a:endParaRPr>
          </a:p>
          <a:p>
            <a:pPr algn="ctr"/>
            <a:endParaRPr lang="en-US" dirty="0"/>
          </a:p>
        </p:txBody>
      </p:sp>
      <p:sp>
        <p:nvSpPr>
          <p:cNvPr id="11" name="Slide Number Placeholder 10">
            <a:extLst>
              <a:ext uri="{FF2B5EF4-FFF2-40B4-BE49-F238E27FC236}">
                <a16:creationId xmlns:a16="http://schemas.microsoft.com/office/drawing/2014/main" id="{FBDDEB72-D5A8-4F14-B6FE-353207E060F1}"/>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64</a:t>
            </a:fld>
            <a:endParaRPr lang="en-US" dirty="0"/>
          </a:p>
        </p:txBody>
      </p:sp>
      <p:sp>
        <p:nvSpPr>
          <p:cNvPr id="7" name="Rectangle 3"/>
          <p:cNvSpPr txBox="1">
            <a:spLocks noChangeArrowheads="1"/>
          </p:cNvSpPr>
          <p:nvPr>
            <p:custDataLst>
              <p:tags r:id="rId4"/>
            </p:custDataLst>
          </p:nvPr>
        </p:nvSpPr>
        <p:spPr bwMode="auto">
          <a:xfrm>
            <a:off x="-36394" y="1701841"/>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lnSpcReduction="100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endParaRPr lang="en-US" altLang="en-US" sz="2000" dirty="0">
              <a:solidFill>
                <a:schemeClr val="tx1"/>
              </a:solidFill>
              <a:latin typeface="+mj-lt"/>
              <a:cs typeface="Times New Roman" charset="0"/>
            </a:endParaRPr>
          </a:p>
        </p:txBody>
      </p:sp>
      <p:sp>
        <p:nvSpPr>
          <p:cNvPr id="8" name="Rectangle 3"/>
          <p:cNvSpPr txBox="1">
            <a:spLocks noChangeArrowheads="1"/>
          </p:cNvSpPr>
          <p:nvPr>
            <p:custDataLst>
              <p:tags r:id="rId5"/>
            </p:custDataLst>
          </p:nvPr>
        </p:nvSpPr>
        <p:spPr bwMode="auto">
          <a:xfrm>
            <a:off x="460120" y="2947576"/>
            <a:ext cx="1952113" cy="368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dirty="0">
                <a:solidFill>
                  <a:schemeClr val="tx1"/>
                </a:solidFill>
                <a:latin typeface="+mj-lt"/>
                <a:cs typeface="Times New Roman" charset="0"/>
              </a:rPr>
              <a:t>Attorney Fee Coordinators can access fee agreement information via VACOLS and determine whether a fee agreement in a claims folder is the same one that BVA has, thereby eliminating the necessity of e-mail requests to the Board. </a:t>
            </a:r>
          </a:p>
        </p:txBody>
      </p:sp>
      <p:sp>
        <p:nvSpPr>
          <p:cNvPr id="9" name="Rectangle 3"/>
          <p:cNvSpPr txBox="1">
            <a:spLocks noChangeArrowheads="1"/>
          </p:cNvSpPr>
          <p:nvPr>
            <p:custDataLst>
              <p:tags r:id="rId6"/>
            </p:custDataLst>
          </p:nvPr>
        </p:nvSpPr>
        <p:spPr bwMode="auto">
          <a:xfrm>
            <a:off x="6789657" y="2788708"/>
            <a:ext cx="2034659" cy="202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dirty="0">
                <a:solidFill>
                  <a:schemeClr val="tx1"/>
                </a:solidFill>
                <a:latin typeface="+mj-lt"/>
                <a:cs typeface="Times New Roman" charset="0"/>
              </a:rPr>
              <a:t>The Board's Attorney Fee Office received over 1,500 such queries from ROs in 2002. This approach dramatically reduces the number of e-mail queries.</a:t>
            </a:r>
          </a:p>
        </p:txBody>
      </p:sp>
      <p:sp>
        <p:nvSpPr>
          <p:cNvPr id="10" name="TextBox 9"/>
          <p:cNvSpPr txBox="1"/>
          <p:nvPr>
            <p:custDataLst>
              <p:tags r:id="rId7"/>
            </p:custDataLst>
          </p:nvPr>
        </p:nvSpPr>
        <p:spPr>
          <a:xfrm>
            <a:off x="6789657" y="4579002"/>
            <a:ext cx="2180432" cy="1631216"/>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 </a:t>
            </a:r>
            <a:r>
              <a:rPr lang="en-US" sz="1400" dirty="0">
                <a:latin typeface="+mj-lt"/>
                <a:cs typeface="Times New Roman" panose="02020603050405020304" pitchFamily="18" charset="0"/>
              </a:rPr>
              <a:t>Attorney fee agreement identifiers are on this tab and a scanned copy of the agreement can be viewed from the </a:t>
            </a:r>
            <a:r>
              <a:rPr lang="en-US" sz="1400" b="1" dirty="0">
                <a:latin typeface="+mj-lt"/>
                <a:cs typeface="Times New Roman" panose="02020603050405020304" pitchFamily="18" charset="0"/>
              </a:rPr>
              <a:t>Attachments</a:t>
            </a:r>
            <a:r>
              <a:rPr lang="en-US" sz="1400" dirty="0">
                <a:latin typeface="+mj-lt"/>
                <a:cs typeface="Times New Roman" panose="02020603050405020304" pitchFamily="18" charset="0"/>
              </a:rPr>
              <a:t> tab.</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613" y="2911552"/>
            <a:ext cx="4155985" cy="3152817"/>
          </a:xfrm>
          <a:prstGeom prst="rect">
            <a:avLst/>
          </a:prstGeom>
        </p:spPr>
      </p:pic>
    </p:spTree>
    <p:extLst>
      <p:ext uri="{BB962C8B-B14F-4D97-AF65-F5344CB8AC3E}">
        <p14:creationId xmlns:p14="http://schemas.microsoft.com/office/powerpoint/2010/main" val="2420897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468" y="2820167"/>
            <a:ext cx="4571064" cy="3467704"/>
          </a:xfrm>
          <a:prstGeom prst="rect">
            <a:avLst/>
          </a:prstGeom>
        </p:spPr>
      </p:pic>
      <p:sp>
        <p:nvSpPr>
          <p:cNvPr id="2" name="Title 1">
            <a:extLst>
              <a:ext uri="{FF2B5EF4-FFF2-40B4-BE49-F238E27FC236}">
                <a16:creationId xmlns:a16="http://schemas.microsoft.com/office/drawing/2014/main" id="{8502AFF2-3280-4202-8D6A-33CBD1663ECC}"/>
              </a:ext>
            </a:extLst>
          </p:cNvPr>
          <p:cNvSpPr>
            <a:spLocks noGrp="1"/>
          </p:cNvSpPr>
          <p:nvPr>
            <p:ph type="title"/>
            <p:custDataLst>
              <p:tags r:id="rId1"/>
            </p:custDataLst>
          </p:nvPr>
        </p:nvSpPr>
        <p:spPr>
          <a:xfrm>
            <a:off x="0" y="793631"/>
            <a:ext cx="9144000" cy="1086867"/>
          </a:xfrm>
        </p:spPr>
        <p:txBody>
          <a:bodyPr/>
          <a:lstStyle/>
          <a:p>
            <a:r>
              <a:rPr lang="en-US" dirty="0"/>
              <a:t>Other Docs Tab</a:t>
            </a:r>
          </a:p>
        </p:txBody>
      </p:sp>
      <p:sp>
        <p:nvSpPr>
          <p:cNvPr id="3" name="Content Placeholder 2">
            <a:extLst>
              <a:ext uri="{FF2B5EF4-FFF2-40B4-BE49-F238E27FC236}">
                <a16:creationId xmlns:a16="http://schemas.microsoft.com/office/drawing/2014/main" id="{0AADF7B3-E519-4862-99EF-16EA0F0C80DE}"/>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Displays a read-only screen reflecting a records inventory of other records accompanying a claims folder while under BVA custody.</a:t>
            </a:r>
            <a:endParaRPr lang="en-US" altLang="en-US" sz="2800" dirty="0">
              <a:cs typeface="Times New Roman" charset="0"/>
            </a:endParaRPr>
          </a:p>
          <a:p>
            <a:pPr algn="ctr"/>
            <a:endParaRPr lang="en-US" dirty="0"/>
          </a:p>
        </p:txBody>
      </p:sp>
      <p:sp>
        <p:nvSpPr>
          <p:cNvPr id="8" name="Slide Number Placeholder 7">
            <a:extLst>
              <a:ext uri="{FF2B5EF4-FFF2-40B4-BE49-F238E27FC236}">
                <a16:creationId xmlns:a16="http://schemas.microsoft.com/office/drawing/2014/main" id="{514B86CB-5D97-4DA2-9C34-F891ED43BD7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65</a:t>
            </a:fld>
            <a:endParaRPr lang="en-US" dirty="0"/>
          </a:p>
        </p:txBody>
      </p:sp>
    </p:spTree>
    <p:extLst>
      <p:ext uri="{BB962C8B-B14F-4D97-AF65-F5344CB8AC3E}">
        <p14:creationId xmlns:p14="http://schemas.microsoft.com/office/powerpoint/2010/main" val="1683457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2DA2C-CD12-4BFC-9876-C8CB3D566B87}"/>
              </a:ext>
            </a:extLst>
          </p:cNvPr>
          <p:cNvSpPr>
            <a:spLocks noGrp="1"/>
          </p:cNvSpPr>
          <p:nvPr>
            <p:ph idx="1"/>
            <p:custDataLst>
              <p:tags r:id="rId1"/>
            </p:custDataLst>
          </p:nvPr>
        </p:nvSpPr>
        <p:spPr>
          <a:xfrm>
            <a:off x="457200" y="2057400"/>
            <a:ext cx="8229600" cy="3916363"/>
          </a:xfrm>
        </p:spPr>
        <p:txBody>
          <a:bodyPr/>
          <a:lstStyle/>
          <a:p>
            <a:pPr algn="ctr"/>
            <a:r>
              <a:rPr lang="en-US" altLang="en-US" dirty="0">
                <a:cs typeface="Times New Roman" charset="0"/>
              </a:rPr>
              <a:t>Displays information entered by BVA staff when a BVA decision has been appealed to CAVC and a decision rendered.</a:t>
            </a:r>
            <a:endParaRPr lang="en-US" altLang="en-US" sz="2800" dirty="0">
              <a:cs typeface="Times New Roman" charset="0"/>
            </a:endParaRPr>
          </a:p>
          <a:p>
            <a:pPr algn="ctr"/>
            <a:endParaRPr lang="en-US"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3002" y="2832674"/>
            <a:ext cx="4199050" cy="3185487"/>
          </a:xfrm>
          <a:prstGeom prst="rect">
            <a:avLst/>
          </a:prstGeom>
        </p:spPr>
      </p:pic>
      <p:sp>
        <p:nvSpPr>
          <p:cNvPr id="2" name="Title 1">
            <a:extLst>
              <a:ext uri="{FF2B5EF4-FFF2-40B4-BE49-F238E27FC236}">
                <a16:creationId xmlns:a16="http://schemas.microsoft.com/office/drawing/2014/main" id="{D7E0A46E-A360-49A5-A4FB-0C55A8E633DD}"/>
              </a:ext>
            </a:extLst>
          </p:cNvPr>
          <p:cNvSpPr>
            <a:spLocks noGrp="1"/>
          </p:cNvSpPr>
          <p:nvPr>
            <p:ph type="title"/>
            <p:custDataLst>
              <p:tags r:id="rId2"/>
            </p:custDataLst>
          </p:nvPr>
        </p:nvSpPr>
        <p:spPr>
          <a:xfrm>
            <a:off x="0" y="793631"/>
            <a:ext cx="9144000" cy="1086867"/>
          </a:xfrm>
        </p:spPr>
        <p:txBody>
          <a:bodyPr/>
          <a:lstStyle/>
          <a:p>
            <a:r>
              <a:rPr lang="en-US" dirty="0"/>
              <a:t>CAVC Tab</a:t>
            </a:r>
          </a:p>
        </p:txBody>
      </p:sp>
      <p:sp>
        <p:nvSpPr>
          <p:cNvPr id="11" name="Slide Number Placeholder 10">
            <a:extLst>
              <a:ext uri="{FF2B5EF4-FFF2-40B4-BE49-F238E27FC236}">
                <a16:creationId xmlns:a16="http://schemas.microsoft.com/office/drawing/2014/main" id="{6B14C1AB-38EB-45FD-8111-3B7E96D86E57}"/>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66</a:t>
            </a:fld>
            <a:endParaRPr lang="en-US" dirty="0"/>
          </a:p>
        </p:txBody>
      </p:sp>
      <p:sp>
        <p:nvSpPr>
          <p:cNvPr id="8" name="Rectangle 3"/>
          <p:cNvSpPr txBox="1">
            <a:spLocks noChangeArrowheads="1"/>
          </p:cNvSpPr>
          <p:nvPr>
            <p:custDataLst>
              <p:tags r:id="rId4"/>
            </p:custDataLst>
          </p:nvPr>
        </p:nvSpPr>
        <p:spPr bwMode="auto">
          <a:xfrm>
            <a:off x="412140" y="2953164"/>
            <a:ext cx="1964410" cy="123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dirty="0">
                <a:solidFill>
                  <a:schemeClr val="tx1"/>
                </a:solidFill>
                <a:latin typeface="+mj-lt"/>
                <a:cs typeface="Times New Roman" charset="0"/>
              </a:rPr>
              <a:t>The CAVC decision is identified on the CAVC tab by: </a:t>
            </a:r>
          </a:p>
        </p:txBody>
      </p:sp>
      <p:sp>
        <p:nvSpPr>
          <p:cNvPr id="9" name="Rectangle 3"/>
          <p:cNvSpPr txBox="1">
            <a:spLocks noChangeArrowheads="1"/>
          </p:cNvSpPr>
          <p:nvPr>
            <p:custDataLst>
              <p:tags r:id="rId5"/>
            </p:custDataLst>
          </p:nvPr>
        </p:nvSpPr>
        <p:spPr bwMode="auto">
          <a:xfrm>
            <a:off x="6590580" y="2920829"/>
            <a:ext cx="2217243" cy="95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dirty="0">
                <a:solidFill>
                  <a:schemeClr val="tx1"/>
                </a:solidFill>
                <a:latin typeface="+mj-lt"/>
                <a:cs typeface="Times New Roman" charset="0"/>
              </a:rPr>
              <a:t>Entry of dates on the </a:t>
            </a:r>
            <a:r>
              <a:rPr lang="en-US" altLang="en-US" sz="1400" b="1" dirty="0">
                <a:solidFill>
                  <a:schemeClr val="tx1"/>
                </a:solidFill>
                <a:latin typeface="+mj-lt"/>
                <a:cs typeface="Times New Roman" charset="0"/>
              </a:rPr>
              <a:t>CAVC</a:t>
            </a:r>
            <a:r>
              <a:rPr lang="en-US" altLang="en-US" sz="1400" dirty="0">
                <a:solidFill>
                  <a:schemeClr val="tx1"/>
                </a:solidFill>
                <a:latin typeface="+mj-lt"/>
                <a:cs typeface="Times New Roman" charset="0"/>
              </a:rPr>
              <a:t> tab is of record on two occasions:  </a:t>
            </a:r>
          </a:p>
        </p:txBody>
      </p:sp>
      <p:pic>
        <p:nvPicPr>
          <p:cNvPr id="10" name="Picture 9"/>
          <p:cNvPicPr>
            <a:picLocks noChangeAspect="1"/>
          </p:cNvPicPr>
          <p:nvPr/>
        </p:nvPicPr>
        <p:blipFill rotWithShape="1">
          <a:blip r:embed="rId10">
            <a:extLst>
              <a:ext uri="{28A0092B-C50C-407E-A947-70E740481C1C}">
                <a14:useLocalDpi xmlns:a14="http://schemas.microsoft.com/office/drawing/2010/main" val="0"/>
              </a:ext>
            </a:extLst>
          </a:blip>
          <a:srcRect l="922" t="7142" r="1155" b="2421"/>
          <a:stretch/>
        </p:blipFill>
        <p:spPr>
          <a:xfrm>
            <a:off x="2391530" y="3756136"/>
            <a:ext cx="3741723" cy="1826970"/>
          </a:xfrm>
          <a:prstGeom prst="rect">
            <a:avLst/>
          </a:prstGeom>
        </p:spPr>
      </p:pic>
      <p:sp>
        <p:nvSpPr>
          <p:cNvPr id="12" name="TextBox 11">
            <a:extLst>
              <a:ext uri="{FF2B5EF4-FFF2-40B4-BE49-F238E27FC236}">
                <a16:creationId xmlns:a16="http://schemas.microsoft.com/office/drawing/2014/main" id="{20D3F4E1-39D7-4908-8AEB-21C5932D0BDA}"/>
              </a:ext>
            </a:extLst>
          </p:cNvPr>
          <p:cNvSpPr txBox="1"/>
          <p:nvPr>
            <p:custDataLst>
              <p:tags r:id="rId6"/>
            </p:custDataLst>
          </p:nvPr>
        </p:nvSpPr>
        <p:spPr>
          <a:xfrm>
            <a:off x="468794" y="3667869"/>
            <a:ext cx="1814208" cy="1754326"/>
          </a:xfrm>
          <a:prstGeom prst="rect">
            <a:avLst/>
          </a:prstGeom>
          <a:noFill/>
        </p:spPr>
        <p:txBody>
          <a:bodyPr wrap="square" rtlCol="0">
            <a:spAutoFit/>
          </a:bodyPr>
          <a:lstStyle/>
          <a:p>
            <a:pPr marL="342900" indent="-217885">
              <a:spcAft>
                <a:spcPts val="600"/>
              </a:spcAft>
              <a:buClr>
                <a:schemeClr val="tx1"/>
              </a:buClr>
              <a:buAutoNum type="arabicParenR"/>
            </a:pPr>
            <a:r>
              <a:rPr lang="en-US" altLang="en-US" sz="1400" dirty="0">
                <a:cs typeface="Times New Roman" charset="0"/>
              </a:rPr>
              <a:t>remanded to BVA,</a:t>
            </a:r>
          </a:p>
          <a:p>
            <a:pPr marL="342900" indent="-217885">
              <a:spcAft>
                <a:spcPts val="600"/>
              </a:spcAft>
              <a:buClr>
                <a:schemeClr val="tx1"/>
              </a:buClr>
              <a:buAutoNum type="arabicParenR"/>
            </a:pPr>
            <a:r>
              <a:rPr lang="en-US" altLang="en-US" sz="1400" dirty="0">
                <a:cs typeface="Times New Roman" charset="0"/>
              </a:rPr>
              <a:t>vacated due to the appellant's death, or</a:t>
            </a:r>
          </a:p>
          <a:p>
            <a:pPr marL="342900" indent="-217885">
              <a:spcAft>
                <a:spcPts val="600"/>
              </a:spcAft>
              <a:buClr>
                <a:schemeClr val="tx1"/>
              </a:buClr>
              <a:buAutoNum type="arabicParenR"/>
            </a:pPr>
            <a:r>
              <a:rPr lang="en-US" altLang="en-US" sz="1400" dirty="0">
                <a:cs typeface="Times New Roman" charset="0"/>
              </a:rPr>
              <a:t>reversed by CAVC.  </a:t>
            </a:r>
          </a:p>
        </p:txBody>
      </p:sp>
      <p:sp>
        <p:nvSpPr>
          <p:cNvPr id="13" name="TextBox 12">
            <a:extLst>
              <a:ext uri="{FF2B5EF4-FFF2-40B4-BE49-F238E27FC236}">
                <a16:creationId xmlns:a16="http://schemas.microsoft.com/office/drawing/2014/main" id="{FEEF5B57-D391-4EB9-9886-12D69B3E8696}"/>
              </a:ext>
            </a:extLst>
          </p:cNvPr>
          <p:cNvSpPr txBox="1"/>
          <p:nvPr>
            <p:custDataLst>
              <p:tags r:id="rId7"/>
            </p:custDataLst>
          </p:nvPr>
        </p:nvSpPr>
        <p:spPr>
          <a:xfrm>
            <a:off x="6419077" y="3667869"/>
            <a:ext cx="2560250" cy="2754600"/>
          </a:xfrm>
          <a:prstGeom prst="rect">
            <a:avLst/>
          </a:prstGeom>
          <a:noFill/>
        </p:spPr>
        <p:txBody>
          <a:bodyPr wrap="square" rtlCol="0">
            <a:spAutoFit/>
          </a:bodyPr>
          <a:lstStyle/>
          <a:p>
            <a:pPr marL="342900" indent="-217885">
              <a:spcAft>
                <a:spcPts val="600"/>
              </a:spcAft>
              <a:buClr>
                <a:schemeClr val="tx1"/>
              </a:buClr>
              <a:buFont typeface="+mj-lt"/>
              <a:buAutoNum type="arabicParenR"/>
            </a:pPr>
            <a:r>
              <a:rPr lang="en-US" altLang="en-US" sz="1400" dirty="0">
                <a:cs typeface="Times New Roman" charset="0"/>
              </a:rPr>
              <a:t>When BVA receives notice, via OGC, BVA staff will create a new record reflecting a status of </a:t>
            </a:r>
            <a:r>
              <a:rPr lang="en-US" altLang="en-US" sz="1400" b="1" dirty="0">
                <a:cs typeface="Times New Roman" charset="0"/>
              </a:rPr>
              <a:t>CAV</a:t>
            </a:r>
            <a:r>
              <a:rPr lang="en-US" altLang="en-US" sz="1400" dirty="0">
                <a:cs typeface="Times New Roman" charset="0"/>
              </a:rPr>
              <a:t> and a type action </a:t>
            </a:r>
            <a:r>
              <a:rPr lang="en-US" altLang="en-US" sz="1400" b="1" dirty="0">
                <a:cs typeface="Times New Roman" charset="0"/>
              </a:rPr>
              <a:t>7</a:t>
            </a:r>
            <a:r>
              <a:rPr lang="en-US" altLang="en-US" sz="1400" dirty="0">
                <a:cs typeface="Times New Roman" charset="0"/>
              </a:rPr>
              <a:t> (Court Remand).</a:t>
            </a:r>
          </a:p>
          <a:p>
            <a:pPr marL="342900" indent="-217885">
              <a:spcAft>
                <a:spcPts val="600"/>
              </a:spcAft>
              <a:buClr>
                <a:schemeClr val="tx1"/>
              </a:buClr>
              <a:buFont typeface="+mj-lt"/>
              <a:buAutoNum type="arabicParenR"/>
            </a:pPr>
            <a:r>
              <a:rPr lang="en-US" altLang="en-US" sz="1400" dirty="0">
                <a:cs typeface="Times New Roman" charset="0"/>
              </a:rPr>
              <a:t>When a case returns to BVA’s docket and custody as a type action </a:t>
            </a:r>
            <a:r>
              <a:rPr lang="en-US" altLang="en-US" sz="1400" b="1" dirty="0">
                <a:cs typeface="Times New Roman" charset="0"/>
              </a:rPr>
              <a:t>7</a:t>
            </a:r>
            <a:r>
              <a:rPr lang="en-US" altLang="en-US" sz="1400" dirty="0">
                <a:cs typeface="Times New Roman" charset="0"/>
              </a:rPr>
              <a:t>, the </a:t>
            </a:r>
            <a:r>
              <a:rPr lang="en-US" altLang="en-US" sz="1400" b="1" dirty="0">
                <a:cs typeface="Times New Roman" charset="0"/>
              </a:rPr>
              <a:t>CAV</a:t>
            </a:r>
            <a:r>
              <a:rPr lang="en-US" altLang="en-US" sz="1400" dirty="0">
                <a:cs typeface="Times New Roman" charset="0"/>
              </a:rPr>
              <a:t> status record is converted to an </a:t>
            </a:r>
            <a:r>
              <a:rPr lang="en-US" altLang="en-US" sz="1400" b="1" dirty="0">
                <a:cs typeface="Times New Roman" charset="0"/>
              </a:rPr>
              <a:t>Active</a:t>
            </a:r>
            <a:r>
              <a:rPr lang="en-US" altLang="en-US" sz="1400" dirty="0">
                <a:cs typeface="Times New Roman" charset="0"/>
              </a:rPr>
              <a:t> record. </a:t>
            </a:r>
          </a:p>
        </p:txBody>
      </p:sp>
    </p:spTree>
    <p:extLst>
      <p:ext uri="{BB962C8B-B14F-4D97-AF65-F5344CB8AC3E}">
        <p14:creationId xmlns:p14="http://schemas.microsoft.com/office/powerpoint/2010/main" val="2721860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3B6A-8D30-4F0C-8BED-DA440C06513B}"/>
              </a:ext>
            </a:extLst>
          </p:cNvPr>
          <p:cNvSpPr>
            <a:spLocks noGrp="1"/>
          </p:cNvSpPr>
          <p:nvPr>
            <p:ph type="title"/>
            <p:custDataLst>
              <p:tags r:id="rId1"/>
            </p:custDataLst>
          </p:nvPr>
        </p:nvSpPr>
        <p:spPr>
          <a:xfrm>
            <a:off x="0" y="793631"/>
            <a:ext cx="9144000" cy="671375"/>
          </a:xfrm>
        </p:spPr>
        <p:txBody>
          <a:bodyPr/>
          <a:lstStyle/>
          <a:p>
            <a:r>
              <a:rPr lang="en-US" dirty="0"/>
              <a:t>CAVC Tab</a:t>
            </a:r>
          </a:p>
        </p:txBody>
      </p:sp>
      <p:sp>
        <p:nvSpPr>
          <p:cNvPr id="7" name="Rectangle 3"/>
          <p:cNvSpPr txBox="1">
            <a:spLocks noChangeArrowheads="1"/>
          </p:cNvSpPr>
          <p:nvPr>
            <p:custDataLst>
              <p:tags r:id="rId2"/>
            </p:custDataLst>
          </p:nvPr>
        </p:nvSpPr>
        <p:spPr bwMode="auto">
          <a:xfrm>
            <a:off x="451555" y="1741766"/>
            <a:ext cx="8240890" cy="45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marL="233363" indent="-233363" algn="l">
              <a:spcBef>
                <a:spcPts val="0"/>
              </a:spcBef>
              <a:spcAft>
                <a:spcPts val="600"/>
              </a:spcAft>
              <a:buClr>
                <a:schemeClr val="tx1"/>
              </a:buClr>
              <a:buFont typeface="Arial" panose="020B0604020202020204" pitchFamily="34" charset="0"/>
              <a:buChar char="•"/>
            </a:pPr>
            <a:r>
              <a:rPr lang="en-US" altLang="en-US" sz="1900" b="1" dirty="0">
                <a:solidFill>
                  <a:schemeClr val="tx1"/>
                </a:solidFill>
                <a:latin typeface="+mj-lt"/>
              </a:rPr>
              <a:t>Court Disposition </a:t>
            </a:r>
            <a:r>
              <a:rPr lang="en-US" altLang="en-US" sz="1900" dirty="0">
                <a:solidFill>
                  <a:schemeClr val="tx1"/>
                </a:solidFill>
                <a:latin typeface="+mj-lt"/>
              </a:rPr>
              <a:t>field</a:t>
            </a:r>
            <a:r>
              <a:rPr lang="en-US" altLang="en-US" sz="1900" b="1" dirty="0">
                <a:solidFill>
                  <a:schemeClr val="tx1"/>
                </a:solidFill>
                <a:latin typeface="+mj-lt"/>
              </a:rPr>
              <a:t> </a:t>
            </a:r>
            <a:r>
              <a:rPr lang="en-US" altLang="en-US" sz="1900" dirty="0">
                <a:solidFill>
                  <a:schemeClr val="tx1"/>
                </a:solidFill>
                <a:latin typeface="+mj-lt"/>
              </a:rPr>
              <a:t>reflects the Court’s decision.</a:t>
            </a:r>
          </a:p>
          <a:p>
            <a:pPr marL="233363" indent="-233363" algn="l">
              <a:spcBef>
                <a:spcPts val="0"/>
              </a:spcBef>
              <a:spcAft>
                <a:spcPts val="600"/>
              </a:spcAft>
              <a:buClr>
                <a:schemeClr val="tx1"/>
              </a:buClr>
              <a:buFont typeface="Arial" panose="020B0604020202020204" pitchFamily="34" charset="0"/>
              <a:buChar char="•"/>
            </a:pPr>
            <a:r>
              <a:rPr lang="en-US" altLang="en-US" sz="1900" b="1" dirty="0">
                <a:solidFill>
                  <a:schemeClr val="tx1"/>
                </a:solidFill>
                <a:latin typeface="+mj-lt"/>
              </a:rPr>
              <a:t>90 day letter </a:t>
            </a:r>
            <a:r>
              <a:rPr lang="en-US" altLang="en-US" sz="1900" dirty="0">
                <a:solidFill>
                  <a:schemeClr val="tx1"/>
                </a:solidFill>
                <a:latin typeface="+mj-lt"/>
              </a:rPr>
              <a:t>radio buttons reflect if a Litigation Support-initiated solicitation letter has been dispatched. If </a:t>
            </a:r>
            <a:r>
              <a:rPr lang="en-US" altLang="en-US" sz="1900" b="1" dirty="0">
                <a:solidFill>
                  <a:schemeClr val="tx1"/>
                </a:solidFill>
                <a:latin typeface="+mj-lt"/>
              </a:rPr>
              <a:t>Yes</a:t>
            </a:r>
            <a:r>
              <a:rPr lang="en-US" altLang="en-US" sz="1900" dirty="0">
                <a:solidFill>
                  <a:schemeClr val="tx1"/>
                </a:solidFill>
                <a:latin typeface="+mj-lt"/>
              </a:rPr>
              <a:t>, the Active Court Remand record will have the letter attached.</a:t>
            </a:r>
          </a:p>
          <a:p>
            <a:pPr marL="233363" indent="-233363" algn="l">
              <a:spcBef>
                <a:spcPts val="0"/>
              </a:spcBef>
              <a:spcAft>
                <a:spcPts val="600"/>
              </a:spcAft>
              <a:buClr>
                <a:schemeClr val="tx1"/>
              </a:buClr>
              <a:buFont typeface="Arial" panose="020B0604020202020204" pitchFamily="34" charset="0"/>
              <a:buChar char="•"/>
            </a:pPr>
            <a:r>
              <a:rPr lang="en-US" altLang="en-US" sz="1900" b="1" dirty="0">
                <a:solidFill>
                  <a:schemeClr val="tx1"/>
                </a:solidFill>
                <a:latin typeface="+mj-lt"/>
              </a:rPr>
              <a:t>Federal Circuit Stay </a:t>
            </a:r>
            <a:r>
              <a:rPr lang="en-US" altLang="en-US" sz="1900" dirty="0">
                <a:solidFill>
                  <a:schemeClr val="tx1"/>
                </a:solidFill>
                <a:latin typeface="+mj-lt"/>
              </a:rPr>
              <a:t>radio buttons indicate whether the Court's decision has been appealed to the Federal Circuit. If </a:t>
            </a:r>
            <a:r>
              <a:rPr lang="en-US" altLang="en-US" sz="1900" b="1" dirty="0">
                <a:solidFill>
                  <a:schemeClr val="tx1"/>
                </a:solidFill>
                <a:latin typeface="+mj-lt"/>
              </a:rPr>
              <a:t>Yes</a:t>
            </a:r>
            <a:r>
              <a:rPr lang="en-US" altLang="en-US" sz="1900" dirty="0">
                <a:solidFill>
                  <a:schemeClr val="tx1"/>
                </a:solidFill>
                <a:latin typeface="+mj-lt"/>
              </a:rPr>
              <a:t>, BVA cannot proceed until the appeal to the Federal Circuit terminates.</a:t>
            </a:r>
          </a:p>
          <a:p>
            <a:pPr marL="233363" indent="-233363" algn="l">
              <a:spcBef>
                <a:spcPts val="0"/>
              </a:spcBef>
              <a:spcAft>
                <a:spcPts val="600"/>
              </a:spcAft>
              <a:buClr>
                <a:schemeClr val="tx1"/>
              </a:buClr>
              <a:buFont typeface="Arial" panose="020B0604020202020204" pitchFamily="34" charset="0"/>
              <a:buChar char="•"/>
            </a:pPr>
            <a:r>
              <a:rPr lang="en-US" altLang="en-US" sz="1900" b="1" dirty="0">
                <a:solidFill>
                  <a:schemeClr val="tx1"/>
                </a:solidFill>
                <a:latin typeface="+mj-lt"/>
              </a:rPr>
              <a:t>Claims Folder Location </a:t>
            </a:r>
            <a:r>
              <a:rPr lang="en-US" altLang="en-US" sz="1900" dirty="0">
                <a:solidFill>
                  <a:schemeClr val="tx1"/>
                </a:solidFill>
                <a:latin typeface="+mj-lt"/>
              </a:rPr>
              <a:t>radio buttons reflect the location of the records. The records may be located at the RO, Group VII (OGC), or at BVA.</a:t>
            </a:r>
          </a:p>
          <a:p>
            <a:pPr marL="233363" indent="-233363" algn="l">
              <a:spcBef>
                <a:spcPts val="0"/>
              </a:spcBef>
              <a:spcAft>
                <a:spcPts val="600"/>
              </a:spcAft>
              <a:buClr>
                <a:schemeClr val="tx1"/>
              </a:buClr>
              <a:buFont typeface="Arial" panose="020B0604020202020204" pitchFamily="34" charset="0"/>
              <a:buChar char="•"/>
            </a:pPr>
            <a:r>
              <a:rPr lang="en-US" altLang="en-US" sz="1900" b="1" dirty="0">
                <a:solidFill>
                  <a:schemeClr val="tx1"/>
                </a:solidFill>
                <a:latin typeface="+mj-lt"/>
              </a:rPr>
              <a:t>Board Members </a:t>
            </a:r>
            <a:r>
              <a:rPr lang="en-US" altLang="en-US" sz="1900" dirty="0">
                <a:solidFill>
                  <a:schemeClr val="tx1"/>
                </a:solidFill>
                <a:latin typeface="+mj-lt"/>
              </a:rPr>
              <a:t>field reflects the identification number of the Board Judge who denied the appeal now appealed to the Court.</a:t>
            </a:r>
          </a:p>
          <a:p>
            <a:pPr marL="233363" indent="-233363" algn="l">
              <a:spcBef>
                <a:spcPts val="0"/>
              </a:spcBef>
              <a:spcAft>
                <a:spcPts val="600"/>
              </a:spcAft>
              <a:buClr>
                <a:schemeClr val="tx1"/>
              </a:buClr>
              <a:buFont typeface="Arial" panose="020B0604020202020204" pitchFamily="34" charset="0"/>
              <a:buChar char="•"/>
            </a:pPr>
            <a:r>
              <a:rPr lang="en-US" altLang="en-US" sz="1900" b="1" dirty="0">
                <a:solidFill>
                  <a:schemeClr val="tx1"/>
                </a:solidFill>
                <a:latin typeface="+mj-lt"/>
              </a:rPr>
              <a:t>More Than 3 </a:t>
            </a:r>
            <a:r>
              <a:rPr lang="en-US" altLang="en-US" sz="1900" dirty="0">
                <a:solidFill>
                  <a:schemeClr val="tx1"/>
                </a:solidFill>
                <a:latin typeface="+mj-lt"/>
              </a:rPr>
              <a:t>box reflects whether there were more than three signatory Board Judges to a Board decision.</a:t>
            </a:r>
          </a:p>
        </p:txBody>
      </p:sp>
      <p:sp>
        <p:nvSpPr>
          <p:cNvPr id="4" name="Slide Number Placeholder 3">
            <a:extLst>
              <a:ext uri="{FF2B5EF4-FFF2-40B4-BE49-F238E27FC236}">
                <a16:creationId xmlns:a16="http://schemas.microsoft.com/office/drawing/2014/main" id="{E23CB9B0-D52A-42FB-A321-E0B0405B1F4B}"/>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67</a:t>
            </a:fld>
            <a:endParaRPr lang="en-US" dirty="0"/>
          </a:p>
        </p:txBody>
      </p:sp>
    </p:spTree>
    <p:extLst>
      <p:ext uri="{BB962C8B-B14F-4D97-AF65-F5344CB8AC3E}">
        <p14:creationId xmlns:p14="http://schemas.microsoft.com/office/powerpoint/2010/main" val="2217069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658C-1CA5-4BDF-AB43-77C4BF47A3EA}"/>
              </a:ext>
            </a:extLst>
          </p:cNvPr>
          <p:cNvSpPr>
            <a:spLocks noGrp="1"/>
          </p:cNvSpPr>
          <p:nvPr>
            <p:ph type="title"/>
            <p:custDataLst>
              <p:tags r:id="rId1"/>
            </p:custDataLst>
          </p:nvPr>
        </p:nvSpPr>
        <p:spPr>
          <a:xfrm>
            <a:off x="0" y="793631"/>
            <a:ext cx="9144000" cy="720537"/>
          </a:xfrm>
        </p:spPr>
        <p:txBody>
          <a:bodyPr/>
          <a:lstStyle/>
          <a:p>
            <a:r>
              <a:rPr lang="en-US" dirty="0"/>
              <a:t>CAVC Tab</a:t>
            </a:r>
          </a:p>
        </p:txBody>
      </p:sp>
      <p:sp>
        <p:nvSpPr>
          <p:cNvPr id="7" name="Rectangle 3"/>
          <p:cNvSpPr txBox="1">
            <a:spLocks noChangeArrowheads="1"/>
          </p:cNvSpPr>
          <p:nvPr>
            <p:custDataLst>
              <p:tags r:id="rId2"/>
            </p:custDataLst>
          </p:nvPr>
        </p:nvSpPr>
        <p:spPr bwMode="auto">
          <a:xfrm>
            <a:off x="470491" y="1940544"/>
            <a:ext cx="8540603" cy="39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marL="233363" indent="-233363" algn="l">
              <a:spcBef>
                <a:spcPts val="0"/>
              </a:spcBef>
              <a:spcAft>
                <a:spcPts val="600"/>
              </a:spcAft>
              <a:buClr>
                <a:schemeClr val="tx1"/>
              </a:buClr>
              <a:buFont typeface="Arial" panose="020B0604020202020204" pitchFamily="34" charset="0"/>
              <a:buChar char="•"/>
            </a:pPr>
            <a:r>
              <a:rPr lang="en-US" altLang="en-US" sz="1800" b="1" dirty="0">
                <a:solidFill>
                  <a:schemeClr val="tx1"/>
                </a:solidFill>
                <a:latin typeface="+mj-lt"/>
              </a:rPr>
              <a:t>Judgment Date </a:t>
            </a:r>
            <a:r>
              <a:rPr lang="en-US" altLang="en-US" sz="1800" dirty="0">
                <a:solidFill>
                  <a:schemeClr val="tx1"/>
                </a:solidFill>
                <a:latin typeface="+mj-lt"/>
              </a:rPr>
              <a:t>field reflects the date the Court entered its judgment.</a:t>
            </a:r>
          </a:p>
          <a:p>
            <a:pPr lvl="1" indent="-223838" algn="l">
              <a:spcBef>
                <a:spcPts val="0"/>
              </a:spcBef>
              <a:spcAft>
                <a:spcPts val="600"/>
              </a:spcAft>
              <a:buClr>
                <a:schemeClr val="tx1"/>
              </a:buClr>
              <a:buFont typeface="Arial" panose="020B0604020202020204" pitchFamily="34" charset="0"/>
              <a:buChar char="•"/>
            </a:pPr>
            <a:r>
              <a:rPr lang="en-US" altLang="en-US" sz="1600" dirty="0">
                <a:solidFill>
                  <a:schemeClr val="tx1"/>
                </a:solidFill>
                <a:latin typeface="+mj-lt"/>
                <a:cs typeface="Times New Roman" panose="02020603050405020304" pitchFamily="18" charset="0"/>
              </a:rPr>
              <a:t>Judgments are issues 21 days after the Court's decision unless post-decision motions are filed.</a:t>
            </a:r>
          </a:p>
          <a:p>
            <a:pPr lvl="1" indent="-223838" algn="l">
              <a:spcBef>
                <a:spcPts val="0"/>
              </a:spcBef>
              <a:spcAft>
                <a:spcPts val="600"/>
              </a:spcAft>
              <a:buClr>
                <a:schemeClr val="tx1"/>
              </a:buClr>
              <a:buFont typeface="Arial" panose="020B0604020202020204" pitchFamily="34" charset="0"/>
              <a:buChar char="•"/>
            </a:pPr>
            <a:r>
              <a:rPr lang="en-US" altLang="en-US" sz="1600" dirty="0">
                <a:solidFill>
                  <a:schemeClr val="tx1"/>
                </a:solidFill>
                <a:latin typeface="+mj-lt"/>
                <a:cs typeface="Times New Roman" panose="02020603050405020304" pitchFamily="18" charset="0"/>
              </a:rPr>
              <a:t>During that 21-day period, motions for reconsideration and for hearing can be filed.</a:t>
            </a:r>
          </a:p>
          <a:p>
            <a:pPr lvl="1" indent="-223838" algn="l">
              <a:spcBef>
                <a:spcPts val="0"/>
              </a:spcBef>
              <a:spcAft>
                <a:spcPts val="600"/>
              </a:spcAft>
              <a:buClr>
                <a:schemeClr val="tx1"/>
              </a:buClr>
              <a:buFont typeface="Arial" panose="020B0604020202020204" pitchFamily="34" charset="0"/>
              <a:buChar char="•"/>
            </a:pPr>
            <a:r>
              <a:rPr lang="en-US" altLang="en-US" sz="1600" dirty="0">
                <a:solidFill>
                  <a:schemeClr val="tx1"/>
                </a:solidFill>
                <a:latin typeface="+mj-lt"/>
                <a:cs typeface="Times New Roman" panose="02020603050405020304" pitchFamily="18" charset="0"/>
              </a:rPr>
              <a:t>The Litigation Support staff in the Appellate Group does not dispatch a solicitation letter (the 90-day letter) until after judgment has issued.</a:t>
            </a:r>
          </a:p>
          <a:p>
            <a:pPr marL="233363" indent="-233363" algn="l">
              <a:spcBef>
                <a:spcPts val="0"/>
              </a:spcBef>
              <a:spcAft>
                <a:spcPts val="600"/>
              </a:spcAft>
              <a:buClr>
                <a:schemeClr val="tx1"/>
              </a:buClr>
              <a:buFont typeface="Arial" panose="020B0604020202020204" pitchFamily="34" charset="0"/>
              <a:buChar char="•"/>
            </a:pPr>
            <a:r>
              <a:rPr lang="en-US" altLang="en-US" sz="1800" b="1" dirty="0">
                <a:solidFill>
                  <a:schemeClr val="tx1"/>
                </a:solidFill>
                <a:latin typeface="+mj-lt"/>
              </a:rPr>
              <a:t>Mandate Date </a:t>
            </a:r>
            <a:r>
              <a:rPr lang="en-US" altLang="en-US" sz="1800" dirty="0">
                <a:solidFill>
                  <a:schemeClr val="tx1"/>
                </a:solidFill>
                <a:latin typeface="+mj-lt"/>
              </a:rPr>
              <a:t>field reflects the date the Court transfers jurisdiction.</a:t>
            </a:r>
          </a:p>
          <a:p>
            <a:pPr lvl="1" indent="-223838" algn="l">
              <a:spcBef>
                <a:spcPts val="0"/>
              </a:spcBef>
              <a:spcAft>
                <a:spcPts val="600"/>
              </a:spcAft>
              <a:buClr>
                <a:schemeClr val="tx1"/>
              </a:buClr>
              <a:buFont typeface="Arial" panose="020B0604020202020204" pitchFamily="34" charset="0"/>
              <a:buChar char="•"/>
            </a:pPr>
            <a:r>
              <a:rPr lang="en-US" altLang="en-US" sz="1600" dirty="0">
                <a:solidFill>
                  <a:schemeClr val="tx1"/>
                </a:solidFill>
                <a:latin typeface="+mj-lt"/>
                <a:cs typeface="Times New Roman" panose="02020603050405020304" pitchFamily="18" charset="0"/>
              </a:rPr>
              <a:t>The mandate date is entered 60 days after the judgment.</a:t>
            </a:r>
          </a:p>
          <a:p>
            <a:pPr lvl="1" indent="-223838" algn="l">
              <a:spcBef>
                <a:spcPts val="0"/>
              </a:spcBef>
              <a:spcAft>
                <a:spcPts val="600"/>
              </a:spcAft>
              <a:buClr>
                <a:schemeClr val="tx1"/>
              </a:buClr>
              <a:buFont typeface="Arial" panose="020B0604020202020204" pitchFamily="34" charset="0"/>
              <a:buChar char="•"/>
            </a:pPr>
            <a:r>
              <a:rPr lang="en-US" altLang="en-US" sz="1600" dirty="0">
                <a:solidFill>
                  <a:schemeClr val="tx1"/>
                </a:solidFill>
                <a:latin typeface="+mj-lt"/>
                <a:cs typeface="Times New Roman" panose="02020603050405020304" pitchFamily="18" charset="0"/>
              </a:rPr>
              <a:t>During that period, a discontented party can appeal to the Federal Circuit Court.</a:t>
            </a:r>
          </a:p>
          <a:p>
            <a:pPr lvl="1" indent="-223838" algn="l">
              <a:spcBef>
                <a:spcPts val="0"/>
              </a:spcBef>
              <a:spcAft>
                <a:spcPts val="600"/>
              </a:spcAft>
              <a:buClr>
                <a:schemeClr val="tx1"/>
              </a:buClr>
              <a:buFont typeface="Arial" panose="020B0604020202020204" pitchFamily="34" charset="0"/>
              <a:buChar char="•"/>
            </a:pPr>
            <a:r>
              <a:rPr lang="en-US" altLang="en-US" sz="1600" dirty="0">
                <a:solidFill>
                  <a:schemeClr val="tx1"/>
                </a:solidFill>
                <a:latin typeface="+mj-lt"/>
                <a:cs typeface="Times New Roman" panose="02020603050405020304" pitchFamily="18" charset="0"/>
              </a:rPr>
              <a:t>If an appeal is not taken, the mandate is entered in the field and jurisdiction is transferred to BVA.</a:t>
            </a:r>
          </a:p>
          <a:p>
            <a:pPr marL="233363" indent="-233363" algn="l">
              <a:spcBef>
                <a:spcPts val="0"/>
              </a:spcBef>
              <a:spcAft>
                <a:spcPts val="600"/>
              </a:spcAft>
              <a:buClr>
                <a:schemeClr val="tx1"/>
              </a:buClr>
              <a:buFont typeface="Arial" panose="020B0604020202020204" pitchFamily="34" charset="0"/>
              <a:buChar char="•"/>
            </a:pPr>
            <a:r>
              <a:rPr lang="en-US" altLang="en-US" sz="1800" b="1" dirty="0">
                <a:solidFill>
                  <a:schemeClr val="tx1"/>
                </a:solidFill>
                <a:latin typeface="+mj-lt"/>
              </a:rPr>
              <a:t>Comments</a:t>
            </a:r>
            <a:r>
              <a:rPr lang="en-US" altLang="en-US" sz="1800" dirty="0">
                <a:solidFill>
                  <a:schemeClr val="tx1"/>
                </a:solidFill>
                <a:latin typeface="+mj-lt"/>
              </a:rPr>
              <a:t> window is an open text space for the Litigation Support staff to enter such things as the type of letters dispatched.</a:t>
            </a:r>
          </a:p>
        </p:txBody>
      </p:sp>
      <p:sp>
        <p:nvSpPr>
          <p:cNvPr id="4" name="Slide Number Placeholder 3">
            <a:extLst>
              <a:ext uri="{FF2B5EF4-FFF2-40B4-BE49-F238E27FC236}">
                <a16:creationId xmlns:a16="http://schemas.microsoft.com/office/drawing/2014/main" id="{18F54EA0-080A-4CD9-876F-84109E3E817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68</a:t>
            </a:fld>
            <a:endParaRPr lang="en-US" dirty="0"/>
          </a:p>
        </p:txBody>
      </p:sp>
    </p:spTree>
    <p:extLst>
      <p:ext uri="{BB962C8B-B14F-4D97-AF65-F5344CB8AC3E}">
        <p14:creationId xmlns:p14="http://schemas.microsoft.com/office/powerpoint/2010/main" val="3445222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6930" y="2543898"/>
            <a:ext cx="4397180" cy="3335792"/>
          </a:xfrm>
          <a:prstGeom prst="rect">
            <a:avLst/>
          </a:prstGeom>
        </p:spPr>
      </p:pic>
      <p:sp>
        <p:nvSpPr>
          <p:cNvPr id="2" name="Title 1">
            <a:extLst>
              <a:ext uri="{FF2B5EF4-FFF2-40B4-BE49-F238E27FC236}">
                <a16:creationId xmlns:a16="http://schemas.microsoft.com/office/drawing/2014/main" id="{00A88008-98E0-4137-9839-11091C3AEB78}"/>
              </a:ext>
            </a:extLst>
          </p:cNvPr>
          <p:cNvSpPr>
            <a:spLocks noGrp="1"/>
          </p:cNvSpPr>
          <p:nvPr>
            <p:ph type="title"/>
            <p:custDataLst>
              <p:tags r:id="rId1"/>
            </p:custDataLst>
          </p:nvPr>
        </p:nvSpPr>
        <p:spPr>
          <a:xfrm>
            <a:off x="0" y="793631"/>
            <a:ext cx="9144000" cy="1086867"/>
          </a:xfrm>
        </p:spPr>
        <p:txBody>
          <a:bodyPr/>
          <a:lstStyle/>
          <a:p>
            <a:r>
              <a:rPr lang="en-US" dirty="0"/>
              <a:t>Motion Tab</a:t>
            </a:r>
          </a:p>
        </p:txBody>
      </p:sp>
      <p:sp>
        <p:nvSpPr>
          <p:cNvPr id="3" name="Content Placeholder 2">
            <a:extLst>
              <a:ext uri="{FF2B5EF4-FFF2-40B4-BE49-F238E27FC236}">
                <a16:creationId xmlns:a16="http://schemas.microsoft.com/office/drawing/2014/main" id="{DF9A41AC-22FF-4CD9-9AF0-05D3F34E6221}"/>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A temporary status record.</a:t>
            </a:r>
          </a:p>
          <a:p>
            <a:pPr algn="ctr"/>
            <a:endParaRPr lang="en-US" dirty="0"/>
          </a:p>
        </p:txBody>
      </p:sp>
      <p:sp>
        <p:nvSpPr>
          <p:cNvPr id="10" name="Slide Number Placeholder 9">
            <a:extLst>
              <a:ext uri="{FF2B5EF4-FFF2-40B4-BE49-F238E27FC236}">
                <a16:creationId xmlns:a16="http://schemas.microsoft.com/office/drawing/2014/main" id="{70E2339C-F5D5-40A4-A79C-49D0F52FB57F}"/>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69</a:t>
            </a:fld>
            <a:endParaRPr lang="en-US" dirty="0"/>
          </a:p>
        </p:txBody>
      </p:sp>
      <p:sp>
        <p:nvSpPr>
          <p:cNvPr id="8" name="Rectangle 3"/>
          <p:cNvSpPr txBox="1">
            <a:spLocks noChangeArrowheads="1"/>
          </p:cNvSpPr>
          <p:nvPr>
            <p:custDataLst>
              <p:tags r:id="rId4"/>
            </p:custDataLst>
          </p:nvPr>
        </p:nvSpPr>
        <p:spPr bwMode="auto">
          <a:xfrm>
            <a:off x="457200" y="2594414"/>
            <a:ext cx="2103690" cy="189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dirty="0">
                <a:solidFill>
                  <a:schemeClr val="tx1"/>
                </a:solidFill>
                <a:latin typeface="+mj-lt"/>
                <a:cs typeface="Times New Roman" charset="0"/>
              </a:rPr>
              <a:t>For the Board to retain a fair share productivity indication.</a:t>
            </a:r>
          </a:p>
        </p:txBody>
      </p:sp>
      <p:sp>
        <p:nvSpPr>
          <p:cNvPr id="9" name="Rectangle 3"/>
          <p:cNvSpPr txBox="1">
            <a:spLocks noChangeArrowheads="1"/>
          </p:cNvSpPr>
          <p:nvPr>
            <p:custDataLst>
              <p:tags r:id="rId5"/>
            </p:custDataLst>
          </p:nvPr>
        </p:nvSpPr>
        <p:spPr bwMode="auto">
          <a:xfrm>
            <a:off x="6961148" y="2594414"/>
            <a:ext cx="2073349" cy="303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dirty="0">
                <a:solidFill>
                  <a:schemeClr val="tx1"/>
                </a:solidFill>
                <a:latin typeface="+mj-lt"/>
                <a:cs typeface="Times New Roman" charset="0"/>
              </a:rPr>
              <a:t>An electronic identifier for a motion for reconsideration pursuant to 38 CFR 20.1000.</a:t>
            </a:r>
            <a:endParaRPr lang="en-US" altLang="en-US" sz="3000" dirty="0">
              <a:solidFill>
                <a:schemeClr val="tx1"/>
              </a:solidFill>
              <a:latin typeface="+mj-lt"/>
              <a:cs typeface="Times New Roman" charset="0"/>
            </a:endParaRPr>
          </a:p>
        </p:txBody>
      </p:sp>
    </p:spTree>
    <p:extLst>
      <p:ext uri="{BB962C8B-B14F-4D97-AF65-F5344CB8AC3E}">
        <p14:creationId xmlns:p14="http://schemas.microsoft.com/office/powerpoint/2010/main" val="62501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9267" y="2545231"/>
            <a:ext cx="4845465" cy="3086100"/>
          </a:xfrm>
          <a:prstGeom prst="rect">
            <a:avLst/>
          </a:prstGeom>
        </p:spPr>
      </p:pic>
      <p:sp>
        <p:nvSpPr>
          <p:cNvPr id="2" name="Title 1">
            <a:extLst>
              <a:ext uri="{FF2B5EF4-FFF2-40B4-BE49-F238E27FC236}">
                <a16:creationId xmlns:a16="http://schemas.microsoft.com/office/drawing/2014/main" id="{9D4935C6-4F35-4725-A051-6C0D9E49BDF6}"/>
              </a:ext>
            </a:extLst>
          </p:cNvPr>
          <p:cNvSpPr>
            <a:spLocks noGrp="1"/>
          </p:cNvSpPr>
          <p:nvPr>
            <p:ph type="title"/>
            <p:custDataLst>
              <p:tags r:id="rId1"/>
            </p:custDataLst>
          </p:nvPr>
        </p:nvSpPr>
        <p:spPr>
          <a:xfrm>
            <a:off x="0" y="793631"/>
            <a:ext cx="9144000" cy="1086867"/>
          </a:xfrm>
        </p:spPr>
        <p:txBody>
          <a:bodyPr/>
          <a:lstStyle/>
          <a:p>
            <a:r>
              <a:rPr lang="en-US" dirty="0"/>
              <a:t>Update Appeal Button</a:t>
            </a:r>
          </a:p>
        </p:txBody>
      </p:sp>
      <p:sp>
        <p:nvSpPr>
          <p:cNvPr id="3" name="Content Placeholder 2">
            <a:extLst>
              <a:ext uri="{FF2B5EF4-FFF2-40B4-BE49-F238E27FC236}">
                <a16:creationId xmlns:a16="http://schemas.microsoft.com/office/drawing/2014/main" id="{3C3D399B-A6B6-4414-ABCE-A318CBA54DED}"/>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To update any records still in your custody.</a:t>
            </a:r>
          </a:p>
        </p:txBody>
      </p:sp>
      <p:sp>
        <p:nvSpPr>
          <p:cNvPr id="10" name="Slide Number Placeholder 9">
            <a:extLst>
              <a:ext uri="{FF2B5EF4-FFF2-40B4-BE49-F238E27FC236}">
                <a16:creationId xmlns:a16="http://schemas.microsoft.com/office/drawing/2014/main" id="{0EA6B805-9E09-4E81-A6A1-D0C95FDABF36}"/>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7</a:t>
            </a:fld>
            <a:endParaRPr lang="en-US" dirty="0"/>
          </a:p>
        </p:txBody>
      </p:sp>
      <p:sp>
        <p:nvSpPr>
          <p:cNvPr id="8" name="Rectangle 3"/>
          <p:cNvSpPr txBox="1">
            <a:spLocks noChangeArrowheads="1"/>
          </p:cNvSpPr>
          <p:nvPr>
            <p:custDataLst>
              <p:tags r:id="rId4"/>
            </p:custDataLst>
          </p:nvPr>
        </p:nvSpPr>
        <p:spPr bwMode="auto">
          <a:xfrm>
            <a:off x="434662" y="2595894"/>
            <a:ext cx="1714606" cy="361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dirty="0">
                <a:solidFill>
                  <a:schemeClr val="tx1"/>
                </a:solidFill>
                <a:latin typeface="+mj-lt"/>
                <a:cs typeface="Times New Roman" charset="0"/>
              </a:rPr>
              <a:t>You can enter the information concerning the type of BVA hearing requested and also indicate Travel Board readiness.</a:t>
            </a:r>
          </a:p>
          <a:p>
            <a:pPr algn="l">
              <a:spcBef>
                <a:spcPts val="0"/>
              </a:spcBef>
              <a:spcAft>
                <a:spcPts val="600"/>
              </a:spcAft>
            </a:pPr>
            <a:r>
              <a:rPr lang="en-US" altLang="en-US" sz="1400" dirty="0">
                <a:solidFill>
                  <a:schemeClr val="tx1"/>
                </a:solidFill>
                <a:latin typeface="+mj-lt"/>
                <a:cs typeface="Times New Roman" charset="0"/>
              </a:rPr>
              <a:t>If the appellant has opted for a Video hearing, and has signed a waiver for a Video hearing in lieu of a Travel Board hearing, click on the Video button. </a:t>
            </a:r>
          </a:p>
        </p:txBody>
      </p:sp>
      <p:sp>
        <p:nvSpPr>
          <p:cNvPr id="9" name="Rectangle 3"/>
          <p:cNvSpPr txBox="1">
            <a:spLocks noChangeArrowheads="1"/>
          </p:cNvSpPr>
          <p:nvPr>
            <p:custDataLst>
              <p:tags r:id="rId5"/>
            </p:custDataLst>
          </p:nvPr>
        </p:nvSpPr>
        <p:spPr bwMode="auto">
          <a:xfrm>
            <a:off x="7162822" y="2594414"/>
            <a:ext cx="1856246" cy="303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dirty="0">
                <a:solidFill>
                  <a:schemeClr val="tx1"/>
                </a:solidFill>
                <a:latin typeface="+mj-lt"/>
                <a:cs typeface="Times New Roman" charset="0"/>
              </a:rPr>
              <a:t>You can also make changes to the appellant information, address, or representative, and key in evidentiary dates such as the SOC, SSOC, or Form 9.</a:t>
            </a:r>
          </a:p>
          <a:p>
            <a:pPr algn="l">
              <a:spcBef>
                <a:spcPts val="0"/>
              </a:spcBef>
              <a:spcAft>
                <a:spcPts val="600"/>
              </a:spcAft>
            </a:pPr>
            <a:r>
              <a:rPr lang="en-US" altLang="en-US" sz="1400" dirty="0">
                <a:solidFill>
                  <a:schemeClr val="tx1"/>
                </a:solidFill>
                <a:latin typeface="+mj-lt"/>
                <a:cs typeface="Times New Roman" charset="0"/>
              </a:rPr>
              <a:t>When the Form 9 date has been entered in the database, the appeal is assigned a docket.</a:t>
            </a:r>
          </a:p>
        </p:txBody>
      </p:sp>
    </p:spTree>
    <p:extLst>
      <p:ext uri="{BB962C8B-B14F-4D97-AF65-F5344CB8AC3E}">
        <p14:creationId xmlns:p14="http://schemas.microsoft.com/office/powerpoint/2010/main" val="1314494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custDataLst>
              <p:tags r:id="rId1"/>
            </p:custDataLst>
          </p:nvPr>
        </p:nvSpPr>
        <p:spPr bwMode="auto">
          <a:xfrm>
            <a:off x="477370" y="1659106"/>
            <a:ext cx="8209430" cy="1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endParaRPr lang="en-US" altLang="en-US" sz="1900" dirty="0">
              <a:solidFill>
                <a:schemeClr val="tx1"/>
              </a:solidFill>
              <a:latin typeface="+mj-lt"/>
              <a:cs typeface="Times New Roman" charset="0"/>
            </a:endParaRPr>
          </a:p>
        </p:txBody>
      </p:sp>
      <p:sp>
        <p:nvSpPr>
          <p:cNvPr id="2" name="Title 1">
            <a:extLst>
              <a:ext uri="{FF2B5EF4-FFF2-40B4-BE49-F238E27FC236}">
                <a16:creationId xmlns:a16="http://schemas.microsoft.com/office/drawing/2014/main" id="{835B75CB-584D-44F0-9FA4-C8935C17F110}"/>
              </a:ext>
            </a:extLst>
          </p:cNvPr>
          <p:cNvSpPr>
            <a:spLocks noGrp="1"/>
          </p:cNvSpPr>
          <p:nvPr>
            <p:ph type="title"/>
            <p:custDataLst>
              <p:tags r:id="rId2"/>
            </p:custDataLst>
          </p:nvPr>
        </p:nvSpPr>
        <p:spPr>
          <a:xfrm>
            <a:off x="0" y="793631"/>
            <a:ext cx="9144000" cy="1086867"/>
          </a:xfrm>
        </p:spPr>
        <p:txBody>
          <a:bodyPr/>
          <a:lstStyle/>
          <a:p>
            <a:r>
              <a:rPr lang="en-US" dirty="0"/>
              <a:t>38 CFR 20.1000</a:t>
            </a:r>
          </a:p>
        </p:txBody>
      </p:sp>
      <p:sp>
        <p:nvSpPr>
          <p:cNvPr id="3" name="Content Placeholder 2">
            <a:extLst>
              <a:ext uri="{FF2B5EF4-FFF2-40B4-BE49-F238E27FC236}">
                <a16:creationId xmlns:a16="http://schemas.microsoft.com/office/drawing/2014/main" id="{02D8864F-51F5-48A9-A77A-8308394BBFFB}"/>
              </a:ext>
            </a:extLst>
          </p:cNvPr>
          <p:cNvSpPr>
            <a:spLocks noGrp="1"/>
          </p:cNvSpPr>
          <p:nvPr>
            <p:ph idx="1"/>
            <p:custDataLst>
              <p:tags r:id="rId3"/>
            </p:custDataLst>
          </p:nvPr>
        </p:nvSpPr>
        <p:spPr>
          <a:xfrm>
            <a:off x="457200" y="2057400"/>
            <a:ext cx="8229600" cy="3916363"/>
          </a:xfrm>
        </p:spPr>
        <p:txBody>
          <a:bodyPr/>
          <a:lstStyle/>
          <a:p>
            <a:r>
              <a:rPr lang="en-US" altLang="en-US" dirty="0">
                <a:cs typeface="Times New Roman" charset="0"/>
              </a:rPr>
              <a:t>Rule 1000. When reconsideration is accorded.</a:t>
            </a:r>
            <a:endParaRPr lang="en-US" altLang="en-US" sz="600" dirty="0">
              <a:cs typeface="Times New Roman" charset="0"/>
            </a:endParaRPr>
          </a:p>
          <a:p>
            <a:endParaRPr lang="en-US" altLang="en-US" sz="600" dirty="0">
              <a:cs typeface="Times New Roman" charset="0"/>
            </a:endParaRPr>
          </a:p>
          <a:p>
            <a:r>
              <a:rPr lang="en-US" altLang="en-US" dirty="0">
                <a:cs typeface="Times New Roman" charset="0"/>
              </a:rPr>
              <a:t>Reconsideration of an appellate decision may be accorded at any time by the Board of Veterans' Appeals on motion by the appellant or his or her representative or on the Board's own motion:   </a:t>
            </a:r>
          </a:p>
          <a:p>
            <a:endParaRPr lang="en-US" dirty="0"/>
          </a:p>
        </p:txBody>
      </p:sp>
      <p:sp>
        <p:nvSpPr>
          <p:cNvPr id="5" name="Slide Number Placeholder 4">
            <a:extLst>
              <a:ext uri="{FF2B5EF4-FFF2-40B4-BE49-F238E27FC236}">
                <a16:creationId xmlns:a16="http://schemas.microsoft.com/office/drawing/2014/main" id="{E5540E3B-BFEB-44D7-A803-E0A766D477B8}"/>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70</a:t>
            </a:fld>
            <a:endParaRPr lang="en-US" dirty="0"/>
          </a:p>
        </p:txBody>
      </p:sp>
      <p:sp>
        <p:nvSpPr>
          <p:cNvPr id="6" name="TextBox 5">
            <a:extLst>
              <a:ext uri="{FF2B5EF4-FFF2-40B4-BE49-F238E27FC236}">
                <a16:creationId xmlns:a16="http://schemas.microsoft.com/office/drawing/2014/main" id="{285CE7BF-61FB-4748-AF4E-07737303C999}"/>
              </a:ext>
            </a:extLst>
          </p:cNvPr>
          <p:cNvSpPr txBox="1"/>
          <p:nvPr>
            <p:custDataLst>
              <p:tags r:id="rId5"/>
            </p:custDataLst>
          </p:nvPr>
        </p:nvSpPr>
        <p:spPr>
          <a:xfrm>
            <a:off x="457200" y="3658793"/>
            <a:ext cx="8200103" cy="2616101"/>
          </a:xfrm>
          <a:prstGeom prst="rect">
            <a:avLst/>
          </a:prstGeom>
          <a:noFill/>
        </p:spPr>
        <p:txBody>
          <a:bodyPr wrap="square" rtlCol="0">
            <a:spAutoFit/>
          </a:bodyPr>
          <a:lstStyle/>
          <a:p>
            <a:pPr marL="569913" lvl="1" indent="-336550">
              <a:spcAft>
                <a:spcPts val="600"/>
              </a:spcAft>
              <a:buClr>
                <a:schemeClr val="tx1"/>
              </a:buClr>
              <a:buFont typeface="+mj-lt"/>
              <a:buAutoNum type="alphaLcParenR"/>
            </a:pPr>
            <a:r>
              <a:rPr lang="en-US" altLang="en-US" dirty="0">
                <a:latin typeface="+mj-lt"/>
                <a:cs typeface="Times New Roman" charset="0"/>
              </a:rPr>
              <a:t>Upon allegation of obvious error of fact or law; </a:t>
            </a:r>
          </a:p>
          <a:p>
            <a:pPr marL="569913" lvl="1" indent="-336550">
              <a:spcAft>
                <a:spcPts val="600"/>
              </a:spcAft>
              <a:buClr>
                <a:schemeClr val="tx1"/>
              </a:buClr>
              <a:buFont typeface="+mj-lt"/>
              <a:buAutoNum type="alphaLcParenR"/>
            </a:pPr>
            <a:endParaRPr lang="en-US" altLang="en-US" dirty="0">
              <a:latin typeface="+mj-lt"/>
              <a:cs typeface="Times New Roman" charset="0"/>
            </a:endParaRPr>
          </a:p>
          <a:p>
            <a:pPr marL="569913" lvl="1" indent="-336550">
              <a:spcAft>
                <a:spcPts val="600"/>
              </a:spcAft>
              <a:buClr>
                <a:schemeClr val="tx1"/>
              </a:buClr>
              <a:buFont typeface="+mj-lt"/>
              <a:buAutoNum type="alphaLcParenR"/>
            </a:pPr>
            <a:r>
              <a:rPr lang="en-US" altLang="en-US" dirty="0">
                <a:latin typeface="+mj-lt"/>
                <a:cs typeface="Times New Roman" charset="0"/>
              </a:rPr>
              <a:t>Upon discovery of new and material evidence in the form of relevant records or reports of the service department concerned; or </a:t>
            </a:r>
          </a:p>
          <a:p>
            <a:pPr marL="569913" lvl="1" indent="-336550">
              <a:spcAft>
                <a:spcPts val="600"/>
              </a:spcAft>
              <a:buClr>
                <a:schemeClr val="tx1"/>
              </a:buClr>
              <a:buFont typeface="+mj-lt"/>
              <a:buAutoNum type="alphaLcParenR"/>
            </a:pPr>
            <a:endParaRPr lang="en-US" altLang="en-US" dirty="0">
              <a:latin typeface="+mj-lt"/>
              <a:cs typeface="Times New Roman" charset="0"/>
            </a:endParaRPr>
          </a:p>
          <a:p>
            <a:pPr marL="569913" lvl="1" indent="-336550">
              <a:spcAft>
                <a:spcPts val="600"/>
              </a:spcAft>
              <a:buClr>
                <a:schemeClr val="tx1"/>
              </a:buClr>
              <a:buFont typeface="+mj-lt"/>
              <a:buAutoNum type="alphaLcParenR"/>
            </a:pPr>
            <a:r>
              <a:rPr lang="en-US" altLang="en-US" dirty="0">
                <a:latin typeface="+mj-lt"/>
                <a:cs typeface="Times New Roman" charset="0"/>
              </a:rPr>
              <a:t>Upon allegation that an allowance of benefits by the Board has been materially influenced by false or fraudulent evidence submitted by or on behalf of the appellant.  </a:t>
            </a:r>
          </a:p>
        </p:txBody>
      </p:sp>
    </p:spTree>
    <p:extLst>
      <p:ext uri="{BB962C8B-B14F-4D97-AF65-F5344CB8AC3E}">
        <p14:creationId xmlns:p14="http://schemas.microsoft.com/office/powerpoint/2010/main" val="68839741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3F72DE-0887-4B70-A7EA-A476F9792D76}"/>
              </a:ext>
            </a:extLst>
          </p:cNvPr>
          <p:cNvSpPr>
            <a:spLocks noGrp="1"/>
          </p:cNvSpPr>
          <p:nvPr>
            <p:ph idx="1"/>
            <p:custDataLst>
              <p:tags r:id="rId1"/>
            </p:custDataLst>
          </p:nvPr>
        </p:nvSpPr>
        <p:spPr>
          <a:xfrm>
            <a:off x="457200" y="2057400"/>
            <a:ext cx="8229600" cy="3916363"/>
          </a:xfrm>
        </p:spPr>
        <p:txBody>
          <a:bodyPr/>
          <a:lstStyle/>
          <a:p>
            <a:pPr marL="233363" indent="-233363"/>
            <a:r>
              <a:rPr lang="en-US" altLang="en-US" dirty="0">
                <a:cs typeface="Times New Roman" charset="0"/>
              </a:rPr>
              <a:t>Upon receipt and processing of a motion for reconsideration, the </a:t>
            </a:r>
            <a:r>
              <a:rPr lang="en-US" altLang="en-US" b="1" dirty="0">
                <a:cs typeface="Times New Roman" charset="0"/>
              </a:rPr>
              <a:t>Motion</a:t>
            </a:r>
            <a:r>
              <a:rPr lang="en-US" altLang="en-US" dirty="0">
                <a:cs typeface="Times New Roman" charset="0"/>
              </a:rPr>
              <a:t> status record and the </a:t>
            </a:r>
            <a:r>
              <a:rPr lang="en-US" altLang="en-US" b="1" dirty="0">
                <a:cs typeface="Times New Roman" charset="0"/>
              </a:rPr>
              <a:t>Motion</a:t>
            </a:r>
            <a:r>
              <a:rPr lang="en-US" altLang="en-US" dirty="0">
                <a:cs typeface="Times New Roman" charset="0"/>
              </a:rPr>
              <a:t> tab are created.</a:t>
            </a:r>
          </a:p>
          <a:p>
            <a:pPr marL="233363" indent="-233363"/>
            <a:r>
              <a:rPr lang="en-US" altLang="en-US" dirty="0">
                <a:cs typeface="Times New Roman" charset="0"/>
              </a:rPr>
              <a:t>If a Notice of Appeal (NOA) has not been received, the NOA radio button will indicate </a:t>
            </a:r>
            <a:r>
              <a:rPr lang="en-US" altLang="en-US" b="1" dirty="0">
                <a:cs typeface="Times New Roman" charset="0"/>
              </a:rPr>
              <a:t>No</a:t>
            </a:r>
            <a:r>
              <a:rPr lang="en-US" altLang="en-US" dirty="0">
                <a:cs typeface="Times New Roman" charset="0"/>
              </a:rPr>
              <a:t>.</a:t>
            </a:r>
          </a:p>
          <a:p>
            <a:pPr marL="233363" indent="-233363"/>
            <a:r>
              <a:rPr lang="en-US" altLang="en-US" dirty="0">
                <a:cs typeface="Times New Roman" charset="0"/>
              </a:rPr>
              <a:t>If a NOA has been received at the OGC, the NOA radio button will indicate </a:t>
            </a:r>
            <a:r>
              <a:rPr lang="en-US" altLang="en-US" b="1" dirty="0">
                <a:cs typeface="Times New Roman" charset="0"/>
              </a:rPr>
              <a:t>Yes</a:t>
            </a:r>
            <a:r>
              <a:rPr lang="en-US" altLang="en-US" dirty="0">
                <a:cs typeface="Times New Roman" charset="0"/>
              </a:rPr>
              <a:t>.</a:t>
            </a:r>
          </a:p>
          <a:p>
            <a:pPr marL="233363" indent="-233363"/>
            <a:r>
              <a:rPr lang="en-US" altLang="en-US" b="1" dirty="0">
                <a:cs typeface="Times New Roman" charset="0"/>
              </a:rPr>
              <a:t>CAVC Nr</a:t>
            </a:r>
            <a:r>
              <a:rPr lang="en-US" altLang="en-US" dirty="0">
                <a:cs typeface="Times New Roman" charset="0"/>
              </a:rPr>
              <a:t>: This becomes of record upon receipt of the motion for reconsideration by the Litigation Support staff and is the CAVC docket number identifier for the case.</a:t>
            </a:r>
          </a:p>
          <a:p>
            <a:endParaRPr lang="en-US" dirty="0"/>
          </a:p>
        </p:txBody>
      </p:sp>
      <p:sp>
        <p:nvSpPr>
          <p:cNvPr id="2" name="Title 1">
            <a:extLst>
              <a:ext uri="{FF2B5EF4-FFF2-40B4-BE49-F238E27FC236}">
                <a16:creationId xmlns:a16="http://schemas.microsoft.com/office/drawing/2014/main" id="{DB086813-D0BB-42C6-8449-87C6AA1E6EC4}"/>
              </a:ext>
            </a:extLst>
          </p:cNvPr>
          <p:cNvSpPr>
            <a:spLocks noGrp="1"/>
          </p:cNvSpPr>
          <p:nvPr>
            <p:ph type="title"/>
            <p:custDataLst>
              <p:tags r:id="rId2"/>
            </p:custDataLst>
          </p:nvPr>
        </p:nvSpPr>
        <p:spPr>
          <a:xfrm>
            <a:off x="0" y="793631"/>
            <a:ext cx="9144000" cy="1086867"/>
          </a:xfrm>
        </p:spPr>
        <p:txBody>
          <a:bodyPr/>
          <a:lstStyle/>
          <a:p>
            <a:r>
              <a:rPr lang="en-US" dirty="0"/>
              <a:t>Motion Tab</a:t>
            </a:r>
          </a:p>
        </p:txBody>
      </p:sp>
      <p:sp>
        <p:nvSpPr>
          <p:cNvPr id="5" name="Slide Number Placeholder 4">
            <a:extLst>
              <a:ext uri="{FF2B5EF4-FFF2-40B4-BE49-F238E27FC236}">
                <a16:creationId xmlns:a16="http://schemas.microsoft.com/office/drawing/2014/main" id="{829E0170-22F1-40AB-BE24-3C4C90F45BC0}"/>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71</a:t>
            </a:fld>
            <a:endParaRPr lang="en-US" dirty="0"/>
          </a:p>
        </p:txBody>
      </p:sp>
    </p:spTree>
    <p:extLst>
      <p:ext uri="{BB962C8B-B14F-4D97-AF65-F5344CB8AC3E}">
        <p14:creationId xmlns:p14="http://schemas.microsoft.com/office/powerpoint/2010/main" val="315954682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2DC2F-4E77-4DDF-8EF6-8B5ECB4C569F}"/>
              </a:ext>
            </a:extLst>
          </p:cNvPr>
          <p:cNvSpPr>
            <a:spLocks noGrp="1"/>
          </p:cNvSpPr>
          <p:nvPr>
            <p:ph idx="1"/>
            <p:custDataLst>
              <p:tags r:id="rId1"/>
            </p:custDataLst>
          </p:nvPr>
        </p:nvSpPr>
        <p:spPr>
          <a:xfrm>
            <a:off x="457200" y="2057400"/>
            <a:ext cx="8229600" cy="3916363"/>
          </a:xfrm>
        </p:spPr>
        <p:txBody>
          <a:bodyPr/>
          <a:lstStyle/>
          <a:p>
            <a:pPr marL="233363" indent="-233363"/>
            <a:r>
              <a:rPr lang="en-US" altLang="en-US" b="1" dirty="0">
                <a:cs typeface="Times New Roman" charset="0"/>
              </a:rPr>
              <a:t>GC Attorney</a:t>
            </a:r>
            <a:r>
              <a:rPr lang="en-US" altLang="en-US" dirty="0">
                <a:cs typeface="Times New Roman" charset="0"/>
              </a:rPr>
              <a:t>: This becomes of record upon receipt of the motion and is entered by the Litigation Support staff. It identifies the name of the attorney from the OGC assigned to defend the Board’s denial.</a:t>
            </a:r>
          </a:p>
          <a:p>
            <a:pPr marL="233363" indent="-233363"/>
            <a:r>
              <a:rPr lang="en-US" altLang="en-US" b="1" dirty="0" err="1">
                <a:cs typeface="Times New Roman" charset="0"/>
              </a:rPr>
              <a:t>Pulac</a:t>
            </a:r>
            <a:r>
              <a:rPr lang="en-US" altLang="en-US" b="1" dirty="0">
                <a:cs typeface="Times New Roman" charset="0"/>
              </a:rPr>
              <a:t> Order</a:t>
            </a:r>
            <a:r>
              <a:rPr lang="en-US" altLang="en-US" dirty="0">
                <a:cs typeface="Times New Roman" charset="0"/>
              </a:rPr>
              <a:t>: This becomes of record within several weeks of receipt of the motion and is entered by the Litigation Support staff.</a:t>
            </a:r>
          </a:p>
          <a:p>
            <a:pPr marL="233363" indent="-233363"/>
            <a:r>
              <a:rPr lang="en-US" altLang="en-US" b="1" dirty="0" err="1">
                <a:cs typeface="Times New Roman" charset="0"/>
              </a:rPr>
              <a:t>Cerullo</a:t>
            </a:r>
            <a:r>
              <a:rPr lang="en-US" altLang="en-US" b="1" dirty="0">
                <a:cs typeface="Times New Roman" charset="0"/>
              </a:rPr>
              <a:t> Order</a:t>
            </a:r>
            <a:r>
              <a:rPr lang="en-US" altLang="en-US" dirty="0">
                <a:cs typeface="Times New Roman" charset="0"/>
              </a:rPr>
              <a:t>: Same as the </a:t>
            </a:r>
            <a:r>
              <a:rPr lang="en-US" altLang="en-US" b="1" dirty="0" err="1">
                <a:cs typeface="Times New Roman" charset="0"/>
              </a:rPr>
              <a:t>Pulac</a:t>
            </a:r>
            <a:r>
              <a:rPr lang="en-US" altLang="en-US" b="1" dirty="0">
                <a:cs typeface="Times New Roman" charset="0"/>
              </a:rPr>
              <a:t> Order</a:t>
            </a:r>
            <a:r>
              <a:rPr lang="en-US" altLang="en-US" dirty="0">
                <a:cs typeface="Times New Roman" charset="0"/>
              </a:rPr>
              <a:t>.</a:t>
            </a:r>
          </a:p>
          <a:p>
            <a:pPr marL="233363" indent="-233363"/>
            <a:r>
              <a:rPr lang="en-US" altLang="en-US" b="1" dirty="0">
                <a:cs typeface="Times New Roman" charset="0"/>
              </a:rPr>
              <a:t>Notes</a:t>
            </a:r>
            <a:r>
              <a:rPr lang="en-US" altLang="en-US" dirty="0">
                <a:cs typeface="Times New Roman" charset="0"/>
              </a:rPr>
              <a:t>: This is an open text area and available to the Litigation Support staff to enter information regarding the NOA, </a:t>
            </a:r>
            <a:r>
              <a:rPr lang="en-US" altLang="en-US" dirty="0" err="1">
                <a:cs typeface="Times New Roman" charset="0"/>
              </a:rPr>
              <a:t>Pulac</a:t>
            </a:r>
            <a:r>
              <a:rPr lang="en-US" altLang="en-US" dirty="0">
                <a:cs typeface="Times New Roman" charset="0"/>
              </a:rPr>
              <a:t>, or </a:t>
            </a:r>
            <a:r>
              <a:rPr lang="en-US" altLang="en-US" dirty="0" err="1">
                <a:cs typeface="Times New Roman" charset="0"/>
              </a:rPr>
              <a:t>Cerullo</a:t>
            </a:r>
            <a:r>
              <a:rPr lang="en-US" altLang="en-US" dirty="0">
                <a:cs typeface="Times New Roman" charset="0"/>
              </a:rPr>
              <a:t> data. </a:t>
            </a:r>
          </a:p>
          <a:p>
            <a:endParaRPr lang="en-US" dirty="0"/>
          </a:p>
        </p:txBody>
      </p:sp>
      <p:sp>
        <p:nvSpPr>
          <p:cNvPr id="2" name="Title 1">
            <a:extLst>
              <a:ext uri="{FF2B5EF4-FFF2-40B4-BE49-F238E27FC236}">
                <a16:creationId xmlns:a16="http://schemas.microsoft.com/office/drawing/2014/main" id="{434C9231-E710-4B6C-B971-A1D3210D7C4B}"/>
              </a:ext>
            </a:extLst>
          </p:cNvPr>
          <p:cNvSpPr>
            <a:spLocks noGrp="1"/>
          </p:cNvSpPr>
          <p:nvPr>
            <p:ph type="title"/>
            <p:custDataLst>
              <p:tags r:id="rId2"/>
            </p:custDataLst>
          </p:nvPr>
        </p:nvSpPr>
        <p:spPr>
          <a:xfrm>
            <a:off x="0" y="793631"/>
            <a:ext cx="9144000" cy="1086867"/>
          </a:xfrm>
        </p:spPr>
        <p:txBody>
          <a:bodyPr/>
          <a:lstStyle/>
          <a:p>
            <a:r>
              <a:rPr lang="en-US" dirty="0"/>
              <a:t>Motion Tab</a:t>
            </a:r>
          </a:p>
        </p:txBody>
      </p:sp>
      <p:sp>
        <p:nvSpPr>
          <p:cNvPr id="5" name="Slide Number Placeholder 4">
            <a:extLst>
              <a:ext uri="{FF2B5EF4-FFF2-40B4-BE49-F238E27FC236}">
                <a16:creationId xmlns:a16="http://schemas.microsoft.com/office/drawing/2014/main" id="{0B60B36D-DE79-4B33-874F-6B764A45FA20}"/>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72</a:t>
            </a:fld>
            <a:endParaRPr lang="en-US" dirty="0"/>
          </a:p>
        </p:txBody>
      </p:sp>
    </p:spTree>
    <p:extLst>
      <p:ext uri="{BB962C8B-B14F-4D97-AF65-F5344CB8AC3E}">
        <p14:creationId xmlns:p14="http://schemas.microsoft.com/office/powerpoint/2010/main" val="238364189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754" y="2672776"/>
            <a:ext cx="4584491" cy="3477889"/>
          </a:xfrm>
          <a:prstGeom prst="rect">
            <a:avLst/>
          </a:prstGeom>
        </p:spPr>
      </p:pic>
      <p:sp>
        <p:nvSpPr>
          <p:cNvPr id="2" name="Title 1">
            <a:extLst>
              <a:ext uri="{FF2B5EF4-FFF2-40B4-BE49-F238E27FC236}">
                <a16:creationId xmlns:a16="http://schemas.microsoft.com/office/drawing/2014/main" id="{93258682-1DA1-48CB-945B-BD4F2BDE535C}"/>
              </a:ext>
            </a:extLst>
          </p:cNvPr>
          <p:cNvSpPr>
            <a:spLocks noGrp="1"/>
          </p:cNvSpPr>
          <p:nvPr>
            <p:ph type="title"/>
            <p:custDataLst>
              <p:tags r:id="rId1"/>
            </p:custDataLst>
          </p:nvPr>
        </p:nvSpPr>
        <p:spPr>
          <a:xfrm>
            <a:off x="0" y="793631"/>
            <a:ext cx="9144000" cy="1086867"/>
          </a:xfrm>
        </p:spPr>
        <p:txBody>
          <a:bodyPr/>
          <a:lstStyle/>
          <a:p>
            <a:r>
              <a:rPr lang="en-US" dirty="0"/>
              <a:t>CC Tab</a:t>
            </a:r>
          </a:p>
        </p:txBody>
      </p:sp>
      <p:sp>
        <p:nvSpPr>
          <p:cNvPr id="3" name="Content Placeholder 2">
            <a:extLst>
              <a:ext uri="{FF2B5EF4-FFF2-40B4-BE49-F238E27FC236}">
                <a16:creationId xmlns:a16="http://schemas.microsoft.com/office/drawing/2014/main" id="{B97965BF-301D-4EA7-AE2C-089FDA7D264A}"/>
              </a:ext>
            </a:extLst>
          </p:cNvPr>
          <p:cNvSpPr>
            <a:spLocks noGrp="1"/>
          </p:cNvSpPr>
          <p:nvPr>
            <p:ph idx="1"/>
            <p:custDataLst>
              <p:tags r:id="rId2"/>
            </p:custDataLst>
          </p:nvPr>
        </p:nvSpPr>
        <p:spPr>
          <a:xfrm>
            <a:off x="457200" y="2022896"/>
            <a:ext cx="8229600" cy="3916363"/>
          </a:xfrm>
        </p:spPr>
        <p:txBody>
          <a:bodyPr/>
          <a:lstStyle/>
          <a:p>
            <a:pPr algn="ctr"/>
            <a:r>
              <a:rPr lang="en-US" altLang="en-US" dirty="0">
                <a:cs typeface="Times New Roman" charset="0"/>
              </a:rPr>
              <a:t>Displays information pertaining to Contesting Claimants and their representatives</a:t>
            </a:r>
            <a:r>
              <a:rPr lang="en-US" altLang="en-US" sz="1800" dirty="0">
                <a:solidFill>
                  <a:srgbClr val="002060"/>
                </a:solidFill>
                <a:cs typeface="Times New Roman" charset="0"/>
              </a:rPr>
              <a:t>. </a:t>
            </a:r>
            <a:endParaRPr lang="en-US" altLang="en-US" sz="2100" dirty="0">
              <a:solidFill>
                <a:srgbClr val="002060"/>
              </a:solidFill>
              <a:cs typeface="Times New Roman" charset="0"/>
            </a:endParaRPr>
          </a:p>
          <a:p>
            <a:pPr algn="ctr"/>
            <a:endParaRPr lang="en-US" dirty="0"/>
          </a:p>
        </p:txBody>
      </p:sp>
      <p:sp>
        <p:nvSpPr>
          <p:cNvPr id="8" name="Slide Number Placeholder 7">
            <a:extLst>
              <a:ext uri="{FF2B5EF4-FFF2-40B4-BE49-F238E27FC236}">
                <a16:creationId xmlns:a16="http://schemas.microsoft.com/office/drawing/2014/main" id="{279DC9E4-2A39-40BB-9473-BB266BB879F9}"/>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73</a:t>
            </a:fld>
            <a:endParaRPr lang="en-US" dirty="0"/>
          </a:p>
        </p:txBody>
      </p:sp>
    </p:spTree>
    <p:extLst>
      <p:ext uri="{BB962C8B-B14F-4D97-AF65-F5344CB8AC3E}">
        <p14:creationId xmlns:p14="http://schemas.microsoft.com/office/powerpoint/2010/main" val="3926267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8449" y="2014312"/>
            <a:ext cx="4068041" cy="3086100"/>
          </a:xfrm>
          <a:prstGeom prst="rect">
            <a:avLst/>
          </a:prstGeom>
        </p:spPr>
      </p:pic>
      <p:sp>
        <p:nvSpPr>
          <p:cNvPr id="2" name="Title 1">
            <a:extLst>
              <a:ext uri="{FF2B5EF4-FFF2-40B4-BE49-F238E27FC236}">
                <a16:creationId xmlns:a16="http://schemas.microsoft.com/office/drawing/2014/main" id="{930D3901-E85B-4C8C-82E7-5D065AA34882}"/>
              </a:ext>
            </a:extLst>
          </p:cNvPr>
          <p:cNvSpPr>
            <a:spLocks noGrp="1"/>
          </p:cNvSpPr>
          <p:nvPr>
            <p:ph type="title"/>
            <p:custDataLst>
              <p:tags r:id="rId1"/>
            </p:custDataLst>
          </p:nvPr>
        </p:nvSpPr>
        <p:spPr>
          <a:xfrm>
            <a:off x="0" y="793632"/>
            <a:ext cx="9144000" cy="700872"/>
          </a:xfrm>
        </p:spPr>
        <p:txBody>
          <a:bodyPr/>
          <a:lstStyle/>
          <a:p>
            <a:r>
              <a:rPr lang="en-US" dirty="0"/>
              <a:t>Processes Menu</a:t>
            </a:r>
          </a:p>
        </p:txBody>
      </p:sp>
      <p:sp>
        <p:nvSpPr>
          <p:cNvPr id="7" name="Rectangle 3"/>
          <p:cNvSpPr txBox="1">
            <a:spLocks noChangeArrowheads="1"/>
          </p:cNvSpPr>
          <p:nvPr>
            <p:custDataLst>
              <p:tags r:id="rId2"/>
            </p:custDataLst>
          </p:nvPr>
        </p:nvSpPr>
        <p:spPr bwMode="auto">
          <a:xfrm>
            <a:off x="297554" y="1516983"/>
            <a:ext cx="4404851" cy="85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200" b="1" dirty="0">
                <a:solidFill>
                  <a:schemeClr val="tx1"/>
                </a:solidFill>
                <a:latin typeface="+mj-lt"/>
                <a:cs typeface="Times New Roman" charset="0"/>
              </a:rPr>
              <a:t>Update Appeal</a:t>
            </a:r>
            <a:r>
              <a:rPr lang="en-US" altLang="en-US" sz="1200" dirty="0">
                <a:solidFill>
                  <a:schemeClr val="tx1"/>
                </a:solidFill>
                <a:latin typeface="+mj-lt"/>
                <a:cs typeface="Times New Roman" charset="0"/>
              </a:rPr>
              <a:t>: used to update appellate records with additional actions, addresses, telephone numbers, hearing requests, DRO elections (partial/denial of issues and informal/formal hearings), etc.  </a:t>
            </a:r>
          </a:p>
        </p:txBody>
      </p:sp>
      <p:sp>
        <p:nvSpPr>
          <p:cNvPr id="8" name="Rectangle 3"/>
          <p:cNvSpPr txBox="1">
            <a:spLocks noChangeArrowheads="1"/>
          </p:cNvSpPr>
          <p:nvPr>
            <p:custDataLst>
              <p:tags r:id="rId3"/>
            </p:custDataLst>
          </p:nvPr>
        </p:nvSpPr>
        <p:spPr bwMode="auto">
          <a:xfrm>
            <a:off x="297554" y="5620221"/>
            <a:ext cx="8600753" cy="83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200" dirty="0">
                <a:solidFill>
                  <a:schemeClr val="tx1"/>
                </a:solidFill>
                <a:latin typeface="+mj-lt"/>
                <a:cs typeface="Times New Roman" charset="0"/>
              </a:rPr>
              <a:t>VBA tracks the period between certification and when it is actually sent to the Board. Users can input the date an appeal is sent to BVA. (This may or may not be the same as the date certified to BVA.) The date </a:t>
            </a:r>
            <a:r>
              <a:rPr lang="en-US" altLang="en-US" sz="1200" b="1" dirty="0">
                <a:solidFill>
                  <a:schemeClr val="tx1"/>
                </a:solidFill>
                <a:latin typeface="+mj-lt"/>
                <a:cs typeface="Times New Roman" charset="0"/>
              </a:rPr>
              <a:t>Sent to BVA </a:t>
            </a:r>
            <a:r>
              <a:rPr lang="en-US" altLang="en-US" sz="1200" dirty="0">
                <a:solidFill>
                  <a:schemeClr val="tx1"/>
                </a:solidFill>
                <a:latin typeface="+mj-lt"/>
                <a:cs typeface="Times New Roman" charset="0"/>
              </a:rPr>
              <a:t>must be equal to or greater than the BVA certification date. If the certification date is not entered, VACOLS will automatically enter the certification date as the </a:t>
            </a:r>
            <a:r>
              <a:rPr lang="en-US" altLang="en-US" sz="1200" b="1" dirty="0">
                <a:solidFill>
                  <a:schemeClr val="tx1"/>
                </a:solidFill>
                <a:latin typeface="+mj-lt"/>
                <a:cs typeface="Times New Roman" charset="0"/>
              </a:rPr>
              <a:t>Sent to BVA</a:t>
            </a:r>
            <a:r>
              <a:rPr lang="en-US" altLang="en-US" sz="1200" dirty="0">
                <a:solidFill>
                  <a:schemeClr val="tx1"/>
                </a:solidFill>
                <a:latin typeface="+mj-lt"/>
                <a:cs typeface="Times New Roman" charset="0"/>
              </a:rPr>
              <a:t> date.</a:t>
            </a:r>
          </a:p>
        </p:txBody>
      </p:sp>
      <p:sp>
        <p:nvSpPr>
          <p:cNvPr id="9" name="Slide Number Placeholder 8">
            <a:extLst>
              <a:ext uri="{FF2B5EF4-FFF2-40B4-BE49-F238E27FC236}">
                <a16:creationId xmlns:a16="http://schemas.microsoft.com/office/drawing/2014/main" id="{4F666C86-4E2A-432A-9390-D63AFE627D33}"/>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74</a:t>
            </a:fld>
            <a:endParaRPr lang="en-US" dirty="0"/>
          </a:p>
        </p:txBody>
      </p:sp>
      <p:sp>
        <p:nvSpPr>
          <p:cNvPr id="10" name="TextBox 9">
            <a:extLst>
              <a:ext uri="{FF2B5EF4-FFF2-40B4-BE49-F238E27FC236}">
                <a16:creationId xmlns:a16="http://schemas.microsoft.com/office/drawing/2014/main" id="{ACE0C5CD-1EA4-4749-9B29-223C010A9C93}"/>
              </a:ext>
            </a:extLst>
          </p:cNvPr>
          <p:cNvSpPr txBox="1"/>
          <p:nvPr>
            <p:custDataLst>
              <p:tags r:id="rId5"/>
            </p:custDataLst>
          </p:nvPr>
        </p:nvSpPr>
        <p:spPr>
          <a:xfrm>
            <a:off x="297554" y="2260031"/>
            <a:ext cx="4589078" cy="3431709"/>
          </a:xfrm>
          <a:prstGeom prst="rect">
            <a:avLst/>
          </a:prstGeom>
          <a:noFill/>
        </p:spPr>
        <p:txBody>
          <a:bodyPr wrap="square" rtlCol="0">
            <a:spAutoFit/>
          </a:bodyPr>
          <a:lstStyle/>
          <a:p>
            <a:pPr marL="342900" indent="-167879">
              <a:spcAft>
                <a:spcPts val="600"/>
              </a:spcAft>
              <a:buClr>
                <a:schemeClr val="tx1"/>
              </a:buClr>
              <a:buFont typeface="Arial" panose="020B0604020202020204" pitchFamily="34" charset="0"/>
              <a:buChar char="•"/>
            </a:pPr>
            <a:r>
              <a:rPr lang="en-US" altLang="en-US" sz="1200" dirty="0">
                <a:cs typeface="Times New Roman" charset="0"/>
              </a:rPr>
              <a:t>Fields on this screen can be updated with new information.</a:t>
            </a:r>
          </a:p>
          <a:p>
            <a:pPr marL="342900" indent="-167879">
              <a:spcAft>
                <a:spcPts val="600"/>
              </a:spcAft>
              <a:buClr>
                <a:schemeClr val="tx1"/>
              </a:buClr>
              <a:buFont typeface="Arial" panose="020B0604020202020204" pitchFamily="34" charset="0"/>
              <a:buChar char="•"/>
            </a:pPr>
            <a:r>
              <a:rPr lang="en-US" altLang="en-US" sz="1200" dirty="0">
                <a:cs typeface="Times New Roman" charset="0"/>
              </a:rPr>
              <a:t>When the </a:t>
            </a:r>
            <a:r>
              <a:rPr lang="en-US" altLang="en-US" sz="1200" b="1" dirty="0">
                <a:cs typeface="Times New Roman" charset="0"/>
              </a:rPr>
              <a:t>DRO Elect </a:t>
            </a:r>
            <a:r>
              <a:rPr lang="en-US" altLang="en-US" sz="1200" dirty="0">
                <a:cs typeface="Times New Roman" charset="0"/>
              </a:rPr>
              <a:t>field is entered, the DRO election date cannot be greater than the SOC date; otherwise an edit prompt is displayed.</a:t>
            </a:r>
          </a:p>
          <a:p>
            <a:pPr marL="342900" indent="-167879">
              <a:spcAft>
                <a:spcPts val="600"/>
              </a:spcAft>
              <a:buClr>
                <a:schemeClr val="tx1"/>
              </a:buClr>
              <a:buFont typeface="Arial" panose="020B0604020202020204" pitchFamily="34" charset="0"/>
              <a:buChar char="•"/>
            </a:pPr>
            <a:r>
              <a:rPr lang="en-US" altLang="en-US" sz="1200" dirty="0">
                <a:cs typeface="Times New Roman" charset="0"/>
              </a:rPr>
              <a:t>When the SOC is dispatched and the DRO program is elected, users must click on the appropriate radio button regarding a </a:t>
            </a:r>
            <a:r>
              <a:rPr lang="en-US" altLang="en-US" sz="1200" b="1" dirty="0">
                <a:cs typeface="Times New Roman" charset="0"/>
              </a:rPr>
              <a:t>partial grant </a:t>
            </a:r>
            <a:r>
              <a:rPr lang="en-US" altLang="en-US" sz="1200" dirty="0">
                <a:cs typeface="Times New Roman" charset="0"/>
              </a:rPr>
              <a:t>or </a:t>
            </a:r>
            <a:r>
              <a:rPr lang="en-US" altLang="en-US" sz="1200" b="1" dirty="0">
                <a:cs typeface="Times New Roman" charset="0"/>
              </a:rPr>
              <a:t>denial</a:t>
            </a:r>
            <a:r>
              <a:rPr lang="en-US" altLang="en-US" sz="1200" dirty="0">
                <a:cs typeface="Times New Roman" charset="0"/>
              </a:rPr>
              <a:t> with respect to the issue(s).</a:t>
            </a:r>
          </a:p>
          <a:p>
            <a:pPr marL="342900" indent="-167879">
              <a:spcAft>
                <a:spcPts val="600"/>
              </a:spcAft>
              <a:buClr>
                <a:schemeClr val="tx1"/>
              </a:buClr>
              <a:buFont typeface="Arial" panose="020B0604020202020204" pitchFamily="34" charset="0"/>
              <a:buChar char="•"/>
            </a:pPr>
            <a:r>
              <a:rPr lang="en-US" altLang="en-US" sz="1200" dirty="0">
                <a:cs typeface="Times New Roman" charset="0"/>
              </a:rPr>
              <a:t>Once the SOC is dispatched and appropriate entries are made regarding the DRO program election, the </a:t>
            </a:r>
            <a:r>
              <a:rPr lang="en-US" altLang="en-US" sz="1200" b="1" dirty="0">
                <a:cs typeface="Times New Roman" charset="0"/>
              </a:rPr>
              <a:t>Special Interest </a:t>
            </a:r>
            <a:r>
              <a:rPr lang="en-US" altLang="en-US" sz="1200" dirty="0">
                <a:cs typeface="Times New Roman" charset="0"/>
              </a:rPr>
              <a:t>screen appears to capture issues of interest to VBA and BVA.</a:t>
            </a:r>
          </a:p>
          <a:p>
            <a:pPr marL="342900" indent="-167879">
              <a:spcAft>
                <a:spcPts val="600"/>
              </a:spcAft>
              <a:buClr>
                <a:schemeClr val="tx1"/>
              </a:buClr>
              <a:buFont typeface="Arial" panose="020B0604020202020204" pitchFamily="34" charset="0"/>
              <a:buChar char="•"/>
            </a:pPr>
            <a:r>
              <a:rPr lang="en-US" altLang="en-US" sz="1200" dirty="0">
                <a:cs typeface="Times New Roman" charset="0"/>
              </a:rPr>
              <a:t>When all special interest tracking has been captured, click on </a:t>
            </a:r>
            <a:r>
              <a:rPr lang="en-US" altLang="en-US" sz="1200" b="1" dirty="0">
                <a:cs typeface="Times New Roman" charset="0"/>
              </a:rPr>
              <a:t>Update</a:t>
            </a:r>
            <a:r>
              <a:rPr lang="en-US" altLang="en-US" sz="1200" dirty="0">
                <a:cs typeface="Times New Roman" charset="0"/>
              </a:rPr>
              <a:t> to store the information to VACOLS.</a:t>
            </a:r>
          </a:p>
          <a:p>
            <a:pPr marL="342900" indent="-167879">
              <a:spcAft>
                <a:spcPts val="600"/>
              </a:spcAft>
              <a:buClr>
                <a:schemeClr val="tx1"/>
              </a:buClr>
              <a:buFont typeface="Arial" panose="020B0604020202020204" pitchFamily="34" charset="0"/>
              <a:buChar char="•"/>
            </a:pPr>
            <a:r>
              <a:rPr lang="en-US" altLang="en-US" sz="1200" dirty="0">
                <a:cs typeface="Times New Roman" charset="0"/>
              </a:rPr>
              <a:t>When a Travel Board is requested users can indicate if the Travel Board hearing is to be out-based. </a:t>
            </a:r>
          </a:p>
        </p:txBody>
      </p:sp>
    </p:spTree>
    <p:extLst>
      <p:ext uri="{BB962C8B-B14F-4D97-AF65-F5344CB8AC3E}">
        <p14:creationId xmlns:p14="http://schemas.microsoft.com/office/powerpoint/2010/main" val="35252835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7131" y="2304227"/>
            <a:ext cx="4068041" cy="3086100"/>
          </a:xfrm>
          <a:prstGeom prst="rect">
            <a:avLst/>
          </a:prstGeom>
        </p:spPr>
      </p:pic>
      <p:sp>
        <p:nvSpPr>
          <p:cNvPr id="3" name="Title 2">
            <a:extLst>
              <a:ext uri="{FF2B5EF4-FFF2-40B4-BE49-F238E27FC236}">
                <a16:creationId xmlns:a16="http://schemas.microsoft.com/office/drawing/2014/main" id="{7BE77D7F-BF42-41F6-9495-DDD27436743B}"/>
              </a:ext>
            </a:extLst>
          </p:cNvPr>
          <p:cNvSpPr>
            <a:spLocks noGrp="1"/>
          </p:cNvSpPr>
          <p:nvPr>
            <p:ph type="title"/>
            <p:custDataLst>
              <p:tags r:id="rId1"/>
            </p:custDataLst>
          </p:nvPr>
        </p:nvSpPr>
        <p:spPr>
          <a:xfrm>
            <a:off x="0" y="793631"/>
            <a:ext cx="9144000" cy="1086867"/>
          </a:xfrm>
        </p:spPr>
        <p:txBody>
          <a:bodyPr/>
          <a:lstStyle/>
          <a:p>
            <a:r>
              <a:rPr lang="en-US" dirty="0"/>
              <a:t>Processes Menu</a:t>
            </a:r>
          </a:p>
        </p:txBody>
      </p:sp>
      <p:sp>
        <p:nvSpPr>
          <p:cNvPr id="5" name="Content Placeholder 4">
            <a:extLst>
              <a:ext uri="{FF2B5EF4-FFF2-40B4-BE49-F238E27FC236}">
                <a16:creationId xmlns:a16="http://schemas.microsoft.com/office/drawing/2014/main" id="{854EB4C1-E57E-421F-BB6D-C0F80C9E2BC4}"/>
              </a:ext>
            </a:extLst>
          </p:cNvPr>
          <p:cNvSpPr>
            <a:spLocks noGrp="1"/>
          </p:cNvSpPr>
          <p:nvPr>
            <p:ph idx="1"/>
            <p:custDataLst>
              <p:tags r:id="rId2"/>
            </p:custDataLst>
          </p:nvPr>
        </p:nvSpPr>
        <p:spPr>
          <a:xfrm>
            <a:off x="457200" y="2057400"/>
            <a:ext cx="4439931" cy="3916363"/>
          </a:xfrm>
        </p:spPr>
        <p:txBody>
          <a:bodyPr>
            <a:noAutofit/>
          </a:bodyPr>
          <a:lstStyle/>
          <a:p>
            <a:r>
              <a:rPr lang="en-US" altLang="en-US" sz="1600" b="1" dirty="0">
                <a:cs typeface="Times New Roman" charset="0"/>
              </a:rPr>
              <a:t>Transfer Appeal</a:t>
            </a:r>
            <a:r>
              <a:rPr lang="en-US" altLang="en-US" sz="1600" dirty="0">
                <a:cs typeface="Times New Roman" charset="0"/>
              </a:rPr>
              <a:t>: used to electronically transfer an advance appeal from one RO to another.</a:t>
            </a:r>
          </a:p>
          <a:p>
            <a:endParaRPr lang="en-US" altLang="en-US" sz="1600" dirty="0">
              <a:cs typeface="Times New Roman" charset="0"/>
            </a:endParaRPr>
          </a:p>
          <a:p>
            <a:r>
              <a:rPr lang="en-US" altLang="en-US" sz="1600" dirty="0">
                <a:cs typeface="Times New Roman" charset="0"/>
              </a:rPr>
              <a:t>Highlight the RO that the file is permanently being transferred to and click the </a:t>
            </a:r>
            <a:r>
              <a:rPr lang="en-US" altLang="en-US" sz="1600" b="1" dirty="0">
                <a:cs typeface="Times New Roman" charset="0"/>
              </a:rPr>
              <a:t>OK</a:t>
            </a:r>
            <a:r>
              <a:rPr lang="en-US" altLang="en-US" sz="1600" dirty="0">
                <a:cs typeface="Times New Roman" charset="0"/>
              </a:rPr>
              <a:t> button for the record to be electronically transferred to the new station.</a:t>
            </a:r>
          </a:p>
          <a:p>
            <a:endParaRPr lang="en-US" altLang="en-US" sz="1600" dirty="0">
              <a:cs typeface="Times New Roman" charset="0"/>
            </a:endParaRPr>
          </a:p>
          <a:p>
            <a:r>
              <a:rPr lang="en-US" altLang="en-US" sz="1600" dirty="0">
                <a:cs typeface="Times New Roman" charset="0"/>
              </a:rPr>
              <a:t>Physical transfer of the claims folder must be initiated immediately.</a:t>
            </a:r>
          </a:p>
          <a:p>
            <a:endParaRPr lang="en-US" sz="1600" dirty="0"/>
          </a:p>
        </p:txBody>
      </p:sp>
      <p:sp>
        <p:nvSpPr>
          <p:cNvPr id="9" name="Slide Number Placeholder 8">
            <a:extLst>
              <a:ext uri="{FF2B5EF4-FFF2-40B4-BE49-F238E27FC236}">
                <a16:creationId xmlns:a16="http://schemas.microsoft.com/office/drawing/2014/main" id="{A434DBDF-42F9-4CAE-8AA9-773BBF0319C2}"/>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75</a:t>
            </a:fld>
            <a:endParaRPr lang="en-US" dirty="0"/>
          </a:p>
        </p:txBody>
      </p:sp>
      <p:sp>
        <p:nvSpPr>
          <p:cNvPr id="2" name="TextBox 1"/>
          <p:cNvSpPr txBox="1"/>
          <p:nvPr>
            <p:custDataLst>
              <p:tags r:id="rId4"/>
            </p:custDataLst>
          </p:nvPr>
        </p:nvSpPr>
        <p:spPr>
          <a:xfrm>
            <a:off x="457200" y="5637154"/>
            <a:ext cx="8345000" cy="615553"/>
          </a:xfrm>
          <a:prstGeom prst="rect">
            <a:avLst/>
          </a:prstGeom>
          <a:noFill/>
        </p:spPr>
        <p:txBody>
          <a:bodyPr wrap="square" rtlCol="0">
            <a:spAutoFit/>
          </a:bodyPr>
          <a:lstStyle/>
          <a:p>
            <a:pPr>
              <a:spcAft>
                <a:spcPts val="600"/>
              </a:spcAft>
            </a:pPr>
            <a:r>
              <a:rPr lang="en-US" altLang="en-US" b="1" dirty="0">
                <a:latin typeface="+mj-lt"/>
                <a:cs typeface="Times New Roman" charset="0"/>
              </a:rPr>
              <a:t>Note</a:t>
            </a:r>
            <a:r>
              <a:rPr lang="en-US" altLang="en-US" dirty="0">
                <a:latin typeface="+mj-lt"/>
                <a:cs typeface="Times New Roman" charset="0"/>
              </a:rPr>
              <a:t>: </a:t>
            </a:r>
            <a:r>
              <a:rPr lang="en-US" altLang="en-US" sz="1600" dirty="0">
                <a:latin typeface="+mj-lt"/>
                <a:cs typeface="Times New Roman" charset="0"/>
              </a:rPr>
              <a:t>The custodial station must be recognized in VACOLS as the agency of jurisdiction before electronic transfer can be made.</a:t>
            </a:r>
            <a:endParaRPr lang="en-US" sz="1600" dirty="0">
              <a:latin typeface="+mj-lt"/>
            </a:endParaRPr>
          </a:p>
        </p:txBody>
      </p:sp>
    </p:spTree>
    <p:extLst>
      <p:ext uri="{BB962C8B-B14F-4D97-AF65-F5344CB8AC3E}">
        <p14:creationId xmlns:p14="http://schemas.microsoft.com/office/powerpoint/2010/main" val="30243304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9484" y="2077361"/>
            <a:ext cx="4068041" cy="3086100"/>
          </a:xfrm>
          <a:prstGeom prst="rect">
            <a:avLst/>
          </a:prstGeom>
        </p:spPr>
      </p:pic>
      <p:sp>
        <p:nvSpPr>
          <p:cNvPr id="3" name="Title 2">
            <a:extLst>
              <a:ext uri="{FF2B5EF4-FFF2-40B4-BE49-F238E27FC236}">
                <a16:creationId xmlns:a16="http://schemas.microsoft.com/office/drawing/2014/main" id="{55B34FB1-B97A-41B2-9AAA-D5927C6D2183}"/>
              </a:ext>
            </a:extLst>
          </p:cNvPr>
          <p:cNvSpPr>
            <a:spLocks noGrp="1"/>
          </p:cNvSpPr>
          <p:nvPr>
            <p:ph type="title"/>
            <p:custDataLst>
              <p:tags r:id="rId1"/>
            </p:custDataLst>
          </p:nvPr>
        </p:nvSpPr>
        <p:spPr>
          <a:xfrm>
            <a:off x="0" y="793631"/>
            <a:ext cx="9144000" cy="646331"/>
          </a:xfrm>
        </p:spPr>
        <p:txBody>
          <a:bodyPr/>
          <a:lstStyle/>
          <a:p>
            <a:r>
              <a:rPr lang="en-US" dirty="0"/>
              <a:t>Processes Menu</a:t>
            </a:r>
          </a:p>
        </p:txBody>
      </p:sp>
      <p:sp>
        <p:nvSpPr>
          <p:cNvPr id="7" name="Rectangle 3"/>
          <p:cNvSpPr txBox="1">
            <a:spLocks noChangeArrowheads="1"/>
          </p:cNvSpPr>
          <p:nvPr>
            <p:custDataLst>
              <p:tags r:id="rId2"/>
            </p:custDataLst>
          </p:nvPr>
        </p:nvSpPr>
        <p:spPr bwMode="auto">
          <a:xfrm>
            <a:off x="265487" y="1665225"/>
            <a:ext cx="4532712" cy="104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b="1" dirty="0">
                <a:solidFill>
                  <a:schemeClr val="tx1"/>
                </a:solidFill>
                <a:latin typeface="+mj-lt"/>
                <a:cs typeface="Times New Roman" charset="0"/>
              </a:rPr>
              <a:t>Dispatch Appeal</a:t>
            </a:r>
            <a:r>
              <a:rPr lang="en-US" altLang="en-US" sz="1400" dirty="0">
                <a:solidFill>
                  <a:schemeClr val="tx1"/>
                </a:solidFill>
                <a:latin typeface="+mj-lt"/>
                <a:cs typeface="Times New Roman" charset="0"/>
              </a:rPr>
              <a:t>: used to dispose of an advance record in its entirety regardless of the number of issues and to enter issues subject to special interest by VBA and BVA in the </a:t>
            </a:r>
            <a:r>
              <a:rPr lang="en-US" altLang="en-US" sz="1400" b="1" dirty="0">
                <a:solidFill>
                  <a:schemeClr val="tx1"/>
                </a:solidFill>
                <a:latin typeface="+mj-lt"/>
                <a:cs typeface="Times New Roman" charset="0"/>
              </a:rPr>
              <a:t>Special Interests</a:t>
            </a:r>
            <a:r>
              <a:rPr lang="en-US" altLang="en-US" sz="1400" dirty="0">
                <a:solidFill>
                  <a:schemeClr val="tx1"/>
                </a:solidFill>
                <a:latin typeface="+mj-lt"/>
                <a:cs typeface="Times New Roman" charset="0"/>
              </a:rPr>
              <a:t> field. </a:t>
            </a:r>
          </a:p>
        </p:txBody>
      </p:sp>
      <p:sp>
        <p:nvSpPr>
          <p:cNvPr id="2" name="TextBox 1"/>
          <p:cNvSpPr txBox="1"/>
          <p:nvPr>
            <p:custDataLst>
              <p:tags r:id="rId3"/>
            </p:custDataLst>
          </p:nvPr>
        </p:nvSpPr>
        <p:spPr>
          <a:xfrm>
            <a:off x="4790994" y="5214561"/>
            <a:ext cx="4068041" cy="754053"/>
          </a:xfrm>
          <a:prstGeom prst="rect">
            <a:avLst/>
          </a:prstGeom>
          <a:noFill/>
        </p:spPr>
        <p:txBody>
          <a:bodyPr wrap="square" rtlCol="0">
            <a:spAutoFit/>
          </a:bodyPr>
          <a:lstStyle/>
          <a:p>
            <a:pPr>
              <a:spcAft>
                <a:spcPts val="600"/>
              </a:spcAft>
            </a:pPr>
            <a:r>
              <a:rPr lang="en-US" altLang="en-US" sz="1600" b="1" dirty="0">
                <a:latin typeface="+mj-lt"/>
                <a:cs typeface="Times New Roman" charset="0"/>
              </a:rPr>
              <a:t>Note: </a:t>
            </a:r>
            <a:r>
              <a:rPr lang="en-US" altLang="en-US" sz="1350" dirty="0">
                <a:latin typeface="+mj-lt"/>
                <a:cs typeface="Times New Roman" charset="0"/>
              </a:rPr>
              <a:t>When dispatching a remand record as returned to BVA, the date returned cannot be prior to the date of the remand.</a:t>
            </a:r>
            <a:endParaRPr lang="en-US" sz="1350" dirty="0">
              <a:latin typeface="+mj-lt"/>
            </a:endParaRPr>
          </a:p>
        </p:txBody>
      </p:sp>
      <p:sp>
        <p:nvSpPr>
          <p:cNvPr id="9" name="Slide Number Placeholder 8">
            <a:extLst>
              <a:ext uri="{FF2B5EF4-FFF2-40B4-BE49-F238E27FC236}">
                <a16:creationId xmlns:a16="http://schemas.microsoft.com/office/drawing/2014/main" id="{9AE3646A-8806-40EA-B12E-D18A56418E23}"/>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76</a:t>
            </a:fld>
            <a:endParaRPr lang="en-US" dirty="0"/>
          </a:p>
        </p:txBody>
      </p:sp>
      <p:sp>
        <p:nvSpPr>
          <p:cNvPr id="10" name="TextBox 9">
            <a:extLst>
              <a:ext uri="{FF2B5EF4-FFF2-40B4-BE49-F238E27FC236}">
                <a16:creationId xmlns:a16="http://schemas.microsoft.com/office/drawing/2014/main" id="{761A6C17-EDEA-44FB-A9D6-89BD9D683F1D}"/>
              </a:ext>
            </a:extLst>
          </p:cNvPr>
          <p:cNvSpPr txBox="1"/>
          <p:nvPr>
            <p:custDataLst>
              <p:tags r:id="rId5"/>
            </p:custDataLst>
          </p:nvPr>
        </p:nvSpPr>
        <p:spPr>
          <a:xfrm>
            <a:off x="265487" y="2576052"/>
            <a:ext cx="4068041" cy="3362459"/>
          </a:xfrm>
          <a:prstGeom prst="rect">
            <a:avLst/>
          </a:prstGeom>
          <a:noFill/>
        </p:spPr>
        <p:txBody>
          <a:bodyPr wrap="square" rtlCol="0">
            <a:spAutoFit/>
          </a:bodyPr>
          <a:lstStyle/>
          <a:p>
            <a:pPr marL="428625" indent="-253604">
              <a:spcAft>
                <a:spcPts val="600"/>
              </a:spcAft>
              <a:buClr>
                <a:schemeClr val="tx1"/>
              </a:buClr>
              <a:buFont typeface="Arial" panose="020B0604020202020204" pitchFamily="34" charset="0"/>
              <a:buChar char="•"/>
            </a:pPr>
            <a:r>
              <a:rPr lang="en-US" altLang="en-US" sz="1350" dirty="0">
                <a:cs typeface="Times New Roman" charset="0"/>
              </a:rPr>
              <a:t>Click </a:t>
            </a:r>
            <a:r>
              <a:rPr lang="en-US" altLang="en-US" sz="1350" b="1" dirty="0">
                <a:cs typeface="Times New Roman" charset="0"/>
              </a:rPr>
              <a:t>Dispatch Appeal </a:t>
            </a:r>
            <a:r>
              <a:rPr lang="en-US" altLang="en-US" sz="1350" dirty="0">
                <a:cs typeface="Times New Roman" charset="0"/>
              </a:rPr>
              <a:t>to certify an appeal to the Board </a:t>
            </a:r>
            <a:r>
              <a:rPr lang="en-US" altLang="en-US" sz="1350" dirty="0">
                <a:solidFill>
                  <a:srgbClr val="C00000"/>
                </a:solidFill>
                <a:cs typeface="Times New Roman" charset="0"/>
              </a:rPr>
              <a:t>(in paper </a:t>
            </a:r>
            <a:r>
              <a:rPr lang="en-US" altLang="en-US" sz="1350">
                <a:solidFill>
                  <a:srgbClr val="C00000"/>
                </a:solidFill>
                <a:cs typeface="Times New Roman" charset="0"/>
              </a:rPr>
              <a:t>appeals)</a:t>
            </a:r>
            <a:r>
              <a:rPr lang="en-US" altLang="en-US" sz="1350">
                <a:cs typeface="Times New Roman" charset="0"/>
              </a:rPr>
              <a:t>, </a:t>
            </a:r>
            <a:r>
              <a:rPr lang="en-US" altLang="en-US" sz="1350" dirty="0">
                <a:cs typeface="Times New Roman" charset="0"/>
              </a:rPr>
              <a:t>dispose of an appeal where benefits have been granted in full, or to indicate withdrawal of an appeal.</a:t>
            </a:r>
          </a:p>
          <a:p>
            <a:pPr marL="428625" indent="-253604">
              <a:spcAft>
                <a:spcPts val="600"/>
              </a:spcAft>
              <a:buClr>
                <a:schemeClr val="tx1"/>
              </a:buClr>
              <a:buFont typeface="Arial" panose="020B0604020202020204" pitchFamily="34" charset="0"/>
              <a:buChar char="•"/>
            </a:pPr>
            <a:r>
              <a:rPr lang="en-US" altLang="en-US" sz="1350" dirty="0">
                <a:cs typeface="Times New Roman" charset="0"/>
              </a:rPr>
              <a:t>Enter the date of the action: the date of certification to BVA; the date of the Rating Action allowing the full grant; the date of death of the appellant; or, the date of notification the appellant wished to withdraw the appeal.</a:t>
            </a:r>
          </a:p>
          <a:p>
            <a:pPr marL="428625" indent="-253604">
              <a:spcAft>
                <a:spcPts val="600"/>
              </a:spcAft>
              <a:buClr>
                <a:schemeClr val="tx1"/>
              </a:buClr>
              <a:buFont typeface="Arial" panose="020B0604020202020204" pitchFamily="34" charset="0"/>
              <a:buChar char="•"/>
            </a:pPr>
            <a:r>
              <a:rPr lang="en-US" altLang="en-US" sz="1350" dirty="0">
                <a:cs typeface="Times New Roman" charset="0"/>
              </a:rPr>
              <a:t>If a certification, withdrawal, or a full allowance of benefits, all open diaries will be closed. The user will receive the </a:t>
            </a:r>
            <a:r>
              <a:rPr lang="en-US" altLang="en-US" sz="1350" b="1" dirty="0">
                <a:cs typeface="Times New Roman" charset="0"/>
              </a:rPr>
              <a:t>Special</a:t>
            </a:r>
            <a:r>
              <a:rPr lang="en-US" altLang="en-US" sz="1350" dirty="0">
                <a:cs typeface="Times New Roman" charset="0"/>
              </a:rPr>
              <a:t> </a:t>
            </a:r>
            <a:r>
              <a:rPr lang="en-US" altLang="en-US" sz="1350" b="1" dirty="0">
                <a:cs typeface="Times New Roman" charset="0"/>
              </a:rPr>
              <a:t>Interests</a:t>
            </a:r>
            <a:r>
              <a:rPr lang="en-US" altLang="en-US" sz="1350" dirty="0">
                <a:cs typeface="Times New Roman" charset="0"/>
              </a:rPr>
              <a:t> screen to enter special interest case tracking data.  </a:t>
            </a:r>
          </a:p>
        </p:txBody>
      </p:sp>
      <p:sp>
        <p:nvSpPr>
          <p:cNvPr id="11" name="TextBox 10">
            <a:extLst>
              <a:ext uri="{FF2B5EF4-FFF2-40B4-BE49-F238E27FC236}">
                <a16:creationId xmlns:a16="http://schemas.microsoft.com/office/drawing/2014/main" id="{5DBE1663-7922-4A68-979E-56DE4962A578}"/>
              </a:ext>
            </a:extLst>
          </p:cNvPr>
          <p:cNvSpPr txBox="1"/>
          <p:nvPr>
            <p:custDataLst>
              <p:tags r:id="rId6"/>
            </p:custDataLst>
          </p:nvPr>
        </p:nvSpPr>
        <p:spPr>
          <a:xfrm>
            <a:off x="265487" y="5894934"/>
            <a:ext cx="4453997" cy="523220"/>
          </a:xfrm>
          <a:prstGeom prst="rect">
            <a:avLst/>
          </a:prstGeom>
          <a:noFill/>
        </p:spPr>
        <p:txBody>
          <a:bodyPr wrap="square" rtlCol="0">
            <a:spAutoFit/>
          </a:bodyPr>
          <a:lstStyle/>
          <a:p>
            <a:pPr>
              <a:spcAft>
                <a:spcPts val="600"/>
              </a:spcAft>
            </a:pPr>
            <a:r>
              <a:rPr lang="en-US" altLang="en-US" sz="1400" dirty="0">
                <a:cs typeface="Times New Roman" charset="0"/>
              </a:rPr>
              <a:t>VACOLS will automatically close the record, changing the status to history.   </a:t>
            </a:r>
          </a:p>
        </p:txBody>
      </p:sp>
    </p:spTree>
    <p:extLst>
      <p:ext uri="{BB962C8B-B14F-4D97-AF65-F5344CB8AC3E}">
        <p14:creationId xmlns:p14="http://schemas.microsoft.com/office/powerpoint/2010/main" val="41234968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87" y="3838296"/>
            <a:ext cx="3702611" cy="2356206"/>
          </a:xfrm>
          <a:prstGeom prst="rect">
            <a:avLst/>
          </a:prstGeom>
        </p:spPr>
      </p:pic>
      <p:sp>
        <p:nvSpPr>
          <p:cNvPr id="7" name="Rectangle 3"/>
          <p:cNvSpPr txBox="1">
            <a:spLocks noChangeArrowheads="1"/>
          </p:cNvSpPr>
          <p:nvPr>
            <p:custDataLst>
              <p:tags r:id="rId1"/>
            </p:custDataLst>
          </p:nvPr>
        </p:nvSpPr>
        <p:spPr bwMode="auto">
          <a:xfrm>
            <a:off x="474534" y="1967265"/>
            <a:ext cx="4316104" cy="177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600" b="1" dirty="0" err="1">
                <a:solidFill>
                  <a:schemeClr val="tx1"/>
                </a:solidFill>
                <a:latin typeface="+mj-lt"/>
                <a:cs typeface="Times New Roman" charset="0"/>
              </a:rPr>
              <a:t>Caseflow</a:t>
            </a:r>
            <a:r>
              <a:rPr lang="en-US" altLang="en-US" sz="1600" dirty="0">
                <a:solidFill>
                  <a:schemeClr val="tx1"/>
                </a:solidFill>
                <a:latin typeface="+mj-lt"/>
                <a:cs typeface="Times New Roman" charset="0"/>
              </a:rPr>
              <a:t> is a new BVA process for certifying appeals through VBMS/VACOLS unification.</a:t>
            </a:r>
            <a:r>
              <a:rPr lang="en-US" altLang="en-US" sz="1600" b="1" dirty="0">
                <a:solidFill>
                  <a:schemeClr val="tx1"/>
                </a:solidFill>
                <a:latin typeface="+mj-lt"/>
                <a:cs typeface="Times New Roman" charset="0"/>
              </a:rPr>
              <a:t> </a:t>
            </a:r>
            <a:endParaRPr lang="en-US" altLang="en-US" sz="1600" dirty="0">
              <a:solidFill>
                <a:schemeClr val="tx1"/>
              </a:solidFill>
              <a:latin typeface="+mj-lt"/>
              <a:cs typeface="Times New Roman" charset="0"/>
            </a:endParaRPr>
          </a:p>
          <a:p>
            <a:pPr algn="l">
              <a:spcBef>
                <a:spcPts val="0"/>
              </a:spcBef>
              <a:spcAft>
                <a:spcPts val="600"/>
              </a:spcAft>
            </a:pPr>
            <a:r>
              <a:rPr lang="en-US" altLang="en-US" sz="1600" dirty="0">
                <a:solidFill>
                  <a:schemeClr val="tx1"/>
                </a:solidFill>
                <a:latin typeface="+mj-lt"/>
                <a:cs typeface="Times New Roman" charset="0"/>
              </a:rPr>
              <a:t>Once dates for the NOD, Form 9, SOC, and (optionally) SSOC have been entered into VACOLS, click the </a:t>
            </a:r>
            <a:r>
              <a:rPr lang="en-US" altLang="en-US" sz="1600" b="1" dirty="0">
                <a:solidFill>
                  <a:schemeClr val="tx1"/>
                </a:solidFill>
                <a:latin typeface="+mj-lt"/>
                <a:cs typeface="Times New Roman" charset="0"/>
              </a:rPr>
              <a:t>Certify Appeal </a:t>
            </a:r>
            <a:r>
              <a:rPr lang="en-US" altLang="en-US" sz="1600" dirty="0">
                <a:solidFill>
                  <a:schemeClr val="tx1"/>
                </a:solidFill>
                <a:latin typeface="+mj-lt"/>
                <a:cs typeface="Times New Roman" charset="0"/>
              </a:rPr>
              <a:t>button on the </a:t>
            </a:r>
            <a:r>
              <a:rPr lang="en-US" altLang="en-US" sz="1600" b="1" dirty="0">
                <a:solidFill>
                  <a:schemeClr val="tx1"/>
                </a:solidFill>
                <a:latin typeface="+mj-lt"/>
                <a:cs typeface="Times New Roman" charset="0"/>
              </a:rPr>
              <a:t>Home </a:t>
            </a:r>
            <a:r>
              <a:rPr lang="en-US" altLang="en-US" sz="1600" dirty="0">
                <a:solidFill>
                  <a:schemeClr val="tx1"/>
                </a:solidFill>
                <a:latin typeface="+mj-lt"/>
                <a:cs typeface="Times New Roman" charset="0"/>
              </a:rPr>
              <a:t>screen</a:t>
            </a:r>
            <a:r>
              <a:rPr lang="en-US" altLang="en-US" sz="1600" b="1" dirty="0">
                <a:solidFill>
                  <a:schemeClr val="tx1"/>
                </a:solidFill>
                <a:latin typeface="+mj-lt"/>
                <a:cs typeface="Times New Roman" charset="0"/>
              </a:rPr>
              <a:t> </a:t>
            </a:r>
            <a:r>
              <a:rPr lang="en-US" altLang="en-US" sz="1600" dirty="0">
                <a:solidFill>
                  <a:schemeClr val="tx1"/>
                </a:solidFill>
                <a:latin typeface="+mj-lt"/>
                <a:cs typeface="Times New Roman" charset="0"/>
              </a:rPr>
              <a:t>or the </a:t>
            </a:r>
            <a:r>
              <a:rPr lang="en-US" altLang="en-US" sz="1600" b="1" dirty="0">
                <a:solidFill>
                  <a:schemeClr val="tx1"/>
                </a:solidFill>
                <a:latin typeface="+mj-lt"/>
                <a:cs typeface="Times New Roman" charset="0"/>
              </a:rPr>
              <a:t>Update Appeal </a:t>
            </a:r>
            <a:r>
              <a:rPr lang="en-US" altLang="en-US" sz="1600" dirty="0">
                <a:solidFill>
                  <a:schemeClr val="tx1"/>
                </a:solidFill>
                <a:latin typeface="+mj-lt"/>
                <a:cs typeface="Times New Roman" charset="0"/>
              </a:rPr>
              <a:t>tab.</a:t>
            </a:r>
          </a:p>
        </p:txBody>
      </p:sp>
      <p:sp>
        <p:nvSpPr>
          <p:cNvPr id="2" name="TextBox 1"/>
          <p:cNvSpPr txBox="1"/>
          <p:nvPr>
            <p:custDataLst>
              <p:tags r:id="rId2"/>
            </p:custDataLst>
          </p:nvPr>
        </p:nvSpPr>
        <p:spPr>
          <a:xfrm>
            <a:off x="4601425" y="4927065"/>
            <a:ext cx="4240650" cy="615553"/>
          </a:xfrm>
          <a:prstGeom prst="rect">
            <a:avLst/>
          </a:prstGeom>
          <a:noFill/>
        </p:spPr>
        <p:txBody>
          <a:bodyPr wrap="square" rtlCol="0">
            <a:spAutoFit/>
          </a:bodyPr>
          <a:lstStyle/>
          <a:p>
            <a:pPr>
              <a:spcAft>
                <a:spcPts val="600"/>
              </a:spcAft>
            </a:pPr>
            <a:r>
              <a:rPr lang="en-US" altLang="en-US" b="1" dirty="0">
                <a:latin typeface="+mj-lt"/>
                <a:cs typeface="Times New Roman" charset="0"/>
              </a:rPr>
              <a:t>Note</a:t>
            </a:r>
            <a:r>
              <a:rPr lang="en-US" altLang="en-US" dirty="0">
                <a:latin typeface="+mj-lt"/>
                <a:cs typeface="Times New Roman" charset="0"/>
              </a:rPr>
              <a:t>: </a:t>
            </a:r>
            <a:r>
              <a:rPr lang="en-US" altLang="en-US" sz="1600" dirty="0">
                <a:latin typeface="+mj-lt"/>
                <a:cs typeface="Times New Roman" charset="0"/>
              </a:rPr>
              <a:t>Right now </a:t>
            </a:r>
            <a:r>
              <a:rPr lang="en-US" altLang="en-US" sz="1600" dirty="0" err="1">
                <a:latin typeface="+mj-lt"/>
                <a:cs typeface="Times New Roman" charset="0"/>
              </a:rPr>
              <a:t>Caseflow</a:t>
            </a:r>
            <a:r>
              <a:rPr lang="en-US" altLang="en-US" sz="1600" dirty="0">
                <a:latin typeface="+mj-lt"/>
                <a:cs typeface="Times New Roman" charset="0"/>
              </a:rPr>
              <a:t> only works with a new and unreleased version of VACOLS.</a:t>
            </a:r>
            <a:endParaRPr lang="en-US" sz="1600" dirty="0">
              <a:latin typeface="+mj-lt"/>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6857" y="1967265"/>
            <a:ext cx="3686860" cy="2680834"/>
          </a:xfrm>
          <a:prstGeom prst="rect">
            <a:avLst/>
          </a:prstGeom>
        </p:spPr>
      </p:pic>
      <p:cxnSp>
        <p:nvCxnSpPr>
          <p:cNvPr id="9" name="Straight Arrow Connector 8"/>
          <p:cNvCxnSpPr/>
          <p:nvPr/>
        </p:nvCxnSpPr>
        <p:spPr bwMode="auto">
          <a:xfrm>
            <a:off x="2136316" y="5094037"/>
            <a:ext cx="8906" cy="757052"/>
          </a:xfrm>
          <a:prstGeom prst="straightConnector1">
            <a:avLst/>
          </a:prstGeom>
          <a:solidFill>
            <a:schemeClr val="accent1"/>
          </a:solidFill>
          <a:ln w="76200" cap="flat" cmpd="sng" algn="ctr">
            <a:solidFill>
              <a:srgbClr val="C00000"/>
            </a:solidFill>
            <a:prstDash val="solid"/>
            <a:round/>
            <a:headEnd type="none" w="sm" len="sm"/>
            <a:tailEnd type="arrow"/>
          </a:ln>
          <a:effectLst/>
        </p:spPr>
      </p:cxnSp>
      <p:cxnSp>
        <p:nvCxnSpPr>
          <p:cNvPr id="10" name="Straight Arrow Connector 9"/>
          <p:cNvCxnSpPr/>
          <p:nvPr/>
        </p:nvCxnSpPr>
        <p:spPr bwMode="auto">
          <a:xfrm>
            <a:off x="7997952" y="3307682"/>
            <a:ext cx="8906" cy="757052"/>
          </a:xfrm>
          <a:prstGeom prst="straightConnector1">
            <a:avLst/>
          </a:prstGeom>
          <a:solidFill>
            <a:schemeClr val="accent1"/>
          </a:solidFill>
          <a:ln w="76200" cap="flat" cmpd="sng" algn="ctr">
            <a:solidFill>
              <a:srgbClr val="C00000"/>
            </a:solidFill>
            <a:prstDash val="solid"/>
            <a:round/>
            <a:headEnd type="none" w="sm" len="sm"/>
            <a:tailEnd type="arrow"/>
          </a:ln>
          <a:effectLst/>
        </p:spPr>
      </p:cxnSp>
      <p:sp>
        <p:nvSpPr>
          <p:cNvPr id="11" name="Title 10">
            <a:extLst>
              <a:ext uri="{FF2B5EF4-FFF2-40B4-BE49-F238E27FC236}">
                <a16:creationId xmlns:a16="http://schemas.microsoft.com/office/drawing/2014/main" id="{6877703D-9FA1-4272-8C1E-11FD1031D485}"/>
              </a:ext>
            </a:extLst>
          </p:cNvPr>
          <p:cNvSpPr>
            <a:spLocks noGrp="1"/>
          </p:cNvSpPr>
          <p:nvPr>
            <p:ph type="title"/>
            <p:custDataLst>
              <p:tags r:id="rId3"/>
            </p:custDataLst>
          </p:nvPr>
        </p:nvSpPr>
        <p:spPr>
          <a:xfrm>
            <a:off x="0" y="793631"/>
            <a:ext cx="9144000" cy="650401"/>
          </a:xfrm>
        </p:spPr>
        <p:txBody>
          <a:bodyPr/>
          <a:lstStyle/>
          <a:p>
            <a:r>
              <a:rPr lang="en-US" dirty="0" err="1"/>
              <a:t>Caseflow</a:t>
            </a:r>
            <a:endParaRPr lang="en-US" dirty="0"/>
          </a:p>
        </p:txBody>
      </p:sp>
      <p:sp>
        <p:nvSpPr>
          <p:cNvPr id="3" name="Slide Number Placeholder 2">
            <a:extLst>
              <a:ext uri="{FF2B5EF4-FFF2-40B4-BE49-F238E27FC236}">
                <a16:creationId xmlns:a16="http://schemas.microsoft.com/office/drawing/2014/main" id="{5119C071-E32D-46B9-8D04-3BE67A3F8364}"/>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77</a:t>
            </a:fld>
            <a:endParaRPr lang="en-US"/>
          </a:p>
        </p:txBody>
      </p:sp>
    </p:spTree>
    <p:extLst>
      <p:ext uri="{BB962C8B-B14F-4D97-AF65-F5344CB8AC3E}">
        <p14:creationId xmlns:p14="http://schemas.microsoft.com/office/powerpoint/2010/main" val="2854014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535" y="3593261"/>
            <a:ext cx="3310884" cy="2624548"/>
          </a:xfrm>
          <a:prstGeom prst="rect">
            <a:avLst/>
          </a:prstGeom>
        </p:spPr>
      </p:pic>
      <p:sp>
        <p:nvSpPr>
          <p:cNvPr id="8" name="Title 7">
            <a:extLst>
              <a:ext uri="{FF2B5EF4-FFF2-40B4-BE49-F238E27FC236}">
                <a16:creationId xmlns:a16="http://schemas.microsoft.com/office/drawing/2014/main" id="{779CBE57-6290-491F-BCB4-126FD1A0F6DD}"/>
              </a:ext>
            </a:extLst>
          </p:cNvPr>
          <p:cNvSpPr>
            <a:spLocks noGrp="1"/>
          </p:cNvSpPr>
          <p:nvPr>
            <p:ph type="title"/>
            <p:custDataLst>
              <p:tags r:id="rId1"/>
            </p:custDataLst>
          </p:nvPr>
        </p:nvSpPr>
        <p:spPr>
          <a:xfrm>
            <a:off x="0" y="793632"/>
            <a:ext cx="9144000" cy="691544"/>
          </a:xfrm>
        </p:spPr>
        <p:txBody>
          <a:bodyPr/>
          <a:lstStyle/>
          <a:p>
            <a:r>
              <a:rPr lang="en-US" dirty="0" err="1"/>
              <a:t>Caseflow</a:t>
            </a:r>
            <a:endParaRPr lang="en-US" dirty="0"/>
          </a:p>
        </p:txBody>
      </p:sp>
      <p:sp>
        <p:nvSpPr>
          <p:cNvPr id="7" name="Rectangle 3"/>
          <p:cNvSpPr txBox="1">
            <a:spLocks noChangeArrowheads="1"/>
          </p:cNvSpPr>
          <p:nvPr>
            <p:custDataLst>
              <p:tags r:id="rId2"/>
            </p:custDataLst>
          </p:nvPr>
        </p:nvSpPr>
        <p:spPr bwMode="auto">
          <a:xfrm>
            <a:off x="474535" y="2118671"/>
            <a:ext cx="3739176" cy="131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2000" dirty="0">
                <a:solidFill>
                  <a:schemeClr val="tx1"/>
                </a:solidFill>
                <a:latin typeface="+mj-lt"/>
                <a:cs typeface="Times New Roman" charset="0"/>
              </a:rPr>
              <a:t>Select </a:t>
            </a:r>
            <a:r>
              <a:rPr lang="en-US" altLang="en-US" sz="2000" b="1" dirty="0">
                <a:solidFill>
                  <a:schemeClr val="tx1"/>
                </a:solidFill>
                <a:latin typeface="+mj-lt"/>
                <a:cs typeface="Times New Roman" charset="0"/>
              </a:rPr>
              <a:t>VBMS paperless e-folder </a:t>
            </a:r>
            <a:r>
              <a:rPr lang="en-US" altLang="en-US" sz="2000" dirty="0">
                <a:solidFill>
                  <a:schemeClr val="tx1"/>
                </a:solidFill>
                <a:latin typeface="+mj-lt"/>
                <a:cs typeface="Times New Roman" charset="0"/>
              </a:rPr>
              <a:t>from the popup window.</a:t>
            </a:r>
          </a:p>
          <a:p>
            <a:pPr algn="l">
              <a:spcBef>
                <a:spcPts val="0"/>
              </a:spcBef>
              <a:spcAft>
                <a:spcPts val="600"/>
              </a:spcAft>
            </a:pPr>
            <a:r>
              <a:rPr lang="en-US" altLang="en-US" sz="2000" dirty="0">
                <a:solidFill>
                  <a:schemeClr val="tx1"/>
                </a:solidFill>
                <a:latin typeface="+mj-lt"/>
                <a:cs typeface="Times New Roman" charset="0"/>
              </a:rPr>
              <a:t>Click </a:t>
            </a:r>
            <a:r>
              <a:rPr lang="en-US" altLang="en-US" sz="2000" b="1" dirty="0">
                <a:solidFill>
                  <a:schemeClr val="tx1"/>
                </a:solidFill>
                <a:latin typeface="+mj-lt"/>
                <a:cs typeface="Times New Roman" charset="0"/>
              </a:rPr>
              <a:t>Certify</a:t>
            </a:r>
            <a:r>
              <a:rPr lang="en-US" altLang="en-US" sz="2000" dirty="0">
                <a:solidFill>
                  <a:schemeClr val="tx1"/>
                </a:solidFill>
                <a:latin typeface="+mj-lt"/>
                <a:cs typeface="Times New Roman" charset="0"/>
              </a:rPr>
              <a:t>.</a:t>
            </a:r>
          </a:p>
        </p:txBody>
      </p:sp>
      <p:sp>
        <p:nvSpPr>
          <p:cNvPr id="2" name="TextBox 1"/>
          <p:cNvSpPr txBox="1"/>
          <p:nvPr>
            <p:custDataLst>
              <p:tags r:id="rId3"/>
            </p:custDataLst>
          </p:nvPr>
        </p:nvSpPr>
        <p:spPr>
          <a:xfrm>
            <a:off x="4446808" y="4756318"/>
            <a:ext cx="4301138" cy="954107"/>
          </a:xfrm>
          <a:prstGeom prst="rect">
            <a:avLst/>
          </a:prstGeom>
          <a:noFill/>
        </p:spPr>
        <p:txBody>
          <a:bodyPr wrap="square" rtlCol="0">
            <a:spAutoFit/>
          </a:bodyPr>
          <a:lstStyle/>
          <a:p>
            <a:pPr>
              <a:spcAft>
                <a:spcPts val="600"/>
              </a:spcAft>
            </a:pPr>
            <a:r>
              <a:rPr lang="en-US" altLang="en-US" sz="2000" b="1" dirty="0">
                <a:latin typeface="+mj-lt"/>
                <a:cs typeface="Times New Roman" charset="0"/>
              </a:rPr>
              <a:t>Note</a:t>
            </a:r>
            <a:r>
              <a:rPr lang="en-US" altLang="en-US" sz="2000" dirty="0">
                <a:latin typeface="+mj-lt"/>
                <a:cs typeface="Times New Roman" charset="0"/>
              </a:rPr>
              <a:t>: </a:t>
            </a:r>
            <a:r>
              <a:rPr lang="en-US" altLang="en-US" dirty="0">
                <a:latin typeface="+mj-lt"/>
                <a:cs typeface="Times New Roman" charset="0"/>
              </a:rPr>
              <a:t>The first time you use it you'll have to log in with your VACOLS regional office Username and Password.</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3711" y="1976095"/>
            <a:ext cx="4301138" cy="2614978"/>
          </a:xfrm>
          <a:prstGeom prst="rect">
            <a:avLst/>
          </a:prstGeom>
        </p:spPr>
      </p:pic>
      <p:sp>
        <p:nvSpPr>
          <p:cNvPr id="10" name="Slide Number Placeholder 9">
            <a:extLst>
              <a:ext uri="{FF2B5EF4-FFF2-40B4-BE49-F238E27FC236}">
                <a16:creationId xmlns:a16="http://schemas.microsoft.com/office/drawing/2014/main" id="{54AEC774-E22D-4F80-B7C3-F2C0DB5EA5F2}"/>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78</a:t>
            </a:fld>
            <a:endParaRPr lang="en-US" dirty="0"/>
          </a:p>
        </p:txBody>
      </p:sp>
    </p:spTree>
    <p:extLst>
      <p:ext uri="{BB962C8B-B14F-4D97-AF65-F5344CB8AC3E}">
        <p14:creationId xmlns:p14="http://schemas.microsoft.com/office/powerpoint/2010/main" val="35520700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492" y="1873948"/>
            <a:ext cx="3836972" cy="4154077"/>
          </a:xfrm>
          <a:prstGeom prst="rect">
            <a:avLst/>
          </a:prstGeom>
        </p:spPr>
      </p:pic>
      <p:sp>
        <p:nvSpPr>
          <p:cNvPr id="2" name="Title 1">
            <a:extLst>
              <a:ext uri="{FF2B5EF4-FFF2-40B4-BE49-F238E27FC236}">
                <a16:creationId xmlns:a16="http://schemas.microsoft.com/office/drawing/2014/main" id="{E4437D80-76BA-40D0-9361-A483AFA1559F}"/>
              </a:ext>
            </a:extLst>
          </p:cNvPr>
          <p:cNvSpPr>
            <a:spLocks noGrp="1"/>
          </p:cNvSpPr>
          <p:nvPr>
            <p:ph type="title"/>
            <p:custDataLst>
              <p:tags r:id="rId1"/>
            </p:custDataLst>
          </p:nvPr>
        </p:nvSpPr>
        <p:spPr>
          <a:xfrm>
            <a:off x="0" y="793631"/>
            <a:ext cx="9144000" cy="720537"/>
          </a:xfrm>
        </p:spPr>
        <p:txBody>
          <a:bodyPr/>
          <a:lstStyle/>
          <a:p>
            <a:r>
              <a:rPr lang="en-US" dirty="0" err="1"/>
              <a:t>Caseflow</a:t>
            </a:r>
            <a:endParaRPr lang="en-US" dirty="0"/>
          </a:p>
        </p:txBody>
      </p:sp>
      <p:sp>
        <p:nvSpPr>
          <p:cNvPr id="7" name="Rectangle 3"/>
          <p:cNvSpPr txBox="1">
            <a:spLocks noChangeArrowheads="1"/>
          </p:cNvSpPr>
          <p:nvPr>
            <p:custDataLst>
              <p:tags r:id="rId2"/>
            </p:custDataLst>
          </p:nvPr>
        </p:nvSpPr>
        <p:spPr bwMode="auto">
          <a:xfrm>
            <a:off x="474536" y="1691147"/>
            <a:ext cx="4225284" cy="461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dirty="0">
                <a:solidFill>
                  <a:schemeClr val="tx1"/>
                </a:solidFill>
                <a:latin typeface="+mj-lt"/>
                <a:cs typeface="Times New Roman" charset="0"/>
              </a:rPr>
              <a:t>Once </a:t>
            </a:r>
            <a:r>
              <a:rPr lang="en-US" altLang="en-US" sz="1800" dirty="0" err="1">
                <a:solidFill>
                  <a:schemeClr val="tx1"/>
                </a:solidFill>
                <a:latin typeface="+mj-lt"/>
                <a:cs typeface="Times New Roman" charset="0"/>
              </a:rPr>
              <a:t>Caseflow</a:t>
            </a:r>
            <a:r>
              <a:rPr lang="en-US" altLang="en-US" sz="1800" dirty="0">
                <a:solidFill>
                  <a:schemeClr val="tx1"/>
                </a:solidFill>
                <a:latin typeface="+mj-lt"/>
                <a:cs typeface="Times New Roman" charset="0"/>
              </a:rPr>
              <a:t> is open, it will check to see if documents in the VBMS </a:t>
            </a:r>
            <a:r>
              <a:rPr lang="en-US" altLang="en-US" sz="1800" dirty="0" err="1">
                <a:solidFill>
                  <a:schemeClr val="tx1"/>
                </a:solidFill>
                <a:latin typeface="+mj-lt"/>
                <a:cs typeface="Times New Roman" charset="0"/>
              </a:rPr>
              <a:t>eFolder</a:t>
            </a:r>
            <a:r>
              <a:rPr lang="en-US" altLang="en-US" sz="1800" dirty="0">
                <a:solidFill>
                  <a:schemeClr val="tx1"/>
                </a:solidFill>
                <a:latin typeface="+mj-lt"/>
                <a:cs typeface="Times New Roman" charset="0"/>
              </a:rPr>
              <a:t> (such as the NOD, SOC, and Form 9) match the dates entered in VACOLS. If they do not, you will see a page similar to this, where you will be asked to fix the dates in either VACOLS or VBMS.</a:t>
            </a:r>
          </a:p>
          <a:p>
            <a:pPr algn="l">
              <a:spcBef>
                <a:spcPts val="0"/>
              </a:spcBef>
              <a:spcAft>
                <a:spcPts val="600"/>
              </a:spcAft>
            </a:pPr>
            <a:endParaRPr lang="en-US" altLang="en-US" sz="1800" dirty="0">
              <a:solidFill>
                <a:schemeClr val="tx1"/>
              </a:solidFill>
              <a:latin typeface="+mj-lt"/>
              <a:cs typeface="Times New Roman" charset="0"/>
            </a:endParaRPr>
          </a:p>
          <a:p>
            <a:pPr algn="l">
              <a:spcBef>
                <a:spcPts val="0"/>
              </a:spcBef>
              <a:spcAft>
                <a:spcPts val="600"/>
              </a:spcAft>
            </a:pPr>
            <a:r>
              <a:rPr lang="en-US" altLang="en-US" sz="1800" dirty="0">
                <a:solidFill>
                  <a:schemeClr val="tx1"/>
                </a:solidFill>
                <a:latin typeface="+mj-lt"/>
                <a:cs typeface="Times New Roman" charset="0"/>
              </a:rPr>
              <a:t>Once you fix the dates click the </a:t>
            </a:r>
            <a:r>
              <a:rPr lang="en-US" altLang="en-US" sz="1800" b="1" dirty="0">
                <a:solidFill>
                  <a:schemeClr val="tx1"/>
                </a:solidFill>
                <a:latin typeface="+mj-lt"/>
                <a:cs typeface="Times New Roman" charset="0"/>
              </a:rPr>
              <a:t>Refresh</a:t>
            </a:r>
            <a:r>
              <a:rPr lang="en-US" altLang="en-US" sz="1800" dirty="0">
                <a:solidFill>
                  <a:schemeClr val="tx1"/>
                </a:solidFill>
                <a:latin typeface="+mj-lt"/>
                <a:cs typeface="Times New Roman" charset="0"/>
              </a:rPr>
              <a:t> button. If you can't find the document in the </a:t>
            </a:r>
            <a:r>
              <a:rPr lang="en-US" altLang="en-US" sz="1800" dirty="0" err="1">
                <a:solidFill>
                  <a:schemeClr val="tx1"/>
                </a:solidFill>
                <a:latin typeface="+mj-lt"/>
                <a:cs typeface="Times New Roman" charset="0"/>
              </a:rPr>
              <a:t>eFolder</a:t>
            </a:r>
            <a:r>
              <a:rPr lang="en-US" altLang="en-US" sz="1800" dirty="0">
                <a:solidFill>
                  <a:schemeClr val="tx1"/>
                </a:solidFill>
                <a:latin typeface="+mj-lt"/>
                <a:cs typeface="Times New Roman" charset="0"/>
              </a:rPr>
              <a:t>, the appeal cannot be certified and you'll need to click </a:t>
            </a:r>
            <a:r>
              <a:rPr lang="en-US" altLang="en-US" sz="1800" b="1" dirty="0">
                <a:solidFill>
                  <a:schemeClr val="tx1"/>
                </a:solidFill>
                <a:latin typeface="+mj-lt"/>
                <a:cs typeface="Times New Roman" charset="0"/>
              </a:rPr>
              <a:t>Cancel Certification</a:t>
            </a:r>
            <a:r>
              <a:rPr lang="en-US" altLang="en-US" sz="1800" dirty="0">
                <a:solidFill>
                  <a:schemeClr val="tx1"/>
                </a:solidFill>
                <a:latin typeface="+mj-lt"/>
                <a:cs typeface="Times New Roman" charset="0"/>
              </a:rPr>
              <a:t>.</a:t>
            </a:r>
          </a:p>
          <a:p>
            <a:pPr algn="l">
              <a:spcBef>
                <a:spcPts val="0"/>
              </a:spcBef>
              <a:spcAft>
                <a:spcPts val="600"/>
              </a:spcAft>
            </a:pPr>
            <a:endParaRPr lang="en-US" altLang="en-US" sz="1800" dirty="0">
              <a:solidFill>
                <a:schemeClr val="tx1"/>
              </a:solidFill>
              <a:latin typeface="+mj-lt"/>
              <a:cs typeface="Times New Roman" charset="0"/>
            </a:endParaRPr>
          </a:p>
          <a:p>
            <a:pPr algn="l">
              <a:spcBef>
                <a:spcPts val="0"/>
              </a:spcBef>
              <a:spcAft>
                <a:spcPts val="600"/>
              </a:spcAft>
            </a:pPr>
            <a:r>
              <a:rPr lang="en-US" altLang="en-US" sz="1800" dirty="0">
                <a:solidFill>
                  <a:schemeClr val="tx1"/>
                </a:solidFill>
                <a:latin typeface="+mj-lt"/>
                <a:cs typeface="Times New Roman" charset="0"/>
              </a:rPr>
              <a:t>This case cannot be certified.</a:t>
            </a:r>
          </a:p>
        </p:txBody>
      </p:sp>
      <p:sp>
        <p:nvSpPr>
          <p:cNvPr id="8" name="Slide Number Placeholder 7">
            <a:extLst>
              <a:ext uri="{FF2B5EF4-FFF2-40B4-BE49-F238E27FC236}">
                <a16:creationId xmlns:a16="http://schemas.microsoft.com/office/drawing/2014/main" id="{4D1A4053-4B66-4557-9CE6-01D75D91A312}"/>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79</a:t>
            </a:fld>
            <a:endParaRPr lang="en-US" dirty="0"/>
          </a:p>
        </p:txBody>
      </p:sp>
    </p:spTree>
    <p:extLst>
      <p:ext uri="{BB962C8B-B14F-4D97-AF65-F5344CB8AC3E}">
        <p14:creationId xmlns:p14="http://schemas.microsoft.com/office/powerpoint/2010/main" val="353878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792" y="2484124"/>
            <a:ext cx="5976416" cy="3806408"/>
          </a:xfrm>
          <a:prstGeom prst="rect">
            <a:avLst/>
          </a:prstGeom>
        </p:spPr>
      </p:pic>
      <p:sp>
        <p:nvSpPr>
          <p:cNvPr id="2" name="Title 1">
            <a:extLst>
              <a:ext uri="{FF2B5EF4-FFF2-40B4-BE49-F238E27FC236}">
                <a16:creationId xmlns:a16="http://schemas.microsoft.com/office/drawing/2014/main" id="{21ABCC5F-B60E-4E8C-B04F-F6857A0FAF9D}"/>
              </a:ext>
            </a:extLst>
          </p:cNvPr>
          <p:cNvSpPr>
            <a:spLocks noGrp="1"/>
          </p:cNvSpPr>
          <p:nvPr>
            <p:ph type="title"/>
            <p:custDataLst>
              <p:tags r:id="rId1"/>
            </p:custDataLst>
          </p:nvPr>
        </p:nvSpPr>
        <p:spPr>
          <a:xfrm>
            <a:off x="0" y="793631"/>
            <a:ext cx="9144000" cy="1086867"/>
          </a:xfrm>
        </p:spPr>
        <p:txBody>
          <a:bodyPr/>
          <a:lstStyle/>
          <a:p>
            <a:r>
              <a:rPr lang="en-US" dirty="0"/>
              <a:t>Broker Appeal Button</a:t>
            </a:r>
          </a:p>
        </p:txBody>
      </p:sp>
      <p:sp>
        <p:nvSpPr>
          <p:cNvPr id="3" name="Content Placeholder 2">
            <a:extLst>
              <a:ext uri="{FF2B5EF4-FFF2-40B4-BE49-F238E27FC236}">
                <a16:creationId xmlns:a16="http://schemas.microsoft.com/office/drawing/2014/main" id="{AD74110D-2F13-4150-8BD8-89D68CFD0FF7}"/>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To broker appeals to another field station.</a:t>
            </a:r>
          </a:p>
        </p:txBody>
      </p:sp>
      <p:sp>
        <p:nvSpPr>
          <p:cNvPr id="8" name="Slide Number Placeholder 7">
            <a:extLst>
              <a:ext uri="{FF2B5EF4-FFF2-40B4-BE49-F238E27FC236}">
                <a16:creationId xmlns:a16="http://schemas.microsoft.com/office/drawing/2014/main" id="{E70699CD-6BE1-4456-B99A-963F832F5E9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40645011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D448D8-C836-4BB5-8FA1-98B878AA6E46}"/>
              </a:ext>
            </a:extLst>
          </p:cNvPr>
          <p:cNvSpPr>
            <a:spLocks noGrp="1"/>
          </p:cNvSpPr>
          <p:nvPr>
            <p:ph type="title"/>
            <p:custDataLst>
              <p:tags r:id="rId1"/>
            </p:custDataLst>
          </p:nvPr>
        </p:nvSpPr>
        <p:spPr>
          <a:xfrm>
            <a:off x="0" y="793631"/>
            <a:ext cx="9144000" cy="671375"/>
          </a:xfrm>
        </p:spPr>
        <p:txBody>
          <a:bodyPr/>
          <a:lstStyle/>
          <a:p>
            <a:r>
              <a:rPr lang="en-US" dirty="0" err="1"/>
              <a:t>Caseflow</a:t>
            </a:r>
            <a:endParaRPr lang="en-US" dirty="0"/>
          </a:p>
        </p:txBody>
      </p:sp>
      <p:sp>
        <p:nvSpPr>
          <p:cNvPr id="7" name="Rectangle 3"/>
          <p:cNvSpPr txBox="1">
            <a:spLocks noChangeArrowheads="1"/>
          </p:cNvSpPr>
          <p:nvPr>
            <p:custDataLst>
              <p:tags r:id="rId2"/>
            </p:custDataLst>
          </p:nvPr>
        </p:nvSpPr>
        <p:spPr bwMode="auto">
          <a:xfrm>
            <a:off x="464703" y="1862742"/>
            <a:ext cx="2602962" cy="42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2000" dirty="0">
                <a:solidFill>
                  <a:schemeClr val="tx1"/>
                </a:solidFill>
                <a:latin typeface="+mj-lt"/>
                <a:cs typeface="Times New Roman" charset="0"/>
              </a:rPr>
              <a:t>Once all the documents are detected, you'll see a page similar to this.</a:t>
            </a:r>
          </a:p>
          <a:p>
            <a:pPr algn="l">
              <a:spcBef>
                <a:spcPts val="0"/>
              </a:spcBef>
              <a:spcAft>
                <a:spcPts val="600"/>
              </a:spcAft>
            </a:pPr>
            <a:endParaRPr lang="en-US" altLang="en-US" sz="2000" dirty="0">
              <a:solidFill>
                <a:schemeClr val="tx1"/>
              </a:solidFill>
              <a:latin typeface="+mj-lt"/>
              <a:cs typeface="Times New Roman" charset="0"/>
            </a:endParaRPr>
          </a:p>
          <a:p>
            <a:pPr algn="l">
              <a:spcBef>
                <a:spcPts val="0"/>
              </a:spcBef>
              <a:spcAft>
                <a:spcPts val="600"/>
              </a:spcAft>
            </a:pPr>
            <a:r>
              <a:rPr lang="en-US" altLang="en-US" sz="2000" dirty="0">
                <a:solidFill>
                  <a:schemeClr val="tx1"/>
                </a:solidFill>
                <a:latin typeface="+mj-lt"/>
                <a:cs typeface="Times New Roman" charset="0"/>
              </a:rPr>
              <a:t>Fill out details for the electronic Form 8.</a:t>
            </a:r>
          </a:p>
          <a:p>
            <a:pPr algn="l">
              <a:spcBef>
                <a:spcPts val="0"/>
              </a:spcBef>
              <a:spcAft>
                <a:spcPts val="600"/>
              </a:spcAft>
            </a:pPr>
            <a:endParaRPr lang="en-US" altLang="en-US" sz="2000" dirty="0">
              <a:solidFill>
                <a:schemeClr val="tx1"/>
              </a:solidFill>
              <a:latin typeface="+mj-lt"/>
              <a:cs typeface="Times New Roman" charset="0"/>
            </a:endParaRPr>
          </a:p>
          <a:p>
            <a:pPr algn="l">
              <a:spcBef>
                <a:spcPts val="0"/>
              </a:spcBef>
              <a:spcAft>
                <a:spcPts val="600"/>
              </a:spcAft>
            </a:pPr>
            <a:r>
              <a:rPr lang="en-US" altLang="en-US" sz="2000" dirty="0">
                <a:solidFill>
                  <a:schemeClr val="tx1"/>
                </a:solidFill>
                <a:latin typeface="+mj-lt"/>
                <a:cs typeface="Times New Roman" charset="0"/>
              </a:rPr>
              <a:t>Once all of the forms have been completed, click </a:t>
            </a:r>
            <a:r>
              <a:rPr lang="en-US" altLang="en-US" sz="2000" b="1" dirty="0">
                <a:solidFill>
                  <a:schemeClr val="tx1"/>
                </a:solidFill>
                <a:latin typeface="+mj-lt"/>
                <a:cs typeface="Times New Roman" charset="0"/>
              </a:rPr>
              <a:t>Preview Completed Form 8</a:t>
            </a:r>
            <a:r>
              <a:rPr lang="en-US" altLang="en-US" sz="2000" dirty="0">
                <a:solidFill>
                  <a:schemeClr val="tx1"/>
                </a:solidFill>
                <a:latin typeface="+mj-lt"/>
                <a:cs typeface="Times New Roman" charset="0"/>
              </a:rPr>
              <a:t>.</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 b="48097"/>
          <a:stretch/>
        </p:blipFill>
        <p:spPr>
          <a:xfrm>
            <a:off x="3067665" y="2124357"/>
            <a:ext cx="2684087" cy="3723491"/>
          </a:xfrm>
          <a:prstGeom prst="rect">
            <a:avLst/>
          </a:prstGeom>
          <a:ln>
            <a:solidFill>
              <a:schemeClr val="tx1"/>
            </a:solidFill>
          </a:ln>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51842"/>
          <a:stretch/>
        </p:blipFill>
        <p:spPr>
          <a:xfrm>
            <a:off x="5975285" y="2124356"/>
            <a:ext cx="2892839" cy="3723491"/>
          </a:xfrm>
          <a:prstGeom prst="rect">
            <a:avLst/>
          </a:prstGeom>
          <a:ln>
            <a:solidFill>
              <a:schemeClr val="tx1"/>
            </a:solidFill>
          </a:ln>
        </p:spPr>
      </p:pic>
      <p:sp>
        <p:nvSpPr>
          <p:cNvPr id="9" name="Slide Number Placeholder 8">
            <a:extLst>
              <a:ext uri="{FF2B5EF4-FFF2-40B4-BE49-F238E27FC236}">
                <a16:creationId xmlns:a16="http://schemas.microsoft.com/office/drawing/2014/main" id="{6F429183-7100-45C8-A059-A293D5BAFB4A}"/>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80</a:t>
            </a:fld>
            <a:endParaRPr lang="en-US" dirty="0"/>
          </a:p>
        </p:txBody>
      </p:sp>
    </p:spTree>
    <p:extLst>
      <p:ext uri="{BB962C8B-B14F-4D97-AF65-F5344CB8AC3E}">
        <p14:creationId xmlns:p14="http://schemas.microsoft.com/office/powerpoint/2010/main" val="12291200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6231-B51B-4135-BA2B-6DAB775BBD5C}"/>
              </a:ext>
            </a:extLst>
          </p:cNvPr>
          <p:cNvSpPr>
            <a:spLocks noGrp="1"/>
          </p:cNvSpPr>
          <p:nvPr>
            <p:ph type="title"/>
            <p:custDataLst>
              <p:tags r:id="rId1"/>
            </p:custDataLst>
          </p:nvPr>
        </p:nvSpPr>
        <p:spPr>
          <a:xfrm>
            <a:off x="0" y="793631"/>
            <a:ext cx="9144000" cy="651711"/>
          </a:xfrm>
        </p:spPr>
        <p:txBody>
          <a:bodyPr/>
          <a:lstStyle/>
          <a:p>
            <a:r>
              <a:rPr lang="en-US" dirty="0" err="1"/>
              <a:t>Caseflow</a:t>
            </a:r>
            <a:endParaRPr lang="en-US" dirty="0"/>
          </a:p>
        </p:txBody>
      </p:sp>
      <p:sp>
        <p:nvSpPr>
          <p:cNvPr id="7" name="Rectangle 3"/>
          <p:cNvSpPr txBox="1">
            <a:spLocks noChangeArrowheads="1"/>
          </p:cNvSpPr>
          <p:nvPr>
            <p:custDataLst>
              <p:tags r:id="rId2"/>
            </p:custDataLst>
          </p:nvPr>
        </p:nvSpPr>
        <p:spPr bwMode="auto">
          <a:xfrm>
            <a:off x="474535" y="1967264"/>
            <a:ext cx="5236152" cy="43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2000" dirty="0">
                <a:solidFill>
                  <a:schemeClr val="tx1"/>
                </a:solidFill>
                <a:latin typeface="+mj-lt"/>
                <a:cs typeface="Times New Roman" charset="0"/>
              </a:rPr>
              <a:t>On the next page, you'll be able to preview the completed Form 8. If anything looks incorrect, go back and fix it on the previous page. Otherwise, click </a:t>
            </a:r>
            <a:r>
              <a:rPr lang="en-US" altLang="en-US" sz="2000" b="1" dirty="0">
                <a:solidFill>
                  <a:schemeClr val="tx1"/>
                </a:solidFill>
                <a:latin typeface="+mj-lt"/>
                <a:cs typeface="Times New Roman" charset="0"/>
              </a:rPr>
              <a:t>Upload and Certify</a:t>
            </a:r>
            <a:r>
              <a:rPr lang="en-US" altLang="en-US" sz="2000" dirty="0">
                <a:solidFill>
                  <a:schemeClr val="tx1"/>
                </a:solidFill>
                <a:latin typeface="+mj-lt"/>
                <a:cs typeface="Times New Roman" charset="0"/>
              </a:rPr>
              <a:t> link. The Form 8 will automatically be uploaded to the </a:t>
            </a:r>
            <a:r>
              <a:rPr lang="en-US" altLang="en-US" sz="2000" dirty="0" err="1">
                <a:solidFill>
                  <a:schemeClr val="tx1"/>
                </a:solidFill>
                <a:latin typeface="+mj-lt"/>
                <a:cs typeface="Times New Roman" charset="0"/>
              </a:rPr>
              <a:t>eFolder</a:t>
            </a:r>
            <a:r>
              <a:rPr lang="en-US" altLang="en-US" sz="2000" dirty="0">
                <a:solidFill>
                  <a:schemeClr val="tx1"/>
                </a:solidFill>
                <a:latin typeface="+mj-lt"/>
                <a:cs typeface="Times New Roman" charset="0"/>
              </a:rPr>
              <a:t> and the appeal will be certified to the Board of Veterans Appeals.</a:t>
            </a:r>
          </a:p>
          <a:p>
            <a:pPr algn="l">
              <a:spcBef>
                <a:spcPts val="0"/>
              </a:spcBef>
              <a:spcAft>
                <a:spcPts val="600"/>
              </a:spcAft>
            </a:pPr>
            <a:endParaRPr lang="en-US" altLang="en-US" sz="2000" dirty="0">
              <a:solidFill>
                <a:schemeClr val="tx1"/>
              </a:solidFill>
              <a:latin typeface="+mj-lt"/>
              <a:cs typeface="Times New Roman" charset="0"/>
            </a:endParaRPr>
          </a:p>
          <a:p>
            <a:pPr algn="l">
              <a:spcBef>
                <a:spcPts val="0"/>
              </a:spcBef>
              <a:spcAft>
                <a:spcPts val="600"/>
              </a:spcAft>
            </a:pPr>
            <a:r>
              <a:rPr lang="en-US" altLang="en-US" sz="2000" dirty="0">
                <a:solidFill>
                  <a:schemeClr val="tx1"/>
                </a:solidFill>
                <a:latin typeface="+mj-lt"/>
                <a:cs typeface="Times New Roman" charset="0"/>
              </a:rPr>
              <a:t>You'll receive a confirmation page indicating what you've done. You can now close the browser window and open up another appeal using VACOLS.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1937" y="1967264"/>
            <a:ext cx="2742295" cy="4126056"/>
          </a:xfrm>
          <a:prstGeom prst="rect">
            <a:avLst/>
          </a:prstGeom>
          <a:ln>
            <a:solidFill>
              <a:schemeClr val="tx1"/>
            </a:solidFill>
          </a:ln>
        </p:spPr>
      </p:pic>
      <p:sp>
        <p:nvSpPr>
          <p:cNvPr id="4" name="Slide Number Placeholder 3">
            <a:extLst>
              <a:ext uri="{FF2B5EF4-FFF2-40B4-BE49-F238E27FC236}">
                <a16:creationId xmlns:a16="http://schemas.microsoft.com/office/drawing/2014/main" id="{B0C005DB-BD4B-4A1D-9E45-66CBE975A921}"/>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81</a:t>
            </a:fld>
            <a:endParaRPr lang="en-US" dirty="0"/>
          </a:p>
        </p:txBody>
      </p:sp>
    </p:spTree>
    <p:extLst>
      <p:ext uri="{BB962C8B-B14F-4D97-AF65-F5344CB8AC3E}">
        <p14:creationId xmlns:p14="http://schemas.microsoft.com/office/powerpoint/2010/main" val="2994382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E0B6-1CDC-4073-B9D2-4144821390F7}"/>
              </a:ext>
            </a:extLst>
          </p:cNvPr>
          <p:cNvSpPr>
            <a:spLocks noGrp="1"/>
          </p:cNvSpPr>
          <p:nvPr>
            <p:ph type="title"/>
            <p:custDataLst>
              <p:tags r:id="rId1"/>
            </p:custDataLst>
          </p:nvPr>
        </p:nvSpPr>
        <p:spPr>
          <a:xfrm>
            <a:off x="0" y="793631"/>
            <a:ext cx="9144000" cy="641879"/>
          </a:xfrm>
        </p:spPr>
        <p:txBody>
          <a:bodyPr/>
          <a:lstStyle/>
          <a:p>
            <a:r>
              <a:rPr lang="en-US" dirty="0" err="1"/>
              <a:t>Caseflow</a:t>
            </a:r>
            <a:endParaRPr lang="en-US" dirty="0"/>
          </a:p>
        </p:txBody>
      </p:sp>
      <p:sp>
        <p:nvSpPr>
          <p:cNvPr id="7" name="Rectangle 3"/>
          <p:cNvSpPr txBox="1">
            <a:spLocks noChangeArrowheads="1"/>
          </p:cNvSpPr>
          <p:nvPr>
            <p:custDataLst>
              <p:tags r:id="rId2"/>
            </p:custDataLst>
          </p:nvPr>
        </p:nvSpPr>
        <p:spPr bwMode="auto">
          <a:xfrm>
            <a:off x="474536" y="1967263"/>
            <a:ext cx="8236846" cy="436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marL="233363" indent="-233363" algn="l">
              <a:spcBef>
                <a:spcPts val="0"/>
              </a:spcBef>
              <a:spcAft>
                <a:spcPts val="600"/>
              </a:spcAft>
              <a:buClr>
                <a:schemeClr val="tx1"/>
              </a:buClr>
              <a:buFont typeface="Arial" panose="020B0604020202020204" pitchFamily="34" charset="0"/>
              <a:buChar char="•"/>
            </a:pPr>
            <a:r>
              <a:rPr lang="en-US" altLang="en-US" sz="1700" dirty="0" err="1">
                <a:solidFill>
                  <a:schemeClr val="tx1"/>
                </a:solidFill>
                <a:latin typeface="+mj-lt"/>
                <a:cs typeface="Times New Roman" charset="0"/>
              </a:rPr>
              <a:t>Caseflow</a:t>
            </a:r>
            <a:r>
              <a:rPr lang="en-US" altLang="en-US" sz="1700" dirty="0">
                <a:solidFill>
                  <a:schemeClr val="tx1"/>
                </a:solidFill>
                <a:latin typeface="+mj-lt"/>
                <a:cs typeface="Times New Roman" charset="0"/>
              </a:rPr>
              <a:t> is a web-based tool that makes it easy to autofill electronic Form 8s and certify paperless appeals to BVA. It automatically checks to ensure documents such as the Form 9, NOD, SOC, and SSOC have been added to an appeal.</a:t>
            </a:r>
          </a:p>
          <a:p>
            <a:pPr marL="233363" indent="-233363" algn="l">
              <a:spcBef>
                <a:spcPts val="0"/>
              </a:spcBef>
              <a:spcAft>
                <a:spcPts val="600"/>
              </a:spcAft>
              <a:buClr>
                <a:schemeClr val="tx1"/>
              </a:buClr>
              <a:buFont typeface="Arial" panose="020B0604020202020204" pitchFamily="34" charset="0"/>
              <a:buChar char="•"/>
            </a:pPr>
            <a:r>
              <a:rPr lang="en-US" altLang="en-US" sz="1700" dirty="0">
                <a:solidFill>
                  <a:schemeClr val="tx1"/>
                </a:solidFill>
                <a:latin typeface="+mj-lt"/>
                <a:cs typeface="Times New Roman" charset="0"/>
              </a:rPr>
              <a:t>You must currently log in with both VA credentials and VACOLS credentials to ensure that the PII handled in </a:t>
            </a:r>
            <a:r>
              <a:rPr lang="en-US" altLang="en-US" sz="1700" dirty="0" err="1">
                <a:solidFill>
                  <a:schemeClr val="tx1"/>
                </a:solidFill>
                <a:latin typeface="+mj-lt"/>
                <a:cs typeface="Times New Roman" charset="0"/>
              </a:rPr>
              <a:t>Caseflow</a:t>
            </a:r>
            <a:r>
              <a:rPr lang="en-US" altLang="en-US" sz="1700" dirty="0">
                <a:solidFill>
                  <a:schemeClr val="tx1"/>
                </a:solidFill>
                <a:latin typeface="+mj-lt"/>
                <a:cs typeface="Times New Roman" charset="0"/>
              </a:rPr>
              <a:t> is secure. A fix is under development that will allow use of VA credentials only.</a:t>
            </a:r>
          </a:p>
          <a:p>
            <a:pPr marL="233363" indent="-233363" algn="l">
              <a:spcBef>
                <a:spcPts val="0"/>
              </a:spcBef>
              <a:spcAft>
                <a:spcPts val="600"/>
              </a:spcAft>
              <a:buClr>
                <a:schemeClr val="tx1"/>
              </a:buClr>
              <a:buFont typeface="Arial" panose="020B0604020202020204" pitchFamily="34" charset="0"/>
              <a:buChar char="•"/>
            </a:pPr>
            <a:r>
              <a:rPr lang="en-US" altLang="en-US" sz="1700" dirty="0" err="1">
                <a:solidFill>
                  <a:schemeClr val="tx1"/>
                </a:solidFill>
                <a:latin typeface="+mj-lt"/>
                <a:cs typeface="Times New Roman" charset="0"/>
              </a:rPr>
              <a:t>Caseflow</a:t>
            </a:r>
            <a:r>
              <a:rPr lang="en-US" altLang="en-US" sz="1700" dirty="0">
                <a:solidFill>
                  <a:schemeClr val="tx1"/>
                </a:solidFill>
                <a:latin typeface="+mj-lt"/>
                <a:cs typeface="Times New Roman" charset="0"/>
              </a:rPr>
              <a:t> only works with paperless appeals. To certify a hardcopy or Virtual VA appeal, follow the steps that have always been taken but select </a:t>
            </a:r>
            <a:r>
              <a:rPr lang="en-US" altLang="en-US" sz="1700" b="1" dirty="0">
                <a:solidFill>
                  <a:schemeClr val="tx1"/>
                </a:solidFill>
                <a:latin typeface="+mj-lt"/>
                <a:cs typeface="Times New Roman" charset="0"/>
              </a:rPr>
              <a:t>Hardcopy claims folder or Virtual VA </a:t>
            </a:r>
            <a:r>
              <a:rPr lang="en-US" altLang="en-US" sz="1700" dirty="0">
                <a:solidFill>
                  <a:schemeClr val="tx1"/>
                </a:solidFill>
                <a:latin typeface="+mj-lt"/>
                <a:cs typeface="Times New Roman" charset="0"/>
              </a:rPr>
              <a:t>then click the </a:t>
            </a:r>
            <a:r>
              <a:rPr lang="en-US" altLang="en-US" sz="1700" b="1" dirty="0">
                <a:solidFill>
                  <a:schemeClr val="tx1"/>
                </a:solidFill>
                <a:latin typeface="+mj-lt"/>
                <a:cs typeface="Times New Roman" charset="0"/>
              </a:rPr>
              <a:t>Certify Appeal </a:t>
            </a:r>
            <a:r>
              <a:rPr lang="en-US" altLang="en-US" sz="1700" dirty="0">
                <a:solidFill>
                  <a:schemeClr val="tx1"/>
                </a:solidFill>
                <a:latin typeface="+mj-lt"/>
                <a:cs typeface="Times New Roman" charset="0"/>
              </a:rPr>
              <a:t>button to manually enter a Certification Date.</a:t>
            </a:r>
          </a:p>
          <a:p>
            <a:pPr marL="233363" indent="-233363" algn="l">
              <a:spcBef>
                <a:spcPts val="0"/>
              </a:spcBef>
              <a:spcAft>
                <a:spcPts val="600"/>
              </a:spcAft>
              <a:buClr>
                <a:schemeClr val="tx1"/>
              </a:buClr>
              <a:buFont typeface="Arial" panose="020B0604020202020204" pitchFamily="34" charset="0"/>
              <a:buChar char="•"/>
            </a:pPr>
            <a:r>
              <a:rPr lang="en-US" altLang="en-US" sz="1700" dirty="0" err="1">
                <a:solidFill>
                  <a:schemeClr val="tx1"/>
                </a:solidFill>
                <a:latin typeface="+mj-lt"/>
                <a:cs typeface="Times New Roman" charset="0"/>
              </a:rPr>
              <a:t>Caseflow</a:t>
            </a:r>
            <a:r>
              <a:rPr lang="en-US" altLang="en-US" sz="1700" dirty="0">
                <a:solidFill>
                  <a:schemeClr val="tx1"/>
                </a:solidFill>
                <a:latin typeface="+mj-lt"/>
                <a:cs typeface="Times New Roman" charset="0"/>
              </a:rPr>
              <a:t> was developed by BVA and the Digital Service in collaboration with VBA.</a:t>
            </a:r>
          </a:p>
          <a:p>
            <a:pPr marL="233363" indent="-233363" algn="l">
              <a:spcBef>
                <a:spcPts val="0"/>
              </a:spcBef>
              <a:spcAft>
                <a:spcPts val="600"/>
              </a:spcAft>
              <a:buClr>
                <a:schemeClr val="tx1"/>
              </a:buClr>
              <a:buFont typeface="Arial" panose="020B0604020202020204" pitchFamily="34" charset="0"/>
              <a:buChar char="•"/>
            </a:pPr>
            <a:r>
              <a:rPr lang="en-US" altLang="en-US" sz="1700" dirty="0">
                <a:solidFill>
                  <a:schemeClr val="tx1"/>
                </a:solidFill>
                <a:latin typeface="+mj-lt"/>
                <a:cs typeface="Times New Roman" charset="0"/>
              </a:rPr>
              <a:t>At the top of every page in </a:t>
            </a:r>
            <a:r>
              <a:rPr lang="en-US" altLang="en-US" sz="1700" dirty="0" err="1">
                <a:solidFill>
                  <a:schemeClr val="tx1"/>
                </a:solidFill>
                <a:latin typeface="+mj-lt"/>
                <a:cs typeface="Times New Roman" charset="0"/>
              </a:rPr>
              <a:t>Caseflow</a:t>
            </a:r>
            <a:r>
              <a:rPr lang="en-US" altLang="en-US" sz="1700" dirty="0">
                <a:solidFill>
                  <a:schemeClr val="tx1"/>
                </a:solidFill>
                <a:latin typeface="+mj-lt"/>
                <a:cs typeface="Times New Roman" charset="0"/>
              </a:rPr>
              <a:t> there is a </a:t>
            </a:r>
            <a:r>
              <a:rPr lang="en-US" altLang="en-US" sz="1700" b="1" dirty="0">
                <a:solidFill>
                  <a:schemeClr val="tx1"/>
                </a:solidFill>
                <a:latin typeface="+mj-lt"/>
                <a:cs typeface="Times New Roman" charset="0"/>
              </a:rPr>
              <a:t>Send feedback </a:t>
            </a:r>
            <a:r>
              <a:rPr lang="en-US" altLang="en-US" sz="1700" dirty="0">
                <a:solidFill>
                  <a:schemeClr val="tx1"/>
                </a:solidFill>
                <a:latin typeface="+mj-lt"/>
                <a:cs typeface="Times New Roman" charset="0"/>
              </a:rPr>
              <a:t>link allowing correspondence, such as questions, feature ideas, or issues you may encounter.</a:t>
            </a:r>
          </a:p>
        </p:txBody>
      </p:sp>
      <p:sp>
        <p:nvSpPr>
          <p:cNvPr id="4" name="Slide Number Placeholder 3">
            <a:extLst>
              <a:ext uri="{FF2B5EF4-FFF2-40B4-BE49-F238E27FC236}">
                <a16:creationId xmlns:a16="http://schemas.microsoft.com/office/drawing/2014/main" id="{53B779F5-FB80-4A52-A2B6-4B0878B44FA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82</a:t>
            </a:fld>
            <a:endParaRPr lang="en-US" dirty="0"/>
          </a:p>
        </p:txBody>
      </p:sp>
    </p:spTree>
    <p:extLst>
      <p:ext uri="{BB962C8B-B14F-4D97-AF65-F5344CB8AC3E}">
        <p14:creationId xmlns:p14="http://schemas.microsoft.com/office/powerpoint/2010/main" val="38938250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131" y="2183574"/>
            <a:ext cx="4068041" cy="3086100"/>
          </a:xfrm>
          <a:prstGeom prst="rect">
            <a:avLst/>
          </a:prstGeom>
        </p:spPr>
      </p:pic>
      <p:sp>
        <p:nvSpPr>
          <p:cNvPr id="2" name="Title 1">
            <a:extLst>
              <a:ext uri="{FF2B5EF4-FFF2-40B4-BE49-F238E27FC236}">
                <a16:creationId xmlns:a16="http://schemas.microsoft.com/office/drawing/2014/main" id="{7456EF94-393A-4C0B-B2BE-8E6796FDCA0E}"/>
              </a:ext>
            </a:extLst>
          </p:cNvPr>
          <p:cNvSpPr>
            <a:spLocks noGrp="1"/>
          </p:cNvSpPr>
          <p:nvPr>
            <p:ph type="title"/>
            <p:custDataLst>
              <p:tags r:id="rId1"/>
            </p:custDataLst>
          </p:nvPr>
        </p:nvSpPr>
        <p:spPr>
          <a:xfrm>
            <a:off x="0" y="793632"/>
            <a:ext cx="9144000" cy="647330"/>
          </a:xfrm>
        </p:spPr>
        <p:txBody>
          <a:bodyPr/>
          <a:lstStyle/>
          <a:p>
            <a:r>
              <a:rPr lang="en-US" dirty="0"/>
              <a:t>Processes Menu</a:t>
            </a:r>
          </a:p>
        </p:txBody>
      </p:sp>
      <p:sp>
        <p:nvSpPr>
          <p:cNvPr id="7" name="Rectangle 3"/>
          <p:cNvSpPr txBox="1">
            <a:spLocks noChangeArrowheads="1"/>
          </p:cNvSpPr>
          <p:nvPr>
            <p:custDataLst>
              <p:tags r:id="rId2"/>
            </p:custDataLst>
          </p:nvPr>
        </p:nvSpPr>
        <p:spPr bwMode="auto">
          <a:xfrm>
            <a:off x="474535" y="1682128"/>
            <a:ext cx="4422596"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b="1" dirty="0">
                <a:solidFill>
                  <a:schemeClr val="tx1"/>
                </a:solidFill>
                <a:latin typeface="+mj-lt"/>
                <a:cs typeface="Times New Roman" charset="0"/>
              </a:rPr>
              <a:t>Schedule Travel Board</a:t>
            </a:r>
            <a:r>
              <a:rPr lang="en-US" altLang="en-US" sz="1400" dirty="0">
                <a:solidFill>
                  <a:schemeClr val="tx1"/>
                </a:solidFill>
                <a:latin typeface="+mj-lt"/>
                <a:cs typeface="Times New Roman" charset="0"/>
              </a:rPr>
              <a:t>: used to schedule a Travel Board (or video in lieu of) hearing.</a:t>
            </a:r>
          </a:p>
          <a:p>
            <a:pPr algn="l">
              <a:spcBef>
                <a:spcPts val="0"/>
              </a:spcBef>
              <a:spcAft>
                <a:spcPts val="600"/>
              </a:spcAft>
            </a:pPr>
            <a:endParaRPr lang="en-US" altLang="en-US" sz="1400" dirty="0">
              <a:solidFill>
                <a:schemeClr val="tx1"/>
              </a:solidFill>
              <a:latin typeface="+mj-lt"/>
              <a:cs typeface="Times New Roman" charset="0"/>
            </a:endParaRPr>
          </a:p>
          <a:p>
            <a:pPr algn="l">
              <a:spcBef>
                <a:spcPts val="0"/>
              </a:spcBef>
              <a:spcAft>
                <a:spcPts val="600"/>
              </a:spcAft>
            </a:pPr>
            <a:r>
              <a:rPr lang="en-US" altLang="en-US" sz="1400" dirty="0">
                <a:solidFill>
                  <a:schemeClr val="tx1"/>
                </a:solidFill>
                <a:latin typeface="+mj-lt"/>
                <a:cs typeface="Times New Roman" charset="0"/>
              </a:rPr>
              <a:t>Enter the date the Travel Board hearing request was received and check the appropriate boxes if the appeal is ready for a Travel Board hearing and/or if the appellate has waived the right to a Travel Board hearing in lieu of a video hearing or if the Travel Board hearing is to be held at a satellite station.</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8275" y="3871903"/>
            <a:ext cx="2775116" cy="2294096"/>
          </a:xfrm>
          <a:prstGeom prst="rect">
            <a:avLst/>
          </a:prstGeom>
        </p:spPr>
      </p:pic>
      <p:sp>
        <p:nvSpPr>
          <p:cNvPr id="9" name="Slide Number Placeholder 8">
            <a:extLst>
              <a:ext uri="{FF2B5EF4-FFF2-40B4-BE49-F238E27FC236}">
                <a16:creationId xmlns:a16="http://schemas.microsoft.com/office/drawing/2014/main" id="{E3119C1F-3057-4943-B65B-A967BAAE8A9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83</a:t>
            </a:fld>
            <a:endParaRPr lang="en-US" dirty="0"/>
          </a:p>
        </p:txBody>
      </p:sp>
    </p:spTree>
    <p:extLst>
      <p:ext uri="{BB962C8B-B14F-4D97-AF65-F5344CB8AC3E}">
        <p14:creationId xmlns:p14="http://schemas.microsoft.com/office/powerpoint/2010/main" val="4099134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3819" y="2578703"/>
            <a:ext cx="4068041" cy="3086100"/>
          </a:xfrm>
          <a:prstGeom prst="rect">
            <a:avLst/>
          </a:prstGeom>
        </p:spPr>
      </p:pic>
      <p:sp>
        <p:nvSpPr>
          <p:cNvPr id="2" name="Title 1">
            <a:extLst>
              <a:ext uri="{FF2B5EF4-FFF2-40B4-BE49-F238E27FC236}">
                <a16:creationId xmlns:a16="http://schemas.microsoft.com/office/drawing/2014/main" id="{12CA9A66-3706-4274-AF78-76BF97359B32}"/>
              </a:ext>
            </a:extLst>
          </p:cNvPr>
          <p:cNvSpPr>
            <a:spLocks noGrp="1"/>
          </p:cNvSpPr>
          <p:nvPr>
            <p:ph type="title"/>
            <p:custDataLst>
              <p:tags r:id="rId1"/>
            </p:custDataLst>
          </p:nvPr>
        </p:nvSpPr>
        <p:spPr>
          <a:xfrm>
            <a:off x="0" y="793631"/>
            <a:ext cx="9144000" cy="720537"/>
          </a:xfrm>
        </p:spPr>
        <p:txBody>
          <a:bodyPr/>
          <a:lstStyle/>
          <a:p>
            <a:r>
              <a:rPr lang="en-US" dirty="0"/>
              <a:t>Processes Menu</a:t>
            </a:r>
          </a:p>
        </p:txBody>
      </p:sp>
      <p:sp>
        <p:nvSpPr>
          <p:cNvPr id="7" name="Rectangle 3"/>
          <p:cNvSpPr txBox="1">
            <a:spLocks noChangeArrowheads="1"/>
          </p:cNvSpPr>
          <p:nvPr>
            <p:custDataLst>
              <p:tags r:id="rId2"/>
            </p:custDataLst>
          </p:nvPr>
        </p:nvSpPr>
        <p:spPr bwMode="auto">
          <a:xfrm>
            <a:off x="484368" y="1763667"/>
            <a:ext cx="4532712" cy="97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b="1" dirty="0">
                <a:solidFill>
                  <a:schemeClr val="tx1"/>
                </a:solidFill>
                <a:latin typeface="+mj-lt"/>
                <a:cs typeface="Times New Roman" charset="0"/>
              </a:rPr>
              <a:t>New Manlincon Appeal</a:t>
            </a:r>
            <a:r>
              <a:rPr lang="en-US" altLang="en-US" sz="1400" dirty="0">
                <a:solidFill>
                  <a:schemeClr val="tx1"/>
                </a:solidFill>
                <a:latin typeface="+mj-lt"/>
                <a:cs typeface="Times New Roman" charset="0"/>
              </a:rPr>
              <a:t>: used to automatically create an original appellate record where a remanded appeal cites any issue(s) subject to </a:t>
            </a:r>
            <a:r>
              <a:rPr lang="en-US" altLang="en-US" sz="1400" i="1" dirty="0">
                <a:solidFill>
                  <a:schemeClr val="tx1"/>
                </a:solidFill>
                <a:latin typeface="+mj-lt"/>
                <a:cs typeface="Times New Roman" charset="0"/>
              </a:rPr>
              <a:t>Manlincon v. West</a:t>
            </a:r>
            <a:r>
              <a:rPr lang="en-US" altLang="en-US" sz="1400" dirty="0">
                <a:solidFill>
                  <a:schemeClr val="tx1"/>
                </a:solidFill>
                <a:latin typeface="+mj-lt"/>
                <a:cs typeface="Times New Roman" charset="0"/>
              </a:rPr>
              <a:t>. </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668" y="4287687"/>
            <a:ext cx="2843657" cy="1776682"/>
          </a:xfrm>
          <a:prstGeom prst="rect">
            <a:avLst/>
          </a:prstGeom>
        </p:spPr>
      </p:pic>
      <p:sp>
        <p:nvSpPr>
          <p:cNvPr id="9" name="Slide Number Placeholder 8">
            <a:extLst>
              <a:ext uri="{FF2B5EF4-FFF2-40B4-BE49-F238E27FC236}">
                <a16:creationId xmlns:a16="http://schemas.microsoft.com/office/drawing/2014/main" id="{C6B1C8AE-C2A3-4848-A1E2-69C1B96B90C4}"/>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84</a:t>
            </a:fld>
            <a:endParaRPr lang="en-US" dirty="0"/>
          </a:p>
        </p:txBody>
      </p:sp>
      <p:sp>
        <p:nvSpPr>
          <p:cNvPr id="10" name="TextBox 9">
            <a:extLst>
              <a:ext uri="{FF2B5EF4-FFF2-40B4-BE49-F238E27FC236}">
                <a16:creationId xmlns:a16="http://schemas.microsoft.com/office/drawing/2014/main" id="{5EE6310A-4529-4DF0-B209-4A7B8EDFA17A}"/>
              </a:ext>
            </a:extLst>
          </p:cNvPr>
          <p:cNvSpPr txBox="1"/>
          <p:nvPr>
            <p:custDataLst>
              <p:tags r:id="rId4"/>
            </p:custDataLst>
          </p:nvPr>
        </p:nvSpPr>
        <p:spPr>
          <a:xfrm>
            <a:off x="392065" y="2516423"/>
            <a:ext cx="4286864" cy="1461939"/>
          </a:xfrm>
          <a:prstGeom prst="rect">
            <a:avLst/>
          </a:prstGeom>
          <a:noFill/>
        </p:spPr>
        <p:txBody>
          <a:bodyPr wrap="square" rtlCol="0">
            <a:spAutoFit/>
          </a:bodyPr>
          <a:lstStyle/>
          <a:p>
            <a:pPr marL="457200" indent="-223838">
              <a:spcAft>
                <a:spcPts val="600"/>
              </a:spcAft>
              <a:buClr>
                <a:schemeClr val="tx1"/>
              </a:buClr>
              <a:buFont typeface="Arial" panose="020B0604020202020204" pitchFamily="34" charset="0"/>
              <a:buChar char="•"/>
            </a:pPr>
            <a:r>
              <a:rPr lang="en-US" altLang="en-US" sz="1400" dirty="0">
                <a:cs typeface="Times New Roman" charset="0"/>
              </a:rPr>
              <a:t>Enter the date of the NOD for which the </a:t>
            </a:r>
            <a:r>
              <a:rPr lang="en-US" altLang="en-US" sz="1400" dirty="0" err="1">
                <a:cs typeface="Times New Roman" charset="0"/>
              </a:rPr>
              <a:t>Manlincon</a:t>
            </a:r>
            <a:r>
              <a:rPr lang="en-US" altLang="en-US" sz="1400" dirty="0">
                <a:cs typeface="Times New Roman" charset="0"/>
              </a:rPr>
              <a:t> issue was received.</a:t>
            </a:r>
          </a:p>
          <a:p>
            <a:pPr marL="457200" indent="-223838">
              <a:spcAft>
                <a:spcPts val="600"/>
              </a:spcAft>
              <a:buClr>
                <a:schemeClr val="tx1"/>
              </a:buClr>
              <a:buFont typeface="Arial" panose="020B0604020202020204" pitchFamily="34" charset="0"/>
              <a:buChar char="•"/>
            </a:pPr>
            <a:r>
              <a:rPr lang="en-US" altLang="en-US" sz="1400" dirty="0">
                <a:cs typeface="Times New Roman" charset="0"/>
              </a:rPr>
              <a:t>VACOLS will revert to the Home screen indicating a new appellate record was created (carrying over the </a:t>
            </a:r>
            <a:r>
              <a:rPr lang="en-US" altLang="en-US" sz="1400" dirty="0" err="1">
                <a:cs typeface="Times New Roman" charset="0"/>
              </a:rPr>
              <a:t>Manlincon</a:t>
            </a:r>
            <a:r>
              <a:rPr lang="en-US" altLang="en-US" sz="1400" dirty="0">
                <a:cs typeface="Times New Roman" charset="0"/>
              </a:rPr>
              <a:t> issue) to reflect the new appeal with the intact NOD date. </a:t>
            </a:r>
          </a:p>
        </p:txBody>
      </p:sp>
    </p:spTree>
    <p:extLst>
      <p:ext uri="{BB962C8B-B14F-4D97-AF65-F5344CB8AC3E}">
        <p14:creationId xmlns:p14="http://schemas.microsoft.com/office/powerpoint/2010/main" val="41292166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1064" y="2508357"/>
            <a:ext cx="4068041" cy="3086100"/>
          </a:xfrm>
          <a:prstGeom prst="rect">
            <a:avLst/>
          </a:prstGeom>
        </p:spPr>
      </p:pic>
      <p:sp>
        <p:nvSpPr>
          <p:cNvPr id="3" name="Title 2">
            <a:extLst>
              <a:ext uri="{FF2B5EF4-FFF2-40B4-BE49-F238E27FC236}">
                <a16:creationId xmlns:a16="http://schemas.microsoft.com/office/drawing/2014/main" id="{E05CDD6F-3568-4B70-BB89-7D7BE7924E49}"/>
              </a:ext>
            </a:extLst>
          </p:cNvPr>
          <p:cNvSpPr>
            <a:spLocks noGrp="1"/>
          </p:cNvSpPr>
          <p:nvPr>
            <p:ph type="title"/>
            <p:custDataLst>
              <p:tags r:id="rId1"/>
            </p:custDataLst>
          </p:nvPr>
        </p:nvSpPr>
        <p:spPr>
          <a:xfrm>
            <a:off x="0" y="793631"/>
            <a:ext cx="9144000" cy="740201"/>
          </a:xfrm>
        </p:spPr>
        <p:txBody>
          <a:bodyPr/>
          <a:lstStyle/>
          <a:p>
            <a:r>
              <a:rPr lang="en-US" dirty="0"/>
              <a:t>Processes Menu</a:t>
            </a:r>
          </a:p>
        </p:txBody>
      </p:sp>
      <p:sp>
        <p:nvSpPr>
          <p:cNvPr id="7" name="Rectangle 3"/>
          <p:cNvSpPr txBox="1">
            <a:spLocks noChangeArrowheads="1"/>
          </p:cNvSpPr>
          <p:nvPr>
            <p:custDataLst>
              <p:tags r:id="rId2"/>
            </p:custDataLst>
          </p:nvPr>
        </p:nvSpPr>
        <p:spPr bwMode="auto">
          <a:xfrm>
            <a:off x="474535" y="1898756"/>
            <a:ext cx="4532712"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b="1" dirty="0">
                <a:solidFill>
                  <a:schemeClr val="tx1"/>
                </a:solidFill>
                <a:latin typeface="+mj-lt"/>
                <a:cs typeface="Times New Roman" charset="0"/>
              </a:rPr>
              <a:t>Special Interests</a:t>
            </a:r>
            <a:r>
              <a:rPr lang="en-US" altLang="en-US" sz="1400" dirty="0">
                <a:solidFill>
                  <a:schemeClr val="tx1"/>
                </a:solidFill>
                <a:latin typeface="+mj-lt"/>
                <a:cs typeface="Times New Roman" charset="0"/>
              </a:rPr>
              <a:t>: used to capture and track appeals that are of special interest to VA management.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622" y="4429429"/>
            <a:ext cx="2114355" cy="2003075"/>
          </a:xfrm>
          <a:prstGeom prst="rect">
            <a:avLst/>
          </a:prstGeom>
        </p:spPr>
      </p:pic>
      <p:sp>
        <p:nvSpPr>
          <p:cNvPr id="9" name="Slide Number Placeholder 8">
            <a:extLst>
              <a:ext uri="{FF2B5EF4-FFF2-40B4-BE49-F238E27FC236}">
                <a16:creationId xmlns:a16="http://schemas.microsoft.com/office/drawing/2014/main" id="{83F22412-A6F8-4D80-94B1-6B85ED85B486}"/>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85</a:t>
            </a:fld>
            <a:endParaRPr lang="en-US" dirty="0"/>
          </a:p>
        </p:txBody>
      </p:sp>
      <p:sp>
        <p:nvSpPr>
          <p:cNvPr id="10" name="TextBox 9">
            <a:extLst>
              <a:ext uri="{FF2B5EF4-FFF2-40B4-BE49-F238E27FC236}">
                <a16:creationId xmlns:a16="http://schemas.microsoft.com/office/drawing/2014/main" id="{C91E21FD-A88A-4600-B7DB-5D4A6D7170A8}"/>
              </a:ext>
            </a:extLst>
          </p:cNvPr>
          <p:cNvSpPr txBox="1"/>
          <p:nvPr>
            <p:custDataLst>
              <p:tags r:id="rId4"/>
            </p:custDataLst>
          </p:nvPr>
        </p:nvSpPr>
        <p:spPr>
          <a:xfrm>
            <a:off x="356240" y="2338412"/>
            <a:ext cx="4424824" cy="2108269"/>
          </a:xfrm>
          <a:prstGeom prst="rect">
            <a:avLst/>
          </a:prstGeom>
          <a:noFill/>
        </p:spPr>
        <p:txBody>
          <a:bodyPr wrap="square" rtlCol="0">
            <a:spAutoFit/>
          </a:bodyPr>
          <a:lstStyle/>
          <a:p>
            <a:pPr marL="457200" indent="-223838">
              <a:spcAft>
                <a:spcPts val="600"/>
              </a:spcAft>
              <a:buClr>
                <a:schemeClr val="tx1"/>
              </a:buClr>
              <a:buFont typeface="Arial" panose="020B0604020202020204" pitchFamily="34" charset="0"/>
              <a:buChar char="•"/>
            </a:pPr>
            <a:r>
              <a:rPr lang="en-US" altLang="en-US" sz="1400" b="1" dirty="0">
                <a:cs typeface="Times New Roman" charset="0"/>
              </a:rPr>
              <a:t>Special Contentions</a:t>
            </a:r>
            <a:r>
              <a:rPr lang="en-US" altLang="en-US" sz="1400" dirty="0">
                <a:cs typeface="Times New Roman" charset="0"/>
              </a:rPr>
              <a:t>: The focus is on contentions; the nature of the appealed issue(s), such as service-connection or increased rating, is immaterial. </a:t>
            </a:r>
            <a:r>
              <a:rPr lang="en-US" altLang="en-US" sz="1400" b="1" dirty="0">
                <a:cs typeface="Times New Roman" charset="0"/>
              </a:rPr>
              <a:t>No Special Contentions </a:t>
            </a:r>
            <a:r>
              <a:rPr lang="en-US" altLang="en-US" sz="1400" dirty="0">
                <a:cs typeface="Times New Roman" charset="0"/>
              </a:rPr>
              <a:t>would be checked where applicable.</a:t>
            </a:r>
          </a:p>
          <a:p>
            <a:pPr marL="457200" indent="-223838">
              <a:spcAft>
                <a:spcPts val="600"/>
              </a:spcAft>
              <a:buClr>
                <a:schemeClr val="tx1"/>
              </a:buClr>
              <a:buFont typeface="Arial" panose="020B0604020202020204" pitchFamily="34" charset="0"/>
              <a:buChar char="•"/>
            </a:pPr>
            <a:r>
              <a:rPr lang="en-US" altLang="en-US" sz="1400" b="1" dirty="0">
                <a:cs typeface="Times New Roman" charset="0"/>
              </a:rPr>
              <a:t>Other</a:t>
            </a:r>
            <a:r>
              <a:rPr lang="en-US" altLang="en-US" sz="1400" dirty="0">
                <a:cs typeface="Times New Roman" charset="0"/>
              </a:rPr>
              <a:t>: The purpose of two categories of boxes is that selections for this category are based on facts rather than contentions. </a:t>
            </a:r>
          </a:p>
        </p:txBody>
      </p:sp>
    </p:spTree>
    <p:extLst>
      <p:ext uri="{BB962C8B-B14F-4D97-AF65-F5344CB8AC3E}">
        <p14:creationId xmlns:p14="http://schemas.microsoft.com/office/powerpoint/2010/main" val="8917759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2835" y="2229252"/>
            <a:ext cx="4068041" cy="3086100"/>
          </a:xfrm>
          <a:prstGeom prst="rect">
            <a:avLst/>
          </a:prstGeom>
        </p:spPr>
      </p:pic>
      <p:sp>
        <p:nvSpPr>
          <p:cNvPr id="3" name="Title 2">
            <a:extLst>
              <a:ext uri="{FF2B5EF4-FFF2-40B4-BE49-F238E27FC236}">
                <a16:creationId xmlns:a16="http://schemas.microsoft.com/office/drawing/2014/main" id="{8FC7F205-427A-44FC-9A27-047751EB8F48}"/>
              </a:ext>
            </a:extLst>
          </p:cNvPr>
          <p:cNvSpPr>
            <a:spLocks noGrp="1"/>
          </p:cNvSpPr>
          <p:nvPr>
            <p:ph type="title"/>
            <p:custDataLst>
              <p:tags r:id="rId1"/>
            </p:custDataLst>
          </p:nvPr>
        </p:nvSpPr>
        <p:spPr>
          <a:xfrm>
            <a:off x="0" y="793631"/>
            <a:ext cx="9144000" cy="720537"/>
          </a:xfrm>
        </p:spPr>
        <p:txBody>
          <a:bodyPr/>
          <a:lstStyle/>
          <a:p>
            <a:r>
              <a:rPr lang="en-US" dirty="0"/>
              <a:t>Processes Menu</a:t>
            </a:r>
          </a:p>
        </p:txBody>
      </p:sp>
      <p:sp>
        <p:nvSpPr>
          <p:cNvPr id="7" name="Rectangle 3"/>
          <p:cNvSpPr txBox="1">
            <a:spLocks noChangeArrowheads="1"/>
          </p:cNvSpPr>
          <p:nvPr>
            <p:custDataLst>
              <p:tags r:id="rId2"/>
            </p:custDataLst>
          </p:nvPr>
        </p:nvSpPr>
        <p:spPr bwMode="auto">
          <a:xfrm>
            <a:off x="474535" y="1646028"/>
            <a:ext cx="4097465" cy="123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800" b="1" dirty="0">
                <a:solidFill>
                  <a:schemeClr val="tx1"/>
                </a:solidFill>
                <a:latin typeface="+mj-lt"/>
                <a:cs typeface="Times New Roman" charset="0"/>
              </a:rPr>
              <a:t>AMC Remand Check Out/In</a:t>
            </a:r>
            <a:r>
              <a:rPr lang="en-US" altLang="en-US" sz="1800" dirty="0">
                <a:solidFill>
                  <a:schemeClr val="tx1"/>
                </a:solidFill>
                <a:latin typeface="+mj-lt"/>
                <a:cs typeface="Times New Roman" charset="0"/>
              </a:rPr>
              <a:t>: used to provide AMC users the ability to check in/out a remand record to any of the following VA field stations.</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167" y="2879102"/>
            <a:ext cx="2614208" cy="2403633"/>
          </a:xfrm>
          <a:prstGeom prst="rect">
            <a:avLst/>
          </a:prstGeom>
        </p:spPr>
      </p:pic>
      <p:sp>
        <p:nvSpPr>
          <p:cNvPr id="8" name="TextBox 7"/>
          <p:cNvSpPr txBox="1"/>
          <p:nvPr>
            <p:custDataLst>
              <p:tags r:id="rId3"/>
            </p:custDataLst>
          </p:nvPr>
        </p:nvSpPr>
        <p:spPr>
          <a:xfrm>
            <a:off x="474535" y="5513586"/>
            <a:ext cx="8266341" cy="615553"/>
          </a:xfrm>
          <a:prstGeom prst="rect">
            <a:avLst/>
          </a:prstGeom>
          <a:noFill/>
        </p:spPr>
        <p:txBody>
          <a:bodyPr wrap="square" rtlCol="0">
            <a:spAutoFit/>
          </a:bodyPr>
          <a:lstStyle/>
          <a:p>
            <a:pPr>
              <a:spcAft>
                <a:spcPts val="600"/>
              </a:spcAft>
            </a:pPr>
            <a:r>
              <a:rPr lang="en-US" altLang="en-US" b="1" dirty="0">
                <a:latin typeface="+mj-lt"/>
                <a:cs typeface="Times New Roman" charset="0"/>
              </a:rPr>
              <a:t>NOTE</a:t>
            </a:r>
            <a:r>
              <a:rPr lang="en-US" altLang="en-US" dirty="0">
                <a:latin typeface="+mj-lt"/>
                <a:cs typeface="Times New Roman" charset="0"/>
              </a:rPr>
              <a:t>: </a:t>
            </a:r>
            <a:r>
              <a:rPr lang="en-US" altLang="en-US" sz="1600" dirty="0">
                <a:latin typeface="+mj-lt"/>
                <a:cs typeface="Times New Roman" charset="0"/>
              </a:rPr>
              <a:t>The record will be electronically launched to another station (to now appear on another station’s reports). Transfer to the corresponding electronic location.</a:t>
            </a:r>
            <a:endParaRPr lang="en-US" sz="1600" dirty="0">
              <a:latin typeface="+mj-lt"/>
            </a:endParaRPr>
          </a:p>
        </p:txBody>
      </p:sp>
      <p:sp>
        <p:nvSpPr>
          <p:cNvPr id="10" name="Slide Number Placeholder 9">
            <a:extLst>
              <a:ext uri="{FF2B5EF4-FFF2-40B4-BE49-F238E27FC236}">
                <a16:creationId xmlns:a16="http://schemas.microsoft.com/office/drawing/2014/main" id="{79B6BB1A-1473-4A7E-B5CF-40EF470B70CA}"/>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86</a:t>
            </a:fld>
            <a:endParaRPr lang="en-US" dirty="0"/>
          </a:p>
        </p:txBody>
      </p:sp>
    </p:spTree>
    <p:extLst>
      <p:ext uri="{BB962C8B-B14F-4D97-AF65-F5344CB8AC3E}">
        <p14:creationId xmlns:p14="http://schemas.microsoft.com/office/powerpoint/2010/main" val="27451319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3275" y="2778392"/>
            <a:ext cx="4068041" cy="3086100"/>
          </a:xfrm>
          <a:prstGeom prst="rect">
            <a:avLst/>
          </a:prstGeom>
        </p:spPr>
      </p:pic>
      <p:sp>
        <p:nvSpPr>
          <p:cNvPr id="2" name="Title 1">
            <a:extLst>
              <a:ext uri="{FF2B5EF4-FFF2-40B4-BE49-F238E27FC236}">
                <a16:creationId xmlns:a16="http://schemas.microsoft.com/office/drawing/2014/main" id="{1A464DE1-6DB9-44BA-B56C-AA91E1A65D0D}"/>
              </a:ext>
            </a:extLst>
          </p:cNvPr>
          <p:cNvSpPr>
            <a:spLocks noGrp="1"/>
          </p:cNvSpPr>
          <p:nvPr>
            <p:ph type="title"/>
            <p:custDataLst>
              <p:tags r:id="rId1"/>
            </p:custDataLst>
          </p:nvPr>
        </p:nvSpPr>
        <p:spPr>
          <a:xfrm>
            <a:off x="0" y="793631"/>
            <a:ext cx="9144000" cy="716131"/>
          </a:xfrm>
        </p:spPr>
        <p:txBody>
          <a:bodyPr/>
          <a:lstStyle/>
          <a:p>
            <a:r>
              <a:rPr lang="en-US" dirty="0"/>
              <a:t>Utilities Menu</a:t>
            </a:r>
          </a:p>
        </p:txBody>
      </p:sp>
      <p:sp>
        <p:nvSpPr>
          <p:cNvPr id="7" name="Rectangle 3"/>
          <p:cNvSpPr txBox="1">
            <a:spLocks noChangeArrowheads="1"/>
          </p:cNvSpPr>
          <p:nvPr>
            <p:custDataLst>
              <p:tags r:id="rId2"/>
            </p:custDataLst>
          </p:nvPr>
        </p:nvSpPr>
        <p:spPr bwMode="auto">
          <a:xfrm>
            <a:off x="0" y="1874884"/>
            <a:ext cx="9144000" cy="71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lnSpcReduction="10000"/>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spcBef>
                <a:spcPts val="0"/>
              </a:spcBef>
              <a:spcAft>
                <a:spcPts val="600"/>
              </a:spcAft>
            </a:pPr>
            <a:r>
              <a:rPr lang="en-US" altLang="en-US" sz="2000" dirty="0">
                <a:solidFill>
                  <a:schemeClr val="tx1"/>
                </a:solidFill>
                <a:latin typeface="+mj-lt"/>
                <a:cs typeface="Times New Roman" charset="0"/>
              </a:rPr>
              <a:t>Only used on advance records with the exception of </a:t>
            </a:r>
          </a:p>
          <a:p>
            <a:pPr>
              <a:spcBef>
                <a:spcPts val="0"/>
              </a:spcBef>
              <a:spcAft>
                <a:spcPts val="600"/>
              </a:spcAft>
            </a:pPr>
            <a:r>
              <a:rPr lang="en-US" altLang="en-US" sz="2000" b="1" dirty="0">
                <a:solidFill>
                  <a:schemeClr val="tx1"/>
                </a:solidFill>
                <a:latin typeface="+mj-lt"/>
                <a:cs typeface="Times New Roman" charset="0"/>
              </a:rPr>
              <a:t>Undo Advance or Remand Returned to BVA</a:t>
            </a:r>
            <a:r>
              <a:rPr lang="en-US" altLang="en-US" sz="2000" dirty="0">
                <a:solidFill>
                  <a:schemeClr val="tx1"/>
                </a:solidFill>
                <a:latin typeface="+mj-lt"/>
                <a:cs typeface="Times New Roman" charset="0"/>
              </a:rPr>
              <a:t>.</a:t>
            </a:r>
          </a:p>
        </p:txBody>
      </p:sp>
      <p:sp>
        <p:nvSpPr>
          <p:cNvPr id="8" name="Rectangle 3"/>
          <p:cNvSpPr txBox="1">
            <a:spLocks noChangeArrowheads="1"/>
          </p:cNvSpPr>
          <p:nvPr>
            <p:custDataLst>
              <p:tags r:id="rId3"/>
            </p:custDataLst>
          </p:nvPr>
        </p:nvSpPr>
        <p:spPr bwMode="auto">
          <a:xfrm>
            <a:off x="356547" y="2778392"/>
            <a:ext cx="4310344" cy="34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500" b="1" dirty="0">
                <a:solidFill>
                  <a:schemeClr val="tx1"/>
                </a:solidFill>
                <a:latin typeface="+mj-lt"/>
                <a:cs typeface="Times New Roman" charset="0"/>
              </a:rPr>
              <a:t>Clear Hearing Action</a:t>
            </a:r>
            <a:r>
              <a:rPr lang="en-US" altLang="en-US" sz="1500" dirty="0">
                <a:solidFill>
                  <a:schemeClr val="tx1"/>
                </a:solidFill>
                <a:latin typeface="+mj-lt"/>
                <a:cs typeface="Times New Roman" charset="0"/>
              </a:rPr>
              <a:t>: To clear a hearing action entered on advance appeals by field user when it was incorrectly reported that a hearing was held.</a:t>
            </a:r>
          </a:p>
          <a:p>
            <a:pPr algn="l">
              <a:spcBef>
                <a:spcPts val="0"/>
              </a:spcBef>
              <a:spcAft>
                <a:spcPts val="600"/>
              </a:spcAft>
            </a:pPr>
            <a:r>
              <a:rPr lang="en-US" altLang="en-US" sz="1500" b="1" dirty="0">
                <a:solidFill>
                  <a:schemeClr val="tx1"/>
                </a:solidFill>
                <a:latin typeface="+mj-lt"/>
                <a:cs typeface="Times New Roman" charset="0"/>
              </a:rPr>
              <a:t>Correct Appeal ID</a:t>
            </a:r>
            <a:r>
              <a:rPr lang="en-US" altLang="en-US" sz="1500" dirty="0">
                <a:solidFill>
                  <a:schemeClr val="tx1"/>
                </a:solidFill>
                <a:latin typeface="+mj-lt"/>
                <a:cs typeface="Times New Roman" charset="0"/>
              </a:rPr>
              <a:t>: To correct invalid Appeal IDs for advance cases.  Only BVA can correct Appeal IDs for Active, Remand, or History appeals.</a:t>
            </a:r>
          </a:p>
          <a:p>
            <a:pPr algn="l">
              <a:spcBef>
                <a:spcPts val="0"/>
              </a:spcBef>
              <a:spcAft>
                <a:spcPts val="600"/>
              </a:spcAft>
            </a:pPr>
            <a:r>
              <a:rPr lang="en-US" altLang="en-US" sz="1500" b="1" dirty="0">
                <a:solidFill>
                  <a:schemeClr val="tx1"/>
                </a:solidFill>
                <a:latin typeface="+mj-lt"/>
                <a:cs typeface="Times New Roman" charset="0"/>
              </a:rPr>
              <a:t>Delete Appeal</a:t>
            </a:r>
            <a:r>
              <a:rPr lang="en-US" altLang="en-US" sz="1500" dirty="0">
                <a:solidFill>
                  <a:schemeClr val="tx1"/>
                </a:solidFill>
                <a:latin typeface="+mj-lt"/>
                <a:cs typeface="Times New Roman" charset="0"/>
              </a:rPr>
              <a:t>: To correct invalid Appeal IDs for advance cases.  Only BVA can correct Appeal IDs for Active, Remand, or History appeals.</a:t>
            </a:r>
          </a:p>
          <a:p>
            <a:pPr algn="l">
              <a:spcBef>
                <a:spcPts val="0"/>
              </a:spcBef>
              <a:spcAft>
                <a:spcPts val="600"/>
              </a:spcAft>
            </a:pPr>
            <a:r>
              <a:rPr lang="en-US" altLang="en-US" sz="1500" b="1" dirty="0">
                <a:solidFill>
                  <a:schemeClr val="tx1"/>
                </a:solidFill>
                <a:latin typeface="+mj-lt"/>
                <a:cs typeface="Times New Roman" charset="0"/>
              </a:rPr>
              <a:t>Undo BVA Certification or Remand Returned to BVA</a:t>
            </a:r>
            <a:r>
              <a:rPr lang="en-US" altLang="en-US" sz="1500" dirty="0">
                <a:solidFill>
                  <a:schemeClr val="tx1"/>
                </a:solidFill>
                <a:latin typeface="+mj-lt"/>
                <a:cs typeface="Times New Roman" charset="0"/>
              </a:rPr>
              <a:t>: To cancel an erroneous entry for BVA certification on an advance or post remand appeal.</a:t>
            </a:r>
          </a:p>
        </p:txBody>
      </p:sp>
      <p:sp>
        <p:nvSpPr>
          <p:cNvPr id="9" name="Slide Number Placeholder 8">
            <a:extLst>
              <a:ext uri="{FF2B5EF4-FFF2-40B4-BE49-F238E27FC236}">
                <a16:creationId xmlns:a16="http://schemas.microsoft.com/office/drawing/2014/main" id="{4096A57A-ED96-48A4-B8BB-9A014C70EF87}"/>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87</a:t>
            </a:fld>
            <a:endParaRPr lang="en-US" dirty="0"/>
          </a:p>
        </p:txBody>
      </p:sp>
    </p:spTree>
    <p:extLst>
      <p:ext uri="{BB962C8B-B14F-4D97-AF65-F5344CB8AC3E}">
        <p14:creationId xmlns:p14="http://schemas.microsoft.com/office/powerpoint/2010/main" val="33333788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3107" y="2305362"/>
            <a:ext cx="4068041" cy="3086100"/>
          </a:xfrm>
          <a:prstGeom prst="rect">
            <a:avLst/>
          </a:prstGeom>
        </p:spPr>
      </p:pic>
      <p:sp>
        <p:nvSpPr>
          <p:cNvPr id="3" name="Title 2">
            <a:extLst>
              <a:ext uri="{FF2B5EF4-FFF2-40B4-BE49-F238E27FC236}">
                <a16:creationId xmlns:a16="http://schemas.microsoft.com/office/drawing/2014/main" id="{C0DAFBBF-C49E-4C1B-9F96-55624845FF2B}"/>
              </a:ext>
            </a:extLst>
          </p:cNvPr>
          <p:cNvSpPr>
            <a:spLocks noGrp="1"/>
          </p:cNvSpPr>
          <p:nvPr>
            <p:ph type="title"/>
            <p:custDataLst>
              <p:tags r:id="rId1"/>
            </p:custDataLst>
          </p:nvPr>
        </p:nvSpPr>
        <p:spPr>
          <a:xfrm>
            <a:off x="0" y="793632"/>
            <a:ext cx="9144000" cy="755866"/>
          </a:xfrm>
        </p:spPr>
        <p:txBody>
          <a:bodyPr/>
          <a:lstStyle/>
          <a:p>
            <a:r>
              <a:rPr lang="en-US" dirty="0"/>
              <a:t>Utilities Menu</a:t>
            </a:r>
          </a:p>
        </p:txBody>
      </p:sp>
      <p:grpSp>
        <p:nvGrpSpPr>
          <p:cNvPr id="11" name="Group 10"/>
          <p:cNvGrpSpPr/>
          <p:nvPr>
            <p:custDataLst>
              <p:tags r:id="rId2"/>
            </p:custDataLst>
          </p:nvPr>
        </p:nvGrpSpPr>
        <p:grpSpPr>
          <a:xfrm>
            <a:off x="155275" y="1466538"/>
            <a:ext cx="4607832" cy="4851303"/>
            <a:chOff x="697425" y="1800801"/>
            <a:chExt cx="5902468" cy="4320143"/>
          </a:xfrm>
        </p:grpSpPr>
        <p:sp>
          <p:nvSpPr>
            <p:cNvPr id="8" name="Rectangle 3"/>
            <p:cNvSpPr txBox="1">
              <a:spLocks noChangeArrowheads="1"/>
            </p:cNvSpPr>
            <p:nvPr>
              <p:custDataLst>
                <p:tags r:id="rId5"/>
              </p:custDataLst>
            </p:nvPr>
          </p:nvSpPr>
          <p:spPr bwMode="auto">
            <a:xfrm>
              <a:off x="697425" y="1800801"/>
              <a:ext cx="5902468" cy="432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600" b="1" dirty="0">
                  <a:solidFill>
                    <a:schemeClr val="tx1"/>
                  </a:solidFill>
                  <a:latin typeface="+mj-lt"/>
                  <a:cs typeface="Times New Roman" charset="0"/>
                </a:rPr>
                <a:t>Reactivate Appeal</a:t>
              </a:r>
              <a:r>
                <a:rPr lang="en-US" altLang="en-US" sz="1600" dirty="0">
                  <a:solidFill>
                    <a:schemeClr val="tx1"/>
                  </a:solidFill>
                  <a:latin typeface="+mj-lt"/>
                  <a:cs typeface="Times New Roman" charset="0"/>
                </a:rPr>
                <a:t>: To reactivate a history record for appeals closed out in the pre-Form 9 stage of development. When the appeal is reactivated, a </a:t>
              </a:r>
              <a:r>
                <a:rPr lang="en-US" altLang="en-US" sz="1600" b="1" dirty="0">
                  <a:solidFill>
                    <a:schemeClr val="tx1"/>
                  </a:solidFill>
                  <a:latin typeface="+mj-lt"/>
                  <a:cs typeface="Times New Roman" charset="0"/>
                </a:rPr>
                <a:t>Reactivated Appeal</a:t>
              </a:r>
              <a:r>
                <a:rPr lang="en-US" altLang="en-US" sz="1600" dirty="0">
                  <a:solidFill>
                    <a:schemeClr val="tx1"/>
                  </a:solidFill>
                  <a:latin typeface="+mj-lt"/>
                  <a:cs typeface="Times New Roman" charset="0"/>
                </a:rPr>
                <a:t> diary action is automatically generated.</a:t>
              </a:r>
            </a:p>
            <a:p>
              <a:pPr algn="l">
                <a:spcBef>
                  <a:spcPts val="0"/>
                </a:spcBef>
                <a:spcAft>
                  <a:spcPts val="600"/>
                </a:spcAft>
              </a:pPr>
              <a:r>
                <a:rPr lang="en-US" altLang="en-US" sz="1600" b="1" dirty="0">
                  <a:solidFill>
                    <a:schemeClr val="tx1"/>
                  </a:solidFill>
                  <a:latin typeface="+mj-lt"/>
                  <a:cs typeface="Times New Roman" charset="0"/>
                </a:rPr>
                <a:t>Add Substitution</a:t>
              </a:r>
              <a:r>
                <a:rPr lang="en-US" altLang="en-US" sz="1600" dirty="0">
                  <a:solidFill>
                    <a:schemeClr val="tx1"/>
                  </a:solidFill>
                  <a:latin typeface="+mj-lt"/>
                  <a:cs typeface="Times New Roman" charset="0"/>
                </a:rPr>
                <a:t>: To designate an approved substitute (Widow, Child, Parent etc.) to continue the appeal in the case of the death of the original appellate. The substitution appeal will include a designation in red below the </a:t>
              </a:r>
              <a:r>
                <a:rPr lang="en-US" altLang="en-US" sz="1600" b="1" dirty="0">
                  <a:solidFill>
                    <a:schemeClr val="tx1"/>
                  </a:solidFill>
                  <a:latin typeface="+mj-lt"/>
                  <a:cs typeface="Times New Roman" charset="0"/>
                </a:rPr>
                <a:t>Type Action </a:t>
              </a:r>
              <a:r>
                <a:rPr lang="en-US" altLang="en-US" sz="1600" dirty="0">
                  <a:solidFill>
                    <a:schemeClr val="tx1"/>
                  </a:solidFill>
                  <a:latin typeface="+mj-lt"/>
                  <a:cs typeface="Times New Roman" charset="0"/>
                </a:rPr>
                <a:t>field on the </a:t>
              </a:r>
              <a:r>
                <a:rPr lang="en-US" altLang="en-US" sz="1600" b="1" dirty="0">
                  <a:solidFill>
                    <a:schemeClr val="tx1"/>
                  </a:solidFill>
                  <a:latin typeface="+mj-lt"/>
                  <a:cs typeface="Times New Roman" charset="0"/>
                </a:rPr>
                <a:t>Dispatch</a:t>
              </a:r>
              <a:r>
                <a:rPr lang="en-US" altLang="en-US" sz="1600" dirty="0">
                  <a:solidFill>
                    <a:schemeClr val="tx1"/>
                  </a:solidFill>
                  <a:latin typeface="+mj-lt"/>
                  <a:cs typeface="Times New Roman" charset="0"/>
                </a:rPr>
                <a:t> tab indicating that the appeal is proceeding with a substitute.</a:t>
              </a:r>
            </a:p>
            <a:p>
              <a:pPr algn="l">
                <a:spcBef>
                  <a:spcPts val="0"/>
                </a:spcBef>
                <a:spcAft>
                  <a:spcPts val="600"/>
                </a:spcAft>
              </a:pPr>
              <a:endParaRPr lang="en-US" altLang="en-US" sz="1600" dirty="0">
                <a:solidFill>
                  <a:schemeClr val="tx1"/>
                </a:solidFill>
                <a:latin typeface="+mj-lt"/>
                <a:cs typeface="Times New Roman" charset="0"/>
              </a:endParaRPr>
            </a:p>
            <a:p>
              <a:pPr algn="l">
                <a:spcBef>
                  <a:spcPts val="0"/>
                </a:spcBef>
                <a:spcAft>
                  <a:spcPts val="600"/>
                </a:spcAft>
              </a:pPr>
              <a:endParaRPr lang="en-US" altLang="en-US" sz="1600" dirty="0">
                <a:solidFill>
                  <a:schemeClr val="tx1"/>
                </a:solidFill>
                <a:latin typeface="+mj-lt"/>
                <a:cs typeface="Times New Roman" charset="0"/>
              </a:endParaRPr>
            </a:p>
            <a:p>
              <a:pPr algn="l">
                <a:spcBef>
                  <a:spcPts val="0"/>
                </a:spcBef>
                <a:spcAft>
                  <a:spcPts val="600"/>
                </a:spcAft>
              </a:pPr>
              <a:endParaRPr lang="en-US" altLang="en-US" sz="1600" dirty="0">
                <a:solidFill>
                  <a:schemeClr val="tx1"/>
                </a:solidFill>
                <a:latin typeface="+mj-lt"/>
                <a:cs typeface="Times New Roman" charset="0"/>
              </a:endParaRPr>
            </a:p>
          </p:txBody>
        </p:sp>
        <p:pic>
          <p:nvPicPr>
            <p:cNvPr id="2" name="Picture 1" descr="Screen Clipping"/>
            <p:cNvPicPr>
              <a:picLocks noChangeAspect="1"/>
            </p:cNvPicPr>
            <p:nvPr/>
          </p:nvPicPr>
          <p:blipFill rotWithShape="1">
            <a:blip r:embed="rId8" cstate="print">
              <a:extLst>
                <a:ext uri="{28A0092B-C50C-407E-A947-70E740481C1C}">
                  <a14:useLocalDpi xmlns:a14="http://schemas.microsoft.com/office/drawing/2010/main" val="0"/>
                </a:ext>
              </a:extLst>
            </a:blip>
            <a:stretch/>
          </p:blipFill>
          <p:spPr>
            <a:xfrm>
              <a:off x="2726795" y="4494790"/>
              <a:ext cx="3020539" cy="1370224"/>
            </a:xfrm>
            <a:prstGeom prst="ellipse">
              <a:avLst/>
            </a:prstGeom>
            <a:ln w="38100">
              <a:solidFill>
                <a:srgbClr val="C00000"/>
              </a:solidFill>
            </a:ln>
          </p:spPr>
        </p:pic>
      </p:grpSp>
      <p:sp>
        <p:nvSpPr>
          <p:cNvPr id="9" name="Slide Number Placeholder 8">
            <a:extLst>
              <a:ext uri="{FF2B5EF4-FFF2-40B4-BE49-F238E27FC236}">
                <a16:creationId xmlns:a16="http://schemas.microsoft.com/office/drawing/2014/main" id="{E5D65920-5DD2-4EA0-9053-145AADF6DF62}"/>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88</a:t>
            </a:fld>
            <a:endParaRPr lang="en-US" dirty="0"/>
          </a:p>
        </p:txBody>
      </p:sp>
      <p:sp>
        <p:nvSpPr>
          <p:cNvPr id="5" name="TextBox 4">
            <a:extLst>
              <a:ext uri="{FF2B5EF4-FFF2-40B4-BE49-F238E27FC236}">
                <a16:creationId xmlns:a16="http://schemas.microsoft.com/office/drawing/2014/main" id="{729A10E9-8C64-4D34-BC87-918D475C1A3F}"/>
              </a:ext>
            </a:extLst>
          </p:cNvPr>
          <p:cNvSpPr txBox="1"/>
          <p:nvPr>
            <p:custDataLst>
              <p:tags r:id="rId4"/>
            </p:custDataLst>
          </p:nvPr>
        </p:nvSpPr>
        <p:spPr>
          <a:xfrm>
            <a:off x="155275" y="6039068"/>
            <a:ext cx="8883597" cy="369332"/>
          </a:xfrm>
          <a:prstGeom prst="rect">
            <a:avLst/>
          </a:prstGeom>
          <a:noFill/>
        </p:spPr>
        <p:txBody>
          <a:bodyPr wrap="square" rtlCol="0">
            <a:spAutoFit/>
          </a:bodyPr>
          <a:lstStyle/>
          <a:p>
            <a:r>
              <a:rPr lang="en-US" altLang="en-US" b="1" dirty="0">
                <a:cs typeface="Times New Roman" charset="0"/>
              </a:rPr>
              <a:t>Clear Broker Data</a:t>
            </a:r>
            <a:r>
              <a:rPr lang="en-US" altLang="en-US" dirty="0">
                <a:cs typeface="Times New Roman" charset="0"/>
              </a:rPr>
              <a:t>: To clear erroneously entered broker data.</a:t>
            </a:r>
          </a:p>
        </p:txBody>
      </p:sp>
    </p:spTree>
    <p:extLst>
      <p:ext uri="{BB962C8B-B14F-4D97-AF65-F5344CB8AC3E}">
        <p14:creationId xmlns:p14="http://schemas.microsoft.com/office/powerpoint/2010/main" val="2257442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630" y="2464930"/>
            <a:ext cx="4658097" cy="3599439"/>
          </a:xfrm>
          <a:prstGeom prst="rect">
            <a:avLst/>
          </a:prstGeom>
        </p:spPr>
      </p:pic>
      <p:sp>
        <p:nvSpPr>
          <p:cNvPr id="2" name="Title 1">
            <a:extLst>
              <a:ext uri="{FF2B5EF4-FFF2-40B4-BE49-F238E27FC236}">
                <a16:creationId xmlns:a16="http://schemas.microsoft.com/office/drawing/2014/main" id="{C9160ED8-7B2E-4DF6-8196-0611A3FB1C9F}"/>
              </a:ext>
            </a:extLst>
          </p:cNvPr>
          <p:cNvSpPr>
            <a:spLocks noGrp="1"/>
          </p:cNvSpPr>
          <p:nvPr>
            <p:ph type="title"/>
            <p:custDataLst>
              <p:tags r:id="rId1"/>
            </p:custDataLst>
          </p:nvPr>
        </p:nvSpPr>
        <p:spPr>
          <a:xfrm>
            <a:off x="0" y="793631"/>
            <a:ext cx="9144000" cy="1086867"/>
          </a:xfrm>
        </p:spPr>
        <p:txBody>
          <a:bodyPr/>
          <a:lstStyle/>
          <a:p>
            <a:r>
              <a:rPr lang="en-US" dirty="0"/>
              <a:t>Help Menu</a:t>
            </a:r>
          </a:p>
        </p:txBody>
      </p:sp>
      <p:sp>
        <p:nvSpPr>
          <p:cNvPr id="5" name="Content Placeholder 4">
            <a:extLst>
              <a:ext uri="{FF2B5EF4-FFF2-40B4-BE49-F238E27FC236}">
                <a16:creationId xmlns:a16="http://schemas.microsoft.com/office/drawing/2014/main" id="{2DF3512F-73A8-47F1-88BA-B0ED8574DFB4}"/>
              </a:ext>
            </a:extLst>
          </p:cNvPr>
          <p:cNvSpPr>
            <a:spLocks noGrp="1"/>
          </p:cNvSpPr>
          <p:nvPr>
            <p:ph idx="1"/>
            <p:custDataLst>
              <p:tags r:id="rId2"/>
            </p:custDataLst>
          </p:nvPr>
        </p:nvSpPr>
        <p:spPr>
          <a:xfrm>
            <a:off x="129395" y="2057400"/>
            <a:ext cx="8800559" cy="3916363"/>
          </a:xfrm>
        </p:spPr>
        <p:txBody>
          <a:bodyPr/>
          <a:lstStyle/>
          <a:p>
            <a:pPr algn="ctr"/>
            <a:r>
              <a:rPr lang="en-US" altLang="en-US" dirty="0">
                <a:cs typeface="Times New Roman" charset="0"/>
              </a:rPr>
              <a:t>Provides general information about VACOLS and the latest enhancements.</a:t>
            </a:r>
          </a:p>
          <a:p>
            <a:pPr algn="ctr"/>
            <a:endParaRPr lang="en-US" dirty="0"/>
          </a:p>
        </p:txBody>
      </p:sp>
      <p:sp>
        <p:nvSpPr>
          <p:cNvPr id="9" name="Slide Number Placeholder 8">
            <a:extLst>
              <a:ext uri="{FF2B5EF4-FFF2-40B4-BE49-F238E27FC236}">
                <a16:creationId xmlns:a16="http://schemas.microsoft.com/office/drawing/2014/main" id="{1F44F758-FB2E-4FCF-B175-498E27C679AE}"/>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89</a:t>
            </a:fld>
            <a:endParaRPr lang="en-US" dirty="0"/>
          </a:p>
        </p:txBody>
      </p:sp>
      <p:pic>
        <p:nvPicPr>
          <p:cNvPr id="3" name="Picture 2" descr="About VACOLS ROACCES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9890" y="2464930"/>
            <a:ext cx="3750064" cy="2429817"/>
          </a:xfrm>
          <a:prstGeom prst="rect">
            <a:avLst/>
          </a:prstGeom>
        </p:spPr>
      </p:pic>
    </p:spTree>
    <p:extLst>
      <p:ext uri="{BB962C8B-B14F-4D97-AF65-F5344CB8AC3E}">
        <p14:creationId xmlns:p14="http://schemas.microsoft.com/office/powerpoint/2010/main" val="206554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D8F638-AF59-4243-8499-51891D15E608}"/>
              </a:ext>
            </a:extLst>
          </p:cNvPr>
          <p:cNvSpPr>
            <a:spLocks noGrp="1"/>
          </p:cNvSpPr>
          <p:nvPr>
            <p:ph type="title"/>
            <p:custDataLst>
              <p:tags r:id="rId1"/>
            </p:custDataLst>
          </p:nvPr>
        </p:nvSpPr>
        <p:spPr>
          <a:xfrm>
            <a:off x="0" y="793631"/>
            <a:ext cx="9144000" cy="1086867"/>
          </a:xfrm>
        </p:spPr>
        <p:txBody>
          <a:bodyPr/>
          <a:lstStyle/>
          <a:p>
            <a:r>
              <a:rPr lang="en-US" dirty="0"/>
              <a:t>Dispatch Appeal Button</a:t>
            </a:r>
          </a:p>
        </p:txBody>
      </p:sp>
      <p:sp>
        <p:nvSpPr>
          <p:cNvPr id="4" name="Content Placeholder 3">
            <a:extLst>
              <a:ext uri="{FF2B5EF4-FFF2-40B4-BE49-F238E27FC236}">
                <a16:creationId xmlns:a16="http://schemas.microsoft.com/office/drawing/2014/main" id="{C07C96D3-8A7A-49AC-AAE0-9F6920F7A46D}"/>
              </a:ext>
            </a:extLst>
          </p:cNvPr>
          <p:cNvSpPr>
            <a:spLocks noGrp="1"/>
          </p:cNvSpPr>
          <p:nvPr>
            <p:ph idx="1"/>
            <p:custDataLst>
              <p:tags r:id="rId2"/>
            </p:custDataLst>
          </p:nvPr>
        </p:nvSpPr>
        <p:spPr>
          <a:xfrm>
            <a:off x="457200" y="2057400"/>
            <a:ext cx="8229600" cy="3916363"/>
          </a:xfrm>
        </p:spPr>
        <p:txBody>
          <a:bodyPr/>
          <a:lstStyle/>
          <a:p>
            <a:pPr algn="ctr"/>
            <a:r>
              <a:rPr lang="en-US" altLang="en-US" dirty="0">
                <a:cs typeface="Times New Roman" charset="0"/>
              </a:rPr>
              <a:t>To dispose of the appeal in its entirety.</a:t>
            </a:r>
            <a:endParaRPr lang="en-US" dirty="0"/>
          </a:p>
        </p:txBody>
      </p:sp>
      <p:sp>
        <p:nvSpPr>
          <p:cNvPr id="9" name="Slide Number Placeholder 8">
            <a:extLst>
              <a:ext uri="{FF2B5EF4-FFF2-40B4-BE49-F238E27FC236}">
                <a16:creationId xmlns:a16="http://schemas.microsoft.com/office/drawing/2014/main" id="{C35F14DA-0BAD-4781-BC1E-333BC383B37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9</a:t>
            </a:fld>
            <a:endParaRPr lang="en-US" dirty="0"/>
          </a:p>
        </p:txBody>
      </p:sp>
      <p:sp>
        <p:nvSpPr>
          <p:cNvPr id="8" name="Rectangle 3"/>
          <p:cNvSpPr txBox="1">
            <a:spLocks noChangeArrowheads="1"/>
          </p:cNvSpPr>
          <p:nvPr>
            <p:custDataLst>
              <p:tags r:id="rId4"/>
            </p:custDataLst>
          </p:nvPr>
        </p:nvSpPr>
        <p:spPr bwMode="auto">
          <a:xfrm>
            <a:off x="474535" y="2595896"/>
            <a:ext cx="25716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Autofit/>
          </a:bodyPr>
          <a:lstStyle>
            <a:lvl1pPr marL="0" indent="0" algn="ctr" rtl="0" eaLnBrk="1" fontAlgn="base" hangingPunct="1">
              <a:spcBef>
                <a:spcPct val="20000"/>
              </a:spcBef>
              <a:spcAft>
                <a:spcPct val="0"/>
              </a:spcAft>
              <a:buClr>
                <a:schemeClr val="accent6">
                  <a:lumMod val="75000"/>
                </a:schemeClr>
              </a:buClr>
              <a:buFont typeface="Wingdings" panose="05000000000000000000" pitchFamily="2" charset="2"/>
              <a:buNone/>
              <a:defRPr sz="28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1" fontAlgn="base" hangingPunct="1">
              <a:spcBef>
                <a:spcPct val="20000"/>
              </a:spcBef>
              <a:spcAft>
                <a:spcPct val="0"/>
              </a:spcAft>
              <a:buNone/>
              <a:defRPr sz="2400">
                <a:solidFill>
                  <a:schemeClr val="tx1">
                    <a:tint val="75000"/>
                  </a:schemeClr>
                </a:solidFill>
                <a:latin typeface="+mn-lt"/>
              </a:defRPr>
            </a:lvl2pPr>
            <a:lvl3pPr marL="914400" indent="0" algn="ctr" rtl="0" eaLnBrk="1" fontAlgn="base" hangingPunct="1">
              <a:spcBef>
                <a:spcPct val="20000"/>
              </a:spcBef>
              <a:spcAft>
                <a:spcPct val="0"/>
              </a:spcAft>
              <a:buClr>
                <a:srgbClr val="CC0000"/>
              </a:buClr>
              <a:buNone/>
              <a:defRPr sz="20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a:solidFill>
                  <a:schemeClr val="tx1">
                    <a:tint val="75000"/>
                  </a:schemeClr>
                </a:solidFill>
                <a:latin typeface="+mn-lt"/>
              </a:defRPr>
            </a:lvl6pPr>
            <a:lvl7pPr marL="2743200" indent="0" algn="ctr" rtl="0" eaLnBrk="1" fontAlgn="base" hangingPunct="1">
              <a:spcBef>
                <a:spcPct val="20000"/>
              </a:spcBef>
              <a:spcAft>
                <a:spcPct val="0"/>
              </a:spcAft>
              <a:buNone/>
              <a:defRPr>
                <a:solidFill>
                  <a:schemeClr val="tx1">
                    <a:tint val="75000"/>
                  </a:schemeClr>
                </a:solidFill>
                <a:latin typeface="+mn-lt"/>
              </a:defRPr>
            </a:lvl7pPr>
            <a:lvl8pPr marL="3200400" indent="0" algn="ctr" rtl="0" eaLnBrk="1" fontAlgn="base" hangingPunct="1">
              <a:spcBef>
                <a:spcPct val="20000"/>
              </a:spcBef>
              <a:spcAft>
                <a:spcPct val="0"/>
              </a:spcAft>
              <a:buNone/>
              <a:defRPr>
                <a:solidFill>
                  <a:schemeClr val="tx1">
                    <a:tint val="75000"/>
                  </a:schemeClr>
                </a:solidFill>
                <a:latin typeface="+mn-lt"/>
              </a:defRPr>
            </a:lvl8pPr>
            <a:lvl9pPr marL="3657600" indent="0" algn="ctr" rtl="0" eaLnBrk="1" fontAlgn="base" hangingPunct="1">
              <a:spcBef>
                <a:spcPct val="20000"/>
              </a:spcBef>
              <a:spcAft>
                <a:spcPct val="0"/>
              </a:spcAft>
              <a:buNone/>
              <a:defRPr>
                <a:solidFill>
                  <a:schemeClr val="tx1">
                    <a:tint val="75000"/>
                  </a:schemeClr>
                </a:solidFill>
                <a:latin typeface="+mn-lt"/>
              </a:defRPr>
            </a:lvl9pPr>
          </a:lstStyle>
          <a:p>
            <a:pPr algn="l">
              <a:spcBef>
                <a:spcPts val="0"/>
              </a:spcBef>
              <a:spcAft>
                <a:spcPts val="600"/>
              </a:spcAft>
            </a:pPr>
            <a:r>
              <a:rPr lang="en-US" altLang="en-US" sz="1400" dirty="0">
                <a:solidFill>
                  <a:schemeClr val="tx1"/>
                </a:solidFill>
                <a:latin typeface="+mj-lt"/>
                <a:cs typeface="Times New Roman" charset="0"/>
              </a:rPr>
              <a:t>The appeal can be dispatched through four different methods.</a:t>
            </a: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97039" y="2538314"/>
            <a:ext cx="3086100" cy="3086100"/>
          </a:xfrm>
          <a:prstGeom prst="rect">
            <a:avLst/>
          </a:prstGeom>
        </p:spPr>
      </p:pic>
      <p:sp>
        <p:nvSpPr>
          <p:cNvPr id="11" name="TextBox 10"/>
          <p:cNvSpPr txBox="1"/>
          <p:nvPr>
            <p:custDataLst>
              <p:tags r:id="rId5"/>
            </p:custDataLst>
          </p:nvPr>
        </p:nvSpPr>
        <p:spPr>
          <a:xfrm>
            <a:off x="463296" y="3951546"/>
            <a:ext cx="2594171" cy="1200329"/>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 </a:t>
            </a:r>
            <a:r>
              <a:rPr lang="en-US" sz="1400" dirty="0">
                <a:latin typeface="+mj-lt"/>
                <a:cs typeface="Times New Roman" panose="02020603050405020304" pitchFamily="18" charset="0"/>
              </a:rPr>
              <a:t>When </a:t>
            </a:r>
            <a:r>
              <a:rPr lang="en-US" sz="1400" b="1" dirty="0">
                <a:latin typeface="+mj-lt"/>
                <a:cs typeface="Times New Roman" panose="02020603050405020304" pitchFamily="18" charset="0"/>
              </a:rPr>
              <a:t>Advance Allowed in Field</a:t>
            </a:r>
            <a:r>
              <a:rPr lang="en-US" sz="1400" dirty="0">
                <a:latin typeface="+mj-lt"/>
                <a:cs typeface="Times New Roman" panose="02020603050405020304" pitchFamily="18" charset="0"/>
              </a:rPr>
              <a:t> is selected, the </a:t>
            </a:r>
            <a:r>
              <a:rPr lang="en-US" sz="1400" b="1" dirty="0">
                <a:latin typeface="+mj-lt"/>
                <a:cs typeface="Times New Roman" panose="02020603050405020304" pitchFamily="18" charset="0"/>
              </a:rPr>
              <a:t>Grant Reasons</a:t>
            </a:r>
            <a:r>
              <a:rPr lang="en-US" sz="1400" dirty="0">
                <a:latin typeface="+mj-lt"/>
                <a:cs typeface="Times New Roman" panose="02020603050405020304" pitchFamily="18" charset="0"/>
              </a:rPr>
              <a:t> dropdown box will appear. Select the basis of the grant of benefits.</a:t>
            </a:r>
          </a:p>
        </p:txBody>
      </p:sp>
      <p:sp>
        <p:nvSpPr>
          <p:cNvPr id="12" name="TextBox 11"/>
          <p:cNvSpPr txBox="1"/>
          <p:nvPr>
            <p:custDataLst>
              <p:tags r:id="rId6"/>
            </p:custDataLst>
          </p:nvPr>
        </p:nvSpPr>
        <p:spPr>
          <a:xfrm>
            <a:off x="6435356" y="2781917"/>
            <a:ext cx="2594171" cy="984885"/>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a:t>
            </a:r>
            <a:r>
              <a:rPr lang="en-US" sz="1600" b="1" dirty="0">
                <a:latin typeface="+mj-lt"/>
                <a:cs typeface="Times New Roman" panose="02020603050405020304" pitchFamily="18" charset="0"/>
              </a:rPr>
              <a:t> </a:t>
            </a:r>
            <a:r>
              <a:rPr lang="en-US" sz="1400" dirty="0">
                <a:latin typeface="+mj-lt"/>
                <a:cs typeface="Times New Roman" panose="02020603050405020304" pitchFamily="18" charset="0"/>
              </a:rPr>
              <a:t>When the </a:t>
            </a:r>
            <a:r>
              <a:rPr lang="en-US" sz="1400" b="1" dirty="0">
                <a:latin typeface="+mj-lt"/>
                <a:cs typeface="Times New Roman" panose="02020603050405020304" pitchFamily="18" charset="0"/>
              </a:rPr>
              <a:t>DRO Decision </a:t>
            </a:r>
            <a:r>
              <a:rPr lang="en-US" sz="1400" dirty="0">
                <a:latin typeface="+mj-lt"/>
                <a:cs typeface="Times New Roman" panose="02020603050405020304" pitchFamily="18" charset="0"/>
              </a:rPr>
              <a:t>checkbox is selected, two option qualifiers are displayed  </a:t>
            </a:r>
          </a:p>
        </p:txBody>
      </p:sp>
      <p:pic>
        <p:nvPicPr>
          <p:cNvPr id="2" name="Picture 1" descr="VACOLS User Guide - Part 2.pdf - Adobe Reader"/>
          <p:cNvPicPr>
            <a:picLocks noChangeAspect="1"/>
          </p:cNvPicPr>
          <p:nvPr/>
        </p:nvPicPr>
        <p:blipFill rotWithShape="1">
          <a:blip r:embed="rId11">
            <a:extLst>
              <a:ext uri="{28A0092B-C50C-407E-A947-70E740481C1C}">
                <a14:useLocalDpi xmlns:a14="http://schemas.microsoft.com/office/drawing/2010/main" val="0"/>
              </a:ext>
            </a:extLst>
          </a:blip>
          <a:srcRect l="43261" t="38449" r="38559" b="52714"/>
          <a:stretch/>
        </p:blipFill>
        <p:spPr>
          <a:xfrm>
            <a:off x="3744781" y="4901261"/>
            <a:ext cx="2355650" cy="718032"/>
          </a:xfrm>
          <a:prstGeom prst="rect">
            <a:avLst/>
          </a:prstGeom>
        </p:spPr>
      </p:pic>
      <p:sp>
        <p:nvSpPr>
          <p:cNvPr id="13" name="TextBox 12"/>
          <p:cNvSpPr txBox="1"/>
          <p:nvPr>
            <p:custDataLst>
              <p:tags r:id="rId7"/>
            </p:custDataLst>
          </p:nvPr>
        </p:nvSpPr>
        <p:spPr>
          <a:xfrm>
            <a:off x="6435356" y="4709867"/>
            <a:ext cx="2594171" cy="984885"/>
          </a:xfrm>
          <a:prstGeom prst="rect">
            <a:avLst/>
          </a:prstGeom>
          <a:noFill/>
        </p:spPr>
        <p:txBody>
          <a:bodyPr wrap="square" rtlCol="0">
            <a:spAutoFit/>
          </a:bodyPr>
          <a:lstStyle/>
          <a:p>
            <a:pPr>
              <a:spcAft>
                <a:spcPts val="600"/>
              </a:spcAft>
            </a:pPr>
            <a:r>
              <a:rPr lang="en-US" sz="1600" b="1" dirty="0">
                <a:latin typeface="+mj-lt"/>
                <a:cs typeface="Times New Roman" panose="02020603050405020304" pitchFamily="18" charset="0"/>
              </a:rPr>
              <a:t>Note</a:t>
            </a:r>
            <a:r>
              <a:rPr lang="en-US" sz="1600" dirty="0">
                <a:latin typeface="+mj-lt"/>
                <a:cs typeface="Times New Roman" panose="02020603050405020304" pitchFamily="18" charset="0"/>
              </a:rPr>
              <a:t>: </a:t>
            </a:r>
            <a:r>
              <a:rPr lang="en-US" sz="1400" dirty="0">
                <a:latin typeface="+mj-lt"/>
                <a:cs typeface="Times New Roman" panose="02020603050405020304" pitchFamily="18" charset="0"/>
              </a:rPr>
              <a:t>If there are any open diary actions, they will automatically be closed when dispatched.</a:t>
            </a:r>
          </a:p>
        </p:txBody>
      </p:sp>
      <p:sp>
        <p:nvSpPr>
          <p:cNvPr id="14" name="TextBox 13">
            <a:extLst>
              <a:ext uri="{FF2B5EF4-FFF2-40B4-BE49-F238E27FC236}">
                <a16:creationId xmlns:a16="http://schemas.microsoft.com/office/drawing/2014/main" id="{D34B0F0A-5656-4D59-9329-EC180FE10965}"/>
              </a:ext>
            </a:extLst>
          </p:cNvPr>
          <p:cNvSpPr txBox="1"/>
          <p:nvPr>
            <p:custDataLst>
              <p:tags r:id="rId8"/>
            </p:custDataLst>
          </p:nvPr>
        </p:nvSpPr>
        <p:spPr>
          <a:xfrm>
            <a:off x="6433947" y="3793265"/>
            <a:ext cx="2424917" cy="600164"/>
          </a:xfrm>
          <a:prstGeom prst="rect">
            <a:avLst/>
          </a:prstGeom>
          <a:noFill/>
        </p:spPr>
        <p:txBody>
          <a:bodyPr wrap="square" rtlCol="0">
            <a:spAutoFit/>
          </a:bodyPr>
          <a:lstStyle/>
          <a:p>
            <a:pPr marL="600075" lvl="1" indent="-257175">
              <a:spcAft>
                <a:spcPts val="600"/>
              </a:spcAft>
              <a:buClr>
                <a:schemeClr val="tx1"/>
              </a:buClr>
              <a:buFont typeface="+mj-lt"/>
              <a:buAutoNum type="arabicPeriod"/>
            </a:pPr>
            <a:r>
              <a:rPr lang="en-US" sz="1400" dirty="0">
                <a:cs typeface="Times New Roman" panose="02020603050405020304" pitchFamily="18" charset="0"/>
              </a:rPr>
              <a:t>Informal Conference</a:t>
            </a:r>
          </a:p>
          <a:p>
            <a:pPr marL="600075" lvl="1" indent="-257175">
              <a:spcAft>
                <a:spcPts val="600"/>
              </a:spcAft>
              <a:buClr>
                <a:schemeClr val="tx1"/>
              </a:buClr>
              <a:buFont typeface="+mj-lt"/>
              <a:buAutoNum type="arabicPeriod"/>
            </a:pPr>
            <a:r>
              <a:rPr lang="en-US" sz="1400" dirty="0">
                <a:cs typeface="Times New Roman" panose="02020603050405020304" pitchFamily="18" charset="0"/>
              </a:rPr>
              <a:t>Formal Hearing  </a:t>
            </a:r>
          </a:p>
        </p:txBody>
      </p:sp>
    </p:spTree>
    <p:extLst>
      <p:ext uri="{BB962C8B-B14F-4D97-AF65-F5344CB8AC3E}">
        <p14:creationId xmlns:p14="http://schemas.microsoft.com/office/powerpoint/2010/main" val="3220094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AA7D-2335-428A-BB13-8B9A6B323271}"/>
              </a:ext>
            </a:extLst>
          </p:cNvPr>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CC838D66-40A4-4CE6-824A-65190182273E}"/>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90</a:t>
            </a:fld>
            <a:endParaRPr lang="en-US" dirty="0"/>
          </a:p>
        </p:txBody>
      </p:sp>
    </p:spTree>
    <p:extLst>
      <p:ext uri="{BB962C8B-B14F-4D97-AF65-F5344CB8AC3E}">
        <p14:creationId xmlns:p14="http://schemas.microsoft.com/office/powerpoint/2010/main" val="27920057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3E7182D7-CDB6-48D4-B423-75FEBD907206}&quot;/&gt;&lt;isInvalidForFieldText val=&quot;0&quot;/&gt;&lt;Image&gt;&lt;filename val=&quot;C:\Users\User\AppData\Local\Temp\CP11120245334203Session\CPTrustFolder11120245334203\PPTImport11120245397109\data\asimages\{3E7182D7-CDB6-48D4-B423-75FEBD907206}_24.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9D9CBE4D-916D-4A8F-B482-50C9B9C5945C}&quot;/&gt;&lt;isInvalidForFieldText val=&quot;0&quot;/&gt;&lt;Image&gt;&lt;filename val=&quot;C:\Users\User\AppData\Local\Temp\CP11120245334203Session\CPTrustFolder11120245334203\PPTImport11120245397109\data\asimages\{9D9CBE4D-916D-4A8F-B482-50C9B9C5945C}_24.png&quot;/&gt;&lt;left val=&quot;47&quot;/&gt;&lt;top val=&quot;212&quot;/&gt;&lt;width val=&quot;865&quot;/&gt;&lt;height val=&quot;41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FEBE8FD-641F-4107-B7ED-2B26B051C994}&quot;/&gt;&lt;isInvalidForFieldText val=&quot;0&quot;/&gt;&lt;Image&gt;&lt;filename val=&quot;C:\Users\User\AppData\Local\Temp\CP11120245334203Session\CPTrustFolder11120245334203\PPTImport11120245397109\data\asimages\{2FEBE8FD-641F-4107-B7ED-2B26B051C994}_24.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00C689E2-B3CD-4E89-89FB-9E4E7059FEC6}&quot;/&gt;&lt;isInvalidForFieldText val=&quot;0&quot;/&gt;&lt;Image&gt;&lt;filename val=&quot;C:\Users\User\AppData\Local\Temp\CP11120245334203Session\CPTrustFolder11120245334203\PPTImport11120245397109\data\asimages\{00C689E2-B3CD-4E89-89FB-9E4E7059FEC6}_25.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28&quot;/&gt;&lt;lineCharCount val=&quot;29&quot;/&gt;&lt;lineCharCount val=&quot;38&quot;/&gt;&lt;lineCharCount val=&quot;22&quot;/&gt;&lt;lineCharCount val=&quot;26&quot;/&gt;&lt;lineCharCount val=&quot;29&quot;/&gt;&lt;lineCharCount val=&quot;32&quot;/&gt;&lt;lineCharCount val=&quot;22&quot;/&gt;&lt;lineCharCount val=&quot;32&quot;/&gt;&lt;lineCharCount val=&quot;37&quot;/&gt;&lt;lineCharCount val=&quot;34&quot;/&gt;&lt;lineCharCount val=&quot;28&quot;/&gt;&lt;lineCharCount val=&quot;22&quot;/&gt;&lt;lineCharCount val=&quot;34&quot;/&gt;&lt;lineCharCount val=&quot;37&quot;/&gt;&lt;lineCharCount val=&quot;33&quot;/&gt;&lt;lineCharCount val=&quot;28&quot;/&gt;&lt;/TableIndex&gt;&lt;/ShapeTextInfo&gt;"/>
  <p:tag name="HTML_SHAPEINFO" val="&lt;ThreeDShapeInfo&gt;&lt;uuid val=&quot;{1BC4E3CC-BF16-461B-ACE1-562971FACF40}&quot;/&gt;&lt;isInvalidForFieldText val=&quot;0&quot;/&gt;&lt;Image&gt;&lt;filename val=&quot;C:\Users\User\AppData\Local\Temp\CP11120245334203Session\CPTrustFolder11120245334203\PPTImport11120245397109\data\asimages\{1BC4E3CC-BF16-461B-ACE1-562971FACF40}_25.png&quot;/&gt;&lt;left val=&quot;45&quot;/&gt;&lt;top val=&quot;214&quot;/&gt;&lt;width val=&quot;332&quot;/&gt;&lt;height val=&quot;4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5EF052-B196-4260-82E9-27ECC7D0BFC5}&quot;/&gt;&lt;isInvalidForFieldText val=&quot;0&quot;/&gt;&lt;Image&gt;&lt;filename val=&quot;C:\Users\User\AppData\Local\Temp\CP11120245334203Session\CPTrustFolder11120245334203\PPTImport11120245397109\data\asimages\{EA5EF052-B196-4260-82E9-27ECC7D0BFC5}_25.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C4DDAD30-E241-4018-8581-AB33D799585C}&quot;/&gt;&lt;isInvalidForFieldText val=&quot;0&quot;/&gt;&lt;Image&gt;&lt;filename val=&quot;C:\Users\User\AppData\Local\Temp\CP11120245334203Session\CPTrustFolder11120245334203\PPTImport11120245397109\data\asimages\{C4DDAD30-E241-4018-8581-AB33D799585C}_26.png&quot;/&gt;&lt;left val=&quot;0&quot;/&gt;&lt;top val=&quot;76&quot;/&gt;&lt;width val=&quot;961&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27&quot;/&gt;&lt;lineCharCount val=&quot;29&quot;/&gt;&lt;lineCharCount val=&quot;34&quot;/&gt;&lt;lineCharCount val=&quot;30&quot;/&gt;&lt;lineCharCount val=&quot;29&quot;/&gt;&lt;lineCharCount val=&quot;30&quot;/&gt;&lt;lineCharCount val=&quot;32&quot;/&gt;&lt;lineCharCount val=&quot;7&quot;/&gt;&lt;lineCharCount val=&quot;31&quot;/&gt;&lt;lineCharCount val=&quot;34&quot;/&gt;&lt;lineCharCount val=&quot;32&quot;/&gt;&lt;lineCharCount val=&quot;35&quot;/&gt;&lt;lineCharCount val=&quot;28&quot;/&gt;&lt;lineCharCount val=&quot;30&quot;/&gt;&lt;lineCharCount val=&quot;34&quot;/&gt;&lt;lineCharCount val=&quot;31&quot;/&gt;&lt;lineCharCount val=&quot;35&quot;/&gt;&lt;lineCharCount val=&quot;28&quot;/&gt;&lt;/TableIndex&gt;&lt;/ShapeTextInfo&gt;"/>
  <p:tag name="HTML_SHAPEINFO" val="&lt;ThreeDShapeInfo&gt;&lt;uuid val=&quot;{8D5494CE-2950-46C2-95F4-EA9DE12478CA}&quot;/&gt;&lt;isInvalidForFieldText val=&quot;0&quot;/&gt;&lt;Image&gt;&lt;filename val=&quot;C:\Users\User\AppData\Local\Temp\CP11120245334203Session\CPTrustFolder11120245334203\PPTImport11120245397109\data\asimages\{8D5494CE-2950-46C2-95F4-EA9DE12478CA}_26.png&quot;/&gt;&lt;left val=&quot;44&quot;/&gt;&lt;top val=&quot;214&quot;/&gt;&lt;width val=&quot;335&quot;/&gt;&lt;height val=&quot;46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C410EA-D721-4D85-B619-C735F4322AF4}&quot;/&gt;&lt;isInvalidForFieldText val=&quot;0&quot;/&gt;&lt;Image&gt;&lt;filename val=&quot;C:\Users\User\AppData\Local\Temp\CP11120245334203Session\CPTrustFolder11120245334203\PPTImport11120245397109\data\asimages\{7FC410EA-D721-4D85-B619-C735F4322AF4}_26.png&quot;/&gt;&lt;left val=&quot;727&quot;/&gt;&lt;top val=&quot;687&quot;/&gt;&lt;width val=&quot;226&quot;/&gt;&lt;height val=&quot;4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0689B528-EBBA-4248-9741-26CC18DEC91E}&quot;/&gt;&lt;isInvalidForFieldText val=&quot;0&quot;/&gt;&lt;Image&gt;&lt;filename val=&quot;C:\Users\User\AppData\Local\Temp\CP11120245334203Session\CPTrustFolder11120245334203\PPTImport11120245397109\data\asimages\{0689B528-EBBA-4248-9741-26CC18DEC91E}_27.png&quot;/&gt;&lt;left val=&quot;0&quot;/&gt;&lt;top val=&quot;76&quot;/&gt;&lt;width val=&quot;961&quot;/&gt;&lt;height val=&quot;12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32&quot;/&gt;&lt;lineCharCount val=&quot;29&quot;/&gt;&lt;lineCharCount val=&quot;33&quot;/&gt;&lt;lineCharCount val=&quot;31&quot;/&gt;&lt;lineCharCount val=&quot;28&quot;/&gt;&lt;lineCharCount val=&quot;29&quot;/&gt;&lt;lineCharCount val=&quot;31&quot;/&gt;&lt;lineCharCount val=&quot;24&quot;/&gt;&lt;lineCharCount val=&quot;27&quot;/&gt;&lt;lineCharCount val=&quot;26&quot;/&gt;&lt;lineCharCount val=&quot;30&quot;/&gt;&lt;lineCharCount val=&quot;30&quot;/&gt;&lt;lineCharCount val=&quot;31&quot;/&gt;&lt;lineCharCount val=&quot;33&quot;/&gt;&lt;lineCharCount val=&quot;31&quot;/&gt;&lt;lineCharCount val=&quot;37&quot;/&gt;&lt;lineCharCount val=&quot;8&quot;/&gt;&lt;/TableIndex&gt;&lt;/ShapeTextInfo&gt;"/>
  <p:tag name="HTML_SHAPEINFO" val="&lt;ThreeDShapeInfo&gt;&lt;uuid val=&quot;{1D22CB0B-F6A8-4ABE-9253-66B492B5C1DC}&quot;/&gt;&lt;isInvalidForFieldText val=&quot;0&quot;/&gt;&lt;Image&gt;&lt;filename val=&quot;C:\Users\User\AppData\Local\Temp\CP11120245334203Session\CPTrustFolder11120245334203\PPTImport11120245397109\data\asimages\{1D22CB0B-F6A8-4ABE-9253-66B492B5C1DC}_27.png&quot;/&gt;&lt;left val=&quot;44&quot;/&gt;&lt;top val=&quot;213&quot;/&gt;&lt;width val=&quot;374&quot;/&gt;&lt;height val=&quot;464&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02076D8-ADD5-4233-814B-CBE1C37E8AEC}&quot;/&gt;&lt;isInvalidForFieldText val=&quot;0&quot;/&gt;&lt;Image&gt;&lt;filename val=&quot;C:\Users\User\AppData\Local\Temp\CP11120245334203Session\CPTrustFolder11120245334203\PPTImport11120245397109\data\asimages\{802076D8-ADD5-4233-814B-CBE1C37E8AEC}_27.png&quot;/&gt;&lt;left val=&quot;727&quot;/&gt;&lt;top val=&quot;687&quot;/&gt;&lt;width val=&quot;226&quot;/&gt;&lt;height val=&quot;4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80A4B7A4-5D2B-44E5-B3ED-4C51B89710D8}&quot;/&gt;&lt;isInvalidForFieldText val=&quot;0&quot;/&gt;&lt;Image&gt;&lt;filename val=&quot;C:\Users\User\AppData\Local\Temp\CP11120245334203Session\CPTrustFolder11120245334203\PPTImport11120245397109\data\asimages\{80A4B7A4-5D2B-44E5-B3ED-4C51B89710D8}_28.png&quot;/&gt;&lt;left val=&quot;0&quot;/&gt;&lt;top val=&quot;76&quot;/&gt;&lt;width val=&quot;961&quot;/&gt;&lt;height val=&quot;12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24&quot;/&gt;&lt;lineCharCount val=&quot;32&quot;/&gt;&lt;lineCharCount val=&quot;36&quot;/&gt;&lt;lineCharCount val=&quot;38&quot;/&gt;&lt;lineCharCount val=&quot;35&quot;/&gt;&lt;lineCharCount val=&quot;29&quot;/&gt;&lt;lineCharCount val=&quot;31&quot;/&gt;&lt;lineCharCount val=&quot;9&quot;/&gt;&lt;lineCharCount val=&quot;24&quot;/&gt;&lt;lineCharCount val=&quot;36&quot;/&gt;&lt;lineCharCount val=&quot;34&quot;/&gt;&lt;lineCharCount val=&quot;33&quot;/&gt;&lt;lineCharCount val=&quot;39&quot;/&gt;&lt;lineCharCount val=&quot;32&quot;/&gt;&lt;lineCharCount val=&quot;35&quot;/&gt;&lt;lineCharCount val=&quot;26&quot;/&gt;&lt;lineCharCount val=&quot;29&quot;/&gt;&lt;lineCharCount val=&quot;31&quot;/&gt;&lt;lineCharCount val=&quot;24&quot;/&gt;&lt;/TableIndex&gt;&lt;/ShapeTextInfo&gt;"/>
  <p:tag name="HTML_SHAPEINFO" val="&lt;ThreeDShapeInfo&gt;&lt;uuid val=&quot;{5BE66995-4BDE-41B1-A1F6-9E1DCF287744}&quot;/&gt;&lt;isInvalidForFieldText val=&quot;0&quot;/&gt;&lt;Image&gt;&lt;filename val=&quot;C:\Users\User\AppData\Local\Temp\CP11120245334203Session\CPTrustFolder11120245334203\PPTImport11120245397109\data\asimages\{5BE66995-4BDE-41B1-A1F6-9E1DCF287744}_28.png&quot;/&gt;&lt;left val=&quot;45&quot;/&gt;&lt;top val=&quot;214&quot;/&gt;&lt;width val=&quot;335&quot;/&gt;&lt;height val=&quot;451&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39E0420-B772-46BE-837F-8C5787647C32}&quot;/&gt;&lt;isInvalidForFieldText val=&quot;0&quot;/&gt;&lt;Image&gt;&lt;filename val=&quot;C:\Users\User\AppData\Local\Temp\CP11120245334203Session\CPTrustFolder11120245334203\PPTImport11120245397109\data\asimages\{639E0420-B772-46BE-837F-8C5787647C32}_28.png&quot;/&gt;&lt;left val=&quot;727&quot;/&gt;&lt;top val=&quot;687&quot;/&gt;&lt;width val=&quot;226&quot;/&gt;&lt;height val=&quot;4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7924A6B5-F2F8-4933-9B02-C91E68FFC622}&quot;/&gt;&lt;isInvalidForFieldText val=&quot;0&quot;/&gt;&lt;Image&gt;&lt;filename val=&quot;C:\Users\User\AppData\Local\Temp\CP11120245334203Session\CPTrustFolder11120245334203\PPTImport11120245397109\data\asimages\{7924A6B5-F2F8-4933-9B02-C91E68FFC622}_29.png&quot;/&gt;&lt;left val=&quot;0&quot;/&gt;&lt;top val=&quot;76&quot;/&gt;&lt;width val=&quot;961&quot;/&gt;&lt;height val=&quot;12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0&quot;/&gt;&lt;lineCharCount val=&quot;24&quot;/&gt;&lt;lineCharCount val=&quot;23&quot;/&gt;&lt;lineCharCount val=&quot;29&quot;/&gt;&lt;lineCharCount val=&quot;29&quot;/&gt;&lt;lineCharCount val=&quot;24&quot;/&gt;&lt;lineCharCount val=&quot;29&quot;/&gt;&lt;lineCharCount val=&quot;26&quot;/&gt;&lt;lineCharCount val=&quot;9&quot;/&gt;&lt;lineCharCount val=&quot;27&quot;/&gt;&lt;lineCharCount val=&quot;27&quot;/&gt;&lt;lineCharCount val=&quot;28&quot;/&gt;&lt;lineCharCount val=&quot;17&quot;/&gt;&lt;lineCharCount val=&quot;16&quot;/&gt;&lt;/TableIndex&gt;&lt;/ShapeTextInfo&gt;"/>
  <p:tag name="HTML_SHAPEINFO" val="&lt;ThreeDShapeInfo&gt;&lt;uuid val=&quot;{0477585A-A3EA-446C-B227-DFDD9B8B5A95}&quot;/&gt;&lt;isInvalidForFieldText val=&quot;0&quot;/&gt;&lt;Image&gt;&lt;filename val=&quot;C:\Users\User\AppData\Local\Temp\CP11120245334203Session\CPTrustFolder11120245334203\PPTImport11120245397109\data\asimages\{0477585A-A3EA-446C-B227-DFDD9B8B5A95}_29.png&quot;/&gt;&lt;left val=&quot;42&quot;/&gt;&lt;top val=&quot;212&quot;/&gt;&lt;width val=&quot;342&quot;/&gt;&lt;height val=&quot;434&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FF78043-0D73-4000-BEF3-A8357ABE970E}&quot;/&gt;&lt;isInvalidForFieldText val=&quot;0&quot;/&gt;&lt;Image&gt;&lt;filename val=&quot;C:\Users\User\AppData\Local\Temp\CP11120245334203Session\CPTrustFolder11120245334203\PPTImport11120245397109\data\asimages\{FFF78043-0D73-4000-BEF3-A8357ABE970E}_29.png&quot;/&gt;&lt;left val=&quot;727&quot;/&gt;&lt;top val=&quot;687&quot;/&gt;&lt;width val=&quot;226&quot;/&gt;&lt;height val=&quot;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CB4E6790-DD82-4368-B24B-44DAA2B004A6}&quot;/&gt;&lt;isInvalidForFieldText val=&quot;0&quot;/&gt;&lt;Image&gt;&lt;filename val=&quot;C:\Users\User\AppData\Local\Temp\CP11120245334203Session\CPTrustFolder11120245334203\PPTImport11120245397109\data\asimages\{CB4E6790-DD82-4368-B24B-44DAA2B004A6}_30.png&quot;/&gt;&lt;left val=&quot;0&quot;/&gt;&lt;top val=&quot;76&quot;/&gt;&lt;width val=&quot;961&quot;/&gt;&lt;height val=&quot;12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68838C9D-5734-4B38-8446-B5560B825451}&quot;/&gt;&lt;isInvalidForFieldText val=&quot;0&quot;/&gt;&lt;Image&gt;&lt;filename val=&quot;C:\Users\User\AppData\Local\Temp\CP11120245334203Session\CPTrustFolder11120245334203\PPTImport11120245397109\data\asimages\{68838C9D-5734-4B38-8446-B5560B825451}_30.png&quot;/&gt;&lt;left val=&quot;47&quot;/&gt;&lt;top val=&quot;212&quot;/&gt;&lt;width val=&quot;865&quot;/&gt;&lt;height val=&quot;41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583D038-BBB3-4463-B4A8-53EF7079E39E}&quot;/&gt;&lt;isInvalidForFieldText val=&quot;0&quot;/&gt;&lt;Image&gt;&lt;filename val=&quot;C:\Users\User\AppData\Local\Temp\CP11120245334203Session\CPTrustFolder11120245334203\PPTImport11120245397109\data\asimages\{1583D038-BBB3-4463-B4A8-53EF7079E39E}_30.png&quot;/&gt;&lt;left val=&quot;727&quot;/&gt;&lt;top val=&quot;687&quot;/&gt;&lt;width val=&quot;226&quot;/&gt;&lt;height val=&quot;4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4FAFE0E8-304B-4898-B74C-7A160BEA4D85}&quot;/&gt;&lt;isInvalidForFieldText val=&quot;0&quot;/&gt;&lt;Image&gt;&lt;filename val=&quot;C:\Users\User\AppData\Local\Temp\CP11120245334203Session\CPTrustFolder11120245334203\PPTImport11120245397109\data\asimages\{4FAFE0E8-304B-4898-B74C-7A160BEA4D85}_31.png&quot;/&gt;&lt;left val=&quot;0&quot;/&gt;&lt;top val=&quot;76&quot;/&gt;&lt;width val=&quot;961&quot;/&gt;&lt;height val=&quot;12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36&quot;/&gt;&lt;lineCharCount val=&quot;40&quot;/&gt;&lt;lineCharCount val=&quot;38&quot;/&gt;&lt;lineCharCount val=&quot;33&quot;/&gt;&lt;lineCharCount val=&quot;9&quot;/&gt;&lt;lineCharCount val=&quot;39&quot;/&gt;&lt;lineCharCount val=&quot;42&quot;/&gt;&lt;lineCharCount val=&quot;37&quot;/&gt;&lt;lineCharCount val=&quot;14&quot;/&gt;&lt;lineCharCount val=&quot;42&quot;/&gt;&lt;lineCharCount val=&quot;41&quot;/&gt;&lt;lineCharCount val=&quot;34&quot;/&gt;&lt;lineCharCount val=&quot;37&quot;/&gt;&lt;lineCharCount val=&quot;45&quot;/&gt;&lt;lineCharCount val=&quot;37&quot;/&gt;&lt;lineCharCount val=&quot;37&quot;/&gt;&lt;lineCharCount val=&quot;35&quot;/&gt;&lt;/TableIndex&gt;&lt;/ShapeTextInfo&gt;"/>
  <p:tag name="HTML_SHAPEINFO" val="&lt;ThreeDShapeInfo&gt;&lt;uuid val=&quot;{9C425550-D8CA-4411-8050-FF0C9673DC10}&quot;/&gt;&lt;isInvalidForFieldText val=&quot;0&quot;/&gt;&lt;Image&gt;&lt;filename val=&quot;C:\Users\User\AppData\Local\Temp\CP11120245334203Session\CPTrustFolder11120245334203\PPTImport11120245397109\data\asimages\{9C425550-D8CA-4411-8050-FF0C9673DC10}_31.png&quot;/&gt;&lt;left val=&quot;45&quot;/&gt;&lt;top val=&quot;214&quot;/&gt;&lt;width val=&quot;372&quot;/&gt;&lt;height val=&quot;43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7D031E-EF6E-445C-8FAD-8295014F8F95}&quot;/&gt;&lt;isInvalidForFieldText val=&quot;0&quot;/&gt;&lt;Image&gt;&lt;filename val=&quot;C:\Users\User\AppData\Local\Temp\CP11120245334203Session\CPTrustFolder11120245334203\PPTImport11120245397109\data\asimages\{317D031E-EF6E-445C-8FAD-8295014F8F95}_31.png&quot;/&gt;&lt;left val=&quot;727&quot;/&gt;&lt;top val=&quot;687&quot;/&gt;&lt;width val=&quot;226&quot;/&gt;&lt;height val=&quot;4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F4B824E0-BDC3-4D85-BD60-45A672AAE847}&quot;/&gt;&lt;isInvalidForFieldText val=&quot;0&quot;/&gt;&lt;Image&gt;&lt;filename val=&quot;C:\Users\User\AppData\Local\Temp\CP11120245334203Session\CPTrustFolder11120245334203\PPTImport11120245397109\data\asimages\{F4B824E0-BDC3-4D85-BD60-45A672AAE847}_32.png&quot;/&gt;&lt;left val=&quot;0&quot;/&gt;&lt;top val=&quot;76&quot;/&gt;&lt;width val=&quot;961&quot;/&gt;&lt;height val=&quot;8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5&quot;/&gt;&lt;lineCharCount val=&quot;75&quot;/&gt;&lt;lineCharCount val=&quot;77&quot;/&gt;&lt;/TableIndex&gt;&lt;/ShapeTextInfo&gt;"/>
  <p:tag name="HTML_SHAPEINFO" val="&lt;ThreeDShapeInfo&gt;&lt;uuid val=&quot;{E44DBC87-0E52-44B7-AFB1-A5EE5ACB2B46}&quot;/&gt;&lt;isInvalidForFieldText val=&quot;0&quot;/&gt;&lt;Image&gt;&lt;filename val=&quot;C:\Users\User\AppData\Local\Temp\CP11120245334203Session\CPTrustFolder11120245334203\PPTImport11120245397109\data\asimages\{E44DBC87-0E52-44B7-AFB1-A5EE5ACB2B46}_32.png&quot;/&gt;&lt;left val=&quot;43&quot;/&gt;&lt;top val=&quot;556&quot;/&gt;&lt;width val=&quot;902&quot;/&gt;&lt;height val=&quot;109&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BEA5586-C03F-4D46-A83A-92466B4ECBCC}&quot;/&gt;&lt;isInvalidForFieldText val=&quot;0&quot;/&gt;&lt;Image&gt;&lt;filename val=&quot;C:\Users\User\AppData\Local\Temp\CP11120245334203Session\CPTrustFolder11120245334203\PPTImport11120245397109\data\asimages\{6BEA5586-C03F-4D46-A83A-92466B4ECBCC}_32.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9E42040A-1829-4CB2-9449-C0C9F092FD62}&quot;/&gt;&lt;isInvalidForFieldText val=&quot;0&quot;/&gt;&lt;Image&gt;&lt;filename val=&quot;C:\Users\User\AppData\Local\Temp\CP11120245334203Session\CPTrustFolder11120245334203\PPTImport11120245397109\data\asimages\{9E42040A-1829-4CB2-9449-C0C9F092FD62}_33.png&quot;/&gt;&lt;left val=&quot;0&quot;/&gt;&lt;top val=&quot;76&quot;/&gt;&lt;width val=&quot;961&quot;/&gt;&lt;height val=&quot;12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2&quot;/&gt;&lt;lineCharCount val=&quot;69&quot;/&gt;&lt;lineCharCount val=&quot;44&quot;/&gt;&lt;lineCharCount val=&quot;65&quot;/&gt;&lt;lineCharCount val=&quot;82&quot;/&gt;&lt;lineCharCount val=&quot;15&quot;/&gt;&lt;lineCharCount val=&quot;72&quot;/&gt;&lt;lineCharCount val=&quot;72&quot;/&gt;&lt;lineCharCount val=&quot;79&quot;/&gt;&lt;lineCharCount val=&quot;59&quot;/&gt;&lt;lineCharCount val=&quot;71&quot;/&gt;&lt;lineCharCount val=&quot;73&quot;/&gt;&lt;/TableIndex&gt;&lt;/ShapeTextInfo&gt;"/>
  <p:tag name="HTML_SHAPEINFO" val="&lt;ThreeDShapeInfo&gt;&lt;uuid val=&quot;{5D2F0207-5EB3-45E7-A830-23BBAE48962F}&quot;/&gt;&lt;isInvalidForFieldText val=&quot;0&quot;/&gt;&lt;Image&gt;&lt;filename val=&quot;C:\Users\User\AppData\Local\Temp\CP11120245334203Session\CPTrustFolder11120245334203\PPTImport11120245397109\data\asimages\{5D2F0207-5EB3-45E7-A830-23BBAE48962F}_33.png&quot;/&gt;&lt;left val=&quot;42&quot;/&gt;&lt;top val=&quot;212&quot;/&gt;&lt;width val=&quot;876&quot;/&gt;&lt;height val=&quot;41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E13978-13D8-412F-8071-5A047080CA02}&quot;/&gt;&lt;isInvalidForFieldText val=&quot;0&quot;/&gt;&lt;Image&gt;&lt;filename val=&quot;C:\Users\User\AppData\Local\Temp\CP11120245334203Session\CPTrustFolder11120245334203\PPTImport11120245397109\data\asimages\{DEE13978-13D8-412F-8071-5A047080CA02}_33.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55414441-785F-4D99-8B7E-33C626FB3B78}&quot;/&gt;&lt;isInvalidForFieldText val=&quot;0&quot;/&gt;&lt;Image&gt;&lt;filename val=&quot;C:\Users\User\AppData\Local\Temp\CP11120245334203Session\CPTrustFolder11120245334203\PPTImport11120245397109\data\asimages\{55414441-785F-4D99-8B7E-33C626FB3B78}_34.png&quot;/&gt;&lt;left val=&quot;0&quot;/&gt;&lt;top val=&quot;76&quot;/&gt;&lt;width val=&quot;961&quot;/&gt;&lt;height val=&quot;86&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8&quot;/&gt;&lt;lineCharCount val=&quot;73&quot;/&gt;&lt;lineCharCount val=&quot;86&quot;/&gt;&lt;lineCharCount val=&quot;80&quot;/&gt;&lt;lineCharCount val=&quot;14&quot;/&gt;&lt;/TableIndex&gt;&lt;/ShapeTextInfo&gt;"/>
  <p:tag name="HTML_SHAPEINFO" val="&lt;ThreeDShapeInfo&gt;&lt;uuid val=&quot;{95959B6C-790F-47E7-99FB-EB90ED000FCA}&quot;/&gt;&lt;isInvalidForFieldText val=&quot;0&quot;/&gt;&lt;Image&gt;&lt;filename val=&quot;C:\Users\User\AppData\Local\Temp\CP11120245334203Session\CPTrustFolder11120245334203\PPTImport11120245397109\data\asimages\{95959B6C-790F-47E7-99FB-EB90ED000FCA}_34.png&quot;/&gt;&lt;left val=&quot;45&quot;/&gt;&lt;top val=&quot;199&quot;/&gt;&lt;width val=&quot;868&quot;/&gt;&lt;height val=&quot;14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5182957-2449-4E11-B079-BF0F651D0F86}&quot;/&gt;&lt;isInvalidForFieldText val=&quot;0&quot;/&gt;&lt;Image&gt;&lt;filename val=&quot;C:\Users\User\AppData\Local\Temp\CP11120245334203Session\CPTrustFolder11120245334203\PPTImport11120245397109\data\asimages\{D5182957-2449-4E11-B079-BF0F651D0F86}_34.png&quot;/&gt;&lt;left val=&quot;727&quot;/&gt;&lt;top val=&quot;687&quot;/&gt;&lt;width val=&quot;226&quot;/&gt;&lt;height val=&quot;4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7&quot;/&gt;&lt;lineCharCount val=&quot;33&quot;/&gt;&lt;lineCharCount val=&quot;90&quot;/&gt;&lt;lineCharCount val=&quot;58&quot;/&gt;&lt;/TableIndex&gt;&lt;/ShapeTextInfo&gt;"/>
  <p:tag name="HTML_SHAPEINFO" val="&lt;ThreeDShapeInfo&gt;&lt;uuid val=&quot;{F51107BF-EF9C-484A-8245-BF68885C1E1F}&quot;/&gt;&lt;isInvalidForFieldText val=&quot;0&quot;/&gt;&lt;Image&gt;&lt;filename val=&quot;C:\Users\User\AppData\Local\Temp\CP11120245334203Session\CPTrustFolder11120245334203\PPTImport11120245397109\data\asimages\{F51107BF-EF9C-484A-8245-BF68885C1E1F}_34.png&quot;/&gt;&lt;left val=&quot;51&quot;/&gt;&lt;top val=&quot;343&quot;/&gt;&lt;width val=&quot;860&quot;/&gt;&lt;height val=&quot;11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1&quot;/&gt;&lt;lineCharCount val=&quot;6&quot;/&gt;&lt;/TableIndex&gt;&lt;/ShapeTextInfo&gt;"/>
  <p:tag name="HTML_SHAPEINFO" val="&lt;ThreeDShapeInfo&gt;&lt;uuid val=&quot;{FE342C34-B370-4077-8F0A-60242F9CE26C}&quot;/&gt;&lt;isInvalidForFieldText val=&quot;0&quot;/&gt;&lt;Image&gt;&lt;filename val=&quot;C:\Users\User\AppData\Local\Temp\CP11120245334203Session\CPTrustFolder11120245334203\PPTImport11120245397109\data\asimages\{FE342C34-B370-4077-8F0A-60242F9CE26C}_34.png&quot;/&gt;&lt;left val=&quot;48&quot;/&gt;&lt;top val=&quot;454&quot;/&gt;&lt;width val=&quot;881&quot;/&gt;&lt;height val=&quot;7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7&quot;/&gt;&lt;lineCharCount val=&quot;33&quot;/&gt;&lt;lineCharCount val=&quot;90&quot;/&gt;&lt;lineCharCount val=&quot;58&quot;/&gt;&lt;/TableIndex&gt;&lt;/ShapeTextInfo&gt;"/>
  <p:tag name="HTML_SHAPEINFO" val="&lt;ThreeDShapeInfo&gt;&lt;uuid val=&quot;{B9DCF911-88E6-4955-BE10-7F976ECE155E}&quot;/&gt;&lt;isInvalidForFieldText val=&quot;0&quot;/&gt;&lt;Image&gt;&lt;filename val=&quot;C:\Users\User\AppData\Local\Temp\CP11120245334203Session\CPTrustFolder11120245334203\PPTImport11120245397109\data\asimages\{B9DCF911-88E6-4955-BE10-7F976ECE155E}_34.png&quot;/&gt;&lt;left val=&quot;52&quot;/&gt;&lt;top val=&quot;520&quot;/&gt;&lt;width val=&quot;863&quot;/&gt;&lt;height val=&quot;11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0D1AB8A8-1A3D-4267-AB7C-36FBC9D19F52}&quot;/&gt;&lt;isInvalidForFieldText val=&quot;0&quot;/&gt;&lt;Image&gt;&lt;filename val=&quot;C:\Users\User\AppData\Local\Temp\CP11120245334203Session\CPTrustFolder11120245334203\PPTImport11120245397109\data\asimages\{0D1AB8A8-1A3D-4267-AB7C-36FBC9D19F52}_35.png&quot;/&gt;&lt;left val=&quot;0&quot;/&gt;&lt;top val=&quot;76&quot;/&gt;&lt;width val=&quot;961&quot;/&gt;&lt;height val=&quot;122&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2&quot;/&gt;&lt;lineCharCount val=&quot;90&quot;/&gt;&lt;lineCharCount val=&quot;68&quot;/&gt;&lt;/TableIndex&gt;&lt;/ShapeTextInfo&gt;"/>
  <p:tag name="HTML_SHAPEINFO" val="&lt;ThreeDShapeInfo&gt;&lt;uuid val=&quot;{BE208BE1-0E4E-4105-AAE7-FE38A964772D}&quot;/&gt;&lt;isInvalidForFieldText val=&quot;0&quot;/&gt;&lt;Image&gt;&lt;filename val=&quot;C:\Users\User\AppData\Local\Temp\CP11120245334203Session\CPTrustFolder11120245334203\PPTImport11120245397109\data\asimages\{BE208BE1-0E4E-4105-AAE7-FE38A964772D}_35.png&quot;/&gt;&lt;left val=&quot;44&quot;/&gt;&lt;top val=&quot;213&quot;/&gt;&lt;width val=&quot;868&quot;/&gt;&lt;height val=&quot;97&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7E13416-2761-4AB7-A851-785391195254}&quot;/&gt;&lt;isInvalidForFieldText val=&quot;0&quot;/&gt;&lt;Image&gt;&lt;filename val=&quot;C:\Users\User\AppData\Local\Temp\CP11120245334203Session\CPTrustFolder11120245334203\PPTImport11120245397109\data\asimages\{B7E13416-2761-4AB7-A851-785391195254}_35.png&quot;/&gt;&lt;left val=&quot;727&quot;/&gt;&lt;top val=&quot;687&quot;/&gt;&lt;width val=&quot;226&quot;/&gt;&lt;height val=&quot;4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0&quot;/&gt;&lt;lineCharCount val=&quot;30&quot;/&gt;&lt;lineCharCount val=&quot;90&quot;/&gt;&lt;lineCharCount val=&quot;58&quot;/&gt;&lt;/TableIndex&gt;&lt;/ShapeTextInfo&gt;"/>
  <p:tag name="HTML_SHAPEINFO" val="&lt;ThreeDShapeInfo&gt;&lt;uuid val=&quot;{54EE6840-6C22-4FB0-8C5F-46D9AB6EEF8A}&quot;/&gt;&lt;isInvalidForFieldText val=&quot;0&quot;/&gt;&lt;Image&gt;&lt;filename val=&quot;C:\Users\User\AppData\Local\Temp\CP11120245334203Session\CPTrustFolder11120245334203\PPTImport11120245397109\data\asimages\{54EE6840-6C22-4FB0-8C5F-46D9AB6EEF8A}_35.png&quot;/&gt;&lt;left val=&quot;49&quot;/&gt;&lt;top val=&quot;309&quot;/&gt;&lt;width val=&quot;871&quot;/&gt;&lt;height val=&quot;11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6&quot;/&gt;&lt;lineCharCount val=&quot;88&quot;/&gt;&lt;lineCharCount val=&quot;86&quot;/&gt;&lt;lineCharCount val=&quot;41&quot;/&gt;&lt;lineCharCount val=&quot;83&quot;/&gt;&lt;lineCharCount val=&quot;83&quot;/&gt;&lt;lineCharCount val=&quot;79&quot;/&gt;&lt;lineCharCount val=&quot;45&quot;/&gt;&lt;/TableIndex&gt;&lt;/ShapeTextInfo&gt;"/>
  <p:tag name="HTML_SHAPEINFO" val="&lt;ThreeDShapeInfo&gt;&lt;uuid val=&quot;{7A5A01A4-BFC4-4536-B9B7-DCC049134579}&quot;/&gt;&lt;isInvalidForFieldText val=&quot;0&quot;/&gt;&lt;Image&gt;&lt;filename val=&quot;C:\Users\User\AppData\Local\Temp\CP11120245334203Session\CPTrustFolder11120245334203\PPTImport11120245397109\data\asimages\{7A5A01A4-BFC4-4536-B9B7-DCC049134579}_35.png&quot;/&gt;&lt;left val=&quot;46&quot;/&gt;&lt;top val=&quot;434&quot;/&gt;&lt;width val=&quot;866&quot;/&gt;&lt;height val=&quot;242&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3D5C0EAA-300B-4361-AD7D-8A44AC9EA6C8}&quot;/&gt;&lt;isInvalidForFieldText val=&quot;0&quot;/&gt;&lt;Image&gt;&lt;filename val=&quot;C:\Users\User\AppData\Local\Temp\CP11120245334203Session\CPTrustFolder11120245334203\PPTImport11120245397109\data\asimages\{3D5C0EAA-300B-4361-AD7D-8A44AC9EA6C8}_36.png&quot;/&gt;&lt;left val=&quot;0&quot;/&gt;&lt;top val=&quot;76&quot;/&gt;&lt;width val=&quot;961&quot;/&gt;&lt;height val=&quot;12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26&quot;/&gt;&lt;lineCharCount val=&quot;32&quot;/&gt;&lt;lineCharCount val=&quot;29&quot;/&gt;&lt;lineCharCount val=&quot;31&quot;/&gt;&lt;lineCharCount val=&quot;34&quot;/&gt;&lt;lineCharCount val=&quot;27&quot;/&gt;&lt;lineCharCount val=&quot;27&quot;/&gt;&lt;lineCharCount val=&quot;32&quot;/&gt;&lt;lineCharCount val=&quot;30&quot;/&gt;&lt;lineCharCount val=&quot;30&quot;/&gt;&lt;lineCharCount val=&quot;27&quot;/&gt;&lt;lineCharCount val=&quot;33&quot;/&gt;&lt;lineCharCount val=&quot;18&quot;/&gt;&lt;lineCharCount val=&quot;31&quot;/&gt;&lt;lineCharCount val=&quot;26&quot;/&gt;&lt;lineCharCount val=&quot;29&quot;/&gt;&lt;lineCharCount val=&quot;16&quot;/&gt;&lt;/TableIndex&gt;&lt;/ShapeTextInfo&gt;"/>
  <p:tag name="HTML_SHAPEINFO" val="&lt;ThreeDShapeInfo&gt;&lt;uuid val=&quot;{0578782C-A46C-4735-892B-96799C05BF3A}&quot;/&gt;&lt;isInvalidForFieldText val=&quot;0&quot;/&gt;&lt;Image&gt;&lt;filename val=&quot;C:\Users\User\AppData\Local\Temp\CP11120245334203Session\CPTrustFolder11120245334203\PPTImport11120245397109\data\asimages\{0578782C-A46C-4735-892B-96799C05BF3A}_36.png&quot;/&gt;&lt;left val=&quot;44&quot;/&gt;&lt;top val=&quot;213&quot;/&gt;&lt;width val=&quot;332&quot;/&gt;&lt;height val=&quot;472&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1D25C1-45D9-4709-AAA5-92D76811741D}&quot;/&gt;&lt;isInvalidForFieldText val=&quot;0&quot;/&gt;&lt;Image&gt;&lt;filename val=&quot;C:\Users\User\AppData\Local\Temp\CP11120245334203Session\CPTrustFolder11120245334203\PPTImport11120245397109\data\asimages\{031D25C1-45D9-4709-AAA5-92D76811741D}_36.png&quot;/&gt;&lt;left val=&quot;727&quot;/&gt;&lt;top val=&quot;687&quot;/&gt;&lt;width val=&quot;226&quot;/&gt;&lt;height val=&quot;4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6E07C773-9868-49E2-B274-03C73E1CFCE3}&quot;/&gt;&lt;isInvalidForFieldText val=&quot;0&quot;/&gt;&lt;Image&gt;&lt;filename val=&quot;C:\Users\User\AppData\Local\Temp\CP11120245334203Session\CPTrustFolder11120245334203\PPTImport11120245397109\data\asimages\{6E07C773-9868-49E2-B274-03C73E1CFCE3}_37.png&quot;/&gt;&lt;left val=&quot;0&quot;/&gt;&lt;top val=&quot;76&quot;/&gt;&lt;width val=&quot;961&quot;/&gt;&lt;height val=&quot;12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5&quot;/&gt;&lt;lineCharCount val=&quot;22&quot;/&gt;&lt;lineCharCount val=&quot;10&quot;/&gt;&lt;lineCharCount val=&quot;27&quot;/&gt;&lt;lineCharCount val=&quot;29&quot;/&gt;&lt;lineCharCount val=&quot;24&quot;/&gt;&lt;lineCharCount val=&quot;28&quot;/&gt;&lt;lineCharCount val=&quot;28&quot;/&gt;&lt;lineCharCount val=&quot;6&quot;/&gt;&lt;lineCharCount val=&quot;23&quot;/&gt;&lt;lineCharCount val=&quot;25&quot;/&gt;&lt;lineCharCount val=&quot;27&quot;/&gt;&lt;lineCharCount val=&quot;15&quot;/&gt;&lt;/TableIndex&gt;&lt;/ShapeTextInfo&gt;"/>
  <p:tag name="HTML_SHAPEINFO" val="&lt;ThreeDShapeInfo&gt;&lt;uuid val=&quot;{CE6BB9A9-4122-4168-879A-F7C5B9DE2E1A}&quot;/&gt;&lt;isInvalidForFieldText val=&quot;0&quot;/&gt;&lt;Image&gt;&lt;filename val=&quot;C:\Users\User\AppData\Local\Temp\CP11120245334203Session\CPTrustFolder11120245334203\PPTImport11120245397109\data\asimages\{CE6BB9A9-4122-4168-879A-F7C5B9DE2E1A}_37.png&quot;/&gt;&lt;left val=&quot;42&quot;/&gt;&lt;top val=&quot;212&quot;/&gt;&lt;width val=&quot;342&quot;/&gt;&lt;height val=&quot;41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266340-ECCC-4F0A-B6FF-FC0960795799}&quot;/&gt;&lt;isInvalidForFieldText val=&quot;0&quot;/&gt;&lt;Image&gt;&lt;filename val=&quot;C:\Users\User\AppData\Local\Temp\CP11120245334203Session\CPTrustFolder11120245334203\PPTImport11120245397109\data\asimages\{68266340-ECCC-4F0A-B6FF-FC0960795799}_37.png&quot;/&gt;&lt;left val=&quot;727&quot;/&gt;&lt;top val=&quot;687&quot;/&gt;&lt;width val=&quot;226&quot;/&gt;&lt;height val=&quot;4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1F4B3E8-22EB-4086-B722-7849C8DB14A6}&quot;/&gt;&lt;isInvalidForFieldText val=&quot;0&quot;/&gt;&lt;Image&gt;&lt;filename val=&quot;C:\Users\User\AppData\Local\Temp\CP11120245334203Session\CPTrustFolder11120245334203\PPTImport11120245397109\data\asimages\{B1F4B3E8-22EB-4086-B722-7849C8DB14A6}_38.png&quot;/&gt;&lt;left val=&quot;0&quot;/&gt;&lt;top val=&quot;76&quot;/&gt;&lt;width val=&quot;961&quot;/&gt;&lt;height val=&quot;12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26&quot;/&gt;&lt;lineCharCount val=&quot;22&quot;/&gt;&lt;lineCharCount val=&quot;14&quot;/&gt;&lt;lineCharCount val=&quot;20&quot;/&gt;&lt;lineCharCount val=&quot;21&quot;/&gt;&lt;lineCharCount val=&quot;25&quot;/&gt;&lt;lineCharCount val=&quot;26&quot;/&gt;&lt;lineCharCount val=&quot;23&quot;/&gt;&lt;lineCharCount val=&quot;14&quot;/&gt;&lt;/TableIndex&gt;&lt;/ShapeTextInfo&gt;"/>
  <p:tag name="HTML_SHAPEINFO" val="&lt;ThreeDShapeInfo&gt;&lt;uuid val=&quot;{DDC5D914-4E74-4BC7-A96C-5BBAA6A9C0D3}&quot;/&gt;&lt;isInvalidForFieldText val=&quot;0&quot;/&gt;&lt;Image&gt;&lt;filename val=&quot;C:\Users\User\AppData\Local\Temp\CP11120245334203Session\CPTrustFolder11120245334203\PPTImport11120245397109\data\asimages\{DDC5D914-4E74-4BC7-A96C-5BBAA6A9C0D3}_38.png&quot;/&gt;&lt;left val=&quot;40&quot;/&gt;&lt;top val=&quot;212&quot;/&gt;&lt;width val=&quot;343&quot;/&gt;&lt;height val=&quot;41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4020CE-C3DF-45D2-ABAB-D1D05CAC413A}&quot;/&gt;&lt;isInvalidForFieldText val=&quot;0&quot;/&gt;&lt;Image&gt;&lt;filename val=&quot;C:\Users\User\AppData\Local\Temp\CP11120245334203Session\CPTrustFolder11120245334203\PPTImport11120245397109\data\asimages\{D74020CE-C3DF-45D2-ABAB-D1D05CAC413A}_38.png&quot;/&gt;&lt;left val=&quot;727&quot;/&gt;&lt;top val=&quot;687&quot;/&gt;&lt;width val=&quot;226&quot;/&gt;&lt;height val=&quot;4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4109525-42E3-4AD0-A0AA-FE8E27FC3240}&quot;/&gt;&lt;isInvalidForFieldText val=&quot;0&quot;/&gt;&lt;Image&gt;&lt;filename val=&quot;C:\Users\User\AppData\Local\Temp\CP11120245334203Session\CPTrustFolder11120245334203\PPTImport11120245397109\data\asimages\{B4109525-42E3-4AD0-A0AA-FE8E27FC3240}_39.png&quot;/&gt;&lt;left val=&quot;0&quot;/&gt;&lt;top val=&quot;76&quot;/&gt;&lt;width val=&quot;961&quot;/&gt;&lt;height val=&quot;84&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EA5EF74-1A0F-4C0C-BA63-7AF7FD338370}&quot;/&gt;&lt;isInvalidForFieldText val=&quot;0&quot;/&gt;&lt;Image&gt;&lt;filename val=&quot;C:\Users\User\AppData\Local\Temp\CP11120245334203Session\CPTrustFolder11120245334203\PPTImport11120245397109\data\asimages\{0EA5EF74-1A0F-4C0C-BA63-7AF7FD338370}_39.png&quot;/&gt;&lt;left val=&quot;727&quot;/&gt;&lt;top val=&quot;687&quot;/&gt;&lt;width val=&quot;226&quot;/&gt;&lt;height val=&quot;4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F8DCFD81-A40B-4DD5-9449-CD5F881F91D6}&quot;/&gt;&lt;isInvalidForFieldText val=&quot;0&quot;/&gt;&lt;Image&gt;&lt;filename val=&quot;C:\Users\User\AppData\Local\Temp\CP11120245334203Session\CPTrustFolder11120245334203\PPTImport11120245397109\data\asimages\{F8DCFD81-A40B-4DD5-9449-CD5F881F91D6}_40.png&quot;/&gt;&lt;left val=&quot;47&quot;/&gt;&lt;top val=&quot;212&quot;/&gt;&lt;width val=&quot;865&quot;/&gt;&lt;height val=&quot;415&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5&quot;/&gt;&lt;lineCharCount val=&quot;17&quot;/&gt;&lt;lineCharCount val=&quot;20&quot;/&gt;&lt;lineCharCount val=&quot;19&quot;/&gt;&lt;lineCharCount val=&quot;17&quot;/&gt;&lt;lineCharCount val=&quot;16&quot;/&gt;&lt;lineCharCount val=&quot;13&quot;/&gt;&lt;/TableIndex&gt;&lt;/ShapeTextInfo&gt;"/>
  <p:tag name="HTML_SHAPEINFO" val="&lt;ThreeDShapeInfo&gt;&lt;uuid val=&quot;{B8E3934F-F097-445E-BA49-C0A01CE823F4}&quot;/&gt;&lt;isInvalidForFieldText val=&quot;0&quot;/&gt;&lt;Image&gt;&lt;filename val=&quot;C:\Users\User\AppData\Local\Temp\CP11120245334203Session\CPTrustFolder11120245334203\PPTImport11120245397109\data\asimages\{B8E3934F-F097-445E-BA49-C0A01CE823F4}_40.png&quot;/&gt;&lt;left val=&quot;723&quot;/&gt;&lt;top val=&quot;351&quot;/&gt;&lt;width val=&quot;214&quot;/&gt;&lt;height val=&quot;200&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4&quot;/&gt;&lt;/TableIndex&gt;&lt;/ShapeTextInfo&gt;"/>
  <p:tag name="HTML_SHAPEINFO" val="&lt;ThreeDShapeInfo&gt;&lt;uuid val=&quot;{84BBA062-CBB5-41E9-87A4-801E0BBC6CA7}&quot;/&gt;&lt;isInvalidForFieldText val=&quot;0&quot;/&gt;&lt;Image&gt;&lt;filename val=&quot;C:\Users\User\AppData\Local\Temp\CP11120245334203Session\CPTrustFolder11120245334203\PPTImport11120245397109\data\asimages\{84BBA062-CBB5-41E9-87A4-801E0BBC6CA7}_40.png&quot;/&gt;&lt;left val=&quot;46&quot;/&gt;&lt;top val=&quot;264&quot;/&gt;&lt;width val=&quot;220&quot;/&gt;&lt;height val=&quot;75&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1F678E5-0C9D-47B7-8723-38C3CD57E8FA}&quot;/&gt;&lt;isInvalidForFieldText val=&quot;0&quot;/&gt;&lt;Image&gt;&lt;filename val=&quot;C:\Users\User\AppData\Local\Temp\CP11120245334203Session\CPTrustFolder11120245334203\PPTImport11120245397109\data\asimages\{51F678E5-0C9D-47B7-8723-38C3CD57E8FA}_40.png&quot;/&gt;&lt;left val=&quot;0&quot;/&gt;&lt;top val=&quot;76&quot;/&gt;&lt;width val=&quot;961&quot;/&gt;&lt;height val=&quot;12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AC62F7E-E2D8-45BE-9EBE-57505D2F4BD0}&quot;/&gt;&lt;isInvalidForFieldText val=&quot;0&quot;/&gt;&lt;Image&gt;&lt;filename val=&quot;C:\Users\User\AppData\Local\Temp\CP11120245334203Session\CPTrustFolder11120245334203\PPTImport11120245397109\data\asimages\{EAC62F7E-E2D8-45BE-9EBE-57505D2F4BD0}_40.png&quot;/&gt;&lt;left val=&quot;727&quot;/&gt;&lt;top val=&quot;687&quot;/&gt;&lt;width val=&quot;226&quot;/&gt;&lt;height val=&quot;4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4&quot;/&gt;&lt;lineCharCount val=&quot;8&quot;/&gt;&lt;lineCharCount val=&quot;9&quot;/&gt;&lt;lineCharCount val=&quot;11&quot;/&gt;&lt;lineCharCount val=&quot;14&quot;/&gt;&lt;lineCharCount val=&quot;9&quot;/&gt;&lt;lineCharCount val=&quot;6&quot;/&gt;&lt;/TableIndex&gt;&lt;/ShapeTextInfo&gt;"/>
  <p:tag name="HTML_SHAPEINFO" val="&lt;ThreeDShapeInfo&gt;&lt;uuid val=&quot;{AFDCA47A-E498-4E7C-8A9E-EC8A84F7FD60}&quot;/&gt;&lt;isInvalidForFieldText val=&quot;0&quot;/&gt;&lt;Image&gt;&lt;filename val=&quot;C:\Users\User\AppData\Local\Temp\CP11120245334203Session\CPTrustFolder11120245334203\PPTImport11120245397109\data\asimages\{AFDCA47A-E498-4E7C-8A9E-EC8A84F7FD60}_41.png&quot;/&gt;&lt;left val=&quot;38&quot;/&gt;&lt;top val=&quot;324&quot;/&gt;&lt;width val=&quot;197&quot;/&gt;&lt;height val=&quot;304&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1&quot;/&gt;&lt;lineCharCount val=&quot;12&quot;/&gt;&lt;lineCharCount val=&quot;14&quot;/&gt;&lt;lineCharCount val=&quot;15&quot;/&gt;&lt;lineCharCount val=&quot;15&quot;/&gt;&lt;lineCharCount val=&quot;9&quot;/&gt;&lt;/TableIndex&gt;&lt;/ShapeTextInfo&gt;"/>
  <p:tag name="HTML_SHAPEINFO" val="&lt;ThreeDShapeInfo&gt;&lt;uuid val=&quot;{C7F6D6B3-06B9-4730-A99D-3A031FC446E1}&quot;/&gt;&lt;isInvalidForFieldText val=&quot;0&quot;/&gt;&lt;Image&gt;&lt;filename val=&quot;C:\Users\User\AppData\Local\Temp\CP11120245334203Session\CPTrustFolder11120245334203\PPTImport11120245397109\data\asimages\{C7F6D6B3-06B9-4730-A99D-3A031FC446E1}_41.png&quot;/&gt;&lt;left val=&quot;736&quot;/&gt;&lt;top val=&quot;331&quot;/&gt;&lt;width val=&quot;199&quot;/&gt;&lt;height val=&quot;200&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372D46C-27EE-4AA4-A3D0-5E590568DD56}&quot;/&gt;&lt;isInvalidForFieldText val=&quot;0&quot;/&gt;&lt;Image&gt;&lt;filename val=&quot;C:\Users\User\AppData\Local\Temp\CP11120245334203Session\CPTrustFolder11120245334203\PPTImport11120245397109\data\asimages\{D372D46C-27EE-4AA4-A3D0-5E590568DD56}_41.png&quot;/&gt;&lt;left val=&quot;0&quot;/&gt;&lt;top val=&quot;76&quot;/&gt;&lt;width val=&quot;961&quot;/&gt;&lt;height val=&quot;12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DUMMYTAG" val="&lt;DummyForForceWrite&gt;&lt;/DummyForForceWrite&gt;"/>
  <p:tag name="HTML_SHAPEINFO" val="&lt;ThreeDShapeInfo&gt;&lt;uuid val=&quot;{1AAC2F43-8FF0-4199-9121-653EC3B79E7C}&quot;/&gt;&lt;isInvalidForFieldText val=&quot;0&quot;/&gt;&lt;Image&gt;&lt;filename val=&quot;C:\Users\User\AppData\Local\Temp\CP11120245334203Session\CPTrustFolder11120245334203\PPTImport11120245397109\data\asimages\{1AAC2F43-8FF0-4199-9121-653EC3B79E7C}_1.png&quot;/&gt;&lt;left val=&quot;71&quot;/&gt;&lt;top val=&quot;288&quot;/&gt;&lt;width val=&quot;817&quot;/&gt;&lt;height val=&quot;135&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A3BABBFD-E343-4617-940E-401061991E93}&quot;/&gt;&lt;isInvalidForFieldText val=&quot;0&quot;/&gt;&lt;Image&gt;&lt;filename val=&quot;C:\Users\User\AppData\Local\Temp\CP11120245334203Session\CPTrustFolder11120245334203\PPTImport11120245397109\data\asimages\{A3BABBFD-E343-4617-940E-401061991E93}_41.png&quot;/&gt;&lt;left val=&quot;47&quot;/&gt;&lt;top val=&quot;208&quot;/&gt;&lt;width val=&quot;865&quot;/&gt;&lt;height val=&quot;57&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230D708-36FA-447A-BE2E-87201909DB4D}&quot;/&gt;&lt;isInvalidForFieldText val=&quot;0&quot;/&gt;&lt;Image&gt;&lt;filename val=&quot;C:\Users\User\AppData\Local\Temp\CP11120245334203Session\CPTrustFolder11120245334203\PPTImport11120245397109\data\asimages\{6230D708-36FA-447A-BE2E-87201909DB4D}_41.png&quot;/&gt;&lt;left val=&quot;727&quot;/&gt;&lt;top val=&quot;687&quot;/&gt;&lt;width val=&quot;226&quot;/&gt;&lt;height val=&quot;4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14&quot;/&gt;&lt;lineCharCount val=&quot;15&quot;/&gt;&lt;lineCharCount val=&quot;16&quot;/&gt;&lt;/TableIndex&gt;&lt;/ShapeTextInfo&gt;"/>
  <p:tag name="HTML_SHAPEINFO" val="&lt;ThreeDShapeInfo&gt;&lt;uuid val=&quot;{CDA68A01-EFF6-4FA5-9F16-3063F74DF913}&quot;/&gt;&lt;isInvalidForFieldText val=&quot;0&quot;/&gt;&lt;Image&gt;&lt;filename val=&quot;C:\Users\User\AppData\Local\Temp\CP11120245334203Session\CPTrustFolder11120245334203\PPTImport11120245397109\data\asimages\{CDA68A01-EFF6-4FA5-9F16-3063F74DF913}_42.png&quot;/&gt;&lt;left val=&quot;40&quot;/&gt;&lt;top val=&quot;279&quot;/&gt;&lt;width val=&quot;214&quot;/&gt;&lt;height val=&quot;155&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3&quot;/&gt;&lt;lineCharCount val=&quot;16&quot;/&gt;&lt;lineCharCount val=&quot;14&quot;/&gt;&lt;lineCharCount val=&quot;18&quot;/&gt;&lt;lineCharCount val=&quot;14&quot;/&gt;&lt;lineCharCount val=&quot;7&quot;/&gt;&lt;/TableIndex&gt;&lt;/ShapeTextInfo&gt;"/>
  <p:tag name="HTML_SHAPEINFO" val="&lt;ThreeDShapeInfo&gt;&lt;uuid val=&quot;{6CE106F8-558E-439D-ACBE-20FC29F05326}&quot;/&gt;&lt;isInvalidForFieldText val=&quot;0&quot;/&gt;&lt;Image&gt;&lt;filename val=&quot;C:\Users\User\AppData\Local\Temp\CP11120245334203Session\CPTrustFolder11120245334203\PPTImport11120245397109\data\asimages\{6CE106F8-558E-439D-ACBE-20FC29F05326}_42.png&quot;/&gt;&lt;left val=&quot;39&quot;/&gt;&lt;top val=&quot;431&quot;/&gt;&lt;width val=&quot;219&quot;/&gt;&lt;height val=&quot;223&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9&quot;/&gt;&lt;lineCharCount val=&quot;17&quot;/&gt;&lt;lineCharCount val=&quot;21&quot;/&gt;&lt;lineCharCount val=&quot;20&quot;/&gt;&lt;lineCharCount val=&quot;17&quot;/&gt;&lt;lineCharCount val=&quot;17&quot;/&gt;&lt;/TableIndex&gt;&lt;/ShapeTextInfo&gt;"/>
  <p:tag name="HTML_SHAPEINFO" val="&lt;ThreeDShapeInfo&gt;&lt;uuid val=&quot;{7FFFFA7D-8BB3-4D64-82EC-FE306ACC9365}&quot;/&gt;&lt;isInvalidForFieldText val=&quot;0&quot;/&gt;&lt;Image&gt;&lt;filename val=&quot;C:\Users\User\AppData\Local\Temp\CP11120245334203Session\CPTrustFolder11120245334203\PPTImport11120245397109\data\asimages\{7FFFFA7D-8BB3-4D64-82EC-FE306ACC9365}_42.png&quot;/&gt;&lt;left val=&quot;696&quot;/&gt;&lt;top val=&quot;280&quot;/&gt;&lt;width val=&quot;242&quot;/&gt;&lt;height val=&quot;203&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17&quot;/&gt;&lt;lineCharCount val=&quot;17&quot;/&gt;&lt;lineCharCount val=&quot;20&quot;/&gt;&lt;lineCharCount val=&quot;6&quot;/&gt;&lt;/TableIndex&gt;&lt;/ShapeTextInfo&gt;"/>
  <p:tag name="HTML_SHAPEINFO" val="&lt;ThreeDShapeInfo&gt;&lt;uuid val=&quot;{39941B0A-9282-48E6-B7FC-A4A4932D3948}&quot;/&gt;&lt;isInvalidForFieldText val=&quot;0&quot;/&gt;&lt;Image&gt;&lt;filename val=&quot;C:\Users\User\AppData\Local\Temp\CP11120245334203Session\CPTrustFolder11120245334203\PPTImport11120245397109\data\asimages\{39941B0A-9282-48E6-B7FC-A4A4932D3948}_42.png&quot;/&gt;&lt;left val=&quot;695&quot;/&gt;&lt;top val=&quot;484&quot;/&gt;&lt;width val=&quot;238&quot;/&gt;&lt;height val=&quot;167&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AC8F327-E76C-4F56-BC21-CB2F4D9C836C}&quot;/&gt;&lt;isInvalidForFieldText val=&quot;0&quot;/&gt;&lt;Image&gt;&lt;filename val=&quot;C:\Users\User\AppData\Local\Temp\CP11120245334203Session\CPTrustFolder11120245334203\PPTImport11120245397109\data\asimages\{7AC8F327-E76C-4F56-BC21-CB2F4D9C836C}_42.png&quot;/&gt;&lt;left val=&quot;0&quot;/&gt;&lt;top val=&quot;76&quot;/&gt;&lt;width val=&quot;961&quot;/&gt;&lt;height val=&quot;12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9E6649FB-008B-41F4-B4B6-2BCD8B8D1094}&quot;/&gt;&lt;isInvalidForFieldText val=&quot;0&quot;/&gt;&lt;Image&gt;&lt;filename val=&quot;C:\Users\User\AppData\Local\Temp\CP11120245334203Session\CPTrustFolder11120245334203\PPTImport11120245397109\data\asimages\{9E6649FB-008B-41F4-B4B6-2BCD8B8D1094}_42.png&quot;/&gt;&lt;left val=&quot;47&quot;/&gt;&lt;top val=&quot;212&quot;/&gt;&lt;width val=&quot;865&quot;/&gt;&lt;height val=&quot;5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61638DD-6022-4E0E-BEB5-A5C702E5D4C6}&quot;/&gt;&lt;isInvalidForFieldText val=&quot;0&quot;/&gt;&lt;Image&gt;&lt;filename val=&quot;C:\Users\User\AppData\Local\Temp\CP11120245334203Session\CPTrustFolder11120245334203\PPTImport11120245397109\data\asimages\{961638DD-6022-4E0E-BEB5-A5C702E5D4C6}_42.png&quot;/&gt;&lt;left val=&quot;727&quot;/&gt;&lt;top val=&quot;687&quot;/&gt;&lt;width val=&quot;226&quot;/&gt;&lt;height val=&quot;45&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B7D3DB4B-25F5-48B5-93D0-A3E70D4279F1}&quot;/&gt;&lt;isInvalidForFieldText val=&quot;0&quot;/&gt;&lt;Image&gt;&lt;filename val=&quot;C:\Users\User\AppData\Local\Temp\CP11120245334203Session\CPTrustFolder11120245334203\PPTImport11120245397109\data\asimages\{B7D3DB4B-25F5-48B5-93D0-A3E70D4279F1}_1.png&quot;/&gt;&lt;left val=&quot;71&quot;/&gt;&lt;top val=&quot;491&quot;/&gt;&lt;width val=&quot;249&quot;/&gt;&lt;height val=&quot;93&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35963509-35C8-4F94-9C90-8EA7D6786CEC}&quot;/&gt;&lt;isInvalidForFieldText val=&quot;0&quot;/&gt;&lt;Image&gt;&lt;filename val=&quot;C:\Users\User\AppData\Local\Temp\CP11120245334203Session\CPTrustFolder11120245334203\PPTImport11120245397109\data\asimages\{35963509-35C8-4F94-9C90-8EA7D6786CEC}_43.png&quot;/&gt;&lt;left val=&quot;0&quot;/&gt;&lt;top val=&quot;76&quot;/&gt;&lt;width val=&quot;961&quot;/&gt;&lt;height val=&quot;12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1332D5EE-747B-45B9-A469-283B32CC9C85}&quot;/&gt;&lt;isInvalidForFieldText val=&quot;0&quot;/&gt;&lt;Image&gt;&lt;filename val=&quot;C:\Users\User\AppData\Local\Temp\CP11120245334203Session\CPTrustFolder11120245334203\PPTImport11120245397109\data\asimages\{1332D5EE-747B-45B9-A469-283B32CC9C85}_43.png&quot;/&gt;&lt;left val=&quot;47&quot;/&gt;&lt;top val=&quot;212&quot;/&gt;&lt;width val=&quot;865&quot;/&gt;&lt;height val=&quot;415&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B14595-6CFC-42FF-8285-7DE383A762F0}&quot;/&gt;&lt;isInvalidForFieldText val=&quot;0&quot;/&gt;&lt;Image&gt;&lt;filename val=&quot;C:\Users\User\AppData\Local\Temp\CP11120245334203Session\CPTrustFolder11120245334203\PPTImport11120245397109\data\asimages\{20B14595-6CFC-42FF-8285-7DE383A762F0}_43.png&quot;/&gt;&lt;left val=&quot;727&quot;/&gt;&lt;top val=&quot;687&quot;/&gt;&lt;width val=&quot;226&quot;/&gt;&lt;height val=&quot;4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7&quot;/&gt;&lt;lineCharCount val=&quot;17&quot;/&gt;&lt;lineCharCount val=&quot;13&quot;/&gt;&lt;/TableIndex&gt;&lt;/ShapeTextInfo&gt;"/>
  <p:tag name="HTML_SHAPEINFO" val="&lt;ThreeDShapeInfo&gt;&lt;uuid val=&quot;{B3F1FF2E-7753-4863-933F-AF255594E9CB}&quot;/&gt;&lt;isInvalidForFieldText val=&quot;0&quot;/&gt;&lt;Image&gt;&lt;filename val=&quot;C:\Users\User\AppData\Local\Temp\CP11120245334203Session\CPTrustFolder11120245334203\PPTImport11120245397109\data\asimages\{B3F1FF2E-7753-4863-933F-AF255594E9CB}_44.png&quot;/&gt;&lt;left val=&quot;37&quot;/&gt;&lt;top val=&quot;274&quot;/&gt;&lt;width val=&quot;231&quot;/&gt;&lt;height val=&quot;154&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C98013EF-F7AE-4FD3-9EA2-16E94209387D}&quot;/&gt;&lt;isInvalidForFieldText val=&quot;0&quot;/&gt;&lt;Image&gt;&lt;filename val=&quot;C:\Users\User\AppData\Local\Temp\CP11120245334203Session\CPTrustFolder11120245334203\PPTImport11120245397109\data\asimages\{C98013EF-F7AE-4FD3-9EA2-16E94209387D}_44.png&quot;/&gt;&lt;left val=&quot;0&quot;/&gt;&lt;top val=&quot;76&quot;/&gt;&lt;width val=&quot;961&quot;/&gt;&lt;height val=&quot;12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D4E1F8C0-6127-459C-A7B8-6E39789F472A}&quot;/&gt;&lt;isInvalidForFieldText val=&quot;0&quot;/&gt;&lt;Image&gt;&lt;filename val=&quot;C:\Users\User\AppData\Local\Temp\CP11120245334203Session\CPTrustFolder11120245334203\PPTImport11120245397109\data\asimages\{D4E1F8C0-6127-459C-A7B8-6E39789F472A}_44.png&quot;/&gt;&lt;left val=&quot;47&quot;/&gt;&lt;top val=&quot;212&quot;/&gt;&lt;width val=&quot;865&quot;/&gt;&lt;height val=&quot;57&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60D951-77AF-4542-8DD8-2425E1A420EA}&quot;/&gt;&lt;isInvalidForFieldText val=&quot;0&quot;/&gt;&lt;Image&gt;&lt;filename val=&quot;C:\Users\User\AppData\Local\Temp\CP11120245334203Session\CPTrustFolder11120245334203\PPTImport11120245397109\data\asimages\{A760D951-77AF-4542-8DD8-2425E1A420EA}_44.png&quot;/&gt;&lt;left val=&quot;727&quot;/&gt;&lt;top val=&quot;687&quot;/&gt;&lt;width val=&quot;226&quot;/&gt;&lt;height val=&quot;4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18&quot;/&gt;&lt;lineCharCount val=&quot;8&quot;/&gt;&lt;lineCharCount val=&quot;16&quot;/&gt;&lt;lineCharCount val=&quot;17&quot;/&gt;&lt;lineCharCount val=&quot;14&quot;/&gt;&lt;lineCharCount val=&quot;15&quot;/&gt;&lt;lineCharCount val=&quot;6&quot;/&gt;&lt;/TableIndex&gt;&lt;/ShapeTextInfo&gt;"/>
  <p:tag name="HTML_SHAPEINFO" val="&lt;ThreeDShapeInfo&gt;&lt;uuid val=&quot;{AFF85D71-E6D4-46FD-8ACC-213E23F46336}&quot;/&gt;&lt;isInvalidForFieldText val=&quot;0&quot;/&gt;&lt;Image&gt;&lt;filename val=&quot;C:\Users\User\AppData\Local\Temp\CP11120245334203Session\CPTrustFolder11120245334203\PPTImport11120245397109\data\asimages\{AFF85D71-E6D4-46FD-8ACC-213E23F46336}_45.png&quot;/&gt;&lt;left val=&quot;37&quot;/&gt;&lt;top val=&quot;274&quot;/&gt;&lt;width val=&quot;222&quot;/&gt;&lt;height val=&quot;29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DB43A0C5-7050-4CDB-AF19-B87B01EE8594}&quot;/&gt;&lt;isInvalidForFieldText val=&quot;0&quot;/&gt;&lt;Image&gt;&lt;filename val=&quot;C:\Users\User\AppData\Local\Temp\CP11120245334203Session\CPTrustFolder11120245334203\PPTImport11120245397109\data\asimages\{DB43A0C5-7050-4CDB-AF19-B87B01EE8594}_45.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0DEF8D54-BB20-4003-87E3-6654E9C6139F}&quot;/&gt;&lt;isInvalidForFieldText val=&quot;0&quot;/&gt;&lt;Image&gt;&lt;filename val=&quot;C:\Users\User\AppData\Local\Temp\CP11120245334203Session\CPTrustFolder11120245334203\PPTImport11120245397109\data\asimages\{0DEF8D54-BB20-4003-87E3-6654E9C6139F}_1.png&quot;/&gt;&lt;left val=&quot;639&quot;/&gt;&lt;top val=&quot;491&quot;/&gt;&lt;width val=&quot;249&quot;/&gt;&lt;height val=&quot;92&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1876B1C4-3310-4BBF-8FB1-E55B11A1A0FF}&quot;/&gt;&lt;isInvalidForFieldText val=&quot;0&quot;/&gt;&lt;Image&gt;&lt;filename val=&quot;C:\Users\User\AppData\Local\Temp\CP11120245334203Session\CPTrustFolder11120245334203\PPTImport11120245397109\data\asimages\{1876B1C4-3310-4BBF-8FB1-E55B11A1A0FF}_45.png&quot;/&gt;&lt;left val=&quot;47&quot;/&gt;&lt;top val=&quot;212&quot;/&gt;&lt;width val=&quot;865&quot;/&gt;&lt;height val=&quot;415&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FA2310-F127-48DF-9D6A-9CB3E605A632}&quot;/&gt;&lt;isInvalidForFieldText val=&quot;0&quot;/&gt;&lt;Image&gt;&lt;filename val=&quot;C:\Users\User\AppData\Local\Temp\CP11120245334203Session\CPTrustFolder11120245334203\PPTImport11120245397109\data\asimages\{2EFA2310-F127-48DF-9D6A-9CB3E605A632}_45.png&quot;/&gt;&lt;left val=&quot;727&quot;/&gt;&lt;top val=&quot;687&quot;/&gt;&lt;width val=&quot;226&quot;/&gt;&lt;height val=&quot;45&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06A5D384-2E29-4988-B940-F254B67DB61E}&quot;/&gt;&lt;isInvalidForFieldText val=&quot;0&quot;/&gt;&lt;Image&gt;&lt;filename val=&quot;C:\Users\User\AppData\Local\Temp\CP11120245334203Session\CPTrustFolder11120245334203\PPTImport11120245397109\data\asimages\{06A5D384-2E29-4988-B940-F254B67DB61E}_46.png&quot;/&gt;&lt;left val=&quot;0&quot;/&gt;&lt;top val=&quot;76&quot;/&gt;&lt;width val=&quot;961&quot;/&gt;&lt;height val=&quot;12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17A03A64-BBF1-47F9-B061-26CBA2A42190}&quot;/&gt;&lt;isInvalidForFieldText val=&quot;0&quot;/&gt;&lt;Image&gt;&lt;filename val=&quot;C:\Users\User\AppData\Local\Temp\CP11120245334203Session\CPTrustFolder11120245334203\PPTImport11120245397109\data\asimages\{17A03A64-BBF1-47F9-B061-26CBA2A42190}_46.png&quot;/&gt;&lt;left val=&quot;47&quot;/&gt;&lt;top val=&quot;212&quot;/&gt;&lt;width val=&quot;865&quot;/&gt;&lt;height val=&quot;415&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0838954-7677-4CD5-BEAA-A89A8C7344A1}&quot;/&gt;&lt;isInvalidForFieldText val=&quot;0&quot;/&gt;&lt;Image&gt;&lt;filename val=&quot;C:\Users\User\AppData\Local\Temp\CP11120245334203Session\CPTrustFolder11120245334203\PPTImport11120245397109\data\asimages\{F0838954-7677-4CD5-BEAA-A89A8C7344A1}_46.png&quot;/&gt;&lt;left val=&quot;727&quot;/&gt;&lt;top val=&quot;687&quot;/&gt;&lt;width val=&quot;226&quot;/&gt;&lt;height val=&quot;45&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F54FAF82-7DCA-4602-8584-F70B7713B4D3}&quot;/&gt;&lt;isInvalidForFieldText val=&quot;0&quot;/&gt;&lt;Image&gt;&lt;filename val=&quot;C:\Users\User\AppData\Local\Temp\CP11120245334203Session\CPTrustFolder11120245334203\PPTImport11120245397109\data\asimages\{F54FAF82-7DCA-4602-8584-F70B7713B4D3}_47.png&quot;/&gt;&lt;left val=&quot;0&quot;/&gt;&lt;top val=&quot;76&quot;/&gt;&lt;width val=&quot;961&quot;/&gt;&lt;height val=&quot;122&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7AEF7B9D-6BD8-44BD-92D0-0A5CAE7206AF}&quot;/&gt;&lt;isInvalidForFieldText val=&quot;0&quot;/&gt;&lt;Image&gt;&lt;filename val=&quot;C:\Users\User\AppData\Local\Temp\CP11120245334203Session\CPTrustFolder11120245334203\PPTImport11120245397109\data\asimages\{7AEF7B9D-6BD8-44BD-92D0-0A5CAE7206AF}_47.png&quot;/&gt;&lt;left val=&quot;47&quot;/&gt;&lt;top val=&quot;212&quot;/&gt;&lt;width val=&quot;865&quot;/&gt;&lt;height val=&quot;415&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FE79B20-6F52-4D05-A939-5AE945778C89}&quot;/&gt;&lt;isInvalidForFieldText val=&quot;0&quot;/&gt;&lt;Image&gt;&lt;filename val=&quot;C:\Users\User\AppData\Local\Temp\CP11120245334203Session\CPTrustFolder11120245334203\PPTImport11120245397109\data\asimages\{CFE79B20-6F52-4D05-A939-5AE945778C89}_47.png&quot;/&gt;&lt;left val=&quot;727&quot;/&gt;&lt;top val=&quot;687&quot;/&gt;&lt;width val=&quot;226&quot;/&gt;&lt;height val=&quot;4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B4063ED-E4C4-4E28-B373-CCDA71BF3142}&quot;/&gt;&lt;isInvalidForFieldText val=&quot;0&quot;/&gt;&lt;Image&gt;&lt;filename val=&quot;C:\Users\User\AppData\Local\Temp\CP11120245334203Session\CPTrustFolder11120245334203\PPTImport11120245397109\data\asimages\{BB4063ED-E4C4-4E28-B373-CCDA71BF3142}_2.png&quot;/&gt;&lt;left val=&quot;0&quot;/&gt;&lt;top val=&quot;76&quot;/&gt;&lt;width val=&quot;961&quot;/&gt;&lt;height val=&quot;122&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BADDCDC3-0F74-4075-AAB7-D10B32A5E479}&quot;/&gt;&lt;isInvalidForFieldText val=&quot;0&quot;/&gt;&lt;Image&gt;&lt;filename val=&quot;C:\Users\User\AppData\Local\Temp\CP11120245334203Session\CPTrustFolder11120245334203\PPTImport11120245397109\data\asimages\{BADDCDC3-0F74-4075-AAB7-D10B32A5E479}_48.png&quot;/&gt;&lt;left val=&quot;0&quot;/&gt;&lt;top val=&quot;76&quot;/&gt;&lt;width val=&quot;961&quot;/&gt;&lt;height val=&quot;122&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F915074E-6B6C-44A6-8D06-91FE9BFAED0D}&quot;/&gt;&lt;isInvalidForFieldText val=&quot;0&quot;/&gt;&lt;Image&gt;&lt;filename val=&quot;C:\Users\User\AppData\Local\Temp\CP11120245334203Session\CPTrustFolder11120245334203\PPTImport11120245397109\data\asimages\{F915074E-6B6C-44A6-8D06-91FE9BFAED0D}_48.png&quot;/&gt;&lt;left val=&quot;47&quot;/&gt;&lt;top val=&quot;212&quot;/&gt;&lt;width val=&quot;865&quot;/&gt;&lt;height val=&quot;415&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C0BE95F-E9AF-4EAB-A729-95073D1A50C7}&quot;/&gt;&lt;isInvalidForFieldText val=&quot;0&quot;/&gt;&lt;Image&gt;&lt;filename val=&quot;C:\Users\User\AppData\Local\Temp\CP11120245334203Session\CPTrustFolder11120245334203\PPTImport11120245397109\data\asimages\{AC0BE95F-E9AF-4EAB-A729-95073D1A50C7}_48.png&quot;/&gt;&lt;left val=&quot;727&quot;/&gt;&lt;top val=&quot;687&quot;/&gt;&lt;width val=&quot;226&quot;/&gt;&lt;height val=&quot;45&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E058D470-7E88-4707-B9BF-1EF9F448EC41}&quot;/&gt;&lt;isInvalidForFieldText val=&quot;0&quot;/&gt;&lt;Image&gt;&lt;filename val=&quot;C:\Users\User\AppData\Local\Temp\CP11120245334203Session\CPTrustFolder11120245334203\PPTImport11120245397109\data\asimages\{E058D470-7E88-4707-B9BF-1EF9F448EC41}_49.png&quot;/&gt;&lt;left val=&quot;0&quot;/&gt;&lt;top val=&quot;76&quot;/&gt;&lt;width val=&quot;961&quot;/&gt;&lt;height val=&quot;122&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3B7F5FC8-E956-48DC-AAA5-012419EF0CD9}&quot;/&gt;&lt;isInvalidForFieldText val=&quot;0&quot;/&gt;&lt;Image&gt;&lt;filename val=&quot;C:\Users\User\AppData\Local\Temp\CP11120245334203Session\CPTrustFolder11120245334203\PPTImport11120245397109\data\asimages\{3B7F5FC8-E956-48DC-AAA5-012419EF0CD9}_49.png&quot;/&gt;&lt;left val=&quot;47&quot;/&gt;&lt;top val=&quot;212&quot;/&gt;&lt;width val=&quot;865&quot;/&gt;&lt;height val=&quot;415&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6C76A5-89D3-4604-8695-4B7FABB5E2BA}&quot;/&gt;&lt;isInvalidForFieldText val=&quot;0&quot;/&gt;&lt;Image&gt;&lt;filename val=&quot;C:\Users\User\AppData\Local\Temp\CP11120245334203Session\CPTrustFolder11120245334203\PPTImport11120245397109\data\asimages\{A76C76A5-89D3-4604-8695-4B7FABB5E2BA}_49.png&quot;/&gt;&lt;left val=&quot;727&quot;/&gt;&lt;top val=&quot;687&quot;/&gt;&lt;width val=&quot;226&quot;/&gt;&lt;height val=&quot;45&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B3EAA816-BFA1-4D0B-8B35-D70E8C48974E}&quot;/&gt;&lt;isInvalidForFieldText val=&quot;0&quot;/&gt;&lt;Image&gt;&lt;filename val=&quot;C:\Users\User\AppData\Local\Temp\CP11120245334203Session\CPTrustFolder11120245334203\PPTImport11120245397109\data\asimages\{B3EAA816-BFA1-4D0B-8B35-D70E8C48974E}_50.png&quot;/&gt;&lt;left val=&quot;0&quot;/&gt;&lt;top val=&quot;76&quot;/&gt;&lt;width val=&quot;961&quot;/&gt;&lt;height val=&quot;122&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24DF8E7A-1431-46E1-AF0B-FA510B274DD6}&quot;/&gt;&lt;isInvalidForFieldText val=&quot;0&quot;/&gt;&lt;Image&gt;&lt;filename val=&quot;C:\Users\User\AppData\Local\Temp\CP11120245334203Session\CPTrustFolder11120245334203\PPTImport11120245397109\data\asimages\{24DF8E7A-1431-46E1-AF0B-FA510B274DD6}_50.png&quot;/&gt;&lt;left val=&quot;47&quot;/&gt;&lt;top val=&quot;212&quot;/&gt;&lt;width val=&quot;865&quot;/&gt;&lt;height val=&quot;415&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699FF60-0E5C-459E-BB52-2BFC40A5AC8F}&quot;/&gt;&lt;isInvalidForFieldText val=&quot;0&quot;/&gt;&lt;Image&gt;&lt;filename val=&quot;C:\Users\User\AppData\Local\Temp\CP11120245334203Session\CPTrustFolder11120245334203\PPTImport11120245397109\data\asimages\{7699FF60-0E5C-459E-BB52-2BFC40A5AC8F}_50.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1&quot;/&gt;&lt;lineCharCount val=&quot;41&quot;/&gt;&lt;lineCharCount val=&quot;1&quot;/&gt;&lt;lineCharCount val=&quot;62&quot;/&gt;&lt;lineCharCount val=&quot;21&quot;/&gt;&lt;lineCharCount val=&quot;1&quot;/&gt;&lt;lineCharCount val=&quot;29&quot;/&gt;&lt;/TableIndex&gt;&lt;/ShapeTextInfo&gt;"/>
  <p:tag name="HTML_SHAPEINFO" val="&lt;ThreeDShapeInfo&gt;&lt;uuid val=&quot;{32323B89-A2FD-45A9-8F87-514D095F605C}&quot;/&gt;&lt;isInvalidForFieldText val=&quot;0&quot;/&gt;&lt;Image&gt;&lt;filename val=&quot;C:\Users\User\AppData\Local\Temp\CP11120245334203Session\CPTrustFolder11120245334203\PPTImport11120245397109\data\asimages\{32323B89-A2FD-45A9-8F87-514D095F605C}_2.png&quot;/&gt;&lt;left val=&quot;42&quot;/&gt;&lt;top val=&quot;212&quot;/&gt;&lt;width val=&quot;870&quot;/&gt;&lt;height val=&quot;41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BD15742-C77C-404D-B960-9040CB170505}&quot;/&gt;&lt;isInvalidForFieldText val=&quot;0&quot;/&gt;&lt;Image&gt;&lt;filename val=&quot;C:\Users\User\AppData\Local\Temp\CP11120245334203Session\CPTrustFolder11120245334203\PPTImport11120245397109\data\asimages\{3BD15742-C77C-404D-B960-9040CB170505}_51.png&quot;/&gt;&lt;left val=&quot;0&quot;/&gt;&lt;top val=&quot;76&quot;/&gt;&lt;width val=&quot;961&quot;/&gt;&lt;height val=&quot;122&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6523DFF1-C9C0-480C-B2A8-6C0FD11A080A}&quot;/&gt;&lt;isInvalidForFieldText val=&quot;0&quot;/&gt;&lt;Image&gt;&lt;filename val=&quot;C:\Users\User\AppData\Local\Temp\CP11120245334203Session\CPTrustFolder11120245334203\PPTImport11120245397109\data\asimages\{6523DFF1-C9C0-480C-B2A8-6C0FD11A080A}_51.png&quot;/&gt;&lt;left val=&quot;47&quot;/&gt;&lt;top val=&quot;212&quot;/&gt;&lt;width val=&quot;865&quot;/&gt;&lt;height val=&quot;415&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A25377F-A4E3-407F-9879-6E8E1226F5C8}&quot;/&gt;&lt;isInvalidForFieldText val=&quot;0&quot;/&gt;&lt;Image&gt;&lt;filename val=&quot;C:\Users\User\AppData\Local\Temp\CP11120245334203Session\CPTrustFolder11120245334203\PPTImport11120245397109\data\asimages\{2A25377F-A4E3-407F-9879-6E8E1226F5C8}_51.png&quot;/&gt;&lt;left val=&quot;727&quot;/&gt;&lt;top val=&quot;687&quot;/&gt;&lt;width val=&quot;226&quot;/&gt;&lt;height val=&quot;45&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51F86F67-530E-42D8-A619-B45E89B60B88}&quot;/&gt;&lt;isInvalidForFieldText val=&quot;0&quot;/&gt;&lt;Image&gt;&lt;filename val=&quot;C:\Users\User\AppData\Local\Temp\CP11120245334203Session\CPTrustFolder11120245334203\PPTImport11120245397109\data\asimages\{51F86F67-530E-42D8-A619-B45E89B60B88}_52.png&quot;/&gt;&lt;left val=&quot;0&quot;/&gt;&lt;top val=&quot;76&quot;/&gt;&lt;width val=&quot;961&quot;/&gt;&lt;height val=&quot;122&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2&quot;/&gt;&lt;/TableIndex&gt;&lt;/ShapeTextInfo&gt;"/>
  <p:tag name="HTML_SHAPEINFO" val="&lt;ThreeDShapeInfo&gt;&lt;uuid val=&quot;{36D374B2-1CF7-4DB1-ABE0-1138C845E377}&quot;/&gt;&lt;isInvalidForFieldText val=&quot;0&quot;/&gt;&lt;Image&gt;&lt;filename val=&quot;C:\Users\User\AppData\Local\Temp\CP11120245334203Session\CPTrustFolder11120245334203\PPTImport11120245397109\data\asimages\{36D374B2-1CF7-4DB1-ABE0-1138C845E377}_52.png&quot;/&gt;&lt;left val=&quot;47&quot;/&gt;&lt;top val=&quot;208&quot;/&gt;&lt;width val=&quot;865&quot;/&gt;&lt;height val=&quot;57&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5FC285-C392-4F75-809D-285A802689EF}&quot;/&gt;&lt;isInvalidForFieldText val=&quot;0&quot;/&gt;&lt;Image&gt;&lt;filename val=&quot;C:\Users\User\AppData\Local\Temp\CP11120245334203Session\CPTrustFolder11120245334203\PPTImport11120245397109\data\asimages\{AA5FC285-C392-4F75-809D-285A802689EF}_52.png&quot;/&gt;&lt;left val=&quot;727&quot;/&gt;&lt;top val=&quot;687&quot;/&gt;&lt;width val=&quot;226&quot;/&gt;&lt;height val=&quot;45&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7&quot;/&gt;&lt;lineCharCount val=&quot;18&quot;/&gt;&lt;lineCharCount val=&quot;16&quot;/&gt;&lt;lineCharCount val=&quot;19&quot;/&gt;&lt;lineCharCount val=&quot;20&quot;/&gt;&lt;lineCharCount val=&quot;14&quot;/&gt;&lt;lineCharCount val=&quot;15&quot;/&gt;&lt;lineCharCount val=&quot;16&quot;/&gt;&lt;lineCharCount val=&quot;19&quot;/&gt;&lt;lineCharCount val=&quot;7&quot;/&gt;&lt;/TableIndex&gt;&lt;/ShapeTextInfo&gt;"/>
  <p:tag name="HTML_SHAPEINFO" val="&lt;ThreeDShapeInfo&gt;&lt;uuid val=&quot;{6D49DE98-80A3-407F-A7EC-1F47F8279A31}&quot;/&gt;&lt;isInvalidForFieldText val=&quot;0&quot;/&gt;&lt;Image&gt;&lt;filename val=&quot;C:\Users\User\AppData\Local\Temp\CP11120245334203Session\CPTrustFolder11120245334203\PPTImport11120245397109\data\asimages\{6D49DE98-80A3-407F-A7EC-1F47F8279A31}_52.png&quot;/&gt;&lt;left val=&quot;40&quot;/&gt;&lt;top val=&quot;285&quot;/&gt;&lt;width val=&quot;211&quot;/&gt;&lt;height val=&quot;315&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quot;/&gt;&lt;lineCharCount val=&quot;12&quot;/&gt;&lt;lineCharCount val=&quot;20&quot;/&gt;&lt;lineCharCount val=&quot;18&quot;/&gt;&lt;lineCharCount val=&quot;10&quot;/&gt;&lt;/TableIndex&gt;&lt;/ShapeTextInfo&gt;"/>
  <p:tag name="HTML_SHAPEINFO" val="&lt;ThreeDShapeInfo&gt;&lt;uuid val=&quot;{A7BDDA39-C924-4EF6-8AAD-030649B1229B}&quot;/&gt;&lt;isInvalidForFieldText val=&quot;0&quot;/&gt;&lt;Image&gt;&lt;filename val=&quot;C:\Users\User\AppData\Local\Temp\CP11120245334203Session\CPTrustFolder11120245334203\PPTImport11120245397109\data\asimages\{A7BDDA39-C924-4EF6-8AAD-030649B1229B}_52.png&quot;/&gt;&lt;left val=&quot;747&quot;/&gt;&lt;top val=&quot;373&quot;/&gt;&lt;width val=&quot;205&quot;/&gt;&lt;height val=&quot;152&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48A27051-5E6A-476D-833A-29B14B1BD89C}&quot;/&gt;&lt;isInvalidForFieldText val=&quot;0&quot;/&gt;&lt;Image&gt;&lt;filename val=&quot;C:\Users\User\AppData\Local\Temp\CP11120245334203Session\CPTrustFolder11120245334203\PPTImport11120245397109\data\asimages\{48A27051-5E6A-476D-833A-29B14B1BD89C}_5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25353B3-52D3-43A2-983C-2D8B85B2BD8B}&quot;/&gt;&lt;isInvalidForFieldText val=&quot;0&quot;/&gt;&lt;Image&gt;&lt;filename val=&quot;C:\Users\User\AppData\Local\Temp\CP11120245334203Session\CPTrustFolder11120245334203\PPTImport11120245397109\data\asimages\{325353B3-52D3-43A2-983C-2D8B85B2BD8B}_2.png&quot;/&gt;&lt;left val=&quot;727&quot;/&gt;&lt;top val=&quot;687&quot;/&gt;&lt;width val=&quot;226&quot;/&gt;&lt;height val=&quot;4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D7088338-22F9-4424-80DE-EF191F84AC53}&quot;/&gt;&lt;isInvalidForFieldText val=&quot;0&quot;/&gt;&lt;Image&gt;&lt;filename val=&quot;C:\Users\User\AppData\Local\Temp\CP11120245334203Session\CPTrustFolder11120245334203\PPTImport11120245397109\data\asimages\{D7088338-22F9-4424-80DE-EF191F84AC53}_53.png&quot;/&gt;&lt;left val=&quot;47&quot;/&gt;&lt;top val=&quot;212&quot;/&gt;&lt;width val=&quot;865&quot;/&gt;&lt;height val=&quot;415&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627E84-FA2D-4386-B266-0B23C0641C06}&quot;/&gt;&lt;isInvalidForFieldText val=&quot;0&quot;/&gt;&lt;Image&gt;&lt;filename val=&quot;C:\Users\User\AppData\Local\Temp\CP11120245334203Session\CPTrustFolder11120245334203\PPTImport11120245397109\data\asimages\{9D627E84-FA2D-4386-B266-0B23C0641C06}_53.png&quot;/&gt;&lt;left val=&quot;727&quot;/&gt;&lt;top val=&quot;687&quot;/&gt;&lt;width val=&quot;226&quot;/&gt;&lt;height val=&quot;45&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25&quot;/&gt;&lt;lineCharCount val=&quot;23&quot;/&gt;&lt;lineCharCount val=&quot;25&quot;/&gt;&lt;lineCharCount val=&quot;10&quot;/&gt;&lt;/TableIndex&gt;&lt;/ShapeTextInfo&gt;"/>
  <p:tag name="HTML_SHAPEINFO" val="&lt;ThreeDShapeInfo&gt;&lt;uuid val=&quot;{C200DB0A-CDE6-4C76-B0FA-95825BADCB77}&quot;/&gt;&lt;isInvalidForFieldText val=&quot;0&quot;/&gt;&lt;Image&gt;&lt;filename val=&quot;C:\Users\User\AppData\Local\Temp\CP11120245334203Session\CPTrustFolder11120245334203\PPTImport11120245397109\data\asimages\{C200DB0A-CDE6-4C76-B0FA-95825BADCB77}_53.png&quot;/&gt;&lt;left val=&quot;38&quot;/&gt;&lt;top val=&quot;284&quot;/&gt;&lt;width val=&quot;337&quot;/&gt;&lt;height val=&quot;316&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E8824FD0-0FF1-4F7E-A1FB-8343ED6C3B0D}&quot;/&gt;&lt;isInvalidForFieldText val=&quot;0&quot;/&gt;&lt;Image&gt;&lt;filename val=&quot;C:\Users\User\AppData\Local\Temp\CP11120245334203Session\CPTrustFolder11120245334203\PPTImport11120245397109\data\asimages\{E8824FD0-0FF1-4F7E-A1FB-8343ED6C3B0D}_54.png&quot;/&gt;&lt;left val=&quot;0&quot;/&gt;&lt;top val=&quot;76&quot;/&gt;&lt;width val=&quot;961&quot;/&gt;&lt;height val=&quot;122&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78AED7D6-8D4E-4E99-9C26-2C12877D0F7F}&quot;/&gt;&lt;isInvalidForFieldText val=&quot;0&quot;/&gt;&lt;Image&gt;&lt;filename val=&quot;C:\Users\User\AppData\Local\Temp\CP11120245334203Session\CPTrustFolder11120245334203\PPTImport11120245397109\data\asimages\{78AED7D6-8D4E-4E99-9C26-2C12877D0F7F}_54.png&quot;/&gt;&lt;left val=&quot;47&quot;/&gt;&lt;top val=&quot;206&quot;/&gt;&lt;width val=&quot;865&quot;/&gt;&lt;height val=&quot;55&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8501D8A-D9F9-4135-9E91-D08666415D22}&quot;/&gt;&lt;isInvalidForFieldText val=&quot;0&quot;/&gt;&lt;Image&gt;&lt;filename val=&quot;C:\Users\User\AppData\Local\Temp\CP11120245334203Session\CPTrustFolder11120245334203\PPTImport11120245397109\data\asimages\{98501D8A-D9F9-4135-9E91-D08666415D22}_54.png&quot;/&gt;&lt;left val=&quot;727&quot;/&gt;&lt;top val=&quot;687&quot;/&gt;&lt;width val=&quot;226&quot;/&gt;&lt;height val=&quot;45&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0&quot;/&gt;&lt;lineCharCount val=&quot;11&quot;/&gt;&lt;lineCharCount val=&quot;11&quot;/&gt;&lt;lineCharCount val=&quot;11&quot;/&gt;&lt;lineCharCount val=&quot;1&quot;/&gt;&lt;lineCharCount val=&quot;11&quot;/&gt;&lt;lineCharCount val=&quot;16&quot;/&gt;&lt;lineCharCount val=&quot;14&quot;/&gt;&lt;lineCharCount val=&quot;9&quot;/&gt;&lt;lineCharCount val=&quot;14&quot;/&gt;&lt;lineCharCount val=&quot;17&quot;/&gt;&lt;lineCharCount val=&quot;18&quot;/&gt;&lt;lineCharCount val=&quot;8&quot;/&gt;&lt;/TableIndex&gt;&lt;/ShapeTextInfo&gt;"/>
  <p:tag name="HTML_SHAPEINFO" val="&lt;ThreeDShapeInfo&gt;&lt;uuid val=&quot;{E2FAD759-BF95-4E6A-AF9E-036934A375DA}&quot;/&gt;&lt;isInvalidForFieldText val=&quot;0&quot;/&gt;&lt;Image&gt;&lt;filename val=&quot;C:\Users\User\AppData\Local\Temp\CP11120245334203Session\CPTrustFolder11120245334203\PPTImport11120245397109\data\asimages\{E2FAD759-BF95-4E6A-AF9E-036934A375DA}_54.png&quot;/&gt;&lt;left val=&quot;37&quot;/&gt;&lt;top val=&quot;265&quot;/&gt;&lt;width val=&quot;217&quot;/&gt;&lt;height val=&quot;372&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4&quot;/&gt;&lt;lineCharCount val=&quot;26&quot;/&gt;&lt;lineCharCount val=&quot;6&quot;/&gt;&lt;/TableIndex&gt;&lt;/ShapeTextInfo&gt;"/>
  <p:tag name="HTML_SHAPEINFO" val="&lt;ThreeDShapeInfo&gt;&lt;uuid val=&quot;{C19E547E-7B23-4CA5-8652-795F3F58FEB4}&quot;/&gt;&lt;isInvalidForFieldText val=&quot;0&quot;/&gt;&lt;Image&gt;&lt;filename val=&quot;C:\Users\User\AppData\Local\Temp\CP11120245334203Session\CPTrustFolder11120245334203\PPTImport11120245397109\data\asimages\{C19E547E-7B23-4CA5-8652-795F3F58FEB4}_54.png&quot;/&gt;&lt;left val=&quot;686&quot;/&gt;&lt;top val=&quot;529&quot;/&gt;&lt;width val=&quot;228&quot;/&gt;&lt;height val=&quot;112&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23&quot;/&gt;&lt;lineCharCount val=&quot;21&quot;/&gt;&lt;lineCharCount val=&quot;8&quot;/&gt;&lt;lineCharCount val=&quot;25&quot;/&gt;&lt;lineCharCount val=&quot;25&quot;/&gt;&lt;lineCharCount val=&quot;10&quot;/&gt;&lt;lineCharCount val=&quot;27&quot;/&gt;&lt;lineCharCount val=&quot;12&quot;/&gt;&lt;/TableIndex&gt;&lt;/ShapeTextInfo&gt;"/>
  <p:tag name="HTML_SHAPEINFO" val="&lt;ThreeDShapeInfo&gt;&lt;uuid val=&quot;{46473C4D-B325-427A-A50F-542BB9713477}&quot;/&gt;&lt;isInvalidForFieldText val=&quot;0&quot;/&gt;&lt;Image&gt;&lt;filename val=&quot;C:\Users\User\AppData\Local\Temp\CP11120245334203Session\CPTrustFolder11120245334203\PPTImport11120245397109\data\asimages\{46473C4D-B325-427A-A50F-542BB9713477}_54.png&quot;/&gt;&lt;left val=&quot;682&quot;/&gt;&lt;top val=&quot;264&quot;/&gt;&lt;width val=&quot;252&quot;/&gt;&lt;height val=&quot;256&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10569BDC-AEFC-4552-A6ED-85AA7E68EC0F}&quot;/&gt;&lt;isInvalidForFieldText val=&quot;0&quot;/&gt;&lt;Image&gt;&lt;filename val=&quot;C:\Users\User\AppData\Local\Temp\CP11120245334203Session\CPTrustFolder11120245334203\PPTImport11120245397109\data\asimages\{10569BDC-AEFC-4552-A6ED-85AA7E68EC0F}_55.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28EB3F1-6FF5-45AA-ABA5-B50F76B3C1C8}&quot;/&gt;&lt;isInvalidForFieldText val=&quot;0&quot;/&gt;&lt;Image&gt;&lt;filename val=&quot;C:\Users\User\AppData\Local\Temp\CP11120245334203Session\CPTrustFolder11120245334203\PPTImport11120245397109\data\asimages\{B28EB3F1-6FF5-45AA-ABA5-B50F76B3C1C8}_3.png&quot;/&gt;&lt;left val=&quot;0&quot;/&gt;&lt;top val=&quot;76&quot;/&gt;&lt;width val=&quot;961&quot;/&gt;&lt;height val=&quot;122&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0&quot;/&gt;&lt;/TableIndex&gt;&lt;/ShapeTextInfo&gt;"/>
  <p:tag name="HTML_SHAPEINFO" val="&lt;ThreeDShapeInfo&gt;&lt;uuid val=&quot;{CC196037-64EB-4545-9BF6-CE81F96DDD6D}&quot;/&gt;&lt;isInvalidForFieldText val=&quot;0&quot;/&gt;&lt;Image&gt;&lt;filename val=&quot;C:\Users\User\AppData\Local\Temp\CP11120245334203Session\CPTrustFolder11120245334203\PPTImport11120245397109\data\asimages\{CC196037-64EB-4545-9BF6-CE81F96DDD6D}_55.png&quot;/&gt;&lt;left val=&quot;47&quot;/&gt;&lt;top val=&quot;212&quot;/&gt;&lt;width val=&quot;865&quot;/&gt;&lt;height val=&quot;415&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2AD5C99-0D71-4463-82A2-029CD9B1381C}&quot;/&gt;&lt;isInvalidForFieldText val=&quot;0&quot;/&gt;&lt;Image&gt;&lt;filename val=&quot;C:\Users\User\AppData\Local\Temp\CP11120245334203Session\CPTrustFolder11120245334203\PPTImport11120245397109\data\asimages\{52AD5C99-0D71-4463-82A2-029CD9B1381C}_55.png&quot;/&gt;&lt;left val=&quot;727&quot;/&gt;&lt;top val=&quot;687&quot;/&gt;&lt;width val=&quot;226&quot;/&gt;&lt;height val=&quot;45&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C04D6967-4093-4BC7-9800-EA1230180BB4}&quot;/&gt;&lt;isInvalidForFieldText val=&quot;0&quot;/&gt;&lt;Image&gt;&lt;filename val=&quot;C:\Users\User\AppData\Local\Temp\CP11120245334203Session\CPTrustFolder11120245334203\PPTImport11120245397109\data\asimages\{C04D6967-4093-4BC7-9800-EA1230180BB4}_56.png&quot;/&gt;&lt;left val=&quot;0&quot;/&gt;&lt;top val=&quot;76&quot;/&gt;&lt;width val=&quot;961&quot;/&gt;&lt;height val=&quot;122&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9&quot;/&gt;&lt;lineCharCount val=&quot;69&quot;/&gt;&lt;lineCharCount val=&quot;54&quot;/&gt;&lt;/TableIndex&gt;&lt;/ShapeTextInfo&gt;"/>
  <p:tag name="HTML_SHAPEINFO" val="&lt;ThreeDShapeInfo&gt;&lt;uuid val=&quot;{C4E3B5F6-21FE-4B9A-AD93-184CB4DF3AE1}&quot;/&gt;&lt;isInvalidForFieldText val=&quot;0&quot;/&gt;&lt;Image&gt;&lt;filename val=&quot;C:\Users\User\AppData\Local\Temp\CP11120245334203Session\CPTrustFolder11120245334203\PPTImport11120245397109\data\asimages\{C4E3B5F6-21FE-4B9A-AD93-184CB4DF3AE1}_56.png&quot;/&gt;&lt;left val=&quot;40&quot;/&gt;&lt;top val=&quot;212&quot;/&gt;&lt;width val=&quot;873&quot;/&gt;&lt;height val=&quot;415&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D5BE15A-5F9F-4F4A-B71B-4D5BEC26F3F7}&quot;/&gt;&lt;isInvalidForFieldText val=&quot;0&quot;/&gt;&lt;Image&gt;&lt;filename val=&quot;C:\Users\User\AppData\Local\Temp\CP11120245334203Session\CPTrustFolder11120245334203\PPTImport11120245397109\data\asimages\{DD5BE15A-5F9F-4F4A-B71B-4D5BEC26F3F7}_56.png&quot;/&gt;&lt;left val=&quot;727&quot;/&gt;&lt;top val=&quot;687&quot;/&gt;&lt;width val=&quot;226&quot;/&gt;&lt;height val=&quot;45&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9&quot;/&gt;&lt;lineCharCount val=&quot;90&quot;/&gt;&lt;lineCharCount val=&quot;81&quot;/&gt;&lt;lineCharCount val=&quot;18&quot;/&gt;&lt;lineCharCount val=&quot;1&quot;/&gt;&lt;lineCharCount val=&quot;71&quot;/&gt;&lt;lineCharCount val=&quot;1&quot;/&gt;&lt;lineCharCount val=&quot;90&quot;/&gt;&lt;lineCharCount val=&quot;88&quot;/&gt;&lt;lineCharCount val=&quot;80&quot;/&gt;&lt;lineCharCount val=&quot;16&quot;/&gt;&lt;/TableIndex&gt;&lt;/ShapeTextInfo&gt;"/>
  <p:tag name="HTML_SHAPEINFO" val="&lt;ThreeDShapeInfo&gt;&lt;uuid val=&quot;{B5C522DF-2371-498D-B27D-C4A80554A9BA}&quot;/&gt;&lt;isInvalidForFieldText val=&quot;0&quot;/&gt;&lt;Image&gt;&lt;filename val=&quot;C:\Users\User\AppData\Local\Temp\CP11120245334203Session\CPTrustFolder11120245334203\PPTImport11120245397109\data\asimages\{B5C522DF-2371-498D-B27D-C4A80554A9BA}_56.png&quot;/&gt;&lt;left val=&quot;42&quot;/&gt;&lt;top val=&quot;330&quot;/&gt;&lt;width val=&quot;874&quot;/&gt;&lt;height val=&quot;344&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6A7C7204-284C-4A3A-81AF-F146D697B15B}&quot;/&gt;&lt;isInvalidForFieldText val=&quot;0&quot;/&gt;&lt;Image&gt;&lt;filename val=&quot;C:\Users\User\AppData\Local\Temp\CP11120245334203Session\CPTrustFolder11120245334203\PPTImport11120245397109\data\asimages\{6A7C7204-284C-4A3A-81AF-F146D697B15B}_57.png&quot;/&gt;&lt;left val=&quot;0&quot;/&gt;&lt;top val=&quot;76&quot;/&gt;&lt;width val=&quot;961&quot;/&gt;&lt;height val=&quot;85&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BAFD139-1959-4E13-B7E1-B76D4247770C}&quot;/&gt;&lt;isInvalidForFieldText val=&quot;0&quot;/&gt;&lt;Image&gt;&lt;filename val=&quot;C:\Users\User\AppData\Local\Temp\CP11120245334203Session\CPTrustFolder11120245334203\PPTImport11120245397109\data\asimages\{FBAFD139-1959-4E13-B7E1-B76D4247770C}_57.png&quot;/&gt;&lt;left val=&quot;727&quot;/&gt;&lt;top val=&quot;687&quot;/&gt;&lt;width val=&quot;226&quot;/&gt;&lt;height val=&quot;45&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C471E6-BFD6-4800-945D-BF26A4424ED3}&quot;/&gt;&lt;isInvalidForFieldText val=&quot;0&quot;/&gt;&lt;Image&gt;&lt;filename val=&quot;C:\Users\User\AppData\Local\Temp\CP11120245334203Session\CPTrustFolder11120245334203\PPTImport11120245397109\data\asimages\{A0C471E6-BFD6-4800-945D-BF26A4424ED3}_57.png&quot;/&gt;&lt;left val=&quot;46&quot;/&gt;&lt;top val=&quot;181&quot;/&gt;&lt;width val=&quot;263&quot;/&gt;&lt;height val=&quot;453&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33&quot;/&gt;&lt;lineCharCount val=&quot;27&quot;/&gt;&lt;lineCharCount val=&quot;27&quot;/&gt;&lt;lineCharCount val=&quot;27&quot;/&gt;&lt;lineCharCount val=&quot;27&quot;/&gt;&lt;lineCharCount val=&quot;27&quot;/&gt;&lt;lineCharCount val=&quot;27&quot;/&gt;&lt;lineCharCount val=&quot;26&quot;/&gt;&lt;/TableIndex&gt;&lt;/ShapeTextInfo&gt;"/>
  <p:tag name="HTML_SHAPEINFO" val="&lt;ThreeDShapeInfo&gt;&lt;uuid val=&quot;{681780CB-6A90-4A0D-ABA4-70F415471844}&quot;/&gt;&lt;isInvalidForFieldText val=&quot;0&quot;/&gt;&lt;Image&gt;&lt;filename val=&quot;C:\Users\User\AppData\Local\Temp\CP11120245334203Session\CPTrustFolder11120245334203\PPTImport11120245397109\data\asimages\{681780CB-6A90-4A0D-ABA4-70F415471844}_3.png&quot;/&gt;&lt;left val=&quot;42&quot;/&gt;&lt;top val=&quot;212&quot;/&gt;&lt;width val=&quot;870&quot;/&gt;&lt;height val=&quot;415&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A103F6A-E5DE-49F4-912F-902A49C83384}&quot;/&gt;&lt;isInvalidForFieldText val=&quot;0&quot;/&gt;&lt;Image&gt;&lt;filename val=&quot;C:\Users\User\AppData\Local\Temp\CP11120245334203Session\CPTrustFolder11120245334203\PPTImport11120245397109\data\asimages\{0A103F6A-E5DE-49F4-912F-902A49C83384}_58.png&quot;/&gt;&lt;left val=&quot;0&quot;/&gt;&lt;top val=&quot;76&quot;/&gt;&lt;width val=&quot;961&quot;/&gt;&lt;height val=&quot;80&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27&quot;/&gt;&lt;lineCharCount val=&quot;35&quot;/&gt;&lt;lineCharCount val=&quot;70&quot;/&gt;&lt;lineCharCount val=&quot;59&quot;/&gt;&lt;lineCharCount val=&quot;34&quot;/&gt;&lt;/TableIndex&gt;&lt;/ShapeTextInfo&gt;"/>
  <p:tag name="HTML_SHAPEINFO" val="&lt;ThreeDShapeInfo&gt;&lt;uuid val=&quot;{6D454572-B03E-45C1-987A-C83F5F46F79D}&quot;/&gt;&lt;isInvalidForFieldText val=&quot;0&quot;/&gt;&lt;Image&gt;&lt;filename val=&quot;C:\Users\User\AppData\Local\Temp\CP11120245334203Session\CPTrustFolder11120245334203\PPTImport11120245397109\data\asimages\{6D454572-B03E-45C1-987A-C83F5F46F79D}_58.png&quot;/&gt;&lt;left val=&quot;45&quot;/&gt;&lt;top val=&quot;201&quot;/&gt;&lt;width val=&quot;870&quot;/&gt;&lt;height val=&quot;235&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91CC27-66EF-4263-8FF7-34F683CA2B90}&quot;/&gt;&lt;isInvalidForFieldText val=&quot;0&quot;/&gt;&lt;Image&gt;&lt;filename val=&quot;C:\Users\User\AppData\Local\Temp\CP11120245334203Session\CPTrustFolder11120245334203\PPTImport11120245397109\data\asimages\{5D91CC27-66EF-4263-8FF7-34F683CA2B90}_58.png&quot;/&gt;&lt;left val=&quot;727&quot;/&gt;&lt;top val=&quot;687&quot;/&gt;&lt;width val=&quot;226&quot;/&gt;&lt;height val=&quot;45&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23&quot;/&gt;&lt;/TableIndex&gt;&lt;/ShapeTextInfo&gt;"/>
  <p:tag name="HTML_SHAPEINFO" val="&lt;ThreeDShapeInfo&gt;&lt;uuid val=&quot;{DC79AF65-A89B-4AF8-AE3D-189DB8497D06}&quot;/&gt;&lt;isInvalidForFieldText val=&quot;0&quot;/&gt;&lt;Image&gt;&lt;filename val=&quot;C:\Users\User\AppData\Local\Temp\CP11120245334203Session\CPTrustFolder11120245334203\PPTImport11120245397109\data\asimages\{DC79AF65-A89B-4AF8-AE3D-189DB8497D06}_58.png&quot;/&gt;&lt;left val=&quot;99&quot;/&gt;&lt;top val=&quot;413&quot;/&gt;&lt;width val=&quot;816&quot;/&gt;&lt;height val=&quot;84&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488B6CBF-3F71-45B7-BCFF-9463DE4F9332}&quot;/&gt;&lt;isInvalidForFieldText val=&quot;0&quot;/&gt;&lt;Image&gt;&lt;filename val=&quot;C:\Users\User\AppData\Local\Temp\CP11120245334203Session\CPTrustFolder11120245334203\PPTImport11120245397109\data\asimages\{488B6CBF-3F71-45B7-BCFF-9463DE4F9332}_58.png&quot;/&gt;&lt;left val=&quot;47&quot;/&gt;&lt;top val=&quot;484&quot;/&gt;&lt;width val=&quot;880&quot;/&gt;&lt;height val=&quot;57&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09253B1E-9E7A-4890-9831-1C920D603F3A}&quot;/&gt;&lt;isInvalidForFieldText val=&quot;0&quot;/&gt;&lt;Image&gt;&lt;filename val=&quot;C:\Users\User\AppData\Local\Temp\CP11120245334203Session\CPTrustFolder11120245334203\PPTImport11120245397109\data\asimages\{09253B1E-9E7A-4890-9831-1C920D603F3A}_59.png&quot;/&gt;&lt;left val=&quot;0&quot;/&gt;&lt;top val=&quot;76&quot;/&gt;&lt;width val=&quot;961&quot;/&gt;&lt;height val=&quot;82&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2&quot;/&gt;&lt;/TableIndex&gt;&lt;/ShapeTextInfo&gt;"/>
  <p:tag name="HTML_SHAPEINFO" val="&lt;ThreeDShapeInfo&gt;&lt;uuid val=&quot;{542C7598-CA7C-4F61-AF8E-B2B07220567D}&quot;/&gt;&lt;isInvalidForFieldText val=&quot;0&quot;/&gt;&lt;Image&gt;&lt;filename val=&quot;C:\Users\User\AppData\Local\Temp\CP11120245334203Session\CPTrustFolder11120245334203\PPTImport11120245397109\data\asimages\{542C7598-CA7C-4F61-AF8E-B2B07220567D}_59.png&quot;/&gt;&lt;left val=&quot;0&quot;/&gt;&lt;top val=&quot;201&quot;/&gt;&lt;width val=&quot;961&quot;/&gt;&lt;height val=&quot;57&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2&quot;/&gt;&lt;/TableIndex&gt;&lt;/ShapeTextInfo&gt;"/>
  <p:tag name="HTML_SHAPEINFO" val="&lt;ThreeDShapeInfo&gt;&lt;uuid val=&quot;{1F9431B3-BFAC-4B8A-BAC7-D5D423D7595B}&quot;/&gt;&lt;isInvalidForFieldText val=&quot;0&quot;/&gt;&lt;Image&gt;&lt;filename val=&quot;C:\Users\User\AppData\Local\Temp\CP11120245334203Session\CPTrustFolder11120245334203\PPTImport11120245397109\data\asimages\{1F9431B3-BFAC-4B8A-BAC7-D5D423D7595B}_59.png&quot;/&gt;&lt;left val=&quot;36&quot;/&gt;&lt;top val=&quot;267&quot;/&gt;&lt;width val=&quot;295&quot;/&gt;&lt;height val=&quot;122&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56B202-D4E1-4879-A2F4-CDF91DCDE503}&quot;/&gt;&lt;isInvalidForFieldText val=&quot;0&quot;/&gt;&lt;Image&gt;&lt;filename val=&quot;C:\Users\User\AppData\Local\Temp\CP11120245334203Session\CPTrustFolder11120245334203\PPTImport11120245397109\data\asimages\{5E56B202-D4E1-4879-A2F4-CDF91DCDE503}_59.png&quot;/&gt;&lt;left val=&quot;727&quot;/&gt;&lt;top val=&quot;687&quot;/&gt;&lt;width val=&quot;226&quot;/&gt;&lt;height val=&quot;45&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7160CB19-17C0-4C7F-AA69-4362969D798A}&quot;/&gt;&lt;isInvalidForFieldText val=&quot;0&quot;/&gt;&lt;Image&gt;&lt;filename val=&quot;C:\Users\User\AppData\Local\Temp\CP11120245334203Session\CPTrustFolder11120245334203\PPTImport11120245397109\data\asimages\{7160CB19-17C0-4C7F-AA69-4362969D798A}_60.png&quot;/&gt;&lt;left val=&quot;46&quot;/&gt;&lt;top val=&quot;214&quot;/&gt;&lt;width val=&quot;866&quot;/&gt;&lt;height val=&quot;413&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BB55CA1-D6D7-4993-ABCF-8B6ABEC788F4}&quot;/&gt;&lt;isInvalidForFieldText val=&quot;0&quot;/&gt;&lt;Image&gt;&lt;filename val=&quot;C:\Users\User\AppData\Local\Temp\CP11120245334203Session\CPTrustFolder11120245334203\PPTImport11120245397109\data\asimages\{8BB55CA1-D6D7-4993-ABCF-8B6ABEC788F4}_3.png&quot;/&gt;&lt;left val=&quot;727&quot;/&gt;&lt;top val=&quot;687&quot;/&gt;&lt;width val=&quot;226&quot;/&gt;&lt;height val=&quot;45&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40B4F9EF-CA0D-4380-87B9-521942C466B3}&quot;/&gt;&lt;isInvalidForFieldText val=&quot;0&quot;/&gt;&lt;Image&gt;&lt;filename val=&quot;C:\Users\User\AppData\Local\Temp\CP11120245334203Session\CPTrustFolder11120245334203\PPTImport11120245397109\data\asimages\{40B4F9EF-CA0D-4380-87B9-521942C466B3}_60.png&quot;/&gt;&lt;left val=&quot;0&quot;/&gt;&lt;top val=&quot;76&quot;/&gt;&lt;width val=&quot;961&quot;/&gt;&lt;height val=&quot;122&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6C2F09-4441-4D67-81F1-4D89BEDD9417}&quot;/&gt;&lt;isInvalidForFieldText val=&quot;0&quot;/&gt;&lt;Image&gt;&lt;filename val=&quot;C:\Users\User\AppData\Local\Temp\CP11120245334203Session\CPTrustFolder11120245334203\PPTImport11120245397109\data\asimages\{E66C2F09-4441-4D67-81F1-4D89BEDD9417}_60.png&quot;/&gt;&lt;left val=&quot;727&quot;/&gt;&lt;top val=&quot;687&quot;/&gt;&lt;width val=&quot;226&quot;/&gt;&lt;height val=&quot;45&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2D413EC6-DEF7-45F1-AF71-F8D47B06675D}&quot;/&gt;&lt;isInvalidForFieldText val=&quot;0&quot;/&gt;&lt;Image&gt;&lt;filename val=&quot;C:\Users\User\AppData\Local\Temp\CP11120245334203Session\CPTrustFolder11120245334203\PPTImport11120245397109\data\asimages\{2D413EC6-DEF7-45F1-AF71-F8D47B06675D}_60.png&quot;/&gt;&lt;left val=&quot;45&quot;/&gt;&lt;top val=&quot;243&quot;/&gt;&lt;width val=&quot;379&quot;/&gt;&lt;height val=&quot;40&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7&quot;/&gt;&lt;lineCharCount val=&quot;41&quot;/&gt;&lt;lineCharCount val=&quot;45&quot;/&gt;&lt;lineCharCount val=&quot;24&quot;/&gt;&lt;lineCharCount val=&quot;38&quot;/&gt;&lt;lineCharCount val=&quot;45&quot;/&gt;&lt;lineCharCount val=&quot;5&quot;/&gt;&lt;lineCharCount val=&quot;47&quot;/&gt;&lt;lineCharCount val=&quot;15&quot;/&gt;&lt;lineCharCount val=&quot;42&quot;/&gt;&lt;lineCharCount val=&quot;43&quot;/&gt;&lt;lineCharCount val=&quot;43&quot;/&gt;&lt;lineCharCount val=&quot;44&quot;/&gt;&lt;lineCharCount val=&quot;48&quot;/&gt;&lt;lineCharCount val=&quot;11&quot;/&gt;&lt;/TableIndex&gt;&lt;/ShapeTextInfo&gt;"/>
  <p:tag name="HTML_SHAPEINFO" val="&lt;ThreeDShapeInfo&gt;&lt;uuid val=&quot;{59CE7175-52A1-463F-AC67-2E114440EFA8}&quot;/&gt;&lt;isInvalidForFieldText val=&quot;0&quot;/&gt;&lt;Image&gt;&lt;filename val=&quot;C:\Users\User\AppData\Local\Temp\CP11120245334203Session\CPTrustFolder11120245334203\PPTImport11120245397109\data\asimages\{59CE7175-52A1-463F-AC67-2E114440EFA8}_60.png&quot;/&gt;&lt;left val=&quot;46&quot;/&gt;&lt;top val=&quot;276&quot;/&gt;&lt;width val=&quot;424&quot;/&gt;&lt;height val=&quot;394&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F04D0E3F-EF15-482B-9966-40F45D534521}&quot;/&gt;&lt;isInvalidForFieldText val=&quot;0&quot;/&gt;&lt;Image&gt;&lt;filename val=&quot;C:\Users\User\AppData\Local\Temp\CP11120245334203Session\CPTrustFolder11120245334203\PPTImport11120245397109\data\asimages\{F04D0E3F-EF15-482B-9966-40F45D534521}_61.png&quot;/&gt;&lt;left val=&quot;0&quot;/&gt;&lt;top val=&quot;76&quot;/&gt;&lt;width val=&quot;961&quot;/&gt;&lt;height val=&quot;12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948FB29E-A7BA-4EF9-8166-E7C028B7527F}&quot;/&gt;&lt;isInvalidForFieldText val=&quot;0&quot;/&gt;&lt;Image&gt;&lt;filename val=&quot;C:\Users\User\AppData\Local\Temp\CP11120245334203Session\CPTrustFolder11120245334203\PPTImport11120245397109\data\asimages\{948FB29E-A7BA-4EF9-8166-E7C028B7527F}_61.png&quot;/&gt;&lt;left val=&quot;47&quot;/&gt;&lt;top val=&quot;212&quot;/&gt;&lt;width val=&quot;865&quot;/&gt;&lt;height val=&quot;415&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6031A5-7051-4366-9840-BE2CFE44D4BB}&quot;/&gt;&lt;isInvalidForFieldText val=&quot;0&quot;/&gt;&lt;Image&gt;&lt;filename val=&quot;C:\Users\User\AppData\Local\Temp\CP11120245334203Session\CPTrustFolder11120245334203\PPTImport11120245397109\data\asimages\{BC6031A5-7051-4366-9840-BE2CFE44D4BB}_61.png&quot;/&gt;&lt;left val=&quot;727&quot;/&gt;&lt;top val=&quot;687&quot;/&gt;&lt;width val=&quot;226&quot;/&gt;&lt;height val=&quot;45&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23&quot;/&gt;&lt;/TableIndex&gt;&lt;/ShapeTextInfo&gt;"/>
  <p:tag name="HTML_SHAPEINFO" val="&lt;ThreeDShapeInfo&gt;&lt;uuid val=&quot;{4E9CECED-C8A5-4CD0-8D94-5A6BAFE51293}&quot;/&gt;&lt;isInvalidForFieldText val=&quot;0&quot;/&gt;&lt;Image&gt;&lt;filename val=&quot;C:\Users\User\AppData\Local\Temp\CP11120245334203Session\CPTrustFolder11120245334203\PPTImport11120245397109\data\asimages\{4E9CECED-C8A5-4CD0-8D94-5A6BAFE51293}_62.png&quot;/&gt;&lt;left val=&quot;47&quot;/&gt;&lt;top val=&quot;212&quot;/&gt;&lt;width val=&quot;865&quot;/&gt;&lt;height val=&quot;415&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C9312970-9AA5-4844-B038-41A15A7DF99C}&quot;/&gt;&lt;isInvalidForFieldText val=&quot;0&quot;/&gt;&lt;Image&gt;&lt;filename val=&quot;C:\Users\User\AppData\Local\Temp\CP11120245334203Session\CPTrustFolder11120245334203\PPTImport11120245397109\data\asimages\{C9312970-9AA5-4844-B038-41A15A7DF99C}_62.png&quot;/&gt;&lt;left val=&quot;0&quot;/&gt;&lt;top val=&quot;76&quot;/&gt;&lt;width val=&quot;961&quot;/&gt;&lt;height val=&quot;122&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42A1776-0E93-40F6-8D3F-0D2D4C26F93B}&quot;/&gt;&lt;isInvalidForFieldText val=&quot;0&quot;/&gt;&lt;Image&gt;&lt;filename val=&quot;C:\Users\User\AppData\Local\Temp\CP11120245334203Session\CPTrustFolder11120245334203\PPTImport11120245397109\data\asimages\{342A1776-0E93-40F6-8D3F-0D2D4C26F93B}_62.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034500D3-3D86-4ECB-B527-0B5489D4B48D}&quot;/&gt;&lt;isInvalidForFieldText val=&quot;0&quot;/&gt;&lt;Image&gt;&lt;filename val=&quot;C:\Users\User\AppData\Local\Temp\CP11120245334203Session\CPTrustFolder11120245334203\PPTImport11120245397109\data\asimages\{034500D3-3D86-4ECB-B527-0B5489D4B48D}_4.png&quot;/&gt;&lt;left val=&quot;0&quot;/&gt;&lt;top val=&quot;82&quot;/&gt;&lt;width val=&quot;961&quot;/&gt;&lt;height val=&quot;115&quot;/&gt;&lt;hasText val=&quot;1&quot;/&gt;&lt;/Image&gt;&lt;/ThreeDShape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4&quot;/&gt;&lt;lineCharCount val=&quot;15&quot;/&gt;&lt;lineCharCount val=&quot;9&quot;/&gt;&lt;lineCharCount val=&quot;14&quot;/&gt;&lt;lineCharCount val=&quot;21&quot;/&gt;&lt;lineCharCount val=&quot;20&quot;/&gt;&lt;lineCharCount val=&quot;16&quot;/&gt;&lt;lineCharCount val=&quot;14&quot;/&gt;&lt;lineCharCount val=&quot;15&quot;/&gt;&lt;lineCharCount val=&quot;23&quot;/&gt;&lt;lineCharCount val=&quot;14&quot;/&gt;&lt;lineCharCount val=&quot;15&quot;/&gt;&lt;lineCharCount val=&quot;8&quot;/&gt;&lt;/TableIndex&gt;&lt;/ShapeTextInfo&gt;"/>
  <p:tag name="HTML_SHAPEINFO" val="&lt;ThreeDShapeInfo&gt;&lt;uuid val=&quot;{3AB2F258-601A-40D1-B0D2-FF593203C103}&quot;/&gt;&lt;isInvalidForFieldText val=&quot;0&quot;/&gt;&lt;Image&gt;&lt;filename val=&quot;C:\Users\User\AppData\Local\Temp\CP11120245334203Session\CPTrustFolder11120245334203\PPTImport11120245397109\data\asimages\{3AB2F258-601A-40D1-B0D2-FF593203C103}_62.png&quot;/&gt;&lt;left val=&quot;39&quot;/&gt;&lt;top val=&quot;299&quot;/&gt;&lt;width val=&quot;231&quot;/&gt;&lt;height val=&quot;368&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8&quot;/&gt;&lt;lineCharCount val=&quot;21&quot;/&gt;&lt;lineCharCount val=&quot;21&quot;/&gt;&lt;lineCharCount val=&quot;7&quot;/&gt;&lt;/TableIndex&gt;&lt;/ShapeTextInfo&gt;"/>
  <p:tag name="HTML_SHAPEINFO" val="&lt;ThreeDShapeInfo&gt;&lt;uuid val=&quot;{65EC854C-3E6A-4197-8636-4B6923BFF39A}&quot;/&gt;&lt;isInvalidForFieldText val=&quot;0&quot;/&gt;&lt;Image&gt;&lt;filename val=&quot;C:\Users\User\AppData\Local\Temp\CP11120245334203Session\CPTrustFolder11120245334203\PPTImport11120245397109\data\asimages\{65EC854C-3E6A-4197-8636-4B6923BFF39A}_62.png&quot;/&gt;&lt;left val=&quot;732&quot;/&gt;&lt;top val=&quot;507&quot;/&gt;&lt;width val=&quot;205&quot;/&gt;&lt;height val=&quot;112&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5D58696A-92D7-496F-91DC-AA515093A366}&quot;/&gt;&lt;isInvalidForFieldText val=&quot;0&quot;/&gt;&lt;Image&gt;&lt;filename val=&quot;C:\Users\User\AppData\Local\Temp\CP11120245334203Session\CPTrustFolder11120245334203\PPTImport11120245397109\data\asimages\{5D58696A-92D7-496F-91DC-AA515093A366}_63.png&quot;/&gt;&lt;left val=&quot;0&quot;/&gt;&lt;top val=&quot;76&quot;/&gt;&lt;width val=&quot;961&quot;/&gt;&lt;height val=&quot;122&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557A7A24-D3BA-4D13-8E41-FFA178EB169E}&quot;/&gt;&lt;isInvalidForFieldText val=&quot;0&quot;/&gt;&lt;Image&gt;&lt;filename val=&quot;C:\Users\User\AppData\Local\Temp\CP11120245334203Session\CPTrustFolder11120245334203\PPTImport11120245397109\data\asimages\{557A7A24-D3BA-4D13-8E41-FFA178EB169E}_63.png&quot;/&gt;&lt;left val=&quot;40&quot;/&gt;&lt;top val=&quot;212&quot;/&gt;&lt;width val=&quot;871&quot;/&gt;&lt;height val=&quot;415&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9533EA-CA02-43D1-BFC1-22687BE0A6CD}&quot;/&gt;&lt;isInvalidForFieldText val=&quot;0&quot;/&gt;&lt;Image&gt;&lt;filename val=&quot;C:\Users\User\AppData\Local\Temp\CP11120245334203Session\CPTrustFolder11120245334203\PPTImport11120245397109\data\asimages\{309533EA-CA02-43D1-BFC1-22687BE0A6CD}_63.png&quot;/&gt;&lt;left val=&quot;727&quot;/&gt;&lt;top val=&quot;687&quot;/&gt;&lt;width val=&quot;226&quot;/&gt;&lt;height val=&quot;45&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6&quot;/&gt;&lt;lineCharCount val=&quot;40&quot;/&gt;&lt;lineCharCount val=&quot;36&quot;/&gt;&lt;lineCharCount val=&quot;63&quot;/&gt;&lt;lineCharCount val=&quot;63&quot;/&gt;&lt;lineCharCount val=&quot;4&quot;/&gt;&lt;lineCharCount val=&quot;47&quot;/&gt;&lt;/TableIndex&gt;&lt;/ShapeTextInfo&gt;"/>
  <p:tag name="HTML_SHAPEINFO" val="&lt;ThreeDShapeInfo&gt;&lt;uuid val=&quot;{74204AE9-797E-4E4B-AA7D-D8AEBB68A9BF}&quot;/&gt;&lt;isInvalidForFieldText val=&quot;0&quot;/&gt;&lt;Image&gt;&lt;filename val=&quot;C:\Users\User\AppData\Local\Temp\CP11120245334203Session\CPTrustFolder11120245334203\PPTImport11120245397109\data\asimages\{74204AE9-797E-4E4B-AA7D-D8AEBB68A9BF}_63.png&quot;/&gt;&lt;left val=&quot;47&quot;/&gt;&lt;top val=&quot;252&quot;/&gt;&lt;width val=&quot;843&quot;/&gt;&lt;height val=&quot;2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50&quot;/&gt;&lt;/TableIndex&gt;&lt;/ShapeTextInfo&gt;"/>
  <p:tag name="HTML_SHAPEINFO" val="&lt;ThreeDShapeInfo&gt;&lt;uuid val=&quot;{125F8DA6-4173-44A3-BB99-1999CB825771}&quot;/&gt;&lt;isInvalidForFieldText val=&quot;0&quot;/&gt;&lt;Image&gt;&lt;filename val=&quot;C:\Users\User\AppData\Local\Temp\CP11120245334203Session\CPTrustFolder11120245334203\PPTImport11120245397109\data\asimages\{125F8DA6-4173-44A3-BB99-1999CB825771}_63.png&quot;/&gt;&lt;left val=&quot;46&quot;/&gt;&lt;top val=&quot;539&quot;/&gt;&lt;width val=&quot;846&quot;/&gt;&lt;height val=&quot;84&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36773C77-E7EB-48E0-96EA-F20B4800210E}&quot;/&gt;&lt;isInvalidForFieldText val=&quot;0&quot;/&gt;&lt;Image&gt;&lt;filename val=&quot;C:\Users\User\AppData\Local\Temp\CP11120245334203Session\CPTrustFolder11120245334203\PPTImport11120245397109\data\asimages\{36773C77-E7EB-48E0-96EA-F20B4800210E}_64.png&quot;/&gt;&lt;left val=&quot;0&quot;/&gt;&lt;top val=&quot;76&quot;/&gt;&lt;width val=&quot;961&quot;/&gt;&lt;height val=&quot;122&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12&quot;/&gt;&lt;/TableIndex&gt;&lt;/ShapeTextInfo&gt;"/>
  <p:tag name="HTML_SHAPEINFO" val="&lt;ThreeDShapeInfo&gt;&lt;uuid val=&quot;{1D29DB36-2DF5-4A58-8066-D6493BBC078A}&quot;/&gt;&lt;isInvalidForFieldText val=&quot;0&quot;/&gt;&lt;Image&gt;&lt;filename val=&quot;C:\Users\User\AppData\Local\Temp\CP11120245334203Session\CPTrustFolder11120245334203\PPTImport11120245397109\data\asimages\{1D29DB36-2DF5-4A58-8066-D6493BBC078A}_64.png&quot;/&gt;&lt;left val=&quot;47&quot;/&gt;&lt;top val=&quot;212&quot;/&gt;&lt;width val=&quot;867&quot;/&gt;&lt;height val=&quot;415&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F9A3109-BAEA-47AF-887F-45A228FBE669}&quot;/&gt;&lt;isInvalidForFieldText val=&quot;0&quot;/&gt;&lt;Image&gt;&lt;filename val=&quot;C:\Users\User\AppData\Local\Temp\CP11120245334203Session\CPTrustFolder11120245334203\PPTImport11120245397109\data\asimages\{BF9A3109-BAEA-47AF-887F-45A228FBE669}_6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4&quot;/&gt;&lt;/TableIndex&gt;&lt;/ShapeTextInfo&gt;"/>
  <p:tag name="HTML_SHAPEINFO" val="&lt;ThreeDShapeInfo&gt;&lt;uuid val=&quot;{5BDB2330-A3A4-46A3-982B-FD664E98AD2E}&quot;/&gt;&lt;isInvalidForFieldText val=&quot;0&quot;/&gt;&lt;Image&gt;&lt;filename val=&quot;C:\Users\User\AppData\Local\Temp\CP11120245334203Session\CPTrustFolder11120245334203\PPTImport11120245397109\data\asimages\{5BDB2330-A3A4-46A3-982B-FD664E98AD2E}_4.png&quot;/&gt;&lt;left val=&quot;40&quot;/&gt;&lt;top val=&quot;212&quot;/&gt;&lt;width val=&quot;901&quot;/&gt;&lt;height val=&quot;415&quot;/&gt;&lt;hasText val=&quot;1&quot;/&gt;&lt;/Image&gt;&lt;/ThreeDShape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3&quot;/&gt;&lt;lineCharCount val=&quot;17&quot;/&gt;&lt;lineCharCount val=&quot;21&quot;/&gt;&lt;lineCharCount val=&quot;16&quot;/&gt;&lt;lineCharCount val=&quot;11&quot;/&gt;&lt;lineCharCount val=&quot;20&quot;/&gt;&lt;lineCharCount val=&quot;19&quot;/&gt;&lt;lineCharCount val=&quot;21&quot;/&gt;&lt;lineCharCount val=&quot;18&quot;/&gt;&lt;lineCharCount val=&quot;13&quot;/&gt;&lt;lineCharCount val=&quot;16&quot;/&gt;&lt;lineCharCount val=&quot;20&quot;/&gt;&lt;lineCharCount val=&quot;23&quot;/&gt;&lt;/TableIndex&gt;&lt;/ShapeTextInfo&gt;"/>
  <p:tag name="HTML_SHAPEINFO" val="&lt;ThreeDShapeInfo&gt;&lt;uuid val=&quot;{7D53A421-2B5B-47E0-87DF-250792957F9D}&quot;/&gt;&lt;isInvalidForFieldText val=&quot;0&quot;/&gt;&lt;Image&gt;&lt;filename val=&quot;C:\Users\User\AppData\Local\Temp\CP11120245334203Session\CPTrustFolder11120245334203\PPTImport11120245397109\data\asimages\{7D53A421-2B5B-47E0-87DF-250792957F9D}_64.png&quot;/&gt;&lt;left val=&quot;43&quot;/&gt;&lt;top val=&quot;306&quot;/&gt;&lt;width val=&quot;212&quot;/&gt;&lt;height val=&quot;390&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20&quot;/&gt;&lt;lineCharCount val=&quot;24&quot;/&gt;&lt;lineCharCount val=&quot;23&quot;/&gt;&lt;lineCharCount val=&quot;22&quot;/&gt;&lt;lineCharCount val=&quot;22&quot;/&gt;&lt;lineCharCount val=&quot;15&quot;/&gt;&lt;/TableIndex&gt;&lt;/ShapeTextInfo&gt;"/>
  <p:tag name="HTML_SHAPEINFO" val="&lt;ThreeDShapeInfo&gt;&lt;uuid val=&quot;{D74C53C0-921E-47BB-8DCF-1225967183B6}&quot;/&gt;&lt;isInvalidForFieldText val=&quot;0&quot;/&gt;&lt;Image&gt;&lt;filename val=&quot;C:\Users\User\AppData\Local\Temp\CP11120245334203Session\CPTrustFolder11120245334203\PPTImport11120245397109\data\asimages\{D74C53C0-921E-47BB-8DCF-1225967183B6}_64.png&quot;/&gt;&lt;left val=&quot;708&quot;/&gt;&lt;top val=&quot;290&quot;/&gt;&lt;width val=&quot;227&quot;/&gt;&lt;height val=&quot;216&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26&quot;/&gt;&lt;lineCharCount val=&quot;18&quot;/&gt;&lt;lineCharCount val=&quot;20&quot;/&gt;&lt;lineCharCount val=&quot;17&quot;/&gt;&lt;lineCharCount val=&quot;16&quot;/&gt;&lt;lineCharCount val=&quot;16&quot;/&gt;&lt;/TableIndex&gt;&lt;/ShapeTextInfo&gt;"/>
  <p:tag name="HTML_SHAPEINFO" val="&lt;ThreeDShapeInfo&gt;&lt;uuid val=&quot;{3EC24696-D058-43E9-B6B0-C9FAFA6AE82A}&quot;/&gt;&lt;isInvalidForFieldText val=&quot;0&quot;/&gt;&lt;Image&gt;&lt;filename val=&quot;C:\Users\User\AppData\Local\Temp\CP11120245334203Session\CPTrustFolder11120245334203\PPTImport11120245397109\data\asimages\{3EC24696-D058-43E9-B6B0-C9FAFA6AE82A}_64.png&quot;/&gt;&lt;left val=&quot;708&quot;/&gt;&lt;top val=&quot;478&quot;/&gt;&lt;width val=&quot;236&quot;/&gt;&lt;height val=&quot;179&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2EEF03C1-EFE2-4E67-B1C7-6EFDAE9E30EA}&quot;/&gt;&lt;isInvalidForFieldText val=&quot;0&quot;/&gt;&lt;Image&gt;&lt;filename val=&quot;C:\Users\User\AppData\Local\Temp\CP11120245334203Session\CPTrustFolder11120245334203\PPTImport11120245397109\data\asimages\{2EEF03C1-EFE2-4E67-B1C7-6EFDAE9E30EA}_65.png&quot;/&gt;&lt;left val=&quot;0&quot;/&gt;&lt;top val=&quot;76&quot;/&gt;&lt;width val=&quot;961&quot;/&gt;&lt;height val=&quot;122&quot;/&gt;&lt;hasText val=&quot;1&quot;/&gt;&lt;/Image&gt;&lt;/ThreeDShape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 name="HTML_SHAPEINFO" val="&lt;ThreeDShapeInfo&gt;&lt;uuid val=&quot;{A1B98891-15DD-4001-9A2A-C64ED831C36A}&quot;/&gt;&lt;isInvalidForFieldText val=&quot;0&quot;/&gt;&lt;Image&gt;&lt;filename val=&quot;C:\Users\User\AppData\Local\Temp\CP11120245334203Session\CPTrustFolder11120245334203\PPTImport11120245397109\data\asimages\{A1B98891-15DD-4001-9A2A-C64ED831C36A}_65.png&quot;/&gt;&lt;left val=&quot;47&quot;/&gt;&lt;top val=&quot;212&quot;/&gt;&lt;width val=&quot;865&quot;/&gt;&lt;height val=&quot;415&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7A557D4-C015-45F4-9AAC-078BB303228A}&quot;/&gt;&lt;isInvalidForFieldText val=&quot;0&quot;/&gt;&lt;Image&gt;&lt;filename val=&quot;C:\Users\User\AppData\Local\Temp\CP11120245334203Session\CPTrustFolder11120245334203\PPTImport11120245397109\data\asimages\{27A557D4-C015-45F4-9AAC-078BB303228A}_65.png&quot;/&gt;&lt;left val=&quot;727&quot;/&gt;&lt;top val=&quot;687&quot;/&gt;&lt;width val=&quot;226&quot;/&gt;&lt;height val=&quot;45&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47&quot;/&gt;&lt;/TableIndex&gt;&lt;/ShapeTextInfo&gt;"/>
  <p:tag name="HTML_SHAPEINFO" val="&lt;ThreeDShapeInfo&gt;&lt;uuid val=&quot;{9F30573B-1FA1-4162-9D6D-027634ABA0A9}&quot;/&gt;&lt;isInvalidForFieldText val=&quot;0&quot;/&gt;&lt;Image&gt;&lt;filename val=&quot;C:\Users\User\AppData\Local\Temp\CP11120245334203Session\CPTrustFolder11120245334203\PPTImport11120245397109\data\asimages\{9F30573B-1FA1-4162-9D6D-027634ABA0A9}_66.png&quot;/&gt;&lt;left val=&quot;47&quot;/&gt;&lt;top val=&quot;212&quot;/&gt;&lt;width val=&quot;865&quot;/&gt;&lt;height val=&quot;415&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8EB99A40-FB88-47E5-A1BB-C2E849A766E3}&quot;/&gt;&lt;isInvalidForFieldText val=&quot;0&quot;/&gt;&lt;Image&gt;&lt;filename val=&quot;C:\Users\User\AppData\Local\Temp\CP11120245334203Session\CPTrustFolder11120245334203\PPTImport11120245397109\data\asimages\{8EB99A40-FB88-47E5-A1BB-C2E849A766E3}_66.png&quot;/&gt;&lt;left val=&quot;0&quot;/&gt;&lt;top val=&quot;76&quot;/&gt;&lt;width val=&quot;961&quot;/&gt;&lt;height val=&quot;122&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CF8933-EC82-417D-8272-BB41FACC6F8F}&quot;/&gt;&lt;isInvalidForFieldText val=&quot;0&quot;/&gt;&lt;Image&gt;&lt;filename val=&quot;C:\Users\User\AppData\Local\Temp\CP11120245334203Session\CPTrustFolder11120245334203\PPTImport11120245397109\data\asimages\{97CF8933-EC82-417D-8272-BB41FACC6F8F}_66.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DFC5183-001A-418A-9B66-5C67971D1752}&quot;/&gt;&lt;isInvalidForFieldText val=&quot;0&quot;/&gt;&lt;Image&gt;&lt;filename val=&quot;C:\Users\User\AppData\Local\Temp\CP11120245334203Session\CPTrustFolder11120245334203\PPTImport11120245397109\data\asimages\{BDFC5183-001A-418A-9B66-5C67971D1752}_4.png&quot;/&gt;&lt;left val=&quot;727&quot;/&gt;&lt;top val=&quot;687&quot;/&gt;&lt;width val=&quot;226&quot;/&gt;&lt;height val=&quot;45&quot;/&gt;&lt;hasText val=&quot;1&quot;/&gt;&lt;/Image&gt;&lt;/ThreeDShape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3&quot;/&gt;&lt;lineCharCount val=&quot;8&quot;/&gt;&lt;/TableIndex&gt;&lt;/ShapeTextInfo&gt;"/>
  <p:tag name="HTML_SHAPEINFO" val="&lt;ThreeDShapeInfo&gt;&lt;uuid val=&quot;{5DC3739F-A021-4193-B16E-6B4D608212C3}&quot;/&gt;&lt;isInvalidForFieldText val=&quot;0&quot;/&gt;&lt;Image&gt;&lt;filename val=&quot;C:\Users\User\AppData\Local\Temp\CP11120245334203Session\CPTrustFolder11120245334203\PPTImport11120245397109\data\asimages\{5DC3739F-A021-4193-B16E-6B4D608212C3}_66.png&quot;/&gt;&lt;left val=&quot;38&quot;/&gt;&lt;top val=&quot;307&quot;/&gt;&lt;width val=&quot;216&quot;/&gt;&lt;height val=&quot;133&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25&quot;/&gt;&lt;lineCharCount val=&quot;16&quot;/&gt;&lt;/TableIndex&gt;&lt;/ShapeTextInfo&gt;"/>
  <p:tag name="HTML_SHAPEINFO" val="&lt;ThreeDShapeInfo&gt;&lt;uuid val=&quot;{EC149374-FAE2-46CF-91B7-EB79ED4959EE}&quot;/&gt;&lt;isInvalidForFieldText val=&quot;0&quot;/&gt;&lt;Image&gt;&lt;filename val=&quot;C:\Users\User\AppData\Local\Temp\CP11120245334203Session\CPTrustFolder11120245334203\PPTImport11120245397109\data\asimages\{EC149374-FAE2-46CF-91B7-EB79ED4959EE}_66.png&quot;/&gt;&lt;left val=&quot;687&quot;/&gt;&lt;top val=&quot;304&quot;/&gt;&lt;width val=&quot;237&quot;/&gt;&lt;height val=&quot;103&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5&quot;/&gt;&lt;lineCharCount val=&quot;15&quot;/&gt;&lt;lineCharCount val=&quot;16&quot;/&gt;&lt;lineCharCount val=&quot;10&quot;/&gt;&lt;lineCharCount val=&quot;12&quot;/&gt;&lt;lineCharCount val=&quot;7&quot;/&gt;&lt;/TableIndex&gt;&lt;/ShapeTextInfo&gt;"/>
  <p:tag name="HTML_SHAPEINFO" val="&lt;ThreeDShapeInfo&gt;&lt;uuid val=&quot;{6EFCA555-3A4D-4CDC-B0DB-C766B37DA484}&quot;/&gt;&lt;isInvalidForFieldText val=&quot;0&quot;/&gt;&lt;Image&gt;&lt;filename val=&quot;C:\Users\User\AppData\Local\Temp\CP11120245334203Session\CPTrustFolder11120245334203\PPTImport11120245397109\data\asimages\{6EFCA555-3A4D-4CDC-B0DB-C766B37DA484}_66.png&quot;/&gt;&lt;left val=&quot;48&quot;/&gt;&lt;top val=&quot;383&quot;/&gt;&lt;width val=&quot;191&quot;/&gt;&lt;height val=&quot;191&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21&quot;/&gt;&lt;lineCharCount val=&quot;24&quot;/&gt;&lt;lineCharCount val=&quot;27&quot;/&gt;&lt;lineCharCount val=&quot;25&quot;/&gt;&lt;lineCharCount val=&quot;18&quot;/&gt;&lt;lineCharCount val=&quot;23&quot;/&gt;&lt;lineCharCount val=&quot;25&quot;/&gt;&lt;lineCharCount val=&quot;24&quot;/&gt;&lt;lineCharCount val=&quot;21&quot;/&gt;&lt;lineCharCount val=&quot;23&quot;/&gt;&lt;lineCharCount val=&quot;8&quot;/&gt;&lt;/TableIndex&gt;&lt;/ShapeTextInfo&gt;"/>
  <p:tag name="HTML_SHAPEINFO" val="&lt;ThreeDShapeInfo&gt;&lt;uuid val=&quot;{F22B3F1C-084E-4DC3-BFAC-F0845D929640}&quot;/&gt;&lt;isInvalidForFieldText val=&quot;0&quot;/&gt;&lt;Image&gt;&lt;filename val=&quot;C:\Users\User\AppData\Local\Temp\CP11120245334203Session\CPTrustFolder11120245334203\PPTImport11120245397109\data\asimages\{F22B3F1C-084E-4DC3-BFAC-F0845D929640}_66.png&quot;/&gt;&lt;left val=&quot;673&quot;/&gt;&lt;top val=&quot;383&quot;/&gt;&lt;width val=&quot;276&quot;/&gt;&lt;height val=&quot;295&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23606708-041F-4648-8039-7BA6BEFAFCAD}&quot;/&gt;&lt;isInvalidForFieldText val=&quot;0&quot;/&gt;&lt;Image&gt;&lt;filename val=&quot;C:\Users\User\AppData\Local\Temp\CP11120245334203Session\CPTrustFolder11120245334203\PPTImport11120245397109\data\asimages\{23606708-041F-4648-8039-7BA6BEFAFCAD}_67.png&quot;/&gt;&lt;left val=&quot;0&quot;/&gt;&lt;top val=&quot;76&quot;/&gt;&lt;width val=&quot;961&quot;/&gt;&lt;height val=&quot;80&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5&quot;/&gt;&lt;lineCharCount val=&quot;70&quot;/&gt;&lt;lineCharCount val=&quot;73&quot;/&gt;&lt;lineCharCount val=&quot;38&quot;/&gt;&lt;lineCharCount val=&quot;73&quot;/&gt;&lt;lineCharCount val=&quot;69&quot;/&gt;&lt;lineCharCount val=&quot;52&quot;/&gt;&lt;lineCharCount val=&quot;74&quot;/&gt;&lt;lineCharCount val=&quot;66&quot;/&gt;&lt;lineCharCount val=&quot;68&quot;/&gt;&lt;lineCharCount val=&quot;55&quot;/&gt;&lt;lineCharCount val=&quot;70&quot;/&gt;&lt;lineCharCount val=&quot;33&quot;/&gt;&lt;/TableIndex&gt;&lt;/ShapeTextInfo&gt;"/>
  <p:tag name="HTML_SHAPEINFO" val="&lt;ThreeDShapeInfo&gt;&lt;uuid val=&quot;{79B500BC-E9DE-4696-8DF9-57F93BB643B3}&quot;/&gt;&lt;isInvalidForFieldText val=&quot;0&quot;/&gt;&lt;Image&gt;&lt;filename val=&quot;C:\Users\User\AppData\Local\Temp\CP11120245334203Session\CPTrustFolder11120245334203\PPTImport11120245397109\data\asimages\{79B500BC-E9DE-4696-8DF9-57F93BB643B3}_67.png&quot;/&gt;&lt;left val=&quot;39&quot;/&gt;&lt;top val=&quot;178&quot;/&gt;&lt;width val=&quot;879&quot;/&gt;&lt;height val=&quot;482&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FD942C-4041-4050-B4D6-5A4DE6F1334F}&quot;/&gt;&lt;isInvalidForFieldText val=&quot;0&quot;/&gt;&lt;Image&gt;&lt;filename val=&quot;C:\Users\User\AppData\Local\Temp\CP11120245334203Session\CPTrustFolder11120245334203\PPTImport11120245397109\data\asimages\{79FD942C-4041-4050-B4D6-5A4DE6F1334F}_67.png&quot;/&gt;&lt;left val=&quot;727&quot;/&gt;&lt;top val=&quot;687&quot;/&gt;&lt;width val=&quot;226&quot;/&gt;&lt;height val=&quot;45&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A79B5F7A-8186-41E9-B0A8-496D403A415E}&quot;/&gt;&lt;isInvalidForFieldText val=&quot;0&quot;/&gt;&lt;Image&gt;&lt;filename val=&quot;C:\Users\User\AppData\Local\Temp\CP11120245334203Session\CPTrustFolder11120245334203\PPTImport11120245397109\data\asimages\{A79B5F7A-8186-41E9-B0A8-496D403A415E}_68.png&quot;/&gt;&lt;left val=&quot;0&quot;/&gt;&lt;top val=&quot;76&quot;/&gt;&lt;width val=&quot;961&quot;/&gt;&lt;height val=&quot;83&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0&quot;/&gt;&lt;lineCharCount val=&quot;85&quot;/&gt;&lt;lineCharCount val=&quot;11&quot;/&gt;&lt;lineCharCount val=&quot;85&quot;/&gt;&lt;lineCharCount val=&quot;92&quot;/&gt;&lt;lineCharCount val=&quot;53&quot;/&gt;&lt;lineCharCount val=&quot;71&quot;/&gt;&lt;lineCharCount val=&quot;56&quot;/&gt;&lt;lineCharCount val=&quot;82&quot;/&gt;&lt;lineCharCount val=&quot;83&quot;/&gt;&lt;lineCharCount val=&quot;20&quot;/&gt;&lt;lineCharCount val=&quot;80&quot;/&gt;&lt;lineCharCount val=&quot;46&quot;/&gt;&lt;/TableIndex&gt;&lt;/ShapeTextInfo&gt;"/>
  <p:tag name="HTML_SHAPEINFO" val="&lt;ThreeDShapeInfo&gt;&lt;uuid val=&quot;{A7661084-5AB6-42D4-AACB-5DC3AE48E119}&quot;/&gt;&lt;isInvalidForFieldText val=&quot;0&quot;/&gt;&lt;Image&gt;&lt;filename val=&quot;C:\Users\User\AppData\Local\Temp\CP11120245334203Session\CPTrustFolder11120245334203\PPTImport11120245397109\data\asimages\{A7661084-5AB6-42D4-AACB-5DC3AE48E119}_68.png&quot;/&gt;&lt;left val=&quot;42&quot;/&gt;&lt;top val=&quot;199&quot;/&gt;&lt;width val=&quot;912&quot;/&gt;&lt;height val=&quot;432&quot;/&gt;&lt;hasText val=&quot;1&quot;/&gt;&lt;/Image&gt;&lt;/ThreeDShape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117E564-CA4A-4065-9BEC-89A3CABD51ED}&quot;/&gt;&lt;isInvalidForFieldText val=&quot;0&quot;/&gt;&lt;Image&gt;&lt;filename val=&quot;C:\Users\User\AppData\Local\Temp\CP11120245334203Session\CPTrustFolder11120245334203\PPTImport11120245397109\data\asimages\{1117E564-CA4A-4065-9BEC-89A3CABD51ED}_68.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6&quot;/&gt;&lt;lineCharCount val=&quot;28&quot;/&gt;&lt;/TableIndex&gt;&lt;/ShapeTextInfo&gt;"/>
  <p:tag name="HTML_SHAPEINFO" val="&lt;ThreeDShapeInfo&gt;&lt;uuid val=&quot;{377F9F7E-57BC-463D-82D4-8FD767EB343B}&quot;/&gt;&lt;isInvalidForFieldText val=&quot;0&quot;/&gt;&lt;Image&gt;&lt;filename val=&quot;C:\Users\User\AppData\Local\Temp\CP11120245334203Session\CPTrustFolder11120245334203\PPTImport11120245397109\data\asimages\{377F9F7E-57BC-463D-82D4-8FD767EB343B}_4.png&quot;/&gt;&lt;left val=&quot;582&quot;/&gt;&lt;top val=&quot;380&quot;/&gt;&lt;width val=&quot;332&quot;/&gt;&lt;height val=&quot;113&quot;/&gt;&lt;hasText val=&quot;1&quot;/&gt;&lt;/Image&gt;&lt;/ThreeDShape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663530A-E807-456D-8F5E-DBEED7E8401F}&quot;/&gt;&lt;isInvalidForFieldText val=&quot;0&quot;/&gt;&lt;Image&gt;&lt;filename val=&quot;C:\Users\User\AppData\Local\Temp\CP11120245334203Session\CPTrustFolder11120245334203\PPTImport11120245397109\data\asimages\{D663530A-E807-456D-8F5E-DBEED7E8401F}_69.png&quot;/&gt;&lt;left val=&quot;0&quot;/&gt;&lt;top val=&quot;76&quot;/&gt;&lt;width val=&quot;961&quot;/&gt;&lt;height val=&quot;122&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FE1FE4F9-D455-4335-8820-A1C3C447EBDD}&quot;/&gt;&lt;isInvalidForFieldText val=&quot;0&quot;/&gt;&lt;Image&gt;&lt;filename val=&quot;C:\Users\User\AppData\Local\Temp\CP11120245334203Session\CPTrustFolder11120245334203\PPTImport11120245397109\data\asimages\{FE1FE4F9-D455-4335-8820-A1C3C447EBDD}_69.png&quot;/&gt;&lt;left val=&quot;47&quot;/&gt;&lt;top val=&quot;212&quot;/&gt;&lt;width val=&quot;865&quot;/&gt;&lt;height val=&quot;415&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5D3191-E0A9-4854-990C-3A0DD07CD883}&quot;/&gt;&lt;isInvalidForFieldText val=&quot;0&quot;/&gt;&lt;Image&gt;&lt;filename val=&quot;C:\Users\User\AppData\Local\Temp\CP11120245334203Session\CPTrustFolder11120245334203\PPTImport11120245397109\data\asimages\{795D3191-E0A9-4854-990C-3A0DD07CD883}_69.png&quot;/&gt;&lt;left val=&quot;727&quot;/&gt;&lt;top val=&quot;687&quot;/&gt;&lt;width val=&quot;226&quot;/&gt;&lt;height val=&quot;45&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20&quot;/&gt;&lt;lineCharCount val=&quot;13&quot;/&gt;&lt;lineCharCount val=&quot;11&quot;/&gt;&lt;/TableIndex&gt;&lt;/ShapeTextInfo&gt;"/>
  <p:tag name="HTML_SHAPEINFO" val="&lt;ThreeDShapeInfo&gt;&lt;uuid val=&quot;{39394B2C-7B18-443D-AA5B-0FF593938223}&quot;/&gt;&lt;isInvalidForFieldText val=&quot;0&quot;/&gt;&lt;Image&gt;&lt;filename val=&quot;C:\Users\User\AppData\Local\Temp\CP11120245334203Session\CPTrustFolder11120245334203\PPTImport11120245397109\data\asimages\{39394B2C-7B18-443D-AA5B-0FF593938223}_69.png&quot;/&gt;&lt;left val=&quot;40&quot;/&gt;&lt;top val=&quot;268&quot;/&gt;&lt;width val=&quot;229&quot;/&gt;&lt;height val=&quot;204&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4&quot;/&gt;&lt;lineCharCount val=&quot;17&quot;/&gt;&lt;lineCharCount val=&quot;11&quot;/&gt;&lt;lineCharCount val=&quot;16&quot;/&gt;&lt;lineCharCount val=&quot;15&quot;/&gt;&lt;lineCharCount val=&quot;12&quot;/&gt;&lt;/TableIndex&gt;&lt;/ShapeTextInfo&gt;"/>
  <p:tag name="HTML_SHAPEINFO" val="&lt;ThreeDShapeInfo&gt;&lt;uuid val=&quot;{A651A117-9692-40E3-B33A-F69EE040CEA4}&quot;/&gt;&lt;isInvalidForFieldText val=&quot;0&quot;/&gt;&lt;Image&gt;&lt;filename val=&quot;C:\Users\User\AppData\Local\Temp\CP11120245334203Session\CPTrustFolder11120245334203\PPTImport11120245397109\data\asimages\{A651A117-9692-40E3-B33A-F69EE040CEA4}_69.png&quot;/&gt;&lt;left val=&quot;722&quot;/&gt;&lt;top val=&quot;268&quot;/&gt;&lt;width val=&quot;226&quot;/&gt;&lt;height val=&quot;323&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13D6A67E-DBCD-4CB1-92CC-D92672466C2C}&quot;/&gt;&lt;isInvalidForFieldText val=&quot;0&quot;/&gt;&lt;Image&gt;&lt;filename val=&quot;C:\Users\User\AppData\Local\Temp\CP11120245334203Session\CPTrustFolder11120245334203\PPTImport11120245397109\data\asimages\{13D6A67E-DBCD-4CB1-92CC-D92672466C2C}_70.png&quot;/&gt;&lt;left val=&quot;0&quot;/&gt;&lt;top val=&quot;76&quot;/&gt;&lt;width val=&quot;961&quot;/&gt;&lt;height val=&quot;122&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5&quot;/&gt;&lt;lineCharCount val=&quot;1&quot;/&gt;&lt;lineCharCount val=&quot;69&quot;/&gt;&lt;lineCharCount val=&quot;71&quot;/&gt;&lt;lineCharCount val=&quot;52&quot;/&gt;&lt;/TableIndex&gt;&lt;/ShapeTextInfo&gt;"/>
  <p:tag name="HTML_SHAPEINFO" val="&lt;ThreeDShapeInfo&gt;&lt;uuid val=&quot;{4957CA06-4423-49FB-B797-B0342CD4B26B}&quot;/&gt;&lt;isInvalidForFieldText val=&quot;0&quot;/&gt;&lt;Image&gt;&lt;filename val=&quot;C:\Users\User\AppData\Local\Temp\CP11120245334203Session\CPTrustFolder11120245334203\PPTImport11120245397109\data\asimages\{4957CA06-4423-49FB-B797-B0342CD4B26B}_70.png&quot;/&gt;&lt;left val=&quot;40&quot;/&gt;&lt;top val=&quot;212&quot;/&gt;&lt;width val=&quot;871&quot;/&gt;&lt;height val=&quot;415&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770069-B81C-4756-83A0-77861049186C}&quot;/&gt;&lt;isInvalidForFieldText val=&quot;0&quot;/&gt;&lt;Image&gt;&lt;filename val=&quot;C:\Users\User\AppData\Local\Temp\CP11120245334203Session\CPTrustFolder11120245334203\PPTImport11120245397109\data\asimages\{DE770069-B81C-4756-83A0-77861049186C}_70.png&quot;/&gt;&lt;left val=&quot;727&quot;/&gt;&lt;top val=&quot;687&quot;/&gt;&lt;width val=&quot;226&quot;/&gt;&lt;height val=&quot;45&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1&quot;/&gt;&lt;lineCharCount val=&quot;68&quot;/&gt;&lt;lineCharCount val=&quot;60&quot;/&gt;&lt;lineCharCount val=&quot;1&quot;/&gt;&lt;lineCharCount val=&quot;68&quot;/&gt;&lt;lineCharCount val=&quot;73&quot;/&gt;&lt;lineCharCount val=&quot;26&quot;/&gt;&lt;/TableIndex&gt;&lt;/ShapeTextInfo&gt;"/>
  <p:tag name="HTML_SHAPEINFO" val="&lt;ThreeDShapeInfo&gt;&lt;uuid val=&quot;{8287BA98-2AE2-46F4-B8D1-28F8F502A4C0}&quot;/&gt;&lt;isInvalidForFieldText val=&quot;0&quot;/&gt;&lt;Image&gt;&lt;filename val=&quot;C:\Users\User\AppData\Local\Temp\CP11120245334203Session\CPTrustFolder11120245334203\PPTImport11120245397109\data\asimages\{8287BA98-2AE2-46F4-B8D1-28F8F502A4C0}_70.png&quot;/&gt;&lt;left val=&quot;47&quot;/&gt;&lt;top val=&quot;380&quot;/&gt;&lt;width val=&quot;862&quot;/&gt;&lt;height val=&quot;28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9D081722-FDD2-4789-9742-6A567E87F97C}&quot;/&gt;&lt;isInvalidForFieldText val=&quot;0&quot;/&gt;&lt;Image&gt;&lt;filename val=&quot;C:\Users\User\AppData\Local\Temp\CP11120245334203Session\CPTrustFolder11120245334203\PPTImport11120245397109\data\asimages\{9D081722-FDD2-4789-9742-6A567E87F97C}_5.png&quot;/&gt;&lt;left val=&quot;0&quot;/&gt;&lt;top val=&quot;76&quot;/&gt;&lt;width val=&quot;961&quot;/&gt;&lt;height val=&quot;122&quot;/&gt;&lt;hasText val=&quot;1&quot;/&gt;&lt;/Image&gt;&lt;/ThreeDShape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53&quot;/&gt;&lt;lineCharCount val=&quot;65&quot;/&gt;&lt;lineCharCount val=&quot;25&quot;/&gt;&lt;lineCharCount val=&quot;65&quot;/&gt;&lt;lineCharCount val=&quot;14&quot;/&gt;&lt;lineCharCount val=&quot;63&quot;/&gt;&lt;lineCharCount val=&quot;64&quot;/&gt;&lt;lineCharCount val=&quot;39&quot;/&gt;&lt;/TableIndex&gt;&lt;/ShapeTextInfo&gt;"/>
  <p:tag name="HTML_SHAPEINFO" val="&lt;ThreeDShapeInfo&gt;&lt;uuid val=&quot;{C932BE47-D1AE-40E3-8B94-F3D0C1477017}&quot;/&gt;&lt;isInvalidForFieldText val=&quot;0&quot;/&gt;&lt;Image&gt;&lt;filename val=&quot;C:\Users\User\AppData\Local\Temp\CP11120245334203Session\CPTrustFolder11120245334203\PPTImport11120245397109\data\asimages\{C932BE47-D1AE-40E3-8B94-F3D0C1477017}_71.png&quot;/&gt;&lt;left val=&quot;42&quot;/&gt;&lt;top val=&quot;212&quot;/&gt;&lt;width val=&quot;870&quot;/&gt;&lt;height val=&quot;415&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B51DC41-4696-4711-BFB7-C46BFFCDCEF3}&quot;/&gt;&lt;isInvalidForFieldText val=&quot;0&quot;/&gt;&lt;Image&gt;&lt;filename val=&quot;C:\Users\User\AppData\Local\Temp\CP11120245334203Session\CPTrustFolder11120245334203\PPTImport11120245397109\data\asimages\{AB51DC41-4696-4711-BFB7-C46BFFCDCEF3}_71.png&quot;/&gt;&lt;left val=&quot;0&quot;/&gt;&lt;top val=&quot;76&quot;/&gt;&lt;width val=&quot;961&quot;/&gt;&lt;height val=&quot;122&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28EBB1A-373E-4FA7-AA46-14B3B5614E2E}&quot;/&gt;&lt;isInvalidForFieldText val=&quot;0&quot;/&gt;&lt;Image&gt;&lt;filename val=&quot;C:\Users\User\AppData\Local\Temp\CP11120245334203Session\CPTrustFolder11120245334203\PPTImport11120245397109\data\asimages\{828EBB1A-373E-4FA7-AA46-14B3B5614E2E}_71.png&quot;/&gt;&lt;left val=&quot;727&quot;/&gt;&lt;top val=&quot;687&quot;/&gt;&lt;width val=&quot;226&quot;/&gt;&lt;height val=&quot;45&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7&quot;/&gt;&lt;lineCharCount val=&quot;74&quot;/&gt;&lt;lineCharCount val=&quot;61&quot;/&gt;&lt;lineCharCount val=&quot;68&quot;/&gt;&lt;lineCharCount val=&quot;62&quot;/&gt;&lt;lineCharCount val=&quot;40&quot;/&gt;&lt;lineCharCount val=&quot;65&quot;/&gt;&lt;lineCharCount val=&quot;64&quot;/&gt;&lt;lineCharCount val=&quot;15&quot;/&gt;&lt;/TableIndex&gt;&lt;/ShapeTextInfo&gt;"/>
  <p:tag name="HTML_SHAPEINFO" val="&lt;ThreeDShapeInfo&gt;&lt;uuid val=&quot;{BA7733F5-2369-4591-8A79-0F875C77EACC}&quot;/&gt;&lt;isInvalidForFieldText val=&quot;0&quot;/&gt;&lt;Image&gt;&lt;filename val=&quot;C:\Users\User\AppData\Local\Temp\CP11120245334203Session\CPTrustFolder11120245334203\PPTImport11120245397109\data\asimages\{BA7733F5-2369-4591-8A79-0F875C77EACC}_72.png&quot;/&gt;&lt;left val=&quot;42&quot;/&gt;&lt;top val=&quot;212&quot;/&gt;&lt;width val=&quot;879&quot;/&gt;&lt;height val=&quot;415&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62F6EC7-6613-4144-B4A0-BED10C9B0F05}&quot;/&gt;&lt;isInvalidForFieldText val=&quot;0&quot;/&gt;&lt;Image&gt;&lt;filename val=&quot;C:\Users\User\AppData\Local\Temp\CP11120245334203Session\CPTrustFolder11120245334203\PPTImport11120245397109\data\asimages\{A62F6EC7-6613-4144-B4A0-BED10C9B0F05}_72.png&quot;/&gt;&lt;left val=&quot;0&quot;/&gt;&lt;top val=&quot;76&quot;/&gt;&lt;width val=&quot;961&quot;/&gt;&lt;height val=&quot;122&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831CB4D-C74D-42DD-A7AE-B9CAB6CFF6EC}&quot;/&gt;&lt;isInvalidForFieldText val=&quot;0&quot;/&gt;&lt;Image&gt;&lt;filename val=&quot;C:\Users\User\AppData\Local\Temp\CP11120245334203Session\CPTrustFolder11120245334203\PPTImport11120245397109\data\asimages\{D831CB4D-C74D-42DD-A7AE-B9CAB6CFF6EC}_72.png&quot;/&gt;&lt;left val=&quot;727&quot;/&gt;&lt;top val=&quot;687&quot;/&gt;&lt;width val=&quot;226&quot;/&gt;&lt;height val=&quot;45&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E37A5A1F-E4F3-4F3F-A58A-9E7D2CE8CF65}&quot;/&gt;&lt;isInvalidForFieldText val=&quot;0&quot;/&gt;&lt;Image&gt;&lt;filename val=&quot;C:\Users\User\AppData\Local\Temp\CP11120245334203Session\CPTrustFolder11120245334203\PPTImport11120245397109\data\asimages\{E37A5A1F-E4F3-4F3F-A58A-9E7D2CE8CF65}_73.png&quot;/&gt;&lt;left val=&quot;0&quot;/&gt;&lt;top val=&quot;76&quot;/&gt;&lt;width val=&quot;961&quot;/&gt;&lt;height val=&quot;122&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18&quot;/&gt;&lt;/TableIndex&gt;&lt;/ShapeTextInfo&gt;"/>
  <p:tag name="HTML_SHAPEINFO" val="&lt;ThreeDShapeInfo&gt;&lt;uuid val=&quot;{CE83C080-023B-4F9C-AFC0-7BC671EFD29C}&quot;/&gt;&lt;isInvalidForFieldText val=&quot;0&quot;/&gt;&lt;Image&gt;&lt;filename val=&quot;C:\Users\User\AppData\Local\Temp\CP11120245334203Session\CPTrustFolder11120245334203\PPTImport11120245397109\data\asimages\{CE83C080-023B-4F9C-AFC0-7BC671EFD29C}_73.png&quot;/&gt;&lt;left val=&quot;47&quot;/&gt;&lt;top val=&quot;208&quot;/&gt;&lt;width val=&quot;865&quot;/&gt;&lt;height val=&quot;415&quot;/&gt;&lt;hasText val=&quot;1&quot;/&gt;&lt;/Image&gt;&lt;/ThreeDShape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C44C9C-0B6B-4301-B5C8-621602C7418F}&quot;/&gt;&lt;isInvalidForFieldText val=&quot;0&quot;/&gt;&lt;Image&gt;&lt;filename val=&quot;C:\Users\User\AppData\Local\Temp\CP11120245334203Session\CPTrustFolder11120245334203\PPTImport11120245397109\data\asimages\{2EC44C9C-0B6B-4301-B5C8-621602C7418F}_73.png&quot;/&gt;&lt;left val=&quot;727&quot;/&gt;&lt;top val=&quot;687&quot;/&gt;&lt;width val=&quot;226&quot;/&gt;&lt;height val=&quot;45&quot;/&gt;&lt;hasText val=&quot;1&quot;/&gt;&lt;/Image&gt;&lt;/ThreeDShape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7043472F-01D7-4FFC-B2FB-4B43A4DF9903}&quot;/&gt;&lt;isInvalidForFieldText val=&quot;0&quot;/&gt;&lt;Image&gt;&lt;filename val=&quot;C:\Users\User\AppData\Local\Temp\CP11120245334203Session\CPTrustFolder11120245334203\PPTImport11120245397109\data\asimages\{7043472F-01D7-4FFC-B2FB-4B43A4DF9903}_74.png&quot;/&gt;&lt;left val=&quot;0&quot;/&gt;&lt;top val=&quot;76&quot;/&gt;&lt;width val=&quot;961&quot;/&gt;&lt;height val=&quot;8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66&quot;/&gt;&lt;lineCharCount val=&quot;52&quot;/&gt;&lt;lineCharCount val=&quot;41&quot;/&gt;&lt;lineCharCount val=&quot;68&quot;/&gt;&lt;lineCharCount val=&quot;72&quot;/&gt;&lt;lineCharCount val=&quot;70&quot;/&gt;&lt;lineCharCount val=&quot;19&quot;/&gt;&lt;lineCharCount val=&quot;60&quot;/&gt;&lt;lineCharCount val=&quot;13&quot;/&gt;&lt;lineCharCount val=&quot;61&quot;/&gt;&lt;lineCharCount val=&quot;9&quot;/&gt;&lt;/TableIndex&gt;&lt;/ShapeTextInfo&gt;"/>
  <p:tag name="HTML_SHAPEINFO" val="&lt;ThreeDShapeInfo&gt;&lt;uuid val=&quot;{AE91734B-DB4A-49A0-9AE8-A272F0192200}&quot;/&gt;&lt;isInvalidForFieldText val=&quot;0&quot;/&gt;&lt;Image&gt;&lt;filename val=&quot;C:\Users\User\AppData\Local\Temp\CP11120245334203Session\CPTrustFolder11120245334203\PPTImport11120245397109\data\asimages\{AE91734B-DB4A-49A0-9AE8-A272F0192200}_5.png&quot;/&gt;&lt;left val=&quot;42&quot;/&gt;&lt;top val=&quot;212&quot;/&gt;&lt;width val=&quot;873&quot;/&gt;&lt;height val=&quot;441&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8&quot;/&gt;&lt;lineCharCount val=&quot;54&quot;/&gt;&lt;lineCharCount val=&quot;33&quot;/&gt;&lt;/TableIndex&gt;&lt;/ShapeTextInfo&gt;"/>
  <p:tag name="HTML_SHAPEINFO" val="&lt;ThreeDShapeInfo&gt;&lt;uuid val=&quot;{41409C7C-7CB2-4894-B345-DA20E7C0D460}&quot;/&gt;&lt;isInvalidForFieldText val=&quot;0&quot;/&gt;&lt;Image&gt;&lt;filename val=&quot;C:\Users\User\AppData\Local\Temp\CP11120245334203Session\CPTrustFolder11120245334203\PPTImport11120245397109\data\asimages\{41409C7C-7CB2-4894-B345-DA20E7C0D460}_74.png&quot;/&gt;&lt;left val=&quot;28&quot;/&gt;&lt;top val=&quot;157&quot;/&gt;&lt;width val=&quot;466&quot;/&gt;&lt;height val=&quot;92&quot;/&gt;&lt;hasText val=&quot;1&quot;/&gt;&lt;/Image&gt;&lt;/ThreeDShape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5&quot;/&gt;&lt;lineCharCount val=&quot;118&quot;/&gt;&lt;lineCharCount val=&quot;133&quot;/&gt;&lt;lineCharCount val=&quot;29&quot;/&gt;&lt;/TableIndex&gt;&lt;/ShapeTextInfo&gt;"/>
  <p:tag name="HTML_SHAPEINFO" val="&lt;ThreeDShapeInfo&gt;&lt;uuid val=&quot;{9BEE09CA-F6D9-4AD5-A0FA-88104DAC8F7C}&quot;/&gt;&lt;isInvalidForFieldText val=&quot;0&quot;/&gt;&lt;Image&gt;&lt;filename val=&quot;C:\Users\User\AppData\Local\Temp\CP11120245334203Session\CPTrustFolder11120245334203\PPTImport11120245397109\data\asimages\{9BEE09CA-F6D9-4AD5-A0FA-88104DAC8F7C}_74.png&quot;/&gt;&lt;left val=&quot;28&quot;/&gt;&lt;top val=&quot;588&quot;/&gt;&lt;width val=&quot;908&quot;/&gt;&lt;height val=&quot;92&quot;/&gt;&lt;hasText val=&quot;1&quot;/&gt;&lt;/Image&gt;&lt;/ThreeDShape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5FA99EB-2225-4679-9942-631ABEB28D66}&quot;/&gt;&lt;isInvalidForFieldText val=&quot;0&quot;/&gt;&lt;Image&gt;&lt;filename val=&quot;C:\Users\User\AppData\Local\Temp\CP11120245334203Session\CPTrustFolder11120245334203\PPTImport11120245397109\data\asimages\{C5FA99EB-2225-4679-9942-631ABEB28D66}_74.png&quot;/&gt;&lt;left val=&quot;727&quot;/&gt;&lt;top val=&quot;687&quot;/&gt;&lt;width val=&quot;226&quot;/&gt;&lt;height val=&quot;45&quot;/&gt;&lt;hasText val=&quot;1&quot;/&gt;&lt;/Image&gt;&lt;/ThreeDShape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59&quot;/&gt;&lt;lineCharCount val=&quot;59&quot;/&gt;&lt;lineCharCount val=&quot;55&quot;/&gt;&lt;lineCharCount val=&quot;21&quot;/&gt;&lt;lineCharCount val=&quot;50&quot;/&gt;&lt;lineCharCount val=&quot;58&quot;/&gt;&lt;lineCharCount val=&quot;56&quot;/&gt;&lt;lineCharCount val=&quot;10&quot;/&gt;&lt;lineCharCount val=&quot;55&quot;/&gt;&lt;lineCharCount val=&quot;53&quot;/&gt;&lt;lineCharCount val=&quot;61&quot;/&gt;&lt;lineCharCount val=&quot;9&quot;/&gt;&lt;lineCharCount val=&quot;60&quot;/&gt;&lt;lineCharCount val=&quot;46&quot;/&gt;&lt;lineCharCount val=&quot;59&quot;/&gt;&lt;lineCharCount val=&quot;41&quot;/&gt;&lt;/TableIndex&gt;&lt;/ShapeTextInfo&gt;"/>
  <p:tag name="HTML_SHAPEINFO" val="&lt;ThreeDShapeInfo&gt;&lt;uuid val=&quot;{97C9EFD2-A621-439B-ABBC-7D213515F963}&quot;/&gt;&lt;isInvalidForFieldText val=&quot;0&quot;/&gt;&lt;Image&gt;&lt;filename val=&quot;C:\Users\User\AppData\Local\Temp\CP11120245334203Session\CPTrustFolder11120245334203\PPTImport11120245397109\data\asimages\{97C9EFD2-A621-439B-ABBC-7D213515F963}_74.png&quot;/&gt;&lt;left val=&quot;30&quot;/&gt;&lt;top val=&quot;236&quot;/&gt;&lt;width val=&quot;486&quot;/&gt;&lt;height val=&quot;363&quot;/&gt;&lt;hasText val=&quot;1&quot;/&gt;&lt;/Image&gt;&lt;/ThreeDShape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2D8F3E50-054D-40C7-AFA0-A0CF7C580C35}&quot;/&gt;&lt;isInvalidForFieldText val=&quot;0&quot;/&gt;&lt;Image&gt;&lt;filename val=&quot;C:\Users\User\AppData\Local\Temp\CP11120245334203Session\CPTrustFolder11120245334203\PPTImport11120245397109\data\asimages\{2D8F3E50-054D-40C7-AFA0-A0CF7C580C35}_75.png&quot;/&gt;&lt;left val=&quot;0&quot;/&gt;&lt;top val=&quot;76&quot;/&gt;&lt;width val=&quot;961&quot;/&gt;&lt;height val=&quot;122&quot;/&gt;&lt;hasText val=&quot;1&quot;/&gt;&lt;/Image&gt;&lt;/ThreeDShape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42&quot;/&gt;&lt;lineCharCount val=&quot;9&quot;/&gt;&lt;lineCharCount val=&quot;1&quot;/&gt;&lt;lineCharCount val=&quot;46&quot;/&gt;&lt;lineCharCount val=&quot;49&quot;/&gt;&lt;lineCharCount val=&quot;47&quot;/&gt;&lt;lineCharCount val=&quot;17&quot;/&gt;&lt;lineCharCount val=&quot;1&quot;/&gt;&lt;lineCharCount val=&quot;47&quot;/&gt;&lt;lineCharCount val=&quot;23&quot;/&gt;&lt;/TableIndex&gt;&lt;/ShapeTextInfo&gt;"/>
  <p:tag name="HTML_SHAPEINFO" val="&lt;ThreeDShapeInfo&gt;&lt;uuid val=&quot;{9A1E84C1-7539-4E45-97D1-B87B4B5DBB47}&quot;/&gt;&lt;isInvalidForFieldText val=&quot;0&quot;/&gt;&lt;Image&gt;&lt;filename val=&quot;C:\Users\User\AppData\Local\Temp\CP11120245334203Session\CPTrustFolder11120245334203\PPTImport11120245397109\data\asimages\{9A1E84C1-7539-4E45-97D1-B87B4B5DBB47}_75.png&quot;/&gt;&lt;left val=&quot;44&quot;/&gt;&lt;top val=&quot;213&quot;/&gt;&lt;width val=&quot;477&quot;/&gt;&lt;height val=&quot;414&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02EE784-ED7C-427C-BC91-715F8B269285}&quot;/&gt;&lt;isInvalidForFieldText val=&quot;0&quot;/&gt;&lt;Image&gt;&lt;filename val=&quot;C:\Users\User\AppData\Local\Temp\CP11120245334203Session\CPTrustFolder11120245334203\PPTImport11120245397109\data\asimages\{902EE784-ED7C-427C-BC91-715F8B269285}_75.png&quot;/&gt;&lt;left val=&quot;727&quot;/&gt;&lt;top val=&quot;687&quot;/&gt;&lt;width val=&quot;226&quot;/&gt;&lt;height val=&quot;45&quot;/&gt;&lt;hasText val=&quot;1&quot;/&gt;&lt;/Image&gt;&lt;/ThreeDShape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7&quot;/&gt;&lt;lineCharCount val=&quot;39&quot;/&gt;&lt;/TableIndex&gt;&lt;/ShapeTextInfo&gt;"/>
  <p:tag name="HTML_SHAPEINFO" val="&lt;ThreeDShapeInfo&gt;&lt;uuid val=&quot;{3872BADC-4CEF-47E5-B412-E715F6A80074}&quot;/&gt;&lt;isInvalidForFieldText val=&quot;0&quot;/&gt;&lt;Image&gt;&lt;filename val=&quot;C:\Users\User\AppData\Local\Temp\CP11120245334203Session\CPTrustFolder11120245334203\PPTImport11120245397109\data\asimages\{3872BADC-4CEF-47E5-B412-E715F6A80074}_75.png&quot;/&gt;&lt;left val=&quot;42&quot;/&gt;&lt;top val=&quot;588&quot;/&gt;&lt;width val=&quot;884&quot;/&gt;&lt;height val=&quot;75&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93A954A4-40ED-416C-BD62-99EA8E99DD06}&quot;/&gt;&lt;isInvalidForFieldText val=&quot;0&quot;/&gt;&lt;Image&gt;&lt;filename val=&quot;C:\Users\User\AppData\Local\Temp\CP11120245334203Session\CPTrustFolder11120245334203\PPTImport11120245397109\data\asimages\{93A954A4-40ED-416C-BD62-99EA8E99DD06}_76.png&quot;/&gt;&lt;left val=&quot;0&quot;/&gt;&lt;top val=&quot;76&quot;/&gt;&lt;width val=&quot;961&quot;/&gt;&lt;height val=&quot;80&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7&quot;/&gt;&lt;lineCharCount val=&quot;58&quot;/&gt;&lt;lineCharCount val=&quot;55&quot;/&gt;&lt;lineCharCount val=&quot;40&quot;/&gt;&lt;/TableIndex&gt;&lt;/ShapeTextInfo&gt;"/>
  <p:tag name="HTML_SHAPEINFO" val="&lt;ThreeDShapeInfo&gt;&lt;uuid val=&quot;{8FABAB62-B745-4D94-A790-43D5D09D71E6}&quot;/&gt;&lt;isInvalidForFieldText val=&quot;0&quot;/&gt;&lt;Image&gt;&lt;filename val=&quot;C:\Users\User\AppData\Local\Temp\CP11120245334203Session\CPTrustFolder11120245334203\PPTImport11120245397109\data\asimages\{8FABAB62-B745-4D94-A790-43D5D09D71E6}_76.png&quot;/&gt;&lt;left val=&quot;23&quot;/&gt;&lt;top val=&quot;172&quot;/&gt;&lt;width val=&quot;481&quot;/&gt;&lt;height val=&quot;11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34C9F89-4F7E-47AF-B101-F637BE877290}&quot;/&gt;&lt;isInvalidForFieldText val=&quot;0&quot;/&gt;&lt;Image&gt;&lt;filename val=&quot;C:\Users\User\AppData\Local\Temp\CP11120245334203Session\CPTrustFolder11120245334203\PPTImport11120245397109\data\asimages\{534C9F89-4F7E-47AF-B101-F637BE877290}_5.png&quot;/&gt;&lt;left val=&quot;727&quot;/&gt;&lt;top val=&quot;687&quot;/&gt;&lt;width val=&quot;226&quot;/&gt;&lt;height val=&quot;45&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51&quot;/&gt;&lt;lineCharCount val=&quot;26&quot;/&gt;&lt;/TableIndex&gt;&lt;/ShapeTextInfo&gt;"/>
  <p:tag name="HTML_SHAPEINFO" val="&lt;ThreeDShapeInfo&gt;&lt;uuid val=&quot;{6F2D4C02-5CD4-4864-8B0B-28FD00371BE9}&quot;/&gt;&lt;isInvalidForFieldText val=&quot;0&quot;/&gt;&lt;Image&gt;&lt;filename val=&quot;C:\Users\User\AppData\Local\Temp\CP11120245334203Session\CPTrustFolder11120245334203\PPTImport11120245397109\data\asimages\{6F2D4C02-5CD4-4864-8B0B-28FD00371BE9}_76.png&quot;/&gt;&lt;left val=&quot;499&quot;/&gt;&lt;top val=&quot;544&quot;/&gt;&lt;width val=&quot;431&quot;/&gt;&lt;height val=&quot;87&quot;/&gt;&lt;hasText val=&quot;1&quot;/&gt;&lt;/Image&gt;&lt;/ThreeDShape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065069-7107-4BB8-BB53-57BB52F22CC5}&quot;/&gt;&lt;isInvalidForFieldText val=&quot;0&quot;/&gt;&lt;Image&gt;&lt;filename val=&quot;C:\Users\User\AppData\Local\Temp\CP11120245334203Session\CPTrustFolder11120245334203\PPTImport11120245397109\data\asimages\{41065069-7107-4BB8-BB53-57BB52F22CC5}_76.png&quot;/&gt;&lt;left val=&quot;727&quot;/&gt;&lt;top val=&quot;687&quot;/&gt;&lt;width val=&quot;226&quot;/&gt;&lt;height val=&quot;45&quot;/&gt;&lt;hasText val=&quot;1&quot;/&gt;&lt;/Image&gt;&lt;/ThreeDShape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6&quot;/&gt;&lt;lineCharCount val=&quot;44&quot;/&gt;&lt;lineCharCount val=&quot;43&quot;/&gt;&lt;lineCharCount val=&quot;46&quot;/&gt;&lt;lineCharCount val=&quot;42&quot;/&gt;&lt;lineCharCount val=&quot;45&quot;/&gt;&lt;lineCharCount val=&quot;44&quot;/&gt;&lt;lineCharCount val=&quot;40&quot;/&gt;&lt;lineCharCount val=&quot;46&quot;/&gt;&lt;lineCharCount val=&quot;12&quot;/&gt;&lt;lineCharCount val=&quot;42&quot;/&gt;&lt;lineCharCount val=&quot;48&quot;/&gt;&lt;lineCharCount val=&quot;42&quot;/&gt;&lt;lineCharCount val=&quot;43&quot;/&gt;&lt;lineCharCount val=&quot;21&quot;/&gt;&lt;/TableIndex&gt;&lt;/ShapeTextInfo&gt;"/>
  <p:tag name="HTML_SHAPEINFO" val="&lt;ThreeDShapeInfo&gt;&lt;uuid val=&quot;{109EEDA5-BEFD-4204-9BFB-2B145EC68A11}&quot;/&gt;&lt;isInvalidForFieldText val=&quot;0&quot;/&gt;&lt;Image&gt;&lt;filename val=&quot;C:\Users\User\AppData\Local\Temp\CP11120245334203Session\CPTrustFolder11120245334203\PPTImport11120245397109\data\asimages\{109EEDA5-BEFD-4204-9BFB-2B145EC68A11}_76.png&quot;/&gt;&lt;left val=&quot;27&quot;/&gt;&lt;top val=&quot;269&quot;/&gt;&lt;width val=&quot;433&quot;/&gt;&lt;height val=&quot;357&quot;/&gt;&lt;hasText val=&quot;1&quot;/&gt;&lt;/Image&gt;&lt;/ThreeDShape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25&quot;/&gt;&lt;/TableIndex&gt;&lt;/ShapeTextInfo&gt;"/>
  <p:tag name="HTML_SHAPEINFO" val="&lt;ThreeDShapeInfo&gt;&lt;uuid val=&quot;{0267A1A8-0C10-4971-93D1-EF2E6837D0E2}&quot;/&gt;&lt;isInvalidForFieldText val=&quot;0&quot;/&gt;&lt;Image&gt;&lt;filename val=&quot;C:\Users\User\AppData\Local\Temp\CP11120245334203Session\CPTrustFolder11120245334203\PPTImport11120245397109\data\asimages\{0267A1A8-0C10-4971-93D1-EF2E6837D0E2}_76.png&quot;/&gt;&lt;left val=&quot;25&quot;/&gt;&lt;top val=&quot;617&quot;/&gt;&lt;width val=&quot;471&quot;/&gt;&lt;height val=&quot;63&quot;/&gt;&lt;hasText val=&quot;1&quot;/&gt;&lt;/Image&gt;&lt;/ThreeDShape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2&quot;/&gt;&lt;lineCharCount val=&quot;41&quot;/&gt;&lt;lineCharCount val=&quot;41&quot;/&gt;&lt;lineCharCount val=&quot;43&quot;/&gt;&lt;lineCharCount val=&quot;41&quot;/&gt;&lt;/TableIndex&gt;&lt;/ShapeTextInfo&gt;"/>
  <p:tag name="HTML_SHAPEINFO" val="&lt;ThreeDShapeInfo&gt;&lt;uuid val=&quot;{CBE877EB-173D-42F4-A4A4-42880C45EDE8}&quot;/&gt;&lt;isInvalidForFieldText val=&quot;0&quot;/&gt;&lt;Image&gt;&lt;filename val=&quot;C:\Users\User\AppData\Local\Temp\CP11120245334203Session\CPTrustFolder11120245334203\PPTImport11120245397109\data\asimages\{CBE877EB-173D-42F4-A4A4-42880C45EDE8}_77.png&quot;/&gt;&lt;left val=&quot;43&quot;/&gt;&lt;top val=&quot;202&quot;/&gt;&lt;width val=&quot;460&quot;/&gt;&lt;height val=&quot;191&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39&quot;/&gt;&lt;/TableIndex&gt;&lt;/ShapeTextInfo&gt;"/>
  <p:tag name="HTML_SHAPEINFO" val="&lt;ThreeDShapeInfo&gt;&lt;uuid val=&quot;{49E9C3FB-A4E7-487C-A8A5-D792D7A5DBBC}&quot;/&gt;&lt;isInvalidForFieldText val=&quot;0&quot;/&gt;&lt;Image&gt;&lt;filename val=&quot;C:\Users\User\AppData\Local\Temp\CP11120245334203Session\CPTrustFolder11120245334203\PPTImport11120245397109\data\asimages\{49E9C3FB-A4E7-487C-A8A5-D792D7A5DBBC}_77.png&quot;/&gt;&lt;left val=&quot;477&quot;/&gt;&lt;top val=&quot;514&quot;/&gt;&lt;width val=&quot;453&quot;/&gt;&lt;height val=&quot;75&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C97C9B63-8E71-4E2B-8CBB-AA2F115CB759}&quot;/&gt;&lt;isInvalidForFieldText val=&quot;0&quot;/&gt;&lt;Image&gt;&lt;filename val=&quot;C:\Users\User\AppData\Local\Temp\CP11120245334203Session\CPTrustFolder11120245334203\PPTImport11120245397109\data\asimages\{C97C9B63-8E71-4E2B-8CBB-AA2F115CB759}_77.png&quot;/&gt;&lt;left val=&quot;0&quot;/&gt;&lt;top val=&quot;76&quot;/&gt;&lt;width val=&quot;961&quot;/&gt;&lt;height val=&quot;80&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59A1AA-A8E8-4A6A-B113-79E03D161E56}&quot;/&gt;&lt;isInvalidForFieldText val=&quot;0&quot;/&gt;&lt;Image&gt;&lt;filename val=&quot;C:\Users\User\AppData\Local\Temp\CP11120245334203Session\CPTrustFolder11120245334203\PPTImport11120245397109\data\asimages\{EE59A1AA-A8E8-4A6A-B113-79E03D161E56}_77.png&quot;/&gt;&lt;left val=&quot;727&quot;/&gt;&lt;top val=&quot;687&quot;/&gt;&lt;width val=&quot;226&quot;/&gt;&lt;height val=&quot;45&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C631036A-436D-416B-8B2D-8E8D715180FD}&quot;/&gt;&lt;isInvalidForFieldText val=&quot;0&quot;/&gt;&lt;Image&gt;&lt;filename val=&quot;C:\Users\User\AppData\Local\Temp\CP11120245334203Session\CPTrustFolder11120245334203\PPTImport11120245397109\data\asimages\{C631036A-436D-416B-8B2D-8E8D715180FD}_78.png&quot;/&gt;&lt;left val=&quot;0&quot;/&gt;&lt;top val=&quot;76&quot;/&gt;&lt;width val=&quot;961&quot;/&gt;&lt;height val=&quot;80&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30&quot;/&gt;&lt;lineCharCount val=&quot;14&quot;/&gt;&lt;/TableIndex&gt;&lt;/ShapeTextInfo&gt;"/>
  <p:tag name="HTML_SHAPEINFO" val="&lt;ThreeDShapeInfo&gt;&lt;uuid val=&quot;{A876ECF0-5F31-48C8-A82F-00741AA5D511}&quot;/&gt;&lt;isInvalidForFieldText val=&quot;0&quot;/&gt;&lt;Image&gt;&lt;filename val=&quot;C:\Users\User\AppData\Local\Temp\CP11120245334203Session\CPTrustFolder11120245334203\PPTImport11120245397109\data\asimages\{A876ECF0-5F31-48C8-A82F-00741AA5D511}_78.png&quot;/&gt;&lt;left val=&quot;40&quot;/&gt;&lt;top val=&quot;217&quot;/&gt;&lt;width val=&quot;402&quot;/&gt;&lt;height val=&quot;143&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253D1CC-03D0-4252-A923-2D6598DD9CDD}&quot;/&gt;&lt;isInvalidForFieldText val=&quot;0&quot;/&gt;&lt;Image&gt;&lt;filename val=&quot;C:\Users\User\AppData\Local\Temp\CP11120245334203Session\CPTrustFolder11120245334203\PPTImport11120245397109\data\asimages\{6253D1CC-03D0-4252-A923-2D6598DD9CDD}_6.png&quot;/&gt;&lt;left val=&quot;0&quot;/&gt;&lt;top val=&quot;76&quot;/&gt;&lt;width val=&quot;961&quot;/&gt;&lt;height val=&quot;122&quot;/&gt;&lt;hasText val=&quot;1&quot;/&gt;&lt;/Image&gt;&lt;/ThreeDShape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9&quot;/&gt;&lt;lineCharCount val=&quot;32&quot;/&gt;&lt;lineCharCount val=&quot;38&quot;/&gt;&lt;/TableIndex&gt;&lt;/ShapeTextInfo&gt;"/>
  <p:tag name="HTML_SHAPEINFO" val="&lt;ThreeDShapeInfo&gt;&lt;uuid val=&quot;{710BEAEA-5018-4A65-BD88-3E4502A29171}&quot;/&gt;&lt;isInvalidForFieldText val=&quot;0&quot;/&gt;&lt;Image&gt;&lt;filename val=&quot;C:\Users\User\AppData\Local\Temp\CP11120245334203Session\CPTrustFolder11120245334203\PPTImport11120245397109\data\asimages\{710BEAEA-5018-4A65-BD88-3E4502A29171}_78.png&quot;/&gt;&lt;left val=&quot;459&quot;/&gt;&lt;top val=&quot;495&quot;/&gt;&lt;width val=&quot;463&quot;/&gt;&lt;height val=&quot;113&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561E3D-8BB3-40D2-AC9D-B32B6F57DB24}&quot;/&gt;&lt;isInvalidForFieldText val=&quot;0&quot;/&gt;&lt;Image&gt;&lt;filename val=&quot;C:\Users\User\AppData\Local\Temp\CP11120245334203Session\CPTrustFolder11120245334203\PPTImport11120245397109\data\asimages\{A6561E3D-8BB3-40D2-AC9D-B32B6F57DB24}_78.png&quot;/&gt;&lt;left val=&quot;727&quot;/&gt;&lt;top val=&quot;687&quot;/&gt;&lt;width val=&quot;226&quot;/&gt;&lt;height val=&quot;45&quot;/&gt;&lt;hasText val=&quot;1&quot;/&gt;&lt;/Image&gt;&lt;/ThreeDShape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D48E9F81-F1A8-4CBC-95A4-EB59709FF19D}&quot;/&gt;&lt;isInvalidForFieldText val=&quot;0&quot;/&gt;&lt;Image&gt;&lt;filename val=&quot;C:\Users\User\AppData\Local\Temp\CP11120245334203Session\CPTrustFolder11120245334203\PPTImport11120245397109\data\asimages\{D48E9F81-F1A8-4CBC-95A4-EB59709FF19D}_79.png&quot;/&gt;&lt;left val=&quot;0&quot;/&gt;&lt;top val=&quot;76&quot;/&gt;&lt;width val=&quot;961&quot;/&gt;&lt;height val=&quot;83&quot;/&gt;&lt;hasText val=&quot;1&quot;/&gt;&lt;/Image&gt;&lt;/ThreeDShape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0&quot;/&gt;&lt;lineCharCount val=&quot;37&quot;/&gt;&lt;lineCharCount val=&quot;35&quot;/&gt;&lt;lineCharCount val=&quot;38&quot;/&gt;&lt;lineCharCount val=&quot;41&quot;/&gt;&lt;lineCharCount val=&quot;40&quot;/&gt;&lt;lineCharCount val=&quot;36&quot;/&gt;&lt;lineCharCount val=&quot;1&quot;/&gt;&lt;lineCharCount val=&quot;41&quot;/&gt;&lt;lineCharCount val=&quot;42&quot;/&gt;&lt;lineCharCount val=&quot;34&quot;/&gt;&lt;lineCharCount val=&quot;42&quot;/&gt;&lt;lineCharCount val=&quot;15&quot;/&gt;&lt;lineCharCount val=&quot;1&quot;/&gt;&lt;lineCharCount val=&quot;30&quot;/&gt;&lt;/TableIndex&gt;&lt;/ShapeTextInfo&gt;"/>
  <p:tag name="HTML_SHAPEINFO" val="&lt;ThreeDShapeInfo&gt;&lt;uuid val=&quot;{CFFEE805-1044-48C7-8161-F065C3B3E060}&quot;/&gt;&lt;isInvalidForFieldText val=&quot;0&quot;/&gt;&lt;Image&gt;&lt;filename val=&quot;C:\Users\User\AppData\Local\Temp\CP11120245334203Session\CPTrustFolder11120245334203\PPTImport11120245397109\data\asimages\{CFFEE805-1044-48C7-8161-F065C3B3E060}_79.png&quot;/&gt;&lt;left val=&quot;41&quot;/&gt;&lt;top val=&quot;173&quot;/&gt;&lt;width val=&quot;458&quot;/&gt;&lt;height val=&quot;489&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7DE5BE1-1789-4AF6-B0F8-730C482B296A}&quot;/&gt;&lt;isInvalidForFieldText val=&quot;0&quot;/&gt;&lt;Image&gt;&lt;filename val=&quot;C:\Users\User\AppData\Local\Temp\CP11120245334203Session\CPTrustFolder11120245334203\PPTImport11120245397109\data\asimages\{37DE5BE1-1789-4AF6-B0F8-730C482B296A}_79.png&quot;/&gt;&lt;left val=&quot;727&quot;/&gt;&lt;top val=&quot;687&quot;/&gt;&lt;width val=&quot;226&quot;/&gt;&lt;height val=&quot;45&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C6578FDA-55D3-446D-B469-A4DB4381AE95}&quot;/&gt;&lt;isInvalidForFieldText val=&quot;0&quot;/&gt;&lt;Image&gt;&lt;filename val=&quot;C:\Users\User\AppData\Local\Temp\CP11120245334203Session\CPTrustFolder11120245334203\PPTImport11120245397109\data\asimages\{C6578FDA-55D3-446D-B469-A4DB4381AE95}_80.png&quot;/&gt;&lt;left val=&quot;0&quot;/&gt;&lt;top val=&quot;76&quot;/&gt;&lt;width val=&quot;961&quot;/&gt;&lt;height val=&quot;80&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3&quot;/&gt;&lt;lineCharCount val=&quot;14&quot;/&gt;&lt;lineCharCount val=&quot;23&quot;/&gt;&lt;lineCharCount val=&quot;22&quot;/&gt;&lt;lineCharCount val=&quot;1&quot;/&gt;&lt;lineCharCount val=&quot;25&quot;/&gt;&lt;lineCharCount val=&quot;19&quot;/&gt;&lt;lineCharCount val=&quot;1&quot;/&gt;&lt;lineCharCount val=&quot;22&quot;/&gt;&lt;lineCharCount val=&quot;10&quot;/&gt;&lt;lineCharCount val=&quot;17&quot;/&gt;&lt;lineCharCount val=&quot;18&quot;/&gt;&lt;lineCharCount val=&quot;7&quot;/&gt;&lt;/TableIndex&gt;&lt;/ShapeTextInfo&gt;"/>
  <p:tag name="HTML_SHAPEINFO" val="&lt;ThreeDShapeInfo&gt;&lt;uuid val=&quot;{FD256901-39FD-4B55-A6DC-C9FE8B84FC8F}&quot;/&gt;&lt;isInvalidForFieldText val=&quot;0&quot;/&gt;&lt;Image&gt;&lt;filename val=&quot;C:\Users\User\AppData\Local\Temp\CP11120245334203Session\CPTrustFolder11120245334203\PPTImport11120245397109\data\asimages\{FD256901-39FD-4B55-A6DC-C9FE8B84FC8F}_80.png&quot;/&gt;&lt;left val=&quot;39&quot;/&gt;&lt;top val=&quot;190&quot;/&gt;&lt;width val=&quot;290&quot;/&gt;&lt;height val=&quot;473&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8178F6F-1DCC-43A2-A86E-04DB3758CFD0}&quot;/&gt;&lt;isInvalidForFieldText val=&quot;0&quot;/&gt;&lt;Image&gt;&lt;filename val=&quot;C:\Users\User\AppData\Local\Temp\CP11120245334203Session\CPTrustFolder11120245334203\PPTImport11120245397109\data\asimages\{38178F6F-1DCC-43A2-A86E-04DB3758CFD0}_80.png&quot;/&gt;&lt;left val=&quot;727&quot;/&gt;&lt;top val=&quot;687&quot;/&gt;&lt;width val=&quot;226&quot;/&gt;&lt;height val=&quot;45&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782866CF-925C-4D83-AB1D-2EA7CC175E58}&quot;/&gt;&lt;isInvalidForFieldText val=&quot;0&quot;/&gt;&lt;Image&gt;&lt;filename val=&quot;C:\Users\User\AppData\Local\Temp\CP11120245334203Session\CPTrustFolder11120245334203\PPTImport11120245397109\data\asimages\{782866CF-925C-4D83-AB1D-2EA7CC175E58}_81.png&quot;/&gt;&lt;left val=&quot;0&quot;/&gt;&lt;top val=&quot;76&quot;/&gt;&lt;width val=&quot;961&quot;/&gt;&lt;height val=&quot;80&quot;/&gt;&lt;hasText val=&quot;1&quot;/&gt;&lt;/Image&gt;&lt;/ThreeDShape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4&quot;/&gt;&lt;lineCharCount val=&quot;40&quot;/&gt;&lt;lineCharCount val=&quot;46&quot;/&gt;&lt;lineCharCount val=&quot;42&quot;/&gt;&lt;lineCharCount val=&quot;39&quot;/&gt;&lt;lineCharCount val=&quot;44&quot;/&gt;&lt;lineCharCount val=&quot;47&quot;/&gt;&lt;lineCharCount val=&quot;1&quot;/&gt;&lt;lineCharCount val=&quot;46&quot;/&gt;&lt;lineCharCount val=&quot;40&quot;/&gt;&lt;lineCharCount val=&quot;42&quot;/&gt;&lt;lineCharCount val=&quot;13&quot;/&gt;&lt;/TableIndex&gt;&lt;/ShapeTextInfo&gt;"/>
  <p:tag name="HTML_SHAPEINFO" val="&lt;ThreeDShapeInfo&gt;&lt;uuid val=&quot;{6778E3DF-9014-42E5-A457-A5B15D8E23CB}&quot;/&gt;&lt;isInvalidForFieldText val=&quot;0&quot;/&gt;&lt;Image&gt;&lt;filename val=&quot;C:\Users\User\AppData\Local\Temp\CP11120245334203Session\CPTrustFolder11120245334203\PPTImport11120245397109\data\asimages\{6778E3DF-9014-42E5-A457-A5B15D8E23CB}_81.png&quot;/&gt;&lt;left val=&quot;40&quot;/&gt;&lt;top val=&quot;201&quot;/&gt;&lt;width val=&quot;572&quot;/&gt;&lt;height val=&quot;45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22DBC78C-BE0F-4D47-A3D6-B6B7F0128740}&quot;/&gt;&lt;isInvalidForFieldText val=&quot;0&quot;/&gt;&lt;Image&gt;&lt;filename val=&quot;C:\Users\User\AppData\Local\Temp\CP11120245334203Session\CPTrustFolder11120245334203\PPTImport11120245397109\data\asimages\{22DBC78C-BE0F-4D47-A3D6-B6B7F0128740}_6.png&quot;/&gt;&lt;left val=&quot;47&quot;/&gt;&lt;top val=&quot;212&quot;/&gt;&lt;width val=&quot;865&quot;/&gt;&lt;height val=&quot;415&quot;/&gt;&lt;hasText val=&quot;1&quot;/&gt;&lt;/Image&gt;&lt;/ThreeDShape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B27AFAC-84BD-423A-BD61-695CA72DB3C4}&quot;/&gt;&lt;isInvalidForFieldText val=&quot;0&quot;/&gt;&lt;Image&gt;&lt;filename val=&quot;C:\Users\User\AppData\Local\Temp\CP11120245334203Session\CPTrustFolder11120245334203\PPTImport11120245397109\data\asimages\{3B27AFAC-84BD-423A-BD61-695CA72DB3C4}_81.png&quot;/&gt;&lt;left val=&quot;727&quot;/&gt;&lt;top val=&quot;687&quot;/&gt;&lt;width val=&quot;226&quot;/&gt;&lt;height val=&quot;45&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23D2D114-8F3A-408F-A619-6F1E59ED5929}&quot;/&gt;&lt;isInvalidForFieldText val=&quot;0&quot;/&gt;&lt;Image&gt;&lt;filename val=&quot;C:\Users\User\AppData\Local\Temp\CP11120245334203Session\CPTrustFolder11120245334203\PPTImport11120245397109\data\asimages\{23D2D114-8F3A-408F-A619-6F1E59ED5929}_82.png&quot;/&gt;&lt;left val=&quot;0&quot;/&gt;&lt;top val=&quot;76&quot;/&gt;&lt;width val=&quot;961&quot;/&gt;&lt;height val=&quot;80&quot;/&gt;&lt;hasText val=&quot;1&quot;/&gt;&lt;/Image&gt;&lt;/ThreeDShape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83&quot;/&gt;&lt;lineCharCount val=&quot;78&quot;/&gt;&lt;lineCharCount val=&quot;69&quot;/&gt;&lt;lineCharCount val=&quot;77&quot;/&gt;&lt;lineCharCount val=&quot;83&quot;/&gt;&lt;lineCharCount val=&quot;39&quot;/&gt;&lt;lineCharCount val=&quot;80&quot;/&gt;&lt;lineCharCount val=&quot;80&quot;/&gt;&lt;lineCharCount val=&quot;78&quot;/&gt;&lt;lineCharCount val=&quot;20&quot;/&gt;&lt;lineCharCount val=&quot;76&quot;/&gt;&lt;lineCharCount val=&quot;5&quot;/&gt;&lt;lineCharCount val=&quot;76&quot;/&gt;&lt;lineCharCount val=&quot;78&quot;/&gt;&lt;/TableIndex&gt;&lt;/ShapeTextInfo&gt;"/>
  <p:tag name="HTML_SHAPEINFO" val="&lt;ThreeDShapeInfo&gt;&lt;uuid val=&quot;{E5D536E5-0962-4B1D-8602-0D41399D60BB}&quot;/&gt;&lt;isInvalidForFieldText val=&quot;0&quot;/&gt;&lt;Image&gt;&lt;filename val=&quot;C:\Users\User\AppData\Local\Temp\CP11120245334203Session\CPTrustFolder11120245334203\PPTImport11120245397109\data\asimages\{E5D536E5-0962-4B1D-8602-0D41399D60BB}_82.png&quot;/&gt;&lt;left val=&quot;43&quot;/&gt;&lt;top val=&quot;202&quot;/&gt;&lt;width val=&quot;882&quot;/&gt;&lt;height val=&quot;462&quot;/&gt;&lt;hasText val=&quot;1&quot;/&gt;&lt;/Image&gt;&lt;/ThreeDShape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E10A4EB-D627-4E6D-B194-2D52220EA064}&quot;/&gt;&lt;isInvalidForFieldText val=&quot;0&quot;/&gt;&lt;Image&gt;&lt;filename val=&quot;C:\Users\User\AppData\Local\Temp\CP11120245334203Session\CPTrustFolder11120245334203\PPTImport11120245397109\data\asimages\{7E10A4EB-D627-4E6D-B194-2D52220EA064}_82.png&quot;/&gt;&lt;left val=&quot;727&quot;/&gt;&lt;top val=&quot;687&quot;/&gt;&lt;width val=&quot;226&quot;/&gt;&lt;height val=&quot;45&quot;/&gt;&lt;hasText val=&quot;1&quot;/&gt;&lt;/Image&gt;&lt;/ThreeDShape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0B834836-F41D-4A0C-B367-2F9F044A0D3E}&quot;/&gt;&lt;isInvalidForFieldText val=&quot;0&quot;/&gt;&lt;Image&gt;&lt;filename val=&quot;C:\Users\User\AppData\Local\Temp\CP11120245334203Session\CPTrustFolder11120245334203\PPTImport11120245397109\data\asimages\{0B834836-F41D-4A0C-B367-2F9F044A0D3E}_83.png&quot;/&gt;&lt;left val=&quot;0&quot;/&gt;&lt;top val=&quot;76&quot;/&gt;&lt;width val=&quot;961&quot;/&gt;&lt;height val=&quot;80&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9&quot;/&gt;&lt;lineCharCount val=&quot;37&quot;/&gt;&lt;lineCharCount val=&quot;1&quot;/&gt;&lt;lineCharCount val=&quot;52&quot;/&gt;&lt;lineCharCount val=&quot;48&quot;/&gt;&lt;lineCharCount val=&quot;57&quot;/&gt;&lt;lineCharCount val=&quot;49&quot;/&gt;&lt;lineCharCount val=&quot;58&quot;/&gt;&lt;lineCharCount val=&quot;45&quot;/&gt;&lt;/TableIndex&gt;&lt;/ShapeTextInfo&gt;"/>
  <p:tag name="HTML_SHAPEINFO" val="&lt;ThreeDShapeInfo&gt;&lt;uuid val=&quot;{B1BE6E60-9D42-4B91-983E-21B59F5BD2EE}&quot;/&gt;&lt;isInvalidForFieldText val=&quot;0&quot;/&gt;&lt;Image&gt;&lt;filename val=&quot;C:\Users\User\AppData\Local\Temp\CP11120245334203Session\CPTrustFolder11120245334203\PPTImport11120245397109\data\asimages\{B1BE6E60-9D42-4B91-983E-21B59F5BD2EE}_83.png&quot;/&gt;&lt;left val=&quot;45&quot;/&gt;&lt;top val=&quot;174&quot;/&gt;&lt;width val=&quot;478&quot;/&gt;&lt;height val=&quot;327&quot;/&gt;&lt;hasText val=&quot;1&quot;/&gt;&lt;/Image&gt;&lt;/ThreeDShape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D827BCC-E480-4FE5-B8E9-6CF851598E09}&quot;/&gt;&lt;isInvalidForFieldText val=&quot;0&quot;/&gt;&lt;Image&gt;&lt;filename val=&quot;C:\Users\User\AppData\Local\Temp\CP11120245334203Session\CPTrustFolder11120245334203\PPTImport11120245397109\data\asimages\{0D827BCC-E480-4FE5-B8E9-6CF851598E09}_83.png&quot;/&gt;&lt;left val=&quot;727&quot;/&gt;&lt;top val=&quot;687&quot;/&gt;&lt;width val=&quot;226&quot;/&gt;&lt;height val=&quot;45&quot;/&gt;&lt;hasText val=&quot;1&quot;/&gt;&lt;/Image&gt;&lt;/ThreeDShape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FD84D2DC-076B-484B-9356-42F6D0481D0B}&quot;/&gt;&lt;isInvalidForFieldText val=&quot;0&quot;/&gt;&lt;Image&gt;&lt;filename val=&quot;C:\Users\User\AppData\Local\Temp\CP11120245334203Session\CPTrustFolder11120245334203\PPTImport11120245397109\data\asimages\{FD84D2DC-076B-484B-9356-42F6D0481D0B}_84.png&quot;/&gt;&lt;left val=&quot;0&quot;/&gt;&lt;top val=&quot;76&quot;/&gt;&lt;width val=&quot;961&quot;/&gt;&lt;height val=&quot;83&quot;/&gt;&lt;hasText val=&quot;1&quot;/&gt;&lt;/Image&gt;&lt;/ThreeDShape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53&quot;/&gt;&lt;lineCharCount val=&quot;49&quot;/&gt;&lt;/TableIndex&gt;&lt;/ShapeTextInfo&gt;"/>
  <p:tag name="HTML_SHAPEINFO" val="&lt;ThreeDShapeInfo&gt;&lt;uuid val=&quot;{A1E0C771-9A86-4326-8EE0-B222994C6213}&quot;/&gt;&lt;isInvalidForFieldText val=&quot;0&quot;/&gt;&lt;Image&gt;&lt;filename val=&quot;C:\Users\User\AppData\Local\Temp\CP11120245334203Session\CPTrustFolder11120245334203\PPTImport11120245397109\data\asimages\{A1E0C771-9A86-4326-8EE0-B222994C6213}_84.png&quot;/&gt;&lt;left val=&quot;46&quot;/&gt;&lt;top val=&quot;182&quot;/&gt;&lt;width val=&quot;481&quot;/&gt;&lt;height val=&quot;105&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A341B73-7549-453D-9443-00EB9C607DBC}&quot;/&gt;&lt;isInvalidForFieldText val=&quot;0&quot;/&gt;&lt;Image&gt;&lt;filename val=&quot;C:\Users\User\AppData\Local\Temp\CP11120245334203Session\CPTrustFolder11120245334203\PPTImport11120245397109\data\asimages\{FA341B73-7549-453D-9443-00EB9C607DBC}_84.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35692B-239D-4D0F-B046-A70EDCDF7DD4}&quot;/&gt;&lt;isInvalidForFieldText val=&quot;0&quot;/&gt;&lt;Image&gt;&lt;filename val=&quot;C:\Users\User\AppData\Local\Temp\CP11120245334203Session\CPTrustFolder11120245334203\PPTImport11120245397109\data\asimages\{0E35692B-239D-4D0F-B046-A70EDCDF7DD4}_6.png&quot;/&gt;&lt;left val=&quot;727&quot;/&gt;&lt;top val=&quot;687&quot;/&gt;&lt;width val=&quot;226&quot;/&gt;&lt;height val=&quot;45&quot;/&gt;&lt;hasText val=&quot;1&quot;/&gt;&lt;/Image&gt;&lt;/ThreeDShape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30&quot;/&gt;&lt;lineCharCount val=&quot;38&quot;/&gt;&lt;lineCharCount val=&quot;46&quot;/&gt;&lt;lineCharCount val=&quot;47&quot;/&gt;&lt;lineCharCount val=&quot;41&quot;/&gt;&lt;/TableIndex&gt;&lt;/ShapeTextInfo&gt;"/>
  <p:tag name="HTML_SHAPEINFO" val="&lt;ThreeDShapeInfo&gt;&lt;uuid val=&quot;{F7182119-C9F7-413E-ACC4-1E6512BBF6A7}&quot;/&gt;&lt;isInvalidForFieldText val=&quot;0&quot;/&gt;&lt;Image&gt;&lt;filename val=&quot;C:\Users\User\AppData\Local\Temp\CP11120245334203Session\CPTrustFolder11120245334203\PPTImport11120245397109\data\asimages\{F7182119-C9F7-413E-ACC4-1E6512BBF6A7}_84.png&quot;/&gt;&lt;left val=&quot;40&quot;/&gt;&lt;top val=&quot;262&quot;/&gt;&lt;width val=&quot;452&quot;/&gt;&lt;height val=&quot;160&quot;/&gt;&lt;hasText val=&quot;1&quot;/&gt;&lt;/Image&gt;&lt;/ThreeDShape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936F8522-E278-4C01-90AB-CAB5D400F605}&quot;/&gt;&lt;isInvalidForFieldText val=&quot;0&quot;/&gt;&lt;Image&gt;&lt;filename val=&quot;C:\Users\User\AppData\Local\Temp\CP11120245334203Session\CPTrustFolder11120245334203\PPTImport11120245397109\data\asimages\{936F8522-E278-4C01-90AB-CAB5D400F605}_85.png&quot;/&gt;&lt;left val=&quot;0&quot;/&gt;&lt;top val=&quot;76&quot;/&gt;&lt;width val=&quot;961&quot;/&gt;&lt;height val=&quot;85&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48&quot;/&gt;&lt;/TableIndex&gt;&lt;/ShapeTextInfo&gt;"/>
  <p:tag name="HTML_SHAPEINFO" val="&lt;ThreeDShapeInfo&gt;&lt;uuid val=&quot;{0118E602-E3AB-497E-8EFA-16EB9CC2EA77}&quot;/&gt;&lt;isInvalidForFieldText val=&quot;0&quot;/&gt;&lt;Image&gt;&lt;filename val=&quot;C:\Users\User\AppData\Local\Temp\CP11120245334203Session\CPTrustFolder11120245334203\PPTImport11120245397109\data\asimages\{0118E602-E3AB-497E-8EFA-16EB9CC2EA77}_85.png&quot;/&gt;&lt;left val=&quot;45&quot;/&gt;&lt;top val=&quot;196&quot;/&gt;&lt;width val=&quot;481&quot;/&gt;&lt;height val=&quot;67&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3427E1-E351-4398-A542-FB0540582C22}&quot;/&gt;&lt;isInvalidForFieldText val=&quot;0&quot;/&gt;&lt;Image&gt;&lt;filename val=&quot;C:\Users\User\AppData\Local\Temp\CP11120245334203Session\CPTrustFolder11120245334203\PPTImport11120245397109\data\asimages\{A63427E1-E351-4398-A542-FB0540582C22}_85.png&quot;/&gt;&lt;left val=&quot;727&quot;/&gt;&lt;top val=&quot;687&quot;/&gt;&lt;width val=&quot;226&quot;/&gt;&lt;height val=&quot;45&quot;/&gt;&lt;hasText val=&quot;1&quot;/&gt;&lt;/Image&gt;&lt;/ThreeDShape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7&quot;/&gt;&lt;lineCharCount val=&quot;40&quot;/&gt;&lt;lineCharCount val=&quot;40&quot;/&gt;&lt;lineCharCount val=&quot;44&quot;/&gt;&lt;lineCharCount val=&quot;35&quot;/&gt;&lt;lineCharCount val=&quot;12&quot;/&gt;&lt;lineCharCount val=&quot;46&quot;/&gt;&lt;lineCharCount val=&quot;50&quot;/&gt;&lt;lineCharCount val=&quot;31&quot;/&gt;&lt;/TableIndex&gt;&lt;/ShapeTextInfo&gt;"/>
  <p:tag name="HTML_SHAPEINFO" val="&lt;ThreeDShapeInfo&gt;&lt;uuid val=&quot;{7C884C27-B2D5-4A6B-862C-211E8BA16D1A}&quot;/&gt;&lt;isInvalidForFieldText val=&quot;0&quot;/&gt;&lt;Image&gt;&lt;filename val=&quot;C:\Users\User\AppData\Local\Temp\CP11120245334203Session\CPTrustFolder11120245334203\PPTImport11120245397109\data\asimages\{7C884C27-B2D5-4A6B-862C-211E8BA16D1A}_85.png&quot;/&gt;&lt;left val=&quot;36&quot;/&gt;&lt;top val=&quot;244&quot;/&gt;&lt;width val=&quot;466&quot;/&gt;&lt;height val=&quot;227&quot;/&gt;&lt;hasText val=&quot;1&quot;/&gt;&lt;/Image&gt;&lt;/ThreeDShape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08C0CEB4-6028-4110-B6C1-99721BC80013}&quot;/&gt;&lt;isInvalidForFieldText val=&quot;0&quot;/&gt;&lt;Image&gt;&lt;filename val=&quot;C:\Users\User\AppData\Local\Temp\CP11120245334203Session\CPTrustFolder11120245334203\PPTImport11120245397109\data\asimages\{08C0CEB4-6028-4110-B6C1-99721BC80013}_86.png&quot;/&gt;&lt;left val=&quot;0&quot;/&gt;&lt;top val=&quot;76&quot;/&gt;&lt;width val=&quot;961&quot;/&gt;&lt;height val=&quot;83&quot;/&gt;&lt;hasText val=&quot;1&quot;/&gt;&lt;/Image&gt;&lt;/ThreeDShape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39&quot;/&gt;&lt;lineCharCount val=&quot;37&quot;/&gt;&lt;lineCharCount val=&quot;28&quot;/&gt;&lt;/TableIndex&gt;&lt;/ShapeTextInfo&gt;"/>
  <p:tag name="HTML_SHAPEINFO" val="&lt;ThreeDShapeInfo&gt;&lt;uuid val=&quot;{13382911-88F7-4542-B0BA-FC5FF709E19B}&quot;/&gt;&lt;isInvalidForFieldText val=&quot;0&quot;/&gt;&lt;Image&gt;&lt;filename val=&quot;C:\Users\User\AppData\Local\Temp\CP11120245334203Session\CPTrustFolder11120245334203\PPTImport11120245397109\data\asimages\{13382911-88F7-4542-B0BA-FC5FF709E19B}_86.png&quot;/&gt;&lt;left val=&quot;41&quot;/&gt;&lt;top val=&quot;168&quot;/&gt;&lt;width val=&quot;443&quot;/&gt;&lt;height val=&quot;138&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6&quot;/&gt;&lt;lineCharCount val=&quot;78&quot;/&gt;&lt;/TableIndex&gt;&lt;/ShapeTextInfo&gt;"/>
  <p:tag name="HTML_SHAPEINFO" val="&lt;ThreeDShapeInfo&gt;&lt;uuid val=&quot;{2E6D8FF2-AC1C-4BEC-959A-66F28179921D}&quot;/&gt;&lt;isInvalidForFieldText val=&quot;0&quot;/&gt;&lt;Image&gt;&lt;filename val=&quot;C:\Users\User\AppData\Local\Temp\CP11120245334203Session\CPTrustFolder11120245334203\PPTImport11120245397109\data\asimages\{2E6D8FF2-AC1C-4BEC-959A-66F28179921D}_86.png&quot;/&gt;&lt;left val=&quot;44&quot;/&gt;&lt;top val=&quot;575&quot;/&gt;&lt;width val=&quot;874&quot;/&gt;&lt;height val=&quot;75&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6C9A771-833F-4099-85F1-23BF8DD05BE0}&quot;/&gt;&lt;isInvalidForFieldText val=&quot;0&quot;/&gt;&lt;Image&gt;&lt;filename val=&quot;C:\Users\User\AppData\Local\Temp\CP11120245334203Session\CPTrustFolder11120245334203\PPTImport11120245397109\data\asimages\{D6C9A771-833F-4099-85F1-23BF8DD05BE0}_86.png&quot;/&gt;&lt;left val=&quot;727&quot;/&gt;&lt;top val=&quot;687&quot;/&gt;&lt;width val=&quot;226&quot;/&gt;&lt;height val=&quot;45&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9619F3FA-6B08-4F92-B5FE-E42EA8C771D3}&quot;/&gt;&lt;isInvalidForFieldText val=&quot;0&quot;/&gt;&lt;Image&gt;&lt;filename val=&quot;C:\Users\User\AppData\Local\Temp\CP11120245334203Session\CPTrustFolder11120245334203\PPTImport11120245397109\data\asimages\{9619F3FA-6B08-4F92-B5FE-E42EA8C771D3}_87.png&quot;/&gt;&lt;left val=&quot;0&quot;/&gt;&lt;top val=&quot;76&quot;/&gt;&lt;width val=&quot;961&quot;/&gt;&lt;height val=&quot;8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01812C36-2FA7-4605-BD8B-B9DF08F3E1E0}&quot;/&gt;&lt;isInvalidForFieldText val=&quot;0&quot;/&gt;&lt;Image&gt;&lt;filename val=&quot;C:\Users\User\AppData\Local\Temp\CP11120245334203Session\CPTrustFolder11120245334203\PPTImport11120245397109\data\asimages\{01812C36-2FA7-4605-BD8B-B9DF08F3E1E0}_7.png&quot;/&gt;&lt;left val=&quot;0&quot;/&gt;&lt;top val=&quot;76&quot;/&gt;&lt;width val=&quot;961&quot;/&gt;&lt;height val=&quot;122&quot;/&gt;&lt;hasText val=&quot;1&quot;/&gt;&lt;/Image&gt;&lt;/ThreeDShape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39&quot;/&gt;&lt;/TableIndex&gt;&lt;/ShapeTextInfo&gt;"/>
  <p:tag name="HTML_SHAPEINFO" val="&lt;ThreeDShapeInfo&gt;&lt;uuid val=&quot;{10DC8B02-6B08-444E-AE24-8CFB45D64143}&quot;/&gt;&lt;isInvalidForFieldText val=&quot;0&quot;/&gt;&lt;Image&gt;&lt;filename val=&quot;C:\Users\User\AppData\Local\Temp\CP11120245334203Session\CPTrustFolder11120245334203\PPTImport11120245397109\data\asimages\{10DC8B02-6B08-444E-AE24-8CFB45D64143}_87.png&quot;/&gt;&lt;left val=&quot;0&quot;/&gt;&lt;top val=&quot;188&quot;/&gt;&lt;width val=&quot;961&quot;/&gt;&lt;height val=&quot;94&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8&quot;/&gt;&lt;lineCharCount val=&quot;49&quot;/&gt;&lt;lineCharCount val=&quot;50&quot;/&gt;&lt;lineCharCount val=&quot;49&quot;/&gt;&lt;lineCharCount val=&quot;48&quot;/&gt;&lt;lineCharCount val=&quot;44&quot;/&gt;&lt;lineCharCount val=&quot;49&quot;/&gt;&lt;lineCharCount val=&quot;44&quot;/&gt;&lt;lineCharCount val=&quot;44&quot;/&gt;&lt;lineCharCount val=&quot;42&quot;/&gt;&lt;lineCharCount val=&quot;45&quot;/&gt;&lt;lineCharCount val=&quot;43&quot;/&gt;&lt;lineCharCount val=&quot;7&quot;/&gt;&lt;/TableIndex&gt;&lt;/ShapeTextInfo&gt;"/>
  <p:tag name="HTML_SHAPEINFO" val="&lt;ThreeDShapeInfo&gt;&lt;uuid val=&quot;{1DBB293B-C024-4B19-8FA6-F55F18F6719B}&quot;/&gt;&lt;isInvalidForFieldText val=&quot;0&quot;/&gt;&lt;Image&gt;&lt;filename val=&quot;C:\Users\User\AppData\Local\Temp\CP11120245334203Session\CPTrustFolder11120245334203\PPTImport11120245397109\data\asimages\{1DBB293B-C024-4B19-8FA6-F55F18F6719B}_87.png&quot;/&gt;&lt;left val=&quot;32&quot;/&gt;&lt;top val=&quot;288&quot;/&gt;&lt;width val=&quot;466&quot;/&gt;&lt;height val=&quot;367&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EA38CBE-AB37-472C-B1AC-42CFC15FBA3E}&quot;/&gt;&lt;isInvalidForFieldText val=&quot;0&quot;/&gt;&lt;Image&gt;&lt;filename val=&quot;C:\Users\User\AppData\Local\Temp\CP11120245334203Session\CPTrustFolder11120245334203\PPTImport11120245397109\data\asimages\{1EA38CBE-AB37-472C-B1AC-42CFC15FBA3E}_87.png&quot;/&gt;&lt;left val=&quot;727&quot;/&gt;&lt;top val=&quot;687&quot;/&gt;&lt;width val=&quot;226&quot;/&gt;&lt;height val=&quot;45&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B42AB96C-5E17-4004-9810-B6EDE5EE61F8}&quot;/&gt;&lt;isInvalidForFieldText val=&quot;0&quot;/&gt;&lt;Image&gt;&lt;filename val=&quot;C:\Users\User\AppData\Local\Temp\CP11120245334203Session\CPTrustFolder11120245334203\PPTImport11120245397109\data\asimages\{B42AB96C-5E17-4004-9810-B6EDE5EE61F8}_88.png&quot;/&gt;&lt;left val=&quot;0&quot;/&gt;&lt;top val=&quot;76&quot;/&gt;&lt;width val=&quot;961&quot;/&gt;&lt;height val=&quot;87&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HTML_SHAPEINFO" val="&lt;ThreeDShapeInfo&gt;&lt;uuid val=&quot;{DA0C4E8E-E5F3-4A1D-99A9-48208A5D8BCB}&quot;/&gt;&lt;isInvalidForFieldText val=&quot;0&quot;/&gt;&lt;Image&gt;&lt;filename val=&quot;C:\Users\User\AppData\Local\Temp\CP11120245334203Session\CPTrustFolder11120245334203\PPTImport11120245397109\data\asimages\{DA0C4E8E-E5F3-4A1D-99A9-48208A5D8BCB}_88.png&quot;/&gt;&lt;left val=&quot;10&quot;/&gt;&lt;top val=&quot;150&quot;/&gt;&lt;width val=&quot;501&quot;/&gt;&lt;height val=&quot;513&quot;/&gt;&lt;hasText val=&quot;1&quot;/&gt;&lt;/Image&gt;&lt;/ThreeDShape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5C45F2-EBC3-41AE-8BC5-F30F6B8B5F96}&quot;/&gt;&lt;isInvalidForFieldText val=&quot;0&quot;/&gt;&lt;Image&gt;&lt;filename val=&quot;C:\Users\User\AppData\Local\Temp\CP11120245334203Session\CPTrustFolder11120245334203\PPTImport11120245397109\data\asimages\{355C45F2-EBC3-41AE-8BC5-F30F6B8B5F96}_88.png&quot;/&gt;&lt;left val=&quot;727&quot;/&gt;&lt;top val=&quot;687&quot;/&gt;&lt;width val=&quot;226&quot;/&gt;&lt;height val=&quot;45&quot;/&gt;&lt;hasText val=&quot;1&quot;/&gt;&lt;/Image&gt;&lt;/ThreeDShape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40247CC2-4026-4D4E-B324-8114812D670C}&quot;/&gt;&lt;isInvalidForFieldText val=&quot;0&quot;/&gt;&lt;Image&gt;&lt;filename val=&quot;C:\Users\User\AppData\Local\Temp\CP11120245334203Session\CPTrustFolder11120245334203\PPTImport11120245397109\data\asimages\{40247CC2-4026-4D4E-B324-8114812D670C}_88.png&quot;/&gt;&lt;left val=&quot;10&quot;/&gt;&lt;top val=&quot;630&quot;/&gt;&lt;width val=&quot;938&quot;/&gt;&lt;height val=&quot;52&quot;/&gt;&lt;hasText val=&quot;1&quot;/&gt;&lt;/Image&gt;&lt;/ThreeDShape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0&quot;/&gt;&lt;lineCharCount val=&quot;50&quot;/&gt;&lt;lineCharCount val=&quot;47&quot;/&gt;&lt;lineCharCount val=&quot;49&quot;/&gt;&lt;lineCharCount val=&quot;11&quot;/&gt;&lt;lineCharCount val=&quot;43&quot;/&gt;&lt;lineCharCount val=&quot;51&quot;/&gt;&lt;lineCharCount val=&quot;52&quot;/&gt;&lt;lineCharCount val=&quot;50&quot;/&gt;&lt;lineCharCount val=&quot;50&quot;/&gt;&lt;lineCharCount val=&quot;47&quot;/&gt;&lt;lineCharCount val=&quot;30&quot;/&gt;&lt;lineCharCount val=&quot;1&quot;/&gt;&lt;lineCharCount val=&quot;1&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8697583-379D-4B49-8218-FC3EC4D200C7}&quot;/&gt;&lt;isInvalidForFieldText val=&quot;0&quot;/&gt;&lt;Image&gt;&lt;filename val=&quot;C:\Users\User\AppData\Local\Temp\CP11120245334203Session\CPTrustFolder11120245334203\PPTImport11120245397109\data\asimages\{D8697583-379D-4B49-8218-FC3EC4D200C7}_89.png&quot;/&gt;&lt;left val=&quot;0&quot;/&gt;&lt;top val=&quot;76&quot;/&gt;&lt;width val=&quot;961&quot;/&gt;&lt;height val=&quot;122&quot;/&gt;&lt;hasText val=&quot;1&quot;/&gt;&lt;/Image&gt;&lt;/ThreeDShape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1&quot;/&gt;&lt;/TableIndex&gt;&lt;/ShapeTextInfo&gt;"/>
  <p:tag name="HTML_SHAPEINFO" val="&lt;ThreeDShapeInfo&gt;&lt;uuid val=&quot;{598FE844-A10B-494A-864D-A847EA52F1B8}&quot;/&gt;&lt;isInvalidForFieldText val=&quot;0&quot;/&gt;&lt;Image&gt;&lt;filename val=&quot;C:\Users\User\AppData\Local\Temp\CP11120245334203Session\CPTrustFolder11120245334203\PPTImport11120245397109\data\asimages\{598FE844-A10B-494A-864D-A847EA52F1B8}_89.png&quot;/&gt;&lt;left val=&quot;12&quot;/&gt;&lt;top val=&quot;212&quot;/&gt;&lt;width val=&quot;925&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BDCFC9D0-317B-4524-A65F-002F3F724AB2}&quot;/&gt;&lt;isInvalidForFieldText val=&quot;0&quot;/&gt;&lt;Image&gt;&lt;filename val=&quot;C:\Users\User\AppData\Local\Temp\CP11120245334203Session\CPTrustFolder11120245334203\PPTImport11120245397109\data\asimages\{BDCFC9D0-317B-4524-A65F-002F3F724AB2}_7.png&quot;/&gt;&lt;left val=&quot;47&quot;/&gt;&lt;top val=&quot;212&quot;/&gt;&lt;width val=&quot;865&quot;/&gt;&lt;height val=&quot;415&quot;/&gt;&lt;hasText val=&quot;1&quot;/&gt;&lt;/Image&gt;&lt;/ThreeDShape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8667B25-FFD2-4C9D-93A2-0A857FCE7E27}&quot;/&gt;&lt;isInvalidForFieldText val=&quot;0&quot;/&gt;&lt;Image&gt;&lt;filename val=&quot;C:\Users\User\AppData\Local\Temp\CP11120245334203Session\CPTrustFolder11120245334203\PPTImport11120245397109\data\asimages\{B8667B25-FFD2-4C9D-93A2-0A857FCE7E27}_89.png&quot;/&gt;&lt;left val=&quot;727&quot;/&gt;&lt;top val=&quot;687&quot;/&gt;&lt;width val=&quot;226&quot;/&gt;&lt;height val=&quot;45&quot;/&gt;&lt;hasText val=&quot;1&quot;/&gt;&lt;/Image&gt;&lt;/ThreeDShape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149203AC-621F-4028-A0F0-D4F9503F049E}&quot;/&gt;&lt;isInvalidForFieldText val=&quot;0&quot;/&gt;&lt;Image&gt;&lt;filename val=&quot;C:\Users\User\AppData\Local\Temp\CP11120245334203Session\CPTrustFolder11120245334203\PPTImport11120245397109\data\asimages\{149203AC-621F-4028-A0F0-D4F9503F049E}_90.png&quot;/&gt;&lt;left val=&quot;0&quot;/&gt;&lt;top val=&quot;278&quot;/&gt;&lt;width val=&quot;961&quot;/&gt;&lt;height val=&quot;202&quot;/&gt;&lt;hasText val=&quot;1&quot;/&gt;&lt;/Image&gt;&lt;/ThreeDShape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8509A1-A305-44DA-B01F-BE82AA22A22D}&quot;/&gt;&lt;isInvalidForFieldText val=&quot;0&quot;/&gt;&lt;Image&gt;&lt;filename val=&quot;C:\Users\User\AppData\Local\Temp\CP11120245334203Session\CPTrustFolder11120245334203\PPTImport11120245397109\data\asimages\{848509A1-A305-44DA-B01F-BE82AA22A22D}_90.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D9BF0F7-790A-4986-901E-7A40E48A3024}&quot;/&gt;&lt;isInvalidForFieldText val=&quot;0&quot;/&gt;&lt;Image&gt;&lt;filename val=&quot;C:\Users\User\AppData\Local\Temp\CP11120245334203Session\CPTrustFolder11120245334203\PPTImport11120245397109\data\asimages\{FD9BF0F7-790A-4986-901E-7A40E48A3024}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18&quot;/&gt;&lt;lineCharCount val=&quot;12&quot;/&gt;&lt;lineCharCount val=&quot;20&quot;/&gt;&lt;lineCharCount val=&quot;15&quot;/&gt;&lt;lineCharCount val=&quot;19&quot;/&gt;&lt;lineCharCount val=&quot;16&quot;/&gt;&lt;lineCharCount val=&quot;17&quot;/&gt;&lt;lineCharCount val=&quot;21&quot;/&gt;&lt;lineCharCount val=&quot;18&quot;/&gt;&lt;lineCharCount val=&quot;17&quot;/&gt;&lt;lineCharCount val=&quot;20&quot;/&gt;&lt;lineCharCount val=&quot;19&quot;/&gt;&lt;lineCharCount val=&quot;17&quot;/&gt;&lt;lineCharCount val=&quot;21&quot;/&gt;&lt;lineCharCount val=&quot;13&quot;/&gt;&lt;lineCharCount val=&quot;8&quot;/&gt;&lt;/TableIndex&gt;&lt;/ShapeTextInfo&gt;"/>
  <p:tag name="HTML_SHAPEINFO" val="&lt;ThreeDShapeInfo&gt;&lt;uuid val=&quot;{3570B65F-4697-46FD-A3A3-177A1D0C9563}&quot;/&gt;&lt;isInvalidForFieldText val=&quot;0&quot;/&gt;&lt;Image&gt;&lt;filename val=&quot;C:\Users\User\AppData\Local\Temp\CP11120245334203Session\CPTrustFolder11120245334203\PPTImport11120245397109\data\asimages\{3570B65F-4697-46FD-A3A3-177A1D0C9563}_7.png&quot;/&gt;&lt;left val=&quot;40&quot;/&gt;&lt;top val=&quot;270&quot;/&gt;&lt;width val=&quot;192&quot;/&gt;&lt;height val=&quot;38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8&quot;/&gt;&lt;lineCharCount val=&quot;15&quot;/&gt;&lt;lineCharCount val=&quot;23&quot;/&gt;&lt;lineCharCount val=&quot;12&quot;/&gt;&lt;lineCharCount val=&quot;20&quot;/&gt;&lt;lineCharCount val=&quot;19&quot;/&gt;&lt;lineCharCount val=&quot;18&quot;/&gt;&lt;lineCharCount val=&quot;19&quot;/&gt;&lt;lineCharCount val=&quot;3&quot;/&gt;&lt;lineCharCount val=&quot;16&quot;/&gt;&lt;lineCharCount val=&quot;14&quot;/&gt;&lt;lineCharCount val=&quot;15&quot;/&gt;&lt;lineCharCount val=&quot;21&quot;/&gt;&lt;lineCharCount val=&quot;21&quot;/&gt;&lt;/TableIndex&gt;&lt;/ShapeTextInfo&gt;"/>
  <p:tag name="HTML_SHAPEINFO" val="&lt;ThreeDShapeInfo&gt;&lt;uuid val=&quot;{CD5D43FF-BD54-4D43-A57D-A0D0FB1F3E32}&quot;/&gt;&lt;isInvalidForFieldText val=&quot;0&quot;/&gt;&lt;Image&gt;&lt;filename val=&quot;C:\Users\User\AppData\Local\Temp\CP11120245334203Session\CPTrustFolder11120245334203\PPTImport11120245397109\data\asimages\{CD5D43FF-BD54-4D43-A57D-A0D0FB1F3E32}_7.png&quot;/&gt;&lt;left val=&quot;747&quot;/&gt;&lt;top val=&quot;269&quot;/&gt;&lt;width val=&quot;208&quot;/&gt;&lt;height val=&quot;33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1ADFFD14-18F9-4282-8924-CB1FE0A5BE8A}&quot;/&gt;&lt;isInvalidForFieldText val=&quot;0&quot;/&gt;&lt;Image&gt;&lt;filename val=&quot;C:\Users\User\AppData\Local\Temp\CP11120245334203Session\CPTrustFolder11120245334203\PPTImport11120245397109\data\asimages\{1ADFFD14-18F9-4282-8924-CB1FE0A5BE8A}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82F21A17-2A7A-4CC6-B468-3A81C08A1260}&quot;/&gt;&lt;isInvalidForFieldText val=&quot;0&quot;/&gt;&lt;Image&gt;&lt;filename val=&quot;C:\Users\User\AppData\Local\Temp\CP11120245334203Session\CPTrustFolder11120245334203\PPTImport11120245397109\data\asimages\{82F21A17-2A7A-4CC6-B468-3A81C08A1260}_8.png&quot;/&gt;&lt;left val=&quot;47&quot;/&gt;&lt;top val=&quot;212&quot;/&gt;&lt;width val=&quot;865&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41E4F56-A272-4421-8D35-99F8008873FB}&quot;/&gt;&lt;isInvalidForFieldText val=&quot;0&quot;/&gt;&lt;Image&gt;&lt;filename val=&quot;C:\Users\User\AppData\Local\Temp\CP11120245334203Session\CPTrustFolder11120245334203\PPTImport11120245397109\data\asimages\{341E4F56-A272-4421-8D35-99F8008873FB}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B82DE536-BBB5-4BF6-80E6-94A550227465}&quot;/&gt;&lt;isInvalidForFieldText val=&quot;0&quot;/&gt;&lt;Image&gt;&lt;filename val=&quot;C:\Users\User\AppData\Local\Temp\CP11120245334203Session\CPTrustFolder11120245334203\PPTImport11120245397109\data\asimages\{B82DE536-BBB5-4BF6-80E6-94A550227465}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9F87302F-D674-4996-8A6A-086F0813AE86}&quot;/&gt;&lt;isInvalidForFieldText val=&quot;0&quot;/&gt;&lt;Image&gt;&lt;filename val=&quot;C:\Users\User\AppData\Local\Temp\CP11120245334203Session\CPTrustFolder11120245334203\PPTImport11120245397109\data\asimages\{9F87302F-D674-4996-8A6A-086F0813AE86}_9.png&quot;/&gt;&lt;left val=&quot;47&quot;/&gt;&lt;top val=&quot;212&quot;/&gt;&lt;width val=&quot;865&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4F5DA9C-C0CC-43A7-BA89-F19475A252CD}&quot;/&gt;&lt;isInvalidForFieldText val=&quot;0&quot;/&gt;&lt;Image&gt;&lt;filename val=&quot;C:\Users\User\AppData\Local\Temp\CP11120245334203Session\CPTrustFolder11120245334203\PPTImport11120245397109\data\asimages\{F4F5DA9C-C0CC-43A7-BA89-F19475A252CD}_9.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31&quot;/&gt;&lt;/TableIndex&gt;&lt;/ShapeTextInfo&gt;"/>
  <p:tag name="HTML_SHAPEINFO" val="&lt;ThreeDShapeInfo&gt;&lt;uuid val=&quot;{52FBF2D0-3B25-477A-93DD-B9FFACE21453}&quot;/&gt;&lt;isInvalidForFieldText val=&quot;0&quot;/&gt;&lt;Image&gt;&lt;filename val=&quot;C:\Users\User\AppData\Local\Temp\CP11120245334203Session\CPTrustFolder11120245334203\PPTImport11120245397109\data\asimages\{52FBF2D0-3B25-477A-93DD-B9FFACE21453}_9.png&quot;/&gt;&lt;left val=&quot;45&quot;/&gt;&lt;top val=&quot;270&quot;/&gt;&lt;width val=&quot;278&quot;/&gt;&lt;height val=&quot;6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30&quot;/&gt;&lt;lineCharCount val=&quot;27&quot;/&gt;&lt;lineCharCount val=&quot;28&quot;/&gt;&lt;lineCharCount val=&quot;31&quot;/&gt;&lt;/TableIndex&gt;&lt;/ShapeTextInfo&gt;"/>
  <p:tag name="HTML_SHAPEINFO" val="&lt;ThreeDShapeInfo&gt;&lt;uuid val=&quot;{00DD1C33-AE84-4933-9FDE-F092BAE67851}&quot;/&gt;&lt;isInvalidForFieldText val=&quot;0&quot;/&gt;&lt;Image&gt;&lt;filename val=&quot;C:\Users\User\AppData\Local\Temp\CP11120245334203Session\CPTrustFolder11120245334203\PPTImport11120245397109\data\asimages\{00DD1C33-AE84-4933-9FDE-F092BAE67851}_9.png&quot;/&gt;&lt;left val=&quot;44&quot;/&gt;&lt;top val=&quot;412&quot;/&gt;&lt;width val=&quot;280&quot;/&gt;&lt;height val=&quot;13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21&quot;/&gt;&lt;lineCharCount val=&quot;32&quot;/&gt;&lt;lineCharCount val=&quot;15&quot;/&gt;&lt;/TableIndex&gt;&lt;/ShapeTextInfo&gt;"/>
  <p:tag name="HTML_SHAPEINFO" val="&lt;ThreeDShapeInfo&gt;&lt;uuid val=&quot;{3711BEA6-1E31-4D53-88B5-F043B2305AC9}&quot;/&gt;&lt;isInvalidForFieldText val=&quot;0&quot;/&gt;&lt;Image&gt;&lt;filename val=&quot;C:\Users\User\AppData\Local\Temp\CP11120245334203Session\CPTrustFolder11120245334203\PPTImport11120245397109\data\asimages\{3711BEA6-1E31-4D53-88B5-F043B2305AC9}_9.png&quot;/&gt;&lt;left val=&quot;671&quot;/&gt;&lt;top val=&quot;289&quot;/&gt;&lt;width val=&quot;276&quot;/&gt;&lt;height val=&quot;11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8&quot;/&gt;&lt;lineCharCount val=&quot;25&quot;/&gt;&lt;lineCharCount val=&quot;29&quot;/&gt;&lt;lineCharCount val=&quot;11&quot;/&gt;&lt;/TableIndex&gt;&lt;/ShapeTextInfo&gt;"/>
  <p:tag name="HTML_SHAPEINFO" val="&lt;ThreeDShapeInfo&gt;&lt;uuid val=&quot;{4B232516-2E84-4A3D-A3FF-57E5B80B859D}&quot;/&gt;&lt;isInvalidForFieldText val=&quot;0&quot;/&gt;&lt;Image&gt;&lt;filename val=&quot;C:\Users\User\AppData\Local\Temp\CP11120245334203Session\CPTrustFolder11120245334203\PPTImport11120245397109\data\asimages\{4B232516-2E84-4A3D-A3FF-57E5B80B859D}_9.png&quot;/&gt;&lt;left val=&quot;671&quot;/&gt;&lt;top val=&quot;492&quot;/&gt;&lt;width val=&quot;276&quot;/&gt;&lt;height val=&quot;11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6&quot;/&gt;&lt;/TableIndex&gt;&lt;/ShapeTextInfo&gt;"/>
  <p:tag name="HTML_SHAPEINFO" val="&lt;ThreeDShapeInfo&gt;&lt;uuid val=&quot;{9439AC3F-1C3D-4E4E-9AB3-03DC8BE1119B}&quot;/&gt;&lt;isInvalidForFieldText val=&quot;0&quot;/&gt;&lt;Image&gt;&lt;filename val=&quot;C:\Users\User\AppData\Local\Temp\CP11120245334203Session\CPTrustFolder11120245334203\PPTImport11120245397109\data\asimages\{9439AC3F-1C3D-4E4E-9AB3-03DC8BE1119B}_9.png&quot;/&gt;&lt;left val=&quot;674&quot;/&gt;&lt;top val=&quot;396&quot;/&gt;&lt;width val=&quot;255&quot;/&gt;&lt;height val=&quot;71&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D62ADC4-59AC-4DEC-8071-6FB78070B64B}&quot;/&gt;&lt;isInvalidForFieldText val=&quot;0&quot;/&gt;&lt;Image&gt;&lt;filename val=&quot;C:\Users\User\AppData\Local\Temp\CP11120245334203Session\CPTrustFolder11120245334203\PPTImport11120245397109\data\asimages\{7D62ADC4-59AC-4DEC-8071-6FB78070B64B}_10.png&quot;/&gt;&lt;left val=&quot;0&quot;/&gt;&lt;top val=&quot;76&quot;/&gt;&lt;width val=&quot;961&quot;/&gt;&lt;height val=&quot;8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 name="HTML_SHAPEINFO" val="&lt;ThreeDShapeInfo&gt;&lt;uuid val=&quot;{D1E15256-5838-415C-B7D1-FE4714BCC489}&quot;/&gt;&lt;isInvalidForFieldText val=&quot;0&quot;/&gt;&lt;Image&gt;&lt;filename val=&quot;C:\Users\User\AppData\Local\Temp\CP11120245334203Session\CPTrustFolder11120245334203\PPTImport11120245397109\data\asimages\{D1E15256-5838-415C-B7D1-FE4714BCC489}_10.png&quot;/&gt;&lt;left val=&quot;0&quot;/&gt;&lt;top val=&quot;198&quot;/&gt;&lt;width val=&quot;961&quot;/&gt;&lt;height val=&quot;5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2&quot;/&gt;&lt;lineCharCount val=&quot;30&quot;/&gt;&lt;lineCharCount val=&quot;27&quot;/&gt;&lt;/TableIndex&gt;&lt;/ShapeTextInfo&gt;"/>
  <p:tag name="HTML_SHAPEINFO" val="&lt;ThreeDShapeInfo&gt;&lt;uuid val=&quot;{0DFABEEB-6DB6-4EFC-A662-06600FB7B1FF}&quot;/&gt;&lt;isInvalidForFieldText val=&quot;0&quot;/&gt;&lt;Image&gt;&lt;filename val=&quot;C:\Users\User\AppData\Local\Temp\CP11120245334203Session\CPTrustFolder11120245334203\PPTImport11120245397109\data\asimages\{0DFABEEB-6DB6-4EFC-A662-06600FB7B1FF}_10.png&quot;/&gt;&lt;left val=&quot;673&quot;/&gt;&lt;top val=&quot;480&quot;/&gt;&lt;width val=&quot;277&quot;/&gt;&lt;height val=&quot;8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30&quot;/&gt;&lt;lineCharCount val=&quot;29&quot;/&gt;&lt;lineCharCount val=&quot;28&quot;/&gt;&lt;lineCharCount val=&quot;17&quot;/&gt;&lt;/TableIndex&gt;&lt;/ShapeTextInfo&gt;"/>
  <p:tag name="HTML_SHAPEINFO" val="&lt;ThreeDShapeInfo&gt;&lt;uuid val=&quot;{185DF4CD-8584-4C68-A2D4-5B17528B91DC}&quot;/&gt;&lt;isInvalidForFieldText val=&quot;0&quot;/&gt;&lt;Image&gt;&lt;filename val=&quot;C:\Users\User\AppData\Local\Temp\CP11120245334203Session\CPTrustFolder11120245334203\PPTImport11120245397109\data\asimages\{185DF4CD-8584-4C68-A2D4-5B17528B91DC}_10.png&quot;/&gt;&lt;left val=&quot;58&quot;/&gt;&lt;top val=&quot;480&quot;/&gt;&lt;width val=&quot;276&quot;/&gt;&lt;height val=&quot;13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DAC559-8D34-4CAF-A11F-22747FD7BCFD}&quot;/&gt;&lt;isInvalidForFieldText val=&quot;0&quot;/&gt;&lt;Image&gt;&lt;filename val=&quot;C:\Users\User\AppData\Local\Temp\CP11120245334203Session\CPTrustFolder11120245334203\PPTImport11120245397109\data\asimages\{A9DAC559-8D34-4CAF-A11F-22747FD7BCFD}_10.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4E57B05A-4B19-4AAE-8871-836381FE35E1}&quot;/&gt;&lt;isInvalidForFieldText val=&quot;0&quot;/&gt;&lt;Image&gt;&lt;filename val=&quot;C:\Users\User\AppData\Local\Temp\CP11120245334203Session\CPTrustFolder11120245334203\PPTImport11120245397109\data\asimages\{4E57B05A-4B19-4AAE-8871-836381FE35E1}_11.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 name="HTML_SHAPEINFO" val="&lt;ThreeDShapeInfo&gt;&lt;uuid val=&quot;{CF823CFB-D951-4B4A-A9F7-54A09B2DEE9D}&quot;/&gt;&lt;isInvalidForFieldText val=&quot;0&quot;/&gt;&lt;Image&gt;&lt;filename val=&quot;C:\Users\User\AppData\Local\Temp\CP11120245334203Session\CPTrustFolder11120245334203\PPTImport11120245397109\data\asimages\{CF823CFB-D951-4B4A-A9F7-54A09B2DEE9D}_11.png&quot;/&gt;&lt;left val=&quot;20&quot;/&gt;&lt;top val=&quot;212&quot;/&gt;&lt;width val=&quot;924&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A252F70-F420-4893-B627-EE662279F84A}&quot;/&gt;&lt;isInvalidForFieldText val=&quot;0&quot;/&gt;&lt;Image&gt;&lt;filename val=&quot;C:\Users\User\AppData\Local\Temp\CP11120245334203Session\CPTrustFolder11120245334203\PPTImport11120245397109\data\asimages\{5A252F70-F420-4893-B627-EE662279F84A}_11.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0&quot;/&gt;&lt;lineCharCount val=&quot;22&quot;/&gt;&lt;lineCharCount val=&quot;22&quot;/&gt;&lt;lineCharCount val=&quot;23&quot;/&gt;&lt;lineCharCount val=&quot;21&quot;/&gt;&lt;/TableIndex&gt;&lt;/ShapeTextInfo&gt;"/>
  <p:tag name="HTML_SHAPEINFO" val="&lt;ThreeDShapeInfo&gt;&lt;uuid val=&quot;{480FFC6F-0D04-42E8-B8E2-8C3665DA937B}&quot;/&gt;&lt;isInvalidForFieldText val=&quot;0&quot;/&gt;&lt;Image&gt;&lt;filename val=&quot;C:\Users\User\AppData\Local\Temp\CP11120245334203Session\CPTrustFolder11120245334203\PPTImport11120245397109\data\asimages\{480FFC6F-0D04-42E8-B8E2-8C3665DA937B}_11.png&quot;/&gt;&lt;left val=&quot;38&quot;/&gt;&lt;top val=&quot;314&quot;/&gt;&lt;width val=&quot;298&quot;/&gt;&lt;height val=&quot;20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C4D8910-927D-4B69-B2C4-009C957978EA}&quot;/&gt;&lt;isInvalidForFieldText val=&quot;0&quot;/&gt;&lt;Image&gt;&lt;filename val=&quot;C:\Users\User\AppData\Local\Temp\CP11120245334203Session\CPTrustFolder11120245334203\PPTImport11120245397109\data\asimages\{DC4D8910-927D-4B69-B2C4-009C957978EA}_12.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4&quot;/&gt;&lt;lineCharCount val=&quot;25&quot;/&gt;&lt;lineCharCount val=&quot;23&quot;/&gt;&lt;lineCharCount val=&quot;1&quot;/&gt;&lt;lineCharCount val=&quot;24&quot;/&gt;&lt;lineCharCount val=&quot;8&quot;/&gt;&lt;lineCharCount val=&quot;1&quot;/&gt;&lt;lineCharCount val=&quot;19&quot;/&gt;&lt;/TableIndex&gt;&lt;/ShapeTextInfo&gt;"/>
  <p:tag name="HTML_SHAPEINFO" val="&lt;ThreeDShapeInfo&gt;&lt;uuid val=&quot;{93040655-5107-4325-8B61-45CA8B9C41CE}&quot;/&gt;&lt;isInvalidForFieldText val=&quot;0&quot;/&gt;&lt;Image&gt;&lt;filename val=&quot;C:\Users\User\AppData\Local\Temp\CP11120245334203Session\CPTrustFolder11120245334203\PPTImport11120245397109\data\asimages\{93040655-5107-4325-8B61-45CA8B9C41CE}_12.png&quot;/&gt;&lt;left val=&quot;40&quot;/&gt;&lt;top val=&quot;212&quot;/&gt;&lt;width val=&quot;326&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5F09FE-6722-45D6-807C-DEBFAF6AECC1}&quot;/&gt;&lt;isInvalidForFieldText val=&quot;0&quot;/&gt;&lt;Image&gt;&lt;filename val=&quot;C:\Users\User\AppData\Local\Temp\CP11120245334203Session\CPTrustFolder11120245334203\PPTImport11120245397109\data\asimages\{AB5F09FE-6722-45D6-807C-DEBFAF6AECC1}_12.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42E2C7C5-B7D7-47EC-ABD2-52C243D6BEE8}&quot;/&gt;&lt;isInvalidForFieldText val=&quot;0&quot;/&gt;&lt;Image&gt;&lt;filename val=&quot;C:\Users\User\AppData\Local\Temp\CP11120245334203Session\CPTrustFolder11120245334203\PPTImport11120245397109\data\asimages\{42E2C7C5-B7D7-47EC-ABD2-52C243D6BEE8}_13.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31&quot;/&gt;&lt;lineCharCount val=&quot;29&quot;/&gt;&lt;lineCharCount val=&quot;34&quot;/&gt;&lt;lineCharCount val=&quot;32&quot;/&gt;&lt;lineCharCount val=&quot;37&quot;/&gt;&lt;lineCharCount val=&quot;37&quot;/&gt;&lt;lineCharCount val=&quot;38&quot;/&gt;&lt;lineCharCount val=&quot;23&quot;/&gt;&lt;lineCharCount val=&quot;33&quot;/&gt;&lt;lineCharCount val=&quot;39&quot;/&gt;&lt;lineCharCount val=&quot;35&quot;/&gt;&lt;lineCharCount val=&quot;33&quot;/&gt;&lt;lineCharCount val=&quot;33&quot;/&gt;&lt;lineCharCount val=&quot;35&quot;/&gt;&lt;lineCharCount val=&quot;36&quot;/&gt;&lt;lineCharCount val=&quot;33&quot;/&gt;&lt;lineCharCount val=&quot;41&quot;/&gt;&lt;lineCharCount val=&quot;24&quot;/&gt;&lt;/TableIndex&gt;&lt;/ShapeTextInfo&gt;"/>
  <p:tag name="HTML_SHAPEINFO" val="&lt;ThreeDShapeInfo&gt;&lt;uuid val=&quot;{C5B8A7F0-7674-4AD1-9259-451D20CF6087}&quot;/&gt;&lt;isInvalidForFieldText val=&quot;0&quot;/&gt;&lt;Image&gt;&lt;filename val=&quot;C:\Users\User\AppData\Local\Temp\CP11120245334203Session\CPTrustFolder11120245334203\PPTImport11120245397109\data\asimages\{C5B8A7F0-7674-4AD1-9259-451D20CF6087}_13.png&quot;/&gt;&lt;left val=&quot;45&quot;/&gt;&lt;top val=&quot;214&quot;/&gt;&lt;width val=&quot;356&quot;/&gt;&lt;height val=&quot;437&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1BC19F-3F6D-4628-913C-3306F3FCD7F8}&quot;/&gt;&lt;isInvalidForFieldText val=&quot;0&quot;/&gt;&lt;Image&gt;&lt;filename val=&quot;C:\Users\User\AppData\Local\Temp\CP11120245334203Session\CPTrustFolder11120245334203\PPTImport11120245397109\data\asimages\{171BC19F-3F6D-4628-913C-3306F3FCD7F8}_13.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08A43B7F-D03F-43E3-B7E0-C3D9EFA1EDB4}&quot;/&gt;&lt;isInvalidForFieldText val=&quot;0&quot;/&gt;&lt;Image&gt;&lt;filename val=&quot;C:\Users\User\AppData\Local\Temp\CP11120245334203Session\CPTrustFolder11120245334203\PPTImport11120245397109\data\asimages\{08A43B7F-D03F-43E3-B7E0-C3D9EFA1EDB4}_14.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4&quot;/&gt;&lt;lineCharCount val=&quot;27&quot;/&gt;&lt;lineCharCount val=&quot;30&quot;/&gt;&lt;lineCharCount val=&quot;30&quot;/&gt;&lt;lineCharCount val=&quot;31&quot;/&gt;&lt;lineCharCount val=&quot;25&quot;/&gt;&lt;lineCharCount val=&quot;28&quot;/&gt;&lt;lineCharCount val=&quot;22&quot;/&gt;&lt;lineCharCount val=&quot;27&quot;/&gt;&lt;lineCharCount val=&quot;24&quot;/&gt;&lt;lineCharCount val=&quot;31&quot;/&gt;&lt;lineCharCount val=&quot;31&quot;/&gt;&lt;lineCharCount val=&quot;28&quot;/&gt;&lt;/TableIndex&gt;&lt;/ShapeTextInfo&gt;"/>
  <p:tag name="HTML_SHAPEINFO" val="&lt;ThreeDShapeInfo&gt;&lt;uuid val=&quot;{6C2857B9-4658-4C0F-B00C-5A51B7361BA5}&quot;/&gt;&lt;isInvalidForFieldText val=&quot;0&quot;/&gt;&lt;Image&gt;&lt;filename val=&quot;C:\Users\User\AppData\Local\Temp\CP11120245334203Session\CPTrustFolder11120245334203\PPTImport11120245397109\data\asimages\{6C2857B9-4658-4C0F-B00C-5A51B7361BA5}_14.png&quot;/&gt;&lt;left val=&quot;44&quot;/&gt;&lt;top val=&quot;213&quot;/&gt;&lt;width val=&quot;333&quot;/&gt;&lt;height val=&quot;414&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40AD22-9898-4E00-9EA6-9402E87CDB0A}&quot;/&gt;&lt;isInvalidForFieldText val=&quot;0&quot;/&gt;&lt;Image&gt;&lt;filename val=&quot;C:\Users\User\AppData\Local\Temp\CP11120245334203Session\CPTrustFolder11120245334203\PPTImport11120245397109\data\asimages\{8640AD22-9898-4E00-9EA6-9402E87CDB0A}_14.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354F8244-2413-4B19-957E-9B249ECDC987}&quot;/&gt;&lt;isInvalidForFieldText val=&quot;0&quot;/&gt;&lt;Image&gt;&lt;filename val=&quot;C:\Users\User\AppData\Local\Temp\CP11120245334203Session\CPTrustFolder11120245334203\PPTImport11120245397109\data\asimages\{354F8244-2413-4B19-957E-9B249ECDC987}_15.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2&quot;/&gt;&lt;lineCharCount val=&quot;27&quot;/&gt;&lt;lineCharCount val=&quot;28&quot;/&gt;&lt;lineCharCount val=&quot;27&quot;/&gt;&lt;lineCharCount val=&quot;33&quot;/&gt;&lt;lineCharCount val=&quot;31&quot;/&gt;&lt;lineCharCount val=&quot;25&quot;/&gt;&lt;lineCharCount val=&quot;29&quot;/&gt;&lt;lineCharCount val=&quot;31&quot;/&gt;&lt;lineCharCount val=&quot;31&quot;/&gt;&lt;lineCharCount val=&quot;29&quot;/&gt;&lt;lineCharCount val=&quot;33&quot;/&gt;&lt;lineCharCount val=&quot;27&quot;/&gt;&lt;lineCharCount val=&quot;21&quot;/&gt;&lt;/TableIndex&gt;&lt;/ShapeTextInfo&gt;"/>
  <p:tag name="HTML_SHAPEINFO" val="&lt;ThreeDShapeInfo&gt;&lt;uuid val=&quot;{71C93CF4-D9A8-48F2-8DFB-199D443992A1}&quot;/&gt;&lt;isInvalidForFieldText val=&quot;0&quot;/&gt;&lt;Image&gt;&lt;filename val=&quot;C:\Users\User\AppData\Local\Temp\CP11120245334203Session\CPTrustFolder11120245334203\PPTImport11120245397109\data\asimages\{71C93CF4-D9A8-48F2-8DFB-199D443992A1}_15.png&quot;/&gt;&lt;left val=&quot;44&quot;/&gt;&lt;top val=&quot;213&quot;/&gt;&lt;width val=&quot;327&quot;/&gt;&lt;height val=&quot;414&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DE8680-3EA2-470E-BB04-4A0CA0BCCAC8}&quot;/&gt;&lt;isInvalidForFieldText val=&quot;0&quot;/&gt;&lt;Image&gt;&lt;filename val=&quot;C:\Users\User\AppData\Local\Temp\CP11120245334203Session\CPTrustFolder11120245334203\PPTImport11120245397109\data\asimages\{79DE8680-3EA2-470E-BB04-4A0CA0BCCAC8}_15.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CDFCC64E-8E86-464B-8D26-7B4003C1D1D3}&quot;/&gt;&lt;isInvalidForFieldText val=&quot;0&quot;/&gt;&lt;Image&gt;&lt;filename val=&quot;C:\Users\User\AppData\Local\Temp\CP11120245334203Session\CPTrustFolder11120245334203\PPTImport11120245397109\data\asimages\{CDFCC64E-8E86-464B-8D26-7B4003C1D1D3}_16.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35&quot;/&gt;&lt;lineCharCount val=&quot;35&quot;/&gt;&lt;lineCharCount val=&quot;38&quot;/&gt;&lt;lineCharCount val=&quot;35&quot;/&gt;&lt;lineCharCount val=&quot;35&quot;/&gt;&lt;lineCharCount val=&quot;32&quot;/&gt;&lt;lineCharCount val=&quot;36&quot;/&gt;&lt;lineCharCount val=&quot;11&quot;/&gt;&lt;lineCharCount val=&quot;38&quot;/&gt;&lt;lineCharCount val=&quot;38&quot;/&gt;&lt;lineCharCount val=&quot;39&quot;/&gt;&lt;lineCharCount val=&quot;27&quot;/&gt;&lt;lineCharCount val=&quot;36&quot;/&gt;&lt;lineCharCount val=&quot;37&quot;/&gt;&lt;lineCharCount val=&quot;39&quot;/&gt;&lt;lineCharCount val=&quot;33&quot;/&gt;&lt;lineCharCount val=&quot;33&quot;/&gt;&lt;lineCharCount val=&quot;9&quot;/&gt;&lt;/TableIndex&gt;&lt;/ShapeTextInfo&gt;"/>
  <p:tag name="HTML_SHAPEINFO" val="&lt;ThreeDShapeInfo&gt;&lt;uuid val=&quot;{9B4AA3CA-8314-47CB-9F58-9FBC83BC07E2}&quot;/&gt;&lt;isInvalidForFieldText val=&quot;0&quot;/&gt;&lt;Image&gt;&lt;filename val=&quot;C:\Users\User\AppData\Local\Temp\CP11120245334203Session\CPTrustFolder11120245334203\PPTImport11120245397109\data\asimages\{9B4AA3CA-8314-47CB-9F58-9FBC83BC07E2}_16.png&quot;/&gt;&lt;left val=&quot;44&quot;/&gt;&lt;top val=&quot;214&quot;/&gt;&lt;width val=&quot;364&quot;/&gt;&lt;height val=&quot;45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266880A-1C5E-4CC7-BBF4-9AFBFCDCC45B}&quot;/&gt;&lt;isInvalidForFieldText val=&quot;0&quot;/&gt;&lt;Image&gt;&lt;filename val=&quot;C:\Users\User\AppData\Local\Temp\CP11120245334203Session\CPTrustFolder11120245334203\PPTImport11120245397109\data\asimages\{5266880A-1C5E-4CC7-BBF4-9AFBFCDCC45B}_16.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46D3E20D-A217-48E7-9326-35C481118E46}&quot;/&gt;&lt;isInvalidForFieldText val=&quot;0&quot;/&gt;&lt;Image&gt;&lt;filename val=&quot;C:\Users\User\AppData\Local\Temp\CP11120245334203Session\CPTrustFolder11120245334203\PPTImport11120245397109\data\asimages\{46D3E20D-A217-48E7-9326-35C481118E46}_17.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37&quot;/&gt;&lt;lineCharCount val=&quot;35&quot;/&gt;&lt;lineCharCount val=&quot;36&quot;/&gt;&lt;lineCharCount val=&quot;32&quot;/&gt;&lt;lineCharCount val=&quot;34&quot;/&gt;&lt;lineCharCount val=&quot;41&quot;/&gt;&lt;lineCharCount val=&quot;36&quot;/&gt;&lt;lineCharCount val=&quot;36&quot;/&gt;&lt;lineCharCount val=&quot;36&quot;/&gt;&lt;lineCharCount val=&quot;15&quot;/&gt;&lt;lineCharCount val=&quot;39&quot;/&gt;&lt;lineCharCount val=&quot;38&quot;/&gt;&lt;lineCharCount val=&quot;38&quot;/&gt;&lt;lineCharCount val=&quot;36&quot;/&gt;&lt;lineCharCount val=&quot;39&quot;/&gt;&lt;lineCharCount val=&quot;39&quot;/&gt;&lt;lineCharCount val=&quot;36&quot;/&gt;&lt;lineCharCount val=&quot;38&quot;/&gt;&lt;lineCharCount val=&quot;21&quot;/&gt;&lt;/TableIndex&gt;&lt;/ShapeTextInfo&gt;"/>
  <p:tag name="HTML_SHAPEINFO" val="&lt;ThreeDShapeInfo&gt;&lt;uuid val=&quot;{2BC49979-0186-4656-B854-CBA3706912B5}&quot;/&gt;&lt;isInvalidForFieldText val=&quot;0&quot;/&gt;&lt;Image&gt;&lt;filename val=&quot;C:\Users\User\AppData\Local\Temp\CP11120245334203Session\CPTrustFolder11120245334203\PPTImport11120245397109\data\asimages\{2BC49979-0186-4656-B854-CBA3706912B5}_17.png&quot;/&gt;&lt;left val=&quot;45&quot;/&gt;&lt;top val=&quot;214&quot;/&gt;&lt;width val=&quot;368&quot;/&gt;&lt;height val=&quot;47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E106F83-C6E0-4939-BC3B-DA79FC3FB317}&quot;/&gt;&lt;isInvalidForFieldText val=&quot;0&quot;/&gt;&lt;Image&gt;&lt;filename val=&quot;C:\Users\User\AppData\Local\Temp\CP11120245334203Session\CPTrustFolder11120245334203\PPTImport11120245397109\data\asimages\{7E106F83-C6E0-4939-BC3B-DA79FC3FB317}_17.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A4F8C56-9FA7-4470-B37A-27B09340315E}&quot;/&gt;&lt;isInvalidForFieldText val=&quot;0&quot;/&gt;&lt;Image&gt;&lt;filename val=&quot;C:\Users\User\AppData\Local\Temp\CP11120245334203Session\CPTrustFolder11120245334203\PPTImport11120245397109\data\asimages\{DA4F8C56-9FA7-4470-B37A-27B09340315E}_18.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30&quot;/&gt;&lt;lineCharCount val=&quot;35&quot;/&gt;&lt;lineCharCount val=&quot;42&quot;/&gt;&lt;lineCharCount val=&quot;10&quot;/&gt;&lt;lineCharCount val=&quot;40&quot;/&gt;&lt;lineCharCount val=&quot;41&quot;/&gt;&lt;lineCharCount val=&quot;35&quot;/&gt;&lt;lineCharCount val=&quot;38&quot;/&gt;&lt;lineCharCount val=&quot;11&quot;/&gt;&lt;lineCharCount val=&quot;29&quot;/&gt;&lt;lineCharCount val=&quot;38&quot;/&gt;&lt;lineCharCount val=&quot;31&quot;/&gt;&lt;lineCharCount val=&quot;37&quot;/&gt;&lt;lineCharCount val=&quot;16&quot;/&gt;&lt;lineCharCount val=&quot;31&quot;/&gt;&lt;lineCharCount val=&quot;36&quot;/&gt;&lt;lineCharCount val=&quot;31&quot;/&gt;&lt;lineCharCount val=&quot;9&quot;/&gt;&lt;/TableIndex&gt;&lt;/ShapeTextInfo&gt;"/>
  <p:tag name="HTML_SHAPEINFO" val="&lt;ThreeDShapeInfo&gt;&lt;uuid val=&quot;{84488601-E8F6-4BE8-8EC0-96858BA6C55E}&quot;/&gt;&lt;isInvalidForFieldText val=&quot;0&quot;/&gt;&lt;Image&gt;&lt;filename val=&quot;C:\Users\User\AppData\Local\Temp\CP11120245334203Session\CPTrustFolder11120245334203\PPTImport11120245397109\data\asimages\{84488601-E8F6-4BE8-8EC0-96858BA6C55E}_18.png&quot;/&gt;&lt;left val=&quot;44&quot;/&gt;&lt;top val=&quot;214&quot;/&gt;&lt;width val=&quot;367&quot;/&gt;&lt;height val=&quot;47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318D1E3-B6C2-49ED-B7FA-016CD3C08261}&quot;/&gt;&lt;isInvalidForFieldText val=&quot;0&quot;/&gt;&lt;Image&gt;&lt;filename val=&quot;C:\Users\User\AppData\Local\Temp\CP11120245334203Session\CPTrustFolder11120245334203\PPTImport11120245397109\data\asimages\{3318D1E3-B6C2-49ED-B7FA-016CD3C08261}_18.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BD74CE0-FFC9-4FA3-8D51-6EF63DD7AF35}&quot;/&gt;&lt;isInvalidForFieldText val=&quot;0&quot;/&gt;&lt;Image&gt;&lt;filename val=&quot;C:\Users\User\AppData\Local\Temp\CP11120245334203Session\CPTrustFolder11120245334203\PPTImport11120245397109\data\asimages\{7BD74CE0-FFC9-4FA3-8D51-6EF63DD7AF35}_19.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0&quot;/&gt;&lt;lineCharCount val=&quot;17&quot;/&gt;&lt;lineCharCount val=&quot;29&quot;/&gt;&lt;lineCharCount val=&quot;26&quot;/&gt;&lt;lineCharCount val=&quot;17&quot;/&gt;&lt;lineCharCount val=&quot;20&quot;/&gt;&lt;lineCharCount val=&quot;29&quot;/&gt;&lt;lineCharCount val=&quot;24&quot;/&gt;&lt;lineCharCount val=&quot;34&quot;/&gt;&lt;lineCharCount val=&quot;14&quot;/&gt;&lt;lineCharCount val=&quot;22&quot;/&gt;&lt;lineCharCount val=&quot;29&quot;/&gt;&lt;lineCharCount val=&quot;31&quot;/&gt;&lt;lineCharCount val=&quot;9&quot;/&gt;&lt;/TableIndex&gt;&lt;/ShapeTextInfo&gt;"/>
  <p:tag name="HTML_SHAPEINFO" val="&lt;ThreeDShapeInfo&gt;&lt;uuid val=&quot;{51FDE725-3773-400A-8CFD-C0442C31B5AC}&quot;/&gt;&lt;isInvalidForFieldText val=&quot;0&quot;/&gt;&lt;Image&gt;&lt;filename val=&quot;C:\Users\User\AppData\Local\Temp\CP11120245334203Session\CPTrustFolder11120245334203\PPTImport11120245397109\data\asimages\{51FDE725-3773-400A-8CFD-C0442C31B5AC}_19.png&quot;/&gt;&lt;left val=&quot;42&quot;/&gt;&lt;top val=&quot;212&quot;/&gt;&lt;width val=&quot;379&quot;/&gt;&lt;height val=&quot;47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5B44E1-9600-4636-9C22-A273EC8A8B66}&quot;/&gt;&lt;isInvalidForFieldText val=&quot;0&quot;/&gt;&lt;Image&gt;&lt;filename val=&quot;C:\Users\User\AppData\Local\Temp\CP11120245334203Session\CPTrustFolder11120245334203\PPTImport11120245397109\data\asimages\{F95B44E1-9600-4636-9C22-A273EC8A8B66}_19.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CC9D1027-2F68-41B9-81A4-4A8B0729F49D}&quot;/&gt;&lt;isInvalidForFieldText val=&quot;0&quot;/&gt;&lt;Image&gt;&lt;filename val=&quot;C:\Users\User\AppData\Local\Temp\CP11120245334203Session\CPTrustFolder11120245334203\PPTImport11120245397109\data\asimages\{CC9D1027-2F68-41B9-81A4-4A8B0729F49D}_20.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40&quot;/&gt;&lt;lineCharCount val=&quot;32&quot;/&gt;&lt;lineCharCount val=&quot;36&quot;/&gt;&lt;lineCharCount val=&quot;40&quot;/&gt;&lt;lineCharCount val=&quot;34&quot;/&gt;&lt;lineCharCount val=&quot;12&quot;/&gt;&lt;lineCharCount val=&quot;33&quot;/&gt;&lt;lineCharCount val=&quot;38&quot;/&gt;&lt;lineCharCount val=&quot;27&quot;/&gt;&lt;lineCharCount val=&quot;35&quot;/&gt;&lt;lineCharCount val=&quot;39&quot;/&gt;&lt;lineCharCount val=&quot;40&quot;/&gt;&lt;lineCharCount val=&quot;35&quot;/&gt;&lt;lineCharCount val=&quot;33&quot;/&gt;&lt;lineCharCount val=&quot;39&quot;/&gt;&lt;lineCharCount val=&quot;23&quot;/&gt;&lt;lineCharCount val=&quot;40&quot;/&gt;&lt;lineCharCount val=&quot;44&quot;/&gt;&lt;lineCharCount val=&quot;35&quot;/&gt;&lt;/TableIndex&gt;&lt;/ShapeTextInfo&gt;"/>
  <p:tag name="HTML_SHAPEINFO" val="&lt;ThreeDShapeInfo&gt;&lt;uuid val=&quot;{16C7D828-F783-4E56-9D41-9F826853167B}&quot;/&gt;&lt;isInvalidForFieldText val=&quot;0&quot;/&gt;&lt;Image&gt;&lt;filename val=&quot;C:\Users\User\AppData\Local\Temp\CP11120245334203Session\CPTrustFolder11120245334203\PPTImport11120245397109\data\asimages\{16C7D828-F783-4E56-9D41-9F826853167B}_20.png&quot;/&gt;&lt;left val=&quot;45&quot;/&gt;&lt;top val=&quot;214&quot;/&gt;&lt;width val=&quot;370&quot;/&gt;&lt;height val=&quot;47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5840B2-9E20-44D2-9BF4-0D54FA7CA9C0}&quot;/&gt;&lt;isInvalidForFieldText val=&quot;0&quot;/&gt;&lt;Image&gt;&lt;filename val=&quot;C:\Users\User\AppData\Local\Temp\CP11120245334203Session\CPTrustFolder11120245334203\PPTImport11120245397109\data\asimages\{F25840B2-9E20-44D2-9BF4-0D54FA7CA9C0}_20.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2FF9358A-EF88-486F-97D9-2E4034F44B28}&quot;/&gt;&lt;isInvalidForFieldText val=&quot;0&quot;/&gt;&lt;Image&gt;&lt;filename val=&quot;C:\Users\User\AppData\Local\Temp\CP11120245334203Session\CPTrustFolder11120245334203\PPTImport11120245397109\data\asimages\{2FF9358A-EF88-486F-97D9-2E4034F44B28}_21.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32&quot;/&gt;&lt;lineCharCount val=&quot;37&quot;/&gt;&lt;lineCharCount val=&quot;28&quot;/&gt;&lt;lineCharCount val=&quot;33&quot;/&gt;&lt;lineCharCount val=&quot;35&quot;/&gt;&lt;lineCharCount val=&quot;36&quot;/&gt;&lt;lineCharCount val=&quot;30&quot;/&gt;&lt;lineCharCount val=&quot;8&quot;/&gt;&lt;lineCharCount val=&quot;35&quot;/&gt;&lt;lineCharCount val=&quot;32&quot;/&gt;&lt;lineCharCount val=&quot;32&quot;/&gt;&lt;lineCharCount val=&quot;35&quot;/&gt;&lt;lineCharCount val=&quot;32&quot;/&gt;&lt;lineCharCount val=&quot;18&quot;/&gt;&lt;lineCharCount val=&quot;35&quot;/&gt;&lt;lineCharCount val=&quot;33&quot;/&gt;&lt;lineCharCount val=&quot;30&quot;/&gt;&lt;/TableIndex&gt;&lt;/ShapeTextInfo&gt;"/>
  <p:tag name="HTML_SHAPEINFO" val="&lt;ThreeDShapeInfo&gt;&lt;uuid val=&quot;{8AA3EC7B-4641-47E5-BE91-139142833BCA}&quot;/&gt;&lt;isInvalidForFieldText val=&quot;0&quot;/&gt;&lt;Image&gt;&lt;filename val=&quot;C:\Users\User\AppData\Local\Temp\CP11120245334203Session\CPTrustFolder11120245334203\PPTImport11120245397109\data\asimages\{8AA3EC7B-4641-47E5-BE91-139142833BCA}_21.png&quot;/&gt;&lt;left val=&quot;44&quot;/&gt;&lt;top val=&quot;214&quot;/&gt;&lt;width val=&quot;364&quot;/&gt;&lt;height val=&quot;45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05BC30B-C3BC-4597-B310-6086A56A41EC}&quot;/&gt;&lt;isInvalidForFieldText val=&quot;0&quot;/&gt;&lt;Image&gt;&lt;filename val=&quot;C:\Users\User\AppData\Local\Temp\CP11120245334203Session\CPTrustFolder11120245334203\PPTImport11120245397109\data\asimages\{405BC30B-C3BC-4597-B310-6086A56A41EC}_21.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8797AE30-EC33-4D8C-A517-2C3A995F99DD}&quot;/&gt;&lt;isInvalidForFieldText val=&quot;0&quot;/&gt;&lt;Image&gt;&lt;filename val=&quot;C:\Users\User\AppData\Local\Temp\CP11120245334203Session\CPTrustFolder11120245334203\PPTImport11120245397109\data\asimages\{8797AE30-EC33-4D8C-A517-2C3A995F99DD}_22.png&quot;/&gt;&lt;left val=&quot;0&quot;/&gt;&lt;top val=&quot;76&quot;/&gt;&lt;width val=&quot;961&quot;/&gt;&lt;height val=&quot;8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F0D57AFA-F6E7-4741-BB21-8904E1CEB7B5}&quot;/&gt;&lt;isInvalidForFieldText val=&quot;0&quot;/&gt;&lt;Image&gt;&lt;filename val=&quot;C:\Users\User\AppData\Local\Temp\CP11120245334203Session\CPTrustFolder11120245334203\PPTImport11120245397109\data\asimages\{F0D57AFA-F6E7-4741-BB21-8904E1CEB7B5}_22.png&quot;/&gt;&lt;left val=&quot;88&quot;/&gt;&lt;top val=&quot;230&quot;/&gt;&lt;width val=&quot;128&quot;/&gt;&lt;height val=&quot;39&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E335DC5-A1DB-488B-9E31-69AD9D18D4FD}&quot;/&gt;&lt;isInvalidForFieldText val=&quot;0&quot;/&gt;&lt;Image&gt;&lt;filename val=&quot;C:\Users\User\AppData\Local\Temp\CP11120245334203Session\CPTrustFolder11120245334203\PPTImport11120245397109\data\asimages\{EE335DC5-A1DB-488B-9E31-69AD9D18D4FD}_22.png&quot;/&gt;&lt;left val=&quot;318&quot;/&gt;&lt;top val=&quot;228&quot;/&gt;&lt;width val=&quot;128&quot;/&gt;&lt;height val=&quot;3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8E508A2-3CE3-426D-BF9A-4D9305D20151}&quot;/&gt;&lt;isInvalidForFieldText val=&quot;0&quot;/&gt;&lt;Image&gt;&lt;filename val=&quot;C:\Users\User\AppData\Local\Temp\CP11120245334203Session\CPTrustFolder11120245334203\PPTImport11120245397109\data\asimages\{18E508A2-3CE3-426D-BF9A-4D9305D20151}_22.png&quot;/&gt;&lt;left val=&quot;548&quot;/&gt;&lt;top val=&quot;230&quot;/&gt;&lt;width val=&quot;130&quot;/&gt;&lt;height val=&quot;3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3D6B373E-D752-4B31-9D8E-C3B0DAB1355A}&quot;/&gt;&lt;isInvalidForFieldText val=&quot;0&quot;/&gt;&lt;Image&gt;&lt;filename val=&quot;C:\Users\User\AppData\Local\Temp\CP11120245334203Session\CPTrustFolder11120245334203\PPTImport11120245397109\data\asimages\{3D6B373E-D752-4B31-9D8E-C3B0DAB1355A}_22.png&quot;/&gt;&lt;left val=&quot;771&quot;/&gt;&lt;top val=&quot;228&quot;/&gt;&lt;width val=&quot;136&quot;/&gt;&lt;height val=&quot;3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F933B15-2389-4AE5-89AE-C912FE1E211F}&quot;/&gt;&lt;isInvalidForFieldText val=&quot;0&quot;/&gt;&lt;Image&gt;&lt;filename val=&quot;C:\Users\User\AppData\Local\Temp\CP11120245334203Session\CPTrustFolder11120245334203\PPTImport11120245397109\data\asimages\{DF933B15-2389-4AE5-89AE-C912FE1E211F}_22.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BAFDD8A0-F439-41CB-9278-E6C4FC794997}&quot;/&gt;&lt;isInvalidForFieldText val=&quot;0&quot;/&gt;&lt;Image&gt;&lt;filename val=&quot;C:\Users\User\AppData\Local\Temp\CP11120245334203Session\CPTrustFolder11120245334203\PPTImport11120245397109\data\asimages\{BAFDD8A0-F439-41CB-9278-E6C4FC794997}_23.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26&quot;/&gt;&lt;lineCharCount val=&quot;23&quot;/&gt;&lt;lineCharCount val=&quot;10&quot;/&gt;&lt;lineCharCount val=&quot;20&quot;/&gt;&lt;lineCharCount val=&quot;23&quot;/&gt;&lt;lineCharCount val=&quot;25&quot;/&gt;&lt;lineCharCount val=&quot;27&quot;/&gt;&lt;lineCharCount val=&quot;25&quot;/&gt;&lt;/TableIndex&gt;&lt;/ShapeTextInfo&gt;"/>
  <p:tag name="HTML_SHAPEINFO" val="&lt;ThreeDShapeInfo&gt;&lt;uuid val=&quot;{E30B9402-F5BE-4255-93FE-E069B3E57854}&quot;/&gt;&lt;isInvalidForFieldText val=&quot;0&quot;/&gt;&lt;Image&gt;&lt;filename val=&quot;C:\Users\User\AppData\Local\Temp\CP11120245334203Session\CPTrustFolder11120245334203\PPTImport11120245397109\data\asimages\{E30B9402-F5BE-4255-93FE-E069B3E57854}_23.png&quot;/&gt;&lt;left val=&quot;42&quot;/&gt;&lt;top val=&quot;212&quot;/&gt;&lt;width val=&quot;316&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BF95C4-9F46-4BA3-806B-235CD404368F}&quot;/&gt;&lt;isInvalidForFieldText val=&quot;0&quot;/&gt;&lt;Image&gt;&lt;filename val=&quot;C:\Users\User\AppData\Local\Temp\CP11120245334203Session\CPTrustFolder11120245334203\PPTImport11120245397109\data\asimages\{C8BF95C4-9F46-4BA3-806B-235CD404368F}_23.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9&quot;/&gt;&lt;lineCharCount val=&quot;29&quot;/&gt;&lt;lineCharCount val=&quot;32&quot;/&gt;&lt;lineCharCount val=&quot;19&quot;/&gt;&lt;lineCharCount val=&quot;8&quot;/&gt;&lt;/TableIndex&gt;&lt;/ShapeTextInfo&gt;"/>
  <p:tag name="HTML_SHAPEINFO" val="&lt;ThreeDShapeInfo&gt;&lt;uuid val=&quot;{937EF247-92CA-4327-A5A3-3FEF1BC4C340}&quot;/&gt;&lt;isInvalidForFieldText val=&quot;0&quot;/&gt;&lt;Image&gt;&lt;filename val=&quot;C:\Users\User\AppData\Local\Temp\CP11120245334203Session\CPTrustFolder11120245334203\PPTImport11120245397109\data\asimages\{937EF247-92CA-4327-A5A3-3FEF1BC4C340}_23.png&quot;/&gt;&lt;left val=&quot;43&quot;/&gt;&lt;top val=&quot;520&quot;/&gt;&lt;width val=&quot;323&quot;/&gt;&lt;height val=&quot;152&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8381</TotalTime>
  <Words>6456</Words>
  <Application>Microsoft Office PowerPoint</Application>
  <PresentationFormat>On-screen Show (4:3)</PresentationFormat>
  <Paragraphs>500</Paragraphs>
  <Slides>90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Times New Roman</vt:lpstr>
      <vt:lpstr>Wingdings</vt:lpstr>
      <vt:lpstr>Using as of April 26</vt:lpstr>
      <vt:lpstr>VACOLS</vt:lpstr>
      <vt:lpstr>Objectives</vt:lpstr>
      <vt:lpstr>References</vt:lpstr>
      <vt:lpstr>Veterans Appeals Control and Locator System</vt:lpstr>
      <vt:lpstr>Home Screen</vt:lpstr>
      <vt:lpstr>View Appeal Button</vt:lpstr>
      <vt:lpstr>Update Appeal Button</vt:lpstr>
      <vt:lpstr>Broker Appeal Button</vt:lpstr>
      <vt:lpstr>Dispatch Appeal Button</vt:lpstr>
      <vt:lpstr>Transfer Appeal Button</vt:lpstr>
      <vt:lpstr>Travel Board Button</vt:lpstr>
      <vt:lpstr>Appeals Menu</vt:lpstr>
      <vt:lpstr>Hearings Menu</vt:lpstr>
      <vt:lpstr>Hearings Menu</vt:lpstr>
      <vt:lpstr>Queries Menu</vt:lpstr>
      <vt:lpstr>Queries Menu</vt:lpstr>
      <vt:lpstr>Queries Menu</vt:lpstr>
      <vt:lpstr>Queries Menu</vt:lpstr>
      <vt:lpstr>Queries Menu</vt:lpstr>
      <vt:lpstr>Suspense Reports Menu</vt:lpstr>
      <vt:lpstr>Suspense Reports Menu</vt:lpstr>
      <vt:lpstr>Status Report Query Details</vt:lpstr>
      <vt:lpstr>Diary Reports Menu</vt:lpstr>
      <vt:lpstr>Diary Reports Menu Details</vt:lpstr>
      <vt:lpstr>Production Reports Menu</vt:lpstr>
      <vt:lpstr>Production Reports Menu</vt:lpstr>
      <vt:lpstr>Production Reports Menu</vt:lpstr>
      <vt:lpstr>Production Reports Menu</vt:lpstr>
      <vt:lpstr>Production Reports Menu</vt:lpstr>
      <vt:lpstr>Appeals Resource Centers Menu</vt:lpstr>
      <vt:lpstr>Appeals Management Center Menu</vt:lpstr>
      <vt:lpstr>Management Reports Menu</vt:lpstr>
      <vt:lpstr>Management Reports Menu</vt:lpstr>
      <vt:lpstr>Management Reports Menu</vt:lpstr>
      <vt:lpstr>Management Reports Menu</vt:lpstr>
      <vt:lpstr>Utilities Menu</vt:lpstr>
      <vt:lpstr>Utilities Menu</vt:lpstr>
      <vt:lpstr>Help Menu</vt:lpstr>
      <vt:lpstr>Help Menu</vt:lpstr>
      <vt:lpstr>Docket Tab</vt:lpstr>
      <vt:lpstr>Dispatch Tab</vt:lpstr>
      <vt:lpstr>Issues Tab</vt:lpstr>
      <vt:lpstr>Add Issue Menu</vt:lpstr>
      <vt:lpstr>Add Issue Menu</vt:lpstr>
      <vt:lpstr>Add Issue Menu</vt:lpstr>
      <vt:lpstr>Add Issue Menu</vt:lpstr>
      <vt:lpstr>Add Issue Menu</vt:lpstr>
      <vt:lpstr>Add Issue Menu</vt:lpstr>
      <vt:lpstr>Add Issue Menu</vt:lpstr>
      <vt:lpstr>Add Issue Menu</vt:lpstr>
      <vt:lpstr>Broker Tab</vt:lpstr>
      <vt:lpstr>Address Tab</vt:lpstr>
      <vt:lpstr>Prior Locs Tab</vt:lpstr>
      <vt:lpstr>Attachments Tab</vt:lpstr>
      <vt:lpstr>Diary Tab</vt:lpstr>
      <vt:lpstr>Diary Tab</vt:lpstr>
      <vt:lpstr>Adding a Diary</vt:lpstr>
      <vt:lpstr>Diary Tab</vt:lpstr>
      <vt:lpstr>Hearings Tab</vt:lpstr>
      <vt:lpstr>Hearings Tab</vt:lpstr>
      <vt:lpstr>Remand Reason Tab</vt:lpstr>
      <vt:lpstr>Mail Tab</vt:lpstr>
      <vt:lpstr>Mail Tab</vt:lpstr>
      <vt:lpstr>Attorney Fee Tab</vt:lpstr>
      <vt:lpstr>Other Docs Tab</vt:lpstr>
      <vt:lpstr>CAVC Tab</vt:lpstr>
      <vt:lpstr>CAVC Tab</vt:lpstr>
      <vt:lpstr>CAVC Tab</vt:lpstr>
      <vt:lpstr>Motion Tab</vt:lpstr>
      <vt:lpstr>38 CFR 20.1000</vt:lpstr>
      <vt:lpstr>Motion Tab</vt:lpstr>
      <vt:lpstr>Motion Tab</vt:lpstr>
      <vt:lpstr>CC Tab</vt:lpstr>
      <vt:lpstr>Processes Menu</vt:lpstr>
      <vt:lpstr>Processes Menu</vt:lpstr>
      <vt:lpstr>Processes Menu</vt:lpstr>
      <vt:lpstr>Caseflow</vt:lpstr>
      <vt:lpstr>Caseflow</vt:lpstr>
      <vt:lpstr>Caseflow</vt:lpstr>
      <vt:lpstr>Caseflow</vt:lpstr>
      <vt:lpstr>Caseflow</vt:lpstr>
      <vt:lpstr>Caseflow</vt:lpstr>
      <vt:lpstr>Processes Menu</vt:lpstr>
      <vt:lpstr>Processes Menu</vt:lpstr>
      <vt:lpstr>Processes Menu</vt:lpstr>
      <vt:lpstr>Processes Menu</vt:lpstr>
      <vt:lpstr>Utilities Menu</vt:lpstr>
      <vt:lpstr>Utilities Menu</vt:lpstr>
      <vt:lpstr>Help Menu</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VACOLS PowerPoint Presentation</dc:title>
  <dc:subject>VSR, RVSR</dc:subject>
  <dc:creator>Department of Veterans Affairs, Veterans Benefits Administration, Compensation Service, STAFF</dc:creator>
  <cp:keywords>VACOLS; Appeals; Caseflow</cp:keywords>
  <dc:description>This lesson helps employees understand the capabilities of the Veterans Appeals Control and Locator System (VACOLS).</dc:description>
  <cp:lastModifiedBy>Kathy Poole</cp:lastModifiedBy>
  <cp:revision>555</cp:revision>
  <dcterms:created xsi:type="dcterms:W3CDTF">2014-04-30T02:32:11Z</dcterms:created>
  <dcterms:modified xsi:type="dcterms:W3CDTF">2018-08-16T19:37:04Z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