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25" r:id="rId4"/>
  </p:sldMasterIdLst>
  <p:notesMasterIdLst>
    <p:notesMasterId r:id="rId28"/>
  </p:notesMasterIdLst>
  <p:handoutMasterIdLst>
    <p:handoutMasterId r:id="rId29"/>
  </p:handoutMasterIdLst>
  <p:sldIdLst>
    <p:sldId id="256" r:id="rId5"/>
    <p:sldId id="263" r:id="rId6"/>
    <p:sldId id="359"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357" r:id="rId26"/>
    <p:sldId id="406"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B7D"/>
    <a:srgbClr val="000066"/>
    <a:srgbClr val="1D3275"/>
    <a:srgbClr val="CC0000"/>
    <a:srgbClr val="BBBBFF"/>
    <a:srgbClr val="ABAB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97491" autoAdjust="0"/>
  </p:normalViewPr>
  <p:slideViewPr>
    <p:cSldViewPr>
      <p:cViewPr varScale="1">
        <p:scale>
          <a:sx n="102" d="100"/>
          <a:sy n="102" d="100"/>
        </p:scale>
        <p:origin x="1218" y="72"/>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2616"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2FF92E3-131C-44D8-A97C-E9A14F1F7601}"/>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fontAlgn="auto" hangingPunct="0">
              <a:spcBef>
                <a:spcPts val="0"/>
              </a:spcBef>
              <a:spcAft>
                <a:spcPts val="0"/>
              </a:spcAft>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16D9475D-6763-4BFE-9BB3-ACF187C23F2A}"/>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fontAlgn="auto" hangingPunct="0">
              <a:spcBef>
                <a:spcPts val="0"/>
              </a:spcBef>
              <a:spcAft>
                <a:spcPts val="0"/>
              </a:spcAft>
              <a:defRPr sz="1200">
                <a:latin typeface="+mn-lt"/>
              </a:defRPr>
            </a:lvl1pPr>
          </a:lstStyle>
          <a:p>
            <a:pPr>
              <a:defRPr/>
            </a:pPr>
            <a:endParaRPr lang="en-US"/>
          </a:p>
        </p:txBody>
      </p:sp>
      <p:sp>
        <p:nvSpPr>
          <p:cNvPr id="4100" name="Rectangle 4">
            <a:extLst>
              <a:ext uri="{FF2B5EF4-FFF2-40B4-BE49-F238E27FC236}">
                <a16:creationId xmlns:a16="http://schemas.microsoft.com/office/drawing/2014/main" id="{F6E81782-7EA4-4F6A-8429-8FC17E8F79C1}"/>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fontAlgn="auto" hangingPunct="0">
              <a:spcBef>
                <a:spcPts val="0"/>
              </a:spcBef>
              <a:spcAft>
                <a:spcPts val="0"/>
              </a:spcAft>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D927C1B9-F1EF-4413-BFD0-64380429E227}"/>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fontAlgn="auto" hangingPunct="0">
              <a:spcBef>
                <a:spcPts val="0"/>
              </a:spcBef>
              <a:spcAft>
                <a:spcPts val="0"/>
              </a:spcAft>
              <a:defRPr sz="1200">
                <a:latin typeface="Times New Roman" panose="02020603050405020304" pitchFamily="18" charset="0"/>
              </a:defRPr>
            </a:lvl1pPr>
          </a:lstStyle>
          <a:p>
            <a:pPr>
              <a:defRPr/>
            </a:pPr>
            <a:fld id="{25551A95-764F-4CA5-A573-10D04D75E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7B7A217-F68B-49A1-ADC2-514D1DA73565}"/>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fontAlgn="auto" hangingPunct="0">
              <a:spcBef>
                <a:spcPts val="0"/>
              </a:spcBef>
              <a:spcAft>
                <a:spcPts val="0"/>
              </a:spcAft>
              <a:defRPr sz="1200">
                <a:latin typeface="+mn-lt"/>
              </a:defRPr>
            </a:lvl1pPr>
          </a:lstStyle>
          <a:p>
            <a:pPr>
              <a:defRPr/>
            </a:pPr>
            <a:r>
              <a:rPr lang="en-US"/>
              <a:t>VBA Overview</a:t>
            </a:r>
          </a:p>
        </p:txBody>
      </p:sp>
      <p:sp>
        <p:nvSpPr>
          <p:cNvPr id="2051" name="Rectangle 3">
            <a:extLst>
              <a:ext uri="{FF2B5EF4-FFF2-40B4-BE49-F238E27FC236}">
                <a16:creationId xmlns:a16="http://schemas.microsoft.com/office/drawing/2014/main" id="{F3DC2460-FEB5-40FB-A981-CB0E427D07DA}"/>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fontAlgn="auto" hangingPunct="0">
              <a:spcBef>
                <a:spcPts val="0"/>
              </a:spcBef>
              <a:spcAft>
                <a:spcPts val="0"/>
              </a:spcAft>
              <a:defRPr sz="1200">
                <a:latin typeface="+mn-lt"/>
              </a:defRPr>
            </a:lvl1pPr>
          </a:lstStyle>
          <a:p>
            <a:pPr>
              <a:defRPr/>
            </a:pPr>
            <a:endParaRPr lang="en-US"/>
          </a:p>
        </p:txBody>
      </p:sp>
      <p:sp>
        <p:nvSpPr>
          <p:cNvPr id="8196" name="Rectangle 4">
            <a:extLst>
              <a:ext uri="{FF2B5EF4-FFF2-40B4-BE49-F238E27FC236}">
                <a16:creationId xmlns:a16="http://schemas.microsoft.com/office/drawing/2014/main" id="{E37362BA-10DF-4A6F-AFD3-B18EFAF64402}"/>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548EDF7-A8FB-435C-B812-C0B9A8C528C0}"/>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D2341C62-ADB7-457D-9DF2-70178172F591}"/>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fontAlgn="auto" hangingPunct="0">
              <a:spcBef>
                <a:spcPts val="0"/>
              </a:spcBef>
              <a:spcAft>
                <a:spcPts val="0"/>
              </a:spcAft>
              <a:defRPr sz="1200">
                <a:latin typeface="+mn-lt"/>
              </a:defRPr>
            </a:lvl1pPr>
          </a:lstStyle>
          <a:p>
            <a:pPr>
              <a:defRPr/>
            </a:pPr>
            <a:endParaRPr lang="en-US"/>
          </a:p>
        </p:txBody>
      </p:sp>
      <p:sp>
        <p:nvSpPr>
          <p:cNvPr id="2055" name="Rectangle 7">
            <a:extLst>
              <a:ext uri="{FF2B5EF4-FFF2-40B4-BE49-F238E27FC236}">
                <a16:creationId xmlns:a16="http://schemas.microsoft.com/office/drawing/2014/main" id="{3AF9289E-DB03-4F51-9A09-2B229EC6EFB9}"/>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fontAlgn="auto" hangingPunct="0">
              <a:spcBef>
                <a:spcPts val="0"/>
              </a:spcBef>
              <a:spcAft>
                <a:spcPts val="0"/>
              </a:spcAft>
              <a:defRPr sz="1200">
                <a:latin typeface="+mn-lt"/>
              </a:defRPr>
            </a:lvl1pPr>
          </a:lstStyle>
          <a:p>
            <a:pPr>
              <a:defRPr/>
            </a:pPr>
            <a:fld id="{7A4684DE-020C-49BC-A019-3A02CBE512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CF899E-A52D-40B4-9318-3122A5F7BA9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r>
              <a:rPr lang="en-US" altLang="en-US"/>
              <a:t>VBA Overview</a:t>
            </a:r>
          </a:p>
        </p:txBody>
      </p:sp>
      <p:sp>
        <p:nvSpPr>
          <p:cNvPr id="11267" name="Rectangle 7">
            <a:extLst>
              <a:ext uri="{FF2B5EF4-FFF2-40B4-BE49-F238E27FC236}">
                <a16:creationId xmlns:a16="http://schemas.microsoft.com/office/drawing/2014/main" id="{F375E7B9-68F0-420F-A398-12277A4ED4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fld id="{741CA5A1-DADE-4C4C-8C10-E0471ECCBA57}" type="slidenum">
              <a:rPr lang="en-US" altLang="en-US" smtClean="0"/>
              <a:pPr fontAlgn="base">
                <a:spcBef>
                  <a:spcPct val="0"/>
                </a:spcBef>
                <a:spcAft>
                  <a:spcPct val="0"/>
                </a:spcAft>
              </a:pPr>
              <a:t>1</a:t>
            </a:fld>
            <a:endParaRPr lang="en-US" altLang="en-US"/>
          </a:p>
        </p:txBody>
      </p:sp>
      <p:sp>
        <p:nvSpPr>
          <p:cNvPr id="11268" name="Rectangle 2">
            <a:extLst>
              <a:ext uri="{FF2B5EF4-FFF2-40B4-BE49-F238E27FC236}">
                <a16:creationId xmlns:a16="http://schemas.microsoft.com/office/drawing/2014/main" id="{BC922E4F-5368-4670-A562-4F32F5CAC7E3}"/>
              </a:ext>
            </a:extLst>
          </p:cNvPr>
          <p:cNvSpPr>
            <a:spLocks noGrp="1" noRot="1" noChangeAspect="1" noChangeArrowheads="1" noTextEdit="1"/>
          </p:cNvSpPr>
          <p:nvPr>
            <p:ph type="sldImg"/>
          </p:nvPr>
        </p:nvSpPr>
        <p:spPr>
          <a:xfrm>
            <a:off x="1182688" y="698500"/>
            <a:ext cx="4646612" cy="3484563"/>
          </a:xfrm>
          <a:ln/>
        </p:spPr>
      </p:sp>
      <p:sp>
        <p:nvSpPr>
          <p:cNvPr id="11269" name="Rectangle 3">
            <a:extLst>
              <a:ext uri="{FF2B5EF4-FFF2-40B4-BE49-F238E27FC236}">
                <a16:creationId xmlns:a16="http://schemas.microsoft.com/office/drawing/2014/main" id="{F2755B9F-D7EF-4674-A3F7-7D0791AAA376}"/>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b="1"/>
          </a:p>
        </p:txBody>
      </p:sp>
      <p:sp>
        <p:nvSpPr>
          <p:cNvPr id="11270" name="Footer Placeholder 5">
            <a:extLst>
              <a:ext uri="{FF2B5EF4-FFF2-40B4-BE49-F238E27FC236}">
                <a16:creationId xmlns:a16="http://schemas.microsoft.com/office/drawing/2014/main" id="{3E09DE6B-17F9-4AE3-A1ED-67670256F9B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8288A6A-A03C-4C93-BDCC-A75EAAB65D9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6EA6E5C-98E6-4E8E-A668-19FAEA0C4E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9700" name="Footer Placeholder 3">
            <a:extLst>
              <a:ext uri="{FF2B5EF4-FFF2-40B4-BE49-F238E27FC236}">
                <a16:creationId xmlns:a16="http://schemas.microsoft.com/office/drawing/2014/main" id="{FDCD30A9-821F-4B42-93D5-0187F9F3E89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1074D60-5C48-48D6-9A5F-4A740CF16615}"/>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691254B-0194-4161-B2B7-D1F7FF06F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1748" name="Footer Placeholder 3">
            <a:extLst>
              <a:ext uri="{FF2B5EF4-FFF2-40B4-BE49-F238E27FC236}">
                <a16:creationId xmlns:a16="http://schemas.microsoft.com/office/drawing/2014/main" id="{A48D043C-72D1-4A26-B595-EBFE3B5306B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818EBCD-E0DC-491A-B954-4C075347BA4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D5EF99FB-BA15-41E8-812A-4B7B1EA94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Footer Placeholder 3">
            <a:extLst>
              <a:ext uri="{FF2B5EF4-FFF2-40B4-BE49-F238E27FC236}">
                <a16:creationId xmlns:a16="http://schemas.microsoft.com/office/drawing/2014/main" id="{04F83DDD-8946-4948-815A-79F6E2FB790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8D62B7E-A0B6-4FF3-ABA2-2A116590944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62AEF478-C48D-4920-91A0-1DF5124223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5844" name="Footer Placeholder 3">
            <a:extLst>
              <a:ext uri="{FF2B5EF4-FFF2-40B4-BE49-F238E27FC236}">
                <a16:creationId xmlns:a16="http://schemas.microsoft.com/office/drawing/2014/main" id="{912A6152-D62C-481C-AD0C-E8B9212B24B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B6F9F13-69AB-427E-B1D4-E1CC84E96C53}"/>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D8766E49-6813-474C-8E76-877220B4FF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7892" name="Footer Placeholder 3">
            <a:extLst>
              <a:ext uri="{FF2B5EF4-FFF2-40B4-BE49-F238E27FC236}">
                <a16:creationId xmlns:a16="http://schemas.microsoft.com/office/drawing/2014/main" id="{5F40CB02-ABFD-456C-B863-9240876617D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F5077BE-29F6-4F4B-8CA9-DDC32BF3D38F}"/>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CB74F84D-5EEC-4EF8-AD89-E469202BC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Footer Placeholder 3">
            <a:extLst>
              <a:ext uri="{FF2B5EF4-FFF2-40B4-BE49-F238E27FC236}">
                <a16:creationId xmlns:a16="http://schemas.microsoft.com/office/drawing/2014/main" id="{8DF3D0F8-FB46-44D7-A5EE-16C7AA2B9F5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274B561-1212-4224-9DA0-52ACE7A8DDE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0AF83FE6-095D-43B5-A979-A84187F3C6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1988" name="Footer Placeholder 3">
            <a:extLst>
              <a:ext uri="{FF2B5EF4-FFF2-40B4-BE49-F238E27FC236}">
                <a16:creationId xmlns:a16="http://schemas.microsoft.com/office/drawing/2014/main" id="{9731FC21-F144-45AB-BC6B-F2ED1E48895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050244F-AB70-46DE-9FB7-EBCF204193C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E610370D-8C32-4676-874F-DCFC3A6927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4036" name="Footer Placeholder 3">
            <a:extLst>
              <a:ext uri="{FF2B5EF4-FFF2-40B4-BE49-F238E27FC236}">
                <a16:creationId xmlns:a16="http://schemas.microsoft.com/office/drawing/2014/main" id="{69C56D4D-D30F-4DB3-96FD-D772647DF3B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61CD8C9-09E2-49C7-84D1-8688DE7DA194}"/>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B1E9A354-5B9C-4233-AB46-300BCFC955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6084" name="Footer Placeholder 3">
            <a:extLst>
              <a:ext uri="{FF2B5EF4-FFF2-40B4-BE49-F238E27FC236}">
                <a16:creationId xmlns:a16="http://schemas.microsoft.com/office/drawing/2014/main" id="{1076DA8F-F677-41D9-8C52-CA67F21FBCD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F241E7A-780F-4707-ACD9-FDC04C47EA4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B9654FD-6AC2-496D-8BF5-599CF045A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8132" name="Footer Placeholder 3">
            <a:extLst>
              <a:ext uri="{FF2B5EF4-FFF2-40B4-BE49-F238E27FC236}">
                <a16:creationId xmlns:a16="http://schemas.microsoft.com/office/drawing/2014/main" id="{8A903E92-D682-435D-901F-A037D73DDFC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C4EF333-3C8F-4EBF-B01A-57893B033505}"/>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403804E2-A8FC-440E-94FC-6794E20FF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Footer Placeholder 3">
            <a:extLst>
              <a:ext uri="{FF2B5EF4-FFF2-40B4-BE49-F238E27FC236}">
                <a16:creationId xmlns:a16="http://schemas.microsoft.com/office/drawing/2014/main" id="{72AB43E9-039F-4D7B-94E4-3542964D8BD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9BCBC56-A929-4B44-86CF-AFDE752C41F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2CFBED5-FF7D-4447-8568-19EACEB5A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0180" name="Footer Placeholder 3">
            <a:extLst>
              <a:ext uri="{FF2B5EF4-FFF2-40B4-BE49-F238E27FC236}">
                <a16:creationId xmlns:a16="http://schemas.microsoft.com/office/drawing/2014/main" id="{A5B5701E-6764-4E46-9FDC-AEAA87FAFFB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9E9AE52-AE38-4CC9-868B-0C4BE0D6D97A}"/>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13E078BA-6847-470B-ADDE-41E7DE06AB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Footer Placeholder 3">
            <a:extLst>
              <a:ext uri="{FF2B5EF4-FFF2-40B4-BE49-F238E27FC236}">
                <a16:creationId xmlns:a16="http://schemas.microsoft.com/office/drawing/2014/main" id="{99A16283-6062-4868-94BA-B758E647379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7E50836-81A0-4CB4-8156-2E8B9B769CE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A9EC0470-207B-4E87-B5C7-95219CE775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Header Placeholder 3">
            <a:extLst>
              <a:ext uri="{FF2B5EF4-FFF2-40B4-BE49-F238E27FC236}">
                <a16:creationId xmlns:a16="http://schemas.microsoft.com/office/drawing/2014/main" id="{1EB9CED3-1A4A-471A-A3B9-8EA51DB4BCE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r>
              <a:rPr lang="en-US" altLang="en-US"/>
              <a:t>VBA Overview</a:t>
            </a:r>
          </a:p>
        </p:txBody>
      </p:sp>
      <p:sp>
        <p:nvSpPr>
          <p:cNvPr id="54277" name="Footer Placeholder 4">
            <a:extLst>
              <a:ext uri="{FF2B5EF4-FFF2-40B4-BE49-F238E27FC236}">
                <a16:creationId xmlns:a16="http://schemas.microsoft.com/office/drawing/2014/main" id="{06B39A9A-746A-4C49-AFF1-101E80A967D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
        <p:nvSpPr>
          <p:cNvPr id="54278" name="Slide Number Placeholder 5">
            <a:extLst>
              <a:ext uri="{FF2B5EF4-FFF2-40B4-BE49-F238E27FC236}">
                <a16:creationId xmlns:a16="http://schemas.microsoft.com/office/drawing/2014/main" id="{A587F18B-9C0B-4C2E-B441-76AF88FDD3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fld id="{C49BCBC4-87AB-49D2-800E-36DCB79923CF}"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5E45409-075C-4E14-9037-BEF548F1C0F5}"/>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F2ADF442-22D0-4A32-8DFF-1AD714F8A0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Header Placeholder 3">
            <a:extLst>
              <a:ext uri="{FF2B5EF4-FFF2-40B4-BE49-F238E27FC236}">
                <a16:creationId xmlns:a16="http://schemas.microsoft.com/office/drawing/2014/main" id="{A32852A1-43A0-49D1-85CD-56130D54C7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r>
              <a:rPr lang="en-US" altLang="en-US"/>
              <a:t>VBA Overview</a:t>
            </a:r>
          </a:p>
        </p:txBody>
      </p:sp>
      <p:sp>
        <p:nvSpPr>
          <p:cNvPr id="15365" name="Footer Placeholder 4">
            <a:extLst>
              <a:ext uri="{FF2B5EF4-FFF2-40B4-BE49-F238E27FC236}">
                <a16:creationId xmlns:a16="http://schemas.microsoft.com/office/drawing/2014/main" id="{013DFEFD-D8D2-4176-B625-C1263D2212B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
        <p:nvSpPr>
          <p:cNvPr id="15366" name="Slide Number Placeholder 5">
            <a:extLst>
              <a:ext uri="{FF2B5EF4-FFF2-40B4-BE49-F238E27FC236}">
                <a16:creationId xmlns:a16="http://schemas.microsoft.com/office/drawing/2014/main" id="{0EC8782F-9C5F-45C4-9062-B997E68888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fld id="{4FBB87D1-29E0-4276-BB43-312B8ADFBCA8}" type="slidenum">
              <a:rPr lang="en-US" altLang="en-US" smtClean="0"/>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6F3B4CA-F9CD-4F6F-B87B-7D7501A13368}"/>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CC30B1D-1F90-4282-A9EC-D9EAE6F43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7412" name="Footer Placeholder 3">
            <a:extLst>
              <a:ext uri="{FF2B5EF4-FFF2-40B4-BE49-F238E27FC236}">
                <a16:creationId xmlns:a16="http://schemas.microsoft.com/office/drawing/2014/main" id="{A152690D-6CC4-43BC-92EB-D4021037678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68E7A41-44F7-4F9E-A337-5D10F619E42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493D6F01-7F8C-4E09-823C-D339D0741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9460" name="Footer Placeholder 3">
            <a:extLst>
              <a:ext uri="{FF2B5EF4-FFF2-40B4-BE49-F238E27FC236}">
                <a16:creationId xmlns:a16="http://schemas.microsoft.com/office/drawing/2014/main" id="{99A75D8E-C9F0-47D8-9125-9B8AD178932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10811F7-A2F9-400B-9F3B-4105605DA7BE}"/>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6C61B56-87B8-4937-9CF8-CCAC70E4D1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1508" name="Footer Placeholder 3">
            <a:extLst>
              <a:ext uri="{FF2B5EF4-FFF2-40B4-BE49-F238E27FC236}">
                <a16:creationId xmlns:a16="http://schemas.microsoft.com/office/drawing/2014/main" id="{D64B7803-0B74-4724-A3C8-5A4FD485E84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5F2EB57-64B4-42D0-A4D3-68E054A526C1}"/>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E19999A-A1EC-4BDA-970A-34B571379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3556" name="Footer Placeholder 3">
            <a:extLst>
              <a:ext uri="{FF2B5EF4-FFF2-40B4-BE49-F238E27FC236}">
                <a16:creationId xmlns:a16="http://schemas.microsoft.com/office/drawing/2014/main" id="{354057E0-A906-4D95-A562-AD02F6910CE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B023D85-9F65-4764-9135-F5BE5AD9CB7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EA261D1-3499-482F-B483-980058DC4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5604" name="Footer Placeholder 3">
            <a:extLst>
              <a:ext uri="{FF2B5EF4-FFF2-40B4-BE49-F238E27FC236}">
                <a16:creationId xmlns:a16="http://schemas.microsoft.com/office/drawing/2014/main" id="{73EA3217-69FF-42DD-8152-F3612B187174}"/>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B97A72B-A2FC-4B95-8A17-90BEE206BAD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50029401-4E7D-43D3-86A8-FAF93429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7652" name="Footer Placeholder 3">
            <a:extLst>
              <a:ext uri="{FF2B5EF4-FFF2-40B4-BE49-F238E27FC236}">
                <a16:creationId xmlns:a16="http://schemas.microsoft.com/office/drawing/2014/main" id="{C8F74637-93AE-4485-9099-9A9E96FC3B6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ahoma" panose="020B0604030504040204" pitchFamily="34" charset="0"/>
              </a:defRPr>
            </a:lvl1pPr>
            <a:lvl2pPr marL="742950" indent="-285750" defTabSz="928688">
              <a:spcBef>
                <a:spcPct val="30000"/>
              </a:spcBef>
              <a:defRPr sz="1200">
                <a:solidFill>
                  <a:schemeClr val="tx1"/>
                </a:solidFill>
                <a:latin typeface="Tahoma" panose="020B0604030504040204" pitchFamily="34" charset="0"/>
              </a:defRPr>
            </a:lvl2pPr>
            <a:lvl3pPr marL="1143000" indent="-228600" defTabSz="928688">
              <a:spcBef>
                <a:spcPct val="30000"/>
              </a:spcBef>
              <a:defRPr sz="1200">
                <a:solidFill>
                  <a:schemeClr val="tx1"/>
                </a:solidFill>
                <a:latin typeface="Tahoma" panose="020B0604030504040204" pitchFamily="34" charset="0"/>
              </a:defRPr>
            </a:lvl3pPr>
            <a:lvl4pPr marL="1600200" indent="-228600" defTabSz="928688">
              <a:spcBef>
                <a:spcPct val="30000"/>
              </a:spcBef>
              <a:defRPr sz="1200">
                <a:solidFill>
                  <a:schemeClr val="tx1"/>
                </a:solidFill>
                <a:latin typeface="Tahoma" panose="020B0604030504040204" pitchFamily="34" charset="0"/>
              </a:defRPr>
            </a:lvl4pPr>
            <a:lvl5pPr marL="2057400" indent="-228600" defTabSz="928688">
              <a:spcBef>
                <a:spcPct val="30000"/>
              </a:spcBef>
              <a:defRPr sz="1200">
                <a:solidFill>
                  <a:schemeClr val="tx1"/>
                </a:solidFill>
                <a:latin typeface="Tahoma" panose="020B0604030504040204" pitchFamily="34" charset="0"/>
              </a:defRPr>
            </a:lvl5pPr>
            <a:lvl6pPr marL="2514600" indent="-228600" defTabSz="928688" eaLnBrk="0" fontAlgn="base" hangingPunct="0">
              <a:spcBef>
                <a:spcPct val="30000"/>
              </a:spcBef>
              <a:spcAft>
                <a:spcPct val="0"/>
              </a:spcAft>
              <a:defRPr sz="1200">
                <a:solidFill>
                  <a:schemeClr val="tx1"/>
                </a:solidFill>
                <a:latin typeface="Tahoma" panose="020B0604030504040204" pitchFamily="34" charset="0"/>
              </a:defRPr>
            </a:lvl6pPr>
            <a:lvl7pPr marL="2971800" indent="-228600" defTabSz="928688" eaLnBrk="0" fontAlgn="base" hangingPunct="0">
              <a:spcBef>
                <a:spcPct val="30000"/>
              </a:spcBef>
              <a:spcAft>
                <a:spcPct val="0"/>
              </a:spcAft>
              <a:defRPr sz="1200">
                <a:solidFill>
                  <a:schemeClr val="tx1"/>
                </a:solidFill>
                <a:latin typeface="Tahoma" panose="020B0604030504040204" pitchFamily="34" charset="0"/>
              </a:defRPr>
            </a:lvl7pPr>
            <a:lvl8pPr marL="3429000" indent="-228600" defTabSz="928688" eaLnBrk="0" fontAlgn="base" hangingPunct="0">
              <a:spcBef>
                <a:spcPct val="30000"/>
              </a:spcBef>
              <a:spcAft>
                <a:spcPct val="0"/>
              </a:spcAft>
              <a:defRPr sz="1200">
                <a:solidFill>
                  <a:schemeClr val="tx1"/>
                </a:solidFill>
                <a:latin typeface="Tahoma" panose="020B0604030504040204" pitchFamily="34" charset="0"/>
              </a:defRPr>
            </a:lvl8pPr>
            <a:lvl9pPr marL="3886200" indent="-228600" defTabSz="928688" eaLnBrk="0" fontAlgn="base" hangingPunct="0">
              <a:spcBef>
                <a:spcPct val="30000"/>
              </a:spcBef>
              <a:spcAft>
                <a:spcPct val="0"/>
              </a:spcAft>
              <a:defRPr sz="1200">
                <a:solidFill>
                  <a:schemeClr val="tx1"/>
                </a:solidFill>
                <a:latin typeface="Tahoma" panose="020B0604030504040204" pitchFamily="34" charset="0"/>
              </a:defRPr>
            </a:lvl9pPr>
          </a:lstStyle>
          <a:p>
            <a:pPr fontAlgn="base">
              <a:spcBef>
                <a:spcPct val="0"/>
              </a:spcBef>
              <a:spcAft>
                <a:spcPct val="0"/>
              </a:spcAft>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a:t>Edit Master text styles</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a:t>Edit Master text styles</a:t>
            </a:r>
          </a:p>
        </p:txBody>
      </p:sp>
    </p:spTree>
    <p:extLst>
      <p:ext uri="{BB962C8B-B14F-4D97-AF65-F5344CB8AC3E}">
        <p14:creationId xmlns:p14="http://schemas.microsoft.com/office/powerpoint/2010/main" val="243115159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4" name="Slide Number Placeholder 5">
            <a:extLst>
              <a:ext uri="{FF2B5EF4-FFF2-40B4-BE49-F238E27FC236}">
                <a16:creationId xmlns:a16="http://schemas.microsoft.com/office/drawing/2014/main" id="{F96C4B80-A74F-4483-9B94-0383D25A5C5D}"/>
              </a:ext>
            </a:extLst>
          </p:cNvPr>
          <p:cNvSpPr>
            <a:spLocks noGrp="1"/>
          </p:cNvSpPr>
          <p:nvPr>
            <p:ph type="sldNum" sz="quarter" idx="10"/>
            <p:custDataLst>
              <p:tags r:id="rId3"/>
            </p:custDataLst>
          </p:nvPr>
        </p:nvSpPr>
        <p:spPr>
          <a:xfrm>
            <a:off x="6812280" y="6602413"/>
            <a:ext cx="2133600" cy="365125"/>
          </a:xfrm>
        </p:spPr>
        <p:txBody>
          <a:bodyPr/>
          <a:lstStyle>
            <a:lvl1pPr algn="r">
              <a:spcAft>
                <a:spcPts val="600"/>
              </a:spcAft>
              <a:defRPr sz="1400" smtClean="0">
                <a:solidFill>
                  <a:schemeClr val="tx1"/>
                </a:solidFill>
                <a:latin typeface="Arial" panose="020B0604020202020204" pitchFamily="34" charset="0"/>
                <a:cs typeface="Arial" panose="020B0604020202020204" pitchFamily="34" charset="0"/>
              </a:defRPr>
            </a:lvl1pPr>
          </a:lstStyle>
          <a:p>
            <a:pPr>
              <a:defRPr/>
            </a:pPr>
            <a:fld id="{807E11FC-FBE0-4EF1-9AFC-7BD82A0EA7FB}" type="slidenum">
              <a:rPr lang="en-US" altLang="en-US"/>
              <a:pPr>
                <a:defRPr/>
              </a:pPr>
              <a:t>‹#›</a:t>
            </a:fld>
            <a:endParaRPr lang="en-US" altLang="en-US"/>
          </a:p>
        </p:txBody>
      </p:sp>
    </p:spTree>
    <p:extLst>
      <p:ext uri="{BB962C8B-B14F-4D97-AF65-F5344CB8AC3E}">
        <p14:creationId xmlns:p14="http://schemas.microsoft.com/office/powerpoint/2010/main" val="30861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A32727E-7A77-4665-8E58-E5864854B03B}"/>
              </a:ext>
            </a:extLst>
          </p:cNvPr>
          <p:cNvSpPr>
            <a:spLocks noGrp="1"/>
          </p:cNvSpPr>
          <p:nvPr>
            <p:ph type="sldNum" sz="quarter" idx="10"/>
            <p:custDataLst>
              <p:tags r:id="rId2"/>
            </p:custDataLst>
          </p:nvPr>
        </p:nvSpPr>
        <p:spPr/>
        <p:txBody>
          <a:bodyPr/>
          <a:lstStyle>
            <a:lvl1pPr algn="r">
              <a:spcAft>
                <a:spcPts val="600"/>
              </a:spcAft>
              <a:defRPr sz="1400" smtClean="0">
                <a:solidFill>
                  <a:schemeClr val="tx1"/>
                </a:solidFill>
                <a:latin typeface="Arial" panose="020B0604020202020204" pitchFamily="34" charset="0"/>
                <a:cs typeface="Arial" panose="020B0604020202020204" pitchFamily="34" charset="0"/>
              </a:defRPr>
            </a:lvl1pPr>
          </a:lstStyle>
          <a:p>
            <a:pPr>
              <a:defRPr/>
            </a:pPr>
            <a:fld id="{53724DAA-CEDC-4B12-9F1C-297EB42E6FC2}" type="slidenum">
              <a:rPr lang="en-US" altLang="en-US"/>
              <a:pPr>
                <a:defRPr/>
              </a:pPr>
              <a:t>‹#›</a:t>
            </a:fld>
            <a:endParaRPr lang="en-US" altLang="en-US"/>
          </a:p>
        </p:txBody>
      </p:sp>
    </p:spTree>
    <p:extLst>
      <p:ext uri="{BB962C8B-B14F-4D97-AF65-F5344CB8AC3E}">
        <p14:creationId xmlns:p14="http://schemas.microsoft.com/office/powerpoint/2010/main" val="129336009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5">
            <a:extLst>
              <a:ext uri="{FF2B5EF4-FFF2-40B4-BE49-F238E27FC236}">
                <a16:creationId xmlns:a16="http://schemas.microsoft.com/office/drawing/2014/main" id="{6249DBFB-901F-4ED3-935F-3EBB42790ED4}"/>
              </a:ext>
            </a:extLst>
          </p:cNvPr>
          <p:cNvSpPr>
            <a:spLocks noGrp="1"/>
          </p:cNvSpPr>
          <p:nvPr>
            <p:ph type="sldNum" sz="quarter" idx="10"/>
            <p:custDataLst>
              <p:tags r:id="rId3"/>
            </p:custDataLst>
          </p:nvPr>
        </p:nvSpPr>
        <p:spPr/>
        <p:txBody>
          <a:bodyPr/>
          <a:lstStyle>
            <a:lvl1pPr algn="r">
              <a:spcAft>
                <a:spcPts val="600"/>
              </a:spcAft>
              <a:defRPr sz="1400" smtClean="0">
                <a:solidFill>
                  <a:schemeClr val="tx1"/>
                </a:solidFill>
                <a:latin typeface="Arial" panose="020B0604020202020204" pitchFamily="34" charset="0"/>
                <a:cs typeface="Arial" panose="020B0604020202020204" pitchFamily="34" charset="0"/>
              </a:defRPr>
            </a:lvl1pPr>
          </a:lstStyle>
          <a:p>
            <a:pPr>
              <a:defRPr/>
            </a:pPr>
            <a:fld id="{08B63419-E729-41DE-A157-96E9E99B35DB}" type="slidenum">
              <a:rPr lang="en-US" altLang="en-US"/>
              <a:pPr>
                <a:defRPr/>
              </a:pPr>
              <a:t>‹#›</a:t>
            </a:fld>
            <a:endParaRPr lang="en-US" altLang="en-US"/>
          </a:p>
        </p:txBody>
      </p:sp>
    </p:spTree>
    <p:extLst>
      <p:ext uri="{BB962C8B-B14F-4D97-AF65-F5344CB8AC3E}">
        <p14:creationId xmlns:p14="http://schemas.microsoft.com/office/powerpoint/2010/main" val="90986043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Box 6">
            <a:extLst>
              <a:ext uri="{FF2B5EF4-FFF2-40B4-BE49-F238E27FC236}">
                <a16:creationId xmlns:a16="http://schemas.microsoft.com/office/drawing/2014/main" id="{D946E75C-D4B0-43EE-87BC-07B558BB091C}"/>
              </a:ext>
            </a:extLst>
          </p:cNvPr>
          <p:cNvSpPr txBox="1"/>
          <p:nvPr userDrawn="1"/>
        </p:nvSpPr>
        <p:spPr>
          <a:xfrm>
            <a:off x="6812280" y="6601968"/>
            <a:ext cx="2286000" cy="307777"/>
          </a:xfrm>
          <a:prstGeom prst="rect">
            <a:avLst/>
          </a:prstGeom>
          <a:noFill/>
        </p:spPr>
        <p:txBody>
          <a:bodyPr wrap="square" rtlCol="0">
            <a:spAutoFit/>
          </a:bodyPr>
          <a:lstStyle/>
          <a:p>
            <a:pPr algn="r"/>
            <a:r>
              <a:rPr lang="en-US" sz="1400" dirty="0"/>
              <a:t>&lt;#&gt;</a:t>
            </a:r>
          </a:p>
        </p:txBody>
      </p:sp>
    </p:spTree>
    <p:extLst>
      <p:ext uri="{BB962C8B-B14F-4D97-AF65-F5344CB8AC3E}">
        <p14:creationId xmlns:p14="http://schemas.microsoft.com/office/powerpoint/2010/main" val="24014081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4ACCF5E1-9F48-4743-BFAE-9899B946BF11}"/>
              </a:ext>
            </a:extLst>
          </p:cNvPr>
          <p:cNvSpPr>
            <a:spLocks noGrp="1" noChangeArrowheads="1"/>
          </p:cNvSpPr>
          <p:nvPr>
            <p:ph type="sldNum" sz="quarter" idx="10"/>
          </p:nvPr>
        </p:nvSpPr>
        <p:spPr/>
        <p:txBody>
          <a:bodyPr/>
          <a:lstStyle>
            <a:lvl1pPr>
              <a:defRPr sz="1400" smtClean="0"/>
            </a:lvl1pPr>
          </a:lstStyle>
          <a:p>
            <a:pPr>
              <a:defRPr/>
            </a:pPr>
            <a:fld id="{5499C933-5C1B-4D43-8704-6EAF4088CC77}" type="slidenum">
              <a:rPr lang="en-US" altLang="en-US" smtClean="0"/>
              <a:pPr>
                <a:defRPr/>
              </a:pPr>
              <a:t>‹#›</a:t>
            </a:fld>
            <a:endParaRPr lang="en-US" altLang="en-US"/>
          </a:p>
        </p:txBody>
      </p:sp>
    </p:spTree>
    <p:extLst>
      <p:ext uri="{BB962C8B-B14F-4D97-AF65-F5344CB8AC3E}">
        <p14:creationId xmlns:p14="http://schemas.microsoft.com/office/powerpoint/2010/main" val="343883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0" descr="veterans">
            <a:extLst>
              <a:ext uri="{FF2B5EF4-FFF2-40B4-BE49-F238E27FC236}">
                <a16:creationId xmlns:a16="http://schemas.microsoft.com/office/drawing/2014/main" id="{F75AA371-E500-442F-96E9-6D37CFD42B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90998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FB5CBA-C902-4900-A3CC-DC646A1B8A4D}"/>
              </a:ext>
            </a:extLst>
          </p:cNvPr>
          <p:cNvSpPr>
            <a:spLocks noGrp="1" noChangeArrowheads="1"/>
          </p:cNvSpPr>
          <p:nvPr>
            <p:ph type="title"/>
            <p:custDataLst>
              <p:tags r:id="rId9"/>
            </p:custDataLst>
          </p:nvPr>
        </p:nvSpPr>
        <p:spPr bwMode="auto">
          <a:xfrm>
            <a:off x="76200" y="682625"/>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025" y="6602413"/>
            <a:ext cx="2133600" cy="365125"/>
          </a:xfrm>
          <a:prstGeom prst="rect">
            <a:avLst/>
          </a:prstGeom>
        </p:spPr>
        <p:txBody>
          <a:bodyPr tIns="0"/>
          <a:lstStyle>
            <a:lvl1pPr algn="r" eaLnBrk="1" fontAlgn="auto" hangingPunct="1">
              <a:spcBef>
                <a:spcPts val="0"/>
              </a:spcBef>
              <a:spcAft>
                <a:spcPts val="0"/>
              </a:spcAft>
              <a:defRPr sz="1400" smtClean="0">
                <a:latin typeface="Arial" panose="020B0604020202020204" pitchFamily="34" charset="0"/>
                <a:cs typeface="Arial" panose="020B0604020202020204" pitchFamily="34" charset="0"/>
              </a:defRPr>
            </a:lvl1pPr>
          </a:lstStyle>
          <a:p>
            <a:pPr>
              <a:defRPr/>
            </a:pPr>
            <a:fld id="{39A3F1BD-13DD-4E32-A0C3-0560CBB7C936}" type="slidenum">
              <a:rPr lang="en-US" altLang="en-US" smtClean="0"/>
              <a:pPr>
                <a:defRPr/>
              </a:pPr>
              <a:t>‹#›</a:t>
            </a:fld>
            <a:endParaRPr lang="en-US" altLang="en-US"/>
          </a:p>
        </p:txBody>
      </p:sp>
      <p:sp>
        <p:nvSpPr>
          <p:cNvPr id="6" name="Rectangle 15">
            <a:extLst>
              <a:ext uri="{FF2B5EF4-FFF2-40B4-BE49-F238E27FC236}">
                <a16:creationId xmlns:a16="http://schemas.microsoft.com/office/drawing/2014/main" id="{2A2FD0E9-6FB0-4A05-BDF0-8814E55BA649}"/>
              </a:ext>
            </a:extLst>
          </p:cNvPr>
          <p:cNvSpPr>
            <a:spLocks noChangeArrowheads="1"/>
          </p:cNvSpPr>
          <p:nvPr userDrawn="1">
            <p:custDataLst>
              <p:tags r:id="rId12"/>
            </p:custDataLst>
          </p:nvPr>
        </p:nvSpPr>
        <p:spPr bwMode="auto">
          <a:xfrm>
            <a:off x="-1676400" y="7026275"/>
            <a:ext cx="2574925" cy="339725"/>
          </a:xfrm>
          <a:prstGeom prst="rect">
            <a:avLst/>
          </a:prstGeom>
          <a:noFill/>
          <a:ln w="9525">
            <a:noFill/>
            <a:miter lim="800000"/>
            <a:headEnd/>
            <a:tailEnd/>
          </a:ln>
          <a:effectLst/>
        </p:spPr>
        <p:txBody>
          <a:bodyPr wrap="none" lIns="92075" tIns="46038" rIns="92075" bIns="46038">
            <a:spAutoFit/>
          </a:bodyPr>
          <a:lstStyle/>
          <a:p>
            <a:pPr fontAlgn="auto">
              <a:spcBef>
                <a:spcPts val="0"/>
              </a:spcBef>
              <a:spcAft>
                <a:spcPts val="0"/>
              </a:spcAft>
              <a:defRPr/>
            </a:pPr>
            <a:r>
              <a:rPr lang="en-US" sz="1600" b="1" i="1" dirty="0">
                <a:solidFill>
                  <a:srgbClr val="1D3275"/>
                </a:solidFill>
                <a:effectLst>
                  <a:outerShdw blurRad="38100" dist="38100" dir="2700000" algn="tl">
                    <a:srgbClr val="C0C0C0"/>
                  </a:outerShdw>
                </a:effectLst>
                <a:latin typeface="Century Schoolbook"/>
              </a:rPr>
              <a:t>Compensation Service</a:t>
            </a:r>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4" r:id="rId5"/>
    <p:sldLayoutId id="2147484042" r:id="rId6"/>
    <p:sldLayoutId id="2147484043" r:id="rId7"/>
  </p:sldLayoutIdLst>
  <p:hf hdr="0" dt="0"/>
  <p:txStyles>
    <p:titleStyle>
      <a:lvl1pPr algn="ctr" defTabSz="288925" rtl="0" fontAlgn="base">
        <a:spcBef>
          <a:spcPct val="0"/>
        </a:spcBef>
        <a:spcAft>
          <a:spcPct val="0"/>
        </a:spcAft>
        <a:defRPr sz="2800" b="1" kern="1200">
          <a:ln w="3175" cmpd="sng">
            <a:noFill/>
            <a:prstDash val="solid"/>
          </a:ln>
          <a:solidFill>
            <a:srgbClr val="1F497D"/>
          </a:solidFill>
          <a:latin typeface="+mj-lt"/>
          <a:ea typeface="+mj-ea"/>
          <a:cs typeface="Arial" panose="020B0604020202020204" pitchFamily="34" charset="0"/>
        </a:defRPr>
      </a:lvl1pPr>
      <a:lvl2pPr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2pPr>
      <a:lvl3pPr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3pPr>
      <a:lvl4pPr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4pPr>
      <a:lvl5pPr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5pPr>
      <a:lvl6pPr marL="457200"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6pPr>
      <a:lvl7pPr marL="914400"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7pPr>
      <a:lvl8pPr marL="1371600"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8pPr>
      <a:lvl9pPr marL="1828800" algn="ctr" defTabSz="288925" rtl="0" fontAlgn="base">
        <a:spcBef>
          <a:spcPct val="0"/>
        </a:spcBef>
        <a:spcAft>
          <a:spcPct val="0"/>
        </a:spcAft>
        <a:defRPr sz="2800" b="1">
          <a:solidFill>
            <a:srgbClr val="1F497D"/>
          </a:solidFill>
          <a:latin typeface="Arial" panose="020B0604020202020204" pitchFamily="34" charset="0"/>
          <a:cs typeface="Arial" panose="020B0604020202020204" pitchFamily="34" charset="0"/>
        </a:defRPr>
      </a:lvl9pPr>
    </p:titleStyle>
    <p:bodyStyle>
      <a:lvl1pPr algn="l" defTabSz="288925" rtl="0" fontAlgn="base">
        <a:spcBef>
          <a:spcPct val="20000"/>
        </a:spcBef>
        <a:spcAft>
          <a:spcPct val="0"/>
        </a:spcAft>
        <a:buFont typeface="Arial" panose="020B0604020202020204" pitchFamily="34" charset="0"/>
        <a:defRPr sz="700" kern="1200">
          <a:solidFill>
            <a:schemeClr val="tx1"/>
          </a:solidFill>
          <a:latin typeface="Arial" panose="020B0604020202020204" pitchFamily="34" charset="0"/>
          <a:ea typeface="+mn-ea"/>
          <a:cs typeface="Arial" panose="020B0604020202020204" pitchFamily="34" charset="0"/>
        </a:defRPr>
      </a:lvl1pPr>
      <a:lvl2pPr marL="144463" algn="l" defTabSz="288925" rtl="0" fontAlgn="base">
        <a:spcBef>
          <a:spcPct val="20000"/>
        </a:spcBef>
        <a:spcAft>
          <a:spcPct val="0"/>
        </a:spcAft>
        <a:buFont typeface="Arial" panose="020B0604020202020204" pitchFamily="34" charset="0"/>
        <a:defRPr sz="700" kern="1200">
          <a:solidFill>
            <a:schemeClr val="tx1"/>
          </a:solidFill>
          <a:latin typeface="Arial" panose="020B0604020202020204" pitchFamily="34" charset="0"/>
          <a:ea typeface="+mn-ea"/>
          <a:cs typeface="Arial" panose="020B0604020202020204" pitchFamily="34" charset="0"/>
        </a:defRPr>
      </a:lvl2pPr>
      <a:lvl3pPr marL="288925" algn="l" defTabSz="288925" rtl="0" fontAlgn="base">
        <a:spcBef>
          <a:spcPct val="20000"/>
        </a:spcBef>
        <a:spcAft>
          <a:spcPct val="0"/>
        </a:spcAft>
        <a:buFont typeface="Arial" panose="020B0604020202020204" pitchFamily="34" charset="0"/>
        <a:defRPr sz="700" kern="1200">
          <a:solidFill>
            <a:schemeClr val="tx1"/>
          </a:solidFill>
          <a:latin typeface="Arial" panose="020B0604020202020204" pitchFamily="34" charset="0"/>
          <a:ea typeface="+mn-ea"/>
          <a:cs typeface="Arial" panose="020B0604020202020204" pitchFamily="34" charset="0"/>
        </a:defRPr>
      </a:lvl3pPr>
      <a:lvl4pPr marL="433388" algn="l" defTabSz="288925" rtl="0" fontAlgn="base">
        <a:spcBef>
          <a:spcPct val="20000"/>
        </a:spcBef>
        <a:spcAft>
          <a:spcPct val="0"/>
        </a:spcAft>
        <a:buFont typeface="Arial" panose="020B0604020202020204" pitchFamily="34" charset="0"/>
        <a:defRPr sz="700" kern="1200">
          <a:solidFill>
            <a:schemeClr val="tx1"/>
          </a:solidFill>
          <a:latin typeface="Arial" panose="020B0604020202020204" pitchFamily="34" charset="0"/>
          <a:ea typeface="+mn-ea"/>
          <a:cs typeface="Arial" panose="020B0604020202020204" pitchFamily="34" charset="0"/>
        </a:defRPr>
      </a:lvl4pPr>
      <a:lvl5pPr marL="577850" algn="l" defTabSz="288925" rtl="0" fontAlgn="base">
        <a:spcBef>
          <a:spcPct val="20000"/>
        </a:spcBef>
        <a:spcAft>
          <a:spcPct val="0"/>
        </a:spcAft>
        <a:buFont typeface="Arial" panose="020B0604020202020204" pitchFamily="34" charset="0"/>
        <a:defRPr sz="70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jpeg"/><Relationship Id="rId2" Type="http://schemas.openxmlformats.org/officeDocument/2006/relationships/tags" Target="../tags/tag54.xml"/><Relationship Id="rId1" Type="http://schemas.openxmlformats.org/officeDocument/2006/relationships/themeOverride" Target="../theme/themeOverride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A23071-91D7-47B7-B898-4DF8FFED186E}"/>
              </a:ext>
            </a:extLst>
          </p:cNvPr>
          <p:cNvSpPr>
            <a:spLocks noGrp="1" noChangeArrowheads="1"/>
          </p:cNvSpPr>
          <p:nvPr>
            <p:ph type="ctrTitle"/>
            <p:custDataLst>
              <p:tags r:id="rId1"/>
            </p:custDataLst>
          </p:nvPr>
        </p:nvSpPr>
        <p:spPr>
          <a:xfrm>
            <a:off x="0" y="2819400"/>
            <a:ext cx="9144000" cy="1219200"/>
          </a:xfrm>
        </p:spPr>
        <p:txBody>
          <a:bodyPr/>
          <a:lstStyle/>
          <a:p>
            <a:r>
              <a:rPr lang="en-US" altLang="en-US">
                <a:ln>
                  <a:noFill/>
                </a:ln>
                <a:solidFill>
                  <a:srgbClr val="1F4B7D"/>
                </a:solidFill>
                <a:cs typeface="Times New Roman" panose="02020603050405020304" pitchFamily="18" charset="0"/>
              </a:rPr>
              <a:t>Contested Claims  </a:t>
            </a:r>
            <a:endParaRPr lang="en-US" altLang="en-US" sz="5400" i="1">
              <a:ln>
                <a:noFill/>
              </a:ln>
              <a:solidFill>
                <a:srgbClr val="1F4B7D"/>
              </a:solidFill>
              <a:cs typeface="Times New Roman" panose="02020603050405020304" pitchFamily="18" charset="0"/>
            </a:endParaRPr>
          </a:p>
        </p:txBody>
      </p:sp>
      <p:sp>
        <p:nvSpPr>
          <p:cNvPr id="3075" name="Rectangle 3">
            <a:extLst>
              <a:ext uri="{FF2B5EF4-FFF2-40B4-BE49-F238E27FC236}">
                <a16:creationId xmlns:a16="http://schemas.microsoft.com/office/drawing/2014/main" id="{C2CBB19F-97BE-4B3A-85BF-D6D722CB39E4}"/>
              </a:ext>
            </a:extLst>
          </p:cNvPr>
          <p:cNvSpPr>
            <a:spLocks noGrp="1" noChangeArrowheads="1"/>
          </p:cNvSpPr>
          <p:nvPr>
            <p:ph type="body" sz="quarter" idx="10"/>
            <p:custDataLst>
              <p:tags r:id="rId2"/>
            </p:custDataLst>
          </p:nvPr>
        </p:nvSpPr>
        <p:spPr>
          <a:xfrm>
            <a:off x="685800" y="4724400"/>
            <a:ext cx="2362200" cy="838200"/>
          </a:xfrm>
        </p:spPr>
        <p:txBody>
          <a:bodyPr/>
          <a:lstStyle/>
          <a:p>
            <a:pPr defTabSz="289322" fontAlgn="auto">
              <a:defRPr/>
            </a:pPr>
            <a:r>
              <a:rPr lang="en-US" altLang="en-US" dirty="0">
                <a:solidFill>
                  <a:srgbClr val="1F4B7D"/>
                </a:solidFill>
                <a:latin typeface="+mj-lt"/>
                <a:cs typeface="Times New Roman" panose="02020603050405020304" pitchFamily="18" charset="0"/>
              </a:rPr>
              <a:t>Compensation Service</a:t>
            </a:r>
          </a:p>
        </p:txBody>
      </p:sp>
      <p:sp>
        <p:nvSpPr>
          <p:cNvPr id="2" name="Text Placeholder 1">
            <a:extLst>
              <a:ext uri="{FF2B5EF4-FFF2-40B4-BE49-F238E27FC236}">
                <a16:creationId xmlns:a16="http://schemas.microsoft.com/office/drawing/2014/main" id="{6D859F31-20E8-438A-A056-7D0B40176128}"/>
              </a:ext>
            </a:extLst>
          </p:cNvPr>
          <p:cNvSpPr>
            <a:spLocks noGrp="1"/>
          </p:cNvSpPr>
          <p:nvPr>
            <p:ph type="body" sz="quarter" idx="11"/>
            <p:custDataLst>
              <p:tags r:id="rId3"/>
            </p:custDataLst>
          </p:nvPr>
        </p:nvSpPr>
        <p:spPr>
          <a:xfrm>
            <a:off x="6096000" y="4724400"/>
            <a:ext cx="2362200" cy="838200"/>
          </a:xfrm>
        </p:spPr>
        <p:txBody>
          <a:bodyPr/>
          <a:lstStyle/>
          <a:p>
            <a:pPr defTabSz="289322" fontAlgn="auto">
              <a:defRPr/>
            </a:pPr>
            <a:r>
              <a:rPr lang="en-US" altLang="en-US" dirty="0">
                <a:latin typeface="+mj-lt"/>
                <a:cs typeface="Times New Roman" panose="02020603050405020304" pitchFamily="18" charset="0"/>
              </a:rPr>
              <a:t>February 2016</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0102A4E1-3383-40C3-B938-3CC18D29A132}"/>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Types of Contested Claims</a:t>
            </a:r>
          </a:p>
        </p:txBody>
      </p:sp>
      <p:sp>
        <p:nvSpPr>
          <p:cNvPr id="6148" name="Rectangle 3">
            <a:extLst>
              <a:ext uri="{FF2B5EF4-FFF2-40B4-BE49-F238E27FC236}">
                <a16:creationId xmlns:a16="http://schemas.microsoft.com/office/drawing/2014/main" id="{BAA5A864-053A-42F6-A4D9-9710E16D69B4}"/>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The intention to contest a claim manifests itself within:</a:t>
            </a:r>
            <a:br>
              <a:rPr lang="en-US" dirty="0">
                <a:latin typeface="+mj-lt"/>
                <a:cs typeface="Times New Roman" panose="02020603050405020304" pitchFamily="18" charset="0"/>
              </a:rPr>
            </a:br>
            <a:endParaRPr lang="en-US" sz="3200" dirty="0">
              <a:latin typeface="+mj-lt"/>
              <a:cs typeface="Times New Roman" panose="02020603050405020304" pitchFamily="18" charset="0"/>
            </a:endParaRPr>
          </a:p>
          <a:p>
            <a:pPr marL="342900" lvl="1" indent="-342900" defTabSz="289322" fontAlgn="auto">
              <a:spcAft>
                <a:spcPts val="600"/>
              </a:spcAft>
              <a:buClr>
                <a:schemeClr val="tx1"/>
              </a:buClr>
              <a:defRPr/>
            </a:pPr>
            <a:r>
              <a:rPr lang="en-US" sz="2000" dirty="0">
                <a:latin typeface="+mj-lt"/>
                <a:cs typeface="Times New Roman" panose="02020603050405020304" pitchFamily="18" charset="0"/>
              </a:rPr>
              <a:t>Pending claims</a:t>
            </a:r>
            <a:endParaRPr lang="en-US" sz="3200" dirty="0">
              <a:latin typeface="+mj-lt"/>
              <a:cs typeface="Times New Roman" panose="02020603050405020304" pitchFamily="18" charset="0"/>
            </a:endParaRPr>
          </a:p>
          <a:p>
            <a:pPr marL="342900" lvl="1" indent="-342900" defTabSz="289322" fontAlgn="auto">
              <a:spcAft>
                <a:spcPts val="600"/>
              </a:spcAft>
              <a:buClr>
                <a:schemeClr val="tx1"/>
              </a:buClr>
              <a:defRPr/>
            </a:pPr>
            <a:r>
              <a:rPr lang="en-US" sz="2000" dirty="0">
                <a:latin typeface="+mj-lt"/>
                <a:cs typeface="Times New Roman" panose="02020603050405020304" pitchFamily="18" charset="0"/>
              </a:rPr>
              <a:t>Awards in running status</a:t>
            </a:r>
            <a:endParaRPr lang="en-US" sz="3200" dirty="0">
              <a:latin typeface="+mj-lt"/>
              <a:cs typeface="Times New Roman" panose="02020603050405020304" pitchFamily="18" charset="0"/>
            </a:endParaRPr>
          </a:p>
          <a:p>
            <a:pPr marL="342900" lvl="1" indent="-342900" defTabSz="289322" fontAlgn="auto">
              <a:spcAft>
                <a:spcPts val="600"/>
              </a:spcAft>
              <a:buClr>
                <a:schemeClr val="tx1"/>
              </a:buClr>
              <a:defRPr/>
            </a:pPr>
            <a:r>
              <a:rPr lang="en-US" sz="2000" dirty="0">
                <a:latin typeface="+mj-lt"/>
                <a:cs typeface="Times New Roman" panose="02020603050405020304" pitchFamily="18" charset="0"/>
              </a:rPr>
              <a:t>When both claimants submit claims at the same time</a:t>
            </a:r>
            <a:r>
              <a:rPr lang="en-US" sz="2000" dirty="0">
                <a:latin typeface="+mj-lt"/>
              </a:rPr>
              <a:t>   </a:t>
            </a:r>
          </a:p>
          <a:p>
            <a:pPr defTabSz="289322" fontAlgn="auto">
              <a:spcAft>
                <a:spcPts val="0"/>
              </a:spcAft>
              <a:buClr>
                <a:srgbClr val="1D3275"/>
              </a:buClr>
              <a:buFont typeface="Wingdings" panose="05000000000000000000" pitchFamily="2" charset="2"/>
              <a:buNone/>
              <a:defRPr/>
            </a:pPr>
            <a:endParaRPr lang="en-US" sz="1800" dirty="0">
              <a:latin typeface="+mj-lt"/>
            </a:endParaRPr>
          </a:p>
        </p:txBody>
      </p:sp>
      <p:sp>
        <p:nvSpPr>
          <p:cNvPr id="28675" name="Slide Number Placeholder 6">
            <a:extLst>
              <a:ext uri="{FF2B5EF4-FFF2-40B4-BE49-F238E27FC236}">
                <a16:creationId xmlns:a16="http://schemas.microsoft.com/office/drawing/2014/main" id="{05BF6475-5998-4697-9E95-B8082F0774CF}"/>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1A3E6A0F-B5A4-4D78-8472-A5A0E43E78D3}" type="slidenum">
              <a:rPr lang="en-US" altLang="en-US">
                <a:latin typeface="+mj-lt"/>
              </a:rPr>
              <a:pPr eaLnBrk="0" fontAlgn="base" hangingPunct="0">
                <a:spcBef>
                  <a:spcPct val="0"/>
                </a:spcBef>
                <a:spcAft>
                  <a:spcPct val="0"/>
                </a:spcAft>
              </a:pPr>
              <a:t>10</a:t>
            </a:fld>
            <a:endParaRPr lang="en-US" altLang="en-US" dirty="0">
              <a:latin typeface="+mj-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3A4E7F37-F547-48A2-8553-D5C5DEFC1532}"/>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Awards in Running Status Processing</a:t>
            </a:r>
          </a:p>
        </p:txBody>
      </p:sp>
      <p:sp>
        <p:nvSpPr>
          <p:cNvPr id="13316" name="Rectangle 3">
            <a:extLst>
              <a:ext uri="{FF2B5EF4-FFF2-40B4-BE49-F238E27FC236}">
                <a16:creationId xmlns:a16="http://schemas.microsoft.com/office/drawing/2014/main" id="{A385F2D4-D256-48C0-B053-32ACB2528ECF}"/>
              </a:ext>
            </a:extLst>
          </p:cNvPr>
          <p:cNvSpPr>
            <a:spLocks noGrp="1" noChangeArrowheads="1"/>
          </p:cNvSpPr>
          <p:nvPr>
            <p:ph idx="1"/>
            <p:custDataLst>
              <p:tags r:id="rId2"/>
            </p:custDataLst>
          </p:nvPr>
        </p:nvSpPr>
        <p:spPr>
          <a:xfrm>
            <a:off x="457200" y="2057400"/>
            <a:ext cx="8229600" cy="3916363"/>
          </a:xfrm>
          <a:prstGeom prst="rect">
            <a:avLst/>
          </a:prstGeom>
        </p:spPr>
        <p:txBody>
          <a:bodyPr>
            <a:no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In a running award situation, if the facts indicate that the second claimant may prove entitlement to all or part of the benefits already awarded, then:</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buClr>
                <a:schemeClr val="tx1"/>
              </a:buClr>
              <a:tabLst>
                <a:tab pos="403225" algn="l"/>
              </a:tabLst>
              <a:defRPr/>
            </a:pPr>
            <a:r>
              <a:rPr lang="en-US" altLang="en-US" sz="2000" dirty="0">
                <a:latin typeface="+mj-lt"/>
                <a:cs typeface="Times New Roman" panose="02020603050405020304" pitchFamily="18" charset="0"/>
              </a:rPr>
              <a:t>Promptly furnish the second claimant with a comprehensive letter of explanation</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marL="233363" lvl="1" indent="-233363" defTabSz="289322" fontAlgn="auto">
              <a:spcAft>
                <a:spcPts val="600"/>
              </a:spcAft>
              <a:buClr>
                <a:schemeClr val="tx1"/>
              </a:buClr>
              <a:tabLst>
                <a:tab pos="403225" algn="l"/>
              </a:tabLst>
              <a:defRPr/>
            </a:pPr>
            <a:r>
              <a:rPr lang="en-US" altLang="en-US" sz="2000" dirty="0">
                <a:latin typeface="+mj-lt"/>
                <a:cs typeface="Times New Roman" panose="02020603050405020304" pitchFamily="18" charset="0"/>
              </a:rPr>
              <a:t>Request any evidence that would warrant a favorable finding</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marL="233363" lvl="1" indent="-233363" defTabSz="289322" fontAlgn="auto">
              <a:spcAft>
                <a:spcPts val="600"/>
              </a:spcAft>
              <a:buClr>
                <a:schemeClr val="tx1"/>
              </a:buClr>
              <a:tabLst>
                <a:tab pos="403225" algn="l"/>
              </a:tabLst>
              <a:defRPr/>
            </a:pPr>
            <a:r>
              <a:rPr lang="en-US" altLang="en-US" sz="2000" dirty="0">
                <a:latin typeface="+mj-lt"/>
                <a:cs typeface="Times New Roman" panose="02020603050405020304" pitchFamily="18" charset="0"/>
              </a:rPr>
              <a:t>Inform the second claimant that their claim will be denied if they do not reply within 30 days</a:t>
            </a:r>
          </a:p>
          <a:p>
            <a:pPr marL="457200" lvl="1" defTabSz="289322" fontAlgn="auto">
              <a:spcAft>
                <a:spcPts val="0"/>
              </a:spcAft>
              <a:buFontTx/>
              <a:buNone/>
              <a:defRPr/>
            </a:pPr>
            <a:endParaRPr lang="en-US" altLang="en-US" sz="2000" dirty="0">
              <a:latin typeface="+mj-lt"/>
              <a:cs typeface="Times New Roman" panose="02020603050405020304" pitchFamily="18" charset="0"/>
            </a:endParaRPr>
          </a:p>
          <a:p>
            <a:pPr marL="457200" lvl="1" indent="-457200" defTabSz="289322" fontAlgn="auto">
              <a:spcAft>
                <a:spcPts val="0"/>
              </a:spcAft>
              <a:buFontTx/>
              <a:buNone/>
              <a:defRPr/>
            </a:pPr>
            <a:r>
              <a:rPr lang="en-US" altLang="en-US" sz="2000" dirty="0">
                <a:latin typeface="+mj-lt"/>
                <a:cs typeface="Times New Roman" panose="02020603050405020304" pitchFamily="18" charset="0"/>
              </a:rPr>
              <a:t>**</a:t>
            </a:r>
            <a:r>
              <a:rPr lang="en-US" altLang="en-US" sz="2000" b="1" dirty="0">
                <a:latin typeface="+mj-lt"/>
                <a:cs typeface="Times New Roman" panose="02020603050405020304" pitchFamily="18" charset="0"/>
              </a:rPr>
              <a:t>IMPORTANT: </a:t>
            </a:r>
            <a:r>
              <a:rPr lang="en-US" altLang="en-US" sz="2000" dirty="0">
                <a:latin typeface="+mj-lt"/>
                <a:cs typeface="Times New Roman" panose="02020603050405020304" pitchFamily="18" charset="0"/>
              </a:rPr>
              <a:t>Do </a:t>
            </a:r>
            <a:r>
              <a:rPr lang="en-US" altLang="en-US" sz="2000" b="1" dirty="0">
                <a:latin typeface="+mj-lt"/>
                <a:cs typeface="Times New Roman" panose="02020603050405020304" pitchFamily="18" charset="0"/>
              </a:rPr>
              <a:t>not</a:t>
            </a:r>
            <a:r>
              <a:rPr lang="en-US" altLang="en-US" sz="2000" dirty="0">
                <a:latin typeface="+mj-lt"/>
                <a:cs typeface="Times New Roman" panose="02020603050405020304" pitchFamily="18" charset="0"/>
              </a:rPr>
              <a:t> suspend a running award in these instances</a:t>
            </a:r>
          </a:p>
        </p:txBody>
      </p:sp>
      <p:sp>
        <p:nvSpPr>
          <p:cNvPr id="30723" name="Slide Number Placeholder 6">
            <a:extLst>
              <a:ext uri="{FF2B5EF4-FFF2-40B4-BE49-F238E27FC236}">
                <a16:creationId xmlns:a16="http://schemas.microsoft.com/office/drawing/2014/main" id="{8327BB85-BFAA-4E2A-BF56-A9725D79A6FE}"/>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317601FC-3E36-446A-8385-F91D158378D1}" type="slidenum">
              <a:rPr lang="en-US" altLang="en-US">
                <a:latin typeface="+mj-lt"/>
              </a:rPr>
              <a:pPr eaLnBrk="0" fontAlgn="base" hangingPunct="0">
                <a:spcBef>
                  <a:spcPct val="0"/>
                </a:spcBef>
                <a:spcAft>
                  <a:spcPct val="0"/>
                </a:spcAft>
              </a:pPr>
              <a:t>11</a:t>
            </a:fld>
            <a:endParaRPr lang="en-US" altLang="en-US" dirty="0">
              <a:latin typeface="+mj-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F0F17C4C-FE1E-431B-B323-2E3BF0297E8F}"/>
              </a:ext>
            </a:extLst>
          </p:cNvPr>
          <p:cNvSpPr>
            <a:spLocks noGrp="1" noChangeArrowheads="1"/>
          </p:cNvSpPr>
          <p:nvPr>
            <p:ph type="title"/>
            <p:custDataLst>
              <p:tags r:id="rId2"/>
            </p:custDataLst>
          </p:nvPr>
        </p:nvSpPr>
        <p:spPr>
          <a:xfrm>
            <a:off x="0" y="793629"/>
            <a:ext cx="9144000" cy="1086867"/>
          </a:xfrm>
        </p:spPr>
        <p:txBody>
          <a:bodyPr>
            <a:normAutofit/>
          </a:bodyPr>
          <a:lstStyle/>
          <a:p>
            <a:r>
              <a:rPr lang="en-US" altLang="en-US" dirty="0">
                <a:ln>
                  <a:noFill/>
                </a:ln>
                <a:cs typeface="Sakkal Majalla" panose="020B0604020202020204" pitchFamily="2" charset="-78"/>
              </a:rPr>
              <a:t>Both Claimants Submit Claims at the Same Time Processing</a:t>
            </a:r>
          </a:p>
        </p:txBody>
      </p:sp>
      <p:sp>
        <p:nvSpPr>
          <p:cNvPr id="6148" name="Rectangle 3">
            <a:extLst>
              <a:ext uri="{FF2B5EF4-FFF2-40B4-BE49-F238E27FC236}">
                <a16:creationId xmlns:a16="http://schemas.microsoft.com/office/drawing/2014/main" id="{B0E4C565-72AA-4240-A3FF-05958FA73CEB}"/>
              </a:ext>
            </a:extLst>
          </p:cNvPr>
          <p:cNvSpPr>
            <a:spLocks noGrp="1" noChangeArrowheads="1"/>
          </p:cNvSpPr>
          <p:nvPr>
            <p:ph idx="1"/>
            <p:custDataLst>
              <p:tags r:id="rId3"/>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When two or more parties claim, formally or informally, the same benefit at the same time, then:</a:t>
            </a:r>
            <a:br>
              <a:rPr lang="en-US" dirty="0">
                <a:latin typeface="+mj-lt"/>
                <a:cs typeface="Times New Roman" panose="02020603050405020304" pitchFamily="18" charset="0"/>
              </a:rPr>
            </a:br>
            <a:endParaRPr lang="en-US" dirty="0">
              <a:latin typeface="+mj-lt"/>
              <a:cs typeface="Times New Roman" panose="02020603050405020304" pitchFamily="18" charset="0"/>
            </a:endParaRPr>
          </a:p>
          <a:p>
            <a:pPr marL="233363" lvl="1" indent="-233363" defTabSz="289322" fontAlgn="auto">
              <a:spcAft>
                <a:spcPts val="600"/>
              </a:spcAft>
              <a:buClr>
                <a:schemeClr val="tx1"/>
              </a:buClr>
              <a:defRPr/>
            </a:pPr>
            <a:r>
              <a:rPr lang="en-US" sz="2000" dirty="0">
                <a:latin typeface="+mj-lt"/>
                <a:cs typeface="Times New Roman" panose="02020603050405020304" pitchFamily="18" charset="0"/>
              </a:rPr>
              <a:t>Develop for needed information from both claimants</a:t>
            </a:r>
          </a:p>
          <a:p>
            <a:pPr marL="233363" lvl="1" indent="-233363" defTabSz="289322" fontAlgn="auto">
              <a:spcAft>
                <a:spcPts val="600"/>
              </a:spcAft>
              <a:buClr>
                <a:schemeClr val="tx1"/>
              </a:buClr>
              <a:defRPr/>
            </a:pPr>
            <a:r>
              <a:rPr lang="en-US" sz="2000" dirty="0">
                <a:latin typeface="+mj-lt"/>
                <a:cs typeface="Times New Roman" panose="02020603050405020304" pitchFamily="18" charset="0"/>
              </a:rPr>
              <a:t>Allow 30 days to provide the evidence</a:t>
            </a:r>
            <a:r>
              <a:rPr lang="en-US" sz="2000" dirty="0">
                <a:latin typeface="+mj-lt"/>
              </a:rPr>
              <a:t> </a:t>
            </a:r>
          </a:p>
          <a:p>
            <a:pPr defTabSz="289322" fontAlgn="auto">
              <a:spcAft>
                <a:spcPts val="0"/>
              </a:spcAft>
              <a:buClr>
                <a:srgbClr val="1D3275"/>
              </a:buClr>
              <a:buFont typeface="Wingdings" panose="05000000000000000000" pitchFamily="2" charset="2"/>
              <a:buNone/>
              <a:defRPr/>
            </a:pPr>
            <a:endParaRPr lang="en-US" dirty="0">
              <a:latin typeface="+mj-lt"/>
            </a:endParaRPr>
          </a:p>
        </p:txBody>
      </p:sp>
      <p:sp>
        <p:nvSpPr>
          <p:cNvPr id="32771" name="Slide Number Placeholder 6">
            <a:extLst>
              <a:ext uri="{FF2B5EF4-FFF2-40B4-BE49-F238E27FC236}">
                <a16:creationId xmlns:a16="http://schemas.microsoft.com/office/drawing/2014/main" id="{16F2C589-6613-49DA-9DCC-A6F20D0CEE43}"/>
              </a:ext>
            </a:extLst>
          </p:cNvPr>
          <p:cNvSpPr>
            <a:spLocks noGrp="1" noChangeArrowheads="1"/>
          </p:cNvSpPr>
          <p:nvPr>
            <p:ph type="sldNum" sz="quarter" idx="10"/>
            <p:custDataLst>
              <p:tags r:id="rId4"/>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C453211C-533B-4CBC-A6CD-4BA5D69D93B8}" type="slidenum">
              <a:rPr lang="en-US" altLang="en-US">
                <a:latin typeface="+mj-lt"/>
              </a:rPr>
              <a:pPr eaLnBrk="0" fontAlgn="base" hangingPunct="0">
                <a:spcBef>
                  <a:spcPct val="0"/>
                </a:spcBef>
                <a:spcAft>
                  <a:spcPct val="0"/>
                </a:spcAft>
              </a:pPr>
              <a:t>12</a:t>
            </a:fld>
            <a:endParaRPr lang="en-US" altLang="en-US" dirty="0">
              <a:latin typeface="+mj-lt"/>
            </a:endParaRPr>
          </a:p>
        </p:txBody>
      </p:sp>
    </p:spTree>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58EA5372-921F-461C-959D-8B97FF966D7D}"/>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Developing Contested Claims</a:t>
            </a:r>
          </a:p>
        </p:txBody>
      </p:sp>
      <p:sp>
        <p:nvSpPr>
          <p:cNvPr id="15365" name="Rectangle 3">
            <a:extLst>
              <a:ext uri="{FF2B5EF4-FFF2-40B4-BE49-F238E27FC236}">
                <a16:creationId xmlns:a16="http://schemas.microsoft.com/office/drawing/2014/main" id="{E7A769B6-6FBE-437D-8A26-CC3D1B97B17A}"/>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When developing contested claims, remember the following: </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buClr>
                <a:schemeClr val="tx1"/>
              </a:buClr>
              <a:defRPr/>
            </a:pPr>
            <a:r>
              <a:rPr lang="en-US" altLang="en-US" sz="2000" dirty="0">
                <a:latin typeface="+mj-lt"/>
                <a:cs typeface="Times New Roman" panose="02020603050405020304" pitchFamily="18" charset="0"/>
              </a:rPr>
              <a:t>Develop the claims of all contesting parties simultaneously</a:t>
            </a:r>
          </a:p>
          <a:p>
            <a:pPr marL="233363" lvl="1" indent="-233363" defTabSz="289322" fontAlgn="auto">
              <a:spcAft>
                <a:spcPts val="600"/>
              </a:spcAft>
              <a:buClr>
                <a:schemeClr val="tx1"/>
              </a:buClr>
              <a:defRPr/>
            </a:pPr>
            <a:r>
              <a:rPr lang="en-US" altLang="en-US" sz="2000" dirty="0">
                <a:latin typeface="+mj-lt"/>
                <a:cs typeface="Times New Roman" panose="02020603050405020304" pitchFamily="18" charset="0"/>
              </a:rPr>
              <a:t>Each claimant has the same rights and responsibilities</a:t>
            </a:r>
          </a:p>
          <a:p>
            <a:pPr marL="233363" lvl="1" indent="-233363" defTabSz="289322" fontAlgn="auto">
              <a:spcAft>
                <a:spcPts val="600"/>
              </a:spcAft>
              <a:buClr>
                <a:schemeClr val="tx1"/>
              </a:buClr>
              <a:defRPr/>
            </a:pPr>
            <a:r>
              <a:rPr lang="en-US" altLang="en-US" sz="2000" dirty="0">
                <a:latin typeface="+mj-lt"/>
                <a:cs typeface="Times New Roman" panose="02020603050405020304" pitchFamily="18" charset="0"/>
              </a:rPr>
              <a:t>All interested parties have the greatest opportunity to submit all available evidence</a:t>
            </a:r>
          </a:p>
          <a:p>
            <a:pPr marL="233363" lvl="1" indent="-233363" defTabSz="289322" fontAlgn="auto">
              <a:spcAft>
                <a:spcPts val="600"/>
              </a:spcAft>
              <a:buClr>
                <a:schemeClr val="tx1"/>
              </a:buClr>
              <a:defRPr/>
            </a:pPr>
            <a:r>
              <a:rPr lang="en-US" altLang="en-US" sz="2000" dirty="0">
                <a:latin typeface="+mj-lt"/>
                <a:cs typeface="Times New Roman" panose="02020603050405020304" pitchFamily="18" charset="0"/>
              </a:rPr>
              <a:t>What to develop for, and how to proceed, do not depend on a set of rules, but should be looked at individually</a:t>
            </a:r>
          </a:p>
          <a:p>
            <a:pPr defTabSz="289322" fontAlgn="auto">
              <a:spcAft>
                <a:spcPts val="0"/>
              </a:spcAft>
              <a:buFont typeface="Wingdings" panose="05000000000000000000" pitchFamily="2" charset="2"/>
              <a:buNone/>
              <a:defRPr/>
            </a:pPr>
            <a:endParaRPr lang="en-US" altLang="en-US" dirty="0">
              <a:latin typeface="+mj-lt"/>
            </a:endParaRPr>
          </a:p>
        </p:txBody>
      </p:sp>
      <p:sp>
        <p:nvSpPr>
          <p:cNvPr id="34819" name="Slide Number Placeholder 6">
            <a:extLst>
              <a:ext uri="{FF2B5EF4-FFF2-40B4-BE49-F238E27FC236}">
                <a16:creationId xmlns:a16="http://schemas.microsoft.com/office/drawing/2014/main" id="{5D430C0D-2E63-4059-8092-196B0F2CEC8B}"/>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6775DFC5-9ED1-4AFA-BD04-E3B04C720D44}" type="slidenum">
              <a:rPr lang="en-US" altLang="en-US">
                <a:latin typeface="+mj-lt"/>
              </a:rPr>
              <a:pPr eaLnBrk="0" fontAlgn="base" hangingPunct="0">
                <a:spcBef>
                  <a:spcPct val="0"/>
                </a:spcBef>
                <a:spcAft>
                  <a:spcPct val="0"/>
                </a:spcAft>
              </a:pPr>
              <a:t>13</a:t>
            </a:fld>
            <a:endParaRPr lang="en-US" altLang="en-US" dirty="0">
              <a:latin typeface="+mj-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F9AB38C9-56A2-4F51-B7C2-AF92C062DD34}"/>
              </a:ext>
            </a:extLst>
          </p:cNvPr>
          <p:cNvSpPr>
            <a:spLocks noGrp="1" noChangeArrowheads="1"/>
          </p:cNvSpPr>
          <p:nvPr>
            <p:ph type="title"/>
            <p:custDataLst>
              <p:tags r:id="rId1"/>
            </p:custDataLst>
          </p:nvPr>
        </p:nvSpPr>
        <p:spPr>
          <a:xfrm>
            <a:off x="0" y="793629"/>
            <a:ext cx="9144000" cy="1086867"/>
          </a:xfrm>
        </p:spPr>
        <p:txBody>
          <a:bodyPr>
            <a:normAutofit/>
          </a:bodyPr>
          <a:lstStyle/>
          <a:p>
            <a:r>
              <a:rPr lang="en-US" altLang="en-US" dirty="0">
                <a:ln>
                  <a:noFill/>
                </a:ln>
                <a:cs typeface="Times New Roman" panose="02020603050405020304" pitchFamily="18" charset="0"/>
              </a:rPr>
              <a:t> Variables in Contested Claim Development</a:t>
            </a:r>
          </a:p>
        </p:txBody>
      </p:sp>
      <p:sp>
        <p:nvSpPr>
          <p:cNvPr id="16389" name="Rectangle 3">
            <a:extLst>
              <a:ext uri="{FF2B5EF4-FFF2-40B4-BE49-F238E27FC236}">
                <a16:creationId xmlns:a16="http://schemas.microsoft.com/office/drawing/2014/main" id="{3163D0A6-3F0E-40F1-A787-C84CA2D8ED07}"/>
              </a:ext>
            </a:extLst>
          </p:cNvPr>
          <p:cNvSpPr>
            <a:spLocks noGrp="1" noChangeArrowheads="1"/>
          </p:cNvSpPr>
          <p:nvPr>
            <p:ph idx="1"/>
            <p:custDataLst>
              <p:tags r:id="rId2"/>
            </p:custDataLst>
          </p:nvPr>
        </p:nvSpPr>
        <p:spPr>
          <a:xfrm>
            <a:off x="457200" y="2057400"/>
            <a:ext cx="8229600" cy="3916363"/>
          </a:xfrm>
          <a:prstGeom prst="rect">
            <a:avLst/>
          </a:prstGeom>
        </p:spPr>
        <p:txBody>
          <a:bodyPr>
            <a:no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Development procedures can vary with each case, for example:</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Whether the case is an original or reopened claim</a:t>
            </a:r>
          </a:p>
          <a:p>
            <a:pPr marL="233363" lvl="1" indent="-233363" defTabSz="289322" fontAlgn="auto">
              <a:spcAft>
                <a:spcPts val="600"/>
              </a:spcAft>
              <a:defRPr/>
            </a:pPr>
            <a:r>
              <a:rPr lang="en-US" altLang="en-US" sz="2000" dirty="0">
                <a:latin typeface="+mj-lt"/>
                <a:cs typeface="Times New Roman" panose="02020603050405020304" pitchFamily="18" charset="0"/>
              </a:rPr>
              <a:t>Whether there is running award or pending claim</a:t>
            </a:r>
          </a:p>
          <a:p>
            <a:pPr marL="233363" lvl="1" indent="-233363" defTabSz="289322" fontAlgn="auto">
              <a:spcAft>
                <a:spcPts val="600"/>
              </a:spcAft>
              <a:defRPr/>
            </a:pPr>
            <a:r>
              <a:rPr lang="en-US" altLang="en-US" sz="2000" dirty="0">
                <a:latin typeface="+mj-lt"/>
                <a:cs typeface="Times New Roman" panose="02020603050405020304" pitchFamily="18" charset="0"/>
              </a:rPr>
              <a:t>Whether there is a duty to assist </a:t>
            </a:r>
          </a:p>
          <a:p>
            <a:pPr marL="233363" lvl="1" indent="-233363" defTabSz="289322" fontAlgn="auto">
              <a:spcAft>
                <a:spcPts val="600"/>
              </a:spcAft>
              <a:defRPr/>
            </a:pPr>
            <a:r>
              <a:rPr lang="en-US" altLang="en-US" sz="2000" dirty="0">
                <a:latin typeface="+mj-lt"/>
                <a:cs typeface="Times New Roman" panose="02020603050405020304" pitchFamily="18" charset="0"/>
              </a:rPr>
              <a:t>If due process is needed</a:t>
            </a:r>
          </a:p>
          <a:p>
            <a:pPr marL="233363" lvl="1" indent="-233363" defTabSz="289322" fontAlgn="auto">
              <a:spcAft>
                <a:spcPts val="600"/>
              </a:spcAft>
              <a:defRPr/>
            </a:pPr>
            <a:r>
              <a:rPr lang="en-US" altLang="en-US" sz="2000" dirty="0">
                <a:latin typeface="+mj-lt"/>
                <a:cs typeface="Times New Roman" panose="02020603050405020304" pitchFamily="18" charset="0"/>
              </a:rPr>
              <a:t>The nature of the contest</a:t>
            </a:r>
          </a:p>
          <a:p>
            <a:pPr marL="233363" lvl="1" indent="-233363" defTabSz="289322" fontAlgn="auto">
              <a:spcAft>
                <a:spcPts val="600"/>
              </a:spcAft>
              <a:defRPr/>
            </a:pPr>
            <a:r>
              <a:rPr lang="en-US" altLang="en-US" sz="2000" dirty="0">
                <a:latin typeface="+mj-lt"/>
                <a:cs typeface="Times New Roman" panose="02020603050405020304" pitchFamily="18" charset="0"/>
              </a:rPr>
              <a:t>If there is evidence of record / availability of evidence </a:t>
            </a:r>
            <a:endParaRPr lang="en-US" altLang="en-US" sz="2000" dirty="0">
              <a:latin typeface="+mj-lt"/>
            </a:endParaRPr>
          </a:p>
        </p:txBody>
      </p:sp>
      <p:sp>
        <p:nvSpPr>
          <p:cNvPr id="36867" name="Slide Number Placeholder 6">
            <a:extLst>
              <a:ext uri="{FF2B5EF4-FFF2-40B4-BE49-F238E27FC236}">
                <a16:creationId xmlns:a16="http://schemas.microsoft.com/office/drawing/2014/main" id="{08A29EFE-C339-40D2-A118-44F6F494447A}"/>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D0C17D18-457B-42F1-A851-47695A5730DA}" type="slidenum">
              <a:rPr lang="en-US" altLang="en-US">
                <a:latin typeface="+mj-lt"/>
              </a:rPr>
              <a:pPr eaLnBrk="0" fontAlgn="base" hangingPunct="0">
                <a:spcBef>
                  <a:spcPct val="0"/>
                </a:spcBef>
                <a:spcAft>
                  <a:spcPct val="0"/>
                </a:spcAft>
              </a:pPr>
              <a:t>14</a:t>
            </a:fld>
            <a:endParaRPr lang="en-US" altLang="en-US" dirty="0">
              <a:latin typeface="+mj-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BEF8A13F-10FE-4853-B9BC-46B1044CC9D3}"/>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Duty to Assist</a:t>
            </a:r>
          </a:p>
        </p:txBody>
      </p:sp>
      <p:sp>
        <p:nvSpPr>
          <p:cNvPr id="6148" name="Rectangle 3">
            <a:extLst>
              <a:ext uri="{FF2B5EF4-FFF2-40B4-BE49-F238E27FC236}">
                <a16:creationId xmlns:a16="http://schemas.microsoft.com/office/drawing/2014/main" id="{61799103-FC44-432C-8075-84FE58CF7944}"/>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During development of a contested claim, there is a duty to assist the claimant by:</a:t>
            </a:r>
            <a:br>
              <a:rPr lang="en-US" dirty="0">
                <a:latin typeface="+mj-lt"/>
                <a:cs typeface="Times New Roman" panose="02020603050405020304" pitchFamily="18" charset="0"/>
              </a:rPr>
            </a:br>
            <a:endParaRPr lang="en-US" dirty="0">
              <a:latin typeface="+mj-lt"/>
              <a:cs typeface="Times New Roman" panose="02020603050405020304" pitchFamily="18" charset="0"/>
            </a:endParaRPr>
          </a:p>
          <a:p>
            <a:pPr marL="233363" lvl="1" indent="-233363" defTabSz="289322" fontAlgn="auto">
              <a:spcAft>
                <a:spcPts val="600"/>
              </a:spcAft>
              <a:buClr>
                <a:schemeClr val="tx1"/>
              </a:buClr>
              <a:tabLst>
                <a:tab pos="457200" algn="l"/>
              </a:tabLst>
              <a:defRPr/>
            </a:pPr>
            <a:r>
              <a:rPr lang="en-US" sz="2000" dirty="0">
                <a:latin typeface="+mj-lt"/>
                <a:cs typeface="Times New Roman" panose="02020603050405020304" pitchFamily="18" charset="0"/>
              </a:rPr>
              <a:t>Furnishing any information in VA records that may help them obtain the evidence required to complete the claim</a:t>
            </a:r>
          </a:p>
          <a:p>
            <a:pPr marL="233363" lvl="1" indent="-233363" defTabSz="289322" fontAlgn="auto">
              <a:spcAft>
                <a:spcPts val="600"/>
              </a:spcAft>
              <a:buClr>
                <a:schemeClr val="tx1"/>
              </a:buClr>
              <a:tabLst>
                <a:tab pos="457200" algn="l"/>
              </a:tabLst>
              <a:defRPr/>
            </a:pPr>
            <a:r>
              <a:rPr lang="en-US" sz="2000" dirty="0">
                <a:latin typeface="+mj-lt"/>
                <a:cs typeface="Times New Roman" panose="02020603050405020304" pitchFamily="18" charset="0"/>
              </a:rPr>
              <a:t>Advising of possible sources where the evidence may be obtained</a:t>
            </a:r>
          </a:p>
          <a:p>
            <a:pPr marL="233363" lvl="1" indent="-233363" defTabSz="289322" fontAlgn="auto">
              <a:spcAft>
                <a:spcPts val="600"/>
              </a:spcAft>
              <a:buClr>
                <a:schemeClr val="tx1"/>
              </a:buClr>
              <a:tabLst>
                <a:tab pos="457200" algn="l"/>
              </a:tabLst>
              <a:defRPr/>
            </a:pPr>
            <a:r>
              <a:rPr lang="en-US" sz="2000" dirty="0">
                <a:latin typeface="+mj-lt"/>
                <a:cs typeface="Times New Roman" panose="02020603050405020304" pitchFamily="18" charset="0"/>
              </a:rPr>
              <a:t>Asking them to tell the VA if they cannot furnish the required evidence and the reason why</a:t>
            </a:r>
          </a:p>
          <a:p>
            <a:pPr defTabSz="289322" fontAlgn="auto">
              <a:spcAft>
                <a:spcPts val="0"/>
              </a:spcAft>
              <a:buClr>
                <a:srgbClr val="1D3275"/>
              </a:buClr>
              <a:buFont typeface="Wingdings" panose="05000000000000000000" pitchFamily="2" charset="2"/>
              <a:buNone/>
              <a:defRPr/>
            </a:pPr>
            <a:endParaRPr lang="en-US" dirty="0">
              <a:latin typeface="+mj-lt"/>
            </a:endParaRPr>
          </a:p>
        </p:txBody>
      </p:sp>
      <p:sp>
        <p:nvSpPr>
          <p:cNvPr id="38915" name="Slide Number Placeholder 6">
            <a:extLst>
              <a:ext uri="{FF2B5EF4-FFF2-40B4-BE49-F238E27FC236}">
                <a16:creationId xmlns:a16="http://schemas.microsoft.com/office/drawing/2014/main" id="{0F664D8A-C374-482B-95F3-E9C8541DEB57}"/>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DC7E048D-A9AF-4706-BB25-3BBE4C0F9538}" type="slidenum">
              <a:rPr lang="en-US" altLang="en-US">
                <a:latin typeface="+mj-lt"/>
              </a:rPr>
              <a:pPr eaLnBrk="0" fontAlgn="base" hangingPunct="0">
                <a:spcBef>
                  <a:spcPct val="0"/>
                </a:spcBef>
                <a:spcAft>
                  <a:spcPct val="0"/>
                </a:spcAft>
              </a:pPr>
              <a:t>15</a:t>
            </a:fld>
            <a:endParaRPr lang="en-US" altLang="en-US" dirty="0">
              <a:latin typeface="+mj-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1EB42B68-04E3-4B16-BB05-D46F49FBAB12}"/>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Claimant Responsibilities</a:t>
            </a:r>
          </a:p>
        </p:txBody>
      </p:sp>
      <p:sp>
        <p:nvSpPr>
          <p:cNvPr id="18437" name="Rectangle 3">
            <a:extLst>
              <a:ext uri="{FF2B5EF4-FFF2-40B4-BE49-F238E27FC236}">
                <a16:creationId xmlns:a16="http://schemas.microsoft.com/office/drawing/2014/main" id="{C3A3C76A-8AB0-454D-B014-49E1C4A9A3F2}"/>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The claimant is responsible for:</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Supplying acceptable proof of the validity of a claim</a:t>
            </a:r>
          </a:p>
          <a:p>
            <a:pPr marL="233363" lvl="1" indent="-233363" defTabSz="289322" fontAlgn="auto">
              <a:spcAft>
                <a:spcPts val="600"/>
              </a:spcAft>
              <a:defRPr/>
            </a:pPr>
            <a:r>
              <a:rPr lang="en-US" altLang="en-US" sz="2000" dirty="0">
                <a:latin typeface="+mj-lt"/>
                <a:cs typeface="Times New Roman" panose="02020603050405020304" pitchFamily="18" charset="0"/>
              </a:rPr>
              <a:t>Presenting an adequate explanation of their inability to supply any evidence that is lacking </a:t>
            </a:r>
          </a:p>
        </p:txBody>
      </p:sp>
      <p:sp>
        <p:nvSpPr>
          <p:cNvPr id="40963" name="Slide Number Placeholder 6">
            <a:extLst>
              <a:ext uri="{FF2B5EF4-FFF2-40B4-BE49-F238E27FC236}">
                <a16:creationId xmlns:a16="http://schemas.microsoft.com/office/drawing/2014/main" id="{FF920F7E-E801-40C9-99F2-0146F308E270}"/>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33823F6D-5174-4814-B09D-1A138E079695}" type="slidenum">
              <a:rPr lang="en-US" altLang="en-US">
                <a:latin typeface="+mj-lt"/>
              </a:rPr>
              <a:pPr eaLnBrk="0" fontAlgn="base" hangingPunct="0">
                <a:spcBef>
                  <a:spcPct val="0"/>
                </a:spcBef>
                <a:spcAft>
                  <a:spcPct val="0"/>
                </a:spcAft>
              </a:pPr>
              <a:t>16</a:t>
            </a:fld>
            <a:endParaRPr lang="en-US" altLang="en-US" dirty="0">
              <a:latin typeface="+mj-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7F2D827C-6495-4CA4-AFC3-3840F522AB51}"/>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Field Examination</a:t>
            </a:r>
          </a:p>
        </p:txBody>
      </p:sp>
      <p:sp>
        <p:nvSpPr>
          <p:cNvPr id="6148" name="Rectangle 3">
            <a:extLst>
              <a:ext uri="{FF2B5EF4-FFF2-40B4-BE49-F238E27FC236}">
                <a16:creationId xmlns:a16="http://schemas.microsoft.com/office/drawing/2014/main" id="{B6A801C2-EEE6-4169-880D-738D5387AA1A}"/>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After reviewing all available evidence from both claimants, request a field examination if there is still doubt as to how to decide the case. </a:t>
            </a:r>
          </a:p>
          <a:p>
            <a:pPr defTabSz="289322" fontAlgn="auto">
              <a:spcAft>
                <a:spcPts val="0"/>
              </a:spcAft>
              <a:buFont typeface="Wingdings" panose="05000000000000000000" pitchFamily="2" charset="2"/>
              <a:buNone/>
              <a:defRPr/>
            </a:pPr>
            <a:endParaRPr lang="en-US" dirty="0">
              <a:latin typeface="+mj-lt"/>
              <a:cs typeface="Times New Roman" panose="02020603050405020304" pitchFamily="18" charset="0"/>
            </a:endParaRPr>
          </a:p>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When requesting a field examination, include the:</a:t>
            </a:r>
            <a:br>
              <a:rPr lang="en-US" dirty="0">
                <a:latin typeface="+mj-lt"/>
                <a:cs typeface="Times New Roman" panose="02020603050405020304" pitchFamily="18" charset="0"/>
              </a:rPr>
            </a:br>
            <a:endParaRPr lang="en-US" dirty="0">
              <a:latin typeface="+mj-lt"/>
              <a:cs typeface="Times New Roman" panose="02020603050405020304" pitchFamily="18" charset="0"/>
            </a:endParaRPr>
          </a:p>
          <a:p>
            <a:pPr marL="233363" lvl="1" indent="-233363" defTabSz="289322" fontAlgn="auto">
              <a:spcAft>
                <a:spcPts val="600"/>
              </a:spcAft>
              <a:defRPr/>
            </a:pPr>
            <a:r>
              <a:rPr lang="en-US" sz="2000" dirty="0">
                <a:latin typeface="+mj-lt"/>
                <a:cs typeface="Times New Roman" panose="02020603050405020304" pitchFamily="18" charset="0"/>
              </a:rPr>
              <a:t>Sources consulted</a:t>
            </a:r>
          </a:p>
          <a:p>
            <a:pPr marL="233363" lvl="1" indent="-233363" defTabSz="289322" fontAlgn="auto">
              <a:spcAft>
                <a:spcPts val="600"/>
              </a:spcAft>
              <a:defRPr/>
            </a:pPr>
            <a:r>
              <a:rPr lang="en-US" sz="2000" dirty="0">
                <a:latin typeface="+mj-lt"/>
                <a:cs typeface="Times New Roman" panose="02020603050405020304" pitchFamily="18" charset="0"/>
              </a:rPr>
              <a:t>Efforts made, as reported by the claimant  </a:t>
            </a:r>
            <a:r>
              <a:rPr lang="en-US" sz="2000" dirty="0">
                <a:latin typeface="+mj-lt"/>
              </a:rPr>
              <a:t>  </a:t>
            </a:r>
          </a:p>
          <a:p>
            <a:pPr defTabSz="289322" fontAlgn="auto">
              <a:spcAft>
                <a:spcPts val="0"/>
              </a:spcAft>
              <a:buClr>
                <a:srgbClr val="1D3275"/>
              </a:buClr>
              <a:buFont typeface="Wingdings" panose="05000000000000000000" pitchFamily="2" charset="2"/>
              <a:buNone/>
              <a:defRPr/>
            </a:pPr>
            <a:endParaRPr lang="en-US" dirty="0">
              <a:latin typeface="+mj-lt"/>
            </a:endParaRPr>
          </a:p>
        </p:txBody>
      </p:sp>
      <p:sp>
        <p:nvSpPr>
          <p:cNvPr id="43011" name="Slide Number Placeholder 6">
            <a:extLst>
              <a:ext uri="{FF2B5EF4-FFF2-40B4-BE49-F238E27FC236}">
                <a16:creationId xmlns:a16="http://schemas.microsoft.com/office/drawing/2014/main" id="{4D343D27-86F5-4B7A-BEFD-F403D4FF44D7}"/>
              </a:ext>
            </a:extLst>
          </p:cNvPr>
          <p:cNvSpPr>
            <a:spLocks noGrp="1" noChangeArrowheads="1"/>
          </p:cNvSpPr>
          <p:nvPr>
            <p:ph type="sldNum" sz="quarter" idx="10"/>
            <p:custDataLst>
              <p:tags r:id="rId3"/>
            </p:custDataLst>
          </p:nvPr>
        </p:nvSpPr>
        <p:spPr bwMode="auto">
          <a:xfrm>
            <a:off x="6812280" y="66024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049656D-54AE-45C2-994C-FE46723D756E}" type="slidenum">
              <a:rPr lang="en-US" altLang="en-US"/>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B895A99C-AEDE-44B1-9894-A6ECB4EF967E}"/>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Domestic Relations</a:t>
            </a:r>
          </a:p>
        </p:txBody>
      </p:sp>
      <p:sp>
        <p:nvSpPr>
          <p:cNvPr id="20484" name="Rectangle 3">
            <a:extLst>
              <a:ext uri="{FF2B5EF4-FFF2-40B4-BE49-F238E27FC236}">
                <a16:creationId xmlns:a16="http://schemas.microsoft.com/office/drawing/2014/main" id="{AFDC4CC2-F9F5-4DA5-95C0-1F6EE2AD4473}"/>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fontScale="92500" lnSpcReduction="10000"/>
          </a:bodyPr>
          <a:lstStyle/>
          <a:p>
            <a:pPr marL="233363" indent="-233363" defTabSz="289322" fontAlgn="auto">
              <a:buClr>
                <a:schemeClr val="tx1"/>
              </a:buClr>
              <a:buFont typeface="Arial" panose="020B0604020202020204" pitchFamily="34" charset="0"/>
              <a:buChar char="•"/>
              <a:defRPr/>
            </a:pPr>
            <a:r>
              <a:rPr lang="en-US" sz="2000" dirty="0">
                <a:latin typeface="+mj-lt"/>
                <a:cs typeface="Times New Roman" panose="02020603050405020304" pitchFamily="18" charset="0"/>
              </a:rPr>
              <a:t>Veteran Service Representatives (VSRs) have exclusive jurisdiction over questions involving facts of relationship or dependency and can resolve issues without Regional Counsel input if:</a:t>
            </a:r>
          </a:p>
          <a:p>
            <a:pPr marL="457200" lvl="1" indent="-223838" defTabSz="289322" fontAlgn="auto">
              <a:spcAft>
                <a:spcPts val="600"/>
              </a:spcAft>
              <a:buClr>
                <a:schemeClr val="tx1"/>
              </a:buClr>
              <a:defRPr/>
            </a:pPr>
            <a:r>
              <a:rPr lang="en-US" sz="2000" dirty="0">
                <a:latin typeface="+mj-lt"/>
                <a:cs typeface="Times New Roman" panose="02020603050405020304" pitchFamily="18" charset="0"/>
              </a:rPr>
              <a:t>there is no doubt as to the legal effect of the facts found</a:t>
            </a:r>
          </a:p>
          <a:p>
            <a:pPr marL="457200" lvl="1" indent="-223838" defTabSz="289322" fontAlgn="auto">
              <a:spcAft>
                <a:spcPts val="600"/>
              </a:spcAft>
              <a:buClr>
                <a:schemeClr val="tx1"/>
              </a:buClr>
              <a:defRPr/>
            </a:pPr>
            <a:r>
              <a:rPr lang="en-US" sz="2000" dirty="0">
                <a:latin typeface="+mj-lt"/>
                <a:cs typeface="Times New Roman" panose="02020603050405020304" pitchFamily="18" charset="0"/>
              </a:rPr>
              <a:t>it is apparent that the case in question is identical to an existing Regional Counsel or Office of General Counsel opinion, or</a:t>
            </a:r>
          </a:p>
          <a:p>
            <a:pPr marL="457200" lvl="1" indent="-223838" defTabSz="289322" fontAlgn="auto">
              <a:spcAft>
                <a:spcPts val="600"/>
              </a:spcAft>
              <a:buClr>
                <a:schemeClr val="tx1"/>
              </a:buClr>
              <a:defRPr/>
            </a:pPr>
            <a:r>
              <a:rPr lang="en-US" sz="2000" dirty="0">
                <a:latin typeface="+mj-lt"/>
                <a:cs typeface="Times New Roman" panose="02020603050405020304" pitchFamily="18" charset="0"/>
              </a:rPr>
              <a:t>the case in question is not identical, but the facts and questions of law involved are substantially the same with respect to material facts and controlling legal principles as an existing Regional Counsel or OGC opinion</a:t>
            </a:r>
          </a:p>
          <a:p>
            <a:pPr marL="457200" lvl="1" defTabSz="289322" fontAlgn="auto">
              <a:spcAft>
                <a:spcPts val="600"/>
              </a:spcAft>
              <a:buFontTx/>
              <a:buNone/>
              <a:defRPr/>
            </a:pPr>
            <a:endParaRPr lang="en-US" sz="1000" dirty="0">
              <a:latin typeface="+mj-lt"/>
              <a:cs typeface="Times New Roman" panose="02020603050405020304" pitchFamily="18" charset="0"/>
            </a:endParaRPr>
          </a:p>
          <a:p>
            <a:pPr marL="0" lvl="1" indent="0" defTabSz="289322" fontAlgn="auto">
              <a:spcAft>
                <a:spcPts val="600"/>
              </a:spcAft>
              <a:buFontTx/>
              <a:buNone/>
              <a:defRPr/>
            </a:pPr>
            <a:r>
              <a:rPr lang="en-US" sz="2000" b="1" dirty="0">
                <a:latin typeface="+mj-lt"/>
                <a:cs typeface="Times New Roman" panose="02020603050405020304" pitchFamily="18" charset="0"/>
              </a:rPr>
              <a:t>**Refer to M21-1 III.iii.5.A.3.d for more information when ROs must request and opinion from Regional Counsel </a:t>
            </a:r>
          </a:p>
          <a:p>
            <a:pPr defTabSz="289322" fontAlgn="auto">
              <a:spcAft>
                <a:spcPts val="0"/>
              </a:spcAft>
              <a:buFont typeface="Wingdings" panose="05000000000000000000" pitchFamily="2" charset="2"/>
              <a:buNone/>
              <a:defRPr/>
            </a:pPr>
            <a:endParaRPr lang="en-US" altLang="en-US" sz="760" dirty="0">
              <a:latin typeface="+mj-lt"/>
              <a:cs typeface="Times New Roman" panose="02020603050405020304" pitchFamily="18" charset="0"/>
            </a:endParaRPr>
          </a:p>
        </p:txBody>
      </p:sp>
      <p:sp>
        <p:nvSpPr>
          <p:cNvPr id="45059" name="Slide Number Placeholder 6">
            <a:extLst>
              <a:ext uri="{FF2B5EF4-FFF2-40B4-BE49-F238E27FC236}">
                <a16:creationId xmlns:a16="http://schemas.microsoft.com/office/drawing/2014/main" id="{0BA21003-219C-4200-9AC1-4DAE8E78A7FD}"/>
              </a:ext>
            </a:extLst>
          </p:cNvPr>
          <p:cNvSpPr>
            <a:spLocks noGrp="1" noChangeArrowheads="1"/>
          </p:cNvSpPr>
          <p:nvPr>
            <p:ph type="sldNum" sz="quarter" idx="10"/>
            <p:custDataLst>
              <p:tags r:id="rId3"/>
            </p:custDataLst>
          </p:nvPr>
        </p:nvSpPr>
        <p:spPr bwMode="auto">
          <a:xfrm>
            <a:off x="6812280" y="66024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151DD1D-7264-454A-A7D6-D1D0E5B96BDB}" type="slidenum">
              <a:rPr lang="en-US" altLang="en-US"/>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3EA1482C-B986-4FF5-AF4F-BA89E29CE931}"/>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Time Considerations</a:t>
            </a:r>
          </a:p>
        </p:txBody>
      </p:sp>
      <p:sp>
        <p:nvSpPr>
          <p:cNvPr id="21509" name="Rectangle 3">
            <a:extLst>
              <a:ext uri="{FF2B5EF4-FFF2-40B4-BE49-F238E27FC236}">
                <a16:creationId xmlns:a16="http://schemas.microsoft.com/office/drawing/2014/main" id="{DF54E7F9-D99D-4831-8FC1-4B3181851CA4}"/>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When determining timeframes for entitlement and submitting evidence, the following considerations are required:</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Determine entitlement at the earliest date</a:t>
            </a:r>
          </a:p>
          <a:p>
            <a:pPr marL="233363" lvl="1" indent="-233363" defTabSz="289322" fontAlgn="auto">
              <a:spcAft>
                <a:spcPts val="600"/>
              </a:spcAft>
              <a:defRPr/>
            </a:pPr>
            <a:r>
              <a:rPr lang="en-US" altLang="en-US" sz="2000" dirty="0">
                <a:latin typeface="+mj-lt"/>
                <a:cs typeface="Times New Roman" panose="02020603050405020304" pitchFamily="18" charset="0"/>
              </a:rPr>
              <a:t>Establish a 30-day control for the receipt of evidence </a:t>
            </a:r>
          </a:p>
          <a:p>
            <a:pPr marL="335756" defTabSz="289322" fontAlgn="auto">
              <a:defRPr/>
            </a:pPr>
            <a:r>
              <a:rPr lang="en-US" altLang="en-US" dirty="0">
                <a:latin typeface="+mj-lt"/>
                <a:cs typeface="Times New Roman" panose="02020603050405020304" pitchFamily="18" charset="0"/>
              </a:rPr>
              <a:t>(For more information on maintaining controls for the response to </a:t>
            </a:r>
          </a:p>
          <a:p>
            <a:pPr marL="480417" defTabSz="289322" fontAlgn="auto">
              <a:defRPr/>
            </a:pPr>
            <a:r>
              <a:rPr lang="en-US" altLang="en-US" dirty="0">
                <a:latin typeface="+mj-lt"/>
                <a:cs typeface="Times New Roman" panose="02020603050405020304" pitchFamily="18" charset="0"/>
              </a:rPr>
              <a:t>the follow-up, see 38 CFR 3.109 and 38 CFR 3.159(b)(1))</a:t>
            </a:r>
            <a:endParaRPr lang="en-US" altLang="en-US" sz="2800"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Take action within the time limit allowed for submitting evidence</a:t>
            </a:r>
          </a:p>
        </p:txBody>
      </p:sp>
      <p:sp>
        <p:nvSpPr>
          <p:cNvPr id="47107" name="Slide Number Placeholder 6">
            <a:extLst>
              <a:ext uri="{FF2B5EF4-FFF2-40B4-BE49-F238E27FC236}">
                <a16:creationId xmlns:a16="http://schemas.microsoft.com/office/drawing/2014/main" id="{BAF31ECC-D27B-4817-8F1A-E08BD58D8878}"/>
              </a:ext>
            </a:extLst>
          </p:cNvPr>
          <p:cNvSpPr>
            <a:spLocks noGrp="1" noChangeArrowheads="1"/>
          </p:cNvSpPr>
          <p:nvPr>
            <p:ph type="sldNum" sz="quarter" idx="10"/>
            <p:custDataLst>
              <p:tags r:id="rId3"/>
            </p:custDataLst>
          </p:nvPr>
        </p:nvSpPr>
        <p:spPr bwMode="auto">
          <a:xfrm>
            <a:off x="6781800" y="65532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D233D2D-90E0-4FDB-AE79-5FE2A068AFE0}" type="slidenum">
              <a:rPr lang="en-US" altLang="en-US"/>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370C1353-116B-48FC-AC1D-911E97ACA76F}"/>
              </a:ext>
            </a:extLst>
          </p:cNvPr>
          <p:cNvSpPr>
            <a:spLocks noGrp="1" noChangeArrowheads="1"/>
          </p:cNvSpPr>
          <p:nvPr>
            <p:ph type="title"/>
            <p:custDataLst>
              <p:tags r:id="rId1"/>
            </p:custDataLst>
          </p:nvPr>
        </p:nvSpPr>
        <p:spPr>
          <a:xfrm>
            <a:off x="0" y="793750"/>
            <a:ext cx="9144000" cy="1087438"/>
          </a:xfrm>
        </p:spPr>
        <p:txBody>
          <a:bodyPr/>
          <a:lstStyle/>
          <a:p>
            <a:r>
              <a:rPr lang="en-US" altLang="en-US">
                <a:ln>
                  <a:noFill/>
                </a:ln>
                <a:cs typeface="Times New Roman" panose="02020603050405020304" pitchFamily="18" charset="0"/>
              </a:rPr>
              <a:t>Lesson Objectives</a:t>
            </a:r>
          </a:p>
        </p:txBody>
      </p:sp>
      <p:sp>
        <p:nvSpPr>
          <p:cNvPr id="4100" name="Rectangle 6">
            <a:extLst>
              <a:ext uri="{FF2B5EF4-FFF2-40B4-BE49-F238E27FC236}">
                <a16:creationId xmlns:a16="http://schemas.microsoft.com/office/drawing/2014/main" id="{D68EEBBD-6E17-4DC3-8421-2D2025F04DBE}"/>
              </a:ext>
            </a:extLst>
          </p:cNvPr>
          <p:cNvSpPr>
            <a:spLocks noGrp="1" noChangeArrowheads="1"/>
          </p:cNvSpPr>
          <p:nvPr>
            <p:ph idx="1"/>
            <p:custDataLst>
              <p:tags r:id="rId2"/>
            </p:custDataLst>
          </p:nvPr>
        </p:nvSpPr>
        <p:spPr>
          <a:xfrm>
            <a:off x="457200" y="2057400"/>
            <a:ext cx="8229600" cy="3916363"/>
          </a:xfrm>
        </p:spPr>
        <p:txBody>
          <a:bodyPr/>
          <a:lstStyle/>
          <a:p>
            <a:pPr defTabSz="289322" fontAlgn="auto">
              <a:spcBef>
                <a:spcPct val="0"/>
              </a:spcBef>
              <a:defRPr/>
            </a:pPr>
            <a:r>
              <a:rPr lang="en-US" dirty="0">
                <a:latin typeface="+mj-lt"/>
                <a:cs typeface="Times New Roman" panose="02020603050405020304" pitchFamily="18" charset="0"/>
              </a:rPr>
              <a:t>Identify the characteristics of a contested claim</a:t>
            </a:r>
            <a:endParaRPr lang="en-US" sz="1000" dirty="0">
              <a:latin typeface="+mj-lt"/>
              <a:cs typeface="Times New Roman" panose="02020603050405020304" pitchFamily="18" charset="0"/>
            </a:endParaRPr>
          </a:p>
          <a:p>
            <a:pPr defTabSz="289322" fontAlgn="auto">
              <a:spcBef>
                <a:spcPct val="0"/>
              </a:spcBef>
              <a:defRPr/>
            </a:pPr>
            <a:r>
              <a:rPr lang="en-US" dirty="0">
                <a:latin typeface="+mj-lt"/>
                <a:cs typeface="Times New Roman" panose="02020603050405020304" pitchFamily="18" charset="0"/>
              </a:rPr>
              <a:t>Differentiate types of contested claims and the associated variables to consider when processing</a:t>
            </a:r>
            <a:endParaRPr lang="en-US" sz="1000" dirty="0">
              <a:latin typeface="+mj-lt"/>
              <a:cs typeface="Times New Roman" panose="02020603050405020304" pitchFamily="18" charset="0"/>
            </a:endParaRPr>
          </a:p>
          <a:p>
            <a:pPr defTabSz="289322" fontAlgn="auto">
              <a:spcBef>
                <a:spcPct val="0"/>
              </a:spcBef>
              <a:defRPr/>
            </a:pPr>
            <a:r>
              <a:rPr lang="en-US" dirty="0">
                <a:latin typeface="+mj-lt"/>
                <a:cs typeface="Times New Roman" panose="02020603050405020304" pitchFamily="18" charset="0"/>
              </a:rPr>
              <a:t>Distinguish time limits as they apply to development actions for contested claims</a:t>
            </a:r>
          </a:p>
          <a:p>
            <a:pPr defTabSz="289322" fontAlgn="auto">
              <a:lnSpc>
                <a:spcPct val="150000"/>
              </a:lnSpc>
              <a:defRPr/>
            </a:pPr>
            <a:endParaRPr lang="en-US" sz="1600" dirty="0">
              <a:latin typeface="+mj-lt"/>
            </a:endParaRPr>
          </a:p>
        </p:txBody>
      </p:sp>
      <p:sp>
        <p:nvSpPr>
          <p:cNvPr id="12293" name="Slide Number Placeholder 6">
            <a:extLst>
              <a:ext uri="{FF2B5EF4-FFF2-40B4-BE49-F238E27FC236}">
                <a16:creationId xmlns:a16="http://schemas.microsoft.com/office/drawing/2014/main" id="{F3B7C5C4-A5B4-44D6-931A-82C91D07BF4C}"/>
              </a:ext>
            </a:extLst>
          </p:cNvPr>
          <p:cNvSpPr>
            <a:spLocks noGrp="1" noChangeArrowheads="1"/>
          </p:cNvSpPr>
          <p:nvPr>
            <p:ph type="sldNum" sz="quarter" idx="10"/>
            <p:custDataLst>
              <p:tags r:id="rId3"/>
            </p:custDataLst>
          </p:nvPr>
        </p:nvSpPr>
        <p:spPr bwMode="auto">
          <a:xfrm>
            <a:off x="6931025"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pPr>
            <a:fld id="{C318B2C8-E7CD-499F-83F9-6FE5FDCA6F30}" type="slidenum">
              <a:rPr lang="en-US" altLang="en-US">
                <a:latin typeface="+mj-lt"/>
              </a:rPr>
              <a:pPr eaLnBrk="0" fontAlgn="base" hangingPunct="0">
                <a:spcBef>
                  <a:spcPct val="0"/>
                </a:spcBef>
              </a:pPr>
              <a:t>2</a:t>
            </a:fld>
            <a:endParaRPr lang="en-US" altLang="en-US" dirty="0">
              <a:latin typeface="+mj-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787176BA-5F96-4752-9224-293111B07937}"/>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Time Limits</a:t>
            </a:r>
          </a:p>
        </p:txBody>
      </p:sp>
      <p:sp>
        <p:nvSpPr>
          <p:cNvPr id="22533" name="Rectangle 3">
            <a:extLst>
              <a:ext uri="{FF2B5EF4-FFF2-40B4-BE49-F238E27FC236}">
                <a16:creationId xmlns:a16="http://schemas.microsoft.com/office/drawing/2014/main" id="{43D72245-144C-4587-9073-81A4FB665D42}"/>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Some time limits differ from regular claims and may be drastically reduced for contested claims. Examples of differing time limits are:</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30 days to file a formal claim </a:t>
            </a:r>
          </a:p>
          <a:p>
            <a:pPr marL="233363" lvl="1" indent="-233363" defTabSz="289322" fontAlgn="auto">
              <a:spcAft>
                <a:spcPts val="600"/>
              </a:spcAft>
              <a:defRPr/>
            </a:pPr>
            <a:r>
              <a:rPr lang="en-US" altLang="en-US" sz="2000" dirty="0">
                <a:latin typeface="+mj-lt"/>
                <a:cs typeface="Times New Roman" panose="02020603050405020304" pitchFamily="18" charset="0"/>
              </a:rPr>
              <a:t>60 days to file a NOD</a:t>
            </a:r>
          </a:p>
          <a:p>
            <a:pPr marL="233363" lvl="1" indent="-233363" defTabSz="289322" fontAlgn="auto">
              <a:spcAft>
                <a:spcPts val="600"/>
              </a:spcAft>
              <a:defRPr/>
            </a:pPr>
            <a:r>
              <a:rPr lang="en-US" altLang="en-US" sz="2000" dirty="0">
                <a:latin typeface="+mj-lt"/>
                <a:cs typeface="Times New Roman" panose="02020603050405020304" pitchFamily="18" charset="0"/>
              </a:rPr>
              <a:t>30 days to substantiate appeal</a:t>
            </a:r>
          </a:p>
        </p:txBody>
      </p:sp>
      <p:sp>
        <p:nvSpPr>
          <p:cNvPr id="49155" name="Slide Number Placeholder 6">
            <a:extLst>
              <a:ext uri="{FF2B5EF4-FFF2-40B4-BE49-F238E27FC236}">
                <a16:creationId xmlns:a16="http://schemas.microsoft.com/office/drawing/2014/main" id="{17935720-320B-4808-A85E-6369A7AA67DE}"/>
              </a:ext>
            </a:extLst>
          </p:cNvPr>
          <p:cNvSpPr>
            <a:spLocks noGrp="1" noChangeArrowheads="1"/>
          </p:cNvSpPr>
          <p:nvPr>
            <p:ph type="sldNum" sz="quarter" idx="10"/>
            <p:custDataLst>
              <p:tags r:id="rId3"/>
            </p:custDataLst>
          </p:nvPr>
        </p:nvSpPr>
        <p:spPr bwMode="auto">
          <a:xfrm>
            <a:off x="6812280" y="66024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24E38F8-2312-4F9D-A2E0-707D8306877B}" type="slidenum">
              <a:rPr lang="en-US" altLang="en-US"/>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6DD37FB3-D0DD-422A-A837-3872D331E487}"/>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Time Limit References</a:t>
            </a:r>
          </a:p>
        </p:txBody>
      </p:sp>
      <p:sp>
        <p:nvSpPr>
          <p:cNvPr id="23557" name="Rectangle 3">
            <a:extLst>
              <a:ext uri="{FF2B5EF4-FFF2-40B4-BE49-F238E27FC236}">
                <a16:creationId xmlns:a16="http://schemas.microsoft.com/office/drawing/2014/main" id="{ABAED2C4-6DBF-4A3C-AF91-F6CE72A35408}"/>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When determining time limits, consult the following references:</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M21-1 Part III, Subpart vi,6.A. – 30 days to file a formal claim</a:t>
            </a:r>
          </a:p>
          <a:p>
            <a:pPr marL="233363" lvl="1" indent="-233363" defTabSz="289322" fontAlgn="auto">
              <a:spcAft>
                <a:spcPts val="600"/>
              </a:spcAft>
              <a:defRPr/>
            </a:pPr>
            <a:r>
              <a:rPr lang="en-US" altLang="en-US" sz="2000" dirty="0">
                <a:latin typeface="+mj-lt"/>
                <a:cs typeface="Times New Roman" panose="02020603050405020304" pitchFamily="18" charset="0"/>
              </a:rPr>
              <a:t>M21-1 Part I.5.B – 60 days from notice to file a NOD</a:t>
            </a:r>
          </a:p>
          <a:p>
            <a:pPr marL="233363" lvl="1" indent="-233363" defTabSz="289322" fontAlgn="auto">
              <a:spcAft>
                <a:spcPts val="600"/>
              </a:spcAft>
              <a:defRPr/>
            </a:pPr>
            <a:r>
              <a:rPr lang="en-US" altLang="en-US" sz="2000" dirty="0">
                <a:latin typeface="+mj-lt"/>
                <a:cs typeface="Times New Roman" panose="02020603050405020304" pitchFamily="18" charset="0"/>
              </a:rPr>
              <a:t>M21-1 Part I.5.E– 30 days from SOC to file substantive appeal</a:t>
            </a:r>
          </a:p>
          <a:p>
            <a:pPr marL="233363" lvl="1" indent="-233363" defTabSz="289322" fontAlgn="auto">
              <a:spcAft>
                <a:spcPts val="600"/>
              </a:spcAft>
              <a:defRPr/>
            </a:pPr>
            <a:r>
              <a:rPr lang="en-US" altLang="en-US" sz="2000" dirty="0">
                <a:latin typeface="+mj-lt"/>
                <a:cs typeface="Times New Roman" panose="02020603050405020304" pitchFamily="18" charset="0"/>
              </a:rPr>
              <a:t>38 CFR 20.500 through 20.504 provide additional references regarding time limits</a:t>
            </a:r>
          </a:p>
        </p:txBody>
      </p:sp>
      <p:sp>
        <p:nvSpPr>
          <p:cNvPr id="51203" name="Slide Number Placeholder 6">
            <a:extLst>
              <a:ext uri="{FF2B5EF4-FFF2-40B4-BE49-F238E27FC236}">
                <a16:creationId xmlns:a16="http://schemas.microsoft.com/office/drawing/2014/main" id="{227D19EA-C159-4BEA-94F3-85FDAE8AD213}"/>
              </a:ext>
            </a:extLst>
          </p:cNvPr>
          <p:cNvSpPr>
            <a:spLocks noGrp="1" noChangeArrowheads="1"/>
          </p:cNvSpPr>
          <p:nvPr>
            <p:ph type="sldNum" sz="quarter" idx="10"/>
            <p:custDataLst>
              <p:tags r:id="rId3"/>
            </p:custDataLst>
          </p:nvPr>
        </p:nvSpPr>
        <p:spPr bwMode="auto">
          <a:xfrm>
            <a:off x="6812280" y="66024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4A25FC3-B486-44B6-A76B-2EC761057534}" type="slidenum">
              <a:rPr lang="en-US" altLang="en-US"/>
              <a:pPr/>
              <a:t>21</a:t>
            </a:fld>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51B639-F7C1-4A46-8043-72E76976DACE}"/>
              </a:ext>
            </a:extLst>
          </p:cNvPr>
          <p:cNvSpPr>
            <a:spLocks noGrp="1" noChangeArrowheads="1"/>
          </p:cNvSpPr>
          <p:nvPr>
            <p:ph type="title"/>
            <p:custDataLst>
              <p:tags r:id="rId1"/>
            </p:custDataLst>
          </p:nvPr>
        </p:nvSpPr>
        <p:spPr>
          <a:xfrm>
            <a:off x="0" y="793629"/>
            <a:ext cx="9144000" cy="1086867"/>
          </a:xfrm>
        </p:spPr>
        <p:txBody>
          <a:bodyPr rtlCol="0"/>
          <a:lstStyle/>
          <a:p>
            <a:pPr defTabSz="289322" fontAlgn="auto">
              <a:defRPr/>
            </a:pPr>
            <a:r>
              <a:rPr lang="en-US" dirty="0">
                <a:cs typeface="Times New Roman" panose="02020603050405020304" pitchFamily="18" charset="0"/>
              </a:rPr>
              <a:t>Lesson Review and Wrap Up</a:t>
            </a:r>
          </a:p>
        </p:txBody>
      </p:sp>
      <p:sp>
        <p:nvSpPr>
          <p:cNvPr id="53251" name="Slide Number Placeholder 6">
            <a:extLst>
              <a:ext uri="{FF2B5EF4-FFF2-40B4-BE49-F238E27FC236}">
                <a16:creationId xmlns:a16="http://schemas.microsoft.com/office/drawing/2014/main" id="{9CCD8697-38E6-4E88-8BFE-027799841BDE}"/>
              </a:ext>
            </a:extLst>
          </p:cNvPr>
          <p:cNvSpPr>
            <a:spLocks noGrp="1" noChangeArrowheads="1"/>
          </p:cNvSpPr>
          <p:nvPr>
            <p:ph type="sldNum" sz="quarter" idx="10"/>
            <p:custDataLst>
              <p:tags r:id="rId2"/>
            </p:custDataLst>
          </p:nvPr>
        </p:nvSpPr>
        <p:spPr bwMode="auto">
          <a:xfrm>
            <a:off x="6812280" y="66024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0964A85-A7FC-4C37-97DF-A09745DC6DAD}" type="slidenum">
              <a:rPr lang="en-US" altLang="en-US"/>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53F3B7-EBE9-4D8A-AF04-40A44E8103E0}"/>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6AA5B3FC-2126-452A-8AED-AD99C27FDBC1}"/>
              </a:ext>
            </a:extLst>
          </p:cNvPr>
          <p:cNvSpPr>
            <a:spLocks noGrp="1"/>
          </p:cNvSpPr>
          <p:nvPr>
            <p:ph type="sldNum" sz="quarter" idx="10"/>
            <p:custDataLst>
              <p:tags r:id="rId2"/>
            </p:custDataLst>
          </p:nvPr>
        </p:nvSpPr>
        <p:spPr>
          <a:xfrm>
            <a:off x="6931025" y="6602413"/>
            <a:ext cx="2133600" cy="365125"/>
          </a:xfrm>
        </p:spPr>
        <p:txBody>
          <a:bodyPr/>
          <a:lstStyle/>
          <a:p>
            <a:pPr>
              <a:defRPr/>
            </a:pPr>
            <a:fld id="{807E11FC-FBE0-4EF1-9AFC-7BD82A0EA7FB}" type="slidenum">
              <a:rPr lang="en-US" altLang="en-US" smtClean="0"/>
              <a:pPr>
                <a:defRPr/>
              </a:pPr>
              <a:t>23</a:t>
            </a:fld>
            <a:endParaRPr lang="en-US" altLang="en-US" dirty="0"/>
          </a:p>
        </p:txBody>
      </p:sp>
    </p:spTree>
    <p:extLst>
      <p:ext uri="{BB962C8B-B14F-4D97-AF65-F5344CB8AC3E}">
        <p14:creationId xmlns:p14="http://schemas.microsoft.com/office/powerpoint/2010/main" val="137288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22008D52-AFC9-4E79-9991-987723E479A6}"/>
              </a:ext>
            </a:extLst>
          </p:cNvPr>
          <p:cNvSpPr>
            <a:spLocks noGrp="1" noChangeArrowheads="1"/>
          </p:cNvSpPr>
          <p:nvPr>
            <p:ph type="title"/>
            <p:custDataLst>
              <p:tags r:id="rId1"/>
            </p:custDataLst>
          </p:nvPr>
        </p:nvSpPr>
        <p:spPr>
          <a:xfrm>
            <a:off x="0" y="793750"/>
            <a:ext cx="9144000" cy="1087438"/>
          </a:xfrm>
        </p:spPr>
        <p:txBody>
          <a:bodyPr/>
          <a:lstStyle/>
          <a:p>
            <a:r>
              <a:rPr lang="en-US" altLang="en-US">
                <a:ln>
                  <a:noFill/>
                </a:ln>
                <a:cs typeface="Times New Roman" panose="02020603050405020304" pitchFamily="18" charset="0"/>
              </a:rPr>
              <a:t>References</a:t>
            </a:r>
          </a:p>
        </p:txBody>
      </p:sp>
      <p:sp>
        <p:nvSpPr>
          <p:cNvPr id="14340" name="Rectangle 6">
            <a:extLst>
              <a:ext uri="{FF2B5EF4-FFF2-40B4-BE49-F238E27FC236}">
                <a16:creationId xmlns:a16="http://schemas.microsoft.com/office/drawing/2014/main" id="{81100DAA-72A2-4585-BB5C-5A1D927D7D48}"/>
              </a:ext>
            </a:extLst>
          </p:cNvPr>
          <p:cNvSpPr>
            <a:spLocks noGrp="1" noChangeArrowheads="1"/>
          </p:cNvSpPr>
          <p:nvPr>
            <p:ph idx="1"/>
            <p:custDataLst>
              <p:tags r:id="rId2"/>
            </p:custDataLst>
          </p:nvPr>
        </p:nvSpPr>
        <p:spPr bwMode="auto">
          <a:xfrm>
            <a:off x="457200" y="2057400"/>
            <a:ext cx="82296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buClr>
                <a:srgbClr val="1D3275"/>
              </a:buClr>
              <a:buFont typeface="Wingdings" panose="05000000000000000000" pitchFamily="2" charset="2"/>
              <a:buNone/>
            </a:pPr>
            <a:endParaRPr lang="en-US" altLang="en-US" sz="1400">
              <a:cs typeface="Times New Roman" panose="02020603050405020304" pitchFamily="18" charset="0"/>
            </a:endParaRPr>
          </a:p>
          <a:p>
            <a:pPr>
              <a:lnSpc>
                <a:spcPct val="150000"/>
              </a:lnSpc>
              <a:spcBef>
                <a:spcPct val="0"/>
              </a:spcBef>
              <a:buClr>
                <a:srgbClr val="1D3275"/>
              </a:buClr>
              <a:buFont typeface="Wingdings" panose="05000000000000000000" pitchFamily="2" charset="2"/>
              <a:buChar char="Ø"/>
            </a:pPr>
            <a:endParaRPr lang="en-US" altLang="en-US" sz="1400">
              <a:cs typeface="Microsoft Sans Serif" panose="020B0604020202020204" pitchFamily="34" charset="0"/>
            </a:endParaRPr>
          </a:p>
          <a:p>
            <a:pPr>
              <a:lnSpc>
                <a:spcPct val="90000"/>
              </a:lnSpc>
              <a:spcBef>
                <a:spcPct val="0"/>
              </a:spcBef>
              <a:buClr>
                <a:srgbClr val="1D3275"/>
              </a:buClr>
              <a:buFont typeface="Wingdings" panose="05000000000000000000" pitchFamily="2" charset="2"/>
              <a:buNone/>
            </a:pPr>
            <a:endParaRPr lang="en-US" altLang="en-US" sz="1200">
              <a:cs typeface="Times New Roman" panose="02020603050405020304" pitchFamily="18" charset="0"/>
            </a:endParaRPr>
          </a:p>
        </p:txBody>
      </p:sp>
      <p:sp>
        <p:nvSpPr>
          <p:cNvPr id="14341" name="Slide Number Placeholder 8">
            <a:extLst>
              <a:ext uri="{FF2B5EF4-FFF2-40B4-BE49-F238E27FC236}">
                <a16:creationId xmlns:a16="http://schemas.microsoft.com/office/drawing/2014/main" id="{0D33C32E-AD47-4DB9-93AB-4900CA2A71EB}"/>
              </a:ext>
            </a:extLst>
          </p:cNvPr>
          <p:cNvSpPr>
            <a:spLocks noGrp="1" noChangeArrowheads="1"/>
          </p:cNvSpPr>
          <p:nvPr>
            <p:ph type="sldNum" sz="quarter" idx="10"/>
            <p:custDataLst>
              <p:tags r:id="rId3"/>
            </p:custDataLst>
          </p:nvPr>
        </p:nvSpPr>
        <p:spPr bwMode="auto">
          <a:xfrm>
            <a:off x="6931025"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pPr>
            <a:fld id="{54A41B30-6840-47BE-940B-156F9C26ACCF}" type="slidenum">
              <a:rPr lang="en-US" altLang="en-US">
                <a:latin typeface="+mj-lt"/>
              </a:rPr>
              <a:pPr eaLnBrk="0" fontAlgn="base" hangingPunct="0">
                <a:spcBef>
                  <a:spcPct val="0"/>
                </a:spcBef>
              </a:pPr>
              <a:t>3</a:t>
            </a:fld>
            <a:endParaRPr lang="en-US" altLang="en-US" dirty="0">
              <a:latin typeface="+mj-lt"/>
            </a:endParaRPr>
          </a:p>
        </p:txBody>
      </p:sp>
      <p:sp>
        <p:nvSpPr>
          <p:cNvPr id="5126" name="Rectangle 6">
            <a:extLst>
              <a:ext uri="{FF2B5EF4-FFF2-40B4-BE49-F238E27FC236}">
                <a16:creationId xmlns:a16="http://schemas.microsoft.com/office/drawing/2014/main" id="{24F6092E-8086-4D43-8977-56ADDAA44C76}"/>
              </a:ext>
            </a:extLst>
          </p:cNvPr>
          <p:cNvSpPr txBox="1">
            <a:spLocks noChangeArrowheads="1"/>
          </p:cNvSpPr>
          <p:nvPr>
            <p:custDataLst>
              <p:tags r:id="rId4"/>
            </p:custDataLst>
          </p:nvPr>
        </p:nvSpPr>
        <p:spPr bwMode="auto">
          <a:xfrm>
            <a:off x="457200" y="1677988"/>
            <a:ext cx="84550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3.109, Time limit</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3.159(b)(1), VA’s duty to notify claimants of necessary information or evidence</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3.205 (b), Valid marriage</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3.206, Divorce</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3.500 (f), Contested claims</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3.50, Spouse and surviving spouse</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3.52, Marriages deemed valid</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3.59, Parent</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3.657, Surviving spouse becomes entitled, or entitlement terminates</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20.3(p), Simultaneously contested claims</a:t>
            </a:r>
          </a:p>
          <a:p>
            <a:pPr marL="342900" indent="-342900" eaLnBrk="1" fontAlgn="auto">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38 CFR § 20.500-504, Simultaneously contested claims</a:t>
            </a:r>
          </a:p>
          <a:p>
            <a:pPr marL="342900" indent="-342900" eaLnBrk="1" fontAlgn="auto" hangingPunct="1">
              <a:spcBef>
                <a:spcPts val="0"/>
              </a:spcBef>
              <a:spcAft>
                <a:spcPts val="600"/>
              </a:spcAft>
              <a:buClr>
                <a:schemeClr val="tx1"/>
              </a:buClr>
              <a:buFont typeface="Arial" panose="020B0604020202020204" pitchFamily="34" charset="0"/>
              <a:buChar char="•"/>
              <a:defRPr/>
            </a:pPr>
            <a:r>
              <a:rPr lang="en-US" altLang="en-US" sz="1800" dirty="0">
                <a:latin typeface="+mj-lt"/>
                <a:cs typeface="Times New Roman" panose="02020603050405020304" pitchFamily="18" charset="0"/>
              </a:rPr>
              <a:t>M21-1, Part III, Subpart vi, Chapter 6, Contested </a:t>
            </a:r>
            <a:r>
              <a:rPr lang="en-US" altLang="en-US" sz="1800" dirty="0">
                <a:solidFill>
                  <a:srgbClr val="1D3275"/>
                </a:solidFill>
                <a:latin typeface="+mj-lt"/>
                <a:cs typeface="Times New Roman" panose="02020603050405020304" pitchFamily="18" charset="0"/>
              </a:rPr>
              <a:t>claims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454CBE84-B898-4516-B5D1-B4B9D1B52742}"/>
              </a:ext>
            </a:extLst>
          </p:cNvPr>
          <p:cNvSpPr>
            <a:spLocks noGrp="1" noChangeArrowheads="1"/>
          </p:cNvSpPr>
          <p:nvPr>
            <p:ph type="title"/>
            <p:custDataLst>
              <p:tags r:id="rId1"/>
            </p:custDataLst>
          </p:nvPr>
        </p:nvSpPr>
        <p:spPr>
          <a:xfrm>
            <a:off x="0" y="793750"/>
            <a:ext cx="9144000" cy="1087438"/>
          </a:xfrm>
        </p:spPr>
        <p:txBody>
          <a:bodyPr/>
          <a:lstStyle/>
          <a:p>
            <a:r>
              <a:rPr lang="en-US" altLang="en-US">
                <a:ln>
                  <a:noFill/>
                </a:ln>
                <a:cs typeface="Times New Roman" panose="02020603050405020304" pitchFamily="18" charset="0"/>
              </a:rPr>
              <a:t>Definition of a Contested Claim</a:t>
            </a:r>
          </a:p>
        </p:txBody>
      </p:sp>
      <p:sp>
        <p:nvSpPr>
          <p:cNvPr id="6148" name="Rectangle 3">
            <a:extLst>
              <a:ext uri="{FF2B5EF4-FFF2-40B4-BE49-F238E27FC236}">
                <a16:creationId xmlns:a16="http://schemas.microsoft.com/office/drawing/2014/main" id="{7D979D31-5BAF-4F57-BF22-480C8627B436}"/>
              </a:ext>
            </a:extLst>
          </p:cNvPr>
          <p:cNvSpPr>
            <a:spLocks noGrp="1" noChangeArrowheads="1"/>
          </p:cNvSpPr>
          <p:nvPr>
            <p:ph idx="1"/>
            <p:custDataLst>
              <p:tags r:id="rId2"/>
            </p:custDataLst>
          </p:nvPr>
        </p:nvSpPr>
        <p:spPr>
          <a:xfrm>
            <a:off x="457200" y="2057400"/>
            <a:ext cx="8229600" cy="3916363"/>
          </a:xfrm>
        </p:spPr>
        <p:txBody>
          <a:bodyPr/>
          <a:lstStyle/>
          <a:p>
            <a:pPr defTabSz="289322" fontAlgn="auto">
              <a:buFont typeface="Wingdings" panose="05000000000000000000" pitchFamily="2" charset="2"/>
              <a:buNone/>
              <a:defRPr/>
            </a:pPr>
            <a:r>
              <a:rPr lang="en-US" dirty="0">
                <a:latin typeface="+mj-lt"/>
                <a:cs typeface="Times New Roman" panose="02020603050405020304" pitchFamily="18" charset="0"/>
              </a:rPr>
              <a:t>A “contested claim” exists when:</a:t>
            </a:r>
            <a:br>
              <a:rPr lang="en-US" dirty="0">
                <a:latin typeface="+mj-lt"/>
                <a:cs typeface="Times New Roman" panose="02020603050405020304" pitchFamily="18" charset="0"/>
              </a:rPr>
            </a:br>
            <a:br>
              <a:rPr lang="en-US" dirty="0">
                <a:latin typeface="+mj-lt"/>
                <a:cs typeface="Times New Roman" panose="02020603050405020304" pitchFamily="18" charset="0"/>
              </a:rPr>
            </a:br>
            <a:endParaRPr lang="en-US" sz="1000" dirty="0">
              <a:latin typeface="+mj-lt"/>
              <a:cs typeface="Times New Roman" panose="02020603050405020304" pitchFamily="18" charset="0"/>
            </a:endParaRPr>
          </a:p>
          <a:p>
            <a:pPr defTabSz="289322" fontAlgn="auto">
              <a:buClr>
                <a:srgbClr val="1D3275"/>
              </a:buClr>
              <a:buFont typeface="Wingdings" panose="05000000000000000000" pitchFamily="2" charset="2"/>
              <a:buNone/>
              <a:defRPr/>
            </a:pPr>
            <a:endParaRPr lang="en-US" dirty="0">
              <a:latin typeface="+mj-lt"/>
              <a:cs typeface="Times New Roman" panose="02020603050405020304" pitchFamily="18" charset="0"/>
            </a:endParaRPr>
          </a:p>
          <a:p>
            <a:pPr defTabSz="289322" fontAlgn="auto">
              <a:buClr>
                <a:srgbClr val="1D3275"/>
              </a:buClr>
              <a:buFont typeface="Wingdings" panose="05000000000000000000" pitchFamily="2" charset="2"/>
              <a:buNone/>
              <a:defRPr/>
            </a:pPr>
            <a:endParaRPr lang="en-US" dirty="0">
              <a:latin typeface="+mj-lt"/>
              <a:cs typeface="Times New Roman" panose="02020603050405020304" pitchFamily="18" charset="0"/>
            </a:endParaRPr>
          </a:p>
          <a:p>
            <a:pPr defTabSz="289322" fontAlgn="auto">
              <a:buClr>
                <a:srgbClr val="1D3275"/>
              </a:buClr>
              <a:buFont typeface="Wingdings" panose="05000000000000000000" pitchFamily="2" charset="2"/>
              <a:buNone/>
              <a:defRPr/>
            </a:pPr>
            <a:endParaRPr lang="en-US" dirty="0">
              <a:latin typeface="+mj-lt"/>
              <a:cs typeface="Times New Roman" panose="02020603050405020304" pitchFamily="18" charset="0"/>
            </a:endParaRPr>
          </a:p>
          <a:p>
            <a:pPr defTabSz="289322" fontAlgn="auto">
              <a:buClr>
                <a:srgbClr val="1D3275"/>
              </a:buClr>
              <a:buFont typeface="Wingdings" panose="05000000000000000000" pitchFamily="2" charset="2"/>
              <a:buNone/>
              <a:defRPr/>
            </a:pPr>
            <a:endParaRPr lang="en-US" dirty="0">
              <a:latin typeface="+mj-lt"/>
              <a:cs typeface="Times New Roman" panose="02020603050405020304" pitchFamily="18" charset="0"/>
            </a:endParaRPr>
          </a:p>
          <a:p>
            <a:pPr defTabSz="289322" fontAlgn="auto">
              <a:buClr>
                <a:srgbClr val="1D3275"/>
              </a:buClr>
              <a:buFont typeface="Wingdings" panose="05000000000000000000" pitchFamily="2" charset="2"/>
              <a:buNone/>
              <a:defRPr/>
            </a:pPr>
            <a:r>
              <a:rPr lang="en-US" dirty="0">
                <a:latin typeface="+mj-lt"/>
                <a:cs typeface="Times New Roman" panose="02020603050405020304" pitchFamily="18" charset="0"/>
              </a:rPr>
              <a:t>A claim becomes “contested” when two or more parties claim the same benefit.</a:t>
            </a:r>
          </a:p>
        </p:txBody>
      </p:sp>
      <p:sp>
        <p:nvSpPr>
          <p:cNvPr id="16389" name="Slide Number Placeholder 6">
            <a:extLst>
              <a:ext uri="{FF2B5EF4-FFF2-40B4-BE49-F238E27FC236}">
                <a16:creationId xmlns:a16="http://schemas.microsoft.com/office/drawing/2014/main" id="{90314C63-1AE4-4B61-9944-1EF8E91CE5A6}"/>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pPr>
            <a:fld id="{58794C89-2F20-4B77-84AE-98BD7266B436}" type="slidenum">
              <a:rPr lang="en-US" altLang="en-US">
                <a:latin typeface="+mj-lt"/>
              </a:rPr>
              <a:pPr eaLnBrk="0" fontAlgn="base" hangingPunct="0">
                <a:spcBef>
                  <a:spcPct val="0"/>
                </a:spcBef>
              </a:pPr>
              <a:t>4</a:t>
            </a:fld>
            <a:endParaRPr lang="en-US" altLang="en-US" dirty="0">
              <a:latin typeface="+mj-lt"/>
            </a:endParaRPr>
          </a:p>
        </p:txBody>
      </p:sp>
      <p:sp>
        <p:nvSpPr>
          <p:cNvPr id="2" name="TextBox 1">
            <a:extLst>
              <a:ext uri="{FF2B5EF4-FFF2-40B4-BE49-F238E27FC236}">
                <a16:creationId xmlns:a16="http://schemas.microsoft.com/office/drawing/2014/main" id="{ABE81962-A756-471B-B05A-9872AFA9966E}"/>
              </a:ext>
            </a:extLst>
          </p:cNvPr>
          <p:cNvSpPr txBox="1"/>
          <p:nvPr>
            <p:custDataLst>
              <p:tags r:id="rId4"/>
            </p:custDataLst>
          </p:nvPr>
        </p:nvSpPr>
        <p:spPr>
          <a:xfrm>
            <a:off x="228600" y="2362200"/>
            <a:ext cx="7315200" cy="1785104"/>
          </a:xfrm>
          <a:prstGeom prst="rect">
            <a:avLst/>
          </a:prstGeom>
          <a:noFill/>
        </p:spPr>
        <p:txBody>
          <a:bodyPr wrap="square" rtlCol="0">
            <a:spAutoFit/>
          </a:bodyPr>
          <a:lstStyle/>
          <a:p>
            <a:pPr marL="171450" indent="-171450" defTabSz="289322" fontAlgn="auto">
              <a:buFont typeface="Arial" panose="020B0604020202020204" pitchFamily="34" charset="0"/>
              <a:buChar char="•"/>
              <a:defRPr/>
            </a:pPr>
            <a:endParaRPr lang="en-US" sz="1000" dirty="0">
              <a:cs typeface="Times New Roman" panose="02020603050405020304" pitchFamily="18" charset="0"/>
            </a:endParaRPr>
          </a:p>
          <a:p>
            <a:pPr marL="576262" lvl="1" indent="-342900" defTabSz="289322" fontAlgn="auto">
              <a:buFont typeface="Arial" panose="020B0604020202020204" pitchFamily="34" charset="0"/>
              <a:buChar char="•"/>
              <a:defRPr/>
            </a:pPr>
            <a:r>
              <a:rPr lang="en-US" sz="2000" dirty="0">
                <a:cs typeface="Times New Roman" panose="02020603050405020304" pitchFamily="18" charset="0"/>
              </a:rPr>
              <a:t>A favorable decision on one claim requires the denial of the other claim, or payment of a lesser benefit to the other claimant, and</a:t>
            </a:r>
          </a:p>
          <a:p>
            <a:pPr marL="576262" lvl="1" indent="-342900" defTabSz="289322" fontAlgn="auto">
              <a:buFont typeface="Arial" panose="020B0604020202020204" pitchFamily="34" charset="0"/>
              <a:buChar char="•"/>
              <a:defRPr/>
            </a:pPr>
            <a:r>
              <a:rPr lang="en-US" sz="2000" dirty="0">
                <a:cs typeface="Times New Roman" panose="02020603050405020304" pitchFamily="18" charset="0"/>
              </a:rPr>
              <a:t>One claimant may contest the allowance or payment of that benefit to the other claimant.</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781D7380-3BA5-4F02-B3E7-AD614C7DAB75}"/>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Automatic Contested Claim</a:t>
            </a:r>
          </a:p>
        </p:txBody>
      </p:sp>
      <p:sp>
        <p:nvSpPr>
          <p:cNvPr id="6148" name="Rectangle 3">
            <a:extLst>
              <a:ext uri="{FF2B5EF4-FFF2-40B4-BE49-F238E27FC236}">
                <a16:creationId xmlns:a16="http://schemas.microsoft.com/office/drawing/2014/main" id="{6EA4E1B3-22DC-460C-B41E-94BA9081B940}"/>
              </a:ext>
            </a:extLst>
          </p:cNvPr>
          <p:cNvSpPr>
            <a:spLocks noGrp="1" noChangeArrowheads="1"/>
          </p:cNvSpPr>
          <p:nvPr>
            <p:ph idx="1"/>
            <p:custDataLst>
              <p:tags r:id="rId2"/>
            </p:custDataLst>
          </p:nvPr>
        </p:nvSpPr>
        <p:spPr>
          <a:xfrm>
            <a:off x="457200" y="2057401"/>
            <a:ext cx="8229600" cy="457200"/>
          </a:xfrm>
          <a:prstGeom prst="rect">
            <a:avLst/>
          </a:prstGeom>
        </p:spPr>
        <p:txBody>
          <a:bodyPr>
            <a:normAutofit fontScale="70000" lnSpcReduction="20000"/>
          </a:bodyPr>
          <a:lstStyle/>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A contested claim automatically exists if two parties :</a:t>
            </a:r>
            <a:br>
              <a:rPr lang="en-US" dirty="0">
                <a:latin typeface="+mj-lt"/>
                <a:cs typeface="Times New Roman" panose="02020603050405020304" pitchFamily="18" charset="0"/>
              </a:rPr>
            </a:br>
            <a:endParaRPr lang="en-US" dirty="0">
              <a:latin typeface="+mj-lt"/>
              <a:cs typeface="Times New Roman" panose="02020603050405020304" pitchFamily="18" charset="0"/>
            </a:endParaRPr>
          </a:p>
          <a:p>
            <a:pPr defTabSz="289322" fontAlgn="auto">
              <a:spcAft>
                <a:spcPts val="0"/>
              </a:spcAft>
              <a:buClr>
                <a:srgbClr val="1D3275"/>
              </a:buClr>
              <a:buFont typeface="Wingdings" panose="05000000000000000000" pitchFamily="2" charset="2"/>
              <a:buNone/>
              <a:defRPr/>
            </a:pPr>
            <a:endParaRPr lang="en-US" dirty="0">
              <a:latin typeface="+mj-lt"/>
            </a:endParaRPr>
          </a:p>
        </p:txBody>
      </p:sp>
      <p:sp>
        <p:nvSpPr>
          <p:cNvPr id="18435" name="Slide Number Placeholder 6">
            <a:extLst>
              <a:ext uri="{FF2B5EF4-FFF2-40B4-BE49-F238E27FC236}">
                <a16:creationId xmlns:a16="http://schemas.microsoft.com/office/drawing/2014/main" id="{EF1B4A75-1483-47BC-A5D8-C9D1C921FF64}"/>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1227833E-483F-4C19-A9F4-535E21C2A984}" type="slidenum">
              <a:rPr lang="en-US" altLang="en-US">
                <a:latin typeface="+mj-lt"/>
              </a:rPr>
              <a:pPr eaLnBrk="0" fontAlgn="base" hangingPunct="0">
                <a:spcBef>
                  <a:spcPct val="0"/>
                </a:spcBef>
                <a:spcAft>
                  <a:spcPct val="0"/>
                </a:spcAft>
              </a:pPr>
              <a:t>5</a:t>
            </a:fld>
            <a:endParaRPr lang="en-US" altLang="en-US" dirty="0">
              <a:latin typeface="+mj-lt"/>
            </a:endParaRPr>
          </a:p>
        </p:txBody>
      </p:sp>
      <p:sp>
        <p:nvSpPr>
          <p:cNvPr id="2" name="TextBox 1">
            <a:extLst>
              <a:ext uri="{FF2B5EF4-FFF2-40B4-BE49-F238E27FC236}">
                <a16:creationId xmlns:a16="http://schemas.microsoft.com/office/drawing/2014/main" id="{3FEE2819-ADF2-41DD-9254-D02579533931}"/>
              </a:ext>
            </a:extLst>
          </p:cNvPr>
          <p:cNvSpPr txBox="1"/>
          <p:nvPr>
            <p:custDataLst>
              <p:tags r:id="rId4"/>
            </p:custDataLst>
          </p:nvPr>
        </p:nvSpPr>
        <p:spPr>
          <a:xfrm>
            <a:off x="457200" y="2667000"/>
            <a:ext cx="8229600" cy="1523494"/>
          </a:xfrm>
          <a:prstGeom prst="rect">
            <a:avLst/>
          </a:prstGeom>
          <a:noFill/>
        </p:spPr>
        <p:txBody>
          <a:bodyPr wrap="square" rtlCol="0">
            <a:spAutoFit/>
          </a:bodyPr>
          <a:lstStyle/>
          <a:p>
            <a:pPr marL="228600" lvl="1" indent="-228600" defTabSz="289322" fontAlgn="auto">
              <a:spcAft>
                <a:spcPts val="600"/>
              </a:spcAft>
              <a:buFont typeface="Arial" panose="020B0604020202020204" pitchFamily="34" charset="0"/>
              <a:buChar char="•"/>
              <a:defRPr/>
            </a:pPr>
            <a:r>
              <a:rPr lang="en-US" sz="2000" dirty="0">
                <a:cs typeface="Times New Roman" panose="02020603050405020304" pitchFamily="18" charset="0"/>
              </a:rPr>
              <a:t>Allege to be the legal surviving spouse, mother, or father</a:t>
            </a:r>
          </a:p>
          <a:p>
            <a:pPr marL="233362" lvl="1" defTabSz="289322" fontAlgn="auto">
              <a:spcAft>
                <a:spcPts val="600"/>
              </a:spcAft>
              <a:defRPr/>
            </a:pPr>
            <a:r>
              <a:rPr lang="en-US" sz="2000" dirty="0">
                <a:cs typeface="Times New Roman" panose="02020603050405020304" pitchFamily="18" charset="0"/>
              </a:rPr>
              <a:t>AND</a:t>
            </a:r>
          </a:p>
          <a:p>
            <a:pPr marL="228600" lvl="1" indent="-228600" defTabSz="289322" fontAlgn="auto">
              <a:spcAft>
                <a:spcPts val="600"/>
              </a:spcAft>
              <a:buFont typeface="Arial" panose="020B0604020202020204" pitchFamily="34" charset="0"/>
              <a:buChar char="•"/>
              <a:defRPr/>
            </a:pPr>
            <a:r>
              <a:rPr lang="en-US" sz="2000" dirty="0">
                <a:cs typeface="Times New Roman" panose="02020603050405020304" pitchFamily="18" charset="0"/>
              </a:rPr>
              <a:t>File a formal claim for the same benefit</a:t>
            </a:r>
          </a:p>
          <a:p>
            <a:pPr marL="285750" indent="-285750">
              <a:buFont typeface="Arial" panose="020B0604020202020204" pitchFamily="34" charset="0"/>
              <a:buChar char="•"/>
            </a:pP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404963F9-5B0E-458C-91C7-1D5E3744D307}"/>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Elements of a Contested Claim</a:t>
            </a:r>
          </a:p>
        </p:txBody>
      </p:sp>
      <p:sp>
        <p:nvSpPr>
          <p:cNvPr id="6148" name="Rectangle 3">
            <a:extLst>
              <a:ext uri="{FF2B5EF4-FFF2-40B4-BE49-F238E27FC236}">
                <a16:creationId xmlns:a16="http://schemas.microsoft.com/office/drawing/2014/main" id="{98A64569-98EA-420A-B39B-B337DCFF6787}"/>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dirty="0">
                <a:latin typeface="+mj-lt"/>
                <a:cs typeface="Times New Roman" panose="02020603050405020304" pitchFamily="18" charset="0"/>
              </a:rPr>
              <a:t>To be considered a claim contested, there must be a:</a:t>
            </a:r>
            <a:br>
              <a:rPr lang="en-US" dirty="0">
                <a:latin typeface="+mj-lt"/>
                <a:cs typeface="Times New Roman" panose="02020603050405020304" pitchFamily="18" charset="0"/>
              </a:rPr>
            </a:br>
            <a:endParaRPr lang="en-US" dirty="0">
              <a:latin typeface="+mj-lt"/>
              <a:cs typeface="Times New Roman" panose="02020603050405020304" pitchFamily="18" charset="0"/>
            </a:endParaRPr>
          </a:p>
          <a:p>
            <a:pPr marL="233363" lvl="1" indent="-233363" defTabSz="289322" fontAlgn="auto">
              <a:spcAft>
                <a:spcPts val="600"/>
              </a:spcAft>
              <a:defRPr/>
            </a:pPr>
            <a:r>
              <a:rPr lang="en-US" sz="2000" dirty="0">
                <a:latin typeface="+mj-lt"/>
                <a:cs typeface="Times New Roman" panose="02020603050405020304" pitchFamily="18" charset="0"/>
              </a:rPr>
              <a:t>Formal claim, and</a:t>
            </a:r>
          </a:p>
          <a:p>
            <a:pPr marL="233363" lvl="1" indent="-233363" defTabSz="289322" fontAlgn="auto">
              <a:spcAft>
                <a:spcPts val="600"/>
              </a:spcAft>
              <a:defRPr/>
            </a:pPr>
            <a:r>
              <a:rPr lang="en-US" sz="2000" dirty="0">
                <a:latin typeface="+mj-lt"/>
                <a:cs typeface="Times New Roman" panose="02020603050405020304" pitchFamily="18" charset="0"/>
              </a:rPr>
              <a:t>Protest against payment to the other claimant</a:t>
            </a:r>
          </a:p>
          <a:p>
            <a:pPr defTabSz="289322" fontAlgn="auto">
              <a:spcAft>
                <a:spcPts val="0"/>
              </a:spcAft>
              <a:buClr>
                <a:srgbClr val="1D3275"/>
              </a:buClr>
              <a:buFont typeface="Wingdings" panose="05000000000000000000" pitchFamily="2" charset="2"/>
              <a:buNone/>
              <a:defRPr/>
            </a:pPr>
            <a:endParaRPr lang="en-US" dirty="0">
              <a:latin typeface="+mj-lt"/>
            </a:endParaRPr>
          </a:p>
        </p:txBody>
      </p:sp>
      <p:sp>
        <p:nvSpPr>
          <p:cNvPr id="20483" name="Slide Number Placeholder 6">
            <a:extLst>
              <a:ext uri="{FF2B5EF4-FFF2-40B4-BE49-F238E27FC236}">
                <a16:creationId xmlns:a16="http://schemas.microsoft.com/office/drawing/2014/main" id="{687FECA3-9850-4892-B12A-8C913173962E}"/>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FBC171C4-87E5-4EBE-9501-24D29FF3082B}" type="slidenum">
              <a:rPr lang="en-US" altLang="en-US">
                <a:latin typeface="+mj-lt"/>
              </a:rPr>
              <a:pPr eaLnBrk="0" fontAlgn="base" hangingPunct="0">
                <a:spcBef>
                  <a:spcPct val="0"/>
                </a:spcBef>
                <a:spcAft>
                  <a:spcPct val="0"/>
                </a:spcAft>
              </a:pPr>
              <a:t>6</a:t>
            </a:fld>
            <a:endParaRPr lang="en-US" altLang="en-US" dirty="0">
              <a:latin typeface="+mj-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6B4F7483-8C2D-40E9-BB93-F90704CE7B2E}"/>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Contested Claim Circumstances</a:t>
            </a:r>
          </a:p>
        </p:txBody>
      </p:sp>
      <p:sp>
        <p:nvSpPr>
          <p:cNvPr id="9221" name="Rectangle 3">
            <a:extLst>
              <a:ext uri="{FF2B5EF4-FFF2-40B4-BE49-F238E27FC236}">
                <a16:creationId xmlns:a16="http://schemas.microsoft.com/office/drawing/2014/main" id="{B6123121-5A26-4E65-B6E7-7AE9C0AD68D1}"/>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Common contested claim circumstances include, but are not restricted to:</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A claim in which one parent protests the allowance of the same benefit to a parent in the same parental line</a:t>
            </a:r>
          </a:p>
          <a:p>
            <a:pPr marL="233363" lvl="1" indent="-233363" defTabSz="289322" fontAlgn="auto">
              <a:spcAft>
                <a:spcPts val="600"/>
              </a:spcAft>
              <a:defRPr/>
            </a:pPr>
            <a:r>
              <a:rPr lang="en-US" altLang="en-US" sz="2000" dirty="0">
                <a:latin typeface="+mj-lt"/>
                <a:cs typeface="Times New Roman" panose="02020603050405020304" pitchFamily="18" charset="0"/>
              </a:rPr>
              <a:t>Two people claim to be a Veteran’s surviving spouse</a:t>
            </a:r>
          </a:p>
          <a:p>
            <a:pPr marL="233363" lvl="1" indent="-233363" defTabSz="289322" fontAlgn="auto">
              <a:spcAft>
                <a:spcPts val="600"/>
              </a:spcAft>
              <a:defRPr/>
            </a:pPr>
            <a:r>
              <a:rPr lang="en-US" altLang="en-US" sz="2000" dirty="0">
                <a:latin typeface="+mj-lt"/>
                <a:cs typeface="Times New Roman" panose="02020603050405020304" pitchFamily="18" charset="0"/>
              </a:rPr>
              <a:t>Claims for appointments of a Veteran’s benefits</a:t>
            </a:r>
          </a:p>
        </p:txBody>
      </p:sp>
      <p:sp>
        <p:nvSpPr>
          <p:cNvPr id="22531" name="Slide Number Placeholder 6">
            <a:extLst>
              <a:ext uri="{FF2B5EF4-FFF2-40B4-BE49-F238E27FC236}">
                <a16:creationId xmlns:a16="http://schemas.microsoft.com/office/drawing/2014/main" id="{2A12CDF5-81A2-4FB8-B3CF-26C7A9293F15}"/>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E9B9DA15-C30C-48BF-9461-42F4A06DCA2E}" type="slidenum">
              <a:rPr lang="en-US" altLang="en-US">
                <a:latin typeface="+mj-lt"/>
              </a:rPr>
              <a:pPr eaLnBrk="0" fontAlgn="base" hangingPunct="0">
                <a:spcBef>
                  <a:spcPct val="0"/>
                </a:spcBef>
                <a:spcAft>
                  <a:spcPct val="0"/>
                </a:spcAft>
              </a:pPr>
              <a:t>7</a:t>
            </a:fld>
            <a:endParaRPr lang="en-US" altLang="en-US" dirty="0">
              <a:latin typeface="+mj-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23944CC7-11D1-4C3A-AF90-E4549CA31AA1}"/>
              </a:ext>
            </a:extLst>
          </p:cNvPr>
          <p:cNvSpPr>
            <a:spLocks noGrp="1" noChangeArrowheads="1"/>
          </p:cNvSpPr>
          <p:nvPr>
            <p:ph type="title"/>
            <p:custDataLst>
              <p:tags r:id="rId1"/>
            </p:custDataLst>
          </p:nvPr>
        </p:nvSpPr>
        <p:spPr>
          <a:xfrm>
            <a:off x="0" y="793629"/>
            <a:ext cx="9144000" cy="1086867"/>
          </a:xfrm>
        </p:spPr>
        <p:txBody>
          <a:bodyPr/>
          <a:lstStyle/>
          <a:p>
            <a:r>
              <a:rPr lang="en-US" altLang="en-US" dirty="0">
                <a:ln>
                  <a:noFill/>
                </a:ln>
                <a:cs typeface="Times New Roman" panose="02020603050405020304" pitchFamily="18" charset="0"/>
              </a:rPr>
              <a:t>Situational Examples</a:t>
            </a:r>
          </a:p>
        </p:txBody>
      </p:sp>
      <p:sp>
        <p:nvSpPr>
          <p:cNvPr id="10245" name="Rectangle 3">
            <a:extLst>
              <a:ext uri="{FF2B5EF4-FFF2-40B4-BE49-F238E27FC236}">
                <a16:creationId xmlns:a16="http://schemas.microsoft.com/office/drawing/2014/main" id="{AA5937AC-D4EE-4E89-9D40-9175015C2150}"/>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defTabSz="289322" fontAlgn="auto">
              <a:spcAft>
                <a:spcPts val="0"/>
              </a:spcAft>
              <a:buFont typeface="Wingdings" panose="05000000000000000000" pitchFamily="2" charset="2"/>
              <a:buNone/>
              <a:defRPr/>
            </a:pPr>
            <a:r>
              <a:rPr lang="en-US" altLang="en-US" dirty="0">
                <a:latin typeface="+mj-lt"/>
                <a:cs typeface="Times New Roman" panose="02020603050405020304" pitchFamily="18" charset="0"/>
              </a:rPr>
              <a:t>Examples: </a:t>
            </a:r>
            <a:br>
              <a:rPr lang="en-US" altLang="en-US" dirty="0">
                <a:latin typeface="+mj-lt"/>
                <a:cs typeface="Times New Roman" panose="02020603050405020304" pitchFamily="18" charset="0"/>
              </a:rPr>
            </a:br>
            <a:endParaRPr lang="en-US" altLang="en-US" dirty="0">
              <a:latin typeface="+mj-lt"/>
              <a:cs typeface="Times New Roman" panose="02020603050405020304" pitchFamily="18" charset="0"/>
            </a:endParaRPr>
          </a:p>
          <a:p>
            <a:pPr marL="233363" lvl="1" indent="-233363" defTabSz="289322" fontAlgn="auto">
              <a:spcAft>
                <a:spcPts val="0"/>
              </a:spcAft>
              <a:defRPr/>
            </a:pPr>
            <a:r>
              <a:rPr lang="en-US" altLang="en-US" sz="2000" dirty="0">
                <a:latin typeface="+mj-lt"/>
                <a:cs typeface="Times New Roman" panose="02020603050405020304" pitchFamily="18" charset="0"/>
              </a:rPr>
              <a:t>The natural mother of a Veteran protests the payment of Parents’ DIC to the Veteran’s adoptive mother because the natural mother claims to be the mother whom VA should recognize as the legal surviving mother.</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marL="233363" lvl="1" indent="-233363" defTabSz="289322" fontAlgn="auto">
              <a:spcAft>
                <a:spcPts val="0"/>
              </a:spcAft>
              <a:defRPr/>
            </a:pPr>
            <a:r>
              <a:rPr lang="en-US" altLang="en-US" sz="2000" dirty="0">
                <a:latin typeface="+mj-lt"/>
                <a:cs typeface="Times New Roman" panose="02020603050405020304" pitchFamily="18" charset="0"/>
              </a:rPr>
              <a:t>A person claims reimbursement as the payer of the expenses of a Veteran’s last sickness and burial, and alleges that the surviving spouse claimant for accrued benefits is not the legal surviving spouse.</a:t>
            </a:r>
          </a:p>
        </p:txBody>
      </p:sp>
      <p:sp>
        <p:nvSpPr>
          <p:cNvPr id="24579" name="Slide Number Placeholder 6">
            <a:extLst>
              <a:ext uri="{FF2B5EF4-FFF2-40B4-BE49-F238E27FC236}">
                <a16:creationId xmlns:a16="http://schemas.microsoft.com/office/drawing/2014/main" id="{CBA4465D-B9A0-48E4-88E9-0D44BA6BF9C3}"/>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FD4F6449-9F87-4BFB-9FD5-D95E58771528}" type="slidenum">
              <a:rPr lang="en-US" altLang="en-US">
                <a:latin typeface="+mj-lt"/>
              </a:rPr>
              <a:pPr eaLnBrk="0" fontAlgn="base" hangingPunct="0">
                <a:spcBef>
                  <a:spcPct val="0"/>
                </a:spcBef>
                <a:spcAft>
                  <a:spcPct val="0"/>
                </a:spcAft>
              </a:pPr>
              <a:t>8</a:t>
            </a:fld>
            <a:endParaRPr lang="en-US" altLang="en-US" dirty="0">
              <a:latin typeface="+mj-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ADE62550-D7EE-49BD-B462-8BA3EB50CBAC}"/>
              </a:ext>
            </a:extLst>
          </p:cNvPr>
          <p:cNvSpPr>
            <a:spLocks noGrp="1" noChangeArrowheads="1"/>
          </p:cNvSpPr>
          <p:nvPr>
            <p:ph type="title"/>
            <p:custDataLst>
              <p:tags r:id="rId1"/>
            </p:custDataLst>
          </p:nvPr>
        </p:nvSpPr>
        <p:spPr>
          <a:xfrm>
            <a:off x="0" y="793629"/>
            <a:ext cx="9144000" cy="1086867"/>
          </a:xfrm>
        </p:spPr>
        <p:txBody>
          <a:bodyPr>
            <a:normAutofit/>
          </a:bodyPr>
          <a:lstStyle/>
          <a:p>
            <a:r>
              <a:rPr lang="en-US" altLang="en-US" dirty="0">
                <a:ln>
                  <a:noFill/>
                </a:ln>
                <a:cs typeface="Times New Roman" panose="02020603050405020304" pitchFamily="18" charset="0"/>
              </a:rPr>
              <a:t>Contested Claims Involving Attorney Fees Withholding</a:t>
            </a:r>
          </a:p>
        </p:txBody>
      </p:sp>
      <p:sp>
        <p:nvSpPr>
          <p:cNvPr id="11269" name="Rectangle 3">
            <a:extLst>
              <a:ext uri="{FF2B5EF4-FFF2-40B4-BE49-F238E27FC236}">
                <a16:creationId xmlns:a16="http://schemas.microsoft.com/office/drawing/2014/main" id="{0A56D947-7388-4DD4-B0E7-9B1816CABC83}"/>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defTabSz="289322" fontAlgn="auto">
              <a:spcAft>
                <a:spcPts val="0"/>
              </a:spcAft>
              <a:buFont typeface="Wingdings" panose="05000000000000000000" pitchFamily="2" charset="2"/>
              <a:buNone/>
              <a:defRPr/>
            </a:pPr>
            <a:r>
              <a:rPr lang="en-US" altLang="en-US" sz="2000" dirty="0">
                <a:latin typeface="+mj-lt"/>
                <a:cs typeface="Times New Roman" panose="02020603050405020304" pitchFamily="18" charset="0"/>
              </a:rPr>
              <a:t>Failure to withhold 20% of past due benefits and the denial of payment of such claims is appealable.</a:t>
            </a:r>
          </a:p>
          <a:p>
            <a:pPr defTabSz="289322" fontAlgn="auto">
              <a:spcAft>
                <a:spcPts val="0"/>
              </a:spcAft>
              <a:buFont typeface="Wingdings" panose="05000000000000000000" pitchFamily="2" charset="2"/>
              <a:buNone/>
              <a:defRPr/>
            </a:pPr>
            <a:r>
              <a:rPr lang="en-US" altLang="en-US" sz="2000" dirty="0">
                <a:latin typeface="+mj-lt"/>
                <a:cs typeface="Times New Roman" panose="02020603050405020304" pitchFamily="18" charset="0"/>
              </a:rPr>
              <a:t> </a:t>
            </a:r>
          </a:p>
          <a:p>
            <a:pPr defTabSz="289322" fontAlgn="auto">
              <a:spcAft>
                <a:spcPts val="0"/>
              </a:spcAft>
              <a:buFont typeface="Wingdings" panose="05000000000000000000" pitchFamily="2" charset="2"/>
              <a:buNone/>
              <a:defRPr/>
            </a:pPr>
            <a:r>
              <a:rPr lang="en-US" altLang="en-US" sz="2000" dirty="0">
                <a:latin typeface="+mj-lt"/>
                <a:cs typeface="Times New Roman" panose="02020603050405020304" pitchFamily="18" charset="0"/>
              </a:rPr>
              <a:t>This type of claim involves the following parties:</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marL="233363" lvl="1" indent="-233363" defTabSz="289322" fontAlgn="auto">
              <a:spcAft>
                <a:spcPts val="600"/>
              </a:spcAft>
              <a:defRPr/>
            </a:pPr>
            <a:r>
              <a:rPr lang="en-US" altLang="en-US" sz="2000" dirty="0">
                <a:latin typeface="+mj-lt"/>
                <a:cs typeface="Times New Roman" panose="02020603050405020304" pitchFamily="18" charset="0"/>
              </a:rPr>
              <a:t>Claimant</a:t>
            </a:r>
          </a:p>
          <a:p>
            <a:pPr marL="233363" lvl="1" indent="-233363" defTabSz="289322" fontAlgn="auto">
              <a:spcAft>
                <a:spcPts val="600"/>
              </a:spcAft>
              <a:defRPr/>
            </a:pPr>
            <a:r>
              <a:rPr lang="en-US" altLang="en-US" sz="2000" dirty="0">
                <a:latin typeface="+mj-lt"/>
                <a:cs typeface="Times New Roman" panose="02020603050405020304" pitchFamily="18" charset="0"/>
              </a:rPr>
              <a:t>Representative</a:t>
            </a:r>
            <a:br>
              <a:rPr lang="en-US" altLang="en-US" sz="2000" dirty="0">
                <a:latin typeface="+mj-lt"/>
                <a:cs typeface="Times New Roman" panose="02020603050405020304" pitchFamily="18" charset="0"/>
              </a:rPr>
            </a:br>
            <a:endParaRPr lang="en-US" altLang="en-US" sz="2000" dirty="0">
              <a:latin typeface="+mj-lt"/>
              <a:cs typeface="Times New Roman" panose="02020603050405020304" pitchFamily="18" charset="0"/>
            </a:endParaRPr>
          </a:p>
          <a:p>
            <a:pPr defTabSz="289322" fontAlgn="auto">
              <a:spcAft>
                <a:spcPts val="0"/>
              </a:spcAft>
              <a:buClr>
                <a:srgbClr val="1D3275"/>
              </a:buClr>
              <a:buFont typeface="Wingdings" panose="05000000000000000000" pitchFamily="2" charset="2"/>
              <a:buNone/>
              <a:defRPr/>
            </a:pPr>
            <a:r>
              <a:rPr lang="en-US" altLang="en-US" sz="2000" dirty="0">
                <a:latin typeface="+mj-lt"/>
                <a:cs typeface="Times New Roman" panose="02020603050405020304" pitchFamily="18" charset="0"/>
              </a:rPr>
              <a:t>Note:  VA may be required to attempt to collect fees paid to the attorney by the claimant.</a:t>
            </a:r>
          </a:p>
        </p:txBody>
      </p:sp>
      <p:sp>
        <p:nvSpPr>
          <p:cNvPr id="26627" name="Slide Number Placeholder 6">
            <a:extLst>
              <a:ext uri="{FF2B5EF4-FFF2-40B4-BE49-F238E27FC236}">
                <a16:creationId xmlns:a16="http://schemas.microsoft.com/office/drawing/2014/main" id="{529FCFA0-B287-4691-A470-7F7B701FC60C}"/>
              </a:ext>
            </a:extLst>
          </p:cNvPr>
          <p:cNvSpPr>
            <a:spLocks noGrp="1" noChangeArrowheads="1"/>
          </p:cNvSpPr>
          <p:nvPr>
            <p:ph type="sldNum" sz="quarter" idx="10"/>
            <p:custDataLst>
              <p:tags r:id="rId3"/>
            </p:custDataLst>
          </p:nvPr>
        </p:nvSpPr>
        <p:spPr bwMode="auto">
          <a:xfrm>
            <a:off x="6812280" y="66024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D99E1DB7-4A61-4590-952D-2204048297EB}" type="slidenum">
              <a:rPr lang="en-US" altLang="en-US">
                <a:latin typeface="+mj-lt"/>
              </a:rPr>
              <a:pPr eaLnBrk="0" fontAlgn="base" hangingPunct="0">
                <a:spcBef>
                  <a:spcPct val="0"/>
                </a:spcBef>
                <a:spcAft>
                  <a:spcPct val="0"/>
                </a:spcAft>
              </a:pPr>
              <a:t>9</a:t>
            </a:fld>
            <a:endParaRPr lang="en-US" altLang="en-US" dirty="0">
              <a:latin typeface="+mj-lt"/>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13&quot;/&gt;&lt;lineCharCount val=&quot;12&quot;/&gt;&lt;lineCharCount val=&quot;1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13&quot;/&gt;&lt;lineCharCount val=&quot;12&quot;/&gt;&lt;lineCharCount val=&quot;1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DUMMYTAG" val="&lt;DummyForForceWrite&gt;&lt;/DummyForForceWrite&gt;"/>
  <p:tag name="HTML_SHAPEINFO" val="&lt;ThreeDShapeInfo&gt;&lt;uuid val=&quot;{B3F8F116-AEB9-4EFE-80FD-CF6E2CE0454B}&quot;/&gt;&lt;isInvalidForFieldText val=&quot;0&quot;/&gt;&lt;Image&gt;&lt;filename val=&quot;C:\Users\User\AppData\Local\Temp\CP113684694703Session\CPTrustFolder113684694703\PPTImport113687940734\data\asimages\{B3F8F116-AEB9-4EFE-80FD-CF6E2CE0454B}_1.png&quot;/&gt;&lt;left val=&quot;0&quot;/&gt;&lt;top val=&quot;288&quot;/&gt;&lt;width val=&quot;961&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43EACB3-0919-449A-BAD9-63438F773F3B}&quot;/&gt;&lt;isInvalidForFieldText val=&quot;0&quot;/&gt;&lt;Image&gt;&lt;filename val=&quot;C:\Users\User\AppData\Local\Temp\CP113684694703Session\CPTrustFolder113684694703\PPTImport113687940734\data\asimages\{443EACB3-0919-449A-BAD9-63438F773F3B}_1.png&quot;/&gt;&lt;left val=&quot;71&quot;/&gt;&lt;top val=&quot;491&quot;/&gt;&lt;width val=&quot;24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03D39C07-46DB-4B44-91CC-0BC235AA3C35}&quot;/&gt;&lt;isInvalidForFieldText val=&quot;0&quot;/&gt;&lt;Image&gt;&lt;filename val=&quot;C:\Users\User\AppData\Local\Temp\CP113684694703Session\CPTrustFolder113684694703\PPTImport113687940734\data\asimages\{03D39C07-46DB-4B44-91CC-0BC235AA3C35}_1.png&quot;/&gt;&lt;left val=&quot;639&quot;/&gt;&lt;top val=&quot;491&quot;/&gt;&lt;width val=&quot;249&quot;/&gt;&lt;height val=&quot;9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EAFC758-E964-4307-A935-6294E346E3FB}&quot;/&gt;&lt;isInvalidForFieldText val=&quot;0&quot;/&gt;&lt;Image&gt;&lt;filename val=&quot;C:\Users\User\AppData\Local\Temp\CP113684694703Session\CPTrustFolder113684694703\PPTImport113687940734\data\asimages\{4EAFC758-E964-4307-A935-6294E346E3FB}_2.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69&quot;/&gt;&lt;lineCharCount val=&quot;28&quot;/&gt;&lt;lineCharCount val=&quot;65&quot;/&gt;&lt;lineCharCount val=&quot;17&quot;/&gt;&lt;/TableIndex&gt;&lt;/ShapeTextInfo&gt;"/>
  <p:tag name="HTML_SHAPEINFO" val="&lt;ThreeDShapeInfo&gt;&lt;uuid val=&quot;{F04446F5-0AE4-4321-A296-479DE06A8FDC}&quot;/&gt;&lt;isInvalidForFieldText val=&quot;0&quot;/&gt;&lt;Image&gt;&lt;filename val=&quot;C:\Users\User\AppData\Local\Temp\CP113684694703Session\CPTrustFolder113684694703\PPTImport113687940734\data\asimages\{F04446F5-0AE4-4321-A296-479DE06A8FDC}_2.png&quot;/&gt;&lt;left val=&quot;42&quot;/&gt;&lt;top val=&quot;212&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4D46830-FBD3-44E9-9436-4E63FBFA0225}&quot;/&gt;&lt;isInvalidForFieldText val=&quot;0&quot;/&gt;&lt;Image&gt;&lt;filename val=&quot;C:\Users\User\AppData\Local\Temp\CP113684694703Session\CPTrustFolder113684694703\PPTImport113687940734\data\asimages\{14D46830-FBD3-44E9-9436-4E63FBFA0225}_2.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38D9F45-DB04-4545-8256-2948B226C319}&quot;/&gt;&lt;isInvalidForFieldText val=&quot;0&quot;/&gt;&lt;Image&gt;&lt;filename val=&quot;C:\Users\User\AppData\Local\Temp\CP113684694703Session\CPTrustFolder113684694703\PPTImport113687940734\data\asimages\{738D9F45-DB04-4545-8256-2948B226C319}_3.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7513F9B5-6216-4B7F-B57F-EDB902C0AB8D}&quot;/&gt;&lt;isInvalidForFieldText val=&quot;0&quot;/&gt;&lt;Image&gt;&lt;filename val=&quot;C:\Users\User\AppData\Local\Temp\CP113684694703Session\CPTrustFolder113684694703\PPTImport113687940734\data\asimages\{7513F9B5-6216-4B7F-B57F-EDB902C0AB8D}_3.png&quot;/&gt;&lt;left val=&quot;47&quot;/&gt;&lt;top val=&quot;215&quot;/&gt;&lt;width val=&quot;865&quot;/&gt;&lt;height val=&quot;4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669B20F-E04E-4E95-94DC-E3B99D0A469D}&quot;/&gt;&lt;isInvalidForFieldText val=&quot;0&quot;/&gt;&lt;Image&gt;&lt;filename val=&quot;C:\Users\User\AppData\Local\Temp\CP113684694703Session\CPTrustFolder113684694703\PPTImport113687940734\data\asimages\{6669B20F-E04E-4E95-94DC-E3B99D0A469D}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7&quot;/&gt;&lt;lineCharCount val=&quot;80&quot;/&gt;&lt;lineCharCount val=&quot;9&quot;/&gt;&lt;lineCharCount val=&quot;35&quot;/&gt;&lt;lineCharCount val=&quot;24&quot;/&gt;&lt;lineCharCount val=&quot;37&quot;/&gt;&lt;lineCharCount val=&quot;43&quot;/&gt;&lt;lineCharCount val=&quot;38&quot;/&gt;&lt;lineCharCount val=&quot;22&quot;/&gt;&lt;lineCharCount val=&quot;77&quot;/&gt;&lt;lineCharCount val=&quot;50&quot;/&gt;&lt;lineCharCount val=&quot;53&quot;/&gt;&lt;lineCharCount val=&quot;56&quot;/&gt;&lt;/TableIndex&gt;&lt;/ShapeTextInfo&gt;"/>
  <p:tag name="HTML_SHAPEINFO" val="&lt;ThreeDShapeInfo&gt;&lt;uuid val=&quot;{18BAED7A-2AA4-45ED-9381-98CB9B1D94CC}&quot;/&gt;&lt;isInvalidForFieldText val=&quot;0&quot;/&gt;&lt;Image&gt;&lt;filename val=&quot;C:\Users\User\AppData\Local\Temp\CP113684694703Session\CPTrustFolder113684694703\PPTImport113687940734\data\asimages\{18BAED7A-2AA4-45ED-9381-98CB9B1D94CC}_3.png&quot;/&gt;&lt;left val=&quot;43&quot;/&gt;&lt;top val=&quot;172&quot;/&gt;&lt;width val=&quot;904&quot;/&gt;&lt;height val=&quot;50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BF113D91-C969-4D9B-AECF-D4682C13E6D5}&quot;/&gt;&lt;isInvalidForFieldText val=&quot;0&quot;/&gt;&lt;Image&gt;&lt;filename val=&quot;C:\Users\User\AppData\Local\Temp\CP113684694703Session\CPTrustFolder113684694703\PPTImport113687940734\data\asimages\{BF113D91-C969-4D9B-AECF-D4682C13E6D5}_4.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3&quot;/&gt;&lt;lineCharCount val=&quot;1&quot;/&gt;&lt;lineCharCount val=&quot;1&quot;/&gt;&lt;lineCharCount val=&quot;1&quot;/&gt;&lt;lineCharCount val=&quot;1&quot;/&gt;&lt;lineCharCount val=&quot;1&quot;/&gt;&lt;lineCharCount val=&quot;1&quot;/&gt;&lt;lineCharCount val=&quot;68&quot;/&gt;&lt;lineCharCount val=&quot;8&quot;/&gt;&lt;/TableIndex&gt;&lt;/ShapeTextInfo&gt;"/>
  <p:tag name="HTML_SHAPEINFO" val="&lt;ThreeDShapeInfo&gt;&lt;uuid val=&quot;{DDE6F355-3898-4433-B08E-CE7648BA3E41}&quot;/&gt;&lt;isInvalidForFieldText val=&quot;0&quot;/&gt;&lt;Image&gt;&lt;filename val=&quot;C:\Users\User\AppData\Local\Temp\CP113684694703Session\CPTrustFolder113684694703\PPTImport113687940734\data\asimages\{DDE6F355-3898-4433-B08E-CE7648BA3E41}_4.png&quot;/&gt;&lt;left val=&quot;40&quot;/&gt;&lt;top val=&quot;212&quot;/&gt;&lt;width val=&quot;875&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21AE47B-D403-4D77-97E9-39160C109FFD}&quot;/&gt;&lt;isInvalidForFieldText val=&quot;0&quot;/&gt;&lt;Image&gt;&lt;filename val=&quot;C:\Users\User\AppData\Local\Temp\CP113684694703Session\CPTrustFolder113684694703\PPTImport113687940734\data\asimages\{421AE47B-D403-4D77-97E9-39160C109FFD}_4.png&quot;/&gt;&lt;left val=&quot;714&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57&quot;/&gt;&lt;lineCharCount val=&quot;61&quot;/&gt;&lt;lineCharCount val=&quot;14&quot;/&gt;&lt;lineCharCount val=&quot;53&quot;/&gt;&lt;lineCharCount val=&quot;35&quot;/&gt;&lt;/TableIndex&gt;&lt;/ShapeTextInfo&gt;"/>
  <p:tag name="HTML_SHAPEINFO" val="&lt;ThreeDShapeInfo&gt;&lt;uuid val=&quot;{A5945809-E0E3-4D12-84B6-A1D26B88D3BC}&quot;/&gt;&lt;isInvalidForFieldText val=&quot;0&quot;/&gt;&lt;Image&gt;&lt;filename val=&quot;C:\Users\User\AppData\Local\Temp\CP113684694703Session\CPTrustFolder113684694703\PPTImport113687940734\data\asimages\{A5945809-E0E3-4D12-84B6-A1D26B88D3BC}_4.png&quot;/&gt;&lt;left val=&quot;23&quot;/&gt;&lt;top val=&quot;247&quot;/&gt;&lt;width val=&quot;776&quot;/&gt;&lt;height val=&quot;198&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F1B7AD1-8B72-4362-893B-BC45C4807D9C}&quot;/&gt;&lt;isInvalidForFieldText val=&quot;0&quot;/&gt;&lt;Image&gt;&lt;filename val=&quot;C:\Users\User\AppData\Local\Temp\CP113684694703Session\CPTrustFolder113684694703\PPTImport113687940734\data\asimages\{FF1B7AD1-8B72-4362-893B-BC45C4807D9C}_5.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1&quot;/&gt;&lt;/TableIndex&gt;&lt;/ShapeTextInfo&gt;"/>
  <p:tag name="HTML_SHAPEINFO" val="&lt;ThreeDShapeInfo&gt;&lt;uuid val=&quot;{785F51B0-C9CF-476F-B47C-458CC2D8685D}&quot;/&gt;&lt;isInvalidForFieldText val=&quot;0&quot;/&gt;&lt;Image&gt;&lt;filename val=&quot;C:\Users\User\AppData\Local\Temp\CP113684694703Session\CPTrustFolder113684694703\PPTImport113687940734\data\asimages\{785F51B0-C9CF-476F-B47C-458CC2D8685D}_5.png&quot;/&gt;&lt;left val=&quot;40&quot;/&gt;&lt;top val=&quot;212&quot;/&gt;&lt;width val=&quot;871&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39DAE84-8BB4-4666-A90D-CE9998D764A7}&quot;/&gt;&lt;isInvalidForFieldText val=&quot;0&quot;/&gt;&lt;Image&gt;&lt;filename val=&quot;C:\Users\User\AppData\Local\Temp\CP113684694703Session\CPTrustFolder113684694703\PPTImport113687940734\data\asimages\{E39DAE84-8BB4-4666-A90D-CE9998D764A7}_5.png&quot;/&gt;&lt;left val=&quot;714&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9&quot;/&gt;&lt;lineCharCount val=&quot;4&quot;/&gt;&lt;lineCharCount val=&quot;41&quot;/&gt;&lt;/TableIndex&gt;&lt;/ShapeTextInfo&gt;"/>
  <p:tag name="HTML_SHAPEINFO" val="&lt;ThreeDShapeInfo&gt;&lt;uuid val=&quot;{6EDCD35C-2628-40BA-927A-4F4E3E697063}&quot;/&gt;&lt;isInvalidForFieldText val=&quot;0&quot;/&gt;&lt;Image&gt;&lt;filename val=&quot;C:\Users\User\AppData\Local\Temp\CP113684694703Session\CPTrustFolder113684694703\PPTImport113687940734\data\asimages\{6EDCD35C-2628-40BA-927A-4F4E3E697063}_5.png&quot;/&gt;&lt;left val=&quot;42&quot;/&gt;&lt;top val=&quot;276&quot;/&gt;&lt;width val=&quot;870&quot;/&gt;&lt;height val=&quot;16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61C539A-70CC-4E58-A906-3C7EA9081B2F}&quot;/&gt;&lt;isInvalidForFieldText val=&quot;0&quot;/&gt;&lt;Image&gt;&lt;filename val=&quot;C:\Users\User\AppData\Local\Temp\CP113684694703Session\CPTrustFolder113684694703\PPTImport113687940734\data\asimages\{861C539A-70CC-4E58-A906-3C7EA9081B2F}_6.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1&quot;/&gt;&lt;lineCharCount val=&quot;18&quot;/&gt;&lt;lineCharCount val=&quot;46&quot;/&gt;&lt;/TableIndex&gt;&lt;/ShapeTextInfo&gt;"/>
  <p:tag name="HTML_SHAPEINFO" val="&lt;ThreeDShapeInfo&gt;&lt;uuid val=&quot;{50763ED0-36C1-44A2-93B8-62702CBE4356}&quot;/&gt;&lt;isInvalidForFieldText val=&quot;0&quot;/&gt;&lt;Image&gt;&lt;filename val=&quot;C:\Users\User\AppData\Local\Temp\CP113684694703Session\CPTrustFolder113684694703\PPTImport113687940734\data\asimages\{50763ED0-36C1-44A2-93B8-62702CBE4356}_6.png&quot;/&gt;&lt;left val=&quot;40&quot;/&gt;&lt;top val=&quot;212&quot;/&gt;&lt;width val=&quot;871&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37A2FF4-EF1E-4694-A5AF-D6B83D72AC8A}&quot;/&gt;&lt;isInvalidForFieldText val=&quot;0&quot;/&gt;&lt;Image&gt;&lt;filename val=&quot;C:\Users\User\AppData\Local\Temp\CP113684694703Session\CPTrustFolder113684694703\PPTImport113687940734\data\asimages\{A37A2FF4-EF1E-4694-A5AF-D6B83D72AC8A}_6.png&quot;/&gt;&lt;left val=&quot;714&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F5A4B89A-0AAF-48FA-8FB7-F0EB4812C4D2}&quot;/&gt;&lt;isInvalidForFieldText val=&quot;0&quot;/&gt;&lt;Image&gt;&lt;filename val=&quot;C:\Users\User\AppData\Local\Temp\CP113684694703Session\CPTrustFolder113684694703\PPTImport113687940734\data\asimages\{F5A4B89A-0AAF-48FA-8FB7-F0EB4812C4D2}_7.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C341CB8E-C59D-4628-BFE7-C1190AB01DCE}&quot;/&gt;&lt;isInvalidForFieldText val=&quot;0&quot;/&gt;&lt;Image&gt;&lt;filename val=&quot;C:\Users\User\AppData\Local\Temp\CP113684694703Session\CPTrustFolder113684694703\PPTImport113687940734\data\asimages\{C341CB8E-C59D-4628-BFE7-C1190AB01DCE}_MtorLt.png&quot;/&gt;&lt;left val=&quot;-180&quot;/&gt;&lt;top val=&quot;735&quot;/&gt;&lt;width val=&quot;275&quot;/&gt;&lt;height val=&quot;49&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4&quot;/&gt;&lt;lineCharCount val=&quot;1&quot;/&gt;&lt;lineCharCount val=&quot;63&quot;/&gt;&lt;lineCharCount val=&quot;46&quot;/&gt;&lt;lineCharCount val=&quot;52&quot;/&gt;&lt;lineCharCount val=&quot;47&quot;/&gt;&lt;/TableIndex&gt;&lt;/ShapeTextInfo&gt;"/>
  <p:tag name="HTML_SHAPEINFO" val="&lt;ThreeDShapeInfo&gt;&lt;uuid val=&quot;{5B3EBB27-5DDD-4A92-B7B6-A5D28FAC5708}&quot;/&gt;&lt;isInvalidForFieldText val=&quot;0&quot;/&gt;&lt;Image&gt;&lt;filename val=&quot;C:\Users\User\AppData\Local\Temp\CP113684694703Session\CPTrustFolder113684694703\PPTImport113687940734\data\asimages\{5B3EBB27-5DDD-4A92-B7B6-A5D28FAC5708}_7.png&quot;/&gt;&lt;left val=&quot;40&quot;/&gt;&lt;top val=&quot;212&quot;/&gt;&lt;width val=&quot;871&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478AA90-07D8-4E7D-89CD-8F289B8551C1}&quot;/&gt;&lt;isInvalidForFieldText val=&quot;0&quot;/&gt;&lt;Image&gt;&lt;filename val=&quot;C:\Users\User\AppData\Local\Temp\CP113684694703Session\CPTrustFolder113684694703\PPTImport113687940734\data\asimages\{E478AA90-07D8-4E7D-89CD-8F289B8551C1}_7.png&quot;/&gt;&lt;left val=&quot;714&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96163C2-98AA-463A-B10E-BCD4341F49F3}&quot;/&gt;&lt;isInvalidForFieldText val=&quot;0&quot;/&gt;&lt;Image&gt;&lt;filename val=&quot;C:\Users\User\AppData\Local\Temp\CP113684694703Session\CPTrustFolder113684694703\PPTImport113687940734\data\asimages\{696163C2-98AA-463A-B10E-BCD4341F49F3}_8.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1&quot;/&gt;&lt;lineCharCount val=&quot;69&quot;/&gt;&lt;lineCharCount val=&quot;67&quot;/&gt;&lt;lineCharCount val=&quot;65&quot;/&gt;&lt;lineCharCount val=&quot;8&quot;/&gt;&lt;lineCharCount val=&quot;1&quot;/&gt;&lt;lineCharCount val=&quot;64&quot;/&gt;&lt;lineCharCount val=&quot;67&quot;/&gt;&lt;lineCharCount val=&quot;64&quot;/&gt;&lt;lineCharCount val=&quot;7&quot;/&gt;&lt;/TableIndex&gt;&lt;/ShapeTextInfo&gt;"/>
  <p:tag name="HTML_SHAPEINFO" val="&lt;ThreeDShapeInfo&gt;&lt;uuid val=&quot;{A761CDF4-4222-4449-BC3C-A07FFFACBB4A}&quot;/&gt;&lt;isInvalidForFieldText val=&quot;0&quot;/&gt;&lt;Image&gt;&lt;filename val=&quot;C:\Users\User\AppData\Local\Temp\CP113684694703Session\CPTrustFolder113684694703\PPTImport113687940734\data\asimages\{A761CDF4-4222-4449-BC3C-A07FFFACBB4A}_8.png&quot;/&gt;&lt;left val=&quot;40&quot;/&gt;&lt;top val=&quot;212&quot;/&gt;&lt;width val=&quot;884&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0EC9B8F-FD41-40F8-9C48-78FDAD311F3B}&quot;/&gt;&lt;isInvalidForFieldText val=&quot;0&quot;/&gt;&lt;Image&gt;&lt;filename val=&quot;C:\Users\User\AppData\Local\Temp\CP113684694703Session\CPTrustFolder113684694703\PPTImport113687940734\data\asimages\{50EC9B8F-FD41-40F8-9C48-78FDAD311F3B}_8.png&quot;/&gt;&lt;left val=&quot;714&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1&quot;/&gt;&lt;/TableIndex&gt;&lt;/ShapeTextInfo&gt;"/>
  <p:tag name="HTML_SHAPEINFO" val="&lt;ThreeDShapeInfo&gt;&lt;uuid val=&quot;{3E5FDFB3-5AC1-478F-89D2-228DCC581F97}&quot;/&gt;&lt;isInvalidForFieldText val=&quot;0&quot;/&gt;&lt;Image&gt;&lt;filename val=&quot;C:\Users\User\AppData\Local\Temp\CP113684694703Session\CPTrustFolder113684694703\PPTImport113687940734\data\asimages\{3E5FDFB3-5AC1-478F-89D2-228DCC581F97}_9.png&quot;/&gt;&lt;left val=&quot;0&quot;/&gt;&lt;top val=&quot;76&quot;/&gt;&lt;width val=&quot;961&quot;/&gt;&lt;height val=&quot;12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1&quot;/&gt;&lt;lineCharCount val=&quot;30&quot;/&gt;&lt;lineCharCount val=&quot;2&quot;/&gt;&lt;lineCharCount val=&quot;51&quot;/&gt;&lt;lineCharCount val=&quot;1&quot;/&gt;&lt;lineCharCount val=&quot;9&quot;/&gt;&lt;lineCharCount val=&quot;15&quot;/&gt;&lt;lineCharCount val=&quot;1&quot;/&gt;&lt;lineCharCount val=&quot;74&quot;/&gt;&lt;lineCharCount val=&quot;16&quot;/&gt;&lt;/TableIndex&gt;&lt;/ShapeTextInfo&gt;"/>
  <p:tag name="HTML_SHAPEINFO" val="&lt;ThreeDShapeInfo&gt;&lt;uuid val=&quot;{E6BC4AA8-C1F6-4194-9DD5-098623201658}&quot;/&gt;&lt;isInvalidForFieldText val=&quot;0&quot;/&gt;&lt;Image&gt;&lt;filename val=&quot;C:\Users\User\AppData\Local\Temp\CP113684694703Session\CPTrustFolder113684694703\PPTImport113687940734\data\asimages\{E6BC4AA8-C1F6-4194-9DD5-098623201658}_9.png&quot;/&gt;&lt;left val=&quot;40&quot;/&gt;&lt;top val=&quot;212&quot;/&gt;&lt;width val=&quot;882&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79FA806-31E7-4B7F-98BE-64CB5B083A41}&quot;/&gt;&lt;isInvalidForFieldText val=&quot;0&quot;/&gt;&lt;Image&gt;&lt;filename val=&quot;C:\Users\User\AppData\Local\Temp\CP113684694703Session\CPTrustFolder113684694703\PPTImport113687940734\data\asimages\{979FA806-31E7-4B7F-98BE-64CB5B083A41}_9.png&quot;/&gt;&lt;left val=&quot;714&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5A603C62-D494-42CB-ACB1-7FCFC9C2E281}&quot;/&gt;&lt;isInvalidForFieldText val=&quot;0&quot;/&gt;&lt;Image&gt;&lt;filename val=&quot;C:\Users\User\AppData\Local\Temp\CP113684694703Session\CPTrustFolder113684694703\PPTImport113687940734\data\asimages\{5A603C62-D494-42CB-ACB1-7FCFC9C2E281}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8&quot;/&gt;&lt;lineCharCount val=&quot;1&quot;/&gt;&lt;lineCharCount val=&quot;15&quot;/&gt;&lt;lineCharCount val=&quot;25&quot;/&gt;&lt;lineCharCount val=&quot;54&quot;/&gt;&lt;/TableIndex&gt;&lt;/ShapeTextInfo&gt;"/>
  <p:tag name="HTML_SHAPEINFO" val="&lt;ThreeDShapeInfo&gt;&lt;uuid val=&quot;{F9875955-5367-40BB-849F-CE2F052ADE8E}&quot;/&gt;&lt;isInvalidForFieldText val=&quot;0&quot;/&gt;&lt;Image&gt;&lt;filename val=&quot;C:\Users\User\AppData\Local\Temp\CP113684694703Session\CPTrustFolder113684694703\PPTImport113687940734\data\asimages\{F9875955-5367-40BB-849F-CE2F052ADE8E}_10.png&quot;/&gt;&lt;left val=&quot;40&quot;/&gt;&lt;top val=&quot;212&quot;/&gt;&lt;width val=&quot;871&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B5CDA6-43BE-4EF3-9DB9-A7A57CE289D6}&quot;/&gt;&lt;isInvalidForFieldText val=&quot;0&quot;/&gt;&lt;Image&gt;&lt;filename val=&quot;C:\Users\User\AppData\Local\Temp\CP113684694703Session\CPTrustFolder113684694703\PPTImport113687940734\data\asimages\{3DB5CDA6-43BE-4EF3-9DB9-A7A57CE289D6}_10.png&quot;/&gt;&lt;left val=&quot;714&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91ADD59-27B3-4F0D-9839-C95B4089EB40}&quot;/&gt;&lt;isInvalidForFieldText val=&quot;0&quot;/&gt;&lt;Image&gt;&lt;filename val=&quot;C:\Users\User\AppData\Local\Temp\CP113684694703Session\CPTrustFolder113684694703\PPTImport113687940734\data\asimages\{091ADD59-27B3-4F0D-9839-C95B4089EB40}_11.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8&quot;/&gt;&lt;lineCharCount val=&quot;70&quot;/&gt;&lt;lineCharCount val=&quot;15&quot;/&gt;&lt;lineCharCount val=&quot;1&quot;/&gt;&lt;lineCharCount val=&quot;68&quot;/&gt;&lt;lineCharCount val=&quot;12&quot;/&gt;&lt;lineCharCount val=&quot;1&quot;/&gt;&lt;lineCharCount val=&quot;60&quot;/&gt;&lt;lineCharCount val=&quot;1&quot;/&gt;&lt;lineCharCount val=&quot;70&quot;/&gt;&lt;lineCharCount val=&quot;25&quot;/&gt;&lt;lineCharCount val=&quot;1&quot;/&gt;&lt;lineCharCount val=&quot;62&quot;/&gt;&lt;/TableIndex&gt;&lt;/ShapeTextInfo&gt;"/>
  <p:tag name="HTML_SHAPEINFO" val="&lt;ThreeDShapeInfo&gt;&lt;uuid val=&quot;{06DD4200-4FE1-4D41-B08A-26C4C72EDFBF}&quot;/&gt;&lt;isInvalidForFieldText val=&quot;0&quot;/&gt;&lt;Image&gt;&lt;filename val=&quot;C:\Users\User\AppData\Local\Temp\CP113684694703Session\CPTrustFolder113684694703\PPTImport113687940734\data\asimages\{06DD4200-4FE1-4D41-B08A-26C4C72EDFBF}_11.png&quot;/&gt;&lt;left val=&quot;40&quot;/&gt;&lt;top val=&quot;212&quot;/&gt;&lt;width val=&quot;871&quot;/&gt;&lt;height val=&quot;46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DD3827-5B66-490C-835B-C55819EE0639}&quot;/&gt;&lt;isInvalidForFieldText val=&quot;0&quot;/&gt;&lt;Image&gt;&lt;filename val=&quot;C:\Users\User\AppData\Local\Temp\CP113684694703Session\CPTrustFolder113684694703\PPTImport113687940734\data\asimages\{44DD3827-5B66-490C-835B-C55819EE0639}_11.png&quot;/&gt;&lt;left val=&quot;714&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0&quot;/&gt;&lt;/TableIndex&gt;&lt;/ShapeTextInfo&gt;"/>
  <p:tag name="HTML_SHAPEINFO" val="&lt;ThreeDShapeInfo&gt;&lt;uuid val=&quot;{5380E76F-86F8-417D-9580-B753B83BE985}&quot;/&gt;&lt;isInvalidForFieldText val=&quot;0&quot;/&gt;&lt;Image&gt;&lt;filename val=&quot;C:\Users\User\AppData\Local\Temp\CP113684694703Session\CPTrustFolder113684694703\PPTImport113687940734\data\asimages\{5380E76F-86F8-417D-9580-B753B83BE985}_12.png&quot;/&gt;&lt;left val=&quot;0&quot;/&gt;&lt;top val=&quot;76&quot;/&gt;&lt;width val=&quot;961&quot;/&gt;&lt;height val=&quot;12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3&quot;/&gt;&lt;lineCharCount val=&quot;24&quot;/&gt;&lt;lineCharCount val=&quot;1&quot;/&gt;&lt;lineCharCount val=&quot;51&quot;/&gt;&lt;lineCharCount val=&quot;39&quot;/&gt;&lt;/TableIndex&gt;&lt;/ShapeTextInfo&gt;"/>
  <p:tag name="HTML_SHAPEINFO" val="&lt;ThreeDShapeInfo&gt;&lt;uuid val=&quot;{C424D969-EFF7-43DE-AE02-D4824D433A3C}&quot;/&gt;&lt;isInvalidForFieldText val=&quot;0&quot;/&gt;&lt;Image&gt;&lt;filename val=&quot;C:\Users\User\AppData\Local\Temp\CP113684694703Session\CPTrustFolder113684694703\PPTImport113687940734\data\asimages\{C424D969-EFF7-43DE-AE02-D4824D433A3C}_12.png&quot;/&gt;&lt;left val=&quot;40&quot;/&gt;&lt;top val=&quot;212&quot;/&gt;&lt;width val=&quot;885&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0F9DA3-5EEB-4B34-A6DF-8A86C997840E}&quot;/&gt;&lt;isInvalidForFieldText val=&quot;0&quot;/&gt;&lt;Image&gt;&lt;filename val=&quot;C:\Users\User\AppData\Local\Temp\CP113684694703Session\CPTrustFolder113684694703\PPTImport113687940734\data\asimages\{C00F9DA3-5EEB-4B34-A6DF-8A86C997840E}_12.png&quot;/&gt;&lt;left val=&quot;714&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E62A05CB-9AE3-4D8D-AC5C-EC27D2F3996C}&quot;/&gt;&lt;isInvalidForFieldText val=&quot;0&quot;/&gt;&lt;Image&gt;&lt;filename val=&quot;C:\Users\User\AppData\Local\Temp\CP113684694703Session\CPTrustFolder113684694703\PPTImport113687940734\data\asimages\{E62A05CB-9AE3-4D8D-AC5C-EC27D2F3996C}_13.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9&quot;/&gt;&lt;lineCharCount val=&quot;1&quot;/&gt;&lt;lineCharCount val=&quot;60&quot;/&gt;&lt;lineCharCount val=&quot;55&quot;/&gt;&lt;lineCharCount val=&quot;67&quot;/&gt;&lt;lineCharCount val=&quot;19&quot;/&gt;&lt;lineCharCount val=&quot;67&quot;/&gt;&lt;lineCharCount val=&quot;44&quot;/&gt;&lt;/TableIndex&gt;&lt;/ShapeTextInfo&gt;"/>
  <p:tag name="HTML_SHAPEINFO" val="&lt;ThreeDShapeInfo&gt;&lt;uuid val=&quot;{39CD1AD0-272E-401B-8BCE-26E61073F2E4}&quot;/&gt;&lt;isInvalidForFieldText val=&quot;0&quot;/&gt;&lt;Image&gt;&lt;filename val=&quot;C:\Users\User\AppData\Local\Temp\CP113684694703Session\CPTrustFolder113684694703\PPTImport113687940734\data\asimages\{39CD1AD0-272E-401B-8BCE-26E61073F2E4}_13.png&quot;/&gt;&lt;left val=&quot;40&quot;/&gt;&lt;top val=&quot;212&quot;/&gt;&lt;width val=&quot;871&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369F28-6E1D-485D-B65B-56812747CEC7}&quot;/&gt;&lt;isInvalidForFieldText val=&quot;0&quot;/&gt;&lt;Image&gt;&lt;filename val=&quot;C:\Users\User\AppData\Local\Temp\CP113684694703Session\CPTrustFolder113684694703\PPTImport113687940734\data\asimages\{A7369F28-6E1D-485D-B65B-56812747CEC7}_13.png&quot;/&gt;&lt;left val=&quot;714&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6&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9E04F9C1-4508-443F-95B5-3BE9FD5B130E}&quot;/&gt;&lt;isInvalidForFieldText val=&quot;0&quot;/&gt;&lt;Image&gt;&lt;filename val=&quot;C:\Users\User\AppData\Local\Temp\CP113684694703Session\CPTrustFolder113684694703\PPTImport113687940734\data\asimages\{9E04F9C1-4508-443F-95B5-3BE9FD5B130E}_14.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1&quot;/&gt;&lt;lineCharCount val=&quot;50&quot;/&gt;&lt;lineCharCount val=&quot;48&quot;/&gt;&lt;lineCharCount val=&quot;35&quot;/&gt;&lt;lineCharCount val=&quot;25&quot;/&gt;&lt;lineCharCount val=&quot;26&quot;/&gt;&lt;lineCharCount val=&quot;58&quot;/&gt;&lt;/TableIndex&gt;&lt;/ShapeTextInfo&gt;"/>
  <p:tag name="HTML_SHAPEINFO" val="&lt;ThreeDShapeInfo&gt;&lt;uuid val=&quot;{CDCF0498-F1F8-4F37-906F-C4FFE26186ED}&quot;/&gt;&lt;isInvalidForFieldText val=&quot;0&quot;/&gt;&lt;Image&gt;&lt;filename val=&quot;C:\Users\User\AppData\Local\Temp\CP113684694703Session\CPTrustFolder113684694703\PPTImport113687940734\data\asimages\{CDCF0498-F1F8-4F37-906F-C4FFE26186ED}_14.png&quot;/&gt;&lt;left val=&quot;40&quot;/&gt;&lt;top val=&quot;212&quot;/&gt;&lt;width val=&quot;871&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A901B64-D0DA-44E9-BA11-ECD855AFEE98}&quot;/&gt;&lt;isInvalidForFieldText val=&quot;0&quot;/&gt;&lt;Image&gt;&lt;filename val=&quot;C:\Users\User\AppData\Local\Temp\CP113684694703Session\CPTrustFolder113684694703\PPTImport113687940734\data\asimages\{BA901B64-D0DA-44E9-BA11-ECD855AFEE98}_14.png&quot;/&gt;&lt;left val=&quot;714&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D0F3D8F9-4469-4461-B1B7-4204FEA57FB5}&quot;/&gt;&lt;isInvalidForFieldText val=&quot;0&quot;/&gt;&lt;Image&gt;&lt;filename val=&quot;C:\Users\User\AppData\Local\Temp\CP113684694703Session\CPTrustFolder113684694703\PPTImport113687940734\data\asimages\{D0F3D8F9-4469-4461-B1B7-4204FEA57FB5}_15.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13&quot;/&gt;&lt;lineCharCount val=&quot;1&quot;/&gt;&lt;lineCharCount val=&quot;67&quot;/&gt;&lt;lineCharCount val=&quot;44&quot;/&gt;&lt;lineCharCount val=&quot;64&quot;/&gt;&lt;lineCharCount val=&quot;72&quot;/&gt;&lt;lineCharCount val=&quot;19&quot;/&gt;&lt;/TableIndex&gt;&lt;/ShapeTextInfo&gt;"/>
  <p:tag name="HTML_SHAPEINFO" val="&lt;ThreeDShapeInfo&gt;&lt;uuid val=&quot;{511A73F3-67B3-48DC-B2FB-F8C23D25F14E}&quot;/&gt;&lt;isInvalidForFieldText val=&quot;0&quot;/&gt;&lt;Image&gt;&lt;filename val=&quot;C:\Users\User\AppData\Local\Temp\CP113684694703Session\CPTrustFolder113684694703\PPTImport113687940734\data\asimages\{511A73F3-67B3-48DC-B2FB-F8C23D25F14E}_15.png&quot;/&gt;&lt;left val=&quot;40&quot;/&gt;&lt;top val=&quot;212&quot;/&gt;&lt;width val=&quot;883&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DF9963-0E8F-4A4C-AB73-391F5B07EC63}&quot;/&gt;&lt;isInvalidForFieldText val=&quot;0&quot;/&gt;&lt;Image&gt;&lt;filename val=&quot;C:\Users\User\AppData\Local\Temp\CP113684694703Session\CPTrustFolder113684694703\PPTImport113687940734\data\asimages\{D8DF9963-0E8F-4A4C-AB73-391F5B07EC63}_15.png&quot;/&gt;&lt;left val=&quot;714&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E27A3B53-CA24-435D-9F30-0645AF1220AC}&quot;/&gt;&lt;isInvalidForFieldText val=&quot;0&quot;/&gt;&lt;Image&gt;&lt;filename val=&quot;C:\Users\User\AppData\Local\Temp\CP113684694703Session\CPTrustFolder113684694703\PPTImport113687940734\data\asimages\{E27A3B53-CA24-435D-9F30-0645AF1220AC}_1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quot;/&gt;&lt;lineCharCount val=&quot;54&quot;/&gt;&lt;lineCharCount val=&quot;68&quot;/&gt;&lt;lineCharCount val=&quot;25&quot;/&gt;&lt;/TableIndex&gt;&lt;/ShapeTextInfo&gt;"/>
  <p:tag name="HTML_SHAPEINFO" val="&lt;ThreeDShapeInfo&gt;&lt;uuid val=&quot;{8C5072A7-11D5-438C-82FD-0477D3B39691}&quot;/&gt;&lt;isInvalidForFieldText val=&quot;0&quot;/&gt;&lt;Image&gt;&lt;filename val=&quot;C:\Users\User\AppData\Local\Temp\CP113684694703Session\CPTrustFolder113684694703\PPTImport113687940734\data\asimages\{8C5072A7-11D5-438C-82FD-0477D3B39691}_16.png&quot;/&gt;&lt;left val=&quot;40&quot;/&gt;&lt;top val=&quot;212&quot;/&gt;&lt;width val=&quot;871&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CE7DC7-D170-4C89-AC2D-7F5922225943}&quot;/&gt;&lt;isInvalidForFieldText val=&quot;0&quot;/&gt;&lt;Image&gt;&lt;filename val=&quot;C:\Users\User\AppData\Local\Temp\CP113684694703Session\CPTrustFolder113684694703\PPTImport113687940734\data\asimages\{2ACE7DC7-D170-4C89-AC2D-7F5922225943}_16.png&quot;/&gt;&lt;left val=&quot;714&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24FA55F-4F8F-42D4-9FA9-84D0E76692BA}&quot;/&gt;&lt;isInvalidForFieldText val=&quot;0&quot;/&gt;&lt;Image&gt;&lt;filename val=&quot;C:\Users\User\AppData\Local\Temp\CP113684694703Session\CPTrustFolder113684694703\PPTImport113687940734\data\asimages\{424FA55F-4F8F-42D4-9FA9-84D0E76692BA}_17.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6&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73&quot;/&gt;&lt;lineCharCount val=&quot;1&quot;/&gt;&lt;lineCharCount val=&quot;50&quot;/&gt;&lt;lineCharCount val=&quot;1&quot;/&gt;&lt;lineCharCount val=&quot;18&quot;/&gt;&lt;lineCharCount val=&quot;46&quot;/&gt;&lt;/TableIndex&gt;&lt;/ShapeTextInfo&gt;"/>
  <p:tag name="HTML_SHAPEINFO" val="&lt;ThreeDShapeInfo&gt;&lt;uuid val=&quot;{0640CA36-88B9-4CF2-AA5B-831B23496995}&quot;/&gt;&lt;isInvalidForFieldText val=&quot;0&quot;/&gt;&lt;Image&gt;&lt;filename val=&quot;C:\Users\User\AppData\Local\Temp\CP113684694703Session\CPTrustFolder113684694703\PPTImport113687940734\data\asimages\{0640CA36-88B9-4CF2-AA5B-831B23496995}_17.png&quot;/&gt;&lt;left val=&quot;40&quot;/&gt;&lt;top val=&quot;212&quot;/&gt;&lt;width val=&quot;871&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AAFABC2-4DC7-4F22-942D-07F198E590E0}&quot;/&gt;&lt;isInvalidForFieldText val=&quot;0&quot;/&gt;&lt;Image&gt;&lt;filename val=&quot;C:\Users\User\AppData\Local\Temp\CP113684694703Session\CPTrustFolder113684694703\PPTImport113687940734\data\asimages\{CAAFABC2-4DC7-4F22-942D-07F198E590E0}_17.png&quot;/&gt;&lt;left val=&quot;714&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9778E1EF-7FE1-496A-ABD6-1582BE4E90F0}&quot;/&gt;&lt;isInvalidForFieldText val=&quot;0&quot;/&gt;&lt;Image&gt;&lt;filename val=&quot;C:\Users\User\AppData\Local\Temp\CP113684694703Session\CPTrustFolder113684694703\PPTImport113687940734\data\asimages\{9778E1EF-7FE1-496A-ABD6-1582BE4E90F0}_18.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7&quot;/&gt;&lt;lineCharCount val=&quot;69&quot;/&gt;&lt;lineCharCount val=&quot;50&quot;/&gt;&lt;lineCharCount val=&quot;60&quot;/&gt;&lt;lineCharCount val=&quot;69&quot;/&gt;&lt;lineCharCount val=&quot;58&quot;/&gt;&lt;lineCharCount val=&quot;70&quot;/&gt;&lt;lineCharCount val=&quot;65&quot;/&gt;&lt;lineCharCount val=&quot;63&quot;/&gt;&lt;lineCharCount val=&quot;23&quot;/&gt;&lt;lineCharCount val=&quot;1&quot;/&gt;&lt;lineCharCount val=&quot;68&quot;/&gt;&lt;lineCharCount val=&quot;43&quot;/&gt;&lt;/TableIndex&gt;&lt;/ShapeTextInfo&gt;"/>
  <p:tag name="HTML_SHAPEINFO" val="&lt;ThreeDShapeInfo&gt;&lt;uuid val=&quot;{3381BB50-72A4-470A-B292-7AB19B4BBED0}&quot;/&gt;&lt;isInvalidForFieldText val=&quot;0&quot;/&gt;&lt;Image&gt;&lt;filename val=&quot;C:\Users\User\AppData\Local\Temp\CP113684694703Session\CPTrustFolder113684694703\PPTImport113687940734\data\asimages\{3381BB50-72A4-470A-B292-7AB19B4BBED0}_18.png&quot;/&gt;&lt;left val=&quot;40&quot;/&gt;&lt;top val=&quot;212&quot;/&gt;&lt;width val=&quot;876&quot;/&gt;&lt;height val=&quot;46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7F3BAEF-F06E-46BC-8537-E3C89EF97782}&quot;/&gt;&lt;isInvalidForFieldText val=&quot;0&quot;/&gt;&lt;Image&gt;&lt;filename val=&quot;C:\Users\User\AppData\Local\Temp\CP113684694703Session\CPTrustFolder113684694703\PPTImport113687940734\data\asimages\{C7F3BAEF-F06E-46BC-8537-E3C89EF97782}_18.png&quot;/&gt;&lt;left val=&quot;714&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7E92D45-25F1-4333-B1C4-129C316A2182}&quot;/&gt;&lt;isInvalidForFieldText val=&quot;0&quot;/&gt;&lt;Image&gt;&lt;filename val=&quot;C:\Users\User\AppData\Local\Temp\CP113684694703Session\CPTrustFolder113684694703\PPTImport113687940734\data\asimages\{17E92D45-25F1-4333-B1C4-129C316A2182}_19.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43&quot;/&gt;&lt;lineCharCount val=&quot;1&quot;/&gt;&lt;lineCharCount val=&quot;43&quot;/&gt;&lt;lineCharCount val=&quot;56&quot;/&gt;&lt;lineCharCount val=&quot;67&quot;/&gt;&lt;lineCharCount val=&quot;56&quot;/&gt;&lt;lineCharCount val=&quot;65&quot;/&gt;&lt;/TableIndex&gt;&lt;/ShapeTextInfo&gt;"/>
  <p:tag name="HTML_SHAPEINFO" val="&lt;ThreeDShapeInfo&gt;&lt;uuid val=&quot;{D3B4A109-A036-45F2-9EAB-5919200D5423}&quot;/&gt;&lt;isInvalidForFieldText val=&quot;0&quot;/&gt;&lt;Image&gt;&lt;filename val=&quot;C:\Users\User\AppData\Local\Temp\CP113684694703Session\CPTrustFolder113684694703\PPTImport113687940734\data\asimages\{D3B4A109-A036-45F2-9EAB-5919200D5423}_19.png&quot;/&gt;&lt;left val=&quot;40&quot;/&gt;&lt;top val=&quot;212&quot;/&gt;&lt;width val=&quot;874&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21AEEA-B875-46A9-B3BD-A2095788EE17}&quot;/&gt;&lt;isInvalidForFieldText val=&quot;0&quot;/&gt;&lt;Image&gt;&lt;filename val=&quot;C:\Users\User\AppData\Local\Temp\CP113684694703Session\CPTrustFolder113684694703\PPTImport113687940734\data\asimages\{1921AEEA-B875-46A9-B3BD-A2095788EE17}_19.png&quot;/&gt;&lt;left val=&quot;711&quot;/&gt;&lt;top val=&quot;681&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5E0F900-852A-4D85-88FF-6591CF17382A}&quot;/&gt;&lt;isInvalidForFieldText val=&quot;0&quot;/&gt;&lt;Image&gt;&lt;filename val=&quot;C:\Users\User\AppData\Local\Temp\CP113684694703Session\CPTrustFolder113684694703\PPTImport113687940734\data\asimages\{75E0F900-852A-4D85-88FF-6591CF17382A}_20.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9&quot;/&gt;&lt;lineCharCount val=&quot;1&quot;/&gt;&lt;lineCharCount val=&quot;32&quot;/&gt;&lt;lineCharCount val=&quot;22&quot;/&gt;&lt;lineCharCount val=&quot;30&quot;/&gt;&lt;/TableIndex&gt;&lt;/ShapeTextInfo&gt;"/>
  <p:tag name="HTML_SHAPEINFO" val="&lt;ThreeDShapeInfo&gt;&lt;uuid val=&quot;{76642ED3-1AD8-4D62-814B-5854E2B70632}&quot;/&gt;&lt;isInvalidForFieldText val=&quot;0&quot;/&gt;&lt;Image&gt;&lt;filename val=&quot;C:\Users\User\AppData\Local\Temp\CP113684694703Session\CPTrustFolder113684694703\PPTImport113687940734\data\asimages\{76642ED3-1AD8-4D62-814B-5854E2B70632}_20.png&quot;/&gt;&lt;left val=&quot;40&quot;/&gt;&lt;top val=&quot;212&quot;/&gt;&lt;width val=&quot;871&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5E28D5-F1BA-46C5-8D14-F8C0959C2895}&quot;/&gt;&lt;isInvalidForFieldText val=&quot;0&quot;/&gt;&lt;Image&gt;&lt;filename val=&quot;C:\Users\User\AppData\Local\Temp\CP113684694703Session\CPTrustFolder113684694703\PPTImport113687940734\data\asimages\{A15E28D5-F1BA-46C5-8D14-F8C0959C2895}_20.png&quot;/&gt;&lt;left val=&quot;714&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C717025E-6031-4854-A3A3-2C97AC22A112}&quot;/&gt;&lt;isInvalidForFieldText val=&quot;0&quot;/&gt;&lt;Image&gt;&lt;filename val=&quot;C:\Users\User\AppData\Local\Temp\CP113684694703Session\CPTrustFolder113684694703\PPTImport113687940734\data\asimages\{C717025E-6031-4854-A3A3-2C97AC22A112}_21.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1&quot;/&gt;&lt;lineCharCount val=&quot;65&quot;/&gt;&lt;lineCharCount val=&quot;53&quot;/&gt;&lt;lineCharCount val=&quot;62&quot;/&gt;&lt;lineCharCount val=&quot;59&quot;/&gt;&lt;lineCharCount val=&quot;21&quot;/&gt;&lt;/TableIndex&gt;&lt;/ShapeTextInfo&gt;"/>
  <p:tag name="HTML_SHAPEINFO" val="&lt;ThreeDShapeInfo&gt;&lt;uuid val=&quot;{738923A0-7998-4AEC-83D3-1807C67ECC03}&quot;/&gt;&lt;isInvalidForFieldText val=&quot;0&quot;/&gt;&lt;Image&gt;&lt;filename val=&quot;C:\Users\User\AppData\Local\Temp\CP113684694703Session\CPTrustFolder113684694703\PPTImport113687940734\data\asimages\{738923A0-7998-4AEC-83D3-1807C67ECC03}_21.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0DD523-44A2-4FC5-ADFD-482BFE80E2C9}&quot;/&gt;&lt;isInvalidForFieldText val=&quot;0&quot;/&gt;&lt;Image&gt;&lt;filename val=&quot;C:\Users\User\AppData\Local\Temp\CP113684694703Session\CPTrustFolder113684694703\PPTImport113687940734\data\asimages\{9F0DD523-44A2-4FC5-ADFD-482BFE80E2C9}_21.png&quot;/&gt;&lt;left val=&quot;714&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98434B7-B574-45CF-AD06-8834CE3F3A20}&quot;/&gt;&lt;isInvalidForFieldText val=&quot;0&quot;/&gt;&lt;Image&gt;&lt;filename val=&quot;C:\Users\User\AppData\Local\Temp\CP113684694703Session\CPTrustFolder113684694703\PPTImport113687940734\data\asimages\{098434B7-B574-45CF-AD06-8834CE3F3A20}_22.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899525-255E-4183-B37E-FC55F92B522A}&quot;/&gt;&lt;isInvalidForFieldText val=&quot;0&quot;/&gt;&lt;Image&gt;&lt;filename val=&quot;C:\Users\User\AppData\Local\Temp\CP113684694703Session\CPTrustFolder113684694703\PPTImport113687940734\data\asimages\{75899525-255E-4183-B37E-FC55F92B522A}_22.png&quot;/&gt;&lt;left val=&quot;714&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CB11E1AF-4DB8-4AFF-B79E-DB252EC044B7}&quot;/&gt;&lt;isInvalidForFieldText val=&quot;0&quot;/&gt;&lt;Image&gt;&lt;filename val=&quot;C:\Users\User\AppData\Local\Temp\CP113684694703Session\CPTrustFolder113684694703\PPTImport113687940734\data\asimages\{CB11E1AF-4DB8-4AFF-B79E-DB252EC044B7}_23.png&quot;/&gt;&lt;left val=&quot;0&quot;/&gt;&lt;top val=&quot;278&quot;/&gt;&lt;width val=&quot;961&quot;/&gt;&lt;height val=&quot;20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9DBB0EE-8523-490D-B085-541096C6885C}&quot;/&gt;&lt;isInvalidForFieldText val=&quot;0&quot;/&gt;&lt;Image&gt;&lt;filename val=&quot;C:\Users\User\AppData\Local\Temp\CP113684694703Session\CPTrustFolder113684694703\PPTImport113687940734\data\asimages\{B9DBB0EE-8523-490D-B085-541096C6885C}_23.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D03D66-3381-4B0F-81BC-67AB8A051C3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79482D9-8067-49F4-BDD0-032598D5612A}">
  <ds:schemaRefs>
    <ds:schemaRef ds:uri="http://schemas.microsoft.com/sharepoint/v3/contenttype/forms"/>
  </ds:schemaRefs>
</ds:datastoreItem>
</file>

<file path=customXml/itemProps3.xml><?xml version="1.0" encoding="utf-8"?>
<ds:datastoreItem xmlns:ds="http://schemas.openxmlformats.org/officeDocument/2006/customXml" ds:itemID="{49D4E315-F492-4FA3-B2BA-1CCFBE5C8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3585</TotalTime>
  <Words>711</Words>
  <Application>Microsoft Office PowerPoint</Application>
  <PresentationFormat>On-screen Show (4:3)</PresentationFormat>
  <Paragraphs>156</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Century Schoolbook</vt:lpstr>
      <vt:lpstr>Microsoft Sans Serif</vt:lpstr>
      <vt:lpstr>Sakkal Majalla</vt:lpstr>
      <vt:lpstr>Tahoma</vt:lpstr>
      <vt:lpstr>Times New Roman</vt:lpstr>
      <vt:lpstr>Wingdings</vt:lpstr>
      <vt:lpstr>VA Design Theme 042618</vt:lpstr>
      <vt:lpstr>Contested Claims  </vt:lpstr>
      <vt:lpstr>Lesson Objectives</vt:lpstr>
      <vt:lpstr>References</vt:lpstr>
      <vt:lpstr>Definition of a Contested Claim</vt:lpstr>
      <vt:lpstr>Automatic Contested Claim</vt:lpstr>
      <vt:lpstr>Elements of a Contested Claim</vt:lpstr>
      <vt:lpstr>Contested Claim Circumstances</vt:lpstr>
      <vt:lpstr>Situational Examples</vt:lpstr>
      <vt:lpstr>Contested Claims Involving Attorney Fees Withholding</vt:lpstr>
      <vt:lpstr>Types of Contested Claims</vt:lpstr>
      <vt:lpstr>Awards in Running Status Processing</vt:lpstr>
      <vt:lpstr>Both Claimants Submit Claims at the Same Time Processing</vt:lpstr>
      <vt:lpstr>Developing Contested Claims</vt:lpstr>
      <vt:lpstr> Variables in Contested Claim Development</vt:lpstr>
      <vt:lpstr>Duty to Assist</vt:lpstr>
      <vt:lpstr>Claimant Responsibilities</vt:lpstr>
      <vt:lpstr>Field Examination</vt:lpstr>
      <vt:lpstr>Domestic Relations</vt:lpstr>
      <vt:lpstr>Time Considerations</vt:lpstr>
      <vt:lpstr>Time Limits</vt:lpstr>
      <vt:lpstr>Time Limit References</vt:lpstr>
      <vt:lpstr>Lesson Review and Wrap Up</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Contested Claims PowerPoint Presentation</dc:title>
  <dc:subject>VSR, RVSR</dc:subject>
  <dc:creator>Department of Veterans Affairs, Veterans Benefits Administration, Compensation Service, STAFF</dc:creator>
  <cp:keywords>contested, claims, claim, definition, elements, involving, attorney, fees, withholding, development, types, developing, time, considerations</cp:keywords>
  <dc:description>This lesson allows VSRs to gain a general understanding of contested claims and their peculiarities regarding dual development notification and control.</dc:description>
  <cp:lastModifiedBy>Kathy Poole</cp:lastModifiedBy>
  <cp:revision>204</cp:revision>
  <cp:lastPrinted>2000-11-13T16:27:02Z</cp:lastPrinted>
  <dcterms:created xsi:type="dcterms:W3CDTF">2011-09-14T17:26:08Z</dcterms:created>
  <dcterms:modified xsi:type="dcterms:W3CDTF">2018-08-16T19:22:52Z</dcterms:modified>
  <cp:category>NTC Curriculum</cp:category>
  <cp:contentStatus>July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Presentation</vt:lpwstr>
  </property>
  <property fmtid="{D5CDD505-2E9C-101B-9397-08002B2CF9AE}" pid="3" name="Language">
    <vt:lpwstr>en</vt:lpwstr>
  </property>
  <property fmtid="{D5CDD505-2E9C-101B-9397-08002B2CF9AE}" pid="4" name="ContentTypeId">
    <vt:lpwstr>0x0101003DB869E3E810774AA7B17315F3F50FE5</vt:lpwstr>
  </property>
</Properties>
</file>