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7.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8.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9.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0.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2.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7" r:id="rId4"/>
  </p:sldMasterIdLst>
  <p:notesMasterIdLst>
    <p:notesMasterId r:id="rId19"/>
  </p:notesMasterIdLst>
  <p:handoutMasterIdLst>
    <p:handoutMasterId r:id="rId20"/>
  </p:handoutMasterIdLst>
  <p:sldIdLst>
    <p:sldId id="256" r:id="rId5"/>
    <p:sldId id="263" r:id="rId6"/>
    <p:sldId id="359" r:id="rId7"/>
    <p:sldId id="388" r:id="rId8"/>
    <p:sldId id="392" r:id="rId9"/>
    <p:sldId id="390" r:id="rId10"/>
    <p:sldId id="391" r:id="rId11"/>
    <p:sldId id="393" r:id="rId12"/>
    <p:sldId id="395" r:id="rId13"/>
    <p:sldId id="396" r:id="rId14"/>
    <p:sldId id="394" r:id="rId15"/>
    <p:sldId id="397" r:id="rId16"/>
    <p:sldId id="398" r:id="rId17"/>
    <p:sldId id="357"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072">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F497D"/>
    <a:srgbClr val="1D3275"/>
    <a:srgbClr val="000066"/>
    <a:srgbClr val="CC0000"/>
    <a:srgbClr val="BBBBFF"/>
    <a:srgbClr val="ABABFF"/>
    <a:srgbClr val="0033CC"/>
    <a:srgbClr val="0000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38" autoAdjust="0"/>
    <p:restoredTop sz="94356" autoAdjust="0"/>
  </p:normalViewPr>
  <p:slideViewPr>
    <p:cSldViewPr>
      <p:cViewPr varScale="1">
        <p:scale>
          <a:sx n="100" d="100"/>
          <a:sy n="100" d="100"/>
        </p:scale>
        <p:origin x="1464" y="72"/>
      </p:cViewPr>
      <p:guideLst>
        <p:guide orient="horz" pos="2160"/>
        <p:guide pos="30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75" d="100"/>
          <a:sy n="75" d="100"/>
        </p:scale>
        <p:origin x="-1164" y="-60"/>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3238" cy="471488"/>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defTabSz="930275" eaLnBrk="0" hangingPunct="0">
              <a:defRPr sz="1200">
                <a:latin typeface="Times New Roman" pitchFamily="18" charset="0"/>
              </a:defRPr>
            </a:lvl1pPr>
          </a:lstStyle>
          <a:p>
            <a:pPr>
              <a:defRPr/>
            </a:pPr>
            <a:r>
              <a:rPr lang="en-US" dirty="0"/>
              <a:t>VBA Overview</a:t>
            </a:r>
          </a:p>
        </p:txBody>
      </p:sp>
      <p:sp>
        <p:nvSpPr>
          <p:cNvPr id="4099" name="Rectangle 3"/>
          <p:cNvSpPr>
            <a:spLocks noGrp="1" noChangeArrowheads="1"/>
          </p:cNvSpPr>
          <p:nvPr>
            <p:ph type="dt" sz="quarter" idx="1"/>
          </p:nvPr>
        </p:nvSpPr>
        <p:spPr bwMode="auto">
          <a:xfrm>
            <a:off x="3981450" y="0"/>
            <a:ext cx="3041650" cy="471488"/>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algn="r" defTabSz="930275" eaLnBrk="0" hangingPunct="0">
              <a:defRPr sz="1200"/>
            </a:lvl1pPr>
          </a:lstStyle>
          <a:p>
            <a:pPr>
              <a:defRPr/>
            </a:pPr>
            <a:endParaRPr lang="en-US" dirty="0"/>
          </a:p>
        </p:txBody>
      </p:sp>
      <p:sp>
        <p:nvSpPr>
          <p:cNvPr id="4100" name="Rectangle 4"/>
          <p:cNvSpPr>
            <a:spLocks noGrp="1" noChangeArrowheads="1"/>
          </p:cNvSpPr>
          <p:nvPr>
            <p:ph type="ftr" sz="quarter" idx="2"/>
          </p:nvPr>
        </p:nvSpPr>
        <p:spPr bwMode="auto">
          <a:xfrm>
            <a:off x="0" y="8801100"/>
            <a:ext cx="3043238" cy="471488"/>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defTabSz="930275" eaLnBrk="0" hangingPunct="0">
              <a:defRPr sz="1200">
                <a:latin typeface="Times New Roman" pitchFamily="18" charset="0"/>
              </a:defRPr>
            </a:lvl1pPr>
          </a:lstStyle>
          <a:p>
            <a:pPr>
              <a:defRPr/>
            </a:pPr>
            <a:endParaRPr lang="en-US" dirty="0"/>
          </a:p>
        </p:txBody>
      </p:sp>
      <p:sp>
        <p:nvSpPr>
          <p:cNvPr id="4101" name="Rectangle 5"/>
          <p:cNvSpPr>
            <a:spLocks noGrp="1" noChangeArrowheads="1"/>
          </p:cNvSpPr>
          <p:nvPr>
            <p:ph type="sldNum" sz="quarter" idx="3"/>
          </p:nvPr>
        </p:nvSpPr>
        <p:spPr bwMode="auto">
          <a:xfrm>
            <a:off x="3981450" y="8801100"/>
            <a:ext cx="3041650" cy="471488"/>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algn="r" defTabSz="930275" eaLnBrk="0" hangingPunct="0">
              <a:defRPr sz="1200">
                <a:latin typeface="Times New Roman" pitchFamily="18" charset="0"/>
              </a:defRPr>
            </a:lvl1pPr>
          </a:lstStyle>
          <a:p>
            <a:pPr>
              <a:defRPr/>
            </a:pPr>
            <a:fld id="{89047DD1-5BCF-40C1-A8F5-3CADF1E3B1CA}" type="slidenum">
              <a:rPr lang="en-US"/>
              <a:pPr>
                <a:defRPr/>
              </a:pPr>
              <a:t>‹#›</a:t>
            </a:fld>
            <a:endParaRPr lang="en-US" dirty="0"/>
          </a:p>
        </p:txBody>
      </p:sp>
    </p:spTree>
    <p:extLst>
      <p:ext uri="{BB962C8B-B14F-4D97-AF65-F5344CB8AC3E}">
        <p14:creationId xmlns:p14="http://schemas.microsoft.com/office/powerpoint/2010/main" val="7641076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9900"/>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defTabSz="928688" eaLnBrk="0" hangingPunct="0">
              <a:defRPr sz="1200"/>
            </a:lvl1pPr>
          </a:lstStyle>
          <a:p>
            <a:pPr>
              <a:defRPr/>
            </a:pPr>
            <a:r>
              <a:rPr lang="en-US" dirty="0"/>
              <a:t>VBA Overview</a:t>
            </a:r>
          </a:p>
        </p:txBody>
      </p:sp>
      <p:sp>
        <p:nvSpPr>
          <p:cNvPr id="2051" name="Rectangle 3"/>
          <p:cNvSpPr>
            <a:spLocks noGrp="1" noChangeArrowheads="1"/>
          </p:cNvSpPr>
          <p:nvPr>
            <p:ph type="dt" idx="1"/>
          </p:nvPr>
        </p:nvSpPr>
        <p:spPr bwMode="auto">
          <a:xfrm>
            <a:off x="3971925" y="0"/>
            <a:ext cx="3038475" cy="469900"/>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algn="r" defTabSz="928688" eaLnBrk="0" hangingPunct="0">
              <a:defRPr sz="1200"/>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211263" y="708025"/>
            <a:ext cx="4594225" cy="34448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35038" y="4389438"/>
            <a:ext cx="5140325" cy="4233862"/>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856663"/>
            <a:ext cx="3038475" cy="469900"/>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defTabSz="928688" eaLnBrk="0" hangingPunct="0">
              <a:defRPr sz="1200"/>
            </a:lvl1pPr>
          </a:lstStyle>
          <a:p>
            <a:pPr>
              <a:defRPr/>
            </a:pPr>
            <a:endParaRPr lang="en-US" dirty="0"/>
          </a:p>
        </p:txBody>
      </p:sp>
      <p:sp>
        <p:nvSpPr>
          <p:cNvPr id="2055" name="Rectangle 7"/>
          <p:cNvSpPr>
            <a:spLocks noGrp="1" noChangeArrowheads="1"/>
          </p:cNvSpPr>
          <p:nvPr>
            <p:ph type="sldNum" sz="quarter" idx="5"/>
          </p:nvPr>
        </p:nvSpPr>
        <p:spPr bwMode="auto">
          <a:xfrm>
            <a:off x="3971925" y="8856663"/>
            <a:ext cx="3038475" cy="469900"/>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algn="r" defTabSz="928688" eaLnBrk="0" hangingPunct="0">
              <a:defRPr sz="1200"/>
            </a:lvl1pPr>
          </a:lstStyle>
          <a:p>
            <a:pPr>
              <a:defRPr/>
            </a:pPr>
            <a:fld id="{E71C225B-4BA2-462F-B2E0-3B7DD776FF5E}" type="slidenum">
              <a:rPr lang="en-US"/>
              <a:pPr>
                <a:defRPr/>
              </a:pPr>
              <a:t>‹#›</a:t>
            </a:fld>
            <a:endParaRPr lang="en-US" dirty="0"/>
          </a:p>
        </p:txBody>
      </p:sp>
    </p:spTree>
    <p:extLst>
      <p:ext uri="{BB962C8B-B14F-4D97-AF65-F5344CB8AC3E}">
        <p14:creationId xmlns:p14="http://schemas.microsoft.com/office/powerpoint/2010/main" val="3212161236"/>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r>
              <a:rPr lang="en-US" sz="1200" dirty="0"/>
              <a:t>VBA Overview</a:t>
            </a:r>
          </a:p>
        </p:txBody>
      </p:sp>
      <p:sp>
        <p:nvSpPr>
          <p:cNvPr id="92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fld id="{19A7FEB1-4FAC-4C2B-B25B-B681930B51F2}" type="slidenum">
              <a:rPr lang="en-US" sz="1200" smtClean="0"/>
              <a:pPr/>
              <a:t>1</a:t>
            </a:fld>
            <a:endParaRPr lang="en-US" sz="1200" dirty="0"/>
          </a:p>
        </p:txBody>
      </p:sp>
      <p:sp>
        <p:nvSpPr>
          <p:cNvPr id="9220" name="Rectangle 2"/>
          <p:cNvSpPr>
            <a:spLocks noGrp="1" noRot="1" noChangeAspect="1" noChangeArrowheads="1" noTextEdit="1"/>
          </p:cNvSpPr>
          <p:nvPr>
            <p:ph type="sldImg"/>
          </p:nvPr>
        </p:nvSpPr>
        <p:spPr>
          <a:xfrm>
            <a:off x="1182688" y="698500"/>
            <a:ext cx="4646612" cy="3484563"/>
          </a:xfrm>
          <a:ln/>
        </p:spPr>
      </p:sp>
      <p:sp>
        <p:nvSpPr>
          <p:cNvPr id="9221" name="Rectangle 3"/>
          <p:cNvSpPr>
            <a:spLocks noGrp="1" noChangeArrowheads="1"/>
          </p:cNvSpPr>
          <p:nvPr>
            <p:ph type="body" idx="1"/>
          </p:nvPr>
        </p:nvSpPr>
        <p:spPr>
          <a:xfrm>
            <a:off x="544513" y="4418013"/>
            <a:ext cx="592137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sz="1600" b="1" dirty="0"/>
          </a:p>
        </p:txBody>
      </p:sp>
      <p:sp>
        <p:nvSpPr>
          <p:cNvPr id="922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2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r>
              <a:rPr lang="en-US" sz="1200" dirty="0"/>
              <a:t>VBA Overview</a:t>
            </a:r>
          </a:p>
        </p:txBody>
      </p:sp>
      <p:sp>
        <p:nvSpPr>
          <p:cNvPr id="1229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dirty="0"/>
          </a:p>
        </p:txBody>
      </p:sp>
      <p:sp>
        <p:nvSpPr>
          <p:cNvPr id="1229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fld id="{327860C2-8588-434C-91E7-780EBC532DB6}" type="slidenum">
              <a:rPr lang="en-US" sz="1200" smtClean="0"/>
              <a:pPr/>
              <a:t>14</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24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1381277142"/>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spcAft>
                <a:spcPts val="600"/>
              </a:spcAft>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pPr>
              <a:defRPr/>
            </a:pPr>
            <a:fld id="{94ED091C-A1E3-4D2F-838F-2AF3D4B9D92A}" type="slidenum">
              <a:rPr lang="en-US" smtClean="0"/>
              <a:pPr>
                <a:defRPr/>
              </a:pPr>
              <a:t>‹#›</a:t>
            </a:fld>
            <a:endParaRPr lang="en-US" dirty="0"/>
          </a:p>
        </p:txBody>
      </p:sp>
    </p:spTree>
    <p:extLst>
      <p:ext uri="{BB962C8B-B14F-4D97-AF65-F5344CB8AC3E}">
        <p14:creationId xmlns:p14="http://schemas.microsoft.com/office/powerpoint/2010/main" val="20390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6"/>
            <a:ext cx="9144000" cy="1086867"/>
          </a:xfrm>
        </p:spPr>
        <p:txBody>
          <a:bodyPr anchor="t">
            <a:noAutofit/>
          </a:bodyPr>
          <a:lstStyle>
            <a:lvl1pPr algn="ctr">
              <a:spcAft>
                <a:spcPts val="600"/>
              </a:spcAft>
              <a:defRPr sz="7200" b="0">
                <a:solidFill>
                  <a:srgbClr val="1F497D"/>
                </a:solidFill>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pPr>
              <a:defRPr/>
            </a:pPr>
            <a:fld id="{C0B98A25-72C3-42AC-AFA6-7953F0EEEAD3}" type="slidenum">
              <a:rPr lang="en-US" smtClean="0"/>
              <a:pPr>
                <a:defRPr/>
              </a:pPr>
              <a:t>‹#›</a:t>
            </a:fld>
            <a:endParaRPr lang="en-US" dirty="0"/>
          </a:p>
        </p:txBody>
      </p:sp>
    </p:spTree>
    <p:extLst>
      <p:ext uri="{BB962C8B-B14F-4D97-AF65-F5344CB8AC3E}">
        <p14:creationId xmlns:p14="http://schemas.microsoft.com/office/powerpoint/2010/main" val="186641218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30188" indent="-230188">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461963" indent="-231775">
              <a:spcBef>
                <a:spcPts val="0"/>
              </a:spcBef>
              <a:spcAft>
                <a:spcPts val="600"/>
              </a:spcAft>
              <a:buClr>
                <a:schemeClr val="tx1"/>
              </a:buClr>
              <a:buFont typeface="Arial" panose="020B0604020202020204" pitchFamily="34" charset="0"/>
              <a:buChar char="•"/>
              <a:defRPr sz="1800">
                <a:latin typeface="Arial" panose="020B0604020202020204" pitchFamily="34" charset="0"/>
                <a:cs typeface="Arial" panose="020B0604020202020204" pitchFamily="34" charset="0"/>
              </a:defRPr>
            </a:lvl2pPr>
            <a:lvl3pPr marL="684213" indent="-222250">
              <a:spcBef>
                <a:spcPts val="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30188">
              <a:spcBef>
                <a:spcPts val="0"/>
              </a:spcBef>
              <a:spcAft>
                <a:spcPts val="600"/>
              </a:spcAft>
              <a:buClr>
                <a:schemeClr val="tx1"/>
              </a:buClr>
              <a:buFont typeface="Arial" panose="020B0604020202020204" pitchFamily="34" charset="0"/>
              <a:buChar char="•"/>
              <a:defRPr sz="140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pPr>
              <a:defRPr/>
            </a:pPr>
            <a:fld id="{C0B98A25-72C3-42AC-AFA6-7953F0EEEAD3}" type="slidenum">
              <a:rPr lang="en-US" smtClean="0"/>
              <a:pPr>
                <a:defRPr/>
              </a:pPr>
              <a:t>‹#›</a:t>
            </a:fld>
            <a:endParaRPr lang="en-US" dirty="0"/>
          </a:p>
        </p:txBody>
      </p:sp>
    </p:spTree>
    <p:extLst>
      <p:ext uri="{BB962C8B-B14F-4D97-AF65-F5344CB8AC3E}">
        <p14:creationId xmlns:p14="http://schemas.microsoft.com/office/powerpoint/2010/main" val="370645587"/>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2CA6A732-E78B-48DB-894A-677EA0D48075}" type="slidenum">
              <a:rPr lang="en-US" smtClean="0"/>
              <a:pPr>
                <a:defRPr/>
              </a:pPr>
              <a:t>‹#›</a:t>
            </a:fld>
            <a:endParaRPr lang="en-US" dirty="0"/>
          </a:p>
        </p:txBody>
      </p:sp>
    </p:spTree>
    <p:extLst>
      <p:ext uri="{BB962C8B-B14F-4D97-AF65-F5344CB8AC3E}">
        <p14:creationId xmlns:p14="http://schemas.microsoft.com/office/powerpoint/2010/main" val="3246459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390016"/>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pPr>
              <a:defRPr/>
            </a:pPr>
            <a:fld id="{C0B98A25-72C3-42AC-AFA6-7953F0EEEAD3}" type="slidenum">
              <a:rPr lang="en-US" smtClean="0"/>
              <a:pPr>
                <a:defRPr/>
              </a:pPr>
              <a:t>‹#›</a:t>
            </a:fld>
            <a:endParaRPr lang="en-US" dirty="0"/>
          </a:p>
        </p:txBody>
      </p:sp>
    </p:spTree>
    <p:extLst>
      <p:ext uri="{BB962C8B-B14F-4D97-AF65-F5344CB8AC3E}">
        <p14:creationId xmlns:p14="http://schemas.microsoft.com/office/powerpoint/2010/main" val="92385923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Lst>
  <p:hf hdr="0" dt="0"/>
  <p:txStyles>
    <p:titleStyle>
      <a:lvl1pPr algn="ctr" defTabSz="289322" rtl="0" eaLnBrk="1" latinLnBrk="0" hangingPunct="1">
        <a:spcBef>
          <a:spcPct val="0"/>
        </a:spcBef>
        <a:buNone/>
        <a:defRPr sz="28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3.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notesSlide" Target="../notesSlides/notesSlide9.xml"/><Relationship Id="rId5" Type="http://schemas.openxmlformats.org/officeDocument/2006/relationships/slideLayout" Target="../slideLayouts/slideLayout4.xml"/><Relationship Id="rId4" Type="http://schemas.openxmlformats.org/officeDocument/2006/relationships/tags" Target="../tags/tag52.xml"/></Relationships>
</file>

<file path=ppt/slides/_rels/slide11.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4.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10.xml"/><Relationship Id="rId5" Type="http://schemas.openxmlformats.org/officeDocument/2006/relationships/slideLayout" Target="../slideLayouts/slideLayout4.xml"/><Relationship Id="rId4" Type="http://schemas.openxmlformats.org/officeDocument/2006/relationships/tags" Target="../tags/tag56.xml"/></Relationships>
</file>

<file path=ppt/slides/_rels/slide12.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notesSlide" Target="../notesSlides/notesSlide11.xml"/><Relationship Id="rId5" Type="http://schemas.openxmlformats.org/officeDocument/2006/relationships/slideLayout" Target="../slideLayouts/slideLayout4.xml"/><Relationship Id="rId4" Type="http://schemas.openxmlformats.org/officeDocument/2006/relationships/tags" Target="../tags/tag60.xml"/></Relationships>
</file>

<file path=ppt/slides/_rels/slide13.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notesSlide" Target="../notesSlides/notesSlide12.xml"/><Relationship Id="rId5" Type="http://schemas.openxmlformats.org/officeDocument/2006/relationships/slideLayout" Target="../slideLayouts/slideLayout4.xml"/><Relationship Id="rId4" Type="http://schemas.openxmlformats.org/officeDocument/2006/relationships/tags" Target="../tags/tag64.xml"/></Relationships>
</file>

<file path=ppt/slides/_rels/slide14.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2.xml"/><Relationship Id="rId5" Type="http://schemas.openxmlformats.org/officeDocument/2006/relationships/slideLayout" Target="../slideLayouts/slideLayout4.xml"/><Relationship Id="rId4" Type="http://schemas.openxmlformats.org/officeDocument/2006/relationships/tags" Target="../tags/tag21.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tags" Target="../tags/tag28.xml"/></Relationships>
</file>

<file path=ppt/slides/_rels/slide5.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tags" Target="../tags/tag32.xml"/></Relationships>
</file>

<file path=ppt/slides/_rels/slide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5.xml"/><Relationship Id="rId5" Type="http://schemas.openxmlformats.org/officeDocument/2006/relationships/slideLayout" Target="../slideLayouts/slideLayout4.xml"/><Relationship Id="rId4" Type="http://schemas.openxmlformats.org/officeDocument/2006/relationships/tags" Target="../tags/tag36.xml"/></Relationships>
</file>

<file path=ppt/slides/_rels/slide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notesSlide" Target="../notesSlides/notesSlide6.xml"/><Relationship Id="rId5" Type="http://schemas.openxmlformats.org/officeDocument/2006/relationships/slideLayout" Target="../slideLayouts/slideLayout4.xml"/><Relationship Id="rId4" Type="http://schemas.openxmlformats.org/officeDocument/2006/relationships/tags" Target="../tags/tag40.xml"/></Relationships>
</file>

<file path=ppt/slides/_rels/slide8.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7.xml"/><Relationship Id="rId5" Type="http://schemas.openxmlformats.org/officeDocument/2006/relationships/slideLayout" Target="../slideLayouts/slideLayout4.xml"/><Relationship Id="rId4" Type="http://schemas.openxmlformats.org/officeDocument/2006/relationships/tags" Target="../tags/tag44.xml"/></Relationships>
</file>

<file path=ppt/slides/_rels/slide9.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3.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notesSlide" Target="../notesSlides/notesSlide8.xml"/><Relationship Id="rId5" Type="http://schemas.openxmlformats.org/officeDocument/2006/relationships/slideLayout" Target="../slideLayouts/slideLayout4.xml"/><Relationship Id="rId4" Type="http://schemas.openxmlformats.org/officeDocument/2006/relationships/tags" Target="../tags/tag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ctrTitle"/>
            <p:custDataLst>
              <p:tags r:id="rId1"/>
            </p:custDataLst>
          </p:nvPr>
        </p:nvSpPr>
        <p:spPr>
          <a:xfrm>
            <a:off x="685800" y="2819400"/>
            <a:ext cx="7772400" cy="1219200"/>
          </a:xfrm>
        </p:spPr>
        <p:txBody>
          <a:bodyPr>
            <a:noAutofit/>
          </a:bodyPr>
          <a:lstStyle/>
          <a:p>
            <a:pPr>
              <a:defRPr/>
            </a:pPr>
            <a:r>
              <a:rPr lang="en-US" b="1" dirty="0">
                <a:latin typeface="+mj-lt"/>
                <a:cs typeface="Times New Roman" panose="02020603050405020304" pitchFamily="18" charset="0"/>
              </a:rPr>
              <a:t>Lost Folders / 24-Hour Searches / Claim Folder Number Reconciliation and Consolidation</a:t>
            </a:r>
            <a:endParaRPr lang="en-US" i="1" dirty="0">
              <a:latin typeface="+mj-lt"/>
              <a:cs typeface="Times New Roman" panose="02020603050405020304" pitchFamily="18" charset="0"/>
            </a:endParaRPr>
          </a:p>
        </p:txBody>
      </p:sp>
      <p:sp>
        <p:nvSpPr>
          <p:cNvPr id="3075" name="Rectangle 3"/>
          <p:cNvSpPr>
            <a:spLocks noGrp="1" noChangeArrowheads="1"/>
          </p:cNvSpPr>
          <p:nvPr>
            <p:ph type="body" sz="quarter" idx="10"/>
            <p:custDataLst>
              <p:tags r:id="rId2"/>
            </p:custDataLst>
          </p:nvPr>
        </p:nvSpPr>
        <p:spPr>
          <a:xfrm>
            <a:off x="685800" y="4724400"/>
            <a:ext cx="2362200" cy="838200"/>
          </a:xfrm>
          <a:prstGeom prst="rect">
            <a:avLst/>
          </a:prstGeom>
        </p:spPr>
        <p:txBody>
          <a:bodyPr/>
          <a:lstStyle/>
          <a:p>
            <a:pPr>
              <a:lnSpc>
                <a:spcPct val="80000"/>
              </a:lnSpc>
            </a:pPr>
            <a:r>
              <a:rPr lang="en-US" dirty="0">
                <a:latin typeface="+mj-lt"/>
                <a:cs typeface="Times New Roman" panose="02020603050405020304" pitchFamily="18" charset="0"/>
              </a:rPr>
              <a:t>Compensation Service</a:t>
            </a:r>
          </a:p>
          <a:p>
            <a:pPr marL="0" indent="0" algn="ctr">
              <a:lnSpc>
                <a:spcPct val="80000"/>
              </a:lnSpc>
              <a:buFont typeface="Wingdings" pitchFamily="2" charset="2"/>
              <a:buNone/>
            </a:pPr>
            <a:endParaRPr lang="en-US" sz="2400" b="1" i="1" dirty="0">
              <a:latin typeface="Times New Roman" panose="02020603050405020304" pitchFamily="18" charset="0"/>
              <a:cs typeface="Times New Roman" panose="02020603050405020304" pitchFamily="18" charset="0"/>
            </a:endParaRPr>
          </a:p>
        </p:txBody>
      </p:sp>
      <p:sp>
        <p:nvSpPr>
          <p:cNvPr id="2" name="Text Placeholder 1">
            <a:extLst>
              <a:ext uri="{FF2B5EF4-FFF2-40B4-BE49-F238E27FC236}">
                <a16:creationId xmlns:a16="http://schemas.microsoft.com/office/drawing/2014/main" id="{A1BC7AB3-6208-4F51-B7F1-024A8BC1CF09}"/>
              </a:ext>
            </a:extLst>
          </p:cNvPr>
          <p:cNvSpPr>
            <a:spLocks noGrp="1"/>
          </p:cNvSpPr>
          <p:nvPr>
            <p:ph type="body" sz="quarter" idx="11"/>
            <p:custDataLst>
              <p:tags r:id="rId3"/>
            </p:custDataLst>
          </p:nvPr>
        </p:nvSpPr>
        <p:spPr>
          <a:xfrm>
            <a:off x="6096000" y="4724400"/>
            <a:ext cx="2362200" cy="838200"/>
          </a:xfrm>
        </p:spPr>
        <p:txBody>
          <a:bodyPr/>
          <a:lstStyle/>
          <a:p>
            <a:r>
              <a:rPr lang="en-US" dirty="0">
                <a:latin typeface="+mj-lt"/>
                <a:cs typeface="Times New Roman" panose="02020603050405020304" pitchFamily="18" charset="0"/>
              </a:rPr>
              <a:t>March 2016</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a:defRPr/>
            </a:pPr>
            <a:r>
              <a:rPr lang="en-US" dirty="0">
                <a:cs typeface="Times New Roman" panose="02020603050405020304" pitchFamily="18" charset="0"/>
              </a:rPr>
              <a:t>Located Folders, cont’d</a:t>
            </a:r>
            <a:endParaRPr lang="en-US" dirty="0"/>
          </a:p>
        </p:txBody>
      </p:sp>
      <p:sp>
        <p:nvSpPr>
          <p:cNvPr id="6148" name="Rectangle 3"/>
          <p:cNvSpPr>
            <a:spLocks noGrp="1" noChangeArrowheads="1"/>
          </p:cNvSpPr>
          <p:nvPr>
            <p:ph idx="1"/>
            <p:custDataLst>
              <p:tags r:id="rId2"/>
            </p:custDataLst>
          </p:nvPr>
        </p:nvSpPr>
        <p:spPr>
          <a:xfrm>
            <a:off x="457200" y="2057400"/>
            <a:ext cx="8229600" cy="3916363"/>
          </a:xfrm>
          <a:prstGeom prst="rect">
            <a:avLst/>
          </a:prstGeom>
        </p:spPr>
        <p:txBody>
          <a:bodyPr/>
          <a:lstStyle/>
          <a:p>
            <a:pPr eaLnBrk="1" hangingPunct="1"/>
            <a:r>
              <a:rPr lang="en-US" dirty="0">
                <a:latin typeface="+mj-lt"/>
                <a:cs typeface="Times New Roman" panose="02020603050405020304" pitchFamily="18" charset="0"/>
              </a:rPr>
              <a:t>If the lost folder was a claims folder or deceased Veteran’s claim folder, notify the RMC that the original folder has been found</a:t>
            </a:r>
          </a:p>
          <a:p>
            <a:pPr eaLnBrk="1" hangingPunct="1"/>
            <a:r>
              <a:rPr lang="en-US" dirty="0">
                <a:latin typeface="+mj-lt"/>
                <a:cs typeface="Times New Roman" panose="02020603050405020304" pitchFamily="18" charset="0"/>
              </a:rPr>
              <a:t>The RMC removes the “missing file charge card” from the files</a:t>
            </a:r>
          </a:p>
          <a:p>
            <a:pPr marL="0" indent="0" eaLnBrk="1" hangingPunct="1">
              <a:spcBef>
                <a:spcPct val="50000"/>
              </a:spcBef>
              <a:buNone/>
            </a:pPr>
            <a:endParaRPr lang="en-US" dirty="0">
              <a:latin typeface="Times New Roman" panose="02020603050405020304" pitchFamily="18" charset="0"/>
              <a:cs typeface="Times New Roman" panose="02020603050405020304" pitchFamily="18" charset="0"/>
            </a:endParaRPr>
          </a:p>
          <a:p>
            <a:pPr marL="0" indent="0" eaLnBrk="1" hangingPunct="1">
              <a:spcBef>
                <a:spcPct val="50000"/>
              </a:spcBef>
              <a:buNone/>
            </a:pPr>
            <a:r>
              <a:rPr lang="en-US" b="1" i="1" dirty="0">
                <a:latin typeface="+mj-lt"/>
                <a:cs typeface="Times New Roman" panose="02020603050405020304" pitchFamily="18" charset="0"/>
              </a:rPr>
              <a:t>Note: Do not notify RMC if the folder was a </a:t>
            </a:r>
          </a:p>
          <a:p>
            <a:pPr marL="0" indent="0" eaLnBrk="1" hangingPunct="1">
              <a:spcBef>
                <a:spcPct val="50000"/>
              </a:spcBef>
              <a:buNone/>
            </a:pPr>
            <a:r>
              <a:rPr lang="en-US" b="1" i="1" dirty="0">
                <a:latin typeface="+mj-lt"/>
                <a:cs typeface="Times New Roman" panose="02020603050405020304" pitchFamily="18" charset="0"/>
              </a:rPr>
              <a:t>NOD or DEA folder</a:t>
            </a:r>
          </a:p>
        </p:txBody>
      </p:sp>
      <p:sp>
        <p:nvSpPr>
          <p:cNvPr id="7" name="Slide Number Placeholder 6" hidden="1"/>
          <p:cNvSpPr>
            <a:spLocks noGrp="1"/>
          </p:cNvSpPr>
          <p:nvPr>
            <p:ph type="sldNum" sz="quarter" idx="12"/>
            <p:custDataLst>
              <p:tags r:id="rId3"/>
            </p:custDataLst>
          </p:nvPr>
        </p:nvSpPr>
        <p:spPr>
          <a:xfrm>
            <a:off x="6931152" y="6601976"/>
            <a:ext cx="2133600" cy="365125"/>
          </a:xfrm>
        </p:spPr>
        <p:txBody>
          <a:bodyPr/>
          <a:lstStyle/>
          <a:p>
            <a:pPr>
              <a:defRPr/>
            </a:pPr>
            <a:fld id="{BA44DA10-E7DA-4D11-84EC-1518B97780F6}" type="slidenum">
              <a:rPr lang="en-US" smtClean="0"/>
              <a:pPr>
                <a:defRPr/>
              </a:pPr>
              <a:t>10</a:t>
            </a:fld>
            <a:endParaRPr lang="en-US" dirty="0"/>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44958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8">
            <a:extLst>
              <a:ext uri="{FF2B5EF4-FFF2-40B4-BE49-F238E27FC236}">
                <a16:creationId xmlns:a16="http://schemas.microsoft.com/office/drawing/2014/main" id="{CFE1760E-7B02-469D-A77F-FAB1BA9D90F6}"/>
              </a:ext>
            </a:extLst>
          </p:cNvPr>
          <p:cNvSpPr txBox="1">
            <a:spLocks/>
          </p:cNvSpPr>
          <p:nvPr>
            <p:custDataLst>
              <p:tags r:id="rId4"/>
            </p:custDataLst>
          </p:nvPr>
        </p:nvSpPr>
        <p:spPr>
          <a:xfrm>
            <a:off x="6934200" y="6601968"/>
            <a:ext cx="2133600" cy="365125"/>
          </a:xfrm>
          <a:prstGeom prst="rect">
            <a:avLst/>
          </a:prstGeom>
        </p:spPr>
        <p:txBody>
          <a:bodyPr tIns="0"/>
          <a:lstStyle>
            <a:defPPr>
              <a:defRPr lang="en-US"/>
            </a:defPPr>
            <a:lvl1pPr marL="0" algn="r" defTabSz="914400" rtl="0" eaLnBrk="1" latinLnBrk="0" hangingPunct="1">
              <a:spcAft>
                <a:spcPts val="600"/>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040767-0933-4FCD-BA96-20C01A13209F}" type="slidenum">
              <a:rPr lang="en-US" smtClean="0"/>
              <a:pPr>
                <a:defRPr/>
              </a:pPr>
              <a:t>10</a:t>
            </a:fld>
            <a:endParaRPr lang="en-US" dirty="0"/>
          </a:p>
        </p:txBody>
      </p:sp>
    </p:spTree>
    <p:extLst>
      <p:ext uri="{BB962C8B-B14F-4D97-AF65-F5344CB8AC3E}">
        <p14:creationId xmlns:p14="http://schemas.microsoft.com/office/powerpoint/2010/main" val="311633250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a:defRPr/>
            </a:pPr>
            <a:r>
              <a:rPr lang="en-US" dirty="0">
                <a:cs typeface="Times New Roman" panose="02020603050405020304" pitchFamily="18" charset="0"/>
              </a:rPr>
              <a:t>24-Hour Priority Cases</a:t>
            </a:r>
            <a:endParaRPr lang="en-US" dirty="0"/>
          </a:p>
        </p:txBody>
      </p:sp>
      <p:sp>
        <p:nvSpPr>
          <p:cNvPr id="6148" name="Rectangle 3"/>
          <p:cNvSpPr>
            <a:spLocks noGrp="1" noChangeArrowheads="1"/>
          </p:cNvSpPr>
          <p:nvPr>
            <p:ph idx="1"/>
            <p:custDataLst>
              <p:tags r:id="rId2"/>
            </p:custDataLst>
          </p:nvPr>
        </p:nvSpPr>
        <p:spPr>
          <a:xfrm>
            <a:off x="457200" y="2057400"/>
            <a:ext cx="8229600" cy="3916363"/>
          </a:xfrm>
          <a:prstGeom prst="rect">
            <a:avLst/>
          </a:prstGeom>
        </p:spPr>
        <p:txBody>
          <a:bodyPr/>
          <a:lstStyle/>
          <a:p>
            <a:pPr eaLnBrk="1" hangingPunct="1">
              <a:spcBef>
                <a:spcPct val="50000"/>
              </a:spcBef>
              <a:buFontTx/>
              <a:buNone/>
            </a:pPr>
            <a:r>
              <a:rPr lang="en-US" altLang="en-US" dirty="0">
                <a:latin typeface="+mj-lt"/>
                <a:cs typeface="Times New Roman" panose="02020603050405020304" pitchFamily="18" charset="0"/>
              </a:rPr>
              <a:t>Compose an E-mail</a:t>
            </a:r>
          </a:p>
          <a:p>
            <a:pPr eaLnBrk="1" hangingPunct="1"/>
            <a:r>
              <a:rPr lang="en-US" altLang="en-US" dirty="0">
                <a:latin typeface="+mj-lt"/>
                <a:cs typeface="Times New Roman" panose="02020603050405020304" pitchFamily="18" charset="0"/>
              </a:rPr>
              <a:t>Send the e-mail to the VSCM(s) of the office that BIRLS shows as having possession of the folder</a:t>
            </a:r>
          </a:p>
          <a:p>
            <a:pPr eaLnBrk="1" hangingPunct="1"/>
            <a:r>
              <a:rPr lang="en-US" dirty="0">
                <a:latin typeface="+mj-lt"/>
                <a:cs typeface="Times New Roman" panose="02020603050405020304" pitchFamily="18" charset="0"/>
              </a:rPr>
              <a:t>If you receive a negative response(s), prepare a “Rebuilt Folder”</a:t>
            </a:r>
          </a:p>
          <a:p>
            <a:pPr eaLnBrk="1" hangingPunct="1">
              <a:spcBef>
                <a:spcPct val="50000"/>
              </a:spcBef>
            </a:pPr>
            <a:endParaRPr lang="en-US" dirty="0">
              <a:latin typeface="+mj-lt"/>
              <a:cs typeface="Times New Roman" panose="02020603050405020304" pitchFamily="18" charset="0"/>
            </a:endParaRPr>
          </a:p>
          <a:p>
            <a:pPr marL="0" indent="0" eaLnBrk="1" hangingPunct="1">
              <a:spcBef>
                <a:spcPct val="50000"/>
              </a:spcBef>
              <a:buNone/>
            </a:pPr>
            <a:endParaRPr lang="en-US" dirty="0">
              <a:latin typeface="+mj-lt"/>
              <a:cs typeface="Times New Roman" panose="02020603050405020304" pitchFamily="18" charset="0"/>
            </a:endParaRPr>
          </a:p>
          <a:p>
            <a:pPr marL="0" indent="0" eaLnBrk="1" hangingPunct="1">
              <a:spcBef>
                <a:spcPct val="50000"/>
              </a:spcBef>
              <a:buNone/>
            </a:pPr>
            <a:r>
              <a:rPr lang="en-US" dirty="0">
                <a:latin typeface="+mj-lt"/>
                <a:cs typeface="Times New Roman" panose="02020603050405020304" pitchFamily="18" charset="0"/>
              </a:rPr>
              <a:t>For Emergency or Priority Cases ONLY</a:t>
            </a:r>
          </a:p>
        </p:txBody>
      </p:sp>
      <p:sp>
        <p:nvSpPr>
          <p:cNvPr id="7" name="Slide Number Placeholder 6" hidden="1"/>
          <p:cNvSpPr>
            <a:spLocks noGrp="1"/>
          </p:cNvSpPr>
          <p:nvPr>
            <p:ph type="sldNum" sz="quarter" idx="12"/>
            <p:custDataLst>
              <p:tags r:id="rId3"/>
            </p:custDataLst>
          </p:nvPr>
        </p:nvSpPr>
        <p:spPr>
          <a:xfrm>
            <a:off x="6931152" y="6601976"/>
            <a:ext cx="2133600" cy="365125"/>
          </a:xfrm>
        </p:spPr>
        <p:txBody>
          <a:bodyPr/>
          <a:lstStyle/>
          <a:p>
            <a:pPr>
              <a:defRPr/>
            </a:pPr>
            <a:fld id="{BA44DA10-E7DA-4D11-84EC-1518B97780F6}" type="slidenum">
              <a:rPr lang="en-US" smtClean="0"/>
              <a:pPr>
                <a:defRPr/>
              </a:pPr>
              <a:t>11</a:t>
            </a:fld>
            <a:endParaRPr lang="en-US" dirty="0"/>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324600" y="3946525"/>
            <a:ext cx="1895475"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8">
            <a:extLst>
              <a:ext uri="{FF2B5EF4-FFF2-40B4-BE49-F238E27FC236}">
                <a16:creationId xmlns:a16="http://schemas.microsoft.com/office/drawing/2014/main" id="{E483F52D-3284-4242-8F2E-7B9FA9CA00DB}"/>
              </a:ext>
            </a:extLst>
          </p:cNvPr>
          <p:cNvSpPr txBox="1">
            <a:spLocks/>
          </p:cNvSpPr>
          <p:nvPr>
            <p:custDataLst>
              <p:tags r:id="rId4"/>
            </p:custDataLst>
          </p:nvPr>
        </p:nvSpPr>
        <p:spPr>
          <a:xfrm>
            <a:off x="6934200" y="6601968"/>
            <a:ext cx="2133600" cy="365125"/>
          </a:xfrm>
          <a:prstGeom prst="rect">
            <a:avLst/>
          </a:prstGeom>
        </p:spPr>
        <p:txBody>
          <a:bodyPr tIns="0"/>
          <a:lstStyle>
            <a:defPPr>
              <a:defRPr lang="en-US"/>
            </a:defPPr>
            <a:lvl1pPr marL="0" algn="r" defTabSz="914400" rtl="0" eaLnBrk="1" latinLnBrk="0" hangingPunct="1">
              <a:spcAft>
                <a:spcPts val="600"/>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040767-0933-4FCD-BA96-20C01A13209F}" type="slidenum">
              <a:rPr lang="en-US" smtClean="0"/>
              <a:pPr>
                <a:defRPr/>
              </a:pPr>
              <a:t>11</a:t>
            </a:fld>
            <a:endParaRPr lang="en-US" dirty="0"/>
          </a:p>
        </p:txBody>
      </p:sp>
    </p:spTree>
    <p:extLst>
      <p:ext uri="{BB962C8B-B14F-4D97-AF65-F5344CB8AC3E}">
        <p14:creationId xmlns:p14="http://schemas.microsoft.com/office/powerpoint/2010/main" val="41323055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a:defRPr/>
            </a:pPr>
            <a:r>
              <a:rPr lang="en-US" dirty="0">
                <a:cs typeface="Times New Roman" panose="02020603050405020304" pitchFamily="18" charset="0"/>
              </a:rPr>
              <a:t>Duplicate Claim (DUPC)</a:t>
            </a:r>
            <a:endParaRPr lang="en-US" dirty="0"/>
          </a:p>
        </p:txBody>
      </p:sp>
      <p:sp>
        <p:nvSpPr>
          <p:cNvPr id="6148" name="Rectangle 3"/>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eaLnBrk="1" hangingPunct="1">
              <a:spcBef>
                <a:spcPct val="50000"/>
              </a:spcBef>
              <a:buFontTx/>
              <a:buNone/>
            </a:pPr>
            <a:r>
              <a:rPr lang="en-US" altLang="en-US" dirty="0">
                <a:latin typeface="+mj-lt"/>
                <a:cs typeface="Times New Roman" panose="02020603050405020304" pitchFamily="18" charset="0"/>
              </a:rPr>
              <a:t>Upon discovery that two BIRLS records exist for the same Veteran, forward all documentation to the local Intake Processing Center (IPC).</a:t>
            </a:r>
          </a:p>
          <a:p>
            <a:pPr marL="0" indent="0" eaLnBrk="1" hangingPunct="1">
              <a:spcBef>
                <a:spcPct val="50000"/>
              </a:spcBef>
              <a:buNone/>
            </a:pPr>
            <a:r>
              <a:rPr lang="en-US" dirty="0">
                <a:latin typeface="+mj-lt"/>
                <a:cs typeface="Times New Roman" panose="02020603050405020304" pitchFamily="18" charset="0"/>
              </a:rPr>
              <a:t>The IPC is responsible for consolidating the records. This is accomplished by using the DUPC command, which users access through the Benefits Delivery Network (BDN)</a:t>
            </a:r>
          </a:p>
          <a:p>
            <a:pPr marL="0" indent="0" eaLnBrk="1" hangingPunct="1">
              <a:spcBef>
                <a:spcPct val="50000"/>
              </a:spcBef>
              <a:buNone/>
            </a:pPr>
            <a:endParaRPr lang="en-US" dirty="0">
              <a:latin typeface="+mj-lt"/>
              <a:cs typeface="Times New Roman" panose="02020603050405020304" pitchFamily="18" charset="0"/>
            </a:endParaRPr>
          </a:p>
          <a:p>
            <a:pPr marL="0" indent="0" eaLnBrk="1" hangingPunct="1">
              <a:spcBef>
                <a:spcPct val="50000"/>
              </a:spcBef>
              <a:buNone/>
            </a:pPr>
            <a:r>
              <a:rPr lang="en-US" b="1" i="1" dirty="0">
                <a:latin typeface="+mj-lt"/>
                <a:cs typeface="Times New Roman" panose="02020603050405020304" pitchFamily="18" charset="0"/>
              </a:rPr>
              <a:t>DUPC command M21-1, Part III, ii, 4.e</a:t>
            </a:r>
          </a:p>
        </p:txBody>
      </p:sp>
      <p:sp>
        <p:nvSpPr>
          <p:cNvPr id="7" name="Slide Number Placeholder 6" hidden="1"/>
          <p:cNvSpPr>
            <a:spLocks noGrp="1"/>
          </p:cNvSpPr>
          <p:nvPr>
            <p:ph type="sldNum" sz="quarter" idx="12"/>
            <p:custDataLst>
              <p:tags r:id="rId3"/>
            </p:custDataLst>
          </p:nvPr>
        </p:nvSpPr>
        <p:spPr>
          <a:xfrm>
            <a:off x="6931152" y="6601976"/>
            <a:ext cx="2133600" cy="365125"/>
          </a:xfrm>
        </p:spPr>
        <p:txBody>
          <a:bodyPr/>
          <a:lstStyle/>
          <a:p>
            <a:pPr>
              <a:defRPr/>
            </a:pPr>
            <a:fld id="{BA44DA10-E7DA-4D11-84EC-1518B97780F6}" type="slidenum">
              <a:rPr lang="en-US" smtClean="0"/>
              <a:pPr>
                <a:defRPr/>
              </a:pPr>
              <a:t>12</a:t>
            </a:fld>
            <a:endParaRPr lang="en-US" dirty="0"/>
          </a:p>
        </p:txBody>
      </p:sp>
      <p:sp>
        <p:nvSpPr>
          <p:cNvPr id="6" name="Slide Number Placeholder 8">
            <a:extLst>
              <a:ext uri="{FF2B5EF4-FFF2-40B4-BE49-F238E27FC236}">
                <a16:creationId xmlns:a16="http://schemas.microsoft.com/office/drawing/2014/main" id="{443CECB4-1E2A-4734-A15A-3FD47D175FF7}"/>
              </a:ext>
            </a:extLst>
          </p:cNvPr>
          <p:cNvSpPr txBox="1">
            <a:spLocks/>
          </p:cNvSpPr>
          <p:nvPr>
            <p:custDataLst>
              <p:tags r:id="rId4"/>
            </p:custDataLst>
          </p:nvPr>
        </p:nvSpPr>
        <p:spPr>
          <a:xfrm>
            <a:off x="6934200" y="6601968"/>
            <a:ext cx="2133600" cy="365125"/>
          </a:xfrm>
          <a:prstGeom prst="rect">
            <a:avLst/>
          </a:prstGeom>
        </p:spPr>
        <p:txBody>
          <a:bodyPr tIns="0"/>
          <a:lstStyle>
            <a:defPPr>
              <a:defRPr lang="en-US"/>
            </a:defPPr>
            <a:lvl1pPr marL="0" algn="r" defTabSz="914400" rtl="0" eaLnBrk="1" latinLnBrk="0" hangingPunct="1">
              <a:spcAft>
                <a:spcPts val="600"/>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040767-0933-4FCD-BA96-20C01A13209F}" type="slidenum">
              <a:rPr lang="en-US" smtClean="0"/>
              <a:pPr>
                <a:defRPr/>
              </a:pPr>
              <a:t>12</a:t>
            </a:fld>
            <a:endParaRPr lang="en-US" dirty="0"/>
          </a:p>
        </p:txBody>
      </p:sp>
    </p:spTree>
    <p:extLst>
      <p:ext uri="{BB962C8B-B14F-4D97-AF65-F5344CB8AC3E}">
        <p14:creationId xmlns:p14="http://schemas.microsoft.com/office/powerpoint/2010/main" val="64082887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a:defRPr/>
            </a:pPr>
            <a:r>
              <a:rPr lang="en-US" dirty="0">
                <a:cs typeface="Times New Roman" panose="02020603050405020304" pitchFamily="18" charset="0"/>
              </a:rPr>
              <a:t>Consolidation</a:t>
            </a:r>
            <a:endParaRPr lang="en-US" dirty="0"/>
          </a:p>
        </p:txBody>
      </p:sp>
      <p:sp>
        <p:nvSpPr>
          <p:cNvPr id="6148" name="Rectangle 3"/>
          <p:cNvSpPr>
            <a:spLocks noGrp="1" noChangeArrowheads="1"/>
          </p:cNvSpPr>
          <p:nvPr>
            <p:ph idx="1"/>
            <p:custDataLst>
              <p:tags r:id="rId2"/>
            </p:custDataLst>
          </p:nvPr>
        </p:nvSpPr>
        <p:spPr>
          <a:xfrm>
            <a:off x="457200" y="2057400"/>
            <a:ext cx="8229600" cy="3916363"/>
          </a:xfrm>
          <a:prstGeom prst="rect">
            <a:avLst/>
          </a:prstGeom>
        </p:spPr>
        <p:txBody>
          <a:bodyPr/>
          <a:lstStyle/>
          <a:p>
            <a:pPr eaLnBrk="1" hangingPunct="1">
              <a:spcBef>
                <a:spcPct val="50000"/>
              </a:spcBef>
              <a:buFontTx/>
              <a:buNone/>
            </a:pPr>
            <a:r>
              <a:rPr lang="en-US" altLang="en-US" dirty="0">
                <a:latin typeface="+mj-lt"/>
                <a:cs typeface="Times New Roman" panose="02020603050405020304" pitchFamily="18" charset="0"/>
              </a:rPr>
              <a:t>In order to consolidate duplicate BIRLS records, the RO that is performing the consolidation must have custody of both of the corresponding claims folders. If one or both claims folders are available as an eFolder, the RO must hold jurisdiction over the eFolder.</a:t>
            </a:r>
          </a:p>
          <a:p>
            <a:pPr eaLnBrk="1" hangingPunct="1">
              <a:spcBef>
                <a:spcPct val="50000"/>
              </a:spcBef>
              <a:buFontTx/>
              <a:buNone/>
            </a:pPr>
            <a:r>
              <a:rPr lang="en-US" dirty="0">
                <a:latin typeface="+mj-lt"/>
                <a:cs typeface="Times New Roman" panose="02020603050405020304" pitchFamily="18" charset="0"/>
              </a:rPr>
              <a:t>If the RO discovered the duplicate record does not have custody of, or hold jurisdiction over, the claim(s) involved, that RO must request permanent transfer of the absent claim.</a:t>
            </a:r>
          </a:p>
          <a:p>
            <a:pPr marL="0" indent="0" eaLnBrk="1" hangingPunct="1">
              <a:spcBef>
                <a:spcPct val="50000"/>
              </a:spcBef>
              <a:buNone/>
            </a:pPr>
            <a:endParaRPr lang="en-US" dirty="0">
              <a:latin typeface="Times New Roman" panose="02020603050405020304" pitchFamily="18" charset="0"/>
              <a:cs typeface="Times New Roman" panose="02020603050405020304" pitchFamily="18" charset="0"/>
            </a:endParaRPr>
          </a:p>
        </p:txBody>
      </p:sp>
      <p:sp>
        <p:nvSpPr>
          <p:cNvPr id="7" name="Slide Number Placeholder 6" hidden="1"/>
          <p:cNvSpPr>
            <a:spLocks noGrp="1"/>
          </p:cNvSpPr>
          <p:nvPr>
            <p:ph type="sldNum" sz="quarter" idx="12"/>
            <p:custDataLst>
              <p:tags r:id="rId3"/>
            </p:custDataLst>
          </p:nvPr>
        </p:nvSpPr>
        <p:spPr>
          <a:xfrm>
            <a:off x="6931152" y="6601976"/>
            <a:ext cx="2133600" cy="365125"/>
          </a:xfrm>
        </p:spPr>
        <p:txBody>
          <a:bodyPr/>
          <a:lstStyle/>
          <a:p>
            <a:pPr>
              <a:defRPr/>
            </a:pPr>
            <a:fld id="{BA44DA10-E7DA-4D11-84EC-1518B97780F6}" type="slidenum">
              <a:rPr lang="en-US" smtClean="0"/>
              <a:pPr>
                <a:defRPr/>
              </a:pPr>
              <a:t>13</a:t>
            </a:fld>
            <a:endParaRPr lang="en-US" dirty="0"/>
          </a:p>
        </p:txBody>
      </p:sp>
      <p:sp>
        <p:nvSpPr>
          <p:cNvPr id="6" name="Slide Number Placeholder 8">
            <a:extLst>
              <a:ext uri="{FF2B5EF4-FFF2-40B4-BE49-F238E27FC236}">
                <a16:creationId xmlns:a16="http://schemas.microsoft.com/office/drawing/2014/main" id="{9E96937E-A6E7-4053-B798-EECD3EC6EB1B}"/>
              </a:ext>
            </a:extLst>
          </p:cNvPr>
          <p:cNvSpPr txBox="1">
            <a:spLocks/>
          </p:cNvSpPr>
          <p:nvPr>
            <p:custDataLst>
              <p:tags r:id="rId4"/>
            </p:custDataLst>
          </p:nvPr>
        </p:nvSpPr>
        <p:spPr>
          <a:xfrm>
            <a:off x="6934200" y="6601968"/>
            <a:ext cx="2133600" cy="365125"/>
          </a:xfrm>
          <a:prstGeom prst="rect">
            <a:avLst/>
          </a:prstGeom>
        </p:spPr>
        <p:txBody>
          <a:bodyPr tIns="0"/>
          <a:lstStyle>
            <a:defPPr>
              <a:defRPr lang="en-US"/>
            </a:defPPr>
            <a:lvl1pPr marL="0" algn="r" defTabSz="914400" rtl="0" eaLnBrk="1" latinLnBrk="0" hangingPunct="1">
              <a:spcAft>
                <a:spcPts val="600"/>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040767-0933-4FCD-BA96-20C01A13209F}" type="slidenum">
              <a:rPr lang="en-US" smtClean="0"/>
              <a:pPr>
                <a:defRPr/>
              </a:pPr>
              <a:t>13</a:t>
            </a:fld>
            <a:endParaRPr lang="en-US" dirty="0"/>
          </a:p>
        </p:txBody>
      </p:sp>
    </p:spTree>
    <p:extLst>
      <p:ext uri="{BB962C8B-B14F-4D97-AF65-F5344CB8AC3E}">
        <p14:creationId xmlns:p14="http://schemas.microsoft.com/office/powerpoint/2010/main" val="416047296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hidden="1"/>
          <p:cNvSpPr>
            <a:spLocks noGrp="1" noChangeArrowheads="1"/>
          </p:cNvSpPr>
          <p:nvPr>
            <p:ph type="title"/>
            <p:custDataLst>
              <p:tags r:id="rId1"/>
            </p:custDataLst>
          </p:nvPr>
        </p:nvSpPr>
        <p:spPr>
          <a:xfrm>
            <a:off x="0" y="2885566"/>
            <a:ext cx="9144000" cy="1086867"/>
          </a:xfrm>
        </p:spPr>
        <p:txBody>
          <a:bodyPr/>
          <a:lstStyle/>
          <a:p>
            <a:r>
              <a:rPr lang="en-US" dirty="0">
                <a:effectLst/>
              </a:rPr>
              <a:t>Review</a:t>
            </a:r>
          </a:p>
        </p:txBody>
      </p:sp>
      <p:sp>
        <p:nvSpPr>
          <p:cNvPr id="7" name="Slide Number Placeholder 6"/>
          <p:cNvSpPr>
            <a:spLocks noGrp="1"/>
          </p:cNvSpPr>
          <p:nvPr>
            <p:ph type="sldNum" sz="quarter" idx="12"/>
            <p:custDataLst>
              <p:tags r:id="rId2"/>
            </p:custDataLst>
          </p:nvPr>
        </p:nvSpPr>
        <p:spPr>
          <a:xfrm>
            <a:off x="6931152" y="6601976"/>
            <a:ext cx="2133600" cy="365125"/>
          </a:xfrm>
        </p:spPr>
        <p:txBody>
          <a:bodyPr/>
          <a:lstStyle/>
          <a:p>
            <a:pPr>
              <a:defRPr/>
            </a:pPr>
            <a:fld id="{7A6C14B2-BBED-4B4E-9FC2-734F189F8D80}" type="slidenum">
              <a:rPr lang="en-US" smtClean="0"/>
              <a:pPr>
                <a:defRPr/>
              </a:pPr>
              <a:t>14</a:t>
            </a:fld>
            <a:endParaRPr lang="en-US" dirty="0"/>
          </a:p>
        </p:txBody>
      </p:sp>
      <p:sp>
        <p:nvSpPr>
          <p:cNvPr id="2" name="TextBox 1"/>
          <p:cNvSpPr txBox="1"/>
          <p:nvPr>
            <p:custDataLst>
              <p:tags r:id="rId3"/>
            </p:custDataLst>
          </p:nvPr>
        </p:nvSpPr>
        <p:spPr>
          <a:xfrm>
            <a:off x="0" y="2274838"/>
            <a:ext cx="9144000" cy="2308324"/>
          </a:xfrm>
          <a:prstGeom prst="rect">
            <a:avLst/>
          </a:prstGeom>
          <a:noFill/>
        </p:spPr>
        <p:txBody>
          <a:bodyPr wrap="square" rtlCol="0">
            <a:spAutoFit/>
          </a:bodyPr>
          <a:lstStyle/>
          <a:p>
            <a:pPr algn="ctr"/>
            <a:r>
              <a:rPr lang="en-US" sz="7200" dirty="0">
                <a:solidFill>
                  <a:srgbClr val="1D3275"/>
                </a:solidFill>
                <a:latin typeface="+mj-lt"/>
                <a:cs typeface="Times New Roman" panose="02020603050405020304" pitchFamily="18" charset="0"/>
              </a:rPr>
              <a:t>Review and Questions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custDataLst>
              <p:tags r:id="rId1"/>
            </p:custDataLst>
          </p:nvPr>
        </p:nvSpPr>
        <p:spPr>
          <a:xfrm>
            <a:off x="0" y="793629"/>
            <a:ext cx="9144000" cy="1086867"/>
          </a:xfrm>
        </p:spPr>
        <p:txBody>
          <a:bodyPr/>
          <a:lstStyle/>
          <a:p>
            <a:pPr>
              <a:defRPr/>
            </a:pPr>
            <a:r>
              <a:rPr lang="en-US" dirty="0">
                <a:cs typeface="Times New Roman" panose="02020603050405020304" pitchFamily="18" charset="0"/>
              </a:rPr>
              <a:t>Lesson Objectives</a:t>
            </a:r>
          </a:p>
        </p:txBody>
      </p:sp>
      <p:sp>
        <p:nvSpPr>
          <p:cNvPr id="4100" name="Rectangle 6"/>
          <p:cNvSpPr>
            <a:spLocks noGrp="1" noChangeArrowheads="1"/>
          </p:cNvSpPr>
          <p:nvPr>
            <p:ph idx="1"/>
            <p:custDataLst>
              <p:tags r:id="rId2"/>
            </p:custDataLst>
          </p:nvPr>
        </p:nvSpPr>
        <p:spPr>
          <a:xfrm>
            <a:off x="457200" y="2057400"/>
            <a:ext cx="8229600" cy="3916363"/>
          </a:xfrm>
        </p:spPr>
        <p:txBody>
          <a:bodyPr/>
          <a:lstStyle/>
          <a:p>
            <a:pPr lvl="0"/>
            <a:r>
              <a:rPr lang="en-US" dirty="0">
                <a:latin typeface="+mj-lt"/>
                <a:cs typeface="Times New Roman" panose="02020603050405020304" pitchFamily="18" charset="0"/>
              </a:rPr>
              <a:t>Recognize protocols for appropriate search procedures</a:t>
            </a:r>
          </a:p>
          <a:p>
            <a:pPr lvl="0"/>
            <a:r>
              <a:rPr lang="en-US" dirty="0">
                <a:latin typeface="+mj-lt"/>
                <a:cs typeface="Times New Roman" panose="02020603050405020304" pitchFamily="18" charset="0"/>
              </a:rPr>
              <a:t>Identify protocols for appropriate search procedures</a:t>
            </a:r>
          </a:p>
          <a:p>
            <a:pPr lvl="0"/>
            <a:r>
              <a:rPr lang="en-US" dirty="0">
                <a:latin typeface="+mj-lt"/>
                <a:cs typeface="Times New Roman" panose="02020603050405020304" pitchFamily="18" charset="0"/>
              </a:rPr>
              <a:t>Identify the appropriate steps to take with a missing claims folder or deceased veterans claims folder</a:t>
            </a:r>
          </a:p>
          <a:p>
            <a:pPr lvl="0"/>
            <a:r>
              <a:rPr lang="en-US" dirty="0">
                <a:latin typeface="+mj-lt"/>
                <a:cs typeface="Times New Roman" panose="02020603050405020304" pitchFamily="18" charset="0"/>
              </a:rPr>
              <a:t>Describe the steps to take when a lost file is located</a:t>
            </a:r>
          </a:p>
          <a:p>
            <a:pPr lvl="0"/>
            <a:r>
              <a:rPr lang="en-US" dirty="0">
                <a:latin typeface="+mj-lt"/>
                <a:cs typeface="Times New Roman" panose="02020603050405020304" pitchFamily="18" charset="0"/>
              </a:rPr>
              <a:t>Discuss the general policies for a 24-hour search</a:t>
            </a:r>
          </a:p>
          <a:p>
            <a:pPr lvl="0"/>
            <a:r>
              <a:rPr lang="en-US" dirty="0">
                <a:latin typeface="+mj-lt"/>
                <a:cs typeface="Times New Roman" panose="02020603050405020304" pitchFamily="18" charset="0"/>
              </a:rPr>
              <a:t>Understand protocols for duplicate claims and how to reconcile those claims</a:t>
            </a:r>
          </a:p>
        </p:txBody>
      </p:sp>
      <p:sp>
        <p:nvSpPr>
          <p:cNvPr id="7" name="Slide Number Placeholder 6" hidden="1"/>
          <p:cNvSpPr>
            <a:spLocks noGrp="1"/>
          </p:cNvSpPr>
          <p:nvPr>
            <p:ph type="sldNum" sz="quarter" idx="12"/>
            <p:custDataLst>
              <p:tags r:id="rId3"/>
            </p:custDataLst>
          </p:nvPr>
        </p:nvSpPr>
        <p:spPr>
          <a:xfrm>
            <a:off x="6931152" y="6601976"/>
            <a:ext cx="2133600" cy="365125"/>
          </a:xfrm>
        </p:spPr>
        <p:txBody>
          <a:bodyPr/>
          <a:lstStyle/>
          <a:p>
            <a:pPr>
              <a:defRPr/>
            </a:pPr>
            <a:fld id="{4728F830-42DA-493A-834E-77448722BE40}" type="slidenum">
              <a:rPr lang="en-US" smtClean="0"/>
              <a:pPr>
                <a:defRPr/>
              </a:pPr>
              <a:t>2</a:t>
            </a:fld>
            <a:endParaRPr lang="en-US" dirty="0"/>
          </a:p>
        </p:txBody>
      </p:sp>
      <p:sp>
        <p:nvSpPr>
          <p:cNvPr id="6" name="Slide Number Placeholder 8">
            <a:extLst>
              <a:ext uri="{FF2B5EF4-FFF2-40B4-BE49-F238E27FC236}">
                <a16:creationId xmlns:a16="http://schemas.microsoft.com/office/drawing/2014/main" id="{11CBDB4F-C19D-4DFE-9B7E-77F23DDB0EB6}"/>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600"/>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040767-0933-4FCD-BA96-20C01A13209F}" type="slidenum">
              <a:rPr lang="en-US" smtClean="0"/>
              <a:pPr>
                <a:defRPr/>
              </a:pPr>
              <a:t>2</a:t>
            </a:fld>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642BF42-EDB2-4F5A-AA9B-293C3468ADE8}"/>
              </a:ext>
            </a:extLst>
          </p:cNvPr>
          <p:cNvSpPr>
            <a:spLocks noGrp="1"/>
          </p:cNvSpPr>
          <p:nvPr>
            <p:ph idx="1"/>
            <p:custDataLst>
              <p:tags r:id="rId1"/>
            </p:custDataLst>
          </p:nvPr>
        </p:nvSpPr>
        <p:spPr>
          <a:xfrm>
            <a:off x="457200" y="2057400"/>
            <a:ext cx="8229600" cy="3916363"/>
          </a:xfrm>
        </p:spPr>
        <p:txBody>
          <a:bodyPr/>
          <a:lstStyle/>
          <a:p>
            <a:pPr lvl="0"/>
            <a:r>
              <a:rPr lang="en-US" dirty="0">
                <a:cs typeface="Times New Roman" panose="02020603050405020304" pitchFamily="18" charset="0"/>
              </a:rPr>
              <a:t>M21-1, Part III.ii.4.D.1, Lost Folders</a:t>
            </a:r>
          </a:p>
          <a:p>
            <a:pPr lvl="0"/>
            <a:r>
              <a:rPr lang="en-US" dirty="0">
                <a:cs typeface="Times New Roman" panose="02020603050405020304" pitchFamily="18" charset="0"/>
              </a:rPr>
              <a:t>M21-1, Part III.ii.4.D.2, 24 Hour Searches</a:t>
            </a:r>
          </a:p>
          <a:p>
            <a:pPr lvl="0"/>
            <a:r>
              <a:rPr lang="en-US" dirty="0">
                <a:cs typeface="Times New Roman" panose="02020603050405020304" pitchFamily="18" charset="0"/>
              </a:rPr>
              <a:t>M21-1, Part III.ii.4.D.3, Claims Folder Number Reconciliation and Cancellation </a:t>
            </a:r>
          </a:p>
          <a:p>
            <a:pPr lvl="0"/>
            <a:r>
              <a:rPr lang="en-US" dirty="0">
                <a:cs typeface="Times New Roman" panose="02020603050405020304" pitchFamily="18" charset="0"/>
              </a:rPr>
              <a:t>M21-1, Part III.ii.3.B.2, eFolder Creation</a:t>
            </a:r>
          </a:p>
          <a:p>
            <a:pPr lvl="0"/>
            <a:r>
              <a:rPr lang="en-US" dirty="0">
                <a:cs typeface="Times New Roman" panose="02020603050405020304" pitchFamily="18" charset="0"/>
              </a:rPr>
              <a:t>M21-1, Part III.ii.4.E, Consolidation of Duplicate Beneficiary Identification and Records Locator Subsystem (BIRLS) Records and Corporate Records  </a:t>
            </a:r>
          </a:p>
          <a:p>
            <a:pPr lvl="0"/>
            <a:r>
              <a:rPr lang="en-US" dirty="0">
                <a:cs typeface="Times New Roman" panose="02020603050405020304" pitchFamily="18" charset="0"/>
              </a:rPr>
              <a:t>Share User’s Guide</a:t>
            </a:r>
          </a:p>
          <a:p>
            <a:endParaRPr lang="en-US" dirty="0"/>
          </a:p>
        </p:txBody>
      </p:sp>
      <p:sp>
        <p:nvSpPr>
          <p:cNvPr id="502786" name="Rectangle 2"/>
          <p:cNvSpPr>
            <a:spLocks noGrp="1" noChangeArrowheads="1"/>
          </p:cNvSpPr>
          <p:nvPr>
            <p:ph type="title"/>
            <p:custDataLst>
              <p:tags r:id="rId2"/>
            </p:custDataLst>
          </p:nvPr>
        </p:nvSpPr>
        <p:spPr>
          <a:xfrm>
            <a:off x="0" y="793629"/>
            <a:ext cx="9144000" cy="1086867"/>
          </a:xfrm>
        </p:spPr>
        <p:txBody>
          <a:bodyPr/>
          <a:lstStyle/>
          <a:p>
            <a:pPr>
              <a:defRPr/>
            </a:pPr>
            <a:r>
              <a:rPr lang="en-US" dirty="0">
                <a:cs typeface="Times New Roman" panose="02020603050405020304" pitchFamily="18" charset="0"/>
              </a:rPr>
              <a:t>References</a:t>
            </a:r>
          </a:p>
        </p:txBody>
      </p:sp>
      <p:sp>
        <p:nvSpPr>
          <p:cNvPr id="9" name="Slide Number Placeholder 8"/>
          <p:cNvSpPr>
            <a:spLocks noGrp="1"/>
          </p:cNvSpPr>
          <p:nvPr>
            <p:ph type="sldNum" sz="quarter" idx="12"/>
            <p:custDataLst>
              <p:tags r:id="rId3"/>
            </p:custDataLst>
          </p:nvPr>
        </p:nvSpPr>
        <p:spPr>
          <a:xfrm>
            <a:off x="6931152" y="6601976"/>
            <a:ext cx="2133600" cy="365125"/>
          </a:xfrm>
        </p:spPr>
        <p:txBody>
          <a:bodyPr/>
          <a:lstStyle/>
          <a:p>
            <a:pPr>
              <a:defRPr/>
            </a:pPr>
            <a:fld id="{B0040767-0933-4FCD-BA96-20C01A13209F}" type="slidenum">
              <a:rPr lang="en-US" smtClean="0"/>
              <a:pPr>
                <a:defRPr/>
              </a:pPr>
              <a:t>3</a:t>
            </a:fld>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a:defRPr/>
            </a:pPr>
            <a:r>
              <a:rPr lang="en-US" dirty="0">
                <a:cs typeface="Times New Roman" panose="02020603050405020304" pitchFamily="18" charset="0"/>
              </a:rPr>
              <a:t>Folder Filing</a:t>
            </a:r>
            <a:endParaRPr lang="en-US" dirty="0"/>
          </a:p>
        </p:txBody>
      </p:sp>
      <p:sp>
        <p:nvSpPr>
          <p:cNvPr id="6148" name="Rectangle 3"/>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marL="0" indent="0">
              <a:buNone/>
            </a:pPr>
            <a:r>
              <a:rPr lang="en-US" b="1" dirty="0">
                <a:latin typeface="+mj-lt"/>
                <a:cs typeface="Times New Roman" panose="02020603050405020304" pitchFamily="18" charset="0"/>
              </a:rPr>
              <a:t>Adhere to the policies for filing and storing Veterans' records listed below:</a:t>
            </a:r>
          </a:p>
          <a:p>
            <a:pPr lvl="0"/>
            <a:r>
              <a:rPr lang="en-US" dirty="0">
                <a:latin typeface="+mj-lt"/>
                <a:cs typeface="Times New Roman" panose="02020603050405020304" pitchFamily="18" charset="0"/>
              </a:rPr>
              <a:t>File only in designated cabinets. </a:t>
            </a:r>
          </a:p>
          <a:p>
            <a:pPr lvl="0"/>
            <a:r>
              <a:rPr lang="en-US" dirty="0">
                <a:latin typeface="+mj-lt"/>
                <a:cs typeface="Times New Roman" panose="02020603050405020304" pitchFamily="18" charset="0"/>
              </a:rPr>
              <a:t>Do not store records in desks or other unauthorized places. </a:t>
            </a:r>
          </a:p>
          <a:p>
            <a:pPr lvl="0"/>
            <a:r>
              <a:rPr lang="en-US" dirty="0">
                <a:latin typeface="+mj-lt"/>
                <a:cs typeface="Times New Roman" panose="02020603050405020304" pitchFamily="18" charset="0"/>
              </a:rPr>
              <a:t>Do not remove records from the Department of Veterans Affairs (VA) premises for any purpose unless authorized by</a:t>
            </a:r>
            <a:r>
              <a:rPr lang="en-US" dirty="0">
                <a:solidFill>
                  <a:srgbClr val="FF0000"/>
                </a:solidFill>
                <a:latin typeface="+mj-lt"/>
                <a:cs typeface="Times New Roman" panose="02020603050405020304" pitchFamily="18" charset="0"/>
              </a:rPr>
              <a:t> </a:t>
            </a:r>
            <a:r>
              <a:rPr lang="en-US" dirty="0">
                <a:latin typeface="+mj-lt"/>
                <a:cs typeface="Times New Roman" panose="02020603050405020304" pitchFamily="18" charset="0"/>
              </a:rPr>
              <a:t>Regional Office (RO) management. </a:t>
            </a:r>
          </a:p>
          <a:p>
            <a:r>
              <a:rPr lang="en-US" dirty="0">
                <a:latin typeface="+mj-lt"/>
                <a:cs typeface="Times New Roman" panose="02020603050405020304" pitchFamily="18" charset="0"/>
              </a:rPr>
              <a:t>Consider Veterans' records that are stored at a site away from the RO, as authorized by RO management, as being on VA premises and treat the records accordingly. </a:t>
            </a:r>
            <a:endParaRPr lang="en-US" dirty="0">
              <a:latin typeface="+mj-lt"/>
            </a:endParaRPr>
          </a:p>
        </p:txBody>
      </p:sp>
      <p:sp>
        <p:nvSpPr>
          <p:cNvPr id="7" name="Slide Number Placeholder 6" hidden="1"/>
          <p:cNvSpPr>
            <a:spLocks noGrp="1"/>
          </p:cNvSpPr>
          <p:nvPr>
            <p:ph type="sldNum" sz="quarter" idx="12"/>
            <p:custDataLst>
              <p:tags r:id="rId3"/>
            </p:custDataLst>
          </p:nvPr>
        </p:nvSpPr>
        <p:spPr>
          <a:xfrm>
            <a:off x="6931152" y="6601976"/>
            <a:ext cx="2133600" cy="365125"/>
          </a:xfrm>
        </p:spPr>
        <p:txBody>
          <a:bodyPr/>
          <a:lstStyle/>
          <a:p>
            <a:pPr>
              <a:defRPr/>
            </a:pPr>
            <a:fld id="{BA44DA10-E7DA-4D11-84EC-1518B97780F6}" type="slidenum">
              <a:rPr lang="en-US" smtClean="0"/>
              <a:pPr>
                <a:defRPr/>
              </a:pPr>
              <a:t>4</a:t>
            </a:fld>
            <a:endParaRPr lang="en-US" dirty="0"/>
          </a:p>
        </p:txBody>
      </p:sp>
      <p:sp>
        <p:nvSpPr>
          <p:cNvPr id="6" name="Slide Number Placeholder 8">
            <a:extLst>
              <a:ext uri="{FF2B5EF4-FFF2-40B4-BE49-F238E27FC236}">
                <a16:creationId xmlns:a16="http://schemas.microsoft.com/office/drawing/2014/main" id="{93EB0D81-76C7-41A0-884D-E344284BCA83}"/>
              </a:ext>
            </a:extLst>
          </p:cNvPr>
          <p:cNvSpPr txBox="1">
            <a:spLocks/>
          </p:cNvSpPr>
          <p:nvPr>
            <p:custDataLst>
              <p:tags r:id="rId4"/>
            </p:custDataLst>
          </p:nvPr>
        </p:nvSpPr>
        <p:spPr>
          <a:xfrm>
            <a:off x="6934200" y="6601968"/>
            <a:ext cx="2133600" cy="365125"/>
          </a:xfrm>
          <a:prstGeom prst="rect">
            <a:avLst/>
          </a:prstGeom>
        </p:spPr>
        <p:txBody>
          <a:bodyPr tIns="0"/>
          <a:lstStyle>
            <a:defPPr>
              <a:defRPr lang="en-US"/>
            </a:defPPr>
            <a:lvl1pPr marL="0" algn="r" defTabSz="914400" rtl="0" eaLnBrk="1" latinLnBrk="0" hangingPunct="1">
              <a:spcAft>
                <a:spcPts val="600"/>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040767-0933-4FCD-BA96-20C01A13209F}" type="slidenum">
              <a:rPr lang="en-US" smtClean="0"/>
              <a:pPr>
                <a:defRPr/>
              </a:pPr>
              <a:t>4</a:t>
            </a:fld>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a:defRPr/>
            </a:pPr>
            <a:r>
              <a:rPr lang="en-US" dirty="0">
                <a:cs typeface="Times New Roman" panose="02020603050405020304" pitchFamily="18" charset="0"/>
              </a:rPr>
              <a:t>General Search Procedures</a:t>
            </a:r>
            <a:endParaRPr lang="en-US" dirty="0"/>
          </a:p>
        </p:txBody>
      </p:sp>
      <p:sp>
        <p:nvSpPr>
          <p:cNvPr id="6148" name="Rectangle 3"/>
          <p:cNvSpPr>
            <a:spLocks noGrp="1" noChangeArrowheads="1"/>
          </p:cNvSpPr>
          <p:nvPr>
            <p:ph idx="1"/>
            <p:custDataLst>
              <p:tags r:id="rId2"/>
            </p:custDataLst>
          </p:nvPr>
        </p:nvSpPr>
        <p:spPr>
          <a:xfrm>
            <a:off x="457200" y="2057400"/>
            <a:ext cx="8229600" cy="3916363"/>
          </a:xfrm>
          <a:prstGeom prst="rect">
            <a:avLst/>
          </a:prstGeom>
        </p:spPr>
        <p:txBody>
          <a:bodyPr/>
          <a:lstStyle/>
          <a:p>
            <a:pPr marL="0" indent="0">
              <a:buNone/>
            </a:pPr>
            <a:r>
              <a:rPr lang="en-US" b="1" dirty="0">
                <a:latin typeface="+mj-lt"/>
                <a:cs typeface="Times New Roman" panose="02020603050405020304" pitchFamily="18" charset="0"/>
              </a:rPr>
              <a:t>Search protocol:</a:t>
            </a:r>
          </a:p>
          <a:p>
            <a:r>
              <a:rPr lang="en-US" altLang="en-US" dirty="0">
                <a:latin typeface="+mj-lt"/>
                <a:cs typeface="Times New Roman" panose="02020603050405020304" pitchFamily="18" charset="0"/>
              </a:rPr>
              <a:t>Conduct a name search </a:t>
            </a:r>
          </a:p>
          <a:p>
            <a:r>
              <a:rPr lang="en-US" altLang="en-US" dirty="0">
                <a:latin typeface="+mj-lt"/>
                <a:cs typeface="Times New Roman" panose="02020603050405020304" pitchFamily="18" charset="0"/>
              </a:rPr>
              <a:t>Add the file number to the search list</a:t>
            </a:r>
          </a:p>
          <a:p>
            <a:r>
              <a:rPr lang="en-US" altLang="en-US" dirty="0">
                <a:latin typeface="+mj-lt"/>
                <a:cs typeface="Times New Roman" panose="02020603050405020304" pitchFamily="18" charset="0"/>
              </a:rPr>
              <a:t>Check the pending files </a:t>
            </a:r>
          </a:p>
          <a:p>
            <a:r>
              <a:rPr lang="en-US" altLang="en-US" dirty="0">
                <a:latin typeface="+mj-lt"/>
                <a:cs typeface="Times New Roman" panose="02020603050405020304" pitchFamily="18" charset="0"/>
              </a:rPr>
              <a:t>Check the records of recent payment history via the Treasury Inquiry (TINQ) </a:t>
            </a:r>
          </a:p>
          <a:p>
            <a:pPr marL="0" indent="0">
              <a:buNone/>
            </a:pPr>
            <a:endParaRPr lang="en-US" altLang="en-US" dirty="0">
              <a:latin typeface="+mj-lt"/>
              <a:cs typeface="Times New Roman" panose="02020603050405020304" pitchFamily="18" charset="0"/>
            </a:endParaRPr>
          </a:p>
          <a:p>
            <a:pPr marL="0" indent="0">
              <a:buNone/>
            </a:pPr>
            <a:r>
              <a:rPr lang="en-US" altLang="en-US" b="1" i="1" dirty="0">
                <a:latin typeface="+mj-lt"/>
                <a:cs typeface="Times New Roman" panose="02020603050405020304" pitchFamily="18" charset="0"/>
              </a:rPr>
              <a:t>If you cannot locate the folder, consider the folder lost.</a:t>
            </a:r>
          </a:p>
          <a:p>
            <a:pPr marL="0" indent="0">
              <a:buClr>
                <a:srgbClr val="1D3275"/>
              </a:buClr>
              <a:buNone/>
            </a:pPr>
            <a:endParaRPr lang="en-US" b="1" dirty="0">
              <a:latin typeface="Arial" pitchFamily="34" charset="0"/>
              <a:cs typeface="Arial" pitchFamily="34" charset="0"/>
            </a:endParaRPr>
          </a:p>
          <a:p>
            <a:pPr>
              <a:buClr>
                <a:srgbClr val="1D3275"/>
              </a:buClr>
              <a:buFont typeface="Wingdings" pitchFamily="2" charset="2"/>
              <a:buNone/>
            </a:pPr>
            <a:endParaRPr lang="en-US" dirty="0">
              <a:latin typeface="Arial" pitchFamily="34" charset="0"/>
            </a:endParaRPr>
          </a:p>
        </p:txBody>
      </p:sp>
      <p:sp>
        <p:nvSpPr>
          <p:cNvPr id="7" name="Slide Number Placeholder 6" hidden="1"/>
          <p:cNvSpPr>
            <a:spLocks noGrp="1"/>
          </p:cNvSpPr>
          <p:nvPr>
            <p:ph type="sldNum" sz="quarter" idx="12"/>
            <p:custDataLst>
              <p:tags r:id="rId3"/>
            </p:custDataLst>
          </p:nvPr>
        </p:nvSpPr>
        <p:spPr>
          <a:xfrm>
            <a:off x="6931152" y="6601976"/>
            <a:ext cx="2133600" cy="365125"/>
          </a:xfrm>
        </p:spPr>
        <p:txBody>
          <a:bodyPr/>
          <a:lstStyle/>
          <a:p>
            <a:pPr>
              <a:defRPr/>
            </a:pPr>
            <a:fld id="{BA44DA10-E7DA-4D11-84EC-1518B97780F6}" type="slidenum">
              <a:rPr lang="en-US" smtClean="0"/>
              <a:pPr>
                <a:defRPr/>
              </a:pPr>
              <a:t>5</a:t>
            </a:fld>
            <a:endParaRPr lang="en-US" dirty="0"/>
          </a:p>
        </p:txBody>
      </p:sp>
      <p:sp>
        <p:nvSpPr>
          <p:cNvPr id="6" name="Slide Number Placeholder 8">
            <a:extLst>
              <a:ext uri="{FF2B5EF4-FFF2-40B4-BE49-F238E27FC236}">
                <a16:creationId xmlns:a16="http://schemas.microsoft.com/office/drawing/2014/main" id="{E5213587-5BB4-431D-945C-47BB29FE1A4E}"/>
              </a:ext>
            </a:extLst>
          </p:cNvPr>
          <p:cNvSpPr txBox="1">
            <a:spLocks/>
          </p:cNvSpPr>
          <p:nvPr>
            <p:custDataLst>
              <p:tags r:id="rId4"/>
            </p:custDataLst>
          </p:nvPr>
        </p:nvSpPr>
        <p:spPr>
          <a:xfrm>
            <a:off x="6934200" y="6601968"/>
            <a:ext cx="2133600" cy="365125"/>
          </a:xfrm>
          <a:prstGeom prst="rect">
            <a:avLst/>
          </a:prstGeom>
        </p:spPr>
        <p:txBody>
          <a:bodyPr tIns="0"/>
          <a:lstStyle>
            <a:defPPr>
              <a:defRPr lang="en-US"/>
            </a:defPPr>
            <a:lvl1pPr marL="0" algn="r" defTabSz="914400" rtl="0" eaLnBrk="1" latinLnBrk="0" hangingPunct="1">
              <a:spcAft>
                <a:spcPts val="600"/>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040767-0933-4FCD-BA96-20C01A13209F}" type="slidenum">
              <a:rPr lang="en-US" smtClean="0"/>
              <a:pPr>
                <a:defRPr/>
              </a:pPr>
              <a:t>5</a:t>
            </a:fld>
            <a:endParaRPr lang="en-US" dirty="0"/>
          </a:p>
        </p:txBody>
      </p:sp>
    </p:spTree>
    <p:extLst>
      <p:ext uri="{BB962C8B-B14F-4D97-AF65-F5344CB8AC3E}">
        <p14:creationId xmlns:p14="http://schemas.microsoft.com/office/powerpoint/2010/main" val="42744266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dirty="0">
                <a:cs typeface="Times New Roman" panose="02020603050405020304" pitchFamily="18" charset="0"/>
              </a:rPr>
              <a:t>Missing Folder</a:t>
            </a:r>
            <a:endParaRPr lang="en-US" dirty="0"/>
          </a:p>
        </p:txBody>
      </p:sp>
      <p:sp>
        <p:nvSpPr>
          <p:cNvPr id="6148" name="Rectangle 3"/>
          <p:cNvSpPr>
            <a:spLocks noGrp="1" noChangeArrowheads="1"/>
          </p:cNvSpPr>
          <p:nvPr>
            <p:ph idx="1"/>
            <p:custDataLst>
              <p:tags r:id="rId2"/>
            </p:custDataLst>
          </p:nvPr>
        </p:nvSpPr>
        <p:spPr>
          <a:xfrm>
            <a:off x="457200" y="2057400"/>
            <a:ext cx="8229600" cy="3916363"/>
          </a:xfrm>
          <a:prstGeom prst="rect">
            <a:avLst/>
          </a:prstGeom>
        </p:spPr>
        <p:txBody>
          <a:bodyPr/>
          <a:lstStyle/>
          <a:p>
            <a:pPr eaLnBrk="1" hangingPunct="1">
              <a:spcBef>
                <a:spcPct val="50000"/>
              </a:spcBef>
              <a:buFontTx/>
              <a:buNone/>
            </a:pPr>
            <a:r>
              <a:rPr lang="en-US" altLang="en-US" b="1" dirty="0">
                <a:latin typeface="+mj-lt"/>
                <a:cs typeface="Times New Roman" panose="02020603050405020304" pitchFamily="18" charset="0"/>
              </a:rPr>
              <a:t>Request the Records Management Center (RMC) conduct a "missing folder search." </a:t>
            </a:r>
          </a:p>
          <a:p>
            <a:pPr eaLnBrk="1" hangingPunct="1"/>
            <a:r>
              <a:rPr lang="en-US" altLang="en-US" dirty="0">
                <a:latin typeface="+mj-lt"/>
                <a:cs typeface="Times New Roman" panose="02020603050405020304" pitchFamily="18" charset="0"/>
              </a:rPr>
              <a:t>Request a physical check for the folder in the file bank </a:t>
            </a:r>
          </a:p>
          <a:p>
            <a:pPr eaLnBrk="1" hangingPunct="1"/>
            <a:r>
              <a:rPr lang="en-US" altLang="en-US" dirty="0">
                <a:latin typeface="+mj-lt"/>
                <a:cs typeface="Times New Roman" panose="02020603050405020304" pitchFamily="18" charset="0"/>
              </a:rPr>
              <a:t>If you receive negative replies from all locations, rebuild the claims folder or deceased Veteran's claims folder</a:t>
            </a:r>
            <a:endParaRPr lang="en-US" dirty="0">
              <a:latin typeface="+mj-lt"/>
              <a:cs typeface="Times New Roman" panose="02020603050405020304" pitchFamily="18" charset="0"/>
            </a:endParaRPr>
          </a:p>
        </p:txBody>
      </p:sp>
      <p:sp>
        <p:nvSpPr>
          <p:cNvPr id="7" name="Slide Number Placeholder 6" hidden="1"/>
          <p:cNvSpPr>
            <a:spLocks noGrp="1"/>
          </p:cNvSpPr>
          <p:nvPr>
            <p:ph type="sldNum" sz="quarter" idx="12"/>
            <p:custDataLst>
              <p:tags r:id="rId3"/>
            </p:custDataLst>
          </p:nvPr>
        </p:nvSpPr>
        <p:spPr>
          <a:xfrm>
            <a:off x="6931152" y="6601976"/>
            <a:ext cx="2133600" cy="365125"/>
          </a:xfrm>
        </p:spPr>
        <p:txBody>
          <a:bodyPr/>
          <a:lstStyle/>
          <a:p>
            <a:pPr>
              <a:defRPr/>
            </a:pPr>
            <a:fld id="{BA44DA10-E7DA-4D11-84EC-1518B97780F6}" type="slidenum">
              <a:rPr lang="en-US" smtClean="0"/>
              <a:pPr>
                <a:defRPr/>
              </a:pPr>
              <a:t>6</a:t>
            </a:fld>
            <a:endParaRPr lang="en-US" dirty="0"/>
          </a:p>
        </p:txBody>
      </p:sp>
      <p:sp>
        <p:nvSpPr>
          <p:cNvPr id="6" name="Slide Number Placeholder 8">
            <a:extLst>
              <a:ext uri="{FF2B5EF4-FFF2-40B4-BE49-F238E27FC236}">
                <a16:creationId xmlns:a16="http://schemas.microsoft.com/office/drawing/2014/main" id="{3388E195-0E67-47CF-BE57-8D720D42FAC0}"/>
              </a:ext>
            </a:extLst>
          </p:cNvPr>
          <p:cNvSpPr txBox="1">
            <a:spLocks/>
          </p:cNvSpPr>
          <p:nvPr>
            <p:custDataLst>
              <p:tags r:id="rId4"/>
            </p:custDataLst>
          </p:nvPr>
        </p:nvSpPr>
        <p:spPr>
          <a:xfrm>
            <a:off x="6934200" y="6601968"/>
            <a:ext cx="2133600" cy="365125"/>
          </a:xfrm>
          <a:prstGeom prst="rect">
            <a:avLst/>
          </a:prstGeom>
        </p:spPr>
        <p:txBody>
          <a:bodyPr tIns="0"/>
          <a:lstStyle>
            <a:defPPr>
              <a:defRPr lang="en-US"/>
            </a:defPPr>
            <a:lvl1pPr marL="0" algn="r" defTabSz="914400" rtl="0" eaLnBrk="1" latinLnBrk="0" hangingPunct="1">
              <a:spcAft>
                <a:spcPts val="600"/>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040767-0933-4FCD-BA96-20C01A13209F}" type="slidenum">
              <a:rPr lang="en-US" smtClean="0"/>
              <a:pPr>
                <a:defRPr/>
              </a:pPr>
              <a:t>6</a:t>
            </a:fld>
            <a:endParaRPr lang="en-US" dirty="0"/>
          </a:p>
        </p:txBody>
      </p:sp>
    </p:spTree>
    <p:extLst>
      <p:ext uri="{BB962C8B-B14F-4D97-AF65-F5344CB8AC3E}">
        <p14:creationId xmlns:p14="http://schemas.microsoft.com/office/powerpoint/2010/main" val="197310443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a:defRPr/>
            </a:pPr>
            <a:r>
              <a:rPr lang="en-US" dirty="0">
                <a:cs typeface="Times New Roman" panose="02020603050405020304" pitchFamily="18" charset="0"/>
              </a:rPr>
              <a:t>Missing Folder</a:t>
            </a:r>
            <a:endParaRPr lang="en-US" dirty="0"/>
          </a:p>
        </p:txBody>
      </p:sp>
      <p:sp>
        <p:nvSpPr>
          <p:cNvPr id="6148" name="Rectangle 3"/>
          <p:cNvSpPr>
            <a:spLocks noGrp="1" noChangeArrowheads="1"/>
          </p:cNvSpPr>
          <p:nvPr>
            <p:ph idx="1"/>
            <p:custDataLst>
              <p:tags r:id="rId2"/>
            </p:custDataLst>
          </p:nvPr>
        </p:nvSpPr>
        <p:spPr>
          <a:xfrm>
            <a:off x="457200" y="2057400"/>
            <a:ext cx="8229600" cy="3916363"/>
          </a:xfrm>
          <a:prstGeom prst="rect">
            <a:avLst/>
          </a:prstGeom>
        </p:spPr>
        <p:txBody>
          <a:bodyPr/>
          <a:lstStyle/>
          <a:p>
            <a:pPr eaLnBrk="1" hangingPunct="1">
              <a:spcBef>
                <a:spcPct val="50000"/>
              </a:spcBef>
              <a:buFontTx/>
              <a:buNone/>
            </a:pPr>
            <a:r>
              <a:rPr lang="en-US" altLang="en-US" dirty="0">
                <a:latin typeface="+mj-lt"/>
                <a:cs typeface="Times New Roman" panose="02020603050405020304" pitchFamily="18" charset="0"/>
              </a:rPr>
              <a:t>Request the Records Management Center (RMC) conduct</a:t>
            </a:r>
          </a:p>
          <a:p>
            <a:pPr eaLnBrk="1" hangingPunct="1">
              <a:spcBef>
                <a:spcPct val="50000"/>
              </a:spcBef>
              <a:buFontTx/>
              <a:buNone/>
            </a:pPr>
            <a:r>
              <a:rPr lang="en-US" altLang="en-US" dirty="0">
                <a:latin typeface="+mj-lt"/>
                <a:cs typeface="Times New Roman" panose="02020603050405020304" pitchFamily="18" charset="0"/>
              </a:rPr>
              <a:t>a "missing folder search." </a:t>
            </a:r>
          </a:p>
          <a:p>
            <a:pPr eaLnBrk="1" hangingPunct="1"/>
            <a:r>
              <a:rPr lang="en-US" altLang="en-US" dirty="0">
                <a:latin typeface="+mj-lt"/>
                <a:cs typeface="Times New Roman" panose="02020603050405020304" pitchFamily="18" charset="0"/>
              </a:rPr>
              <a:t>Request a physical check for the folder in the file bank </a:t>
            </a:r>
          </a:p>
          <a:p>
            <a:pPr eaLnBrk="1" hangingPunct="1"/>
            <a:r>
              <a:rPr lang="en-US" altLang="en-US" dirty="0">
                <a:latin typeface="+mj-lt"/>
                <a:cs typeface="Times New Roman" panose="02020603050405020304" pitchFamily="18" charset="0"/>
              </a:rPr>
              <a:t>If you receive negative replies from all locations, rebuild the claims folder or deceased veteran's claims folder</a:t>
            </a:r>
            <a:endParaRPr lang="en-US" dirty="0">
              <a:latin typeface="+mj-lt"/>
              <a:cs typeface="Times New Roman" panose="02020603050405020304" pitchFamily="18" charset="0"/>
            </a:endParaRPr>
          </a:p>
        </p:txBody>
      </p:sp>
      <p:sp>
        <p:nvSpPr>
          <p:cNvPr id="7" name="Slide Number Placeholder 6" hidden="1"/>
          <p:cNvSpPr>
            <a:spLocks noGrp="1"/>
          </p:cNvSpPr>
          <p:nvPr>
            <p:ph type="sldNum" sz="quarter" idx="12"/>
            <p:custDataLst>
              <p:tags r:id="rId3"/>
            </p:custDataLst>
          </p:nvPr>
        </p:nvSpPr>
        <p:spPr>
          <a:xfrm>
            <a:off x="6931152" y="6601976"/>
            <a:ext cx="2133600" cy="365125"/>
          </a:xfrm>
        </p:spPr>
        <p:txBody>
          <a:bodyPr/>
          <a:lstStyle/>
          <a:p>
            <a:pPr>
              <a:defRPr/>
            </a:pPr>
            <a:fld id="{BA44DA10-E7DA-4D11-84EC-1518B97780F6}" type="slidenum">
              <a:rPr lang="en-US" smtClean="0"/>
              <a:pPr>
                <a:defRPr/>
              </a:pPr>
              <a:t>7</a:t>
            </a:fld>
            <a:endParaRPr lang="en-US" dirty="0"/>
          </a:p>
        </p:txBody>
      </p:sp>
      <p:sp>
        <p:nvSpPr>
          <p:cNvPr id="6" name="Slide Number Placeholder 8">
            <a:extLst>
              <a:ext uri="{FF2B5EF4-FFF2-40B4-BE49-F238E27FC236}">
                <a16:creationId xmlns:a16="http://schemas.microsoft.com/office/drawing/2014/main" id="{C7CDBD95-E4A0-48C7-AE19-F66338E347CC}"/>
              </a:ext>
            </a:extLst>
          </p:cNvPr>
          <p:cNvSpPr txBox="1">
            <a:spLocks/>
          </p:cNvSpPr>
          <p:nvPr>
            <p:custDataLst>
              <p:tags r:id="rId4"/>
            </p:custDataLst>
          </p:nvPr>
        </p:nvSpPr>
        <p:spPr>
          <a:xfrm>
            <a:off x="6934200" y="6601968"/>
            <a:ext cx="2133600" cy="365125"/>
          </a:xfrm>
          <a:prstGeom prst="rect">
            <a:avLst/>
          </a:prstGeom>
        </p:spPr>
        <p:txBody>
          <a:bodyPr tIns="0"/>
          <a:lstStyle>
            <a:defPPr>
              <a:defRPr lang="en-US"/>
            </a:defPPr>
            <a:lvl1pPr marL="0" algn="r" defTabSz="914400" rtl="0" eaLnBrk="1" latinLnBrk="0" hangingPunct="1">
              <a:spcAft>
                <a:spcPts val="600"/>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040767-0933-4FCD-BA96-20C01A13209F}" type="slidenum">
              <a:rPr lang="en-US" smtClean="0"/>
              <a:pPr>
                <a:defRPr/>
              </a:pPr>
              <a:t>7</a:t>
            </a:fld>
            <a:endParaRPr lang="en-US" dirty="0"/>
          </a:p>
        </p:txBody>
      </p:sp>
    </p:spTree>
    <p:extLst>
      <p:ext uri="{BB962C8B-B14F-4D97-AF65-F5344CB8AC3E}">
        <p14:creationId xmlns:p14="http://schemas.microsoft.com/office/powerpoint/2010/main" val="395834081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a:defRPr/>
            </a:pPr>
            <a:r>
              <a:rPr lang="en-US" dirty="0">
                <a:cs typeface="Times New Roman" panose="02020603050405020304" pitchFamily="18" charset="0"/>
              </a:rPr>
              <a:t>Missing NOD/DEA Folders</a:t>
            </a:r>
            <a:endParaRPr lang="en-US" dirty="0"/>
          </a:p>
        </p:txBody>
      </p:sp>
      <p:sp>
        <p:nvSpPr>
          <p:cNvPr id="6148" name="Rectangle 3"/>
          <p:cNvSpPr>
            <a:spLocks noGrp="1" noChangeArrowheads="1"/>
          </p:cNvSpPr>
          <p:nvPr>
            <p:ph idx="1"/>
            <p:custDataLst>
              <p:tags r:id="rId2"/>
            </p:custDataLst>
          </p:nvPr>
        </p:nvSpPr>
        <p:spPr>
          <a:xfrm>
            <a:off x="457200" y="2057400"/>
            <a:ext cx="8229600" cy="3916363"/>
          </a:xfrm>
          <a:prstGeom prst="rect">
            <a:avLst/>
          </a:prstGeom>
        </p:spPr>
        <p:txBody>
          <a:bodyPr/>
          <a:lstStyle/>
          <a:p>
            <a:pPr eaLnBrk="1" hangingPunct="1">
              <a:spcBef>
                <a:spcPct val="50000"/>
              </a:spcBef>
              <a:buFontTx/>
              <a:buNone/>
            </a:pPr>
            <a:r>
              <a:rPr lang="en-US" altLang="en-US" dirty="0">
                <a:latin typeface="+mj-lt"/>
                <a:cs typeface="Times New Roman" panose="02020603050405020304" pitchFamily="18" charset="0"/>
              </a:rPr>
              <a:t>Rebuild the folder</a:t>
            </a:r>
          </a:p>
          <a:p>
            <a:pPr eaLnBrk="1" hangingPunct="1"/>
            <a:r>
              <a:rPr lang="en-US" altLang="en-US" dirty="0">
                <a:latin typeface="+mj-lt"/>
                <a:cs typeface="Times New Roman" panose="02020603050405020304" pitchFamily="18" charset="0"/>
              </a:rPr>
              <a:t>Include copies of documents from available claims, fiscal records, and education records in the DEA folder</a:t>
            </a:r>
          </a:p>
          <a:p>
            <a:pPr eaLnBrk="1" hangingPunct="1"/>
            <a:r>
              <a:rPr lang="en-US" dirty="0">
                <a:latin typeface="+mj-lt"/>
                <a:cs typeface="Times New Roman" panose="02020603050405020304" pitchFamily="18" charset="0"/>
              </a:rPr>
              <a:t>Mark the cover of the rebuilt folder with the words “Rebuilt Folder”</a:t>
            </a:r>
          </a:p>
        </p:txBody>
      </p:sp>
      <p:sp>
        <p:nvSpPr>
          <p:cNvPr id="7" name="Slide Number Placeholder 6" hidden="1"/>
          <p:cNvSpPr>
            <a:spLocks noGrp="1"/>
          </p:cNvSpPr>
          <p:nvPr>
            <p:ph type="sldNum" sz="quarter" idx="12"/>
            <p:custDataLst>
              <p:tags r:id="rId3"/>
            </p:custDataLst>
          </p:nvPr>
        </p:nvSpPr>
        <p:spPr>
          <a:xfrm>
            <a:off x="6931152" y="6601976"/>
            <a:ext cx="2133600" cy="365125"/>
          </a:xfrm>
        </p:spPr>
        <p:txBody>
          <a:bodyPr/>
          <a:lstStyle/>
          <a:p>
            <a:pPr>
              <a:defRPr/>
            </a:pPr>
            <a:fld id="{BA44DA10-E7DA-4D11-84EC-1518B97780F6}" type="slidenum">
              <a:rPr lang="en-US" smtClean="0"/>
              <a:pPr>
                <a:defRPr/>
              </a:pPr>
              <a:t>8</a:t>
            </a:fld>
            <a:endParaRPr lang="en-US" dirty="0"/>
          </a:p>
        </p:txBody>
      </p:sp>
      <p:sp>
        <p:nvSpPr>
          <p:cNvPr id="6" name="Slide Number Placeholder 8">
            <a:extLst>
              <a:ext uri="{FF2B5EF4-FFF2-40B4-BE49-F238E27FC236}">
                <a16:creationId xmlns:a16="http://schemas.microsoft.com/office/drawing/2014/main" id="{A470E02A-AA5B-4B59-9A8D-35D8D454EADF}"/>
              </a:ext>
            </a:extLst>
          </p:cNvPr>
          <p:cNvSpPr txBox="1">
            <a:spLocks/>
          </p:cNvSpPr>
          <p:nvPr>
            <p:custDataLst>
              <p:tags r:id="rId4"/>
            </p:custDataLst>
          </p:nvPr>
        </p:nvSpPr>
        <p:spPr>
          <a:xfrm>
            <a:off x="6934200" y="6601968"/>
            <a:ext cx="2133600" cy="365125"/>
          </a:xfrm>
          <a:prstGeom prst="rect">
            <a:avLst/>
          </a:prstGeom>
        </p:spPr>
        <p:txBody>
          <a:bodyPr tIns="0"/>
          <a:lstStyle>
            <a:defPPr>
              <a:defRPr lang="en-US"/>
            </a:defPPr>
            <a:lvl1pPr marL="0" algn="r" defTabSz="914400" rtl="0" eaLnBrk="1" latinLnBrk="0" hangingPunct="1">
              <a:spcAft>
                <a:spcPts val="600"/>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040767-0933-4FCD-BA96-20C01A13209F}" type="slidenum">
              <a:rPr lang="en-US" smtClean="0"/>
              <a:pPr>
                <a:defRPr/>
              </a:pPr>
              <a:t>8</a:t>
            </a:fld>
            <a:endParaRPr lang="en-US" dirty="0"/>
          </a:p>
        </p:txBody>
      </p:sp>
    </p:spTree>
    <p:extLst>
      <p:ext uri="{BB962C8B-B14F-4D97-AF65-F5344CB8AC3E}">
        <p14:creationId xmlns:p14="http://schemas.microsoft.com/office/powerpoint/2010/main" val="101859759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a:defRPr/>
            </a:pPr>
            <a:r>
              <a:rPr lang="en-US" dirty="0">
                <a:cs typeface="Times New Roman" panose="02020603050405020304" pitchFamily="18" charset="0"/>
              </a:rPr>
              <a:t>Located Folders</a:t>
            </a:r>
            <a:endParaRPr lang="en-US" dirty="0"/>
          </a:p>
        </p:txBody>
      </p:sp>
      <p:sp>
        <p:nvSpPr>
          <p:cNvPr id="6148" name="Rectangle 3"/>
          <p:cNvSpPr>
            <a:spLocks noGrp="1" noChangeArrowheads="1"/>
          </p:cNvSpPr>
          <p:nvPr>
            <p:ph idx="1"/>
            <p:custDataLst>
              <p:tags r:id="rId2"/>
            </p:custDataLst>
          </p:nvPr>
        </p:nvSpPr>
        <p:spPr>
          <a:xfrm>
            <a:off x="457200" y="2057400"/>
            <a:ext cx="8229600" cy="3916363"/>
          </a:xfrm>
          <a:prstGeom prst="rect">
            <a:avLst/>
          </a:prstGeom>
        </p:spPr>
        <p:txBody>
          <a:bodyPr/>
          <a:lstStyle/>
          <a:p>
            <a:pPr eaLnBrk="1" hangingPunct="1">
              <a:spcBef>
                <a:spcPct val="50000"/>
              </a:spcBef>
              <a:buFontTx/>
              <a:buNone/>
            </a:pPr>
            <a:r>
              <a:rPr lang="en-US" altLang="en-US" dirty="0">
                <a:latin typeface="+mj-lt"/>
                <a:cs typeface="Times New Roman" panose="02020603050405020304" pitchFamily="18" charset="0"/>
              </a:rPr>
              <a:t>Combine the Rebuilt Folder and the Original Folder</a:t>
            </a:r>
          </a:p>
          <a:p>
            <a:pPr eaLnBrk="1" hangingPunct="1"/>
            <a:r>
              <a:rPr lang="en-US" altLang="en-US" dirty="0">
                <a:latin typeface="+mj-lt"/>
                <a:cs typeface="Times New Roman" panose="02020603050405020304" pitchFamily="18" charset="0"/>
              </a:rPr>
              <a:t>Remove the rebuilt indicator in BIRLS</a:t>
            </a:r>
          </a:p>
          <a:p>
            <a:pPr eaLnBrk="1" hangingPunct="1"/>
            <a:r>
              <a:rPr lang="en-US" altLang="en-US" dirty="0">
                <a:latin typeface="+mj-lt"/>
                <a:cs typeface="Times New Roman" panose="02020603050405020304" pitchFamily="18" charset="0"/>
              </a:rPr>
              <a:t>Remove the rebuilt folder Corporate flash</a:t>
            </a:r>
          </a:p>
          <a:p>
            <a:pPr eaLnBrk="1" hangingPunct="1"/>
            <a:r>
              <a:rPr lang="en-US" altLang="en-US" dirty="0">
                <a:latin typeface="+mj-lt"/>
                <a:cs typeface="Times New Roman" panose="02020603050405020304" pitchFamily="18" charset="0"/>
              </a:rPr>
              <a:t>Forward to controlling operational element for review (paper file)</a:t>
            </a:r>
          </a:p>
          <a:p>
            <a:pPr eaLnBrk="1" hangingPunct="1"/>
            <a:r>
              <a:rPr lang="en-US" dirty="0">
                <a:latin typeface="+mj-lt"/>
                <a:cs typeface="Times New Roman" panose="02020603050405020304" pitchFamily="18" charset="0"/>
              </a:rPr>
              <a:t>Inform RMC, so that the missing file</a:t>
            </a:r>
          </a:p>
          <a:p>
            <a:pPr indent="0" eaLnBrk="1" hangingPunct="1">
              <a:buNone/>
            </a:pPr>
            <a:r>
              <a:rPr lang="en-US" dirty="0">
                <a:latin typeface="+mj-lt"/>
                <a:cs typeface="Times New Roman" panose="02020603050405020304" pitchFamily="18" charset="0"/>
              </a:rPr>
              <a:t>charge card can be removed (paper </a:t>
            </a:r>
          </a:p>
          <a:p>
            <a:pPr indent="0" eaLnBrk="1" hangingPunct="1">
              <a:buNone/>
            </a:pPr>
            <a:r>
              <a:rPr lang="en-US" dirty="0">
                <a:latin typeface="+mj-lt"/>
                <a:cs typeface="Times New Roman" panose="02020603050405020304" pitchFamily="18" charset="0"/>
              </a:rPr>
              <a:t>file)</a:t>
            </a:r>
          </a:p>
          <a:p>
            <a:pPr eaLnBrk="1" hangingPunct="1">
              <a:spcBef>
                <a:spcPct val="50000"/>
              </a:spcBef>
            </a:pPr>
            <a:endParaRPr lang="en-US" dirty="0">
              <a:latin typeface="Times New Roman" panose="02020603050405020304" pitchFamily="18" charset="0"/>
              <a:cs typeface="Times New Roman" panose="02020603050405020304" pitchFamily="18" charset="0"/>
            </a:endParaRPr>
          </a:p>
        </p:txBody>
      </p:sp>
      <p:sp>
        <p:nvSpPr>
          <p:cNvPr id="7" name="Slide Number Placeholder 6" hidden="1"/>
          <p:cNvSpPr>
            <a:spLocks noGrp="1"/>
          </p:cNvSpPr>
          <p:nvPr>
            <p:ph type="sldNum" sz="quarter" idx="12"/>
            <p:custDataLst>
              <p:tags r:id="rId3"/>
            </p:custDataLst>
          </p:nvPr>
        </p:nvSpPr>
        <p:spPr>
          <a:xfrm>
            <a:off x="6931152" y="6601976"/>
            <a:ext cx="2133600" cy="365125"/>
          </a:xfrm>
        </p:spPr>
        <p:txBody>
          <a:bodyPr/>
          <a:lstStyle/>
          <a:p>
            <a:pPr>
              <a:defRPr/>
            </a:pPr>
            <a:fld id="{BA44DA10-E7DA-4D11-84EC-1518B97780F6}" type="slidenum">
              <a:rPr lang="en-US" smtClean="0"/>
              <a:pPr>
                <a:defRPr/>
              </a:pPr>
              <a:t>9</a:t>
            </a:fld>
            <a:endParaRPr lang="en-US" dirty="0"/>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248400" y="44958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8">
            <a:extLst>
              <a:ext uri="{FF2B5EF4-FFF2-40B4-BE49-F238E27FC236}">
                <a16:creationId xmlns:a16="http://schemas.microsoft.com/office/drawing/2014/main" id="{2541347B-BC32-40FD-95EC-CAFF4F81C7E5}"/>
              </a:ext>
            </a:extLst>
          </p:cNvPr>
          <p:cNvSpPr txBox="1">
            <a:spLocks/>
          </p:cNvSpPr>
          <p:nvPr>
            <p:custDataLst>
              <p:tags r:id="rId4"/>
            </p:custDataLst>
          </p:nvPr>
        </p:nvSpPr>
        <p:spPr>
          <a:xfrm>
            <a:off x="6934200" y="6601968"/>
            <a:ext cx="2133600" cy="365125"/>
          </a:xfrm>
          <a:prstGeom prst="rect">
            <a:avLst/>
          </a:prstGeom>
        </p:spPr>
        <p:txBody>
          <a:bodyPr tIns="0"/>
          <a:lstStyle>
            <a:defPPr>
              <a:defRPr lang="en-US"/>
            </a:defPPr>
            <a:lvl1pPr marL="0" algn="r" defTabSz="914400" rtl="0" eaLnBrk="1" latinLnBrk="0" hangingPunct="1">
              <a:spcAft>
                <a:spcPts val="600"/>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040767-0933-4FCD-BA96-20C01A13209F}" type="slidenum">
              <a:rPr lang="en-US" smtClean="0"/>
              <a:pPr>
                <a:defRPr/>
              </a:pPr>
              <a:t>9</a:t>
            </a:fld>
            <a:endParaRPr lang="en-US" dirty="0"/>
          </a:p>
        </p:txBody>
      </p:sp>
    </p:spTree>
    <p:extLst>
      <p:ext uri="{BB962C8B-B14F-4D97-AF65-F5344CB8AC3E}">
        <p14:creationId xmlns:p14="http://schemas.microsoft.com/office/powerpoint/2010/main" val="12790742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0&quot;/&gt;&lt;lineCharCount val=&quot;33&quot;/&gt;&lt;lineCharCount val=&quot;13&quot;/&gt;&lt;/TableIndex&gt;&lt;/ShapeTextInfo&gt;"/>
  <p:tag name="PRESENTER_DUMMYTAG" val="&lt;DummyForForceWrite&gt;&lt;/DummyForForceWrite&gt;"/>
  <p:tag name="HTML_SHAPEINFO" val="&lt;ThreeDShapeInfo&gt;&lt;uuid val=&quot;{F4DAC560-C247-4B7D-BFA9-0427EBD7CA2E}&quot;/&gt;&lt;isInvalidForFieldText val=&quot;0&quot;/&gt;&lt;Image&gt;&lt;filename val=&quot;C:\Users\User\AppData\Local\Temp\CP50168340015Session\CPTrustFolder50168340015\PPTImport501649008203\data\asimages\{F4DAC560-C247-4B7D-BFA9-0427EBD7CA2E}_1.png&quot;/&gt;&lt;left val=&quot;71&quot;/&gt;&lt;top val=&quot;288&quot;/&gt;&lt;width val=&quot;817&quot;/&gt;&lt;height val=&quot;169&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8&quot;/&gt;&lt;/TableIndex&gt;&lt;/ShapeTextInfo&gt;"/>
  <p:tag name="PRESENTER_DUMMYTAG" val="&lt;DummyForForceWrite&gt;&lt;/DummyForForceWrite&gt;"/>
  <p:tag name="HTML_SHAPEINFO" val="&lt;ThreeDShapeInfo&gt;&lt;uuid val=&quot;{45CE33B8-AE2C-4C0F-A3AE-8D2C120779AD}&quot;/&gt;&lt;isInvalidForFieldText val=&quot;0&quot;/&gt;&lt;Image&gt;&lt;filename val=&quot;C:\Users\User\AppData\Local\Temp\CP50168340015Session\CPTrustFolder50168340015\PPTImport501649008203\data\asimages\{45CE33B8-AE2C-4C0F-A3AE-8D2C120779AD}_1.png&quot;/&gt;&lt;left val=&quot;71&quot;/&gt;&lt;top val=&quot;484&quot;/&gt;&lt;width val=&quot;249&quot;/&gt;&lt;height val=&quot;99&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PRESENTER_DUMMYTAG" val="&lt;DummyForForceWrite&gt;&lt;/DummyForForceWrite&gt;"/>
  <p:tag name="HTML_SHAPEINFO" val="&lt;ThreeDShapeInfo&gt;&lt;uuid val=&quot;{D0C289DA-9B05-45BC-BA7E-C474FC56CE7E}&quot;/&gt;&lt;isInvalidForFieldText val=&quot;0&quot;/&gt;&lt;Image&gt;&lt;filename val=&quot;C:\Users\User\AppData\Local\Temp\CP50168340015Session\CPTrustFolder50168340015\PPTImport501649008203\data\asimages\{D0C289DA-9B05-45BC-BA7E-C474FC56CE7E}_1.png&quot;/&gt;&lt;left val=&quot;639&quot;/&gt;&lt;top val=&quot;491&quot;/&gt;&lt;width val=&quot;249&quot;/&gt;&lt;height val=&quot;9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B90CDA9D-690D-49E2-AE76-90FEF291AF87}&quot;/&gt;&lt;isInvalidForFieldText val=&quot;0&quot;/&gt;&lt;Image&gt;&lt;filename val=&quot;C:\Users\User\AppData\Local\Temp\CP50168340015Session\CPTrustFolder50168340015\PPTImport501649008203\data\asimages\{B90CDA9D-690D-49E2-AE76-90FEF291AF87}_2.png&quot;/&gt;&lt;left val=&quot;0&quot;/&gt;&lt;top val=&quot;76&quot;/&gt;&lt;width val=&quot;961&quot;/&gt;&lt;height val=&quot;12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4&quot;/&gt;&lt;lineCharCount val=&quot;53&quot;/&gt;&lt;lineCharCount val=&quot;71&quot;/&gt;&lt;lineCharCount val=&quot;32&quot;/&gt;&lt;lineCharCount val=&quot;55&quot;/&gt;&lt;lineCharCount val=&quot;50&quot;/&gt;&lt;lineCharCount val=&quot;69&quot;/&gt;&lt;lineCharCount val=&quot;6&quot;/&gt;&lt;/TableIndex&gt;&lt;/ShapeTextInfo&gt;"/>
  <p:tag name="HTML_SHAPEINFO" val="&lt;ThreeDShapeInfo&gt;&lt;uuid val=&quot;{E1213B84-639F-4A6A-9BA3-BA78ECE60CC6}&quot;/&gt;&lt;isInvalidForFieldText val=&quot;0&quot;/&gt;&lt;Image&gt;&lt;filename val=&quot;C:\Users\User\AppData\Local\Temp\CP50168340015Session\CPTrustFolder50168340015\PPTImport501649008203\data\asimages\{E1213B84-639F-4A6A-9BA3-BA78ECE60CC6}_2.png&quot;/&gt;&lt;left val=&quot;42&quot;/&gt;&lt;top val=&quot;212&quot;/&gt;&lt;width val=&quot;876&quot;/&gt;&lt;height val=&quot;41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0E1483B-9F4B-4F38-8DC7-2E43105CB95E}&quot;/&gt;&lt;isInvalidForFieldText val=&quot;0&quot;/&gt;&lt;Image&gt;&lt;filename val=&quot;C:\Users\User\AppData\Local\Temp\CP50168340015Session\CPTrustFolder50168340015\PPTImport501649008203\data\asimages\{00E1483B-9F4B-4F38-8DC7-2E43105CB95E}_2.png&quot;/&gt;&lt;left val=&quot;0&quot;/&gt;&lt;top val=&quot;0&quot;/&gt;&lt;width val=&quot;1&quot;/&gt;&lt;height val=&quot;1&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95526FA-1BCC-4BFD-A4AD-A61F2ED2C7B2}&quot;/&gt;&lt;isInvalidForFieldText val=&quot;0&quot;/&gt;&lt;Image&gt;&lt;filename val=&quot;C:\Users\User\AppData\Local\Temp\CP50168340015Session\CPTrustFolder50168340015\PPTImport501649008203\data\asimages\{A95526FA-1BCC-4BFD-A4AD-A61F2ED2C7B2}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9&quot;/&gt;&lt;lineCharCount val=&quot;43&quot;/&gt;&lt;lineCharCount val=&quot;66&quot;/&gt;&lt;lineCharCount val=&quot;14&quot;/&gt;&lt;lineCharCount val=&quot;43&quot;/&gt;&lt;lineCharCount val=&quot;63&quot;/&gt;&lt;lineCharCount val=&quot;65&quot;/&gt;&lt;lineCharCount val=&quot;20&quot;/&gt;&lt;lineCharCount val=&quot;19&quot;/&gt;&lt;/TableIndex&gt;&lt;/ShapeTextInfo&gt;"/>
  <p:tag name="HTML_SHAPEINFO" val="&lt;ThreeDShapeInfo&gt;&lt;uuid val=&quot;{2E25DD2C-3A63-4F85-9008-CB06FB5EE5AD}&quot;/&gt;&lt;isInvalidForFieldText val=&quot;0&quot;/&gt;&lt;Image&gt;&lt;filename val=&quot;C:\Users\User\AppData\Local\Temp\CP50168340015Session\CPTrustFolder50168340015\PPTImport501649008203\data\asimages\{2E25DD2C-3A63-4F85-9008-CB06FB5EE5AD}_3.png&quot;/&gt;&lt;left val=&quot;40&quot;/&gt;&lt;top val=&quot;212&quot;/&gt;&lt;width val=&quot;871&quot;/&gt;&lt;height val=&quot;41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CCB5F3A3-89EF-482C-A4E5-22908E72E9E1}&quot;/&gt;&lt;isInvalidForFieldText val=&quot;0&quot;/&gt;&lt;Image&gt;&lt;filename val=&quot;C:\Users\User\AppData\Local\Temp\CP50168340015Session\CPTrustFolder50168340015\PPTImport501649008203\data\asimages\{CCB5F3A3-89EF-482C-A4E5-22908E72E9E1}_3.png&quot;/&gt;&lt;left val=&quot;0&quot;/&gt;&lt;top val=&quot;76&quot;/&gt;&lt;width val=&quot;961&quot;/&gt;&lt;height val=&quot;12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0BBF62F-7254-4601-B78F-75AD0ED5C084}&quot;/&gt;&lt;isInvalidForFieldText val=&quot;0&quot;/&gt;&lt;Image&gt;&lt;filename val=&quot;C:\Users\User\AppData\Local\Temp\CP50168340015Session\CPTrustFolder50168340015\PPTImport501649008203\data\asimages\{30BBF62F-7254-4601-B78F-75AD0ED5C084}_3.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EC4C9697-F0B3-4AF7-A8A5-722D5897E479}&quot;/&gt;&lt;isInvalidForFieldText val=&quot;0&quot;/&gt;&lt;Image&gt;&lt;filename val=&quot;C:\Users\User\AppData\Local\Temp\CP50168340015Session\CPTrustFolder50168340015\PPTImport501649008203\data\asimages\{EC4C9697-F0B3-4AF7-A8A5-722D5897E479}_4.png&quot;/&gt;&lt;left val=&quot;0&quot;/&gt;&lt;top val=&quot;76&quot;/&gt;&lt;width val=&quot;961&quot;/&gt;&lt;height val=&quot;12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4&quot;/&gt;&lt;lineCharCount val=&quot;14&quot;/&gt;&lt;lineCharCount val=&quot;35&quot;/&gt;&lt;lineCharCount val=&quot;61&quot;/&gt;&lt;lineCharCount val=&quot;67&quot;/&gt;&lt;lineCharCount val=&quot;67&quot;/&gt;&lt;lineCharCount val=&quot;13&quot;/&gt;&lt;lineCharCount val=&quot;67&quot;/&gt;&lt;lineCharCount val=&quot;64&quot;/&gt;&lt;lineCharCount val=&quot;31&quot;/&gt;&lt;/TableIndex&gt;&lt;/ShapeTextInfo&gt;"/>
  <p:tag name="HTML_SHAPEINFO" val="&lt;ThreeDShapeInfo&gt;&lt;uuid val=&quot;{44DB46CD-7AC4-4B76-80B4-E7E6ABE2B112}&quot;/&gt;&lt;isInvalidForFieldText val=&quot;0&quot;/&gt;&lt;Image&gt;&lt;filename val=&quot;C:\Users\User\AppData\Local\Temp\CP50168340015Session\CPTrustFolder50168340015\PPTImport501649008203\data\asimages\{44DB46CD-7AC4-4B76-80B4-E7E6ABE2B112}_4.png&quot;/&gt;&lt;left val=&quot;40&quot;/&gt;&lt;top val=&quot;212&quot;/&gt;&lt;width val=&quot;884&quot;/&gt;&lt;height val=&quot;41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B50C27F-383D-4F3C-890C-A873658E3A97}&quot;/&gt;&lt;isInvalidForFieldText val=&quot;0&quot;/&gt;&lt;Image&gt;&lt;filename val=&quot;C:\Users\User\AppData\Local\Temp\CP50168340015Session\CPTrustFolder50168340015\PPTImport501649008203\data\asimages\{EB50C27F-383D-4F3C-890C-A873658E3A97}_4.png&quot;/&gt;&lt;left val=&quot;0&quot;/&gt;&lt;top val=&quot;0&quot;/&gt;&lt;width val=&quot;1&quot;/&gt;&lt;height val=&quot;1&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9454835-EE24-4929-B86E-022AB225FE38}&quot;/&gt;&lt;isInvalidForFieldText val=&quot;0&quot;/&gt;&lt;Image&gt;&lt;filename val=&quot;C:\Users\User\AppData\Local\Temp\CP50168340015Session\CPTrustFolder50168340015\PPTImport501649008203\data\asimages\{19454835-EE24-4929-B86E-022AB225FE38}_4.png&quot;/&gt;&lt;left val=&quot;727&quot;/&gt;&lt;top val=&quot;687&quot;/&gt;&lt;width val=&quot;226&quot;/&gt;&lt;height val=&quot;4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6B101CA5-14B4-4772-BD1F-7F77B4971E4F}&quot;/&gt;&lt;isInvalidForFieldText val=&quot;0&quot;/&gt;&lt;Image&gt;&lt;filename val=&quot;C:\Users\User\AppData\Local\Temp\CP50168340015Session\CPTrustFolder50168340015\PPTImport501649008203\data\asimages\{6B101CA5-14B4-4772-BD1F-7F77B4971E4F}_5.png&quot;/&gt;&lt;left val=&quot;0&quot;/&gt;&lt;top val=&quot;76&quot;/&gt;&lt;width val=&quot;961&quot;/&gt;&lt;height val=&quot;12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7&quot;/&gt;&lt;lineCharCount val=&quot;23&quot;/&gt;&lt;lineCharCount val=&quot;39&quot;/&gt;&lt;lineCharCount val=&quot;25&quot;/&gt;&lt;lineCharCount val=&quot;69&quot;/&gt;&lt;lineCharCount val=&quot;8&quot;/&gt;&lt;lineCharCount val=&quot;1&quot;/&gt;&lt;lineCharCount val=&quot;59&quot;/&gt;&lt;lineCharCount val=&quot;1&quot;/&gt;&lt;/TableIndex&gt;&lt;/ShapeTextInfo&gt;"/>
  <p:tag name="HTML_SHAPEINFO" val="&lt;ThreeDShapeInfo&gt;&lt;uuid val=&quot;{7968EE68-C170-4ADC-B386-52D216E727EC}&quot;/&gt;&lt;isInvalidForFieldText val=&quot;0&quot;/&gt;&lt;Image&gt;&lt;filename val=&quot;C:\Users\User\AppData\Local\Temp\CP50168340015Session\CPTrustFolder50168340015\PPTImport501649008203\data\asimages\{7968EE68-C170-4ADC-B386-52D216E727EC}_5.png&quot;/&gt;&lt;left val=&quot;40&quot;/&gt;&lt;top val=&quot;212&quot;/&gt;&lt;width val=&quot;871&quot;/&gt;&lt;height val=&quot;41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91D458F-CF07-47D8-83E4-9728B9529EA7}&quot;/&gt;&lt;isInvalidForFieldText val=&quot;0&quot;/&gt;&lt;Image&gt;&lt;filename val=&quot;C:\Users\User\AppData\Local\Temp\CP50168340015Session\CPTrustFolder50168340015\PPTImport501649008203\data\asimages\{291D458F-CF07-47D8-83E4-9728B9529EA7}_5.png&quot;/&gt;&lt;left val=&quot;0&quot;/&gt;&lt;top val=&quot;0&quot;/&gt;&lt;width val=&quot;1&quot;/&gt;&lt;height val=&quot;1&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B11CF94-75C3-48B5-BF04-B17A3D8AED8B}&quot;/&gt;&lt;isInvalidForFieldText val=&quot;0&quot;/&gt;&lt;Image&gt;&lt;filename val=&quot;C:\Users\User\AppData\Local\Temp\CP50168340015Session\CPTrustFolder50168340015\PPTImport501649008203\data\asimages\{5B11CF94-75C3-48B5-BF04-B17A3D8AED8B}_5.png&quot;/&gt;&lt;left val=&quot;727&quot;/&gt;&lt;top val=&quot;687&quot;/&gt;&lt;width val=&quot;226&quot;/&gt;&lt;height val=&quot;4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B68911C4-8264-4FD1-888E-9265134B25B0}&quot;/&gt;&lt;isInvalidForFieldText val=&quot;0&quot;/&gt;&lt;Image&gt;&lt;filename val=&quot;C:\Users\User\AppData\Local\Temp\CP50168340015Session\CPTrustFolder50168340015\PPTImport501649008203\data\asimages\{B68911C4-8264-4FD1-888E-9265134B25B0}_6.png&quot;/&gt;&lt;left val=&quot;0&quot;/&gt;&lt;top val=&quot;76&quot;/&gt;&lt;width val=&quot;961&quot;/&gt;&lt;height val=&quot;122&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4&quot;/&gt;&lt;lineCharCount val=&quot;26&quot;/&gt;&lt;lineCharCount val=&quot;58&quot;/&gt;&lt;lineCharCount val=&quot;71&quot;/&gt;&lt;lineCharCount val=&quot;42&quot;/&gt;&lt;/TableIndex&gt;&lt;/ShapeTextInfo&gt;"/>
  <p:tag name="HTML_SHAPEINFO" val="&lt;ThreeDShapeInfo&gt;&lt;uuid val=&quot;{383DFCCD-3B13-48E6-8709-0420E15C2B43}&quot;/&gt;&lt;isInvalidForFieldText val=&quot;0&quot;/&gt;&lt;Image&gt;&lt;filename val=&quot;C:\Users\User\AppData\Local\Temp\CP50168340015Session\CPTrustFolder50168340015\PPTImport501649008203\data\asimages\{383DFCCD-3B13-48E6-8709-0420E15C2B43}_6.png&quot;/&gt;&lt;left val=&quot;40&quot;/&gt;&lt;top val=&quot;212&quot;/&gt;&lt;width val=&quot;871&quot;/&gt;&lt;height val=&quot;41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BA9EE84-DB80-481E-B6B3-1027E678588F}&quot;/&gt;&lt;isInvalidForFieldText val=&quot;0&quot;/&gt;&lt;Image&gt;&lt;filename val=&quot;C:\Users\User\AppData\Local\Temp\CP50168340015Session\CPTrustFolder50168340015\PPTImport501649008203\data\asimages\{2BA9EE84-DB80-481E-B6B3-1027E678588F}_6.png&quot;/&gt;&lt;left val=&quot;0&quot;/&gt;&lt;top val=&quot;0&quot;/&gt;&lt;width val=&quot;1&quot;/&gt;&lt;height val=&quot;1&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26F5893-81A8-45D5-8F4B-D0011AFD931B}&quot;/&gt;&lt;isInvalidForFieldText val=&quot;0&quot;/&gt;&lt;Image&gt;&lt;filename val=&quot;C:\Users\User\AppData\Local\Temp\CP50168340015Session\CPTrustFolder50168340015\PPTImport501649008203\data\asimages\{826F5893-81A8-45D5-8F4B-D0011AFD931B}_6.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4E9706EB-B32E-42F0-B806-D5E3C01E31FA}&quot;/&gt;&lt;isInvalidForFieldText val=&quot;0&quot;/&gt;&lt;Image&gt;&lt;filename val=&quot;C:\Users\User\AppData\Local\Temp\CP50168340015Session\CPTrustFolder50168340015\PPTImport501649008203\data\asimages\{4E9706EB-B32E-42F0-B806-D5E3C01E31FA}_7.png&quot;/&gt;&lt;left val=&quot;0&quot;/&gt;&lt;top val=&quot;76&quot;/&gt;&lt;width val=&quot;961&quot;/&gt;&lt;height val=&quot;12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2&quot;/&gt;&lt;lineCharCount val=&quot;28&quot;/&gt;&lt;lineCharCount val=&quot;58&quot;/&gt;&lt;lineCharCount val=&quot;71&quot;/&gt;&lt;lineCharCount val=&quot;42&quot;/&gt;&lt;/TableIndex&gt;&lt;/ShapeTextInfo&gt;"/>
  <p:tag name="HTML_SHAPEINFO" val="&lt;ThreeDShapeInfo&gt;&lt;uuid val=&quot;{584B3106-F3C9-4457-A047-2773095A30B4}&quot;/&gt;&lt;isInvalidForFieldText val=&quot;0&quot;/&gt;&lt;Image&gt;&lt;filename val=&quot;C:\Users\User\AppData\Local\Temp\CP50168340015Session\CPTrustFolder50168340015\PPTImport501649008203\data\asimages\{584B3106-F3C9-4457-A047-2773095A30B4}_7.png&quot;/&gt;&lt;left val=&quot;40&quot;/&gt;&lt;top val=&quot;212&quot;/&gt;&lt;width val=&quot;871&quot;/&gt;&lt;height val=&quot;41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8736D56-8A4B-4C48-933B-37797A0F4D1C}&quot;/&gt;&lt;isInvalidForFieldText val=&quot;0&quot;/&gt;&lt;Image&gt;&lt;filename val=&quot;C:\Users\User\AppData\Local\Temp\CP50168340015Session\CPTrustFolder50168340015\PPTImport501649008203\data\asimages\{C8736D56-8A4B-4C48-933B-37797A0F4D1C}_7.png&quot;/&gt;&lt;left val=&quot;0&quot;/&gt;&lt;top val=&quot;0&quot;/&gt;&lt;width val=&quot;1&quot;/&gt;&lt;height val=&quot;1&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DE4269D-7C23-470D-A7D0-30EBDC823B07}&quot;/&gt;&lt;isInvalidForFieldText val=&quot;0&quot;/&gt;&lt;Image&gt;&lt;filename val=&quot;C:\Users\User\AppData\Local\Temp\CP50168340015Session\CPTrustFolder50168340015\PPTImport501649008203\data\asimages\{1DE4269D-7C23-470D-A7D0-30EBDC823B07}_7.png&quot;/&gt;&lt;left val=&quot;727&quot;/&gt;&lt;top val=&quot;687&quot;/&gt;&lt;width val=&quot;226&quot;/&gt;&lt;height val=&quot;4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D2BB1E12-963A-4347-9CB7-49DB2EC62CD1}&quot;/&gt;&lt;isInvalidForFieldText val=&quot;0&quot;/&gt;&lt;Image&gt;&lt;filename val=&quot;C:\Users\User\AppData\Local\Temp\CP50168340015Session\CPTrustFolder50168340015\PPTImport501649008203\data\asimages\{D2BB1E12-963A-4347-9CB7-49DB2EC62CD1}_8.png&quot;/&gt;&lt;left val=&quot;0&quot;/&gt;&lt;top val=&quot;76&quot;/&gt;&lt;width val=&quot;961&quot;/&gt;&lt;height val=&quot;122&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9&quot;/&gt;&lt;lineCharCount val=&quot;67&quot;/&gt;&lt;lineCharCount val=&quot;40&quot;/&gt;&lt;lineCharCount val=&quot;68&quot;/&gt;&lt;/TableIndex&gt;&lt;/ShapeTextInfo&gt;"/>
  <p:tag name="HTML_SHAPEINFO" val="&lt;ThreeDShapeInfo&gt;&lt;uuid val=&quot;{4F97F747-32A5-4452-8AEC-0E9DBBE6E6FF}&quot;/&gt;&lt;isInvalidForFieldText val=&quot;0&quot;/&gt;&lt;Image&gt;&lt;filename val=&quot;C:\Users\User\AppData\Local\Temp\CP50168340015Session\CPTrustFolder50168340015\PPTImport501649008203\data\asimages\{4F97F747-32A5-4452-8AEC-0E9DBBE6E6FF}_8.png&quot;/&gt;&lt;left val=&quot;40&quot;/&gt;&lt;top val=&quot;212&quot;/&gt;&lt;width val=&quot;871&quot;/&gt;&lt;height val=&quot;41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7B3B8FD-99F4-4827-9428-F4D169BA4656}&quot;/&gt;&lt;isInvalidForFieldText val=&quot;0&quot;/&gt;&lt;Image&gt;&lt;filename val=&quot;C:\Users\User\AppData\Local\Temp\CP50168340015Session\CPTrustFolder50168340015\PPTImport501649008203\data\asimages\{97B3B8FD-99F4-4827-9428-F4D169BA4656}_8.png&quot;/&gt;&lt;left val=&quot;0&quot;/&gt;&lt;top val=&quot;0&quot;/&gt;&lt;width val=&quot;1&quot;/&gt;&lt;height val=&quot;1&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24DD93F-B859-49E1-9D52-601133B8A627}&quot;/&gt;&lt;isInvalidForFieldText val=&quot;0&quot;/&gt;&lt;Image&gt;&lt;filename val=&quot;C:\Users\User\AppData\Local\Temp\CP50168340015Session\CPTrustFolder50168340015\PPTImport501649008203\data\asimages\{224DD93F-B859-49E1-9D52-601133B8A627}_8.png&quot;/&gt;&lt;left val=&quot;727&quot;/&gt;&lt;top val=&quot;687&quot;/&gt;&lt;width val=&quot;226&quot;/&gt;&lt;height val=&quot;4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60EF2BC3-CD1F-4087-B181-C5DF5E6A3CC4}&quot;/&gt;&lt;isInvalidForFieldText val=&quot;0&quot;/&gt;&lt;Image&gt;&lt;filename val=&quot;C:\Users\User\AppData\Local\Temp\CP50168340015Session\CPTrustFolder50168340015\PPTImport501649008203\data\asimages\{60EF2BC3-CD1F-4087-B181-C5DF5E6A3CC4}_9.png&quot;/&gt;&lt;left val=&quot;0&quot;/&gt;&lt;top val=&quot;76&quot;/&gt;&lt;width val=&quot;961&quot;/&gt;&lt;height val=&quot;122&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1&quot;/&gt;&lt;lineCharCount val=&quot;38&quot;/&gt;&lt;lineCharCount val=&quot;42&quot;/&gt;&lt;lineCharCount val=&quot;67&quot;/&gt;&lt;lineCharCount val=&quot;37&quot;/&gt;&lt;lineCharCount val=&quot;35&quot;/&gt;&lt;lineCharCount val=&quot;6&quot;/&gt;&lt;/TableIndex&gt;&lt;/ShapeTextInfo&gt;"/>
  <p:tag name="HTML_SHAPEINFO" val="&lt;ThreeDShapeInfo&gt;&lt;uuid val=&quot;{298B2D23-45A2-493E-BF58-FD9F1415504F}&quot;/&gt;&lt;isInvalidForFieldText val=&quot;0&quot;/&gt;&lt;Image&gt;&lt;filename val=&quot;C:\Users\User\AppData\Local\Temp\CP50168340015Session\CPTrustFolder50168340015\PPTImport501649008203\data\asimages\{298B2D23-45A2-493E-BF58-FD9F1415504F}_9.png&quot;/&gt;&lt;left val=&quot;40&quot;/&gt;&lt;top val=&quot;212&quot;/&gt;&lt;width val=&quot;871&quot;/&gt;&lt;height val=&quot;41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C5274DB-EBF1-4F37-BBB9-84B9484820C8}&quot;/&gt;&lt;isInvalidForFieldText val=&quot;0&quot;/&gt;&lt;Image&gt;&lt;filename val=&quot;C:\Users\User\AppData\Local\Temp\CP50168340015Session\CPTrustFolder50168340015\PPTImport501649008203\data\asimages\{0C5274DB-EBF1-4F37-BBB9-84B9484820C8}_9.png&quot;/&gt;&lt;left val=&quot;0&quot;/&gt;&lt;top val=&quot;0&quot;/&gt;&lt;width val=&quot;1&quot;/&gt;&lt;height val=&quot;1&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CBC287A-83D5-4978-BC83-EF4B9B072BD2}&quot;/&gt;&lt;isInvalidForFieldText val=&quot;0&quot;/&gt;&lt;Image&gt;&lt;filename val=&quot;C:\Users\User\AppData\Local\Temp\CP50168340015Session\CPTrustFolder50168340015\PPTImport501649008203\data\asimages\{3CBC287A-83D5-4978-BC83-EF4B9B072BD2}_9.png&quot;/&gt;&lt;left val=&quot;727&quot;/&gt;&lt;top val=&quot;687&quot;/&gt;&lt;width val=&quot;226&quot;/&gt;&lt;height val=&quot;4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5AEAA07F-50A3-49E0-8EC2-03CBF627A5C7}&quot;/&gt;&lt;isInvalidForFieldText val=&quot;0&quot;/&gt;&lt;Image&gt;&lt;filename val=&quot;C:\Users\User\AppData\Local\Temp\CP50168340015Session\CPTrustFolder50168340015\PPTImport501649008203\data\asimages\{5AEAA07F-50A3-49E0-8EC2-03CBF627A5C7}_10.png&quot;/&gt;&lt;left val=&quot;0&quot;/&gt;&lt;top val=&quot;76&quot;/&gt;&lt;width val=&quot;961&quot;/&gt;&lt;height val=&quot;12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7&quot;/&gt;&lt;lineCharCount val=&quot;63&quot;/&gt;&lt;lineCharCount val=&quot;62&quot;/&gt;&lt;lineCharCount val=&quot;1&quot;/&gt;&lt;lineCharCount val=&quot;45&quot;/&gt;&lt;lineCharCount val=&quot;17&quot;/&gt;&lt;/TableIndex&gt;&lt;/ShapeTextInfo&gt;"/>
  <p:tag name="HTML_SHAPEINFO" val="&lt;ThreeDShapeInfo&gt;&lt;uuid val=&quot;{7E77BBD8-09FE-4E4C-BAB4-0FC3A83A068F}&quot;/&gt;&lt;isInvalidForFieldText val=&quot;0&quot;/&gt;&lt;Image&gt;&lt;filename val=&quot;C:\Users\User\AppData\Local\Temp\CP50168340015Session\CPTrustFolder50168340015\PPTImport501649008203\data\asimages\{7E77BBD8-09FE-4E4C-BAB4-0FC3A83A068F}_10.png&quot;/&gt;&lt;left val=&quot;40&quot;/&gt;&lt;top val=&quot;212&quot;/&gt;&lt;width val=&quot;871&quot;/&gt;&lt;height val=&quot;41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E1ED1AF-0B94-4628-BEE5-F7643488BA26}&quot;/&gt;&lt;isInvalidForFieldText val=&quot;0&quot;/&gt;&lt;Image&gt;&lt;filename val=&quot;C:\Users\User\AppData\Local\Temp\CP50168340015Session\CPTrustFolder50168340015\PPTImport501649008203\data\asimages\{9E1ED1AF-0B94-4628-BEE5-F7643488BA26}_10.png&quot;/&gt;&lt;left val=&quot;0&quot;/&gt;&lt;top val=&quot;0&quot;/&gt;&lt;width val=&quot;1&quot;/&gt;&lt;height val=&quot;1&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52A9614-3635-4E38-BD7D-CE728DD363F2}&quot;/&gt;&lt;isInvalidForFieldText val=&quot;0&quot;/&gt;&lt;Image&gt;&lt;filename val=&quot;C:\Users\User\AppData\Local\Temp\CP50168340015Session\CPTrustFolder50168340015\PPTImport501649008203\data\asimages\{952A9614-3635-4E38-BD7D-CE728DD363F2}_10.png&quot;/&gt;&lt;left val=&quot;727&quot;/&gt;&lt;top val=&quot;687&quot;/&gt;&lt;width val=&quot;226&quot;/&gt;&lt;height val=&quot;4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2953292D-59AD-4D0E-BBB2-A84D1563CDE4}&quot;/&gt;&lt;isInvalidForFieldText val=&quot;0&quot;/&gt;&lt;Image&gt;&lt;filename val=&quot;C:\Users\User\AppData\Local\Temp\CP50168340015Session\CPTrustFolder50168340015\PPTImport501649008203\data\asimages\{2953292D-59AD-4D0E-BBB2-A84D1563CDE4}_11.png&quot;/&gt;&lt;left val=&quot;0&quot;/&gt;&lt;top val=&quot;76&quot;/&gt;&lt;width val=&quot;961&quot;/&gt;&lt;height val=&quot;122&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8&quot;/&gt;&lt;lineCharCount val=&quot;65&quot;/&gt;&lt;lineCharCount val=&quot;32&quot;/&gt;&lt;lineCharCount val=&quot;66&quot;/&gt;&lt;lineCharCount val=&quot;1&quot;/&gt;&lt;lineCharCount val=&quot;1&quot;/&gt;&lt;lineCharCount val=&quot;36&quot;/&gt;&lt;/TableIndex&gt;&lt;/ShapeTextInfo&gt;"/>
  <p:tag name="HTML_SHAPEINFO" val="&lt;ThreeDShapeInfo&gt;&lt;uuid val=&quot;{CB7895AC-0588-498F-84D8-77709F41C958}&quot;/&gt;&lt;isInvalidForFieldText val=&quot;0&quot;/&gt;&lt;Image&gt;&lt;filename val=&quot;C:\Users\User\AppData\Local\Temp\CP50168340015Session\CPTrustFolder50168340015\PPTImport501649008203\data\asimages\{CB7895AC-0588-498F-84D8-77709F41C958}_11.png&quot;/&gt;&lt;left val=&quot;40&quot;/&gt;&lt;top val=&quot;212&quot;/&gt;&lt;width val=&quot;871&quot;/&gt;&lt;height val=&quot;41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5379586-4ABF-4E46-92FD-5049E1E24F1A}&quot;/&gt;&lt;isInvalidForFieldText val=&quot;0&quot;/&gt;&lt;Image&gt;&lt;filename val=&quot;C:\Users\User\AppData\Local\Temp\CP50168340015Session\CPTrustFolder50168340015\PPTImport501649008203\data\asimages\{B5379586-4ABF-4E46-92FD-5049E1E24F1A}_11.png&quot;/&gt;&lt;left val=&quot;0&quot;/&gt;&lt;top val=&quot;0&quot;/&gt;&lt;width val=&quot;1&quot;/&gt;&lt;height val=&quot;1&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2CC62E9-0027-442D-B290-A417BD196530}&quot;/&gt;&lt;isInvalidForFieldText val=&quot;0&quot;/&gt;&lt;Image&gt;&lt;filename val=&quot;C:\Users\User\AppData\Local\Temp\CP50168340015Session\CPTrustFolder50168340015\PPTImport501649008203\data\asimages\{12CC62E9-0027-442D-B290-A417BD196530}_11.png&quot;/&gt;&lt;left val=&quot;727&quot;/&gt;&lt;top val=&quot;687&quot;/&gt;&lt;width val=&quot;226&quot;/&gt;&lt;height val=&quot;4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356719B7-0E37-45CD-956B-3FD4964F7B17}&quot;/&gt;&lt;isInvalidForFieldText val=&quot;0&quot;/&gt;&lt;Image&gt;&lt;filename val=&quot;C:\Users\User\AppData\Local\Temp\CP50168340015Session\CPTrustFolder50168340015\PPTImport501649008203\data\asimages\{356719B7-0E37-45CD-956B-3FD4964F7B17}_12.png&quot;/&gt;&lt;left val=&quot;0&quot;/&gt;&lt;top val=&quot;76&quot;/&gt;&lt;width val=&quot;961&quot;/&gt;&lt;height val=&quot;122&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6&quot;/&gt;&lt;lineCharCount val=&quot;64&quot;/&gt;&lt;lineCharCount val=&quot;7&quot;/&gt;&lt;lineCharCount val=&quot;63&quot;/&gt;&lt;lineCharCount val=&quot;59&quot;/&gt;&lt;lineCharCount val=&quot;44&quot;/&gt;&lt;lineCharCount val=&quot;1&quot;/&gt;&lt;lineCharCount val=&quot;37&quot;/&gt;&lt;/TableIndex&gt;&lt;/ShapeTextInfo&gt;"/>
  <p:tag name="HTML_SHAPEINFO" val="&lt;ThreeDShapeInfo&gt;&lt;uuid val=&quot;{F28B8279-7540-4A8A-AC5C-806312B61609}&quot;/&gt;&lt;isInvalidForFieldText val=&quot;0&quot;/&gt;&lt;Image&gt;&lt;filename val=&quot;C:\Users\User\AppData\Local\Temp\CP50168340015Session\CPTrustFolder50168340015\PPTImport501649008203\data\asimages\{F28B8279-7540-4A8A-AC5C-806312B61609}_12.png&quot;/&gt;&lt;left val=&quot;40&quot;/&gt;&lt;top val=&quot;212&quot;/&gt;&lt;width val=&quot;871&quot;/&gt;&lt;height val=&quot;41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89F5A4A-F8EC-44A2-9575-48CCF3503A9E}&quot;/&gt;&lt;isInvalidForFieldText val=&quot;0&quot;/&gt;&lt;Image&gt;&lt;filename val=&quot;C:\Users\User\AppData\Local\Temp\CP50168340015Session\CPTrustFolder50168340015\PPTImport501649008203\data\asimages\{889F5A4A-F8EC-44A2-9575-48CCF3503A9E}_12.png&quot;/&gt;&lt;left val=&quot;0&quot;/&gt;&lt;top val=&quot;0&quot;/&gt;&lt;width val=&quot;1&quot;/&gt;&lt;height val=&quot;1&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D0E573C-4F8A-446A-8426-BC51C6F7A268}&quot;/&gt;&lt;isInvalidForFieldText val=&quot;0&quot;/&gt;&lt;Image&gt;&lt;filename val=&quot;C:\Users\User\AppData\Local\Temp\CP50168340015Session\CPTrustFolder50168340015\PPTImport501649008203\data\asimages\{1D0E573C-4F8A-446A-8426-BC51C6F7A268}_12.png&quot;/&gt;&lt;left val=&quot;727&quot;/&gt;&lt;top val=&quot;687&quot;/&gt;&lt;width val=&quot;226&quot;/&gt;&lt;height val=&quot;4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2332C4A2-9EAC-4860-BB01-6400BBBD1DE8}&quot;/&gt;&lt;isInvalidForFieldText val=&quot;0&quot;/&gt;&lt;Image&gt;&lt;filename val=&quot;C:\Users\User\AppData\Local\Temp\CP50168340015Session\CPTrustFolder50168340015\PPTImport501649008203\data\asimages\{2332C4A2-9EAC-4860-BB01-6400BBBD1DE8}_13.png&quot;/&gt;&lt;left val=&quot;0&quot;/&gt;&lt;top val=&quot;76&quot;/&gt;&lt;width val=&quot;961&quot;/&gt;&lt;height val=&quot;122&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4&quot;/&gt;&lt;lineCharCount val=&quot;62&quot;/&gt;&lt;lineCharCount val=&quot;64&quot;/&gt;&lt;lineCharCount val=&quot;64&quot;/&gt;&lt;lineCharCount val=&quot;9&quot;/&gt;&lt;lineCharCount val=&quot;71&quot;/&gt;&lt;lineCharCount val=&quot;68&quot;/&gt;&lt;lineCharCount val=&quot;40&quot;/&gt;&lt;/TableIndex&gt;&lt;/ShapeTextInfo&gt;"/>
  <p:tag name="HTML_SHAPEINFO" val="&lt;ThreeDShapeInfo&gt;&lt;uuid val=&quot;{59054CAB-839E-485D-8B76-1850BE4A233D}&quot;/&gt;&lt;isInvalidForFieldText val=&quot;0&quot;/&gt;&lt;Image&gt;&lt;filename val=&quot;C:\Users\User\AppData\Local\Temp\CP50168340015Session\CPTrustFolder50168340015\PPTImport501649008203\data\asimages\{59054CAB-839E-485D-8B76-1850BE4A233D}_13.png&quot;/&gt;&lt;left val=&quot;40&quot;/&gt;&lt;top val=&quot;212&quot;/&gt;&lt;width val=&quot;871&quot;/&gt;&lt;height val=&quot;41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613CAEB-3254-4C5F-9AD1-14A605C912C2}&quot;/&gt;&lt;isInvalidForFieldText val=&quot;0&quot;/&gt;&lt;Image&gt;&lt;filename val=&quot;C:\Users\User\AppData\Local\Temp\CP50168340015Session\CPTrustFolder50168340015\PPTImport501649008203\data\asimages\{E613CAEB-3254-4C5F-9AD1-14A605C912C2}_13.png&quot;/&gt;&lt;left val=&quot;0&quot;/&gt;&lt;top val=&quot;0&quot;/&gt;&lt;width val=&quot;1&quot;/&gt;&lt;height val=&quot;1&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517B00E-43D5-4ACE-A665-9791BEB42BE8}&quot;/&gt;&lt;isInvalidForFieldText val=&quot;0&quot;/&gt;&lt;Image&gt;&lt;filename val=&quot;C:\Users\User\AppData\Local\Temp\CP50168340015Session\CPTrustFolder50168340015\PPTImport501649008203\data\asimages\{B517B00E-43D5-4ACE-A665-9791BEB42BE8}_13.png&quot;/&gt;&lt;left val=&quot;727&quot;/&gt;&lt;top val=&quot;687&quot;/&gt;&lt;width val=&quot;226&quot;/&gt;&lt;height val=&quot;4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EF07B73B-752E-4884-9F85-6EED1C00ED81}&quot;/&gt;&lt;isInvalidForFieldText val=&quot;0&quot;/&gt;&lt;Image&gt;&lt;filename val=&quot;C:\Users\User\AppData\Local\Temp\CP50168340015Session\CPTrustFolder50168340015\PPTImport501649008203\data\asimages\{EF07B73B-752E-4884-9F85-6EED1C00ED81}_14.png&quot;/&gt;&lt;left val=&quot;0&quot;/&gt;&lt;top val=&quot;0&quot;/&gt;&lt;width val=&quot;1&quot;/&gt;&lt;height val=&quot;1&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3ABB36A-A250-4402-BEC3-882F713B2713}&quot;/&gt;&lt;isInvalidForFieldText val=&quot;0&quot;/&gt;&lt;Image&gt;&lt;filename val=&quot;C:\Users\User\AppData\Local\Temp\CP50168340015Session\CPTrustFolder50168340015\PPTImport501649008203\data\asimages\{33ABB36A-A250-4402-BEC3-882F713B2713}_14.png&quot;/&gt;&lt;left val=&quot;727&quot;/&gt;&lt;top val=&quot;687&quot;/&gt;&lt;width val=&quot;226&quot;/&gt;&lt;height val=&quot;4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9&quot;/&gt;&lt;/TableIndex&gt;&lt;/ShapeTextInfo&gt;"/>
  <p:tag name="HTML_SHAPEINFO" val="&lt;ThreeDShapeInfo&gt;&lt;uuid val=&quot;{4F44AED0-A8A3-4974-A753-F2C0033395AA}&quot;/&gt;&lt;isInvalidForFieldText val=&quot;0&quot;/&gt;&lt;Image&gt;&lt;filename val=&quot;C:\Users\User\AppData\Local\Temp\CP50168340015Session\CPTrustFolder50168340015\PPTImport501649008203\data\asimages\{4F44AED0-A8A3-4974-A753-F2C0033395AA}_14.png&quot;/&gt;&lt;left val=&quot;0&quot;/&gt;&lt;top val=&quot;214&quot;/&gt;&lt;width val=&quot;961&quot;/&gt;&lt;height val=&quot;318&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heme/theme1.xml><?xml version="1.0" encoding="utf-8"?>
<a:theme xmlns:a="http://schemas.openxmlformats.org/drawingml/2006/main" name="VA Design Theme 042618">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Design Theme 042618" id="{2606C69B-A17F-4EDF-AB28-92E6A9B0AAF5}" vid="{3DA8055E-FFF6-4F5F-9954-95F1895823B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0764BB-0EF5-4AA8-B7EF-78A41A12B68F}">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1D2DE730-F5FD-48A1-9B5D-1F63E26D8C5B}">
  <ds:schemaRefs>
    <ds:schemaRef ds:uri="http://schemas.microsoft.com/sharepoint/v3/contenttype/forms"/>
  </ds:schemaRefs>
</ds:datastoreItem>
</file>

<file path=customXml/itemProps3.xml><?xml version="1.0" encoding="utf-8"?>
<ds:datastoreItem xmlns:ds="http://schemas.openxmlformats.org/officeDocument/2006/customXml" ds:itemID="{56E955DF-7F58-4CAA-A9BA-E353E2485C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VA theme</Template>
  <TotalTime>1066</TotalTime>
  <Words>786</Words>
  <Application>Microsoft Office PowerPoint</Application>
  <PresentationFormat>On-screen Show (4:3)</PresentationFormat>
  <Paragraphs>103</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Tahoma</vt:lpstr>
      <vt:lpstr>Times New Roman</vt:lpstr>
      <vt:lpstr>Wingdings</vt:lpstr>
      <vt:lpstr>VA Design Theme 042618</vt:lpstr>
      <vt:lpstr>Lost Folders / 24-Hour Searches / Claim Folder Number Reconciliation and Consolidation</vt:lpstr>
      <vt:lpstr>Lesson Objectives</vt:lpstr>
      <vt:lpstr>References</vt:lpstr>
      <vt:lpstr>Folder Filing</vt:lpstr>
      <vt:lpstr>General Search Procedures</vt:lpstr>
      <vt:lpstr>Missing Folder</vt:lpstr>
      <vt:lpstr>Missing Folder</vt:lpstr>
      <vt:lpstr>Missing NOD/DEA Folders</vt:lpstr>
      <vt:lpstr>Located Folders</vt:lpstr>
      <vt:lpstr>Located Folders, cont’d</vt:lpstr>
      <vt:lpstr>24-Hour Priority Cases</vt:lpstr>
      <vt:lpstr>Duplicate Claim (DUPC)</vt:lpstr>
      <vt:lpstr>Consolidation</vt:lpstr>
      <vt:lpstr>Review</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Lost Folders / 24-Hour Searches / Claims Folder Number Reconciliation and Cancellation PowerPoint Presentation</dc:title>
  <dc:subject>CA, VSR</dc:subject>
  <dc:creator>Department of Veterans Affairs, Veterans Benefits Administration, Compensation Service, STAFF</dc:creator>
  <cp:keywords>Lost Folders, lost folders, 24 Hour Searches, 24 hour searches, Reconciliation, reconciliation, Reconciliation and Cancellation, reconciliation and cancellation</cp:keywords>
  <dc:description>This lesson provides the Claims Assistant (CA), Veterans Service Representative (VSR) with an introduction to determining the protocols for Lost Folder / 24 Hour Searches / Claim Reconciliation and Cancellation.</dc:description>
  <cp:lastModifiedBy>Kathy Poole</cp:lastModifiedBy>
  <cp:revision>57</cp:revision>
  <cp:lastPrinted>2000-11-13T16:27:02Z</cp:lastPrinted>
  <dcterms:created xsi:type="dcterms:W3CDTF">2011-04-13T12:48:41Z</dcterms:created>
  <dcterms:modified xsi:type="dcterms:W3CDTF">2018-08-16T19:11:06Z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0x0101003DB869E3E810774AA7B17315F3F50FE5</vt:lpwstr>
  </property>
  <property fmtid="{D5CDD505-2E9C-101B-9397-08002B2CF9AE}" pid="3" name="Language">
    <vt:lpwstr>En</vt:lpwstr>
  </property>
  <property fmtid="{D5CDD505-2E9C-101B-9397-08002B2CF9AE}" pid="4" name="Type">
    <vt:lpwstr>Presentation</vt:lpwstr>
  </property>
</Properties>
</file>