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0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2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3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4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4"/>
  </p:sldMasterIdLst>
  <p:notesMasterIdLst>
    <p:notesMasterId r:id="rId33"/>
  </p:notesMasterIdLst>
  <p:handoutMasterIdLst>
    <p:handoutMasterId r:id="rId34"/>
  </p:handoutMasterIdLst>
  <p:sldIdLst>
    <p:sldId id="256" r:id="rId5"/>
    <p:sldId id="390" r:id="rId6"/>
    <p:sldId id="359" r:id="rId7"/>
    <p:sldId id="401" r:id="rId8"/>
    <p:sldId id="402" r:id="rId9"/>
    <p:sldId id="404" r:id="rId10"/>
    <p:sldId id="453" r:id="rId11"/>
    <p:sldId id="405" r:id="rId12"/>
    <p:sldId id="403" r:id="rId13"/>
    <p:sldId id="406" r:id="rId14"/>
    <p:sldId id="407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08" r:id="rId24"/>
    <p:sldId id="409" r:id="rId25"/>
    <p:sldId id="410" r:id="rId26"/>
    <p:sldId id="448" r:id="rId27"/>
    <p:sldId id="449" r:id="rId28"/>
    <p:sldId id="462" r:id="rId29"/>
    <p:sldId id="463" r:id="rId30"/>
    <p:sldId id="465" r:id="rId31"/>
    <p:sldId id="35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000066"/>
    <a:srgbClr val="CC0000"/>
    <a:srgbClr val="BBBBFF"/>
    <a:srgbClr val="ABABFF"/>
    <a:srgbClr val="1D3275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2" autoAdjust="0"/>
    <p:restoredTop sz="94356" autoAdjust="0"/>
  </p:normalViewPr>
  <p:slideViewPr>
    <p:cSldViewPr>
      <p:cViewPr varScale="1">
        <p:scale>
          <a:sx n="106" d="100"/>
          <a:sy n="106" d="100"/>
        </p:scale>
        <p:origin x="1494" y="78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notesViewPr>
    <p:cSldViewPr>
      <p:cViewPr>
        <p:scale>
          <a:sx n="75" d="100"/>
          <a:sy n="75" d="100"/>
        </p:scale>
        <p:origin x="-1164" y="-6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9047DD1-5BCF-40C1-A8F5-3CADF1E3B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076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6123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</a:rPr>
              <a:t>VBA Overview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A7FEB1-4FAC-4C2B-B25B-B681930B51F2}" type="slidenum">
              <a:rPr lang="en-US" sz="1200" smtClean="0">
                <a:latin typeface="Times New Roman" panose="02020603050405020304" pitchFamily="18" charset="0"/>
              </a:rPr>
              <a:pPr/>
              <a:t>1</a:t>
            </a:fld>
            <a:endParaRPr lang="en-US" sz="1200" dirty="0"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4418013"/>
            <a:ext cx="5921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z="1600" b="1"/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45025" cy="3482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45025" cy="3482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45025" cy="3482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687388"/>
            <a:ext cx="4670425" cy="3502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9600"/>
            <a:ext cx="514096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9600"/>
            <a:ext cx="514096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</a:rPr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7860C2-8588-434C-91E7-780EBC532DB6}" type="slidenum">
              <a:rPr lang="en-US" sz="1200" smtClean="0">
                <a:latin typeface="Times New Roman" panose="02020603050405020304" pitchFamily="18" charset="0"/>
              </a:rPr>
              <a:pPr/>
              <a:t>28</a:t>
            </a:fld>
            <a:endParaRPr 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9600"/>
            <a:ext cx="514096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687388"/>
            <a:ext cx="4670425" cy="3502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9600"/>
            <a:ext cx="514096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9600"/>
            <a:ext cx="514096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687388"/>
            <a:ext cx="4670425" cy="3502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9600"/>
            <a:ext cx="514096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9600"/>
            <a:ext cx="514096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9600"/>
            <a:ext cx="514096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9600"/>
            <a:ext cx="514096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45025" cy="3482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87490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8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1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5054" indent="-20836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21788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5579" indent="-17264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A732-E78B-48DB-894A-677EA0D480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2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80072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1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8.jpe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Respiratory System (Post Challenge)</a:t>
            </a:r>
            <a:endParaRPr lang="en-US" sz="28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b="1" dirty="0">
                <a:latin typeface="+mj-lt"/>
              </a:rPr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C9A5CC-A31B-42E4-B619-493AE5F6E4D7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February 2016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sz="2800" dirty="0">
                <a:solidFill>
                  <a:srgbClr val="1D3275"/>
                </a:solidFill>
              </a:rPr>
              <a:t>Evaluating Respiratory Conditions -- PFTs</a:t>
            </a:r>
            <a:endParaRPr lang="en-US" altLang="en-US" sz="2000" b="1" i="1" dirty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b="0" dirty="0"/>
              <a:t>PFT'S are commonly applied in evaluating respiratory conditions</a:t>
            </a:r>
          </a:p>
          <a:p>
            <a:pPr>
              <a:buClr>
                <a:schemeClr val="tx1"/>
              </a:buClr>
            </a:pPr>
            <a:r>
              <a:rPr lang="en-US" altLang="en-US" b="0" dirty="0"/>
              <a:t>Percentages may vary among the DC’s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04A2EC-272A-4008-80B1-2BE669B1788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8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</p:spPr>
        <p:txBody>
          <a:bodyPr/>
          <a:lstStyle/>
          <a:p>
            <a:r>
              <a:rPr lang="en-US" altLang="en-US" sz="2800" dirty="0">
                <a:solidFill>
                  <a:srgbClr val="1D3275"/>
                </a:solidFill>
              </a:rPr>
              <a:t>Evaluating Respiratory Conditions -- PFTs</a:t>
            </a:r>
            <a:endParaRPr lang="en-US" altLang="en-US" sz="2000" b="1" i="1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2057401"/>
            <a:ext cx="9144000" cy="380999"/>
          </a:xfrm>
          <a:noFill/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altLang="en-US" i="1" dirty="0"/>
              <a:t>PFT'S from Non-VA facilities: </a:t>
            </a:r>
            <a:endParaRPr lang="en-US" altLang="en-US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89EA7B-5D98-44CD-8B4A-6FABC5A9FC0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F5EB3-9DC5-47FF-9EFE-C787AA3D5B3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84239" y="2438400"/>
            <a:ext cx="8229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May vary from VA test results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Reconcile differences based on all the evidence of record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Request a medical opinion or additional testing where necessary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Remember 38 CFR </a:t>
            </a:r>
            <a:r>
              <a:rPr lang="en-US" altLang="en-US" sz="2000" dirty="0">
                <a:cs typeface="Times New Roman" panose="02020603050405020304" pitchFamily="18" charset="0"/>
              </a:rPr>
              <a:t>§</a:t>
            </a:r>
            <a:r>
              <a:rPr lang="en-US" altLang="en-US" sz="2000" dirty="0"/>
              <a:t>4.31 in assigning evaluations </a:t>
            </a:r>
          </a:p>
        </p:txBody>
      </p:sp>
    </p:spTree>
    <p:extLst>
      <p:ext uri="{BB962C8B-B14F-4D97-AF65-F5344CB8AC3E}">
        <p14:creationId xmlns:p14="http://schemas.microsoft.com/office/powerpoint/2010/main" val="27229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sz="2800" dirty="0"/>
              <a:t>38 CFR 4.96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38 CFR 4.96 - Special provisions regarding evaluation of respiratory conditions</a:t>
            </a:r>
          </a:p>
          <a:p>
            <a:pPr>
              <a:buClr>
                <a:schemeClr val="tx1"/>
              </a:buClr>
            </a:pPr>
            <a:r>
              <a:rPr lang="en-US" dirty="0"/>
              <a:t>Broken into 4 paragraphs</a:t>
            </a:r>
          </a:p>
          <a:p>
            <a:pPr marL="688975" lvl="1" indent="-403225">
              <a:buClr>
                <a:schemeClr val="tx1"/>
              </a:buClr>
              <a:buFont typeface="+mj-lt"/>
              <a:buAutoNum type="alphaLcParenR"/>
            </a:pPr>
            <a:r>
              <a:rPr lang="en-US" dirty="0"/>
              <a:t>Rating coexisting respiratory conditions</a:t>
            </a:r>
          </a:p>
          <a:p>
            <a:pPr marL="688975" lvl="1" indent="-403225">
              <a:buClr>
                <a:schemeClr val="tx1"/>
              </a:buClr>
              <a:buFont typeface="+mj-lt"/>
              <a:buAutoNum type="alphaLcParenR"/>
            </a:pPr>
            <a:r>
              <a:rPr lang="en-US" dirty="0"/>
              <a:t>Rating “protected” tuberculosis cases</a:t>
            </a:r>
          </a:p>
          <a:p>
            <a:pPr marL="688975" lvl="1" indent="-403225">
              <a:buClr>
                <a:schemeClr val="tx1"/>
              </a:buClr>
              <a:buFont typeface="+mj-lt"/>
              <a:buAutoNum type="alphaLcParenR"/>
            </a:pPr>
            <a:r>
              <a:rPr lang="en-US" dirty="0"/>
              <a:t>Special monthly compensation</a:t>
            </a:r>
          </a:p>
          <a:p>
            <a:pPr marL="688975" lvl="1" indent="-403225">
              <a:buClr>
                <a:schemeClr val="tx1"/>
              </a:buClr>
              <a:buFont typeface="+mj-lt"/>
              <a:buAutoNum type="alphaLcParenR"/>
            </a:pPr>
            <a:r>
              <a:rPr lang="en-US" dirty="0"/>
              <a:t>Special provisions for the application of evaluation criteria for diagnostic codes 6600, 6603, 6604, 6825-6833, and 6840-6845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B40DD-14C5-4BAE-B2E0-3E3582F5AFC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36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sz="2800" dirty="0"/>
              <a:t>38 CFR 4.96 (a)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173038" indent="-173038">
              <a:buClr>
                <a:schemeClr val="tx1"/>
              </a:buClr>
            </a:pPr>
            <a:r>
              <a:rPr lang="en-US" dirty="0"/>
              <a:t>Rating coexisting respiratory conditions</a:t>
            </a:r>
          </a:p>
          <a:p>
            <a:pPr marL="569913" lvl="1" indent="-284163">
              <a:buClr>
                <a:schemeClr val="tx1"/>
              </a:buClr>
            </a:pPr>
            <a:r>
              <a:rPr lang="en-US" dirty="0"/>
              <a:t>Separate evaluations for conditions under DC’s 6600 through 6817 and 6822 through 6847 is not allowed</a:t>
            </a:r>
          </a:p>
          <a:p>
            <a:pPr marL="569913" lvl="1" indent="-284163">
              <a:buClr>
                <a:schemeClr val="tx1"/>
              </a:buClr>
            </a:pPr>
            <a:r>
              <a:rPr lang="en-US" dirty="0"/>
              <a:t>Assign a single evaluation under the diagnostic code which reflects the predominant disability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9828A-EAD3-42F2-93F1-4FF9BFEC48E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4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sz="2800" dirty="0"/>
              <a:t>38 CFR 4.96 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173038" indent="-173038">
              <a:buClr>
                <a:schemeClr val="tx1"/>
              </a:buClr>
            </a:pPr>
            <a:r>
              <a:rPr lang="en-US" dirty="0"/>
              <a:t>Rating “protected” tuberculosis cases</a:t>
            </a:r>
          </a:p>
          <a:p>
            <a:pPr marL="569913" lvl="1" indent="-284163">
              <a:buClr>
                <a:schemeClr val="tx1"/>
              </a:buClr>
            </a:pPr>
            <a:r>
              <a:rPr lang="en-US" dirty="0"/>
              <a:t>Refer to this section when addressing claims in which a Veteran was receiving compensation for tuberculosis on or around August 19, 1968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D33F5-8D47-4818-B58F-B4E7DFD5D41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8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sz="2800" dirty="0"/>
              <a:t>38 CFR 4.96 (c)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173038" indent="-173038">
              <a:buClr>
                <a:schemeClr val="tx1"/>
              </a:buClr>
            </a:pPr>
            <a:r>
              <a:rPr lang="en-US" dirty="0"/>
              <a:t>Special monthly compensation</a:t>
            </a:r>
          </a:p>
          <a:p>
            <a:pPr marL="569913" lvl="1" indent="-284163">
              <a:buClr>
                <a:schemeClr val="tx1"/>
              </a:buClr>
            </a:pPr>
            <a:r>
              <a:rPr lang="en-US" dirty="0"/>
              <a:t>Refer to 38 CFR 3.350 for claims involving complete organic </a:t>
            </a:r>
            <a:r>
              <a:rPr lang="en-US" dirty="0" err="1"/>
              <a:t>aphonia</a:t>
            </a:r>
            <a:endParaRPr lang="en-US" dirty="0"/>
          </a:p>
          <a:p>
            <a:pPr marL="569913" lvl="1" indent="-284163">
              <a:buClr>
                <a:schemeClr val="tx1"/>
              </a:buClr>
            </a:pPr>
            <a:r>
              <a:rPr lang="en-US" dirty="0"/>
              <a:t>The footnotes describe other conditions which under certain circumstances also establish entitlement to special monthly compensation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E9BF8-9935-4C8A-BC6E-D4CDE4CC3BF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2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sz="2800" dirty="0"/>
              <a:t>38 CFR 4.96 (d)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173038" indent="-173038">
              <a:buClr>
                <a:schemeClr val="tx1"/>
              </a:buClr>
            </a:pPr>
            <a:r>
              <a:rPr lang="en-US" dirty="0"/>
              <a:t>Special provisions for the application of evaluation criteria for diagnostic codes 6600, 6603, 6604, 6825-6833, and 6840-6845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4B2D9-1F83-4F06-8ED3-70767C20229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88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sz="2800" dirty="0"/>
              <a:t>38 CFR 4.96 (d)(1)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PFT’s are required to evaluate the above conditions, except:</a:t>
            </a:r>
          </a:p>
          <a:p>
            <a:pPr marL="569913" lvl="1" indent="-284163">
              <a:buClr>
                <a:schemeClr val="tx1"/>
              </a:buClr>
            </a:pPr>
            <a:r>
              <a:rPr lang="en-US" dirty="0"/>
              <a:t>When max exercise capacity is 20 ml/kg/min or less.  If not of record, evaluate on alternative criteria</a:t>
            </a:r>
          </a:p>
          <a:p>
            <a:pPr marL="569913" lvl="1" indent="-284163">
              <a:buClr>
                <a:schemeClr val="tx1"/>
              </a:buClr>
            </a:pPr>
            <a:r>
              <a:rPr lang="en-US" dirty="0"/>
              <a:t>When pulmonary HTN,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pulmonale</a:t>
            </a:r>
            <a:r>
              <a:rPr lang="en-US" dirty="0"/>
              <a:t>, or RVH has been diagnosed</a:t>
            </a:r>
          </a:p>
          <a:p>
            <a:pPr marL="569913" lvl="1" indent="-284163">
              <a:buClr>
                <a:schemeClr val="tx1"/>
              </a:buClr>
            </a:pPr>
            <a:r>
              <a:rPr lang="en-US" dirty="0"/>
              <a:t>When there has been one or more episodes of acute respiratory failure</a:t>
            </a:r>
          </a:p>
          <a:p>
            <a:pPr marL="569913" lvl="1" indent="-284163">
              <a:buClr>
                <a:schemeClr val="tx1"/>
              </a:buClr>
            </a:pPr>
            <a:r>
              <a:rPr lang="en-US" dirty="0"/>
              <a:t>When outpatient oxygen therapy is required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331A9-F99F-4CEA-A5F0-B74900519EC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12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SNAGHTML3d737bc.PNG">
            <a:extLst>
              <a:ext uri="{FF2B5EF4-FFF2-40B4-BE49-F238E27FC236}">
                <a16:creationId xmlns:a16="http://schemas.microsoft.com/office/drawing/2014/main" id="{B71811D9-EEF1-4F17-A3B2-8A5BF353E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08709"/>
            <a:ext cx="33337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sz="2800" dirty="0"/>
              <a:t>38 CFR 4.96 (d)(2)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US" dirty="0"/>
              <a:t>If DLCO (SB) is not of record, and examiner says why test would not be useful or valid, evaluate on alternative criteria.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504950" y="3292522"/>
            <a:ext cx="3981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“DLCO testing was not performed because of the asymptomatic PFT assessment, indicative of no diagnosis found on examination”.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11261"/>
            <a:ext cx="447409" cy="33380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8B1FD-BDD7-42BA-B78E-36C2C123093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85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sz="2800" dirty="0"/>
              <a:t>38 CFR 4.96 (d)(3)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Even if PFTs are not consistent with clinical findings, use them to evaluate </a:t>
            </a:r>
            <a:r>
              <a:rPr lang="en-US" b="1" i="1" dirty="0"/>
              <a:t>unless</a:t>
            </a:r>
            <a:r>
              <a:rPr lang="en-US" dirty="0"/>
              <a:t> the examiner states why they would not be valid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E83CC-AE0D-4A2A-9C3C-F78723B09C1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Lesson Objectives</a:t>
            </a:r>
            <a:endParaRPr lang="en-US" altLang="en-US" sz="2000" b="1" i="1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dirty="0"/>
              <a:t>Objectives: The RVSR  will be able to: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6966B9-33E5-4015-A08B-98E0AA5F9EA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DACA80-7BBF-484B-B479-1DA148F02E9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422527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Properly evaluate respiratory conditions</a:t>
            </a:r>
          </a:p>
          <a:p>
            <a:pPr marL="569913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Apply PFT results to the rating schedule</a:t>
            </a:r>
          </a:p>
          <a:p>
            <a:pPr marL="569913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Identify other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3690567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</p:spPr>
        <p:txBody>
          <a:bodyPr/>
          <a:lstStyle/>
          <a:p>
            <a:r>
              <a:rPr lang="en-US" altLang="en-US" sz="2800" dirty="0">
                <a:solidFill>
                  <a:srgbClr val="1D3275"/>
                </a:solidFill>
              </a:rPr>
              <a:t>38 CFR 4.96 (d)(4&amp;5)</a:t>
            </a:r>
            <a:endParaRPr lang="en-US" altLang="en-US" sz="2000" b="1" i="1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1613" y="2057401"/>
            <a:ext cx="8229600" cy="365126"/>
          </a:xfrm>
          <a:noFill/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b="0" dirty="0"/>
              <a:t>Normal testing procedures: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68E04F-2134-4E3D-B7B9-6D25BEFE07A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9EF081-05EE-409D-9C3E-7CFA5E5BC27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1613" y="2422527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Where pre-bronchodilator values are normal…</a:t>
            </a:r>
          </a:p>
          <a:p>
            <a:pPr marL="396875" lvl="1" indent="-1635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/>
              <a:t>Post-bronchodilator values are not done</a:t>
            </a:r>
          </a:p>
          <a:p>
            <a:pPr marL="173038" indent="-1730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Post-bronchodilator values are required in all other cases </a:t>
            </a:r>
          </a:p>
        </p:txBody>
      </p:sp>
    </p:spTree>
    <p:extLst>
      <p:ext uri="{BB962C8B-B14F-4D97-AF65-F5344CB8AC3E}">
        <p14:creationId xmlns:p14="http://schemas.microsoft.com/office/powerpoint/2010/main" val="1050734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</p:spPr>
        <p:txBody>
          <a:bodyPr/>
          <a:lstStyle/>
          <a:p>
            <a:r>
              <a:rPr lang="en-US" altLang="en-US" sz="2800" dirty="0">
                <a:solidFill>
                  <a:srgbClr val="1D3275"/>
                </a:solidFill>
              </a:rPr>
              <a:t>38 CFR 4.96 (d)(6)</a:t>
            </a:r>
            <a:endParaRPr lang="en-US" altLang="en-US" sz="2000" b="1" i="1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1086867"/>
          </a:xfrm>
          <a:noFill/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b="0" dirty="0"/>
              <a:t>Bronchodilator may be medically contraindicated. If so, The examiner should explain why.</a:t>
            </a:r>
          </a:p>
          <a:p>
            <a:pPr>
              <a:buFontTx/>
              <a:buNone/>
            </a:pPr>
            <a:r>
              <a:rPr lang="en-US" altLang="en-US" b="0" dirty="0"/>
              <a:t>Use post-bronchodilator values in evaluating unless: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4FC211-2814-4E73-81A4-ED06124E8D4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CB4B6B-D095-4FE7-A4E4-2496E1300DD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3144268"/>
            <a:ext cx="82296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lvl="1" indent="-1730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/>
              <a:t>The post-bronchodilator values are poorer than pre-bronchodilator values (paradoxical response)</a:t>
            </a:r>
          </a:p>
          <a:p>
            <a:pPr marL="517525" lvl="1" indent="-1730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/>
              <a:t>Use pre-bronchodilator values in those few cases </a:t>
            </a:r>
          </a:p>
        </p:txBody>
      </p:sp>
    </p:spTree>
    <p:extLst>
      <p:ext uri="{BB962C8B-B14F-4D97-AF65-F5344CB8AC3E}">
        <p14:creationId xmlns:p14="http://schemas.microsoft.com/office/powerpoint/2010/main" val="884142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</p:spPr>
        <p:txBody>
          <a:bodyPr/>
          <a:lstStyle/>
          <a:p>
            <a:r>
              <a:rPr lang="en-US" altLang="en-US" sz="2800" dirty="0">
                <a:solidFill>
                  <a:srgbClr val="1D3275"/>
                </a:solidFill>
              </a:rPr>
              <a:t>38 CFR 4.96 (d)(7)</a:t>
            </a:r>
            <a:endParaRPr lang="en-US" altLang="en-US" sz="2000" b="1" i="1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noFill/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b="0" dirty="0"/>
              <a:t>When test results have disparity between the different tests: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505B32-235F-4B57-BB4B-3D412460869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1552F-85E5-41D1-80AF-B3052C2821E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422527"/>
            <a:ext cx="8229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The examiner should explain which test more accurately reflects the level of disability</a:t>
            </a:r>
          </a:p>
          <a:p>
            <a:pPr lvl="1" indent="-2841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Where FEV-1 is greater than 100%, an FEV-1/FVC that is below normal should be considered a physiologic variant rather than an abnormal value </a:t>
            </a:r>
          </a:p>
        </p:txBody>
      </p:sp>
    </p:spTree>
    <p:extLst>
      <p:ext uri="{BB962C8B-B14F-4D97-AF65-F5344CB8AC3E}">
        <p14:creationId xmlns:p14="http://schemas.microsoft.com/office/powerpoint/2010/main" val="3836892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</p:spPr>
        <p:txBody>
          <a:bodyPr/>
          <a:lstStyle/>
          <a:p>
            <a:r>
              <a:rPr lang="en-US" altLang="en-US" sz="2800" dirty="0"/>
              <a:t>Tobacco Related Claims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Effective June 9, 1998, the awarding of service connection for a disability or death that results from the Veteran’s use of tobacco products in service is prohibited.</a:t>
            </a:r>
          </a:p>
          <a:p>
            <a:pPr algn="r">
              <a:buFontTx/>
              <a:buNone/>
            </a:pPr>
            <a:endParaRPr lang="en-US" altLang="en-US" b="0" dirty="0"/>
          </a:p>
          <a:p>
            <a:pPr algn="r">
              <a:buFontTx/>
              <a:buNone/>
            </a:pPr>
            <a:r>
              <a:rPr lang="en-US" altLang="en-US" dirty="0"/>
              <a:t>38 CFR 3.300</a:t>
            </a:r>
            <a:endParaRPr lang="en-US" altLang="en-US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3FC0B-3EA0-4391-B026-D89D29E1176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90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sz="2800" dirty="0"/>
              <a:t>Tobacco Related Claims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en-US" b="0" dirty="0"/>
              <a:t>SC not prohibited under certain circumstances</a:t>
            </a:r>
          </a:p>
          <a:p>
            <a:pPr marL="569913" lvl="1" indent="-354013">
              <a:buClr>
                <a:schemeClr val="tx1"/>
              </a:buClr>
            </a:pPr>
            <a:r>
              <a:rPr lang="en-US" altLang="en-US" dirty="0"/>
              <a:t>Secondary SC may be established for a tobacco-related disability or death that is a result of or aggravated by a SC disability unrelated to tobacco use.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94A13A-941D-45D2-B123-595ECDF72FD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5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Alternative Rating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Many of the conditions under the respiratory system are evaluated using PFTs</a:t>
            </a:r>
          </a:p>
          <a:p>
            <a:pPr>
              <a:buClr>
                <a:schemeClr val="tx1"/>
              </a:buClr>
            </a:pPr>
            <a:r>
              <a:rPr lang="en-US" dirty="0"/>
              <a:t>However, it is not to be overlooked that many of these conditions also contain alternative rating criteria</a:t>
            </a:r>
          </a:p>
          <a:p>
            <a:pPr>
              <a:buClr>
                <a:schemeClr val="tx1"/>
              </a:buClr>
            </a:pPr>
            <a:r>
              <a:rPr lang="en-US" dirty="0"/>
              <a:t>For example, Asthma, bronchial DC 6602 </a:t>
            </a:r>
          </a:p>
          <a:p>
            <a:pPr marL="511175" lvl="1" indent="-295275">
              <a:buClr>
                <a:schemeClr val="tx1"/>
              </a:buClr>
            </a:pPr>
            <a:r>
              <a:rPr lang="en-US" dirty="0"/>
              <a:t>Each compensable evaluation may be based on PFT results, </a:t>
            </a:r>
            <a:r>
              <a:rPr lang="en-US" b="1" i="1" dirty="0"/>
              <a:t>or</a:t>
            </a:r>
          </a:p>
          <a:p>
            <a:pPr marL="511175" lvl="1" indent="-295275">
              <a:buClr>
                <a:schemeClr val="tx1"/>
              </a:buClr>
            </a:pPr>
            <a:r>
              <a:rPr lang="en-US" dirty="0"/>
              <a:t>the frequency and type of medication prescribed to treat bronchial asthma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CF9AA-4D7D-4619-ADBB-0CF4F163564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05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Sleep Apnea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For rating purposes, a diagnosis of sleep apnea must be confirmed by a sleep study</a:t>
            </a:r>
          </a:p>
          <a:p>
            <a:pPr>
              <a:buClr>
                <a:schemeClr val="tx1"/>
              </a:buClr>
            </a:pPr>
            <a:r>
              <a:rPr lang="en-US" dirty="0"/>
              <a:t>Home sleep studies are only accepted if:</a:t>
            </a:r>
          </a:p>
          <a:p>
            <a:pPr marL="511175" lvl="1" indent="-295275">
              <a:buClr>
                <a:schemeClr val="tx1"/>
              </a:buClr>
            </a:pPr>
            <a:r>
              <a:rPr lang="en-US" dirty="0"/>
              <a:t>it has been clinically determined that the Veteran can be appropriately evaluated by a home sleep study, and</a:t>
            </a:r>
          </a:p>
          <a:p>
            <a:pPr marL="511175" lvl="1" indent="-295275">
              <a:buClr>
                <a:schemeClr val="tx1"/>
              </a:buClr>
            </a:pPr>
            <a:r>
              <a:rPr lang="en-US" dirty="0"/>
              <a:t>a competent medical provider has evaluated the results</a:t>
            </a:r>
          </a:p>
          <a:p>
            <a:pPr>
              <a:buClr>
                <a:schemeClr val="tx1"/>
              </a:buClr>
            </a:pPr>
            <a:r>
              <a:rPr lang="en-US" dirty="0"/>
              <a:t>Receipt of medical evidence suggesting a diagnosis of sleep apnea is sufficient to trigger an exam, but without a confirmed sleep study diagnosis, it is not sufficient to award SC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82984-7EE4-4BA6-A6BE-2C4BE9BE329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16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Sleep Apnea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Before performing additional development for an increased evaluation, first consider:</a:t>
            </a:r>
          </a:p>
          <a:p>
            <a:pPr marL="511175" lvl="1" indent="-295275">
              <a:buClr>
                <a:schemeClr val="tx1"/>
              </a:buClr>
            </a:pPr>
            <a:r>
              <a:rPr lang="en-US" dirty="0"/>
              <a:t>Has service connection been in effect for 10 years or more</a:t>
            </a:r>
          </a:p>
          <a:p>
            <a:pPr marL="511175" lvl="1" indent="-295275">
              <a:buClr>
                <a:schemeClr val="tx1"/>
              </a:buClr>
            </a:pPr>
            <a:r>
              <a:rPr lang="en-US" dirty="0"/>
              <a:t>If not, request an exam with sleep study to confirm diagnosis</a:t>
            </a:r>
          </a:p>
          <a:p>
            <a:pPr marL="511175" lvl="1" indent="-295275">
              <a:buClr>
                <a:schemeClr val="tx1"/>
              </a:buClr>
            </a:pPr>
            <a:r>
              <a:rPr lang="en-US" dirty="0"/>
              <a:t>If sleep study confirms diagnosis, proceed with claim for increase</a:t>
            </a:r>
          </a:p>
          <a:p>
            <a:pPr marL="511175" lvl="1" indent="-295275">
              <a:buClr>
                <a:schemeClr val="tx1"/>
              </a:buClr>
            </a:pPr>
            <a:r>
              <a:rPr lang="en-US" dirty="0"/>
              <a:t>If no diagnosis is found, prepare a proposal to sever SC in accordance with 38 CFR 3.105(d)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59AE8-2DED-4A7B-9929-8A30C3CCCE6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90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>
                <a:effectLst/>
              </a:rPr>
              <a:t>Review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9B4B34-490B-442A-9B59-E65835A23E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2CC51-D748-4809-A419-E99C41F0AFE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28288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7200" dirty="0">
                <a:solidFill>
                  <a:srgbClr val="1F497D"/>
                </a:solidFill>
              </a:rPr>
              <a:t>Questions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References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057400"/>
            <a:ext cx="838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3038" indent="-1730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38 CFR 3.300 Claims based on the effects of tobacco products</a:t>
            </a:r>
          </a:p>
          <a:p>
            <a:pPr marL="173038" indent="-1730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38 CFR 3.309 Disease subject to presumptive service connection</a:t>
            </a:r>
          </a:p>
          <a:p>
            <a:pPr marL="173038" indent="-1730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38 CFR 4.96 Special provisions regarding evaluation of respiratory conditions</a:t>
            </a:r>
          </a:p>
          <a:p>
            <a:pPr marL="173038" indent="-1730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38 CFR 4.97 Schedule of ratings – respiratory system</a:t>
            </a:r>
          </a:p>
          <a:p>
            <a:pPr marL="173038" indent="-1730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M21-1, Part III, Subpart iv, Chapter 4, Section D - Respiratory Conditions </a:t>
            </a:r>
          </a:p>
          <a:p>
            <a:pPr marL="173038" indent="-1730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M21-1, Part IV, Subpart ii, Chapter 2, Section K - Other Compensation Considerations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8BECE8-8874-400E-BEE6-AFEDD4DF6F2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pPr marL="342900" lvl="0" indent="-342900">
              <a:spcBef>
                <a:spcPts val="0"/>
              </a:spcBef>
            </a:pPr>
            <a:r>
              <a:rPr lang="en-US" altLang="en-US" sz="2800" dirty="0">
                <a:cs typeface="Times New Roman" panose="02020603050405020304" pitchFamily="18" charset="0"/>
              </a:rPr>
              <a:t>Respiratory System Basics</a:t>
            </a:r>
            <a:endParaRPr lang="en-US" altLang="en-US" sz="2800" dirty="0">
              <a:solidFill>
                <a:srgbClr val="1D32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1166813"/>
          </a:xfrm>
          <a:noFill/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b="0" dirty="0"/>
              <a:t>Restrictive</a:t>
            </a:r>
          </a:p>
          <a:p>
            <a:pPr>
              <a:buClr>
                <a:schemeClr val="tx1"/>
              </a:buClr>
            </a:pPr>
            <a:r>
              <a:rPr lang="en-US" altLang="en-US" b="0" dirty="0"/>
              <a:t>Obstructive</a:t>
            </a:r>
          </a:p>
          <a:p>
            <a:pPr>
              <a:buClr>
                <a:schemeClr val="tx1"/>
              </a:buClr>
            </a:pPr>
            <a:r>
              <a:rPr lang="en-US" altLang="en-US" b="0" dirty="0"/>
              <a:t>The two can co-exist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55" y="3633787"/>
            <a:ext cx="2857500" cy="2200275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4EB4FC-F50E-4A69-9169-77E9BA97637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3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sz="2800" dirty="0">
                <a:cs typeface="Times New Roman" panose="02020603050405020304" pitchFamily="18" charset="0"/>
              </a:rPr>
              <a:t>Respiratory System Basics</a:t>
            </a:r>
            <a:endParaRPr lang="en-US" altLang="en-US" sz="2000" b="1" i="1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157523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en-US" dirty="0"/>
              <a:t>Restrictive disease:</a:t>
            </a:r>
          </a:p>
          <a:p>
            <a:pPr marL="457200" lvl="1" indent="-231775">
              <a:buClr>
                <a:schemeClr val="tx1"/>
              </a:buClr>
            </a:pPr>
            <a:r>
              <a:rPr lang="en-US" altLang="en-US" dirty="0"/>
              <a:t>Reduced expansion of lung parenchyma – decreased vital capacity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Obstructive disease:</a:t>
            </a:r>
          </a:p>
          <a:p>
            <a:pPr marL="457200" lvl="1" indent="-241300">
              <a:buClr>
                <a:schemeClr val="tx1"/>
              </a:buClr>
            </a:pPr>
            <a:r>
              <a:rPr lang="en-US" altLang="en-US" dirty="0"/>
              <a:t>Resistance to airflow due to obstruction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60" y="3733800"/>
            <a:ext cx="3069854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07776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650E15-400C-49AD-847E-5F49D37DE58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0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</p:spPr>
        <p:txBody>
          <a:bodyPr/>
          <a:lstStyle/>
          <a:p>
            <a:pPr marL="342900" lvl="0" indent="-342900">
              <a:spcBef>
                <a:spcPts val="0"/>
              </a:spcBef>
            </a:pPr>
            <a:r>
              <a:rPr lang="en-US" altLang="en-US" sz="2800" dirty="0">
                <a:solidFill>
                  <a:srgbClr val="1D3275"/>
                </a:solidFill>
                <a:ea typeface="+mn-ea"/>
                <a:cs typeface="+mn-cs"/>
              </a:rPr>
              <a:t>Evaluating Respiratory Conditions -- PFTs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990600"/>
          </a:xfrm>
          <a:noFill/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altLang="en-US" b="0" dirty="0"/>
              <a:t>Pulmonary Function Tests (PFTs) are required for evaluating interstitial lung diseases and all diseases of trachea and bronchi, except for </a:t>
            </a:r>
            <a:r>
              <a:rPr lang="en-US" altLang="en-US" b="0" i="1" dirty="0"/>
              <a:t>Bronchiectasis.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1" y="3048001"/>
            <a:ext cx="4226559" cy="31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8A11FD-BF45-4BA3-AD2E-0353F0B5C16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sz="2800" dirty="0">
                <a:solidFill>
                  <a:srgbClr val="1D3275"/>
                </a:solidFill>
              </a:rPr>
              <a:t>Evaluating Respiratory Conditions -- PFTs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85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When the rating schedule criteria includes pulmonary function test (PFT) results, PFTs must be obtained except when: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99CFD-C702-44A1-B7EF-BFC3551C79D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BEBE2B-5D42-4DA0-A9B6-54303D296C7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43200"/>
            <a:ext cx="82296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lvl="1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results of a maximum exercise capacity test are of record and are 20 milliliters/per kilogram of body weight per minute (ml/kg/min) or less</a:t>
            </a:r>
          </a:p>
          <a:p>
            <a:pPr marL="630238" lvl="1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pulmonary hypertension has been diagnosed</a:t>
            </a:r>
          </a:p>
          <a:p>
            <a:pPr marL="630238" lvl="1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cor</a:t>
            </a:r>
            <a:r>
              <a:rPr lang="en-US" sz="2000" dirty="0"/>
              <a:t> pulmonale has been diagnosed</a:t>
            </a:r>
          </a:p>
          <a:p>
            <a:pPr marL="630238" lvl="1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right ventricular hypertrophy has been diagnosed</a:t>
            </a:r>
          </a:p>
          <a:p>
            <a:pPr marL="630238" lvl="1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there have been one or more episodes of acute respiratory failure, or</a:t>
            </a:r>
          </a:p>
          <a:p>
            <a:pPr marL="630238" lvl="1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outpatient oxygen therapy is required. </a:t>
            </a:r>
          </a:p>
        </p:txBody>
      </p:sp>
    </p:spTree>
    <p:extLst>
      <p:ext uri="{BB962C8B-B14F-4D97-AF65-F5344CB8AC3E}">
        <p14:creationId xmlns:p14="http://schemas.microsoft.com/office/powerpoint/2010/main" val="405238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sz="2800" dirty="0">
                <a:solidFill>
                  <a:srgbClr val="1D3275"/>
                </a:solidFill>
              </a:rPr>
              <a:t>Evaluating Respiratory Conditions -- PFTs</a:t>
            </a:r>
            <a:endParaRPr lang="en-US" altLang="en-US" sz="2000" b="1" i="1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b="0" dirty="0"/>
              <a:t>PFT values:</a:t>
            </a:r>
          </a:p>
          <a:p>
            <a:pPr marL="569913" lvl="1" indent="-284163">
              <a:buClr>
                <a:schemeClr val="tx1"/>
              </a:buClr>
            </a:pPr>
            <a:r>
              <a:rPr lang="en-US" altLang="en-US" b="1" dirty="0"/>
              <a:t>the basis for rating</a:t>
            </a:r>
          </a:p>
          <a:p>
            <a:pPr marL="569913" lvl="1" indent="-284163">
              <a:buClr>
                <a:schemeClr val="tx1"/>
              </a:buClr>
            </a:pPr>
            <a:r>
              <a:rPr lang="en-US" altLang="en-US" b="1" dirty="0"/>
              <a:t>objective measured values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3ABF7B-012A-4775-AB33-90EF2506A21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1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sz="2800" dirty="0">
                <a:solidFill>
                  <a:srgbClr val="1D3275"/>
                </a:solidFill>
              </a:rPr>
              <a:t>Evaluating Respiratory Conditions -- PFTs</a:t>
            </a:r>
            <a:endParaRPr lang="en-US" altLang="en-US" sz="2000" b="1" i="1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en-US" b="0" dirty="0"/>
              <a:t>Common measures – PFTs</a:t>
            </a:r>
          </a:p>
          <a:p>
            <a:pPr marL="569913" lvl="1" indent="-284163">
              <a:buClr>
                <a:schemeClr val="tx1"/>
              </a:buClr>
            </a:pPr>
            <a:r>
              <a:rPr lang="en-US" altLang="en-US" b="1" dirty="0"/>
              <a:t>FEV-1</a:t>
            </a:r>
          </a:p>
          <a:p>
            <a:pPr marL="569913" lvl="1" indent="-284163">
              <a:buClr>
                <a:schemeClr val="tx1"/>
              </a:buClr>
            </a:pPr>
            <a:r>
              <a:rPr lang="en-US" altLang="en-US" b="1" dirty="0"/>
              <a:t>FVC</a:t>
            </a:r>
          </a:p>
          <a:p>
            <a:pPr marL="569913" lvl="1" indent="-284163">
              <a:buClr>
                <a:schemeClr val="tx1"/>
              </a:buClr>
            </a:pPr>
            <a:r>
              <a:rPr lang="en-US" altLang="en-US" b="1" dirty="0"/>
              <a:t>FEV-1/FVC</a:t>
            </a:r>
          </a:p>
          <a:p>
            <a:pPr>
              <a:buClr>
                <a:schemeClr val="tx1"/>
              </a:buClr>
            </a:pPr>
            <a:r>
              <a:rPr lang="en-US" altLang="en-US" b="0" dirty="0"/>
              <a:t>Most respiratory evaluations based on FEV-1 and/or FEV-1/FVC</a:t>
            </a:r>
          </a:p>
          <a:p>
            <a:pPr>
              <a:buClr>
                <a:schemeClr val="tx1"/>
              </a:buClr>
            </a:pPr>
            <a:r>
              <a:rPr lang="en-US" altLang="en-US" b="0" dirty="0"/>
              <a:t>Ratings based on post-bronchodilator findings 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A1B8C4-1BFC-4E73-B4DC-36D54D63BA3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899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A2AB908-E9BC-4C3E-ACF4-8C00393B912D}&quot;/&gt;&lt;isInvalidForFieldText val=&quot;0&quot;/&gt;&lt;Image&gt;&lt;filename val=&quot;C:\Users\User\AppData\Local\Temp\CP1278464525781Session\CPTrustFolder1278464525796\PPTImport1278464566171\data\asimages\{6A2AB908-E9BC-4C3E-ACF4-8C00393B912D}_26.png&quot;/&gt;&lt;left val=&quot;727&quot;/&gt;&lt;top val=&quot;687&quot;/&gt;&lt;width val=&quot;226&quot;/&gt;&lt;height val=&quot;45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751D481D-71D2-4232-872A-1D47229C8C45}&quot;/&gt;&lt;isInvalidForFieldText val=&quot;0&quot;/&gt;&lt;Image&gt;&lt;filename val=&quot;C:\Users\User\AppData\Local\Temp\CP1278464525781Session\CPTrustFolder1278464525796\PPTImport1278464566171\data\asimages\{751D481D-71D2-4232-872A-1D47229C8C45}_27.png&quot;/&gt;&lt;left val=&quot;0&quot;/&gt;&lt;top val=&quot;76&quot;/&gt;&lt;width val=&quot;961&quot;/&gt;&lt;height val=&quot;122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8&quot;/&gt;&lt;lineCharCount val=&quot;28&quot;/&gt;&lt;lineCharCount val=&quot;59&quot;/&gt;&lt;lineCharCount val=&quot;62&quot;/&gt;&lt;lineCharCount val=&quot;67&quot;/&gt;&lt;lineCharCount val=&quot;71&quot;/&gt;&lt;lineCharCount val=&quot;21&quot;/&gt;&lt;/TableIndex&gt;&lt;/ShapeTextInfo&gt;"/>
  <p:tag name="HTML_SHAPEINFO" val="&lt;ThreeDShapeInfo&gt;&lt;uuid val=&quot;{E7A13924-ED10-447D-8031-EEB4F3209B74}&quot;/&gt;&lt;isInvalidForFieldText val=&quot;0&quot;/&gt;&lt;Image&gt;&lt;filename val=&quot;C:\Users\User\AppData\Local\Temp\CP1278464525781Session\CPTrustFolder1278464525796\PPTImport1278464566171\data\asimages\{E7A13924-ED10-447D-8031-EEB4F3209B74}_27.png&quot;/&gt;&lt;left val=&quot;42&quot;/&gt;&lt;top val=&quot;212&quot;/&gt;&lt;width val=&quot;870&quot;/&gt;&lt;height val=&quot;415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5C9972F-C9AB-4194-B442-A321DCE7217E}&quot;/&gt;&lt;isInvalidForFieldText val=&quot;0&quot;/&gt;&lt;Image&gt;&lt;filename val=&quot;C:\Users\User\AppData\Local\Temp\CP1278464525781Session\CPTrustFolder1278464525796\PPTImport1278464566171\data\asimages\{85C9972F-C9AB-4194-B442-A321DCE7217E}_27.png&quot;/&gt;&lt;left val=&quot;727&quot;/&gt;&lt;top val=&quot;687&quot;/&gt;&lt;width val=&quot;226&quot;/&gt;&lt;height val=&quot;4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D6661943-CD39-45F2-AE76-19B54E335761}&quot;/&gt;&lt;isInvalidForFieldText val=&quot;0&quot;/&gt;&lt;Image&gt;&lt;filename val=&quot;C:\Users\User\AppData\Local\Temp\CP1278464525781Session\CPTrustFolder1278464525796\PPTImport1278464566171\data\asimages\{D6661943-CD39-45F2-AE76-19B54E335761}_28.png&quot;/&gt;&lt;left val=&quot;0&quot;/&gt;&lt;top val=&quot;0&quot;/&gt;&lt;width val=&quot;1&quot;/&gt;&lt;height val=&quot;1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08B871F-926F-440E-8F12-EEC32E4C4708}&quot;/&gt;&lt;isInvalidForFieldText val=&quot;0&quot;/&gt;&lt;Image&gt;&lt;filename val=&quot;C:\Users\User\AppData\Local\Temp\CP1278464525781Session\CPTrustFolder1278464525796\PPTImport1278464566171\data\asimages\{808B871F-926F-440E-8F12-EEC32E4C4708}_28.png&quot;/&gt;&lt;left val=&quot;727&quot;/&gt;&lt;top val=&quot;687&quot;/&gt;&lt;width val=&quot;226&quot;/&gt;&lt;height val=&quot;4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D411AFCB-EC87-422D-BC2E-8E6DAB721026}&quot;/&gt;&lt;isInvalidForFieldText val=&quot;0&quot;/&gt;&lt;Image&gt;&lt;filename val=&quot;C:\Users\User\AppData\Local\Temp\CP1278464525781Session\CPTrustFolder1278464525796\PPTImport1278464566171\data\asimages\{D411AFCB-EC87-422D-BC2E-8E6DAB721026}_28.png&quot;/&gt;&lt;left val=&quot;0&quot;/&gt;&lt;top val=&quot;272&quot;/&gt;&lt;width val=&quot;961&quot;/&gt;&lt;height val=&quot;203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PRESENTER_DUMMYTAG" val="&lt;DummyForForceWrite&gt;&lt;/DummyForForceWrite&gt;"/>
  <p:tag name="HTML_SHAPEINFO" val="&lt;ThreeDShapeInfo&gt;&lt;uuid val=&quot;{30121992-9F56-4EEC-9EDA-600241CFF68C}&quot;/&gt;&lt;isInvalidForFieldText val=&quot;0&quot;/&gt;&lt;Image&gt;&lt;filename val=&quot;C:\Users\User\AppData\Local\Temp\CP1278464525781Session\CPTrustFolder1278464525796\PPTImport1278464566171\data\asimages\{30121992-9F56-4EEC-9EDA-600241CFF68C}_1.png&quot;/&gt;&lt;left val=&quot;71&quot;/&gt;&lt;top val=&quot;288&quot;/&gt;&lt;width val=&quot;817&quot;/&gt;&lt;height val=&quot;13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9B67A845-4F9A-43F4-9D2E-A003A9FAB7BE}&quot;/&gt;&lt;isInvalidForFieldText val=&quot;0&quot;/&gt;&lt;Image&gt;&lt;filename val=&quot;C:\Users\User\AppData\Local\Temp\CP1278464525781Session\CPTrustFolder1278464525796\PPTImport1278464566171\data\asimages\{9B67A845-4F9A-43F4-9D2E-A003A9FAB7BE}_1.png&quot;/&gt;&lt;left val=&quot;71&quot;/&gt;&lt;top val=&quot;491&quot;/&gt;&lt;width val=&quot;249&quot;/&gt;&lt;height val=&quot;9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A09FBE63-FF0C-4D51-A86E-C78805251E35}&quot;/&gt;&lt;isInvalidForFieldText val=&quot;0&quot;/&gt;&lt;Image&gt;&lt;filename val=&quot;C:\Users\User\AppData\Local\Temp\CP1278464525781Session\CPTrustFolder1278464525796\PPTImport1278464566171\data\asimages\{A09FBE63-FF0C-4D51-A86E-C78805251E35}_1.png&quot;/&gt;&lt;left val=&quot;639&quot;/&gt;&lt;top val=&quot;491&quot;/&gt;&lt;width val=&quot;249&quot;/&gt;&lt;height val=&quot;9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6077F05A-7629-43B9-B35B-60662E16CAE7}&quot;/&gt;&lt;isInvalidForFieldText val=&quot;0&quot;/&gt;&lt;Image&gt;&lt;filename val=&quot;C:\Users\User\AppData\Local\Temp\CP1278464525781Session\CPTrustFolder1278464525796\PPTImport1278464566171\data\asimages\{6077F05A-7629-43B9-B35B-60662E16CAE7}_2.png&quot;/&gt;&lt;left val=&quot;0&quot;/&gt;&lt;top val=&quot;76&quot;/&gt;&lt;width val=&quot;961&quot;/&gt;&lt;height val=&quot;12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F1A8D939-4130-4993-A27E-071BE7927B23}&quot;/&gt;&lt;isInvalidForFieldText val=&quot;0&quot;/&gt;&lt;Image&gt;&lt;filename val=&quot;C:\Users\User\AppData\Local\Temp\CP1278464525781Session\CPTrustFolder1278464525796\PPTImport1278464566171\data\asimages\{F1A8D939-4130-4993-A27E-071BE7927B23}_2.png&quot;/&gt;&lt;left val=&quot;40&quot;/&gt;&lt;top val=&quot;212&quot;/&gt;&lt;width val=&quot;871&quot;/&gt;&lt;height val=&quot;5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7657020-EBD6-4450-A2CB-97B5B623408A}&quot;/&gt;&lt;isInvalidForFieldText val=&quot;0&quot;/&gt;&lt;Image&gt;&lt;filename val=&quot;C:\Users\User\AppData\Local\Temp\CP1278464525781Session\CPTrustFolder1278464525796\PPTImport1278464566171\data\asimages\{27657020-EBD6-4450-A2CB-97B5B623408A}_2.png&quot;/&gt;&lt;left val=&quot;727&quot;/&gt;&lt;top val=&quot;687&quot;/&gt;&lt;width val=&quot;226&quot;/&gt;&lt;height val=&quot;4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1&quot;/&gt;&lt;lineCharCount val=&quot;41&quot;/&gt;&lt;lineCharCount val=&quot;30&quot;/&gt;&lt;/TableIndex&gt;&lt;/ShapeTextInfo&gt;"/>
  <p:tag name="HTML_SHAPEINFO" val="&lt;ThreeDShapeInfo&gt;&lt;uuid val=&quot;{373E87CD-8693-426B-9984-B90A2699BE8C}&quot;/&gt;&lt;isInvalidForFieldText val=&quot;0&quot;/&gt;&lt;Image&gt;&lt;filename val=&quot;C:\Users\User\AppData\Local\Temp\CP1278464525781Session\CPTrustFolder1278464525796\PPTImport1278464566171\data\asimages\{373E87CD-8693-426B-9984-B90A2699BE8C}_2.png&quot;/&gt;&lt;left val=&quot;47&quot;/&gt;&lt;top val=&quot;250&quot;/&gt;&lt;width val=&quot;865&quot;/&gt;&lt;height val=&quot;137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054A2A9D-34EF-4A82-A7F3-9E906AF7AA09}&quot;/&gt;&lt;isInvalidForFieldText val=&quot;0&quot;/&gt;&lt;Image&gt;&lt;filename val=&quot;C:\Users\User\AppData\Local\Temp\CP1278464525781Session\CPTrustFolder1278464525796\PPTImport1278464566171\data\asimages\{054A2A9D-34EF-4A82-A7F3-9E906AF7AA09}_3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7E8C7F4B-3380-4C90-8172-AC529B4E0660}&quot;/&gt;&lt;isInvalidForFieldText val=&quot;0&quot;/&gt;&lt;Image&gt;&lt;filename val=&quot;C:\Users\User\AppData\Local\Temp\CP1278464525781Session\CPTrustFolder1278464525796\PPTImport1278464566171\data\asimages\{7E8C7F4B-3380-4C90-8172-AC529B4E0660}_3.png&quot;/&gt;&lt;left val=&quot;47&quot;/&gt;&lt;top val=&quot;215&quot;/&gt;&lt;width val=&quot;865&quot;/&gt;&lt;height val=&quot;41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1&quot;/&gt;&lt;lineCharCount val=&quot;63&quot;/&gt;&lt;lineCharCount val=&quot;67&quot;/&gt;&lt;lineCharCount val=&quot;11&quot;/&gt;&lt;lineCharCount val=&quot;53&quot;/&gt;&lt;lineCharCount val=&quot;64&quot;/&gt;&lt;lineCharCount val=&quot;12&quot;/&gt;&lt;lineCharCount val=&quot;70&quot;/&gt;&lt;lineCharCount val=&quot;15&quot;/&gt;&lt;/TableIndex&gt;&lt;/ShapeTextInfo&gt;"/>
  <p:tag name="HTML_SHAPEINFO" val="&lt;ThreeDShapeInfo&gt;&lt;uuid val=&quot;{CF531EA3-3D14-40AC-9364-CE65FEC6D85F}&quot;/&gt;&lt;isInvalidForFieldText val=&quot;0&quot;/&gt;&lt;Image&gt;&lt;filename val=&quot;C:\Users\User\AppData\Local\Temp\CP1278464525781Session\CPTrustFolder1278464525796\PPTImport1278464566171\data\asimages\{CF531EA3-3D14-40AC-9364-CE65FEC6D85F}_3.png&quot;/&gt;&lt;left val=&quot;42&quot;/&gt;&lt;top val=&quot;212&quot;/&gt;&lt;width val=&quot;886&quot;/&gt;&lt;height val=&quot;353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63FED05-A118-4C2C-8D71-0B715D820935}&quot;/&gt;&lt;isInvalidForFieldText val=&quot;0&quot;/&gt;&lt;Image&gt;&lt;filename val=&quot;C:\Users\User\AppData\Local\Temp\CP1278464525781Session\CPTrustFolder1278464525796\PPTImport1278464566171\data\asimages\{A63FED05-A118-4C2C-8D71-0B715D820935}_3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8D2862CC-A452-4906-A525-FF6A60567EBB}&quot;/&gt;&lt;isInvalidForFieldText val=&quot;0&quot;/&gt;&lt;Image&gt;&lt;filename val=&quot;C:\Users\User\AppData\Local\Temp\CP1278464525781Session\CPTrustFolder1278464525796\PPTImport1278464566171\data\asimages\{8D2862CC-A452-4906-A525-FF6A60567EBB}_4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2&quot;/&gt;&lt;lineCharCount val=&quot;20&quot;/&gt;&lt;/TableIndex&gt;&lt;/ShapeTextInfo&gt;"/>
  <p:tag name="HTML_SHAPEINFO" val="&lt;ThreeDShapeInfo&gt;&lt;uuid val=&quot;{257AB970-EFB8-4A77-89FA-8902329436C6}&quot;/&gt;&lt;isInvalidForFieldText val=&quot;0&quot;/&gt;&lt;Image&gt;&lt;filename val=&quot;C:\Users\User\AppData\Local\Temp\CP1278464525781Session\CPTrustFolder1278464525796\PPTImport1278464566171\data\asimages\{257AB970-EFB8-4A77-89FA-8902329436C6}_4.png&quot;/&gt;&lt;left val=&quot;42&quot;/&gt;&lt;top val=&quot;212&quot;/&gt;&lt;width val=&quot;870&quot;/&gt;&lt;height val=&quot;137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4CF13CA-16C4-495F-8034-FAE2C5230366}&quot;/&gt;&lt;isInvalidForFieldText val=&quot;0&quot;/&gt;&lt;Image&gt;&lt;filename val=&quot;C:\Users\User\AppData\Local\Temp\CP1278464525781Session\CPTrustFolder1278464525796\PPTImport1278464566171\data\asimages\{34CF13CA-16C4-495F-8034-FAE2C5230366}_4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F9D69A68-4092-4594-86BC-2B673CBB1F7A}&quot;/&gt;&lt;isInvalidForFieldText val=&quot;0&quot;/&gt;&lt;Image&gt;&lt;filename val=&quot;C:\Users\User\AppData\Local\Temp\CP1278464525781Session\CPTrustFolder1278464525796\PPTImport1278464566171\data\asimages\{F9D69A68-4092-4594-86BC-2B673CBB1F7A}_5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1&quot;/&gt;&lt;lineCharCount val=&quot;64&quot;/&gt;&lt;lineCharCount val=&quot;21&quot;/&gt;&lt;lineCharCount val=&quot;40&quot;/&gt;&lt;/TableIndex&gt;&lt;/ShapeTextInfo&gt;"/>
  <p:tag name="HTML_SHAPEINFO" val="&lt;ThreeDShapeInfo&gt;&lt;uuid val=&quot;{BA5E14ED-5CFF-4467-9A18-64F526739A96}&quot;/&gt;&lt;isInvalidForFieldText val=&quot;0&quot;/&gt;&lt;Image&gt;&lt;filename val=&quot;C:\Users\User\AppData\Local\Temp\CP1278464525781Session\CPTrustFolder1278464525796\PPTImport1278464566171\data\asimages\{BA5E14ED-5CFF-4467-9A18-64F526739A96}_5.png&quot;/&gt;&lt;left val=&quot;42&quot;/&gt;&lt;top val=&quot;212&quot;/&gt;&lt;width val=&quot;870&quot;/&gt;&lt;height val=&quot;170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C786C56-6BBF-40AD-B81D-3D318CB29EF2}&quot;/&gt;&lt;isInvalidForFieldText val=&quot;0&quot;/&gt;&lt;Image&gt;&lt;filename val=&quot;C:\Users\User\AppData\Local\Temp\CP1278464525781Session\CPTrustFolder1278464525796\PPTImport1278464566171\data\asimages\{7C786C56-6BBF-40AD-B81D-3D318CB29EF2}_5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FAFE7E3C-EB4D-4B25-8BE3-C9E10BEF09F1}&quot;/&gt;&lt;isInvalidForFieldText val=&quot;0&quot;/&gt;&lt;Image&gt;&lt;filename val=&quot;C:\Users\User\AppData\Local\Temp\CP1278464525781Session\CPTrustFolder1278464525796\PPTImport1278464566171\data\asimages\{FAFE7E3C-EB4D-4B25-8BE3-C9E10BEF09F1}_6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0&quot;/&gt;&lt;lineCharCount val=&quot;68&quot;/&gt;&lt;lineCharCount val=&quot;26&quot;/&gt;&lt;/TableIndex&gt;&lt;/ShapeTextInfo&gt;"/>
  <p:tag name="HTML_SHAPEINFO" val="&lt;ThreeDShapeInfo&gt;&lt;uuid val=&quot;{5196E27B-5062-4568-8568-D42F5D9E6439}&quot;/&gt;&lt;isInvalidForFieldText val=&quot;0&quot;/&gt;&lt;Image&gt;&lt;filename val=&quot;C:\Users\User\AppData\Local\Temp\CP1278464525781Session\CPTrustFolder1278464525796\PPTImport1278464566171\data\asimages\{5196E27B-5062-4568-8568-D42F5D9E6439}_6.png&quot;/&gt;&lt;left val=&quot;42&quot;/&gt;&lt;top val=&quot;212&quot;/&gt;&lt;width val=&quot;870&quot;/&gt;&lt;height val=&quot;121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4FA40CA-1806-4373-9890-B9A77529BDBA}&quot;/&gt;&lt;isInvalidForFieldText val=&quot;0&quot;/&gt;&lt;Image&gt;&lt;filename val=&quot;C:\Users\User\AppData\Local\Temp\CP1278464525781Session\CPTrustFolder1278464525796\PPTImport1278464566171\data\asimages\{14FA40CA-1806-4373-9890-B9A77529BDBA}_6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FCD2D978-D343-44C3-B0AC-860EB8EE536B}&quot;/&gt;&lt;isInvalidForFieldText val=&quot;0&quot;/&gt;&lt;Image&gt;&lt;filename val=&quot;C:\Users\User\AppData\Local\Temp\CP1278464525781Session\CPTrustFolder1278464525796\PPTImport1278464566171\data\asimages\{FCD2D978-D343-44C3-B0AC-860EB8EE536B}_7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7&quot;/&gt;&lt;lineCharCount val=&quot;50&quot;/&gt;&lt;/TableIndex&gt;&lt;/ShapeTextInfo&gt;"/>
  <p:tag name="HTML_SHAPEINFO" val="&lt;ThreeDShapeInfo&gt;&lt;uuid val=&quot;{265BBB16-7A28-48C0-A74B-0F02A64DDB05}&quot;/&gt;&lt;isInvalidForFieldText val=&quot;0&quot;/&gt;&lt;Image&gt;&lt;filename val=&quot;C:\Users\User\AppData\Local\Temp\CP1278464525781Session\CPTrustFolder1278464525796\PPTImport1278464566171\data\asimages\{265BBB16-7A28-48C0-A74B-0F02A64DDB05}_7.png&quot;/&gt;&lt;left val=&quot;40&quot;/&gt;&lt;top val=&quot;212&quot;/&gt;&lt;width val=&quot;871&quot;/&gt;&lt;height val=&quot;89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88D2FB8-8091-4110-B7A9-1F213C242160}&quot;/&gt;&lt;isInvalidForFieldText val=&quot;0&quot;/&gt;&lt;Image&gt;&lt;filename val=&quot;C:\Users\User\AppData\Local\Temp\CP1278464525781Session\CPTrustFolder1278464525796\PPTImport1278464566171\data\asimages\{988D2FB8-8091-4110-B7A9-1F213C242160}_7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6&quot;/&gt;&lt;lineCharCount val=&quot;58&quot;/&gt;&lt;lineCharCount val=&quot;20&quot;/&gt;&lt;lineCharCount val=&quot;42&quot;/&gt;&lt;lineCharCount val=&quot;33&quot;/&gt;&lt;lineCharCount val=&quot;49&quot;/&gt;&lt;lineCharCount val=&quot;58&quot;/&gt;&lt;lineCharCount val=&quot;12&quot;/&gt;&lt;lineCharCount val=&quot;39&quot;/&gt;&lt;/TableIndex&gt;&lt;/ShapeTextInfo&gt;"/>
  <p:tag name="HTML_SHAPEINFO" val="&lt;ThreeDShapeInfo&gt;&lt;uuid val=&quot;{6C10CA48-CDC4-46FD-A9EB-0A0E05A61ACE}&quot;/&gt;&lt;isInvalidForFieldText val=&quot;0&quot;/&gt;&lt;Image&gt;&lt;filename val=&quot;C:\Users\User\AppData\Local\Temp\CP1278464525781Session\CPTrustFolder1278464525796\PPTImport1278464566171\data\asimages\{6C10CA48-CDC4-46FD-A9EB-0A0E05A61ACE}_7.png&quot;/&gt;&lt;left val=&quot;47&quot;/&gt;&lt;top val=&quot;284&quot;/&gt;&lt;width val=&quot;869&quot;/&gt;&lt;height val=&quot;353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E7ECE7F3-B790-4B08-8A9E-24293C2312D8}&quot;/&gt;&lt;isInvalidForFieldText val=&quot;0&quot;/&gt;&lt;Image&gt;&lt;filename val=&quot;C:\Users\User\AppData\Local\Temp\CP1278464525781Session\CPTrustFolder1278464525796\PPTImport1278464566171\data\asimages\{E7ECE7F3-B790-4B08-8A9E-24293C2312D8}_8.png&quot;/&gt;&lt;left val=&quot;0&quot;/&gt;&lt;top val=&quot;76&quot;/&gt;&lt;width val=&quot;961&quot;/&gt;&lt;height val=&quot;12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21&quot;/&gt;&lt;lineCharCount val=&quot;26&quot;/&gt;&lt;/TableIndex&gt;&lt;/ShapeTextInfo&gt;"/>
  <p:tag name="HTML_SHAPEINFO" val="&lt;ThreeDShapeInfo&gt;&lt;uuid val=&quot;{B8130348-7620-4848-B655-C64158860148}&quot;/&gt;&lt;isInvalidForFieldText val=&quot;0&quot;/&gt;&lt;Image&gt;&lt;filename val=&quot;C:\Users\User\AppData\Local\Temp\CP1278464525781Session\CPTrustFolder1278464525796\PPTImport1278464566171\data\asimages\{B8130348-7620-4848-B655-C64158860148}_8.png&quot;/&gt;&lt;left val=&quot;42&quot;/&gt;&lt;top val=&quot;212&quot;/&gt;&lt;width val=&quot;870&quot;/&gt;&lt;height val=&quot;41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EC7A354-ACDC-4BB8-94A8-7575B62074EA}&quot;/&gt;&lt;isInvalidForFieldText val=&quot;0&quot;/&gt;&lt;Image&gt;&lt;filename val=&quot;C:\Users\User\AppData\Local\Temp\CP1278464525781Session\CPTrustFolder1278464525796\PPTImport1278464566171\data\asimages\{EEC7A354-ACDC-4BB8-94A8-7575B62074EA}_8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4FE1B163-2D29-4DD3-BF33-D0AC7B4C1436}&quot;/&gt;&lt;isInvalidForFieldText val=&quot;0&quot;/&gt;&lt;Image&gt;&lt;filename val=&quot;C:\Users\User\AppData\Local\Temp\CP1278464525781Session\CPTrustFolder1278464525796\PPTImport1278464566171\data\asimages\{4FE1B163-2D29-4DD3-BF33-D0AC7B4C1436}_9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3&quot;/&gt;&lt;lineCharCount val=&quot;6&quot;/&gt;&lt;lineCharCount val=&quot;4&quot;/&gt;&lt;lineCharCount val=&quot;10&quot;/&gt;&lt;lineCharCount val=&quot;61&quot;/&gt;&lt;lineCharCount val=&quot;46&quot;/&gt;&lt;/TableIndex&gt;&lt;/ShapeTextInfo&gt;"/>
  <p:tag name="HTML_SHAPEINFO" val="&lt;ThreeDShapeInfo&gt;&lt;uuid val=&quot;{B53A8718-9267-47FE-8D30-CB8E98273EA7}&quot;/&gt;&lt;isInvalidForFieldText val=&quot;0&quot;/&gt;&lt;Image&gt;&lt;filename val=&quot;C:\Users\User\AppData\Local\Temp\CP1278464525781Session\CPTrustFolder1278464525796\PPTImport1278464566171\data\asimages\{B53A8718-9267-47FE-8D30-CB8E98273EA7}_9.png&quot;/&gt;&lt;left val=&quot;42&quot;/&gt;&lt;top val=&quot;212&quot;/&gt;&lt;width val=&quot;870&quot;/&gt;&lt;height val=&quot;41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FE3D18F-F385-4597-A46A-29F59805C008}&quot;/&gt;&lt;isInvalidForFieldText val=&quot;0&quot;/&gt;&lt;Image&gt;&lt;filename val=&quot;C:\Users\User\AppData\Local\Temp\CP1278464525781Session\CPTrustFolder1278464525796\PPTImport1278464566171\data\asimages\{6FE3D18F-F385-4597-A46A-29F59805C008}_9.png&quot;/&gt;&lt;left val=&quot;727&quot;/&gt;&lt;top val=&quot;687&quot;/&gt;&lt;width val=&quot;226&quot;/&gt;&lt;height val=&quot;4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8560B13D-1A16-4B2A-AB9A-3F935F887614}&quot;/&gt;&lt;isInvalidForFieldText val=&quot;0&quot;/&gt;&lt;Image&gt;&lt;filename val=&quot;C:\Users\User\AppData\Local\Temp\CP1278464525781Session\CPTrustFolder1278464525796\PPTImport1278464566171\data\asimages\{8560B13D-1A16-4B2A-AB9A-3F935F887614}_10.png&quot;/&gt;&lt;left val=&quot;0&quot;/&gt;&lt;top val=&quot;76&quot;/&gt;&lt;width val=&quot;961&quot;/&gt;&lt;height val=&quot;122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4&quot;/&gt;&lt;lineCharCount val=&quot;36&quot;/&gt;&lt;/TableIndex&gt;&lt;/ShapeTextInfo&gt;"/>
  <p:tag name="HTML_SHAPEINFO" val="&lt;ThreeDShapeInfo&gt;&lt;uuid val=&quot;{886E7396-04FF-46BE-A60C-B2F491039B95}&quot;/&gt;&lt;isInvalidForFieldText val=&quot;0&quot;/&gt;&lt;Image&gt;&lt;filename val=&quot;C:\Users\User\AppData\Local\Temp\CP1278464525781Session\CPTrustFolder1278464525796\PPTImport1278464566171\data\asimages\{886E7396-04FF-46BE-A60C-B2F491039B95}_10.png&quot;/&gt;&lt;left val=&quot;42&quot;/&gt;&lt;top val=&quot;212&quot;/&gt;&lt;width val=&quot;870&quot;/&gt;&lt;height val=&quot;41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60893E9-8A72-4CDF-A147-0537BA5C242F}&quot;/&gt;&lt;isInvalidForFieldText val=&quot;0&quot;/&gt;&lt;Image&gt;&lt;filename val=&quot;C:\Users\User\AppData\Local\Temp\CP1278464525781Session\CPTrustFolder1278464525796\PPTImport1278464566171\data\asimages\{560893E9-8A72-4CDF-A147-0537BA5C242F}_10.png&quot;/&gt;&lt;left val=&quot;727&quot;/&gt;&lt;top val=&quot;687&quot;/&gt;&lt;width val=&quot;226&quot;/&gt;&lt;height val=&quot;4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12958B87-EA02-488C-9E7D-5A25706BC1D4}&quot;/&gt;&lt;isInvalidForFieldText val=&quot;0&quot;/&gt;&lt;Image&gt;&lt;filename val=&quot;C:\Users\User\AppData\Local\Temp\CP1278464525781Session\CPTrustFolder1278464525796\PPTImport1278464566171\data\asimages\{12958B87-EA02-488C-9E7D-5A25706BC1D4}_11.png&quot;/&gt;&lt;left val=&quot;0&quot;/&gt;&lt;top val=&quot;76&quot;/&gt;&lt;width val=&quot;961&quot;/&gt;&lt;height val=&quot;12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11460657-5AFE-43CC-AC53-BBA92CD5A10B}&quot;/&gt;&lt;isInvalidForFieldText val=&quot;0&quot;/&gt;&lt;Image&gt;&lt;filename val=&quot;C:\Users\User\AppData\Local\Temp\CP1278464525781Session\CPTrustFolder1278464525796\PPTImport1278464566171\data\asimages\{11460657-5AFE-43CC-AC53-BBA92CD5A10B}_11.png&quot;/&gt;&lt;left val=&quot;0&quot;/&gt;&lt;top val=&quot;212&quot;/&gt;&lt;width val=&quot;961&quot;/&gt;&lt;height val=&quot;57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2794051-2D41-4DE4-9C8C-ED14F6D6F25E}&quot;/&gt;&lt;isInvalidForFieldText val=&quot;0&quot;/&gt;&lt;Image&gt;&lt;filename val=&quot;C:\Users\User\AppData\Local\Temp\CP1278464525781Session\CPTrustFolder1278464525796\PPTImport1278464566171\data\asimages\{62794051-2D41-4DE4-9C8C-ED14F6D6F25E}_11.png&quot;/&gt;&lt;left val=&quot;727&quot;/&gt;&lt;top val=&quot;687&quot;/&gt;&lt;width val=&quot;226&quot;/&gt;&lt;height val=&quot;4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0&quot;/&gt;&lt;lineCharCount val=&quot;58&quot;/&gt;&lt;lineCharCount val=&quot;64&quot;/&gt;&lt;lineCharCount val=&quot;47&quot;/&gt;&lt;/TableIndex&gt;&lt;/ShapeTextInfo&gt;"/>
  <p:tag name="HTML_SHAPEINFO" val="&lt;ThreeDShapeInfo&gt;&lt;uuid val=&quot;{0D516AB9-558D-499C-9F65-09C4585C5695}&quot;/&gt;&lt;isInvalidForFieldText val=&quot;0&quot;/&gt;&lt;Image&gt;&lt;filename val=&quot;C:\Users\User\AppData\Local\Temp\CP1278464525781Session\CPTrustFolder1278464525796\PPTImport1278464566171\data\asimages\{0D516AB9-558D-499C-9F65-09C4585C5695}_11.png&quot;/&gt;&lt;left val=&quot;44&quot;/&gt;&lt;top val=&quot;252&quot;/&gt;&lt;width val=&quot;870&quot;/&gt;&lt;height val=&quot;177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70A9B0FD-95E8-453A-89D4-57AB678855B4}&quot;/&gt;&lt;isInvalidForFieldText val=&quot;0&quot;/&gt;&lt;Image&gt;&lt;filename val=&quot;C:\Users\User\AppData\Local\Temp\CP1278464525781Session\CPTrustFolder1278464525796\PPTImport1278464566171\data\asimages\{70A9B0FD-95E8-453A-89D4-57AB678855B4}_12.png&quot;/&gt;&lt;left val=&quot;0&quot;/&gt;&lt;top val=&quot;76&quot;/&gt;&lt;width val=&quot;961&quot;/&gt;&lt;height val=&quot;12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9&quot;/&gt;&lt;lineCharCount val=&quot;11&quot;/&gt;&lt;lineCharCount val=&quot;25&quot;/&gt;&lt;lineCharCount val=&quot;41&quot;/&gt;&lt;lineCharCount val=&quot;38&quot;/&gt;&lt;lineCharCount val=&quot;29&quot;/&gt;&lt;lineCharCount val=&quot;77&quot;/&gt;&lt;lineCharCount val=&quot;48&quot;/&gt;&lt;/TableIndex&gt;&lt;/ShapeTextInfo&gt;"/>
  <p:tag name="HTML_SHAPEINFO" val="&lt;ThreeDShapeInfo&gt;&lt;uuid val=&quot;{27806236-97C8-4C05-B9D5-DE867534B502}&quot;/&gt;&lt;isInvalidForFieldText val=&quot;0&quot;/&gt;&lt;Image&gt;&lt;filename val=&quot;C:\Users\User\AppData\Local\Temp\CP1278464525781Session\CPTrustFolder1278464525796\PPTImport1278464566171\data\asimages\{27806236-97C8-4C05-B9D5-DE867534B502}_12.png&quot;/&gt;&lt;left val=&quot;42&quot;/&gt;&lt;top val=&quot;212&quot;/&gt;&lt;width val=&quot;870&quot;/&gt;&lt;height val=&quot;41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CC954D4-2EF8-4791-B5B1-C1427AA12F57}&quot;/&gt;&lt;isInvalidForFieldText val=&quot;0&quot;/&gt;&lt;Image&gt;&lt;filename val=&quot;C:\Users\User\AppData\Local\Temp\CP1278464525781Session\CPTrustFolder1278464525796\PPTImport1278464566171\data\asimages\{4CC954D4-2EF8-4791-B5B1-C1427AA12F57}_12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C454307E-67D9-4896-83B0-FD2A8847273F}&quot;/&gt;&lt;isInvalidForFieldText val=&quot;0&quot;/&gt;&lt;Image&gt;&lt;filename val=&quot;C:\Users\User\AppData\Local\Temp\CP1278464525781Session\CPTrustFolder1278464525796\PPTImport1278464566171\data\asimages\{C454307E-67D9-4896-83B0-FD2A8847273F}_13.png&quot;/&gt;&lt;left val=&quot;0&quot;/&gt;&lt;top val=&quot;76&quot;/&gt;&lt;width val=&quot;961&quot;/&gt;&lt;height val=&quot;12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1&quot;/&gt;&lt;lineCharCount val=&quot;69&quot;/&gt;&lt;lineCharCount val=&quot;33&quot;/&gt;&lt;lineCharCount val=&quot;72&quot;/&gt;&lt;lineCharCount val=&quot;23&quot;/&gt;&lt;/TableIndex&gt;&lt;/ShapeTextInfo&gt;"/>
  <p:tag name="HTML_SHAPEINFO" val="&lt;ThreeDShapeInfo&gt;&lt;uuid val=&quot;{2C15DAFE-ED95-4130-98A4-7AB551C433D3}&quot;/&gt;&lt;isInvalidForFieldText val=&quot;0&quot;/&gt;&lt;Image&gt;&lt;filename val=&quot;C:\Users\User\AppData\Local\Temp\CP1278464525781Session\CPTrustFolder1278464525796\PPTImport1278464566171\data\asimages\{2C15DAFE-ED95-4130-98A4-7AB551C433D3}_13.png&quot;/&gt;&lt;left val=&quot;42&quot;/&gt;&lt;top val=&quot;212&quot;/&gt;&lt;width val=&quot;870&quot;/&gt;&lt;height val=&quot;41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FADAC2F-5802-4E9C-81D3-506ED02E7B5B}&quot;/&gt;&lt;isInvalidForFieldText val=&quot;0&quot;/&gt;&lt;Image&gt;&lt;filename val=&quot;C:\Users\User\AppData\Local\Temp\CP1278464525781Session\CPTrustFolder1278464525796\PPTImport1278464566171\data\asimages\{FFADAC2F-5802-4E9C-81D3-506ED02E7B5B}_13.png&quot;/&gt;&lt;left val=&quot;727&quot;/&gt;&lt;top val=&quot;687&quot;/&gt;&lt;width val=&quot;226&quot;/&gt;&lt;height val=&quot;45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C2F62A21-33C1-4F88-BB0A-E5E3C2AFDEB8}&quot;/&gt;&lt;isInvalidForFieldText val=&quot;0&quot;/&gt;&lt;Image&gt;&lt;filename val=&quot;C:\Users\User\AppData\Local\Temp\CP1278464525781Session\CPTrustFolder1278464525796\PPTImport1278464566171\data\asimages\{C2F62A21-33C1-4F88-BB0A-E5E3C2AFDEB8}_14.png&quot;/&gt;&lt;left val=&quot;0&quot;/&gt;&lt;top val=&quot;76&quot;/&gt;&lt;width val=&quot;961&quot;/&gt;&lt;height val=&quot;122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8&quot;/&gt;&lt;lineCharCount val=&quot;68&quot;/&gt;&lt;lineCharCount val=&quot;68&quot;/&gt;&lt;/TableIndex&gt;&lt;/ShapeTextInfo&gt;"/>
  <p:tag name="HTML_SHAPEINFO" val="&lt;ThreeDShapeInfo&gt;&lt;uuid val=&quot;{E7A28FB7-22C7-47FB-9C39-134F12A3D8B2}&quot;/&gt;&lt;isInvalidForFieldText val=&quot;0&quot;/&gt;&lt;Image&gt;&lt;filename val=&quot;C:\Users\User\AppData\Local\Temp\CP1278464525781Session\CPTrustFolder1278464525796\PPTImport1278464566171\data\asimages\{E7A28FB7-22C7-47FB-9C39-134F12A3D8B2}_14.png&quot;/&gt;&lt;left val=&quot;42&quot;/&gt;&lt;top val=&quot;212&quot;/&gt;&lt;width val=&quot;870&quot;/&gt;&lt;height val=&quot;41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D873CA5-556E-4684-A2F8-DE7E02283D60}&quot;/&gt;&lt;isInvalidForFieldText val=&quot;0&quot;/&gt;&lt;Image&gt;&lt;filename val=&quot;C:\Users\User\AppData\Local\Temp\CP1278464525781Session\CPTrustFolder1278464525796\PPTImport1278464566171\data\asimages\{9D873CA5-556E-4684-A2F8-DE7E02283D60}_14.png&quot;/&gt;&lt;left val=&quot;727&quot;/&gt;&lt;top val=&quot;687&quot;/&gt;&lt;width val=&quot;226&quot;/&gt;&lt;height val=&quot;4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53BB4C77-F35E-49A6-88F7-62CE6D5CCF7D}&quot;/&gt;&lt;isInvalidForFieldText val=&quot;0&quot;/&gt;&lt;Image&gt;&lt;filename val=&quot;C:\Users\User\AppData\Local\Temp\CP1278464525781Session\CPTrustFolder1278464525796\PPTImport1278464566171\data\asimages\{53BB4C77-F35E-49A6-88F7-62CE6D5CCF7D}_15.png&quot;/&gt;&lt;left val=&quot;0&quot;/&gt;&lt;top val=&quot;76&quot;/&gt;&lt;width val=&quot;961&quot;/&gt;&lt;height val=&quot;12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9&quot;/&gt;&lt;lineCharCount val=&quot;68&quot;/&gt;&lt;lineCharCount val=&quot;60&quot;/&gt;&lt;lineCharCount val=&quot;72&quot;/&gt;&lt;/TableIndex&gt;&lt;/ShapeTextInfo&gt;"/>
  <p:tag name="HTML_SHAPEINFO" val="&lt;ThreeDShapeInfo&gt;&lt;uuid val=&quot;{CDE5FA16-ACEB-47D6-B51E-3F7503AD060C}&quot;/&gt;&lt;isInvalidForFieldText val=&quot;0&quot;/&gt;&lt;Image&gt;&lt;filename val=&quot;C:\Users\User\AppData\Local\Temp\CP1278464525781Session\CPTrustFolder1278464525796\PPTImport1278464566171\data\asimages\{CDE5FA16-ACEB-47D6-B51E-3F7503AD060C}_15.png&quot;/&gt;&lt;left val=&quot;42&quot;/&gt;&lt;top val=&quot;212&quot;/&gt;&lt;width val=&quot;874&quot;/&gt;&lt;height val=&quot;41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4B4268D-8167-4AF8-9CE2-36B1372BB0A3}&quot;/&gt;&lt;isInvalidForFieldText val=&quot;0&quot;/&gt;&lt;Image&gt;&lt;filename val=&quot;C:\Users\User\AppData\Local\Temp\CP1278464525781Session\CPTrustFolder1278464525796\PPTImport1278464566171\data\asimages\{E4B4268D-8167-4AF8-9CE2-36B1372BB0A3}_15.png&quot;/&gt;&lt;left val=&quot;727&quot;/&gt;&lt;top val=&quot;687&quot;/&gt;&lt;width val=&quot;226&quot;/&gt;&lt;height val=&quot;4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3F89415F-145D-476E-8702-C5EC78499411}&quot;/&gt;&lt;isInvalidForFieldText val=&quot;0&quot;/&gt;&lt;Image&gt;&lt;filename val=&quot;C:\Users\User\AppData\Local\Temp\CP1278464525781Session\CPTrustFolder1278464525796\PPTImport1278464566171\data\asimages\{3F89415F-145D-476E-8702-C5EC78499411}_16.png&quot;/&gt;&lt;left val=&quot;0&quot;/&gt;&lt;top val=&quot;76&quot;/&gt;&lt;width val=&quot;961&quot;/&gt;&lt;height val=&quot;122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6&quot;/&gt;&lt;lineCharCount val=&quot;59&quot;/&gt;&lt;/TableIndex&gt;&lt;/ShapeTextInfo&gt;"/>
  <p:tag name="HTML_SHAPEINFO" val="&lt;ThreeDShapeInfo&gt;&lt;uuid val=&quot;{77411043-B083-4280-93D1-0C4C1C6D58F0}&quot;/&gt;&lt;isInvalidForFieldText val=&quot;0&quot;/&gt;&lt;Image&gt;&lt;filename val=&quot;C:\Users\User\AppData\Local\Temp\CP1278464525781Session\CPTrustFolder1278464525796\PPTImport1278464566171\data\asimages\{77411043-B083-4280-93D1-0C4C1C6D58F0}_16.png&quot;/&gt;&lt;left val=&quot;42&quot;/&gt;&lt;top val=&quot;212&quot;/&gt;&lt;width val=&quot;870&quot;/&gt;&lt;height val=&quot;41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638290E-DD91-4E81-A5D6-87D9AFF74DA0}&quot;/&gt;&lt;isInvalidForFieldText val=&quot;0&quot;/&gt;&lt;Image&gt;&lt;filename val=&quot;C:\Users\User\AppData\Local\Temp\CP1278464525781Session\CPTrustFolder1278464525796\PPTImport1278464566171\data\asimages\{9638290E-DD91-4E81-A5D6-87D9AFF74DA0}_16.png&quot;/&gt;&lt;left val=&quot;727&quot;/&gt;&lt;top val=&quot;687&quot;/&gt;&lt;width val=&quot;226&quot;/&gt;&lt;height val=&quot;4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2A2604C5-83DB-4CA2-AA9F-F5EEE24089AB}&quot;/&gt;&lt;isInvalidForFieldText val=&quot;0&quot;/&gt;&lt;Image&gt;&lt;filename val=&quot;C:\Users\User\AppData\Local\Temp\CP1278464525781Session\CPTrustFolder1278464525796\PPTImport1278464566171\data\asimages\{2A2604C5-83DB-4CA2-AA9F-F5EEE24089AB}_17.png&quot;/&gt;&lt;left val=&quot;0&quot;/&gt;&lt;top val=&quot;76&quot;/&gt;&lt;width val=&quot;961&quot;/&gt;&lt;height val=&quot;122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1&quot;/&gt;&lt;lineCharCount val=&quot;71&quot;/&gt;&lt;lineCharCount val=&quot;33&quot;/&gt;&lt;lineCharCount val=&quot;61&quot;/&gt;&lt;lineCharCount val=&quot;70&quot;/&gt;&lt;lineCharCount val=&quot;42&quot;/&gt;&lt;/TableIndex&gt;&lt;/ShapeTextInfo&gt;"/>
  <p:tag name="HTML_SHAPEINFO" val="&lt;ThreeDShapeInfo&gt;&lt;uuid val=&quot;{702F8604-7C9F-4C7D-BF64-060553401384}&quot;/&gt;&lt;isInvalidForFieldText val=&quot;0&quot;/&gt;&lt;Image&gt;&lt;filename val=&quot;C:\Users\User\AppData\Local\Temp\CP1278464525781Session\CPTrustFolder1278464525796\PPTImport1278464566171\data\asimages\{702F8604-7C9F-4C7D-BF64-060553401384}_17.png&quot;/&gt;&lt;left val=&quot;42&quot;/&gt;&lt;top val=&quot;212&quot;/&gt;&lt;width val=&quot;870&quot;/&gt;&lt;height val=&quot;41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8AA61FF-FFBE-4EAD-A5F1-E477FBBD65CA}&quot;/&gt;&lt;isInvalidForFieldText val=&quot;0&quot;/&gt;&lt;Image&gt;&lt;filename val=&quot;C:\Users\User\AppData\Local\Temp\CP1278464525781Session\CPTrustFolder1278464525796\PPTImport1278464566171\data\asimages\{58AA61FF-FFBE-4EAD-A5F1-E477FBBD65CA}_17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2FE02711-3E9E-4D22-A745-72143161C36D}&quot;/&gt;&lt;isInvalidForFieldText val=&quot;0&quot;/&gt;&lt;Image&gt;&lt;filename val=&quot;C:\Users\User\AppData\Local\Temp\CP1278464525781Session\CPTrustFolder1278464525796\PPTImport1278464566171\data\asimages\{2FE02711-3E9E-4D22-A745-72143161C36D}_18.png&quot;/&gt;&lt;left val=&quot;0&quot;/&gt;&lt;top val=&quot;76&quot;/&gt;&lt;width val=&quot;961&quot;/&gt;&lt;height val=&quot;122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1&quot;/&gt;&lt;lineCharCount val=&quot;50&quot;/&gt;&lt;/TableIndex&gt;&lt;/ShapeTextInfo&gt;"/>
  <p:tag name="HTML_SHAPEINFO" val="&lt;ThreeDShapeInfo&gt;&lt;uuid val=&quot;{42E7EE13-63E3-46AF-AA15-7E503E9135FC}&quot;/&gt;&lt;isInvalidForFieldText val=&quot;0&quot;/&gt;&lt;Image&gt;&lt;filename val=&quot;C:\Users\User\AppData\Local\Temp\CP1278464525781Session\CPTrustFolder1278464525796\PPTImport1278464566171\data\asimages\{42E7EE13-63E3-46AF-AA15-7E503E9135FC}_18.png&quot;/&gt;&lt;left val=&quot;40&quot;/&gt;&lt;top val=&quot;212&quot;/&gt;&lt;width val=&quot;882&quot;/&gt;&lt;height val=&quot;41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2&quot;/&gt;&lt;lineCharCount val=&quot;28&quot;/&gt;&lt;lineCharCount val=&quot;33&quot;/&gt;&lt;lineCharCount val=&quot;32&quot;/&gt;&lt;/TableIndex&gt;&lt;/ShapeTextInfo&gt;"/>
  <p:tag name="HTML_SHAPEINFO" val="&lt;ThreeDShapeInfo&gt;&lt;uuid val=&quot;{A6C890C1-315D-4B6B-A314-66F24EC594D5}&quot;/&gt;&lt;isInvalidForFieldText val=&quot;0&quot;/&gt;&lt;Image&gt;&lt;filename val=&quot;C:\Users\User\AppData\Local\Temp\CP1278464525781Session\CPTrustFolder1278464525796\PPTImport1278464566171\data\asimages\{A6C890C1-315D-4B6B-A314-66F24EC594D5}_18.png&quot;/&gt;&lt;left val=&quot;150&quot;/&gt;&lt;top val=&quot;341&quot;/&gt;&lt;width val=&quot;437&quot;/&gt;&lt;height val=&quot;153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1D76685-A86F-46E7-9E67-CEEF08FA6A18}&quot;/&gt;&lt;isInvalidForFieldText val=&quot;0&quot;/&gt;&lt;Image&gt;&lt;filename val=&quot;C:\Users\User\AppData\Local\Temp\CP1278464525781Session\CPTrustFolder1278464525796\PPTImport1278464566171\data\asimages\{F1D76685-A86F-46E7-9E67-CEEF08FA6A18}_18.png&quot;/&gt;&lt;left val=&quot;727&quot;/&gt;&lt;top val=&quot;687&quot;/&gt;&lt;width val=&quot;226&quot;/&gt;&lt;height val=&quot;4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07673061-CDB9-49F3-BF81-849B73753749}&quot;/&gt;&lt;isInvalidForFieldText val=&quot;0&quot;/&gt;&lt;Image&gt;&lt;filename val=&quot;C:\Users\User\AppData\Local\Temp\CP1278464525781Session\CPTrustFolder1278464525796\PPTImport1278464566171\data\asimages\{07673061-CDB9-49F3-BF81-849B73753749}_19.png&quot;/&gt;&lt;left val=&quot;0&quot;/&gt;&lt;top val=&quot;76&quot;/&gt;&lt;width val=&quot;961&quot;/&gt;&lt;height val=&quot;12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8&quot;/&gt;&lt;lineCharCount val=&quot;64&quot;/&gt;&lt;/TableIndex&gt;&lt;/ShapeTextInfo&gt;"/>
  <p:tag name="HTML_SHAPEINFO" val="&lt;ThreeDShapeInfo&gt;&lt;uuid val=&quot;{2ABB179F-0BAD-4B1C-9C25-28109C26755F}&quot;/&gt;&lt;isInvalidForFieldText val=&quot;0&quot;/&gt;&lt;Image&gt;&lt;filename val=&quot;C:\Users\User\AppData\Local\Temp\CP1278464525781Session\CPTrustFolder1278464525796\PPTImport1278464566171\data\asimages\{2ABB179F-0BAD-4B1C-9C25-28109C26755F}_19.png&quot;/&gt;&lt;left val=&quot;42&quot;/&gt;&lt;top val=&quot;212&quot;/&gt;&lt;width val=&quot;870&quot;/&gt;&lt;height val=&quot;41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43E9A26-9638-417E-B278-AAFA1A40B04E}&quot;/&gt;&lt;isInvalidForFieldText val=&quot;0&quot;/&gt;&lt;Image&gt;&lt;filename val=&quot;C:\Users\User\AppData\Local\Temp\CP1278464525781Session\CPTrustFolder1278464525796\PPTImport1278464566171\data\asimages\{B43E9A26-9638-417E-B278-AAFA1A40B04E}_19.png&quot;/&gt;&lt;left val=&quot;727&quot;/&gt;&lt;top val=&quot;687&quot;/&gt;&lt;width val=&quot;226&quot;/&gt;&lt;height val=&quot;4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048C8664-8E65-4B3B-ADA6-5DD9A8FCF8D8}&quot;/&gt;&lt;isInvalidForFieldText val=&quot;0&quot;/&gt;&lt;Image&gt;&lt;filename val=&quot;C:\Users\User\AppData\Local\Temp\CP1278464525781Session\CPTrustFolder1278464525796\PPTImport1278464566171\data\asimages\{048C8664-8E65-4B3B-ADA6-5DD9A8FCF8D8}_20.png&quot;/&gt;&lt;left val=&quot;0&quot;/&gt;&lt;top val=&quot;76&quot;/&gt;&lt;width val=&quot;961&quot;/&gt;&lt;height val=&quot;122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C65DBE36-9CCC-4B9F-8BCD-A1EAA812CAE8}&quot;/&gt;&lt;isInvalidForFieldText val=&quot;0&quot;/&gt;&lt;Image&gt;&lt;filename val=&quot;C:\Users\User\AppData\Local\Temp\CP1278464525781Session\CPTrustFolder1278464525796\PPTImport1278464566171\data\asimages\{C65DBE36-9CCC-4B9F-8BCD-A1EAA812CAE8}_20.png&quot;/&gt;&lt;left val=&quot;44&quot;/&gt;&lt;top val=&quot;212&quot;/&gt;&lt;width val=&quot;871&quot;/&gt;&lt;height val=&quot;57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E087B8E-7A4E-402A-998B-22147A402220}&quot;/&gt;&lt;isInvalidForFieldText val=&quot;0&quot;/&gt;&lt;Image&gt;&lt;filename val=&quot;C:\Users\User\AppData\Local\Temp\CP1278464525781Session\CPTrustFolder1278464525796\PPTImport1278464566171\data\asimages\{7E087B8E-7A4E-402A-998B-22147A402220}_20.png&quot;/&gt;&lt;left val=&quot;727&quot;/&gt;&lt;top val=&quot;687&quot;/&gt;&lt;width val=&quot;226&quot;/&gt;&lt;height val=&quot;4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4&quot;/&gt;&lt;lineCharCount val=&quot;40&quot;/&gt;&lt;lineCharCount val=&quot;59&quot;/&gt;&lt;/TableIndex&gt;&lt;/ShapeTextInfo&gt;"/>
  <p:tag name="HTML_SHAPEINFO" val="&lt;ThreeDShapeInfo&gt;&lt;uuid val=&quot;{6BA7B4B1-BF67-4D9A-892C-B92D8B674F73}&quot;/&gt;&lt;isInvalidForFieldText val=&quot;0&quot;/&gt;&lt;Image&gt;&lt;filename val=&quot;C:\Users\User\AppData\Local\Temp\CP1278464525781Session\CPTrustFolder1278464525796\PPTImport1278464566171\data\asimages\{6BA7B4B1-BF67-4D9A-892C-B92D8B674F73}_20.png&quot;/&gt;&lt;left val=&quot;45&quot;/&gt;&lt;top val=&quot;250&quot;/&gt;&lt;width val=&quot;870&quot;/&gt;&lt;height val=&quot;134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345F6251-43F5-4B64-A4C3-C119ACA67CE8}&quot;/&gt;&lt;isInvalidForFieldText val=&quot;0&quot;/&gt;&lt;Image&gt;&lt;filename val=&quot;C:\Users\User\AppData\Local\Temp\CP1278464525781Session\CPTrustFolder1278464525796\PPTImport1278464566171\data\asimages\{345F6251-43F5-4B64-A4C3-C119ACA67CE8}_21.png&quot;/&gt;&lt;left val=&quot;0&quot;/&gt;&lt;top val=&quot;76&quot;/&gt;&lt;width val=&quot;961&quot;/&gt;&lt;height val=&quot;122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0&quot;/&gt;&lt;lineCharCount val=&quot;20&quot;/&gt;&lt;lineCharCount val=&quot;53&quot;/&gt;&lt;/TableIndex&gt;&lt;/ShapeTextInfo&gt;"/>
  <p:tag name="HTML_SHAPEINFO" val="&lt;ThreeDShapeInfo&gt;&lt;uuid val=&quot;{F8B37B46-6156-426C-B230-E7C8A07487E0}&quot;/&gt;&lt;isInvalidForFieldText val=&quot;0&quot;/&gt;&lt;Image&gt;&lt;filename val=&quot;C:\Users\User\AppData\Local\Temp\CP1278464525781Session\CPTrustFolder1278464525796\PPTImport1278464566171\data\asimages\{F8B37B46-6156-426C-B230-E7C8A07487E0}_21.png&quot;/&gt;&lt;left val=&quot;40&quot;/&gt;&lt;top val=&quot;212&quot;/&gt;&lt;width val=&quot;871&quot;/&gt;&lt;height val=&quot;129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8B17CD7-3690-4355-8857-00171B8C5449}&quot;/&gt;&lt;isInvalidForFieldText val=&quot;0&quot;/&gt;&lt;Image&gt;&lt;filename val=&quot;C:\Users\User\AppData\Local\Temp\CP1278464525781Session\CPTrustFolder1278464525796\PPTImport1278464566171\data\asimages\{B8B17CD7-3690-4355-8857-00171B8C5449}_21.png&quot;/&gt;&lt;left val=&quot;727&quot;/&gt;&lt;top val=&quot;687&quot;/&gt;&lt;width val=&quot;226&quot;/&gt;&lt;height val=&quot;45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1&quot;/&gt;&lt;lineCharCount val=&quot;45&quot;/&gt;&lt;lineCharCount val=&quot;49&quot;/&gt;&lt;/TableIndex&gt;&lt;/ShapeTextInfo&gt;"/>
  <p:tag name="HTML_SHAPEINFO" val="&lt;ThreeDShapeInfo&gt;&lt;uuid val=&quot;{B430F170-C506-4DA3-B7F9-18E50CC57ACE}&quot;/&gt;&lt;isInvalidForFieldText val=&quot;0&quot;/&gt;&lt;Image&gt;&lt;filename val=&quot;C:\Users\User\AppData\Local\Temp\CP1278464525781Session\CPTrustFolder1278464525796\PPTImport1278464566171\data\asimages\{B430F170-C506-4DA3-B7F9-18E50CC57ACE}_21.png&quot;/&gt;&lt;left val=&quot;47&quot;/&gt;&lt;top val=&quot;326&quot;/&gt;&lt;width val=&quot;865&quot;/&gt;&lt;height val=&quot;129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2C0D71DC-CF95-44BD-BEDD-3A88FB440141}&quot;/&gt;&lt;isInvalidForFieldText val=&quot;0&quot;/&gt;&lt;Image&gt;&lt;filename val=&quot;C:\Users\User\AppData\Local\Temp\CP1278464525781Session\CPTrustFolder1278464525796\PPTImport1278464566171\data\asimages\{2C0D71DC-CF95-44BD-BEDD-3A88FB440141}_22.png&quot;/&gt;&lt;left val=&quot;0&quot;/&gt;&lt;top val=&quot;76&quot;/&gt;&lt;width val=&quot;961&quot;/&gt;&lt;height val=&quot;122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2&quot;/&gt;&lt;/TableIndex&gt;&lt;/ShapeTextInfo&gt;"/>
  <p:tag name="HTML_SHAPEINFO" val="&lt;ThreeDShapeInfo&gt;&lt;uuid val=&quot;{C6EC4933-F11E-41D7-B423-51F1AA2B782E}&quot;/&gt;&lt;isInvalidForFieldText val=&quot;0&quot;/&gt;&lt;Image&gt;&lt;filename val=&quot;C:\Users\User\AppData\Local\Temp\CP1278464525781Session\CPTrustFolder1278464525796\PPTImport1278464566171\data\asimages\{C6EC4933-F11E-41D7-B423-51F1AA2B782E}_22.png&quot;/&gt;&lt;left val=&quot;40&quot;/&gt;&lt;top val=&quot;212&quot;/&gt;&lt;width val=&quot;871&quot;/&gt;&lt;height val=&quot;57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9E92974-3717-434E-A15E-535CA2CD24A3}&quot;/&gt;&lt;isInvalidForFieldText val=&quot;0&quot;/&gt;&lt;Image&gt;&lt;filename val=&quot;C:\Users\User\AppData\Local\Temp\CP1278464525781Session\CPTrustFolder1278464525796\PPTImport1278464566171\data\asimages\{59E92974-3717-434E-A15E-535CA2CD24A3}_22.png&quot;/&gt;&lt;left val=&quot;727&quot;/&gt;&lt;top val=&quot;687&quot;/&gt;&lt;width val=&quot;226&quot;/&gt;&lt;height val=&quot;45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8&quot;/&gt;&lt;lineCharCount val=&quot;20&quot;/&gt;&lt;lineCharCount val=&quot;68&quot;/&gt;&lt;lineCharCount val=&quot;73&quot;/&gt;&lt;/TableIndex&gt;&lt;/ShapeTextInfo&gt;"/>
  <p:tag name="HTML_SHAPEINFO" val="&lt;ThreeDShapeInfo&gt;&lt;uuid val=&quot;{11BDDB8B-87E9-4023-A869-4A7B1FDBB92C}&quot;/&gt;&lt;isInvalidForFieldText val=&quot;0&quot;/&gt;&lt;Image&gt;&lt;filename val=&quot;C:\Users\User\AppData\Local\Temp\CP1278464525781Session\CPTrustFolder1278464525796\PPTImport1278464566171\data\asimages\{11BDDB8B-87E9-4023-A869-4A7B1FDBB92C}_22.png&quot;/&gt;&lt;left val=&quot;42&quot;/&gt;&lt;top val=&quot;250&quot;/&gt;&lt;width val=&quot;870&quot;/&gt;&lt;height val=&quot;153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38BA7AA1-F7EF-40D9-A5FE-1484DCB30AAD}&quot;/&gt;&lt;isInvalidForFieldText val=&quot;0&quot;/&gt;&lt;Image&gt;&lt;filename val=&quot;C:\Users\User\AppData\Local\Temp\CP1278464525781Session\CPTrustFolder1278464525796\PPTImport1278464566171\data\asimages\{38BA7AA1-F7EF-40D9-A5FE-1484DCB30AAD}_23.png&quot;/&gt;&lt;left val=&quot;0&quot;/&gt;&lt;top val=&quot;76&quot;/&gt;&lt;width val=&quot;961&quot;/&gt;&lt;height val=&quot;12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67&quot;/&gt;&lt;lineCharCount val=&quot;35&quot;/&gt;&lt;lineCharCount val=&quot;1&quot;/&gt;&lt;lineCharCount val=&quot;12&quot;/&gt;&lt;/TableIndex&gt;&lt;/ShapeTextInfo&gt;"/>
  <p:tag name="HTML_SHAPEINFO" val="&lt;ThreeDShapeInfo&gt;&lt;uuid val=&quot;{E1B8B757-C4F5-41E7-873C-568C144BFEE9}&quot;/&gt;&lt;isInvalidForFieldText val=&quot;0&quot;/&gt;&lt;Image&gt;&lt;filename val=&quot;C:\Users\User\AppData\Local\Temp\CP1278464525781Session\CPTrustFolder1278464525796\PPTImport1278464566171\data\asimages\{E1B8B757-C4F5-41E7-873C-568C144BFEE9}_23.png&quot;/&gt;&lt;left val=&quot;40&quot;/&gt;&lt;top val=&quot;212&quot;/&gt;&lt;width val=&quot;878&quot;/&gt;&lt;height val=&quot;415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477C9B5-D506-4A8B-8FAD-99F46B598013}&quot;/&gt;&lt;isInvalidForFieldText val=&quot;0&quot;/&gt;&lt;Image&gt;&lt;filename val=&quot;C:\Users\User\AppData\Local\Temp\CP1278464525781Session\CPTrustFolder1278464525796\PPTImport1278464566171\data\asimages\{5477C9B5-D506-4A8B-8FAD-99F46B598013}_23.png&quot;/&gt;&lt;left val=&quot;727&quot;/&gt;&lt;top val=&quot;687&quot;/&gt;&lt;width val=&quot;226&quot;/&gt;&lt;height val=&quot;45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254C72FB-6773-4563-9C96-9361DA00DA8B}&quot;/&gt;&lt;isInvalidForFieldText val=&quot;0&quot;/&gt;&lt;Image&gt;&lt;filename val=&quot;C:\Users\User\AppData\Local\Temp\CP1278464525781Session\CPTrustFolder1278464525796\PPTImport1278464566171\data\asimages\{254C72FB-6773-4563-9C96-9361DA00DA8B}_24.png&quot;/&gt;&lt;left val=&quot;0&quot;/&gt;&lt;top val=&quot;76&quot;/&gt;&lt;width val=&quot;961&quot;/&gt;&lt;height val=&quot;122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6&quot;/&gt;&lt;lineCharCount val=&quot;68&quot;/&gt;&lt;lineCharCount val=&quot;72&quot;/&gt;&lt;lineCharCount val=&quot;12&quot;/&gt;&lt;/TableIndex&gt;&lt;/ShapeTextInfo&gt;"/>
  <p:tag name="HTML_SHAPEINFO" val="&lt;ThreeDShapeInfo&gt;&lt;uuid val=&quot;{D59B33AB-E766-4699-B3CB-F9713B42B4D3}&quot;/&gt;&lt;isInvalidForFieldText val=&quot;0&quot;/&gt;&lt;Image&gt;&lt;filename val=&quot;C:\Users\User\AppData\Local\Temp\CP1278464525781Session\CPTrustFolder1278464525796\PPTImport1278464566171\data\asimages\{D59B33AB-E766-4699-B3CB-F9713B42B4D3}_24.png&quot;/&gt;&lt;left val=&quot;42&quot;/&gt;&lt;top val=&quot;212&quot;/&gt;&lt;width val=&quot;870&quot;/&gt;&lt;height val=&quot;415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FF7EBFA-82DB-4E72-954D-EBEE8D9CFD0A}&quot;/&gt;&lt;isInvalidForFieldText val=&quot;0&quot;/&gt;&lt;Image&gt;&lt;filename val=&quot;C:\Users\User\AppData\Local\Temp\CP1278464525781Session\CPTrustFolder1278464525796\PPTImport1278464566171\data\asimages\{4FF7EBFA-82DB-4E72-954D-EBEE8D9CFD0A}_24.png&quot;/&gt;&lt;left val=&quot;727&quot;/&gt;&lt;top val=&quot;687&quot;/&gt;&lt;width val=&quot;226&quot;/&gt;&lt;height val=&quot;45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A705B65E-5ADB-422B-A2FD-571F6B7AC548}&quot;/&gt;&lt;isInvalidForFieldText val=&quot;0&quot;/&gt;&lt;Image&gt;&lt;filename val=&quot;C:\Users\User\AppData\Local\Temp\CP1278464525781Session\CPTrustFolder1278464525796\PPTImport1278464566171\data\asimages\{A705B65E-5ADB-422B-A2FD-571F6B7AC548}_25.png&quot;/&gt;&lt;left val=&quot;0&quot;/&gt;&lt;top val=&quot;76&quot;/&gt;&lt;width val=&quot;961&quot;/&gt;&lt;height val=&quot;122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6&quot;/&gt;&lt;lineCharCount val=&quot;11&quot;/&gt;&lt;lineCharCount val=&quot;71&quot;/&gt;&lt;lineCharCount val=&quot;36&quot;/&gt;&lt;lineCharCount val=&quot;40&quot;/&gt;&lt;lineCharCount val=&quot;60&quot;/&gt;&lt;lineCharCount val=&quot;73&quot;/&gt;&lt;/TableIndex&gt;&lt;/ShapeTextInfo&gt;"/>
  <p:tag name="HTML_SHAPEINFO" val="&lt;ThreeDShapeInfo&gt;&lt;uuid val=&quot;{86BED417-1725-482F-B439-C0D13698B109}&quot;/&gt;&lt;isInvalidForFieldText val=&quot;0&quot;/&gt;&lt;Image&gt;&lt;filename val=&quot;C:\Users\User\AppData\Local\Temp\CP1278464525781Session\CPTrustFolder1278464525796\PPTImport1278464566171\data\asimages\{86BED417-1725-482F-B439-C0D13698B109}_25.png&quot;/&gt;&lt;left val=&quot;42&quot;/&gt;&lt;top val=&quot;212&quot;/&gt;&lt;width val=&quot;879&quot;/&gt;&lt;height val=&quot;415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7FF39B7-CD28-4EEB-A13A-EA6EBCFA5A07}&quot;/&gt;&lt;isInvalidForFieldText val=&quot;0&quot;/&gt;&lt;Image&gt;&lt;filename val=&quot;C:\Users\User\AppData\Local\Temp\CP1278464525781Session\CPTrustFolder1278464525796\PPTImport1278464566171\data\asimages\{A7FF39B7-CD28-4EEB-A13A-EA6EBCFA5A07}_25.png&quot;/&gt;&lt;left val=&quot;727&quot;/&gt;&lt;top val=&quot;687&quot;/&gt;&lt;width val=&quot;226&quot;/&gt;&lt;height val=&quot;45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2FDA440F-190C-4838-9B3D-41E01F2041EA}&quot;/&gt;&lt;isInvalidForFieldText val=&quot;0&quot;/&gt;&lt;Image&gt;&lt;filename val=&quot;C:\Users\User\AppData\Local\Temp\CP1278464525781Session\CPTrustFolder1278464525796\PPTImport1278464566171\data\asimages\{2FDA440F-190C-4838-9B3D-41E01F2041EA}_26.png&quot;/&gt;&lt;left val=&quot;0&quot;/&gt;&lt;top val=&quot;76&quot;/&gt;&lt;width val=&quot;961&quot;/&gt;&lt;height val=&quot;122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6&quot;/&gt;&lt;lineCharCount val=&quot;17&quot;/&gt;&lt;lineCharCount val=&quot;41&quot;/&gt;&lt;lineCharCount val=&quot;72&quot;/&gt;&lt;lineCharCount val=&quot;37&quot;/&gt;&lt;lineCharCount val=&quot;55&quot;/&gt;&lt;lineCharCount val=&quot;69&quot;/&gt;&lt;lineCharCount val=&quot;67&quot;/&gt;&lt;lineCharCount val=&quot;43&quot;/&gt;&lt;/TableIndex&gt;&lt;/ShapeTextInfo&gt;"/>
  <p:tag name="HTML_SHAPEINFO" val="&lt;ThreeDShapeInfo&gt;&lt;uuid val=&quot;{F55D239E-1D14-4311-A5B9-C1F155A941D1}&quot;/&gt;&lt;isInvalidForFieldText val=&quot;0&quot;/&gt;&lt;Image&gt;&lt;filename val=&quot;C:\Users\User\AppData\Local\Temp\CP1278464525781Session\CPTrustFolder1278464525796\PPTImport1278464566171\data\asimages\{F55D239E-1D14-4311-A5B9-C1F155A941D1}_26.png&quot;/&gt;&lt;left val=&quot;42&quot;/&gt;&lt;top val=&quot;212&quot;/&gt;&lt;width val=&quot;883&quot;/&gt;&lt;height val=&quot;415&quot;/&gt;&lt;hasText val=&quot;1&quot;/&gt;&lt;/Image&gt;&lt;/ThreeDShapeInfo&gt;"/>
</p:tagLst>
</file>

<file path=ppt/theme/theme1.xml><?xml version="1.0" encoding="utf-8"?>
<a:theme xmlns:a="http://schemas.openxmlformats.org/drawingml/2006/main" name="Current April 20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t April 2018" id="{2B1AE890-B640-4A9D-812E-EF1BE5CFEF74}" vid="{BE701214-5B6B-4DDA-BE94-462E7739587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2DE730-F5FD-48A1-9B5D-1F63E26D8C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8587D4-F204-4F7A-ACE7-CD94648432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80764BB-0EF5-4AA8-B7EF-78A41A12B68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Current April 2018</Template>
  <TotalTime>2730</TotalTime>
  <Words>1181</Words>
  <Application>Microsoft Office PowerPoint</Application>
  <PresentationFormat>On-screen Show (4:3)</PresentationFormat>
  <Paragraphs>158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Microsoft Sans Serif</vt:lpstr>
      <vt:lpstr>Times New Roman</vt:lpstr>
      <vt:lpstr>Wingdings</vt:lpstr>
      <vt:lpstr>Current April 2018</vt:lpstr>
      <vt:lpstr>Respiratory System (Post Challenge)</vt:lpstr>
      <vt:lpstr>Lesson Objectives</vt:lpstr>
      <vt:lpstr>References</vt:lpstr>
      <vt:lpstr>Respiratory System Basics</vt:lpstr>
      <vt:lpstr>Respiratory System Basics</vt:lpstr>
      <vt:lpstr>Evaluating Respiratory Conditions -- PFTs</vt:lpstr>
      <vt:lpstr>Evaluating Respiratory Conditions -- PFTs</vt:lpstr>
      <vt:lpstr>Evaluating Respiratory Conditions -- PFTs</vt:lpstr>
      <vt:lpstr>Evaluating Respiratory Conditions -- PFTs</vt:lpstr>
      <vt:lpstr>Evaluating Respiratory Conditions -- PFTs</vt:lpstr>
      <vt:lpstr>Evaluating Respiratory Conditions -- PFTs</vt:lpstr>
      <vt:lpstr>38 CFR 4.96</vt:lpstr>
      <vt:lpstr>38 CFR 4.96 (a)</vt:lpstr>
      <vt:lpstr>38 CFR 4.96 (b)</vt:lpstr>
      <vt:lpstr>38 CFR 4.96 (c)</vt:lpstr>
      <vt:lpstr>38 CFR 4.96 (d)</vt:lpstr>
      <vt:lpstr>38 CFR 4.96 (d)(1)</vt:lpstr>
      <vt:lpstr>38 CFR 4.96 (d)(2)</vt:lpstr>
      <vt:lpstr>38 CFR 4.96 (d)(3)</vt:lpstr>
      <vt:lpstr>38 CFR 4.96 (d)(4&amp;5)</vt:lpstr>
      <vt:lpstr>38 CFR 4.96 (d)(6)</vt:lpstr>
      <vt:lpstr>38 CFR 4.96 (d)(7)</vt:lpstr>
      <vt:lpstr>Tobacco Related Claims</vt:lpstr>
      <vt:lpstr>Tobacco Related Claims</vt:lpstr>
      <vt:lpstr>Alternative Rating Criteria</vt:lpstr>
      <vt:lpstr>Sleep Apnea</vt:lpstr>
      <vt:lpstr>Sleep Apnea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Repiratory System (Post Challenge) PowerPoint</dc:title>
  <dc:subject>VSR</dc:subject>
  <dc:creator>Department of Veterans Affairs, Veterans Benefits Administration, Compensation Service, STAFF</dc:creator>
  <cp:keywords>respiratory system, tuberculosis, asbestosis, asthma, COPD, PFT, sleep apnea;</cp:keywords>
  <cp:lastModifiedBy>Kathy Poole</cp:lastModifiedBy>
  <cp:revision>70</cp:revision>
  <cp:lastPrinted>2000-11-13T16:27:02Z</cp:lastPrinted>
  <dcterms:created xsi:type="dcterms:W3CDTF">2011-04-13T12:48:41Z</dcterms:created>
  <dcterms:modified xsi:type="dcterms:W3CDTF">2018-08-16T18:57:18Z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0x0101003DB869E3E810774AA7B17315F3F50FE5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