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3.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6.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Lst>
  <p:notesMasterIdLst>
    <p:notesMasterId r:id="rId42"/>
  </p:notesMasterIdLst>
  <p:sldIdLst>
    <p:sldId id="257" r:id="rId5"/>
    <p:sldId id="258" r:id="rId6"/>
    <p:sldId id="260" r:id="rId7"/>
    <p:sldId id="266" r:id="rId8"/>
    <p:sldId id="303" r:id="rId9"/>
    <p:sldId id="267" r:id="rId10"/>
    <p:sldId id="309" r:id="rId11"/>
    <p:sldId id="311" r:id="rId12"/>
    <p:sldId id="310" r:id="rId13"/>
    <p:sldId id="312" r:id="rId14"/>
    <p:sldId id="314" r:id="rId15"/>
    <p:sldId id="313" r:id="rId16"/>
    <p:sldId id="274" r:id="rId17"/>
    <p:sldId id="275" r:id="rId18"/>
    <p:sldId id="276" r:id="rId19"/>
    <p:sldId id="277" r:id="rId20"/>
    <p:sldId id="270" r:id="rId21"/>
    <p:sldId id="279" r:id="rId22"/>
    <p:sldId id="316" r:id="rId23"/>
    <p:sldId id="282" r:id="rId24"/>
    <p:sldId id="319" r:id="rId25"/>
    <p:sldId id="317" r:id="rId26"/>
    <p:sldId id="323" r:id="rId27"/>
    <p:sldId id="324" r:id="rId28"/>
    <p:sldId id="325" r:id="rId29"/>
    <p:sldId id="326" r:id="rId30"/>
    <p:sldId id="327" r:id="rId31"/>
    <p:sldId id="328" r:id="rId32"/>
    <p:sldId id="318" r:id="rId33"/>
    <p:sldId id="280" r:id="rId34"/>
    <p:sldId id="281" r:id="rId35"/>
    <p:sldId id="283" r:id="rId36"/>
    <p:sldId id="296" r:id="rId37"/>
    <p:sldId id="297" r:id="rId38"/>
    <p:sldId id="308" r:id="rId39"/>
    <p:sldId id="307" r:id="rId40"/>
    <p:sldId id="330"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2" autoAdjust="0"/>
    <p:restoredTop sz="93899" autoAdjust="0"/>
  </p:normalViewPr>
  <p:slideViewPr>
    <p:cSldViewPr snapToGrid="0">
      <p:cViewPr varScale="1">
        <p:scale>
          <a:sx n="106" d="100"/>
          <a:sy n="106" d="100"/>
        </p:scale>
        <p:origin x="858" y="78"/>
      </p:cViewPr>
      <p:guideLst>
        <p:guide orient="horz" pos="25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pss.vba.va.gov/glossary/t/trauma_12800.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Mental Disorders (RVSR IWT)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151868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Fear of Hostile Military of Terrorist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solidFill>
                  <a:schemeClr val="tx1"/>
                </a:solidFill>
                <a:latin typeface="Arial" panose="020B0604020202020204" pitchFamily="34" charset="0"/>
                <a:cs typeface="Arial" panose="020B0604020202020204" pitchFamily="34" charset="0"/>
              </a:rPr>
              <a:t>Fear of hostile military or terrorist activity </a:t>
            </a:r>
            <a:r>
              <a:rPr lang="en-US" sz="1800" dirty="0">
                <a:solidFill>
                  <a:schemeClr val="tx1"/>
                </a:solidFill>
                <a:latin typeface="Arial" panose="020B0604020202020204" pitchFamily="34" charset="0"/>
                <a:cs typeface="Arial" panose="020B0604020202020204" pitchFamily="34" charset="0"/>
              </a:rPr>
              <a:t>means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Veteran experienced, witnessed, or was confronted with an event or circumstance that involved</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actual or threatened death or serious injury, or</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threat to the physical integrity of the Veteran or others,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Veteran’s response to the event or circumstances involved a psychological or psycho-physiological state of fear, helplessness, or horror.</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51219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Establishing a Stressor Related to the Fear of Hostile Military or Terrorist Activity</a:t>
            </a:r>
          </a:p>
          <a:p>
            <a:pPr marL="0" indent="0" algn="l">
              <a:lnSpc>
                <a:spcPct val="120000"/>
              </a:lnSpc>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Veteran’s DD Form 2 14, Certificate of Release or Discharge From Active Duty, or other service records, </a:t>
            </a:r>
          </a:p>
          <a:p>
            <a:pPr marL="0" indent="0" algn="l">
              <a:lnSpc>
                <a:spcPct val="120000"/>
              </a:lnSpc>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shows service in an area of potential hostile military or terrorist activity. </a:t>
            </a:r>
          </a:p>
          <a:p>
            <a:pPr marL="0" indent="0" algn="l">
              <a:lnSpc>
                <a:spcPct val="120000"/>
              </a:lnSpc>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receipt of military awards such as, but not limited to, </a:t>
            </a:r>
          </a:p>
          <a:p>
            <a:pPr marL="0" indent="0" algn="l">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Vietnam Service or Campaign Medal, Kuwait Liberation Medal, </a:t>
            </a:r>
          </a:p>
          <a:p>
            <a:pPr marL="0" indent="0" algn="l">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Iraq Campaign Medal, and Afghanistan Campaign Medal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is generally considered evidence of service in an area of potential hostile military or terrorist activity.</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49156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Former POW</a:t>
            </a:r>
          </a:p>
          <a:p>
            <a:pPr>
              <a:spcAft>
                <a:spcPts val="600"/>
              </a:spcAft>
            </a:pPr>
            <a:r>
              <a:rPr lang="en-US" sz="1800" dirty="0">
                <a:solidFill>
                  <a:schemeClr val="tx1"/>
                </a:solidFill>
                <a:latin typeface="Arial" panose="020B0604020202020204" pitchFamily="34" charset="0"/>
                <a:cs typeface="Arial" panose="020B0604020202020204" pitchFamily="34" charset="0"/>
              </a:rPr>
              <a:t>When the Veteran is a Former Prisoner of War (FPOW), </a:t>
            </a:r>
          </a:p>
          <a:p>
            <a:pPr>
              <a:spcAft>
                <a:spcPts val="600"/>
              </a:spcAft>
            </a:pPr>
            <a:r>
              <a:rPr lang="en-US" sz="1800" dirty="0">
                <a:solidFill>
                  <a:schemeClr val="tx1"/>
                </a:solidFill>
                <a:latin typeface="Arial" panose="020B0604020202020204" pitchFamily="34" charset="0"/>
                <a:cs typeface="Arial" panose="020B0604020202020204" pitchFamily="34" charset="0"/>
              </a:rPr>
              <a:t>the Veteran’s testimony alone may establish that the claimed in-service stressor occurred,  as long as the claimed stressor is</a:t>
            </a:r>
          </a:p>
          <a:p>
            <a:pPr>
              <a:spcAft>
                <a:spcPts val="600"/>
              </a:spcAft>
            </a:pPr>
            <a:r>
              <a:rPr lang="en-US" sz="1800" dirty="0">
                <a:solidFill>
                  <a:schemeClr val="tx1"/>
                </a:solidFill>
                <a:latin typeface="Arial" panose="020B0604020202020204" pitchFamily="34" charset="0"/>
                <a:cs typeface="Arial" panose="020B0604020202020204" pitchFamily="34" charset="0"/>
              </a:rPr>
              <a:t>related to that prisoner-of-war experience, and</a:t>
            </a:r>
          </a:p>
          <a:p>
            <a:pPr>
              <a:spcAft>
                <a:spcPts val="600"/>
              </a:spcAft>
            </a:pPr>
            <a:r>
              <a:rPr lang="en-US" sz="1800" dirty="0">
                <a:solidFill>
                  <a:schemeClr val="tx1"/>
                </a:solidFill>
                <a:latin typeface="Arial" panose="020B0604020202020204" pitchFamily="34" charset="0"/>
                <a:cs typeface="Arial" panose="020B0604020202020204" pitchFamily="34" charset="0"/>
              </a:rPr>
              <a:t>consistent with the circumstances, conditions, or hardships of that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132189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Personal Assault Trauma</a:t>
            </a:r>
          </a:p>
          <a:p>
            <a:pPr marL="0" indent="0">
              <a:spcAft>
                <a:spcPts val="600"/>
              </a:spcAft>
              <a:buClr>
                <a:schemeClr val="tx1"/>
              </a:buClr>
              <a:buFont typeface="Arial" panose="020B0604020202020204" pitchFamily="34" charset="0"/>
              <a:buNone/>
            </a:pPr>
            <a:r>
              <a:rPr lang="en-US" sz="1800" b="0" i="0" dirty="0">
                <a:solidFill>
                  <a:schemeClr val="tx1"/>
                </a:solidFill>
                <a:latin typeface="Arial" panose="020B0604020202020204" pitchFamily="34" charset="0"/>
                <a:cs typeface="Arial" panose="020B0604020202020204" pitchFamily="34" charset="0"/>
              </a:rPr>
              <a:t>Personal trauma</a:t>
            </a:r>
            <a:r>
              <a:rPr lang="en-US" sz="1800" dirty="0">
                <a:solidFill>
                  <a:schemeClr val="tx1"/>
                </a:solidFill>
                <a:latin typeface="Arial" panose="020B0604020202020204" pitchFamily="34" charset="0"/>
                <a:cs typeface="Arial" panose="020B0604020202020204" pitchFamily="34" charset="0"/>
              </a:rPr>
              <a:t>, for the purpose of VA disability compensation claims based on PTSD,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refers broadly to stressor events involving harm perpetrated by a person who is not considered part of an enemy force.</a:t>
            </a:r>
          </a:p>
          <a:p>
            <a:pPr marL="0" indent="0">
              <a:spcAft>
                <a:spcPts val="600"/>
              </a:spcAft>
              <a:buClr>
                <a:schemeClr val="tx1"/>
              </a:buClr>
              <a:buFont typeface="Arial" panose="020B0604020202020204" pitchFamily="34" charset="0"/>
              <a:buNone/>
            </a:pPr>
            <a:r>
              <a:rPr lang="en-US" sz="1800" b="0" i="0" dirty="0">
                <a:solidFill>
                  <a:schemeClr val="tx1"/>
                </a:solidFill>
                <a:latin typeface="Arial" panose="020B0604020202020204" pitchFamily="34" charset="0"/>
                <a:cs typeface="Arial" panose="020B0604020202020204" pitchFamily="34" charset="0"/>
              </a:rPr>
              <a:t>Examples</a:t>
            </a:r>
            <a:r>
              <a:rPr lang="en-US" sz="1800" dirty="0">
                <a:solidFill>
                  <a:schemeClr val="tx1"/>
                </a:solidFill>
                <a:latin typeface="Arial" panose="020B0604020202020204" pitchFamily="34" charset="0"/>
                <a:cs typeface="Arial" panose="020B0604020202020204" pitchFamily="34" charset="0"/>
              </a:rPr>
              <a:t>: Assault, battery, robbery, mugging, stalking, harassment.</a:t>
            </a:r>
            <a:endParaRPr lang="en-US" sz="1800" b="1" i="1"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i="0" dirty="0">
                <a:solidFill>
                  <a:schemeClr val="tx1"/>
                </a:solidFill>
                <a:latin typeface="Arial" panose="020B0604020202020204" pitchFamily="34" charset="0"/>
                <a:cs typeface="Arial" panose="020B0604020202020204" pitchFamily="34" charset="0"/>
              </a:rPr>
              <a:t>Military sexual trauma </a:t>
            </a:r>
            <a:r>
              <a:rPr lang="en-US" sz="1800" dirty="0">
                <a:solidFill>
                  <a:schemeClr val="tx1"/>
                </a:solidFill>
                <a:latin typeface="Arial" panose="020B0604020202020204" pitchFamily="34" charset="0"/>
                <a:cs typeface="Arial" panose="020B0604020202020204" pitchFamily="34" charset="0"/>
              </a:rPr>
              <a:t>is a subset of personal trauma and refers to sexual harassment, sexual assault, or rape that occurs in a military setting.</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93817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Alternative Evidence of In-Service Personal Trauma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Sources of such evidence may include:</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rape crisis center or center for domestic abuse</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counseling facility or health clinic</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Family members or roommates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faculty member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Civilian police reports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Medical reports from civilian physicians or caregivers who treated the Veteran immediately following the incident or sometime later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chaplain or clergy</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Fellow service members ,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Personal diaries or journals</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253280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Secondary and Behavioral Changes (Markers)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Secondary and behavioral change evidence of trauma may include:</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Increased use or abuse of leave without an apparent reason</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Episodes of depression, panic attacks, or anxiety without identifiable reasons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Visits to a medical or counseling clinic or dispensary without a specific diagnosis or specific ailment</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Use of, or increased interest in, pregnancy tests or tests for sexually-transmitted diseases around the time of the incident</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Sudden requests that the Veteran’s military occupational series or duty assignment be changed without other justification</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08698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Interpretation of Secondary Evidence of Personal Trauma</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Secondary or behavior change evidence needs interpretation by a clinician</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Submit evidence received for a medical opinion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If the examiner offers a credible assessment that the evidence of record is consistent with the occurrence of the claimed assault,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that opinion can constitute credible supporting evidence</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56666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When In-Service Stressor Corroboration is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Examples of claimed stressors that must be corroborated are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plane crash caused by severe weather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severe motor vehicle accident</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personal assault</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Witnessing the death, injury, or threat to the physical being of another person caused by something other than hostile military or terrorist activity,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Actual or threatened death or serious injury, or other threat to one’s physical being, caused by something other than hostile military or terrorist activity.</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338595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General Information on Mental Disorders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A claim for a particular mental disorder should be read as a claim for any mental disability that may be reasonably defined by</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description of the claim</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symptoms that the claimant describes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the information and evidence that the claimant submits,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any other information and evidence obtained.</a:t>
            </a:r>
          </a:p>
          <a:p>
            <a:pPr marL="0" indent="0">
              <a:spcAft>
                <a:spcPts val="600"/>
              </a:spcAft>
              <a:buClr>
                <a:schemeClr val="tx1"/>
              </a:buClr>
              <a:buFont typeface="Arial" panose="020B0604020202020204" pitchFamily="34" charset="0"/>
              <a:buNone/>
            </a:pPr>
            <a:r>
              <a:rPr lang="en-US" sz="1800" b="1" i="1" dirty="0">
                <a:solidFill>
                  <a:schemeClr val="tx1"/>
                </a:solidFill>
                <a:latin typeface="Arial" panose="020B0604020202020204" pitchFamily="34" charset="0"/>
                <a:cs typeface="Arial" panose="020B0604020202020204" pitchFamily="34" charset="0"/>
              </a:rPr>
              <a:t>Example</a:t>
            </a:r>
            <a:r>
              <a:rPr lang="en-US" sz="1800" dirty="0">
                <a:solidFill>
                  <a:schemeClr val="tx1"/>
                </a:solidFill>
                <a:latin typeface="Arial" panose="020B0604020202020204" pitchFamily="34" charset="0"/>
                <a:cs typeface="Arial" panose="020B0604020202020204" pitchFamily="34" charset="0"/>
              </a:rPr>
              <a:t>: Veteran claims anxiety, and upon examination is diagnosed with posttraumatic stress disorder (PTSD).</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843860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Diagnosis of Mental Disorders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Under the DSM-5, PTSD is included in the chapter Trauma- and Stressor-Related Disorders</a:t>
            </a:r>
          </a:p>
          <a:p>
            <a:pPr marL="0" indent="0">
              <a:lnSpc>
                <a:spcPct val="120000"/>
              </a:lnSpc>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change in diagnosis of a psychiatric condition</a:t>
            </a:r>
          </a:p>
          <a:p>
            <a:pPr marL="0" lvl="0" indent="0">
              <a:lnSpc>
                <a:spcPct val="120000"/>
              </a:lnSpc>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progression</a:t>
            </a:r>
          </a:p>
          <a:p>
            <a:pPr marL="0" lvl="0" indent="0">
              <a:lnSpc>
                <a:spcPct val="120000"/>
              </a:lnSpc>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correction of an error in the prior diagnosis, or</a:t>
            </a:r>
          </a:p>
          <a:p>
            <a:pPr marL="0" lvl="0" indent="0">
              <a:lnSpc>
                <a:spcPct val="120000"/>
              </a:lnSpc>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development of a new and separate condition</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89505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latin typeface="Arial" panose="020B0604020202020204" pitchFamily="34" charset="0"/>
                <a:cs typeface="Arial" panose="020B0604020202020204" pitchFamily="34" charset="0"/>
              </a:rPr>
              <a:t>Upon the completion of this less and given all available references, RVSR trainees will be able to accomplish the following:</a:t>
            </a:r>
          </a:p>
          <a:p>
            <a:pPr marL="0" indent="0">
              <a:spcAft>
                <a:spcPts val="600"/>
              </a:spcAft>
              <a:buClr>
                <a:schemeClr val="tx1"/>
              </a:buClr>
              <a:buFont typeface="Arial" panose="020B0604020202020204" pitchFamily="34" charset="0"/>
              <a:buNone/>
            </a:pPr>
            <a:r>
              <a:rPr lang="en-US" sz="1800" dirty="0">
                <a:latin typeface="Arial" panose="020B0604020202020204" pitchFamily="34" charset="0"/>
                <a:cs typeface="Arial" panose="020B0604020202020204" pitchFamily="34" charset="0"/>
              </a:rPr>
              <a:t>grant, deny, and/or evaluate PTSD and other mental disorders</a:t>
            </a:r>
          </a:p>
          <a:p>
            <a:pPr marL="0" indent="0">
              <a:spcAft>
                <a:spcPts val="600"/>
              </a:spcAft>
              <a:buClr>
                <a:schemeClr val="tx1"/>
              </a:buClr>
              <a:buFont typeface="Arial" panose="020B0604020202020204" pitchFamily="34" charset="0"/>
              <a:buNone/>
            </a:pPr>
            <a:r>
              <a:rPr lang="en-US" sz="1800" dirty="0">
                <a:latin typeface="Arial" panose="020B0604020202020204" pitchFamily="34" charset="0"/>
                <a:cs typeface="Arial" panose="020B0604020202020204" pitchFamily="34" charset="0"/>
              </a:rPr>
              <a:t>address 38 U.S.C 1702 </a:t>
            </a:r>
          </a:p>
          <a:p>
            <a:pPr marL="0" indent="0">
              <a:spcAft>
                <a:spcPts val="600"/>
              </a:spcAft>
              <a:buClr>
                <a:schemeClr val="tx1"/>
              </a:buClr>
              <a:buFont typeface="Arial" panose="020B0604020202020204" pitchFamily="34" charset="0"/>
              <a:buNone/>
            </a:pPr>
            <a:r>
              <a:rPr lang="en-US" sz="1800" dirty="0">
                <a:latin typeface="Arial" panose="020B0604020202020204" pitchFamily="34" charset="0"/>
                <a:cs typeface="Arial" panose="020B0604020202020204" pitchFamily="34" charset="0"/>
              </a:rPr>
              <a:t>address competency and incompetency</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277215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Evaluating a Disability Diagnosed as Both a Physical and Mental Disorder</a:t>
            </a:r>
          </a:p>
          <a:p>
            <a:r>
              <a:rPr lang="en-US" sz="1800" dirty="0">
                <a:solidFill>
                  <a:schemeClr val="tx1"/>
                </a:solidFill>
                <a:latin typeface="Arial" panose="020B0604020202020204" pitchFamily="34" charset="0"/>
                <a:cs typeface="Arial" panose="020B0604020202020204" pitchFamily="34" charset="0"/>
              </a:rPr>
              <a:t>Avoid assigning separate evaluations for SC disabilities based on the same manifestations as this constitutes pyramiding.</a:t>
            </a:r>
          </a:p>
          <a:p>
            <a:r>
              <a:rPr lang="en-US" sz="1800" dirty="0">
                <a:solidFill>
                  <a:schemeClr val="tx1"/>
                </a:solidFill>
                <a:latin typeface="Arial" panose="020B0604020202020204" pitchFamily="34" charset="0"/>
                <a:cs typeface="Arial" panose="020B0604020202020204" pitchFamily="34" charset="0"/>
              </a:rPr>
              <a:t>To warrant separate evaluations, symptoms considered must be distinct and not overlap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Arial" panose="020B0604020202020204" pitchFamily="34" charset="0"/>
                <a:cs typeface="Arial" panose="020B0604020202020204" pitchFamily="34" charset="0"/>
              </a:rPr>
              <a:t>Example</a:t>
            </a:r>
            <a:r>
              <a:rPr lang="en-US" sz="1800" dirty="0">
                <a:solidFill>
                  <a:schemeClr val="tx1"/>
                </a:solidFill>
                <a:latin typeface="Arial" panose="020B0604020202020204" pitchFamily="34" charset="0"/>
                <a:cs typeface="Arial" panose="020B0604020202020204" pitchFamily="34" charset="0"/>
              </a:rPr>
              <a:t>:  PTSD and TBI may not be assigned separate evaluations based on shared symptoms such as social interaction, judgement, or orientation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as this represents rating the same manifestations twice.</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74144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Intellectual disability (intellectual developmental disorder) and Personality Disorders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Intellectual disability (intellectual developmental disorder) and personality disorders are not diseases or injuries for compensation purposes.</a:t>
            </a:r>
          </a:p>
          <a:p>
            <a:pPr marL="0" indent="0">
              <a:spcAft>
                <a:spcPts val="600"/>
              </a:spcAft>
              <a:buClr>
                <a:schemeClr val="tx1"/>
              </a:buClr>
              <a:buFont typeface="Arial" panose="020B0604020202020204" pitchFamily="34" charset="0"/>
              <a:buNone/>
            </a:pPr>
            <a:r>
              <a:rPr lang="en-US" sz="1800" b="1" dirty="0">
                <a:solidFill>
                  <a:schemeClr val="tx1"/>
                </a:solidFill>
                <a:latin typeface="Arial" panose="020B0604020202020204" pitchFamily="34" charset="0"/>
                <a:cs typeface="Arial" panose="020B0604020202020204" pitchFamily="34" charset="0"/>
              </a:rPr>
              <a:t>Exceptions: </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aggravation, or</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secondary to a service-connected psychomotor epilepsy.</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860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Mental Disorders Due to Traumatic Stress</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When a mental disorder that develops in service as a result of a highly stressful event is severe enough to bring about the Veteran's release from active military service, the evaluation cannot be less than 50 percent.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Schedule an examination within the six month period following the Veteran's discharge to determine whether a change in evaluation is warranted.</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1561462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100% - Total Occupational and Social Impairment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Due to such symptoms as: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gross impairment in thought processes or communication;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persistent delusions or hallucinations;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grossly inappropriate behavior;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persistent danger of hurting self or  others;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intermittent inability to perform activities of daily living (including maintenance of minimal personal hygiene);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disorientation to time or place; </a:t>
            </a:r>
          </a:p>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memory loss for names of close relatives, own occupation, or own name.</a:t>
            </a:r>
            <a:endParaRPr lang="en-US" sz="1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041537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70% - Deficiencies in Most Areas, Such as Work, School, Family Relations, Judgement, Thinking, or Mood</a:t>
            </a:r>
          </a:p>
          <a:p>
            <a:pPr marL="0" indent="0">
              <a:buFont typeface="Arial" panose="020B0604020202020204" pitchFamily="34" charset="0"/>
              <a:buNone/>
            </a:pPr>
            <a:r>
              <a:rPr lang="en-US" sz="1800" b="1" dirty="0">
                <a:solidFill>
                  <a:schemeClr val="tx1"/>
                </a:solidFill>
                <a:latin typeface="Arial" panose="020B0604020202020204" pitchFamily="34" charset="0"/>
                <a:cs typeface="Arial" panose="020B0604020202020204" pitchFamily="34" charset="0"/>
              </a:rPr>
              <a:t>Due to such symptoms as: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suicidal ideation;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obsessional rituals which interfere with routine activities;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speech intermittently illogical, obscure, or irrelevant;</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near-continuous panic or depression affecting the ability to function independently, appropriately and effectively;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impaired impulse control (such as unprovoked irritability with periods of violence);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spatial disorientation;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neglect of personal appearance and hygiene;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difficulty in adapting to stressful circumstances (including work or a </a:t>
            </a:r>
            <a:r>
              <a:rPr lang="en-US" sz="1800" dirty="0" err="1">
                <a:solidFill>
                  <a:schemeClr val="tx1"/>
                </a:solidFill>
                <a:latin typeface="Arial" panose="020B0604020202020204" pitchFamily="34" charset="0"/>
                <a:cs typeface="Arial" panose="020B0604020202020204" pitchFamily="34" charset="0"/>
              </a:rPr>
              <a:t>worklike</a:t>
            </a:r>
            <a:r>
              <a:rPr lang="en-US" sz="1800" dirty="0">
                <a:solidFill>
                  <a:schemeClr val="tx1"/>
                </a:solidFill>
                <a:latin typeface="Arial" panose="020B0604020202020204" pitchFamily="34" charset="0"/>
                <a:cs typeface="Arial" panose="020B0604020202020204" pitchFamily="34" charset="0"/>
              </a:rPr>
              <a:t> setting);</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inability to establish and maintain effective relationships.</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17898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50% - Reduced Reliability and Productivity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latin typeface="Arial" panose="020B0604020202020204" pitchFamily="34" charset="0"/>
                <a:cs typeface="Arial" panose="020B0604020202020204" pitchFamily="34" charset="0"/>
              </a:rPr>
              <a:t>Due to such symptoms as: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flattened affect;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circumstantial, circumlocutory, or stereotyped speech;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panic attacks more than once a week;</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difficulty in understanding complex commands;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impairment of short- and long-term memory (e.g., retention of only highly learned material, forgetting to complete tasks);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impaired judgment;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impaired abstract thinking;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disturbances of motivation and mood;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difficulty in establishing and maintaining effective work and social relationships.</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1816531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30% - Occasional Decrease in Work Efficiency and Intermittent Periods of Inability to Preform Occupational Tasks</a:t>
            </a:r>
          </a:p>
          <a:p>
            <a:pPr marL="0" indent="0">
              <a:buFont typeface="Arial" panose="020B0604020202020204" pitchFamily="34" charset="0"/>
              <a:buNone/>
            </a:pPr>
            <a:r>
              <a:rPr lang="en-US" sz="1800" i="1" dirty="0">
                <a:solidFill>
                  <a:schemeClr val="tx1"/>
                </a:solidFill>
                <a:latin typeface="Arial" panose="020B0604020202020204" pitchFamily="34" charset="0"/>
                <a:cs typeface="Arial" panose="020B0604020202020204" pitchFamily="34" charset="0"/>
              </a:rPr>
              <a:t>(although generally functioning satisfactorily, with routine behavior, self-care, and conversation normal)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latin typeface="Arial" panose="020B0604020202020204" pitchFamily="34" charset="0"/>
                <a:cs typeface="Arial" panose="020B0604020202020204" pitchFamily="34" charset="0"/>
              </a:rPr>
              <a:t>Due to such symptoms as: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depressed mood,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anxiety,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suspiciousness,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panic attacks (weekly or less often),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chronic sleep impairment,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mild memory loss (such as forgetting names, directions, recent events).</a:t>
            </a:r>
            <a:endParaRPr lang="en-US" sz="1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134255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10% and 0%</a:t>
            </a:r>
          </a:p>
          <a:p>
            <a:r>
              <a:rPr lang="en-US" sz="1800" dirty="0">
                <a:solidFill>
                  <a:schemeClr val="tx1"/>
                </a:solidFill>
                <a:latin typeface="Arial" panose="020B0604020202020204" pitchFamily="34" charset="0"/>
                <a:cs typeface="Arial" panose="020B0604020202020204" pitchFamily="34" charset="0"/>
              </a:rPr>
              <a:t>Occupational and social impairment due to mild or transient symptoms which decrease work efficiency</a:t>
            </a:r>
          </a:p>
          <a:p>
            <a:r>
              <a:rPr lang="en-US" sz="1800" dirty="0">
                <a:solidFill>
                  <a:schemeClr val="tx1"/>
                </a:solidFill>
                <a:latin typeface="Arial" panose="020B0604020202020204" pitchFamily="34" charset="0"/>
                <a:cs typeface="Arial" panose="020B0604020202020204" pitchFamily="34" charset="0"/>
              </a:rPr>
              <a:t>and ability to perform occupational tasks only during periods of significant stress, </a:t>
            </a:r>
          </a:p>
          <a:p>
            <a:r>
              <a:rPr lang="en-US" sz="1800" dirty="0">
                <a:solidFill>
                  <a:schemeClr val="tx1"/>
                </a:solidFill>
                <a:latin typeface="Arial" panose="020B0604020202020204" pitchFamily="34" charset="0"/>
                <a:cs typeface="Arial" panose="020B0604020202020204" pitchFamily="34" charset="0"/>
              </a:rPr>
              <a:t>or symptoms controlled by continuous medication.</a:t>
            </a:r>
          </a:p>
          <a:p>
            <a:r>
              <a:rPr lang="en-US" sz="1800" dirty="0">
                <a:solidFill>
                  <a:schemeClr val="tx1"/>
                </a:solidFill>
                <a:latin typeface="Arial" panose="020B0604020202020204" pitchFamily="34" charset="0"/>
                <a:cs typeface="Arial" panose="020B0604020202020204" pitchFamily="34" charset="0"/>
              </a:rPr>
              <a:t>10</a:t>
            </a:r>
          </a:p>
          <a:p>
            <a:r>
              <a:rPr lang="en-US" sz="1800" dirty="0">
                <a:solidFill>
                  <a:schemeClr val="tx1"/>
                </a:solidFill>
                <a:latin typeface="Arial" panose="020B0604020202020204" pitchFamily="34" charset="0"/>
                <a:cs typeface="Arial" panose="020B0604020202020204" pitchFamily="34" charset="0"/>
              </a:rPr>
              <a:t>A mental condition has been formally diagnosed, but symptoms are not severe enough</a:t>
            </a:r>
          </a:p>
          <a:p>
            <a:r>
              <a:rPr lang="en-US" sz="1800" dirty="0">
                <a:solidFill>
                  <a:schemeClr val="tx1"/>
                </a:solidFill>
                <a:latin typeface="Arial" panose="020B0604020202020204" pitchFamily="34" charset="0"/>
                <a:cs typeface="Arial" panose="020B0604020202020204" pitchFamily="34" charset="0"/>
              </a:rPr>
              <a:t>either to interfere with occupational and social functioning or to require continuous medication. </a:t>
            </a:r>
          </a:p>
          <a:p>
            <a:r>
              <a:rPr lang="en-US" sz="1800" dirty="0">
                <a:solidFill>
                  <a:schemeClr val="tx1"/>
                </a:solidFill>
                <a:latin typeface="Arial" panose="020B0604020202020204" pitchFamily="34" charset="0"/>
                <a:cs typeface="Arial" panose="020B0604020202020204" pitchFamily="34" charset="0"/>
              </a:rPr>
              <a:t>0</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148190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Anorexia and Bulimia</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Rating Formula</a:t>
            </a:r>
            <a:r>
              <a:rPr lang="en-US" sz="1800" b="0" i="0" u="none" strike="noStrike" kern="1200" baseline="0" dirty="0">
                <a:solidFill>
                  <a:schemeClr val="tx1"/>
                </a:solidFill>
                <a:effectLst/>
                <a:latin typeface="Arial" panose="020B0604020202020204" pitchFamily="34" charset="0"/>
                <a:ea typeface="+mn-ea"/>
                <a:cs typeface="Arial" panose="020B0604020202020204" pitchFamily="34" charset="0"/>
              </a:rPr>
              <a:t> for Eating Disorders</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Self-induced weight loss to less than 80 percent of expected minimum weight, with incapacitating episodes of at least six weeks total duration per year, </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and requiring hospitalization more than twice a year for parenteral nutrition or tube feeding.</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Self-induced weight loss to less than 85 percent of expected minimum weight with incapacitating episodes of six or more weeks total duration per year.</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Self-induced weight loss to less than 85 percent of expected minimum weight with incapacitating episodes of more than two but less than six weeks total duration per year.</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Binge eating followed by self-induced vomiting or other measures to prevent weight gain, </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or resistance to weight gain even when below expected minimum weight, </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with diagnosis of an eating disorder and incapacitating episodes of up to two weeks total duration per year.</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Binge eating followed by self-induced vomiting or other measures to prevent weight gain, </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or resistance to weight gain even when below expected minimum weight, </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with diagnosis of an eating disorder but without incapacitating episodes.</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382643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Convalescence Ratings Following Extended Hospitalization</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If a mental disorder has been assigned a total evaluation due to a continuous period of hospitalization lasting six months or more,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continue the total evaluation and schedule a mandatory examination six months after the Veteran is discharged or released to </a:t>
            </a:r>
            <a:r>
              <a:rPr lang="en-US" sz="1800" dirty="0" err="1">
                <a:solidFill>
                  <a:schemeClr val="tx1"/>
                </a:solidFill>
                <a:latin typeface="Arial" panose="020B0604020202020204" pitchFamily="34" charset="0"/>
                <a:cs typeface="Arial" panose="020B0604020202020204" pitchFamily="34" charset="0"/>
              </a:rPr>
              <a:t>nonbed</a:t>
            </a:r>
            <a:r>
              <a:rPr lang="en-US" sz="1800" dirty="0">
                <a:solidFill>
                  <a:schemeClr val="tx1"/>
                </a:solidFill>
                <a:latin typeface="Arial" panose="020B0604020202020204" pitchFamily="34" charset="0"/>
                <a:cs typeface="Arial" panose="020B0604020202020204" pitchFamily="34" charset="0"/>
              </a:rPr>
              <a:t> care.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 change in evaluation based on that or any subsequent examination shall be subject to the provisions of §3.105(e) of this chapter.</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225158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The references for this course are listed on the screen. You may click any hyperlinked references for further details.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107907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Evidence of Improvement </a:t>
            </a:r>
          </a:p>
          <a:p>
            <a:pPr>
              <a:spcAft>
                <a:spcPts val="600"/>
              </a:spcAft>
              <a:buClr>
                <a:schemeClr val="tx1"/>
              </a:buClr>
            </a:pPr>
            <a:r>
              <a:rPr lang="en-US" sz="1800" b="1" i="1" dirty="0">
                <a:solidFill>
                  <a:schemeClr val="tx1"/>
                </a:solidFill>
                <a:latin typeface="Arial" panose="020B0604020202020204" pitchFamily="34" charset="0"/>
                <a:cs typeface="Arial" panose="020B0604020202020204" pitchFamily="34" charset="0"/>
              </a:rPr>
              <a:t>Do not </a:t>
            </a:r>
            <a:r>
              <a:rPr lang="en-US" sz="1800" dirty="0">
                <a:solidFill>
                  <a:schemeClr val="tx1"/>
                </a:solidFill>
                <a:latin typeface="Arial" panose="020B0604020202020204" pitchFamily="34" charset="0"/>
                <a:cs typeface="Arial" panose="020B0604020202020204" pitchFamily="34" charset="0"/>
              </a:rPr>
              <a:t>make drastic reductions in evaluations in ratings for psychiatric disorders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if a reduction to an intermediate rate is more in agreement with the degree of disability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Observe the general policy of gradually reducing the evaluation to afford the Veteran all possible opportunities for adjustment.</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2175582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Psychosis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For the purpose of presumptive service connection, a </a:t>
            </a:r>
            <a:r>
              <a:rPr lang="en-US" sz="1800" b="1" i="1" dirty="0">
                <a:solidFill>
                  <a:schemeClr val="tx1"/>
                </a:solidFill>
                <a:latin typeface="Arial" panose="020B0604020202020204" pitchFamily="34" charset="0"/>
                <a:cs typeface="Arial" panose="020B0604020202020204" pitchFamily="34" charset="0"/>
              </a:rPr>
              <a:t>psychosis </a:t>
            </a:r>
            <a:r>
              <a:rPr lang="en-US" sz="1800" dirty="0">
                <a:solidFill>
                  <a:schemeClr val="tx1"/>
                </a:solidFill>
                <a:latin typeface="Arial" panose="020B0604020202020204" pitchFamily="34" charset="0"/>
                <a:cs typeface="Arial" panose="020B0604020202020204" pitchFamily="34" charset="0"/>
              </a:rPr>
              <a:t>is any of the following disorders: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Brief Psychotic Disorder,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Delusional Disorder,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Psychotic Disorder Due to Another Medical Condition,</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Other Specified Schizophrenia Spectrum and Other Psychotic Disorder,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Schizoaffective Disorder,</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Schizophrenia,</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Schizophreniform Disorder,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Substance/Medication-Induced Psychotic Disorder.</a:t>
            </a: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712355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38 U.S.C. 17 02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38 U.S.C. 17 02 provides that SC is presumed for VA </a:t>
            </a:r>
            <a:r>
              <a:rPr lang="en-US" sz="1800" b="0" dirty="0">
                <a:solidFill>
                  <a:schemeClr val="tx1"/>
                </a:solidFill>
                <a:effectLst/>
                <a:latin typeface="Arial" panose="020B0604020202020204" pitchFamily="34" charset="0"/>
                <a:cs typeface="Arial" panose="020B0604020202020204" pitchFamily="34" charset="0"/>
              </a:rPr>
              <a:t>treatment</a:t>
            </a:r>
            <a:r>
              <a:rPr lang="en-U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purposes for</a:t>
            </a:r>
          </a:p>
          <a:p>
            <a:pPr marL="0" lvl="0" indent="0" algn="l">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Psychoses based on wartime service, or</a:t>
            </a:r>
          </a:p>
          <a:p>
            <a:pPr marL="0" lvl="0" indent="0" algn="l">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Any mental condition based on Gulf War service</a:t>
            </a:r>
          </a:p>
          <a:p>
            <a:pPr marL="0" lvl="0" indent="0" algn="l">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developed within</a:t>
            </a:r>
          </a:p>
          <a:p>
            <a:pPr marL="0" lvl="0" indent="0" algn="l">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two years after the date </a:t>
            </a:r>
            <a:r>
              <a:rPr lang="en-US" sz="1800" dirty="0">
                <a:solidFill>
                  <a:schemeClr val="tx1"/>
                </a:solidFill>
                <a:latin typeface="Arial" panose="020B0604020202020204" pitchFamily="34" charset="0"/>
                <a:cs typeface="Arial" panose="020B0604020202020204" pitchFamily="34" charset="0"/>
              </a:rPr>
              <a:t>of separation (under other than dishonorable conditions) from such service, and</a:t>
            </a:r>
          </a:p>
          <a:p>
            <a:pPr marL="0" lvl="0" indent="0" algn="l">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two years after the end of the war period</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2439973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Competency</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 mentally incompetent person is one who, because of injury or disease,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lacks the mental capacity to manage his or her own affairs, including disbursement of funds without limitation.</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In the absence of clear and convincing evidence to the contrary, presume that a person is competent.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The evidence must leave no doubt as to the beneficiary’s incompetency.</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3898572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Mental Condition is Evaluated as Totally Disabling</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Competency </a:t>
            </a:r>
            <a:r>
              <a:rPr lang="en-US" sz="18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a:t>
            </a:r>
            <a:r>
              <a:rPr lang="en-U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be addressed in cases where a mental condition is evaluated as totally disabling. This includes</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a:t>
            </a:r>
            <a:r>
              <a:rPr lang="en-US" sz="1800" dirty="0" err="1">
                <a:solidFill>
                  <a:schemeClr val="tx1"/>
                </a:solidFill>
                <a:latin typeface="Arial" panose="020B0604020202020204" pitchFamily="34" charset="0"/>
                <a:cs typeface="Arial" panose="020B0604020202020204" pitchFamily="34" charset="0"/>
              </a:rPr>
              <a:t>schedular</a:t>
            </a:r>
            <a:r>
              <a:rPr lang="en-US" sz="1800" dirty="0">
                <a:solidFill>
                  <a:schemeClr val="tx1"/>
                </a:solidFill>
                <a:latin typeface="Arial" panose="020B0604020202020204" pitchFamily="34" charset="0"/>
                <a:cs typeface="Arial" panose="020B0604020202020204" pitchFamily="34" charset="0"/>
              </a:rPr>
              <a:t> 100 percent evaluation, </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when individual employability (IU) is awarded on the basis of a single mental health disability, and </a:t>
            </a:r>
          </a:p>
          <a:p>
            <a:pPr marL="0" lv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when assigning a temporary total evaluation for a mental disorder under 38 CFR 4.29.</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ADL Glossary: VA_COMPETENT </a:t>
            </a:r>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3715937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Rating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Rating agencies have sole authority to make official determinations of competency and incompetency for purposes of disbursement of benefits.</a:t>
            </a:r>
          </a:p>
          <a:p>
            <a:r>
              <a:rPr lang="en-US" sz="1800" dirty="0">
                <a:solidFill>
                  <a:schemeClr val="tx1"/>
                </a:solidFill>
                <a:latin typeface="Arial" panose="020B0604020202020204" pitchFamily="34" charset="0"/>
                <a:cs typeface="Arial" panose="020B0604020202020204" pitchFamily="34" charset="0"/>
              </a:rPr>
              <a:t>If an initial competency determination is needed, and </a:t>
            </a:r>
          </a:p>
          <a:p>
            <a:r>
              <a:rPr lang="en-US" sz="1800" dirty="0">
                <a:solidFill>
                  <a:schemeClr val="tx1"/>
                </a:solidFill>
                <a:latin typeface="Arial" panose="020B0604020202020204" pitchFamily="34" charset="0"/>
                <a:cs typeface="Arial" panose="020B0604020202020204" pitchFamily="34" charset="0"/>
              </a:rPr>
              <a:t>no court appointment of a fiduciary by reason of incompetency has been received</a:t>
            </a:r>
          </a:p>
          <a:p>
            <a:r>
              <a:rPr lang="en-US" sz="1800" dirty="0">
                <a:solidFill>
                  <a:schemeClr val="tx1"/>
                </a:solidFill>
                <a:latin typeface="Arial" panose="020B0604020202020204" pitchFamily="34" charset="0"/>
                <a:cs typeface="Arial" panose="020B0604020202020204" pitchFamily="34" charset="0"/>
              </a:rPr>
              <a:t>Then the rating activity at the original station of origination (S O O) has sole authority to make the original competency determination. </a:t>
            </a:r>
          </a:p>
          <a:p>
            <a:r>
              <a:rPr lang="en-US" sz="1800" dirty="0">
                <a:solidFill>
                  <a:schemeClr val="tx1"/>
                </a:solidFill>
                <a:latin typeface="Arial" panose="020B0604020202020204" pitchFamily="34" charset="0"/>
                <a:cs typeface="Arial" panose="020B0604020202020204" pitchFamily="34" charset="0"/>
              </a:rPr>
              <a:t>If an initial competency determination is needed, and </a:t>
            </a:r>
          </a:p>
          <a:p>
            <a:r>
              <a:rPr lang="en-US" sz="1800" dirty="0">
                <a:solidFill>
                  <a:schemeClr val="tx1"/>
                </a:solidFill>
                <a:latin typeface="Arial" panose="020B0604020202020204" pitchFamily="34" charset="0"/>
                <a:cs typeface="Arial" panose="020B0604020202020204" pitchFamily="34" charset="0"/>
              </a:rPr>
              <a:t>either a court decree of incompetency or court appointment of a fiduciary by reason of incompetency has been received</a:t>
            </a:r>
          </a:p>
          <a:p>
            <a:r>
              <a:rPr lang="en-US" sz="1800" dirty="0">
                <a:solidFill>
                  <a:schemeClr val="tx1"/>
                </a:solidFill>
                <a:latin typeface="Arial" panose="020B0604020202020204" pitchFamily="34" charset="0"/>
                <a:cs typeface="Arial" panose="020B0604020202020204" pitchFamily="34" charset="0"/>
              </a:rPr>
              <a:t>Then a proposal of incompetency due process is not required per 38 CFR 3.3 53 (e).</a:t>
            </a:r>
          </a:p>
          <a:p>
            <a:r>
              <a:rPr lang="en-US" sz="1800" dirty="0">
                <a:solidFill>
                  <a:schemeClr val="tx1"/>
                </a:solidFill>
                <a:latin typeface="Arial" panose="020B0604020202020204" pitchFamily="34" charset="0"/>
                <a:cs typeface="Arial" panose="020B0604020202020204" pitchFamily="34" charset="0"/>
              </a:rPr>
              <a:t>The S O </a:t>
            </a:r>
            <a:r>
              <a:rPr lang="en-US" sz="1800" dirty="0" err="1">
                <a:solidFill>
                  <a:schemeClr val="tx1"/>
                </a:solidFill>
                <a:latin typeface="Arial" panose="020B0604020202020204" pitchFamily="34" charset="0"/>
                <a:cs typeface="Arial" panose="020B0604020202020204" pitchFamily="34" charset="0"/>
              </a:rPr>
              <a:t>O</a:t>
            </a:r>
            <a:r>
              <a:rPr lang="en-US" sz="1800" dirty="0">
                <a:solidFill>
                  <a:schemeClr val="tx1"/>
                </a:solidFill>
                <a:latin typeface="Arial" panose="020B0604020202020204" pitchFamily="34" charset="0"/>
                <a:cs typeface="Arial" panose="020B0604020202020204" pitchFamily="34" charset="0"/>
              </a:rPr>
              <a:t> completes a final competency determination for a Veteran. The case is then referred directly to the fiduciary hub for appointment of a fiduciary. </a:t>
            </a:r>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3664443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Additional Considerations</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Substance abuse as a primary disability is not a basis for granting entitlement to or increasing compensation or Veterans Pension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under the laws administered by the Department of Veterans Affairs (VA).</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Establish service connection on a secondary basis for any diseases or disabilities resulting from alcohol abuse, </a:t>
            </a: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if alcoholism is determined to be secondary to a service connected disability.</a:t>
            </a:r>
            <a:endParaRPr lang="en-US" sz="1800" b="1" i="1"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Always consider entitlement to SMCs and CH35.</a:t>
            </a:r>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387963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tx1"/>
                </a:solidFill>
                <a:latin typeface="Arial" panose="020B0604020202020204" pitchFamily="34" charset="0"/>
                <a:cs typeface="Arial" panose="020B0604020202020204" pitchFamily="34" charset="0"/>
              </a:rPr>
              <a:t>Posttraumatic Stress Disorder (PTSD) 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 disorder in which an overwhelming traumatic event is re-experienced, causing intense fear, helplessness, horror, and avoidance of stimuli associated with the </a:t>
            </a:r>
            <a:r>
              <a:rPr lang="en-US" sz="1800" dirty="0">
                <a:solidFill>
                  <a:schemeClr val="tx1"/>
                </a:solidFill>
                <a:latin typeface="Arial" panose="020B0604020202020204" pitchFamily="34" charset="0"/>
                <a:cs typeface="Arial" panose="020B0604020202020204" pitchFamily="34" charset="0"/>
                <a:hlinkClick r:id="rId3" action="ppaction://hlinkfile" tooltip="trauma"/>
              </a:rPr>
              <a:t>trauma</a:t>
            </a:r>
            <a:r>
              <a:rPr lang="en-US" sz="180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The development of symptoms usually occurs after a psychologically traumatic event (stressor)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that the person experienced, witnessed, or was confronted with that involved actual or threatened death or serious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or a threat to the physical integrity of themselves or others. </a:t>
            </a:r>
            <a:r>
              <a:rPr lang="en-US" sz="1800" i="1" dirty="0">
                <a:solidFill>
                  <a:schemeClr val="tx1"/>
                </a:solidFill>
                <a:latin typeface="Arial" panose="020B0604020202020204" pitchFamily="34" charset="0"/>
                <a:cs typeface="Arial" panose="020B0604020202020204" pitchFamily="34" charset="0"/>
              </a:rPr>
              <a:t>Such as:</a:t>
            </a:r>
          </a:p>
          <a:p>
            <a:pPr algn="l">
              <a:spcAft>
                <a:spcPts val="600"/>
              </a:spcAft>
            </a:pPr>
            <a:r>
              <a:rPr lang="en-US" sz="1800" dirty="0">
                <a:solidFill>
                  <a:schemeClr val="tx1"/>
                </a:solidFill>
                <a:latin typeface="Arial" panose="020B0604020202020204" pitchFamily="34" charset="0"/>
                <a:cs typeface="Arial" panose="020B0604020202020204" pitchFamily="34" charset="0"/>
              </a:rPr>
              <a:t>Combat exposure, Child sexual or physical abuse</a:t>
            </a:r>
          </a:p>
          <a:p>
            <a:pPr algn="l">
              <a:spcAft>
                <a:spcPts val="600"/>
              </a:spcAft>
            </a:pPr>
            <a:r>
              <a:rPr lang="en-US" sz="1800" dirty="0">
                <a:solidFill>
                  <a:schemeClr val="tx1"/>
                </a:solidFill>
                <a:latin typeface="Arial" panose="020B0604020202020204" pitchFamily="34" charset="0"/>
                <a:cs typeface="Arial" panose="020B0604020202020204" pitchFamily="34" charset="0"/>
              </a:rPr>
              <a:t>Terrorist attack, Sexual/physical assault</a:t>
            </a:r>
          </a:p>
          <a:p>
            <a:pPr algn="l">
              <a:spcAft>
                <a:spcPts val="600"/>
              </a:spcAft>
            </a:pPr>
            <a:r>
              <a:rPr lang="en-US" sz="1800" dirty="0">
                <a:solidFill>
                  <a:schemeClr val="tx1"/>
                </a:solidFill>
                <a:latin typeface="Arial" panose="020B0604020202020204" pitchFamily="34" charset="0"/>
                <a:cs typeface="Arial" panose="020B0604020202020204" pitchFamily="34" charset="0"/>
              </a:rPr>
              <a:t>Serious accident, Natural disaster</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68062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PTSD Eligibility Criteria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Service connection for PTSD associated with an in-service stressor requires: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Credible supporting evidence that the claimed in-service stressor actually occurred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Medical evidence diagnosing the condition </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 link, established by medical evidence, between current symptomatology and the claimed in-service stressor.</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102602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Categories and Types of PTSD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There are five regulatory categories with special liberalizing considerations for establishing occurrence of the claimed stressor:</a:t>
            </a:r>
          </a:p>
          <a:p>
            <a:r>
              <a:rPr lang="en-US" sz="1800" dirty="0">
                <a:solidFill>
                  <a:schemeClr val="tx1"/>
                </a:solidFill>
                <a:latin typeface="Arial" panose="020B0604020202020204" pitchFamily="34" charset="0"/>
                <a:cs typeface="Arial" panose="020B0604020202020204" pitchFamily="34" charset="0"/>
              </a:rPr>
              <a:t>Section 3.3 04(f)(1) In-service diagnosis of PTSD  </a:t>
            </a:r>
          </a:p>
          <a:p>
            <a:r>
              <a:rPr lang="en-US" sz="1800" dirty="0">
                <a:solidFill>
                  <a:schemeClr val="tx1"/>
                </a:solidFill>
                <a:latin typeface="Arial" panose="020B0604020202020204" pitchFamily="34" charset="0"/>
                <a:cs typeface="Arial" panose="020B0604020202020204" pitchFamily="34" charset="0"/>
              </a:rPr>
              <a:t>Section 3.3 04(f)(2) Combat related </a:t>
            </a:r>
          </a:p>
          <a:p>
            <a:r>
              <a:rPr lang="en-US" sz="1800" dirty="0">
                <a:solidFill>
                  <a:schemeClr val="tx1"/>
                </a:solidFill>
                <a:latin typeface="Arial" panose="020B0604020202020204" pitchFamily="34" charset="0"/>
                <a:cs typeface="Arial" panose="020B0604020202020204" pitchFamily="34" charset="0"/>
              </a:rPr>
              <a:t>Section 3.3 04(f)(3) Fear of hostile military or terrorist activity related</a:t>
            </a:r>
          </a:p>
          <a:p>
            <a:r>
              <a:rPr lang="en-US" sz="1800" dirty="0">
                <a:solidFill>
                  <a:schemeClr val="tx1"/>
                </a:solidFill>
                <a:latin typeface="Arial" panose="020B0604020202020204" pitchFamily="34" charset="0"/>
                <a:cs typeface="Arial" panose="020B0604020202020204" pitchFamily="34" charset="0"/>
              </a:rPr>
              <a:t>Section 3.3 04(f)(4) Former prisoner-of-war related</a:t>
            </a:r>
          </a:p>
          <a:p>
            <a:r>
              <a:rPr lang="en-US" sz="1800" dirty="0">
                <a:solidFill>
                  <a:schemeClr val="tx1"/>
                </a:solidFill>
                <a:latin typeface="Arial" panose="020B0604020202020204" pitchFamily="34" charset="0"/>
                <a:cs typeface="Arial" panose="020B0604020202020204" pitchFamily="34" charset="0"/>
              </a:rPr>
              <a:t>Section 3.3 04(f)(5) Personal assault/MST related</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77867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In-service diagnosis of PTSD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When PTSD is properly diagnosed in service, the Veteran’s testimony alone may establish that the claimed in-service stressor occurred,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as long as the claimed stressor is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related to the Veteran’s service,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consistent with the circumstances, conditions, or hardships of that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8744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Combat Related</a:t>
            </a:r>
          </a:p>
          <a:p>
            <a:pPr marL="0" indent="0">
              <a:spcAft>
                <a:spcPts val="600"/>
              </a:spcAft>
              <a:buFont typeface="Arial" panose="020B0604020202020204" pitchFamily="34" charset="0"/>
              <a:buNone/>
            </a:pPr>
            <a:r>
              <a:rPr lang="en-US" sz="1800" b="1" i="1" dirty="0">
                <a:solidFill>
                  <a:schemeClr val="tx1"/>
                </a:solidFill>
                <a:latin typeface="Arial" panose="020B0604020202020204" pitchFamily="34" charset="0"/>
                <a:cs typeface="Arial" panose="020B0604020202020204" pitchFamily="34" charset="0"/>
              </a:rPr>
              <a:t>Engaging in combat</a:t>
            </a:r>
            <a:r>
              <a:rPr lang="en-US" sz="1800" dirty="0">
                <a:solidFill>
                  <a:schemeClr val="tx1"/>
                </a:solidFill>
                <a:latin typeface="Arial" panose="020B0604020202020204" pitchFamily="34" charset="0"/>
                <a:cs typeface="Arial" panose="020B0604020202020204" pitchFamily="34" charset="0"/>
              </a:rPr>
              <a:t> </a:t>
            </a:r>
            <a:r>
              <a:rPr lang="en-US" sz="1800" b="1" i="1" dirty="0">
                <a:solidFill>
                  <a:schemeClr val="tx1"/>
                </a:solidFill>
                <a:latin typeface="Arial" panose="020B0604020202020204" pitchFamily="34" charset="0"/>
                <a:cs typeface="Arial" panose="020B0604020202020204" pitchFamily="34" charset="0"/>
              </a:rPr>
              <a:t>with the enemy</a:t>
            </a:r>
            <a:r>
              <a:rPr lang="en-US" sz="1800" dirty="0">
                <a:solidFill>
                  <a:schemeClr val="tx1"/>
                </a:solidFill>
                <a:latin typeface="Arial" panose="020B0604020202020204" pitchFamily="34" charset="0"/>
                <a:cs typeface="Arial" panose="020B0604020202020204" pitchFamily="34" charset="0"/>
              </a:rPr>
              <a:t> means personal participation in events constituting an actual fight or encounter with a military foe or hostile unit or instrumentality. </a:t>
            </a:r>
          </a:p>
          <a:p>
            <a:pPr marL="0" indent="0">
              <a:spcAft>
                <a:spcPts val="600"/>
              </a:spcAft>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When the Veteran engaged in combat, the Veteran’s testimony alone may establish that the claimed in-service stressor occurred, as long as the claimed stressor is</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related to that combat, and</a:t>
            </a:r>
          </a:p>
          <a:p>
            <a:pPr marL="0" inden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consistent with the circumstances, conditions, or hardships of that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61387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Individual Decorations as Evidence of Combat Participation</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Air Force Achievement Medal with “V” Device, Air Force Combat Action Medal</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Air Force Commendation Medal with “V” Device, Air Force Cross</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Air Medal with “V” Device, Army Commendation Medal with “V” Device</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Bronze Star Medal with “V” Device, Combat Action Badge (CAB)</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Combat Action Ribbon (CAR) (Note:  Prior to February 1969, the Navy Achievement Medal with “V” Device was awarded.)</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Combat Aircrew Insignia, Combat Infantry/Infantryman Badge (CIB)</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Combat Medical Badge, Distinguished Flying Cross</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Distinguished Service Cross, Fleet Marine Force (FMF) Combat Operations Insignia</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Joint Service Commendation Medal with “V” Device</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Medal of Honor, Navy Commendation Medal with “V” Device</a:t>
            </a:r>
          </a:p>
          <a:p>
            <a:pPr>
              <a:lnSpc>
                <a:spcPct val="120000"/>
              </a:lnSpc>
              <a:spcAft>
                <a:spcPts val="600"/>
              </a:spcAft>
              <a:buClr>
                <a:schemeClr val="tx1"/>
              </a:buClr>
            </a:pPr>
            <a:r>
              <a:rPr lang="en-US" sz="1800" dirty="0">
                <a:solidFill>
                  <a:schemeClr val="tx1"/>
                </a:solidFill>
                <a:latin typeface="Arial" panose="020B0604020202020204" pitchFamily="34" charset="0"/>
                <a:cs typeface="Arial" panose="020B0604020202020204" pitchFamily="34" charset="0"/>
              </a:rPr>
              <a:t>Navy Cross, Purple Heart, and or Silver Star.</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967547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2682473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19328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2557839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679862"/>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09796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40012881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notesSlide" Target="../notesSlides/notesSlide1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7.xml"/><Relationship Id="rId7" Type="http://schemas.openxmlformats.org/officeDocument/2006/relationships/notesSlide" Target="../notesSlides/notesSlide20.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3.xml"/><Relationship Id="rId5" Type="http://schemas.openxmlformats.org/officeDocument/2006/relationships/tags" Target="../tags/tag89.xml"/><Relationship Id="rId4" Type="http://schemas.openxmlformats.org/officeDocument/2006/relationships/tags" Target="../tags/tag88.xml"/></Relationships>
</file>

<file path=ppt/slides/_rels/slide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notesSlide" Target="../notesSlides/notesSlide2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3.xml"/><Relationship Id="rId5" Type="http://schemas.openxmlformats.org/officeDocument/2006/relationships/tags" Target="../tags/tag94.xml"/><Relationship Id="rId4" Type="http://schemas.openxmlformats.org/officeDocument/2006/relationships/tags" Target="../tags/tag93.xml"/></Relationships>
</file>

<file path=ppt/slides/_rels/slide2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6.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notesSlide" Target="../notesSlides/notesSlide23.xml"/><Relationship Id="rId5" Type="http://schemas.openxmlformats.org/officeDocument/2006/relationships/tags" Target="../tags/tag102.xml"/><Relationship Id="rId10"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tags" Target="../tags/tag106.xml"/></Relationships>
</file>

<file path=ppt/slides/_rels/slide2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8.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7.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notesSlide" Target="../notesSlides/notesSlide24.xml"/><Relationship Id="rId5" Type="http://schemas.openxmlformats.org/officeDocument/2006/relationships/tags" Target="../tags/tag111.xml"/><Relationship Id="rId10"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tags" Target="../tags/tag11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18.xml"/><Relationship Id="rId7"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0.png"/><Relationship Id="rId4" Type="http://schemas.openxmlformats.org/officeDocument/2006/relationships/tags" Target="../tags/tag125.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1.xml"/><Relationship Id="rId7" Type="http://schemas.openxmlformats.org/officeDocument/2006/relationships/notesSlide" Target="../notesSlides/notesSlide27.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2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3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50.xml"/></Relationships>
</file>

<file path=ppt/slides/_rels/slide33.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36.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6DBD-69B8-48D7-8596-5F122F8FCE75}"/>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Mental Disorders (RVSR IWT)</a:t>
            </a:r>
          </a:p>
        </p:txBody>
      </p:sp>
      <p:sp>
        <p:nvSpPr>
          <p:cNvPr id="6" name="Text Placeholder 5">
            <a:extLst>
              <a:ext uri="{FF2B5EF4-FFF2-40B4-BE49-F238E27FC236}">
                <a16:creationId xmlns:a16="http://schemas.microsoft.com/office/drawing/2014/main" id="{A546AD28-ECD8-42C3-BCB5-30CDFCCBBC73}"/>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19E13D0E-9D6C-4387-9A80-783A5648C190}"/>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July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 </a:t>
            </a:r>
            <a:r>
              <a:rPr lang="en-US" sz="2800" dirty="0">
                <a:latin typeface="Arial" panose="020B0604020202020204" pitchFamily="34" charset="0"/>
              </a:rPr>
              <a:t>Fear of Hostile Military or Terrorist Activity</a:t>
            </a:r>
            <a:endParaRPr lang="en-US" dirty="0">
              <a:latin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sp>
        <p:nvSpPr>
          <p:cNvPr id="5" name="TextBox 4">
            <a:extLst>
              <a:ext uri="{FF2B5EF4-FFF2-40B4-BE49-F238E27FC236}">
                <a16:creationId xmlns:a16="http://schemas.microsoft.com/office/drawing/2014/main" id="{DF0B572F-05F9-4C01-BD5A-009BCA66097D}"/>
              </a:ext>
            </a:extLst>
          </p:cNvPr>
          <p:cNvSpPr txBox="1"/>
          <p:nvPr>
            <p:custDataLst>
              <p:tags r:id="rId3"/>
            </p:custDataLst>
          </p:nvPr>
        </p:nvSpPr>
        <p:spPr>
          <a:xfrm>
            <a:off x="508819" y="1971384"/>
            <a:ext cx="8212394" cy="45397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Veteran experienced, witnessed, or was confronted with an event or circumstance that involved</a:t>
            </a:r>
          </a:p>
          <a:p>
            <a:pPr marL="742950" lvl="1"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actual or threatened death or serious injury, or</a:t>
            </a:r>
          </a:p>
          <a:p>
            <a:pPr marL="742950" lvl="1"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a threat to the physical integrity of the Veteran or others, and</a:t>
            </a:r>
            <a:endParaRPr lang="en-US" sz="800" dirty="0">
              <a:latin typeface="Arial" panose="020B0604020202020204" pitchFamily="34" charset="0"/>
              <a:cs typeface="Arial" panose="020B0604020202020204" pitchFamily="34" charset="0"/>
            </a:endParaRPr>
          </a:p>
          <a:p>
            <a:pPr lvl="1">
              <a:spcAft>
                <a:spcPts val="600"/>
              </a:spcAft>
              <a:buClr>
                <a:schemeClr val="tx1"/>
              </a:buClr>
            </a:pPr>
            <a:endParaRPr lang="en-US" sz="7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dirty="0">
                <a:latin typeface="+mj-lt"/>
                <a:cs typeface="Arial" panose="020B0604020202020204" pitchFamily="34" charset="0"/>
              </a:rPr>
              <a:t>the Veteran’s response to the event or circumstances involved a psychological or psycho-physiological state of fear, helplessness, or horror.</a:t>
            </a:r>
            <a:endParaRPr lang="en-US" sz="900" dirty="0">
              <a:latin typeface="+mj-lt"/>
              <a:cs typeface="Arial" panose="020B0604020202020204" pitchFamily="34" charset="0"/>
            </a:endParaRPr>
          </a:p>
          <a:p>
            <a:pPr>
              <a:spcAft>
                <a:spcPts val="600"/>
              </a:spcAft>
              <a:buClr>
                <a:schemeClr val="tx1"/>
              </a:buClr>
            </a:pPr>
            <a:endParaRPr lang="en-US" sz="700" dirty="0">
              <a:latin typeface="+mj-lt"/>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dirty="0">
                <a:latin typeface="+mj-lt"/>
              </a:rPr>
              <a:t>Examples of exposure to hostile military or terrorist activity include presence at events involving</a:t>
            </a:r>
          </a:p>
          <a:p>
            <a:pPr marL="742950" lvl="1" indent="-285750">
              <a:spcAft>
                <a:spcPts val="600"/>
              </a:spcAft>
              <a:buClr>
                <a:schemeClr val="tx1"/>
              </a:buClr>
              <a:buFont typeface="Arial" panose="020B0604020202020204" pitchFamily="34" charset="0"/>
              <a:buChar char="•"/>
            </a:pPr>
            <a:r>
              <a:rPr lang="en-US" sz="1500" dirty="0"/>
              <a:t>actual or potential improvised explosive device (IED)</a:t>
            </a:r>
          </a:p>
          <a:p>
            <a:pPr marL="742950" lvl="1" indent="-285750">
              <a:spcAft>
                <a:spcPts val="600"/>
              </a:spcAft>
              <a:buClr>
                <a:schemeClr val="tx1"/>
              </a:buClr>
              <a:buFont typeface="Arial" panose="020B0604020202020204" pitchFamily="34" charset="0"/>
              <a:buChar char="•"/>
            </a:pPr>
            <a:r>
              <a:rPr lang="en-US" sz="1500" dirty="0"/>
              <a:t>vehicle-embedded explosive devices</a:t>
            </a:r>
          </a:p>
          <a:p>
            <a:pPr marL="742950" lvl="1" indent="-285750">
              <a:spcAft>
                <a:spcPts val="600"/>
              </a:spcAft>
              <a:buClr>
                <a:schemeClr val="tx1"/>
              </a:buClr>
              <a:buFont typeface="Arial" panose="020B0604020202020204" pitchFamily="34" charset="0"/>
              <a:buChar char="•"/>
            </a:pPr>
            <a:r>
              <a:rPr lang="en-US" sz="1500" dirty="0"/>
              <a:t>incoming artillery, rocket, or mortar fire</a:t>
            </a:r>
          </a:p>
          <a:p>
            <a:pPr marL="742950" lvl="1" indent="-285750">
              <a:spcAft>
                <a:spcPts val="600"/>
              </a:spcAft>
              <a:buClr>
                <a:schemeClr val="tx1"/>
              </a:buClr>
              <a:buFont typeface="Arial" panose="020B0604020202020204" pitchFamily="34" charset="0"/>
              <a:buChar char="•"/>
            </a:pPr>
            <a:r>
              <a:rPr lang="en-US" sz="1500" dirty="0"/>
              <a:t>small arms fire, including suspected sniper fire, or</a:t>
            </a:r>
          </a:p>
          <a:p>
            <a:pPr marL="742950" lvl="1" indent="-285750">
              <a:spcAft>
                <a:spcPts val="600"/>
              </a:spcAft>
              <a:buClr>
                <a:schemeClr val="tx1"/>
              </a:buClr>
              <a:buFont typeface="Arial" panose="020B0604020202020204" pitchFamily="34" charset="0"/>
              <a:buChar char="•"/>
            </a:pPr>
            <a:r>
              <a:rPr lang="en-US" sz="1500" dirty="0"/>
              <a:t>attack upon friendly aircraft.</a:t>
            </a:r>
          </a:p>
        </p:txBody>
      </p:sp>
      <p:sp>
        <p:nvSpPr>
          <p:cNvPr id="6" name="TextBox 5">
            <a:extLst>
              <a:ext uri="{FF2B5EF4-FFF2-40B4-BE49-F238E27FC236}">
                <a16:creationId xmlns:a16="http://schemas.microsoft.com/office/drawing/2014/main" id="{418F047B-1358-4643-AF56-9C3AC5C7E3C0}"/>
              </a:ext>
            </a:extLst>
          </p:cNvPr>
          <p:cNvSpPr txBox="1"/>
          <p:nvPr>
            <p:custDataLst>
              <p:tags r:id="rId4"/>
            </p:custDataLst>
          </p:nvPr>
        </p:nvSpPr>
        <p:spPr>
          <a:xfrm>
            <a:off x="508819" y="1695830"/>
            <a:ext cx="8126361" cy="369332"/>
          </a:xfrm>
          <a:prstGeom prst="rect">
            <a:avLst/>
          </a:prstGeom>
          <a:noFill/>
        </p:spPr>
        <p:txBody>
          <a:bodyPr wrap="square" rtlCol="0">
            <a:spAutoFit/>
          </a:bodyPr>
          <a:lstStyle/>
          <a:p>
            <a:r>
              <a:rPr lang="en-US" b="1" i="1" dirty="0"/>
              <a:t>Fear of hostile military or terrorist activity</a:t>
            </a:r>
            <a:r>
              <a:rPr lang="en-US" b="1" dirty="0"/>
              <a:t> </a:t>
            </a:r>
            <a:r>
              <a:rPr lang="en-US" dirty="0"/>
              <a:t>means</a:t>
            </a:r>
          </a:p>
        </p:txBody>
      </p:sp>
    </p:spTree>
    <p:extLst>
      <p:ext uri="{BB962C8B-B14F-4D97-AF65-F5344CB8AC3E}">
        <p14:creationId xmlns:p14="http://schemas.microsoft.com/office/powerpoint/2010/main" val="304924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 </a:t>
            </a:r>
            <a:r>
              <a:rPr lang="en-US" sz="2700" dirty="0">
                <a:latin typeface="Arial" panose="020B0604020202020204" pitchFamily="34" charset="0"/>
              </a:rPr>
              <a:t>Establishing a Stressor Related to the Fear of Hostile Military or Terrorist Activity</a:t>
            </a:r>
          </a:p>
        </p:txBody>
      </p:sp>
      <p:sp>
        <p:nvSpPr>
          <p:cNvPr id="3" name="Content Placeholder 2"/>
          <p:cNvSpPr>
            <a:spLocks noGrp="1"/>
          </p:cNvSpPr>
          <p:nvPr>
            <p:ph idx="1"/>
            <p:custDataLst>
              <p:tags r:id="rId2"/>
            </p:custDataLst>
          </p:nvPr>
        </p:nvSpPr>
        <p:spPr>
          <a:xfrm>
            <a:off x="457200" y="2057401"/>
            <a:ext cx="8229600" cy="1451609"/>
          </a:xfrm>
        </p:spPr>
        <p:txBody>
          <a:bodyPr numCol="1">
            <a:normAutofit fontScale="62500" lnSpcReduction="20000"/>
          </a:bodyPr>
          <a:lstStyle/>
          <a:p>
            <a:pPr>
              <a:lnSpc>
                <a:spcPct val="120000"/>
              </a:lnSpc>
              <a:spcAft>
                <a:spcPts val="600"/>
              </a:spcAft>
            </a:pPr>
            <a:r>
              <a:rPr lang="en-US" sz="2500" dirty="0"/>
              <a:t>The Veteran’s DD Form 214, Certificate of Release or Discharge From Active Duty, or other service records, shows service in an area of potential hostile military or terrorist activity. </a:t>
            </a:r>
            <a:endParaRPr lang="en-US" sz="2100" dirty="0"/>
          </a:p>
          <a:p>
            <a:pPr algn="ctr">
              <a:lnSpc>
                <a:spcPct val="120000"/>
              </a:lnSpc>
              <a:spcAft>
                <a:spcPts val="600"/>
              </a:spcAft>
            </a:pPr>
            <a:endParaRPr lang="en-US" dirty="0"/>
          </a:p>
          <a:p>
            <a:pPr algn="ctr">
              <a:lnSpc>
                <a:spcPct val="120000"/>
              </a:lnSpc>
              <a:spcAft>
                <a:spcPts val="600"/>
              </a:spcAft>
            </a:pPr>
            <a:r>
              <a:rPr lang="en-US" sz="2500" dirty="0"/>
              <a:t>The receipt of military awards such as, but not limited to,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dirty="0"/>
          </a:p>
        </p:txBody>
      </p:sp>
      <p:sp>
        <p:nvSpPr>
          <p:cNvPr id="5" name="TextBox 4">
            <a:extLst>
              <a:ext uri="{FF2B5EF4-FFF2-40B4-BE49-F238E27FC236}">
                <a16:creationId xmlns:a16="http://schemas.microsoft.com/office/drawing/2014/main" id="{F197F81A-8C31-415A-BC6B-9B8FD98B183B}"/>
              </a:ext>
            </a:extLst>
          </p:cNvPr>
          <p:cNvSpPr txBox="1"/>
          <p:nvPr>
            <p:custDataLst>
              <p:tags r:id="rId4"/>
            </p:custDataLst>
          </p:nvPr>
        </p:nvSpPr>
        <p:spPr>
          <a:xfrm>
            <a:off x="571500" y="3905189"/>
            <a:ext cx="8001000" cy="1492716"/>
          </a:xfrm>
          <a:prstGeom prst="rect">
            <a:avLst/>
          </a:prstGeom>
          <a:noFill/>
        </p:spPr>
        <p:txBody>
          <a:bodyPr wrap="square" rtlCol="0">
            <a:spAutoFit/>
          </a:bodyPr>
          <a:lstStyle/>
          <a:p>
            <a:pPr marL="342900" indent="-342900" algn="ctr">
              <a:spcAft>
                <a:spcPts val="600"/>
              </a:spcAft>
              <a:buClr>
                <a:schemeClr val="tx1"/>
              </a:buClr>
              <a:buFont typeface="Wingdings" panose="05000000000000000000" pitchFamily="2" charset="2"/>
              <a:buChar char="ü"/>
            </a:pPr>
            <a:r>
              <a:rPr lang="en-US" sz="1900" dirty="0">
                <a:latin typeface="Arial" panose="020B0604020202020204" pitchFamily="34" charset="0"/>
                <a:cs typeface="Arial" panose="020B0604020202020204" pitchFamily="34" charset="0"/>
              </a:rPr>
              <a:t>the Vietnam Service or Campaign Medal, </a:t>
            </a:r>
          </a:p>
          <a:p>
            <a:pPr marL="342900" indent="-342900" algn="ctr">
              <a:spcAft>
                <a:spcPts val="600"/>
              </a:spcAft>
              <a:buClr>
                <a:schemeClr val="tx1"/>
              </a:buClr>
              <a:buFont typeface="Wingdings" panose="05000000000000000000" pitchFamily="2" charset="2"/>
              <a:buChar char="ü"/>
            </a:pPr>
            <a:r>
              <a:rPr lang="en-US" sz="1900" dirty="0">
                <a:latin typeface="Arial" panose="020B0604020202020204" pitchFamily="34" charset="0"/>
                <a:cs typeface="Arial" panose="020B0604020202020204" pitchFamily="34" charset="0"/>
              </a:rPr>
              <a:t>Kuwait Liberation Medal, </a:t>
            </a:r>
          </a:p>
          <a:p>
            <a:pPr marL="342900" indent="-342900" algn="ctr">
              <a:spcAft>
                <a:spcPts val="600"/>
              </a:spcAft>
              <a:buClr>
                <a:schemeClr val="tx1"/>
              </a:buClr>
              <a:buFont typeface="Wingdings" panose="05000000000000000000" pitchFamily="2" charset="2"/>
              <a:buChar char="ü"/>
            </a:pPr>
            <a:r>
              <a:rPr lang="en-US" sz="1900" dirty="0">
                <a:latin typeface="Arial" panose="020B0604020202020204" pitchFamily="34" charset="0"/>
                <a:cs typeface="Arial" panose="020B0604020202020204" pitchFamily="34" charset="0"/>
              </a:rPr>
              <a:t>Iraq Campaign Medal, and </a:t>
            </a:r>
          </a:p>
          <a:p>
            <a:pPr marL="342900" indent="-342900" algn="ctr">
              <a:spcAft>
                <a:spcPts val="600"/>
              </a:spcAft>
              <a:buClr>
                <a:schemeClr val="tx1"/>
              </a:buClr>
              <a:buFont typeface="Wingdings" panose="05000000000000000000" pitchFamily="2" charset="2"/>
              <a:buChar char="ü"/>
            </a:pPr>
            <a:r>
              <a:rPr lang="en-US" sz="1900" dirty="0">
                <a:latin typeface="Arial" panose="020B0604020202020204" pitchFamily="34" charset="0"/>
                <a:cs typeface="Arial" panose="020B0604020202020204" pitchFamily="34" charset="0"/>
              </a:rPr>
              <a:t>Afghanistan Campaign Medal;</a:t>
            </a:r>
          </a:p>
        </p:txBody>
      </p:sp>
      <p:sp>
        <p:nvSpPr>
          <p:cNvPr id="6" name="TextBox 5">
            <a:extLst>
              <a:ext uri="{FF2B5EF4-FFF2-40B4-BE49-F238E27FC236}">
                <a16:creationId xmlns:a16="http://schemas.microsoft.com/office/drawing/2014/main" id="{738401A1-C431-4554-BA4A-792EF890ACBA}"/>
              </a:ext>
            </a:extLst>
          </p:cNvPr>
          <p:cNvSpPr txBox="1"/>
          <p:nvPr>
            <p:custDataLst>
              <p:tags r:id="rId5"/>
            </p:custDataLst>
          </p:nvPr>
        </p:nvSpPr>
        <p:spPr>
          <a:xfrm>
            <a:off x="457200" y="5661386"/>
            <a:ext cx="8229600" cy="677108"/>
          </a:xfrm>
          <a:prstGeom prst="rect">
            <a:avLst/>
          </a:prstGeom>
          <a:noFill/>
        </p:spPr>
        <p:txBody>
          <a:bodyPr wrap="square" rtlCol="0">
            <a:spAutoFit/>
          </a:bodyPr>
          <a:lstStyle/>
          <a:p>
            <a:pPr algn="ctr">
              <a:spcAft>
                <a:spcPts val="600"/>
              </a:spcAft>
            </a:pPr>
            <a:r>
              <a:rPr lang="en-US" sz="1900" dirty="0">
                <a:latin typeface="Arial" panose="020B0604020202020204" pitchFamily="34" charset="0"/>
                <a:cs typeface="Arial" panose="020B0604020202020204" pitchFamily="34" charset="0"/>
              </a:rPr>
              <a:t>is generally considered evidence of service in an area of potential hostile military or terrorist activity.</a:t>
            </a:r>
          </a:p>
        </p:txBody>
      </p:sp>
    </p:spTree>
    <p:extLst>
      <p:ext uri="{BB962C8B-B14F-4D97-AF65-F5344CB8AC3E}">
        <p14:creationId xmlns:p14="http://schemas.microsoft.com/office/powerpoint/2010/main" val="245730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Former POW</a:t>
            </a:r>
          </a:p>
        </p:txBody>
      </p:sp>
      <p:sp>
        <p:nvSpPr>
          <p:cNvPr id="3" name="Content Placeholder 2"/>
          <p:cNvSpPr>
            <a:spLocks noGrp="1"/>
          </p:cNvSpPr>
          <p:nvPr>
            <p:ph idx="1"/>
            <p:custDataLst>
              <p:tags r:id="rId2"/>
            </p:custDataLst>
          </p:nvPr>
        </p:nvSpPr>
        <p:spPr>
          <a:xfrm>
            <a:off x="457200" y="2057400"/>
            <a:ext cx="8229600" cy="3916363"/>
          </a:xfrm>
        </p:spPr>
        <p:txBody>
          <a:bodyPr numCol="1">
            <a:normAutofit/>
          </a:bodyPr>
          <a:lstStyle/>
          <a:p>
            <a:pPr>
              <a:spcAft>
                <a:spcPts val="600"/>
              </a:spcAft>
            </a:pPr>
            <a:r>
              <a:rPr lang="en-US" sz="2000" dirty="0"/>
              <a:t>When the Veteran is a Former Prisoner of War (FPOW), the Veteran’s testimony alone may establish that the claimed in-service stressor occurred, as long as the claimed stressor is</a:t>
            </a:r>
          </a:p>
          <a:p>
            <a:pPr>
              <a:spcAft>
                <a:spcPts val="600"/>
              </a:spcAft>
            </a:pPr>
            <a:endParaRPr lang="en-US" sz="2000" dirty="0"/>
          </a:p>
          <a:p>
            <a:pPr marL="0" indent="0">
              <a:spcAft>
                <a:spcPts val="600"/>
              </a:spcAft>
              <a:buNone/>
            </a:pPr>
            <a:endParaRPr lang="en-US" sz="2000" dirty="0"/>
          </a:p>
          <a:p>
            <a:pPr>
              <a:spcAft>
                <a:spcPts val="600"/>
              </a:spcAft>
            </a:pPr>
            <a:r>
              <a:rPr lang="en-US" sz="2000" dirty="0"/>
              <a:t>related to that prisoner-of-war experience, and</a:t>
            </a:r>
          </a:p>
          <a:p>
            <a:pPr>
              <a:spcAft>
                <a:spcPts val="600"/>
              </a:spcAft>
            </a:pPr>
            <a:r>
              <a:rPr lang="en-US" sz="2000" dirty="0"/>
              <a:t>consistent with the circumstances, conditions, or hardships of that service.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spTree>
    <p:extLst>
      <p:ext uri="{BB962C8B-B14F-4D97-AF65-F5344CB8AC3E}">
        <p14:creationId xmlns:p14="http://schemas.microsoft.com/office/powerpoint/2010/main" val="268199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Personal Assault/Trauma</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buClr>
                <a:schemeClr val="tx1"/>
              </a:buClr>
            </a:pPr>
            <a:r>
              <a:rPr lang="en-US" sz="2000" b="1" i="1" dirty="0"/>
              <a:t>Personal trauma</a:t>
            </a:r>
            <a:r>
              <a:rPr lang="en-US" sz="2000" dirty="0"/>
              <a:t>, for the purpose of VA disability compensation claims based on PTSD, refers broadly to stressor events involving harm perpetrated by a person who is not considered part of an enemy force.</a:t>
            </a:r>
          </a:p>
          <a:p>
            <a:pPr lvl="2">
              <a:spcAft>
                <a:spcPts val="600"/>
              </a:spcAft>
              <a:buClr>
                <a:schemeClr val="tx1"/>
              </a:buClr>
            </a:pPr>
            <a:r>
              <a:rPr lang="en-US" sz="1600" b="1" i="1" dirty="0"/>
              <a:t>Examples</a:t>
            </a:r>
            <a:r>
              <a:rPr lang="en-US" sz="1600" dirty="0"/>
              <a:t>: Assault, battery, robbery, mugging, stalking, harassment.</a:t>
            </a:r>
          </a:p>
          <a:p>
            <a:pPr lvl="2">
              <a:spcAft>
                <a:spcPts val="600"/>
              </a:spcAft>
              <a:buClr>
                <a:schemeClr val="tx1"/>
              </a:buClr>
            </a:pPr>
            <a:endParaRPr lang="en-US" sz="1600" b="1" i="1" dirty="0"/>
          </a:p>
          <a:p>
            <a:pPr marL="289322" lvl="2" indent="0">
              <a:spcAft>
                <a:spcPts val="600"/>
              </a:spcAft>
              <a:buClr>
                <a:schemeClr val="tx1"/>
              </a:buClr>
              <a:buNone/>
            </a:pPr>
            <a:endParaRPr lang="en-US" sz="1800" b="1" i="1" dirty="0"/>
          </a:p>
          <a:p>
            <a:pPr>
              <a:spcAft>
                <a:spcPts val="600"/>
              </a:spcAft>
              <a:buClr>
                <a:schemeClr val="tx1"/>
              </a:buClr>
            </a:pPr>
            <a:r>
              <a:rPr lang="en-US" sz="2000" b="1" i="1" dirty="0"/>
              <a:t>Military sexual trauma</a:t>
            </a:r>
            <a:r>
              <a:rPr lang="en-US" sz="2000" dirty="0"/>
              <a:t> is a subset of personal trauma and refers to sexual harassment, sexual assault, or rape that occurs in a military setting.</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spTree>
    <p:extLst>
      <p:ext uri="{BB962C8B-B14F-4D97-AF65-F5344CB8AC3E}">
        <p14:creationId xmlns:p14="http://schemas.microsoft.com/office/powerpoint/2010/main" val="374794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Alternative Evidence of In-Service Personal Trauma</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dirty="0"/>
          </a:p>
        </p:txBody>
      </p:sp>
      <p:sp>
        <p:nvSpPr>
          <p:cNvPr id="5" name="TextBox 4">
            <a:extLst>
              <a:ext uri="{FF2B5EF4-FFF2-40B4-BE49-F238E27FC236}">
                <a16:creationId xmlns:a16="http://schemas.microsoft.com/office/drawing/2014/main" id="{F0415368-0D8D-41A0-90C4-90252D322379}"/>
              </a:ext>
            </a:extLst>
          </p:cNvPr>
          <p:cNvSpPr txBox="1"/>
          <p:nvPr>
            <p:custDataLst>
              <p:tags r:id="rId3"/>
            </p:custDataLst>
          </p:nvPr>
        </p:nvSpPr>
        <p:spPr>
          <a:xfrm>
            <a:off x="525780" y="2577066"/>
            <a:ext cx="8092440" cy="375487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rape crisis center or center for domestic abuse</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counseling facility or health clinic</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Family members or roommates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faculty member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Civilian police reports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Medical reports from civilian physicians or caregivers who treated the Veteran immediately following the incident or sometime later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chaplain or clergy</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Fellow service members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Personal diaries or journals</a:t>
            </a:r>
          </a:p>
        </p:txBody>
      </p:sp>
      <p:sp>
        <p:nvSpPr>
          <p:cNvPr id="6" name="TextBox 5">
            <a:extLst>
              <a:ext uri="{FF2B5EF4-FFF2-40B4-BE49-F238E27FC236}">
                <a16:creationId xmlns:a16="http://schemas.microsoft.com/office/drawing/2014/main" id="{8AD817EA-4955-4032-8DB2-ABC60991F6F3}"/>
              </a:ext>
            </a:extLst>
          </p:cNvPr>
          <p:cNvSpPr txBox="1"/>
          <p:nvPr>
            <p:custDataLst>
              <p:tags r:id="rId4"/>
            </p:custDataLst>
          </p:nvPr>
        </p:nvSpPr>
        <p:spPr>
          <a:xfrm>
            <a:off x="525780" y="1928485"/>
            <a:ext cx="8092440" cy="400110"/>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Sources of such evidence may include</a:t>
            </a:r>
          </a:p>
        </p:txBody>
      </p:sp>
    </p:spTree>
    <p:extLst>
      <p:ext uri="{BB962C8B-B14F-4D97-AF65-F5344CB8AC3E}">
        <p14:creationId xmlns:p14="http://schemas.microsoft.com/office/powerpoint/2010/main" val="359126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Secondary and Behavioral Changes (Markers)</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pPr>
              <a:spcAft>
                <a:spcPts val="600"/>
              </a:spcAft>
            </a:pPr>
            <a:r>
              <a:rPr lang="en-US" sz="2000" dirty="0"/>
              <a:t>Secondary and behavioral change evidence of trauma may include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dirty="0"/>
          </a:p>
        </p:txBody>
      </p:sp>
      <p:sp>
        <p:nvSpPr>
          <p:cNvPr id="5" name="TextBox 4">
            <a:extLst>
              <a:ext uri="{FF2B5EF4-FFF2-40B4-BE49-F238E27FC236}">
                <a16:creationId xmlns:a16="http://schemas.microsoft.com/office/drawing/2014/main" id="{F53B255A-34CD-4DD9-A0EE-2A9AFB928330}"/>
              </a:ext>
            </a:extLst>
          </p:cNvPr>
          <p:cNvSpPr txBox="1"/>
          <p:nvPr>
            <p:custDataLst>
              <p:tags r:id="rId4"/>
            </p:custDataLst>
          </p:nvPr>
        </p:nvSpPr>
        <p:spPr>
          <a:xfrm>
            <a:off x="457200" y="2422527"/>
            <a:ext cx="7955280" cy="243143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Increased use or abuse of leave without an apparent reason</a:t>
            </a:r>
          </a:p>
          <a:p>
            <a:pPr marL="285750"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Episodes of depression, panic attacks, or anxiety without identifiable reasons</a:t>
            </a:r>
          </a:p>
          <a:p>
            <a:pPr marL="285750"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Visits to a medical or counseling clinic or dispensary without a specific diagnosis or specific ailment</a:t>
            </a:r>
          </a:p>
          <a:p>
            <a:pPr marL="285750"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Use of, or increased interest in, pregnancy tests or tests for sexually-transmitted diseases around the time of the incident</a:t>
            </a:r>
          </a:p>
          <a:p>
            <a:pPr marL="285750"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Sudden requests that the Veteran’s military occupational series or duty assignment be changed without other justification</a:t>
            </a:r>
          </a:p>
        </p:txBody>
      </p:sp>
    </p:spTree>
    <p:extLst>
      <p:ext uri="{BB962C8B-B14F-4D97-AF65-F5344CB8AC3E}">
        <p14:creationId xmlns:p14="http://schemas.microsoft.com/office/powerpoint/2010/main" val="187762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500" dirty="0">
                <a:latin typeface="Arial" panose="020B0604020202020204" pitchFamily="34" charset="0"/>
              </a:rPr>
              <a:t>Interpretation of Secondary Evidence of Personal Trauma</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Secondary or behavior change evidence needs interpretation by a clinician</a:t>
            </a:r>
          </a:p>
          <a:p>
            <a:pPr>
              <a:spcAft>
                <a:spcPts val="600"/>
              </a:spcAft>
              <a:buClr>
                <a:schemeClr val="tx1"/>
              </a:buClr>
            </a:pPr>
            <a:r>
              <a:rPr lang="en-US" sz="2000" dirty="0"/>
              <a:t>Submit evidence received for a medical opinion</a:t>
            </a:r>
          </a:p>
          <a:p>
            <a:pPr>
              <a:spcAft>
                <a:spcPts val="600"/>
              </a:spcAft>
              <a:buClr>
                <a:schemeClr val="tx1"/>
              </a:buClr>
            </a:pPr>
            <a:r>
              <a:rPr lang="en-US" sz="2000" dirty="0"/>
              <a:t>If the examiner offers a credible assessment that the evidence of record is consistent with the occurrence of the claimed assault, that opinion can constitute credible supporting evidence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dirty="0"/>
          </a:p>
        </p:txBody>
      </p:sp>
    </p:spTree>
    <p:extLst>
      <p:ext uri="{BB962C8B-B14F-4D97-AF65-F5344CB8AC3E}">
        <p14:creationId xmlns:p14="http://schemas.microsoft.com/office/powerpoint/2010/main" val="65361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When In-Service Stressor Corroboration is Needed</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
        <p:nvSpPr>
          <p:cNvPr id="5" name="TextBox 4">
            <a:extLst>
              <a:ext uri="{FF2B5EF4-FFF2-40B4-BE49-F238E27FC236}">
                <a16:creationId xmlns:a16="http://schemas.microsoft.com/office/drawing/2014/main" id="{17519B0E-BDB5-4150-AC02-372E94B028A4}"/>
              </a:ext>
            </a:extLst>
          </p:cNvPr>
          <p:cNvSpPr txBox="1"/>
          <p:nvPr>
            <p:custDataLst>
              <p:tags r:id="rId3"/>
            </p:custDataLst>
          </p:nvPr>
        </p:nvSpPr>
        <p:spPr>
          <a:xfrm>
            <a:off x="480060" y="2671072"/>
            <a:ext cx="8221488" cy="317009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plane crash caused by severe weather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severe motor vehicle accident</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personal assault</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Witnessing the death, injury, or threat to the physical being of another person caused by something other than hostile military or terrorist activity,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Actual or threatened death or serious injury, or other threat to one’s physical being, caused by something other than hostile military or terrorist activity.</a:t>
            </a:r>
          </a:p>
        </p:txBody>
      </p:sp>
      <p:sp>
        <p:nvSpPr>
          <p:cNvPr id="6" name="TextBox 5">
            <a:extLst>
              <a:ext uri="{FF2B5EF4-FFF2-40B4-BE49-F238E27FC236}">
                <a16:creationId xmlns:a16="http://schemas.microsoft.com/office/drawing/2014/main" id="{77E8BCDC-9248-44FC-AB70-22EA1506D494}"/>
              </a:ext>
            </a:extLst>
          </p:cNvPr>
          <p:cNvSpPr txBox="1"/>
          <p:nvPr>
            <p:custDataLst>
              <p:tags r:id="rId4"/>
            </p:custDataLst>
          </p:nvPr>
        </p:nvSpPr>
        <p:spPr>
          <a:xfrm>
            <a:off x="480060" y="1899735"/>
            <a:ext cx="7772400" cy="400110"/>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Examples of claimed stressors that must be corroborated are </a:t>
            </a:r>
          </a:p>
        </p:txBody>
      </p:sp>
    </p:spTree>
    <p:extLst>
      <p:ext uri="{BB962C8B-B14F-4D97-AF65-F5344CB8AC3E}">
        <p14:creationId xmlns:p14="http://schemas.microsoft.com/office/powerpoint/2010/main" val="30915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General Information on Mental Disorders</a:t>
            </a:r>
          </a:p>
        </p:txBody>
      </p:sp>
      <p:sp>
        <p:nvSpPr>
          <p:cNvPr id="3" name="Content Placeholder 2"/>
          <p:cNvSpPr>
            <a:spLocks noGrp="1"/>
          </p:cNvSpPr>
          <p:nvPr>
            <p:ph idx="1"/>
            <p:custDataLst>
              <p:tags r:id="rId2"/>
            </p:custDataLst>
          </p:nvPr>
        </p:nvSpPr>
        <p:spPr>
          <a:xfrm>
            <a:off x="457200" y="1995170"/>
            <a:ext cx="8229600" cy="702309"/>
          </a:xfrm>
        </p:spPr>
        <p:txBody>
          <a:bodyPr>
            <a:noAutofit/>
          </a:bodyPr>
          <a:lstStyle/>
          <a:p>
            <a:pPr>
              <a:spcAft>
                <a:spcPts val="600"/>
              </a:spcAft>
            </a:pPr>
            <a:r>
              <a:rPr lang="en-US" sz="2000" dirty="0"/>
              <a:t>A claim for a particular mental disorder should be read as a claim for any mental disability that may be reasonably defined by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
        <p:nvSpPr>
          <p:cNvPr id="5" name="TextBox 4">
            <a:extLst>
              <a:ext uri="{FF2B5EF4-FFF2-40B4-BE49-F238E27FC236}">
                <a16:creationId xmlns:a16="http://schemas.microsoft.com/office/drawing/2014/main" id="{968CB070-01FB-413F-A4EF-89B1D693FFE4}"/>
              </a:ext>
            </a:extLst>
          </p:cNvPr>
          <p:cNvSpPr txBox="1"/>
          <p:nvPr>
            <p:custDataLst>
              <p:tags r:id="rId4"/>
            </p:custDataLst>
          </p:nvPr>
        </p:nvSpPr>
        <p:spPr>
          <a:xfrm>
            <a:off x="457200" y="2670296"/>
            <a:ext cx="7840980" cy="260071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description of the claim</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symptoms that the claimant describes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information and evidence that the claimant submits,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any other information and evidence obtained.</a:t>
            </a:r>
          </a:p>
          <a:p>
            <a:pPr>
              <a:spcAft>
                <a:spcPts val="600"/>
              </a:spcAft>
              <a:buClr>
                <a:schemeClr val="tx1"/>
              </a:buCl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sz="2000" b="1" i="1" dirty="0">
                <a:latin typeface="Arial" panose="020B0604020202020204" pitchFamily="34" charset="0"/>
                <a:cs typeface="Arial" panose="020B0604020202020204" pitchFamily="34" charset="0"/>
              </a:rPr>
              <a:t>Example:</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Veteran claims anxiety, and upon examination is diagnosed with posttraumatic stress disorder (PTSD).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15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Diagnosis of Mental Disorders</a:t>
            </a:r>
          </a:p>
        </p:txBody>
      </p:sp>
      <p:sp>
        <p:nvSpPr>
          <p:cNvPr id="3" name="Content Placeholder 2"/>
          <p:cNvSpPr>
            <a:spLocks noGrp="1"/>
          </p:cNvSpPr>
          <p:nvPr>
            <p:ph idx="1"/>
            <p:custDataLst>
              <p:tags r:id="rId2"/>
            </p:custDataLst>
          </p:nvPr>
        </p:nvSpPr>
        <p:spPr>
          <a:xfrm>
            <a:off x="457200" y="1670432"/>
            <a:ext cx="8229600" cy="4290646"/>
          </a:xfrm>
        </p:spPr>
        <p:txBody>
          <a:bodyPr>
            <a:normAutofit fontScale="85000" lnSpcReduction="20000"/>
          </a:bodyPr>
          <a:lstStyle/>
          <a:p>
            <a:pPr>
              <a:lnSpc>
                <a:spcPct val="120000"/>
              </a:lnSpc>
              <a:spcAft>
                <a:spcPts val="600"/>
              </a:spcAft>
              <a:buClr>
                <a:schemeClr val="tx1"/>
              </a:buClr>
            </a:pPr>
            <a:r>
              <a:rPr lang="en-US" sz="2200" dirty="0"/>
              <a:t>Under the DSM-5, PTSD is included in the chapter Trauma- and Stressor-Related Disorders</a:t>
            </a:r>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1900" dirty="0"/>
          </a:p>
          <a:p>
            <a:pPr>
              <a:lnSpc>
                <a:spcPct val="120000"/>
              </a:lnSpc>
              <a:spcAft>
                <a:spcPts val="600"/>
              </a:spcAft>
              <a:buClr>
                <a:schemeClr val="tx1"/>
              </a:buClr>
            </a:pPr>
            <a:endParaRPr lang="en-US" sz="600" dirty="0"/>
          </a:p>
          <a:p>
            <a:pPr>
              <a:lnSpc>
                <a:spcPct val="120000"/>
              </a:lnSpc>
              <a:spcAft>
                <a:spcPts val="600"/>
              </a:spcAft>
              <a:buClr>
                <a:schemeClr val="tx1"/>
              </a:buClr>
            </a:pPr>
            <a:r>
              <a:rPr lang="en-US" sz="2200" dirty="0"/>
              <a:t>A change in diagnosis of a psychiatric condition</a:t>
            </a:r>
          </a:p>
          <a:p>
            <a:pPr marL="511175" lvl="1" indent="-225425">
              <a:lnSpc>
                <a:spcPct val="120000"/>
              </a:lnSpc>
              <a:spcAft>
                <a:spcPts val="600"/>
              </a:spcAft>
              <a:buClr>
                <a:schemeClr val="tx1"/>
              </a:buClr>
            </a:pPr>
            <a:r>
              <a:rPr lang="en-US" sz="1750" dirty="0"/>
              <a:t>A progression</a:t>
            </a:r>
          </a:p>
          <a:p>
            <a:pPr marL="511175" lvl="1" indent="-225425">
              <a:lnSpc>
                <a:spcPct val="120000"/>
              </a:lnSpc>
              <a:spcAft>
                <a:spcPts val="600"/>
              </a:spcAft>
              <a:buClr>
                <a:schemeClr val="tx1"/>
              </a:buClr>
            </a:pPr>
            <a:r>
              <a:rPr lang="en-US" sz="1750" dirty="0"/>
              <a:t>A correction of an error in the prior diagnosis, or</a:t>
            </a:r>
          </a:p>
          <a:p>
            <a:pPr marL="511175" lvl="1" indent="-225425">
              <a:lnSpc>
                <a:spcPct val="120000"/>
              </a:lnSpc>
              <a:spcAft>
                <a:spcPts val="600"/>
              </a:spcAft>
              <a:buClr>
                <a:schemeClr val="tx1"/>
              </a:buClr>
            </a:pPr>
            <a:r>
              <a:rPr lang="en-US" sz="1750" dirty="0"/>
              <a:t>A development of a new and separate condition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pic>
        <p:nvPicPr>
          <p:cNvPr id="2050"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auto">
          <a:xfrm>
            <a:off x="2371725" y="2362435"/>
            <a:ext cx="4400550" cy="2060705"/>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568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Lesson Objectives</a:t>
            </a:r>
          </a:p>
        </p:txBody>
      </p:sp>
      <p:sp>
        <p:nvSpPr>
          <p:cNvPr id="3" name="Content Placeholder 2"/>
          <p:cNvSpPr>
            <a:spLocks noGrp="1"/>
          </p:cNvSpPr>
          <p:nvPr>
            <p:ph idx="1"/>
            <p:custDataLst>
              <p:tags r:id="rId2"/>
            </p:custDataLst>
          </p:nvPr>
        </p:nvSpPr>
        <p:spPr>
          <a:xfrm>
            <a:off x="457200" y="2057400"/>
            <a:ext cx="8229600" cy="751901"/>
          </a:xfrm>
        </p:spPr>
        <p:txBody>
          <a:bodyPr>
            <a:normAutofit/>
          </a:bodyPr>
          <a:lstStyle/>
          <a:p>
            <a:pPr>
              <a:spcAft>
                <a:spcPts val="600"/>
              </a:spcAft>
            </a:pPr>
            <a:r>
              <a:rPr lang="en-US" sz="2000" dirty="0"/>
              <a:t>Upon the completion of this less and given all available references, RVSR trainees will be able to accomplish the following:</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
        <p:nvSpPr>
          <p:cNvPr id="5" name="TextBox 4">
            <a:extLst>
              <a:ext uri="{FF2B5EF4-FFF2-40B4-BE49-F238E27FC236}">
                <a16:creationId xmlns:a16="http://schemas.microsoft.com/office/drawing/2014/main" id="{9209C3CC-29A4-4F2F-9ED4-05820D57C93A}"/>
              </a:ext>
            </a:extLst>
          </p:cNvPr>
          <p:cNvSpPr txBox="1"/>
          <p:nvPr>
            <p:custDataLst>
              <p:tags r:id="rId4"/>
            </p:custDataLst>
          </p:nvPr>
        </p:nvSpPr>
        <p:spPr>
          <a:xfrm>
            <a:off x="517792" y="3192058"/>
            <a:ext cx="8108415"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grant, deny, and/or evaluate PTSD and other mental disorders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38 U.S.C 1702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competency and incompetency</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475C1A-F7EE-4990-B226-8E274B26C27E}"/>
              </a:ext>
            </a:extLst>
          </p:cNvPr>
          <p:cNvSpPr txBox="1"/>
          <p:nvPr>
            <p:custDataLst>
              <p:tags r:id="rId1"/>
            </p:custDataLst>
          </p:nvPr>
        </p:nvSpPr>
        <p:spPr>
          <a:xfrm>
            <a:off x="429647" y="1901085"/>
            <a:ext cx="8635105" cy="101566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Avoid assigning separate evaluations for SC disabilities based on the same manifestations as this constitutes pyramiding. To warrant separate evaluations, symptoms considered must be distinct and not overlap.</a:t>
            </a:r>
          </a:p>
        </p:txBody>
      </p:sp>
      <p:sp>
        <p:nvSpPr>
          <p:cNvPr id="2" name="Title 1"/>
          <p:cNvSpPr>
            <a:spLocks noGrp="1"/>
          </p:cNvSpPr>
          <p:nvPr>
            <p:ph type="title"/>
            <p:custDataLst>
              <p:tags r:id="rId2"/>
            </p:custDataLst>
          </p:nvPr>
        </p:nvSpPr>
        <p:spPr>
          <a:xfrm>
            <a:off x="0" y="793629"/>
            <a:ext cx="9144000" cy="1086867"/>
          </a:xfrm>
        </p:spPr>
        <p:txBody>
          <a:bodyPr>
            <a:normAutofit/>
          </a:bodyPr>
          <a:lstStyle/>
          <a:p>
            <a:r>
              <a:rPr lang="en-US" sz="2500" dirty="0">
                <a:latin typeface="Arial" panose="020B0604020202020204" pitchFamily="34" charset="0"/>
              </a:rPr>
              <a:t>Evaluating a Disability Diagnosed as Both a Physical and Mental Disorder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20</a:t>
            </a:fld>
            <a:endParaRPr lang="en-US" dirty="0"/>
          </a:p>
        </p:txBody>
      </p:sp>
      <p:pic>
        <p:nvPicPr>
          <p:cNvPr id="3074" name="Picture 2"/>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bwMode="auto">
          <a:xfrm>
            <a:off x="2377518" y="3000708"/>
            <a:ext cx="4388964" cy="2247387"/>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8F59C69E-794F-4CCB-850D-73A40F8BE938}"/>
              </a:ext>
            </a:extLst>
          </p:cNvPr>
          <p:cNvSpPr txBox="1"/>
          <p:nvPr>
            <p:custDataLst>
              <p:tags r:id="rId5"/>
            </p:custDataLst>
          </p:nvPr>
        </p:nvSpPr>
        <p:spPr>
          <a:xfrm>
            <a:off x="480010" y="5334624"/>
            <a:ext cx="8183979" cy="954107"/>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latin typeface="Arial" panose="020B0604020202020204" pitchFamily="34" charset="0"/>
                <a:cs typeface="Arial" panose="020B0604020202020204" pitchFamily="34" charset="0"/>
              </a:rPr>
              <a:t>Example:</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PTSD and TBI may not be assigned separate evaluations based on shared symptoms such as social interaction, judgement, or orientation as this represents rating the same manifestations twice.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7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Intellectual disability (intellectual developmental disorder) and Personality Disorders</a:t>
            </a:r>
          </a:p>
        </p:txBody>
      </p:sp>
      <p:sp>
        <p:nvSpPr>
          <p:cNvPr id="3" name="Content Placeholder 2"/>
          <p:cNvSpPr>
            <a:spLocks noGrp="1"/>
          </p:cNvSpPr>
          <p:nvPr>
            <p:ph idx="1"/>
            <p:custDataLst>
              <p:tags r:id="rId2"/>
            </p:custDataLst>
          </p:nvPr>
        </p:nvSpPr>
        <p:spPr>
          <a:xfrm>
            <a:off x="488092" y="2296417"/>
            <a:ext cx="8229600" cy="3916363"/>
          </a:xfrm>
        </p:spPr>
        <p:txBody>
          <a:bodyPr>
            <a:normAutofit/>
          </a:bodyPr>
          <a:lstStyle/>
          <a:p>
            <a:pPr>
              <a:spcAft>
                <a:spcPts val="600"/>
              </a:spcAft>
              <a:buClr>
                <a:schemeClr val="tx1"/>
              </a:buClr>
            </a:pPr>
            <a:r>
              <a:rPr lang="en-US" sz="2000" dirty="0"/>
              <a:t>Intellectual disability (intellectual developmental disorder) and personality disorders are not diseases or injuries for compensation purposes.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21</a:t>
            </a:fld>
            <a:endParaRPr lang="en-US" dirty="0"/>
          </a:p>
        </p:txBody>
      </p:sp>
      <p:sp>
        <p:nvSpPr>
          <p:cNvPr id="5" name="TextBox 4">
            <a:extLst>
              <a:ext uri="{FF2B5EF4-FFF2-40B4-BE49-F238E27FC236}">
                <a16:creationId xmlns:a16="http://schemas.microsoft.com/office/drawing/2014/main" id="{0CDE2BBE-A1B6-4D35-8DF9-A87065360C34}"/>
              </a:ext>
            </a:extLst>
          </p:cNvPr>
          <p:cNvSpPr txBox="1"/>
          <p:nvPr>
            <p:custDataLst>
              <p:tags r:id="rId4"/>
            </p:custDataLst>
          </p:nvPr>
        </p:nvSpPr>
        <p:spPr>
          <a:xfrm>
            <a:off x="488092" y="3753464"/>
            <a:ext cx="7970108" cy="400110"/>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Exceptions: </a:t>
            </a:r>
          </a:p>
        </p:txBody>
      </p:sp>
      <p:sp>
        <p:nvSpPr>
          <p:cNvPr id="6" name="TextBox 5">
            <a:extLst>
              <a:ext uri="{FF2B5EF4-FFF2-40B4-BE49-F238E27FC236}">
                <a16:creationId xmlns:a16="http://schemas.microsoft.com/office/drawing/2014/main" id="{468433A2-0EC0-46F2-8CA7-7AB258865F79}"/>
              </a:ext>
            </a:extLst>
          </p:cNvPr>
          <p:cNvSpPr txBox="1"/>
          <p:nvPr>
            <p:custDataLst>
              <p:tags r:id="rId5"/>
            </p:custDataLst>
          </p:nvPr>
        </p:nvSpPr>
        <p:spPr>
          <a:xfrm>
            <a:off x="488092" y="4153574"/>
            <a:ext cx="7908324" cy="661720"/>
          </a:xfrm>
          <a:prstGeom prst="rect">
            <a:avLst/>
          </a:prstGeom>
          <a:noFill/>
        </p:spPr>
        <p:txBody>
          <a:bodyPr wrap="square" rtlCol="0">
            <a:spAutoFit/>
          </a:bodyPr>
          <a:lstStyle/>
          <a:p>
            <a:pPr marL="569913" lvl="1" indent="-2841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aggravation, or</a:t>
            </a:r>
          </a:p>
          <a:p>
            <a:pPr marL="569913" lvl="1" indent="-2841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secondary to a service-connected psychomotor epilepsy.</a:t>
            </a:r>
          </a:p>
        </p:txBody>
      </p:sp>
    </p:spTree>
    <p:extLst>
      <p:ext uri="{BB962C8B-B14F-4D97-AF65-F5344CB8AC3E}">
        <p14:creationId xmlns:p14="http://schemas.microsoft.com/office/powerpoint/2010/main" val="22203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Mental Disorders Due to Traumatic Stress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When a mental disorder that develops in service as a result of a highly stressful event is severe enough to bring about the Veteran's release from active military service, the evaluation cannot be less than 50 percent. </a:t>
            </a:r>
          </a:p>
          <a:p>
            <a:pPr marL="0" indent="0">
              <a:spcAft>
                <a:spcPts val="600"/>
              </a:spcAft>
              <a:buClr>
                <a:schemeClr val="tx1"/>
              </a:buClr>
              <a:buNone/>
            </a:pPr>
            <a:endParaRPr lang="en-US" sz="2000" dirty="0"/>
          </a:p>
          <a:p>
            <a:pPr>
              <a:spcAft>
                <a:spcPts val="600"/>
              </a:spcAft>
              <a:buClr>
                <a:schemeClr val="tx1"/>
              </a:buClr>
            </a:pPr>
            <a:r>
              <a:rPr lang="en-US" sz="2000" dirty="0"/>
              <a:t>Schedule an examination within the six month period following the Veteran's discharge to determine whether a change in evaluation is warranted.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22</a:t>
            </a:fld>
            <a:endParaRPr lang="en-US" dirty="0"/>
          </a:p>
        </p:txBody>
      </p:sp>
    </p:spTree>
    <p:extLst>
      <p:ext uri="{BB962C8B-B14F-4D97-AF65-F5344CB8AC3E}">
        <p14:creationId xmlns:p14="http://schemas.microsoft.com/office/powerpoint/2010/main" val="346625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100%- Total Occupational and Social Impairment </a:t>
            </a:r>
          </a:p>
        </p:txBody>
      </p:sp>
      <p:sp>
        <p:nvSpPr>
          <p:cNvPr id="3" name="Content Placeholder 2"/>
          <p:cNvSpPr>
            <a:spLocks noGrp="1"/>
          </p:cNvSpPr>
          <p:nvPr>
            <p:ph idx="1"/>
            <p:custDataLst>
              <p:tags r:id="rId2"/>
            </p:custDataLst>
          </p:nvPr>
        </p:nvSpPr>
        <p:spPr>
          <a:xfrm>
            <a:off x="358373" y="1939832"/>
            <a:ext cx="3741820" cy="2127796"/>
          </a:xfrm>
        </p:spPr>
        <p:txBody>
          <a:bodyPr numCol="1">
            <a:noAutofit/>
          </a:bodyPr>
          <a:lstStyle/>
          <a:p>
            <a:pPr marL="225425" indent="-225425">
              <a:spcAft>
                <a:spcPts val="600"/>
              </a:spcAft>
              <a:buFont typeface="Arial" panose="020B0604020202020204" pitchFamily="34" charset="0"/>
              <a:buChar char="•"/>
            </a:pPr>
            <a:r>
              <a:rPr lang="en-US" sz="1400" dirty="0"/>
              <a:t>gross impairment in thought processes or communication; </a:t>
            </a:r>
          </a:p>
          <a:p>
            <a:pPr marL="225425" indent="-225425">
              <a:spcAft>
                <a:spcPts val="600"/>
              </a:spcAft>
              <a:buFont typeface="Arial" panose="020B0604020202020204" pitchFamily="34" charset="0"/>
              <a:buChar char="•"/>
            </a:pPr>
            <a:r>
              <a:rPr lang="en-US" sz="1400" dirty="0"/>
              <a:t>persistent delusions or hallucinations; </a:t>
            </a:r>
          </a:p>
          <a:p>
            <a:pPr marL="225425" indent="-225425">
              <a:spcAft>
                <a:spcPts val="600"/>
              </a:spcAft>
              <a:buFont typeface="Arial" panose="020B0604020202020204" pitchFamily="34" charset="0"/>
              <a:buChar char="•"/>
            </a:pPr>
            <a:r>
              <a:rPr lang="en-US" sz="1400" dirty="0"/>
              <a:t>grossly inappropriate behavior; </a:t>
            </a:r>
          </a:p>
          <a:p>
            <a:pPr marL="225425" indent="-225425">
              <a:spcAft>
                <a:spcPts val="600"/>
              </a:spcAft>
              <a:buFont typeface="Arial" panose="020B0604020202020204" pitchFamily="34" charset="0"/>
              <a:buChar char="•"/>
            </a:pPr>
            <a:r>
              <a:rPr lang="en-US" sz="1400" dirty="0"/>
              <a:t>persistent danger of hurting self or  others; </a:t>
            </a:r>
          </a:p>
          <a:p>
            <a:pPr marL="225425" indent="-225425">
              <a:spcAft>
                <a:spcPts val="600"/>
              </a:spcAft>
              <a:buFont typeface="Arial" panose="020B0604020202020204" pitchFamily="34" charset="0"/>
              <a:buChar char="•"/>
            </a:pPr>
            <a:r>
              <a:rPr lang="en-US" sz="1400" dirty="0"/>
              <a:t>intermittent inability to perform activities of daily living (including maintenance of minimal personal hygiene); </a:t>
            </a:r>
          </a:p>
          <a:p>
            <a:pPr marL="225425" indent="-225425">
              <a:spcAft>
                <a:spcPts val="600"/>
              </a:spcAft>
              <a:buFont typeface="Arial" panose="020B0604020202020204" pitchFamily="34" charset="0"/>
              <a:buChar char="•"/>
            </a:pPr>
            <a:r>
              <a:rPr lang="en-US" sz="1400" dirty="0"/>
              <a:t>disorientation to time or place; </a:t>
            </a:r>
          </a:p>
          <a:p>
            <a:pPr marL="225425" indent="-225425">
              <a:spcAft>
                <a:spcPts val="600"/>
              </a:spcAft>
              <a:buFont typeface="Arial" panose="020B0604020202020204" pitchFamily="34" charset="0"/>
              <a:buChar char="•"/>
            </a:pPr>
            <a:r>
              <a:rPr lang="en-US" sz="1400" dirty="0"/>
              <a:t>memory loss for names of close relatives, own occupation, or own name.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23</a:t>
            </a:fld>
            <a:endParaRPr lang="en-US" sz="1400" dirty="0"/>
          </a:p>
        </p:txBody>
      </p:sp>
      <p:sp>
        <p:nvSpPr>
          <p:cNvPr id="15" name="TextBox 14">
            <a:extLst>
              <a:ext uri="{FF2B5EF4-FFF2-40B4-BE49-F238E27FC236}">
                <a16:creationId xmlns:a16="http://schemas.microsoft.com/office/drawing/2014/main" id="{595FC12C-6521-47C5-A1B9-B68497DBBBFD}"/>
              </a:ext>
            </a:extLst>
          </p:cNvPr>
          <p:cNvSpPr txBox="1"/>
          <p:nvPr>
            <p:custDataLst>
              <p:tags r:id="rId4"/>
            </p:custDataLst>
          </p:nvPr>
        </p:nvSpPr>
        <p:spPr>
          <a:xfrm>
            <a:off x="358373" y="1732840"/>
            <a:ext cx="3741821" cy="307777"/>
          </a:xfrm>
          <a:prstGeom prst="rect">
            <a:avLst/>
          </a:prstGeom>
          <a:noFill/>
        </p:spPr>
        <p:txBody>
          <a:bodyPr wrap="square" rtlCol="0">
            <a:spAutoFit/>
          </a:bodyPr>
          <a:lstStyle/>
          <a:p>
            <a:pPr>
              <a:spcAft>
                <a:spcPts val="600"/>
              </a:spcAft>
            </a:pPr>
            <a:r>
              <a:rPr lang="en-US" sz="1400" b="1" dirty="0"/>
              <a:t>Due to such symptoms as:</a:t>
            </a:r>
          </a:p>
        </p:txBody>
      </p:sp>
      <p:pic>
        <p:nvPicPr>
          <p:cNvPr id="5" name="Picture 4">
            <a:extLst>
              <a:ext uri="{FF2B5EF4-FFF2-40B4-BE49-F238E27FC236}">
                <a16:creationId xmlns:a16="http://schemas.microsoft.com/office/drawing/2014/main" id="{B205FFE7-0901-448E-9480-E783D87E1456}"/>
              </a:ext>
            </a:extLst>
          </p:cNvPr>
          <p:cNvPicPr>
            <a:picLocks noChangeAspect="1"/>
          </p:cNvPicPr>
          <p:nvPr>
            <p:custDataLst>
              <p:tags r:id="rId5"/>
            </p:custDataLst>
          </p:nvPr>
        </p:nvPicPr>
        <p:blipFill>
          <a:blip r:embed="rId12"/>
          <a:stretch>
            <a:fillRect/>
          </a:stretch>
        </p:blipFill>
        <p:spPr>
          <a:xfrm>
            <a:off x="4428723" y="2065118"/>
            <a:ext cx="4405359" cy="192028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05AF5B3-8F33-4B36-A04D-701F8D66EE4B}"/>
              </a:ext>
            </a:extLst>
          </p:cNvPr>
          <p:cNvPicPr>
            <a:picLocks noChangeAspect="1"/>
          </p:cNvPicPr>
          <p:nvPr>
            <p:custDataLst>
              <p:tags r:id="rId6"/>
            </p:custDataLst>
          </p:nvPr>
        </p:nvPicPr>
        <p:blipFill>
          <a:blip r:embed="rId13"/>
          <a:stretch>
            <a:fillRect/>
          </a:stretch>
        </p:blipFill>
        <p:spPr>
          <a:xfrm>
            <a:off x="1256048" y="4905857"/>
            <a:ext cx="6840305" cy="1322947"/>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CD44130B-F71E-48F9-8ABB-4F7435D1BD3C}"/>
              </a:ext>
            </a:extLst>
          </p:cNvPr>
          <p:cNvSpPr/>
          <p:nvPr>
            <p:custDataLst>
              <p:tags r:id="rId7"/>
            </p:custDataLst>
          </p:nvPr>
        </p:nvSpPr>
        <p:spPr>
          <a:xfrm>
            <a:off x="5681294" y="1655676"/>
            <a:ext cx="1558466" cy="461665"/>
          </a:xfrm>
          <a:prstGeom prst="rect">
            <a:avLst/>
          </a:prstGeom>
          <a:noFill/>
        </p:spPr>
        <p:txBody>
          <a:bodyPr wrap="square" lIns="91440" tIns="45720" rIns="91440" bIns="45720">
            <a:spAutoFit/>
          </a:bodyPr>
          <a:lstStyle/>
          <a:p>
            <a:pPr algn="ctr"/>
            <a:r>
              <a:rPr lang="en-US" sz="2400" b="1" dirty="0">
                <a:ln w="12700">
                  <a:solidFill>
                    <a:srgbClr val="000000">
                      <a:satMod val="155000"/>
                    </a:srgbClr>
                  </a:solidFill>
                  <a:prstDash val="solid"/>
                </a:ln>
                <a:solidFill>
                  <a:srgbClr val="C00000"/>
                </a:solidFill>
                <a:latin typeface="Arial" panose="020B0604020202020204" pitchFamily="34" charset="0"/>
                <a:cs typeface="Arial" panose="020B0604020202020204" pitchFamily="34" charset="0"/>
              </a:rPr>
              <a:t>DBQ</a:t>
            </a:r>
          </a:p>
        </p:txBody>
      </p:sp>
      <p:cxnSp>
        <p:nvCxnSpPr>
          <p:cNvPr id="13" name="Straight Arrow Connector 12">
            <a:extLst>
              <a:ext uri="{FF2B5EF4-FFF2-40B4-BE49-F238E27FC236}">
                <a16:creationId xmlns:a16="http://schemas.microsoft.com/office/drawing/2014/main" id="{CD630550-055A-4688-B1DD-47C6E5AC9BD3}"/>
              </a:ext>
            </a:extLst>
          </p:cNvPr>
          <p:cNvCxnSpPr>
            <a:cxnSpLocks/>
          </p:cNvCxnSpPr>
          <p:nvPr>
            <p:custDataLst>
              <p:tags r:id="rId8"/>
            </p:custDataLst>
          </p:nvPr>
        </p:nvCxnSpPr>
        <p:spPr bwMode="auto">
          <a:xfrm>
            <a:off x="7420675" y="3971296"/>
            <a:ext cx="0" cy="929125"/>
          </a:xfrm>
          <a:prstGeom prst="straightConnector1">
            <a:avLst/>
          </a:prstGeom>
          <a:noFill/>
          <a:ln w="38100" cap="flat" cmpd="sng" algn="ctr">
            <a:solidFill>
              <a:srgbClr val="FF0000"/>
            </a:solidFill>
            <a:prstDash val="solid"/>
            <a:headEnd type="none" w="sm" len="sm"/>
            <a:tailEnd type="arrow"/>
          </a:ln>
          <a:effectLst>
            <a:outerShdw blurRad="40000" dist="23000" dir="5400000" rotWithShape="0">
              <a:srgbClr val="000000">
                <a:alpha val="35000"/>
              </a:srgbClr>
            </a:outerShdw>
          </a:effectLst>
        </p:spPr>
      </p:cxnSp>
      <p:sp>
        <p:nvSpPr>
          <p:cNvPr id="16" name="Rectangle 15">
            <a:extLst>
              <a:ext uri="{FF2B5EF4-FFF2-40B4-BE49-F238E27FC236}">
                <a16:creationId xmlns:a16="http://schemas.microsoft.com/office/drawing/2014/main" id="{E1FE4F6F-19BD-4545-A188-6A48E44AC870}"/>
              </a:ext>
            </a:extLst>
          </p:cNvPr>
          <p:cNvSpPr/>
          <p:nvPr>
            <p:custDataLst>
              <p:tags r:id="rId9"/>
            </p:custDataLst>
          </p:nvPr>
        </p:nvSpPr>
        <p:spPr>
          <a:xfrm>
            <a:off x="4036600" y="4438756"/>
            <a:ext cx="2998753" cy="461665"/>
          </a:xfrm>
          <a:prstGeom prst="rect">
            <a:avLst/>
          </a:prstGeom>
          <a:noFill/>
        </p:spPr>
        <p:txBody>
          <a:bodyPr wrap="square" lIns="91440" tIns="45720" rIns="91440" bIns="45720">
            <a:spAutoFit/>
          </a:bodyPr>
          <a:lstStyle/>
          <a:p>
            <a:pPr algn="ctr"/>
            <a:r>
              <a:rPr lang="en-US" sz="2400" b="1" dirty="0">
                <a:ln w="12700">
                  <a:solidFill>
                    <a:srgbClr val="000000">
                      <a:satMod val="155000"/>
                    </a:srgbClr>
                  </a:solidFill>
                  <a:prstDash val="solid"/>
                </a:ln>
                <a:solidFill>
                  <a:srgbClr val="C00000"/>
                </a:solidFill>
                <a:latin typeface="+mj-lt"/>
              </a:rPr>
              <a:t>Evaluation Builder</a:t>
            </a:r>
          </a:p>
        </p:txBody>
      </p:sp>
    </p:spTree>
    <p:extLst>
      <p:ext uri="{BB962C8B-B14F-4D97-AF65-F5344CB8AC3E}">
        <p14:creationId xmlns:p14="http://schemas.microsoft.com/office/powerpoint/2010/main" val="419317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Autofit/>
          </a:bodyPr>
          <a:lstStyle/>
          <a:p>
            <a:r>
              <a:rPr lang="en-US" sz="2400" dirty="0">
                <a:latin typeface="Arial" panose="020B0604020202020204" pitchFamily="34" charset="0"/>
              </a:rPr>
              <a:t>70%- Deficiencies in Most Areas, Such as Work, School, Family Relations, Judgment, Thinking, or Mood</a:t>
            </a:r>
          </a:p>
        </p:txBody>
      </p:sp>
      <p:sp>
        <p:nvSpPr>
          <p:cNvPr id="3" name="Content Placeholder 2">
            <a:extLst>
              <a:ext uri="{FF2B5EF4-FFF2-40B4-BE49-F238E27FC236}">
                <a16:creationId xmlns:a16="http://schemas.microsoft.com/office/drawing/2014/main" id="{79814F4E-9ECE-4C36-8FA1-5DA40C2D0928}"/>
              </a:ext>
            </a:extLst>
          </p:cNvPr>
          <p:cNvSpPr>
            <a:spLocks noGrp="1"/>
          </p:cNvSpPr>
          <p:nvPr>
            <p:ph idx="1"/>
            <p:custDataLst>
              <p:tags r:id="rId2"/>
            </p:custDataLst>
          </p:nvPr>
        </p:nvSpPr>
        <p:spPr>
          <a:xfrm>
            <a:off x="457200" y="1822191"/>
            <a:ext cx="2836606" cy="322006"/>
          </a:xfrm>
        </p:spPr>
        <p:txBody>
          <a:bodyPr>
            <a:normAutofit/>
          </a:bodyPr>
          <a:lstStyle/>
          <a:p>
            <a:r>
              <a:rPr lang="en-US" sz="1400" b="1" dirty="0"/>
              <a:t>Due to such symptoms as: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24</a:t>
            </a:fld>
            <a:endParaRPr lang="en-US" dirty="0"/>
          </a:p>
        </p:txBody>
      </p:sp>
      <p:sp>
        <p:nvSpPr>
          <p:cNvPr id="5" name="TextBox 4">
            <a:extLst>
              <a:ext uri="{FF2B5EF4-FFF2-40B4-BE49-F238E27FC236}">
                <a16:creationId xmlns:a16="http://schemas.microsoft.com/office/drawing/2014/main" id="{90FB5485-CB34-4176-876F-4D80BC2467CE}"/>
              </a:ext>
            </a:extLst>
          </p:cNvPr>
          <p:cNvSpPr txBox="1"/>
          <p:nvPr>
            <p:custDataLst>
              <p:tags r:id="rId4"/>
            </p:custDataLst>
          </p:nvPr>
        </p:nvSpPr>
        <p:spPr>
          <a:xfrm>
            <a:off x="457200" y="2078799"/>
            <a:ext cx="3796054" cy="43088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suicidal ideation;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obsessional rituals which interfere with routine activities;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speech intermittently illogical, obscure, or irrelevant;</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near-continuous panic or depression affecting the ability to function independently, appropriately and effectively;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impaired impulse control (such as unprovoked irritability with periods of violence);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spatial disorientation;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neglect of personal appearance and hygiene; </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difficulty in adapting to stressful circumstances (including work or a </a:t>
            </a:r>
            <a:r>
              <a:rPr lang="en-US" sz="1300" dirty="0" err="1">
                <a:latin typeface="Arial" panose="020B0604020202020204" pitchFamily="34" charset="0"/>
                <a:cs typeface="Arial" panose="020B0604020202020204" pitchFamily="34" charset="0"/>
              </a:rPr>
              <a:t>worklike</a:t>
            </a:r>
            <a:r>
              <a:rPr lang="en-US" sz="1300" dirty="0">
                <a:latin typeface="Arial" panose="020B0604020202020204" pitchFamily="34" charset="0"/>
                <a:cs typeface="Arial" panose="020B0604020202020204" pitchFamily="34" charset="0"/>
              </a:rPr>
              <a:t> setting);</a:t>
            </a:r>
          </a:p>
          <a:p>
            <a:pPr marL="285750" indent="-285750">
              <a:spcAft>
                <a:spcPts val="600"/>
              </a:spcAft>
              <a:buClr>
                <a:schemeClr val="tx1"/>
              </a:buClr>
              <a:buFont typeface="Arial" panose="020B0604020202020204" pitchFamily="34" charset="0"/>
              <a:buChar char="•"/>
            </a:pPr>
            <a:r>
              <a:rPr lang="en-US" sz="1300" dirty="0">
                <a:latin typeface="Arial" panose="020B0604020202020204" pitchFamily="34" charset="0"/>
                <a:cs typeface="Arial" panose="020B0604020202020204" pitchFamily="34" charset="0"/>
              </a:rPr>
              <a:t>inability to establish and maintain effective relationships.</a:t>
            </a:r>
          </a:p>
        </p:txBody>
      </p:sp>
      <p:pic>
        <p:nvPicPr>
          <p:cNvPr id="6" name="Picture 5">
            <a:extLst>
              <a:ext uri="{FF2B5EF4-FFF2-40B4-BE49-F238E27FC236}">
                <a16:creationId xmlns:a16="http://schemas.microsoft.com/office/drawing/2014/main" id="{9DBBCCB5-B89A-4059-889B-752836A5F264}"/>
              </a:ext>
            </a:extLst>
          </p:cNvPr>
          <p:cNvPicPr>
            <a:picLocks noChangeAspect="1"/>
          </p:cNvPicPr>
          <p:nvPr>
            <p:custDataLst>
              <p:tags r:id="rId5"/>
            </p:custDataLst>
          </p:nvPr>
        </p:nvPicPr>
        <p:blipFill>
          <a:blip r:embed="rId12"/>
          <a:stretch>
            <a:fillRect/>
          </a:stretch>
        </p:blipFill>
        <p:spPr>
          <a:xfrm>
            <a:off x="4322718" y="2158477"/>
            <a:ext cx="4487045" cy="1335140"/>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AAA81101-69B2-420E-9363-DD4BEC1BF49A}"/>
              </a:ext>
            </a:extLst>
          </p:cNvPr>
          <p:cNvSpPr/>
          <p:nvPr>
            <p:custDataLst>
              <p:tags r:id="rId6"/>
            </p:custDataLst>
          </p:nvPr>
        </p:nvSpPr>
        <p:spPr>
          <a:xfrm>
            <a:off x="6030454" y="1738781"/>
            <a:ext cx="1558466" cy="461665"/>
          </a:xfrm>
          <a:prstGeom prst="rect">
            <a:avLst/>
          </a:prstGeom>
          <a:noFill/>
        </p:spPr>
        <p:txBody>
          <a:bodyPr wrap="square" lIns="91440" tIns="45720" rIns="91440" bIns="45720">
            <a:spAutoFit/>
          </a:bodyPr>
          <a:lstStyle/>
          <a:p>
            <a:pPr algn="ctr"/>
            <a:r>
              <a:rPr lang="en-US" sz="2400" b="1" dirty="0">
                <a:ln w="12700">
                  <a:solidFill>
                    <a:schemeClr val="tx2">
                      <a:satMod val="155000"/>
                    </a:schemeClr>
                  </a:solidFill>
                  <a:prstDash val="solid"/>
                </a:ln>
                <a:solidFill>
                  <a:srgbClr val="C00000"/>
                </a:solidFill>
              </a:rPr>
              <a:t>DBQ</a:t>
            </a:r>
          </a:p>
        </p:txBody>
      </p:sp>
      <p:pic>
        <p:nvPicPr>
          <p:cNvPr id="8" name="Picture 7">
            <a:extLst>
              <a:ext uri="{FF2B5EF4-FFF2-40B4-BE49-F238E27FC236}">
                <a16:creationId xmlns:a16="http://schemas.microsoft.com/office/drawing/2014/main" id="{37B8B120-013D-4156-AC4B-0EACE7F6DD06}"/>
              </a:ext>
            </a:extLst>
          </p:cNvPr>
          <p:cNvPicPr>
            <a:picLocks noChangeAspect="1"/>
          </p:cNvPicPr>
          <p:nvPr>
            <p:custDataLst>
              <p:tags r:id="rId7"/>
            </p:custDataLst>
          </p:nvPr>
        </p:nvPicPr>
        <p:blipFill>
          <a:blip r:embed="rId13"/>
          <a:stretch>
            <a:fillRect/>
          </a:stretch>
        </p:blipFill>
        <p:spPr>
          <a:xfrm>
            <a:off x="4371490" y="4177372"/>
            <a:ext cx="4438273" cy="2066723"/>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BA2DA59F-165C-439F-8C5A-8E6A05B7DC20}"/>
              </a:ext>
            </a:extLst>
          </p:cNvPr>
          <p:cNvSpPr/>
          <p:nvPr>
            <p:custDataLst>
              <p:tags r:id="rId8"/>
            </p:custDataLst>
          </p:nvPr>
        </p:nvSpPr>
        <p:spPr>
          <a:xfrm>
            <a:off x="4718122" y="3665044"/>
            <a:ext cx="3696236" cy="461665"/>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rgbClr val="C00000"/>
                </a:solidFill>
              </a:rPr>
              <a:t>Evaluation Builder</a:t>
            </a:r>
          </a:p>
        </p:txBody>
      </p:sp>
      <p:cxnSp>
        <p:nvCxnSpPr>
          <p:cNvPr id="10" name="Straight Arrow Connector 9">
            <a:extLst>
              <a:ext uri="{FF2B5EF4-FFF2-40B4-BE49-F238E27FC236}">
                <a16:creationId xmlns:a16="http://schemas.microsoft.com/office/drawing/2014/main" id="{CB217501-DD7C-43C2-A9BB-82AE7AB9D29F}"/>
              </a:ext>
            </a:extLst>
          </p:cNvPr>
          <p:cNvCxnSpPr>
            <a:cxnSpLocks/>
          </p:cNvCxnSpPr>
          <p:nvPr>
            <p:custDataLst>
              <p:tags r:id="rId9"/>
            </p:custDataLst>
          </p:nvPr>
        </p:nvCxnSpPr>
        <p:spPr bwMode="auto">
          <a:xfrm>
            <a:off x="6637159" y="3493617"/>
            <a:ext cx="0" cy="276126"/>
          </a:xfrm>
          <a:prstGeom prst="straightConnector1">
            <a:avLst/>
          </a:prstGeom>
          <a:ln>
            <a:solidFill>
              <a:srgbClr val="FF0000"/>
            </a:solidFill>
            <a:headEnd type="none" w="sm" len="sm"/>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125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50%- Reduced Reliability and Productivity </a:t>
            </a:r>
          </a:p>
        </p:txBody>
      </p:sp>
      <p:sp>
        <p:nvSpPr>
          <p:cNvPr id="3" name="Content Placeholder 2"/>
          <p:cNvSpPr>
            <a:spLocks noGrp="1"/>
          </p:cNvSpPr>
          <p:nvPr>
            <p:ph idx="1"/>
            <p:custDataLst>
              <p:tags r:id="rId2"/>
            </p:custDataLst>
          </p:nvPr>
        </p:nvSpPr>
        <p:spPr>
          <a:xfrm>
            <a:off x="217170" y="1525975"/>
            <a:ext cx="8229600" cy="365126"/>
          </a:xfrm>
        </p:spPr>
        <p:txBody>
          <a:bodyPr>
            <a:noAutofit/>
          </a:bodyPr>
          <a:lstStyle/>
          <a:p>
            <a:pPr>
              <a:spcAft>
                <a:spcPts val="600"/>
              </a:spcAft>
            </a:pPr>
            <a:r>
              <a:rPr lang="en-US" sz="1800" b="1" dirty="0"/>
              <a:t>Due to such symptoms as: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25</a:t>
            </a:fld>
            <a:endParaRPr lang="en-US" sz="1400" dirty="0"/>
          </a:p>
        </p:txBody>
      </p:sp>
      <p:pic>
        <p:nvPicPr>
          <p:cNvPr id="7170"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4026600" y="2164577"/>
            <a:ext cx="4900230" cy="3317964"/>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6D565F97-6702-4E38-8DD4-4DB69EA4B18D}"/>
              </a:ext>
            </a:extLst>
          </p:cNvPr>
          <p:cNvSpPr txBox="1"/>
          <p:nvPr>
            <p:custDataLst>
              <p:tags r:id="rId5"/>
            </p:custDataLst>
          </p:nvPr>
        </p:nvSpPr>
        <p:spPr>
          <a:xfrm>
            <a:off x="217170" y="1891101"/>
            <a:ext cx="4126230" cy="41703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flattened affect;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circumstantial, circumlocutory, or stereotyped speech;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panic attacks more than once a week;</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difficulty in understanding complex commands;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impairment of short- and long-term memory (e.g., retention of only highly learned material, forgetting to complete tasks);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impaired judgment;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impaired abstract thinking; </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disturbances of motivation and mood;</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difficulty in establishing and maintaining effective work and social relationships.</a:t>
            </a:r>
          </a:p>
        </p:txBody>
      </p:sp>
      <p:sp>
        <p:nvSpPr>
          <p:cNvPr id="8" name="Rectangle 7">
            <a:extLst>
              <a:ext uri="{FF2B5EF4-FFF2-40B4-BE49-F238E27FC236}">
                <a16:creationId xmlns:a16="http://schemas.microsoft.com/office/drawing/2014/main" id="{5B66B8E6-532D-42AA-B385-6C5445DEF2D2}"/>
              </a:ext>
            </a:extLst>
          </p:cNvPr>
          <p:cNvSpPr/>
          <p:nvPr>
            <p:custDataLst>
              <p:tags r:id="rId6"/>
            </p:custDataLst>
          </p:nvPr>
        </p:nvSpPr>
        <p:spPr>
          <a:xfrm>
            <a:off x="5697482" y="1758321"/>
            <a:ext cx="1558466" cy="461665"/>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rgbClr val="C00000"/>
                </a:solidFill>
              </a:rPr>
              <a:t>DBQ</a:t>
            </a:r>
          </a:p>
        </p:txBody>
      </p:sp>
    </p:spTree>
    <p:extLst>
      <p:ext uri="{BB962C8B-B14F-4D97-AF65-F5344CB8AC3E}">
        <p14:creationId xmlns:p14="http://schemas.microsoft.com/office/powerpoint/2010/main" val="402229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8920-E118-4EA5-8677-47D2C078880B}"/>
              </a:ext>
            </a:extLst>
          </p:cNvPr>
          <p:cNvSpPr>
            <a:spLocks noGrp="1"/>
          </p:cNvSpPr>
          <p:nvPr>
            <p:ph type="title"/>
            <p:custDataLst>
              <p:tags r:id="rId1"/>
            </p:custDataLst>
          </p:nvPr>
        </p:nvSpPr>
        <p:spPr>
          <a:xfrm>
            <a:off x="-69014" y="793629"/>
            <a:ext cx="9264770" cy="1086867"/>
          </a:xfrm>
        </p:spPr>
        <p:txBody>
          <a:bodyPr>
            <a:noAutofit/>
          </a:bodyPr>
          <a:lstStyle/>
          <a:p>
            <a:r>
              <a:rPr lang="en-US" sz="2400" dirty="0">
                <a:latin typeface="Arial" panose="020B0604020202020204" pitchFamily="34" charset="0"/>
              </a:rPr>
              <a:t>30%- Occasional Decrease in Work Efficiency and Intermittent Periods of Inability to Perform Occupational Tasks</a:t>
            </a:r>
            <a:endParaRPr lang="en-US" sz="24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26</a:t>
            </a:fld>
            <a:endParaRPr lang="en-US" dirty="0"/>
          </a:p>
        </p:txBody>
      </p:sp>
      <p:sp>
        <p:nvSpPr>
          <p:cNvPr id="5" name="Rectangle 4"/>
          <p:cNvSpPr/>
          <p:nvPr>
            <p:custDataLst>
              <p:tags r:id="rId3"/>
            </p:custDataLst>
          </p:nvPr>
        </p:nvSpPr>
        <p:spPr>
          <a:xfrm>
            <a:off x="425877" y="2065343"/>
            <a:ext cx="4146123" cy="830997"/>
          </a:xfrm>
          <a:prstGeom prst="rect">
            <a:avLst/>
          </a:prstGeom>
        </p:spPr>
        <p:txBody>
          <a:bodyPr wrap="square">
            <a:spAutoFit/>
          </a:bodyPr>
          <a:lstStyle/>
          <a:p>
            <a:pPr>
              <a:spcAft>
                <a:spcPts val="600"/>
              </a:spcAft>
            </a:pPr>
            <a:r>
              <a:rPr lang="en-US" sz="1600" i="1" dirty="0">
                <a:solidFill>
                  <a:srgbClr val="C00000"/>
                </a:solidFill>
                <a:latin typeface="Arial" panose="020B0604020202020204" pitchFamily="34" charset="0"/>
                <a:cs typeface="Arial" panose="020B0604020202020204" pitchFamily="34" charset="0"/>
              </a:rPr>
              <a:t>(although generally functioning satisfactorily, with routine behavior, self-care, and conversation normal) </a:t>
            </a:r>
          </a:p>
        </p:txBody>
      </p:sp>
      <p:pic>
        <p:nvPicPr>
          <p:cNvPr id="8194" name="Picture 2"/>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4787660" y="2292901"/>
            <a:ext cx="3865244" cy="3896669"/>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B0A77000-ABA0-4128-8D85-53805E53091F}"/>
              </a:ext>
            </a:extLst>
          </p:cNvPr>
          <p:cNvSpPr txBox="1"/>
          <p:nvPr>
            <p:custDataLst>
              <p:tags r:id="rId5"/>
            </p:custDataLst>
          </p:nvPr>
        </p:nvSpPr>
        <p:spPr>
          <a:xfrm>
            <a:off x="425877" y="3199544"/>
            <a:ext cx="3570584" cy="324704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depressed mood,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anxiety,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suspiciousness,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panic attacks (weekly or less often),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chronic sleep impairment,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mild memory loss (such as forgetting names, directions, recent events).</a:t>
            </a:r>
          </a:p>
        </p:txBody>
      </p:sp>
      <p:sp>
        <p:nvSpPr>
          <p:cNvPr id="8" name="TextBox 7">
            <a:extLst>
              <a:ext uri="{FF2B5EF4-FFF2-40B4-BE49-F238E27FC236}">
                <a16:creationId xmlns:a16="http://schemas.microsoft.com/office/drawing/2014/main" id="{83FF568D-B0E3-413A-8537-EFFDEF071CCE}"/>
              </a:ext>
            </a:extLst>
          </p:cNvPr>
          <p:cNvSpPr txBox="1"/>
          <p:nvPr>
            <p:custDataLst>
              <p:tags r:id="rId6"/>
            </p:custDataLst>
          </p:nvPr>
        </p:nvSpPr>
        <p:spPr>
          <a:xfrm>
            <a:off x="425877" y="2897627"/>
            <a:ext cx="4747874" cy="400110"/>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Due to such symptoms as: </a:t>
            </a:r>
          </a:p>
        </p:txBody>
      </p:sp>
      <p:sp>
        <p:nvSpPr>
          <p:cNvPr id="10" name="Rectangle 9">
            <a:extLst>
              <a:ext uri="{FF2B5EF4-FFF2-40B4-BE49-F238E27FC236}">
                <a16:creationId xmlns:a16="http://schemas.microsoft.com/office/drawing/2014/main" id="{53E50478-A6A5-4758-BCD4-CCD9D536A4AF}"/>
              </a:ext>
            </a:extLst>
          </p:cNvPr>
          <p:cNvSpPr/>
          <p:nvPr>
            <p:custDataLst>
              <p:tags r:id="rId7"/>
            </p:custDataLst>
          </p:nvPr>
        </p:nvSpPr>
        <p:spPr>
          <a:xfrm>
            <a:off x="4722440" y="1901518"/>
            <a:ext cx="3995683" cy="461665"/>
          </a:xfrm>
          <a:prstGeom prst="rect">
            <a:avLst/>
          </a:prstGeom>
          <a:noFill/>
        </p:spPr>
        <p:txBody>
          <a:bodyPr wrap="square" lIns="91440" tIns="45720" rIns="91440" bIns="45720">
            <a:spAutoFit/>
          </a:bodyPr>
          <a:lstStyle/>
          <a:p>
            <a:pPr algn="ctr"/>
            <a:r>
              <a:rPr lang="en-US" sz="2400" b="1" dirty="0">
                <a:ln w="12700">
                  <a:solidFill>
                    <a:srgbClr val="000000">
                      <a:satMod val="155000"/>
                    </a:srgbClr>
                  </a:solidFill>
                  <a:prstDash val="solid"/>
                </a:ln>
                <a:solidFill>
                  <a:srgbClr val="C00000"/>
                </a:solidFill>
                <a:latin typeface="+mj-lt"/>
              </a:rPr>
              <a:t>Evaluation Builder</a:t>
            </a:r>
          </a:p>
        </p:txBody>
      </p:sp>
    </p:spTree>
    <p:extLst>
      <p:ext uri="{BB962C8B-B14F-4D97-AF65-F5344CB8AC3E}">
        <p14:creationId xmlns:p14="http://schemas.microsoft.com/office/powerpoint/2010/main" val="369755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10% and 0%</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129947597"/>
              </p:ext>
            </p:extLst>
          </p:nvPr>
        </p:nvGraphicFramePr>
        <p:xfrm>
          <a:off x="462117" y="1647439"/>
          <a:ext cx="8268928" cy="1538267"/>
        </p:xfrm>
        <a:graphic>
          <a:graphicData uri="http://schemas.openxmlformats.org/drawingml/2006/table">
            <a:tbl>
              <a:tblPr firstRow="1" bandRow="1">
                <a:tableStyleId>{ED083AE6-46FA-4A59-8FB0-9F97EB10719F}</a:tableStyleId>
              </a:tblPr>
              <a:tblGrid>
                <a:gridCol w="7865184">
                  <a:extLst>
                    <a:ext uri="{9D8B030D-6E8A-4147-A177-3AD203B41FA5}">
                      <a16:colId xmlns:a16="http://schemas.microsoft.com/office/drawing/2014/main" val="20000"/>
                    </a:ext>
                  </a:extLst>
                </a:gridCol>
                <a:gridCol w="403744">
                  <a:extLst>
                    <a:ext uri="{9D8B030D-6E8A-4147-A177-3AD203B41FA5}">
                      <a16:colId xmlns:a16="http://schemas.microsoft.com/office/drawing/2014/main" val="20001"/>
                    </a:ext>
                  </a:extLst>
                </a:gridCol>
              </a:tblGrid>
              <a:tr h="877305">
                <a:tc>
                  <a:txBody>
                    <a:bodyPr/>
                    <a:lstStyle/>
                    <a:p>
                      <a:pPr algn="l">
                        <a:spcAft>
                          <a:spcPts val="600"/>
                        </a:spcAft>
                      </a:pPr>
                      <a:r>
                        <a:rPr lang="en-US" sz="1400" dirty="0">
                          <a:latin typeface="Arial" panose="020B0604020202020204" pitchFamily="34" charset="0"/>
                          <a:cs typeface="Arial" panose="020B0604020202020204" pitchFamily="34" charset="0"/>
                        </a:rPr>
                        <a:t>Occupational and social impairment due to mild or transient symptoms which decrease work efficiency and ability to perform occupational tasks only during periods of significant stress, or symptoms controlled by continuous medication.</a:t>
                      </a:r>
                    </a:p>
                  </a:txBody>
                  <a:tcPr marL="6844" marR="6844" marT="6909" marB="6909" anchor="ctr"/>
                </a:tc>
                <a:tc>
                  <a:txBody>
                    <a:bodyPr/>
                    <a:lstStyle/>
                    <a:p>
                      <a:pPr algn="ctr"/>
                      <a:r>
                        <a:rPr lang="en-US" sz="1400" dirty="0">
                          <a:latin typeface="Arial" panose="020B0604020202020204" pitchFamily="34" charset="0"/>
                          <a:cs typeface="Arial" panose="020B0604020202020204" pitchFamily="34" charset="0"/>
                        </a:rPr>
                        <a:t>10</a:t>
                      </a:r>
                    </a:p>
                  </a:txBody>
                  <a:tcPr marL="6844" marR="6844" marT="6909" marB="6909" anchor="ctr"/>
                </a:tc>
                <a:extLst>
                  <a:ext uri="{0D108BD9-81ED-4DB2-BD59-A6C34878D82A}">
                    <a16:rowId xmlns:a16="http://schemas.microsoft.com/office/drawing/2014/main" val="10000"/>
                  </a:ext>
                </a:extLst>
              </a:tr>
              <a:tr h="660962">
                <a:tc>
                  <a:txBody>
                    <a:bodyPr/>
                    <a:lstStyle/>
                    <a:p>
                      <a:pPr algn="l">
                        <a:spcAft>
                          <a:spcPts val="600"/>
                        </a:spcAft>
                      </a:pPr>
                      <a:r>
                        <a:rPr lang="en-US" sz="1400" dirty="0">
                          <a:latin typeface="Arial" panose="020B0604020202020204" pitchFamily="34" charset="0"/>
                          <a:cs typeface="Arial" panose="020B0604020202020204" pitchFamily="34" charset="0"/>
                        </a:rPr>
                        <a:t>A mental condition has been formally diagnosed, but symptoms are not severe enough either to interfere with occupational and social functioning or to require continuous medication.</a:t>
                      </a:r>
                    </a:p>
                  </a:txBody>
                  <a:tcPr marL="6844" marR="6844" marT="6909" marB="6909" anchor="ctr"/>
                </a:tc>
                <a:tc>
                  <a:txBody>
                    <a:bodyPr/>
                    <a:lstStyle/>
                    <a:p>
                      <a:pPr algn="ctr"/>
                      <a:r>
                        <a:rPr lang="en-US" sz="1400" dirty="0">
                          <a:latin typeface="Arial" panose="020B0604020202020204" pitchFamily="34" charset="0"/>
                          <a:cs typeface="Arial" panose="020B0604020202020204" pitchFamily="34" charset="0"/>
                        </a:rPr>
                        <a:t>0</a:t>
                      </a:r>
                    </a:p>
                  </a:txBody>
                  <a:tcPr marL="6844" marR="6844" marT="6909" marB="6909" anchor="ct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27</a:t>
            </a:fld>
            <a:endParaRPr lang="en-US" sz="1400" dirty="0"/>
          </a:p>
        </p:txBody>
      </p:sp>
      <p:pic>
        <p:nvPicPr>
          <p:cNvPr id="9218"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bwMode="auto">
          <a:xfrm>
            <a:off x="1869798" y="3344882"/>
            <a:ext cx="5453565" cy="2361271"/>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A658204A-29CA-4292-AC62-630E564519FA}"/>
              </a:ext>
            </a:extLst>
          </p:cNvPr>
          <p:cNvSpPr/>
          <p:nvPr>
            <p:custDataLst>
              <p:tags r:id="rId5"/>
            </p:custDataLst>
          </p:nvPr>
        </p:nvSpPr>
        <p:spPr>
          <a:xfrm>
            <a:off x="2808848" y="5706153"/>
            <a:ext cx="3696236" cy="461665"/>
          </a:xfrm>
          <a:prstGeom prst="rect">
            <a:avLst/>
          </a:prstGeom>
          <a:noFill/>
        </p:spPr>
        <p:txBody>
          <a:bodyPr wrap="square" lIns="91440" tIns="45720" rIns="91440" bIns="45720">
            <a:spAutoFit/>
          </a:bodyPr>
          <a:lstStyle/>
          <a:p>
            <a:pPr algn="ctr"/>
            <a:r>
              <a:rPr lang="en-US" sz="2400" b="1" dirty="0">
                <a:ln w="12700">
                  <a:solidFill>
                    <a:srgbClr val="000000">
                      <a:satMod val="155000"/>
                    </a:srgbClr>
                  </a:solidFill>
                  <a:prstDash val="solid"/>
                </a:ln>
                <a:solidFill>
                  <a:srgbClr val="C00000"/>
                </a:solidFill>
                <a:latin typeface="+mj-lt"/>
              </a:rPr>
              <a:t>Evaluation Builder</a:t>
            </a:r>
          </a:p>
        </p:txBody>
      </p:sp>
    </p:spTree>
    <p:extLst>
      <p:ext uri="{BB962C8B-B14F-4D97-AF65-F5344CB8AC3E}">
        <p14:creationId xmlns:p14="http://schemas.microsoft.com/office/powerpoint/2010/main" val="18217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Anorexia &amp; Bulimia</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151062133"/>
              </p:ext>
            </p:extLst>
          </p:nvPr>
        </p:nvGraphicFramePr>
        <p:xfrm>
          <a:off x="471948" y="1880496"/>
          <a:ext cx="8200103" cy="4318407"/>
        </p:xfrm>
        <a:graphic>
          <a:graphicData uri="http://schemas.openxmlformats.org/drawingml/2006/table">
            <a:tbl>
              <a:tblPr firstRow="1" bandRow="1">
                <a:effectLst>
                  <a:innerShdw blurRad="63500" dist="50800" dir="18900000">
                    <a:prstClr val="black">
                      <a:alpha val="50000"/>
                    </a:prstClr>
                  </a:innerShdw>
                </a:effectLst>
                <a:tableStyleId>{073A0DAA-6AF3-43AB-8588-CEC1D06C72B9}</a:tableStyleId>
              </a:tblPr>
              <a:tblGrid>
                <a:gridCol w="7826448">
                  <a:extLst>
                    <a:ext uri="{9D8B030D-6E8A-4147-A177-3AD203B41FA5}">
                      <a16:colId xmlns:a16="http://schemas.microsoft.com/office/drawing/2014/main" val="20000"/>
                    </a:ext>
                  </a:extLst>
                </a:gridCol>
                <a:gridCol w="373655">
                  <a:extLst>
                    <a:ext uri="{9D8B030D-6E8A-4147-A177-3AD203B41FA5}">
                      <a16:colId xmlns:a16="http://schemas.microsoft.com/office/drawing/2014/main" val="20001"/>
                    </a:ext>
                  </a:extLst>
                </a:gridCol>
              </a:tblGrid>
              <a:tr h="355992">
                <a:tc>
                  <a:txBody>
                    <a:bodyPr/>
                    <a:lstStyle/>
                    <a:p>
                      <a:pPr>
                        <a:spcAft>
                          <a:spcPts val="600"/>
                        </a:spcAft>
                      </a:pPr>
                      <a:r>
                        <a:rPr lang="en-US" sz="1700" dirty="0">
                          <a:latin typeface="Arial" panose="020B0604020202020204" pitchFamily="34" charset="0"/>
                          <a:cs typeface="Arial" panose="020B0604020202020204" pitchFamily="34" charset="0"/>
                        </a:rPr>
                        <a:t>Rating Formula</a:t>
                      </a:r>
                      <a:r>
                        <a:rPr lang="en-US" sz="1700" baseline="0" dirty="0">
                          <a:latin typeface="Arial" panose="020B0604020202020204" pitchFamily="34" charset="0"/>
                          <a:cs typeface="Arial" panose="020B0604020202020204" pitchFamily="34" charset="0"/>
                        </a:rPr>
                        <a:t> for Eating Disorders</a:t>
                      </a:r>
                      <a:endParaRPr lang="en-US" sz="1700" dirty="0">
                        <a:latin typeface="Arial" panose="020B0604020202020204" pitchFamily="34" charset="0"/>
                        <a:cs typeface="Arial" panose="020B0604020202020204" pitchFamily="34" charset="0"/>
                      </a:endParaRPr>
                    </a:p>
                  </a:txBody>
                  <a:tcPr marL="59897" marR="59897" marT="29875" marB="29875" anchor="ctr"/>
                </a:tc>
                <a:tc>
                  <a:txBody>
                    <a:bodyPr/>
                    <a:lstStyle/>
                    <a:p>
                      <a:endParaRPr lang="en-US" sz="300" dirty="0"/>
                    </a:p>
                  </a:txBody>
                  <a:tcPr marL="59897" marR="59897" marT="29875" marB="29875"/>
                </a:tc>
                <a:extLst>
                  <a:ext uri="{0D108BD9-81ED-4DB2-BD59-A6C34878D82A}">
                    <a16:rowId xmlns:a16="http://schemas.microsoft.com/office/drawing/2014/main" val="10000"/>
                  </a:ext>
                </a:extLst>
              </a:tr>
              <a:tr h="947570">
                <a:tc>
                  <a:txBody>
                    <a:bodyPr/>
                    <a:lstStyle/>
                    <a:p>
                      <a:pPr algn="l">
                        <a:spcAft>
                          <a:spcPts val="600"/>
                        </a:spcAft>
                      </a:pPr>
                      <a:r>
                        <a:rPr lang="en-US" sz="1400" dirty="0">
                          <a:latin typeface="Arial" panose="020B0604020202020204" pitchFamily="34" charset="0"/>
                          <a:cs typeface="Arial" panose="020B0604020202020204" pitchFamily="34" charset="0"/>
                        </a:rPr>
                        <a:t>Self-induced weight loss to less than 80 percent of expected minimum weight, with incapacitating episodes of at least six weeks total duration per year, and requiring hospitalization more than twice a year for parenteral nutrition or tube feeding.</a:t>
                      </a:r>
                    </a:p>
                  </a:txBody>
                  <a:tcPr marL="6239" marR="6239" marT="6224" marB="6224" anchor="ctr"/>
                </a:tc>
                <a:tc>
                  <a:txBody>
                    <a:bodyPr/>
                    <a:lstStyle/>
                    <a:p>
                      <a:pPr algn="ctr"/>
                      <a:r>
                        <a:rPr lang="en-US" sz="1400" dirty="0">
                          <a:latin typeface="Arial" panose="020B0604020202020204" pitchFamily="34" charset="0"/>
                          <a:cs typeface="Arial" panose="020B0604020202020204" pitchFamily="34" charset="0"/>
                        </a:rPr>
                        <a:t>10</a:t>
                      </a:r>
                      <a:r>
                        <a:rPr lang="en-US" sz="1400" dirty="0"/>
                        <a:t>0</a:t>
                      </a:r>
                    </a:p>
                  </a:txBody>
                  <a:tcPr marL="6239" marR="6239" marT="6224" marB="6224" anchor="ctr"/>
                </a:tc>
                <a:extLst>
                  <a:ext uri="{0D108BD9-81ED-4DB2-BD59-A6C34878D82A}">
                    <a16:rowId xmlns:a16="http://schemas.microsoft.com/office/drawing/2014/main" val="10001"/>
                  </a:ext>
                </a:extLst>
              </a:tr>
              <a:tr h="581439">
                <a:tc>
                  <a:txBody>
                    <a:bodyPr/>
                    <a:lstStyle/>
                    <a:p>
                      <a:pPr algn="l">
                        <a:spcAft>
                          <a:spcPts val="600"/>
                        </a:spcAft>
                      </a:pPr>
                      <a:r>
                        <a:rPr lang="en-US" sz="1400" dirty="0">
                          <a:latin typeface="Arial" panose="020B0604020202020204" pitchFamily="34" charset="0"/>
                          <a:cs typeface="Arial" panose="020B0604020202020204" pitchFamily="34" charset="0"/>
                        </a:rPr>
                        <a:t>Self-induced weight loss to less than 85 percent of expected minimum weight with incapacitating episodes of six or more weeks total duration per year.</a:t>
                      </a:r>
                    </a:p>
                  </a:txBody>
                  <a:tcPr marL="6239" marR="6239" marT="6224" marB="6224" anchor="ctr"/>
                </a:tc>
                <a:tc>
                  <a:txBody>
                    <a:bodyPr/>
                    <a:lstStyle/>
                    <a:p>
                      <a:pPr algn="ctr"/>
                      <a:r>
                        <a:rPr lang="en-US" sz="1400" dirty="0">
                          <a:latin typeface="Arial" panose="020B0604020202020204" pitchFamily="34" charset="0"/>
                          <a:cs typeface="Arial" panose="020B0604020202020204" pitchFamily="34" charset="0"/>
                        </a:rPr>
                        <a:t>60</a:t>
                      </a:r>
                    </a:p>
                  </a:txBody>
                  <a:tcPr marL="6239" marR="6239" marT="6224" marB="6224" anchor="ctr"/>
                </a:tc>
                <a:extLst>
                  <a:ext uri="{0D108BD9-81ED-4DB2-BD59-A6C34878D82A}">
                    <a16:rowId xmlns:a16="http://schemas.microsoft.com/office/drawing/2014/main" val="10002"/>
                  </a:ext>
                </a:extLst>
              </a:tr>
              <a:tr h="714083">
                <a:tc>
                  <a:txBody>
                    <a:bodyPr/>
                    <a:lstStyle/>
                    <a:p>
                      <a:pPr algn="l">
                        <a:spcAft>
                          <a:spcPts val="600"/>
                        </a:spcAft>
                      </a:pPr>
                      <a:r>
                        <a:rPr lang="en-US" sz="1400" dirty="0">
                          <a:latin typeface="Arial" panose="020B0604020202020204" pitchFamily="34" charset="0"/>
                          <a:cs typeface="Arial" panose="020B0604020202020204" pitchFamily="34" charset="0"/>
                        </a:rPr>
                        <a:t>Self-induced weight loss to less than 85 percent of expected minimum weight with incapacitating episodes of more than two but less than six weeks total duration per year.</a:t>
                      </a:r>
                    </a:p>
                  </a:txBody>
                  <a:tcPr marL="6239" marR="6239" marT="6224" marB="6224" anchor="ctr"/>
                </a:tc>
                <a:tc>
                  <a:txBody>
                    <a:bodyPr/>
                    <a:lstStyle/>
                    <a:p>
                      <a:pPr algn="ctr"/>
                      <a:r>
                        <a:rPr lang="en-US" sz="1400" dirty="0">
                          <a:latin typeface="Arial" panose="020B0604020202020204" pitchFamily="34" charset="0"/>
                          <a:cs typeface="Arial" panose="020B0604020202020204" pitchFamily="34" charset="0"/>
                        </a:rPr>
                        <a:t>30</a:t>
                      </a:r>
                    </a:p>
                  </a:txBody>
                  <a:tcPr marL="6239" marR="6239" marT="6224" marB="6224" anchor="ctr"/>
                </a:tc>
                <a:extLst>
                  <a:ext uri="{0D108BD9-81ED-4DB2-BD59-A6C34878D82A}">
                    <a16:rowId xmlns:a16="http://schemas.microsoft.com/office/drawing/2014/main" val="10003"/>
                  </a:ext>
                </a:extLst>
              </a:tr>
              <a:tr h="947570">
                <a:tc>
                  <a:txBody>
                    <a:bodyPr/>
                    <a:lstStyle/>
                    <a:p>
                      <a:pPr algn="l">
                        <a:spcAft>
                          <a:spcPts val="600"/>
                        </a:spcAft>
                      </a:pPr>
                      <a:r>
                        <a:rPr lang="en-US" sz="1400" dirty="0">
                          <a:latin typeface="Arial" panose="020B0604020202020204" pitchFamily="34" charset="0"/>
                          <a:cs typeface="Arial" panose="020B0604020202020204" pitchFamily="34" charset="0"/>
                        </a:rPr>
                        <a:t>Binge eating followed by self-induced vomiting or other measures to prevent weight gain, or resistance to weight gain even when below expected minimum weight, with diagnosis of an eating disorder and incapacitating episodes of up to two weeks total duration per year.</a:t>
                      </a:r>
                    </a:p>
                  </a:txBody>
                  <a:tcPr marL="6239" marR="6239" marT="6224" marB="6224" anchor="ctr"/>
                </a:tc>
                <a:tc>
                  <a:txBody>
                    <a:bodyPr/>
                    <a:lstStyle/>
                    <a:p>
                      <a:pPr algn="ctr"/>
                      <a:r>
                        <a:rPr lang="en-US" sz="1400" dirty="0">
                          <a:latin typeface="Arial" panose="020B0604020202020204" pitchFamily="34" charset="0"/>
                          <a:cs typeface="Arial" panose="020B0604020202020204" pitchFamily="34" charset="0"/>
                        </a:rPr>
                        <a:t>10</a:t>
                      </a:r>
                      <a:endParaRPr lang="en-US" sz="300" dirty="0"/>
                    </a:p>
                  </a:txBody>
                  <a:tcPr marL="6239" marR="6239" marT="6224" marB="6224" anchor="ctr"/>
                </a:tc>
                <a:extLst>
                  <a:ext uri="{0D108BD9-81ED-4DB2-BD59-A6C34878D82A}">
                    <a16:rowId xmlns:a16="http://schemas.microsoft.com/office/drawing/2014/main" val="10004"/>
                  </a:ext>
                </a:extLst>
              </a:tr>
              <a:tr h="771753">
                <a:tc>
                  <a:txBody>
                    <a:bodyPr/>
                    <a:lstStyle/>
                    <a:p>
                      <a:pPr algn="l">
                        <a:spcAft>
                          <a:spcPts val="600"/>
                        </a:spcAft>
                      </a:pPr>
                      <a:r>
                        <a:rPr lang="en-US" sz="1400" dirty="0">
                          <a:latin typeface="Arial" panose="020B0604020202020204" pitchFamily="34" charset="0"/>
                          <a:cs typeface="Arial" panose="020B0604020202020204" pitchFamily="34" charset="0"/>
                        </a:rPr>
                        <a:t>Binge eating followed by self-induced vomiting or other measures to prevent weight gain, or resistance to weight gain even when below expected minimum weight, with diagnosis of an eating disorder but without incapacitating episodes.</a:t>
                      </a:r>
                    </a:p>
                  </a:txBody>
                  <a:tcPr marL="6239" marR="6239" marT="6224" marB="6224" anchor="ctr"/>
                </a:tc>
                <a:tc>
                  <a:txBody>
                    <a:bodyPr/>
                    <a:lstStyle/>
                    <a:p>
                      <a:pPr algn="ctr"/>
                      <a:r>
                        <a:rPr lang="en-US" sz="1400" dirty="0">
                          <a:latin typeface="Arial" panose="020B0604020202020204" pitchFamily="34" charset="0"/>
                          <a:cs typeface="Arial" panose="020B0604020202020204" pitchFamily="34" charset="0"/>
                        </a:rPr>
                        <a:t>0</a:t>
                      </a:r>
                    </a:p>
                  </a:txBody>
                  <a:tcPr marL="6239" marR="6239" marT="6224" marB="6224" anchor="ct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28</a:t>
            </a:fld>
            <a:endParaRPr lang="en-US" sz="1400" dirty="0"/>
          </a:p>
        </p:txBody>
      </p:sp>
    </p:spTree>
    <p:extLst>
      <p:ext uri="{BB962C8B-B14F-4D97-AF65-F5344CB8AC3E}">
        <p14:creationId xmlns:p14="http://schemas.microsoft.com/office/powerpoint/2010/main" val="360009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Convalescence Ratings Following Extended Hospitalization</a:t>
            </a:r>
          </a:p>
        </p:txBody>
      </p:sp>
      <p:sp>
        <p:nvSpPr>
          <p:cNvPr id="3" name="Content Placeholder 2"/>
          <p:cNvSpPr>
            <a:spLocks noGrp="1"/>
          </p:cNvSpPr>
          <p:nvPr>
            <p:ph idx="1"/>
            <p:custDataLst>
              <p:tags r:id="rId2"/>
            </p:custDataLst>
          </p:nvPr>
        </p:nvSpPr>
        <p:spPr>
          <a:xfrm>
            <a:off x="457199" y="2057400"/>
            <a:ext cx="8341743" cy="3916363"/>
          </a:xfrm>
        </p:spPr>
        <p:txBody>
          <a:bodyPr>
            <a:normAutofit/>
          </a:bodyPr>
          <a:lstStyle/>
          <a:p>
            <a:pPr>
              <a:spcAft>
                <a:spcPts val="600"/>
              </a:spcAft>
              <a:buClr>
                <a:schemeClr val="tx1"/>
              </a:buClr>
            </a:pPr>
            <a:r>
              <a:rPr lang="en-US" sz="2000" dirty="0"/>
              <a:t>If a mental disorder has been assigned a total evaluation due to a continuous period of hospitalization lasting six months or more, continue the total evaluation and schedule a mandatory examination six months after the Veteran is discharged or released to nonbed care. </a:t>
            </a:r>
          </a:p>
          <a:p>
            <a:pPr marL="0" indent="0">
              <a:spcAft>
                <a:spcPts val="600"/>
              </a:spcAft>
              <a:buClr>
                <a:schemeClr val="tx1"/>
              </a:buClr>
              <a:buNone/>
            </a:pPr>
            <a:endParaRPr lang="en-US" sz="2000" dirty="0"/>
          </a:p>
          <a:p>
            <a:pPr>
              <a:spcAft>
                <a:spcPts val="600"/>
              </a:spcAft>
              <a:buClr>
                <a:schemeClr val="tx1"/>
              </a:buClr>
            </a:pPr>
            <a:r>
              <a:rPr lang="en-US" sz="2000" dirty="0"/>
              <a:t>A change in evaluation based on that or any subsequent examination shall be subject to the provisions of §3.105(e) of this chapter.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29</a:t>
            </a:fld>
            <a:endParaRPr lang="en-US" dirty="0"/>
          </a:p>
        </p:txBody>
      </p:sp>
    </p:spTree>
    <p:extLst>
      <p:ext uri="{BB962C8B-B14F-4D97-AF65-F5344CB8AC3E}">
        <p14:creationId xmlns:p14="http://schemas.microsoft.com/office/powerpoint/2010/main" val="231127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85750" indent="-285750">
              <a:lnSpc>
                <a:spcPct val="110000"/>
              </a:lnSpc>
              <a:spcAft>
                <a:spcPts val="600"/>
              </a:spcAft>
              <a:buClr>
                <a:schemeClr val="tx1"/>
              </a:buClr>
              <a:buFont typeface="Arial" panose="020B0604020202020204" pitchFamily="34" charset="0"/>
              <a:buChar char="•"/>
            </a:pPr>
            <a:r>
              <a:rPr lang="en-US" sz="2000" dirty="0"/>
              <a:t>M21-1, Part III, Subpart iv, 4, H, Mental Disorders</a:t>
            </a:r>
          </a:p>
          <a:p>
            <a:pPr marL="285750" indent="-285750">
              <a:lnSpc>
                <a:spcPct val="110000"/>
              </a:lnSpc>
              <a:spcAft>
                <a:spcPts val="600"/>
              </a:spcAft>
              <a:buClr>
                <a:schemeClr val="tx1"/>
              </a:buClr>
              <a:buFont typeface="Arial" panose="020B0604020202020204" pitchFamily="34" charset="0"/>
              <a:buChar char="•"/>
            </a:pPr>
            <a:r>
              <a:rPr lang="en-US" sz="2000" dirty="0"/>
              <a:t>M21-1, Part IV, Subpart ii, 1, D, Claims for Service Connection for Posttraumatic Stress Disorder</a:t>
            </a:r>
          </a:p>
          <a:p>
            <a:pPr marL="285750" indent="-285750">
              <a:lnSpc>
                <a:spcPct val="110000"/>
              </a:lnSpc>
              <a:spcAft>
                <a:spcPts val="600"/>
              </a:spcAft>
              <a:buClr>
                <a:schemeClr val="tx1"/>
              </a:buClr>
              <a:buFont typeface="Arial" panose="020B0604020202020204" pitchFamily="34" charset="0"/>
              <a:buChar char="•"/>
            </a:pPr>
            <a:r>
              <a:rPr lang="en-US" sz="2000" dirty="0"/>
              <a:t>M21-1, Part III, Subpart iv, 3, D, Examination Reports</a:t>
            </a:r>
          </a:p>
          <a:p>
            <a:pPr marL="285750" indent="-285750">
              <a:lnSpc>
                <a:spcPct val="110000"/>
              </a:lnSpc>
              <a:spcAft>
                <a:spcPts val="600"/>
              </a:spcAft>
              <a:buClr>
                <a:schemeClr val="tx1"/>
              </a:buClr>
              <a:buFont typeface="Arial" panose="020B0604020202020204" pitchFamily="34" charset="0"/>
              <a:buChar char="•"/>
            </a:pPr>
            <a:r>
              <a:rPr lang="en-US" sz="2000" dirty="0"/>
              <a:t>M21-1, Part III, Subpart iv, 8, A, Evaluating Competency</a:t>
            </a:r>
          </a:p>
          <a:p>
            <a:pPr marL="285750" indent="-285750">
              <a:lnSpc>
                <a:spcPct val="110000"/>
              </a:lnSpc>
              <a:spcAft>
                <a:spcPts val="600"/>
              </a:spcAft>
              <a:buClr>
                <a:schemeClr val="tx1"/>
              </a:buClr>
              <a:buFont typeface="Arial" panose="020B0604020202020204" pitchFamily="34" charset="0"/>
              <a:buChar char="•"/>
            </a:pPr>
            <a:r>
              <a:rPr lang="en-US" sz="2000" dirty="0"/>
              <a:t>M21-1, Part III, Subpart iv, 6, C, Completing the Rating Decision Narrative </a:t>
            </a:r>
          </a:p>
          <a:p>
            <a:pPr marL="285750" lvl="0" indent="-285750">
              <a:lnSpc>
                <a:spcPct val="110000"/>
              </a:lnSpc>
              <a:spcAft>
                <a:spcPts val="600"/>
              </a:spcAft>
              <a:buClr>
                <a:schemeClr val="tx1"/>
              </a:buClr>
              <a:buFont typeface="Arial" panose="020B0604020202020204" pitchFamily="34" charset="0"/>
              <a:buChar char="•"/>
            </a:pPr>
            <a:r>
              <a:rPr lang="en-US" sz="2000" dirty="0"/>
              <a:t>M21-1, Part IX, Subpart ii, 2, 5, Rating for Service Connection for Psychosis Under 38 U.S.C. 1702</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3491452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Evidence of Improvement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b="1" i="1" dirty="0"/>
              <a:t>Do not </a:t>
            </a:r>
            <a:r>
              <a:rPr lang="en-US" sz="2000" dirty="0"/>
              <a:t>make drastic reductions in evaluations in ratings for psychiatric disorders if a reduction to an intermediate rate is more in agreement with the degree of disability </a:t>
            </a:r>
          </a:p>
          <a:p>
            <a:pPr marL="0" indent="0">
              <a:spcAft>
                <a:spcPts val="600"/>
              </a:spcAft>
              <a:buClr>
                <a:schemeClr val="tx1"/>
              </a:buClr>
              <a:buNone/>
            </a:pPr>
            <a:endParaRPr lang="en-US" sz="2000" dirty="0"/>
          </a:p>
          <a:p>
            <a:pPr>
              <a:spcAft>
                <a:spcPts val="600"/>
              </a:spcAft>
              <a:buClr>
                <a:schemeClr val="tx1"/>
              </a:buClr>
            </a:pPr>
            <a:r>
              <a:rPr lang="en-US" sz="2000" dirty="0"/>
              <a:t>Observe the general policy of gradually reducing the evaluation to afford the Veteran all possible opportunities for adjustment.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30</a:t>
            </a:fld>
            <a:endParaRPr lang="en-US" sz="1400" dirty="0"/>
          </a:p>
        </p:txBody>
      </p:sp>
    </p:spTree>
    <p:extLst>
      <p:ext uri="{BB962C8B-B14F-4D97-AF65-F5344CB8AC3E}">
        <p14:creationId xmlns:p14="http://schemas.microsoft.com/office/powerpoint/2010/main" val="79169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sz="2800" dirty="0">
                <a:latin typeface="Arial" panose="020B0604020202020204" pitchFamily="34" charset="0"/>
              </a:rPr>
              <a:t>Psychosis</a:t>
            </a:r>
            <a:endParaRPr lang="en-US" dirty="0">
              <a:latin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31</a:t>
            </a:fld>
            <a:endParaRPr lang="en-US" dirty="0"/>
          </a:p>
        </p:txBody>
      </p:sp>
      <p:sp>
        <p:nvSpPr>
          <p:cNvPr id="5" name="TextBox 4">
            <a:extLst>
              <a:ext uri="{FF2B5EF4-FFF2-40B4-BE49-F238E27FC236}">
                <a16:creationId xmlns:a16="http://schemas.microsoft.com/office/drawing/2014/main" id="{C687288E-872C-4F0B-86E8-0BB0B9E2A8B4}"/>
              </a:ext>
            </a:extLst>
          </p:cNvPr>
          <p:cNvSpPr txBox="1"/>
          <p:nvPr>
            <p:custDataLst>
              <p:tags r:id="rId3"/>
            </p:custDataLst>
          </p:nvPr>
        </p:nvSpPr>
        <p:spPr>
          <a:xfrm>
            <a:off x="594360" y="2935277"/>
            <a:ext cx="8092440" cy="340093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Brief Psychotic Disorder,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Delusional Disorder,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Psychotic Disorder Due to Another Medical Condition,</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Other Specified Schizophrenia Spectrum and Other Psychotic Disorder,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Schizoaffective Disorder,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Schizophrenia,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Schizophreniform Disorder,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Substance/Medication-Induced Psychotic Disorder.</a:t>
            </a:r>
          </a:p>
        </p:txBody>
      </p:sp>
      <p:sp>
        <p:nvSpPr>
          <p:cNvPr id="6" name="TextBox 5">
            <a:extLst>
              <a:ext uri="{FF2B5EF4-FFF2-40B4-BE49-F238E27FC236}">
                <a16:creationId xmlns:a16="http://schemas.microsoft.com/office/drawing/2014/main" id="{6E335AD4-75F3-4286-80CF-FA1A005C4C61}"/>
              </a:ext>
            </a:extLst>
          </p:cNvPr>
          <p:cNvSpPr txBox="1"/>
          <p:nvPr>
            <p:custDataLst>
              <p:tags r:id="rId4"/>
            </p:custDataLst>
          </p:nvPr>
        </p:nvSpPr>
        <p:spPr>
          <a:xfrm>
            <a:off x="594360" y="1961624"/>
            <a:ext cx="7692390" cy="707886"/>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For the purpose of presumptive service connection, a </a:t>
            </a:r>
            <a:r>
              <a:rPr lang="en-US" sz="2000" b="1" i="1" dirty="0">
                <a:latin typeface="Arial" panose="020B0604020202020204" pitchFamily="34" charset="0"/>
                <a:cs typeface="Arial" panose="020B0604020202020204" pitchFamily="34" charset="0"/>
              </a:rPr>
              <a:t>psychosis </a:t>
            </a:r>
            <a:r>
              <a:rPr lang="en-US" sz="2000" dirty="0">
                <a:latin typeface="Arial" panose="020B0604020202020204" pitchFamily="34" charset="0"/>
                <a:cs typeface="Arial" panose="020B0604020202020204" pitchFamily="34" charset="0"/>
              </a:rPr>
              <a:t>is any of the following disorders:</a:t>
            </a:r>
          </a:p>
        </p:txBody>
      </p:sp>
    </p:spTree>
    <p:extLst>
      <p:ext uri="{BB962C8B-B14F-4D97-AF65-F5344CB8AC3E}">
        <p14:creationId xmlns:p14="http://schemas.microsoft.com/office/powerpoint/2010/main" val="3164716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38 U.S.C. 1702</a:t>
            </a:r>
          </a:p>
        </p:txBody>
      </p:sp>
      <p:sp>
        <p:nvSpPr>
          <p:cNvPr id="3" name="Content Placeholder 2"/>
          <p:cNvSpPr>
            <a:spLocks noGrp="1"/>
          </p:cNvSpPr>
          <p:nvPr>
            <p:ph idx="1"/>
            <p:custDataLst>
              <p:tags r:id="rId2"/>
            </p:custDataLst>
          </p:nvPr>
        </p:nvSpPr>
        <p:spPr/>
        <p:txBody>
          <a:bodyPr>
            <a:noAutofit/>
          </a:bodyPr>
          <a:lstStyle/>
          <a:p>
            <a:pPr>
              <a:spcAft>
                <a:spcPts val="600"/>
              </a:spcAft>
            </a:pPr>
            <a:r>
              <a:rPr lang="en-US" sz="2000" dirty="0"/>
              <a:t>38 U.S.C. 1702 provides that SC is presumed for VA </a:t>
            </a:r>
            <a:r>
              <a:rPr lang="en-US" sz="2000" b="1" dirty="0"/>
              <a:t>treatment</a:t>
            </a:r>
            <a:r>
              <a:rPr lang="en-US" sz="2000" dirty="0">
                <a:effectLst>
                  <a:outerShdw blurRad="38100" dist="38100" dir="2700000" algn="tl">
                    <a:srgbClr val="000000">
                      <a:alpha val="43137"/>
                    </a:srgbClr>
                  </a:outerShdw>
                </a:effectLst>
              </a:rPr>
              <a:t> </a:t>
            </a:r>
            <a:r>
              <a:rPr lang="en-US" sz="2000" dirty="0"/>
              <a:t>purposes for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32</a:t>
            </a:fld>
            <a:endParaRPr lang="en-US" dirty="0"/>
          </a:p>
        </p:txBody>
      </p:sp>
      <p:sp>
        <p:nvSpPr>
          <p:cNvPr id="5" name="TextBox 4">
            <a:extLst>
              <a:ext uri="{FF2B5EF4-FFF2-40B4-BE49-F238E27FC236}">
                <a16:creationId xmlns:a16="http://schemas.microsoft.com/office/drawing/2014/main" id="{E05D049C-EE40-43DE-B818-198188D4A3F5}"/>
              </a:ext>
            </a:extLst>
          </p:cNvPr>
          <p:cNvSpPr txBox="1"/>
          <p:nvPr>
            <p:custDataLst>
              <p:tags r:id="rId4"/>
            </p:custDataLst>
          </p:nvPr>
        </p:nvSpPr>
        <p:spPr>
          <a:xfrm>
            <a:off x="0" y="2954967"/>
            <a:ext cx="9144000" cy="1938992"/>
          </a:xfrm>
          <a:prstGeom prst="rect">
            <a:avLst/>
          </a:prstGeom>
          <a:noFill/>
        </p:spPr>
        <p:txBody>
          <a:bodyPr wrap="square" rtlCol="0">
            <a:spAutoFit/>
          </a:bodyPr>
          <a:lstStyle/>
          <a:p>
            <a:pPr marL="742950" lvl="1" indent="-285750" algn="ctr">
              <a:spcAft>
                <a:spcPts val="600"/>
              </a:spcAft>
              <a:buFont typeface="Arial" panose="020B0604020202020204" pitchFamily="34" charset="0"/>
              <a:buChar char="•"/>
            </a:pPr>
            <a:r>
              <a:rPr lang="en-US" sz="1600" dirty="0"/>
              <a:t>Psychoses based on wartime service, or</a:t>
            </a:r>
          </a:p>
          <a:p>
            <a:pPr marL="742950" lvl="1" indent="-285750" algn="ctr">
              <a:spcAft>
                <a:spcPts val="600"/>
              </a:spcAft>
              <a:buFont typeface="Arial" panose="020B0604020202020204" pitchFamily="34" charset="0"/>
              <a:buChar char="•"/>
            </a:pPr>
            <a:r>
              <a:rPr lang="en-US" sz="1600" dirty="0"/>
              <a:t>Any mental condition based on Gulf War service</a:t>
            </a:r>
          </a:p>
          <a:p>
            <a:pPr lvl="1" algn="ctr">
              <a:spcAft>
                <a:spcPts val="600"/>
              </a:spcAft>
            </a:pPr>
            <a:r>
              <a:rPr lang="en-US" sz="2000" b="1" dirty="0">
                <a:solidFill>
                  <a:srgbClr val="C00000"/>
                </a:solidFill>
              </a:rPr>
              <a:t>developed within</a:t>
            </a:r>
          </a:p>
          <a:p>
            <a:pPr marL="742950" lvl="1" indent="-285750" algn="ctr">
              <a:spcAft>
                <a:spcPts val="600"/>
              </a:spcAft>
              <a:buFont typeface="Arial" panose="020B0604020202020204" pitchFamily="34" charset="0"/>
              <a:buChar char="•"/>
            </a:pPr>
            <a:r>
              <a:rPr lang="en-US" sz="1600" dirty="0"/>
              <a:t>two years after the date of separation (under other than dishonorable conditions) from such service, and</a:t>
            </a:r>
          </a:p>
          <a:p>
            <a:pPr marL="742950" lvl="1" indent="-285750" algn="ctr">
              <a:spcAft>
                <a:spcPts val="600"/>
              </a:spcAft>
              <a:buFont typeface="Arial" panose="020B0604020202020204" pitchFamily="34" charset="0"/>
              <a:buChar char="•"/>
            </a:pPr>
            <a:r>
              <a:rPr lang="en-US" sz="1600" dirty="0"/>
              <a:t>two years after the end of the war period</a:t>
            </a:r>
          </a:p>
        </p:txBody>
      </p:sp>
    </p:spTree>
    <p:extLst>
      <p:ext uri="{BB962C8B-B14F-4D97-AF65-F5344CB8AC3E}">
        <p14:creationId xmlns:p14="http://schemas.microsoft.com/office/powerpoint/2010/main" val="347305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Competency</a:t>
            </a:r>
          </a:p>
        </p:txBody>
      </p:sp>
      <p:sp>
        <p:nvSpPr>
          <p:cNvPr id="5" name="Content Placeholder 4"/>
          <p:cNvSpPr>
            <a:spLocks noGrp="1"/>
          </p:cNvSpPr>
          <p:nvPr>
            <p:ph idx="1"/>
            <p:custDataLst>
              <p:tags r:id="rId2"/>
            </p:custDataLst>
          </p:nvPr>
        </p:nvSpPr>
        <p:spPr>
          <a:xfrm>
            <a:off x="457200" y="2057400"/>
            <a:ext cx="8514272" cy="3916363"/>
          </a:xfrm>
        </p:spPr>
        <p:txBody>
          <a:bodyPr>
            <a:normAutofit/>
          </a:bodyPr>
          <a:lstStyle/>
          <a:p>
            <a:pPr>
              <a:spcAft>
                <a:spcPts val="600"/>
              </a:spcAft>
              <a:buClr>
                <a:schemeClr val="tx1"/>
              </a:buClr>
            </a:pPr>
            <a:r>
              <a:rPr lang="en-US" sz="2000" dirty="0"/>
              <a:t>A mentally incompetent person is one who, because of injury or disease, lacks the mental capacity to manage his or her own affairs, including disbursement of funds without limitation.</a:t>
            </a:r>
          </a:p>
          <a:p>
            <a:pPr>
              <a:spcAft>
                <a:spcPts val="600"/>
              </a:spcAft>
              <a:buClr>
                <a:schemeClr val="tx1"/>
              </a:buClr>
            </a:pPr>
            <a:endParaRPr lang="en-US" sz="2000" dirty="0"/>
          </a:p>
          <a:p>
            <a:pPr>
              <a:spcAft>
                <a:spcPts val="600"/>
              </a:spcAft>
              <a:buClr>
                <a:schemeClr val="tx1"/>
              </a:buClr>
            </a:pPr>
            <a:r>
              <a:rPr lang="en-US" sz="2000" dirty="0"/>
              <a:t>In the absence of clear and convincing evidence to the contrary, presume that a person is competent. </a:t>
            </a:r>
          </a:p>
          <a:p>
            <a:pPr>
              <a:spcAft>
                <a:spcPts val="600"/>
              </a:spcAft>
              <a:buClr>
                <a:schemeClr val="tx1"/>
              </a:buClr>
            </a:pPr>
            <a:endParaRPr lang="en-US" sz="2000" dirty="0"/>
          </a:p>
          <a:p>
            <a:pPr>
              <a:spcAft>
                <a:spcPts val="600"/>
              </a:spcAft>
              <a:buClr>
                <a:schemeClr val="tx1"/>
              </a:buClr>
            </a:pPr>
            <a:r>
              <a:rPr lang="en-US" sz="2000" dirty="0"/>
              <a:t>The evidence must leave no doubt as to the beneficiary’s incompetency.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33</a:t>
            </a:fld>
            <a:endParaRPr lang="en-US" dirty="0"/>
          </a:p>
        </p:txBody>
      </p:sp>
    </p:spTree>
    <p:extLst>
      <p:ext uri="{BB962C8B-B14F-4D97-AF65-F5344CB8AC3E}">
        <p14:creationId xmlns:p14="http://schemas.microsoft.com/office/powerpoint/2010/main" val="174452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Mental Condition is Evaluated as Totally Disabling</a:t>
            </a:r>
          </a:p>
        </p:txBody>
      </p:sp>
      <p:sp>
        <p:nvSpPr>
          <p:cNvPr id="5" name="Content Placeholder 4"/>
          <p:cNvSpPr>
            <a:spLocks noGrp="1"/>
          </p:cNvSpPr>
          <p:nvPr>
            <p:ph idx="1"/>
            <p:custDataLst>
              <p:tags r:id="rId2"/>
            </p:custDataLst>
          </p:nvPr>
        </p:nvSpPr>
        <p:spPr>
          <a:xfrm>
            <a:off x="316006" y="2043953"/>
            <a:ext cx="8511988" cy="3916363"/>
          </a:xfrm>
        </p:spPr>
        <p:txBody>
          <a:bodyPr/>
          <a:lstStyle/>
          <a:p>
            <a:pPr>
              <a:spcAft>
                <a:spcPts val="600"/>
              </a:spcAft>
              <a:buClr>
                <a:schemeClr val="tx1"/>
              </a:buClr>
            </a:pPr>
            <a:r>
              <a:rPr lang="en-US" sz="2000" dirty="0"/>
              <a:t>Competency </a:t>
            </a:r>
            <a:r>
              <a:rPr lang="en-US" sz="2000" b="1" i="1" dirty="0"/>
              <a:t>must </a:t>
            </a:r>
            <a:r>
              <a:rPr lang="en-US" sz="2000" dirty="0"/>
              <a:t>be addressed in cases where a mental condition is evaluated as totally disabling. This includes</a:t>
            </a:r>
          </a:p>
          <a:p>
            <a:pPr lvl="2">
              <a:spcAft>
                <a:spcPts val="600"/>
              </a:spcAft>
              <a:buClr>
                <a:schemeClr val="tx1"/>
              </a:buClr>
            </a:pPr>
            <a:endParaRPr lang="en-US" sz="1600" dirty="0"/>
          </a:p>
          <a:p>
            <a:pPr lvl="2">
              <a:spcAft>
                <a:spcPts val="600"/>
              </a:spcAft>
              <a:buClr>
                <a:schemeClr val="tx1"/>
              </a:buClr>
            </a:pPr>
            <a:r>
              <a:rPr lang="en-US" sz="1600" dirty="0"/>
              <a:t>a schedular 100 percent evaluation, </a:t>
            </a:r>
          </a:p>
          <a:p>
            <a:pPr lvl="2">
              <a:spcAft>
                <a:spcPts val="600"/>
              </a:spcAft>
              <a:buClr>
                <a:schemeClr val="tx1"/>
              </a:buClr>
            </a:pPr>
            <a:r>
              <a:rPr lang="en-US" sz="1600" dirty="0"/>
              <a:t>when individual employability (IU) is awarded on the basis of a single mental health disability, and </a:t>
            </a:r>
          </a:p>
          <a:p>
            <a:pPr lvl="2">
              <a:spcAft>
                <a:spcPts val="600"/>
              </a:spcAft>
              <a:buClr>
                <a:schemeClr val="tx1"/>
              </a:buClr>
            </a:pPr>
            <a:r>
              <a:rPr lang="en-US" sz="1600" dirty="0"/>
              <a:t>when assigning a temporary total evaluation for a mental disorder under 38 CFR 4.29.</a:t>
            </a:r>
          </a:p>
          <a:p>
            <a:pPr lvl="2">
              <a:spcAft>
                <a:spcPts val="600"/>
              </a:spcAft>
              <a:buClr>
                <a:schemeClr val="tx1"/>
              </a:buClr>
            </a:pPr>
            <a:endParaRPr lang="en-US" sz="1600" dirty="0"/>
          </a:p>
          <a:p>
            <a:pPr marL="289322" lvl="2" indent="0">
              <a:spcAft>
                <a:spcPts val="600"/>
              </a:spcAft>
              <a:buClr>
                <a:schemeClr val="tx1"/>
              </a:buClr>
              <a:buNone/>
            </a:pPr>
            <a:endParaRPr lang="en-US" sz="1600" dirty="0"/>
          </a:p>
          <a:p>
            <a:pPr>
              <a:spcAft>
                <a:spcPts val="600"/>
              </a:spcAft>
              <a:buClr>
                <a:schemeClr val="tx1"/>
              </a:buClr>
            </a:pPr>
            <a:r>
              <a:rPr lang="en-US" sz="2000" dirty="0"/>
              <a:t>ADL Glossary: VA_COMPETENT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34</a:t>
            </a:fld>
            <a:endParaRPr lang="en-US" dirty="0"/>
          </a:p>
        </p:txBody>
      </p:sp>
    </p:spTree>
    <p:extLst>
      <p:ext uri="{BB962C8B-B14F-4D97-AF65-F5344CB8AC3E}">
        <p14:creationId xmlns:p14="http://schemas.microsoft.com/office/powerpoint/2010/main" val="239593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Rating Actions</a:t>
            </a:r>
          </a:p>
        </p:txBody>
      </p:sp>
      <p:sp>
        <p:nvSpPr>
          <p:cNvPr id="3" name="Content Placeholder 2"/>
          <p:cNvSpPr>
            <a:spLocks noGrp="1"/>
          </p:cNvSpPr>
          <p:nvPr>
            <p:ph idx="1"/>
            <p:custDataLst>
              <p:tags r:id="rId2"/>
            </p:custDataLst>
          </p:nvPr>
        </p:nvSpPr>
        <p:spPr>
          <a:xfrm>
            <a:off x="176841" y="1565697"/>
            <a:ext cx="8790317" cy="3916363"/>
          </a:xfrm>
        </p:spPr>
        <p:txBody>
          <a:bodyPr>
            <a:normAutofit/>
          </a:bodyPr>
          <a:lstStyle/>
          <a:p>
            <a:pPr marL="342900" indent="-342900">
              <a:lnSpc>
                <a:spcPct val="110000"/>
              </a:lnSpc>
              <a:spcAft>
                <a:spcPts val="600"/>
              </a:spcAft>
              <a:buFont typeface="Arial" panose="020B0604020202020204" pitchFamily="34" charset="0"/>
              <a:buChar char="•"/>
            </a:pPr>
            <a:r>
              <a:rPr lang="en-US" sz="2400" dirty="0"/>
              <a:t>Rating agencies have sole authority to make official determinations of competency and incompetency for purposes of disbursement of benefits.</a:t>
            </a:r>
          </a:p>
          <a:p>
            <a:endParaRPr lang="en-US" sz="1800" dirty="0"/>
          </a:p>
          <a:p>
            <a:endParaRPr lang="en-US" sz="12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35</a:t>
            </a:fld>
            <a:endParaRPr lang="en-US" dirty="0"/>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1875193927"/>
              </p:ext>
            </p:extLst>
          </p:nvPr>
        </p:nvGraphicFramePr>
        <p:xfrm>
          <a:off x="1128823" y="2905562"/>
          <a:ext cx="6886353" cy="3661949"/>
        </p:xfrm>
        <a:graphic>
          <a:graphicData uri="http://schemas.openxmlformats.org/drawingml/2006/table">
            <a:tbl>
              <a:tblPr firstRow="1" bandRow="1">
                <a:tableStyleId>{073A0DAA-6AF3-43AB-8588-CEC1D06C72B9}</a:tableStyleId>
              </a:tblPr>
              <a:tblGrid>
                <a:gridCol w="3398377">
                  <a:extLst>
                    <a:ext uri="{9D8B030D-6E8A-4147-A177-3AD203B41FA5}">
                      <a16:colId xmlns:a16="http://schemas.microsoft.com/office/drawing/2014/main" val="20000"/>
                    </a:ext>
                  </a:extLst>
                </a:gridCol>
                <a:gridCol w="3487976">
                  <a:extLst>
                    <a:ext uri="{9D8B030D-6E8A-4147-A177-3AD203B41FA5}">
                      <a16:colId xmlns:a16="http://schemas.microsoft.com/office/drawing/2014/main" val="20001"/>
                    </a:ext>
                  </a:extLst>
                </a:gridCol>
              </a:tblGrid>
              <a:tr h="245812">
                <a:tc>
                  <a:txBody>
                    <a:bodyPr/>
                    <a:lstStyle/>
                    <a:p>
                      <a:pPr algn="ctr" fontAlgn="t"/>
                      <a:r>
                        <a:rPr lang="en-US" sz="1400" dirty="0">
                          <a:effectLst/>
                          <a:latin typeface="Arial" panose="020B0604020202020204" pitchFamily="34" charset="0"/>
                          <a:cs typeface="Arial" panose="020B0604020202020204" pitchFamily="34" charset="0"/>
                        </a:rPr>
                        <a:t>If ...</a:t>
                      </a:r>
                      <a:endParaRPr lang="en-US" sz="14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tc>
                  <a:txBody>
                    <a:bodyPr/>
                    <a:lstStyle/>
                    <a:p>
                      <a:pPr algn="ctr" fontAlgn="t"/>
                      <a:r>
                        <a:rPr lang="en-US" sz="1400" dirty="0">
                          <a:effectLst/>
                          <a:latin typeface="Arial" panose="020B0604020202020204" pitchFamily="34" charset="0"/>
                          <a:cs typeface="Arial" panose="020B0604020202020204" pitchFamily="34" charset="0"/>
                        </a:rPr>
                        <a:t>Then ...</a:t>
                      </a:r>
                      <a:endParaRPr lang="en-US" sz="14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extLst>
                  <a:ext uri="{0D108BD9-81ED-4DB2-BD59-A6C34878D82A}">
                    <a16:rowId xmlns:a16="http://schemas.microsoft.com/office/drawing/2014/main" val="10000"/>
                  </a:ext>
                </a:extLst>
              </a:tr>
              <a:tr h="1695167">
                <a:tc>
                  <a:txBody>
                    <a:bodyPr/>
                    <a:lstStyle/>
                    <a:p>
                      <a:pPr marL="457200" indent="-285750" fontAlgn="t">
                        <a:spcAft>
                          <a:spcPts val="600"/>
                        </a:spcAft>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457200" indent="-285750" fontAlgn="t">
                        <a:spcAft>
                          <a:spcPts val="60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an initial competency determination is needed, and</a:t>
                      </a:r>
                    </a:p>
                    <a:p>
                      <a:pPr marL="457200" indent="-285750" fontAlgn="t">
                        <a:spcAft>
                          <a:spcPts val="60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no court decree of incompetency or court appointment of a fiduciary by reason of incompetency has been received</a:t>
                      </a:r>
                      <a:endParaRPr lang="en-US" sz="13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tc>
                  <a:txBody>
                    <a:bodyPr/>
                    <a:lstStyle/>
                    <a:p>
                      <a:pPr marL="274320" fontAlgn="t">
                        <a:spcAft>
                          <a:spcPts val="600"/>
                        </a:spcAft>
                      </a:pPr>
                      <a:endParaRPr lang="en-US" sz="1300" dirty="0">
                        <a:effectLst/>
                        <a:latin typeface="Arial" panose="020B0604020202020204" pitchFamily="34" charset="0"/>
                        <a:cs typeface="Arial" panose="020B0604020202020204" pitchFamily="34" charset="0"/>
                      </a:endParaRPr>
                    </a:p>
                    <a:p>
                      <a:pPr marL="274320" fontAlgn="t">
                        <a:spcAft>
                          <a:spcPts val="600"/>
                        </a:spcAft>
                      </a:pPr>
                      <a:r>
                        <a:rPr lang="en-US" sz="1300" dirty="0">
                          <a:effectLst/>
                          <a:latin typeface="Arial" panose="020B0604020202020204" pitchFamily="34" charset="0"/>
                          <a:cs typeface="Arial" panose="020B0604020202020204" pitchFamily="34" charset="0"/>
                        </a:rPr>
                        <a:t>the rating activity at the original station of origination (SOO) has sole authority to make the original competency determination.</a:t>
                      </a:r>
                      <a:endParaRPr lang="en-US" sz="13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extLst>
                  <a:ext uri="{0D108BD9-81ED-4DB2-BD59-A6C34878D82A}">
                    <a16:rowId xmlns:a16="http://schemas.microsoft.com/office/drawing/2014/main" val="10001"/>
                  </a:ext>
                </a:extLst>
              </a:tr>
              <a:tr h="1720970">
                <a:tc>
                  <a:txBody>
                    <a:bodyPr/>
                    <a:lstStyle/>
                    <a:p>
                      <a:pPr marL="457200" indent="-285750" fontAlgn="t">
                        <a:spcAft>
                          <a:spcPts val="600"/>
                        </a:spcAft>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457200" indent="-285750" fontAlgn="t">
                        <a:spcAft>
                          <a:spcPts val="60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an initial competency determination is needed, and</a:t>
                      </a:r>
                    </a:p>
                    <a:p>
                      <a:pPr marL="457200" indent="-285750" fontAlgn="t">
                        <a:spcAft>
                          <a:spcPts val="60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either a court decree of incompetency or court appointment of a fiduciary by reason of incompetency has been received</a:t>
                      </a:r>
                      <a:endParaRPr lang="en-US" sz="13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tc>
                  <a:txBody>
                    <a:bodyPr/>
                    <a:lstStyle/>
                    <a:p>
                      <a:pPr marL="274320" fontAlgn="t">
                        <a:spcAft>
                          <a:spcPts val="600"/>
                        </a:spcAft>
                      </a:pPr>
                      <a:endParaRPr lang="en-US" sz="1300" dirty="0">
                        <a:effectLst/>
                        <a:latin typeface="Arial" panose="020B0604020202020204" pitchFamily="34" charset="0"/>
                        <a:cs typeface="Arial" panose="020B0604020202020204" pitchFamily="34" charset="0"/>
                      </a:endParaRPr>
                    </a:p>
                    <a:p>
                      <a:pPr marL="274320" fontAlgn="t">
                        <a:spcAft>
                          <a:spcPts val="600"/>
                        </a:spcAft>
                      </a:pPr>
                      <a:r>
                        <a:rPr lang="en-US" sz="1300" dirty="0">
                          <a:effectLst/>
                          <a:latin typeface="Arial" panose="020B0604020202020204" pitchFamily="34" charset="0"/>
                          <a:cs typeface="Arial" panose="020B0604020202020204" pitchFamily="34" charset="0"/>
                        </a:rPr>
                        <a:t>a proposal of incompetency/due process is not required per </a:t>
                      </a:r>
                      <a:r>
                        <a:rPr lang="en-US" sz="1300" u="none" strike="noStrike" dirty="0">
                          <a:effectLst/>
                          <a:latin typeface="Arial" panose="020B0604020202020204" pitchFamily="34" charset="0"/>
                          <a:cs typeface="Arial" panose="020B0604020202020204" pitchFamily="34" charset="0"/>
                        </a:rPr>
                        <a:t>38 CFR 3.353(e)</a:t>
                      </a:r>
                      <a:r>
                        <a:rPr lang="en-US" sz="1300" dirty="0">
                          <a:effectLst/>
                          <a:latin typeface="Arial" panose="020B0604020202020204" pitchFamily="34" charset="0"/>
                          <a:cs typeface="Arial" panose="020B0604020202020204" pitchFamily="34" charset="0"/>
                        </a:rPr>
                        <a:t>. The SOO completes a final competency determination for a Veteran. The case is then referred directly to the fiduciary hub for appointment of a fiduciary.</a:t>
                      </a:r>
                      <a:endParaRPr lang="en-US" sz="1300" b="0" dirty="0">
                        <a:solidFill>
                          <a:srgbClr val="909090"/>
                        </a:solidFill>
                        <a:effectLst/>
                        <a:latin typeface="Arial" panose="020B0604020202020204" pitchFamily="34" charset="0"/>
                        <a:cs typeface="Arial" panose="020B0604020202020204" pitchFamily="34" charset="0"/>
                      </a:endParaRPr>
                    </a:p>
                  </a:txBody>
                  <a:tcPr marL="0" marR="0" marT="0" marB="0">
                    <a:cell3D prstMaterial="dkEdge">
                      <a:bevel prst="artDeco"/>
                      <a:lightRig rig="flood" dir="t"/>
                    </a:cell3D>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926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Additional Considerations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Substance abuse as a primary disability is not a basis for granting entitlement to or increasing compensation or Veterans Pension under the laws administered by the Department of Veterans Affairs (VA).</a:t>
            </a:r>
          </a:p>
          <a:p>
            <a:pPr>
              <a:spcAft>
                <a:spcPts val="600"/>
              </a:spcAft>
              <a:buClr>
                <a:schemeClr val="tx1"/>
              </a:buClr>
            </a:pPr>
            <a:endParaRPr lang="en-US" sz="2000" dirty="0"/>
          </a:p>
          <a:p>
            <a:pPr>
              <a:spcAft>
                <a:spcPts val="600"/>
              </a:spcAft>
              <a:buClr>
                <a:schemeClr val="tx1"/>
              </a:buClr>
            </a:pPr>
            <a:r>
              <a:rPr lang="en-US" sz="2000" dirty="0"/>
              <a:t>Establish service connection on a secondary basis for any diseases or disabilities resulting from alcohol abuse, if alcoholism is determined to be secondary to a service connected disability.</a:t>
            </a:r>
            <a:endParaRPr lang="en-US" sz="2000" b="1" i="1" dirty="0"/>
          </a:p>
          <a:p>
            <a:pPr>
              <a:spcAft>
                <a:spcPts val="600"/>
              </a:spcAft>
              <a:buClr>
                <a:schemeClr val="tx1"/>
              </a:buClr>
            </a:pPr>
            <a:endParaRPr lang="en-US" sz="2000" dirty="0"/>
          </a:p>
          <a:p>
            <a:pPr>
              <a:spcAft>
                <a:spcPts val="600"/>
              </a:spcAft>
              <a:buClr>
                <a:schemeClr val="tx1"/>
              </a:buClr>
            </a:pPr>
            <a:r>
              <a:rPr lang="en-US" sz="2000" dirty="0"/>
              <a:t>Always consider entitlement to SMCs and CH35.</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36</a:t>
            </a:fld>
            <a:endParaRPr lang="en-US" dirty="0"/>
          </a:p>
        </p:txBody>
      </p:sp>
    </p:spTree>
    <p:extLst>
      <p:ext uri="{BB962C8B-B14F-4D97-AF65-F5344CB8AC3E}">
        <p14:creationId xmlns:p14="http://schemas.microsoft.com/office/powerpoint/2010/main" val="15343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6024A-2B5A-4B5F-9990-7454C672560F}"/>
              </a:ext>
            </a:extLst>
          </p:cNvPr>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Rectangle 10"/>
          <p:cNvSpPr>
            <a:spLocks noGrp="1" noChangeArrowheads="1"/>
          </p:cNvSpPr>
          <p:nvPr>
            <p:ph type="sldNum" sz="quarter" idx="12"/>
            <p:custDataLst>
              <p:tags r:id="rId2"/>
            </p:custDataLst>
          </p:nvPr>
        </p:nvSpPr>
        <p:spPr>
          <a:xfrm>
            <a:off x="6931152" y="6601976"/>
            <a:ext cx="2133600" cy="365125"/>
          </a:xfrm>
        </p:spPr>
        <p:txBody>
          <a:bodyPr/>
          <a:lstStyle/>
          <a:p>
            <a:pPr>
              <a:defRPr/>
            </a:pPr>
            <a:fld id="{D1E51B5A-3770-4F22-9D09-216358904227}" type="slidenum">
              <a:rPr lang="en-US" sz="1400"/>
              <a:pPr>
                <a:defRPr/>
              </a:pPr>
              <a:t>37</a:t>
            </a:fld>
            <a:endParaRPr lang="en-US" dirty="0"/>
          </a:p>
        </p:txBody>
      </p:sp>
    </p:spTree>
    <p:extLst>
      <p:ext uri="{BB962C8B-B14F-4D97-AF65-F5344CB8AC3E}">
        <p14:creationId xmlns:p14="http://schemas.microsoft.com/office/powerpoint/2010/main" val="19574928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pPr>
              <a:spcAft>
                <a:spcPts val="600"/>
              </a:spcAft>
            </a:pPr>
            <a:r>
              <a:rPr lang="en-US" sz="2800" dirty="0">
                <a:latin typeface="Arial" panose="020B0604020202020204" pitchFamily="34" charset="0"/>
              </a:rPr>
              <a:t>Posttraumatic Stress Disorder (PTSD)</a:t>
            </a:r>
            <a:br>
              <a:rPr lang="en-US" sz="2800" dirty="0">
                <a:latin typeface="Arial" panose="020B0604020202020204" pitchFamily="34" charset="0"/>
              </a:rPr>
            </a:br>
            <a:r>
              <a:rPr lang="en-US" sz="2800" dirty="0">
                <a:latin typeface="Arial" panose="020B0604020202020204" pitchFamily="34" charset="0"/>
              </a:rPr>
              <a:t> Defined</a:t>
            </a:r>
          </a:p>
        </p:txBody>
      </p:sp>
      <p:sp>
        <p:nvSpPr>
          <p:cNvPr id="3" name="Content Placeholder 2"/>
          <p:cNvSpPr>
            <a:spLocks noGrp="1"/>
          </p:cNvSpPr>
          <p:nvPr>
            <p:ph idx="1"/>
            <p:custDataLst>
              <p:tags r:id="rId2"/>
            </p:custDataLst>
          </p:nvPr>
        </p:nvSpPr>
        <p:spPr>
          <a:xfrm>
            <a:off x="457200" y="1938071"/>
            <a:ext cx="8229600" cy="2100529"/>
          </a:xfrm>
        </p:spPr>
        <p:txBody>
          <a:bodyPr>
            <a:normAutofit fontScale="70000" lnSpcReduction="20000"/>
          </a:bodyPr>
          <a:lstStyle/>
          <a:p>
            <a:pPr marL="342900" indent="-342900">
              <a:lnSpc>
                <a:spcPct val="120000"/>
              </a:lnSpc>
              <a:spcAft>
                <a:spcPts val="600"/>
              </a:spcAft>
              <a:buClr>
                <a:schemeClr val="tx1"/>
              </a:buClr>
              <a:buFont typeface="Arial" panose="020B0604020202020204" pitchFamily="34" charset="0"/>
              <a:buChar char="•"/>
            </a:pPr>
            <a:r>
              <a:rPr lang="en-US" sz="2300" dirty="0"/>
              <a:t>A disorder in which an overwhelming traumatic event is re-experienced, causing intense fear, helplessness, horror, and avoidance of stimuli associated with the trauma. </a:t>
            </a:r>
            <a:endParaRPr lang="en-US" sz="900" dirty="0"/>
          </a:p>
          <a:p>
            <a:pPr marL="342900" indent="-342900">
              <a:lnSpc>
                <a:spcPct val="120000"/>
              </a:lnSpc>
              <a:spcAft>
                <a:spcPts val="600"/>
              </a:spcAft>
              <a:buClr>
                <a:schemeClr val="tx1"/>
              </a:buClr>
              <a:buFont typeface="Arial" panose="020B0604020202020204" pitchFamily="34" charset="0"/>
              <a:buChar char="•"/>
            </a:pPr>
            <a:endParaRPr lang="en-US" sz="900" dirty="0"/>
          </a:p>
          <a:p>
            <a:pPr marL="342900" indent="-342900">
              <a:lnSpc>
                <a:spcPct val="120000"/>
              </a:lnSpc>
              <a:spcAft>
                <a:spcPts val="600"/>
              </a:spcAft>
              <a:buClr>
                <a:schemeClr val="tx1"/>
              </a:buClr>
              <a:buFont typeface="Arial" panose="020B0604020202020204" pitchFamily="34" charset="0"/>
              <a:buChar char="•"/>
            </a:pPr>
            <a:r>
              <a:rPr lang="en-US" sz="2300" dirty="0"/>
              <a:t>The development of symptoms usually occurs after a psychologically traumatic event (stressor) that the person experienced, witnessed, or was confronted with that involved actual or threatened death or serious injury, or a threat to the physical integrity of themselves or others. </a:t>
            </a:r>
            <a:r>
              <a:rPr lang="en-US" sz="2300" i="1" dirty="0"/>
              <a:t>Such as: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
        <p:nvSpPr>
          <p:cNvPr id="5" name="TextBox 4">
            <a:extLst>
              <a:ext uri="{FF2B5EF4-FFF2-40B4-BE49-F238E27FC236}">
                <a16:creationId xmlns:a16="http://schemas.microsoft.com/office/drawing/2014/main" id="{F76B2138-9C6E-49E8-91CF-43AD1863F88D}"/>
              </a:ext>
            </a:extLst>
          </p:cNvPr>
          <p:cNvSpPr txBox="1"/>
          <p:nvPr>
            <p:custDataLst>
              <p:tags r:id="rId4"/>
            </p:custDataLst>
          </p:nvPr>
        </p:nvSpPr>
        <p:spPr>
          <a:xfrm>
            <a:off x="580359" y="4216260"/>
            <a:ext cx="8229601" cy="2139047"/>
          </a:xfrm>
          <a:prstGeom prst="rect">
            <a:avLst/>
          </a:prstGeom>
          <a:noFill/>
        </p:spPr>
        <p:txBody>
          <a:bodyPr wrap="square" rtlCol="0">
            <a:spAutoFit/>
          </a:bodyPr>
          <a:lstStyle/>
          <a:p>
            <a:pPr algn="ctr">
              <a:spcAft>
                <a:spcPts val="600"/>
              </a:spcAft>
            </a:pPr>
            <a:r>
              <a:rPr lang="en-US" dirty="0">
                <a:latin typeface="Arial" panose="020B0604020202020204" pitchFamily="34" charset="0"/>
                <a:cs typeface="Arial" panose="020B0604020202020204" pitchFamily="34" charset="0"/>
              </a:rPr>
              <a:t>Combat exposure</a:t>
            </a:r>
          </a:p>
          <a:p>
            <a:pPr algn="ctr">
              <a:spcAft>
                <a:spcPts val="600"/>
              </a:spcAft>
            </a:pPr>
            <a:r>
              <a:rPr lang="en-US" dirty="0">
                <a:latin typeface="Arial" panose="020B0604020202020204" pitchFamily="34" charset="0"/>
                <a:cs typeface="Arial" panose="020B0604020202020204" pitchFamily="34" charset="0"/>
              </a:rPr>
              <a:t>Child sexual or physical abuse</a:t>
            </a:r>
          </a:p>
          <a:p>
            <a:pPr algn="ctr">
              <a:spcAft>
                <a:spcPts val="600"/>
              </a:spcAft>
            </a:pPr>
            <a:r>
              <a:rPr lang="en-US" dirty="0">
                <a:latin typeface="Arial" panose="020B0604020202020204" pitchFamily="34" charset="0"/>
                <a:cs typeface="Arial" panose="020B0604020202020204" pitchFamily="34" charset="0"/>
              </a:rPr>
              <a:t>Terrorist attack</a:t>
            </a:r>
          </a:p>
          <a:p>
            <a:pPr algn="ctr">
              <a:spcAft>
                <a:spcPts val="600"/>
              </a:spcAft>
            </a:pPr>
            <a:r>
              <a:rPr lang="en-US" dirty="0">
                <a:latin typeface="Arial" panose="020B0604020202020204" pitchFamily="34" charset="0"/>
                <a:cs typeface="Arial" panose="020B0604020202020204" pitchFamily="34" charset="0"/>
              </a:rPr>
              <a:t>Sexual/physical assault</a:t>
            </a:r>
          </a:p>
          <a:p>
            <a:pPr algn="ctr">
              <a:spcAft>
                <a:spcPts val="600"/>
              </a:spcAft>
            </a:pPr>
            <a:r>
              <a:rPr lang="en-US" dirty="0">
                <a:latin typeface="Arial" panose="020B0604020202020204" pitchFamily="34" charset="0"/>
                <a:cs typeface="Arial" panose="020B0604020202020204" pitchFamily="34" charset="0"/>
              </a:rPr>
              <a:t>Serious accident</a:t>
            </a:r>
          </a:p>
          <a:p>
            <a:pPr algn="ctr">
              <a:spcAft>
                <a:spcPts val="600"/>
              </a:spcAft>
            </a:pPr>
            <a:r>
              <a:rPr lang="en-US" dirty="0">
                <a:latin typeface="Arial" panose="020B0604020202020204" pitchFamily="34" charset="0"/>
                <a:cs typeface="Arial" panose="020B0604020202020204" pitchFamily="34" charset="0"/>
              </a:rPr>
              <a:t>Natural disaster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85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PTSD Eligibility Criteria</a:t>
            </a:r>
          </a:p>
        </p:txBody>
      </p:sp>
      <p:sp>
        <p:nvSpPr>
          <p:cNvPr id="3" name="Content Placeholder 2"/>
          <p:cNvSpPr>
            <a:spLocks noGrp="1"/>
          </p:cNvSpPr>
          <p:nvPr>
            <p:ph idx="1"/>
            <p:custDataLst>
              <p:tags r:id="rId2"/>
            </p:custDataLst>
          </p:nvPr>
        </p:nvSpPr>
        <p:spPr>
          <a:xfrm>
            <a:off x="457200" y="2057400"/>
            <a:ext cx="8229600" cy="740884"/>
          </a:xfrm>
        </p:spPr>
        <p:txBody>
          <a:bodyPr>
            <a:noAutofit/>
          </a:bodyPr>
          <a:lstStyle/>
          <a:p>
            <a:pPr>
              <a:spcAft>
                <a:spcPts val="600"/>
              </a:spcAft>
            </a:pPr>
            <a:r>
              <a:rPr lang="en-US" sz="2000" dirty="0"/>
              <a:t>Service connection for PTSD associated with an in-service stressor requires: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5" name="TextBox 4">
            <a:extLst>
              <a:ext uri="{FF2B5EF4-FFF2-40B4-BE49-F238E27FC236}">
                <a16:creationId xmlns:a16="http://schemas.microsoft.com/office/drawing/2014/main" id="{BE704D8E-5F1F-47CA-AC7E-3905F3FC4C4D}"/>
              </a:ext>
            </a:extLst>
          </p:cNvPr>
          <p:cNvSpPr txBox="1"/>
          <p:nvPr>
            <p:custDataLst>
              <p:tags r:id="rId4"/>
            </p:custDataLst>
          </p:nvPr>
        </p:nvSpPr>
        <p:spPr>
          <a:xfrm>
            <a:off x="457200" y="3146048"/>
            <a:ext cx="8229600"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Credible supporting evidence that the claimed in-service stressor actually occurred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Medical evidence diagnosing the condition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link, established by medical evidence, between current symptomatology and the claimed in-service stressor.</a:t>
            </a:r>
          </a:p>
        </p:txBody>
      </p:sp>
    </p:spTree>
    <p:extLst>
      <p:ext uri="{BB962C8B-B14F-4D97-AF65-F5344CB8AC3E}">
        <p14:creationId xmlns:p14="http://schemas.microsoft.com/office/powerpoint/2010/main" val="100862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Categories and Types of PTSD Claims</a:t>
            </a:r>
          </a:p>
        </p:txBody>
      </p:sp>
      <p:sp>
        <p:nvSpPr>
          <p:cNvPr id="3" name="Content Placeholder 2"/>
          <p:cNvSpPr>
            <a:spLocks noGrp="1"/>
          </p:cNvSpPr>
          <p:nvPr>
            <p:ph idx="1"/>
            <p:custDataLst>
              <p:tags r:id="rId2"/>
            </p:custDataLst>
          </p:nvPr>
        </p:nvSpPr>
        <p:spPr>
          <a:xfrm>
            <a:off x="457200" y="2057400"/>
            <a:ext cx="8229600" cy="739557"/>
          </a:xfrm>
        </p:spPr>
        <p:txBody>
          <a:bodyPr>
            <a:noAutofit/>
          </a:bodyPr>
          <a:lstStyle/>
          <a:p>
            <a:pPr>
              <a:spcAft>
                <a:spcPts val="600"/>
              </a:spcAft>
            </a:pPr>
            <a:r>
              <a:rPr lang="en-US" sz="2000" dirty="0"/>
              <a:t>There are five regulatory categories with special liberalizing considerations for establishing occurrence of the claimed stressor: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8A84D05B-512D-4C32-BE5C-3D19E3395D75}"/>
              </a:ext>
            </a:extLst>
          </p:cNvPr>
          <p:cNvSpPr txBox="1"/>
          <p:nvPr>
            <p:custDataLst>
              <p:tags r:id="rId4"/>
            </p:custDataLst>
          </p:nvPr>
        </p:nvSpPr>
        <p:spPr>
          <a:xfrm>
            <a:off x="457200" y="3128860"/>
            <a:ext cx="8163499" cy="229293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Section 3.304(f)(1) In-service diagnosis of PTSD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Section 3.304(f)(2) Combat related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Section 3.304(f)(3) Fear of hostile military or terrorist activity related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Section 3.304(f)(4) Former prisoner-of-war related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Section 3.304(f)(5) Personal assault/MST related</a:t>
            </a:r>
          </a:p>
          <a:p>
            <a:endParaRPr lang="en-US" dirty="0"/>
          </a:p>
        </p:txBody>
      </p:sp>
    </p:spTree>
    <p:extLst>
      <p:ext uri="{BB962C8B-B14F-4D97-AF65-F5344CB8AC3E}">
        <p14:creationId xmlns:p14="http://schemas.microsoft.com/office/powerpoint/2010/main" val="30264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In-service diagnosis of PTSD </a:t>
            </a:r>
          </a:p>
        </p:txBody>
      </p:sp>
      <p:sp>
        <p:nvSpPr>
          <p:cNvPr id="3" name="Content Placeholder 2"/>
          <p:cNvSpPr>
            <a:spLocks noGrp="1"/>
          </p:cNvSpPr>
          <p:nvPr>
            <p:ph idx="1"/>
            <p:custDataLst>
              <p:tags r:id="rId2"/>
            </p:custDataLst>
          </p:nvPr>
        </p:nvSpPr>
        <p:spPr>
          <a:xfrm>
            <a:off x="457200" y="2057401"/>
            <a:ext cx="8229600" cy="1050236"/>
          </a:xfrm>
        </p:spPr>
        <p:txBody>
          <a:bodyPr>
            <a:noAutofit/>
          </a:bodyPr>
          <a:lstStyle/>
          <a:p>
            <a:pPr>
              <a:spcAft>
                <a:spcPts val="600"/>
              </a:spcAft>
            </a:pPr>
            <a:r>
              <a:rPr lang="en-US" sz="2000" dirty="0"/>
              <a:t>When PTSD is properly diagnosed in service, the Veteran’s testimony alone may establish that the claimed in-service stressor occurred, as long as the claimed stressor is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
        <p:nvSpPr>
          <p:cNvPr id="5" name="TextBox 4">
            <a:extLst>
              <a:ext uri="{FF2B5EF4-FFF2-40B4-BE49-F238E27FC236}">
                <a16:creationId xmlns:a16="http://schemas.microsoft.com/office/drawing/2014/main" id="{F36A756A-5AD3-4699-A79A-55E979875F52}"/>
              </a:ext>
            </a:extLst>
          </p:cNvPr>
          <p:cNvSpPr txBox="1"/>
          <p:nvPr>
            <p:custDataLst>
              <p:tags r:id="rId4"/>
            </p:custDataLst>
          </p:nvPr>
        </p:nvSpPr>
        <p:spPr>
          <a:xfrm>
            <a:off x="457200" y="3429000"/>
            <a:ext cx="8119431" cy="109260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related to the Veteran’s service,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consistent with the circumstances, conditions, or hardships of that service.</a:t>
            </a:r>
          </a:p>
        </p:txBody>
      </p:sp>
    </p:spTree>
    <p:extLst>
      <p:ext uri="{BB962C8B-B14F-4D97-AF65-F5344CB8AC3E}">
        <p14:creationId xmlns:p14="http://schemas.microsoft.com/office/powerpoint/2010/main" val="377059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Combat Related</a:t>
            </a:r>
          </a:p>
        </p:txBody>
      </p:sp>
      <p:sp>
        <p:nvSpPr>
          <p:cNvPr id="3" name="Content Placeholder 2"/>
          <p:cNvSpPr>
            <a:spLocks noGrp="1"/>
          </p:cNvSpPr>
          <p:nvPr>
            <p:ph idx="1"/>
            <p:custDataLst>
              <p:tags r:id="rId2"/>
            </p:custDataLst>
          </p:nvPr>
        </p:nvSpPr>
        <p:spPr>
          <a:xfrm>
            <a:off x="457200" y="2057400"/>
            <a:ext cx="8229600" cy="2409969"/>
          </a:xfrm>
        </p:spPr>
        <p:txBody>
          <a:bodyPr>
            <a:noAutofit/>
          </a:bodyPr>
          <a:lstStyle/>
          <a:p>
            <a:pPr>
              <a:spcAft>
                <a:spcPts val="600"/>
              </a:spcAft>
            </a:pPr>
            <a:r>
              <a:rPr lang="en-US" sz="2000" b="1" i="1" dirty="0"/>
              <a:t>Engaging in combat</a:t>
            </a:r>
            <a:r>
              <a:rPr lang="en-US" sz="2000" dirty="0"/>
              <a:t> </a:t>
            </a:r>
            <a:r>
              <a:rPr lang="en-US" sz="2000" b="1" i="1" dirty="0"/>
              <a:t>with the enemy</a:t>
            </a:r>
            <a:r>
              <a:rPr lang="en-US" sz="2000" dirty="0"/>
              <a:t> means personal participation in events constituting an actual fight or encounter with a military foe or hostile unit or instrumentality. </a:t>
            </a:r>
          </a:p>
          <a:p>
            <a:pPr>
              <a:spcAft>
                <a:spcPts val="600"/>
              </a:spcAft>
            </a:pPr>
            <a:endParaRPr lang="en-US" sz="2000" dirty="0"/>
          </a:p>
          <a:p>
            <a:pPr>
              <a:spcAft>
                <a:spcPts val="600"/>
              </a:spcAft>
            </a:pPr>
            <a:r>
              <a:rPr lang="en-US" sz="2000" dirty="0"/>
              <a:t>When the Veteran engaged in combat, the Veteran’s testimony alone may establish that the claimed in-service stressor occurred, as long as the claimed stressor is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TextBox 4">
            <a:extLst>
              <a:ext uri="{FF2B5EF4-FFF2-40B4-BE49-F238E27FC236}">
                <a16:creationId xmlns:a16="http://schemas.microsoft.com/office/drawing/2014/main" id="{88F57DEA-66F9-4123-8E46-6B760338FF21}"/>
              </a:ext>
            </a:extLst>
          </p:cNvPr>
          <p:cNvSpPr txBox="1"/>
          <p:nvPr>
            <p:custDataLst>
              <p:tags r:id="rId4"/>
            </p:custDataLst>
          </p:nvPr>
        </p:nvSpPr>
        <p:spPr>
          <a:xfrm>
            <a:off x="457200" y="4752395"/>
            <a:ext cx="7943161" cy="109260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related to that combat,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consistent with the circumstances, conditions, or hardships of that service.</a:t>
            </a:r>
          </a:p>
        </p:txBody>
      </p:sp>
    </p:spTree>
    <p:extLst>
      <p:ext uri="{BB962C8B-B14F-4D97-AF65-F5344CB8AC3E}">
        <p14:creationId xmlns:p14="http://schemas.microsoft.com/office/powerpoint/2010/main" val="219460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Individual Decorations as Evidence of Combat Participation</a:t>
            </a:r>
          </a:p>
        </p:txBody>
      </p:sp>
      <p:sp>
        <p:nvSpPr>
          <p:cNvPr id="3" name="Content Placeholder 2"/>
          <p:cNvSpPr>
            <a:spLocks noGrp="1"/>
          </p:cNvSpPr>
          <p:nvPr>
            <p:ph idx="1"/>
            <p:custDataLst>
              <p:tags r:id="rId2"/>
            </p:custDataLst>
          </p:nvPr>
        </p:nvSpPr>
        <p:spPr>
          <a:xfrm>
            <a:off x="196644" y="1806764"/>
            <a:ext cx="8868107" cy="4977774"/>
          </a:xfrm>
        </p:spPr>
        <p:txBody>
          <a:bodyPr numCol="2" spcCol="182880">
            <a:noAutofit/>
          </a:bodyPr>
          <a:lstStyle/>
          <a:p>
            <a:pPr>
              <a:spcAft>
                <a:spcPts val="600"/>
              </a:spcAft>
              <a:buClr>
                <a:schemeClr val="tx1"/>
              </a:buClr>
            </a:pPr>
            <a:r>
              <a:rPr lang="en-US" sz="1400" dirty="0"/>
              <a:t>Air Force Achievement Medal with “V” Device</a:t>
            </a:r>
          </a:p>
          <a:p>
            <a:pPr>
              <a:spcAft>
                <a:spcPts val="600"/>
              </a:spcAft>
              <a:buClr>
                <a:schemeClr val="tx1"/>
              </a:buClr>
            </a:pPr>
            <a:r>
              <a:rPr lang="en-US" sz="1400" dirty="0"/>
              <a:t>Air Force Combat Action Medal</a:t>
            </a:r>
          </a:p>
          <a:p>
            <a:pPr>
              <a:spcAft>
                <a:spcPts val="600"/>
              </a:spcAft>
              <a:buClr>
                <a:schemeClr val="tx1"/>
              </a:buClr>
            </a:pPr>
            <a:r>
              <a:rPr lang="en-US" sz="1400" dirty="0"/>
              <a:t>Air Force Commendation Medal with “V” Device</a:t>
            </a:r>
          </a:p>
          <a:p>
            <a:pPr>
              <a:spcAft>
                <a:spcPts val="600"/>
              </a:spcAft>
              <a:buClr>
                <a:schemeClr val="tx1"/>
              </a:buClr>
            </a:pPr>
            <a:r>
              <a:rPr lang="en-US" sz="1400" dirty="0"/>
              <a:t>Air Force Cross</a:t>
            </a:r>
          </a:p>
          <a:p>
            <a:pPr>
              <a:spcAft>
                <a:spcPts val="600"/>
              </a:spcAft>
              <a:buClr>
                <a:schemeClr val="tx1"/>
              </a:buClr>
            </a:pPr>
            <a:r>
              <a:rPr lang="en-US" sz="1400" dirty="0"/>
              <a:t>Air Medal with “V” Device</a:t>
            </a:r>
          </a:p>
          <a:p>
            <a:pPr>
              <a:spcAft>
                <a:spcPts val="600"/>
              </a:spcAft>
              <a:buClr>
                <a:schemeClr val="tx1"/>
              </a:buClr>
            </a:pPr>
            <a:r>
              <a:rPr lang="en-US" sz="1400" dirty="0"/>
              <a:t>Army Commendation Medal with “V” Device</a:t>
            </a:r>
          </a:p>
          <a:p>
            <a:pPr>
              <a:spcAft>
                <a:spcPts val="600"/>
              </a:spcAft>
              <a:buClr>
                <a:schemeClr val="tx1"/>
              </a:buClr>
            </a:pPr>
            <a:r>
              <a:rPr lang="en-US" sz="1400" dirty="0"/>
              <a:t>Bronze Star Medal with “V” Device</a:t>
            </a:r>
          </a:p>
          <a:p>
            <a:pPr>
              <a:spcAft>
                <a:spcPts val="600"/>
              </a:spcAft>
              <a:buClr>
                <a:schemeClr val="tx1"/>
              </a:buClr>
            </a:pPr>
            <a:r>
              <a:rPr lang="en-US" sz="1400" dirty="0"/>
              <a:t>Combat Action Badge (CAB)</a:t>
            </a:r>
          </a:p>
          <a:p>
            <a:pPr>
              <a:spcAft>
                <a:spcPts val="600"/>
              </a:spcAft>
              <a:buClr>
                <a:schemeClr val="tx1"/>
              </a:buClr>
            </a:pPr>
            <a:r>
              <a:rPr lang="en-US" sz="1400" dirty="0"/>
              <a:t>Combat Action Ribbon (CAR) (Note: Prior to February 1969, the Navy Achievement  Medal with “V” Device was awarded.)</a:t>
            </a:r>
          </a:p>
          <a:p>
            <a:pPr>
              <a:spcAft>
                <a:spcPts val="600"/>
              </a:spcAft>
              <a:buClr>
                <a:schemeClr val="tx1"/>
              </a:buClr>
            </a:pPr>
            <a:r>
              <a:rPr lang="en-US" sz="1400" dirty="0"/>
              <a:t>Combat Aircrew Insignia </a:t>
            </a:r>
          </a:p>
          <a:p>
            <a:pPr>
              <a:spcAft>
                <a:spcPts val="600"/>
              </a:spcAft>
              <a:buClr>
                <a:schemeClr val="tx1"/>
              </a:buClr>
            </a:pPr>
            <a:r>
              <a:rPr lang="en-US" sz="1400" dirty="0"/>
              <a:t>Combat Infantry/Infantryman Badge (CIB)</a:t>
            </a:r>
          </a:p>
          <a:p>
            <a:pPr>
              <a:spcAft>
                <a:spcPts val="600"/>
              </a:spcAft>
              <a:buClr>
                <a:schemeClr val="tx1"/>
              </a:buClr>
            </a:pPr>
            <a:r>
              <a:rPr lang="en-US" sz="1400" dirty="0"/>
              <a:t>Combat Medical Badge</a:t>
            </a:r>
          </a:p>
          <a:p>
            <a:pPr>
              <a:spcAft>
                <a:spcPts val="600"/>
              </a:spcAft>
              <a:buClr>
                <a:schemeClr val="tx1"/>
              </a:buClr>
            </a:pPr>
            <a:r>
              <a:rPr lang="en-US" sz="1400" dirty="0"/>
              <a:t>Distinguished Flying Cross</a:t>
            </a:r>
          </a:p>
          <a:p>
            <a:pPr>
              <a:spcAft>
                <a:spcPts val="600"/>
              </a:spcAft>
              <a:buClr>
                <a:schemeClr val="tx1"/>
              </a:buClr>
            </a:pPr>
            <a:r>
              <a:rPr lang="en-US" sz="1400" dirty="0"/>
              <a:t>Distinguished Service Cross</a:t>
            </a:r>
          </a:p>
          <a:p>
            <a:pPr>
              <a:spcAft>
                <a:spcPts val="600"/>
              </a:spcAft>
              <a:buClr>
                <a:schemeClr val="tx1"/>
              </a:buClr>
            </a:pPr>
            <a:endParaRPr lang="en-US" sz="1400" dirty="0"/>
          </a:p>
          <a:p>
            <a:pPr>
              <a:spcAft>
                <a:spcPts val="600"/>
              </a:spcAft>
              <a:buClr>
                <a:schemeClr val="tx1"/>
              </a:buClr>
            </a:pPr>
            <a:r>
              <a:rPr lang="en-US" sz="1400" dirty="0"/>
              <a:t>Fleet Marine Force (FMF) Combat Operations Insignia</a:t>
            </a:r>
          </a:p>
          <a:p>
            <a:pPr>
              <a:spcAft>
                <a:spcPts val="600"/>
              </a:spcAft>
              <a:buClr>
                <a:schemeClr val="tx1"/>
              </a:buClr>
            </a:pPr>
            <a:r>
              <a:rPr lang="en-US" sz="1400" dirty="0"/>
              <a:t>Joint Service Commendation Medal with “V” Device</a:t>
            </a:r>
          </a:p>
          <a:p>
            <a:pPr>
              <a:spcAft>
                <a:spcPts val="600"/>
              </a:spcAft>
              <a:buClr>
                <a:schemeClr val="tx1"/>
              </a:buClr>
            </a:pPr>
            <a:r>
              <a:rPr lang="en-US" sz="1400" dirty="0"/>
              <a:t>Medal of Honor</a:t>
            </a:r>
          </a:p>
          <a:p>
            <a:pPr>
              <a:spcAft>
                <a:spcPts val="600"/>
              </a:spcAft>
              <a:buClr>
                <a:schemeClr val="tx1"/>
              </a:buClr>
            </a:pPr>
            <a:r>
              <a:rPr lang="en-US" sz="1400" dirty="0"/>
              <a:t>Navy Commendation Medal with “V” Device</a:t>
            </a:r>
          </a:p>
          <a:p>
            <a:pPr>
              <a:spcAft>
                <a:spcPts val="600"/>
              </a:spcAft>
              <a:buClr>
                <a:schemeClr val="tx1"/>
              </a:buClr>
            </a:pPr>
            <a:r>
              <a:rPr lang="en-US" sz="1400" dirty="0"/>
              <a:t>Navy Cross</a:t>
            </a:r>
          </a:p>
          <a:p>
            <a:pPr>
              <a:spcAft>
                <a:spcPts val="600"/>
              </a:spcAft>
              <a:buClr>
                <a:schemeClr val="tx1"/>
              </a:buClr>
            </a:pPr>
            <a:r>
              <a:rPr lang="en-US" sz="1400" dirty="0"/>
              <a:t>Purple Heart, and/or</a:t>
            </a:r>
          </a:p>
          <a:p>
            <a:pPr>
              <a:spcAft>
                <a:spcPts val="600"/>
              </a:spcAft>
              <a:buClr>
                <a:schemeClr val="tx1"/>
              </a:buClr>
            </a:pPr>
            <a:r>
              <a:rPr lang="en-US" sz="1400" dirty="0"/>
              <a:t>Silver Star.</a:t>
            </a:r>
          </a:p>
          <a:p>
            <a:endParaRPr 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2620770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11"/>
  <p:tag name="MMPROD_UIDATA" val="&lt;database version=&quot;11.0&quot;&gt;&lt;object type=&quot;1&quot; unique_id=&quot;10001&quot;&gt;&lt;object type=&quot;2&quot; unique_id=&quot;25986&quot;&gt;&lt;object type=&quot;3&quot; unique_id=&quot;25987&quot;&gt;&lt;property id=&quot;20148&quot; value=&quot;5&quot;/&gt;&lt;property id=&quot;20300&quot; value=&quot;Slide 1 - &amp;quot;Mental Disorders (RVSR IWT)&amp;quot;&quot;/&gt;&lt;property id=&quot;20307&quot; value=&quot;257&quot;/&gt;&lt;/object&gt;&lt;object type=&quot;3&quot; unique_id=&quot;25988&quot;&gt;&lt;property id=&quot;20148&quot; value=&quot;5&quot;/&gt;&lt;property id=&quot;20300&quot; value=&quot;Slide 2 - &amp;quot;Lesson Objectives&amp;quot;&quot;/&gt;&lt;property id=&quot;20307&quot; value=&quot;258&quot;/&gt;&lt;/object&gt;&lt;object type=&quot;3&quot; unique_id=&quot;25989&quot;&gt;&lt;property id=&quot;20148&quot; value=&quot;5&quot;/&gt;&lt;property id=&quot;20300&quot; value=&quot;Slide 3 - &amp;quot;References&amp;quot;&quot;/&gt;&lt;property id=&quot;20307&quot; value=&quot;260&quot;/&gt;&lt;/object&gt;&lt;object type=&quot;3&quot; unique_id=&quot;25990&quot;&gt;&lt;property id=&quot;20148&quot; value=&quot;5&quot;/&gt;&lt;property id=&quot;20300&quot; value=&quot;Slide 4 - &amp;quot;Posttraumatic Stress Disorder (PTSD)  Defined&amp;quot;&quot;/&gt;&lt;property id=&quot;20307&quot; value=&quot;266&quot;/&gt;&lt;/object&gt;&lt;object type=&quot;3&quot; unique_id=&quot;25991&quot;&gt;&lt;property id=&quot;20148&quot; value=&quot;5&quot;/&gt;&lt;property id=&quot;20300&quot; value=&quot;Slide 5 - &amp;quot;PTSD Eligibility Criteria&amp;quot;&quot;/&gt;&lt;property id=&quot;20307&quot; value=&quot;303&quot;/&gt;&lt;/object&gt;&lt;object type=&quot;3&quot; unique_id=&quot;25992&quot;&gt;&lt;property id=&quot;20148&quot; value=&quot;5&quot;/&gt;&lt;property id=&quot;20300&quot; value=&quot;Slide 6 - &amp;quot;Categories and Types of PTSD Claims&amp;quot;&quot;/&gt;&lt;property id=&quot;20307&quot; value=&quot;267&quot;/&gt;&lt;/object&gt;&lt;object type=&quot;3&quot; unique_id=&quot;25993&quot;&gt;&lt;property id=&quot;20148&quot; value=&quot;5&quot;/&gt;&lt;property id=&quot;20300&quot; value=&quot;Slide 7 - &amp;quot;In-service diagnosis of PTSD &amp;quot;&quot;/&gt;&lt;property id=&quot;20307&quot; value=&quot;309&quot;/&gt;&lt;/object&gt;&lt;object type=&quot;3&quot; unique_id=&quot;25994&quot;&gt;&lt;property id=&quot;20148&quot; value=&quot;5&quot;/&gt;&lt;property id=&quot;20300&quot; value=&quot;Slide 8 - &amp;quot;Combat Related&amp;quot;&quot;/&gt;&lt;property id=&quot;20307&quot; value=&quot;311&quot;/&gt;&lt;/object&gt;&lt;object type=&quot;3&quot; unique_id=&quot;25995&quot;&gt;&lt;property id=&quot;20148&quot; value=&quot;5&quot;/&gt;&lt;property id=&quot;20300&quot; value=&quot;Slide 9 - &amp;quot;Individual Decorations as Evidence of Combat Participation&amp;quot;&quot;/&gt;&lt;property id=&quot;20307&quot; value=&quot;310&quot;/&gt;&lt;/object&gt;&lt;object type=&quot;3&quot; unique_id=&quot;25996&quot;&gt;&lt;property id=&quot;20148&quot; value=&quot;5&quot;/&gt;&lt;property id=&quot;20300&quot; value=&quot;Slide 10 - &amp;quot; Fear of Hostile Military or Terrorist Activity&amp;quot;&quot;/&gt;&lt;property id=&quot;20307&quot; value=&quot;312&quot;/&gt;&lt;/object&gt;&lt;object type=&quot;3&quot; unique_id=&quot;25997&quot;&gt;&lt;property id=&quot;20148&quot; value=&quot;5&quot;/&gt;&lt;property id=&quot;20300&quot; value=&quot;Slide 12 - &amp;quot; Establishing a Stressor Related to the Fear of Hostile Military or Terrorist Activity&amp;quot;&quot;/&gt;&lt;property id=&quot;20307&quot; value=&quot;314&quot;/&gt;&lt;/object&gt;&lt;object type=&quot;3&quot; unique_id=&quot;25998&quot;&gt;&lt;property id=&quot;20148&quot; value=&quot;5&quot;/&gt;&lt;property id=&quot;20300&quot; value=&quot;Slide 13 - &amp;quot;Former POW&amp;quot;&quot;/&gt;&lt;property id=&quot;20307&quot; value=&quot;313&quot;/&gt;&lt;/object&gt;&lt;object type=&quot;3&quot; unique_id=&quot;25999&quot;&gt;&lt;property id=&quot;20148&quot; value=&quot;5&quot;/&gt;&lt;property id=&quot;20300&quot; value=&quot;Slide 14 - &amp;quot;Personal Assault/Trauma&amp;quot;&quot;/&gt;&lt;property id=&quot;20307&quot; value=&quot;274&quot;/&gt;&lt;/object&gt;&lt;object type=&quot;3&quot; unique_id=&quot;26000&quot;&gt;&lt;property id=&quot;20148&quot; value=&quot;5&quot;/&gt;&lt;property id=&quot;20300&quot; value=&quot;Slide 15 - &amp;quot;Alternative Evidence of In-Service Personal Trauma&amp;quot;&quot;/&gt;&lt;property id=&quot;20307&quot; value=&quot;275&quot;/&gt;&lt;/object&gt;&lt;object type=&quot;3&quot; unique_id=&quot;26001&quot;&gt;&lt;property id=&quot;20148&quot; value=&quot;5&quot;/&gt;&lt;property id=&quot;20300&quot; value=&quot;Slide 16 - &amp;quot;Secondary and Behavioral Changes (Markers)&amp;quot;&quot;/&gt;&lt;property id=&quot;20307&quot; value=&quot;276&quot;/&gt;&lt;/object&gt;&lt;object type=&quot;3&quot; unique_id=&quot;26002&quot;&gt;&lt;property id=&quot;20148&quot; value=&quot;5&quot;/&gt;&lt;property id=&quot;20300&quot; value=&quot;Slide 17 - &amp;quot;Interpretation of Secondary Evidence of Personal Trauma&amp;quot;&quot;/&gt;&lt;property id=&quot;20307&quot; value=&quot;277&quot;/&gt;&lt;/object&gt;&lt;object type=&quot;3&quot; unique_id=&quot;26003&quot;&gt;&lt;property id=&quot;20148&quot; value=&quot;5&quot;/&gt;&lt;property id=&quot;20300&quot; value=&quot;Slide 18 - &amp;quot;When In-Service Stressor Corroboration is Needed&amp;quot;&quot;/&gt;&lt;property id=&quot;20307&quot; value=&quot;270&quot;/&gt;&lt;/object&gt;&lt;object type=&quot;3&quot; unique_id=&quot;26004&quot;&gt;&lt;property id=&quot;20148&quot; value=&quot;5&quot;/&gt;&lt;property id=&quot;20300&quot; value=&quot;Slide 19 - &amp;quot;General Information on Mental Disorders&amp;quot;&quot;/&gt;&lt;property id=&quot;20307&quot; value=&quot;279&quot;/&gt;&lt;/object&gt;&lt;object type=&quot;3&quot; unique_id=&quot;26005&quot;&gt;&lt;property id=&quot;20148&quot; value=&quot;5&quot;/&gt;&lt;property id=&quot;20300&quot; value=&quot;Slide 20 - &amp;quot;Diagnosis of Mental Disorders&amp;quot;&quot;/&gt;&lt;property id=&quot;20307&quot; value=&quot;316&quot;/&gt;&lt;/object&gt;&lt;object type=&quot;3&quot; unique_id=&quot;26006&quot;&gt;&lt;property id=&quot;20148&quot; value=&quot;5&quot;/&gt;&lt;property id=&quot;20300&quot; value=&quot;Slide 21 - &amp;quot;Evaluating a Disability Diagnosed as Both a Physical and Mental Disorder&amp;quot;&quot;/&gt;&lt;property id=&quot;20307&quot; value=&quot;282&quot;/&gt;&lt;/object&gt;&lt;object type=&quot;3&quot; unique_id=&quot;26007&quot;&gt;&lt;property id=&quot;20148&quot; value=&quot;5&quot;/&gt;&lt;property id=&quot;20300&quot; value=&quot;Slide 22 - &amp;quot;Intellectual disability (intellectual developmental disorder) and Personality Disorders&amp;quot;&quot;/&gt;&lt;property id=&quot;20307&quot; value=&quot;319&quot;/&gt;&lt;/object&gt;&lt;object type=&quot;3&quot; unique_id=&quot;26008&quot;&gt;&lt;property id=&quot;20148&quot; value=&quot;5&quot;/&gt;&lt;property id=&quot;20300&quot; value=&quot;Slide 23 - &amp;quot;Mental Disorders Due to Traumatic Stress&amp;quot;&quot;/&gt;&lt;property id=&quot;20307&quot; value=&quot;317&quot;/&gt;&lt;/object&gt;&lt;object type=&quot;3&quot; unique_id=&quot;26009&quot;&gt;&lt;property id=&quot;20148&quot; value=&quot;5&quot;/&gt;&lt;property id=&quot;20300&quot; value=&quot;Slide 24 - &amp;quot;100%- Total Occupational and Social Impairment &amp;quot;&quot;/&gt;&lt;property id=&quot;20307&quot; value=&quot;323&quot;/&gt;&lt;/object&gt;&lt;object type=&quot;3&quot; unique_id=&quot;26010&quot;&gt;&lt;property id=&quot;20148&quot; value=&quot;5&quot;/&gt;&lt;property id=&quot;20300&quot; value=&quot;Slide 25 - &amp;quot;70%- Deficiencies in Most Areas, Such as Work, School, Family Relations, Judgment, Thinking, or Mood&amp;quot;&quot;/&gt;&lt;property id=&quot;20307&quot; value=&quot;324&quot;/&gt;&lt;/object&gt;&lt;object type=&quot;3&quot; unique_id=&quot;26011&quot;&gt;&lt;property id=&quot;20148&quot; value=&quot;5&quot;/&gt;&lt;property id=&quot;20300&quot; value=&quot;Slide 26 - &amp;quot;50%- Reduced Reliability and Productivity &amp;quot;&quot;/&gt;&lt;property id=&quot;20307&quot; value=&quot;325&quot;/&gt;&lt;/object&gt;&lt;object type=&quot;3&quot; unique_id=&quot;26012&quot;&gt;&lt;property id=&quot;20148&quot; value=&quot;5&quot;/&gt;&lt;property id=&quot;20300&quot; value=&quot;Slide 27&quot;/&gt;&lt;property id=&quot;20307&quot; value=&quot;326&quot;/&gt;&lt;/object&gt;&lt;object type=&quot;3&quot; unique_id=&quot;26013&quot;&gt;&lt;property id=&quot;20148&quot; value=&quot;5&quot;/&gt;&lt;property id=&quot;20300&quot; value=&quot;Slide 28 - &amp;quot;10% and 0%&amp;quot;&quot;/&gt;&lt;property id=&quot;20307&quot; value=&quot;327&quot;/&gt;&lt;/object&gt;&lt;object type=&quot;3&quot; unique_id=&quot;26014&quot;&gt;&lt;property id=&quot;20148&quot; value=&quot;5&quot;/&gt;&lt;property id=&quot;20300&quot; value=&quot;Slide 29 - &amp;quot;Anorexia &amp;amp; Bulimia&amp;quot;&quot;/&gt;&lt;property id=&quot;20307&quot; value=&quot;328&quot;/&gt;&lt;/object&gt;&lt;object type=&quot;3&quot; unique_id=&quot;26015&quot;&gt;&lt;property id=&quot;20148&quot; value=&quot;5&quot;/&gt;&lt;property id=&quot;20300&quot; value=&quot;Slide 30 - &amp;quot;Convalescence Ratings Following Extended Hospitalization&amp;quot;&quot;/&gt;&lt;property id=&quot;20307&quot; value=&quot;318&quot;/&gt;&lt;/object&gt;&lt;object type=&quot;3&quot; unique_id=&quot;26016&quot;&gt;&lt;property id=&quot;20148&quot; value=&quot;5&quot;/&gt;&lt;property id=&quot;20300&quot; value=&quot;Slide 31 - &amp;quot;Evidence of Improvement&amp;quot;&quot;/&gt;&lt;property id=&quot;20307&quot; value=&quot;280&quot;/&gt;&lt;/object&gt;&lt;object type=&quot;3&quot; unique_id=&quot;26017&quot;&gt;&lt;property id=&quot;20148&quot; value=&quot;5&quot;/&gt;&lt;property id=&quot;20300&quot; value=&quot;Slide 32 - &amp;quot;Psychosis&amp;quot;&quot;/&gt;&lt;property id=&quot;20307&quot; value=&quot;281&quot;/&gt;&lt;/object&gt;&lt;object type=&quot;3&quot; unique_id=&quot;26018&quot;&gt;&lt;property id=&quot;20148&quot; value=&quot;5&quot;/&gt;&lt;property id=&quot;20300&quot; value=&quot;Slide 33 - &amp;quot;38 U.S.C. 1702&amp;quot;&quot;/&gt;&lt;property id=&quot;20307&quot; value=&quot;283&quot;/&gt;&lt;/object&gt;&lt;object type=&quot;3&quot; unique_id=&quot;26019&quot;&gt;&lt;property id=&quot;20148&quot; value=&quot;5&quot;/&gt;&lt;property id=&quot;20300&quot; value=&quot;Slide 34 - &amp;quot;Competency&amp;quot;&quot;/&gt;&lt;property id=&quot;20307&quot; value=&quot;296&quot;/&gt;&lt;/object&gt;&lt;object type=&quot;3&quot; unique_id=&quot;26020&quot;&gt;&lt;property id=&quot;20148&quot; value=&quot;5&quot;/&gt;&lt;property id=&quot;20300&quot; value=&quot;Slide 35 - &amp;quot;Mental Condition is Evaluated as Totally Disabling&amp;quot;&quot;/&gt;&lt;property id=&quot;20307&quot; value=&quot;297&quot;/&gt;&lt;/object&gt;&lt;object type=&quot;3&quot; unique_id=&quot;26021&quot;&gt;&lt;property id=&quot;20148&quot; value=&quot;5&quot;/&gt;&lt;property id=&quot;20300&quot; value=&quot;Slide 36 - &amp;quot;Rating Actions&amp;quot;&quot;/&gt;&lt;property id=&quot;20307&quot; value=&quot;308&quot;/&gt;&lt;/object&gt;&lt;object type=&quot;3&quot; unique_id=&quot;26022&quot;&gt;&lt;property id=&quot;20148&quot; value=&quot;5&quot;/&gt;&lt;property id=&quot;20300&quot; value=&quot;Slide 37 - &amp;quot;Additional Considerations&amp;quot;&quot;/&gt;&lt;property id=&quot;20307&quot; value=&quot;307&quot;/&gt;&lt;/object&gt;&lt;object type=&quot;3&quot; unique_id=&quot;26023&quot;&gt;&lt;property id=&quot;20148&quot; value=&quot;5&quot;/&gt;&lt;property id=&quot;20300&quot; value=&quot;Slide 38 - &amp;quot;Questions&amp;quot;&quot;/&gt;&lt;property id=&quot;20307&quot; value=&quot;263&quot;/&gt;&lt;/object&gt;&lt;object type=&quot;3&quot; unique_id=&quot;26141&quot;&gt;&lt;property id=&quot;20148&quot; value=&quot;5&quot;/&gt;&lt;property id=&quot;20300&quot; value=&quot;Slide 11 - &amp;quot; Fear of Hostile Military or Terrorist Activity (continued)&amp;quot;&quot;/&gt;&lt;property id=&quot;20307&quot; value=&quot;329&quot;/&gt;&lt;/object&gt;&lt;/object&gt;&lt;object type=&quot;8&quot; unique_id=&quot;2606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5BDE202-E495-4041-913D-E2E352A08A48}&quot;/&gt;&lt;isInvalidForFieldText val=&quot;0&quot;/&gt;&lt;Image&gt;&lt;filename val=&quot;C:\Users\User\AppData\Local\Temp\CP1159260062Session\CPTrustFolder1159260078\PPTImport115928830953\data\asimages\{A5BDE202-E495-4041-913D-E2E352A08A48}_23.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DA7E23D-A656-4AF9-8AFF-44B049504982}&quot;/&gt;&lt;isInvalidForFieldText val=&quot;0&quot;/&gt;&lt;Image&gt;&lt;filename val=&quot;C:\Users\User\AppData\Local\Temp\CP1159260062Session\CPTrustFolder1159260078\PPTImport115928830953\data\asimages\{4DA7E23D-A656-4AF9-8AFF-44B049504982}_23.png&quot;/&gt;&lt;left val=&quot;35&quot;/&gt;&lt;top val=&quot;180&quot;/&gt;&lt;width val=&quot;395&quot;/&gt;&lt;height val=&quot;4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204C89-4188-4D17-8458-00E1AACCCA82}&quot;/&gt;&lt;isInvalidForFieldText val=&quot;0&quot;/&gt;&lt;Image&gt;&lt;filename val=&quot;C:\Users\User\AppData\Local\Temp\CP1159260062Session\CPTrustFolder1159260078\PPTImport115928830953\data\asimages\{61204C89-4188-4D17-8458-00E1AACCCA82}_23.png&quot;/&gt;&lt;left val=&quot;461&quot;/&gt;&lt;top val=&quot;213&quot;/&gt;&lt;width val=&quot;474&quot;/&gt;&lt;height val=&quot;213&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B3E048-653F-43F0-91EA-F967BF9999FA}&quot;/&gt;&lt;isInvalidForFieldText val=&quot;0&quot;/&gt;&lt;Image&gt;&lt;filename val=&quot;C:\Users\User\AppData\Local\Temp\CP1159260062Session\CPTrustFolder1159260078\PPTImport115928830953\data\asimages\{A1B3E048-653F-43F0-91EA-F967BF9999FA}_23.png&quot;/&gt;&lt;left val=&quot;128&quot;/&gt;&lt;top val=&quot;511&quot;/&gt;&lt;width val=&quot;730&quot;/&gt;&lt;height val=&quot;1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5291A2AC-81BD-4EB9-8235-974AD8EE4B6C}&quot;/&gt;&lt;isInvalidForFieldText val=&quot;0&quot;/&gt;&lt;Image&gt;&lt;filename val=&quot;C:\Users\User\AppData\Local\Temp\CP1159260062Session\CPTrustFolder1159260078\PPTImport115928830953\data\asimages\{5291A2AC-81BD-4EB9-8235-974AD8EE4B6C}_23.png&quot;/&gt;&lt;left val=&quot;595&quot;/&gt;&lt;top val=&quot;173&quot;/&gt;&lt;width val=&quot;164&quot;/&gt;&lt;height val=&quot;4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190DCD-876F-409A-9FB9-AD945D309D58}&quot;/&gt;&lt;isInvalidForFieldText val=&quot;0&quot;/&gt;&lt;Image&gt;&lt;filename val=&quot;C:\Users\User\AppData\Local\Temp\CP1159260062Session\CPTrustFolder1159260078\PPTImport115928830953\data\asimages\{33190DCD-876F-409A-9FB9-AD945D309D58}_23.png&quot;/&gt;&lt;left val=&quot;756&quot;/&gt;&lt;top val=&quot;414&quot;/&gt;&lt;width val=&quot;45&quot;/&gt;&lt;height val=&quot;12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B728DDBC-03A5-4A56-94D4-86719D5A3CBB}&quot;/&gt;&lt;isInvalidForFieldText val=&quot;0&quot;/&gt;&lt;Image&gt;&lt;filename val=&quot;C:\Users\User\AppData\Local\Temp\CP1159260062Session\CPTrustFolder1159260078\PPTImport115928830953\data\asimages\{B728DDBC-03A5-4A56-94D4-86719D5A3CBB}_23.png&quot;/&gt;&lt;left val=&quot;423&quot;/&gt;&lt;top val=&quot;465&quot;/&gt;&lt;width val=&quot;316&quot;/&gt;&lt;height val=&quot;4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5&quot;/&gt;&lt;lineCharCount val=&quot;45&quot;/&gt;&lt;/TableIndex&gt;&lt;/ShapeTextInfo&gt;"/>
  <p:tag name="HTML_SHAPEINFO" val="&lt;ThreeDShapeInfo&gt;&lt;uuid val=&quot;{D780CB6F-8D9F-4D67-875D-DB4A3344A41B}&quot;/&gt;&lt;isInvalidForFieldText val=&quot;0&quot;/&gt;&lt;Image&gt;&lt;filename val=&quot;C:\Users\User\AppData\Local\Temp\CP1159260062Session\CPTrustFolder1159260078\PPTImport115928830953\data\asimages\{D780CB6F-8D9F-4D67-875D-DB4A3344A41B}_24.png&quot;/&gt;&lt;left val=&quot;0&quot;/&gt;&lt;top val=&quot;78&quot;/&gt;&lt;width val=&quot;961&quot;/&gt;&lt;height val=&quot;120&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3746F59-9414-4812-A940-248D0AFB7843}&quot;/&gt;&lt;isInvalidForFieldText val=&quot;0&quot;/&gt;&lt;Image&gt;&lt;filename val=&quot;C:\Users\User\AppData\Local\Temp\CP1159260062Session\CPTrustFolder1159260078\PPTImport115928830953\data\asimages\{C3746F59-9414-4812-A940-248D0AFB7843}_24.png&quot;/&gt;&lt;left val=&quot;45&quot;/&gt;&lt;top val=&quot;190&quot;/&gt;&lt;width val=&quot;300&quot;/&gt;&lt;height val=&quot;40&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045790-AE9C-46FC-82F3-4E9BB5783085}&quot;/&gt;&lt;isInvalidForFieldText val=&quot;0&quot;/&gt;&lt;Image&gt;&lt;filename val=&quot;C:\Users\User\AppData\Local\Temp\CP1159260062Session\CPTrustFolder1159260078\PPTImport115928830953\data\asimages\{F7045790-AE9C-46FC-82F3-4E9BB5783085}_24.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0&quot;/&gt;&lt;lineCharCount val=&quot;41&quot;/&gt;&lt;lineCharCount val=&quot;21&quot;/&gt;&lt;lineCharCount val=&quot;45&quot;/&gt;&lt;lineCharCount val=&quot;12&quot;/&gt;&lt;lineCharCount val=&quot;36&quot;/&gt;&lt;lineCharCount val=&quot;49&quot;/&gt;&lt;lineCharCount val=&quot;32&quot;/&gt;&lt;lineCharCount val=&quot;34&quot;/&gt;&lt;lineCharCount val=&quot;40&quot;/&gt;&lt;lineCharCount val=&quot;12&quot;/&gt;&lt;lineCharCount val=&quot;25&quot;/&gt;&lt;lineCharCount val=&quot;45&quot;/&gt;&lt;lineCharCount val=&quot;36&quot;/&gt;&lt;lineCharCount val=&quot;44&quot;/&gt;&lt;lineCharCount val=&quot;10&quot;/&gt;&lt;lineCharCount val=&quot;46&quot;/&gt;&lt;lineCharCount val=&quot;14&quot;/&gt;&lt;/TableIndex&gt;&lt;/ShapeTextInfo&gt;"/>
  <p:tag name="HTML_SHAPEINFO" val="&lt;ThreeDShapeInfo&gt;&lt;uuid val=&quot;{6910BD0A-6965-44C3-8EA0-994B033D9946}&quot;/&gt;&lt;isInvalidForFieldText val=&quot;0&quot;/&gt;&lt;Image&gt;&lt;filename val=&quot;C:\Users\User\AppData\Local\Temp\CP1159260062Session\CPTrustFolder1159260078\PPTImport115928830953\data\asimages\{6910BD0A-6965-44C3-8EA0-994B033D9946}_24.png&quot;/&gt;&lt;left val=&quot;47&quot;/&gt;&lt;top val=&quot;217&quot;/&gt;&lt;width val=&quot;404&quot;/&gt;&lt;height val=&quot;45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4AEFDF-FAC9-40E8-B83B-251F35F7D83F}&quot;/&gt;&lt;isInvalidForFieldText val=&quot;0&quot;/&gt;&lt;Image&gt;&lt;filename val=&quot;C:\Users\User\AppData\Local\Temp\CP1159260062Session\CPTrustFolder1159260078\PPTImport115928830953\data\asimages\{854AEFDF-FAC9-40E8-B83B-251F35F7D83F}_24.png&quot;/&gt;&lt;left val=&quot;450&quot;/&gt;&lt;top val=&quot;223&quot;/&gt;&lt;width val=&quot;483&quot;/&gt;&lt;height val=&quot;15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10DB7A55-C127-4612-B9E7-3F360787E4C7}&quot;/&gt;&lt;isInvalidForFieldText val=&quot;0&quot;/&gt;&lt;Image&gt;&lt;filename val=&quot;C:\Users\User\AppData\Local\Temp\CP1159260062Session\CPTrustFolder1159260078\PPTImport115928830953\data\asimages\{10DB7A55-C127-4612-B9E7-3F360787E4C7}_24.png&quot;/&gt;&lt;left val=&quot;632&quot;/&gt;&lt;top val=&quot;181&quot;/&gt;&lt;width val=&quot;164&quot;/&gt;&lt;height val=&quot;4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0084C4-8ED4-4007-B8EC-C9186AD2778F}&quot;/&gt;&lt;isInvalidForFieldText val=&quot;0&quot;/&gt;&lt;Image&gt;&lt;filename val=&quot;C:\Users\User\AppData\Local\Temp\CP1159260062Session\CPTrustFolder1159260078\PPTImport115928830953\data\asimages\{240084C4-8ED4-4007-B8EC-C9186AD2778F}_24.png&quot;/&gt;&lt;left val=&quot;455&quot;/&gt;&lt;top val=&quot;435&quot;/&gt;&lt;width val=&quot;477&quot;/&gt;&lt;height val=&quot;22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CEC555E0-1EA9-4B12-928A-E38A35BCB946}&quot;/&gt;&lt;isInvalidForFieldText val=&quot;0&quot;/&gt;&lt;Image&gt;&lt;filename val=&quot;C:\Users\User\AppData\Local\Temp\CP1159260062Session\CPTrustFolder1159260078\PPTImport115928830953\data\asimages\{CEC555E0-1EA9-4B12-928A-E38A35BCB946}_24.png&quot;/&gt;&lt;left val=&quot;494&quot;/&gt;&lt;top val=&quot;384&quot;/&gt;&lt;width val=&quot;389&quot;/&gt;&lt;height val=&quot;4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E11764-D058-4630-8D54-8E22D6193B51}&quot;/&gt;&lt;isInvalidForFieldText val=&quot;0&quot;/&gt;&lt;Image&gt;&lt;filename val=&quot;C:\Users\User\AppData\Local\Temp\CP1159260062Session\CPTrustFolder1159260078\PPTImport115928830953\data\asimages\{16E11764-D058-4630-8D54-8E22D6193B51}_24.png&quot;/&gt;&lt;left val=&quot;674&quot;/&gt;&lt;top val=&quot;364&quot;/&gt;&lt;width val=&quot;45&quot;/&gt;&lt;height val=&quot;56&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8250E261-506F-4266-ACDA-C06E6BF423A4}&quot;/&gt;&lt;isInvalidForFieldText val=&quot;0&quot;/&gt;&lt;Image&gt;&lt;filename val=&quot;C:\Users\User\AppData\Local\Temp\CP1159260062Session\CPTrustFolder1159260078\PPTImport115928830953\data\asimages\{8250E261-506F-4266-ACDA-C06E6BF423A4}_25.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E7790EE-F3E2-47E9-AA66-3AE63E472A18}&quot;/&gt;&lt;isInvalidForFieldText val=&quot;0&quot;/&gt;&lt;Image&gt;&lt;filename val=&quot;C:\Users\User\AppData\Local\Temp\CP1159260062Session\CPTrustFolder1159260078\PPTImport115928830953\data\asimages\{CE7790EE-F3E2-47E9-AA66-3AE63E472A18}_25.png&quot;/&gt;&lt;left val=&quot;17&quot;/&gt;&lt;top val=&quot;156&quot;/&gt;&lt;width val=&quot;870&quot;/&gt;&lt;height val=&quot;5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08712B-0627-46D4-865F-54EDF63F45E2}&quot;/&gt;&lt;isInvalidForFieldText val=&quot;0&quot;/&gt;&lt;Image&gt;&lt;filename val=&quot;C:\Users\User\AppData\Local\Temp\CP1159260062Session\CPTrustFolder1159260078\PPTImport115928830953\data\asimages\{7708712B-0627-46D4-865F-54EDF63F45E2}_25.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45526B-4F79-4DB3-80D4-17E81418EA4F}&quot;/&gt;&lt;isInvalidForFieldText val=&quot;0&quot;/&gt;&lt;Image&gt;&lt;filename val=&quot;C:\Users\User\AppData\Local\Temp\CP1159260062Session\CPTrustFolder1159260078\PPTImport115928830953\data\asimages\{0845526B-4F79-4DB3-80D4-17E81418EA4F}_25.png&quot;/&gt;&lt;left val=&quot;418&quot;/&gt;&lt;top val=&quot;223&quot;/&gt;&lt;width val=&quot;528&quot;/&gt;&lt;height val=&quot;36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9&quot;/&gt;&lt;lineCharCount val=&quot;35&quot;/&gt;&lt;lineCharCount val=&quot;21&quot;/&gt;&lt;lineCharCount val=&quot;37&quot;/&gt;&lt;lineCharCount val=&quot;36&quot;/&gt;&lt;lineCharCount val=&quot;11&quot;/&gt;&lt;lineCharCount val=&quot;35&quot;/&gt;&lt;lineCharCount val=&quot;39&quot;/&gt;&lt;lineCharCount val=&quot;41&quot;/&gt;&lt;lineCharCount val=&quot;9&quot;/&gt;&lt;lineCharCount val=&quot;20&quot;/&gt;&lt;lineCharCount val=&quot;29&quot;/&gt;&lt;lineCharCount val=&quot;37&quot;/&gt;&lt;lineCharCount val=&quot;43&quot;/&gt;&lt;lineCharCount val=&quot;40&quot;/&gt;&lt;/TableIndex&gt;&lt;/ShapeTextInfo&gt;"/>
  <p:tag name="HTML_SHAPEINFO" val="&lt;ThreeDShapeInfo&gt;&lt;uuid val=&quot;{E78283E3-29BB-4346-A487-F9CBE123F99F}&quot;/&gt;&lt;isInvalidForFieldText val=&quot;0&quot;/&gt;&lt;Image&gt;&lt;filename val=&quot;C:\Users\User\AppData\Local\Temp\CP1159260062Session\CPTrustFolder1159260078\PPTImport115928830953\data\asimages\{E78283E3-29BB-4346-A487-F9CBE123F99F}_25.png&quot;/&gt;&lt;left val=&quot;20&quot;/&gt;&lt;top val=&quot;196&quot;/&gt;&lt;width val=&quot;436&quot;/&gt;&lt;height val=&quot;44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B3A8AFC6-4631-4347-A53E-36004635D2AF}&quot;/&gt;&lt;isInvalidForFieldText val=&quot;0&quot;/&gt;&lt;Image&gt;&lt;filename val=&quot;C:\Users\User\AppData\Local\Temp\CP1159260062Session\CPTrustFolder1159260078\PPTImport115928830953\data\asimages\{B3A8AFC6-4631-4347-A53E-36004635D2AF}_25.png&quot;/&gt;&lt;left val=&quot;597&quot;/&gt;&lt;top val=&quot;184&quot;/&gt;&lt;width val=&quot;165&quot;/&gt;&lt;height val=&quot;4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50&quot;/&gt;&lt;/TableIndex&gt;&lt;/ShapeTextInfo&gt;"/>
  <p:tag name="HTML_SHAPEINFO" val="&lt;ThreeDShapeInfo&gt;&lt;uuid val=&quot;{EBF6E67C-2153-49F4-AF41-56BC01C9B5D2}&quot;/&gt;&lt;isInvalidForFieldText val=&quot;0&quot;/&gt;&lt;Image&gt;&lt;filename val=&quot;C:\Users\User\AppData\Local\Temp\CP1159260062Session\CPTrustFolder1159260078\PPTImport115928830953\data\asimages\{EBF6E67C-2153-49F4-AF41-56BC01C9B5D2}_26.png&quot;/&gt;&lt;left val=&quot;-11&quot;/&gt;&lt;top val=&quot;78&quot;/&gt;&lt;width val=&quot;990&quot;/&gt;&lt;height val=&quot;12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8A3D7E-0829-4EAA-A0A9-61DA44895303}&quot;/&gt;&lt;isInvalidForFieldText val=&quot;0&quot;/&gt;&lt;Image&gt;&lt;filename val=&quot;C:\Users\User\AppData\Local\Temp\CP1159260062Session\CPTrustFolder1159260078\PPTImport115928830953\data\asimages\{A18A3D7E-0829-4EAA-A0A9-61DA44895303}_26.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44&quot;/&gt;&lt;lineCharCount val=&quot;31&quot;/&gt;&lt;/TableIndex&gt;&lt;/ShapeTextInfo&gt;"/>
  <p:tag name="HTML_SHAPEINFO" val="&lt;ThreeDShapeInfo&gt;&lt;uuid val=&quot;{6FDC01E7-4BE1-4D2A-9FDC-EB549CA2C32C}&quot;/&gt;&lt;isInvalidForFieldText val=&quot;0&quot;/&gt;&lt;Image&gt;&lt;filename val=&quot;C:\Users\User\AppData\Local\Temp\CP1159260062Session\CPTrustFolder1159260078\PPTImport115928830953\data\asimages\{6FDC01E7-4BE1-4D2A-9FDC-EB549CA2C32C}_26.png&quot;/&gt;&lt;left val=&quot;40&quot;/&gt;&lt;top val=&quot;214&quot;/&gt;&lt;width val=&quot;440&quot;/&gt;&lt;height val=&quot;9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B2EA0C-91FD-4449-990A-26910B9DACE1}&quot;/&gt;&lt;isInvalidForFieldText val=&quot;0&quot;/&gt;&lt;Image&gt;&lt;filename val=&quot;C:\Users\User\AppData\Local\Temp\CP1159260062Session\CPTrustFolder1159260078\PPTImport115928830953\data\asimages\{73B2EA0C-91FD-4449-990A-26910B9DACE1}_26.png&quot;/&gt;&lt;left val=&quot;498&quot;/&gt;&lt;top val=&quot;236&quot;/&gt;&lt;width val=&quot;420&quot;/&gt;&lt;height val=&quot;42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10&quot;/&gt;&lt;lineCharCount val=&quot;17&quot;/&gt;&lt;lineCharCount val=&quot;25&quot;/&gt;&lt;lineCharCount val=&quot;14&quot;/&gt;&lt;lineCharCount val=&quot;27&quot;/&gt;&lt;lineCharCount val=&quot;26&quot;/&gt;&lt;lineCharCount val=&quot;18&quot;/&gt;&lt;lineCharCount val=&quot;27&quot;/&gt;&lt;/TableIndex&gt;&lt;/ShapeTextInfo&gt;"/>
  <p:tag name="HTML_SHAPEINFO" val="&lt;ThreeDShapeInfo&gt;&lt;uuid val=&quot;{5370D5A2-2B76-421B-9C47-5800B7404272}&quot;/&gt;&lt;isInvalidForFieldText val=&quot;0&quot;/&gt;&lt;Image&gt;&lt;filename val=&quot;C:\Users\User\AppData\Local\Temp\CP1159260062Session\CPTrustFolder1159260078\PPTImport115928830953\data\asimages\{5370D5A2-2B76-421B-9C47-5800B7404272}_26.png&quot;/&gt;&lt;left val=&quot;38&quot;/&gt;&lt;top val=&quot;332&quot;/&gt;&lt;width val=&quot;384&quot;/&gt;&lt;height val=&quot;35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8F22A3B-F4E6-443A-AD18-48F56FC10104}&quot;/&gt;&lt;isInvalidForFieldText val=&quot;0&quot;/&gt;&lt;Image&gt;&lt;filename val=&quot;C:\Users\User\AppData\Local\Temp\CP1159260062Session\CPTrustFolder1159260078\PPTImport115928830953\data\asimages\{28F22A3B-F4E6-443A-AD18-48F56FC10104}_26.png&quot;/&gt;&lt;left val=&quot;37&quot;/&gt;&lt;top val=&quot;300&quot;/&gt;&lt;width val=&quot;506&quot;/&gt;&lt;height val=&quot;5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74B07844-DA45-478D-8AED-2AA9775E0CEA}&quot;/&gt;&lt;isInvalidForFieldText val=&quot;0&quot;/&gt;&lt;Image&gt;&lt;filename val=&quot;C:\Users\User\AppData\Local\Temp\CP1159260062Session\CPTrustFolder1159260078\PPTImport115928830953\data\asimages\{74B07844-DA45-478D-8AED-2AA9775E0CEA}_26.png&quot;/&gt;&lt;left val=&quot;495&quot;/&gt;&lt;top val=&quot;199&quot;/&gt;&lt;width val=&quot;420&quot;/&gt;&lt;height val=&quot;4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7983D70-AFC8-4E36-93EF-AC0D32DA16D5}&quot;/&gt;&lt;isInvalidForFieldText val=&quot;0&quot;/&gt;&lt;Image&gt;&lt;filename val=&quot;C:\Users\User\AppData\Local\Temp\CP1159260062Session\CPTrustFolder1159260078\PPTImport115928830953\data\asimages\{37983D70-AFC8-4E36-93EF-AC0D32DA16D5}_27.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9&quot;/&gt;&lt;lineCharCount val=&quot;96&quot;/&gt;&lt;lineCharCount val=&quot;48&quot;/&gt;&lt;/TableIndex&gt;&lt;TableIndex row=&quot;1&quot; col=&quot;2&quot;&gt;&lt;linesCount val=&quot;1&quot;/&gt;&lt;lineCharCount val=&quot;2&quot;/&gt;&lt;/TableIndex&gt;&lt;TableIndex row=&quot;2&quot; col=&quot;1&quot;&gt;&lt;linesCount val=&quot;2&quot;/&gt;&lt;lineCharCount val=&quot;93&quot;/&gt;&lt;lineCharCount val=&quot;87&quot;/&gt;&lt;/TableIndex&gt;&lt;TableIndex row=&quot;2&quot; col=&quot;2&quot;&gt;&lt;linesCount val=&quot;1&quot;/&gt;&lt;lineCharCount val=&quot;1&quot;/&gt;&lt;/TableIndex&gt;&lt;/ShapeTextInfo&gt;"/>
  <p:tag name="PRESENTER_SHAPEINFO" val="&lt;ThreeDShapeInfo&gt;&lt;uuid val=&quot;{090A909E-DB45-459D-995F-6EAF40F15F2F}&quot;/&gt;&lt;isInvalidForFieldText val=&quot;0&quot;/&gt;&lt;Image&gt;&lt;filename val=&quot;C:\Users\User\AppData\Local\Temp\CP1159260062Session\CPTrustFolder1159260078\PPTImport115928830953\data\asimages\{090A909E-DB45-459D-995F-6EAF40F15F2F}_27.png&quot;/&gt;&lt;left val=&quot;47&quot;/&gt;&lt;top val=&quot;171&quot;/&gt;&lt;width val=&quot;872&quot;/&gt;&lt;height val=&quot;16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6605C8-B38F-4540-81B4-8916F307DA63}&quot;/&gt;&lt;isInvalidForFieldText val=&quot;0&quot;/&gt;&lt;Image&gt;&lt;filename val=&quot;C:\Users\User\AppData\Local\Temp\CP1159260062Session\CPTrustFolder1159260078\PPTImport115928830953\data\asimages\{0F6605C8-B38F-4540-81B4-8916F307DA63}_27.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69C5B5-09D7-4CF1-B14E-D01497E15E8E}&quot;/&gt;&lt;isInvalidForFieldText val=&quot;0&quot;/&gt;&lt;Image&gt;&lt;filename val=&quot;C:\Users\User\AppData\Local\Temp\CP1159260062Session\CPTrustFolder1159260078\PPTImport115928830953\data\asimages\{8B69C5B5-09D7-4CF1-B14E-D01497E15E8E}_27.png&quot;/&gt;&lt;left val=&quot;192&quot;/&gt;&lt;top val=&quot;346&quot;/&gt;&lt;width val=&quot;586&quot;/&gt;&lt;height val=&quot;26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1A4781E8-E3A2-4A4C-A1D4-1BB76EF2EA9F}&quot;/&gt;&lt;isInvalidForFieldText val=&quot;0&quot;/&gt;&lt;Image&gt;&lt;filename val=&quot;C:\Users\User\AppData\Local\Temp\CP1159260062Session\CPTrustFolder1159260078\PPTImport115928830953\data\asimages\{1A4781E8-E3A2-4A4C-A1D4-1BB76EF2EA9F}_27.png&quot;/&gt;&lt;left val=&quot;294&quot;/&gt;&lt;top val=&quot;598&quot;/&gt;&lt;width val=&quot;389&quot;/&gt;&lt;height val=&quot;4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0DF37E4-253E-4727-9C2A-8DB8C43F07E7}&quot;/&gt;&lt;isInvalidForFieldText val=&quot;0&quot;/&gt;&lt;Image&gt;&lt;filename val=&quot;C:\Users\User\AppData\Local\Temp\CP1159260062Session\CPTrustFolder1159260078\PPTImport115928830953\data\asimages\{20DF37E4-253E-4727-9C2A-8DB8C43F07E7}_28.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TableIndex row=&quot;1&quot; col=&quot;2&quot;&gt;&lt;linesCount val=&quot;0&quot;/&gt;&lt;/TableIndex&gt;&lt;TableIndex row=&quot;2&quot; col=&quot;1&quot;&gt;&lt;linesCount val=&quot;3&quot;/&gt;&lt;lineCharCount val=&quot;97&quot;/&gt;&lt;lineCharCount val=&quot;102&quot;/&gt;&lt;lineCharCount val=&quot;48&quot;/&gt;&lt;/TableIndex&gt;&lt;TableIndex row=&quot;2&quot; col=&quot;2&quot;&gt;&lt;linesCount val=&quot;1&quot;/&gt;&lt;lineCharCount val=&quot;3&quot;/&gt;&lt;/TableIndex&gt;&lt;TableIndex row=&quot;3&quot; col=&quot;1&quot;&gt;&lt;linesCount val=&quot;2&quot;/&gt;&lt;lineCharCount val=&quot;96&quot;/&gt;&lt;lineCharCount val=&quot;54&quot;/&gt;&lt;/TableIndex&gt;&lt;TableIndex row=&quot;3&quot; col=&quot;2&quot;&gt;&lt;linesCount val=&quot;1&quot;/&gt;&lt;lineCharCount val=&quot;2&quot;/&gt;&lt;/TableIndex&gt;&lt;TableIndex row=&quot;4&quot; col=&quot;1&quot;&gt;&lt;linesCount val=&quot;2&quot;/&gt;&lt;lineCharCount val=&quot;96&quot;/&gt;&lt;lineCharCount val=&quot;74&quot;/&gt;&lt;/TableIndex&gt;&lt;TableIndex row=&quot;4&quot; col=&quot;2&quot;&gt;&lt;linesCount val=&quot;1&quot;/&gt;&lt;lineCharCount val=&quot;2&quot;/&gt;&lt;/TableIndex&gt;&lt;TableIndex row=&quot;5&quot; col=&quot;1&quot;&gt;&lt;linesCount val=&quot;3&quot;/&gt;&lt;lineCharCount val=&quot;92&quot;/&gt;&lt;lineCharCount val=&quot;95&quot;/&gt;&lt;lineCharCount val=&quot;80&quot;/&gt;&lt;/TableIndex&gt;&lt;TableIndex row=&quot;5&quot; col=&quot;2&quot;&gt;&lt;linesCount val=&quot;1&quot;/&gt;&lt;lineCharCount val=&quot;2&quot;/&gt;&lt;/TableIndex&gt;&lt;TableIndex row=&quot;6&quot; col=&quot;1&quot;&gt;&lt;linesCount val=&quot;3&quot;/&gt;&lt;lineCharCount val=&quot;92&quot;/&gt;&lt;lineCharCount val=&quot;95&quot;/&gt;&lt;lineCharCount val=&quot;45&quot;/&gt;&lt;/TableIndex&gt;&lt;TableIndex row=&quot;6&quot; col=&quot;2&quot;&gt;&lt;linesCount val=&quot;1&quot;/&gt;&lt;lineCharCount val=&quot;1&quot;/&gt;&lt;/TableIndex&gt;&lt;/ShapeTextInfo&gt;"/>
  <p:tag name="PRESENTER_SHAPEINFO" val="&lt;ThreeDShapeInfo&gt;&lt;uuid val=&quot;{0C9799FB-79CD-4B3A-B6F0-C41A755F59C2}&quot;/&gt;&lt;isInvalidForFieldText val=&quot;0&quot;/&gt;&lt;Image&gt;&lt;filename val=&quot;C:\Users\User\AppData\Local\Temp\CP1159260062Session\CPTrustFolder1159260078\PPTImport115928830953\data\asimages\{0C9799FB-79CD-4B3A-B6F0-C41A755F59C2}_28.png&quot;/&gt;&lt;left val=&quot;48&quot;/&gt;&lt;top val=&quot;195&quot;/&gt;&lt;width val=&quot;865&quot;/&gt;&lt;height val=&quot;46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B10AC8-7D7E-49AB-B010-9AC5563F2377}&quot;/&gt;&lt;isInvalidForFieldText val=&quot;0&quot;/&gt;&lt;Image&gt;&lt;filename val=&quot;C:\Users\User\AppData\Local\Temp\CP1159260062Session\CPTrustFolder1159260078\PPTImport115928830953\data\asimages\{0BB10AC8-7D7E-49AB-B010-9AC5563F2377}_28.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5&quot;/&gt;&lt;/TableIndex&gt;&lt;/ShapeTextInfo&gt;"/>
  <p:tag name="HTML_SHAPEINFO" val="&lt;ThreeDShapeInfo&gt;&lt;uuid val=&quot;{22C9E77A-2BED-4EA1-A16E-7C7A8F36833F}&quot;/&gt;&lt;isInvalidForFieldText val=&quot;0&quot;/&gt;&lt;Image&gt;&lt;filename val=&quot;C:\Users\User\AppData\Local\Temp\CP1159260062Session\CPTrustFolder1159260078\PPTImport115928830953\data\asimages\{22C9E77A-2BED-4EA1-A16E-7C7A8F36833F}_29.png&quot;/&gt;&lt;left val=&quot;0&quot;/&gt;&lt;top val=&quot;76&quot;/&gt;&lt;width val=&quot;961&quot;/&gt;&lt;height val=&quot;12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5&quot;/&gt;&lt;lineCharCount val=&quot;67&quot;/&gt;&lt;lineCharCount val=&quot;72&quot;/&gt;&lt;lineCharCount val=&quot;1&quot;/&gt;&lt;lineCharCount val=&quot;67&quot;/&gt;&lt;lineCharCount val=&quot;64&quot;/&gt;&lt;/TableIndex&gt;&lt;/ShapeTextInfo&gt;"/>
  <p:tag name="HTML_SHAPEINFO" val="&lt;ThreeDShapeInfo&gt;&lt;uuid val=&quot;{F76952EA-E671-49B7-9AFF-17543AD88C67}&quot;/&gt;&lt;isInvalidForFieldText val=&quot;0&quot;/&gt;&lt;Image&gt;&lt;filename val=&quot;C:\Users\User\AppData\Local\Temp\CP1159260062Session\CPTrustFolder1159260078\PPTImport115928830953\data\asimages\{F76952EA-E671-49B7-9AFF-17543AD88C67}_29.png&quot;/&gt;&lt;left val=&quot;42&quot;/&gt;&lt;top val=&quot;212&quot;/&gt;&lt;width val=&quot;890&quot;/&gt;&lt;height val=&quot;41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665513-26A1-47A5-9FEA-1AE09A3435DF}&quot;/&gt;&lt;isInvalidForFieldText val=&quot;0&quot;/&gt;&lt;Image&gt;&lt;filename val=&quot;C:\Users\User\AppData\Local\Temp\CP1159260062Session\CPTrustFolder1159260078\PPTImport115928830953\data\asimages\{18665513-26A1-47A5-9FEA-1AE09A3435DF}_29.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DUMMYTAG" val="&lt;DummyForForceWrite&gt;&lt;/DummyForForceWrite&gt;"/>
  <p:tag name="HTML_SHAPEINFO" val="&lt;ThreeDShapeInfo&gt;&lt;uuid val=&quot;{F96C6EAC-16E2-4915-85D3-2A48AFB8C1CD}&quot;/&gt;&lt;isInvalidForFieldText val=&quot;0&quot;/&gt;&lt;Image&gt;&lt;filename val=&quot;C:\Users\User\AppData\Local\Temp\CP1159260062Session\CPTrustFolder1159260078\PPTImport115928830953\data\asimages\{F96C6EAC-16E2-4915-85D3-2A48AFB8C1CD}_1.png&quot;/&gt;&lt;left val=&quot;71&quot;/&gt;&lt;top val=&quot;288&quot;/&gt;&lt;width val=&quot;817&quot;/&gt;&lt;height val=&quot;13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B43D5175-0D07-46B5-841B-E395743C32E3}&quot;/&gt;&lt;isInvalidForFieldText val=&quot;0&quot;/&gt;&lt;Image&gt;&lt;filename val=&quot;C:\Users\User\AppData\Local\Temp\CP1159260062Session\CPTrustFolder1159260078\PPTImport115928830953\data\asimages\{B43D5175-0D07-46B5-841B-E395743C32E3}_30.png&quot;/&gt;&lt;left val=&quot;0&quot;/&gt;&lt;top val=&quot;76&quot;/&gt;&lt;width val=&quot;961&quot;/&gt;&lt;height val=&quot;12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72&quot;/&gt;&lt;lineCharCount val=&quot;41&quot;/&gt;&lt;lineCharCount val=&quot;1&quot;/&gt;&lt;lineCharCount val=&quot;67&quot;/&gt;&lt;lineCharCount val=&quot;61&quot;/&gt;&lt;/TableIndex&gt;&lt;/ShapeTextInfo&gt;"/>
  <p:tag name="HTML_SHAPEINFO" val="&lt;ThreeDShapeInfo&gt;&lt;uuid val=&quot;{C4B73919-FCB3-4E53-BC99-8486875643F9}&quot;/&gt;&lt;isInvalidForFieldText val=&quot;0&quot;/&gt;&lt;Image&gt;&lt;filename val=&quot;C:\Users\User\AppData\Local\Temp\CP1159260062Session\CPTrustFolder1159260078\PPTImport115928830953\data\asimages\{C4B73919-FCB3-4E53-BC99-8486875643F9}_30.png&quot;/&gt;&lt;left val=&quot;42&quot;/&gt;&lt;top val=&quot;212&quot;/&gt;&lt;width val=&quot;870&quot;/&gt;&lt;height val=&quot;41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22BC32-8EE9-4ABD-83A7-005A332898AB}&quot;/&gt;&lt;isInvalidForFieldText val=&quot;0&quot;/&gt;&lt;Image&gt;&lt;filename val=&quot;C:\Users\User\AppData\Local\Temp\CP1159260062Session\CPTrustFolder1159260078\PPTImport115928830953\data\asimages\{1122BC32-8EE9-4ABD-83A7-005A332898AB}_30.png&quot;/&gt;&lt;left val=&quot;727&quot;/&gt;&lt;top val=&quot;687&quot;/&gt;&lt;width val=&quot;226&quot;/&gt;&lt;height val=&quot;4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9A3FC00-60E7-4682-8B12-047DCD8DEBF4}&quot;/&gt;&lt;isInvalidForFieldText val=&quot;0&quot;/&gt;&lt;Image&gt;&lt;filename val=&quot;C:\Users\User\AppData\Local\Temp\CP1159260062Session\CPTrustFolder1159260078\PPTImport115928830953\data\asimages\{F9A3FC00-60E7-4682-8B12-047DCD8DEBF4}_31.png&quot;/&gt;&lt;left val=&quot;0&quot;/&gt;&lt;top val=&quot;76&quot;/&gt;&lt;width val=&quot;961&quot;/&gt;&lt;height val=&quot;12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9C7154-906A-45B0-A090-03C68F9122F8}&quot;/&gt;&lt;isInvalidForFieldText val=&quot;0&quot;/&gt;&lt;Image&gt;&lt;filename val=&quot;C:\Users\User\AppData\Local\Temp\CP1159260062Session\CPTrustFolder1159260078\PPTImport115928830953\data\asimages\{149C7154-906A-45B0-A090-03C68F9122F8}_31.png&quot;/&gt;&lt;left val=&quot;727&quot;/&gt;&lt;top val=&quot;687&quot;/&gt;&lt;width val=&quot;226&quot;/&gt;&lt;height val=&quot;4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21&quot;/&gt;&lt;lineCharCount val=&quot;53&quot;/&gt;&lt;lineCharCount val=&quot;59&quot;/&gt;&lt;lineCharCount val=&quot;10&quot;/&gt;&lt;lineCharCount val=&quot;26&quot;/&gt;&lt;lineCharCount val=&quot;15&quot;/&gt;&lt;lineCharCount val=&quot;31&quot;/&gt;&lt;lineCharCount val=&quot;48&quot;/&gt;&lt;/TableIndex&gt;&lt;/ShapeTextInfo&gt;"/>
  <p:tag name="HTML_SHAPEINFO" val="&lt;ThreeDShapeInfo&gt;&lt;uuid val=&quot;{0C59F3B3-EF3D-47FA-9909-225169102CAB}&quot;/&gt;&lt;isInvalidForFieldText val=&quot;0&quot;/&gt;&lt;Image&gt;&lt;filename val=&quot;C:\Users\User\AppData\Local\Temp\CP1159260062Session\CPTrustFolder1159260078\PPTImport115928830953\data\asimages\{0C59F3B3-EF3D-47FA-9909-225169102CAB}_31.png&quot;/&gt;&lt;left val=&quot;56&quot;/&gt;&lt;top val=&quot;304&quot;/&gt;&lt;width val=&quot;856&quot;/&gt;&lt;height val=&quot;36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34&quot;/&gt;&lt;/TableIndex&gt;&lt;/ShapeTextInfo&gt;"/>
  <p:tag name="HTML_SHAPEINFO" val="&lt;ThreeDShapeInfo&gt;&lt;uuid val=&quot;{E812F448-1E5E-44DC-A034-E978418FDCCF}&quot;/&gt;&lt;isInvalidForFieldText val=&quot;0&quot;/&gt;&lt;Image&gt;&lt;filename val=&quot;C:\Users\User\AppData\Local\Temp\CP1159260062Session\CPTrustFolder1159260078\PPTImport115928830953\data\asimages\{E812F448-1E5E-44DC-A034-E978418FDCCF}_31.png&quot;/&gt;&lt;left val=&quot;55&quot;/&gt;&lt;top val=&quot;202&quot;/&gt;&lt;width val=&quot;815&quot;/&gt;&lt;height val=&quot;8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41D0CD4-7310-4824-BC2E-3B675434ED23}&quot;/&gt;&lt;isInvalidForFieldText val=&quot;0&quot;/&gt;&lt;Image&gt;&lt;filename val=&quot;C:\Users\User\AppData\Local\Temp\CP1159260062Session\CPTrustFolder1159260078\PPTImport115928830953\data\asimages\{041D0CD4-7310-4824-BC2E-3B675434ED23}_32.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12&quot;/&gt;&lt;/TableIndex&gt;&lt;/ShapeTextInfo&gt;"/>
  <p:tag name="PRESENTER_SHAPEINFO" val="&lt;ThreeDShapeInfo&gt;&lt;uuid val=&quot;{F8C4BFF6-0700-4C7A-8DF1-73994E2CF9EF}&quot;/&gt;&lt;isInvalidForFieldText val=&quot;0&quot;/&gt;&lt;Image&gt;&lt;filename val=&quot;C:\Users\User\AppData\Local\Temp\CP1159260062Session\CPTrustFolder1159260078\PPTImport115928830953\data\asimages\{F8C4BFF6-0700-4C7A-8DF1-73994E2CF9EF}_32.png&quot;/&gt;&lt;left val=&quot;40&quot;/&gt;&lt;top val=&quot;212&quot;/&gt;&lt;width val=&quot;871&quot;/&gt;&lt;height val=&quot;41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F47EF6-6988-4125-8EFA-46CC5883213A}&quot;/&gt;&lt;isInvalidForFieldText val=&quot;0&quot;/&gt;&lt;Image&gt;&lt;filename val=&quot;C:\Users\User\AppData\Local\Temp\CP1159260062Session\CPTrustFolder1159260078\PPTImport115928830953\data\asimages\{F9F47EF6-6988-4125-8EFA-46CC5883213A}_32.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3077B88-9316-4C54-83AB-AF6DA4E096F9}&quot;/&gt;&lt;isInvalidForFieldText val=&quot;0&quot;/&gt;&lt;Image&gt;&lt;filename val=&quot;C:\Users\User\AppData\Local\Temp\CP1159260062Session\CPTrustFolder1159260078\PPTImport115928830953\data\asimages\{93077B88-9316-4C54-83AB-AF6DA4E096F9}_1.png&quot;/&gt;&lt;left val=&quot;71&quot;/&gt;&lt;top val=&quot;491&quot;/&gt;&lt;width val=&quot;249&quot;/&gt;&lt;height val=&quot;93&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47&quot;/&gt;&lt;lineCharCount val=&quot;17&quot;/&gt;&lt;lineCharCount val=&quot;92&quot;/&gt;&lt;lineCharCount val=&quot;13&quot;/&gt;&lt;lineCharCount val=&quot;41&quot;/&gt;&lt;/TableIndex&gt;&lt;/ShapeTextInfo&gt;"/>
  <p:tag name="HTML_SHAPEINFO" val="&lt;ThreeDShapeInfo&gt;&lt;uuid val=&quot;{CE0F1D44-0969-45C2-A4AA-8B5D607A826A}&quot;/&gt;&lt;isInvalidForFieldText val=&quot;0&quot;/&gt;&lt;Image&gt;&lt;filename val=&quot;C:\Users\User\AppData\Local\Temp\CP1159260062Session\CPTrustFolder1159260078\PPTImport115928830953\data\asimages\{CE0F1D44-0969-45C2-A4AA-8B5D607A826A}_32.png&quot;/&gt;&lt;left val=&quot;0&quot;/&gt;&lt;top val=&quot;307&quot;/&gt;&lt;width val=&quot;968&quot;/&gt;&lt;height val=&quot;21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13E7CD2-39ED-466A-ADE0-2B0E715469C6}&quot;/&gt;&lt;isInvalidForFieldText val=&quot;0&quot;/&gt;&lt;Image&gt;&lt;filename val=&quot;C:\Users\User\AppData\Local\Temp\CP1159260062Session\CPTrustFolder1159260078\PPTImport115928830953\data\asimages\{413E7CD2-39ED-466A-ADE0-2B0E715469C6}_33.png&quot;/&gt;&lt;left val=&quot;0&quot;/&gt;&lt;top val=&quot;76&quot;/&gt;&lt;width val=&quot;961&quot;/&gt;&lt;height val=&quot;12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69&quot;/&gt;&lt;lineCharCount val=&quot;52&quot;/&gt;&lt;lineCharCount val=&quot;1&quot;/&gt;&lt;lineCharCount val=&quot;65&quot;/&gt;&lt;lineCharCount val=&quot;37&quot;/&gt;&lt;lineCharCount val=&quot;1&quot;/&gt;&lt;lineCharCount val=&quot;70&quot;/&gt;&lt;/TableIndex&gt;&lt;/ShapeTextInfo&gt;"/>
  <p:tag name="HTML_SHAPEINFO" val="&lt;ThreeDShapeInfo&gt;&lt;uuid val=&quot;{6EFB503C-76F0-4AF0-BD08-B0840B7570E4}&quot;/&gt;&lt;isInvalidForFieldText val=&quot;0&quot;/&gt;&lt;Image&gt;&lt;filename val=&quot;C:\Users\User\AppData\Local\Temp\CP1159260062Session\CPTrustFolder1159260078\PPTImport115928830953\data\asimages\{6EFB503C-76F0-4AF0-BD08-B0840B7570E4}_33.png&quot;/&gt;&lt;left val=&quot;42&quot;/&gt;&lt;top val=&quot;212&quot;/&gt;&lt;width val=&quot;903&quot;/&gt;&lt;height val=&quot;41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035908F-D077-45A3-B4C7-D42846000222}&quot;/&gt;&lt;isInvalidForFieldText val=&quot;0&quot;/&gt;&lt;Image&gt;&lt;filename val=&quot;C:\Users\User\AppData\Local\Temp\CP1159260062Session\CPTrustFolder1159260078\PPTImport115928830953\data\asimages\{D035908F-D077-45A3-B4C7-D42846000222}_33.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24B755EC-F484-4125-8BBE-CCBD1CB0FDB4}&quot;/&gt;&lt;isInvalidForFieldText val=&quot;0&quot;/&gt;&lt;Image&gt;&lt;filename val=&quot;C:\Users\User\AppData\Local\Temp\CP1159260062Session\CPTrustFolder1159260078\PPTImport115928830953\data\asimages\{24B755EC-F484-4125-8BBE-CCBD1CB0FDB4}_34.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46&quot;/&gt;&lt;lineCharCount val=&quot;1&quot;/&gt;&lt;lineCharCount val=&quot;37&quot;/&gt;&lt;lineCharCount val=&quot;85&quot;/&gt;&lt;lineCharCount val=&quot;17&quot;/&gt;&lt;lineCharCount val=&quot;85&quot;/&gt;&lt;lineCharCount val=&quot;1&quot;/&gt;&lt;lineCharCount val=&quot;1&quot;/&gt;&lt;lineCharCount val=&quot;27&quot;/&gt;&lt;/TableIndex&gt;&lt;/ShapeTextInfo&gt;"/>
  <p:tag name="HTML_SHAPEINFO" val="&lt;ThreeDShapeInfo&gt;&lt;uuid val=&quot;{675B5118-E41E-41B1-879B-1E76C71FF6FA}&quot;/&gt;&lt;isInvalidForFieldText val=&quot;0&quot;/&gt;&lt;Image&gt;&lt;filename val=&quot;C:\Users\User\AppData\Local\Temp\CP1159260062Session\CPTrustFolder1159260078\PPTImport115928830953\data\asimages\{675B5118-E41E-41B1-879B-1E76C71FF6FA}_34.png&quot;/&gt;&lt;left val=&quot;27&quot;/&gt;&lt;top val=&quot;210&quot;/&gt;&lt;width val=&quot;900&quot;/&gt;&lt;height val=&quot;41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AEF8D31-F81F-4B0C-A388-9A9E4C886F89}&quot;/&gt;&lt;isInvalidForFieldText val=&quot;0&quot;/&gt;&lt;Image&gt;&lt;filename val=&quot;C:\Users\User\AppData\Local\Temp\CP1159260062Session\CPTrustFolder1159260078\PPTImport115928830953\data\asimages\{FAEF8D31-F81F-4B0C-A388-9A9E4C886F89}_34.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655DEA2-F551-4067-8E8A-137E5C456DF0}&quot;/&gt;&lt;isInvalidForFieldText val=&quot;0&quot;/&gt;&lt;Image&gt;&lt;filename val=&quot;C:\Users\User\AppData\Local\Temp\CP1159260062Session\CPTrustFolder1159260078\PPTImport115928830953\data\asimages\{7655DEA2-F551-4067-8E8A-137E5C456DF0}_35.png&quot;/&gt;&lt;left val=&quot;0&quot;/&gt;&lt;top val=&quot;76&quot;/&gt;&lt;width val=&quot;961&quot;/&gt;&lt;height val=&quot;12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70&quot;/&gt;&lt;lineCharCount val=&quot;1&quot;/&gt;&lt;/TableIndex&gt;&lt;/ShapeTextInfo&gt;"/>
  <p:tag name="HTML_SHAPEINFO" val="&lt;ThreeDShapeInfo&gt;&lt;uuid val=&quot;{44337B40-E64B-44F9-B1B7-F1851E249363}&quot;/&gt;&lt;isInvalidForFieldText val=&quot;0&quot;/&gt;&lt;Image&gt;&lt;filename val=&quot;C:\Users\User\AppData\Local\Temp\CP1159260062Session\CPTrustFolder1159260078\PPTImport115928830953\data\asimages\{44337B40-E64B-44F9-B1B7-F1851E249363}_35.png&quot;/&gt;&lt;left val=&quot;12&quot;/&gt;&lt;top val=&quot;160&quot;/&gt;&lt;width val=&quot;929&quot;/&gt;&lt;height val=&quot;41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0FF2FB-EDD1-49EF-8E4C-89F169A598A9}&quot;/&gt;&lt;isInvalidForFieldText val=&quot;0&quot;/&gt;&lt;Image&gt;&lt;filename val=&quot;C:\Users\User\AppData\Local\Temp\CP1159260062Session\CPTrustFolder1159260078\PPTImport115928830953\data\asimages\{6F0FF2FB-EDD1-49EF-8E4C-89F169A598A9}_35.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E545F9DE-058F-4581-9F2B-2B785E080D3C}&quot;/&gt;&lt;isInvalidForFieldText val=&quot;0&quot;/&gt;&lt;Image&gt;&lt;filename val=&quot;C:\Users\User\AppData\Local\Temp\CP1159260062Session\CPTrustFolder1159260078\PPTImport115928830953\data\asimages\{E545F9DE-058F-4581-9F2B-2B785E080D3C}_1.png&quot;/&gt;&lt;left val=&quot;639&quot;/&gt;&lt;top val=&quot;491&quot;/&gt;&lt;width val=&quot;249&quot;/&gt;&lt;height val=&quot;92&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8&quot;/&gt;&lt;/TableIndex&gt;&lt;TableIndex row=&quot;2&quot; col=&quot;1&quot;&gt;&lt;linesCount val=&quot;7&quot;/&gt;&lt;lineCharCount val=&quot;1&quot;/&gt;&lt;lineCharCount val=&quot;39&quot;/&gt;&lt;lineCharCount val=&quot;12&quot;/&gt;&lt;lineCharCount val=&quot;35&quot;/&gt;&lt;lineCharCount val=&quot;36&quot;/&gt;&lt;lineCharCount val=&quot;32&quot;/&gt;&lt;lineCharCount val=&quot;8&quot;/&gt;&lt;/TableIndex&gt;&lt;TableIndex row=&quot;2&quot; col=&quot;2&quot;&gt;&lt;linesCount val=&quot;5&quot;/&gt;&lt;lineCharCount val=&quot;1&quot;/&gt;&lt;lineCharCount val=&quot;47&quot;/&gt;&lt;lineCharCount val=&quot;40&quot;/&gt;&lt;lineCharCount val=&quot;29&quot;/&gt;&lt;lineCharCount val=&quot;14&quot;/&gt;&lt;/TableIndex&gt;&lt;TableIndex row=&quot;3&quot; col=&quot;1&quot;&gt;&lt;linesCount val=&quot;7&quot;/&gt;&lt;lineCharCount val=&quot;1&quot;/&gt;&lt;lineCharCount val=&quot;39&quot;/&gt;&lt;lineCharCount val=&quot;12&quot;/&gt;&lt;lineCharCount val=&quot;38&quot;/&gt;&lt;lineCharCount val=&quot;39&quot;/&gt;&lt;lineCharCount val=&quot;32&quot;/&gt;&lt;lineCharCount val=&quot;8&quot;/&gt;&lt;/TableIndex&gt;&lt;TableIndex row=&quot;3&quot; col=&quot;2&quot;&gt;&lt;linesCount val=&quot;7&quot;/&gt;&lt;lineCharCount val=&quot;1&quot;/&gt;&lt;lineCharCount val=&quot;42&quot;/&gt;&lt;lineCharCount val=&quot;38&quot;/&gt;&lt;lineCharCount val=&quot;33&quot;/&gt;&lt;lineCharCount val=&quot;41&quot;/&gt;&lt;lineCharCount val=&quot;48&quot;/&gt;&lt;lineCharCount val=&quot;27&quot;/&gt;&lt;/TableIndex&gt;&lt;/ShapeTextInfo&gt;"/>
  <p:tag name="PRESENTER_SHAPEINFO" val="&lt;ThreeDShapeInfo&gt;&lt;uuid val=&quot;{F835EA88-4C93-4A58-89FE-D97C25DC27B6}&quot;/&gt;&lt;isInvalidForFieldText val=&quot;0&quot;/&gt;&lt;Image&gt;&lt;filename val=&quot;C:\Users\User\AppData\Local\Temp\CP1159260062Session\CPTrustFolder1159260078\PPTImport115928830953\data\asimages\{F835EA88-4C93-4A58-89FE-D97C25DC27B6}_35.png&quot;/&gt;&lt;left val=&quot;117&quot;/&gt;&lt;top val=&quot;254&quot;/&gt;&lt;width val=&quot;727&quot;/&gt;&lt;height val=&quot;39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9BD6792C-A8B9-4AF1-ACAB-91886D73B9B2}&quot;/&gt;&lt;isInvalidForFieldText val=&quot;0&quot;/&gt;&lt;Image&gt;&lt;filename val=&quot;C:\Users\User\AppData\Local\Temp\CP1159260062Session\CPTrustFolder1159260078\PPTImport115928830953\data\asimages\{9BD6792C-A8B9-4AF1-ACAB-91886D73B9B2}_36.png&quot;/&gt;&lt;left val=&quot;0&quot;/&gt;&lt;top val=&quot;76&quot;/&gt;&lt;width val=&quot;961&quot;/&gt;&lt;height val=&quot;122&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8&quot;/&gt;&lt;lineCharCount val=&quot;66&quot;/&gt;&lt;lineCharCount val=&quot;1&quot;/&gt;&lt;lineCharCount val=&quot;67&quot;/&gt;&lt;lineCharCount val=&quot;63&quot;/&gt;&lt;lineCharCount val=&quot;62&quot;/&gt;&lt;lineCharCount val=&quot;1&quot;/&gt;&lt;lineCharCount val=&quot;45&quot;/&gt;&lt;/TableIndex&gt;&lt;/ShapeTextInfo&gt;"/>
  <p:tag name="HTML_SHAPEINFO" val="&lt;ThreeDShapeInfo&gt;&lt;uuid val=&quot;{57EEED10-7231-45F8-AF7C-C421A877BBF6}&quot;/&gt;&lt;isInvalidForFieldText val=&quot;0&quot;/&gt;&lt;Image&gt;&lt;filename val=&quot;C:\Users\User\AppData\Local\Temp\CP1159260062Session\CPTrustFolder1159260078\PPTImport115928830953\data\asimages\{57EEED10-7231-45F8-AF7C-C421A877BBF6}_36.png&quot;/&gt;&lt;left val=&quot;42&quot;/&gt;&lt;top val=&quot;212&quot;/&gt;&lt;width val=&quot;878&quot;/&gt;&lt;height val=&quot;41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DD7046-732A-4A91-B212-6D9EFB56D60F}&quot;/&gt;&lt;isInvalidForFieldText val=&quot;0&quot;/&gt;&lt;Image&gt;&lt;filename val=&quot;C:\Users\User\AppData\Local\Temp\CP1159260062Session\CPTrustFolder1159260078\PPTImport115928830953\data\asimages\{FBDD7046-732A-4A91-B212-6D9EFB56D60F}_36.png&quot;/&gt;&lt;left val=&quot;727&quot;/&gt;&lt;top val=&quot;687&quot;/&gt;&lt;width val=&quot;226&quot;/&gt;&lt;height val=&quot;4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B0D72EC-D703-4FA5-A2B9-AF2112431548}&quot;/&gt;&lt;isInvalidForFieldText val=&quot;0&quot;/&gt;&lt;Image&gt;&lt;filename val=&quot;C:\Users\User\AppData\Local\Temp\CP1159260062Session\CPTrustFolder1159260078\PPTImport115928830953\data\asimages\{EB0D72EC-D703-4FA5-A2B9-AF2112431548}_37.png&quot;/&gt;&lt;left val=&quot;0&quot;/&gt;&lt;top val=&quot;278&quot;/&gt;&lt;width val=&quot;961&quot;/&gt;&lt;height val=&quot;20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B613BAA-D3BE-46F0-BD79-7B9BA5B3F404}&quot;/&gt;&lt;isInvalidForFieldText val=&quot;0&quot;/&gt;&lt;Image&gt;&lt;filename val=&quot;C:\Users\User\AppData\Local\Temp\CP1159260062Session\CPTrustFolder1159260078\PPTImport115928830953\data\asimages\{CB613BAA-D3BE-46F0-BD79-7B9BA5B3F404}_37.png&quot;/&gt;&lt;left val=&quot;727&quot;/&gt;&lt;top val=&quot;687&quot;/&gt;&lt;width val=&quot;226&quot;/&gt;&lt;height val=&quot;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6C44E0B-7A6F-4A78-B83C-9F0C01673CA8}&quot;/&gt;&lt;isInvalidForFieldText val=&quot;0&quot;/&gt;&lt;Image&gt;&lt;filename val=&quot;C:\Users\User\AppData\Local\Temp\CP1159260062Session\CPTrustFolder1159260078\PPTImport115928830953\data\asimages\{46C44E0B-7A6F-4A78-B83C-9F0C01673CA8}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55&quot;/&gt;&lt;/TableIndex&gt;&lt;/ShapeTextInfo&gt;"/>
  <p:tag name="HTML_SHAPEINFO" val="&lt;ThreeDShapeInfo&gt;&lt;uuid val=&quot;{393A72FE-761A-4A8B-A6AE-3CB3E35385ED}&quot;/&gt;&lt;isInvalidForFieldText val=&quot;0&quot;/&gt;&lt;Image&gt;&lt;filename val=&quot;C:\Users\User\AppData\Local\Temp\CP1159260062Session\CPTrustFolder1159260078\PPTImport115928830953\data\asimages\{393A72FE-761A-4A8B-A6AE-3CB3E35385ED}_2.png&quot;/&gt;&lt;left val=&quot;40&quot;/&gt;&lt;top val=&quot;212&quot;/&gt;&lt;width val=&quot;871&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C49BE4-03F9-478B-A30F-0D4B975EBB13}&quot;/&gt;&lt;isInvalidForFieldText val=&quot;0&quot;/&gt;&lt;Image&gt;&lt;filename val=&quot;C:\Users\User\AppData\Local\Temp\CP1159260062Session\CPTrustFolder1159260078\PPTImport115928830953\data\asimages\{98C49BE4-03F9-478B-A30F-0D4B975EBB13}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23&quot;/&gt;&lt;lineCharCount val=&quot;35&quot;/&gt;&lt;/TableIndex&gt;&lt;/ShapeTextInfo&gt;"/>
  <p:tag name="HTML_SHAPEINFO" val="&lt;ThreeDShapeInfo&gt;&lt;uuid val=&quot;{AB45F544-C875-416F-BEDA-BB7FA3ABC20D}&quot;/&gt;&lt;isInvalidForFieldText val=&quot;0&quot;/&gt;&lt;Image&gt;&lt;filename val=&quot;C:\Users\User\AppData\Local\Temp\CP1159260062Session\CPTrustFolder1159260078\PPTImport115928830953\data\asimages\{AB45F544-C875-416F-BEDA-BB7FA3ABC20D}_2.png&quot;/&gt;&lt;left val=&quot;48&quot;/&gt;&lt;top val=&quot;331&quot;/&gt;&lt;width val=&quot;858&quot;/&gt;&lt;height val=&quot;13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D1CC069-B788-43DF-A05D-9C02A7B28824}&quot;/&gt;&lt;isInvalidForFieldText val=&quot;0&quot;/&gt;&lt;Image&gt;&lt;filename val=&quot;C:\Users\User\AppData\Local\Temp\CP1159260062Session\CPTrustFolder1159260078\PPTImport115928830953\data\asimages\{0D1CC069-B788-43DF-A05D-9C02A7B28824}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68&quot;/&gt;&lt;lineCharCount val=&quot;30&quot;/&gt;&lt;lineCharCount val=&quot;55&quot;/&gt;&lt;lineCharCount val=&quot;57&quot;/&gt;&lt;lineCharCount val=&quot;66&quot;/&gt;&lt;lineCharCount val=&quot;11&quot;/&gt;&lt;lineCharCount val=&quot;68&quot;/&gt;&lt;lineCharCount val=&quot;30&quot;/&gt;&lt;/TableIndex&gt;&lt;/ShapeTextInfo&gt;"/>
  <p:tag name="HTML_SHAPEINFO" val="&lt;ThreeDShapeInfo&gt;&lt;uuid val=&quot;{E8670E48-5AE1-4208-9EB5-EACBD1EC1098}&quot;/&gt;&lt;isInvalidForFieldText val=&quot;0&quot;/&gt;&lt;Image&gt;&lt;filename val=&quot;C:\Users\User\AppData\Local\Temp\CP1159260062Session\CPTrustFolder1159260078\PPTImport115928830953\data\asimages\{E8670E48-5AE1-4208-9EB5-EACBD1EC1098}_3.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7E984EA-77C0-46F5-B439-4A51CE225151}&quot;/&gt;&lt;isInvalidForFieldText val=&quot;0&quot;/&gt;&lt;Image&gt;&lt;filename val=&quot;C:\Users\User\AppData\Local\Temp\CP1159260062Session\CPTrustFolder1159260078\PPTImport115928830953\data\asimages\{17E984EA-77C0-46F5-B439-4A51CE225151}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8&quot;/&gt;&lt;/TableIndex&gt;&lt;/ShapeTextInfo&gt;"/>
  <p:tag name="HTML_SHAPEINFO" val="&lt;ThreeDShapeInfo&gt;&lt;uuid val=&quot;{45D591D8-589D-4BF9-803B-3E91865380E4}&quot;/&gt;&lt;isInvalidForFieldText val=&quot;0&quot;/&gt;&lt;Image&gt;&lt;filename val=&quot;C:\Users\User\AppData\Local\Temp\CP1159260062Session\CPTrustFolder1159260078\PPTImport115928830953\data\asimages\{45D591D8-589D-4BF9-803B-3E91865380E4}_4.png&quot;/&gt;&lt;left val=&quot;0&quot;/&gt;&lt;top val=&quot;76&quot;/&gt;&lt;width val=&quot;961&quot;/&gt;&lt;height val=&quot;12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69&quot;/&gt;&lt;lineCharCount val=&quot;29&quot;/&gt;&lt;lineCharCount val=&quot;1&quot;/&gt;&lt;lineCharCount val=&quot;67&quot;/&gt;&lt;lineCharCount val=&quot;74&quot;/&gt;&lt;lineCharCount val=&quot;79&quot;/&gt;&lt;lineCharCount val=&quot;68&quot;/&gt;&lt;/TableIndex&gt;&lt;/ShapeTextInfo&gt;"/>
  <p:tag name="HTML_SHAPEINFO" val="&lt;ThreeDShapeInfo&gt;&lt;uuid val=&quot;{0DEABD42-0973-443C-A33A-8672A452CF02}&quot;/&gt;&lt;isInvalidForFieldText val=&quot;0&quot;/&gt;&lt;Image&gt;&lt;filename val=&quot;C:\Users\User\AppData\Local\Temp\CP1159260062Session\CPTrustFolder1159260078\PPTImport115928830953\data\asimages\{0DEABD42-0973-443C-A33A-8672A452CF02}_4.png&quot;/&gt;&lt;left val=&quot;43&quot;/&gt;&lt;top val=&quot;200&quot;/&gt;&lt;width val=&quot;871&quot;/&gt;&lt;height val=&quot;25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13952DA-14DD-4D0A-B584-FC3696B032EA}&quot;/&gt;&lt;isInvalidForFieldText val=&quot;0&quot;/&gt;&lt;Image&gt;&lt;filename val=&quot;C:\Users\User\AppData\Local\Temp\CP1159260062Session\CPTrustFolder1159260078\PPTImport115928830953\data\asimages\{F13952DA-14DD-4D0A-B584-FC3696B032EA}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31&quot;/&gt;&lt;lineCharCount val=&quot;17&quot;/&gt;&lt;lineCharCount val=&quot;24&quot;/&gt;&lt;lineCharCount val=&quot;17&quot;/&gt;&lt;lineCharCount val=&quot;16&quot;/&gt;&lt;/TableIndex&gt;&lt;/ShapeTextInfo&gt;"/>
  <p:tag name="HTML_SHAPEINFO" val="&lt;ThreeDShapeInfo&gt;&lt;uuid val=&quot;{657A200A-7385-4A95-A52E-6B75C5B0FB5B}&quot;/&gt;&lt;isInvalidForFieldText val=&quot;0&quot;/&gt;&lt;Image&gt;&lt;filename val=&quot;C:\Users\User\AppData\Local\Temp\CP1159260062Session\CPTrustFolder1159260078\PPTImport115928830953\data\asimages\{657A200A-7385-4A95-A52E-6B75C5B0FB5B}_4.png&quot;/&gt;&lt;left val=&quot;60&quot;/&gt;&lt;top val=&quot;439&quot;/&gt;&lt;width val=&quot;865&quot;/&gt;&lt;height val=&quot;23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8B3232CD-B65C-4242-9EC2-F89009BE931E}&quot;/&gt;&lt;isInvalidForFieldText val=&quot;0&quot;/&gt;&lt;Image&gt;&lt;filename val=&quot;C:\Users\User\AppData\Local\Temp\CP1159260062Session\CPTrustFolder1159260078\PPTImport115928830953\data\asimages\{8B3232CD-B65C-4242-9EC2-F89009BE931E}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9&quot;/&gt;&lt;/TableIndex&gt;&lt;/ShapeTextInfo&gt;"/>
  <p:tag name="HTML_SHAPEINFO" val="&lt;ThreeDShapeInfo&gt;&lt;uuid val=&quot;{18D5A1C3-23C7-4037-B2D7-F25C26AA7688}&quot;/&gt;&lt;isInvalidForFieldText val=&quot;0&quot;/&gt;&lt;Image&gt;&lt;filename val=&quot;C:\Users\User\AppData\Local\Temp\CP1159260062Session\CPTrustFolder1159260078\PPTImport115928830953\data\asimages\{18D5A1C3-23C7-4037-B2D7-F25C26AA7688}_5.png&quot;/&gt;&lt;left val=&quot;40&quot;/&gt;&lt;top val=&quot;212&quot;/&gt;&lt;width val=&quot;871&quot;/&gt;&lt;height val=&quot;8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70180F7-ADFC-48AD-89FB-0FA8F4C440D3}&quot;/&gt;&lt;isInvalidForFieldText val=&quot;0&quot;/&gt;&lt;Image&gt;&lt;filename val=&quot;C:\Users\User\AppData\Local\Temp\CP1159260062Session\CPTrustFolder1159260078\PPTImport115928830953\data\asimages\{870180F7-ADFC-48AD-89FB-0FA8F4C440D3}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18&quot;/&gt;&lt;lineCharCount val=&quot;43&quot;/&gt;&lt;lineCharCount val=&quot;57&quot;/&gt;&lt;lineCharCount val=&quot;51&quot;/&gt;&lt;/TableIndex&gt;&lt;/ShapeTextInfo&gt;"/>
  <p:tag name="HTML_SHAPEINFO" val="&lt;ThreeDShapeInfo&gt;&lt;uuid val=&quot;{F125A3A5-FCB8-432E-8D2B-7B5B2010E8DC}&quot;/&gt;&lt;isInvalidForFieldText val=&quot;0&quot;/&gt;&lt;Image&gt;&lt;filename val=&quot;C:\Users\User\AppData\Local\Temp\CP1159260062Session\CPTrustFolder1159260078\PPTImport115928830953\data\asimages\{F125A3A5-FCB8-432E-8D2B-7B5B2010E8DC}_5.png&quot;/&gt;&lt;left val=&quot;42&quot;/&gt;&lt;top val=&quot;326&quot;/&gt;&lt;width val=&quot;870&quot;/&gt;&lt;height val=&quot;20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2BDD5D45-5AB8-4893-A462-12BC29F66807}&quot;/&gt;&lt;isInvalidForFieldText val=&quot;0&quot;/&gt;&lt;Image&gt;&lt;filename val=&quot;C:\Users\User\AppData\Local\Temp\CP1159260062Session\CPTrustFolder1159260078\PPTImport115928830953\data\asimages\{2BDD5D45-5AB8-4893-A462-12BC29F66807}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67&quot;/&gt;&lt;/TableIndex&gt;&lt;/ShapeTextInfo&gt;"/>
  <p:tag name="HTML_SHAPEINFO" val="&lt;ThreeDShapeInfo&gt;&lt;uuid val=&quot;{D615291F-4420-4E04-831D-FB2FCE154405}&quot;/&gt;&lt;isInvalidForFieldText val=&quot;0&quot;/&gt;&lt;Image&gt;&lt;filename val=&quot;C:\Users\User\AppData\Local\Temp\CP1159260062Session\CPTrustFolder1159260078\PPTImport115928830953\data\asimages\{D615291F-4420-4E04-831D-FB2FCE154405}_6.png&quot;/&gt;&lt;left val=&quot;40&quot;/&gt;&lt;top val=&quot;212&quot;/&gt;&lt;width val=&quot;871&quot;/&gt;&lt;height val=&quot;8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F032920-31B7-458B-8C35-ACAC3775EAB1}&quot;/&gt;&lt;isInvalidForFieldText val=&quot;0&quot;/&gt;&lt;Image&gt;&lt;filename val=&quot;C:\Users\User\AppData\Local\Temp\CP1159260062Session\CPTrustFolder1159260078\PPTImport115928830953\data\asimages\{AF032920-31B7-458B-8C35-ACAC3775EAB1}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36&quot;/&gt;&lt;lineCharCount val=&quot;75&quot;/&gt;&lt;lineCharCount val=&quot;51&quot;/&gt;&lt;lineCharCount val=&quot;49&quot;/&gt;&lt;/TableIndex&gt;&lt;/ShapeTextInfo&gt;"/>
  <p:tag name="HTML_SHAPEINFO" val="&lt;ThreeDShapeInfo&gt;&lt;uuid val=&quot;{FDB6EC38-35F0-4C74-8C7B-0C88141C471F}&quot;/&gt;&lt;isInvalidForFieldText val=&quot;0&quot;/&gt;&lt;Image&gt;&lt;filename val=&quot;C:\Users\User\AppData\Local\Temp\CP1159260062Session\CPTrustFolder1159260078\PPTImport115928830953\data\asimages\{FDB6EC38-35F0-4C74-8C7B-0C88141C471F}_6.png&quot;/&gt;&lt;left val=&quot;42&quot;/&gt;&lt;top val=&quot;324&quot;/&gt;&lt;width val=&quot;863&quot;/&gt;&lt;height val=&quot;2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C9802794-F0B1-4B22-94B0-C03F5D67E741}&quot;/&gt;&lt;isInvalidForFieldText val=&quot;0&quot;/&gt;&lt;Image&gt;&lt;filename val=&quot;C:\Users\User\AppData\Local\Temp\CP1159260062Session\CPTrustFolder1159260078\PPTImport115928830953\data\asimages\{C9802794-F0B1-4B22-94B0-C03F5D67E741}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0&quot;/&gt;&lt;lineCharCount val=&quot;31&quot;/&gt;&lt;/TableIndex&gt;&lt;/ShapeTextInfo&gt;"/>
  <p:tag name="HTML_SHAPEINFO" val="&lt;ThreeDShapeInfo&gt;&lt;uuid val=&quot;{EBD3E705-F3F8-4F9E-A0FC-4395C4B414ED}&quot;/&gt;&lt;isInvalidForFieldText val=&quot;0&quot;/&gt;&lt;Image&gt;&lt;filename val=&quot;C:\Users\User\AppData\Local\Temp\CP1159260062Session\CPTrustFolder1159260078\PPTImport115928830953\data\asimages\{EBD3E705-F3F8-4F9E-A0FC-4395C4B414ED}_7.png&quot;/&gt;&lt;left val=&quot;40&quot;/&gt;&lt;top val=&quot;212&quot;/&gt;&lt;width val=&quot;871&quot;/&gt;&lt;height val=&quot;12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AD619C8-037F-4C82-B609-FE1F9B7BAC44}&quot;/&gt;&lt;isInvalidForFieldText val=&quot;0&quot;/&gt;&lt;Image&gt;&lt;filename val=&quot;C:\Users\User\AppData\Local\Temp\CP1159260062Session\CPTrustFolder1159260078\PPTImport115928830953\data\asimages\{5AD619C8-037F-4C82-B609-FE1F9B7BAC44}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68&quot;/&gt;&lt;lineCharCount val=&quot;8&quot;/&gt;&lt;/TableIndex&gt;&lt;/ShapeTextInfo&gt;"/>
  <p:tag name="HTML_SHAPEINFO" val="&lt;ThreeDShapeInfo&gt;&lt;uuid val=&quot;{32773456-C509-4E56-9D0E-FD336059F1D5}&quot;/&gt;&lt;isInvalidForFieldText val=&quot;0&quot;/&gt;&lt;Image&gt;&lt;filename val=&quot;C:\Users\User\AppData\Local\Temp\CP1159260062Session\CPTrustFolder1159260078\PPTImport115928830953\data\asimages\{32773456-C509-4E56-9D0E-FD336059F1D5}_7.png&quot;/&gt;&lt;left val=&quot;42&quot;/&gt;&lt;top val=&quot;356&quot;/&gt;&lt;width val=&quot;859&quot;/&gt;&lt;height val=&quot;12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2FE38E4-4D44-4C5C-8072-E75ABE0F9B90}&quot;/&gt;&lt;isInvalidForFieldText val=&quot;0&quot;/&gt;&lt;Image&gt;&lt;filename val=&quot;C:\Users\User\AppData\Local\Temp\CP1159260062Session\CPTrustFolder1159260078\PPTImport115928830953\data\asimages\{02FE38E4-4D44-4C5C-8072-E75ABE0F9B90}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6&quot;/&gt;&lt;lineCharCount val=&quot;72&quot;/&gt;&lt;lineCharCount val=&quot;34&quot;/&gt;&lt;lineCharCount val=&quot;1&quot;/&gt;&lt;lineCharCount val=&quot;66&quot;/&gt;&lt;lineCharCount val=&quot;72&quot;/&gt;&lt;lineCharCount val=&quot;23&quot;/&gt;&lt;/TableIndex&gt;&lt;/ShapeTextInfo&gt;"/>
  <p:tag name="HTML_SHAPEINFO" val="&lt;ThreeDShapeInfo&gt;&lt;uuid val=&quot;{65C1C803-7C55-4117-B32D-45327D088DB1}&quot;/&gt;&lt;isInvalidForFieldText val=&quot;0&quot;/&gt;&lt;Image&gt;&lt;filename val=&quot;C:\Users\User\AppData\Local\Temp\CP1159260062Session\CPTrustFolder1159260078\PPTImport115928830953\data\asimages\{65C1C803-7C55-4117-B32D-45327D088DB1}_8.png&quot;/&gt;&lt;left val=&quot;40&quot;/&gt;&lt;top val=&quot;212&quot;/&gt;&lt;width val=&quot;871&quot;/&gt;&lt;height val=&quot;26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4A828DD-4D2E-4F46-8B03-D86CCCADD5E2}&quot;/&gt;&lt;isInvalidForFieldText val=&quot;0&quot;/&gt;&lt;Image&gt;&lt;filename val=&quot;C:\Users\User\AppData\Local\Temp\CP1159260062Session\CPTrustFolder1159260078\PPTImport115928830953\data\asimages\{24A828DD-4D2E-4F46-8B03-D86CCCADD5E2}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68&quot;/&gt;&lt;lineCharCount val=&quot;8&quot;/&gt;&lt;/TableIndex&gt;&lt;/ShapeTextInfo&gt;"/>
  <p:tag name="HTML_SHAPEINFO" val="&lt;ThreeDShapeInfo&gt;&lt;uuid val=&quot;{7D756B48-03BB-4BB5-A1FB-7E0C3B21CBFB}&quot;/&gt;&lt;isInvalidForFieldText val=&quot;0&quot;/&gt;&lt;Image&gt;&lt;filename val=&quot;C:\Users\User\AppData\Local\Temp\CP1159260062Session\CPTrustFolder1159260078\PPTImport115928830953\data\asimages\{7D756B48-03BB-4BB5-A1FB-7E0C3B21CBFB}_8.png&quot;/&gt;&lt;left val=&quot;42&quot;/&gt;&lt;top val=&quot;495&quot;/&gt;&lt;width val=&quot;843&quot;/&gt;&lt;height val=&quot;12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13&quot;/&gt;&lt;/TableIndex&gt;&lt;/ShapeTextInfo&gt;"/>
  <p:tag name="HTML_SHAPEINFO" val="&lt;ThreeDShapeInfo&gt;&lt;uuid val=&quot;{733F651E-21C2-470A-8136-5D441A05EA25}&quot;/&gt;&lt;isInvalidForFieldText val=&quot;0&quot;/&gt;&lt;Image&gt;&lt;filename val=&quot;C:\Users\User\AppData\Local\Temp\CP1159260062Session\CPTrustFolder1159260078\PPTImport115928830953\data\asimages\{733F651E-21C2-470A-8136-5D441A05EA25}_9.png&quot;/&gt;&lt;left val=&quot;0&quot;/&gt;&lt;top val=&quot;76&quot;/&gt;&lt;width val=&quot;961&quot;/&gt;&lt;height val=&quot;12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6&quot;/&gt;&lt;lineCharCount val=&quot;44&quot;/&gt;&lt;lineCharCount val=&quot;30&quot;/&gt;&lt;lineCharCount val=&quot;45&quot;/&gt;&lt;lineCharCount val=&quot;16&quot;/&gt;&lt;lineCharCount val=&quot;26&quot;/&gt;&lt;lineCharCount val=&quot;40&quot;/&gt;&lt;lineCharCount val=&quot;34&quot;/&gt;&lt;lineCharCount val=&quot;26&quot;/&gt;&lt;lineCharCount val=&quot;43&quot;/&gt;&lt;lineCharCount val=&quot;48&quot;/&gt;&lt;lineCharCount val=&quot;25&quot;/&gt;&lt;lineCharCount val=&quot;25&quot;/&gt;&lt;lineCharCount val=&quot;40&quot;/&gt;&lt;lineCharCount val=&quot;21&quot;/&gt;&lt;lineCharCount val=&quot;27&quot;/&gt;&lt;lineCharCount val=&quot;28&quot;/&gt;&lt;lineCharCount val=&quot;1&quot;/&gt;&lt;lineCharCount val=&quot;43&quot;/&gt;&lt;lineCharCount val=&quot;9&quot;/&gt;&lt;lineCharCount val=&quot;42&quot;/&gt;&lt;lineCharCount val=&quot;7&quot;/&gt;&lt;lineCharCount val=&quot;15&quot;/&gt;&lt;lineCharCount val=&quot;40&quot;/&gt;&lt;lineCharCount val=&quot;11&quot;/&gt;&lt;lineCharCount val=&quot;21&quot;/&gt;&lt;lineCharCount val=&quot;13&quot;/&gt;&lt;/TableIndex&gt;&lt;/ShapeTextInfo&gt;"/>
  <p:tag name="HTML_SHAPEINFO" val="&lt;ThreeDShapeInfo&gt;&lt;uuid val=&quot;{9943427F-780F-4458-B95B-F21C213EFCA2}&quot;/&gt;&lt;isInvalidForFieldText val=&quot;0&quot;/&gt;&lt;Image&gt;&lt;filename val=&quot;C:\Users\User\AppData\Local\Temp\CP1159260062Session\CPTrustFolder1159260078\PPTImport115928830953\data\asimages\{9943427F-780F-4458-B95B-F21C213EFCA2}_9.png&quot;/&gt;&lt;left val=&quot;19&quot;/&gt;&lt;top val=&quot;188&quot;/&gt;&lt;width val=&quot;933&quot;/&gt;&lt;height val=&quot;52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E254B62-D75D-4F0B-8EAE-021B794385ED}&quot;/&gt;&lt;isInvalidForFieldText val=&quot;0&quot;/&gt;&lt;Image&gt;&lt;filename val=&quot;C:\Users\User\AppData\Local\Temp\CP1159260062Session\CPTrustFolder1159260078\PPTImport115928830953\data\asimages\{CE254B62-D75D-4F0B-8EAE-021B794385ED}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4389AD8B-FE59-418F-84F8-F1BCA6A3DAB7}&quot;/&gt;&lt;isInvalidForFieldText val=&quot;0&quot;/&gt;&lt;Image&gt;&lt;filename val=&quot;C:\Users\User\AppData\Local\Temp\CP1159260062Session\CPTrustFolder1159260078\PPTImport115928830953\data\asimages\{4389AD8B-FE59-418F-84F8-F1BCA6A3DAB7}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B535CB-682B-4791-982C-EBF4B3E72196}&quot;/&gt;&lt;isInvalidForFieldText val=&quot;0&quot;/&gt;&lt;Image&gt;&lt;filename val=&quot;C:\Users\User\AppData\Local\Temp\CP1159260062Session\CPTrustFolder1159260078\PPTImport115928830953\data\asimages\{C0B535CB-682B-4791-982C-EBF4B3E72196}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1&quot;/&gt;&lt;lineCharCount val=&quot;27&quot;/&gt;&lt;lineCharCount val=&quot;49&quot;/&gt;&lt;lineCharCount val=&quot;65&quot;/&gt;&lt;lineCharCount val=&quot;1&quot;/&gt;&lt;lineCharCount val=&quot;64&quot;/&gt;&lt;lineCharCount val=&quot;78&quot;/&gt;&lt;lineCharCount val=&quot;1&quot;/&gt;&lt;lineCharCount val=&quot;80&quot;/&gt;&lt;lineCharCount val=&quot;20&quot;/&gt;&lt;lineCharCount val=&quot;54&quot;/&gt;&lt;lineCharCount val=&quot;35&quot;/&gt;&lt;lineCharCount val=&quot;43&quot;/&gt;&lt;lineCharCount val=&quot;53&quot;/&gt;&lt;lineCharCount val=&quot;30&quot;/&gt;&lt;/TableIndex&gt;&lt;/ShapeTextInfo&gt;"/>
  <p:tag name="HTML_SHAPEINFO" val="&lt;ThreeDShapeInfo&gt;&lt;uuid val=&quot;{50B2ACA2-93C6-4E7B-B46A-A80DA855E0A6}&quot;/&gt;&lt;isInvalidForFieldText val=&quot;0&quot;/&gt;&lt;Image&gt;&lt;filename val=&quot;C:\Users\User\AppData\Local\Temp\CP1159260062Session\CPTrustFolder1159260078\PPTImport115928830953\data\asimages\{50B2ACA2-93C6-4E7B-B46A-A80DA855E0A6}_10.png&quot;/&gt;&lt;left val=&quot;48&quot;/&gt;&lt;top val=&quot;203&quot;/&gt;&lt;width val=&quot;872&quot;/&gt;&lt;height val=&quot;4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5AE214BD-6D92-423C-A044-31327656CB25}&quot;/&gt;&lt;isInvalidForFieldText val=&quot;0&quot;/&gt;&lt;Image&gt;&lt;filename val=&quot;C:\Users\User\AppData\Local\Temp\CP1159260062Session\CPTrustFolder1159260078\PPTImport115928830953\data\asimages\{5AE214BD-6D92-423C-A044-31327656CB25}_10.png&quot;/&gt;&lt;left val=&quot;47&quot;/&gt;&lt;top val=&quot;174&quot;/&gt;&lt;width val=&quot;859&quot;/&gt;&lt;height val=&quot;5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30&quot;/&gt;&lt;/TableIndex&gt;&lt;/ShapeTextInfo&gt;"/>
  <p:tag name="HTML_SHAPEINFO" val="&lt;ThreeDShapeInfo&gt;&lt;uuid val=&quot;{64EA1C6B-502C-4BA8-99F0-700418F09ADA}&quot;/&gt;&lt;isInvalidForFieldText val=&quot;0&quot;/&gt;&lt;Image&gt;&lt;filename val=&quot;C:\Users\User\AppData\Local\Temp\CP1159260062Session\CPTrustFolder1159260078\PPTImport115928830953\data\asimages\{64EA1C6B-502C-4BA8-99F0-700418F09ADA}_11.png&quot;/&gt;&lt;left val=&quot;0&quot;/&gt;&lt;top val=&quot;76&quot;/&gt;&lt;width val=&quot;970&quot;/&gt;&lt;height val=&quot;12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77&quot;/&gt;&lt;lineCharCount val=&quot;41&quot;/&gt;&lt;lineCharCount val=&quot;1&quot;/&gt;&lt;lineCharCount val=&quot;60&quot;/&gt;&lt;/TableIndex&gt;&lt;/ShapeTextInfo&gt;"/>
  <p:tag name="HTML_SHAPEINFO" val="&lt;ThreeDShapeInfo&gt;&lt;uuid val=&quot;{6DC291AD-81CD-4236-BCAE-8603CC731E2D}&quot;/&gt;&lt;isInvalidForFieldText val=&quot;0&quot;/&gt;&lt;Image&gt;&lt;filename val=&quot;C:\Users\User\AppData\Local\Temp\CP1159260062Session\CPTrustFolder1159260078\PPTImport115928830953\data\asimages\{6DC291AD-81CD-4236-BCAE-8603CC731E2D}_11.png&quot;/&gt;&lt;left val=&quot;41&quot;/&gt;&lt;top val=&quot;212&quot;/&gt;&lt;width val=&quot;871&quot;/&gt;&lt;height val=&quot;18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7DC0EA2-9A24-47BE-A37F-43EEE6CF1999}&quot;/&gt;&lt;isInvalidForFieldText val=&quot;0&quot;/&gt;&lt;Image&gt;&lt;filename val=&quot;C:\Users\User\AppData\Local\Temp\CP1159260062Session\CPTrustFolder1159260078\PPTImport115928830953\data\asimages\{57DC0EA2-9A24-47BE-A37F-43EEE6CF1999}_11.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0&quot;/&gt;&lt;lineCharCount val=&quot;26&quot;/&gt;&lt;lineCharCount val=&quot;26&quot;/&gt;&lt;lineCharCount val=&quot;27&quot;/&gt;&lt;/TableIndex&gt;&lt;/ShapeTextInfo&gt;"/>
  <p:tag name="HTML_SHAPEINFO" val="&lt;ThreeDShapeInfo&gt;&lt;uuid val=&quot;{FCD86ACB-40B0-4396-938F-6CB5A88B9028}&quot;/&gt;&lt;isInvalidForFieldText val=&quot;0&quot;/&gt;&lt;Image&gt;&lt;filename val=&quot;C:\Users\User\AppData\Local\Temp\CP1159260062Session\CPTrustFolder1159260078\PPTImport115928830953\data\asimages\{FCD86ACB-40B0-4396-938F-6CB5A88B9028}_11.png&quot;/&gt;&lt;left val=&quot;59&quot;/&gt;&lt;top val=&quot;406&quot;/&gt;&lt;width val=&quot;841&quot;/&gt;&lt;height val=&quot;16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31&quot;/&gt;&lt;/TableIndex&gt;&lt;/ShapeTextInfo&gt;"/>
  <p:tag name="HTML_SHAPEINFO" val="&lt;ThreeDShapeInfo&gt;&lt;uuid val=&quot;{2FAC9EA6-AD50-45C2-8257-3742A22A3C39}&quot;/&gt;&lt;isInvalidForFieldText val=&quot;0&quot;/&gt;&lt;Image&gt;&lt;filename val=&quot;C:\Users\User\AppData\Local\Temp\CP1159260062Session\CPTrustFolder1159260078\PPTImport115928830953\data\asimages\{2FAC9EA6-AD50-45C2-8257-3742A22A3C39}_11.png&quot;/&gt;&lt;left val=&quot;47&quot;/&gt;&lt;top val=&quot;590&quot;/&gt;&lt;width val=&quot;865&quot;/&gt;&lt;height val=&quot;84&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7D8302A-4DBB-4340-A0EB-5396E573D363}&quot;/&gt;&lt;isInvalidForFieldText val=&quot;0&quot;/&gt;&lt;Image&gt;&lt;filename val=&quot;C:\Users\User\AppData\Local\Temp\CP1159260062Session\CPTrustFolder1159260078\PPTImport115928830953\data\asimages\{27D8302A-4DBB-4340-A0EB-5396E573D363}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7&quot;/&gt;&lt;lineCharCount val=&quot;45&quot;/&gt;&lt;lineCharCount val=&quot;1&quot;/&gt;&lt;lineCharCount val=&quot;1&quot;/&gt;&lt;lineCharCount val=&quot;48&quot;/&gt;&lt;lineCharCount val=&quot;68&quot;/&gt;&lt;lineCharCount val=&quot;8&quot;/&gt;&lt;/TableIndex&gt;&lt;/ShapeTextInfo&gt;"/>
  <p:tag name="HTML_SHAPEINFO" val="&lt;ThreeDShapeInfo&gt;&lt;uuid val=&quot;{66D89314-6AC9-4808-B1A0-C6E9A661180A}&quot;/&gt;&lt;isInvalidForFieldText val=&quot;0&quot;/&gt;&lt;Image&gt;&lt;filename val=&quot;C:\Users\User\AppData\Local\Temp\CP1159260062Session\CPTrustFolder1159260078\PPTImport115928830953\data\asimages\{66D89314-6AC9-4808-B1A0-C6E9A661180A}_12.png&quot;/&gt;&lt;left val=&quot;42&quot;/&gt;&lt;top val=&quot;212&quot;/&gt;&lt;width val=&quot;883&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A58B26-7F7B-44ED-9DC0-91D61F6E0755}&quot;/&gt;&lt;isInvalidForFieldText val=&quot;0&quot;/&gt;&lt;Image&gt;&lt;filename val=&quot;C:\Users\User\AppData\Local\Temp\CP1159260062Session\CPTrustFolder1159260078\PPTImport115928830953\data\asimages\{20A58B26-7F7B-44ED-9DC0-91D61F6E0755}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6B38715A-A001-4062-BFEC-332C58CF3CE5}&quot;/&gt;&lt;isInvalidForFieldText val=&quot;0&quot;/&gt;&lt;Image&gt;&lt;filename val=&quot;C:\Users\User\AppData\Local\Temp\CP1159260062Session\CPTrustFolder1159260078\PPTImport115928830953\data\asimages\{6B38715A-A001-4062-BFEC-332C58CF3CE5}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3&quot;/&gt;&lt;lineCharCount val=&quot;66&quot;/&gt;&lt;lineCharCount val=&quot;62&quot;/&gt;&lt;lineCharCount val=&quot;13&quot;/&gt;&lt;lineCharCount val=&quot;68&quot;/&gt;&lt;lineCharCount val=&quot;1&quot;/&gt;&lt;lineCharCount val=&quot;1&quot;/&gt;&lt;lineCharCount val=&quot;68&quot;/&gt;&lt;lineCharCount val=&quot;69&quot;/&gt;&lt;lineCharCount val=&quot;8&quot;/&gt;&lt;/TableIndex&gt;&lt;/ShapeTextInfo&gt;"/>
  <p:tag name="HTML_SHAPEINFO" val="&lt;ThreeDShapeInfo&gt;&lt;uuid val=&quot;{F66D01D8-9BDB-4BEA-9AE8-1267BEFA8F6B}&quot;/&gt;&lt;isInvalidForFieldText val=&quot;0&quot;/&gt;&lt;Image&gt;&lt;filename val=&quot;C:\Users\User\AppData\Local\Temp\CP1159260062Session\CPTrustFolder1159260078\PPTImport115928830953\data\asimages\{F66D01D8-9BDB-4BEA-9AE8-1267BEFA8F6B}_13.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A4EEAFB-288A-4CB1-87D4-CE591EB3CBC3}&quot;/&gt;&lt;isInvalidForFieldText val=&quot;0&quot;/&gt;&lt;Image&gt;&lt;filename val=&quot;C:\Users\User\AppData\Local\Temp\CP1159260062Session\CPTrustFolder1159260078\PPTImport115928830953\data\asimages\{0A4EEAFB-288A-4CB1-87D4-CE591EB3CBC3}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53D138D3-27CC-4747-99E4-917FFC705148}&quot;/&gt;&lt;isInvalidForFieldText val=&quot;0&quot;/&gt;&lt;Image&gt;&lt;filename val=&quot;C:\Users\User\AppData\Local\Temp\CP1159260062Session\CPTrustFolder1159260078\PPTImport115928830953\data\asimages\{53D138D3-27CC-4747-99E4-917FFC705148}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548448-5013-4E56-B505-2A6C69CF992B}&quot;/&gt;&lt;isInvalidForFieldText val=&quot;0&quot;/&gt;&lt;Image&gt;&lt;filename val=&quot;C:\Users\User\AppData\Local\Temp\CP1159260062Session\CPTrustFolder1159260078\PPTImport115928830953\data\asimages\{69548448-5013-4E56-B505-2A6C69CF992B}_14.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0&quot;/&gt;&lt;lineCharCount val=&quot;39&quot;/&gt;&lt;lineCharCount val=&quot;28&quot;/&gt;&lt;lineCharCount val=&quot;17&quot;/&gt;&lt;lineCharCount val=&quot;24&quot;/&gt;&lt;lineCharCount val=&quot;67&quot;/&gt;&lt;lineCharCount val=&quot;65&quot;/&gt;&lt;lineCharCount val=&quot;21&quot;/&gt;&lt;lineCharCount val=&quot;23&quot;/&gt;&lt;lineCharCount val=&quot;28&quot;/&gt;&lt;/TableIndex&gt;&lt;/ShapeTextInfo&gt;"/>
  <p:tag name="HTML_SHAPEINFO" val="&lt;ThreeDShapeInfo&gt;&lt;uuid val=&quot;{D771AB4A-4911-4FB4-AF01-A2574CCF2CEF}&quot;/&gt;&lt;isInvalidForFieldText val=&quot;0&quot;/&gt;&lt;Image&gt;&lt;filename val=&quot;C:\Users\User\AppData\Local\Temp\CP1159260062Session\CPTrustFolder1159260078\PPTImport115928830953\data\asimages\{D771AB4A-4911-4FB4-AF01-A2574CCF2CEF}_14.png&quot;/&gt;&lt;left val=&quot;49&quot;/&gt;&lt;top val=&quot;266&quot;/&gt;&lt;width val=&quot;856&quot;/&gt;&lt;height val=&quot;40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E0E7912C-CC56-4B85-8A1C-8A34C247E291}&quot;/&gt;&lt;isInvalidForFieldText val=&quot;0&quot;/&gt;&lt;Image&gt;&lt;filename val=&quot;C:\Users\User\AppData\Local\Temp\CP1159260062Session\CPTrustFolder1159260078\PPTImport115928830953\data\asimages\{E0E7912C-CC56-4B85-8A1C-8A34C247E291}_14.png&quot;/&gt;&lt;left val=&quot;48&quot;/&gt;&lt;top val=&quot;198&quot;/&gt;&lt;width val=&quot;857&quot;/&gt;&lt;height val=&quot;5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A96CE158-01F1-4F1F-BE47-E0E0D04357A5}&quot;/&gt;&lt;isInvalidForFieldText val=&quot;0&quot;/&gt;&lt;Image&gt;&lt;filename val=&quot;C:\Users\User\AppData\Local\Temp\CP1159260062Session\CPTrustFolder1159260078\PPTImport115928830953\data\asimages\{A96CE158-01F1-4F1F-BE47-E0E0D04357A5}_15.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CC52FF21-2CDF-414F-B796-06FA83B25ECB}&quot;/&gt;&lt;isInvalidForFieldText val=&quot;0&quot;/&gt;&lt;Image&gt;&lt;filename val=&quot;C:\Users\User\AppData\Local\Temp\CP1159260062Session\CPTrustFolder1159260078\PPTImport115928830953\data\asimages\{CC52FF21-2CDF-414F-B796-06FA83B25ECB}_15.png&quot;/&gt;&lt;left val=&quot;40&quot;/&gt;&lt;top val=&quot;212&quot;/&gt;&lt;width val=&quot;871&quot;/&gt;&lt;height val=&quot;5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B330BC-2DB8-4E6F-A6BA-54EA77DDFBF1}&quot;/&gt;&lt;isInvalidForFieldText val=&quot;0&quot;/&gt;&lt;Image&gt;&lt;filename val=&quot;C:\Users\User\AppData\Local\Temp\CP1159260062Session\CPTrustFolder1159260078\PPTImport115928830953\data\asimages\{80B330BC-2DB8-4E6F-A6BA-54EA77DDFBF1}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9&quot;/&gt;&lt;lineCharCount val=&quot;79&quot;/&gt;&lt;lineCharCount val=&quot;87&quot;/&gt;&lt;lineCharCount val=&quot;17&quot;/&gt;&lt;lineCharCount val=&quot;84&quot;/&gt;&lt;lineCharCount val=&quot;41&quot;/&gt;&lt;lineCharCount val=&quot;83&quot;/&gt;&lt;lineCharCount val=&quot;38&quot;/&gt;&lt;/TableIndex&gt;&lt;/ShapeTextInfo&gt;"/>
  <p:tag name="HTML_SHAPEINFO" val="&lt;ThreeDShapeInfo&gt;&lt;uuid val=&quot;{38AD55CF-7C43-4BDA-9EDD-72A00227A140}&quot;/&gt;&lt;isInvalidForFieldText val=&quot;0&quot;/&gt;&lt;Image&gt;&lt;filename val=&quot;C:\Users\User\AppData\Local\Temp\CP1159260062Session\CPTrustFolder1159260078\PPTImport115928830953\data\asimages\{38AD55CF-7C43-4BDA-9EDD-72A00227A140}_15.png&quot;/&gt;&lt;left val=&quot;44&quot;/&gt;&lt;top val=&quot;251&quot;/&gt;&lt;width val=&quot;843&quot;/&gt;&lt;height val=&quot;25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C026DAFD-FDB0-4AED-8F1A-18F330CA1311}&quot;/&gt;&lt;isInvalidForFieldText val=&quot;0&quot;/&gt;&lt;Image&gt;&lt;filename val=&quot;C:\Users\User\AppData\Local\Temp\CP1159260062Session\CPTrustFolder1159260078\PPTImport115928830953\data\asimages\{C026DAFD-FDB0-4AED-8F1A-18F330CA1311}_16.png&quot;/&gt;&lt;left val=&quot;0&quot;/&gt;&lt;top val=&quot;77&quot;/&gt;&lt;width val=&quot;961&quot;/&gt;&lt;height val=&quot;12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0&quot;/&gt;&lt;lineCharCount val=&quot;47&quot;/&gt;&lt;lineCharCount val=&quot;66&quot;/&gt;&lt;lineCharCount val=&quot;70&quot;/&gt;&lt;lineCharCount val=&quot;51&quot;/&gt;&lt;/TableIndex&gt;&lt;/ShapeTextInfo&gt;"/>
  <p:tag name="HTML_SHAPEINFO" val="&lt;ThreeDShapeInfo&gt;&lt;uuid val=&quot;{3597BAAC-79ED-4F0C-956C-BD1123D20675}&quot;/&gt;&lt;isInvalidForFieldText val=&quot;0&quot;/&gt;&lt;Image&gt;&lt;filename val=&quot;C:\Users\User\AppData\Local\Temp\CP1159260062Session\CPTrustFolder1159260078\PPTImport115928830953\data\asimages\{3597BAAC-79ED-4F0C-956C-BD1123D20675}_16.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0B696B-B8F6-4B68-905F-9BED5193171B}&quot;/&gt;&lt;isInvalidForFieldText val=&quot;0&quot;/&gt;&lt;Image&gt;&lt;filename val=&quot;C:\Users\User\AppData\Local\Temp\CP1159260062Session\CPTrustFolder1159260078\PPTImport115928830953\data\asimages\{F00B696B-B8F6-4B68-905F-9BED5193171B}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0651780A-4FBB-4813-A474-7218CE2BF8DC}&quot;/&gt;&lt;isInvalidForFieldText val=&quot;0&quot;/&gt;&lt;Image&gt;&lt;filename val=&quot;C:\Users\User\AppData\Local\Temp\CP1159260062Session\CPTrustFolder1159260078\PPTImport115928830953\data\asimages\{0651780A-4FBB-4813-A474-7218CE2BF8DC}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0CA738-2C99-4EB1-80FD-3999E458B8EA}&quot;/&gt;&lt;isInvalidForFieldText val=&quot;0&quot;/&gt;&lt;Image&gt;&lt;filename val=&quot;C:\Users\User\AppData\Local\Temp\CP1159260062Session\CPTrustFolder1159260078\PPTImport115928830953\data\asimages\{790CA738-2C99-4EB1-80FD-3999E458B8EA}_17.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32&quot;/&gt;&lt;lineCharCount val=&quot;19&quot;/&gt;&lt;lineCharCount val=&quot;65&quot;/&gt;&lt;lineCharCount val=&quot;66&quot;/&gt;&lt;lineCharCount val=&quot;24&quot;/&gt;&lt;lineCharCount val=&quot;71&quot;/&gt;&lt;lineCharCount val=&quot;67&quot;/&gt;&lt;lineCharCount val=&quot;19&quot;/&gt;&lt;/TableIndex&gt;&lt;/ShapeTextInfo&gt;"/>
  <p:tag name="HTML_SHAPEINFO" val="&lt;ThreeDShapeInfo&gt;&lt;uuid val=&quot;{7A996DE9-0FBF-4F88-A134-4B79E436B7A8}&quot;/&gt;&lt;isInvalidForFieldText val=&quot;0&quot;/&gt;&lt;Image&gt;&lt;filename val=&quot;C:\Users\User\AppData\Local\Temp\CP1159260062Session\CPTrustFolder1159260078\PPTImport115928830953\data\asimages\{7A996DE9-0FBF-4F88-A134-4B79E436B7A8}_17.png&quot;/&gt;&lt;left val=&quot;44&quot;/&gt;&lt;top val=&quot;276&quot;/&gt;&lt;width val=&quot;869&quot;/&gt;&lt;height val=&quot;3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9DF2E98F-026B-4C73-8129-30C8BACE724E}&quot;/&gt;&lt;isInvalidForFieldText val=&quot;0&quot;/&gt;&lt;Image&gt;&lt;filename val=&quot;C:\Users\User\AppData\Local\Temp\CP1159260062Session\CPTrustFolder1159260078\PPTImport115928830953\data\asimages\{9DF2E98F-026B-4C73-8129-30C8BACE724E}_17.png&quot;/&gt;&lt;left val=&quot;43&quot;/&gt;&lt;top val=&quot;195&quot;/&gt;&lt;width val=&quot;823&quot;/&gt;&lt;height val=&quot;5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BCB9EFDF-7B19-4C14-824B-F983423F810D}&quot;/&gt;&lt;isInvalidForFieldText val=&quot;0&quot;/&gt;&lt;Image&gt;&lt;filename val=&quot;C:\Users\User\AppData\Local\Temp\CP1159260062Session\CPTrustFolder1159260078\PPTImport115928830953\data\asimages\{BCB9EFDF-7B19-4C14-824B-F983423F810D}_18.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55&quot;/&gt;&lt;/TableIndex&gt;&lt;/ShapeTextInfo&gt;"/>
  <p:tag name="HTML_SHAPEINFO" val="&lt;ThreeDShapeInfo&gt;&lt;uuid val=&quot;{4F13A1E3-0F8C-4EA7-ABB8-443F719934F7}&quot;/&gt;&lt;isInvalidForFieldText val=&quot;0&quot;/&gt;&lt;Image&gt;&lt;filename val=&quot;C:\Users\User\AppData\Local\Temp\CP1159260062Session\CPTrustFolder1159260078\PPTImport115928830953\data\asimages\{4F13A1E3-0F8C-4EA7-ABB8-443F719934F7}_18.png&quot;/&gt;&lt;left val=&quot;40&quot;/&gt;&lt;top val=&quot;205&quot;/&gt;&lt;width val=&quot;871&quot;/&gt;&lt;height val=&quot;8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6A363C-1B3E-4B56-9818-751766B920AD}&quot;/&gt;&lt;isInvalidForFieldText val=&quot;0&quot;/&gt;&lt;Image&gt;&lt;filename val=&quot;C:\Users\User\AppData\Local\Temp\CP1159260062Session\CPTrustFolder1159260078\PPTImport115928830953\data\asimages\{F26A363C-1B3E-4B56-9818-751766B920AD}_18.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41&quot;/&gt;&lt;lineCharCount val=&quot;60&quot;/&gt;&lt;lineCharCount val=&quot;45&quot;/&gt;&lt;lineCharCount val=&quot;1&quot;/&gt;&lt;lineCharCount val=&quot;67&quot;/&gt;&lt;lineCharCount val=&quot;42&quot;/&gt;&lt;/TableIndex&gt;&lt;/ShapeTextInfo&gt;"/>
  <p:tag name="HTML_SHAPEINFO" val="&lt;ThreeDShapeInfo&gt;&lt;uuid val=&quot;{2D8904A5-DF06-470A-BC4E-750E26D06BA7}&quot;/&gt;&lt;isInvalidForFieldText val=&quot;0&quot;/&gt;&lt;Image&gt;&lt;filename val=&quot;C:\Users\User\AppData\Local\Temp\CP1159260062Session\CPTrustFolder1159260078\PPTImport115928830953\data\asimages\{2D8904A5-DF06-470A-BC4E-750E26D06BA7}_18.png&quot;/&gt;&lt;left val=&quot;42&quot;/&gt;&lt;top val=&quot;276&quot;/&gt;&lt;width val=&quot;829&quot;/&gt;&lt;height val=&quot;284&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014404DF-C55B-42D3-9C9B-CCDB386C1CE3}&quot;/&gt;&lt;isInvalidForFieldText val=&quot;0&quot;/&gt;&lt;Image&gt;&lt;filename val=&quot;C:\Users\User\AppData\Local\Temp\CP1159260062Session\CPTrustFolder1159260078\PPTImport115928830953\data\asimages\{014404DF-C55B-42D3-9C9B-CCDB386C1CE3}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1&quot;/&gt;&lt;lineCharCount val=&quot;27&quot;/&gt;&lt;lineCharCount val=&quot;1&quot;/&gt;&lt;lineCharCount val=&quot;1&quot;/&gt;&lt;lineCharCount val=&quot;1&quot;/&gt;&lt;lineCharCount val=&quot;1&quot;/&gt;&lt;lineCharCount val=&quot;1&quot;/&gt;&lt;lineCharCount val=&quot;1&quot;/&gt;&lt;lineCharCount val=&quot;1&quot;/&gt;&lt;lineCharCount val=&quot;49&quot;/&gt;&lt;lineCharCount val=&quot;14&quot;/&gt;&lt;lineCharCount val=&quot;52&quot;/&gt;&lt;lineCharCount val=&quot;45&quot;/&gt;&lt;/TableIndex&gt;&lt;/ShapeTextInfo&gt;"/>
  <p:tag name="HTML_SHAPEINFO" val="&lt;ThreeDShapeInfo&gt;&lt;uuid val=&quot;{340A066D-41DF-4BCC-9BD9-F78943A1D3AB}&quot;/&gt;&lt;isInvalidForFieldText val=&quot;0&quot;/&gt;&lt;Image&gt;&lt;filename val=&quot;C:\Users\User\AppData\Local\Temp\CP1159260062Session\CPTrustFolder1159260078\PPTImport115928830953\data\asimages\{340A066D-41DF-4BCC-9BD9-F78943A1D3AB}_19.png&quot;/&gt;&lt;left val=&quot;42&quot;/&gt;&lt;top val=&quot;171&quot;/&gt;&lt;width val=&quot;870&quot;/&gt;&lt;height val=&quot;46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DA0181-63BF-40A9-BA23-5FBD1BE75505}&quot;/&gt;&lt;isInvalidForFieldText val=&quot;0&quot;/&gt;&lt;Image&gt;&lt;filename val=&quot;C:\Users\User\AppData\Local\Temp\CP1159260062Session\CPTrustFolder1159260078\PPTImport115928830953\data\asimages\{6EDA0181-63BF-40A9-BA23-5FBD1BE75505}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9643F3-EA56-494A-82A1-C7611FFA6C0C}&quot;/&gt;&lt;isInvalidForFieldText val=&quot;0&quot;/&gt;&lt;Image&gt;&lt;filename val=&quot;C:\Users\User\AppData\Local\Temp\CP1159260062Session\CPTrustFolder1159260078\PPTImport115928830953\data\asimages\{909643F3-EA56-494A-82A1-C7611FFA6C0C}_19.png&quot;/&gt;&lt;left val=&quot;244&quot;/&gt;&lt;top val=&quot;247&quot;/&gt;&lt;width val=&quot;476&quot;/&gt;&lt;height val=&quot;23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2&quot;/&gt;&lt;lineCharCount val=&quot;66&quot;/&gt;&lt;/TableIndex&gt;&lt;/ShapeTextInfo&gt;"/>
  <p:tag name="HTML_SHAPEINFO" val="&lt;ThreeDShapeInfo&gt;&lt;uuid val=&quot;{1CDB068E-BBD7-47F6-8C75-170E546F5983}&quot;/&gt;&lt;isInvalidForFieldText val=&quot;0&quot;/&gt;&lt;Image&gt;&lt;filename val=&quot;C:\Users\User\AppData\Local\Temp\CP1159260062Session\CPTrustFolder1159260078\PPTImport115928830953\data\asimages\{1CDB068E-BBD7-47F6-8C75-170E546F5983}_20.png&quot;/&gt;&lt;left val=&quot;39&quot;/&gt;&lt;top val=&quot;195&quot;/&gt;&lt;width val=&quot;920&quot;/&gt;&lt;height val=&quot;121&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15&quot;/&gt;&lt;/TableIndex&gt;&lt;/ShapeTextInfo&gt;"/>
  <p:tag name="HTML_SHAPEINFO" val="&lt;ThreeDShapeInfo&gt;&lt;uuid val=&quot;{DB0B98A2-06FC-466C-BD8D-7F3EDBFEFFC3}&quot;/&gt;&lt;isInvalidForFieldText val=&quot;0&quot;/&gt;&lt;Image&gt;&lt;filename val=&quot;C:\Users\User\AppData\Local\Temp\CP1159260062Session\CPTrustFolder1159260078\PPTImport115928830953\data\asimages\{DB0B98A2-06FC-466C-BD8D-7F3EDBFEFFC3}_20.png&quot;/&gt;&lt;left val=&quot;0&quot;/&gt;&lt;top val=&quot;77&quot;/&gt;&lt;width val=&quot;963&quot;/&gt;&lt;height val=&quot;12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593C55-6FDA-49FF-85AC-A589737AE4D4}&quot;/&gt;&lt;isInvalidForFieldText val=&quot;0&quot;/&gt;&lt;Image&gt;&lt;filename val=&quot;C:\Users\User\AppData\Local\Temp\CP1159260062Session\CPTrustFolder1159260078\PPTImport115928830953\data\asimages\{EA593C55-6FDA-49FF-85AC-A589737AE4D4}_20.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8F2B44-0245-477D-906B-D5A67F30F11D}&quot;/&gt;&lt;isInvalidForFieldText val=&quot;0&quot;/&gt;&lt;Image&gt;&lt;filename val=&quot;C:\Users\User\AppData\Local\Temp\CP1159260062Session\CPTrustFolder1159260078\PPTImport115928830953\data\asimages\{968F2B44-0245-477D-906B-D5A67F30F11D}_20.png&quot;/&gt;&lt;left val=&quot;245&quot;/&gt;&lt;top val=&quot;304&quot;/&gt;&lt;width val=&quot;474&quot;/&gt;&lt;height val=&quot;25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9&quot;/&gt;&lt;lineCharCount val=&quot;76&quot;/&gt;&lt;lineCharCount val=&quot;53&quot;/&gt;&lt;/TableIndex&gt;&lt;/ShapeTextInfo&gt;"/>
  <p:tag name="HTML_SHAPEINFO" val="&lt;ThreeDShapeInfo&gt;&lt;uuid val=&quot;{8F823D14-A8FE-4B86-8C3D-416F71B66FC7}&quot;/&gt;&lt;isInvalidForFieldText val=&quot;0&quot;/&gt;&lt;Image&gt;&lt;filename val=&quot;C:\Users\User\AppData\Local\Temp\CP1159260062Session\CPTrustFolder1159260078\PPTImport115928830953\data\asimages\{8F823D14-A8FE-4B86-8C3D-416F71B66FC7}_20.png&quot;/&gt;&lt;left val=&quot;44&quot;/&gt;&lt;top val=&quot;556&quot;/&gt;&lt;width val=&quot;875&quot;/&gt;&lt;height val=&quot;11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35&quot;/&gt;&lt;/TableIndex&gt;&lt;/ShapeTextInfo&gt;"/>
  <p:tag name="HTML_SHAPEINFO" val="&lt;ThreeDShapeInfo&gt;&lt;uuid val=&quot;{C41A3067-E50C-46FC-BFAA-FD1B0912900D}&quot;/&gt;&lt;isInvalidForFieldText val=&quot;0&quot;/&gt;&lt;Image&gt;&lt;filename val=&quot;C:\Users\User\AppData\Local\Temp\CP1159260062Session\CPTrustFolder1159260078\PPTImport115928830953\data\asimages\{C41A3067-E50C-46FC-BFAA-FD1B0912900D}_21.png&quot;/&gt;&lt;left val=&quot;0&quot;/&gt;&lt;top val=&quot;76&quot;/&gt;&lt;width val=&quot;961&quot;/&gt;&lt;height val=&quot;12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8&quot;/&gt;&lt;lineCharCount val=&quot;9&quot;/&gt;&lt;/TableIndex&gt;&lt;/ShapeTextInfo&gt;"/>
  <p:tag name="HTML_SHAPEINFO" val="&lt;ThreeDShapeInfo&gt;&lt;uuid val=&quot;{D19C6E51-F6E2-4884-88D5-4C6B5E8A86E5}&quot;/&gt;&lt;isInvalidForFieldText val=&quot;0&quot;/&gt;&lt;Image&gt;&lt;filename val=&quot;C:\Users\User\AppData\Local\Temp\CP1159260062Session\CPTrustFolder1159260078\PPTImport115928830953\data\asimages\{D19C6E51-F6E2-4884-88D5-4C6B5E8A86E5}_21.png&quot;/&gt;&lt;left val=&quot;45&quot;/&gt;&lt;top val=&quot;237&quot;/&gt;&lt;width val=&quot;87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110276-3D18-4FD3-9167-8C59E9C46907}&quot;/&gt;&lt;isInvalidForFieldText val=&quot;0&quot;/&gt;&lt;Image&gt;&lt;filename val=&quot;C:\Users\User\AppData\Local\Temp\CP1159260062Session\CPTrustFolder1159260078\PPTImport115928830953\data\asimages\{99110276-3D18-4FD3-9167-8C59E9C46907}_21.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8FCFD23-90EF-49EA-93D8-459DDB118660}&quot;/&gt;&lt;isInvalidForFieldText val=&quot;0&quot;/&gt;&lt;Image&gt;&lt;filename val=&quot;C:\Users\User\AppData\Local\Temp\CP1159260062Session\CPTrustFolder1159260078\PPTImport115928830953\data\asimages\{88FCFD23-90EF-49EA-93D8-459DDB118660}_21.png&quot;/&gt;&lt;left val=&quot;45&quot;/&gt;&lt;top val=&quot;390&quot;/&gt;&lt;width val=&quot;843&quot;/&gt;&lt;height val=&quot;5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54&quot;/&gt;&lt;/TableIndex&gt;&lt;/ShapeTextInfo&gt;"/>
  <p:tag name="HTML_SHAPEINFO" val="&lt;ThreeDShapeInfo&gt;&lt;uuid val=&quot;{8FAAC924-9A8B-4D39-AAFD-79ECABC5956D}&quot;/&gt;&lt;isInvalidForFieldText val=&quot;0&quot;/&gt;&lt;Image&gt;&lt;filename val=&quot;C:\Users\User\AppData\Local\Temp\CP1159260062Session\CPTrustFolder1159260078\PPTImport115928830953\data\asimages\{8FAAC924-9A8B-4D39-AAFD-79ECABC5956D}_21.png&quot;/&gt;&lt;left val=&quot;50&quot;/&gt;&lt;top val=&quot;433&quot;/&gt;&lt;width val=&quot;831&quot;/&gt;&lt;height val=&quot;8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7F87EDCD-3F0E-4BA9-84DE-8C39A2986E39}&quot;/&gt;&lt;isInvalidForFieldText val=&quot;0&quot;/&gt;&lt;Image&gt;&lt;filename val=&quot;C:\Users\User\AppData\Local\Temp\CP1159260062Session\CPTrustFolder1159260078\PPTImport115928830953\data\asimages\{7F87EDCD-3F0E-4BA9-84DE-8C39A2986E39}_22.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69&quot;/&gt;&lt;lineCharCount val=&quot;68&quot;/&gt;&lt;lineCharCount val=&quot;18&quot;/&gt;&lt;lineCharCount val=&quot;1&quot;/&gt;&lt;lineCharCount val=&quot;66&quot;/&gt;&lt;lineCharCount val=&quot;67&quot;/&gt;&lt;lineCharCount val=&quot;10&quot;/&gt;&lt;/TableIndex&gt;&lt;/ShapeTextInfo&gt;"/>
  <p:tag name="HTML_SHAPEINFO" val="&lt;ThreeDShapeInfo&gt;&lt;uuid val=&quot;{BDA0B366-C29B-467B-8175-30CC25F9C23E}&quot;/&gt;&lt;isInvalidForFieldText val=&quot;0&quot;/&gt;&lt;Image&gt;&lt;filename val=&quot;C:\Users\User\AppData\Local\Temp\CP1159260062Session\CPTrustFolder1159260078\PPTImport115928830953\data\asimages\{BDA0B366-C29B-467B-8175-30CC25F9C23E}_22.png&quot;/&gt;&lt;left val=&quot;42&quot;/&gt;&lt;top val=&quot;212&quot;/&gt;&lt;width val=&quot;870&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BA3F60-842E-4EB4-8695-3423C02820E4}&quot;/&gt;&lt;isInvalidForFieldText val=&quot;0&quot;/&gt;&lt;Image&gt;&lt;filename val=&quot;C:\Users\User\AppData\Local\Temp\CP1159260062Session\CPTrustFolder1159260078\PPTImport115928830953\data\asimages\{E2BA3F60-842E-4EB4-8695-3423C02820E4}_22.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65C0DEB4-0776-4ADE-82DE-84FF244EBD45}&quot;/&gt;&lt;isInvalidForFieldText val=&quot;0&quot;/&gt;&lt;Image&gt;&lt;filename val=&quot;C:\Users\User\AppData\Local\Temp\CP1159260062Session\CPTrustFolder1159260078\PPTImport115928830953\data\asimages\{65C0DEB4-0776-4ADE-82DE-84FF244EBD45}_23.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1&quot;/&gt;&lt;lineCharCount val=&quot;16&quot;/&gt;&lt;lineCharCount val=&quot;41&quot;/&gt;&lt;lineCharCount val=&quot;33&quot;/&gt;&lt;lineCharCount val=&quot;47&quot;/&gt;&lt;lineCharCount val=&quot;48&quot;/&gt;&lt;lineCharCount val=&quot;39&quot;/&gt;&lt;lineCharCount val=&quot;28&quot;/&gt;&lt;lineCharCount val=&quot;34&quot;/&gt;&lt;lineCharCount val=&quot;42&quot;/&gt;&lt;lineCharCount val=&quot;28&quot;/&gt;&lt;/TableIndex&gt;&lt;/ShapeTextInfo&gt;"/>
  <p:tag name="HTML_SHAPEINFO" val="&lt;ThreeDShapeInfo&gt;&lt;uuid val=&quot;{72307ABA-A722-4163-99A4-CF2EC756C7B2}&quot;/&gt;&lt;isInvalidForFieldText val=&quot;0&quot;/&gt;&lt;Image&gt;&lt;filename val=&quot;C:\Users\User\AppData\Local\Temp\CP1159260062Session\CPTrustFolder1159260078\PPTImport115928830953\data\asimages\{72307ABA-A722-4163-99A4-CF2EC756C7B2}_23.png&quot;/&gt;&lt;left val=&quot;36&quot;/&gt;&lt;top val=&quot;202&quot;/&gt;&lt;width val=&quot;401&quot;/&gt;&lt;height val=&quot;312&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9D01CD7-C0CB-4E09-97D7-4BEBEC029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10553</TotalTime>
  <Words>5620</Words>
  <Application>Microsoft Office PowerPoint</Application>
  <PresentationFormat>On-screen Show (4:3)</PresentationFormat>
  <Paragraphs>604</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VA Theme</vt:lpstr>
      <vt:lpstr>Mental Disorders (RVSR IWT)</vt:lpstr>
      <vt:lpstr>Lesson Objectives</vt:lpstr>
      <vt:lpstr>References</vt:lpstr>
      <vt:lpstr>Posttraumatic Stress Disorder (PTSD)  Defined</vt:lpstr>
      <vt:lpstr>PTSD Eligibility Criteria</vt:lpstr>
      <vt:lpstr>Categories and Types of PTSD Claims</vt:lpstr>
      <vt:lpstr>In-service diagnosis of PTSD </vt:lpstr>
      <vt:lpstr>Combat Related</vt:lpstr>
      <vt:lpstr>Individual Decorations as Evidence of Combat Participation</vt:lpstr>
      <vt:lpstr> Fear of Hostile Military or Terrorist Activity</vt:lpstr>
      <vt:lpstr> Establishing a Stressor Related to the Fear of Hostile Military or Terrorist Activity</vt:lpstr>
      <vt:lpstr>Former POW</vt:lpstr>
      <vt:lpstr>Personal Assault/Trauma</vt:lpstr>
      <vt:lpstr>Alternative Evidence of In-Service Personal Trauma</vt:lpstr>
      <vt:lpstr>Secondary and Behavioral Changes (Markers)</vt:lpstr>
      <vt:lpstr>Interpretation of Secondary Evidence of Personal Trauma</vt:lpstr>
      <vt:lpstr>When In-Service Stressor Corroboration is Needed</vt:lpstr>
      <vt:lpstr>General Information on Mental Disorders</vt:lpstr>
      <vt:lpstr>Diagnosis of Mental Disorders</vt:lpstr>
      <vt:lpstr>Evaluating a Disability Diagnosed as Both a Physical and Mental Disorder</vt:lpstr>
      <vt:lpstr>Intellectual disability (intellectual developmental disorder) and Personality Disorders</vt:lpstr>
      <vt:lpstr>Mental Disorders Due to Traumatic Stress</vt:lpstr>
      <vt:lpstr>100%- Total Occupational and Social Impairment </vt:lpstr>
      <vt:lpstr>70%- Deficiencies in Most Areas, Such as Work, School, Family Relations, Judgment, Thinking, or Mood</vt:lpstr>
      <vt:lpstr>50%- Reduced Reliability and Productivity </vt:lpstr>
      <vt:lpstr>30%- Occasional Decrease in Work Efficiency and Intermittent Periods of Inability to Perform Occupational Tasks</vt:lpstr>
      <vt:lpstr>10% and 0%</vt:lpstr>
      <vt:lpstr>Anorexia &amp; Bulimia</vt:lpstr>
      <vt:lpstr>Convalescence Ratings Following Extended Hospitalization</vt:lpstr>
      <vt:lpstr>Evidence of Improvement</vt:lpstr>
      <vt:lpstr>Psychosis</vt:lpstr>
      <vt:lpstr>38 U.S.C. 1702</vt:lpstr>
      <vt:lpstr>Competency</vt:lpstr>
      <vt:lpstr>Mental Condition is Evaluated as Totally Disabling</vt:lpstr>
      <vt:lpstr>Rating Actions</vt:lpstr>
      <vt:lpstr>Additional Considerations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Disorders (RVSR IWT) PowerPoint Presentation</dc:title>
  <dc:subject>RVSR</dc:subject>
  <dc:creator>Department of Veterans Affairs, Veterans Benefits Administration, Compensation Service, STAFF</dc:creator>
  <cp:keywords>PTSD, posttraumatic stress disorder, mental, DSM, fear, competency, competent, 1702, psychosis</cp:keywords>
  <dc:description>This lesson introduces RVSR Challenge employees to the principles of service connection and evaluation of psychiatric and mental conditions. Particular focus is placed on posttraumatic stress disorder (PTSD).</dc:description>
  <cp:lastModifiedBy>Kathy Poole</cp:lastModifiedBy>
  <cp:revision>623</cp:revision>
  <dcterms:created xsi:type="dcterms:W3CDTF">2014-04-30T02:32:11Z</dcterms:created>
  <dcterms:modified xsi:type="dcterms:W3CDTF">2018-08-14T15:12:27Z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Language">
    <vt:lpwstr>en</vt:lpwstr>
  </property>
  <property fmtid="{D5CDD505-2E9C-101B-9397-08002B2CF9AE}" pid="9" name="Type">
    <vt:lpwstr>Presentation</vt:lpwstr>
  </property>
</Properties>
</file>