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27"/>
  </p:notesMasterIdLst>
  <p:sldIdLst>
    <p:sldId id="259" r:id="rId5"/>
    <p:sldId id="260" r:id="rId6"/>
    <p:sldId id="261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0186" autoAdjust="0"/>
  </p:normalViewPr>
  <p:slideViewPr>
    <p:cSldViewPr snapToGrid="0">
      <p:cViewPr varScale="1">
        <p:scale>
          <a:sx n="106" d="100"/>
          <a:sy n="106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The Genitourinary System (RVSR IWT) course. To advance each slide, click anywhere on the screen.</a:t>
            </a:r>
          </a:p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B7433B-8E0A-4F56-9B4B-B89B2CD22CE8}" type="slidenum">
              <a:rPr lang="en-US" smtClean="0"/>
              <a:pPr eaLnBrk="1" hangingPunct="1"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Obstructed Voiding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 requiring intermittent or continuous catheterization,  30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obstructive symptomatology (hesitancy, slow or weak stream, decreased force of stream) with any one or combination of the following: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void residuals greater than 150cc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Uroflowmetry; markedly diminished peak flow rate (less than 10 cc/sec)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urinary tract infections secondary to obstruction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Stricture disease requiring periodic dilatation every 2 to 3 months,  10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Obstructive symptomatology with or without structure disease requiring dilatation 1 to 2 times per year,  0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Tract Infection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renal function: Rate as renal dysfunction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symptomatic infection requiring drainage/frequent hospitalization (greater than two times/year), and /or requiring continuous intensive management,  30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drug therapy, 1-2 hospitalizations per year and/or requiring intermittent intensive management,  10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following disabilities in the  Schedule: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Stones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Erectile Dysfunction and Impotency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Cancer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Involvement in Diabetes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Neurogenic Bladder 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Nephrolithiasis (kidney stones) DC 7508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7508 Nephrolithiasis: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as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hydronephrosis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</a:t>
            </a: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recurrent stone formation requiring one or more of the following: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 therapy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 or non-invasive procedures more than two times/year,  30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7509 </a:t>
            </a:r>
            <a:r>
              <a:rPr lang="en-US" altLang="en-US" sz="18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Hydronephrosis</a:t>
            </a: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Severe; Rate as renal dysfunction.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attacks of colic with infection (</a:t>
            </a:r>
            <a:r>
              <a:rPr lang="en-US" altLang="en-US" sz="18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pyonephrosis</a:t>
            </a: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kidney function impaired,  30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attacks of colic, requiring catheter drainage,  20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an occasional attack of colic, not infected and not requiring catheter drainage,  10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Nephrolithiasis (kidney stones) DC 7508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Erectile Dysfunction and Impotency DC 7522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7522 Penis, deformity, with loss of erectile power 20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for entitlement to special monthly compensation under 3.350 of this chapter.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</a:rPr>
              <a:t>CFR 4.31 In every instance where the schedule does not provide a zero percent evaluation for a diagnostic code, a zero percent evaluation shall be assigned when the requirements for a compensable evaluation are not met.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Cancer DC 7528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7528 Malignant neoplasms of the genitourinary system, 100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Following the cessation of surgical, X-ray, antineoplastic chemotherapy or other therapeutic procedure, the  of 100 percent shall continue with a mandatory VA examination at the expiration of six months. Any change in evaluation based upon that or any subsequent examination shall be subject to the provision s of 3.105(e) of this chapter. If there has been no local recurrence or metastasis, rate on residuals as voiding dysfunction or renal dysfunction, whichever is predominant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Involvement in Diabetes Mellitus DC 7541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involvement in diabetes mellitus, sickle cell anemia, systemic lupus erythematosus, vasculitis, or other systemic disease processes: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Neurogenic Bladder DC 7542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Most often secondary to a back condition, or a neurological condition like ALS, MLS, or Parkinson’s 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VBMS-R Evaluation Builder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available references, evaluate conditions of the genitourinary system with 98% accuracy.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Considerations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Presumptive Disabilities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Monthly Compensation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Considerations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Development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Genitourinary Described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genitourinary system is divided into the urinary and reproductive 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functions.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urinary system's primary function is to help keep the internal environment of the body relatively the same by controlling the composition and volume of blood and body fluids.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male reproductive system consists of organs that are part of the male reproductive process.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Nephritis (38 CFR 4.115)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s are not to be assigned for disability from disease of the heart and any form of nephritis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when absence of kidney is the sole disability, or where regular dialysis is required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Nephritis provisions in the  schedule do not apply to nephropathy.</a:t>
            </a: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disease may be separately evaluated from nephropathy.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of the Genitourinary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 of the genitourinary system generally result in disabilities related to renal or voiding dysfunctions, infections, or a combination of these.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Voiding dysfunction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frequency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Obstructed voiding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tract infection 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regular dialysis, or precluding more than sedentary activity from one of the following: persistent edema and albuminuria; or, BUN more than 80mg%; or, creatinine more than 8mg%; or, markedly decreased function of kidney or other organ systems, especially  cardiovascular,  100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edema and albuminuria with BUN 40 to 80mg%; or, creatinine 4 to 8mg%; or, generalized poor health characterized by lethargy, weakness, anorexia, weight loss, or limitation of exertion,  80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albuminuria with some edema; or, definite decrease in kidney function; or, hypertension at least 40 percent disabling under diagnostic code 7101,  60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 constant or recurring with hyaline and granular casts or red blood cells; or, transient or slight edema or hypertension at least 10 percent disabling under diagnostic code 7101,  30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 and casts with history of acute nephritis; or, hypertension non-compensable under diagnostic code 7101,  0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Voiding Dysfunction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particular condition as urine leakage, frequency, or obstructed voiding. 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 Urine Leakage, Post Surgical Urinary Diversion, Urinary Incontinence, or Stress Incontinence: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the use of an appliance or the wearing of absorbent materials which must be changed more than 4 times per day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the wearing of absorbent materials which must be changed 2 to 4 times per day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the wearing of absorbent materials which must be changed less than 2 times per day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Frequency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voiding interval less than one hour, or; awakening to void five or more times per night,  40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voiding interval between one and two hours, or; awakening to void three to four times per night, 20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voiding interval between two and three hours, or; awakening to void two times per night,  10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40527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2152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9.xml"/><Relationship Id="rId7" Type="http://schemas.openxmlformats.org/officeDocument/2006/relationships/oleObject" Target="../embeddings/oleObject1.bin"/><Relationship Id="rId2" Type="http://schemas.openxmlformats.org/officeDocument/2006/relationships/tags" Target="../tags/tag5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vmlDrawing" Target="../drawings/vmlDrawing2.vml"/><Relationship Id="rId6" Type="http://schemas.openxmlformats.org/officeDocument/2006/relationships/tags" Target="../tags/tag67.xml"/><Relationship Id="rId11" Type="http://schemas.openxmlformats.org/officeDocument/2006/relationships/image" Target="../media/image12.emf"/><Relationship Id="rId5" Type="http://schemas.openxmlformats.org/officeDocument/2006/relationships/tags" Target="../tags/tag66.xml"/><Relationship Id="rId10" Type="http://schemas.openxmlformats.org/officeDocument/2006/relationships/image" Target="../media/image11.emf"/><Relationship Id="rId4" Type="http://schemas.openxmlformats.org/officeDocument/2006/relationships/tags" Target="../tags/tag65.xml"/><Relationship Id="rId9" Type="http://schemas.openxmlformats.org/officeDocument/2006/relationships/package" Target="../embeddings/Microsoft_Word_Document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69.xml"/><Relationship Id="rId7" Type="http://schemas.openxmlformats.org/officeDocument/2006/relationships/oleObject" Target="../embeddings/oleObject2.bin"/><Relationship Id="rId2" Type="http://schemas.openxmlformats.org/officeDocument/2006/relationships/tags" Target="../tags/tag6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3.xml"/><Relationship Id="rId7" Type="http://schemas.openxmlformats.org/officeDocument/2006/relationships/image" Target="../media/image1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tags" Target="../tags/tag7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10" Type="http://schemas.openxmlformats.org/officeDocument/2006/relationships/image" Target="../media/image21.png"/><Relationship Id="rId4" Type="http://schemas.openxmlformats.org/officeDocument/2006/relationships/tags" Target="../tags/tag76.xml"/><Relationship Id="rId9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34B9-B9BA-4509-907F-950B9704030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 Genitourinary System</a:t>
            </a:r>
            <a:br>
              <a:rPr lang="en-US" sz="2800" dirty="0"/>
            </a:br>
            <a:r>
              <a:rPr lang="en-US" sz="2800" dirty="0"/>
              <a:t>(RVSR IWT)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45D4-1F33-489B-BD58-6313E2CC028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February 2016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5A6FA1C-AF7C-4246-BA63-ECD115E147E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100" dirty="0"/>
              <a:t>Compensation Service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685800" lvl="2"/>
            <a:endParaRPr lang="en-US" altLang="en-US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6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Urinary Frequency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46" y="2021505"/>
            <a:ext cx="8268907" cy="210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8783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Obstructed Voiding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8F55B-AFA9-440C-9B44-207B56479B7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02" y="2007479"/>
            <a:ext cx="8280596" cy="323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790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Urinary Tract Infection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78" y="2357011"/>
            <a:ext cx="8232243" cy="16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17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 Rating Schedule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692980"/>
            <a:ext cx="8229600" cy="18240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39825" indent="-5111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Kidney Stones</a:t>
            </a:r>
          </a:p>
          <a:p>
            <a:pPr marL="1139825" indent="-5111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Erectile Dysfunction and Impotency</a:t>
            </a:r>
          </a:p>
          <a:p>
            <a:pPr marL="1139825" indent="-5111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Prostate Cancer</a:t>
            </a:r>
          </a:p>
          <a:p>
            <a:pPr marL="1139825" indent="-5111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Renal Involvement in Diabetes</a:t>
            </a:r>
          </a:p>
          <a:p>
            <a:pPr marL="1139825" indent="-5111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Neurogenic Bladder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17413" name="Text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016618"/>
            <a:ext cx="777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2000" dirty="0"/>
              <a:t>Review the following disabilities in the Rating Schedule:</a:t>
            </a:r>
          </a:p>
        </p:txBody>
      </p:sp>
    </p:spTree>
    <p:extLst>
      <p:ext uri="{BB962C8B-B14F-4D97-AF65-F5344CB8AC3E}">
        <p14:creationId xmlns:p14="http://schemas.microsoft.com/office/powerpoint/2010/main" val="2137338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Nephrolithiasis (kidney stones) DC 7508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1518810"/>
              </p:ext>
            </p:extLst>
          </p:nvPr>
        </p:nvGraphicFramePr>
        <p:xfrm>
          <a:off x="452284" y="2108661"/>
          <a:ext cx="8239432" cy="402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" r:id="rId7" imgW="5579216" imgH="3052130" progId="Word.Document.12">
                  <p:embed/>
                </p:oleObj>
              </mc:Choice>
              <mc:Fallback>
                <p:oleObj name="Document" r:id="rId7" imgW="5579216" imgH="30521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84" y="2108661"/>
                        <a:ext cx="8239432" cy="4020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2DFE-900F-40E6-A5F0-DAC10D16943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4758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Nephrolithiasis (kidney stones) DC 7508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15</a:t>
            </a:fld>
            <a:endParaRPr lang="en-US" sz="14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606" y="1880496"/>
            <a:ext cx="5880788" cy="194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606" y="4082345"/>
            <a:ext cx="5879410" cy="211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671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Erectile Dysfunction and Impotency DC 7522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16</a:t>
            </a:fld>
            <a:endParaRPr lang="en-US" sz="1400" dirty="0"/>
          </a:p>
        </p:txBody>
      </p:sp>
      <p:graphicFrame>
        <p:nvGraphicFramePr>
          <p:cNvPr id="18436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42601258"/>
              </p:ext>
            </p:extLst>
          </p:nvPr>
        </p:nvGraphicFramePr>
        <p:xfrm>
          <a:off x="357991" y="1953740"/>
          <a:ext cx="8514695" cy="66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Document" r:id="rId9" imgW="5587299" imgH="426495" progId="Word.Document.12">
                  <p:embed/>
                </p:oleObj>
              </mc:Choice>
              <mc:Fallback>
                <p:oleObj name="Document" r:id="rId9" imgW="5587299" imgH="42649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91" y="1953740"/>
                        <a:ext cx="8514695" cy="666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91" y="2495613"/>
            <a:ext cx="8514695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34" y="4197903"/>
            <a:ext cx="8357132" cy="177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991" y="3085004"/>
            <a:ext cx="8241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</a:rPr>
              <a:t>CFR 4.31 In every instance where the schedule does not provide a zero percent evaluation for a diagnostic code, a zero percent evaluation shall be assigned when the requirements for a compensable evaluation are not met.</a:t>
            </a:r>
          </a:p>
        </p:txBody>
      </p:sp>
    </p:spTree>
    <p:extLst>
      <p:ext uri="{BB962C8B-B14F-4D97-AF65-F5344CB8AC3E}">
        <p14:creationId xmlns:p14="http://schemas.microsoft.com/office/powerpoint/2010/main" val="18522897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Prostate Cancer DC 7528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91840170"/>
              </p:ext>
            </p:extLst>
          </p:nvPr>
        </p:nvGraphicFramePr>
        <p:xfrm>
          <a:off x="462755" y="1880495"/>
          <a:ext cx="8249729" cy="241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Document" r:id="rId7" imgW="5587299" imgH="1710299" progId="Word.Document.12">
                  <p:embed/>
                </p:oleObj>
              </mc:Choice>
              <mc:Fallback>
                <p:oleObj name="Document" r:id="rId7" imgW="5587299" imgH="17102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5" y="1880495"/>
                        <a:ext cx="8249729" cy="241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562" y="4049328"/>
            <a:ext cx="39528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1004D-C8F0-421C-8044-2194E452D2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16344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Renal Involvement in Diabetes Mellitus DC 7541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30" y="2099073"/>
            <a:ext cx="8239875" cy="12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476" y="3331965"/>
            <a:ext cx="4662729" cy="7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476" y="4408710"/>
            <a:ext cx="4662729" cy="13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30" y="3331965"/>
            <a:ext cx="3667266" cy="128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2FD18-3D86-41F6-982F-D940F2FAFB4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88726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Neurogenic Bladder DC 7542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79877431"/>
              </p:ext>
            </p:extLst>
          </p:nvPr>
        </p:nvGraphicFramePr>
        <p:xfrm>
          <a:off x="499636" y="1880496"/>
          <a:ext cx="7498316" cy="92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Document" r:id="rId8" imgW="5587299" imgH="658998" progId="Word.Document.12">
                  <p:embed/>
                </p:oleObj>
              </mc:Choice>
              <mc:Fallback>
                <p:oleObj name="Document" r:id="rId8" imgW="5587299" imgH="6589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36" y="1880496"/>
                        <a:ext cx="7498316" cy="923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355" y="2923917"/>
            <a:ext cx="5793008" cy="2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4333" y="2921168"/>
            <a:ext cx="26270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D3275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latin typeface="Arial" charset="0"/>
              </a:rPr>
              <a:t>TIP: Most often secondary to a back condition, or a neurological condition like ALS, MS, or Parkinson's </a:t>
            </a:r>
          </a:p>
        </p:txBody>
      </p:sp>
    </p:spTree>
    <p:extLst>
      <p:ext uri="{BB962C8B-B14F-4D97-AF65-F5344CB8AC3E}">
        <p14:creationId xmlns:p14="http://schemas.microsoft.com/office/powerpoint/2010/main" val="24711441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1780" y="884237"/>
            <a:ext cx="7540439" cy="10008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Lesson Objective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2057401"/>
            <a:ext cx="8533051" cy="76291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Given the available references, evaluate conditions of the genitourinary system with 98% accuracy.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99820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VBMS-R Evaluation Builder Demo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886" y="2209688"/>
            <a:ext cx="8276358" cy="30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13B2F-A130-4DD4-86CC-5A28E41F36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90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Presumptive Disabilities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Special Monthly Compensation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Ancillary Considerations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Special Development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Rating Schedule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6CCB-F01D-4C16-99E0-26A2B0DEB4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6A6A193-2FDC-48DD-8023-1C75B05EEA9A}" type="slidenum">
              <a:rPr lang="en-US" sz="1400" smtClean="0"/>
              <a:pPr>
                <a:spcAft>
                  <a:spcPts val="600"/>
                </a:spcAft>
              </a:pPr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04398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6024A-2B5A-4B5F-9990-7454C67256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>
            <a:noAutofit/>
          </a:bodyPr>
          <a:lstStyle/>
          <a:p>
            <a:r>
              <a:rPr lang="en-US" sz="7200" b="0" dirty="0"/>
              <a:t>Questions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D1E51B5A-3770-4F22-9D09-216358904227}" type="slidenum">
              <a:rPr lang="en-US" sz="140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28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  </a:t>
            </a:r>
            <a:r>
              <a:rPr lang="en-US" altLang="en-US" sz="2800" dirty="0">
                <a:latin typeface="Arial" panose="020B0604020202020204" pitchFamily="34" charset="0"/>
              </a:rPr>
              <a:t>References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38 CFR 3.309, Disease subject to presumptive service connection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38 CFR 3.383, Special consideration for paired organs and extremities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38 CFR 4.115, Nephritis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38 CFR 4.115(a), Ratings of the genitourinary system-dysfunctions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02087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9496-1F2B-425A-9F88-44A4406FA6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References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C537-2D7C-4108-8EA0-DBC1281FC16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38 CFR 4.115(b), Ratings of the genitourinary system-diagnoses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M21-1, Part III, Subpart iv, 4.I, Genitourinary Conditions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M21-1, Part III, Subpart iv, 4.F, Consideration of Hypertension as Secondary to Diabetes Mellitus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M21-1, Part IV, Subpart ii, 2.J, Cancer Evaluations and Staged Ratings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3ACC1-348B-4245-9B33-E11B24C03A4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175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Genitourinary Described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7739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  <a:defRPr/>
            </a:pPr>
            <a:r>
              <a:rPr lang="en-US" sz="2000" dirty="0"/>
              <a:t>The genitourinary system is divided into the urinary and reproductive (genito) functions.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A66BB-BB96-478A-A51C-5D3DF6813D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5759" y="2840852"/>
            <a:ext cx="81664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0060" indent="-4800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urinary system's primary function is to help keep the internal environment of the body relatively the same by controlling the composition and volume of blood and body fluids.</a:t>
            </a:r>
          </a:p>
          <a:p>
            <a:pPr marL="480060" indent="-4800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male reproductive system consists of organs that are part of the male reproductive process.</a:t>
            </a:r>
          </a:p>
        </p:txBody>
      </p:sp>
    </p:spTree>
    <p:extLst>
      <p:ext uri="{BB962C8B-B14F-4D97-AF65-F5344CB8AC3E}">
        <p14:creationId xmlns:p14="http://schemas.microsoft.com/office/powerpoint/2010/main" val="37877106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Nephritis</a:t>
            </a:r>
            <a:r>
              <a:rPr lang="en-US" altLang="en-US" sz="3000" dirty="0"/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4515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  <a:defRPr/>
            </a:pPr>
            <a:r>
              <a:rPr lang="en-US" sz="2000" dirty="0"/>
              <a:t>Nephritis (38 CFR 4.115)</a:t>
            </a:r>
          </a:p>
        </p:txBody>
      </p:sp>
      <p:sp>
        <p:nvSpPr>
          <p:cNvPr id="10246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10187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Nephritis provisions in the rating schedule do not apply to nephropathy.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Heart disease may be separately evaluated from nephropathy.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2EF2E-49C4-4CB1-95CD-DBFD74788C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0CFFC-A169-4DD3-A183-DC5BE5A2C2A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6008" y="2502557"/>
            <a:ext cx="82507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0060" indent="-4800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Separate ratings are not to be assigned for disability from disease of the heart and any form of nephritis</a:t>
            </a:r>
          </a:p>
          <a:p>
            <a:pPr marL="480060" indent="-4800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Except when absence of kidney is the sole disability, or where regular dialysis is required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65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Ratings of the Genitourinary System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1781" y="3429000"/>
            <a:ext cx="8229600" cy="20967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39825" lvl="4" indent="-284163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Renal dysfunction </a:t>
            </a:r>
          </a:p>
          <a:p>
            <a:pPr marL="1139825" lvl="4" indent="-284163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Voiding dysfunction </a:t>
            </a:r>
          </a:p>
          <a:p>
            <a:pPr marL="1139825" lvl="4" indent="-284163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Urinary frequency</a:t>
            </a:r>
          </a:p>
          <a:p>
            <a:pPr marL="1139825" lvl="4" indent="-284163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Obstructed voiding </a:t>
            </a:r>
          </a:p>
          <a:p>
            <a:pPr marL="1139825" lvl="4" indent="-284163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Urinary tract infection </a:t>
            </a:r>
            <a:endParaRPr lang="en-US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8D7C6A-8FA0-46A5-8A45-EFC565DD8A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 dirty="0"/>
          </a:p>
        </p:txBody>
      </p:sp>
      <p:sp>
        <p:nvSpPr>
          <p:cNvPr id="11269" name="Text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116318"/>
            <a:ext cx="8565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000" dirty="0"/>
              <a:t>Diseases of the genitourinary system generally result in disabilities related to renal or voiding dysfunctions, infections, or a combination of these.</a:t>
            </a:r>
          </a:p>
        </p:txBody>
      </p:sp>
    </p:spTree>
    <p:extLst>
      <p:ext uri="{BB962C8B-B14F-4D97-AF65-F5344CB8AC3E}">
        <p14:creationId xmlns:p14="http://schemas.microsoft.com/office/powerpoint/2010/main" val="6044804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Renal Dysfunction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325" y="1880496"/>
            <a:ext cx="7651350" cy="402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E1424-8447-4F44-9E0D-FCDE968B130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38555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Voiding Dysfunction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sz="14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64" y="1880496"/>
            <a:ext cx="7772271" cy="286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3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10"/>
  <p:tag name="MMPROD_UIDATA" val="&lt;database version=&quot;11.0&quot;&gt;&lt;object type=&quot;1&quot; unique_id=&quot;10001&quot;&gt;&lt;object type=&quot;2&quot; unique_id=&quot;25795&quot;&gt;&lt;object type=&quot;3&quot; unique_id=&quot;25796&quot;&gt;&lt;property id=&quot;20148&quot; value=&quot;5&quot;/&gt;&lt;property id=&quot;20300&quot; value=&quot;Slide 1 - &amp;quot;The Genitourinary System (RVSR IWT)&amp;quot;&quot;/&gt;&lt;property id=&quot;20307&quot; value=&quot;259&quot;/&gt;&lt;/object&gt;&lt;object type=&quot;3&quot; unique_id=&quot;25797&quot;&gt;&lt;property id=&quot;20148&quot; value=&quot;5&quot;/&gt;&lt;property id=&quot;20300&quot; value=&quot;Slide 2 - &amp;quot;Lesson Objective&amp;quot;&quot;/&gt;&lt;property id=&quot;20307&quot; value=&quot;260&quot;/&gt;&lt;/object&gt;&lt;object type=&quot;3&quot; unique_id=&quot;25798&quot;&gt;&lt;property id=&quot;20148&quot; value=&quot;5&quot;/&gt;&lt;property id=&quot;20300&quot; value=&quot;Slide 3 - &amp;quot;   References&amp;quot;&quot;/&gt;&lt;property id=&quot;20307&quot; value=&quot;261&quot;/&gt;&lt;/object&gt;&lt;object type=&quot;3&quot; unique_id=&quot;25799&quot;&gt;&lt;property id=&quot;20148&quot; value=&quot;5&quot;/&gt;&lt;property id=&quot;20300&quot; value=&quot;Slide 4 - &amp;quot;References (continued)&amp;quot;&quot;/&gt;&lt;property id=&quot;20307&quot; value=&quot;262&quot;/&gt;&lt;/object&gt;&lt;object type=&quot;3&quot; unique_id=&quot;25800&quot;&gt;&lt;property id=&quot;20148&quot; value=&quot;5&quot;/&gt;&lt;property id=&quot;20300&quot; value=&quot;Slide 5 - &amp;quot;Genitourinary Described&amp;quot;&quot;/&gt;&lt;property id=&quot;20307&quot; value=&quot;263&quot;/&gt;&lt;/object&gt;&lt;object type=&quot;3&quot; unique_id=&quot;25801&quot;&gt;&lt;property id=&quot;20148&quot; value=&quot;5&quot;/&gt;&lt;property id=&quot;20300&quot; value=&quot;Slide 6 - &amp;quot;Nephritis &amp;quot;&quot;/&gt;&lt;property id=&quot;20307&quot; value=&quot;264&quot;/&gt;&lt;/object&gt;&lt;object type=&quot;3&quot; unique_id=&quot;25802&quot;&gt;&lt;property id=&quot;20148&quot; value=&quot;5&quot;/&gt;&lt;property id=&quot;20300&quot; value=&quot;Slide 7 - &amp;quot;s of the Genitourinary System&amp;quot;&quot;/&gt;&lt;property id=&quot;20307&quot; value=&quot;265&quot;/&gt;&lt;/object&gt;&lt;object type=&quot;3&quot; unique_id=&quot;25803&quot;&gt;&lt;property id=&quot;20148&quot; value=&quot;5&quot;/&gt;&lt;property id=&quot;20300&quot; value=&quot;Slide 8 - &amp;quot;Renal Dysfunction&amp;quot;&quot;/&gt;&lt;property id=&quot;20307&quot; value=&quot;266&quot;/&gt;&lt;/object&gt;&lt;object type=&quot;3&quot; unique_id=&quot;25804&quot;&gt;&lt;property id=&quot;20148&quot; value=&quot;5&quot;/&gt;&lt;property id=&quot;20300&quot; value=&quot;Slide 9 - &amp;quot;Voiding Dysfunction&amp;quot;&quot;/&gt;&lt;property id=&quot;20307&quot; value=&quot;267&quot;/&gt;&lt;/object&gt;&lt;object type=&quot;3&quot; unique_id=&quot;25805&quot;&gt;&lt;property id=&quot;20148&quot; value=&quot;5&quot;/&gt;&lt;property id=&quot;20300&quot; value=&quot;Slide 10 - &amp;quot;Urinary Frequency&amp;quot;&quot;/&gt;&lt;property id=&quot;20307&quot; value=&quot;268&quot;/&gt;&lt;/object&gt;&lt;object type=&quot;3&quot; unique_id=&quot;25806&quot;&gt;&lt;property id=&quot;20148&quot; value=&quot;5&quot;/&gt;&lt;property id=&quot;20300&quot; value=&quot;Slide 11 - &amp;quot;Obstructed Voiding&amp;quot;&quot;/&gt;&lt;property id=&quot;20307&quot; value=&quot;269&quot;/&gt;&lt;/object&gt;&lt;object type=&quot;3&quot; unique_id=&quot;25807&quot;&gt;&lt;property id=&quot;20148&quot; value=&quot;5&quot;/&gt;&lt;property id=&quot;20300&quot; value=&quot;Slide 12 - &amp;quot;Urinary Tract Infection&amp;quot;&quot;/&gt;&lt;property id=&quot;20307&quot; value=&quot;270&quot;/&gt;&lt;/object&gt;&lt;object type=&quot;3&quot; unique_id=&quot;25808&quot;&gt;&lt;property id=&quot;20148&quot; value=&quot;5&quot;/&gt;&lt;property id=&quot;20300&quot; value=&quot;Slide 13 - &amp;quot; Schedule&amp;quot;&quot;/&gt;&lt;property id=&quot;20307&quot; value=&quot;271&quot;/&gt;&lt;/object&gt;&lt;object type=&quot;3&quot; unique_id=&quot;25809&quot;&gt;&lt;property id=&quot;20148&quot; value=&quot;5&quot;/&gt;&lt;property id=&quot;20300&quot; value=&quot;Slide 14 - &amp;quot;Nephrolithiasis (kidney stones) DC 7508&amp;quot;&quot;/&gt;&lt;property id=&quot;20307&quot; value=&quot;272&quot;/&gt;&lt;/object&gt;&lt;object type=&quot;3&quot; unique_id=&quot;25810&quot;&gt;&lt;property id=&quot;20148&quot; value=&quot;5&quot;/&gt;&lt;property id=&quot;20300&quot; value=&quot;Slide 15 - &amp;quot;Nephrolithiasis (kidney stones) DC 7508&amp;quot;&quot;/&gt;&lt;property id=&quot;20307&quot; value=&quot;273&quot;/&gt;&lt;/object&gt;&lt;object type=&quot;3&quot; unique_id=&quot;25811&quot;&gt;&lt;property id=&quot;20148&quot; value=&quot;5&quot;/&gt;&lt;property id=&quot;20300&quot; value=&quot;Slide 16 - &amp;quot;Erectile Dysfunction and Impotency DC 7522&amp;quot;&quot;/&gt;&lt;property id=&quot;20307&quot; value=&quot;274&quot;/&gt;&lt;/object&gt;&lt;object type=&quot;3&quot; unique_id=&quot;25812&quot;&gt;&lt;property id=&quot;20148&quot; value=&quot;5&quot;/&gt;&lt;property id=&quot;20300&quot; value=&quot;Slide 17 - &amp;quot;Prostate Cancer DC 7528&amp;quot;&quot;/&gt;&lt;property id=&quot;20307&quot; value=&quot;275&quot;/&gt;&lt;/object&gt;&lt;object type=&quot;3&quot; unique_id=&quot;25813&quot;&gt;&lt;property id=&quot;20148&quot; value=&quot;5&quot;/&gt;&lt;property id=&quot;20300&quot; value=&quot;Slide 18 - &amp;quot;Renal Involvement in Diabetes Mellitus DC 7541&amp;quot;&quot;/&gt;&lt;property id=&quot;20307&quot; value=&quot;276&quot;/&gt;&lt;/object&gt;&lt;object type=&quot;3&quot; unique_id=&quot;25814&quot;&gt;&lt;property id=&quot;20148&quot; value=&quot;5&quot;/&gt;&lt;property id=&quot;20300&quot; value=&quot;Slide 19 - &amp;quot;Neurogenic Bladder DC 7542&amp;quot;&quot;/&gt;&lt;property id=&quot;20307&quot; value=&quot;277&quot;/&gt;&lt;/object&gt;&lt;object type=&quot;3&quot; unique_id=&quot;25815&quot;&gt;&lt;property id=&quot;20148&quot; value=&quot;5&quot;/&gt;&lt;property id=&quot;20300&quot; value=&quot;Slide 20 - &amp;quot;VBMS-R Evaluation Builder Demo&amp;quot;&quot;/&gt;&lt;property id=&quot;20307&quot; value=&quot;278&quot;/&gt;&lt;/object&gt;&lt;object type=&quot;3&quot; unique_id=&quot;25816&quot;&gt;&lt;property id=&quot;20148&quot; value=&quot;5&quot;/&gt;&lt;property id=&quot;20300&quot; value=&quot;Slide 21 - &amp;quot;Special Considerations&amp;quot;&quot;/&gt;&lt;property id=&quot;20307&quot; value=&quot;279&quot;/&gt;&lt;/object&gt;&lt;object type=&quot;3&quot; unique_id=&quot;25817&quot;&gt;&lt;property id=&quot;20148&quot; value=&quot;5&quot;/&gt;&lt;property id=&quot;20300&quot; value=&quot;Slide 22 - &amp;quot; &amp;quot;&quot;/&gt;&lt;property id=&quot;20307&quot; value=&quot;280&quot;/&gt;&lt;/object&gt;&lt;/object&gt;&lt;object type=&quot;8&quot; unique_id=&quot;2584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046875E2-E9C5-416F-9E81-97ED5AED4DFA}&quot;/&gt;&lt;isInvalidForFieldText val=&quot;0&quot;/&gt;&lt;Image&gt;&lt;filename val=&quot;C:\Users\User\AppData\Local\Temp\CP1474811212562Session\CPTrustFolder1474811212593\PPTImport1474814749671\data\asimages\{046875E2-E9C5-416F-9E81-97ED5AED4DFA}_1.png&quot;/&gt;&lt;left val=&quot;71&quot;/&gt;&lt;top val=&quot;288&quot;/&gt;&lt;width val=&quot;81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F5636025-8656-44E1-8117-96AAD7462DD6}&quot;/&gt;&lt;isInvalidForFieldText val=&quot;0&quot;/&gt;&lt;Image&gt;&lt;filename val=&quot;C:\Users\User\AppData\Local\Temp\CP1474811212562Session\CPTrustFolder1474811212593\PPTImport1474814749671\data\asimages\{F5636025-8656-44E1-8117-96AAD7462DD6}_1.png&quot;/&gt;&lt;left val=&quot;639&quot;/&gt;&lt;top val=&quot;491&quot;/&gt;&lt;width val=&quot;249&quot;/&gt;&lt;height val=&quot;92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392446E7-DD65-4222-AD76-B4B6423D1E10}&quot;/&gt;&lt;isInvalidForFieldText val=&quot;0&quot;/&gt;&lt;Image&gt;&lt;filename val=&quot;C:\Users\User\AppData\Local\Temp\CP1474811212562Session\CPTrustFolder1474811212593\PPTImport1474814749671\data\asimages\{392446E7-DD65-4222-AD76-B4B6423D1E10}_1.png&quot;/&gt;&lt;left val=&quot;71&quot;/&gt;&lt;top val=&quot;491&quot;/&gt;&lt;width val=&quot;249&quot;/&gt;&lt;height val=&quot;93&quot;/&gt;&lt;hasText val=&quot;1&quot;/&gt;&lt;/Image&gt;&lt;/ThreeDShapeInfo&gt;"/>
  <p:tag name="PRESENTER_SHAPETEXTINFO" val="&lt;ShapeTextInfo&gt;&lt;TableIndex row=&quot;-1&quot; col=&quot;-1&quot;&gt;&lt;linesCount val=&quot;6&quot;/&gt;&lt;lineCharCount val=&quot;13&quot;/&gt;&lt;lineCharCount val=&quot;8&quot;/&gt;&lt;lineCharCount val=&quot;1&quot;/&gt;&lt;lineCharCount val=&quot;1&quot;/&gt;&lt;lineChar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470CFB0-07C4-44E1-BB5C-99B2AAD5525A}&quot;/&gt;&lt;isInvalidForFieldText val=&quot;0&quot;/&gt;&lt;Image&gt;&lt;filename val=&quot;C:\Users\User\AppData\Local\Temp\CP1474811212562Session\CPTrustFolder1474811212593\PPTImport1474814749671\data\asimages\{B470CFB0-07C4-44E1-BB5C-99B2AAD5525A}_2.png&quot;/&gt;&lt;left val=&quot;83&quot;/&gt;&lt;top val=&quot;85&quot;/&gt;&lt;width val=&quot;792&quot;/&gt;&lt;height val=&quot;11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F4391EB-CD0B-4164-A1FF-527DE26AF244}&quot;/&gt;&lt;isInvalidForFieldText val=&quot;0&quot;/&gt;&lt;Image&gt;&lt;filename val=&quot;C:\Users\User\AppData\Local\Temp\CP1474811212562Session\CPTrustFolder1474811212593\PPTImport1474814749671\data\asimages\{6F4391EB-CD0B-4164-A1FF-527DE26AF244}_2.png&quot;/&gt;&lt;left val=&quot;42&quot;/&gt;&lt;top val=&quot;212&quot;/&gt;&lt;width val=&quot;913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73&quot;/&gt;&lt;lineCharCount val=&quot;2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37406A9-E118-4E68-810C-12C808ADBC66}&quot;/&gt;&lt;isInvalidForFieldText val=&quot;0&quot;/&gt;&lt;Image&gt;&lt;filename val=&quot;C:\Users\User\AppData\Local\Temp\CP1474811212562Session\CPTrustFolder1474811212593\PPTImport1474814749671\data\asimages\{437406A9-E118-4E68-810C-12C808ADBC66}_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07962A6-4B61-4D39-B881-DFBE681940D9}&quot;/&gt;&lt;isInvalidForFieldText val=&quot;0&quot;/&gt;&lt;Image&gt;&lt;filename val=&quot;C:\Users\User\AppData\Local\Temp\CP1474811212562Session\CPTrustFolder1474811212593\PPTImport1474814749671\data\asimages\{F07962A6-4B61-4D39-B881-DFBE681940D9}_3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E88DEE8-241B-418D-86AB-CC165FFAC36C}&quot;/&gt;&lt;isInvalidForFieldText val=&quot;0&quot;/&gt;&lt;Image&gt;&lt;filename val=&quot;C:\Users\User\AppData\Local\Temp\CP1474811212562Session\CPTrustFolder1474811212593\PPTImport1474814749671\data\asimages\{2E88DEE8-241B-418D-86AB-CC165FFAC36C}_3.png&quot;/&gt;&lt;left val=&quot;42&quot;/&gt;&lt;top val=&quot;212&quot;/&gt;&lt;width val=&quot;870&quot;/&gt;&lt;height val=&quot;415&quot;/&gt;&lt;hasText val=&quot;1&quot;/&gt;&lt;/Image&gt;&lt;/ThreeDShapeInfo&gt;"/>
  <p:tag name="PRESENTER_SHAPETEXTINFO" val="&lt;ShapeTextInfo&gt;&lt;TableIndex row=&quot;-1&quot; col=&quot;-1&quot;&gt;&lt;linesCount val=&quot;5&quot;/&gt;&lt;lineCharCount val=&quot;64&quot;/&gt;&lt;lineCharCount val=&quot;58&quot;/&gt;&lt;lineCharCount val=&quot;12&quot;/&gt;&lt;lineCharCount val=&quot;24&quot;/&gt;&lt;lineCharCount val=&quot;65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3AC1445-30BE-4426-994D-028994F22786}&quot;/&gt;&lt;isInvalidForFieldText val=&quot;0&quot;/&gt;&lt;Image&gt;&lt;filename val=&quot;C:\Users\User\AppData\Local\Temp\CP1474811212562Session\CPTrustFolder1474811212593\PPTImport1474814749671\data\asimages\{D3AC1445-30BE-4426-994D-028994F22786}_3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6F9BCF5-1B49-4ECD-9E82-C177B9DCEAC8}&quot;/&gt;&lt;isInvalidForFieldText val=&quot;0&quot;/&gt;&lt;Image&gt;&lt;filename val=&quot;C:\Users\User\AppData\Local\Temp\CP1474811212562Session\CPTrustFolder1474811212593\PPTImport1474814749671\data\asimages\{36F9BCF5-1B49-4ECD-9E82-C177B9DCEAC8}_4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E412539-3627-4622-A3C0-6E59D2FC4B08}&quot;/&gt;&lt;isInvalidForFieldText val=&quot;0&quot;/&gt;&lt;Image&gt;&lt;filename val=&quot;C:\Users\User\AppData\Local\Temp\CP1474811212562Session\CPTrustFolder1474811212593\PPTImport1474814749671\data\asimages\{1E412539-3627-4622-A3C0-6E59D2FC4B08}_4.png&quot;/&gt;&lt;left val=&quot;42&quot;/&gt;&lt;top val=&quot;212&quot;/&gt;&lt;width val=&quot;870&quot;/&gt;&lt;height val=&quot;415&quot;/&gt;&lt;hasText val=&quot;1&quot;/&gt;&lt;/Image&gt;&lt;/ThreeDShapeInfo&gt;"/>
  <p:tag name="PRESENTER_SHAPETEXTINFO" val="&lt;ShapeTextInfo&gt;&lt;TableIndex row=&quot;-1&quot; col=&quot;-1&quot;&gt;&lt;linesCount val=&quot;6&quot;/&gt;&lt;lineCharCount val=&quot;63&quot;/&gt;&lt;lineCharCount val=&quot;59&quot;/&gt;&lt;lineCharCount val=&quot;67&quot;/&gt;&lt;lineCharCount val=&quot;31&quot;/&gt;&lt;lineCharCount val=&quot;63&quot;/&gt;&lt;lineCharCount val=&quot;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EE351B8-EA7C-40F5-B55C-1D24FFD983F2}&quot;/&gt;&lt;isInvalidForFieldText val=&quot;0&quot;/&gt;&lt;Image&gt;&lt;filename val=&quot;C:\Users\User\AppData\Local\Temp\CP1474811212562Session\CPTrustFolder1474811212593\PPTImport1474814749671\data\asimages\{DEE351B8-EA7C-40F5-B55C-1D24FFD983F2}_4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75A39ED-F365-43AE-9914-60BB42B346DD}&quot;/&gt;&lt;isInvalidForFieldText val=&quot;0&quot;/&gt;&lt;Image&gt;&lt;filename val=&quot;C:\Users\User\AppData\Local\Temp\CP1474811212562Session\CPTrustFolder1474811212593\PPTImport1474814749671\data\asimages\{D75A39ED-F365-43AE-9914-60BB42B346DD}_5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0A34A78-A575-419F-BD8C-02B71C008EA6}&quot;/&gt;&lt;isInvalidForFieldText val=&quot;0&quot;/&gt;&lt;Image&gt;&lt;filename val=&quot;C:\Users\User\AppData\Local\Temp\CP1474811212562Session\CPTrustFolder1474811212593\PPTImport1474814749671\data\asimages\{F0A34A78-A575-419F-BD8C-02B71C008EA6}_5.png&quot;/&gt;&lt;left val=&quot;40&quot;/&gt;&lt;top val=&quot;212&quot;/&gt;&lt;width val=&quot;871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70&quot;/&gt;&lt;lineCharCount val=&quot;19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61A1482-CFEA-4177-8BD4-7C90871AC511}&quot;/&gt;&lt;isInvalidForFieldText val=&quot;0&quot;/&gt;&lt;Image&gt;&lt;filename val=&quot;C:\Users\User\AppData\Local\Temp\CP1474811212562Session\CPTrustFolder1474811212593\PPTImport1474814749671\data\asimages\{F61A1482-CFEA-4177-8BD4-7C90871AC511}_5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90B85C1-643F-4C3D-B748-A42519B866D0}&quot;/&gt;&lt;isInvalidForFieldText val=&quot;0&quot;/&gt;&lt;Image&gt;&lt;filename val=&quot;C:\Users\User\AppData\Local\Temp\CP1474811212562Session\CPTrustFolder1474811212593\PPTImport1474814749671\data\asimages\{190B85C1-643F-4C3D-B748-A42519B866D0}_5.png&quot;/&gt;&lt;left val=&quot;48&quot;/&gt;&lt;top val=&quot;295&quot;/&gt;&lt;width val=&quot;861&quot;/&gt;&lt;height val=&quot;156&quot;/&gt;&lt;hasText val=&quot;1&quot;/&gt;&lt;/Image&gt;&lt;/ThreeDShapeInfo&gt;"/>
  <p:tag name="PRESENTER_SHAPETEXTINFO" val="&lt;ShapeTextInfo&gt;&lt;TableIndex row=&quot;-1&quot; col=&quot;-1&quot;&gt;&lt;linesCount val=&quot;5&quot;/&gt;&lt;lineCharCount val=&quot;82&quot;/&gt;&lt;lineCharCount val=&quot;80&quot;/&gt;&lt;lineCharCount val=&quot;17&quot;/&gt;&lt;lineCharCount val=&quot;74&quot;/&gt;&lt;lineCharCount val=&quot;2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9ED61D9-460C-409F-9726-7364F3BEA6B0}&quot;/&gt;&lt;isInvalidForFieldText val=&quot;0&quot;/&gt;&lt;Image&gt;&lt;filename val=&quot;C:\Users\User\AppData\Local\Temp\CP1474811212562Session\CPTrustFolder1474811212593\PPTImport1474814749671\data\asimages\{59ED61D9-460C-409F-9726-7364F3BEA6B0}_6.png&quot;/&gt;&lt;left val=&quot;0&quot;/&gt;&lt;top val=&quot;78&quot;/&gt;&lt;width val=&quot;961&quot;/&gt;&lt;height val=&quot;11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1CBEFC8-53C3-47AE-B68F-330ACBC12BBC}&quot;/&gt;&lt;isInvalidForFieldText val=&quot;0&quot;/&gt;&lt;Image&gt;&lt;filename val=&quot;C:\Users\User\AppData\Local\Temp\CP1474811212562Session\CPTrustFolder1474811212593\PPTImport1474814749671\data\asimages\{21CBEFC8-53C3-47AE-B68F-330ACBC12BBC}_6.png&quot;/&gt;&lt;left val=&quot;40&quot;/&gt;&lt;top val=&quot;212&quot;/&gt;&lt;width val=&quot;87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8619B22-31E6-4044-85F1-4B12EEC91791}&quot;/&gt;&lt;isInvalidForFieldText val=&quot;0&quot;/&gt;&lt;Image&gt;&lt;filename val=&quot;C:\Users\User\AppData\Local\Temp\CP1474811212562Session\CPTrustFolder1474811212593\PPTImport1474814749671\data\asimages\{08619B22-31E6-4044-85F1-4B12EEC91791}_6.png&quot;/&gt;&lt;left val=&quot;0&quot;/&gt;&lt;top val=&quot;428&quot;/&gt;&lt;width val=&quot;961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73&quot;/&gt;&lt;lineCharCount val=&quot;6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A1C6FD8-AEED-4539-ACA7-F54C671D9668}&quot;/&gt;&lt;isInvalidForFieldText val=&quot;0&quot;/&gt;&lt;Image&gt;&lt;filename val=&quot;C:\Users\User\AppData\Local\Temp\CP1474811212562Session\CPTrustFolder1474811212593\PPTImport1474814749671\data\asimages\{0A1C6FD8-AEED-4539-ACA7-F54C671D9668}_6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10E77EC-8957-4859-BE10-5E8D5D585FB3}&quot;/&gt;&lt;isInvalidForFieldText val=&quot;0&quot;/&gt;&lt;Image&gt;&lt;filename val=&quot;C:\Users\User\AppData\Local\Temp\CP1474811212562Session\CPTrustFolder1474811212593\PPTImport1474814749671\data\asimages\{010E77EC-8957-4859-BE10-5E8D5D585FB3}_6.png&quot;/&gt;&lt;left val=&quot;42&quot;/&gt;&lt;top val=&quot;260&quot;/&gt;&lt;width val=&quot;869&quot;/&gt;&lt;height val=&quot;131&quot;/&gt;&lt;hasText val=&quot;1&quot;/&gt;&lt;/Image&gt;&lt;/ThreeDShapeInfo&gt;"/>
  <p:tag name="PRESENTER_SHAPETEXTINFO" val="&lt;ShapeTextInfo&gt;&lt;TableIndex row=&quot;-1&quot; col=&quot;-1&quot;&gt;&lt;linesCount val=&quot;4&quot;/&gt;&lt;lineCharCount val=&quot;85&quot;/&gt;&lt;lineCharCount val=&quot;22&quot;/&gt;&lt;lineCharCount val=&quot;83&quot;/&gt;&lt;lineCharCount val=&quot;8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DDB2FB0-9425-4BF3-ABFD-B2555366D3D0}&quot;/&gt;&lt;isInvalidForFieldText val=&quot;0&quot;/&gt;&lt;Image&gt;&lt;filename val=&quot;C:\Users\User\AppData\Local\Temp\CP1474811212562Session\CPTrustFolder1474811212593\PPTImport1474814749671\data\asimages\{0DDB2FB0-9425-4BF3-ABFD-B2555366D3D0}_7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76234AB-DD20-4AD8-88D6-6963ADFA9A39}&quot;/&gt;&lt;isInvalidForFieldText val=&quot;0&quot;/&gt;&lt;Image&gt;&lt;filename val=&quot;C:\Users\User\AppData\Local\Temp\CP1474811212562Session\CPTrustFolder1474811212593\PPTImport1474814749671\data\asimages\{676234AB-DD20-4AD8-88D6-6963ADFA9A39}_7.png&quot;/&gt;&lt;left val=&quot;49&quot;/&gt;&lt;top val=&quot;356&quot;/&gt;&lt;width val=&quot;865&quot;/&gt;&lt;height val=&quot;224&quot;/&gt;&lt;hasText val=&quot;1&quot;/&gt;&lt;/Image&gt;&lt;/ThreeDShapeInfo&gt;"/>
  <p:tag name="PRESENTER_SHAPETEXTINFO" val="&lt;ShapeTextInfo&gt;&lt;TableIndex row=&quot;-1&quot; col=&quot;-1&quot;&gt;&lt;linesCount val=&quot;5&quot;/&gt;&lt;lineCharCount val=&quot;19&quot;/&gt;&lt;lineCharCount val=&quot;21&quot;/&gt;&lt;lineCharCount val=&quot;18&quot;/&gt;&lt;lineCharCount val=&quot;20&quot;/&gt;&lt;lineCharCount val=&quot;24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86D1CF0-3FFD-4D04-BF1E-89818A52C5A7}&quot;/&gt;&lt;isInvalidForFieldText val=&quot;0&quot;/&gt;&lt;Image&gt;&lt;filename val=&quot;C:\Users\User\AppData\Local\Temp\CP1474811212562Session\CPTrustFolder1474811212593\PPTImport1474814749671\data\asimages\{086D1CF0-3FFD-4D04-BF1E-89818A52C5A7}_7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695E191-C857-4A0C-B0FD-F03E4D4BFE83}&quot;/&gt;&lt;isInvalidForFieldText val=&quot;0&quot;/&gt;&lt;Image&gt;&lt;filename val=&quot;C:\Users\User\AppData\Local\Temp\CP1474811212562Session\CPTrustFolder1474811212593\PPTImport1474814749671\data\asimages\{C695E191-C857-4A0C-B0FD-F03E4D4BFE83}_7.png&quot;/&gt;&lt;left val=&quot;40&quot;/&gt;&lt;top val=&quot;218&quot;/&gt;&lt;width val=&quot;913&quot;/&gt;&lt;height val=&quot;89&quot;/&gt;&lt;hasText val=&quot;1&quot;/&gt;&lt;/Image&gt;&lt;/ThreeDShapeInfo&gt;"/>
  <p:tag name="PRESENTER_SHAPETEXTINFO" val="&lt;ShapeTextInfo&gt;&lt;TableIndex row=&quot;-1&quot; col=&quot;-1&quot;&gt;&lt;linesCount val=&quot;2&quot;/&gt;&lt;lineCharCount val=&quot;78&quot;/&gt;&lt;lineCharCount val=&quot;7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DAEB46A-D629-43AB-B82A-CEFA8F54705E}&quot;/&gt;&lt;isInvalidForFieldText val=&quot;0&quot;/&gt;&lt;Image&gt;&lt;filename val=&quot;C:\Users\User\AppData\Local\Temp\CP1474811212562Session\CPTrustFolder1474811212593\PPTImport1474814749671\data\asimages\{CDAEB46A-D629-43AB-B82A-CEFA8F54705E}_8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1192257-E3BC-45EF-9A35-293C5B2500BA}&quot;/&gt;&lt;isInvalidForFieldText val=&quot;0&quot;/&gt;&lt;Image&gt;&lt;filename val=&quot;C:\Users\User\AppData\Local\Temp\CP1474811212562Session\CPTrustFolder1474811212593\PPTImport1474814749671\data\asimages\{A1192257-E3BC-45EF-9A35-293C5B2500BA}.png&quot;/&gt;&lt;left val=&quot;77&quot;/&gt;&lt;top val=&quot;196&quot;/&gt;&lt;width val=&quot;804&quot;/&gt;&lt;height val=&quot;423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D4CC22B-540A-44C9-B967-75FE3C94C7BF}&quot;/&gt;&lt;isInvalidForFieldText val=&quot;0&quot;/&gt;&lt;Image&gt;&lt;filename val=&quot;C:\Users\User\AppData\Local\Temp\CP1474811212562Session\CPTrustFolder1474811212593\PPTImport1474814749671\data\asimages\{5D4CC22B-540A-44C9-B967-75FE3C94C7BF}_8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7B48F41-F7EA-40D3-9213-FFFF688063E0}&quot;/&gt;&lt;isInvalidForFieldText val=&quot;0&quot;/&gt;&lt;Image&gt;&lt;filename val=&quot;C:\Users\User\AppData\Local\Temp\CP1474811212562Session\CPTrustFolder1474811212593\PPTImport1474814749671\data\asimages\{E7B48F41-F7EA-40D3-9213-FFFF688063E0}_9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EFB03D1-E38C-426D-8039-E3AA0CEAAD9A}&quot;/&gt;&lt;isInvalidForFieldText val=&quot;0&quot;/&gt;&lt;Image&gt;&lt;filename val=&quot;C:\Users\User\AppData\Local\Temp\CP1474811212562Session\CPTrustFolder1474811212593\PPTImport1474814749671\data\asimages\{6EFB03D1-E38C-426D-8039-E3AA0CEAAD9A}_9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4B0AA2B-B700-498C-AAED-0BC209E2BF1C}&quot;/&gt;&lt;isInvalidForFieldText val=&quot;0&quot;/&gt;&lt;Image&gt;&lt;filename val=&quot;C:\Users\User\AppData\Local\Temp\CP1474811212562Session\CPTrustFolder1474811212593\PPTImport1474814749671\data\asimages\{04B0AA2B-B700-498C-AAED-0BC209E2BF1C}.png&quot;/&gt;&lt;left val=&quot;71&quot;/&gt;&lt;top val=&quot;196&quot;/&gt;&lt;width val=&quot;817&quot;/&gt;&lt;height val=&quot;30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76C867A-5027-466B-AB6E-052572477162}&quot;/&gt;&lt;isInvalidForFieldText val=&quot;0&quot;/&gt;&lt;Image&gt;&lt;filename val=&quot;C:\Users\User\AppData\Local\Temp\CP1474811212562Session\CPTrustFolder1474811212593\PPTImport1474814749671\data\asimages\{076C867A-5027-466B-AB6E-052572477162}_10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B6E95E1-8FD9-42D6-94F3-227D90FBC63F}&quot;/&gt;&lt;isInvalidForFieldText val=&quot;0&quot;/&gt;&lt;Image&gt;&lt;filename val=&quot;C:\Users\User\AppData\Local\Temp\CP1474811212562Session\CPTrustFolder1474811212593\PPTImport1474814749671\data\asimages\{8B6E95E1-8FD9-42D6-94F3-227D90FBC63F}_10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35F521A-B065-4809-83D3-8D544D7B7DFA}&quot;/&gt;&lt;isInvalidForFieldText val=&quot;0&quot;/&gt;&lt;Image&gt;&lt;filename val=&quot;C:\Users\User\AppData\Local\Temp\CP1474811212562Session\CPTrustFolder1474811212593\PPTImport1474814749671\data\asimages\{335F521A-B065-4809-83D3-8D544D7B7DFA}.png&quot;/&gt;&lt;left val=&quot;45&quot;/&gt;&lt;top val=&quot;211&quot;/&gt;&lt;width val=&quot;869&quot;/&gt;&lt;height val=&quot;221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4C51281-6ACD-474A-9967-2519AFC906DE}&quot;/&gt;&lt;isInvalidForFieldText val=&quot;0&quot;/&gt;&lt;Image&gt;&lt;filename val=&quot;C:\Users\User\AppData\Local\Temp\CP1474811212562Session\CPTrustFolder1474811212593\PPTImport1474814749671\data\asimages\{34C51281-6ACD-474A-9967-2519AFC906DE}_11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F59D8B2-4055-4E77-867D-6E52813274F6}&quot;/&gt;&lt;isInvalidForFieldText val=&quot;0&quot;/&gt;&lt;Image&gt;&lt;filename val=&quot;C:\Users\User\AppData\Local\Temp\CP1474811212562Session\CPTrustFolder1474811212593\PPTImport1474814749671\data\asimages\{9F59D8B2-4055-4E77-867D-6E52813274F6}_11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EFFCC10-4C78-492B-B837-37408F0B43BC}&quot;/&gt;&lt;isInvalidForFieldText val=&quot;0&quot;/&gt;&lt;Image&gt;&lt;filename val=&quot;C:\Users\User\AppData\Local\Temp\CP1474811212562Session\CPTrustFolder1474811212593\PPTImport1474814749671\data\asimages\{1EFFCC10-4C78-492B-B837-37408F0B43BC}.png&quot;/&gt;&lt;left val=&quot;44&quot;/&gt;&lt;top val=&quot;210&quot;/&gt;&lt;width val=&quot;870&quot;/&gt;&lt;height val=&quot;340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F8808BE-C736-48E7-9D5C-093C418C70A2}&quot;/&gt;&lt;isInvalidForFieldText val=&quot;0&quot;/&gt;&lt;Image&gt;&lt;filename val=&quot;C:\Users\User\AppData\Local\Temp\CP1474811212562Session\CPTrustFolder1474811212593\PPTImport1474814749671\data\asimages\{DF8808BE-C736-48E7-9D5C-093C418C70A2}_12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D26B6A8-B965-4F04-9D6B-5731098439D4}&quot;/&gt;&lt;isInvalidForFieldText val=&quot;0&quot;/&gt;&lt;Image&gt;&lt;filename val=&quot;C:\Users\User\AppData\Local\Temp\CP1474811212562Session\CPTrustFolder1474811212593\PPTImport1474814749671\data\asimages\{BD26B6A8-B965-4F04-9D6B-5731098439D4}_1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05B74CE-ED6F-42D3-9E74-403BC1976FB7}&quot;/&gt;&lt;isInvalidForFieldText val=&quot;0&quot;/&gt;&lt;Image&gt;&lt;filename val=&quot;C:\Users\User\AppData\Local\Temp\CP1474811212562Session\CPTrustFolder1474811212593\PPTImport1474814749671\data\asimages\{605B74CE-ED6F-42D3-9E74-403BC1976FB7}.png&quot;/&gt;&lt;left val=&quot;47&quot;/&gt;&lt;top val=&quot;246&quot;/&gt;&lt;width val=&quot;865&quot;/&gt;&lt;height val=&quot;170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C0F1824-07BE-4664-8018-BBBB8C92A546}&quot;/&gt;&lt;isInvalidForFieldText val=&quot;0&quot;/&gt;&lt;Image&gt;&lt;filename val=&quot;C:\Users\User\AppData\Local\Temp\CP1474811212562Session\CPTrustFolder1474811212593\PPTImport1474814749671\data\asimages\{4C0F1824-07BE-4664-8018-BBBB8C92A546}_13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5546306-104B-4700-9EB0-43CA408A1F0F}&quot;/&gt;&lt;isInvalidForFieldText val=&quot;0&quot;/&gt;&lt;Image&gt;&lt;filename val=&quot;C:\Users\User\AppData\Local\Temp\CP1474811212562Session\CPTrustFolder1474811212593\PPTImport1474814749671\data\asimages\{65546306-104B-4700-9EB0-43CA408A1F0F}_13.png&quot;/&gt;&lt;left val=&quot;47&quot;/&gt;&lt;top val=&quot;280&quot;/&gt;&lt;width val=&quot;865&quot;/&gt;&lt;height val=&quot;194&quot;/&gt;&lt;hasText val=&quot;1&quot;/&gt;&lt;/Image&gt;&lt;/ThreeDShapeInfo&gt;"/>
  <p:tag name="PRESENTER_SHAPETEXTINFO" val="&lt;ShapeTextInfo&gt;&lt;TableIndex row=&quot;-1&quot; col=&quot;-1&quot;&gt;&lt;linesCount val=&quot;5&quot;/&gt;&lt;lineCharCount val=&quot;14&quot;/&gt;&lt;lineCharCount val=&quot;35&quot;/&gt;&lt;lineCharCount val=&quot;16&quot;/&gt;&lt;lineCharCount val=&quot;30&quot;/&gt;&lt;lineCharCount val=&quot;19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0B560EB-D8D9-4DD3-9BAC-B641B3F7E6B1}&quot;/&gt;&lt;isInvalidForFieldText val=&quot;0&quot;/&gt;&lt;Image&gt;&lt;filename val=&quot;C:\Users\User\AppData\Local\Temp\CP1474811212562Session\CPTrustFolder1474811212593\PPTImport1474814749671\data\asimages\{B0B560EB-D8D9-4DD3-9BAC-B641B3F7E6B1}_13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78DD131-B63E-4841-9F97-9E929EED1AA6}&quot;/&gt;&lt;isInvalidForFieldText val=&quot;0&quot;/&gt;&lt;Image&gt;&lt;filename val=&quot;C:\Users\User\AppData\Local\Temp\CP1474811212562Session\CPTrustFolder1474811212593\PPTImport1474814749671\data\asimages\{A78DD131-B63E-4841-9F97-9E929EED1AA6}_13.png&quot;/&gt;&lt;left val=&quot;40&quot;/&gt;&lt;top val=&quot;207&quot;/&gt;&lt;width val=&quot;823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35B2022-C9A2-4367-B5A7-8DF399FB1DFC}&quot;/&gt;&lt;isInvalidForFieldText val=&quot;0&quot;/&gt;&lt;Image&gt;&lt;filename val=&quot;C:\Users\User\AppData\Local\Temp\CP1474811212562Session\CPTrustFolder1474811212593\PPTImport1474814749671\data\asimages\{735B2022-C9A2-4367-B5A7-8DF399FB1DFC}_14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5657DB-E8D9-4DF2-877D-780538C59CCF}&quot;/&gt;&lt;isInvalidForFieldText val=&quot;0&quot;/&gt;&lt;Image&gt;&lt;filename val=&quot;C:\Users\User\AppData\Local\Temp\CP1474811212562Session\CPTrustFolder1474811212593\PPTImport1474814749671\data\asimages\{5F5657DB-E8D9-4DF2-877D-780538C59CCF}_14.png&quot;/&gt;&lt;left val=&quot;46&quot;/&gt;&lt;top val=&quot;220&quot;/&gt;&lt;width val=&quot;866&quot;/&gt;&lt;height val=&quot;42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6B96453-087C-4B4A-BA0F-115A8FC38165}&quot;/&gt;&lt;isInvalidForFieldText val=&quot;0&quot;/&gt;&lt;Image&gt;&lt;filename val=&quot;C:\Users\User\AppData\Local\Temp\CP1474811212562Session\CPTrustFolder1474811212593\PPTImport1474814749671\data\asimages\{D6B96453-087C-4B4A-BA0F-115A8FC38165}_14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874986B-F055-4FC5-ADE8-B66A9E6CEA6E}&quot;/&gt;&lt;isInvalidForFieldText val=&quot;0&quot;/&gt;&lt;Image&gt;&lt;filename val=&quot;C:\Users\User\AppData\Local\Temp\CP1474811212562Session\CPTrustFolder1474811212593\PPTImport1474814749671\data\asimages\{6874986B-F055-4FC5-ADE8-B66A9E6CEA6E}_15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E4F0F04-AF4C-4A4A-A058-260FC36A4A4F}&quot;/&gt;&lt;isInvalidForFieldText val=&quot;0&quot;/&gt;&lt;Image&gt;&lt;filename val=&quot;C:\Users\User\AppData\Local\Temp\CP1474811212562Session\CPTrustFolder1474811212593\PPTImport1474814749671\data\asimages\{2E4F0F04-AF4C-4A4A-A058-260FC36A4A4F}_15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B99C3FF-B3C6-4C67-A7D9-CD3563E21A7E}&quot;/&gt;&lt;isInvalidForFieldText val=&quot;0&quot;/&gt;&lt;Image&gt;&lt;filename val=&quot;C:\Users\User\AppData\Local\Temp\CP1474811212562Session\CPTrustFolder1474811212593\PPTImport1474814749671\data\asimages\{2B99C3FF-B3C6-4C67-A7D9-CD3563E21A7E}_16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9FA9342-6914-44E6-A13F-54B4DAB4064C}&quot;/&gt;&lt;isInvalidForFieldText val=&quot;0&quot;/&gt;&lt;Image&gt;&lt;filename val=&quot;C:\Users\User\AppData\Local\Temp\CP1474811212562Session\CPTrustFolder1474811212593\PPTImport1474814749671\data\asimages\{49FA9342-6914-44E6-A13F-54B4DAB4064C}_16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870DF0-9D7B-46F4-9FEB-745A6D18AB2E}&quot;/&gt;&lt;isInvalidForFieldText val=&quot;0&quot;/&gt;&lt;Image&gt;&lt;filename val=&quot;C:\Users\User\AppData\Local\Temp\CP1474811212562Session\CPTrustFolder1474811212593\PPTImport1474814749671\data\asimages\{08870DF0-9D7B-46F4-9FEB-745A6D18AB2E}_16.png&quot;/&gt;&lt;left val=&quot;36&quot;/&gt;&lt;top val=&quot;204&quot;/&gt;&lt;width val=&quot;895&quot;/&gt;&lt;height val=&quot;7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773785-4BE2-44ED-8E10-B208FCE42FA7}&quot;/&gt;&lt;isInvalidForFieldText val=&quot;0&quot;/&gt;&lt;Image&gt;&lt;filename val=&quot;C:\Users\User\AppData\Local\Temp\CP1474811212562Session\CPTrustFolder1474811212593\PPTImport1474814749671\data\asimages\{7A773785-4BE2-44ED-8E10-B208FCE42FA7}.png&quot;/&gt;&lt;left val=&quot;36&quot;/&gt;&lt;top val=&quot;261&quot;/&gt;&lt;width val=&quot;895&quot;/&gt;&lt;height val=&quot;3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C051D70-252E-4D98-A83F-DF165198815E}&quot;/&gt;&lt;isInvalidForFieldText val=&quot;0&quot;/&gt;&lt;Image&gt;&lt;filename val=&quot;C:\Users\User\AppData\Local\Temp\CP1474811212562Session\CPTrustFolder1474811212593\PPTImport1474814749671\data\asimages\{0C051D70-252E-4D98-A83F-DF165198815E}_16.png&quot;/&gt;&lt;left val=&quot;32&quot;/&gt;&lt;top val=&quot;320&quot;/&gt;&lt;width val=&quot;870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70&quot;/&gt;&lt;lineCharCount val=&quot;77&quot;/&gt;&lt;lineCharCount val=&quot;7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5CF5E1-9096-417A-9515-017CE6A94FC5}&quot;/&gt;&lt;isInvalidForFieldText val=&quot;0&quot;/&gt;&lt;Image&gt;&lt;filename val=&quot;C:\Users\User\AppData\Local\Temp\CP1474811212562Session\CPTrustFolder1474811212593\PPTImport1474814749671\data\asimages\{E95CF5E1-9096-417A-9515-017CE6A94FC5}_17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D02DD4-2CAD-40F3-8458-69AE54A6D681}&quot;/&gt;&lt;isInvalidForFieldText val=&quot;0&quot;/&gt;&lt;Image&gt;&lt;filename val=&quot;C:\Users\User\AppData\Local\Temp\CP1474811212562Session\CPTrustFolder1474811212593\PPTImport1474814749671\data\asimages\{3AD02DD4-2CAD-40F3-8458-69AE54A6D681}_17.png&quot;/&gt;&lt;left val=&quot;47&quot;/&gt;&lt;top val=&quot;196&quot;/&gt;&lt;width val=&quot;867&quot;/&gt;&lt;height val=&quot;25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FBFB57F-3B17-484E-9B29-7A7188F1FFC3}&quot;/&gt;&lt;isInvalidForFieldText val=&quot;0&quot;/&gt;&lt;Image&gt;&lt;filename val=&quot;C:\Users\User\AppData\Local\Temp\CP1474811212562Session\CPTrustFolder1474811212593\PPTImport1474814749671\data\asimages\{DFBFB57F-3B17-484E-9B29-7A7188F1FFC3}_17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07ABB24-100F-47AB-BC3F-DA96A874771F}&quot;/&gt;&lt;isInvalidForFieldText val=&quot;0&quot;/&gt;&lt;Image&gt;&lt;filename val=&quot;C:\Users\User\AppData\Local\Temp\CP1474811212562Session\CPTrustFolder1474811212593\PPTImport1474814749671\data\asimages\{607ABB24-100F-47AB-BC3F-DA96A874771F}_18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65C6171-736E-47E7-9917-54CA85637AD3}&quot;/&gt;&lt;isInvalidForFieldText val=&quot;0&quot;/&gt;&lt;Image&gt;&lt;filename val=&quot;C:\Users\User\AppData\Local\Temp\CP1474811212562Session\CPTrustFolder1474811212593\PPTImport1474814749671\data\asimages\{165C6171-736E-47E7-9917-54CA85637AD3}.png&quot;/&gt;&lt;left val=&quot;41&quot;/&gt;&lt;top val=&quot;219&quot;/&gt;&lt;width val=&quot;866&quot;/&gt;&lt;height val=&quot;13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7648F1D-DCFD-4C19-817E-BB276C4C7294}&quot;/&gt;&lt;isInvalidForFieldText val=&quot;0&quot;/&gt;&lt;Image&gt;&lt;filename val=&quot;C:\Users\User\AppData\Local\Temp\CP1474811212562Session\CPTrustFolder1474811212593\PPTImport1474814749671\data\asimages\{E7648F1D-DCFD-4C19-817E-BB276C4C7294}_18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06C84B3-6F4E-47C6-98EC-C94165BD048C}&quot;/&gt;&lt;isInvalidForFieldText val=&quot;0&quot;/&gt;&lt;Image&gt;&lt;filename val=&quot;C:\Users\User\AppData\Local\Temp\CP1474811212562Session\CPTrustFolder1474811212593\PPTImport1474814749671\data\asimages\{C06C84B3-6F4E-47C6-98EC-C94165BD048C}_19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C9C365D-082E-461D-8C5B-C6906DC03975}&quot;/&gt;&lt;isInvalidForFieldText val=&quot;0&quot;/&gt;&lt;Image&gt;&lt;filename val=&quot;C:\Users\User\AppData\Local\Temp\CP1474811212562Session\CPTrustFolder1474811212593\PPTImport1474814749671\data\asimages\{CC9C365D-082E-461D-8C5B-C6906DC03975}_19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A55CA9-7CA7-4F9C-91DE-7B278C7A3F55}&quot;/&gt;&lt;isInvalidForFieldText val=&quot;0&quot;/&gt;&lt;Image&gt;&lt;filename val=&quot;C:\Users\User\AppData\Local\Temp\CP1474811212562Session\CPTrustFolder1474811212593\PPTImport1474814749671\data\asimages\{70A55CA9-7CA7-4F9C-91DE-7B278C7A3F55}_19.png&quot;/&gt;&lt;left val=&quot;51&quot;/&gt;&lt;top val=&quot;196&quot;/&gt;&lt;width val=&quot;788&quot;/&gt;&lt;height val=&quot;9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9FA25B0-7E01-4D09-84FB-C08BB0543E3C}&quot;/&gt;&lt;isInvalidForFieldText val=&quot;0&quot;/&gt;&lt;Image&gt;&lt;filename val=&quot;C:\Users\User\AppData\Local\Temp\CP1474811212562Session\CPTrustFolder1474811212593\PPTImport1474814749671\data\asimages\{99FA25B0-7E01-4D09-84FB-C08BB0543E3C}_19.png&quot;/&gt;&lt;left val=&quot;20&quot;/&gt;&lt;top val=&quot;304&quot;/&gt;&lt;width val=&quot;286&quot;/&gt;&lt;height val=&quot;115&quot;/&gt;&lt;hasText val=&quot;1&quot;/&gt;&lt;/Image&gt;&lt;/ThreeDShapeInfo&gt;"/>
  <p:tag name="PRESENTER_SHAPETEXTINFO" val="&lt;ShapeTextInfo&gt;&lt;TableIndex row=&quot;-1&quot; col=&quot;-1&quot;&gt;&lt;linesCount val=&quot;4&quot;/&gt;&lt;lineCharCount val=&quot;29&quot;/&gt;&lt;lineCharCount val=&quot;23&quot;/&gt;&lt;lineCharCount val=&quot;28&quot;/&gt;&lt;lineCharCount val=&quot;24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B534A3E-24F3-4772-BDEB-4F3AEC8B6A56}&quot;/&gt;&lt;isInvalidForFieldText val=&quot;0&quot;/&gt;&lt;Image&gt;&lt;filename val=&quot;C:\Users\User\AppData\Local\Temp\CP1474811212562Session\CPTrustFolder1474811212593\PPTImport1474814749671\data\asimages\{BB534A3E-24F3-4772-BDEB-4F3AEC8B6A56}_20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B1656C0-E86A-4005-83D7-40973E47029D}&quot;/&gt;&lt;isInvalidForFieldText val=&quot;0&quot;/&gt;&lt;Image&gt;&lt;filename val=&quot;C:\Users\User\AppData\Local\Temp\CP1474811212562Session\CPTrustFolder1474811212593\PPTImport1474814749671\data\asimages\{4B1656C0-E86A-4005-83D7-40973E47029D}_20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2FF00AA-5B31-4F32-974C-E66104E4DFBB}&quot;/&gt;&lt;isInvalidForFieldText val=&quot;0&quot;/&gt;&lt;Image&gt;&lt;filename val=&quot;C:\Users\User\AppData\Local\Temp\CP1474811212562Session\CPTrustFolder1474811212593\PPTImport1474814749671\data\asimages\{02FF00AA-5B31-4F32-974C-E66104E4DFBB}_21.png&quot;/&gt;&lt;left val=&quot;0&quot;/&gt;&lt;top val=&quot;76&quot;/&gt;&lt;width val=&quot;961&quot;/&gt;&lt;height val=&quot;12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D715C9C-8A83-47A3-A1EC-256A47B88CCA}&quot;/&gt;&lt;isInvalidForFieldText val=&quot;0&quot;/&gt;&lt;Image&gt;&lt;filename val=&quot;C:\Users\User\AppData\Local\Temp\CP1474811212562Session\CPTrustFolder1474811212593\PPTImport1474814749671\data\asimages\{BD715C9C-8A83-47A3-A1EC-256A47B88CCA}_21.png&quot;/&gt;&lt;left val=&quot;42&quot;/&gt;&lt;top val=&quot;212&quot;/&gt;&lt;width val=&quot;870&quot;/&gt;&lt;height val=&quot;415&quot;/&gt;&lt;hasText val=&quot;1&quot;/&gt;&lt;/Image&gt;&lt;/ThreeDShapeInfo&gt;"/>
  <p:tag name="PRESENTER_SHAPETEXTINFO" val="&lt;ShapeTextInfo&gt;&lt;TableIndex row=&quot;-1&quot; col=&quot;-1&quot;&gt;&lt;linesCount val=&quot;5&quot;/&gt;&lt;lineCharCount val=&quot;25&quot;/&gt;&lt;lineCharCount val=&quot;29&quot;/&gt;&lt;lineCharCount val=&quot;25&quot;/&gt;&lt;lineCharCount val=&quot;20&quot;/&gt;&lt;lineCharCount val=&quot;23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70F58BA-FE36-4543-B014-F6BBF66F80B2}&quot;/&gt;&lt;isInvalidForFieldText val=&quot;0&quot;/&gt;&lt;Image&gt;&lt;filename val=&quot;C:\Users\User\AppData\Local\Temp\CP1474811212562Session\CPTrustFolder1474811212593\PPTImport1474814749671\data\asimages\{F70F58BA-FE36-4543-B014-F6BBF66F80B2}_21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F720160-24E1-4F09-AC23-99F1E695C8D6}&quot;/&gt;&lt;isInvalidForFieldText val=&quot;0&quot;/&gt;&lt;Image&gt;&lt;filename val=&quot;C:\Users\User\AppData\Local\Temp\CP1474811212562Session\CPTrustFolder1474811212593\PPTImport1474814749671\data\asimages\{5F720160-24E1-4F09-AC23-99F1E695C8D6}_22.png&quot;/&gt;&lt;left val=&quot;0&quot;/&gt;&lt;top val=&quot;278&quot;/&gt;&lt;width val=&quot;961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EC2C24E-F09D-4A5A-8C51-286E41D1EA12}&quot;/&gt;&lt;isInvalidForFieldText val=&quot;0&quot;/&gt;&lt;Image&gt;&lt;filename val=&quot;C:\Users\User\AppData\Local\Temp\CP1474811212562Session\CPTrustFolder1474811212593\PPTImport1474814749671\data\asimages\{DEC2C24E-F09D-4A5A-8C51-286E41D1EA12}_22.png&quot;/&gt;&lt;left val=&quot;727&quot;/&gt;&lt;top val=&quot;687&quot;/&gt;&lt;width val=&quot;22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 (1)</Template>
  <TotalTime>5942</TotalTime>
  <Words>1528</Words>
  <Application>Microsoft Office PowerPoint</Application>
  <PresentationFormat>On-screen Show (4:3)</PresentationFormat>
  <Paragraphs>179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VA Design Style Theme 2</vt:lpstr>
      <vt:lpstr>Document</vt:lpstr>
      <vt:lpstr>The Genitourinary System (RVSR IWT)</vt:lpstr>
      <vt:lpstr>Lesson Objective</vt:lpstr>
      <vt:lpstr>   References</vt:lpstr>
      <vt:lpstr>References</vt:lpstr>
      <vt:lpstr>Genitourinary Described</vt:lpstr>
      <vt:lpstr>Nephritis </vt:lpstr>
      <vt:lpstr>Ratings of the Genitourinary System</vt:lpstr>
      <vt:lpstr>Renal Dysfunction</vt:lpstr>
      <vt:lpstr>Voiding Dysfunction</vt:lpstr>
      <vt:lpstr>Urinary Frequency</vt:lpstr>
      <vt:lpstr>Obstructed Voiding</vt:lpstr>
      <vt:lpstr>Urinary Tract Infection</vt:lpstr>
      <vt:lpstr> Rating Schedule</vt:lpstr>
      <vt:lpstr>Nephrolithiasis (kidney stones) DC 7508</vt:lpstr>
      <vt:lpstr>Nephrolithiasis (kidney stones) DC 7508</vt:lpstr>
      <vt:lpstr>Erectile Dysfunction and Impotency DC 7522</vt:lpstr>
      <vt:lpstr>Prostate Cancer DC 7528</vt:lpstr>
      <vt:lpstr>Renal Involvement in Diabetes Mellitus DC 7541</vt:lpstr>
      <vt:lpstr>Neurogenic Bladder DC 7542</vt:lpstr>
      <vt:lpstr>VBMS-R Evaluation Builder Demo</vt:lpstr>
      <vt:lpstr>Special Considerations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Genitourinary System PowerPoint Presentation</dc:title>
  <dc:subject>RVSR</dc:subject>
  <dc:creator>Department of Veterans Affairs, Veterans Benefits Administration, Compensation Service, STAFF</dc:creator>
  <cp:keywords>genitourinary, kidney, prostate, renal, diabetes, erectile, BUN, creatinine</cp:keywords>
  <dc:description>This lesson provides information on rating genitourinary cases during the development of claims for service connection.</dc:description>
  <cp:lastModifiedBy>Kathy Poole</cp:lastModifiedBy>
  <cp:revision>429</cp:revision>
  <dcterms:created xsi:type="dcterms:W3CDTF">2014-04-30T02:32:11Z</dcterms:created>
  <dcterms:modified xsi:type="dcterms:W3CDTF">2018-08-14T15:55:31Z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