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4.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5.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6.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8.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0.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1.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2.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3.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4.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5.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6.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7.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8.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notesSlides/notesSlide19.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20.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21.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2.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23.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24.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notesSlides/notesSlide25.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26.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27.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28.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29.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30.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2" r:id="rId4"/>
  </p:sldMasterIdLst>
  <p:notesMasterIdLst>
    <p:notesMasterId r:id="rId36"/>
  </p:notesMasterIdLst>
  <p:sldIdLst>
    <p:sldId id="257" r:id="rId5"/>
    <p:sldId id="258" r:id="rId6"/>
    <p:sldId id="262" r:id="rId7"/>
    <p:sldId id="263" r:id="rId8"/>
    <p:sldId id="264" r:id="rId9"/>
    <p:sldId id="265" r:id="rId10"/>
    <p:sldId id="266" r:id="rId11"/>
    <p:sldId id="267" r:id="rId12"/>
    <p:sldId id="301" r:id="rId13"/>
    <p:sldId id="268" r:id="rId14"/>
    <p:sldId id="271" r:id="rId15"/>
    <p:sldId id="272" r:id="rId16"/>
    <p:sldId id="273" r:id="rId17"/>
    <p:sldId id="274" r:id="rId18"/>
    <p:sldId id="275" r:id="rId19"/>
    <p:sldId id="276" r:id="rId20"/>
    <p:sldId id="277" r:id="rId21"/>
    <p:sldId id="278" r:id="rId22"/>
    <p:sldId id="302" r:id="rId23"/>
    <p:sldId id="279" r:id="rId24"/>
    <p:sldId id="280" r:id="rId25"/>
    <p:sldId id="281" r:id="rId26"/>
    <p:sldId id="282" r:id="rId27"/>
    <p:sldId id="283" r:id="rId28"/>
    <p:sldId id="303" r:id="rId29"/>
    <p:sldId id="284" r:id="rId30"/>
    <p:sldId id="285" r:id="rId31"/>
    <p:sldId id="286" r:id="rId32"/>
    <p:sldId id="287" r:id="rId33"/>
    <p:sldId id="288" r:id="rId34"/>
    <p:sldId id="305" r:id="rId35"/>
  </p:sldIdLst>
  <p:sldSz cx="9144000" cy="6858000" type="screen4x3"/>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03" autoAdjust="0"/>
    <p:restoredTop sz="92175" autoAdjust="0"/>
  </p:normalViewPr>
  <p:slideViewPr>
    <p:cSldViewPr snapToGrid="0">
      <p:cViewPr varScale="1">
        <p:scale>
          <a:sx n="106" d="100"/>
          <a:sy n="106" d="100"/>
        </p:scale>
        <p:origin x="864" y="78"/>
      </p:cViewPr>
      <p:guideLst>
        <p:guide orient="horz" pos="2184"/>
        <p:guide pos="2880"/>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8/13/2018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dirty="0"/>
          </a:p>
        </p:txBody>
      </p:sp>
    </p:spTree>
    <p:extLst>
      <p:ext uri="{BB962C8B-B14F-4D97-AF65-F5344CB8AC3E}">
        <p14:creationId xmlns:p14="http://schemas.microsoft.com/office/powerpoint/2010/main" val="3928271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SMC under 38 U.S.C. 1114(k) and 38 CFR 3.350(a) is payable for the following levels of impairment:</a:t>
            </a:r>
          </a:p>
          <a:p>
            <a:pPr marL="342900" indent="-342900">
              <a:spcAft>
                <a:spcPts val="600"/>
              </a:spcAft>
              <a:buFont typeface="Arial" panose="020B0604020202020204" pitchFamily="34" charset="0"/>
              <a:buChar char="•"/>
            </a:pPr>
            <a:r>
              <a:rPr lang="en-US" dirty="0"/>
              <a:t>L/LOU of a creative organ</a:t>
            </a:r>
          </a:p>
          <a:p>
            <a:pPr marL="342900" indent="-342900">
              <a:spcAft>
                <a:spcPts val="600"/>
              </a:spcAft>
              <a:buFont typeface="Arial" panose="020B0604020202020204" pitchFamily="34" charset="0"/>
              <a:buChar char="•"/>
            </a:pPr>
            <a:r>
              <a:rPr lang="en-US" dirty="0"/>
              <a:t>L/LOU of a hand</a:t>
            </a:r>
          </a:p>
          <a:p>
            <a:pPr marL="342900" indent="-342900">
              <a:spcAft>
                <a:spcPts val="600"/>
              </a:spcAft>
              <a:buFont typeface="Arial" panose="020B0604020202020204" pitchFamily="34" charset="0"/>
              <a:buChar char="•"/>
            </a:pPr>
            <a:r>
              <a:rPr lang="en-US" dirty="0"/>
              <a:t>L/LOU of a foot</a:t>
            </a:r>
          </a:p>
          <a:p>
            <a:pPr marL="342900" indent="-342900">
              <a:spcAft>
                <a:spcPts val="600"/>
              </a:spcAft>
              <a:buFont typeface="Arial" panose="020B0604020202020204" pitchFamily="34" charset="0"/>
              <a:buChar char="•"/>
            </a:pPr>
            <a:r>
              <a:rPr lang="en-US" dirty="0"/>
              <a:t>L/LOU of both buttocks</a:t>
            </a:r>
          </a:p>
          <a:p>
            <a:pPr marL="342900" indent="-342900">
              <a:spcAft>
                <a:spcPts val="600"/>
              </a:spcAft>
              <a:buFont typeface="Arial" panose="020B0604020202020204" pitchFamily="34" charset="0"/>
              <a:buChar char="•"/>
            </a:pPr>
            <a:r>
              <a:rPr lang="en-US" dirty="0"/>
              <a:t>Deafness of both ears having absence of air and bone conduction</a:t>
            </a:r>
          </a:p>
          <a:p>
            <a:pPr marL="342900" indent="-342900">
              <a:spcAft>
                <a:spcPts val="600"/>
              </a:spcAft>
              <a:buFont typeface="Arial" panose="020B0604020202020204" pitchFamily="34" charset="0"/>
              <a:buChar char="•"/>
            </a:pPr>
            <a:r>
              <a:rPr lang="en-US" dirty="0"/>
              <a:t>Complete organic aphonia with constant inability to communicate by speech</a:t>
            </a:r>
          </a:p>
          <a:p>
            <a:pPr marL="342900" indent="-342900">
              <a:spcAft>
                <a:spcPts val="600"/>
              </a:spcAft>
              <a:buFont typeface="Arial" panose="020B0604020202020204" pitchFamily="34" charset="0"/>
              <a:buChar char="•"/>
            </a:pPr>
            <a:r>
              <a:rPr lang="en-US" dirty="0"/>
              <a:t>Blindness in one eye, having light perception only (LPO), and</a:t>
            </a:r>
          </a:p>
          <a:p>
            <a:pPr marL="342900" indent="-342900">
              <a:spcAft>
                <a:spcPts val="600"/>
              </a:spcAft>
              <a:buFont typeface="Arial" panose="020B0604020202020204" pitchFamily="34" charset="0"/>
              <a:buChar char="•"/>
            </a:pPr>
            <a:r>
              <a:rPr lang="en-US" dirty="0"/>
              <a:t>Loss of 25-percent or more of tissue from one or both breasts or breast tissue has been subject to radiation treatment (limited to female only)</a:t>
            </a:r>
          </a:p>
        </p:txBody>
      </p:sp>
      <p:sp>
        <p:nvSpPr>
          <p:cNvPr id="4" name="Slide Number Placeholder 3"/>
          <p:cNvSpPr>
            <a:spLocks noGrp="1"/>
          </p:cNvSpPr>
          <p:nvPr>
            <p:ph type="sldNum" sz="quarter" idx="10"/>
          </p:nvPr>
        </p:nvSpPr>
        <p:spPr/>
        <p:txBody>
          <a:bodyPr/>
          <a:lstStyle/>
          <a:p>
            <a:fld id="{0E7C618C-DDD3-4DC9-ADAB-73264023D4F2}" type="slidenum">
              <a:rPr lang="en-US" smtClean="0"/>
              <a:t>10</a:t>
            </a:fld>
            <a:endParaRPr lang="en-US" dirty="0"/>
          </a:p>
        </p:txBody>
      </p:sp>
    </p:spTree>
    <p:extLst>
      <p:ext uri="{BB962C8B-B14F-4D97-AF65-F5344CB8AC3E}">
        <p14:creationId xmlns:p14="http://schemas.microsoft.com/office/powerpoint/2010/main" val="1693624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a:t>Veteran may be eligible for more than one (k) if he/she meets the criteria for that condition and,</a:t>
            </a:r>
          </a:p>
          <a:p>
            <a:pPr marL="342900" indent="-342900">
              <a:buFont typeface="Arial" panose="020B0604020202020204" pitchFamily="34" charset="0"/>
              <a:buChar char="•"/>
            </a:pPr>
            <a:r>
              <a:rPr lang="en-US" sz="1200" dirty="0"/>
              <a:t>Qualifying disabilities involve separate and unrelated body functions, and each is considered only once.</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11</a:t>
            </a:fld>
            <a:endParaRPr lang="en-US" dirty="0"/>
          </a:p>
        </p:txBody>
      </p:sp>
    </p:spTree>
    <p:extLst>
      <p:ext uri="{BB962C8B-B14F-4D97-AF65-F5344CB8AC3E}">
        <p14:creationId xmlns:p14="http://schemas.microsoft.com/office/powerpoint/2010/main" val="3820507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hangingPunct="0">
              <a:buFont typeface="Arial" panose="020B0604020202020204" pitchFamily="34" charset="0"/>
              <a:buChar char="•"/>
            </a:pPr>
            <a:r>
              <a:rPr lang="en-US" dirty="0"/>
              <a:t>Based on a specific claim, or inferred from the evidence of record</a:t>
            </a:r>
          </a:p>
          <a:p>
            <a:pPr marL="342900" indent="-342900" hangingPunct="0">
              <a:buFont typeface="Arial" panose="020B0604020202020204" pitchFamily="34" charset="0"/>
              <a:buChar char="•"/>
            </a:pPr>
            <a:r>
              <a:rPr lang="en-US" dirty="0"/>
              <a:t>Award SMC based on L/LOU of a creative organ, if medical evidence of records shows:</a:t>
            </a:r>
          </a:p>
          <a:p>
            <a:pPr lvl="1" hangingPunct="0"/>
            <a:r>
              <a:rPr lang="en-US" dirty="0"/>
              <a:t>the acquired absence of one or both testicles, ovaries, or other creative organs</a:t>
            </a:r>
          </a:p>
          <a:p>
            <a:pPr lvl="1" hangingPunct="0"/>
            <a:r>
              <a:rPr lang="en-US" dirty="0"/>
              <a:t>a condition of the reproductive tract which results in LOU of a creative organ </a:t>
            </a:r>
          </a:p>
          <a:p>
            <a:pPr lvl="1" hangingPunct="0"/>
            <a:r>
              <a:rPr lang="en-US" dirty="0"/>
              <a:t>the loss of erectile power secondary to a disease process</a:t>
            </a:r>
          </a:p>
          <a:p>
            <a:pPr lvl="1" hangingPunct="0"/>
            <a:r>
              <a:rPr lang="en-US" dirty="0"/>
              <a:t>a diagnosis of Female Sexual Arousal Disorder (FSAD)</a:t>
            </a:r>
          </a:p>
          <a:p>
            <a:pPr lvl="1" hangingPunct="0"/>
            <a:r>
              <a:rPr lang="en-US" dirty="0"/>
              <a:t>SC for prostate cancer and evidence showing a radical prostatectomy</a:t>
            </a:r>
          </a:p>
        </p:txBody>
      </p:sp>
      <p:sp>
        <p:nvSpPr>
          <p:cNvPr id="4" name="Slide Number Placeholder 3"/>
          <p:cNvSpPr>
            <a:spLocks noGrp="1"/>
          </p:cNvSpPr>
          <p:nvPr>
            <p:ph type="sldNum" sz="quarter" idx="10"/>
          </p:nvPr>
        </p:nvSpPr>
        <p:spPr/>
        <p:txBody>
          <a:bodyPr/>
          <a:lstStyle/>
          <a:p>
            <a:fld id="{0E7C618C-DDD3-4DC9-ADAB-73264023D4F2}" type="slidenum">
              <a:rPr lang="en-US" smtClean="0"/>
              <a:t>12</a:t>
            </a:fld>
            <a:endParaRPr lang="en-US" dirty="0"/>
          </a:p>
        </p:txBody>
      </p:sp>
    </p:spTree>
    <p:extLst>
      <p:ext uri="{BB962C8B-B14F-4D97-AF65-F5344CB8AC3E}">
        <p14:creationId xmlns:p14="http://schemas.microsoft.com/office/powerpoint/2010/main" val="2534818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dirty="0"/>
              <a:t>Award SMC for LOU of a hand or a foot when function is no better than if the hand or foot were amputated and replaced by prosthesis.</a:t>
            </a:r>
          </a:p>
          <a:p>
            <a:pPr hangingPunct="0"/>
            <a:r>
              <a:rPr lang="en-US" dirty="0"/>
              <a:t>Determine whether the following activities could be accomplished equally well by a prosthesis:</a:t>
            </a:r>
          </a:p>
          <a:p>
            <a:pPr hangingPunct="0"/>
            <a:r>
              <a:rPr lang="en-US" dirty="0"/>
              <a:t>Grasping or manipulation (for a hand), and</a:t>
            </a:r>
          </a:p>
          <a:p>
            <a:pPr hangingPunct="0"/>
            <a:r>
              <a:rPr lang="en-US" dirty="0"/>
              <a:t>Balancing, propulsion, or ambulation (for a foot)</a:t>
            </a:r>
          </a:p>
          <a:p>
            <a:pPr hangingPunct="0"/>
            <a:endParaRPr lang="en-US" dirty="0"/>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13</a:t>
            </a:fld>
            <a:endParaRPr lang="en-US" dirty="0"/>
          </a:p>
        </p:txBody>
      </p:sp>
    </p:spTree>
    <p:extLst>
      <p:ext uri="{BB962C8B-B14F-4D97-AF65-F5344CB8AC3E}">
        <p14:creationId xmlns:p14="http://schemas.microsoft.com/office/powerpoint/2010/main" val="302714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Award SMC for LOU of both buttocks when there is severe damage by disease or injury to muscle group XVII (the gluteus maximus, gluteus </a:t>
            </a:r>
            <a:r>
              <a:rPr lang="en-US" dirty="0" err="1"/>
              <a:t>medius</a:t>
            </a:r>
            <a:r>
              <a:rPr lang="en-US" dirty="0"/>
              <a:t>, and gluteus </a:t>
            </a:r>
            <a:r>
              <a:rPr lang="en-US" dirty="0" err="1"/>
              <a:t>minimus</a:t>
            </a:r>
            <a:r>
              <a:rPr lang="en-US" dirty="0"/>
              <a:t>), bilaterally, which renders the Veteran unable to complete the following actions:</a:t>
            </a:r>
          </a:p>
          <a:p>
            <a:pPr marL="342900" lvl="0" indent="-342900" hangingPunct="0">
              <a:buFont typeface="Arial" panose="020B0604020202020204" pitchFamily="34" charset="0"/>
              <a:buChar char="•"/>
            </a:pPr>
            <a:r>
              <a:rPr lang="en-US" dirty="0"/>
              <a:t>Rise from a seated or stooped position, and</a:t>
            </a:r>
          </a:p>
          <a:p>
            <a:pPr marL="342900" indent="-342900">
              <a:buFont typeface="Arial" panose="020B0604020202020204" pitchFamily="34" charset="0"/>
              <a:buChar char="•"/>
            </a:pPr>
            <a:r>
              <a:rPr lang="en-US" dirty="0"/>
              <a:t>Maintain postural stability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14</a:t>
            </a:fld>
            <a:endParaRPr lang="en-US" dirty="0"/>
          </a:p>
        </p:txBody>
      </p:sp>
    </p:spTree>
    <p:extLst>
      <p:ext uri="{BB962C8B-B14F-4D97-AF65-F5344CB8AC3E}">
        <p14:creationId xmlns:p14="http://schemas.microsoft.com/office/powerpoint/2010/main" val="2954986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Award SMC for deafness of </a:t>
            </a:r>
            <a:r>
              <a:rPr lang="en-US" i="1" dirty="0"/>
              <a:t>both ears</a:t>
            </a:r>
            <a:r>
              <a:rPr lang="en-US" dirty="0"/>
              <a:t>, having absence of air and bone conduction, if the SC bilateral hearing loss warrants a 100-percent evaluation for hearing impairment.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Hearing loss justifying an award of SMC must be </a:t>
            </a:r>
            <a:r>
              <a:rPr lang="en-US" i="1" dirty="0"/>
              <a:t>permanent</a:t>
            </a:r>
            <a:r>
              <a:rPr lang="en-US" dirty="0"/>
              <a:t> in nature.</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15</a:t>
            </a:fld>
            <a:endParaRPr lang="en-US" dirty="0"/>
          </a:p>
        </p:txBody>
      </p:sp>
    </p:spTree>
    <p:extLst>
      <p:ext uri="{BB962C8B-B14F-4D97-AF65-F5344CB8AC3E}">
        <p14:creationId xmlns:p14="http://schemas.microsoft.com/office/powerpoint/2010/main" val="3048977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Award SMC for complete organic aphonia if a disability of the organs of speech exists that constantly precludes communication by speech and:</a:t>
            </a:r>
          </a:p>
          <a:p>
            <a:pPr marL="285750" indent="-285750">
              <a:buFont typeface="Arial" panose="020B0604020202020204" pitchFamily="34" charset="0"/>
              <a:buChar char="•"/>
            </a:pPr>
            <a:r>
              <a:rPr lang="en-US" dirty="0"/>
              <a:t>Unable to communicate by voice or whisper through the normal organs of speech and the disability is constant and of organic origin.</a:t>
            </a:r>
          </a:p>
          <a:p>
            <a:pPr marL="285750" indent="-285750">
              <a:buFont typeface="Arial" panose="020B0604020202020204" pitchFamily="34" charset="0"/>
              <a:buChar char="•"/>
            </a:pPr>
            <a:r>
              <a:rPr lang="en-US" dirty="0"/>
              <a:t>Loss or paralysis of an organ of speech such as the tongue or larynx.</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16</a:t>
            </a:fld>
            <a:endParaRPr lang="en-US" dirty="0"/>
          </a:p>
        </p:txBody>
      </p:sp>
    </p:spTree>
    <p:extLst>
      <p:ext uri="{BB962C8B-B14F-4D97-AF65-F5344CB8AC3E}">
        <p14:creationId xmlns:p14="http://schemas.microsoft.com/office/powerpoint/2010/main" val="2128610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Award SMC for LOU or blindness of one eye, having LPO, when the Veteran is unable to:</a:t>
            </a:r>
          </a:p>
          <a:p>
            <a:pPr marL="285750" indent="-285750">
              <a:buFont typeface="Arial" panose="020B0604020202020204" pitchFamily="34" charset="0"/>
              <a:buChar char="•"/>
            </a:pPr>
            <a:r>
              <a:rPr lang="en-US" dirty="0"/>
              <a:t>Recognize test letters at one foot, and</a:t>
            </a:r>
          </a:p>
          <a:p>
            <a:pPr marL="285750" indent="-285750">
              <a:buFont typeface="Arial" panose="020B0604020202020204" pitchFamily="34" charset="0"/>
              <a:buChar char="•"/>
            </a:pPr>
            <a:r>
              <a:rPr lang="en-US" dirty="0"/>
              <a:t>Recognize objects, hand movements, or count fingers at a distance of three feet.</a:t>
            </a:r>
          </a:p>
          <a:p>
            <a:pPr marL="285750" indent="-285750">
              <a:buFont typeface="Arial" panose="020B0604020202020204" pitchFamily="34" charset="0"/>
              <a:buChar char="•"/>
            </a:pPr>
            <a:r>
              <a:rPr lang="en-US" dirty="0"/>
              <a:t>Anatomical loss of an eye</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17</a:t>
            </a:fld>
            <a:endParaRPr lang="en-US" dirty="0"/>
          </a:p>
        </p:txBody>
      </p:sp>
    </p:spTree>
    <p:extLst>
      <p:ext uri="{BB962C8B-B14F-4D97-AF65-F5344CB8AC3E}">
        <p14:creationId xmlns:p14="http://schemas.microsoft.com/office/powerpoint/2010/main" val="2420139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Entitlement to SMC for loss of tissue from one or both breasts is limited to female Veterans.</a:t>
            </a:r>
          </a:p>
          <a:p>
            <a:r>
              <a:rPr lang="en-US" dirty="0"/>
              <a:t>Loss of 25-percent or more of the tissue from a single breast or both breasts in combination (mastectomy or partial mastectomy), or</a:t>
            </a:r>
          </a:p>
          <a:p>
            <a:r>
              <a:rPr lang="en-US" dirty="0"/>
              <a:t>Breast tissue has been subjected to radiation treatment.</a:t>
            </a:r>
          </a:p>
        </p:txBody>
      </p:sp>
      <p:sp>
        <p:nvSpPr>
          <p:cNvPr id="4" name="Slide Number Placeholder 3"/>
          <p:cNvSpPr>
            <a:spLocks noGrp="1"/>
          </p:cNvSpPr>
          <p:nvPr>
            <p:ph type="sldNum" sz="quarter" idx="10"/>
          </p:nvPr>
        </p:nvSpPr>
        <p:spPr/>
        <p:txBody>
          <a:bodyPr/>
          <a:lstStyle/>
          <a:p>
            <a:fld id="{0E7C618C-DDD3-4DC9-ADAB-73264023D4F2}" type="slidenum">
              <a:rPr lang="en-US" smtClean="0"/>
              <a:t>18</a:t>
            </a:fld>
            <a:endParaRPr lang="en-US" dirty="0"/>
          </a:p>
        </p:txBody>
      </p:sp>
    </p:spTree>
    <p:extLst>
      <p:ext uri="{BB962C8B-B14F-4D97-AF65-F5344CB8AC3E}">
        <p14:creationId xmlns:p14="http://schemas.microsoft.com/office/powerpoint/2010/main" val="3525715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SMC “S”</a:t>
            </a:r>
          </a:p>
        </p:txBody>
      </p:sp>
      <p:sp>
        <p:nvSpPr>
          <p:cNvPr id="4" name="Slide Number Placeholder 3"/>
          <p:cNvSpPr>
            <a:spLocks noGrp="1"/>
          </p:cNvSpPr>
          <p:nvPr>
            <p:ph type="sldNum" sz="quarter" idx="10"/>
          </p:nvPr>
        </p:nvSpPr>
        <p:spPr/>
        <p:txBody>
          <a:bodyPr/>
          <a:lstStyle/>
          <a:p>
            <a:fld id="{0E7C618C-DDD3-4DC9-ADAB-73264023D4F2}" type="slidenum">
              <a:rPr lang="en-US" smtClean="0"/>
              <a:t>19</a:t>
            </a:fld>
            <a:endParaRPr lang="en-US" dirty="0"/>
          </a:p>
        </p:txBody>
      </p:sp>
    </p:spTree>
    <p:extLst>
      <p:ext uri="{BB962C8B-B14F-4D97-AF65-F5344CB8AC3E}">
        <p14:creationId xmlns:p14="http://schemas.microsoft.com/office/powerpoint/2010/main" val="3895873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Upon completion of this lesson, you will be able to:</a:t>
            </a:r>
          </a:p>
          <a:p>
            <a:pPr marL="342900" indent="-342900">
              <a:buFont typeface="Arial" panose="020B0604020202020204" pitchFamily="34" charset="0"/>
              <a:buChar char="•"/>
            </a:pPr>
            <a:r>
              <a:rPr lang="en-US" sz="1200" dirty="0"/>
              <a:t>Given all available references, RVSR trainees will be able to accomplish the following with 98% accuracy:</a:t>
            </a:r>
          </a:p>
          <a:p>
            <a:pPr marL="342900" indent="-342900">
              <a:buFont typeface="Arial" panose="020B0604020202020204" pitchFamily="34" charset="0"/>
              <a:buChar char="•"/>
            </a:pPr>
            <a:r>
              <a:rPr lang="en-US" sz="1200" dirty="0"/>
              <a:t>Demonstrate an understanding of the basis for SMC and how it fits into the process of determining disability evaluations</a:t>
            </a:r>
          </a:p>
          <a:p>
            <a:pPr marL="342900" indent="-342900">
              <a:buFont typeface="Arial" panose="020B0604020202020204" pitchFamily="34" charset="0"/>
              <a:buChar char="•"/>
            </a:pPr>
            <a:r>
              <a:rPr lang="en-US" sz="1200" dirty="0"/>
              <a:t>Know the reference for the topics of SMC K, L, and S</a:t>
            </a:r>
          </a:p>
          <a:p>
            <a:pPr marL="342900" indent="-342900">
              <a:buFont typeface="Arial" panose="020B0604020202020204" pitchFamily="34" charset="0"/>
              <a:buChar char="•"/>
            </a:pPr>
            <a:r>
              <a:rPr lang="en-US" sz="1200" dirty="0"/>
              <a:t>Be familiar with the </a:t>
            </a:r>
            <a:r>
              <a:rPr lang="en-US" sz="1200" dirty="0" err="1"/>
              <a:t>schedular</a:t>
            </a:r>
            <a:r>
              <a:rPr lang="en-US" sz="1200" dirty="0"/>
              <a:t> requirements for eligibility</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a:t>
            </a:fld>
            <a:endParaRPr lang="en-US" dirty="0"/>
          </a:p>
        </p:txBody>
      </p:sp>
    </p:spTree>
    <p:extLst>
      <p:ext uri="{BB962C8B-B14F-4D97-AF65-F5344CB8AC3E}">
        <p14:creationId xmlns:p14="http://schemas.microsoft.com/office/powerpoint/2010/main" val="984969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Housebound benefit or SMC (s) is payable under 38 U.S.C. 1114(s) (38 CFR 3.350(</a:t>
            </a:r>
            <a:r>
              <a:rPr lang="en-US" dirty="0" err="1"/>
              <a:t>i</a:t>
            </a:r>
            <a:r>
              <a:rPr lang="en-US" dirty="0"/>
              <a:t>)) to a Veteran who has a single, SC disability evaluated as totally disabling (100 percent), and</a:t>
            </a:r>
          </a:p>
          <a:p>
            <a:r>
              <a:rPr lang="en-US" dirty="0"/>
              <a:t>Additional SC disability or disabilities, independently evaluated as 60-percent or more disabling (S1), or</a:t>
            </a:r>
          </a:p>
          <a:p>
            <a:r>
              <a:rPr lang="en-US" dirty="0"/>
              <a:t>Permanently housebound due to SC disability (S2).</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20</a:t>
            </a:fld>
            <a:endParaRPr lang="en-US" dirty="0"/>
          </a:p>
        </p:txBody>
      </p:sp>
    </p:spTree>
    <p:extLst>
      <p:ext uri="{BB962C8B-B14F-4D97-AF65-F5344CB8AC3E}">
        <p14:creationId xmlns:p14="http://schemas.microsoft.com/office/powerpoint/2010/main" val="3105356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“single disability evaluated as 100-percent disabling” under a </a:t>
            </a:r>
            <a:r>
              <a:rPr lang="en-US" dirty="0" err="1"/>
              <a:t>schedular</a:t>
            </a:r>
            <a:r>
              <a:rPr lang="en-US" dirty="0"/>
              <a:t> evaluation is generally a prerequisite for entitlement to housebound benefits.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Includes, a total disability evaluation based on IU, which is awarded based on </a:t>
            </a:r>
            <a:r>
              <a:rPr lang="en-US" b="1" dirty="0"/>
              <a:t>one</a:t>
            </a:r>
            <a:r>
              <a:rPr lang="en-US" dirty="0"/>
              <a:t> disability (</a:t>
            </a:r>
            <a:r>
              <a:rPr lang="en-US" i="1" dirty="0"/>
              <a:t>Bradley v. Peake</a:t>
            </a:r>
            <a:r>
              <a:rPr lang="en-US" dirty="0"/>
              <a:t>)</a:t>
            </a:r>
          </a:p>
        </p:txBody>
      </p:sp>
      <p:sp>
        <p:nvSpPr>
          <p:cNvPr id="4" name="Slide Number Placeholder 3"/>
          <p:cNvSpPr>
            <a:spLocks noGrp="1"/>
          </p:cNvSpPr>
          <p:nvPr>
            <p:ph type="sldNum" sz="quarter" idx="10"/>
          </p:nvPr>
        </p:nvSpPr>
        <p:spPr/>
        <p:txBody>
          <a:bodyPr/>
          <a:lstStyle/>
          <a:p>
            <a:fld id="{0E7C618C-DDD3-4DC9-ADAB-73264023D4F2}" type="slidenum">
              <a:rPr lang="en-US" smtClean="0"/>
              <a:t>21</a:t>
            </a:fld>
            <a:endParaRPr lang="en-US" dirty="0"/>
          </a:p>
        </p:txBody>
      </p:sp>
    </p:spTree>
    <p:extLst>
      <p:ext uri="{BB962C8B-B14F-4D97-AF65-F5344CB8AC3E}">
        <p14:creationId xmlns:p14="http://schemas.microsoft.com/office/powerpoint/2010/main" val="2938205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Example – IU award based on a single disability: </a:t>
            </a:r>
            <a:r>
              <a:rPr lang="en-US" sz="1200" dirty="0"/>
              <a:t>A Veteran is in receipt of IU based solely on depression evaluated as 70-percent disabling. Subsequently SC is granted for coronary artery disease (CAD) and a 60-percent evaluation is assigned. </a:t>
            </a:r>
            <a:r>
              <a:rPr lang="en-US" sz="1200" b="1" dirty="0"/>
              <a:t>SMC (s) at the statutory housebound rate is awarded</a:t>
            </a:r>
            <a:r>
              <a:rPr lang="en-US" sz="1200" dirty="0"/>
              <a:t>.</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22</a:t>
            </a:fld>
            <a:endParaRPr lang="en-US" dirty="0"/>
          </a:p>
        </p:txBody>
      </p:sp>
    </p:spTree>
    <p:extLst>
      <p:ext uri="{BB962C8B-B14F-4D97-AF65-F5344CB8AC3E}">
        <p14:creationId xmlns:p14="http://schemas.microsoft.com/office/powerpoint/2010/main" val="15054068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Temporary evaluations of 100 percent under </a:t>
            </a:r>
            <a:r>
              <a:rPr lang="en-US" b="1" dirty="0"/>
              <a:t>38 CFR 4.28, 38 CFR 4.29, and 38 CFR 4.30 </a:t>
            </a:r>
            <a:r>
              <a:rPr lang="en-US" i="1" dirty="0"/>
              <a:t>may be used </a:t>
            </a:r>
            <a:r>
              <a:rPr lang="en-US" dirty="0"/>
              <a:t>as a basis for awarding SMC S.</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23</a:t>
            </a:fld>
            <a:endParaRPr lang="en-US" dirty="0"/>
          </a:p>
        </p:txBody>
      </p:sp>
    </p:spTree>
    <p:extLst>
      <p:ext uri="{BB962C8B-B14F-4D97-AF65-F5344CB8AC3E}">
        <p14:creationId xmlns:p14="http://schemas.microsoft.com/office/powerpoint/2010/main" val="40276208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Veteran is permanently housebound, </a:t>
            </a:r>
            <a:r>
              <a:rPr lang="en-US" i="1" dirty="0"/>
              <a:t>in fact</a:t>
            </a:r>
            <a:r>
              <a:rPr lang="en-US" dirty="0"/>
              <a:t>, if, </a:t>
            </a:r>
            <a:r>
              <a:rPr lang="en-US" i="1" dirty="0"/>
              <a:t>as a result of a single</a:t>
            </a:r>
            <a:r>
              <a:rPr lang="en-US" dirty="0"/>
              <a:t>, total disability, by itself or in combination with other SC disabilities, the Veteran is </a:t>
            </a:r>
            <a:r>
              <a:rPr lang="en-US" i="1" dirty="0"/>
              <a:t>permanently</a:t>
            </a:r>
            <a:r>
              <a:rPr lang="en-US" dirty="0"/>
              <a:t> and substantially confined to:</a:t>
            </a:r>
          </a:p>
          <a:p>
            <a:r>
              <a:rPr lang="en-US" dirty="0"/>
              <a:t>Place of residence and immediate premises, or</a:t>
            </a:r>
          </a:p>
          <a:p>
            <a:r>
              <a:rPr lang="en-US" dirty="0"/>
              <a:t>Ward or clinical areas, if institutionalized.</a:t>
            </a:r>
          </a:p>
        </p:txBody>
      </p:sp>
      <p:sp>
        <p:nvSpPr>
          <p:cNvPr id="4" name="Slide Number Placeholder 3"/>
          <p:cNvSpPr>
            <a:spLocks noGrp="1"/>
          </p:cNvSpPr>
          <p:nvPr>
            <p:ph type="sldNum" sz="quarter" idx="10"/>
          </p:nvPr>
        </p:nvSpPr>
        <p:spPr/>
        <p:txBody>
          <a:bodyPr/>
          <a:lstStyle/>
          <a:p>
            <a:fld id="{0E7C618C-DDD3-4DC9-ADAB-73264023D4F2}" type="slidenum">
              <a:rPr lang="en-US" smtClean="0"/>
              <a:t>24</a:t>
            </a:fld>
            <a:endParaRPr lang="en-US" dirty="0"/>
          </a:p>
        </p:txBody>
      </p:sp>
    </p:spTree>
    <p:extLst>
      <p:ext uri="{BB962C8B-B14F-4D97-AF65-F5344CB8AC3E}">
        <p14:creationId xmlns:p14="http://schemas.microsoft.com/office/powerpoint/2010/main" val="35331556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SMC “L”</a:t>
            </a:r>
          </a:p>
        </p:txBody>
      </p:sp>
      <p:sp>
        <p:nvSpPr>
          <p:cNvPr id="4" name="Slide Number Placeholder 3"/>
          <p:cNvSpPr>
            <a:spLocks noGrp="1"/>
          </p:cNvSpPr>
          <p:nvPr>
            <p:ph type="sldNum" sz="quarter" idx="10"/>
          </p:nvPr>
        </p:nvSpPr>
        <p:spPr/>
        <p:txBody>
          <a:bodyPr/>
          <a:lstStyle/>
          <a:p>
            <a:fld id="{0E7C618C-DDD3-4DC9-ADAB-73264023D4F2}" type="slidenum">
              <a:rPr lang="en-US" smtClean="0"/>
              <a:t>25</a:t>
            </a:fld>
            <a:endParaRPr lang="en-US" dirty="0"/>
          </a:p>
        </p:txBody>
      </p:sp>
    </p:spTree>
    <p:extLst>
      <p:ext uri="{BB962C8B-B14F-4D97-AF65-F5344CB8AC3E}">
        <p14:creationId xmlns:p14="http://schemas.microsoft.com/office/powerpoint/2010/main" val="2130196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SMC under 38 U.S.C. 1114(l) and 38 CFR 3.350(b) is payable for the following levels of impairment:</a:t>
            </a:r>
          </a:p>
          <a:p>
            <a:r>
              <a:rPr lang="en-US" dirty="0"/>
              <a:t>L/LOU of use of both feet</a:t>
            </a:r>
          </a:p>
          <a:p>
            <a:r>
              <a:rPr lang="en-US" dirty="0"/>
              <a:t>L/LOU of use one hand and one foot</a:t>
            </a:r>
          </a:p>
          <a:p>
            <a:r>
              <a:rPr lang="en-US" dirty="0"/>
              <a:t>Blindness in both eyes with visual acuity of 5/200 or less </a:t>
            </a:r>
          </a:p>
          <a:p>
            <a:r>
              <a:rPr lang="en-US" dirty="0"/>
              <a:t>Being permanently bedridden, or </a:t>
            </a:r>
          </a:p>
          <a:p>
            <a:r>
              <a:rPr lang="en-US" dirty="0"/>
              <a:t>So helpless as to be in need of regular aid and attendance</a:t>
            </a:r>
          </a:p>
        </p:txBody>
      </p:sp>
      <p:sp>
        <p:nvSpPr>
          <p:cNvPr id="4" name="Slide Number Placeholder 3"/>
          <p:cNvSpPr>
            <a:spLocks noGrp="1"/>
          </p:cNvSpPr>
          <p:nvPr>
            <p:ph type="sldNum" sz="quarter" idx="10"/>
          </p:nvPr>
        </p:nvSpPr>
        <p:spPr/>
        <p:txBody>
          <a:bodyPr/>
          <a:lstStyle/>
          <a:p>
            <a:fld id="{0E7C618C-DDD3-4DC9-ADAB-73264023D4F2}" type="slidenum">
              <a:rPr lang="en-US" smtClean="0"/>
              <a:t>26</a:t>
            </a:fld>
            <a:endParaRPr lang="en-US" dirty="0"/>
          </a:p>
        </p:txBody>
      </p:sp>
    </p:spTree>
    <p:extLst>
      <p:ext uri="{BB962C8B-B14F-4D97-AF65-F5344CB8AC3E}">
        <p14:creationId xmlns:p14="http://schemas.microsoft.com/office/powerpoint/2010/main" val="31501987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criteria for entitlement to A&amp;A under 38 CFR 3.352(a), require that the Veteran be so helpless due to physical or mental incapacity as a result of SC disability that he/she requires the aid of another person to perform the personal functions required in everyday living.</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27</a:t>
            </a:fld>
            <a:endParaRPr lang="en-US" dirty="0"/>
          </a:p>
        </p:txBody>
      </p:sp>
    </p:spTree>
    <p:extLst>
      <p:ext uri="{BB962C8B-B14F-4D97-AF65-F5344CB8AC3E}">
        <p14:creationId xmlns:p14="http://schemas.microsoft.com/office/powerpoint/2010/main" val="17428630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“single disability” for purposes of establishing entitlement to SMC at the (l) rate: </a:t>
            </a:r>
          </a:p>
          <a:p>
            <a:r>
              <a:rPr lang="en-US" dirty="0"/>
              <a:t>Evaluations of facets or multisystem effects of a </a:t>
            </a:r>
            <a:r>
              <a:rPr lang="en-US" i="1" dirty="0"/>
              <a:t>single</a:t>
            </a:r>
            <a:r>
              <a:rPr lang="en-US" dirty="0"/>
              <a:t> disease entity combine to 100 percent without regard to other conditions,</a:t>
            </a:r>
          </a:p>
          <a:p>
            <a:pPr lvl="1"/>
            <a:r>
              <a:rPr lang="en-US" b="1" dirty="0"/>
              <a:t>Example</a:t>
            </a:r>
            <a:r>
              <a:rPr lang="en-US" dirty="0"/>
              <a:t>: Parkinson’s disease, diabetes mellitus, multiple sclerosis.</a:t>
            </a:r>
          </a:p>
          <a:p>
            <a:r>
              <a:rPr lang="en-US" dirty="0"/>
              <a:t>Evaluations of primary and secondary SC disabilities </a:t>
            </a:r>
            <a:r>
              <a:rPr lang="en-US" i="1" dirty="0"/>
              <a:t>combine</a:t>
            </a:r>
            <a:r>
              <a:rPr lang="en-US" dirty="0"/>
              <a:t> to 100 percent</a:t>
            </a:r>
          </a:p>
          <a:p>
            <a:pPr lvl="1"/>
            <a:r>
              <a:rPr lang="en-US" b="1" dirty="0"/>
              <a:t>Example</a:t>
            </a:r>
            <a:r>
              <a:rPr lang="en-US" dirty="0"/>
              <a:t>: amputation of right leg at hip (90%) and ischemic heart disease secondary to amputation of the right leg at hip (60%).</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28</a:t>
            </a:fld>
            <a:endParaRPr lang="en-US" dirty="0"/>
          </a:p>
        </p:txBody>
      </p:sp>
    </p:spTree>
    <p:extLst>
      <p:ext uri="{BB962C8B-B14F-4D97-AF65-F5344CB8AC3E}">
        <p14:creationId xmlns:p14="http://schemas.microsoft.com/office/powerpoint/2010/main" val="39182100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If a single disability is evaluated as 100-percent disabling, consider entitlement </a:t>
            </a:r>
            <a:r>
              <a:rPr lang="en-US" i="1" dirty="0"/>
              <a:t>only if </a:t>
            </a:r>
            <a:r>
              <a:rPr lang="en-US" dirty="0"/>
              <a:t>the evidence shows that the benefit may be awarded.</a:t>
            </a:r>
          </a:p>
          <a:p>
            <a:pPr marL="342900" indent="-342900">
              <a:buFont typeface="Arial" panose="020B0604020202020204" pitchFamily="34" charset="0"/>
              <a:buChar char="•"/>
            </a:pPr>
            <a:r>
              <a:rPr lang="en-US" dirty="0"/>
              <a:t>Unless explicitly claimed, </a:t>
            </a:r>
            <a:r>
              <a:rPr lang="en-US" i="1" dirty="0"/>
              <a:t>do not </a:t>
            </a:r>
            <a:r>
              <a:rPr lang="en-US" dirty="0"/>
              <a:t>raise either issue merely to deny it, if entitlement is </a:t>
            </a:r>
            <a:r>
              <a:rPr lang="en-US" i="1" dirty="0"/>
              <a:t>not </a:t>
            </a:r>
            <a:r>
              <a:rPr lang="en-US" dirty="0"/>
              <a:t>shown.</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29</a:t>
            </a:fld>
            <a:endParaRPr lang="en-US" dirty="0"/>
          </a:p>
        </p:txBody>
      </p:sp>
    </p:spTree>
    <p:extLst>
      <p:ext uri="{BB962C8B-B14F-4D97-AF65-F5344CB8AC3E}">
        <p14:creationId xmlns:p14="http://schemas.microsoft.com/office/powerpoint/2010/main" val="3498034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references for this course are listed on the screen.</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3</a:t>
            </a:fld>
            <a:endParaRPr lang="en-US" dirty="0"/>
          </a:p>
        </p:txBody>
      </p:sp>
    </p:spTree>
    <p:extLst>
      <p:ext uri="{BB962C8B-B14F-4D97-AF65-F5344CB8AC3E}">
        <p14:creationId xmlns:p14="http://schemas.microsoft.com/office/powerpoint/2010/main" val="38013725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Medical providers within or outside of VA may complete VA Form 21-2680, Examination for Housebound Status or Permanent Need for Regular Aid and Attendance to:</a:t>
            </a:r>
          </a:p>
          <a:p>
            <a:r>
              <a:rPr lang="en-US" dirty="0"/>
              <a:t>Provide evidence of the need for aid and attendance (A&amp;A) and/or housebound benefits.</a:t>
            </a:r>
          </a:p>
          <a:p>
            <a:r>
              <a:rPr lang="en-US" b="1" i="1" dirty="0"/>
              <a:t>May be accepted</a:t>
            </a:r>
            <a:r>
              <a:rPr lang="en-US" dirty="0"/>
              <a:t> as a claim for increased evaluation for an existing SC disability </a:t>
            </a:r>
            <a:r>
              <a:rPr lang="en-US" b="1" i="1" dirty="0"/>
              <a:t>if worsening</a:t>
            </a:r>
            <a:r>
              <a:rPr lang="en-US" dirty="0"/>
              <a:t> of the disability is shown.</a:t>
            </a:r>
          </a:p>
        </p:txBody>
      </p:sp>
      <p:sp>
        <p:nvSpPr>
          <p:cNvPr id="4" name="Slide Number Placeholder 3"/>
          <p:cNvSpPr>
            <a:spLocks noGrp="1"/>
          </p:cNvSpPr>
          <p:nvPr>
            <p:ph type="sldNum" sz="quarter" idx="10"/>
          </p:nvPr>
        </p:nvSpPr>
        <p:spPr/>
        <p:txBody>
          <a:bodyPr/>
          <a:lstStyle/>
          <a:p>
            <a:fld id="{0E7C618C-DDD3-4DC9-ADAB-73264023D4F2}" type="slidenum">
              <a:rPr lang="en-US" smtClean="0"/>
              <a:t>30</a:t>
            </a:fld>
            <a:endParaRPr lang="en-US" dirty="0"/>
          </a:p>
        </p:txBody>
      </p:sp>
    </p:spTree>
    <p:extLst>
      <p:ext uri="{BB962C8B-B14F-4D97-AF65-F5344CB8AC3E}">
        <p14:creationId xmlns:p14="http://schemas.microsoft.com/office/powerpoint/2010/main" val="2872580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Special Monthly Compensation (SMC) </a:t>
            </a:r>
            <a:r>
              <a:rPr lang="en-US" dirty="0"/>
              <a:t>is an additional level of compensation to Veterans (above the basic levels of compensation payable based on disability ratings of 0 to 100 percent) for various types of anatomical losses or levels of impairment due solely to service-connected (SC) disabilities.</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4</a:t>
            </a:fld>
            <a:endParaRPr lang="en-US" dirty="0"/>
          </a:p>
        </p:txBody>
      </p:sp>
    </p:spTree>
    <p:extLst>
      <p:ext uri="{BB962C8B-B14F-4D97-AF65-F5344CB8AC3E}">
        <p14:creationId xmlns:p14="http://schemas.microsoft.com/office/powerpoint/2010/main" val="1992917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Loss or loss of use (LOU) of specific organs, sensory functions, or extremities.</a:t>
            </a:r>
          </a:p>
          <a:p>
            <a:r>
              <a:rPr lang="en-US" dirty="0"/>
              <a:t>Disabilities that confine the Veteran to his/her residence.</a:t>
            </a:r>
          </a:p>
          <a:p>
            <a:r>
              <a:rPr lang="en-US" dirty="0"/>
              <a:t>Disabilities that render the Veteran permanently bedridden or in need of aid and attendance.</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5</a:t>
            </a:fld>
            <a:endParaRPr lang="en-US" dirty="0"/>
          </a:p>
        </p:txBody>
      </p:sp>
    </p:spTree>
    <p:extLst>
      <p:ext uri="{BB962C8B-B14F-4D97-AF65-F5344CB8AC3E}">
        <p14:creationId xmlns:p14="http://schemas.microsoft.com/office/powerpoint/2010/main" val="984467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Rating activity has the responsibility for determining whether there is LOU.</a:t>
            </a:r>
          </a:p>
          <a:p>
            <a:pPr marL="342900" indent="-342900">
              <a:buFont typeface="Arial" panose="020B0604020202020204" pitchFamily="34" charset="0"/>
              <a:buChar char="•"/>
            </a:pPr>
            <a:r>
              <a:rPr lang="en-US" dirty="0"/>
              <a:t>If requesting an examination to determine LOU of an extremity </a:t>
            </a:r>
          </a:p>
          <a:p>
            <a:pPr marL="628650" lvl="1" indent="-285750"/>
            <a:r>
              <a:rPr lang="en-US" dirty="0"/>
              <a:t>detailed objective description of remaining function.</a:t>
            </a:r>
          </a:p>
          <a:p>
            <a:pPr marL="628650" lvl="1" indent="-285750"/>
            <a:r>
              <a:rPr lang="en-US" dirty="0"/>
              <a:t>quantitative assessment of strength for each extremity involved, and</a:t>
            </a:r>
          </a:p>
          <a:p>
            <a:pPr marL="628650" lvl="1" indent="-285750"/>
            <a:r>
              <a:rPr lang="en-US" dirty="0"/>
              <a:t>description of any pain that affects use.</a:t>
            </a:r>
          </a:p>
          <a:p>
            <a:pPr marL="342900" indent="-342900">
              <a:buFont typeface="Arial" panose="020B0604020202020204" pitchFamily="34" charset="0"/>
              <a:buChar char="•"/>
            </a:pPr>
            <a:r>
              <a:rPr lang="en-US" dirty="0"/>
              <a:t>Not restricted to organic loss; also, includes functional loss</a:t>
            </a:r>
          </a:p>
          <a:p>
            <a:pPr marL="628650" lvl="1" indent="-285750">
              <a:spcAft>
                <a:spcPts val="600"/>
              </a:spcAft>
            </a:pPr>
            <a:r>
              <a:rPr lang="en-US" dirty="0"/>
              <a:t>whether the </a:t>
            </a:r>
            <a:r>
              <a:rPr lang="en-US" i="1" dirty="0"/>
              <a:t>effective function </a:t>
            </a:r>
            <a:r>
              <a:rPr lang="en-US" dirty="0"/>
              <a:t>remaining is/would be equally well served by an amputation with the use of a suitable prosthetic appliance.</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6</a:t>
            </a:fld>
            <a:endParaRPr lang="en-US" dirty="0"/>
          </a:p>
        </p:txBody>
      </p:sp>
    </p:spTree>
    <p:extLst>
      <p:ext uri="{BB962C8B-B14F-4D97-AF65-F5344CB8AC3E}">
        <p14:creationId xmlns:p14="http://schemas.microsoft.com/office/powerpoint/2010/main" val="1893352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800" dirty="0"/>
              <a:t>Rating activity must use the SMC Calculator </a:t>
            </a:r>
          </a:p>
          <a:p>
            <a:pPr marL="342900" indent="-342900">
              <a:buFont typeface="Arial" panose="020B0604020202020204" pitchFamily="34" charset="0"/>
              <a:buChar char="•"/>
            </a:pPr>
            <a:r>
              <a:rPr lang="en-US" sz="1800" dirty="0"/>
              <a:t>Required to upload the SMC Calculator worksheet results into VBMS</a:t>
            </a:r>
          </a:p>
          <a:p>
            <a:pPr marL="342900" indent="-342900">
              <a:buFont typeface="Arial" panose="020B0604020202020204" pitchFamily="34" charset="0"/>
              <a:buChar char="•"/>
            </a:pPr>
            <a:r>
              <a:rPr lang="en-US" sz="1800" dirty="0"/>
              <a:t>Identify the worksheet by entering the following information:</a:t>
            </a:r>
          </a:p>
          <a:p>
            <a:pPr lvl="1"/>
            <a:r>
              <a:rPr lang="en-US" sz="1600" dirty="0"/>
              <a:t>TYPE:  Worksheet: Rating Calculator Worksheets</a:t>
            </a:r>
          </a:p>
          <a:p>
            <a:pPr lvl="1"/>
            <a:r>
              <a:rPr lang="en-US" sz="1600" dirty="0"/>
              <a:t>SOURCE:  VBMS</a:t>
            </a:r>
          </a:p>
          <a:p>
            <a:pPr lvl="1"/>
            <a:r>
              <a:rPr lang="en-US" sz="1600" dirty="0"/>
              <a:t>SUBJECT:  SMC Calculator Worksheet</a:t>
            </a:r>
          </a:p>
        </p:txBody>
      </p:sp>
      <p:sp>
        <p:nvSpPr>
          <p:cNvPr id="4" name="Slide Number Placeholder 3"/>
          <p:cNvSpPr>
            <a:spLocks noGrp="1"/>
          </p:cNvSpPr>
          <p:nvPr>
            <p:ph type="sldNum" sz="quarter" idx="10"/>
          </p:nvPr>
        </p:nvSpPr>
        <p:spPr/>
        <p:txBody>
          <a:bodyPr/>
          <a:lstStyle/>
          <a:p>
            <a:fld id="{0E7C618C-DDD3-4DC9-ADAB-73264023D4F2}" type="slidenum">
              <a:rPr lang="en-US" smtClean="0"/>
              <a:t>7</a:t>
            </a:fld>
            <a:endParaRPr lang="en-US" dirty="0"/>
          </a:p>
        </p:txBody>
      </p:sp>
    </p:spTree>
    <p:extLst>
      <p:ext uri="{BB962C8B-B14F-4D97-AF65-F5344CB8AC3E}">
        <p14:creationId xmlns:p14="http://schemas.microsoft.com/office/powerpoint/2010/main" val="2245624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 not assign SMC for:</a:t>
            </a:r>
          </a:p>
          <a:p>
            <a:pPr marL="342900" indent="-342900">
              <a:buFont typeface="Arial" panose="020B0604020202020204" pitchFamily="34" charset="0"/>
              <a:buChar char="•"/>
            </a:pPr>
            <a:r>
              <a:rPr lang="en-US" dirty="0"/>
              <a:t>Loss or loss of use (L/LOU) of a leg and L/LOU of the foot of the same leg, or</a:t>
            </a:r>
          </a:p>
          <a:p>
            <a:pPr marL="342900" indent="-342900">
              <a:buFont typeface="Arial" panose="020B0604020202020204" pitchFamily="34" charset="0"/>
              <a:buChar char="•"/>
            </a:pPr>
            <a:r>
              <a:rPr lang="en-US" dirty="0"/>
              <a:t>L/LOU of an arm and L/LOU of the hand of the same arm.</a:t>
            </a:r>
          </a:p>
        </p:txBody>
      </p:sp>
      <p:sp>
        <p:nvSpPr>
          <p:cNvPr id="4" name="Slide Number Placeholder 3"/>
          <p:cNvSpPr>
            <a:spLocks noGrp="1"/>
          </p:cNvSpPr>
          <p:nvPr>
            <p:ph type="sldNum" sz="quarter" idx="10"/>
          </p:nvPr>
        </p:nvSpPr>
        <p:spPr/>
        <p:txBody>
          <a:bodyPr/>
          <a:lstStyle/>
          <a:p>
            <a:fld id="{0E7C618C-DDD3-4DC9-ADAB-73264023D4F2}" type="slidenum">
              <a:rPr lang="en-US" smtClean="0"/>
              <a:t>8</a:t>
            </a:fld>
            <a:endParaRPr lang="en-US" dirty="0"/>
          </a:p>
        </p:txBody>
      </p:sp>
    </p:spTree>
    <p:extLst>
      <p:ext uri="{BB962C8B-B14F-4D97-AF65-F5344CB8AC3E}">
        <p14:creationId xmlns:p14="http://schemas.microsoft.com/office/powerpoint/2010/main" val="354676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1F497D"/>
                </a:solidFill>
              </a:rPr>
              <a:t>SMC “K”</a:t>
            </a:r>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9</a:t>
            </a:fld>
            <a:endParaRPr lang="en-US" dirty="0"/>
          </a:p>
        </p:txBody>
      </p:sp>
    </p:spTree>
    <p:extLst>
      <p:ext uri="{BB962C8B-B14F-4D97-AF65-F5344CB8AC3E}">
        <p14:creationId xmlns:p14="http://schemas.microsoft.com/office/powerpoint/2010/main" val="287686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450"/>
              </a:spcAft>
              <a:buNone/>
              <a:defRPr sz="1800" b="1">
                <a:solidFill>
                  <a:srgbClr val="1F497D"/>
                </a:solidFill>
              </a:defRPr>
            </a:lvl1pPr>
            <a:lvl5pPr marL="771525"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buNone/>
              <a:defRPr sz="1800" b="1">
                <a:solidFill>
                  <a:srgbClr val="1F497D"/>
                </a:solidFill>
              </a:defRPr>
            </a:lvl1pPr>
            <a:lvl5pPr marL="771525" indent="0">
              <a:buNone/>
              <a:defRPr/>
            </a:lvl5pPr>
          </a:lstStyle>
          <a:p>
            <a:pPr lvl="0"/>
            <a:r>
              <a:rPr lang="en-US" dirty="0"/>
              <a:t>Date sub-title</a:t>
            </a:r>
          </a:p>
        </p:txBody>
      </p:sp>
    </p:spTree>
    <p:extLst>
      <p:ext uri="{BB962C8B-B14F-4D97-AF65-F5344CB8AC3E}">
        <p14:creationId xmlns:p14="http://schemas.microsoft.com/office/powerpoint/2010/main" val="256478980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chor="t">
            <a:normAutofit/>
          </a:bodyPr>
          <a:lstStyle>
            <a:lvl1pPr algn="ctr">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latin typeface="Arial" panose="020B0604020202020204" pitchFamily="34" charset="0"/>
                <a:cs typeface="Arial" panose="020B0604020202020204" pitchFamily="34" charset="0"/>
              </a:defRPr>
            </a:lvl1pPr>
            <a:lvl2pPr marL="385763" indent="-192881">
              <a:spcBef>
                <a:spcPts val="0"/>
              </a:spcBef>
              <a:spcAft>
                <a:spcPts val="600"/>
              </a:spcAft>
              <a:buFont typeface="Arial" panose="020B0604020202020204" pitchFamily="34" charset="0"/>
              <a:buChar char="•"/>
              <a:defRPr sz="1800">
                <a:latin typeface="Arial" panose="020B0604020202020204" pitchFamily="34" charset="0"/>
                <a:cs typeface="Arial" panose="020B0604020202020204" pitchFamily="34" charset="0"/>
              </a:defRPr>
            </a:lvl2pPr>
            <a:lvl3pPr marL="578644" indent="-192881">
              <a:spcBef>
                <a:spcPts val="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3pPr>
            <a:lvl4pPr marL="771525" indent="-192881">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4pPr>
            <a:lvl5pPr marL="964406" indent="-192881">
              <a:spcBef>
                <a:spcPts val="0"/>
              </a:spcBef>
              <a:spcAft>
                <a:spcPts val="60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4"/>
            <a:ext cx="2133600" cy="365125"/>
          </a:xfrm>
          <a:prstGeom prst="rect">
            <a:avLst/>
          </a:prstGeom>
        </p:spPr>
        <p:txBody>
          <a:bodyPr/>
          <a:lstStyle>
            <a:lvl1pPr algn="r">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3910444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nvPr>
        </p:nvSpPr>
        <p:spPr>
          <a:xfrm>
            <a:off x="0" y="793627"/>
            <a:ext cx="9144000" cy="1086867"/>
          </a:xfrm>
        </p:spPr>
        <p:txBody>
          <a:bodyPr anchor="t">
            <a:normAutofit/>
          </a:bodyPr>
          <a:lstStyle>
            <a:lvl1pPr algn="ctr">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hasCustomPrompt="1"/>
          </p:nvPr>
        </p:nvSpPr>
        <p:spPr>
          <a:xfrm>
            <a:off x="457200" y="2057400"/>
            <a:ext cx="8229600" cy="3916363"/>
          </a:xfrm>
          <a:prstGeom prst="rect">
            <a:avLst/>
          </a:prstGeom>
        </p:spPr>
        <p:txBody>
          <a:bodyPr>
            <a:normAutofit/>
          </a:bodyPr>
          <a:lstStyle>
            <a:lvl1pPr marL="285750" indent="-285750">
              <a:spcBef>
                <a:spcPts val="0"/>
              </a:spcBef>
              <a:spcAft>
                <a:spcPts val="600"/>
              </a:spcAft>
              <a:buFont typeface="Arial" panose="020B0604020202020204" pitchFamily="34" charset="0"/>
              <a:buChar char="•"/>
              <a:defRPr sz="1800">
                <a:latin typeface="Arial" panose="020B0604020202020204" pitchFamily="34" charset="0"/>
                <a:cs typeface="Arial" panose="020B0604020202020204" pitchFamily="34" charset="0"/>
              </a:defRPr>
            </a:lvl1pPr>
            <a:lvl2pPr marL="478632" indent="-285750">
              <a:spcBef>
                <a:spcPts val="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2pPr>
            <a:lvl3pPr marL="671513" indent="-285750">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3pPr>
            <a:lvl4pPr marL="864394" indent="-285750">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4pPr>
            <a:lvl5pPr marL="964406" indent="-192881">
              <a:spcBef>
                <a:spcPts val="0"/>
              </a:spcBef>
              <a:spcAft>
                <a:spcPts val="60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nvPr>
        </p:nvSpPr>
        <p:spPr>
          <a:xfrm>
            <a:off x="6931152" y="6601974"/>
            <a:ext cx="2133600" cy="365125"/>
          </a:xfrm>
          <a:prstGeom prst="rect">
            <a:avLst/>
          </a:prstGeom>
        </p:spPr>
        <p:txBody>
          <a:bodyPr/>
          <a:lstStyle>
            <a:lvl1pPr algn="r">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t>‹#›</a:t>
            </a:fld>
            <a:endParaRPr lang="en-US" dirty="0"/>
          </a:p>
        </p:txBody>
      </p:sp>
    </p:spTree>
    <p:extLst>
      <p:ext uri="{BB962C8B-B14F-4D97-AF65-F5344CB8AC3E}">
        <p14:creationId xmlns:p14="http://schemas.microsoft.com/office/powerpoint/2010/main" val="207613395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32"/>
            <a:ext cx="7772400" cy="1470025"/>
          </a:xfrm>
        </p:spPr>
        <p:txBody>
          <a:bodyPr/>
          <a:lstStyle/>
          <a:p>
            <a:r>
              <a:rPr lang="en-US"/>
              <a:t>Click to edit Master title style</a:t>
            </a:r>
            <a:endParaRPr lang="en-US" dirty="0"/>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a:solidFill>
                  <a:schemeClr val="tx1">
                    <a:tint val="75000"/>
                  </a:schemeClr>
                </a:solidFill>
              </a:defRPr>
            </a:lvl1pPr>
            <a:lvl2pPr marL="144661" indent="0" algn="ctr">
              <a:buNone/>
              <a:defRPr>
                <a:solidFill>
                  <a:schemeClr val="tx1">
                    <a:tint val="75000"/>
                  </a:schemeClr>
                </a:solidFill>
              </a:defRPr>
            </a:lvl2pPr>
            <a:lvl3pPr marL="289322" indent="0" algn="ctr">
              <a:buNone/>
              <a:defRPr>
                <a:solidFill>
                  <a:schemeClr val="tx1">
                    <a:tint val="75000"/>
                  </a:schemeClr>
                </a:solidFill>
              </a:defRPr>
            </a:lvl3pPr>
            <a:lvl4pPr marL="433983" indent="0" algn="ctr">
              <a:buNone/>
              <a:defRPr>
                <a:solidFill>
                  <a:schemeClr val="tx1">
                    <a:tint val="75000"/>
                  </a:schemeClr>
                </a:solidFill>
              </a:defRPr>
            </a:lvl4pPr>
            <a:lvl5pPr marL="578644" indent="0" algn="ctr">
              <a:buNone/>
              <a:defRPr>
                <a:solidFill>
                  <a:schemeClr val="tx1">
                    <a:tint val="75000"/>
                  </a:schemeClr>
                </a:solidFill>
              </a:defRPr>
            </a:lvl5pPr>
            <a:lvl6pPr marL="723305" indent="0" algn="ctr">
              <a:buNone/>
              <a:defRPr>
                <a:solidFill>
                  <a:schemeClr val="tx1">
                    <a:tint val="75000"/>
                  </a:schemeClr>
                </a:solidFill>
              </a:defRPr>
            </a:lvl6pPr>
            <a:lvl7pPr marL="867966" indent="0" algn="ctr">
              <a:buNone/>
              <a:defRPr>
                <a:solidFill>
                  <a:schemeClr val="tx1">
                    <a:tint val="75000"/>
                  </a:schemeClr>
                </a:solidFill>
              </a:defRPr>
            </a:lvl7pPr>
            <a:lvl8pPr marL="1012627" indent="0" algn="ctr">
              <a:buNone/>
              <a:defRPr>
                <a:solidFill>
                  <a:schemeClr val="tx1">
                    <a:tint val="75000"/>
                  </a:schemeClr>
                </a:solidFill>
              </a:defRPr>
            </a:lvl8pPr>
            <a:lvl9pPr marL="115728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custDataLst>
              <p:tags r:id="rId3"/>
            </p:custDataLst>
          </p:nvPr>
        </p:nvSpPr>
        <p:spPr>
          <a:xfrm>
            <a:off x="457200" y="6356357"/>
            <a:ext cx="2133600" cy="365125"/>
          </a:xfrm>
          <a:prstGeom prst="rect">
            <a:avLst/>
          </a:prstGeom>
        </p:spPr>
        <p:txBody>
          <a:bodyPr/>
          <a:lstStyle/>
          <a:p>
            <a:endParaRPr lang="en-US" dirty="0"/>
          </a:p>
        </p:txBody>
      </p:sp>
      <p:sp>
        <p:nvSpPr>
          <p:cNvPr id="5" name="Footer Placeholder 4"/>
          <p:cNvSpPr>
            <a:spLocks noGrp="1"/>
          </p:cNvSpPr>
          <p:nvPr>
            <p:ph type="ftr" sz="quarter" idx="11"/>
            <p:custDataLst>
              <p:tags r:id="rId4"/>
            </p:custDataLst>
          </p:nvPr>
        </p:nvSpPr>
        <p:spPr>
          <a:xfrm>
            <a:off x="3124200" y="6356357"/>
            <a:ext cx="2895600" cy="365125"/>
          </a:xfrm>
          <a:prstGeom prst="rect">
            <a:avLst/>
          </a:prstGeom>
        </p:spPr>
        <p:txBody>
          <a:bodyPr/>
          <a:lstStyle/>
          <a:p>
            <a:r>
              <a:rPr lang="en-US"/>
              <a:t>July 2016</a:t>
            </a:r>
          </a:p>
        </p:txBody>
      </p:sp>
      <p:sp>
        <p:nvSpPr>
          <p:cNvPr id="6" name="Slide Number Placeholder 5"/>
          <p:cNvSpPr>
            <a:spLocks noGrp="1"/>
          </p:cNvSpPr>
          <p:nvPr>
            <p:ph type="sldNum" sz="quarter" idx="12"/>
            <p:custDataLst>
              <p:tags r:id="rId5"/>
            </p:custDataLst>
          </p:nvPr>
        </p:nvSpPr>
        <p:spPr/>
        <p:txBody>
          <a:bodyPr/>
          <a:lstStyle/>
          <a:p>
            <a:fld id="{36A6A193-2FDC-48DD-8023-1C75B05EEA9A}" type="slidenum">
              <a:rPr lang="en-US" smtClean="0"/>
              <a:t>‹#›</a:t>
            </a:fld>
            <a:endParaRPr lang="en-US" dirty="0"/>
          </a:p>
        </p:txBody>
      </p:sp>
    </p:spTree>
    <p:extLst>
      <p:ext uri="{BB962C8B-B14F-4D97-AF65-F5344CB8AC3E}">
        <p14:creationId xmlns:p14="http://schemas.microsoft.com/office/powerpoint/2010/main" val="106763419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tags" Target="../tags/tag4.xml"/><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6"/>
            </p:custDataLst>
          </p:nvPr>
        </p:nvSpPr>
        <p:spPr>
          <a:xfrm>
            <a:off x="0" y="457200"/>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7"/>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b="0" i="0" u="none"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8"/>
            </p:custDataLst>
          </p:nvPr>
        </p:nvSpPr>
        <p:spPr>
          <a:xfrm>
            <a:off x="6931152" y="6601974"/>
            <a:ext cx="2133600" cy="365125"/>
          </a:xfrm>
          <a:prstGeom prst="rect">
            <a:avLst/>
          </a:prstGeom>
        </p:spPr>
        <p:txBody>
          <a:bodyPr tIns="0"/>
          <a:lstStyle>
            <a:lvl1pPr algn="r">
              <a:defRPr sz="1050">
                <a:latin typeface="Arial" panose="020B0604020202020204" pitchFamily="34" charset="0"/>
                <a:cs typeface="Arial" panose="020B0604020202020204" pitchFamily="34" charset="0"/>
              </a:defRPr>
            </a:lvl1pPr>
          </a:lstStyle>
          <a:p>
            <a:fld id="{36A6A193-2FDC-48DD-8023-1C75B05EEA9A}" type="slidenum">
              <a:rPr lang="en-US" smtClean="0"/>
              <a:t>‹#›</a:t>
            </a:fld>
            <a:endParaRPr lang="en-US" dirty="0"/>
          </a:p>
        </p:txBody>
      </p:sp>
    </p:spTree>
    <p:extLst>
      <p:ext uri="{BB962C8B-B14F-4D97-AF65-F5344CB8AC3E}">
        <p14:creationId xmlns:p14="http://schemas.microsoft.com/office/powerpoint/2010/main" val="188044024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Lst>
  <p:hf hdr="0" ftr="0" dt="0"/>
  <p:txStyles>
    <p:titleStyle>
      <a:lvl1pPr algn="ctr" defTabSz="385763" rtl="0" eaLnBrk="1" latinLnBrk="0" hangingPunct="1">
        <a:spcBef>
          <a:spcPct val="0"/>
        </a:spcBef>
        <a:buNone/>
        <a:defRPr sz="21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1pPr>
      <a:lvl2pPr marL="192881" indent="0" algn="l" defTabSz="385763" rtl="0" eaLnBrk="1" latinLnBrk="0" hangingPunct="1">
        <a:spcBef>
          <a:spcPct val="20000"/>
        </a:spcBef>
        <a:buFont typeface="Arial" panose="020B0604020202020204" pitchFamily="34" charset="0"/>
        <a:buNone/>
        <a:defRPr sz="1013" b="0" i="0" u="none" kern="1200">
          <a:solidFill>
            <a:schemeClr val="tx1"/>
          </a:solidFill>
          <a:latin typeface="Arial" panose="020B0604020202020204" pitchFamily="34" charset="0"/>
          <a:ea typeface="+mn-ea"/>
          <a:cs typeface="Arial" panose="020B0604020202020204" pitchFamily="34" charset="0"/>
        </a:defRPr>
      </a:lvl2pPr>
      <a:lvl3pPr marL="385763"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3pPr>
      <a:lvl4pPr marL="578644"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4pPr>
      <a:lvl5pPr marL="771525"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5pPr>
      <a:lvl6pPr marL="1060847"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47.xml"/></Relationships>
</file>

<file path=ppt/slides/_rels/slide11.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57.xml"/></Relationships>
</file>

<file path=ppt/slides/_rels/slide14.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61.xml"/></Relationships>
</file>

<file path=ppt/slides/_rels/slide15.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65.xml"/></Relationships>
</file>

<file path=ppt/slides/_rels/slide16.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tags" Target="../tags/tag69.xml"/></Relationships>
</file>

<file path=ppt/slides/_rels/slide17.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73.xml"/></Relationships>
</file>

<file path=ppt/slides/_rels/slide18.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7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9.xml"/><Relationship Id="rId1" Type="http://schemas.openxmlformats.org/officeDocument/2006/relationships/tags" Target="../tags/tag78.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22.xml"/></Relationships>
</file>

<file path=ppt/slides/_rels/slide20.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tags" Target="../tags/tag83.xml"/></Relationships>
</file>

<file path=ppt/slides/_rels/slide21.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notesSlide" Target="../notesSlides/notesSlide21.xml"/><Relationship Id="rId5" Type="http://schemas.openxmlformats.org/officeDocument/2006/relationships/slideLayout" Target="../slideLayouts/slideLayout2.xml"/><Relationship Id="rId4" Type="http://schemas.openxmlformats.org/officeDocument/2006/relationships/tags" Target="../tags/tag87.xml"/></Relationships>
</file>

<file path=ppt/slides/_rels/slide22.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tags" Target="../tags/tag9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9.xml"/><Relationship Id="rId1" Type="http://schemas.openxmlformats.org/officeDocument/2006/relationships/tags" Target="../tags/tag98.xml"/><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notesSlide" Target="../notesSlides/notesSlide26.xml"/><Relationship Id="rId5" Type="http://schemas.openxmlformats.org/officeDocument/2006/relationships/slideLayout" Target="../slideLayouts/slideLayout2.xml"/><Relationship Id="rId4" Type="http://schemas.openxmlformats.org/officeDocument/2006/relationships/tags" Target="../tags/tag103.xml"/></Relationships>
</file>

<file path=ppt/slides/_rels/slide27.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notesSlide" Target="../notesSlides/notesSlide28.xml"/><Relationship Id="rId5" Type="http://schemas.openxmlformats.org/officeDocument/2006/relationships/slideLayout" Target="../slideLayouts/slideLayout2.xml"/><Relationship Id="rId4" Type="http://schemas.openxmlformats.org/officeDocument/2006/relationships/tags" Target="../tags/tag110.xml"/></Relationships>
</file>

<file path=ppt/slides/_rels/slide29.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notesSlide" Target="../notesSlides/notesSlide30.xml"/><Relationship Id="rId5" Type="http://schemas.openxmlformats.org/officeDocument/2006/relationships/slideLayout" Target="../slideLayouts/slideLayout2.xml"/><Relationship Id="rId4" Type="http://schemas.openxmlformats.org/officeDocument/2006/relationships/tags" Target="../tags/tag117.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9.xml"/><Relationship Id="rId1" Type="http://schemas.openxmlformats.org/officeDocument/2006/relationships/tags" Target="../tags/tag118.xml"/></Relationships>
</file>

<file path=ppt/slides/_rels/slide4.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3.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4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535F5F-8449-48A3-9C1D-AE1828F766ED}"/>
              </a:ext>
            </a:extLst>
          </p:cNvPr>
          <p:cNvSpPr>
            <a:spLocks noGrp="1"/>
          </p:cNvSpPr>
          <p:nvPr>
            <p:ph type="ctrTitle"/>
            <p:custDataLst>
              <p:tags r:id="rId1"/>
            </p:custDataLst>
          </p:nvPr>
        </p:nvSpPr>
        <p:spPr>
          <a:xfrm>
            <a:off x="685800" y="2819400"/>
            <a:ext cx="7772400" cy="1219200"/>
          </a:xfrm>
        </p:spPr>
        <p:txBody>
          <a:bodyPr>
            <a:normAutofit/>
          </a:bodyPr>
          <a:lstStyle/>
          <a:p>
            <a:pPr>
              <a:spcAft>
                <a:spcPts val="600"/>
              </a:spcAft>
              <a:defRPr/>
            </a:pPr>
            <a:r>
              <a:rPr lang="en-US" kern="0" dirty="0"/>
              <a:t>Special Monthly Compensation (SMC) </a:t>
            </a:r>
            <a:r>
              <a:rPr lang="en-US" i="1" kern="0" dirty="0"/>
              <a:t>K, S, and L (RVSR IWT)</a:t>
            </a:r>
            <a:endParaRPr lang="en-US" sz="3200" dirty="0"/>
          </a:p>
        </p:txBody>
      </p:sp>
      <p:sp>
        <p:nvSpPr>
          <p:cNvPr id="6" name="Text Placeholder 5">
            <a:extLst>
              <a:ext uri="{FF2B5EF4-FFF2-40B4-BE49-F238E27FC236}">
                <a16:creationId xmlns:a16="http://schemas.microsoft.com/office/drawing/2014/main" id="{2C065A96-B90A-4407-9035-80FBAB774726}"/>
              </a:ext>
            </a:extLst>
          </p:cNvPr>
          <p:cNvSpPr>
            <a:spLocks noGrp="1"/>
          </p:cNvSpPr>
          <p:nvPr>
            <p:ph type="body" sz="quarter" idx="10"/>
            <p:custDataLst>
              <p:tags r:id="rId2"/>
            </p:custDataLst>
          </p:nvPr>
        </p:nvSpPr>
        <p:spPr>
          <a:xfrm>
            <a:off x="685800" y="4724400"/>
            <a:ext cx="2362200" cy="838200"/>
          </a:xfrm>
        </p:spPr>
        <p:txBody>
          <a:bodyPr/>
          <a:lstStyle/>
          <a:p>
            <a:pPr>
              <a:spcAft>
                <a:spcPts val="600"/>
              </a:spcAft>
            </a:pPr>
            <a:r>
              <a:rPr lang="en-US" sz="2100" dirty="0"/>
              <a:t>Compensation Service</a:t>
            </a:r>
          </a:p>
        </p:txBody>
      </p:sp>
      <p:sp>
        <p:nvSpPr>
          <p:cNvPr id="7" name="Text Placeholder 6">
            <a:extLst>
              <a:ext uri="{FF2B5EF4-FFF2-40B4-BE49-F238E27FC236}">
                <a16:creationId xmlns:a16="http://schemas.microsoft.com/office/drawing/2014/main" id="{78EE13C2-9056-4865-9996-D70444D88209}"/>
              </a:ext>
            </a:extLst>
          </p:cNvPr>
          <p:cNvSpPr>
            <a:spLocks noGrp="1"/>
          </p:cNvSpPr>
          <p:nvPr>
            <p:ph type="body" sz="quarter" idx="11"/>
            <p:custDataLst>
              <p:tags r:id="rId3"/>
            </p:custDataLst>
          </p:nvPr>
        </p:nvSpPr>
        <p:spPr>
          <a:xfrm>
            <a:off x="6096000" y="4724400"/>
            <a:ext cx="2362200" cy="838200"/>
          </a:xfrm>
        </p:spPr>
        <p:txBody>
          <a:bodyPr/>
          <a:lstStyle/>
          <a:p>
            <a:pPr>
              <a:spcBef>
                <a:spcPts val="0"/>
              </a:spcBef>
              <a:spcAft>
                <a:spcPts val="600"/>
              </a:spcAft>
            </a:pPr>
            <a:r>
              <a:rPr lang="en-US" sz="2100" dirty="0"/>
              <a:t>December 2016</a:t>
            </a:r>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lstStyle/>
          <a:p>
            <a:r>
              <a:rPr lang="en-US" dirty="0"/>
              <a:t>Criteria for SMC K</a:t>
            </a:r>
          </a:p>
        </p:txBody>
      </p:sp>
      <p:sp>
        <p:nvSpPr>
          <p:cNvPr id="3" name="Content Placeholder 2"/>
          <p:cNvSpPr>
            <a:spLocks noGrp="1"/>
          </p:cNvSpPr>
          <p:nvPr>
            <p:ph idx="1"/>
            <p:custDataLst>
              <p:tags r:id="rId2"/>
            </p:custDataLst>
          </p:nvPr>
        </p:nvSpPr>
        <p:spPr>
          <a:xfrm>
            <a:off x="457200" y="1925810"/>
            <a:ext cx="8229600" cy="895350"/>
          </a:xfrm>
        </p:spPr>
        <p:txBody>
          <a:bodyPr>
            <a:normAutofit fontScale="92500" lnSpcReduction="10000"/>
          </a:bodyPr>
          <a:lstStyle/>
          <a:p>
            <a:pPr>
              <a:lnSpc>
                <a:spcPct val="120000"/>
              </a:lnSpc>
            </a:pPr>
            <a:r>
              <a:rPr lang="en-US" sz="2200" dirty="0"/>
              <a:t>SMC under 38 U.S.C. 1114(k) and 38 CFR 3.350(a) is payable for the following levels of impairment</a:t>
            </a:r>
          </a:p>
          <a:p>
            <a:endParaRPr lang="en-US" dirty="0"/>
          </a:p>
          <a:p>
            <a:endParaRPr lang="en-US" dirty="0"/>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fld id="{7C414AED-89CE-4A48-8B2B-1B3A5C68EA2A}" type="slidenum">
              <a:rPr lang="en-US" smtClean="0"/>
              <a:t>10</a:t>
            </a:fld>
            <a:endParaRPr lang="en-US" dirty="0"/>
          </a:p>
        </p:txBody>
      </p:sp>
      <p:sp>
        <p:nvSpPr>
          <p:cNvPr id="5" name="TextBox 4">
            <a:extLst>
              <a:ext uri="{FF2B5EF4-FFF2-40B4-BE49-F238E27FC236}">
                <a16:creationId xmlns:a16="http://schemas.microsoft.com/office/drawing/2014/main" id="{6D95989D-01DF-46D7-882A-B1A54AF481C4}"/>
              </a:ext>
            </a:extLst>
          </p:cNvPr>
          <p:cNvSpPr txBox="1"/>
          <p:nvPr>
            <p:custDataLst>
              <p:tags r:id="rId4"/>
            </p:custDataLst>
          </p:nvPr>
        </p:nvSpPr>
        <p:spPr>
          <a:xfrm>
            <a:off x="457200" y="2821160"/>
            <a:ext cx="8334375" cy="3554819"/>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1900" dirty="0"/>
              <a:t>L/LOU of a creative organ</a:t>
            </a:r>
          </a:p>
          <a:p>
            <a:pPr marL="342900" indent="-342900">
              <a:spcAft>
                <a:spcPts val="600"/>
              </a:spcAft>
              <a:buFont typeface="Arial" panose="020B0604020202020204" pitchFamily="34" charset="0"/>
              <a:buChar char="•"/>
            </a:pPr>
            <a:r>
              <a:rPr lang="en-US" sz="1900" dirty="0"/>
              <a:t>L/LOU of a hand</a:t>
            </a:r>
          </a:p>
          <a:p>
            <a:pPr marL="342900" indent="-342900">
              <a:spcAft>
                <a:spcPts val="600"/>
              </a:spcAft>
              <a:buFont typeface="Arial" panose="020B0604020202020204" pitchFamily="34" charset="0"/>
              <a:buChar char="•"/>
            </a:pPr>
            <a:r>
              <a:rPr lang="en-US" sz="1900" dirty="0"/>
              <a:t>L/LOU of a foot</a:t>
            </a:r>
          </a:p>
          <a:p>
            <a:pPr marL="342900" indent="-342900">
              <a:spcAft>
                <a:spcPts val="600"/>
              </a:spcAft>
              <a:buFont typeface="Arial" panose="020B0604020202020204" pitchFamily="34" charset="0"/>
              <a:buChar char="•"/>
            </a:pPr>
            <a:r>
              <a:rPr lang="en-US" sz="1900" dirty="0"/>
              <a:t>L/LOU of both buttocks</a:t>
            </a:r>
          </a:p>
          <a:p>
            <a:pPr marL="342900" indent="-342900">
              <a:spcAft>
                <a:spcPts val="600"/>
              </a:spcAft>
              <a:buFont typeface="Arial" panose="020B0604020202020204" pitchFamily="34" charset="0"/>
              <a:buChar char="•"/>
            </a:pPr>
            <a:r>
              <a:rPr lang="en-US" sz="1900" dirty="0"/>
              <a:t>Deafness of both ears having absence of air and bone conduction</a:t>
            </a:r>
          </a:p>
          <a:p>
            <a:pPr marL="342900" indent="-342900">
              <a:spcAft>
                <a:spcPts val="600"/>
              </a:spcAft>
              <a:buFont typeface="Arial" panose="020B0604020202020204" pitchFamily="34" charset="0"/>
              <a:buChar char="•"/>
            </a:pPr>
            <a:r>
              <a:rPr lang="en-US" sz="1900" dirty="0"/>
              <a:t>Complete organic aphonia with constant inability to communicate by speech</a:t>
            </a:r>
          </a:p>
          <a:p>
            <a:pPr marL="342900" indent="-342900">
              <a:spcAft>
                <a:spcPts val="600"/>
              </a:spcAft>
              <a:buFont typeface="Arial" panose="020B0604020202020204" pitchFamily="34" charset="0"/>
              <a:buChar char="•"/>
            </a:pPr>
            <a:r>
              <a:rPr lang="en-US" sz="1900" dirty="0"/>
              <a:t>Blindness in one eye, having light perception only (LPO), and</a:t>
            </a:r>
          </a:p>
          <a:p>
            <a:pPr marL="342900" indent="-342900">
              <a:spcAft>
                <a:spcPts val="600"/>
              </a:spcAft>
              <a:buFont typeface="Arial" panose="020B0604020202020204" pitchFamily="34" charset="0"/>
              <a:buChar char="•"/>
            </a:pPr>
            <a:r>
              <a:rPr lang="en-US" sz="1900" dirty="0"/>
              <a:t>Loss of 25-percent or more of tissue from one or both breasts, or breast tissue has been subject to radiation treatment (limited to female only)</a:t>
            </a:r>
          </a:p>
        </p:txBody>
      </p:sp>
    </p:spTree>
    <p:extLst>
      <p:ext uri="{BB962C8B-B14F-4D97-AF65-F5344CB8AC3E}">
        <p14:creationId xmlns:p14="http://schemas.microsoft.com/office/powerpoint/2010/main" val="3356624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lstStyle/>
          <a:p>
            <a:r>
              <a:rPr lang="da-DK" dirty="0"/>
              <a:t>General Information for SMC K</a:t>
            </a:r>
            <a:endParaRPr lang="en-US" dirty="0"/>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342900" indent="-342900">
              <a:buFont typeface="Arial" panose="020B0604020202020204" pitchFamily="34" charset="0"/>
              <a:buChar char="•"/>
            </a:pPr>
            <a:r>
              <a:rPr lang="en-US" dirty="0"/>
              <a:t>Veteran may be eligible for more than one (k) if he/she meets the criteria for that condition and</a:t>
            </a:r>
          </a:p>
          <a:p>
            <a:endParaRPr lang="en-US" dirty="0"/>
          </a:p>
          <a:p>
            <a:pPr marL="342900" indent="-342900">
              <a:buFont typeface="Arial" panose="020B0604020202020204" pitchFamily="34" charset="0"/>
              <a:buChar char="•"/>
            </a:pPr>
            <a:r>
              <a:rPr lang="en-US" dirty="0"/>
              <a:t>Qualifying disabilities involve separate and unrelated body functions, and each is considered only once</a:t>
            </a:r>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fld id="{7C414AED-89CE-4A48-8B2B-1B3A5C68EA2A}" type="slidenum">
              <a:rPr lang="en-US" smtClean="0"/>
              <a:t>11</a:t>
            </a:fld>
            <a:endParaRPr lang="en-US" dirty="0"/>
          </a:p>
        </p:txBody>
      </p:sp>
    </p:spTree>
    <p:extLst>
      <p:ext uri="{BB962C8B-B14F-4D97-AF65-F5344CB8AC3E}">
        <p14:creationId xmlns:p14="http://schemas.microsoft.com/office/powerpoint/2010/main" val="3407717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lstStyle/>
          <a:p>
            <a:r>
              <a:rPr lang="en-US" dirty="0"/>
              <a:t>SMC for L/LOU of a Creative Organ</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342900" lvl="0" indent="-342900" hangingPunct="0">
              <a:buFont typeface="Arial" panose="020B0604020202020204" pitchFamily="34" charset="0"/>
              <a:buChar char="•"/>
            </a:pPr>
            <a:r>
              <a:rPr lang="en-US" dirty="0"/>
              <a:t>Based on a specific claim, or inferred from the evidence of record</a:t>
            </a:r>
          </a:p>
          <a:p>
            <a:pPr lvl="0" hangingPunct="0"/>
            <a:endParaRPr lang="en-US" dirty="0"/>
          </a:p>
          <a:p>
            <a:pPr marL="342900" indent="-342900" hangingPunct="0">
              <a:buFont typeface="Arial" panose="020B0604020202020204" pitchFamily="34" charset="0"/>
              <a:buChar char="•"/>
            </a:pPr>
            <a:r>
              <a:rPr lang="en-US" dirty="0"/>
              <a:t>Award SMC based on L/LOU of a creative organ, if medical evidence of records shows</a:t>
            </a:r>
          </a:p>
          <a:p>
            <a:pPr marL="571500" lvl="1" indent="-228600" hangingPunct="0"/>
            <a:r>
              <a:rPr lang="en-US" sz="1600" dirty="0"/>
              <a:t>the acquired absence of one or both testicles, ovaries, or other creative organs</a:t>
            </a:r>
          </a:p>
          <a:p>
            <a:pPr marL="571500" lvl="1" indent="-228600" hangingPunct="0"/>
            <a:r>
              <a:rPr lang="en-US" sz="1600" dirty="0"/>
              <a:t>a condition of the reproductive tract which results in LOU of a creative organ </a:t>
            </a:r>
          </a:p>
          <a:p>
            <a:pPr marL="571500" lvl="1" indent="-228600" hangingPunct="0"/>
            <a:r>
              <a:rPr lang="en-US" sz="1600" dirty="0"/>
              <a:t>the loss of erectile power secondary to a disease process</a:t>
            </a:r>
          </a:p>
          <a:p>
            <a:pPr marL="571500" lvl="1" indent="-228600" hangingPunct="0"/>
            <a:r>
              <a:rPr lang="en-US" sz="1600" dirty="0"/>
              <a:t>a diagnosis of Female Sexual Arousal Disorder (FSAD)</a:t>
            </a:r>
          </a:p>
          <a:p>
            <a:pPr marL="571500" lvl="1" indent="-228600" hangingPunct="0"/>
            <a:r>
              <a:rPr lang="en-US" sz="1600" dirty="0"/>
              <a:t>SC for prostate cancer and evidence showing a radical prostatectomy</a:t>
            </a:r>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fld id="{7C414AED-89CE-4A48-8B2B-1B3A5C68EA2A}" type="slidenum">
              <a:rPr lang="en-US" smtClean="0"/>
              <a:t>12</a:t>
            </a:fld>
            <a:endParaRPr lang="en-US" dirty="0"/>
          </a:p>
        </p:txBody>
      </p:sp>
    </p:spTree>
    <p:extLst>
      <p:ext uri="{BB962C8B-B14F-4D97-AF65-F5344CB8AC3E}">
        <p14:creationId xmlns:p14="http://schemas.microsoft.com/office/powerpoint/2010/main" val="3552468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lstStyle/>
          <a:p>
            <a:r>
              <a:rPr lang="en-US" dirty="0"/>
              <a:t>SMC for LOU of a Hand or Foot</a:t>
            </a:r>
          </a:p>
        </p:txBody>
      </p:sp>
      <p:sp>
        <p:nvSpPr>
          <p:cNvPr id="3" name="Content Placeholder 2"/>
          <p:cNvSpPr>
            <a:spLocks noGrp="1"/>
          </p:cNvSpPr>
          <p:nvPr>
            <p:ph idx="1"/>
            <p:custDataLst>
              <p:tags r:id="rId2"/>
            </p:custDataLst>
          </p:nvPr>
        </p:nvSpPr>
        <p:spPr>
          <a:xfrm>
            <a:off x="457200" y="2057401"/>
            <a:ext cx="8229600" cy="1866900"/>
          </a:xfrm>
        </p:spPr>
        <p:txBody>
          <a:bodyPr/>
          <a:lstStyle/>
          <a:p>
            <a:pPr hangingPunct="0"/>
            <a:r>
              <a:rPr lang="en-US" dirty="0"/>
              <a:t>Award SMC for LOU of a hand or a foot when function is no better than if the hand or foot were amputated and replaced by prosthesis.</a:t>
            </a:r>
          </a:p>
          <a:p>
            <a:pPr hangingPunct="0"/>
            <a:endParaRPr lang="en-US" dirty="0"/>
          </a:p>
          <a:p>
            <a:pPr hangingPunct="0"/>
            <a:r>
              <a:rPr lang="en-US" dirty="0"/>
              <a:t>Determine whether the following activities could be accomplished equally well by a prosthesis</a:t>
            </a:r>
          </a:p>
          <a:p>
            <a:pPr hangingPunct="0"/>
            <a:endParaRPr lang="en-US" dirty="0"/>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fld id="{7C414AED-89CE-4A48-8B2B-1B3A5C68EA2A}" type="slidenum">
              <a:rPr lang="en-US" smtClean="0"/>
              <a:t>13</a:t>
            </a:fld>
            <a:endParaRPr lang="en-US" dirty="0"/>
          </a:p>
        </p:txBody>
      </p:sp>
      <p:sp>
        <p:nvSpPr>
          <p:cNvPr id="5" name="TextBox 4">
            <a:extLst>
              <a:ext uri="{FF2B5EF4-FFF2-40B4-BE49-F238E27FC236}">
                <a16:creationId xmlns:a16="http://schemas.microsoft.com/office/drawing/2014/main" id="{7F56A6F5-FE22-400C-82F1-BD790F7B4CB1}"/>
              </a:ext>
            </a:extLst>
          </p:cNvPr>
          <p:cNvSpPr txBox="1"/>
          <p:nvPr>
            <p:custDataLst>
              <p:tags r:id="rId4"/>
            </p:custDataLst>
          </p:nvPr>
        </p:nvSpPr>
        <p:spPr>
          <a:xfrm>
            <a:off x="457200" y="3791307"/>
            <a:ext cx="8239125" cy="784830"/>
          </a:xfrm>
          <a:prstGeom prst="rect">
            <a:avLst/>
          </a:prstGeom>
          <a:noFill/>
        </p:spPr>
        <p:txBody>
          <a:bodyPr wrap="square" rtlCol="0">
            <a:spAutoFit/>
          </a:bodyPr>
          <a:lstStyle/>
          <a:p>
            <a:pPr marL="285750" indent="-285750" hangingPunct="0">
              <a:spcAft>
                <a:spcPts val="600"/>
              </a:spcAft>
              <a:buFont typeface="Arial" panose="020B0604020202020204" pitchFamily="34" charset="0"/>
              <a:buChar char="•"/>
            </a:pPr>
            <a:r>
              <a:rPr lang="en-US" sz="2000" dirty="0"/>
              <a:t>Grasping or manipulation (for a hand), and</a:t>
            </a:r>
          </a:p>
          <a:p>
            <a:pPr marL="285750" indent="-285750" hangingPunct="0">
              <a:spcAft>
                <a:spcPts val="600"/>
              </a:spcAft>
              <a:buFont typeface="Arial" panose="020B0604020202020204" pitchFamily="34" charset="0"/>
              <a:buChar char="•"/>
            </a:pPr>
            <a:r>
              <a:rPr lang="en-US" sz="2000" dirty="0"/>
              <a:t>Balancing, propulsion, or ambulation (for a foot)</a:t>
            </a:r>
          </a:p>
        </p:txBody>
      </p:sp>
    </p:spTree>
    <p:extLst>
      <p:ext uri="{BB962C8B-B14F-4D97-AF65-F5344CB8AC3E}">
        <p14:creationId xmlns:p14="http://schemas.microsoft.com/office/powerpoint/2010/main" val="2903249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lstStyle/>
          <a:p>
            <a:r>
              <a:rPr lang="en-US" dirty="0"/>
              <a:t>SMC for LOU of Both Buttocks</a:t>
            </a:r>
          </a:p>
        </p:txBody>
      </p:sp>
      <p:sp>
        <p:nvSpPr>
          <p:cNvPr id="3" name="Content Placeholder 2"/>
          <p:cNvSpPr>
            <a:spLocks noGrp="1"/>
          </p:cNvSpPr>
          <p:nvPr>
            <p:ph idx="1"/>
            <p:custDataLst>
              <p:tags r:id="rId2"/>
            </p:custDataLst>
          </p:nvPr>
        </p:nvSpPr>
        <p:spPr>
          <a:xfrm>
            <a:off x="457200" y="2057401"/>
            <a:ext cx="8229600" cy="1371600"/>
          </a:xfrm>
        </p:spPr>
        <p:txBody>
          <a:bodyPr/>
          <a:lstStyle/>
          <a:p>
            <a:pPr hangingPunct="0"/>
            <a:r>
              <a:rPr lang="en-US" dirty="0"/>
              <a:t>Award SMC for LOU of both buttocks when there is severe damage by disease or injury to muscle group XVII (the gluteus maximus, gluteus medius, and gluteus minimus), bilaterally, which renders the Veteran unable to complete the following actions</a:t>
            </a:r>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fld id="{7C414AED-89CE-4A48-8B2B-1B3A5C68EA2A}" type="slidenum">
              <a:rPr lang="en-US" smtClean="0"/>
              <a:t>14</a:t>
            </a:fld>
            <a:endParaRPr lang="en-US" dirty="0"/>
          </a:p>
        </p:txBody>
      </p:sp>
      <p:sp>
        <p:nvSpPr>
          <p:cNvPr id="5" name="TextBox 4">
            <a:extLst>
              <a:ext uri="{FF2B5EF4-FFF2-40B4-BE49-F238E27FC236}">
                <a16:creationId xmlns:a16="http://schemas.microsoft.com/office/drawing/2014/main" id="{B10F72BC-7BDC-4A9C-BAFE-AB467D8BABD4}"/>
              </a:ext>
            </a:extLst>
          </p:cNvPr>
          <p:cNvSpPr txBox="1"/>
          <p:nvPr>
            <p:custDataLst>
              <p:tags r:id="rId4"/>
            </p:custDataLst>
          </p:nvPr>
        </p:nvSpPr>
        <p:spPr>
          <a:xfrm>
            <a:off x="457200" y="3605908"/>
            <a:ext cx="8239125" cy="784830"/>
          </a:xfrm>
          <a:prstGeom prst="rect">
            <a:avLst/>
          </a:prstGeom>
          <a:noFill/>
        </p:spPr>
        <p:txBody>
          <a:bodyPr wrap="square" rtlCol="0">
            <a:spAutoFit/>
          </a:bodyPr>
          <a:lstStyle/>
          <a:p>
            <a:pPr marL="285750" lvl="0" indent="-285750" hangingPunct="0">
              <a:spcAft>
                <a:spcPts val="600"/>
              </a:spcAft>
              <a:buFont typeface="Arial" panose="020B0604020202020204" pitchFamily="34" charset="0"/>
              <a:buChar char="•"/>
            </a:pPr>
            <a:r>
              <a:rPr lang="en-US" sz="2000" dirty="0"/>
              <a:t>Rise from a seated or stooped position, and</a:t>
            </a:r>
          </a:p>
          <a:p>
            <a:pPr marL="285750" indent="-285750">
              <a:spcAft>
                <a:spcPts val="600"/>
              </a:spcAft>
              <a:buFont typeface="Arial" panose="020B0604020202020204" pitchFamily="34" charset="0"/>
              <a:buChar char="•"/>
            </a:pPr>
            <a:r>
              <a:rPr lang="en-US" sz="2000" dirty="0"/>
              <a:t>Maintain postural stability</a:t>
            </a:r>
          </a:p>
        </p:txBody>
      </p:sp>
    </p:spTree>
    <p:extLst>
      <p:ext uri="{BB962C8B-B14F-4D97-AF65-F5344CB8AC3E}">
        <p14:creationId xmlns:p14="http://schemas.microsoft.com/office/powerpoint/2010/main" val="592806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lstStyle/>
          <a:p>
            <a:r>
              <a:rPr lang="en-US" dirty="0"/>
              <a:t>SMC for Deafness</a:t>
            </a:r>
          </a:p>
        </p:txBody>
      </p:sp>
      <p:sp>
        <p:nvSpPr>
          <p:cNvPr id="3" name="Content Placeholder 2"/>
          <p:cNvSpPr>
            <a:spLocks noGrp="1"/>
          </p:cNvSpPr>
          <p:nvPr>
            <p:ph idx="1"/>
            <p:custDataLst>
              <p:tags r:id="rId2"/>
            </p:custDataLst>
          </p:nvPr>
        </p:nvSpPr>
        <p:spPr>
          <a:xfrm>
            <a:off x="457200" y="2057401"/>
            <a:ext cx="8229600" cy="1181100"/>
          </a:xfrm>
        </p:spPr>
        <p:txBody>
          <a:bodyPr/>
          <a:lstStyle/>
          <a:p>
            <a:pPr hangingPunct="0"/>
            <a:r>
              <a:rPr lang="en-US" dirty="0"/>
              <a:t>Award SMC for deafness of </a:t>
            </a:r>
            <a:r>
              <a:rPr lang="en-US" i="1" dirty="0"/>
              <a:t>both ears</a:t>
            </a:r>
            <a:r>
              <a:rPr lang="en-US" dirty="0"/>
              <a:t>, having absence of air and bone conduction, if the SC bilateral hearing loss warrants a 100-percent evaluation for hearing impairment.</a:t>
            </a:r>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fld id="{7C414AED-89CE-4A48-8B2B-1B3A5C68EA2A}" type="slidenum">
              <a:rPr lang="en-US" smtClean="0"/>
              <a:t>15</a:t>
            </a:fld>
            <a:endParaRPr lang="en-US" dirty="0"/>
          </a:p>
        </p:txBody>
      </p:sp>
      <p:sp>
        <p:nvSpPr>
          <p:cNvPr id="5" name="TextBox 4">
            <a:extLst>
              <a:ext uri="{FF2B5EF4-FFF2-40B4-BE49-F238E27FC236}">
                <a16:creationId xmlns:a16="http://schemas.microsoft.com/office/drawing/2014/main" id="{4F3B9B11-D7C3-4B94-9CE8-6A258E0A732B}"/>
              </a:ext>
            </a:extLst>
          </p:cNvPr>
          <p:cNvSpPr txBox="1"/>
          <p:nvPr>
            <p:custDataLst>
              <p:tags r:id="rId4"/>
            </p:custDataLst>
          </p:nvPr>
        </p:nvSpPr>
        <p:spPr>
          <a:xfrm>
            <a:off x="457200" y="3336823"/>
            <a:ext cx="8305800" cy="70788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a:t>Hearing loss justifying an award of SMC must be </a:t>
            </a:r>
            <a:r>
              <a:rPr lang="en-US" sz="2000" i="1" dirty="0"/>
              <a:t>permanent</a:t>
            </a:r>
            <a:r>
              <a:rPr lang="en-US" sz="2000" dirty="0"/>
              <a:t> in nature.</a:t>
            </a:r>
          </a:p>
        </p:txBody>
      </p:sp>
    </p:spTree>
    <p:extLst>
      <p:ext uri="{BB962C8B-B14F-4D97-AF65-F5344CB8AC3E}">
        <p14:creationId xmlns:p14="http://schemas.microsoft.com/office/powerpoint/2010/main" val="3103338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lstStyle/>
          <a:p>
            <a:r>
              <a:rPr lang="en-US" dirty="0"/>
              <a:t>SMC for Complete Organic Aphonia</a:t>
            </a:r>
          </a:p>
        </p:txBody>
      </p:sp>
      <p:sp>
        <p:nvSpPr>
          <p:cNvPr id="3" name="Content Placeholder 2"/>
          <p:cNvSpPr>
            <a:spLocks noGrp="1"/>
          </p:cNvSpPr>
          <p:nvPr>
            <p:ph idx="1"/>
            <p:custDataLst>
              <p:tags r:id="rId2"/>
            </p:custDataLst>
          </p:nvPr>
        </p:nvSpPr>
        <p:spPr>
          <a:xfrm>
            <a:off x="457200" y="2057401"/>
            <a:ext cx="8229600" cy="1086868"/>
          </a:xfrm>
        </p:spPr>
        <p:txBody>
          <a:bodyPr/>
          <a:lstStyle/>
          <a:p>
            <a:r>
              <a:rPr lang="en-US" dirty="0"/>
              <a:t>Award SMC for complete organic aphonia if a disability of the organs of speech exists that constantly precludes communication by speech and</a:t>
            </a:r>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fld id="{7C414AED-89CE-4A48-8B2B-1B3A5C68EA2A}" type="slidenum">
              <a:rPr lang="en-US" smtClean="0"/>
              <a:t>16</a:t>
            </a:fld>
            <a:endParaRPr lang="en-US" dirty="0"/>
          </a:p>
        </p:txBody>
      </p:sp>
      <p:sp>
        <p:nvSpPr>
          <p:cNvPr id="5" name="TextBox 4">
            <a:extLst>
              <a:ext uri="{FF2B5EF4-FFF2-40B4-BE49-F238E27FC236}">
                <a16:creationId xmlns:a16="http://schemas.microsoft.com/office/drawing/2014/main" id="{CE3855C0-FC8D-416C-8208-FE0AE7E1FB4B}"/>
              </a:ext>
            </a:extLst>
          </p:cNvPr>
          <p:cNvSpPr txBox="1"/>
          <p:nvPr>
            <p:custDataLst>
              <p:tags r:id="rId4"/>
            </p:custDataLst>
          </p:nvPr>
        </p:nvSpPr>
        <p:spPr>
          <a:xfrm>
            <a:off x="457200" y="3063043"/>
            <a:ext cx="8210550" cy="109260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a:t>Unable to communicate by voice or whisper through the normal organs of speech and the disability is constant and of organic origin</a:t>
            </a:r>
          </a:p>
          <a:p>
            <a:pPr marL="285750" indent="-285750">
              <a:spcAft>
                <a:spcPts val="600"/>
              </a:spcAft>
              <a:buFont typeface="Arial" panose="020B0604020202020204" pitchFamily="34" charset="0"/>
              <a:buChar char="•"/>
            </a:pPr>
            <a:r>
              <a:rPr lang="en-US" sz="2000" dirty="0"/>
              <a:t>Loss or paralysis of an organ of speech such as the tongue or larynx</a:t>
            </a:r>
          </a:p>
        </p:txBody>
      </p:sp>
    </p:spTree>
    <p:extLst>
      <p:ext uri="{BB962C8B-B14F-4D97-AF65-F5344CB8AC3E}">
        <p14:creationId xmlns:p14="http://schemas.microsoft.com/office/powerpoint/2010/main" val="3463432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lstStyle/>
          <a:p>
            <a:r>
              <a:rPr lang="en-US" dirty="0"/>
              <a:t>SMC for LOU or Blindness of One Eye</a:t>
            </a:r>
          </a:p>
        </p:txBody>
      </p:sp>
      <p:sp>
        <p:nvSpPr>
          <p:cNvPr id="3" name="Content Placeholder 2"/>
          <p:cNvSpPr>
            <a:spLocks noGrp="1"/>
          </p:cNvSpPr>
          <p:nvPr>
            <p:ph idx="1"/>
            <p:custDataLst>
              <p:tags r:id="rId2"/>
            </p:custDataLst>
          </p:nvPr>
        </p:nvSpPr>
        <p:spPr>
          <a:xfrm>
            <a:off x="457200" y="2057401"/>
            <a:ext cx="8229600" cy="800100"/>
          </a:xfrm>
        </p:spPr>
        <p:txBody>
          <a:bodyPr/>
          <a:lstStyle/>
          <a:p>
            <a:r>
              <a:rPr lang="en-US" dirty="0"/>
              <a:t>Award SMC for LOU or blindness of one eye, having LPO, when the Veteran is unable to</a:t>
            </a:r>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fld id="{7C414AED-89CE-4A48-8B2B-1B3A5C68EA2A}" type="slidenum">
              <a:rPr lang="en-US" smtClean="0"/>
              <a:t>17</a:t>
            </a:fld>
            <a:endParaRPr lang="en-US" dirty="0"/>
          </a:p>
        </p:txBody>
      </p:sp>
      <p:sp>
        <p:nvSpPr>
          <p:cNvPr id="5" name="TextBox 4">
            <a:extLst>
              <a:ext uri="{FF2B5EF4-FFF2-40B4-BE49-F238E27FC236}">
                <a16:creationId xmlns:a16="http://schemas.microsoft.com/office/drawing/2014/main" id="{01F31EFA-77E1-472D-9111-8298ADFF6033}"/>
              </a:ext>
            </a:extLst>
          </p:cNvPr>
          <p:cNvSpPr txBox="1"/>
          <p:nvPr>
            <p:custDataLst>
              <p:tags r:id="rId4"/>
            </p:custDataLst>
          </p:nvPr>
        </p:nvSpPr>
        <p:spPr>
          <a:xfrm>
            <a:off x="457200" y="2751891"/>
            <a:ext cx="8220075" cy="224676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a:t>Recognize test letters at one foot, and</a:t>
            </a:r>
          </a:p>
          <a:p>
            <a:pPr marL="285750" indent="-285750">
              <a:spcAft>
                <a:spcPts val="600"/>
              </a:spcAft>
              <a:buFont typeface="Arial" panose="020B0604020202020204" pitchFamily="34" charset="0"/>
              <a:buChar char="•"/>
            </a:pPr>
            <a:endParaRPr lang="en-US" sz="2000" dirty="0"/>
          </a:p>
          <a:p>
            <a:pPr marL="285750" indent="-285750">
              <a:spcAft>
                <a:spcPts val="600"/>
              </a:spcAft>
              <a:buFont typeface="Arial" panose="020B0604020202020204" pitchFamily="34" charset="0"/>
              <a:buChar char="•"/>
            </a:pPr>
            <a:r>
              <a:rPr lang="en-US" sz="2000" dirty="0"/>
              <a:t>Recognize objects, hand movements, or count fingers at a distance of three feet</a:t>
            </a:r>
          </a:p>
          <a:p>
            <a:pPr marL="285750" indent="-285750">
              <a:spcAft>
                <a:spcPts val="600"/>
              </a:spcAft>
              <a:buFont typeface="Arial" panose="020B0604020202020204" pitchFamily="34" charset="0"/>
              <a:buChar char="•"/>
            </a:pPr>
            <a:endParaRPr lang="en-US" sz="2000" dirty="0"/>
          </a:p>
          <a:p>
            <a:pPr marL="285750" indent="-285750">
              <a:spcAft>
                <a:spcPts val="600"/>
              </a:spcAft>
              <a:buFont typeface="Arial" panose="020B0604020202020204" pitchFamily="34" charset="0"/>
              <a:buChar char="•"/>
            </a:pPr>
            <a:r>
              <a:rPr lang="en-US" sz="2000" dirty="0"/>
              <a:t>Anatomical loss of an eye</a:t>
            </a:r>
          </a:p>
        </p:txBody>
      </p:sp>
    </p:spTree>
    <p:extLst>
      <p:ext uri="{BB962C8B-B14F-4D97-AF65-F5344CB8AC3E}">
        <p14:creationId xmlns:p14="http://schemas.microsoft.com/office/powerpoint/2010/main" val="306074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lstStyle/>
          <a:p>
            <a:r>
              <a:rPr lang="en-US" dirty="0"/>
              <a:t>SMC for Loss of Breast Tissue</a:t>
            </a:r>
          </a:p>
        </p:txBody>
      </p:sp>
      <p:sp>
        <p:nvSpPr>
          <p:cNvPr id="3" name="Content Placeholder 2"/>
          <p:cNvSpPr>
            <a:spLocks noGrp="1"/>
          </p:cNvSpPr>
          <p:nvPr>
            <p:ph idx="1"/>
            <p:custDataLst>
              <p:tags r:id="rId2"/>
            </p:custDataLst>
          </p:nvPr>
        </p:nvSpPr>
        <p:spPr>
          <a:xfrm>
            <a:off x="457200" y="2057400"/>
            <a:ext cx="8229600" cy="796159"/>
          </a:xfrm>
        </p:spPr>
        <p:txBody>
          <a:bodyPr/>
          <a:lstStyle/>
          <a:p>
            <a:r>
              <a:rPr lang="en-US" dirty="0"/>
              <a:t>Entitlement to SMC for loss of tissue from one or both breasts is limited to female Veterans</a:t>
            </a:r>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fld id="{7C414AED-89CE-4A48-8B2B-1B3A5C68EA2A}" type="slidenum">
              <a:rPr lang="en-US" smtClean="0"/>
              <a:t>18</a:t>
            </a:fld>
            <a:endParaRPr lang="en-US" dirty="0"/>
          </a:p>
        </p:txBody>
      </p:sp>
      <p:sp>
        <p:nvSpPr>
          <p:cNvPr id="5" name="TextBox 4">
            <a:extLst>
              <a:ext uri="{FF2B5EF4-FFF2-40B4-BE49-F238E27FC236}">
                <a16:creationId xmlns:a16="http://schemas.microsoft.com/office/drawing/2014/main" id="{28E677C0-AA2A-43CB-B41F-30FBF9B24D65}"/>
              </a:ext>
            </a:extLst>
          </p:cNvPr>
          <p:cNvSpPr txBox="1"/>
          <p:nvPr>
            <p:custDataLst>
              <p:tags r:id="rId4"/>
            </p:custDataLst>
          </p:nvPr>
        </p:nvSpPr>
        <p:spPr>
          <a:xfrm>
            <a:off x="457200" y="3030465"/>
            <a:ext cx="8229600" cy="109260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a:t>Loss of 25-percent or more of the tissue from a single breast or both breasts in combination (mastectomy or partial mastectomy), or</a:t>
            </a:r>
          </a:p>
          <a:p>
            <a:pPr marL="285750" indent="-285750">
              <a:spcAft>
                <a:spcPts val="600"/>
              </a:spcAft>
              <a:buFont typeface="Arial" panose="020B0604020202020204" pitchFamily="34" charset="0"/>
              <a:buChar char="•"/>
            </a:pPr>
            <a:r>
              <a:rPr lang="en-US" sz="2000" dirty="0"/>
              <a:t>Breast tissue has been subjected to radiation treatment</a:t>
            </a:r>
          </a:p>
        </p:txBody>
      </p:sp>
    </p:spTree>
    <p:extLst>
      <p:ext uri="{BB962C8B-B14F-4D97-AF65-F5344CB8AC3E}">
        <p14:creationId xmlns:p14="http://schemas.microsoft.com/office/powerpoint/2010/main" val="869203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custDataLst>
              <p:tags r:id="rId1"/>
            </p:custDataLst>
          </p:nvPr>
        </p:nvSpPr>
        <p:spPr>
          <a:xfrm>
            <a:off x="6931152" y="6601974"/>
            <a:ext cx="2133600" cy="365125"/>
          </a:xfrm>
        </p:spPr>
        <p:txBody>
          <a:bodyPr/>
          <a:lstStyle/>
          <a:p>
            <a:fld id="{7C414AED-89CE-4A48-8B2B-1B3A5C68EA2A}" type="slidenum">
              <a:rPr lang="en-US" sz="1400" smtClean="0"/>
              <a:t>19</a:t>
            </a:fld>
            <a:endParaRPr lang="en-US" sz="1400" dirty="0"/>
          </a:p>
        </p:txBody>
      </p:sp>
      <p:sp>
        <p:nvSpPr>
          <p:cNvPr id="3" name="Title 2">
            <a:extLst>
              <a:ext uri="{FF2B5EF4-FFF2-40B4-BE49-F238E27FC236}">
                <a16:creationId xmlns:a16="http://schemas.microsoft.com/office/drawing/2014/main" id="{1C2C83EC-0406-4917-A02B-53EEC81EBE34}"/>
              </a:ext>
            </a:extLst>
          </p:cNvPr>
          <p:cNvSpPr>
            <a:spLocks noGrp="1"/>
          </p:cNvSpPr>
          <p:nvPr>
            <p:ph type="ctrTitle"/>
            <p:custDataLst>
              <p:tags r:id="rId2"/>
            </p:custDataLst>
          </p:nvPr>
        </p:nvSpPr>
        <p:spPr>
          <a:xfrm>
            <a:off x="0" y="2693987"/>
            <a:ext cx="9144000" cy="1470025"/>
          </a:xfrm>
        </p:spPr>
        <p:txBody>
          <a:bodyPr vert="horz" lIns="91440" tIns="45720" rIns="91440" bIns="45720" rtlCol="0" anchor="ctr">
            <a:normAutofit/>
          </a:bodyPr>
          <a:lstStyle/>
          <a:p>
            <a:r>
              <a:rPr lang="en-US" sz="2800" dirty="0"/>
              <a:t>SMC “S”</a:t>
            </a:r>
          </a:p>
        </p:txBody>
      </p:sp>
    </p:spTree>
    <p:extLst>
      <p:ext uri="{BB962C8B-B14F-4D97-AF65-F5344CB8AC3E}">
        <p14:creationId xmlns:p14="http://schemas.microsoft.com/office/powerpoint/2010/main" val="1275640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ormAutofit/>
          </a:bodyPr>
          <a:lstStyle/>
          <a:p>
            <a:r>
              <a:rPr lang="en-US" sz="2800" dirty="0"/>
              <a:t>Lesson Objectives</a:t>
            </a:r>
          </a:p>
        </p:txBody>
      </p:sp>
      <p:sp>
        <p:nvSpPr>
          <p:cNvPr id="3" name="Content Placeholder 2"/>
          <p:cNvSpPr>
            <a:spLocks noGrp="1"/>
          </p:cNvSpPr>
          <p:nvPr>
            <p:ph idx="1"/>
            <p:custDataLst>
              <p:tags r:id="rId2"/>
            </p:custDataLst>
          </p:nvPr>
        </p:nvSpPr>
        <p:spPr>
          <a:xfrm>
            <a:off x="409575" y="2436816"/>
            <a:ext cx="8324850" cy="880542"/>
          </a:xfrm>
        </p:spPr>
        <p:txBody>
          <a:bodyPr>
            <a:normAutofit/>
          </a:bodyPr>
          <a:lstStyle/>
          <a:p>
            <a:r>
              <a:rPr lang="en-US" dirty="0"/>
              <a:t>Given all available references, RVSR trainees will be able to accomplish the following with 98% accuracy:</a:t>
            </a:r>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fld id="{7C414AED-89CE-4A48-8B2B-1B3A5C68EA2A}" type="slidenum">
              <a:rPr lang="en-US" smtClean="0"/>
              <a:t>2</a:t>
            </a:fld>
            <a:endParaRPr lang="en-US" dirty="0"/>
          </a:p>
        </p:txBody>
      </p:sp>
      <p:sp>
        <p:nvSpPr>
          <p:cNvPr id="6" name="TextBox 5">
            <a:extLst>
              <a:ext uri="{FF2B5EF4-FFF2-40B4-BE49-F238E27FC236}">
                <a16:creationId xmlns:a16="http://schemas.microsoft.com/office/drawing/2014/main" id="{7718449E-F12E-4DED-8C9F-964DB94F9196}"/>
              </a:ext>
            </a:extLst>
          </p:cNvPr>
          <p:cNvSpPr txBox="1"/>
          <p:nvPr>
            <p:custDataLst>
              <p:tags r:id="rId4"/>
            </p:custDataLst>
          </p:nvPr>
        </p:nvSpPr>
        <p:spPr>
          <a:xfrm>
            <a:off x="409575" y="3135016"/>
            <a:ext cx="8420986" cy="1477328"/>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dirty="0"/>
              <a:t>Demonstrate an understanding of the basis for SMC and how it fits into the process of determining disability evaluations</a:t>
            </a:r>
          </a:p>
          <a:p>
            <a:pPr marL="342900" indent="-342900">
              <a:spcAft>
                <a:spcPts val="600"/>
              </a:spcAft>
              <a:buFont typeface="Arial" panose="020B0604020202020204" pitchFamily="34" charset="0"/>
              <a:buChar char="•"/>
            </a:pPr>
            <a:r>
              <a:rPr lang="en-US" sz="2000" dirty="0"/>
              <a:t>Know the reference for the topics of SMC K, L, and S</a:t>
            </a:r>
          </a:p>
          <a:p>
            <a:pPr marL="342900" indent="-342900">
              <a:spcAft>
                <a:spcPts val="600"/>
              </a:spcAft>
              <a:buFont typeface="Arial" panose="020B0604020202020204" pitchFamily="34" charset="0"/>
              <a:buChar char="•"/>
            </a:pPr>
            <a:r>
              <a:rPr lang="en-US" sz="2000" dirty="0"/>
              <a:t>Be familiar with the schedular requirements for eligibility</a:t>
            </a:r>
          </a:p>
        </p:txBody>
      </p:sp>
    </p:spTree>
    <p:extLst>
      <p:ext uri="{BB962C8B-B14F-4D97-AF65-F5344CB8AC3E}">
        <p14:creationId xmlns:p14="http://schemas.microsoft.com/office/powerpoint/2010/main" val="155537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lstStyle/>
          <a:p>
            <a:r>
              <a:rPr lang="en-US" dirty="0"/>
              <a:t>Criteria for SMC S</a:t>
            </a:r>
          </a:p>
        </p:txBody>
      </p:sp>
      <p:sp>
        <p:nvSpPr>
          <p:cNvPr id="3" name="Content Placeholder 2"/>
          <p:cNvSpPr>
            <a:spLocks noGrp="1"/>
          </p:cNvSpPr>
          <p:nvPr>
            <p:ph idx="1"/>
            <p:custDataLst>
              <p:tags r:id="rId2"/>
            </p:custDataLst>
          </p:nvPr>
        </p:nvSpPr>
        <p:spPr>
          <a:xfrm>
            <a:off x="457200" y="2057401"/>
            <a:ext cx="8229600" cy="1371600"/>
          </a:xfrm>
        </p:spPr>
        <p:txBody>
          <a:bodyPr>
            <a:normAutofit/>
          </a:bodyPr>
          <a:lstStyle/>
          <a:p>
            <a:r>
              <a:rPr lang="en-US" dirty="0"/>
              <a:t>Housebound benefit or SMC (s) is payable under 38 U.S.C. 1114(s) (38 CFR 3.350(i)) to a Veteran who has a single, SC disability evaluated as totally disabling (100 percent), and</a:t>
            </a:r>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fld id="{7C414AED-89CE-4A48-8B2B-1B3A5C68EA2A}" type="slidenum">
              <a:rPr lang="en-US" smtClean="0"/>
              <a:t>20</a:t>
            </a:fld>
            <a:endParaRPr lang="en-US" dirty="0"/>
          </a:p>
        </p:txBody>
      </p:sp>
      <p:sp>
        <p:nvSpPr>
          <p:cNvPr id="5" name="TextBox 4">
            <a:extLst>
              <a:ext uri="{FF2B5EF4-FFF2-40B4-BE49-F238E27FC236}">
                <a16:creationId xmlns:a16="http://schemas.microsoft.com/office/drawing/2014/main" id="{4F3E5469-2040-46BF-A523-8D02630DEEC2}"/>
              </a:ext>
            </a:extLst>
          </p:cNvPr>
          <p:cNvSpPr txBox="1"/>
          <p:nvPr>
            <p:custDataLst>
              <p:tags r:id="rId4"/>
            </p:custDataLst>
          </p:nvPr>
        </p:nvSpPr>
        <p:spPr>
          <a:xfrm>
            <a:off x="457200" y="3429000"/>
            <a:ext cx="8261132" cy="109260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a:t>Additional SC disability or disabilities, independently evaluated as 60-percent or more disabling (S1), or</a:t>
            </a:r>
          </a:p>
          <a:p>
            <a:pPr marL="285750" indent="-285750">
              <a:spcAft>
                <a:spcPts val="600"/>
              </a:spcAft>
              <a:buFont typeface="Arial" panose="020B0604020202020204" pitchFamily="34" charset="0"/>
              <a:buChar char="•"/>
            </a:pPr>
            <a:r>
              <a:rPr lang="en-US" sz="2000" dirty="0"/>
              <a:t>Permanently housebound due to SC disability (S2)</a:t>
            </a:r>
          </a:p>
        </p:txBody>
      </p:sp>
    </p:spTree>
    <p:extLst>
      <p:ext uri="{BB962C8B-B14F-4D97-AF65-F5344CB8AC3E}">
        <p14:creationId xmlns:p14="http://schemas.microsoft.com/office/powerpoint/2010/main" val="1178104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lstStyle/>
          <a:p>
            <a:r>
              <a:rPr lang="en-US" dirty="0"/>
              <a:t>Single Disability for Housebound Purposes</a:t>
            </a:r>
          </a:p>
        </p:txBody>
      </p:sp>
      <p:sp>
        <p:nvSpPr>
          <p:cNvPr id="3" name="Content Placeholder 2"/>
          <p:cNvSpPr>
            <a:spLocks noGrp="1"/>
          </p:cNvSpPr>
          <p:nvPr>
            <p:ph idx="1"/>
            <p:custDataLst>
              <p:tags r:id="rId2"/>
            </p:custDataLst>
          </p:nvPr>
        </p:nvSpPr>
        <p:spPr>
          <a:xfrm>
            <a:off x="457200" y="2057401"/>
            <a:ext cx="8229600" cy="1371600"/>
          </a:xfrm>
        </p:spPr>
        <p:txBody>
          <a:bodyPr/>
          <a:lstStyle/>
          <a:p>
            <a:r>
              <a:rPr lang="en-US" dirty="0"/>
              <a:t>A “single disability evaluated as 100-percent disabling” under a schedular evaluation is generally a prerequisite for entitlement to housebound benefits.</a:t>
            </a:r>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fld id="{7C414AED-89CE-4A48-8B2B-1B3A5C68EA2A}" type="slidenum">
              <a:rPr lang="en-US" smtClean="0"/>
              <a:t>21</a:t>
            </a:fld>
            <a:endParaRPr lang="en-US" dirty="0"/>
          </a:p>
        </p:txBody>
      </p:sp>
      <p:sp>
        <p:nvSpPr>
          <p:cNvPr id="5" name="TextBox 4">
            <a:extLst>
              <a:ext uri="{FF2B5EF4-FFF2-40B4-BE49-F238E27FC236}">
                <a16:creationId xmlns:a16="http://schemas.microsoft.com/office/drawing/2014/main" id="{0FC8CD96-CBFB-49B2-B136-69C82B06E2EF}"/>
              </a:ext>
            </a:extLst>
          </p:cNvPr>
          <p:cNvSpPr txBox="1"/>
          <p:nvPr>
            <p:custDataLst>
              <p:tags r:id="rId4"/>
            </p:custDataLst>
          </p:nvPr>
        </p:nvSpPr>
        <p:spPr>
          <a:xfrm>
            <a:off x="457200" y="3429000"/>
            <a:ext cx="8213834" cy="70788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a:t>Includes, a total disability evaluation based on IU, which is awarded based on </a:t>
            </a:r>
            <a:r>
              <a:rPr lang="en-US" sz="2000" b="1" dirty="0"/>
              <a:t>one</a:t>
            </a:r>
            <a:r>
              <a:rPr lang="en-US" sz="2000" dirty="0"/>
              <a:t> disability (</a:t>
            </a:r>
            <a:r>
              <a:rPr lang="en-US" sz="2000" i="1" dirty="0"/>
              <a:t>Bradley v. Peake</a:t>
            </a:r>
            <a:r>
              <a:rPr lang="en-US" sz="2000" dirty="0"/>
              <a:t>)</a:t>
            </a:r>
          </a:p>
        </p:txBody>
      </p:sp>
    </p:spTree>
    <p:extLst>
      <p:ext uri="{BB962C8B-B14F-4D97-AF65-F5344CB8AC3E}">
        <p14:creationId xmlns:p14="http://schemas.microsoft.com/office/powerpoint/2010/main" val="927997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lstStyle/>
          <a:p>
            <a:r>
              <a:rPr lang="en-US" dirty="0"/>
              <a:t>Single Disability for Housebound Purposes</a:t>
            </a:r>
            <a:br>
              <a:rPr lang="en-US" dirty="0"/>
            </a:br>
            <a:r>
              <a:rPr lang="en-US" dirty="0"/>
              <a:t>(Examples)</a:t>
            </a:r>
          </a:p>
        </p:txBody>
      </p:sp>
      <p:sp>
        <p:nvSpPr>
          <p:cNvPr id="3" name="Content Placeholder 2"/>
          <p:cNvSpPr>
            <a:spLocks noGrp="1"/>
          </p:cNvSpPr>
          <p:nvPr>
            <p:ph idx="1"/>
            <p:custDataLst>
              <p:tags r:id="rId2"/>
            </p:custDataLst>
          </p:nvPr>
        </p:nvSpPr>
        <p:spPr>
          <a:xfrm>
            <a:off x="457200" y="2057400"/>
            <a:ext cx="8229600" cy="3916363"/>
          </a:xfrm>
        </p:spPr>
        <p:txBody>
          <a:bodyPr>
            <a:noAutofit/>
          </a:bodyPr>
          <a:lstStyle/>
          <a:p>
            <a:pPr>
              <a:spcAft>
                <a:spcPts val="600"/>
              </a:spcAft>
            </a:pPr>
            <a:r>
              <a:rPr lang="en-US" sz="1800" b="1" dirty="0"/>
              <a:t>Example – IU award based on a single disability: </a:t>
            </a:r>
            <a:r>
              <a:rPr lang="en-US" sz="1800" dirty="0"/>
              <a:t>A Veteran is in receipt of IU based solely on depression evaluated as 70-percent disabling. Subsequently SC is granted for coronary artery disease (CAD) and a 60-percent evaluation is assigned. </a:t>
            </a:r>
            <a:r>
              <a:rPr lang="en-US" sz="1800" b="1" dirty="0"/>
              <a:t>SMC (s) at the statutory housebound rate is awarded</a:t>
            </a:r>
            <a:r>
              <a:rPr lang="en-US" sz="1800" dirty="0"/>
              <a:t>.</a:t>
            </a:r>
          </a:p>
          <a:p>
            <a:pPr>
              <a:spcAft>
                <a:spcPts val="600"/>
              </a:spcAft>
            </a:pPr>
            <a:endParaRPr lang="en-US" sz="1800" dirty="0"/>
          </a:p>
          <a:p>
            <a:r>
              <a:rPr lang="en-US" sz="1800" b="1" dirty="0"/>
              <a:t>Example – IU award based on multiple disabilities: </a:t>
            </a:r>
            <a:r>
              <a:rPr lang="en-US" sz="1800" dirty="0"/>
              <a:t>A Veteran is in receipt of IU based on two SC disabilities:– ankylosis of the right shoulder evaluated as 50-percent disabling and residuals of a left radius fracture evaluated as 20-percent disabling. Both disabilities are due to a motor vehicle accident (MVA) in service. He is awarded IU based on the disabilities caused by the MVA. The Veteran’s separate issue of CAD is later SC and evaluated as 60-percent disabling. The CAD, by itself, does not render the Veteran unemployable. </a:t>
            </a:r>
            <a:r>
              <a:rPr lang="en-US" sz="1800" b="1" dirty="0"/>
              <a:t>SMC (s) at the statutory housebound rate is NOT awarded.</a:t>
            </a:r>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fld id="{7C414AED-89CE-4A48-8B2B-1B3A5C68EA2A}" type="slidenum">
              <a:rPr lang="en-US" smtClean="0"/>
              <a:t>22</a:t>
            </a:fld>
            <a:endParaRPr lang="en-US" dirty="0"/>
          </a:p>
        </p:txBody>
      </p:sp>
    </p:spTree>
    <p:extLst>
      <p:ext uri="{BB962C8B-B14F-4D97-AF65-F5344CB8AC3E}">
        <p14:creationId xmlns:p14="http://schemas.microsoft.com/office/powerpoint/2010/main" val="1986550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lstStyle/>
          <a:p>
            <a:r>
              <a:rPr lang="en-US" dirty="0"/>
              <a:t>Temporary Total Ratings and SMC S</a:t>
            </a:r>
          </a:p>
        </p:txBody>
      </p:sp>
      <p:sp>
        <p:nvSpPr>
          <p:cNvPr id="3" name="Content Placeholder 2"/>
          <p:cNvSpPr>
            <a:spLocks noGrp="1"/>
          </p:cNvSpPr>
          <p:nvPr>
            <p:ph idx="1"/>
            <p:custDataLst>
              <p:tags r:id="rId2"/>
            </p:custDataLst>
          </p:nvPr>
        </p:nvSpPr>
        <p:spPr>
          <a:xfrm>
            <a:off x="457200" y="2057400"/>
            <a:ext cx="8229600" cy="3916363"/>
          </a:xfrm>
        </p:spPr>
        <p:txBody>
          <a:bodyPr/>
          <a:lstStyle/>
          <a:p>
            <a:r>
              <a:rPr lang="en-US" dirty="0"/>
              <a:t>Temporary evaluations of 100 percent under </a:t>
            </a:r>
            <a:r>
              <a:rPr lang="en-US" b="1" dirty="0"/>
              <a:t>38 CFR 4.28, 38 CFR 4.29, and 38 CFR 4.30 </a:t>
            </a:r>
            <a:r>
              <a:rPr lang="en-US" i="1" dirty="0"/>
              <a:t>may be used </a:t>
            </a:r>
            <a:r>
              <a:rPr lang="en-US" dirty="0"/>
              <a:t>as a basis for awarding SMC S.</a:t>
            </a:r>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fld id="{7C414AED-89CE-4A48-8B2B-1B3A5C68EA2A}" type="slidenum">
              <a:rPr lang="en-US" smtClean="0"/>
              <a:t>23</a:t>
            </a:fld>
            <a:endParaRPr lang="en-US" dirty="0"/>
          </a:p>
        </p:txBody>
      </p:sp>
    </p:spTree>
    <p:extLst>
      <p:ext uri="{BB962C8B-B14F-4D97-AF65-F5344CB8AC3E}">
        <p14:creationId xmlns:p14="http://schemas.microsoft.com/office/powerpoint/2010/main" val="44070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lstStyle/>
          <a:p>
            <a:r>
              <a:rPr lang="en-US" dirty="0"/>
              <a:t>Permanently Housebound in Fact</a:t>
            </a:r>
          </a:p>
        </p:txBody>
      </p:sp>
      <p:sp>
        <p:nvSpPr>
          <p:cNvPr id="3" name="Content Placeholder 2"/>
          <p:cNvSpPr>
            <a:spLocks noGrp="1"/>
          </p:cNvSpPr>
          <p:nvPr>
            <p:ph idx="1"/>
            <p:custDataLst>
              <p:tags r:id="rId2"/>
            </p:custDataLst>
          </p:nvPr>
        </p:nvSpPr>
        <p:spPr>
          <a:xfrm>
            <a:off x="457200" y="2057401"/>
            <a:ext cx="8229600" cy="1086867"/>
          </a:xfrm>
        </p:spPr>
        <p:txBody>
          <a:bodyPr>
            <a:normAutofit/>
          </a:bodyPr>
          <a:lstStyle/>
          <a:p>
            <a:r>
              <a:rPr lang="en-US" dirty="0"/>
              <a:t>A Veteran is permanently housebound, </a:t>
            </a:r>
            <a:r>
              <a:rPr lang="en-US" i="1" dirty="0"/>
              <a:t>in fact</a:t>
            </a:r>
            <a:r>
              <a:rPr lang="en-US" dirty="0"/>
              <a:t>, if, </a:t>
            </a:r>
            <a:r>
              <a:rPr lang="en-US" i="1" dirty="0"/>
              <a:t>as a result of a single</a:t>
            </a:r>
            <a:r>
              <a:rPr lang="en-US" dirty="0"/>
              <a:t>, total disability, by itself or in combination with other SC disabilities, the Veteran is </a:t>
            </a:r>
            <a:r>
              <a:rPr lang="en-US" i="1" dirty="0"/>
              <a:t>permanently</a:t>
            </a:r>
            <a:r>
              <a:rPr lang="en-US" dirty="0"/>
              <a:t> and substantially confined to</a:t>
            </a:r>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fld id="{7C414AED-89CE-4A48-8B2B-1B3A5C68EA2A}" type="slidenum">
              <a:rPr lang="en-US" smtClean="0"/>
              <a:t>24</a:t>
            </a:fld>
            <a:endParaRPr lang="en-US" dirty="0"/>
          </a:p>
        </p:txBody>
      </p:sp>
      <p:sp>
        <p:nvSpPr>
          <p:cNvPr id="5" name="TextBox 4">
            <a:extLst>
              <a:ext uri="{FF2B5EF4-FFF2-40B4-BE49-F238E27FC236}">
                <a16:creationId xmlns:a16="http://schemas.microsoft.com/office/drawing/2014/main" id="{140D0EC8-155A-4881-A7AC-CEE17B53599B}"/>
              </a:ext>
            </a:extLst>
          </p:cNvPr>
          <p:cNvSpPr txBox="1"/>
          <p:nvPr>
            <p:custDataLst>
              <p:tags r:id="rId4"/>
            </p:custDataLst>
          </p:nvPr>
        </p:nvSpPr>
        <p:spPr>
          <a:xfrm>
            <a:off x="457200" y="3321318"/>
            <a:ext cx="8418786" cy="78483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a:t>Place of residence and immediate premises, or</a:t>
            </a:r>
          </a:p>
          <a:p>
            <a:pPr marL="285750" indent="-285750">
              <a:spcAft>
                <a:spcPts val="600"/>
              </a:spcAft>
              <a:buFont typeface="Arial" panose="020B0604020202020204" pitchFamily="34" charset="0"/>
              <a:buChar char="•"/>
            </a:pPr>
            <a:r>
              <a:rPr lang="en-US" sz="2000" dirty="0"/>
              <a:t>Ward or clinical areas, if institutionalized</a:t>
            </a:r>
          </a:p>
        </p:txBody>
      </p:sp>
    </p:spTree>
    <p:extLst>
      <p:ext uri="{BB962C8B-B14F-4D97-AF65-F5344CB8AC3E}">
        <p14:creationId xmlns:p14="http://schemas.microsoft.com/office/powerpoint/2010/main" val="3564281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1"/>
            </p:custDataLst>
          </p:nvPr>
        </p:nvSpPr>
        <p:spPr>
          <a:xfrm>
            <a:off x="0" y="2733166"/>
            <a:ext cx="9144000" cy="1086867"/>
          </a:xfrm>
        </p:spPr>
        <p:txBody>
          <a:bodyPr/>
          <a:lstStyle/>
          <a:p>
            <a:br>
              <a:rPr lang="en-US" dirty="0"/>
            </a:br>
            <a:r>
              <a:rPr lang="en-US" dirty="0"/>
              <a:t>SMC “L”</a:t>
            </a:r>
          </a:p>
        </p:txBody>
      </p:sp>
      <p:sp>
        <p:nvSpPr>
          <p:cNvPr id="4" name="Slide Number Placeholder 3"/>
          <p:cNvSpPr>
            <a:spLocks noGrp="1"/>
          </p:cNvSpPr>
          <p:nvPr>
            <p:ph type="sldNum" sz="quarter" idx="12"/>
            <p:custDataLst>
              <p:tags r:id="rId2"/>
            </p:custDataLst>
          </p:nvPr>
        </p:nvSpPr>
        <p:spPr>
          <a:xfrm>
            <a:off x="6931152" y="6601974"/>
            <a:ext cx="2133600" cy="365125"/>
          </a:xfrm>
        </p:spPr>
        <p:txBody>
          <a:bodyPr/>
          <a:lstStyle/>
          <a:p>
            <a:fld id="{7C414AED-89CE-4A48-8B2B-1B3A5C68EA2A}" type="slidenum">
              <a:rPr lang="en-US" smtClean="0"/>
              <a:t>25</a:t>
            </a:fld>
            <a:endParaRPr lang="en-US" dirty="0"/>
          </a:p>
        </p:txBody>
      </p:sp>
    </p:spTree>
    <p:extLst>
      <p:ext uri="{BB962C8B-B14F-4D97-AF65-F5344CB8AC3E}">
        <p14:creationId xmlns:p14="http://schemas.microsoft.com/office/powerpoint/2010/main" val="2762103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lstStyle/>
          <a:p>
            <a:r>
              <a:rPr lang="en-US" dirty="0"/>
              <a:t>Criteria for SMC L</a:t>
            </a:r>
          </a:p>
        </p:txBody>
      </p:sp>
      <p:sp>
        <p:nvSpPr>
          <p:cNvPr id="3" name="Content Placeholder 2"/>
          <p:cNvSpPr>
            <a:spLocks noGrp="1"/>
          </p:cNvSpPr>
          <p:nvPr>
            <p:ph idx="1"/>
            <p:custDataLst>
              <p:tags r:id="rId2"/>
            </p:custDataLst>
          </p:nvPr>
        </p:nvSpPr>
        <p:spPr>
          <a:xfrm>
            <a:off x="457200" y="2057401"/>
            <a:ext cx="8229600" cy="764628"/>
          </a:xfrm>
        </p:spPr>
        <p:txBody>
          <a:bodyPr>
            <a:normAutofit lnSpcReduction="10000"/>
          </a:bodyPr>
          <a:lstStyle/>
          <a:p>
            <a:r>
              <a:rPr lang="en-US" dirty="0"/>
              <a:t>SMC under 38 U.S.C. 1114(l) and 38 CFR 3.350(b) is payable for the following levels of impairment</a:t>
            </a:r>
          </a:p>
          <a:p>
            <a:endParaRPr lang="en-US" dirty="0"/>
          </a:p>
          <a:p>
            <a:endParaRPr lang="en-US" dirty="0"/>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fld id="{7C414AED-89CE-4A48-8B2B-1B3A5C68EA2A}" type="slidenum">
              <a:rPr lang="en-US" smtClean="0"/>
              <a:t>26</a:t>
            </a:fld>
            <a:endParaRPr lang="en-US" dirty="0"/>
          </a:p>
        </p:txBody>
      </p:sp>
      <p:sp>
        <p:nvSpPr>
          <p:cNvPr id="5" name="TextBox 4">
            <a:extLst>
              <a:ext uri="{FF2B5EF4-FFF2-40B4-BE49-F238E27FC236}">
                <a16:creationId xmlns:a16="http://schemas.microsoft.com/office/drawing/2014/main" id="{96227385-4229-497A-9853-597A32B6E639}"/>
              </a:ext>
            </a:extLst>
          </p:cNvPr>
          <p:cNvSpPr txBox="1"/>
          <p:nvPr>
            <p:custDataLst>
              <p:tags r:id="rId4"/>
            </p:custDataLst>
          </p:nvPr>
        </p:nvSpPr>
        <p:spPr>
          <a:xfrm>
            <a:off x="457200" y="3066476"/>
            <a:ext cx="8245365" cy="193899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a:t>L/LOU of use of both feet</a:t>
            </a:r>
          </a:p>
          <a:p>
            <a:pPr marL="285750" indent="-285750">
              <a:spcAft>
                <a:spcPts val="600"/>
              </a:spcAft>
              <a:buFont typeface="Arial" panose="020B0604020202020204" pitchFamily="34" charset="0"/>
              <a:buChar char="•"/>
            </a:pPr>
            <a:r>
              <a:rPr lang="en-US" sz="2000" dirty="0"/>
              <a:t>L/LOU of use one hand and one foot</a:t>
            </a:r>
          </a:p>
          <a:p>
            <a:pPr marL="285750" indent="-285750">
              <a:spcAft>
                <a:spcPts val="600"/>
              </a:spcAft>
              <a:buFont typeface="Arial" panose="020B0604020202020204" pitchFamily="34" charset="0"/>
              <a:buChar char="•"/>
            </a:pPr>
            <a:r>
              <a:rPr lang="en-US" sz="2000" dirty="0"/>
              <a:t>Blindness in both eyes with visual acuity of 5/200 or less </a:t>
            </a:r>
          </a:p>
          <a:p>
            <a:pPr marL="285750" indent="-285750">
              <a:spcAft>
                <a:spcPts val="600"/>
              </a:spcAft>
              <a:buFont typeface="Arial" panose="020B0604020202020204" pitchFamily="34" charset="0"/>
              <a:buChar char="•"/>
            </a:pPr>
            <a:r>
              <a:rPr lang="en-US" sz="2000" dirty="0"/>
              <a:t>Being permanently bedridden, or </a:t>
            </a:r>
          </a:p>
          <a:p>
            <a:pPr marL="285750" indent="-285750">
              <a:spcAft>
                <a:spcPts val="600"/>
              </a:spcAft>
              <a:buFont typeface="Arial" panose="020B0604020202020204" pitchFamily="34" charset="0"/>
              <a:buChar char="•"/>
            </a:pPr>
            <a:r>
              <a:rPr lang="en-US" sz="2000" dirty="0"/>
              <a:t>So helpless as to be in need of regular aid and attendance</a:t>
            </a:r>
          </a:p>
        </p:txBody>
      </p:sp>
    </p:spTree>
    <p:extLst>
      <p:ext uri="{BB962C8B-B14F-4D97-AF65-F5344CB8AC3E}">
        <p14:creationId xmlns:p14="http://schemas.microsoft.com/office/powerpoint/2010/main" val="2160684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lstStyle/>
          <a:p>
            <a:r>
              <a:rPr lang="en-US" dirty="0"/>
              <a:t>Criteria for Aid &amp; Attendance under SMC L</a:t>
            </a:r>
          </a:p>
        </p:txBody>
      </p:sp>
      <p:sp>
        <p:nvSpPr>
          <p:cNvPr id="3" name="Content Placeholder 2"/>
          <p:cNvSpPr>
            <a:spLocks noGrp="1"/>
          </p:cNvSpPr>
          <p:nvPr>
            <p:ph idx="1"/>
            <p:custDataLst>
              <p:tags r:id="rId2"/>
            </p:custDataLst>
          </p:nvPr>
        </p:nvSpPr>
        <p:spPr>
          <a:xfrm>
            <a:off x="457200" y="2057400"/>
            <a:ext cx="8229600" cy="3916363"/>
          </a:xfrm>
        </p:spPr>
        <p:txBody>
          <a:bodyPr/>
          <a:lstStyle/>
          <a:p>
            <a:r>
              <a:rPr lang="en-US" dirty="0"/>
              <a:t>The criteria for entitlement to A&amp;A under 38 CFR 3.352(a), require that the Veteran be so helpless due to physical or mental incapacity as a result of SC disability that he/she requires the aid of another person to perform the personal functions required in everyday living.</a:t>
            </a:r>
          </a:p>
          <a:p>
            <a:endParaRPr lang="en-US" dirty="0"/>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fld id="{7C414AED-89CE-4A48-8B2B-1B3A5C68EA2A}" type="slidenum">
              <a:rPr lang="en-US" smtClean="0"/>
              <a:t>27</a:t>
            </a:fld>
            <a:endParaRPr lang="en-US" dirty="0"/>
          </a:p>
        </p:txBody>
      </p:sp>
    </p:spTree>
    <p:extLst>
      <p:ext uri="{BB962C8B-B14F-4D97-AF65-F5344CB8AC3E}">
        <p14:creationId xmlns:p14="http://schemas.microsoft.com/office/powerpoint/2010/main" val="3316752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lstStyle/>
          <a:p>
            <a:r>
              <a:rPr lang="en-US" dirty="0"/>
              <a:t>“Single disability” for SMC L</a:t>
            </a:r>
          </a:p>
        </p:txBody>
      </p:sp>
      <p:sp>
        <p:nvSpPr>
          <p:cNvPr id="3" name="Content Placeholder 2"/>
          <p:cNvSpPr>
            <a:spLocks noGrp="1"/>
          </p:cNvSpPr>
          <p:nvPr>
            <p:ph idx="1"/>
            <p:custDataLst>
              <p:tags r:id="rId2"/>
            </p:custDataLst>
          </p:nvPr>
        </p:nvSpPr>
        <p:spPr>
          <a:xfrm>
            <a:off x="457200" y="2057400"/>
            <a:ext cx="8229600" cy="714429"/>
          </a:xfrm>
        </p:spPr>
        <p:txBody>
          <a:bodyPr>
            <a:normAutofit lnSpcReduction="10000"/>
          </a:bodyPr>
          <a:lstStyle/>
          <a:p>
            <a:r>
              <a:rPr lang="en-US" sz="2200" dirty="0"/>
              <a:t>A “single disability” for purposes of establishing entitlement to SMC at the (1) rate: </a:t>
            </a:r>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fld id="{7C414AED-89CE-4A48-8B2B-1B3A5C68EA2A}" type="slidenum">
              <a:rPr lang="en-US" smtClean="0"/>
              <a:t>28</a:t>
            </a:fld>
            <a:endParaRPr lang="en-US" dirty="0"/>
          </a:p>
        </p:txBody>
      </p:sp>
      <p:sp>
        <p:nvSpPr>
          <p:cNvPr id="5" name="TextBox 4">
            <a:extLst>
              <a:ext uri="{FF2B5EF4-FFF2-40B4-BE49-F238E27FC236}">
                <a16:creationId xmlns:a16="http://schemas.microsoft.com/office/drawing/2014/main" id="{E66DF46F-1CCB-4B0A-89A3-80868FECBE33}"/>
              </a:ext>
            </a:extLst>
          </p:cNvPr>
          <p:cNvSpPr txBox="1"/>
          <p:nvPr>
            <p:custDataLst>
              <p:tags r:id="rId4"/>
            </p:custDataLst>
          </p:nvPr>
        </p:nvSpPr>
        <p:spPr>
          <a:xfrm>
            <a:off x="457200" y="2971570"/>
            <a:ext cx="8261132" cy="261610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a:t>Evaluations of facets or multisystem effects of a </a:t>
            </a:r>
            <a:r>
              <a:rPr lang="en-US" sz="2000" i="1" dirty="0"/>
              <a:t>single</a:t>
            </a:r>
            <a:r>
              <a:rPr lang="en-US" sz="2000" dirty="0"/>
              <a:t> disease entity combine to 100 percent without regard to other conditions, or</a:t>
            </a:r>
          </a:p>
          <a:p>
            <a:pPr marL="628650" lvl="1" indent="-284163">
              <a:spcAft>
                <a:spcPts val="600"/>
              </a:spcAft>
              <a:buFont typeface="Arial" panose="020B0604020202020204" pitchFamily="34" charset="0"/>
              <a:buChar char="•"/>
            </a:pPr>
            <a:r>
              <a:rPr lang="en-US" sz="1600" b="1" dirty="0"/>
              <a:t>Example</a:t>
            </a:r>
            <a:r>
              <a:rPr lang="en-US" sz="1600" dirty="0"/>
              <a:t>: Parkinson’s disease, diabetes mellitus, multiple sclerosis</a:t>
            </a:r>
          </a:p>
          <a:p>
            <a:pPr marL="344487" lvl="1">
              <a:spcAft>
                <a:spcPts val="600"/>
              </a:spcAft>
            </a:pPr>
            <a:endParaRPr lang="en-US" sz="1600" dirty="0"/>
          </a:p>
          <a:p>
            <a:pPr marL="285750" indent="-285750">
              <a:spcAft>
                <a:spcPts val="600"/>
              </a:spcAft>
              <a:buFont typeface="Arial" panose="020B0604020202020204" pitchFamily="34" charset="0"/>
              <a:buChar char="•"/>
            </a:pPr>
            <a:r>
              <a:rPr lang="en-US" sz="2000" dirty="0"/>
              <a:t>Evaluations of primary and secondary SC disabilities </a:t>
            </a:r>
            <a:r>
              <a:rPr lang="en-US" sz="2000" i="1" dirty="0"/>
              <a:t>combine</a:t>
            </a:r>
            <a:r>
              <a:rPr lang="en-US" sz="2000" dirty="0"/>
              <a:t> to 100 percent</a:t>
            </a:r>
          </a:p>
          <a:p>
            <a:pPr marL="628650" lvl="1" indent="-284163">
              <a:spcAft>
                <a:spcPts val="600"/>
              </a:spcAft>
              <a:buFont typeface="Arial" panose="020B0604020202020204" pitchFamily="34" charset="0"/>
              <a:buChar char="•"/>
            </a:pPr>
            <a:r>
              <a:rPr lang="en-US" sz="1600" b="1" dirty="0"/>
              <a:t>Example</a:t>
            </a:r>
            <a:r>
              <a:rPr lang="en-US" sz="1600" dirty="0"/>
              <a:t>: amputation of right leg at hip (90%) and ischemic heart disease secondary to amputation of the right leg at hip (60%)</a:t>
            </a:r>
          </a:p>
        </p:txBody>
      </p:sp>
    </p:spTree>
    <p:extLst>
      <p:ext uri="{BB962C8B-B14F-4D97-AF65-F5344CB8AC3E}">
        <p14:creationId xmlns:p14="http://schemas.microsoft.com/office/powerpoint/2010/main" val="825801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lstStyle/>
          <a:p>
            <a:r>
              <a:rPr lang="en-US" dirty="0"/>
              <a:t>Additional Considerations for </a:t>
            </a:r>
            <a:br>
              <a:rPr lang="en-US" dirty="0"/>
            </a:br>
            <a:r>
              <a:rPr lang="en-US" dirty="0"/>
              <a:t>A&amp;A and Housebound</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342900" indent="-342900">
              <a:buFont typeface="Arial" panose="020B0604020202020204" pitchFamily="34" charset="0"/>
              <a:buChar char="•"/>
            </a:pPr>
            <a:r>
              <a:rPr lang="en-US" dirty="0"/>
              <a:t>If a single disability is evaluated as 100-percent disabling, consider entitlement </a:t>
            </a:r>
            <a:r>
              <a:rPr lang="en-US" i="1" dirty="0"/>
              <a:t>only if </a:t>
            </a:r>
            <a:r>
              <a:rPr lang="en-US" dirty="0"/>
              <a:t>the evidence shows that the benefit may be awarded</a:t>
            </a:r>
          </a:p>
          <a:p>
            <a:endParaRPr lang="en-US" dirty="0"/>
          </a:p>
          <a:p>
            <a:pPr marL="342900" indent="-342900">
              <a:buFont typeface="Arial" panose="020B0604020202020204" pitchFamily="34" charset="0"/>
              <a:buChar char="•"/>
            </a:pPr>
            <a:r>
              <a:rPr lang="en-US" dirty="0"/>
              <a:t>Unless explicitly claimed, </a:t>
            </a:r>
            <a:r>
              <a:rPr lang="en-US" i="1" dirty="0"/>
              <a:t>do not </a:t>
            </a:r>
            <a:r>
              <a:rPr lang="en-US" dirty="0"/>
              <a:t>raise either issue merely to deny it, if entitlement is </a:t>
            </a:r>
            <a:r>
              <a:rPr lang="en-US" i="1" dirty="0"/>
              <a:t>not </a:t>
            </a:r>
            <a:r>
              <a:rPr lang="en-US" dirty="0"/>
              <a:t>shown</a:t>
            </a:r>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fld id="{7C414AED-89CE-4A48-8B2B-1B3A5C68EA2A}" type="slidenum">
              <a:rPr lang="en-US" smtClean="0"/>
              <a:t>29</a:t>
            </a:fld>
            <a:endParaRPr lang="en-US" dirty="0"/>
          </a:p>
        </p:txBody>
      </p:sp>
    </p:spTree>
    <p:extLst>
      <p:ext uri="{BB962C8B-B14F-4D97-AF65-F5344CB8AC3E}">
        <p14:creationId xmlns:p14="http://schemas.microsoft.com/office/powerpoint/2010/main" val="168084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ormAutofit/>
          </a:bodyPr>
          <a:lstStyle/>
          <a:p>
            <a:r>
              <a:rPr lang="en-US" sz="2800" dirty="0"/>
              <a:t>References</a:t>
            </a:r>
          </a:p>
        </p:txBody>
      </p:sp>
      <p:sp>
        <p:nvSpPr>
          <p:cNvPr id="3" name="Content Placeholder 2"/>
          <p:cNvSpPr>
            <a:spLocks noGrp="1"/>
          </p:cNvSpPr>
          <p:nvPr>
            <p:ph idx="1"/>
            <p:custDataLst>
              <p:tags r:id="rId2"/>
            </p:custDataLst>
          </p:nvPr>
        </p:nvSpPr>
        <p:spPr>
          <a:xfrm>
            <a:off x="457200" y="1880494"/>
            <a:ext cx="8229600" cy="4520309"/>
          </a:xfrm>
        </p:spPr>
        <p:txBody>
          <a:bodyPr>
            <a:noAutofit/>
          </a:bodyPr>
          <a:lstStyle/>
          <a:p>
            <a:pPr marL="285750" indent="-285750" hangingPunct="0">
              <a:buFont typeface="Arial" panose="020B0604020202020204" pitchFamily="34" charset="0"/>
              <a:buChar char="•"/>
            </a:pPr>
            <a:r>
              <a:rPr lang="en-US" dirty="0">
                <a:latin typeface="+mn-lt"/>
              </a:rPr>
              <a:t>38 U.S.C. 1114, Rates of wartime disability compensation</a:t>
            </a:r>
          </a:p>
          <a:p>
            <a:pPr marL="285750" indent="-285750" hangingPunct="0">
              <a:buFont typeface="Arial" panose="020B0604020202020204" pitchFamily="34" charset="0"/>
              <a:buChar char="•"/>
            </a:pPr>
            <a:r>
              <a:rPr lang="en-US" dirty="0">
                <a:latin typeface="+mn-lt"/>
              </a:rPr>
              <a:t>38 CFR 3.350, Special monthly compensation ratings</a:t>
            </a:r>
          </a:p>
          <a:p>
            <a:pPr marL="285750" indent="-285750" hangingPunct="0">
              <a:buFont typeface="Arial" panose="020B0604020202020204" pitchFamily="34" charset="0"/>
              <a:buChar char="•"/>
            </a:pPr>
            <a:r>
              <a:rPr lang="en-US" dirty="0">
                <a:latin typeface="+mn-lt"/>
              </a:rPr>
              <a:t>38 CFR 3.352, Criteria for determining need for aid and attendance and “permanently bedridden”</a:t>
            </a:r>
          </a:p>
          <a:p>
            <a:pPr marL="285750" indent="-285750" hangingPunct="0">
              <a:buFont typeface="Arial" panose="020B0604020202020204" pitchFamily="34" charset="0"/>
              <a:buChar char="•"/>
            </a:pPr>
            <a:r>
              <a:rPr lang="en-US" dirty="0">
                <a:latin typeface="+mn-lt"/>
              </a:rPr>
              <a:t>M21-1, Part III, Subpart iv, Chapter 8, Section C, Protected Ratings</a:t>
            </a:r>
          </a:p>
          <a:p>
            <a:pPr marL="285750" indent="-285750" hangingPunct="0">
              <a:buFont typeface="Arial" panose="020B0604020202020204" pitchFamily="34" charset="0"/>
              <a:buChar char="•"/>
            </a:pPr>
            <a:r>
              <a:rPr lang="en-US" dirty="0">
                <a:latin typeface="+mn-lt"/>
              </a:rPr>
              <a:t>M21-1, Part IV, Subpart ii, Chapter 2, Section H, Special Monthly Compensation (SMC)</a:t>
            </a:r>
          </a:p>
          <a:p>
            <a:pPr marL="285750" indent="-285750" hangingPunct="0">
              <a:buFont typeface="Arial" panose="020B0604020202020204" pitchFamily="34" charset="0"/>
              <a:buChar char="•"/>
            </a:pPr>
            <a:r>
              <a:rPr lang="en-US" dirty="0">
                <a:latin typeface="+mn-lt"/>
              </a:rPr>
              <a:t>SMC Training Guide</a:t>
            </a:r>
          </a:p>
          <a:p>
            <a:pPr marL="285750" indent="-285750" hangingPunct="0">
              <a:buFont typeface="Arial" panose="020B0604020202020204" pitchFamily="34" charset="0"/>
              <a:buChar char="•"/>
            </a:pPr>
            <a:r>
              <a:rPr lang="en-US" dirty="0">
                <a:latin typeface="+mn-lt"/>
              </a:rPr>
              <a:t>SMC Calculator </a:t>
            </a:r>
          </a:p>
          <a:p>
            <a:pPr marL="285750" indent="-285750" hangingPunct="0">
              <a:buFont typeface="Arial" panose="020B0604020202020204" pitchFamily="34" charset="0"/>
              <a:buChar char="•"/>
            </a:pPr>
            <a:r>
              <a:rPr lang="en-US" dirty="0">
                <a:latin typeface="+mn-lt"/>
              </a:rPr>
              <a:t>SMC User Guide</a:t>
            </a:r>
          </a:p>
          <a:p>
            <a:pPr marL="285750" indent="-285750">
              <a:buFont typeface="Arial" panose="020B0604020202020204" pitchFamily="34" charset="0"/>
              <a:buChar char="•"/>
            </a:pPr>
            <a:r>
              <a:rPr lang="en-US" dirty="0">
                <a:latin typeface="+mn-lt"/>
              </a:rPr>
              <a:t>VAOPGCPREC 5-89, Entitlement of SMC for Anatomical Loss of a Creative Organ Following Elective Sterilization</a:t>
            </a:r>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fld id="{7C414AED-89CE-4A48-8B2B-1B3A5C68EA2A}" type="slidenum">
              <a:rPr lang="en-US" smtClean="0"/>
              <a:t>3</a:t>
            </a:fld>
            <a:endParaRPr lang="en-US" dirty="0"/>
          </a:p>
        </p:txBody>
      </p:sp>
    </p:spTree>
    <p:extLst>
      <p:ext uri="{BB962C8B-B14F-4D97-AF65-F5344CB8AC3E}">
        <p14:creationId xmlns:p14="http://schemas.microsoft.com/office/powerpoint/2010/main" val="11521703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lstStyle/>
          <a:p>
            <a:r>
              <a:rPr lang="en-US" dirty="0"/>
              <a:t>Use of VA Form 21-2680</a:t>
            </a:r>
          </a:p>
        </p:txBody>
      </p:sp>
      <p:sp>
        <p:nvSpPr>
          <p:cNvPr id="3" name="Content Placeholder 2"/>
          <p:cNvSpPr>
            <a:spLocks noGrp="1"/>
          </p:cNvSpPr>
          <p:nvPr>
            <p:ph idx="1"/>
            <p:custDataLst>
              <p:tags r:id="rId2"/>
            </p:custDataLst>
          </p:nvPr>
        </p:nvSpPr>
        <p:spPr>
          <a:xfrm>
            <a:off x="457200" y="2057401"/>
            <a:ext cx="8229600" cy="981052"/>
          </a:xfrm>
        </p:spPr>
        <p:txBody>
          <a:bodyPr>
            <a:normAutofit lnSpcReduction="10000"/>
          </a:bodyPr>
          <a:lstStyle/>
          <a:p>
            <a:r>
              <a:rPr lang="en-US" dirty="0"/>
              <a:t>Medical providers within or outside of VA may complete VA Form 21-2680, Examination for Housebound Status or Permanent Need for Regular Aid and Attendance to</a:t>
            </a:r>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fld id="{7C414AED-89CE-4A48-8B2B-1B3A5C68EA2A}" type="slidenum">
              <a:rPr lang="en-US" smtClean="0"/>
              <a:t>30</a:t>
            </a:fld>
            <a:endParaRPr lang="en-US" dirty="0"/>
          </a:p>
        </p:txBody>
      </p:sp>
      <p:sp>
        <p:nvSpPr>
          <p:cNvPr id="5" name="TextBox 4">
            <a:extLst>
              <a:ext uri="{FF2B5EF4-FFF2-40B4-BE49-F238E27FC236}">
                <a16:creationId xmlns:a16="http://schemas.microsoft.com/office/drawing/2014/main" id="{FF7C4A08-AC3E-4479-99AB-1115D0E2BB70}"/>
              </a:ext>
            </a:extLst>
          </p:cNvPr>
          <p:cNvSpPr txBox="1"/>
          <p:nvPr>
            <p:custDataLst>
              <p:tags r:id="rId4"/>
            </p:custDataLst>
          </p:nvPr>
        </p:nvSpPr>
        <p:spPr>
          <a:xfrm>
            <a:off x="425668" y="3429000"/>
            <a:ext cx="8261132" cy="175432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a:t>Provide evidence of the need for aid and attendance (A&amp;A) and/or housebound benefits</a:t>
            </a:r>
            <a:endParaRPr lang="en-US" sz="2000" b="1" i="1" dirty="0"/>
          </a:p>
          <a:p>
            <a:pPr marL="285750" indent="-285750">
              <a:spcAft>
                <a:spcPts val="600"/>
              </a:spcAft>
              <a:buFont typeface="Arial" panose="020B0604020202020204" pitchFamily="34" charset="0"/>
              <a:buChar char="•"/>
            </a:pPr>
            <a:r>
              <a:rPr lang="en-US" sz="2000" b="1" i="1" dirty="0"/>
              <a:t>May be accepted</a:t>
            </a:r>
            <a:r>
              <a:rPr lang="en-US" sz="2000" dirty="0"/>
              <a:t> as a claim for increased evaluation for an existing SC disability </a:t>
            </a:r>
            <a:r>
              <a:rPr lang="en-US" sz="2000" b="1" i="1" dirty="0"/>
              <a:t>if worsening</a:t>
            </a:r>
            <a:r>
              <a:rPr lang="en-US" sz="2000" dirty="0"/>
              <a:t> of the disability is shown</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691858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A6024A-2B5A-4B5F-9990-7454C672560F}"/>
              </a:ext>
            </a:extLst>
          </p:cNvPr>
          <p:cNvSpPr>
            <a:spLocks noGrp="1"/>
          </p:cNvSpPr>
          <p:nvPr>
            <p:ph type="title"/>
            <p:custDataLst>
              <p:tags r:id="rId1"/>
            </p:custDataLst>
          </p:nvPr>
        </p:nvSpPr>
        <p:spPr>
          <a:xfrm>
            <a:off x="0" y="2885566"/>
            <a:ext cx="9144000" cy="1086867"/>
          </a:xfrm>
        </p:spPr>
        <p:txBody>
          <a:bodyPr>
            <a:noAutofit/>
          </a:bodyPr>
          <a:lstStyle/>
          <a:p>
            <a:r>
              <a:rPr lang="en-US" sz="7200" b="0" dirty="0"/>
              <a:t>Questions</a:t>
            </a:r>
          </a:p>
        </p:txBody>
      </p:sp>
      <p:sp>
        <p:nvSpPr>
          <p:cNvPr id="4" name="Rectangle 10"/>
          <p:cNvSpPr>
            <a:spLocks noGrp="1" noChangeArrowheads="1"/>
          </p:cNvSpPr>
          <p:nvPr>
            <p:ph type="sldNum" sz="quarter" idx="12"/>
            <p:custDataLst>
              <p:tags r:id="rId2"/>
            </p:custDataLst>
          </p:nvPr>
        </p:nvSpPr>
        <p:spPr>
          <a:xfrm>
            <a:off x="6931152" y="6601974"/>
            <a:ext cx="2133600" cy="365125"/>
          </a:xfrm>
        </p:spPr>
        <p:txBody>
          <a:bodyPr/>
          <a:lstStyle/>
          <a:p>
            <a:pPr>
              <a:defRPr/>
            </a:pPr>
            <a:fld id="{D1E51B5A-3770-4F22-9D09-216358904227}" type="slidenum">
              <a:rPr lang="en-US" sz="1400"/>
              <a:pPr>
                <a:defRPr/>
              </a:pPr>
              <a:t>31</a:t>
            </a:fld>
            <a:endParaRPr lang="en-US" dirty="0"/>
          </a:p>
        </p:txBody>
      </p:sp>
    </p:spTree>
    <p:extLst>
      <p:ext uri="{BB962C8B-B14F-4D97-AF65-F5344CB8AC3E}">
        <p14:creationId xmlns:p14="http://schemas.microsoft.com/office/powerpoint/2010/main" val="195749281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ormAutofit/>
          </a:bodyPr>
          <a:lstStyle/>
          <a:p>
            <a:r>
              <a:rPr lang="en-US" sz="2800" dirty="0"/>
              <a:t>Definition: SMC</a:t>
            </a:r>
          </a:p>
        </p:txBody>
      </p:sp>
      <p:sp>
        <p:nvSpPr>
          <p:cNvPr id="3" name="Content Placeholder 2"/>
          <p:cNvSpPr>
            <a:spLocks noGrp="1"/>
          </p:cNvSpPr>
          <p:nvPr>
            <p:ph idx="1"/>
            <p:custDataLst>
              <p:tags r:id="rId2"/>
            </p:custDataLst>
          </p:nvPr>
        </p:nvSpPr>
        <p:spPr>
          <a:xfrm>
            <a:off x="457200" y="2057400"/>
            <a:ext cx="8229600" cy="3916363"/>
          </a:xfrm>
        </p:spPr>
        <p:txBody>
          <a:bodyPr/>
          <a:lstStyle/>
          <a:p>
            <a:r>
              <a:rPr lang="en-US" b="1" dirty="0"/>
              <a:t>Special Monthly Compensation (SMC) </a:t>
            </a:r>
            <a:r>
              <a:rPr lang="en-US" dirty="0"/>
              <a:t>is an additional level of compensation to Veterans (above the basic levels of compensation payable based on disability ratings of 0 to 100 percent) for various types of anatomical losses or levels of impairment due solely to service-connected (SC) disabilities.</a:t>
            </a:r>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fld id="{7C414AED-89CE-4A48-8B2B-1B3A5C68EA2A}" type="slidenum">
              <a:rPr lang="en-US" smtClean="0"/>
              <a:t>4</a:t>
            </a:fld>
            <a:endParaRPr lang="en-US" dirty="0"/>
          </a:p>
        </p:txBody>
      </p:sp>
    </p:spTree>
    <p:extLst>
      <p:ext uri="{BB962C8B-B14F-4D97-AF65-F5344CB8AC3E}">
        <p14:creationId xmlns:p14="http://schemas.microsoft.com/office/powerpoint/2010/main" val="4234215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lstStyle/>
          <a:p>
            <a:r>
              <a:rPr lang="en-US" dirty="0"/>
              <a:t>Examples</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342900" indent="-342900">
              <a:buFont typeface="Arial" panose="020B0604020202020204" pitchFamily="34" charset="0"/>
              <a:buChar char="•"/>
            </a:pPr>
            <a:r>
              <a:rPr lang="en-US" dirty="0"/>
              <a:t>Loss or loss of use (LOU) of specific organs, sensory functions, or extremities</a:t>
            </a:r>
          </a:p>
          <a:p>
            <a:endParaRPr lang="en-US" dirty="0"/>
          </a:p>
          <a:p>
            <a:pPr marL="342900" indent="-342900">
              <a:buFont typeface="Arial" panose="020B0604020202020204" pitchFamily="34" charset="0"/>
              <a:buChar char="•"/>
            </a:pPr>
            <a:r>
              <a:rPr lang="en-US" dirty="0"/>
              <a:t>Disabilities that confine the Veteran to his/her residence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Disabilities that render the Veteran permanently bedridden or in need of aid and attendance</a:t>
            </a:r>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fld id="{7C414AED-89CE-4A48-8B2B-1B3A5C68EA2A}" type="slidenum">
              <a:rPr lang="en-US" smtClean="0"/>
              <a:t>5</a:t>
            </a:fld>
            <a:endParaRPr lang="en-US" dirty="0"/>
          </a:p>
        </p:txBody>
      </p:sp>
    </p:spTree>
    <p:extLst>
      <p:ext uri="{BB962C8B-B14F-4D97-AF65-F5344CB8AC3E}">
        <p14:creationId xmlns:p14="http://schemas.microsoft.com/office/powerpoint/2010/main" val="1517206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lstStyle/>
          <a:p>
            <a:r>
              <a:rPr lang="en-US" dirty="0"/>
              <a:t>Determining Loss of Use (LOU)</a:t>
            </a:r>
          </a:p>
        </p:txBody>
      </p:sp>
      <p:sp>
        <p:nvSpPr>
          <p:cNvPr id="3" name="Content Placeholder 2"/>
          <p:cNvSpPr>
            <a:spLocks noGrp="1"/>
          </p:cNvSpPr>
          <p:nvPr>
            <p:ph idx="1"/>
            <p:custDataLst>
              <p:tags r:id="rId2"/>
            </p:custDataLst>
          </p:nvPr>
        </p:nvSpPr>
        <p:spPr>
          <a:xfrm>
            <a:off x="362309" y="2077064"/>
            <a:ext cx="8540151" cy="3916363"/>
          </a:xfrm>
        </p:spPr>
        <p:txBody>
          <a:bodyPr>
            <a:normAutofit fontScale="92500"/>
          </a:bodyPr>
          <a:lstStyle/>
          <a:p>
            <a:pPr marL="342900" indent="-342900">
              <a:lnSpc>
                <a:spcPct val="110000"/>
              </a:lnSpc>
              <a:buFont typeface="Arial" panose="020B0604020202020204" pitchFamily="34" charset="0"/>
              <a:buChar char="•"/>
            </a:pPr>
            <a:r>
              <a:rPr lang="en-US" sz="2200" dirty="0"/>
              <a:t>Rating activity has the responsibility for determining whether there LOU</a:t>
            </a:r>
          </a:p>
          <a:p>
            <a:pPr>
              <a:lnSpc>
                <a:spcPct val="110000"/>
              </a:lnSpc>
            </a:pPr>
            <a:endParaRPr lang="en-US" sz="2200" dirty="0"/>
          </a:p>
          <a:p>
            <a:pPr marL="342900" indent="-342900">
              <a:lnSpc>
                <a:spcPct val="110000"/>
              </a:lnSpc>
              <a:buFont typeface="Arial" panose="020B0604020202020204" pitchFamily="34" charset="0"/>
              <a:buChar char="•"/>
            </a:pPr>
            <a:r>
              <a:rPr lang="en-US" sz="2200" dirty="0"/>
              <a:t>If requesting an examination to determine LOU of an extremity</a:t>
            </a:r>
          </a:p>
          <a:p>
            <a:pPr marL="628650" lvl="1" indent="-284163">
              <a:lnSpc>
                <a:spcPct val="110000"/>
              </a:lnSpc>
            </a:pPr>
            <a:r>
              <a:rPr lang="en-US" sz="1700" dirty="0"/>
              <a:t>detailed objective description of remaining function</a:t>
            </a:r>
          </a:p>
          <a:p>
            <a:pPr marL="628650" lvl="1" indent="-284163">
              <a:lnSpc>
                <a:spcPct val="110000"/>
              </a:lnSpc>
            </a:pPr>
            <a:r>
              <a:rPr lang="en-US" sz="1700" dirty="0"/>
              <a:t>quantitative assessment of strength for each extremity involved, and</a:t>
            </a:r>
          </a:p>
          <a:p>
            <a:pPr marL="628650" lvl="1" indent="-284163">
              <a:lnSpc>
                <a:spcPct val="110000"/>
              </a:lnSpc>
            </a:pPr>
            <a:r>
              <a:rPr lang="en-US" sz="1700" dirty="0"/>
              <a:t>description of any pain that affects use</a:t>
            </a:r>
            <a:endParaRPr lang="en-US" dirty="0"/>
          </a:p>
          <a:p>
            <a:pPr>
              <a:lnSpc>
                <a:spcPct val="110000"/>
              </a:lnSpc>
            </a:pPr>
            <a:endParaRPr lang="en-US" sz="2200" dirty="0"/>
          </a:p>
          <a:p>
            <a:pPr marL="342900" indent="-342900">
              <a:lnSpc>
                <a:spcPct val="110000"/>
              </a:lnSpc>
              <a:buFont typeface="Arial" panose="020B0604020202020204" pitchFamily="34" charset="0"/>
              <a:buChar char="•"/>
            </a:pPr>
            <a:r>
              <a:rPr lang="en-US" sz="2200" dirty="0"/>
              <a:t>Not restricted to organic loss; also, includes functional loss</a:t>
            </a:r>
          </a:p>
          <a:p>
            <a:pPr marL="628650" lvl="1" indent="-284163">
              <a:lnSpc>
                <a:spcPct val="110000"/>
              </a:lnSpc>
              <a:spcAft>
                <a:spcPts val="600"/>
              </a:spcAft>
            </a:pPr>
            <a:r>
              <a:rPr lang="en-US" sz="1700" dirty="0"/>
              <a:t>whether the </a:t>
            </a:r>
            <a:r>
              <a:rPr lang="en-US" sz="1700" i="1" dirty="0"/>
              <a:t>effective function </a:t>
            </a:r>
            <a:r>
              <a:rPr lang="en-US" sz="1700" dirty="0"/>
              <a:t>remaining is/would be equally well served by an amputation with the use of a suitable prosthetic appliance.</a:t>
            </a:r>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fld id="{7C414AED-89CE-4A48-8B2B-1B3A5C68EA2A}" type="slidenum">
              <a:rPr lang="en-US" smtClean="0"/>
              <a:t>6</a:t>
            </a:fld>
            <a:endParaRPr lang="en-US" dirty="0"/>
          </a:p>
        </p:txBody>
      </p:sp>
    </p:spTree>
    <p:extLst>
      <p:ext uri="{BB962C8B-B14F-4D97-AF65-F5344CB8AC3E}">
        <p14:creationId xmlns:p14="http://schemas.microsoft.com/office/powerpoint/2010/main" val="13962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lstStyle/>
          <a:p>
            <a:r>
              <a:rPr lang="en-US" dirty="0"/>
              <a:t>Mandatory Use of the SMC Calculator</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342900" indent="-342900">
              <a:buFont typeface="Arial" panose="020B0604020202020204" pitchFamily="34" charset="0"/>
              <a:buChar char="•"/>
            </a:pPr>
            <a:r>
              <a:rPr lang="en-US" dirty="0"/>
              <a:t>Rating activity must use the SMC Calculator </a:t>
            </a:r>
          </a:p>
          <a:p>
            <a:endParaRPr lang="en-US" dirty="0"/>
          </a:p>
          <a:p>
            <a:pPr marL="342900" indent="-342900">
              <a:buFont typeface="Arial" panose="020B0604020202020204" pitchFamily="34" charset="0"/>
              <a:buChar char="•"/>
            </a:pPr>
            <a:r>
              <a:rPr lang="en-US" dirty="0"/>
              <a:t>Required to upload the SMC Calculator worksheet results into VBMS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Identify the worksheet by entering the following information:</a:t>
            </a:r>
          </a:p>
          <a:p>
            <a:pPr marL="688975" lvl="1" indent="-285750"/>
            <a:r>
              <a:rPr lang="en-US" sz="1600" dirty="0"/>
              <a:t>TYPE:  Worksheet: Rating Calculator Worksheets</a:t>
            </a:r>
          </a:p>
          <a:p>
            <a:pPr marL="688975" lvl="1" indent="-285750"/>
            <a:r>
              <a:rPr lang="en-US" sz="1600" dirty="0"/>
              <a:t>SOURCE:  VBMS</a:t>
            </a:r>
          </a:p>
          <a:p>
            <a:pPr marL="688975" lvl="1" indent="-285750"/>
            <a:r>
              <a:rPr lang="en-US" sz="1600" dirty="0"/>
              <a:t>SUBJECT:  SMC Calculator Worksheet</a:t>
            </a:r>
          </a:p>
          <a:p>
            <a:endParaRPr lang="en-US" sz="1800" dirty="0"/>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fld id="{7C414AED-89CE-4A48-8B2B-1B3A5C68EA2A}" type="slidenum">
              <a:rPr lang="en-US" smtClean="0"/>
              <a:t>7</a:t>
            </a:fld>
            <a:endParaRPr lang="en-US" dirty="0"/>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1104" y="4304180"/>
            <a:ext cx="2711708" cy="1322459"/>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02446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lstStyle/>
          <a:p>
            <a:r>
              <a:rPr lang="en-US" dirty="0"/>
              <a:t>Avoid Separate SMC Assignments for </a:t>
            </a:r>
            <a:br>
              <a:rPr lang="en-US" dirty="0"/>
            </a:br>
            <a:r>
              <a:rPr lang="en-US" dirty="0"/>
              <a:t>L/LOU of an Extremity</a:t>
            </a:r>
          </a:p>
        </p:txBody>
      </p:sp>
      <p:sp>
        <p:nvSpPr>
          <p:cNvPr id="3" name="Content Placeholder 2"/>
          <p:cNvSpPr>
            <a:spLocks noGrp="1"/>
          </p:cNvSpPr>
          <p:nvPr>
            <p:ph idx="1"/>
            <p:custDataLst>
              <p:tags r:id="rId2"/>
            </p:custDataLst>
          </p:nvPr>
        </p:nvSpPr>
        <p:spPr>
          <a:xfrm>
            <a:off x="457200" y="2057401"/>
            <a:ext cx="8229600" cy="609600"/>
          </a:xfrm>
        </p:spPr>
        <p:txBody>
          <a:bodyPr/>
          <a:lstStyle/>
          <a:p>
            <a:r>
              <a:rPr lang="en-US" dirty="0"/>
              <a:t>Do not assign SMC for</a:t>
            </a:r>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fld id="{7C414AED-89CE-4A48-8B2B-1B3A5C68EA2A}" type="slidenum">
              <a:rPr lang="en-US" smtClean="0"/>
              <a:t>8</a:t>
            </a:fld>
            <a:endParaRPr lang="en-US" dirty="0"/>
          </a:p>
        </p:txBody>
      </p:sp>
      <p:sp>
        <p:nvSpPr>
          <p:cNvPr id="5" name="TextBox 4">
            <a:extLst>
              <a:ext uri="{FF2B5EF4-FFF2-40B4-BE49-F238E27FC236}">
                <a16:creationId xmlns:a16="http://schemas.microsoft.com/office/drawing/2014/main" id="{F8FAC277-5C6C-4CD8-A1D5-FD2A6FAAECC3}"/>
              </a:ext>
            </a:extLst>
          </p:cNvPr>
          <p:cNvSpPr txBox="1"/>
          <p:nvPr>
            <p:custDataLst>
              <p:tags r:id="rId4"/>
            </p:custDataLst>
          </p:nvPr>
        </p:nvSpPr>
        <p:spPr>
          <a:xfrm>
            <a:off x="457200" y="2832317"/>
            <a:ext cx="8201025" cy="1092607"/>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dirty="0"/>
              <a:t>Loss or loss of use (L/LOU) of a leg and L/LOU of the foot of the same leg, or</a:t>
            </a:r>
          </a:p>
          <a:p>
            <a:pPr marL="342900" indent="-342900">
              <a:spcAft>
                <a:spcPts val="600"/>
              </a:spcAft>
              <a:buFont typeface="Arial" panose="020B0604020202020204" pitchFamily="34" charset="0"/>
              <a:buChar char="•"/>
            </a:pPr>
            <a:r>
              <a:rPr lang="en-US" sz="2000" dirty="0"/>
              <a:t>L/LOU of an arm and L/LOU of the hand of the same arm</a:t>
            </a:r>
          </a:p>
        </p:txBody>
      </p:sp>
    </p:spTree>
    <p:extLst>
      <p:ext uri="{BB962C8B-B14F-4D97-AF65-F5344CB8AC3E}">
        <p14:creationId xmlns:p14="http://schemas.microsoft.com/office/powerpoint/2010/main" val="145087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custDataLst>
              <p:tags r:id="rId1"/>
            </p:custDataLst>
          </p:nvPr>
        </p:nvSpPr>
        <p:spPr>
          <a:xfrm>
            <a:off x="0" y="2693987"/>
            <a:ext cx="9144000" cy="1470025"/>
          </a:xfrm>
        </p:spPr>
        <p:txBody>
          <a:bodyPr>
            <a:normAutofit/>
          </a:bodyPr>
          <a:lstStyle/>
          <a:p>
            <a:r>
              <a:rPr lang="en-US" sz="2800" dirty="0">
                <a:solidFill>
                  <a:srgbClr val="1F497D"/>
                </a:solidFill>
              </a:rPr>
              <a:t>SMC “K”</a:t>
            </a:r>
          </a:p>
        </p:txBody>
      </p:sp>
      <p:sp>
        <p:nvSpPr>
          <p:cNvPr id="4" name="Slide Number Placeholder 3"/>
          <p:cNvSpPr>
            <a:spLocks noGrp="1"/>
          </p:cNvSpPr>
          <p:nvPr>
            <p:ph type="sldNum" sz="quarter" idx="12"/>
            <p:custDataLst>
              <p:tags r:id="rId2"/>
            </p:custDataLst>
          </p:nvPr>
        </p:nvSpPr>
        <p:spPr>
          <a:xfrm>
            <a:off x="6931152" y="6601974"/>
            <a:ext cx="2133600" cy="365125"/>
          </a:xfrm>
        </p:spPr>
        <p:txBody>
          <a:bodyPr/>
          <a:lstStyle/>
          <a:p>
            <a:fld id="{7C414AED-89CE-4A48-8B2B-1B3A5C68EA2A}" type="slidenum">
              <a:rPr lang="en-US" sz="1400" smtClean="0"/>
              <a:t>9</a:t>
            </a:fld>
            <a:endParaRPr lang="en-US" sz="1400" dirty="0"/>
          </a:p>
        </p:txBody>
      </p:sp>
    </p:spTree>
    <p:extLst>
      <p:ext uri="{BB962C8B-B14F-4D97-AF65-F5344CB8AC3E}">
        <p14:creationId xmlns:p14="http://schemas.microsoft.com/office/powerpoint/2010/main" val="26312039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SLIDE_COUNT" val="42"/>
  <p:tag name="MMPROD_UIDATA" val="&lt;database version=&quot;11.0&quot;&gt;&lt;object type=&quot;1&quot; unique_id=&quot;10001&quot;&gt;&lt;object type=&quot;2&quot; unique_id=&quot;10201&quot;&gt;&lt;object type=&quot;3&quot; unique_id=&quot;10202&quot;&gt;&lt;property id=&quot;20148&quot; value=&quot;5&quot;/&gt;&lt;property id=&quot;20300&quot; value=&quot;Slide 1 - &amp;quot;Special Monthly Compensation (SMC) K, S, and L (RVSR IWT)&amp;quot;&quot;/&gt;&lt;property id=&quot;20307&quot; value=&quot;257&quot;/&gt;&lt;/object&gt;&lt;object type=&quot;3&quot; unique_id=&quot;10203&quot;&gt;&lt;property id=&quot;20148&quot; value=&quot;5&quot;/&gt;&lt;property id=&quot;20300&quot; value=&quot;Slide 2 - &amp;quot;Lesson Objectives&amp;quot;&quot;/&gt;&lt;property id=&quot;20307&quot; value=&quot;258&quot;/&gt;&lt;/object&gt;&lt;object type=&quot;3&quot; unique_id=&quot;10204&quot;&gt;&lt;property id=&quot;20148&quot; value=&quot;5&quot;/&gt;&lt;property id=&quot;20300&quot; value=&quot;Slide 3 - &amp;quot;References&amp;quot;&quot;/&gt;&lt;property id=&quot;20307&quot; value=&quot;262&quot;/&gt;&lt;/object&gt;&lt;object type=&quot;3&quot; unique_id=&quot;10205&quot;&gt;&lt;property id=&quot;20148&quot; value=&quot;5&quot;/&gt;&lt;property id=&quot;20300&quot; value=&quot;Slide 4 - &amp;quot;Definition: SMC&amp;quot;&quot;/&gt;&lt;property id=&quot;20307&quot; value=&quot;263&quot;/&gt;&lt;/object&gt;&lt;object type=&quot;3&quot; unique_id=&quot;10206&quot;&gt;&lt;property id=&quot;20148&quot; value=&quot;5&quot;/&gt;&lt;property id=&quot;20300&quot; value=&quot;Slide 5 - &amp;quot;Examples&amp;quot;&quot;/&gt;&lt;property id=&quot;20307&quot; value=&quot;264&quot;/&gt;&lt;/object&gt;&lt;object type=&quot;3&quot; unique_id=&quot;10207&quot;&gt;&lt;property id=&quot;20148&quot; value=&quot;5&quot;/&gt;&lt;property id=&quot;20300&quot; value=&quot;Slide 6 - &amp;quot;Determining Loss of Use (LOU)&amp;quot;&quot;/&gt;&lt;property id=&quot;20307&quot; value=&quot;265&quot;/&gt;&lt;/object&gt;&lt;object type=&quot;3&quot; unique_id=&quot;10208&quot;&gt;&lt;property id=&quot;20148&quot; value=&quot;5&quot;/&gt;&lt;property id=&quot;20300&quot; value=&quot;Slide 7 - &amp;quot;Mandatory Use of the SMC Calculator&amp;quot;&quot;/&gt;&lt;property id=&quot;20307&quot; value=&quot;266&quot;/&gt;&lt;/object&gt;&lt;object type=&quot;3&quot; unique_id=&quot;10209&quot;&gt;&lt;property id=&quot;20148&quot; value=&quot;5&quot;/&gt;&lt;property id=&quot;20300&quot; value=&quot;Slide 8 - &amp;quot;Avoid Separate SMC Assignments for  L/LOU of an Extremity&amp;quot;&quot;/&gt;&lt;property id=&quot;20307&quot; value=&quot;267&quot;/&gt;&lt;/object&gt;&lt;object type=&quot;3&quot; unique_id=&quot;10210&quot;&gt;&lt;property id=&quot;20148&quot; value=&quot;5&quot;/&gt;&lt;property id=&quot;20300&quot; value=&quot;Slide 9 - &amp;quot;SMC “K”&amp;quot;&quot;/&gt;&lt;property id=&quot;20307&quot; value=&quot;301&quot;/&gt;&lt;/object&gt;&lt;object type=&quot;3&quot; unique_id=&quot;10211&quot;&gt;&lt;property id=&quot;20148&quot; value=&quot;5&quot;/&gt;&lt;property id=&quot;20300&quot; value=&quot;Slide 10 - &amp;quot;Criteria for SMC K&amp;quot;&quot;/&gt;&lt;property id=&quot;20307&quot; value=&quot;268&quot;/&gt;&lt;/object&gt;&lt;object type=&quot;3&quot; unique_id=&quot;10212&quot;&gt;&lt;property id=&quot;20148&quot; value=&quot;5&quot;/&gt;&lt;property id=&quot;20300&quot; value=&quot;Slide 11 - &amp;quot;General Information for SMC K&amp;quot;&quot;/&gt;&lt;property id=&quot;20307&quot; value=&quot;271&quot;/&gt;&lt;/object&gt;&lt;object type=&quot;3&quot; unique_id=&quot;10213&quot;&gt;&lt;property id=&quot;20148&quot; value=&quot;5&quot;/&gt;&lt;property id=&quot;20300&quot; value=&quot;Slide 12 - &amp;quot;SMC for L/LOU of a Creative Organ&amp;quot;&quot;/&gt;&lt;property id=&quot;20307&quot; value=&quot;272&quot;/&gt;&lt;/object&gt;&lt;object type=&quot;3&quot; unique_id=&quot;10214&quot;&gt;&lt;property id=&quot;20148&quot; value=&quot;5&quot;/&gt;&lt;property id=&quot;20300&quot; value=&quot;Slide 13 - &amp;quot;SMC for LOU of a Hand or Foot&amp;quot;&quot;/&gt;&lt;property id=&quot;20307&quot; value=&quot;273&quot;/&gt;&lt;/object&gt;&lt;object type=&quot;3&quot; unique_id=&quot;10215&quot;&gt;&lt;property id=&quot;20148&quot; value=&quot;5&quot;/&gt;&lt;property id=&quot;20300&quot; value=&quot;Slide 14 - &amp;quot;SMC for LOU of Both Buttocks&amp;quot;&quot;/&gt;&lt;property id=&quot;20307&quot; value=&quot;274&quot;/&gt;&lt;/object&gt;&lt;object type=&quot;3&quot; unique_id=&quot;10216&quot;&gt;&lt;property id=&quot;20148&quot; value=&quot;5&quot;/&gt;&lt;property id=&quot;20300&quot; value=&quot;Slide 15 - &amp;quot;SMC for Deafness&amp;quot;&quot;/&gt;&lt;property id=&quot;20307&quot; value=&quot;275&quot;/&gt;&lt;/object&gt;&lt;object type=&quot;3&quot; unique_id=&quot;10217&quot;&gt;&lt;property id=&quot;20148&quot; value=&quot;5&quot;/&gt;&lt;property id=&quot;20300&quot; value=&quot;Slide 16 - &amp;quot;SMC for Complete Organic Aphonia&amp;quot;&quot;/&gt;&lt;property id=&quot;20307&quot; value=&quot;276&quot;/&gt;&lt;/object&gt;&lt;object type=&quot;3&quot; unique_id=&quot;10218&quot;&gt;&lt;property id=&quot;20148&quot; value=&quot;5&quot;/&gt;&lt;property id=&quot;20300&quot; value=&quot;Slide 17 - &amp;quot;SMC for LOU or Blindness of One Eye&amp;quot;&quot;/&gt;&lt;property id=&quot;20307&quot; value=&quot;277&quot;/&gt;&lt;/object&gt;&lt;object type=&quot;3&quot; unique_id=&quot;10219&quot;&gt;&lt;property id=&quot;20148&quot; value=&quot;5&quot;/&gt;&lt;property id=&quot;20300&quot; value=&quot;Slide 18 - &amp;quot;SMC for Loss of Breast Tissue&amp;quot;&quot;/&gt;&lt;property id=&quot;20307&quot; value=&quot;278&quot;/&gt;&lt;/object&gt;&lt;object type=&quot;3&quot; unique_id=&quot;10220&quot;&gt;&lt;property id=&quot;20148&quot; value=&quot;5&quot;/&gt;&lt;property id=&quot;20300&quot; value=&quot;Slide 19 - &amp;quot;SMC “S”&amp;quot;&quot;/&gt;&lt;property id=&quot;20307&quot; value=&quot;302&quot;/&gt;&lt;/object&gt;&lt;object type=&quot;3&quot; unique_id=&quot;10221&quot;&gt;&lt;property id=&quot;20148&quot; value=&quot;5&quot;/&gt;&lt;property id=&quot;20300&quot; value=&quot;Slide 20 - &amp;quot;Criteria for SMC S&amp;quot;&quot;/&gt;&lt;property id=&quot;20307&quot; value=&quot;279&quot;/&gt;&lt;/object&gt;&lt;object type=&quot;3&quot; unique_id=&quot;10222&quot;&gt;&lt;property id=&quot;20148&quot; value=&quot;5&quot;/&gt;&lt;property id=&quot;20300&quot; value=&quot;Slide 21 - &amp;quot;Single Disability for Housebound Purposes&amp;quot;&quot;/&gt;&lt;property id=&quot;20307&quot; value=&quot;280&quot;/&gt;&lt;/object&gt;&lt;object type=&quot;3&quot; unique_id=&quot;10223&quot;&gt;&lt;property id=&quot;20148&quot; value=&quot;5&quot;/&gt;&lt;property id=&quot;20300&quot; value=&quot;Slide 22 - &amp;quot;Single Disability for Housebound Purposes (Examples)&amp;quot;&quot;/&gt;&lt;property id=&quot;20307&quot; value=&quot;281&quot;/&gt;&lt;/object&gt;&lt;object type=&quot;3&quot; unique_id=&quot;10224&quot;&gt;&lt;property id=&quot;20148&quot; value=&quot;5&quot;/&gt;&lt;property id=&quot;20300&quot; value=&quot;Slide 23 - &amp;quot;Temporary Total Ratings and SMC S&amp;quot;&quot;/&gt;&lt;property id=&quot;20307&quot; value=&quot;282&quot;/&gt;&lt;/object&gt;&lt;object type=&quot;3&quot; unique_id=&quot;10225&quot;&gt;&lt;property id=&quot;20148&quot; value=&quot;5&quot;/&gt;&lt;property id=&quot;20300&quot; value=&quot;Slide 24 - &amp;quot;Permanently Housebound in Fact&amp;quot;&quot;/&gt;&lt;property id=&quot;20307&quot; value=&quot;283&quot;/&gt;&lt;/object&gt;&lt;object type=&quot;3&quot; unique_id=&quot;10226&quot;&gt;&lt;property id=&quot;20148&quot; value=&quot;5&quot;/&gt;&lt;property id=&quot;20300&quot; value=&quot;Slide 25 - &amp;quot; SMC “L”&amp;quot;&quot;/&gt;&lt;property id=&quot;20307&quot; value=&quot;303&quot;/&gt;&lt;/object&gt;&lt;object type=&quot;3&quot; unique_id=&quot;10227&quot;&gt;&lt;property id=&quot;20148&quot; value=&quot;5&quot;/&gt;&lt;property id=&quot;20300&quot; value=&quot;Slide 26 - &amp;quot;Criteria for SMC L&amp;quot;&quot;/&gt;&lt;property id=&quot;20307&quot; value=&quot;284&quot;/&gt;&lt;/object&gt;&lt;object type=&quot;3&quot; unique_id=&quot;10228&quot;&gt;&lt;property id=&quot;20148&quot; value=&quot;5&quot;/&gt;&lt;property id=&quot;20300&quot; value=&quot;Slide 27 - &amp;quot;Criteria for Aid &amp;amp; Attendance under SMC L&amp;quot;&quot;/&gt;&lt;property id=&quot;20307&quot; value=&quot;285&quot;/&gt;&lt;/object&gt;&lt;object type=&quot;3&quot; unique_id=&quot;10229&quot;&gt;&lt;property id=&quot;20148&quot; value=&quot;5&quot;/&gt;&lt;property id=&quot;20300&quot; value=&quot;Slide 28 - &amp;quot;“Single disability” for SMC L&amp;quot;&quot;/&gt;&lt;property id=&quot;20307&quot; value=&quot;286&quot;/&gt;&lt;/object&gt;&lt;object type=&quot;3&quot; unique_id=&quot;10230&quot;&gt;&lt;property id=&quot;20148&quot; value=&quot;5&quot;/&gt;&lt;property id=&quot;20300&quot; value=&quot;Slide 29 - &amp;quot;Additional Considerations for  A&amp;amp;A and Housebound&amp;quot;&quot;/&gt;&lt;property id=&quot;20307&quot; value=&quot;287&quot;/&gt;&lt;/object&gt;&lt;object type=&quot;3&quot; unique_id=&quot;10231&quot;&gt;&lt;property id=&quot;20148&quot; value=&quot;5&quot;/&gt;&lt;property id=&quot;20300&quot; value=&quot;Slide 30 - &amp;quot;Use of VA Form 21-2680&amp;quot;&quot;/&gt;&lt;property id=&quot;20307&quot; value=&quot;288&quot;/&gt;&lt;/object&gt;&lt;object type=&quot;3&quot; unique_id=&quot;10232&quot;&gt;&lt;property id=&quot;20148&quot; value=&quot;5&quot;/&gt;&lt;property id=&quot;20300&quot; value=&quot;Slide 31 - &amp;quot;Questions&amp;quot;&quot;/&gt;&lt;property id=&quot;20307&quot; value=&quot;305&quot;/&gt;&lt;/object&gt;&lt;/object&gt;&lt;object type=&quot;8&quot; unique_id=&quot;10265&quot;&gt;&lt;/object&gt;&lt;/object&gt;&lt;/database&gt;"/>
  <p:tag name="MMPROD_NEXTUNIQUEID" val="10009"/>
  <p:tag name="ARTICULATE_PROJECT_OPEN" val="0"/>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680A00C1-7444-48CD-B5D2-40A72B6BF193}&quot;/&gt;&lt;isInvalidForFieldText val=&quot;0&quot;/&gt;&lt;Image&gt;&lt;filename val=&quot;C:\Users\User\AppData\Local\Temp\CP12004557140Session\CPTrustFolder12004557156\PPTImport120042041812\data\asimages\{680A00C1-7444-48CD-B5D2-40A72B6BF193}_26.png&quot;/&gt;&lt;left val=&quot;0&quot;/&gt;&lt;top val=&quot;76&quot;/&gt;&lt;width val=&quot;961&quot;/&gt;&lt;height val=&quot;122&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7&quot;/&gt;&lt;lineCharCount val=&quot;31&quot;/&gt;&lt;lineCharCount val=&quot;1&quot;/&gt;&lt;/TableIndex&gt;&lt;/ShapeTextInfo&gt;"/>
  <p:tag name="HTML_SHAPEINFO" val="&lt;ThreeDShapeInfo&gt;&lt;uuid val=&quot;{6CDBB742-1F4C-4200-9287-F2849FA84F21}&quot;/&gt;&lt;isInvalidForFieldText val=&quot;0&quot;/&gt;&lt;Image&gt;&lt;filename val=&quot;C:\Users\User\AppData\Local\Temp\CP12004557140Session\CPTrustFolder12004557156\PPTImport120042041812\data\asimages\{6CDBB742-1F4C-4200-9287-F2849FA84F21}_26.png&quot;/&gt;&lt;left val=&quot;40&quot;/&gt;&lt;top val=&quot;212&quot;/&gt;&lt;width val=&quot;871&quot;/&gt;&lt;height val=&quot;89&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60235B2-BD93-48C7-9301-6644BC267647}&quot;/&gt;&lt;isInvalidForFieldText val=&quot;0&quot;/&gt;&lt;Image&gt;&lt;filename val=&quot;C:\Users\User\AppData\Local\Temp\CP12004557140Session\CPTrustFolder12004557156\PPTImport120042041812\data\asimages\{A60235B2-BD93-48C7-9301-6644BC267647}_26.png&quot;/&gt;&lt;left val=&quot;727&quot;/&gt;&lt;top val=&quot;687&quot;/&gt;&lt;width val=&quot;226&quot;/&gt;&lt;height val=&quot;45&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6&quot;/&gt;&lt;lineCharCount val=&quot;35&quot;/&gt;&lt;lineCharCount val=&quot;60&quot;/&gt;&lt;lineCharCount val=&quot;33&quot;/&gt;&lt;lineCharCount val=&quot;58&quot;/&gt;&lt;/TableIndex&gt;&lt;/ShapeTextInfo&gt;"/>
  <p:tag name="HTML_SHAPEINFO" val="&lt;ThreeDShapeInfo&gt;&lt;uuid val=&quot;{B5933C4F-4376-4E71-99AD-F79EC94C3646}&quot;/&gt;&lt;isInvalidForFieldText val=&quot;0&quot;/&gt;&lt;Image&gt;&lt;filename val=&quot;C:\Users\User\AppData\Local\Temp\CP12004557140Session\CPTrustFolder12004557156\PPTImport120042041812\data\asimages\{B5933C4F-4376-4E71-99AD-F79EC94C3646}_26.png&quot;/&gt;&lt;left val=&quot;42&quot;/&gt;&lt;top val=&quot;318&quot;/&gt;&lt;width val=&quot;872&quot;/&gt;&lt;height val=&quot;217&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 name="HTML_SHAPEINFO" val="&lt;ThreeDShapeInfo&gt;&lt;uuid val=&quot;{4298AC95-19F6-41FF-85B2-CBA62AD9D711}&quot;/&gt;&lt;isInvalidForFieldText val=&quot;0&quot;/&gt;&lt;Image&gt;&lt;filename val=&quot;C:\Users\User\AppData\Local\Temp\CP12004557140Session\CPTrustFolder12004557156\PPTImport120042041812\data\asimages\{4298AC95-19F6-41FF-85B2-CBA62AD9D711}_27.png&quot;/&gt;&lt;left val=&quot;0&quot;/&gt;&lt;top val=&quot;76&quot;/&gt;&lt;width val=&quot;961&quot;/&gt;&lt;height val=&quot;122&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2&quot;/&gt;&lt;lineCharCount val=&quot;69&quot;/&gt;&lt;lineCharCount val=&quot;74&quot;/&gt;&lt;lineCharCount val=&quot;60&quot;/&gt;&lt;/TableIndex&gt;&lt;/ShapeTextInfo&gt;"/>
  <p:tag name="HTML_SHAPEINFO" val="&lt;ThreeDShapeInfo&gt;&lt;uuid val=&quot;{15211FEE-99AA-46A7-8A30-E5B6369C13A9}&quot;/&gt;&lt;isInvalidForFieldText val=&quot;0&quot;/&gt;&lt;Image&gt;&lt;filename val=&quot;C:\Users\User\AppData\Local\Temp\CP12004557140Session\CPTrustFolder12004557156\PPTImport120042041812\data\asimages\{15211FEE-99AA-46A7-8A30-E5B6369C13A9}_27.png&quot;/&gt;&lt;left val=&quot;40&quot;/&gt;&lt;top val=&quot;212&quot;/&gt;&lt;width val=&quot;871&quot;/&gt;&lt;height val=&quot;415&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D7615F5-64D4-4EFF-8907-E1029460942F}&quot;/&gt;&lt;isInvalidForFieldText val=&quot;0&quot;/&gt;&lt;Image&gt;&lt;filename val=&quot;C:\Users\User\AppData\Local\Temp\CP12004557140Session\CPTrustFolder12004557156\PPTImport120042041812\data\asimages\{AD7615F5-64D4-4EFF-8907-E1029460942F}_27.png&quot;/&gt;&lt;left val=&quot;727&quot;/&gt;&lt;top val=&quot;687&quot;/&gt;&lt;width val=&quot;226&quot;/&gt;&lt;height val=&quot;45&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D9E6C6B4-CB07-4EF1-AE6B-60960626A986}&quot;/&gt;&lt;isInvalidForFieldText val=&quot;0&quot;/&gt;&lt;Image&gt;&lt;filename val=&quot;C:\Users\User\AppData\Local\Temp\CP12004557140Session\CPTrustFolder12004557156\PPTImport120042041812\data\asimages\{D9E6C6B4-CB07-4EF1-AE6B-60960626A986}_28.png&quot;/&gt;&lt;left val=&quot;0&quot;/&gt;&lt;top val=&quot;76&quot;/&gt;&lt;width val=&quot;961&quot;/&gt;&lt;height val=&quot;122&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3&quot;/&gt;&lt;lineCharCount val=&quot;14&quot;/&gt;&lt;/TableIndex&gt;&lt;/ShapeTextInfo&gt;"/>
  <p:tag name="HTML_SHAPEINFO" val="&lt;ThreeDShapeInfo&gt;&lt;uuid val=&quot;{323FFD3B-9F1B-49D9-9FB7-3B6B942C8569}&quot;/&gt;&lt;isInvalidForFieldText val=&quot;0&quot;/&gt;&lt;Image&gt;&lt;filename val=&quot;C:\Users\User\AppData\Local\Temp\CP12004557140Session\CPTrustFolder12004557156\PPTImport120042041812\data\asimages\{323FFD3B-9F1B-49D9-9FB7-3B6B942C8569}_28.png&quot;/&gt;&lt;left val=&quot;40&quot;/&gt;&lt;top val=&quot;212&quot;/&gt;&lt;width val=&quot;871&quot;/&gt;&lt;height val=&quot;89&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F4E03B1-3D34-4B5D-A0B4-9A56D0772A9D}&quot;/&gt;&lt;isInvalidForFieldText val=&quot;0&quot;/&gt;&lt;Image&gt;&lt;filename val=&quot;C:\Users\User\AppData\Local\Temp\CP12004557140Session\CPTrustFolder12004557156\PPTImport120042041812\data\asimages\{1F4E03B1-3D34-4B5D-A0B4-9A56D0772A9D}_28.png&quot;/&gt;&lt;left val=&quot;727&quot;/&gt;&lt;top val=&quot;687&quot;/&gt;&lt;width val=&quot;226&quot;/&gt;&lt;height val=&quot;45&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2&quot;/&gt;&lt;lineCharCount val=&quot;62&quot;/&gt;&lt;lineCharCount val=&quot;68&quot;/&gt;&lt;lineCharCount val=&quot;1&quot;/&gt;&lt;lineCharCount val=&quot;68&quot;/&gt;&lt;lineCharCount val=&quot;8&quot;/&gt;&lt;lineCharCount val=&quot;73&quot;/&gt;&lt;lineCharCount val=&quot;53&quot;/&gt;&lt;/TableIndex&gt;&lt;/ShapeTextInfo&gt;"/>
  <p:tag name="HTML_SHAPEINFO" val="&lt;ThreeDShapeInfo&gt;&lt;uuid val=&quot;{5D071CF7-1377-4A76-A315-88E7D58F1E70}&quot;/&gt;&lt;isInvalidForFieldText val=&quot;0&quot;/&gt;&lt;Image&gt;&lt;filename val=&quot;C:\Users\User\AppData\Local\Temp\CP12004557140Session\CPTrustFolder12004557156\PPTImport120042041812\data\asimages\{5D071CF7-1377-4A76-A315-88E7D58F1E70}_28.png&quot;/&gt;&lt;left val=&quot;42&quot;/&gt;&lt;top val=&quot;308&quot;/&gt;&lt;width val=&quot;880&quot;/&gt;&lt;height val=&quot;284&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1&quot;/&gt;&lt;lineCharCount val=&quot;18&quot;/&gt;&lt;/TableIndex&gt;&lt;/ShapeTextInfo&gt;"/>
  <p:tag name="HTML_SHAPEINFO" val="&lt;ThreeDShapeInfo&gt;&lt;uuid val=&quot;{20FE9F51-D8C0-45E2-87A9-AEEAC9F68EFA}&quot;/&gt;&lt;isInvalidForFieldText val=&quot;0&quot;/&gt;&lt;Image&gt;&lt;filename val=&quot;C:\Users\User\AppData\Local\Temp\CP12004557140Session\CPTrustFolder12004557156\PPTImport120042041812\data\asimages\{20FE9F51-D8C0-45E2-87A9-AEEAC9F68EFA}_29.png&quot;/&gt;&lt;left val=&quot;0&quot;/&gt;&lt;top val=&quot;76&quot;/&gt;&lt;width val=&quot;961&quot;/&gt;&lt;height val=&quot;124&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71&quot;/&gt;&lt;lineCharCount val=&quot;63&quot;/&gt;&lt;lineCharCount val=&quot;8&quot;/&gt;&lt;lineCharCount val=&quot;1&quot;/&gt;&lt;lineCharCount val=&quot;72&quot;/&gt;&lt;lineCharCount val=&quot;27&quot;/&gt;&lt;/TableIndex&gt;&lt;/ShapeTextInfo&gt;"/>
  <p:tag name="HTML_SHAPEINFO" val="&lt;ThreeDShapeInfo&gt;&lt;uuid val=&quot;{73D3B752-6C5D-489D-9CF1-9CC9BFC26C49}&quot;/&gt;&lt;isInvalidForFieldText val=&quot;0&quot;/&gt;&lt;Image&gt;&lt;filename val=&quot;C:\Users\User\AppData\Local\Temp\CP12004557140Session\CPTrustFolder12004557156\PPTImport120042041812\data\asimages\{73D3B752-6C5D-489D-9CF1-9CC9BFC26C49}_29.png&quot;/&gt;&lt;left val=&quot;42&quot;/&gt;&lt;top val=&quot;212&quot;/&gt;&lt;width val=&quot;872&quot;/&gt;&lt;height val=&quot;415&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D0F45FC-B5CF-4EFE-82AC-BD9D85028C78}&quot;/&gt;&lt;isInvalidForFieldText val=&quot;0&quot;/&gt;&lt;Image&gt;&lt;filename val=&quot;C:\Users\User\AppData\Local\Temp\CP12004557140Session\CPTrustFolder12004557156\PPTImport120042041812\data\asimages\{3D0F45FC-B5CF-4EFE-82AC-BD9D85028C78}_29.png&quot;/&gt;&lt;left val=&quot;727&quot;/&gt;&lt;top val=&quot;687&quot;/&gt;&lt;width val=&quot;226&quot;/&gt;&lt;height val=&quot;45&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3842BF7A-8BD9-4576-93E1-D98DC7E8446F}&quot;/&gt;&lt;isInvalidForFieldText val=&quot;0&quot;/&gt;&lt;Image&gt;&lt;filename val=&quot;C:\Users\User\AppData\Local\Temp\CP12004557140Session\CPTrustFolder12004557156\PPTImport120042041812\data\asimages\{3842BF7A-8BD9-4576-93E1-D98DC7E8446F}_30.png&quot;/&gt;&lt;left val=&quot;0&quot;/&gt;&lt;top val=&quot;76&quot;/&gt;&lt;width val=&quot;961&quot;/&gt;&lt;height val=&quot;122&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6&quot;/&gt;&lt;lineCharCount val=&quot;62&quot;/&gt;&lt;lineCharCount val=&quot;29&quot;/&gt;&lt;/TableIndex&gt;&lt;/ShapeTextInfo&gt;"/>
  <p:tag name="HTML_SHAPEINFO" val="&lt;ThreeDShapeInfo&gt;&lt;uuid val=&quot;{8C9FDE0A-9F59-4A83-9174-9419984038EF}&quot;/&gt;&lt;isInvalidForFieldText val=&quot;0&quot;/&gt;&lt;Image&gt;&lt;filename val=&quot;C:\Users\User\AppData\Local\Temp\CP12004557140Session\CPTrustFolder12004557156\PPTImport120042041812\data\asimages\{8C9FDE0A-9F59-4A83-9174-9419984038EF}_30.png&quot;/&gt;&lt;left val=&quot;40&quot;/&gt;&lt;top val=&quot;212&quot;/&gt;&lt;width val=&quot;871&quot;/&gt;&lt;height val=&quot;121&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CAFECE6-968F-401B-867C-42F26DB4D21F}&quot;/&gt;&lt;isInvalidForFieldText val=&quot;0&quot;/&gt;&lt;Image&gt;&lt;filename val=&quot;C:\Users\User\AppData\Local\Temp\CP12004557140Session\CPTrustFolder12004557156\PPTImport120042041812\data\asimages\{9CAFECE6-968F-401B-867C-42F26DB4D21F}_30.png&quot;/&gt;&lt;left val=&quot;727&quot;/&gt;&lt;top val=&quot;687&quot;/&gt;&lt;width val=&quot;226&quot;/&gt;&lt;height val=&quot;45&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5&quot;/&gt;&lt;lineCharCount val=&quot;20&quot;/&gt;&lt;lineCharCount val=&quot;68&quot;/&gt;&lt;lineCharCount val=&quot;54&quot;/&gt;&lt;/TableIndex&gt;&lt;/ShapeTextInfo&gt;"/>
  <p:tag name="HTML_SHAPEINFO" val="&lt;ThreeDShapeInfo&gt;&lt;uuid val=&quot;{178C2818-7430-46B5-A9DC-2574C8780511}&quot;/&gt;&lt;isInvalidForFieldText val=&quot;0&quot;/&gt;&lt;Image&gt;&lt;filename val=&quot;C:\Users\User\AppData\Local\Temp\CP12004557140Session\CPTrustFolder12004557156\PPTImport120042041812\data\asimages\{178C2818-7430-46B5-A9DC-2574C8780511}_30.png&quot;/&gt;&lt;left val=&quot;38&quot;/&gt;&lt;top val=&quot;356&quot;/&gt;&lt;width val=&quot;873&quot;/&gt;&lt;height val=&quot;188&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B688C5AD-81B0-4AC4-9740-ADE368D48526}&quot;/&gt;&lt;isInvalidForFieldText val=&quot;0&quot;/&gt;&lt;Image&gt;&lt;filename val=&quot;C:\Users\User\AppData\Local\Temp\CP12004557140Session\CPTrustFolder12004557156\PPTImport120042041812\data\asimages\{B688C5AD-81B0-4AC4-9740-ADE368D48526}_31.png&quot;/&gt;&lt;left val=&quot;0&quot;/&gt;&lt;top val=&quot;278&quot;/&gt;&lt;width val=&quot;961&quot;/&gt;&lt;height val=&quot;202&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87572F4-7B30-4FEB-AE3E-64A37A387DF9}&quot;/&gt;&lt;isInvalidForFieldText val=&quot;0&quot;/&gt;&lt;Image&gt;&lt;filename val=&quot;C:\Users\User\AppData\Local\Temp\CP12004557140Session\CPTrustFolder12004557156\PPTImport120042041812\data\asimages\{187572F4-7B30-4FEB-AE3E-64A37A387DF9}_31.png&quot;/&gt;&lt;left val=&quot;727&quot;/&gt;&lt;top val=&quot;687&quot;/&gt;&lt;width val=&quot;226&quot;/&gt;&lt;height val=&quot;45&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1&quot;/&gt;&lt;lineCharCount val=&quot;16&quot;/&gt;&lt;/TableIndex&gt;&lt;/ShapeTextInfo&gt;"/>
  <p:tag name="PRESENTER_DUMMYTAG" val="&lt;DummyForForceWrite&gt;&lt;/DummyForForceWrite&gt;"/>
  <p:tag name="HTML_SHAPEINFO" val="&lt;ThreeDShapeInfo&gt;&lt;uuid val=&quot;{BB323604-D7C0-4AD8-BAE0-988F516C0548}&quot;/&gt;&lt;isInvalidForFieldText val=&quot;0&quot;/&gt;&lt;Image&gt;&lt;filename val=&quot;C:\Users\User\AppData\Local\Temp\CP12004557140Session\CPTrustFolder12004557156\PPTImport120042041812\data\asimages\{BB323604-D7C0-4AD8-BAE0-988F516C0548}_1.png&quot;/&gt;&lt;left val=&quot;71&quot;/&gt;&lt;top val=&quot;288&quot;/&gt;&lt;width val=&quot;825&quot;/&gt;&lt;height val=&quot;135&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1CCD1A8A-7D51-4894-AEE6-D13FEA1E3C75}&quot;/&gt;&lt;isInvalidForFieldText val=&quot;0&quot;/&gt;&lt;Image&gt;&lt;filename val=&quot;C:\Users\User\AppData\Local\Temp\CP12004557140Session\CPTrustFolder12004557156\PPTImport120042041812\data\asimages\{1CCD1A8A-7D51-4894-AEE6-D13FEA1E3C75}_1.png&quot;/&gt;&lt;left val=&quot;71&quot;/&gt;&lt;top val=&quot;491&quot;/&gt;&lt;width val=&quot;249&quot;/&gt;&lt;height val=&quot;93&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PRESENTER_DUMMYTAG" val="&lt;DummyForForceWrite&gt;&lt;/DummyForForceWrite&gt;"/>
  <p:tag name="HTML_SHAPEINFO" val="&lt;ThreeDShapeInfo&gt;&lt;uuid val=&quot;{08F1B6B1-E791-45B5-859E-AA1602EB3911}&quot;/&gt;&lt;isInvalidForFieldText val=&quot;0&quot;/&gt;&lt;Image&gt;&lt;filename val=&quot;C:\Users\User\AppData\Local\Temp\CP12004557140Session\CPTrustFolder12004557156\PPTImport120042041812\data\asimages\{08F1B6B1-E791-45B5-859E-AA1602EB3911}_1.png&quot;/&gt;&lt;left val=&quot;639&quot;/&gt;&lt;top val=&quot;491&quot;/&gt;&lt;width val=&quot;249&quot;/&gt;&lt;height val=&quot;92&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A8B56B11-6D86-494D-B9DC-671B32AAB8A9}&quot;/&gt;&lt;isInvalidForFieldText val=&quot;0&quot;/&gt;&lt;Image&gt;&lt;filename val=&quot;C:\Users\User\AppData\Local\Temp\CP12004557140Session\CPTrustFolder12004557156\PPTImport120042041812\data\asimages\{A8B56B11-6D86-494D-B9DC-671B32AAB8A9}_2.png&quot;/&gt;&lt;left val=&quot;0&quot;/&gt;&lt;top val=&quot;76&quot;/&gt;&lt;width val=&quot;961&quot;/&gt;&lt;height val=&quot;12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3&quot;/&gt;&lt;lineCharCount val=&quot;32&quot;/&gt;&lt;/TableIndex&gt;&lt;/ShapeTextInfo&gt;"/>
  <p:tag name="HTML_SHAPEINFO" val="&lt;ThreeDShapeInfo&gt;&lt;uuid val=&quot;{09B5C61E-7610-49F7-BA03-3CB7A15A20C9}&quot;/&gt;&lt;isInvalidForFieldText val=&quot;0&quot;/&gt;&lt;Image&gt;&lt;filename val=&quot;C:\Users\User\AppData\Local\Temp\CP12004557140Session\CPTrustFolder12004557156\PPTImport120042041812\data\asimages\{09B5C61E-7610-49F7-BA03-3CB7A15A20C9}_2.png&quot;/&gt;&lt;left val=&quot;35&quot;/&gt;&lt;top val=&quot;251&quot;/&gt;&lt;width val=&quot;891&quot;/&gt;&lt;height val=&quot;97&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686F482-D936-41F9-B88D-32A2D973F0E0}&quot;/&gt;&lt;isInvalidForFieldText val=&quot;0&quot;/&gt;&lt;Image&gt;&lt;filename val=&quot;C:\Users\User\AppData\Local\Temp\CP12004557140Session\CPTrustFolder12004557156\PPTImport120042041812\data\asimages\{3686F482-D936-41F9-B88D-32A2D973F0E0}_2.png&quot;/&gt;&lt;left val=&quot;727&quot;/&gt;&lt;top val=&quot;687&quot;/&gt;&lt;width val=&quot;226&quot;/&gt;&lt;height val=&quot;4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6&quot;/&gt;&lt;lineCharCount val=&quot;55&quot;/&gt;&lt;lineCharCount val=&quot;53&quot;/&gt;&lt;lineCharCount val=&quot;59&quot;/&gt;&lt;/TableIndex&gt;&lt;/ShapeTextInfo&gt;"/>
  <p:tag name="HTML_SHAPEINFO" val="&lt;ThreeDShapeInfo&gt;&lt;uuid val=&quot;{A830D551-05D5-451D-90F8-BC1E3A10FA36}&quot;/&gt;&lt;isInvalidForFieldText val=&quot;0&quot;/&gt;&lt;Image&gt;&lt;filename val=&quot;C:\Users\User\AppData\Local\Temp\CP12004557140Session\CPTrustFolder12004557156\PPTImport120042041812\data\asimages\{A830D551-05D5-451D-90F8-BC1E3A10FA36}_2.png&quot;/&gt;&lt;left val=&quot;36&quot;/&gt;&lt;top val=&quot;325&quot;/&gt;&lt;width val=&quot;890&quot;/&gt;&lt;height val=&quot;169&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A8C111EA-222E-447E-8F39-49038C8A7C85}&quot;/&gt;&lt;isInvalidForFieldText val=&quot;0&quot;/&gt;&lt;Image&gt;&lt;filename val=&quot;C:\Users\User\AppData\Local\Temp\CP12004557140Session\CPTrustFolder12004557156\PPTImport120042041812\data\asimages\{A8C111EA-222E-447E-8F39-49038C8A7C85}_3.png&quot;/&gt;&lt;left val=&quot;0&quot;/&gt;&lt;top val=&quot;76&quot;/&gt;&lt;width val=&quot;961&quot;/&gt;&lt;height val=&quot;122&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57&quot;/&gt;&lt;lineCharCount val=&quot;51&quot;/&gt;&lt;lineCharCount val=&quot;67&quot;/&gt;&lt;lineCharCount val=&quot;28&quot;/&gt;&lt;lineCharCount val=&quot;69&quot;/&gt;&lt;lineCharCount val=&quot;66&quot;/&gt;&lt;lineCharCount val=&quot;19&quot;/&gt;&lt;lineCharCount val=&quot;19&quot;/&gt;&lt;lineCharCount val=&quot;16&quot;/&gt;&lt;lineCharCount val=&quot;15&quot;/&gt;&lt;lineCharCount val=&quot;61&quot;/&gt;&lt;lineCharCount val=&quot;47&quot;/&gt;&lt;/TableIndex&gt;&lt;/ShapeTextInfo&gt;"/>
  <p:tag name="HTML_SHAPEINFO" val="&lt;ThreeDShapeInfo&gt;&lt;uuid val=&quot;{D0DCD660-D3E9-4C44-B756-265D4F2CAB1C}&quot;/&gt;&lt;isInvalidForFieldText val=&quot;0&quot;/&gt;&lt;Image&gt;&lt;filename val=&quot;C:\Users\User\AppData\Local\Temp\CP12004557140Session\CPTrustFolder12004557156\PPTImport120042041812\data\asimages\{D0DCD660-D3E9-4C44-B756-265D4F2CAB1C}_3.png&quot;/&gt;&lt;left val=&quot;42&quot;/&gt;&lt;top val=&quot;193&quot;/&gt;&lt;width val=&quot;870&quot;/&gt;&lt;height val=&quot;479&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9D223D64-496E-4015-ACE3-CA2580CCAB88}&quot;/&gt;&lt;isInvalidForFieldText val=&quot;0&quot;/&gt;&lt;Image&gt;&lt;filename val=&quot;C:\Users\User\AppData\Local\Temp\CP12004557140Session\CPTrustFolder12004557156\PPTImport120042041812\data\asimages\{9D223D64-496E-4015-ACE3-CA2580CCAB88}_3.png&quot;/&gt;&lt;left val=&quot;727&quot;/&gt;&lt;top val=&quot;687&quot;/&gt;&lt;width val=&quot;226&quot;/&gt;&lt;height val=&quot;45&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244476F8-6567-4785-81AC-D517EC3BBAFA}&quot;/&gt;&lt;isInvalidForFieldText val=&quot;0&quot;/&gt;&lt;Image&gt;&lt;filename val=&quot;C:\Users\User\AppData\Local\Temp\CP12004557140Session\CPTrustFolder12004557156\PPTImport120042041812\data\asimages\{244476F8-6567-4785-81AC-D517EC3BBAFA}_4.png&quot;/&gt;&lt;left val=&quot;0&quot;/&gt;&lt;top val=&quot;76&quot;/&gt;&lt;width val=&quot;961&quot;/&gt;&lt;height val=&quot;122&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1&quot;/&gt;&lt;lineCharCount val=&quot;65&quot;/&gt;&lt;lineCharCount val=&quot;69&quot;/&gt;&lt;lineCharCount val=&quot;65&quot;/&gt;&lt;lineCharCount val=&quot;36&quot;/&gt;&lt;/TableIndex&gt;&lt;/ShapeTextInfo&gt;"/>
  <p:tag name="HTML_SHAPEINFO" val="&lt;ThreeDShapeInfo&gt;&lt;uuid val=&quot;{F593EE74-6153-4F5B-A91B-4AC9128A985D}&quot;/&gt;&lt;isInvalidForFieldText val=&quot;0&quot;/&gt;&lt;Image&gt;&lt;filename val=&quot;C:\Users\User\AppData\Local\Temp\CP12004557140Session\CPTrustFolder12004557156\PPTImport120042041812\data\asimages\{F593EE74-6153-4F5B-A91B-4AC9128A985D}_4.png&quot;/&gt;&lt;left val=&quot;40&quot;/&gt;&lt;top val=&quot;212&quot;/&gt;&lt;width val=&quot;871&quot;/&gt;&lt;height val=&quot;41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709C034E-5ABA-4B87-B17F-B4ABBB417542}&quot;/&gt;&lt;isInvalidForFieldText val=&quot;0&quot;/&gt;&lt;Image&gt;&lt;filename val=&quot;C:\Users\User\AppData\Local\Temp\CP12004557140Session\CPTrustFolder12004557156\PPTImport120042041812\data\asimages\{709C034E-5ABA-4B87-B17F-B4ABBB417542}_4.png&quot;/&gt;&lt;left val=&quot;727&quot;/&gt;&lt;top val=&quot;687&quot;/&gt;&lt;width val=&quot;226&quot;/&gt;&lt;height val=&quot;45&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D12181DE-3B2B-49BE-BB72-2CB24085681A}&quot;/&gt;&lt;isInvalidForFieldText val=&quot;0&quot;/&gt;&lt;Image&gt;&lt;filename val=&quot;C:\Users\User\AppData\Local\Temp\CP12004557140Session\CPTrustFolder12004557156\PPTImport120042041812\data\asimages\{D12181DE-3B2B-49BE-BB72-2CB24085681A}_5.png&quot;/&gt;&lt;left val=&quot;0&quot;/&gt;&lt;top val=&quot;76&quot;/&gt;&lt;width val=&quot;961&quot;/&gt;&lt;height val=&quot;12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8&quot;/&gt;&lt;lineCharCount val=&quot;12&quot;/&gt;&lt;lineCharCount val=&quot;1&quot;/&gt;&lt;lineCharCount val=&quot;59&quot;/&gt;&lt;lineCharCount val=&quot;1&quot;/&gt;&lt;lineCharCount val=&quot;65&quot;/&gt;&lt;lineCharCount val=&quot;26&quot;/&gt;&lt;/TableIndex&gt;&lt;/ShapeTextInfo&gt;"/>
  <p:tag name="HTML_SHAPEINFO" val="&lt;ThreeDShapeInfo&gt;&lt;uuid val=&quot;{1342F124-EA66-4053-971B-66FC53B10204}&quot;/&gt;&lt;isInvalidForFieldText val=&quot;0&quot;/&gt;&lt;Image&gt;&lt;filename val=&quot;C:\Users\User\AppData\Local\Temp\CP12004557140Session\CPTrustFolder12004557156\PPTImport120042041812\data\asimages\{1342F124-EA66-4053-971B-66FC53B10204}_5.png&quot;/&gt;&lt;left val=&quot;42&quot;/&gt;&lt;top val=&quot;212&quot;/&gt;&lt;width val=&quot;870&quot;/&gt;&lt;height val=&quot;41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16E38D15-2038-4880-AE43-4ABF500C6A9A}&quot;/&gt;&lt;isInvalidForFieldText val=&quot;0&quot;/&gt;&lt;Image&gt;&lt;filename val=&quot;C:\Users\User\AppData\Local\Temp\CP12004557140Session\CPTrustFolder12004557156\PPTImport120042041812\data\asimages\{16E38D15-2038-4880-AE43-4ABF500C6A9A}_5.png&quot;/&gt;&lt;left val=&quot;727&quot;/&gt;&lt;top val=&quot;687&quot;/&gt;&lt;width val=&quot;226&quot;/&gt;&lt;height val=&quot;45&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6796E22B-9B3F-49AD-8D1B-23FA33935247}&quot;/&gt;&lt;isInvalidForFieldText val=&quot;0&quot;/&gt;&lt;Image&gt;&lt;filename val=&quot;C:\Users\User\AppData\Local\Temp\CP12004557140Session\CPTrustFolder12004557156\PPTImport120042041812\data\asimages\{6796E22B-9B3F-49AD-8D1B-23FA33935247}_6.png&quot;/&gt;&lt;left val=&quot;0&quot;/&gt;&lt;top val=&quot;76&quot;/&gt;&lt;width val=&quot;961&quot;/&gt;&lt;height val=&quot;122&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73&quot;/&gt;&lt;lineCharCount val=&quot;1&quot;/&gt;&lt;lineCharCount val=&quot;62&quot;/&gt;&lt;lineCharCount val=&quot;53&quot;/&gt;&lt;lineCharCount val=&quot;69&quot;/&gt;&lt;lineCharCount val=&quot;41&quot;/&gt;&lt;lineCharCount val=&quot;1&quot;/&gt;&lt;lineCharCount val=&quot;63&quot;/&gt;&lt;lineCharCount val=&quot;79&quot;/&gt;&lt;lineCharCount val=&quot;59&quot;/&gt;&lt;/TableIndex&gt;&lt;/ShapeTextInfo&gt;"/>
  <p:tag name="HTML_SHAPEINFO" val="&lt;ThreeDShapeInfo&gt;&lt;uuid val=&quot;{2366D007-1244-4732-A04E-60003A3557D9}&quot;/&gt;&lt;isInvalidForFieldText val=&quot;0&quot;/&gt;&lt;Image&gt;&lt;filename val=&quot;C:\Users\User\AppData\Local\Temp\CP12004557140Session\CPTrustFolder12004557156\PPTImport120042041812\data\asimages\{2366D007-1244-4732-A04E-60003A3557D9}_6.png&quot;/&gt;&lt;left val=&quot;32&quot;/&gt;&lt;top val=&quot;214&quot;/&gt;&lt;width val=&quot;908&quot;/&gt;&lt;height val=&quot;415&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945F7990-998E-4B06-B3C2-2FF7DF99023E}&quot;/&gt;&lt;isInvalidForFieldText val=&quot;0&quot;/&gt;&lt;Image&gt;&lt;filename val=&quot;C:\Users\User\AppData\Local\Temp\CP12004557140Session\CPTrustFolder12004557156\PPTImport120042041812\data\asimages\{945F7990-998E-4B06-B3C2-2FF7DF99023E}_6.png&quot;/&gt;&lt;left val=&quot;727&quot;/&gt;&lt;top val=&quot;687&quot;/&gt;&lt;width val=&quot;226&quot;/&gt;&lt;height val=&quot;45&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F7D376C9-2961-40D2-A178-9E1B17081AF5}&quot;/&gt;&lt;isInvalidForFieldText val=&quot;0&quot;/&gt;&lt;Image&gt;&lt;filename val=&quot;C:\Users\User\AppData\Local\Temp\CP12004557140Session\CPTrustFolder12004557156\PPTImport120042041812\data\asimages\{F7D376C9-2961-40D2-A178-9E1B17081AF5}_7.png&quot;/&gt;&lt;left val=&quot;0&quot;/&gt;&lt;top val=&quot;76&quot;/&gt;&lt;width val=&quot;961&quot;/&gt;&lt;height val=&quot;122&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45&quot;/&gt;&lt;lineCharCount val=&quot;1&quot;/&gt;&lt;lineCharCount val=&quot;61&quot;/&gt;&lt;lineCharCount val=&quot;5&quot;/&gt;&lt;lineCharCount val=&quot;1&quot;/&gt;&lt;lineCharCount val=&quot;62&quot;/&gt;&lt;lineCharCount val=&quot;47&quot;/&gt;&lt;lineCharCount val=&quot;14&quot;/&gt;&lt;lineCharCount val=&quot;35&quot;/&gt;&lt;/TableIndex&gt;&lt;/ShapeTextInfo&gt;"/>
  <p:tag name="HTML_SHAPEINFO" val="&lt;ThreeDShapeInfo&gt;&lt;uuid val=&quot;{F17A3470-3C01-4FD7-B7C8-D4712B2B1AC0}&quot;/&gt;&lt;isInvalidForFieldText val=&quot;0&quot;/&gt;&lt;Image&gt;&lt;filename val=&quot;C:\Users\User\AppData\Local\Temp\CP12004557140Session\CPTrustFolder12004557156\PPTImport120042041812\data\asimages\{F17A3470-3C01-4FD7-B7C8-D4712B2B1AC0}_7.png&quot;/&gt;&lt;left val=&quot;42&quot;/&gt;&lt;top val=&quot;212&quot;/&gt;&lt;width val=&quot;870&quot;/&gt;&lt;height val=&quot;41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B63C8C9A-C47A-4C8B-A94D-82E076170B5D}&quot;/&gt;&lt;isInvalidForFieldText val=&quot;0&quot;/&gt;&lt;Image&gt;&lt;filename val=&quot;C:\Users\User\AppData\Local\Temp\CP12004557140Session\CPTrustFolder12004557156\PPTImport120042041812\data\asimages\{B63C8C9A-C47A-4C8B-A94D-82E076170B5D}_7.png&quot;/&gt;&lt;left val=&quot;727&quot;/&gt;&lt;top val=&quot;687&quot;/&gt;&lt;width val=&quot;226&quot;/&gt;&lt;height val=&quot;4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6&quot;/&gt;&lt;lineCharCount val=&quot;21&quot;/&gt;&lt;/TableIndex&gt;&lt;/ShapeTextInfo&gt;"/>
  <p:tag name="HTML_SHAPEINFO" val="&lt;ThreeDShapeInfo&gt;&lt;uuid val=&quot;{D694602B-272B-4D49-A887-F964279B0E01}&quot;/&gt;&lt;isInvalidForFieldText val=&quot;0&quot;/&gt;&lt;Image&gt;&lt;filename val=&quot;C:\Users\User\AppData\Local\Temp\CP12004557140Session\CPTrustFolder12004557156\PPTImport120042041812\data\asimages\{D694602B-272B-4D49-A887-F964279B0E01}_8.png&quot;/&gt;&lt;left val=&quot;0&quot;/&gt;&lt;top val=&quot;76&quot;/&gt;&lt;width val=&quot;961&quot;/&gt;&lt;height val=&quot;124&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51F00EC2-5AB6-4241-8C08-F7511187EBA2}&quot;/&gt;&lt;isInvalidForFieldText val=&quot;0&quot;/&gt;&lt;Image&gt;&lt;filename val=&quot;C:\Users\User\AppData\Local\Temp\CP12004557140Session\CPTrustFolder12004557156\PPTImport120042041812\data\asimages\{51F00EC2-5AB6-4241-8C08-F7511187EBA2}_8.png&quot;/&gt;&lt;left val=&quot;40&quot;/&gt;&lt;top val=&quot;212&quot;/&gt;&lt;width val=&quot;871&quot;/&gt;&lt;height val=&quot;68&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A7018E7E-5B7E-463B-8A76-0082AD122C9B}&quot;/&gt;&lt;isInvalidForFieldText val=&quot;0&quot;/&gt;&lt;Image&gt;&lt;filename val=&quot;C:\Users\User\AppData\Local\Temp\CP12004557140Session\CPTrustFolder12004557156\PPTImport120042041812\data\asimages\{A7018E7E-5B7E-463B-8A76-0082AD122C9B}_8.png&quot;/&gt;&lt;left val=&quot;727&quot;/&gt;&lt;top val=&quot;687&quot;/&gt;&lt;width val=&quot;226&quot;/&gt;&lt;height val=&quot;45&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6&quot;/&gt;&lt;lineCharCount val=&quot;13&quot;/&gt;&lt;lineCharCount val=&quot;53&quot;/&gt;&lt;/TableIndex&gt;&lt;/ShapeTextInfo&gt;"/>
  <p:tag name="HTML_SHAPEINFO" val="&lt;ThreeDShapeInfo&gt;&lt;uuid val=&quot;{103B6E18-6ECB-453D-B88C-D69A219C505C}&quot;/&gt;&lt;isInvalidForFieldText val=&quot;0&quot;/&gt;&lt;Image&gt;&lt;filename val=&quot;C:\Users\User\AppData\Local\Temp\CP12004557140Session\CPTrustFolder12004557156\PPTImport120042041812\data\asimages\{103B6E18-6ECB-453D-B88C-D69A219C505C}_8.png&quot;/&gt;&lt;left val=&quot;42&quot;/&gt;&lt;top val=&quot;293&quot;/&gt;&lt;width val=&quot;867&quot;/&gt;&lt;height val=&quot;129&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HTML_SHAPEINFO" val="&lt;ThreeDShapeInfo&gt;&lt;uuid val=&quot;{130C8C5F-8C98-42FB-BD26-620C4498E588}&quot;/&gt;&lt;isInvalidForFieldText val=&quot;0&quot;/&gt;&lt;Image&gt;&lt;filename val=&quot;C:\Users\User\AppData\Local\Temp\CP12004557140Session\CPTrustFolder12004557156\PPTImport120042041812\data\asimages\{130C8C5F-8C98-42FB-BD26-620C4498E588}_9.png&quot;/&gt;&lt;left val=&quot;0&quot;/&gt;&lt;top val=&quot;282&quot;/&gt;&lt;width val=&quot;961&quot;/&gt;&lt;height val=&quot;155&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BA665375-4B8A-449A-A4F6-A5283FDCB2AA}&quot;/&gt;&lt;isInvalidForFieldText val=&quot;0&quot;/&gt;&lt;Image&gt;&lt;filename val=&quot;C:\Users\User\AppData\Local\Temp\CP12004557140Session\CPTrustFolder12004557156\PPTImport120042041812\data\asimages\{BA665375-4B8A-449A-A4F6-A5283FDCB2AA}_9.png&quot;/&gt;&lt;left val=&quot;727&quot;/&gt;&lt;top val=&quot;687&quot;/&gt;&lt;width val=&quot;226&quot;/&gt;&lt;height val=&quot;45&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01073B35-D0BA-4B7D-BE35-B2AFCE702E68}&quot;/&gt;&lt;isInvalidForFieldText val=&quot;0&quot;/&gt;&lt;Image&gt;&lt;filename val=&quot;C:\Users\User\AppData\Local\Temp\CP12004557140Session\CPTrustFolder12004557156\PPTImport120042041812\data\asimages\{01073B35-D0BA-4B7D-BE35-B2AFCE702E68}_10.png&quot;/&gt;&lt;left val=&quot;0&quot;/&gt;&lt;top val=&quot;76&quot;/&gt;&lt;width val=&quot;961&quot;/&gt;&lt;height val=&quot;122&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7&quot;/&gt;&lt;lineCharCount val=&quot;31&quot;/&gt;&lt;lineCharCount val=&quot;1&quot;/&gt;&lt;/TableIndex&gt;&lt;/ShapeTextInfo&gt;"/>
  <p:tag name="HTML_SHAPEINFO" val="&lt;ThreeDShapeInfo&gt;&lt;uuid val=&quot;{F3FF9578-41AB-46EB-B3BF-95F16657A9AE}&quot;/&gt;&lt;isInvalidForFieldText val=&quot;0&quot;/&gt;&lt;Image&gt;&lt;filename val=&quot;C:\Users\User\AppData\Local\Temp\CP12004557140Session\CPTrustFolder12004557156\PPTImport120042041812\data\asimages\{F3FF9578-41AB-46EB-B3BF-95F16657A9AE}_10.png&quot;/&gt;&lt;left val=&quot;41&quot;/&gt;&lt;top val=&quot;198&quot;/&gt;&lt;width val=&quot;871&quot;/&gt;&lt;height val=&quot;98&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8FEF151-F055-4CAA-A43A-C71BC30AB4B1}&quot;/&gt;&lt;isInvalidForFieldText val=&quot;0&quot;/&gt;&lt;Image&gt;&lt;filename val=&quot;C:\Users\User\AppData\Local\Temp\CP12004557140Session\CPTrustFolder12004557156\PPTImport120042041812\data\asimages\{78FEF151-F055-4CAA-A43A-C71BC30AB4B1}_10.png&quot;/&gt;&lt;left val=&quot;727&quot;/&gt;&lt;top val=&quot;687&quot;/&gt;&lt;width val=&quot;226&quot;/&gt;&lt;height val=&quot;45&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6&quot;/&gt;&lt;lineCharCount val=&quot;16&quot;/&gt;&lt;lineCharCount val=&quot;16&quot;/&gt;&lt;lineCharCount val=&quot;23&quot;/&gt;&lt;lineCharCount val=&quot;64&quot;/&gt;&lt;lineCharCount val=&quot;67&quot;/&gt;&lt;lineCharCount val=&quot;7&quot;/&gt;&lt;lineCharCount val=&quot;62&quot;/&gt;&lt;lineCharCount val=&quot;73&quot;/&gt;&lt;lineCharCount val=&quot;71&quot;/&gt;&lt;/TableIndex&gt;&lt;/ShapeTextInfo&gt;"/>
  <p:tag name="HTML_SHAPEINFO" val="&lt;ThreeDShapeInfo&gt;&lt;uuid val=&quot;{EA903CA0-C0E5-4AB8-AD3F-214152C9A46B}&quot;/&gt;&lt;isInvalidForFieldText val=&quot;0&quot;/&gt;&lt;Image&gt;&lt;filename val=&quot;C:\Users\User\AppData\Local\Temp\CP12004557140Session\CPTrustFolder12004557156\PPTImport120042041812\data\asimages\{EA903CA0-C0E5-4AB8-AD3F-214152C9A46B}_10.png&quot;/&gt;&lt;left val=&quot;42&quot;/&gt;&lt;top val=&quot;292&quot;/&gt;&lt;width val=&quot;880&quot;/&gt;&lt;height val=&quot;384&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87AEF910-2A0F-42A6-865B-C4AC6AD3676B}&quot;/&gt;&lt;isInvalidForFieldText val=&quot;0&quot;/&gt;&lt;Image&gt;&lt;filename val=&quot;C:\Users\User\AppData\Local\Temp\CP12004557140Session\CPTrustFolder12004557156\PPTImport120042041812\data\asimages\{87AEF910-2A0F-42A6-865B-C4AC6AD3676B}_11.png&quot;/&gt;&lt;left val=&quot;0&quot;/&gt;&lt;top val=&quot;76&quot;/&gt;&lt;width val=&quot;961&quot;/&gt;&lt;height val=&quot;122&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6&quot;/&gt;&lt;lineCharCount val=&quot;32&quot;/&gt;&lt;lineCharCount val=&quot;1&quot;/&gt;&lt;lineCharCount val=&quot;71&quot;/&gt;&lt;lineCharCount val=&quot;32&quot;/&gt;&lt;/TableIndex&gt;&lt;/ShapeTextInfo&gt;"/>
  <p:tag name="HTML_SHAPEINFO" val="&lt;ThreeDShapeInfo&gt;&lt;uuid val=&quot;{2DC8BFDC-A801-4657-841C-3239F83C2177}&quot;/&gt;&lt;isInvalidForFieldText val=&quot;0&quot;/&gt;&lt;Image&gt;&lt;filename val=&quot;C:\Users\User\AppData\Local\Temp\CP12004557140Session\CPTrustFolder12004557156\PPTImport120042041812\data\asimages\{2DC8BFDC-A801-4657-841C-3239F83C2177}_11.png&quot;/&gt;&lt;left val=&quot;42&quot;/&gt;&lt;top val=&quot;212&quot;/&gt;&lt;width val=&quot;883&quot;/&gt;&lt;height val=&quot;41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9A7ECC6-EF16-4290-A8C5-931DE1DC16B2}&quot;/&gt;&lt;isInvalidForFieldText val=&quot;0&quot;/&gt;&lt;Image&gt;&lt;filename val=&quot;C:\Users\User\AppData\Local\Temp\CP12004557140Session\CPTrustFolder12004557156\PPTImport120042041812\data\asimages\{99A7ECC6-EF16-4290-A8C5-931DE1DC16B2}_11.png&quot;/&gt;&lt;left val=&quot;727&quot;/&gt;&lt;top val=&quot;687&quot;/&gt;&lt;width val=&quot;226&quot;/&gt;&lt;height val=&quot;45&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52161286-BE9A-4FBB-A553-ABA855C79685}&quot;/&gt;&lt;isInvalidForFieldText val=&quot;0&quot;/&gt;&lt;Image&gt;&lt;filename val=&quot;C:\Users\User\AppData\Local\Temp\CP12004557140Session\CPTrustFolder12004557156\PPTImport120042041812\data\asimages\{52161286-BE9A-4FBB-A553-ABA855C79685}_12.png&quot;/&gt;&lt;left val=&quot;0&quot;/&gt;&lt;top val=&quot;76&quot;/&gt;&lt;width val=&quot;961&quot;/&gt;&lt;height val=&quot;122&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7&quot;/&gt;&lt;lineCharCount val=&quot;1&quot;/&gt;&lt;lineCharCount val=&quot;57&quot;/&gt;&lt;lineCharCount val=&quot;26&quot;/&gt;&lt;lineCharCount val=&quot;81&quot;/&gt;&lt;lineCharCount val=&quot;80&quot;/&gt;&lt;lineCharCount val=&quot;58&quot;/&gt;&lt;lineCharCount val=&quot;53&quot;/&gt;&lt;lineCharCount val=&quot;67&quot;/&gt;&lt;/TableIndex&gt;&lt;/ShapeTextInfo&gt;"/>
  <p:tag name="HTML_SHAPEINFO" val="&lt;ThreeDShapeInfo&gt;&lt;uuid val=&quot;{98506562-0BF4-4F35-B0CF-D407532101D6}&quot;/&gt;&lt;isInvalidForFieldText val=&quot;0&quot;/&gt;&lt;Image&gt;&lt;filename val=&quot;C:\Users\User\AppData\Local\Temp\CP12004557140Session\CPTrustFolder12004557156\PPTImport120042041812\data\asimages\{98506562-0BF4-4F35-B0CF-D407532101D6}_12.png&quot;/&gt;&lt;left val=&quot;42&quot;/&gt;&lt;top val=&quot;212&quot;/&gt;&lt;width val=&quot;870&quot;/&gt;&lt;height val=&quot;415&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E7051D7-1C2A-4F71-BD58-832E768033AF}&quot;/&gt;&lt;isInvalidForFieldText val=&quot;0&quot;/&gt;&lt;Image&gt;&lt;filename val=&quot;C:\Users\User\AppData\Local\Temp\CP12004557140Session\CPTrustFolder12004557156\PPTImport120042041812\data\asimages\{BE7051D7-1C2A-4F71-BD58-832E768033AF}_12.png&quot;/&gt;&lt;left val=&quot;727&quot;/&gt;&lt;top val=&quot;687&quot;/&gt;&lt;width val=&quot;226&quot;/&gt;&lt;height val=&quot;45&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703677D6-3353-48D8-B7F9-125DC705935B}&quot;/&gt;&lt;isInvalidForFieldText val=&quot;0&quot;/&gt;&lt;Image&gt;&lt;filename val=&quot;C:\Users\User\AppData\Local\Temp\CP12004557140Session\CPTrustFolder12004557156\PPTImport120042041812\data\asimages\{703677D6-3353-48D8-B7F9-125DC705935B}_13.png&quot;/&gt;&lt;left val=&quot;0&quot;/&gt;&lt;top val=&quot;76&quot;/&gt;&lt;width val=&quot;961&quot;/&gt;&lt;height val=&quot;122&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70&quot;/&gt;&lt;lineCharCount val=&quot;63&quot;/&gt;&lt;lineCharCount val=&quot;1&quot;/&gt;&lt;lineCharCount val=&quot;65&quot;/&gt;&lt;lineCharCount val=&quot;29&quot;/&gt;&lt;/TableIndex&gt;&lt;/ShapeTextInfo&gt;"/>
  <p:tag name="HTML_SHAPEINFO" val="&lt;ThreeDShapeInfo&gt;&lt;uuid val=&quot;{FB29B16C-F473-4BA3-9596-891A7DE23E9D}&quot;/&gt;&lt;isInvalidForFieldText val=&quot;0&quot;/&gt;&lt;Image&gt;&lt;filename val=&quot;C:\Users\User\AppData\Local\Temp\CP12004557140Session\CPTrustFolder12004557156\PPTImport120042041812\data\asimages\{FB29B16C-F473-4BA3-9596-891A7DE23E9D}_13.png&quot;/&gt;&lt;left val=&quot;40&quot;/&gt;&lt;top val=&quot;212&quot;/&gt;&lt;width val=&quot;876&quot;/&gt;&lt;height val=&quot;201&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4EDE1C2-9515-4F71-A208-36237ABF322D}&quot;/&gt;&lt;isInvalidForFieldText val=&quot;0&quot;/&gt;&lt;Image&gt;&lt;filename val=&quot;C:\Users\User\AppData\Local\Temp\CP12004557140Session\CPTrustFolder12004557156\PPTImport120042041812\data\asimages\{A4EDE1C2-9515-4F71-A208-36237ABF322D}_13.png&quot;/&gt;&lt;left val=&quot;727&quot;/&gt;&lt;top val=&quot;687&quot;/&gt;&lt;width val=&quot;226&quot;/&gt;&lt;height val=&quot;45&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3&quot;/&gt;&lt;lineCharCount val=&quot;49&quot;/&gt;&lt;/TableIndex&gt;&lt;/ShapeTextInfo&gt;"/>
  <p:tag name="HTML_SHAPEINFO" val="&lt;ThreeDShapeInfo&gt;&lt;uuid val=&quot;{BA56CA4A-EA1C-4562-B86D-FF2684D00853}&quot;/&gt;&lt;isInvalidForFieldText val=&quot;0&quot;/&gt;&lt;Image&gt;&lt;filename val=&quot;C:\Users\User\AppData\Local\Temp\CP12004557140Session\CPTrustFolder12004557156\PPTImport120042041812\data\asimages\{BA56CA4A-EA1C-4562-B86D-FF2684D00853}_13.png&quot;/&gt;&lt;left val=&quot;42&quot;/&gt;&lt;top val=&quot;394&quot;/&gt;&lt;width val=&quot;871&quot;/&gt;&lt;height val=&quot;97&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69B6F201-F216-4FAC-96DD-EB3420352F90}&quot;/&gt;&lt;isInvalidForFieldText val=&quot;0&quot;/&gt;&lt;Image&gt;&lt;filename val=&quot;C:\Users\User\AppData\Local\Temp\CP12004557140Session\CPTrustFolder12004557156\PPTImport120042041812\data\asimages\{69B6F201-F216-4FAC-96DD-EB3420352F90}_14.png&quot;/&gt;&lt;left val=&quot;0&quot;/&gt;&lt;top val=&quot;76&quot;/&gt;&lt;width val=&quot;961&quot;/&gt;&lt;height val=&quot;122&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6&quot;/&gt;&lt;lineCharCount val=&quot;69&quot;/&gt;&lt;lineCharCount val=&quot;69&quot;/&gt;&lt;lineCharCount val=&quot;40&quot;/&gt;&lt;/TableIndex&gt;&lt;/ShapeTextInfo&gt;"/>
  <p:tag name="HTML_SHAPEINFO" val="&lt;ThreeDShapeInfo&gt;&lt;uuid val=&quot;{70CB4ADE-B837-4FA2-B357-362264FD9CB6}&quot;/&gt;&lt;isInvalidForFieldText val=&quot;0&quot;/&gt;&lt;Image&gt;&lt;filename val=&quot;C:\Users\User\AppData\Local\Temp\CP12004557140Session\CPTrustFolder12004557156\PPTImport120042041812\data\asimages\{70CB4ADE-B837-4FA2-B357-362264FD9CB6}_14.png&quot;/&gt;&lt;left val=&quot;40&quot;/&gt;&lt;top val=&quot;212&quot;/&gt;&lt;width val=&quot;871&quot;/&gt;&lt;height val=&quot;153&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4B09134-28F9-4A00-9C97-063D505CDAD3}&quot;/&gt;&lt;isInvalidForFieldText val=&quot;0&quot;/&gt;&lt;Image&gt;&lt;filename val=&quot;C:\Users\User\AppData\Local\Temp\CP12004557140Session\CPTrustFolder12004557156\PPTImport120042041812\data\asimages\{84B09134-28F9-4A00-9C97-063D505CDAD3}_14.png&quot;/&gt;&lt;left val=&quot;727&quot;/&gt;&lt;top val=&quot;687&quot;/&gt;&lt;width val=&quot;226&quot;/&gt;&lt;height val=&quot;4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4&quot;/&gt;&lt;lineCharCount val=&quot;27&quot;/&gt;&lt;/TableIndex&gt;&lt;/ShapeTextInfo&gt;"/>
  <p:tag name="HTML_SHAPEINFO" val="&lt;ThreeDShapeInfo&gt;&lt;uuid val=&quot;{549D0152-C0F2-4553-A861-A6A794FFCE89}&quot;/&gt;&lt;isInvalidForFieldText val=&quot;0&quot;/&gt;&lt;Image&gt;&lt;filename val=&quot;C:\Users\User\AppData\Local\Temp\CP12004557140Session\CPTrustFolder12004557156\PPTImport120042041812\data\asimages\{549D0152-C0F2-4553-A861-A6A794FFCE89}_14.png&quot;/&gt;&lt;left val=&quot;42&quot;/&gt;&lt;top val=&quot;374&quot;/&gt;&lt;width val=&quot;871&quot;/&gt;&lt;height val=&quot;97&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EEC79DFA-4DE3-41A2-B008-BB08110C08F7}&quot;/&gt;&lt;isInvalidForFieldText val=&quot;0&quot;/&gt;&lt;Image&gt;&lt;filename val=&quot;C:\Users\User\AppData\Local\Temp\CP12004557140Session\CPTrustFolder12004557156\PPTImport120042041812\data\asimages\{EEC79DFA-4DE3-41A2-B008-BB08110C08F7}_15.png&quot;/&gt;&lt;left val=&quot;0&quot;/&gt;&lt;top val=&quot;76&quot;/&gt;&lt;width val=&quot;961&quot;/&gt;&lt;height val=&quot;122&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8&quot;/&gt;&lt;lineCharCount val=&quot;68&quot;/&gt;&lt;lineCharCount val=&quot;34&quot;/&gt;&lt;/TableIndex&gt;&lt;/ShapeTextInfo&gt;"/>
  <p:tag name="HTML_SHAPEINFO" val="&lt;ThreeDShapeInfo&gt;&lt;uuid val=&quot;{9EE99058-7E5F-48D0-A935-473FB0BE200E}&quot;/&gt;&lt;isInvalidForFieldText val=&quot;0&quot;/&gt;&lt;Image&gt;&lt;filename val=&quot;C:\Users\User\AppData\Local\Temp\CP12004557140Session\CPTrustFolder12004557156\PPTImport120042041812\data\asimages\{9EE99058-7E5F-48D0-A935-473FB0BE200E}_15.png&quot;/&gt;&lt;left val=&quot;40&quot;/&gt;&lt;top val=&quot;212&quot;/&gt;&lt;width val=&quot;871&quot;/&gt;&lt;height val=&quot;128&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40EC3E6-B8EC-403D-B49D-DDEA940EB8C2}&quot;/&gt;&lt;isInvalidForFieldText val=&quot;0&quot;/&gt;&lt;Image&gt;&lt;filename val=&quot;C:\Users\User\AppData\Local\Temp\CP12004557140Session\CPTrustFolder12004557156\PPTImport120042041812\data\asimages\{840EC3E6-B8EC-403D-B49D-DDEA940EB8C2}_15.png&quot;/&gt;&lt;left val=&quot;727&quot;/&gt;&lt;top val=&quot;687&quot;/&gt;&lt;width val=&quot;226&quot;/&gt;&lt;height val=&quot;45&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1&quot;/&gt;&lt;lineCharCount val=&quot;7&quot;/&gt;&lt;/TableIndex&gt;&lt;/ShapeTextInfo&gt;"/>
  <p:tag name="HTML_SHAPEINFO" val="&lt;ThreeDShapeInfo&gt;&lt;uuid val=&quot;{298CCB2F-2006-4058-BED7-B623B15F51EC}&quot;/&gt;&lt;isInvalidForFieldText val=&quot;0&quot;/&gt;&lt;Image&gt;&lt;filename val=&quot;C:\Users\User\AppData\Local\Temp\CP12004557140Session\CPTrustFolder12004557156\PPTImport120042041812\data\asimages\{298CCB2F-2006-4058-BED7-B623B15F51EC}_15.png&quot;/&gt;&lt;left val=&quot;42&quot;/&gt;&lt;top val=&quot;346&quot;/&gt;&lt;width val=&quot;878&quot;/&gt;&lt;height val=&quot;89&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E1ED30DE-E748-4014-AF56-443E7ABD5B94}&quot;/&gt;&lt;isInvalidForFieldText val=&quot;0&quot;/&gt;&lt;Image&gt;&lt;filename val=&quot;C:\Users\User\AppData\Local\Temp\CP12004557140Session\CPTrustFolder12004557156\PPTImport120042041812\data\asimages\{E1ED30DE-E748-4014-AF56-443E7ABD5B94}_16.png&quot;/&gt;&lt;left val=&quot;0&quot;/&gt;&lt;top val=&quot;76&quot;/&gt;&lt;width val=&quot;961&quot;/&gt;&lt;height val=&quot;122&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2&quot;/&gt;&lt;lineCharCount val=&quot;67&quot;/&gt;&lt;/TableIndex&gt;&lt;/ShapeTextInfo&gt;"/>
  <p:tag name="HTML_SHAPEINFO" val="&lt;ThreeDShapeInfo&gt;&lt;uuid val=&quot;{E2912736-5A01-49FE-99D9-4C9EE5FC7513}&quot;/&gt;&lt;isInvalidForFieldText val=&quot;0&quot;/&gt;&lt;Image&gt;&lt;filename val=&quot;C:\Users\User\AppData\Local\Temp\CP12004557140Session\CPTrustFolder12004557156\PPTImport120042041812\data\asimages\{E2912736-5A01-49FE-99D9-4C9EE5FC7513}_16.png&quot;/&gt;&lt;left val=&quot;40&quot;/&gt;&lt;top val=&quot;212&quot;/&gt;&lt;width val=&quot;878&quot;/&gt;&lt;height val=&quot;118&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FE0D7BE-8D12-41AD-87F8-F79A2A5BE7A8}&quot;/&gt;&lt;isInvalidForFieldText val=&quot;0&quot;/&gt;&lt;Image&gt;&lt;filename val=&quot;C:\Users\User\AppData\Local\Temp\CP12004557140Session\CPTrustFolder12004557156\PPTImport120042041812\data\asimages\{CFE0D7BE-8D12-41AD-87F8-F79A2A5BE7A8}_16.png&quot;/&gt;&lt;left val=&quot;727&quot;/&gt;&lt;top val=&quot;687&quot;/&gt;&lt;width val=&quot;226&quot;/&gt;&lt;height val=&quot;45&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1&quot;/&gt;&lt;lineCharCount val=&quot;70&quot;/&gt;&lt;lineCharCount val=&quot;68&quot;/&gt;&lt;/TableIndex&gt;&lt;/ShapeTextInfo&gt;"/>
  <p:tag name="HTML_SHAPEINFO" val="&lt;ThreeDShapeInfo&gt;&lt;uuid val=&quot;{65B9C0D9-7A2B-4862-8C0B-91CB10D01902}&quot;/&gt;&lt;isInvalidForFieldText val=&quot;0&quot;/&gt;&lt;Image&gt;&lt;filename val=&quot;C:\Users\User\AppData\Local\Temp\CP12004557140Session\CPTrustFolder12004557156\PPTImport120042041812\data\asimages\{65B9C0D9-7A2B-4862-8C0B-91CB10D01902}_16.png&quot;/&gt;&lt;left val=&quot;42&quot;/&gt;&lt;top val=&quot;317&quot;/&gt;&lt;width val=&quot;868&quot;/&gt;&lt;height val=&quot;129&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352ECA34-66B4-4C97-8BF0-3B73326B1694}&quot;/&gt;&lt;isInvalidForFieldText val=&quot;0&quot;/&gt;&lt;Image&gt;&lt;filename val=&quot;C:\Users\User\AppData\Local\Temp\CP12004557140Session\CPTrustFolder12004557156\PPTImport120042041812\data\asimages\{352ECA34-66B4-4C97-8BF0-3B73326B1694}_17.png&quot;/&gt;&lt;left val=&quot;0&quot;/&gt;&lt;top val=&quot;76&quot;/&gt;&lt;width val=&quot;961&quot;/&gt;&lt;height val=&quot;122&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4&quot;/&gt;&lt;lineCharCount val=&quot;20&quot;/&gt;&lt;/TableIndex&gt;&lt;/ShapeTextInfo&gt;"/>
  <p:tag name="HTML_SHAPEINFO" val="&lt;ThreeDShapeInfo&gt;&lt;uuid val=&quot;{5862E3BD-F434-4801-BDF2-F1C97241FB30}&quot;/&gt;&lt;isInvalidForFieldText val=&quot;0&quot;/&gt;&lt;Image&gt;&lt;filename val=&quot;C:\Users\User\AppData\Local\Temp\CP12004557140Session\CPTrustFolder12004557156\PPTImport120042041812\data\asimages\{5862E3BD-F434-4801-BDF2-F1C97241FB30}_17.png&quot;/&gt;&lt;left val=&quot;40&quot;/&gt;&lt;top val=&quot;212&quot;/&gt;&lt;width val=&quot;871&quot;/&gt;&lt;height val=&quot;89&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1398947-E784-4C1F-8CA4-3DF57CE90072}&quot;/&gt;&lt;isInvalidForFieldText val=&quot;0&quot;/&gt;&lt;Image&gt;&lt;filename val=&quot;C:\Users\User\AppData\Local\Temp\CP12004557140Session\CPTrustFolder12004557156\PPTImport120042041812\data\asimages\{71398947-E784-4C1F-8CA4-3DF57CE90072}_17.png&quot;/&gt;&lt;left val=&quot;727&quot;/&gt;&lt;top val=&quot;687&quot;/&gt;&lt;width val=&quot;226&quot;/&gt;&lt;height val=&quot;45&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0&quot;/&gt;&lt;lineCharCount val=&quot;1&quot;/&gt;&lt;lineCharCount val=&quot;66&quot;/&gt;&lt;lineCharCount val=&quot;14&quot;/&gt;&lt;lineCharCount val=&quot;1&quot;/&gt;&lt;lineCharCount val=&quot;25&quot;/&gt;&lt;/TableIndex&gt;&lt;/ShapeTextInfo&gt;"/>
  <p:tag name="HTML_SHAPEINFO" val="&lt;ThreeDShapeInfo&gt;&lt;uuid val=&quot;{A8AA5A59-22A3-48F5-9AE6-51356343C986}&quot;/&gt;&lt;isInvalidForFieldText val=&quot;0&quot;/&gt;&lt;Image&gt;&lt;filename val=&quot;C:\Users\User\AppData\Local\Temp\CP12004557140Session\CPTrustFolder12004557156\PPTImport120042041812\data\asimages\{A8AA5A59-22A3-48F5-9AE6-51356343C986}_17.png&quot;/&gt;&lt;left val=&quot;42&quot;/&gt;&lt;top val=&quot;284&quot;/&gt;&lt;width val=&quot;869&quot;/&gt;&lt;height val=&quot;249&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B7C13A62-8456-4521-BF79-2BBFB5E1BAC0}&quot;/&gt;&lt;isInvalidForFieldText val=&quot;0&quot;/&gt;&lt;Image&gt;&lt;filename val=&quot;C:\Users\User\AppData\Local\Temp\CP12004557140Session\CPTrustFolder12004557156\PPTImport120042041812\data\asimages\{B7C13A62-8456-4521-BF79-2BBFB5E1BAC0}_18.png&quot;/&gt;&lt;left val=&quot;0&quot;/&gt;&lt;top val=&quot;76&quot;/&gt;&lt;width val=&quot;961&quot;/&gt;&lt;height val=&quot;122&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4&quot;/&gt;&lt;lineCharCount val=&quot;18&quot;/&gt;&lt;/TableIndex&gt;&lt;/ShapeTextInfo&gt;"/>
  <p:tag name="HTML_SHAPEINFO" val="&lt;ThreeDShapeInfo&gt;&lt;uuid val=&quot;{66C921D2-B4FE-432A-AC8C-DFC6EAFCD94C}&quot;/&gt;&lt;isInvalidForFieldText val=&quot;0&quot;/&gt;&lt;Image&gt;&lt;filename val=&quot;C:\Users\User\AppData\Local\Temp\CP12004557140Session\CPTrustFolder12004557156\PPTImport120042041812\data\asimages\{66C921D2-B4FE-432A-AC8C-DFC6EAFCD94C}_18.png&quot;/&gt;&lt;left val=&quot;40&quot;/&gt;&lt;top val=&quot;212&quot;/&gt;&lt;width val=&quot;878&quot;/&gt;&lt;height val=&quot;89&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BBB09B8-D063-4664-8F69-D186FEDBEED0}&quot;/&gt;&lt;isInvalidForFieldText val=&quot;0&quot;/&gt;&lt;Image&gt;&lt;filename val=&quot;C:\Users\User\AppData\Local\Temp\CP12004557140Session\CPTrustFolder12004557156\PPTImport120042041812\data\asimages\{BBBB09B8-D063-4664-8F69-D186FEDBEED0}_18.png&quot;/&gt;&lt;left val=&quot;727&quot;/&gt;&lt;top val=&quot;687&quot;/&gt;&lt;width val=&quot;226&quot;/&gt;&lt;height val=&quot;45&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0&quot;/&gt;&lt;lineCharCount val=&quot;62&quot;/&gt;&lt;lineCharCount val=&quot;55&quot;/&gt;&lt;/TableIndex&gt;&lt;/ShapeTextInfo&gt;"/>
  <p:tag name="HTML_SHAPEINFO" val="&lt;ThreeDShapeInfo&gt;&lt;uuid val=&quot;{EF72D7B9-75CC-407C-BC9A-3395D612D5E3}&quot;/&gt;&lt;isInvalidForFieldText val=&quot;0&quot;/&gt;&lt;Image&gt;&lt;filename val=&quot;C:\Users\User\AppData\Local\Temp\CP12004557140Session\CPTrustFolder12004557156\PPTImport120042041812\data\asimages\{EF72D7B9-75CC-407C-BC9A-3395D612D5E3}_18.png&quot;/&gt;&lt;left val=&quot;42&quot;/&gt;&lt;top val=&quot;314&quot;/&gt;&lt;width val=&quot;871&quot;/&gt;&lt;height val=&quot;129&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E871F8F-EF7E-4D44-A38D-DDC9BF524976}&quot;/&gt;&lt;isInvalidForFieldText val=&quot;0&quot;/&gt;&lt;Image&gt;&lt;filename val=&quot;C:\Users\User\AppData\Local\Temp\CP12004557140Session\CPTrustFolder12004557156\PPTImport120042041812\data\asimages\{5E871F8F-EF7E-4D44-A38D-DDC9BF524976}_19.png&quot;/&gt;&lt;left val=&quot;727&quot;/&gt;&lt;top val=&quot;687&quot;/&gt;&lt;width val=&quot;226&quot;/&gt;&lt;height val=&quot;45&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HTML_SHAPEINFO" val="&lt;ThreeDShapeInfo&gt;&lt;uuid val=&quot;{F1707B4D-C0F2-459B-92F4-A0DCEC57506F}&quot;/&gt;&lt;isInvalidForFieldText val=&quot;0&quot;/&gt;&lt;Image&gt;&lt;filename val=&quot;C:\Users\User\AppData\Local\Temp\CP12004557140Session\CPTrustFolder12004557156\PPTImport120042041812\data\asimages\{F1707B4D-C0F2-459B-92F4-A0DCEC57506F}_19.png&quot;/&gt;&lt;left val=&quot;0&quot;/&gt;&lt;top val=&quot;282&quot;/&gt;&lt;width val=&quot;961&quot;/&gt;&lt;height val=&quot;155&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CCB2A0AE-1E66-4E62-9952-1616435BC3D3}&quot;/&gt;&lt;isInvalidForFieldText val=&quot;0&quot;/&gt;&lt;Image&gt;&lt;filename val=&quot;C:\Users\User\AppData\Local\Temp\CP12004557140Session\CPTrustFolder12004557156\PPTImport120042041812\data\asimages\{CCB2A0AE-1E66-4E62-9952-1616435BC3D3}_20.png&quot;/&gt;&lt;left val=&quot;0&quot;/&gt;&lt;top val=&quot;76&quot;/&gt;&lt;width val=&quot;961&quot;/&gt;&lt;height val=&quot;122&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9&quot;/&gt;&lt;lineCharCount val=&quot;72&quot;/&gt;&lt;lineCharCount val=&quot;36&quot;/&gt;&lt;/TableIndex&gt;&lt;/ShapeTextInfo&gt;"/>
  <p:tag name="HTML_SHAPEINFO" val="&lt;ThreeDShapeInfo&gt;&lt;uuid val=&quot;{735D7C75-A582-4218-A0D9-6BE04B3D6761}&quot;/&gt;&lt;isInvalidForFieldText val=&quot;0&quot;/&gt;&lt;Image&gt;&lt;filename val=&quot;C:\Users\User\AppData\Local\Temp\CP12004557140Session\CPTrustFolder12004557156\PPTImport120042041812\data\asimages\{735D7C75-A582-4218-A0D9-6BE04B3D6761}_20.png&quot;/&gt;&lt;left val=&quot;40&quot;/&gt;&lt;top val=&quot;212&quot;/&gt;&lt;width val=&quot;880&quot;/&gt;&lt;height val=&quot;148&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CE28E13-595F-47F6-A3A3-9B890B3AD9E4}&quot;/&gt;&lt;isInvalidForFieldText val=&quot;0&quot;/&gt;&lt;Image&gt;&lt;filename val=&quot;C:\Users\User\AppData\Local\Temp\CP12004557140Session\CPTrustFolder12004557156\PPTImport120042041812\data\asimages\{BCE28E13-595F-47F6-A3A3-9B890B3AD9E4}_20.png&quot;/&gt;&lt;left val=&quot;727&quot;/&gt;&lt;top val=&quot;687&quot;/&gt;&lt;width val=&quot;226&quot;/&gt;&lt;height val=&quot;45&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9&quot;/&gt;&lt;lineCharCount val=&quot;38&quot;/&gt;&lt;lineCharCount val=&quot;48&quot;/&gt;&lt;/TableIndex&gt;&lt;/ShapeTextInfo&gt;"/>
  <p:tag name="HTML_SHAPEINFO" val="&lt;ThreeDShapeInfo&gt;&lt;uuid val=&quot;{435AF6DD-575B-4057-A8C4-B310E970D12C}&quot;/&gt;&lt;isInvalidForFieldText val=&quot;0&quot;/&gt;&lt;Image&gt;&lt;filename val=&quot;C:\Users\User\AppData\Local\Temp\CP12004557140Session\CPTrustFolder12004557156\PPTImport120042041812\data\asimages\{435AF6DD-575B-4057-A8C4-B310E970D12C}_20.png&quot;/&gt;&lt;left val=&quot;42&quot;/&gt;&lt;top val=&quot;356&quot;/&gt;&lt;width val=&quot;873&quot;/&gt;&lt;height val=&quot;129&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 name="HTML_SHAPEINFO" val="&lt;ThreeDShapeInfo&gt;&lt;uuid val=&quot;{82E385F9-ECEB-46D0-8C06-9EA73871F044}&quot;/&gt;&lt;isInvalidForFieldText val=&quot;0&quot;/&gt;&lt;Image&gt;&lt;filename val=&quot;C:\Users\User\AppData\Local\Temp\CP12004557140Session\CPTrustFolder12004557156\PPTImport120042041812\data\asimages\{82E385F9-ECEB-46D0-8C06-9EA73871F044}_21.png&quot;/&gt;&lt;left val=&quot;0&quot;/&gt;&lt;top val=&quot;76&quot;/&gt;&lt;width val=&quot;961&quot;/&gt;&lt;height val=&quot;122&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5&quot;/&gt;&lt;lineCharCount val=&quot;68&quot;/&gt;&lt;lineCharCount val=&quot;20&quot;/&gt;&lt;/TableIndex&gt;&lt;/ShapeTextInfo&gt;"/>
  <p:tag name="HTML_SHAPEINFO" val="&lt;ThreeDShapeInfo&gt;&lt;uuid val=&quot;{089A7CBB-42AC-458F-8CBA-0A82663B2509}&quot;/&gt;&lt;isInvalidForFieldText val=&quot;0&quot;/&gt;&lt;Image&gt;&lt;filename val=&quot;C:\Users\User\AppData\Local\Temp\CP12004557140Session\CPTrustFolder12004557156\PPTImport120042041812\data\asimages\{089A7CBB-42AC-458F-8CBA-0A82663B2509}_21.png&quot;/&gt;&lt;left val=&quot;40&quot;/&gt;&lt;top val=&quot;212&quot;/&gt;&lt;width val=&quot;871&quot;/&gt;&lt;height val=&quot;148&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9E42C1C-69D3-4C39-B9EA-9AA59C074A0A}&quot;/&gt;&lt;isInvalidForFieldText val=&quot;0&quot;/&gt;&lt;Image&gt;&lt;filename val=&quot;C:\Users\User\AppData\Local\Temp\CP12004557140Session\CPTrustFolder12004557156\PPTImport120042041812\data\asimages\{39E42C1C-69D3-4C39-B9EA-9AA59C074A0A}_21.png&quot;/&gt;&lt;left val=&quot;727&quot;/&gt;&lt;top val=&quot;687&quot;/&gt;&lt;width val=&quot;226&quot;/&gt;&lt;height val=&quot;45&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0&quot;/&gt;&lt;lineCharCount val=&quot;42&quot;/&gt;&lt;/TableIndex&gt;&lt;/ShapeTextInfo&gt;"/>
  <p:tag name="HTML_SHAPEINFO" val="&lt;ThreeDShapeInfo&gt;&lt;uuid val=&quot;{BB5A4EDF-6903-465F-B869-981575B9204B}&quot;/&gt;&lt;isInvalidForFieldText val=&quot;0&quot;/&gt;&lt;Image&gt;&lt;filename val=&quot;C:\Users\User\AppData\Local\Temp\CP12004557140Session\CPTrustFolder12004557156\PPTImport120042041812\data\asimages\{BB5A4EDF-6903-465F-B869-981575B9204B}_21.png&quot;/&gt;&lt;left val=&quot;42&quot;/&gt;&lt;top val=&quot;356&quot;/&gt;&lt;width val=&quot;868&quot;/&gt;&lt;height val=&quot;89&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2&quot;/&gt;&lt;lineCharCount val=&quot;10&quot;/&gt;&lt;/TableIndex&gt;&lt;/ShapeTextInfo&gt;"/>
  <p:tag name="HTML_SHAPEINFO" val="&lt;ThreeDShapeInfo&gt;&lt;uuid val=&quot;{E01FF92B-3080-48C1-815E-DC27E81A16B7}&quot;/&gt;&lt;isInvalidForFieldText val=&quot;0&quot;/&gt;&lt;Image&gt;&lt;filename val=&quot;C:\Users\User\AppData\Local\Temp\CP12004557140Session\CPTrustFolder12004557156\PPTImport120042041812\data\asimages\{E01FF92B-3080-48C1-815E-DC27E81A16B7}_22.png&quot;/&gt;&lt;left val=&quot;0&quot;/&gt;&lt;top val=&quot;76&quot;/&gt;&lt;width val=&quot;961&quot;/&gt;&lt;height val=&quot;124&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76&quot;/&gt;&lt;lineCharCount val=&quot;65&quot;/&gt;&lt;lineCharCount val=&quot;70&quot;/&gt;&lt;lineCharCount val=&quot;76&quot;/&gt;&lt;lineCharCount val=&quot;9&quot;/&gt;&lt;lineCharCount val=&quot;1&quot;/&gt;&lt;lineCharCount val=&quot;78&quot;/&gt;&lt;lineCharCount val=&quot;79&quot;/&gt;&lt;lineCharCount val=&quot;77&quot;/&gt;&lt;lineCharCount val=&quot;82&quot;/&gt;&lt;lineCharCount val=&quot;75&quot;/&gt;&lt;lineCharCount val=&quot;72&quot;/&gt;&lt;lineCharCount val=&quot;77&quot;/&gt;&lt;lineCharCount val=&quot;52&quot;/&gt;&lt;/TableIndex&gt;&lt;/ShapeTextInfo&gt;"/>
  <p:tag name="HTML_SHAPEINFO" val="&lt;ThreeDShapeInfo&gt;&lt;uuid val=&quot;{2A43BECA-E4CD-4256-B8CC-E8576A882611}&quot;/&gt;&lt;isInvalidForFieldText val=&quot;0&quot;/&gt;&lt;Image&gt;&lt;filename val=&quot;C:\Users\User\AppData\Local\Temp\CP12004557140Session\CPTrustFolder12004557156\PPTImport120042041812\data\asimages\{2A43BECA-E4CD-4256-B8CC-E8576A882611}_22.png&quot;/&gt;&lt;left val=&quot;42&quot;/&gt;&lt;top val=&quot;212&quot;/&gt;&lt;width val=&quot;876&quot;/&gt;&lt;height val=&quot;442&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227654C-4DA3-4DB3-8DF9-83A9E41310FC}&quot;/&gt;&lt;isInvalidForFieldText val=&quot;0&quot;/&gt;&lt;Image&gt;&lt;filename val=&quot;C:\Users\User\AppData\Local\Temp\CP12004557140Session\CPTrustFolder12004557156\PPTImport120042041812\data\asimages\{B227654C-4DA3-4DB3-8DF9-83A9E41310FC}_22.png&quot;/&gt;&lt;left val=&quot;727&quot;/&gt;&lt;top val=&quot;687&quot;/&gt;&lt;width val=&quot;226&quot;/&gt;&lt;height val=&quot;45&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6B9C8EB2-634B-4234-8D10-E1078472BA1C}&quot;/&gt;&lt;isInvalidForFieldText val=&quot;0&quot;/&gt;&lt;Image&gt;&lt;filename val=&quot;C:\Users\User\AppData\Local\Temp\CP12004557140Session\CPTrustFolder12004557156\PPTImport120042041812\data\asimages\{6B9C8EB2-634B-4234-8D10-E1078472BA1C}_23.png&quot;/&gt;&lt;left val=&quot;0&quot;/&gt;&lt;top val=&quot;76&quot;/&gt;&lt;width val=&quot;961&quot;/&gt;&lt;height val=&quot;122&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3&quot;/&gt;&lt;lineCharCount val=&quot;64&quot;/&gt;&lt;/TableIndex&gt;&lt;/ShapeTextInfo&gt;"/>
  <p:tag name="HTML_SHAPEINFO" val="&lt;ThreeDShapeInfo&gt;&lt;uuid val=&quot;{562066B1-D4C3-48F1-A3A8-5DBFB3523BF1}&quot;/&gt;&lt;isInvalidForFieldText val=&quot;0&quot;/&gt;&lt;Image&gt;&lt;filename val=&quot;C:\Users\User\AppData\Local\Temp\CP12004557140Session\CPTrustFolder12004557156\PPTImport120042041812\data\asimages\{562066B1-D4C3-48F1-A3A8-5DBFB3523BF1}_23.png&quot;/&gt;&lt;left val=&quot;40&quot;/&gt;&lt;top val=&quot;212&quot;/&gt;&lt;width val=&quot;871&quot;/&gt;&lt;height val=&quot;415&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66FD47D-2E50-4498-9416-4EB16AE297BC}&quot;/&gt;&lt;isInvalidForFieldText val=&quot;0&quot;/&gt;&lt;Image&gt;&lt;filename val=&quot;C:\Users\User\AppData\Local\Temp\CP12004557140Session\CPTrustFolder12004557156\PPTImport120042041812\data\asimages\{366FD47D-2E50-4498-9416-4EB16AE297BC}_23.png&quot;/&gt;&lt;left val=&quot;727&quot;/&gt;&lt;top val=&quot;687&quot;/&gt;&lt;width val=&quot;226&quot;/&gt;&lt;height val=&quot;45&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ADB6D266-1E09-4521-8DC3-A88EA59E67DE}&quot;/&gt;&lt;isInvalidForFieldText val=&quot;0&quot;/&gt;&lt;Image&gt;&lt;filename val=&quot;C:\Users\User\AppData\Local\Temp\CP12004557140Session\CPTrustFolder12004557156\PPTImport120042041812\data\asimages\{ADB6D266-1E09-4521-8DC3-A88EA59E67DE}_24.png&quot;/&gt;&lt;left val=&quot;0&quot;/&gt;&lt;top val=&quot;76&quot;/&gt;&lt;width val=&quot;961&quot;/&gt;&lt;height val=&quot;122&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5&quot;/&gt;&lt;lineCharCount val=&quot;78&quot;/&gt;&lt;lineCharCount val=&quot;52&quot;/&gt;&lt;/TableIndex&gt;&lt;/ShapeTextInfo&gt;"/>
  <p:tag name="HTML_SHAPEINFO" val="&lt;ThreeDShapeInfo&gt;&lt;uuid val=&quot;{7A565CEC-780E-4E68-93CC-4D17C092690D}&quot;/&gt;&lt;isInvalidForFieldText val=&quot;0&quot;/&gt;&lt;Image&gt;&lt;filename val=&quot;C:\Users\User\AppData\Local\Temp\CP12004557140Session\CPTrustFolder12004557156\PPTImport120042041812\data\asimages\{7A565CEC-780E-4E68-93CC-4D17C092690D}_24.png&quot;/&gt;&lt;left val=&quot;40&quot;/&gt;&lt;top val=&quot;212&quot;/&gt;&lt;width val=&quot;878&quot;/&gt;&lt;height val=&quot;121&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81D23F8-220D-4A01-BA4E-425DC2C37B8B}&quot;/&gt;&lt;isInvalidForFieldText val=&quot;0&quot;/&gt;&lt;Image&gt;&lt;filename val=&quot;C:\Users\User\AppData\Local\Temp\CP12004557140Session\CPTrustFolder12004557156\PPTImport120042041812\data\asimages\{781D23F8-220D-4A01-BA4E-425DC2C37B8B}_24.png&quot;/&gt;&lt;left val=&quot;727&quot;/&gt;&lt;top val=&quot;687&quot;/&gt;&lt;width val=&quot;226&quot;/&gt;&lt;height val=&quot;45&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6&quot;/&gt;&lt;lineCharCount val=&quot;44&quot;/&gt;&lt;/TableIndex&gt;&lt;/ShapeTextInfo&gt;"/>
  <p:tag name="HTML_SHAPEINFO" val="&lt;ThreeDShapeInfo&gt;&lt;uuid val=&quot;{29A517D4-5D20-4D03-A5F6-84E89CDFCFE0}&quot;/&gt;&lt;isInvalidForFieldText val=&quot;0&quot;/&gt;&lt;Image&gt;&lt;filename val=&quot;C:\Users\User\AppData\Local\Temp\CP12004557140Session\CPTrustFolder12004557156\PPTImport120042041812\data\asimages\{29A517D4-5D20-4D03-A5F6-84E89CDFCFE0}_24.png&quot;/&gt;&lt;left val=&quot;42&quot;/&gt;&lt;top val=&quot;344&quot;/&gt;&lt;width val=&quot;890&quot;/&gt;&lt;height val=&quot;97&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7&quot;/&gt;&lt;/TableIndex&gt;&lt;/ShapeTextInfo&gt;"/>
  <p:tag name="HTML_SHAPEINFO" val="&lt;ThreeDShapeInfo&gt;&lt;uuid val=&quot;{1207AFF6-3450-4FCC-BE5E-DD26FD78C0E4}&quot;/&gt;&lt;isInvalidForFieldText val=&quot;0&quot;/&gt;&lt;Image&gt;&lt;filename val=&quot;C:\Users\User\AppData\Local\Temp\CP12004557140Session\CPTrustFolder12004557156\PPTImport120042041812\data\asimages\{1207AFF6-3450-4FCC-BE5E-DD26FD78C0E4}_25.png&quot;/&gt;&lt;left val=&quot;0&quot;/&gt;&lt;top val=&quot;286&quot;/&gt;&lt;width val=&quot;961&quot;/&gt;&lt;height val=&quot;118&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5E7E728-876A-4FF8-9780-93B1A5858D87}&quot;/&gt;&lt;isInvalidForFieldText val=&quot;0&quot;/&gt;&lt;Image&gt;&lt;filename val=&quot;C:\Users\User\AppData\Local\Temp\CP12004557140Session\CPTrustFolder12004557156\PPTImport120042041812\data\asimages\{45E7E728-876A-4FF8-9780-93B1A5858D87}_25.png&quot;/&gt;&lt;left val=&quot;727&quot;/&gt;&lt;top val=&quot;687&quot;/&gt;&lt;width val=&quot;226&quot;/&gt;&lt;height val=&quot;45&quot;/&gt;&lt;hasText val=&quot;1&quot;/&gt;&lt;/Image&gt;&lt;/ThreeDShapeInfo&gt;"/>
</p:tagLst>
</file>

<file path=ppt/theme/theme1.xml><?xml version="1.0" encoding="utf-8"?>
<a:theme xmlns:a="http://schemas.openxmlformats.org/drawingml/2006/main" name="VA Design Style Theme 2">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 Design Style Theme 2" id="{C5BD25DC-0143-4CCF-A545-73E8ADC613D3}" vid="{5E701D01-C0B6-4B5B-8490-637E8CC6B9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1CC5F55C510B4DB65A26F19BCB6ECF" ma:contentTypeVersion="0" ma:contentTypeDescription="Create a new document." ma:contentTypeScope="" ma:versionID="e1b169dbd5ea8df3090819aa3bfe9fc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E5A0E8-EE80-4077-8DF7-28AD4AF744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3.xml><?xml version="1.0" encoding="utf-8"?>
<ds:datastoreItem xmlns:ds="http://schemas.openxmlformats.org/officeDocument/2006/customXml" ds:itemID="{A35E050F-F6DD-446A-BC54-722BE857956D}">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VA Design Style Theme 2</Template>
  <TotalTime>6286</TotalTime>
  <Words>3410</Words>
  <Application>Microsoft Office PowerPoint</Application>
  <PresentationFormat>On-screen Show (4:3)</PresentationFormat>
  <Paragraphs>298</Paragraphs>
  <Slides>31</Slides>
  <Notes>30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VA Design Style Theme 2</vt:lpstr>
      <vt:lpstr>Special Monthly Compensation (SMC) K, S, and L (RVSR IWT)</vt:lpstr>
      <vt:lpstr>Lesson Objectives</vt:lpstr>
      <vt:lpstr>References</vt:lpstr>
      <vt:lpstr>Definition: SMC</vt:lpstr>
      <vt:lpstr>Examples</vt:lpstr>
      <vt:lpstr>Determining Loss of Use (LOU)</vt:lpstr>
      <vt:lpstr>Mandatory Use of the SMC Calculator</vt:lpstr>
      <vt:lpstr>Avoid Separate SMC Assignments for  L/LOU of an Extremity</vt:lpstr>
      <vt:lpstr>SMC “K”</vt:lpstr>
      <vt:lpstr>Criteria for SMC K</vt:lpstr>
      <vt:lpstr>General Information for SMC K</vt:lpstr>
      <vt:lpstr>SMC for L/LOU of a Creative Organ</vt:lpstr>
      <vt:lpstr>SMC for LOU of a Hand or Foot</vt:lpstr>
      <vt:lpstr>SMC for LOU of Both Buttocks</vt:lpstr>
      <vt:lpstr>SMC for Deafness</vt:lpstr>
      <vt:lpstr>SMC for Complete Organic Aphonia</vt:lpstr>
      <vt:lpstr>SMC for LOU or Blindness of One Eye</vt:lpstr>
      <vt:lpstr>SMC for Loss of Breast Tissue</vt:lpstr>
      <vt:lpstr>SMC “S”</vt:lpstr>
      <vt:lpstr>Criteria for SMC S</vt:lpstr>
      <vt:lpstr>Single Disability for Housebound Purposes</vt:lpstr>
      <vt:lpstr>Single Disability for Housebound Purposes (Examples)</vt:lpstr>
      <vt:lpstr>Temporary Total Ratings and SMC S</vt:lpstr>
      <vt:lpstr>Permanently Housebound in Fact</vt:lpstr>
      <vt:lpstr> SMC “L”</vt:lpstr>
      <vt:lpstr>Criteria for SMC L</vt:lpstr>
      <vt:lpstr>Criteria for Aid &amp; Attendance under SMC L</vt:lpstr>
      <vt:lpstr>“Single disability” for SMC L</vt:lpstr>
      <vt:lpstr>Additional Considerations for  A&amp;A and Housebound</vt:lpstr>
      <vt:lpstr>Use of VA Form 21-2680</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Monthly Compensation (SMC) K, S, and L (RVSR IWT) PowerPoint Presentation</dc:title>
  <dc:subject>RVSR</dc:subject>
  <dc:creator>Department of Veterans Affairs, Veterans Benefits Administration, Compensation Service, STAFF</dc:creator>
  <cp:keywords>SMC, housebound, aid and attendance, A&amp;A, loss of use, creative organ, inferred, special monthly compensation, calculator, prostatectomy</cp:keywords>
  <dc:description>This lesson introduces the concept of Special Monthly Compensation (SMC), and presents the three most common levels of SMC and the schedular requirements for entitlement.</dc:description>
  <cp:lastModifiedBy>Kathy Poole</cp:lastModifiedBy>
  <cp:revision>490</cp:revision>
  <dcterms:created xsi:type="dcterms:W3CDTF">2014-04-30T02:32:11Z</dcterms:created>
  <dcterms:modified xsi:type="dcterms:W3CDTF">2018-08-13T19:41:56Z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ContentTypeId">
    <vt:lpwstr>0x0101009F1CC5F55C510B4DB65A26F19BCB6ECF</vt:lpwstr>
  </property>
  <property fmtid="{D5CDD505-2E9C-101B-9397-08002B2CF9AE}" pid="6" name="Language">
    <vt:lpwstr>en</vt:lpwstr>
  </property>
  <property fmtid="{D5CDD505-2E9C-101B-9397-08002B2CF9AE}" pid="7" name="Type">
    <vt:lpwstr>Presentation</vt:lpwstr>
  </property>
  <property fmtid="{D5CDD505-2E9C-101B-9397-08002B2CF9AE}" pid="8" name="ArticulateGUID">
    <vt:lpwstr>42A95F93-227F-49C1-B8D2-277781100B1D</vt:lpwstr>
  </property>
  <property fmtid="{D5CDD505-2E9C-101B-9397-08002B2CF9AE}" pid="9" name="ArticulateProjectFull">
    <vt:lpwstr>D:\Desktop\VA Edits 0327\4178895 Special Monthly Compensation SMC K  S and L RVSR IWT.ppta</vt:lpwstr>
  </property>
</Properties>
</file>