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5"/>
  </p:sldMasterIdLst>
  <p:notesMasterIdLst>
    <p:notesMasterId r:id="rId38"/>
  </p:notesMasterIdLst>
  <p:sldIdLst>
    <p:sldId id="299" r:id="rId6"/>
    <p:sldId id="370" r:id="rId7"/>
    <p:sldId id="371" r:id="rId8"/>
    <p:sldId id="339" r:id="rId9"/>
    <p:sldId id="301" r:id="rId10"/>
    <p:sldId id="403" r:id="rId11"/>
    <p:sldId id="302" r:id="rId12"/>
    <p:sldId id="304" r:id="rId13"/>
    <p:sldId id="306" r:id="rId14"/>
    <p:sldId id="320" r:id="rId15"/>
    <p:sldId id="322" r:id="rId16"/>
    <p:sldId id="378" r:id="rId17"/>
    <p:sldId id="356" r:id="rId18"/>
    <p:sldId id="327" r:id="rId19"/>
    <p:sldId id="401" r:id="rId20"/>
    <p:sldId id="379" r:id="rId21"/>
    <p:sldId id="380" r:id="rId22"/>
    <p:sldId id="381" r:id="rId23"/>
    <p:sldId id="382" r:id="rId24"/>
    <p:sldId id="383" r:id="rId25"/>
    <p:sldId id="384" r:id="rId26"/>
    <p:sldId id="404" r:id="rId27"/>
    <p:sldId id="405" r:id="rId28"/>
    <p:sldId id="387" r:id="rId29"/>
    <p:sldId id="388" r:id="rId30"/>
    <p:sldId id="389" r:id="rId31"/>
    <p:sldId id="392" r:id="rId32"/>
    <p:sldId id="399" r:id="rId33"/>
    <p:sldId id="400" r:id="rId34"/>
    <p:sldId id="375" r:id="rId35"/>
    <p:sldId id="402" r:id="rId36"/>
    <p:sldId id="374" r:id="rId37"/>
  </p:sldIdLst>
  <p:sldSz cx="9144000" cy="6858000" type="screen4x3"/>
  <p:notesSz cx="7010400" cy="92964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hlman, James, VBAVACO" initials="JD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FF00"/>
    <a:srgbClr val="7C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95" autoAdjust="0"/>
    <p:restoredTop sz="82202" autoAdjust="0"/>
  </p:normalViewPr>
  <p:slideViewPr>
    <p:cSldViewPr>
      <p:cViewPr>
        <p:scale>
          <a:sx n="96" d="100"/>
          <a:sy n="96" d="100"/>
        </p:scale>
        <p:origin x="-174" y="-3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1500" y="4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DCD669-B84C-461C-BB53-FF0867AC6EF9}" type="datetimeFigureOut">
              <a:rPr lang="en-US" smtClean="0"/>
              <a:t>2/25/2016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CECF49-2165-4CE7-B39E-10D80CF3C557}" type="slidenum">
              <a:rPr lang="en-US" smtClean="0"/>
              <a:t>‹#›</a:t>
            </a:fld>
            <a:endParaRPr lang="en-US" dirty="0"/>
          </a:p>
        </p:txBody>
      </p:sp>
    </p:spTree>
    <p:extLst>
      <p:ext uri="{BB962C8B-B14F-4D97-AF65-F5344CB8AC3E}">
        <p14:creationId xmlns:p14="http://schemas.microsoft.com/office/powerpoint/2010/main" val="309350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endParaRPr lang="en-US" altLang="en-US" dirty="0" smtClean="0"/>
          </a:p>
        </p:txBody>
      </p:sp>
      <p:sp>
        <p:nvSpPr>
          <p:cNvPr id="102404" name="Slide Number Placeholder 3"/>
          <p:cNvSpPr>
            <a:spLocks noGrp="1"/>
          </p:cNvSpPr>
          <p:nvPr>
            <p:ph type="sldNum" sz="quarter" idx="5"/>
          </p:nvPr>
        </p:nvSpPr>
        <p:spPr>
          <a:noFill/>
        </p:spPr>
        <p:txBody>
          <a:bodyPr/>
          <a:lstStyle>
            <a:lvl1pPr defTabSz="923925">
              <a:defRPr sz="2800" b="1">
                <a:solidFill>
                  <a:schemeClr val="tx1"/>
                </a:solidFill>
                <a:latin typeface="Tahoma" panose="020B0604030504040204" pitchFamily="34" charset="0"/>
                <a:cs typeface="Arial" panose="020B0604020202020204" pitchFamily="34" charset="0"/>
              </a:defRPr>
            </a:lvl1pPr>
            <a:lvl2pPr marL="742950" indent="-285750" defTabSz="923925">
              <a:defRPr sz="2800" b="1">
                <a:solidFill>
                  <a:schemeClr val="tx1"/>
                </a:solidFill>
                <a:latin typeface="Tahoma" panose="020B0604030504040204" pitchFamily="34" charset="0"/>
                <a:cs typeface="Arial" panose="020B0604020202020204" pitchFamily="34" charset="0"/>
              </a:defRPr>
            </a:lvl2pPr>
            <a:lvl3pPr marL="1143000" indent="-228600" defTabSz="923925">
              <a:defRPr sz="2800" b="1">
                <a:solidFill>
                  <a:schemeClr val="tx1"/>
                </a:solidFill>
                <a:latin typeface="Tahoma" panose="020B0604030504040204" pitchFamily="34" charset="0"/>
                <a:cs typeface="Arial" panose="020B0604020202020204" pitchFamily="34" charset="0"/>
              </a:defRPr>
            </a:lvl3pPr>
            <a:lvl4pPr marL="1600200" indent="-228600" defTabSz="923925">
              <a:defRPr sz="2800" b="1">
                <a:solidFill>
                  <a:schemeClr val="tx1"/>
                </a:solidFill>
                <a:latin typeface="Tahoma" panose="020B0604030504040204" pitchFamily="34" charset="0"/>
                <a:cs typeface="Arial" panose="020B0604020202020204" pitchFamily="34" charset="0"/>
              </a:defRPr>
            </a:lvl4pPr>
            <a:lvl5pPr marL="2057400" indent="-228600" defTabSz="923925">
              <a:defRPr sz="2800" b="1">
                <a:solidFill>
                  <a:schemeClr val="tx1"/>
                </a:solidFill>
                <a:latin typeface="Tahoma" panose="020B0604030504040204" pitchFamily="34" charset="0"/>
                <a:cs typeface="Arial" panose="020B0604020202020204" pitchFamily="34" charset="0"/>
              </a:defRPr>
            </a:lvl5pPr>
            <a:lvl6pPr marL="2514600" indent="-228600" defTabSz="923925" eaLnBrk="0" fontAlgn="base" hangingPunct="0">
              <a:spcBef>
                <a:spcPct val="0"/>
              </a:spcBef>
              <a:spcAft>
                <a:spcPct val="0"/>
              </a:spcAft>
              <a:defRPr sz="2800" b="1">
                <a:solidFill>
                  <a:schemeClr val="tx1"/>
                </a:solidFill>
                <a:latin typeface="Tahoma" panose="020B0604030504040204" pitchFamily="34" charset="0"/>
                <a:cs typeface="Arial" panose="020B0604020202020204" pitchFamily="34" charset="0"/>
              </a:defRPr>
            </a:lvl6pPr>
            <a:lvl7pPr marL="2971800" indent="-228600" defTabSz="923925" eaLnBrk="0" fontAlgn="base" hangingPunct="0">
              <a:spcBef>
                <a:spcPct val="0"/>
              </a:spcBef>
              <a:spcAft>
                <a:spcPct val="0"/>
              </a:spcAft>
              <a:defRPr sz="2800" b="1">
                <a:solidFill>
                  <a:schemeClr val="tx1"/>
                </a:solidFill>
                <a:latin typeface="Tahoma" panose="020B0604030504040204" pitchFamily="34" charset="0"/>
                <a:cs typeface="Arial" panose="020B0604020202020204" pitchFamily="34" charset="0"/>
              </a:defRPr>
            </a:lvl7pPr>
            <a:lvl8pPr marL="3429000" indent="-228600" defTabSz="923925" eaLnBrk="0" fontAlgn="base" hangingPunct="0">
              <a:spcBef>
                <a:spcPct val="0"/>
              </a:spcBef>
              <a:spcAft>
                <a:spcPct val="0"/>
              </a:spcAft>
              <a:defRPr sz="2800" b="1">
                <a:solidFill>
                  <a:schemeClr val="tx1"/>
                </a:solidFill>
                <a:latin typeface="Tahoma" panose="020B0604030504040204" pitchFamily="34" charset="0"/>
                <a:cs typeface="Arial" panose="020B0604020202020204" pitchFamily="34" charset="0"/>
              </a:defRPr>
            </a:lvl8pPr>
            <a:lvl9pPr marL="3886200" indent="-228600" defTabSz="923925" eaLnBrk="0" fontAlgn="base" hangingPunct="0">
              <a:spcBef>
                <a:spcPct val="0"/>
              </a:spcBef>
              <a:spcAft>
                <a:spcPct val="0"/>
              </a:spcAft>
              <a:defRPr sz="2800" b="1">
                <a:solidFill>
                  <a:schemeClr val="tx1"/>
                </a:solidFill>
                <a:latin typeface="Tahoma" panose="020B0604030504040204" pitchFamily="34" charset="0"/>
                <a:cs typeface="Arial" panose="020B0604020202020204" pitchFamily="34" charset="0"/>
              </a:defRPr>
            </a:lvl9pPr>
          </a:lstStyle>
          <a:p>
            <a:fld id="{C311EBBF-78B3-4CD7-8D0A-7C97F0AF78FB}" type="slidenum">
              <a:rPr lang="en-US" altLang="en-US" sz="1100" b="0">
                <a:solidFill>
                  <a:srgbClr val="000000"/>
                </a:solidFill>
              </a:rPr>
              <a:pPr/>
              <a:t>3</a:t>
            </a:fld>
            <a:endParaRPr lang="en-US" altLang="en-US" sz="1100" b="0" dirty="0">
              <a:solidFill>
                <a:srgbClr val="000000"/>
              </a:solidFill>
            </a:endParaRPr>
          </a:p>
        </p:txBody>
      </p:sp>
    </p:spTree>
    <p:extLst>
      <p:ext uri="{BB962C8B-B14F-4D97-AF65-F5344CB8AC3E}">
        <p14:creationId xmlns:p14="http://schemas.microsoft.com/office/powerpoint/2010/main" val="1943747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If service will extend a delimiting date </a:t>
            </a:r>
            <a:r>
              <a:rPr lang="en-US" dirty="0" smtClean="0"/>
              <a:t>under Chapter </a:t>
            </a:r>
            <a:r>
              <a:rPr lang="en-US" dirty="0"/>
              <a:t>33, but not affect the percentage for aggregate service </a:t>
            </a:r>
            <a:r>
              <a:rPr lang="en-US" dirty="0" smtClean="0"/>
              <a:t>(Chapter</a:t>
            </a:r>
            <a:r>
              <a:rPr lang="en-US" baseline="0" dirty="0" smtClean="0"/>
              <a:t> </a:t>
            </a:r>
            <a:r>
              <a:rPr lang="en-US" dirty="0" smtClean="0"/>
              <a:t>33 </a:t>
            </a:r>
            <a:r>
              <a:rPr lang="en-US" dirty="0"/>
              <a:t>is already at 100%), then it is NOT part of eligibility and therefore could establish eligibility to </a:t>
            </a:r>
            <a:r>
              <a:rPr lang="en-US" dirty="0" smtClean="0"/>
              <a:t>Chapter 1607 </a:t>
            </a:r>
            <a:r>
              <a:rPr lang="en-US" dirty="0"/>
              <a:t>while extending </a:t>
            </a:r>
            <a:r>
              <a:rPr lang="en-US" dirty="0" smtClean="0"/>
              <a:t>the Chapter </a:t>
            </a:r>
            <a:r>
              <a:rPr lang="en-US" dirty="0"/>
              <a:t>33 delimiting date.</a:t>
            </a:r>
          </a:p>
          <a:p>
            <a:endParaRPr lang="en-US" dirty="0"/>
          </a:p>
        </p:txBody>
      </p:sp>
      <p:sp>
        <p:nvSpPr>
          <p:cNvPr id="4" name="Slide Number Placeholder 3"/>
          <p:cNvSpPr>
            <a:spLocks noGrp="1"/>
          </p:cNvSpPr>
          <p:nvPr>
            <p:ph type="sldNum" sz="quarter" idx="10"/>
          </p:nvPr>
        </p:nvSpPr>
        <p:spPr/>
        <p:txBody>
          <a:bodyPr/>
          <a:lstStyle/>
          <a:p>
            <a:fld id="{3DE039D5-819B-4CA0-982B-0053C72DEC7A}" type="slidenum">
              <a:rPr lang="en-US" smtClean="0"/>
              <a:t>13</a:t>
            </a:fld>
            <a:endParaRPr lang="en-US" dirty="0"/>
          </a:p>
        </p:txBody>
      </p:sp>
    </p:spTree>
    <p:extLst>
      <p:ext uri="{BB962C8B-B14F-4D97-AF65-F5344CB8AC3E}">
        <p14:creationId xmlns:p14="http://schemas.microsoft.com/office/powerpoint/2010/main" val="2263381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039D5-819B-4CA0-982B-0053C72DEC7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543238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Point-The claimant will have appeal</a:t>
            </a:r>
            <a:r>
              <a:rPr lang="en-US" baseline="0" dirty="0" smtClean="0"/>
              <a:t> rights to contest any period of service they have applied to their Chapter 33 claim. Periods of service will be pointed towards Chapter 33 until an update of VA Form 22-1990 is completed. </a:t>
            </a:r>
            <a:endParaRPr lang="en-US" dirty="0"/>
          </a:p>
        </p:txBody>
      </p:sp>
      <p:sp>
        <p:nvSpPr>
          <p:cNvPr id="4" name="Slide Number Placeholder 3"/>
          <p:cNvSpPr>
            <a:spLocks noGrp="1"/>
          </p:cNvSpPr>
          <p:nvPr>
            <p:ph type="sldNum" sz="quarter" idx="10"/>
          </p:nvPr>
        </p:nvSpPr>
        <p:spPr/>
        <p:txBody>
          <a:bodyPr/>
          <a:lstStyle/>
          <a:p>
            <a:fld id="{3DE039D5-819B-4CA0-982B-0053C72DEC7A}" type="slidenum">
              <a:rPr lang="en-US" smtClean="0"/>
              <a:t>18</a:t>
            </a:fld>
            <a:endParaRPr lang="en-US" dirty="0"/>
          </a:p>
        </p:txBody>
      </p:sp>
    </p:spTree>
    <p:extLst>
      <p:ext uri="{BB962C8B-B14F-4D97-AF65-F5344CB8AC3E}">
        <p14:creationId xmlns:p14="http://schemas.microsoft.com/office/powerpoint/2010/main" val="2394896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Point-The claimant will have appeal</a:t>
            </a:r>
            <a:r>
              <a:rPr lang="en-US" baseline="0" dirty="0" smtClean="0"/>
              <a:t> rights to contest any period of service they have applied to their Chapter 33 claim. Periods of service will be pointed towards Chapter 33 until an update of VA Form 22-1990 is completed. </a:t>
            </a:r>
            <a:endParaRPr lang="en-US" dirty="0"/>
          </a:p>
        </p:txBody>
      </p:sp>
      <p:sp>
        <p:nvSpPr>
          <p:cNvPr id="4" name="Slide Number Placeholder 3"/>
          <p:cNvSpPr>
            <a:spLocks noGrp="1"/>
          </p:cNvSpPr>
          <p:nvPr>
            <p:ph type="sldNum" sz="quarter" idx="10"/>
          </p:nvPr>
        </p:nvSpPr>
        <p:spPr/>
        <p:txBody>
          <a:bodyPr/>
          <a:lstStyle/>
          <a:p>
            <a:fld id="{3DE039D5-819B-4CA0-982B-0053C72DEC7A}" type="slidenum">
              <a:rPr lang="en-US" smtClean="0"/>
              <a:t>19</a:t>
            </a:fld>
            <a:endParaRPr lang="en-US" dirty="0"/>
          </a:p>
        </p:txBody>
      </p:sp>
    </p:spTree>
    <p:extLst>
      <p:ext uri="{BB962C8B-B14F-4D97-AF65-F5344CB8AC3E}">
        <p14:creationId xmlns:p14="http://schemas.microsoft.com/office/powerpoint/2010/main" val="239489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Point-The claimant will have appeal</a:t>
            </a:r>
            <a:r>
              <a:rPr lang="en-US" baseline="0" dirty="0" smtClean="0"/>
              <a:t> rights to contest any period of service they have applied to their Chapter 33 claim. Periods of service will be pointed towards Chapter 33 until an update of VA Form 22-1990 is completed. </a:t>
            </a:r>
            <a:endParaRPr lang="en-US" dirty="0"/>
          </a:p>
        </p:txBody>
      </p:sp>
      <p:sp>
        <p:nvSpPr>
          <p:cNvPr id="4" name="Slide Number Placeholder 3"/>
          <p:cNvSpPr>
            <a:spLocks noGrp="1"/>
          </p:cNvSpPr>
          <p:nvPr>
            <p:ph type="sldNum" sz="quarter" idx="10"/>
          </p:nvPr>
        </p:nvSpPr>
        <p:spPr/>
        <p:txBody>
          <a:bodyPr/>
          <a:lstStyle/>
          <a:p>
            <a:fld id="{3DE039D5-819B-4CA0-982B-0053C72DEC7A}" type="slidenum">
              <a:rPr lang="en-US" smtClean="0"/>
              <a:t>20</a:t>
            </a:fld>
            <a:endParaRPr lang="en-US" dirty="0"/>
          </a:p>
        </p:txBody>
      </p:sp>
    </p:spTree>
    <p:extLst>
      <p:ext uri="{BB962C8B-B14F-4D97-AF65-F5344CB8AC3E}">
        <p14:creationId xmlns:p14="http://schemas.microsoft.com/office/powerpoint/2010/main" val="2394896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Point-The claimant will have appeal</a:t>
            </a:r>
            <a:r>
              <a:rPr lang="en-US" baseline="0" dirty="0" smtClean="0"/>
              <a:t> rights to contest any period of service they have applied to their Chapter 33 claim. Periods of service will be pointed towards Chapter 33 until an update of VA Form 22-1990 is completed. </a:t>
            </a:r>
            <a:endParaRPr lang="en-US" dirty="0"/>
          </a:p>
        </p:txBody>
      </p:sp>
      <p:sp>
        <p:nvSpPr>
          <p:cNvPr id="4" name="Slide Number Placeholder 3"/>
          <p:cNvSpPr>
            <a:spLocks noGrp="1"/>
          </p:cNvSpPr>
          <p:nvPr>
            <p:ph type="sldNum" sz="quarter" idx="10"/>
          </p:nvPr>
        </p:nvSpPr>
        <p:spPr/>
        <p:txBody>
          <a:bodyPr/>
          <a:lstStyle/>
          <a:p>
            <a:fld id="{3DE039D5-819B-4CA0-982B-0053C72DEC7A}" type="slidenum">
              <a:rPr lang="en-US" smtClean="0"/>
              <a:t>21</a:t>
            </a:fld>
            <a:endParaRPr lang="en-US" dirty="0"/>
          </a:p>
        </p:txBody>
      </p:sp>
    </p:spTree>
    <p:extLst>
      <p:ext uri="{BB962C8B-B14F-4D97-AF65-F5344CB8AC3E}">
        <p14:creationId xmlns:p14="http://schemas.microsoft.com/office/powerpoint/2010/main" val="2394896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Point-The claimant will have appeal</a:t>
            </a:r>
            <a:r>
              <a:rPr lang="en-US" baseline="0" dirty="0" smtClean="0"/>
              <a:t> rights to contest any period of service they have applied to their Chapter 33 claim. Periods of service will be pointed towards Chapter 33 until an update of VA Form 22-1990 is completed. </a:t>
            </a:r>
            <a:endParaRPr lang="en-US" dirty="0"/>
          </a:p>
        </p:txBody>
      </p:sp>
      <p:sp>
        <p:nvSpPr>
          <p:cNvPr id="4" name="Slide Number Placeholder 3"/>
          <p:cNvSpPr>
            <a:spLocks noGrp="1"/>
          </p:cNvSpPr>
          <p:nvPr>
            <p:ph type="sldNum" sz="quarter" idx="10"/>
          </p:nvPr>
        </p:nvSpPr>
        <p:spPr/>
        <p:txBody>
          <a:bodyPr/>
          <a:lstStyle/>
          <a:p>
            <a:fld id="{3DE039D5-819B-4CA0-982B-0053C72DEC7A}" type="slidenum">
              <a:rPr lang="en-US" smtClean="0"/>
              <a:t>22</a:t>
            </a:fld>
            <a:endParaRPr lang="en-US" dirty="0"/>
          </a:p>
        </p:txBody>
      </p:sp>
    </p:spTree>
    <p:extLst>
      <p:ext uri="{BB962C8B-B14F-4D97-AF65-F5344CB8AC3E}">
        <p14:creationId xmlns:p14="http://schemas.microsoft.com/office/powerpoint/2010/main" val="2394896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Point-The claimant will have appeal</a:t>
            </a:r>
            <a:r>
              <a:rPr lang="en-US" baseline="0" dirty="0" smtClean="0"/>
              <a:t> rights to contest any period of service they have applied to their Chapter 33 claim. Periods of service will be pointed towards Chapter 33 until an update of VA Form 22-1990 is completed. </a:t>
            </a:r>
            <a:endParaRPr lang="en-US" dirty="0"/>
          </a:p>
        </p:txBody>
      </p:sp>
      <p:sp>
        <p:nvSpPr>
          <p:cNvPr id="4" name="Slide Number Placeholder 3"/>
          <p:cNvSpPr>
            <a:spLocks noGrp="1"/>
          </p:cNvSpPr>
          <p:nvPr>
            <p:ph type="sldNum" sz="quarter" idx="10"/>
          </p:nvPr>
        </p:nvSpPr>
        <p:spPr/>
        <p:txBody>
          <a:bodyPr/>
          <a:lstStyle/>
          <a:p>
            <a:fld id="{3DE039D5-819B-4CA0-982B-0053C72DEC7A}" type="slidenum">
              <a:rPr lang="en-US" smtClean="0"/>
              <a:t>23</a:t>
            </a:fld>
            <a:endParaRPr lang="en-US" dirty="0"/>
          </a:p>
        </p:txBody>
      </p:sp>
    </p:spTree>
    <p:extLst>
      <p:ext uri="{BB962C8B-B14F-4D97-AF65-F5344CB8AC3E}">
        <p14:creationId xmlns:p14="http://schemas.microsoft.com/office/powerpoint/2010/main" val="2394896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Point-The claimant will have appeal</a:t>
            </a:r>
            <a:r>
              <a:rPr lang="en-US" baseline="0" dirty="0" smtClean="0"/>
              <a:t> rights to contest any period of service they have applied to their Chapter 33 claim. Periods of service will be pointed towards Chapter 33 until an update of VA Form 22-1990 is completed. </a:t>
            </a:r>
            <a:endParaRPr lang="en-US" dirty="0"/>
          </a:p>
        </p:txBody>
      </p:sp>
      <p:sp>
        <p:nvSpPr>
          <p:cNvPr id="4" name="Slide Number Placeholder 3"/>
          <p:cNvSpPr>
            <a:spLocks noGrp="1"/>
          </p:cNvSpPr>
          <p:nvPr>
            <p:ph type="sldNum" sz="quarter" idx="10"/>
          </p:nvPr>
        </p:nvSpPr>
        <p:spPr/>
        <p:txBody>
          <a:bodyPr/>
          <a:lstStyle/>
          <a:p>
            <a:fld id="{3DE039D5-819B-4CA0-982B-0053C72DEC7A}" type="slidenum">
              <a:rPr lang="en-US" smtClean="0"/>
              <a:t>24</a:t>
            </a:fld>
            <a:endParaRPr lang="en-US" dirty="0"/>
          </a:p>
        </p:txBody>
      </p:sp>
    </p:spTree>
    <p:extLst>
      <p:ext uri="{BB962C8B-B14F-4D97-AF65-F5344CB8AC3E}">
        <p14:creationId xmlns:p14="http://schemas.microsoft.com/office/powerpoint/2010/main" val="2394896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Point-The claimant will have appeal</a:t>
            </a:r>
            <a:r>
              <a:rPr lang="en-US" baseline="0" dirty="0" smtClean="0"/>
              <a:t> rights to contest any period of service they have applied to their Chapter 33 claim. Periods of service will be pointed towards Chapter 33 until an update of VA Form 22-1990 is completed. </a:t>
            </a:r>
            <a:endParaRPr lang="en-US" dirty="0"/>
          </a:p>
        </p:txBody>
      </p:sp>
      <p:sp>
        <p:nvSpPr>
          <p:cNvPr id="4" name="Slide Number Placeholder 3"/>
          <p:cNvSpPr>
            <a:spLocks noGrp="1"/>
          </p:cNvSpPr>
          <p:nvPr>
            <p:ph type="sldNum" sz="quarter" idx="10"/>
          </p:nvPr>
        </p:nvSpPr>
        <p:spPr/>
        <p:txBody>
          <a:bodyPr/>
          <a:lstStyle/>
          <a:p>
            <a:fld id="{3DE039D5-819B-4CA0-982B-0053C72DEC7A}" type="slidenum">
              <a:rPr lang="en-US" smtClean="0"/>
              <a:t>25</a:t>
            </a:fld>
            <a:endParaRPr lang="en-US" dirty="0"/>
          </a:p>
        </p:txBody>
      </p:sp>
    </p:spTree>
    <p:extLst>
      <p:ext uri="{BB962C8B-B14F-4D97-AF65-F5344CB8AC3E}">
        <p14:creationId xmlns:p14="http://schemas.microsoft.com/office/powerpoint/2010/main" val="239489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altLang="en-US" dirty="0" smtClean="0"/>
          </a:p>
        </p:txBody>
      </p:sp>
      <p:sp>
        <p:nvSpPr>
          <p:cNvPr id="22532" name="Slide Number Placeholder 3"/>
          <p:cNvSpPr txBox="1">
            <a:spLocks noGrp="1"/>
          </p:cNvSpPr>
          <p:nvPr/>
        </p:nvSpPr>
        <p:spPr bwMode="auto">
          <a:xfrm>
            <a:off x="3972081" y="8856778"/>
            <a:ext cx="3038319" cy="46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49" tIns="45926" rIns="91849" bIns="45926" anchor="b"/>
          <a:lstStyle>
            <a:lvl1pPr defTabSz="923925">
              <a:spcBef>
                <a:spcPct val="30000"/>
              </a:spcBef>
              <a:defRPr sz="1200">
                <a:solidFill>
                  <a:schemeClr val="tx1"/>
                </a:solidFill>
                <a:latin typeface="Tahoma" pitchFamily="34" charset="0"/>
              </a:defRPr>
            </a:lvl1pPr>
            <a:lvl2pPr marL="742950" indent="-285750" defTabSz="923925">
              <a:spcBef>
                <a:spcPct val="30000"/>
              </a:spcBef>
              <a:defRPr sz="1200">
                <a:solidFill>
                  <a:schemeClr val="tx1"/>
                </a:solidFill>
                <a:latin typeface="Tahoma" pitchFamily="34" charset="0"/>
              </a:defRPr>
            </a:lvl2pPr>
            <a:lvl3pPr marL="1143000" indent="-228600" defTabSz="923925">
              <a:spcBef>
                <a:spcPct val="30000"/>
              </a:spcBef>
              <a:defRPr sz="1200">
                <a:solidFill>
                  <a:schemeClr val="tx1"/>
                </a:solidFill>
                <a:latin typeface="Tahoma" pitchFamily="34" charset="0"/>
              </a:defRPr>
            </a:lvl3pPr>
            <a:lvl4pPr marL="1600200" indent="-228600" defTabSz="923925">
              <a:spcBef>
                <a:spcPct val="30000"/>
              </a:spcBef>
              <a:defRPr sz="1200">
                <a:solidFill>
                  <a:schemeClr val="tx1"/>
                </a:solidFill>
                <a:latin typeface="Tahoma" pitchFamily="34" charset="0"/>
              </a:defRPr>
            </a:lvl4pPr>
            <a:lvl5pPr marL="2057400" indent="-228600" defTabSz="923925">
              <a:spcBef>
                <a:spcPct val="30000"/>
              </a:spcBef>
              <a:defRPr sz="1200">
                <a:solidFill>
                  <a:schemeClr val="tx1"/>
                </a:solidFill>
                <a:latin typeface="Tahoma" pitchFamily="34" charset="0"/>
              </a:defRPr>
            </a:lvl5pPr>
            <a:lvl6pPr marL="2514600" indent="-228600" defTabSz="923925" eaLnBrk="0" fontAlgn="base" hangingPunct="0">
              <a:spcBef>
                <a:spcPct val="30000"/>
              </a:spcBef>
              <a:spcAft>
                <a:spcPct val="0"/>
              </a:spcAft>
              <a:defRPr sz="1200">
                <a:solidFill>
                  <a:schemeClr val="tx1"/>
                </a:solidFill>
                <a:latin typeface="Tahoma" pitchFamily="34" charset="0"/>
              </a:defRPr>
            </a:lvl6pPr>
            <a:lvl7pPr marL="2971800" indent="-228600" defTabSz="923925" eaLnBrk="0" fontAlgn="base" hangingPunct="0">
              <a:spcBef>
                <a:spcPct val="30000"/>
              </a:spcBef>
              <a:spcAft>
                <a:spcPct val="0"/>
              </a:spcAft>
              <a:defRPr sz="1200">
                <a:solidFill>
                  <a:schemeClr val="tx1"/>
                </a:solidFill>
                <a:latin typeface="Tahoma" pitchFamily="34" charset="0"/>
              </a:defRPr>
            </a:lvl7pPr>
            <a:lvl8pPr marL="3429000" indent="-228600" defTabSz="923925" eaLnBrk="0" fontAlgn="base" hangingPunct="0">
              <a:spcBef>
                <a:spcPct val="30000"/>
              </a:spcBef>
              <a:spcAft>
                <a:spcPct val="0"/>
              </a:spcAft>
              <a:defRPr sz="1200">
                <a:solidFill>
                  <a:schemeClr val="tx1"/>
                </a:solidFill>
                <a:latin typeface="Tahoma" pitchFamily="34" charset="0"/>
              </a:defRPr>
            </a:lvl8pPr>
            <a:lvl9pPr marL="3886200" indent="-228600" defTabSz="923925" eaLnBrk="0" fontAlgn="base" hangingPunct="0">
              <a:spcBef>
                <a:spcPct val="30000"/>
              </a:spcBef>
              <a:spcAft>
                <a:spcPct val="0"/>
              </a:spcAft>
              <a:defRPr sz="1200">
                <a:solidFill>
                  <a:schemeClr val="tx1"/>
                </a:solidFill>
                <a:latin typeface="Tahoma" pitchFamily="34" charset="0"/>
              </a:defRPr>
            </a:lvl9pPr>
          </a:lstStyle>
          <a:p>
            <a:pPr algn="r" eaLnBrk="1" hangingPunct="1">
              <a:spcBef>
                <a:spcPct val="0"/>
              </a:spcBef>
            </a:pPr>
            <a:fld id="{58D1C635-E28F-4451-8875-D7A973497FC1}" type="slidenum">
              <a:rPr lang="en-US" altLang="en-US" sz="1100" b="0"/>
              <a:pPr algn="r" eaLnBrk="1" hangingPunct="1">
                <a:spcBef>
                  <a:spcPct val="0"/>
                </a:spcBef>
              </a:pPr>
              <a:t>4</a:t>
            </a:fld>
            <a:endParaRPr lang="en-US" altLang="en-US" sz="1100" b="0" dirty="0"/>
          </a:p>
        </p:txBody>
      </p:sp>
    </p:spTree>
    <p:extLst>
      <p:ext uri="{BB962C8B-B14F-4D97-AF65-F5344CB8AC3E}">
        <p14:creationId xmlns:p14="http://schemas.microsoft.com/office/powerpoint/2010/main" val="3855052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039D5-819B-4CA0-982B-0053C72DEC7A}" type="slidenum">
              <a:rPr lang="en-US" smtClean="0"/>
              <a:t>26</a:t>
            </a:fld>
            <a:endParaRPr lang="en-US" dirty="0"/>
          </a:p>
        </p:txBody>
      </p:sp>
    </p:spTree>
    <p:extLst>
      <p:ext uri="{BB962C8B-B14F-4D97-AF65-F5344CB8AC3E}">
        <p14:creationId xmlns:p14="http://schemas.microsoft.com/office/powerpoint/2010/main" val="2394896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If service will extend a delimiting date </a:t>
            </a:r>
            <a:r>
              <a:rPr lang="en-US" dirty="0" smtClean="0"/>
              <a:t>under Chapter </a:t>
            </a:r>
            <a:r>
              <a:rPr lang="en-US" dirty="0"/>
              <a:t>33, but not affect the percentage for aggregate service </a:t>
            </a:r>
            <a:r>
              <a:rPr lang="en-US" dirty="0" smtClean="0"/>
              <a:t>(Chapter</a:t>
            </a:r>
            <a:r>
              <a:rPr lang="en-US" baseline="0" dirty="0" smtClean="0"/>
              <a:t> </a:t>
            </a:r>
            <a:r>
              <a:rPr lang="en-US" dirty="0" smtClean="0"/>
              <a:t>33 </a:t>
            </a:r>
            <a:r>
              <a:rPr lang="en-US" dirty="0"/>
              <a:t>is already at 100%), then it is NOT part of eligibility and therefore could establish eligibility to </a:t>
            </a:r>
            <a:r>
              <a:rPr lang="en-US" dirty="0" smtClean="0"/>
              <a:t>Chapter 1607 </a:t>
            </a:r>
            <a:r>
              <a:rPr lang="en-US" dirty="0"/>
              <a:t>while extending </a:t>
            </a:r>
            <a:r>
              <a:rPr lang="en-US" dirty="0" smtClean="0"/>
              <a:t>the Chapter </a:t>
            </a:r>
            <a:r>
              <a:rPr lang="en-US" dirty="0"/>
              <a:t>33 delimiting date.</a:t>
            </a:r>
          </a:p>
          <a:p>
            <a:endParaRPr lang="en-US" dirty="0"/>
          </a:p>
        </p:txBody>
      </p:sp>
      <p:sp>
        <p:nvSpPr>
          <p:cNvPr id="4" name="Slide Number Placeholder 3"/>
          <p:cNvSpPr>
            <a:spLocks noGrp="1"/>
          </p:cNvSpPr>
          <p:nvPr>
            <p:ph type="sldNum" sz="quarter" idx="10"/>
          </p:nvPr>
        </p:nvSpPr>
        <p:spPr/>
        <p:txBody>
          <a:bodyPr/>
          <a:lstStyle/>
          <a:p>
            <a:fld id="{3DE039D5-819B-4CA0-982B-0053C72DEC7A}" type="slidenum">
              <a:rPr lang="en-US" smtClean="0"/>
              <a:t>27</a:t>
            </a:fld>
            <a:endParaRPr lang="en-US" dirty="0"/>
          </a:p>
        </p:txBody>
      </p:sp>
    </p:spTree>
    <p:extLst>
      <p:ext uri="{BB962C8B-B14F-4D97-AF65-F5344CB8AC3E}">
        <p14:creationId xmlns:p14="http://schemas.microsoft.com/office/powerpoint/2010/main" val="2263381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039D5-819B-4CA0-982B-0053C72DEC7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543238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039D5-819B-4CA0-982B-0053C72DEC7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543238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039D5-819B-4CA0-982B-0053C72DEC7A}" type="slidenum">
              <a:rPr lang="en-US" smtClean="0"/>
              <a:t>30</a:t>
            </a:fld>
            <a:endParaRPr lang="en-US" dirty="0"/>
          </a:p>
        </p:txBody>
      </p:sp>
    </p:spTree>
    <p:extLst>
      <p:ext uri="{BB962C8B-B14F-4D97-AF65-F5344CB8AC3E}">
        <p14:creationId xmlns:p14="http://schemas.microsoft.com/office/powerpoint/2010/main" val="3155220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dirty="0" smtClean="0"/>
          </a:p>
        </p:txBody>
      </p:sp>
      <p:sp>
        <p:nvSpPr>
          <p:cNvPr id="54276" name="Slide Number Placeholder 3"/>
          <p:cNvSpPr>
            <a:spLocks noGrp="1"/>
          </p:cNvSpPr>
          <p:nvPr>
            <p:ph type="sldNum" sz="quarter" idx="5"/>
          </p:nvPr>
        </p:nvSpPr>
        <p:spPr>
          <a:noFill/>
        </p:spPr>
        <p:txBody>
          <a:bodyPr/>
          <a:lstStyle>
            <a:lvl1pPr defTabSz="923925">
              <a:defRPr sz="2800" b="1">
                <a:solidFill>
                  <a:schemeClr val="tx1"/>
                </a:solidFill>
                <a:latin typeface="Tahoma" panose="020B0604030504040204" pitchFamily="34" charset="0"/>
                <a:cs typeface="Arial" panose="020B0604020202020204" pitchFamily="34" charset="0"/>
              </a:defRPr>
            </a:lvl1pPr>
            <a:lvl2pPr marL="742950" indent="-285750" defTabSz="923925">
              <a:defRPr sz="2800" b="1">
                <a:solidFill>
                  <a:schemeClr val="tx1"/>
                </a:solidFill>
                <a:latin typeface="Tahoma" panose="020B0604030504040204" pitchFamily="34" charset="0"/>
                <a:cs typeface="Arial" panose="020B0604020202020204" pitchFamily="34" charset="0"/>
              </a:defRPr>
            </a:lvl2pPr>
            <a:lvl3pPr marL="1143000" indent="-228600" defTabSz="923925">
              <a:defRPr sz="2800" b="1">
                <a:solidFill>
                  <a:schemeClr val="tx1"/>
                </a:solidFill>
                <a:latin typeface="Tahoma" panose="020B0604030504040204" pitchFamily="34" charset="0"/>
                <a:cs typeface="Arial" panose="020B0604020202020204" pitchFamily="34" charset="0"/>
              </a:defRPr>
            </a:lvl3pPr>
            <a:lvl4pPr marL="1600200" indent="-228600" defTabSz="923925">
              <a:defRPr sz="2800" b="1">
                <a:solidFill>
                  <a:schemeClr val="tx1"/>
                </a:solidFill>
                <a:latin typeface="Tahoma" panose="020B0604030504040204" pitchFamily="34" charset="0"/>
                <a:cs typeface="Arial" panose="020B0604020202020204" pitchFamily="34" charset="0"/>
              </a:defRPr>
            </a:lvl4pPr>
            <a:lvl5pPr marL="2057400" indent="-228600" defTabSz="923925">
              <a:defRPr sz="2800" b="1">
                <a:solidFill>
                  <a:schemeClr val="tx1"/>
                </a:solidFill>
                <a:latin typeface="Tahoma" panose="020B0604030504040204" pitchFamily="34" charset="0"/>
                <a:cs typeface="Arial" panose="020B0604020202020204" pitchFamily="34" charset="0"/>
              </a:defRPr>
            </a:lvl5pPr>
            <a:lvl6pPr marL="2514600" indent="-228600" defTabSz="923925" eaLnBrk="0" fontAlgn="base" hangingPunct="0">
              <a:spcBef>
                <a:spcPct val="0"/>
              </a:spcBef>
              <a:spcAft>
                <a:spcPct val="0"/>
              </a:spcAft>
              <a:defRPr sz="2800" b="1">
                <a:solidFill>
                  <a:schemeClr val="tx1"/>
                </a:solidFill>
                <a:latin typeface="Tahoma" panose="020B0604030504040204" pitchFamily="34" charset="0"/>
                <a:cs typeface="Arial" panose="020B0604020202020204" pitchFamily="34" charset="0"/>
              </a:defRPr>
            </a:lvl6pPr>
            <a:lvl7pPr marL="2971800" indent="-228600" defTabSz="923925" eaLnBrk="0" fontAlgn="base" hangingPunct="0">
              <a:spcBef>
                <a:spcPct val="0"/>
              </a:spcBef>
              <a:spcAft>
                <a:spcPct val="0"/>
              </a:spcAft>
              <a:defRPr sz="2800" b="1">
                <a:solidFill>
                  <a:schemeClr val="tx1"/>
                </a:solidFill>
                <a:latin typeface="Tahoma" panose="020B0604030504040204" pitchFamily="34" charset="0"/>
                <a:cs typeface="Arial" panose="020B0604020202020204" pitchFamily="34" charset="0"/>
              </a:defRPr>
            </a:lvl7pPr>
            <a:lvl8pPr marL="3429000" indent="-228600" defTabSz="923925" eaLnBrk="0" fontAlgn="base" hangingPunct="0">
              <a:spcBef>
                <a:spcPct val="0"/>
              </a:spcBef>
              <a:spcAft>
                <a:spcPct val="0"/>
              </a:spcAft>
              <a:defRPr sz="2800" b="1">
                <a:solidFill>
                  <a:schemeClr val="tx1"/>
                </a:solidFill>
                <a:latin typeface="Tahoma" panose="020B0604030504040204" pitchFamily="34" charset="0"/>
                <a:cs typeface="Arial" panose="020B0604020202020204" pitchFamily="34" charset="0"/>
              </a:defRPr>
            </a:lvl8pPr>
            <a:lvl9pPr marL="3886200" indent="-228600" defTabSz="923925" eaLnBrk="0" fontAlgn="base" hangingPunct="0">
              <a:spcBef>
                <a:spcPct val="0"/>
              </a:spcBef>
              <a:spcAft>
                <a:spcPct val="0"/>
              </a:spcAft>
              <a:defRPr sz="2800" b="1">
                <a:solidFill>
                  <a:schemeClr val="tx1"/>
                </a:solidFill>
                <a:latin typeface="Tahoma" panose="020B0604030504040204" pitchFamily="34" charset="0"/>
                <a:cs typeface="Arial" panose="020B0604020202020204" pitchFamily="34" charset="0"/>
              </a:defRPr>
            </a:lvl9pPr>
          </a:lstStyle>
          <a:p>
            <a:fld id="{355D2E7B-BFD5-4B35-B12B-F3A1B194E1B8}" type="slidenum">
              <a:rPr lang="en-US" altLang="en-US" sz="1100" b="0"/>
              <a:pPr/>
              <a:t>32</a:t>
            </a:fld>
            <a:endParaRPr lang="en-US" altLang="en-US" sz="1100" b="0" dirty="0"/>
          </a:p>
        </p:txBody>
      </p:sp>
    </p:spTree>
    <p:extLst>
      <p:ext uri="{BB962C8B-B14F-4D97-AF65-F5344CB8AC3E}">
        <p14:creationId xmlns:p14="http://schemas.microsoft.com/office/powerpoint/2010/main" val="209146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039D5-819B-4CA0-982B-0053C72DEC7A}" type="slidenum">
              <a:rPr lang="en-US" smtClean="0"/>
              <a:t>5</a:t>
            </a:fld>
            <a:endParaRPr lang="en-US" dirty="0"/>
          </a:p>
        </p:txBody>
      </p:sp>
    </p:spTree>
    <p:extLst>
      <p:ext uri="{BB962C8B-B14F-4D97-AF65-F5344CB8AC3E}">
        <p14:creationId xmlns:p14="http://schemas.microsoft.com/office/powerpoint/2010/main" val="776411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endParaRPr lang="en-US" sz="1100" b="1" dirty="0"/>
          </a:p>
          <a:p>
            <a:endParaRPr lang="en-US" dirty="0"/>
          </a:p>
        </p:txBody>
      </p:sp>
      <p:sp>
        <p:nvSpPr>
          <p:cNvPr id="4" name="Slide Number Placeholder 3"/>
          <p:cNvSpPr>
            <a:spLocks noGrp="1"/>
          </p:cNvSpPr>
          <p:nvPr>
            <p:ph type="sldNum" sz="quarter" idx="10"/>
          </p:nvPr>
        </p:nvSpPr>
        <p:spPr/>
        <p:txBody>
          <a:bodyPr/>
          <a:lstStyle/>
          <a:p>
            <a:fld id="{3DE039D5-819B-4CA0-982B-0053C72DEC7A}" type="slidenum">
              <a:rPr lang="en-US" smtClean="0"/>
              <a:t>6</a:t>
            </a:fld>
            <a:endParaRPr lang="en-US" dirty="0"/>
          </a:p>
        </p:txBody>
      </p:sp>
    </p:spTree>
    <p:extLst>
      <p:ext uri="{BB962C8B-B14F-4D97-AF65-F5344CB8AC3E}">
        <p14:creationId xmlns:p14="http://schemas.microsoft.com/office/powerpoint/2010/main" val="439575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endParaRPr lang="en-US" sz="1100" b="1" dirty="0"/>
          </a:p>
          <a:p>
            <a:endParaRPr lang="en-US" dirty="0"/>
          </a:p>
        </p:txBody>
      </p:sp>
      <p:sp>
        <p:nvSpPr>
          <p:cNvPr id="4" name="Slide Number Placeholder 3"/>
          <p:cNvSpPr>
            <a:spLocks noGrp="1"/>
          </p:cNvSpPr>
          <p:nvPr>
            <p:ph type="sldNum" sz="quarter" idx="10"/>
          </p:nvPr>
        </p:nvSpPr>
        <p:spPr/>
        <p:txBody>
          <a:bodyPr/>
          <a:lstStyle/>
          <a:p>
            <a:fld id="{3DE039D5-819B-4CA0-982B-0053C72DEC7A}" type="slidenum">
              <a:rPr lang="en-US" smtClean="0"/>
              <a:t>7</a:t>
            </a:fld>
            <a:endParaRPr lang="en-US" dirty="0"/>
          </a:p>
        </p:txBody>
      </p:sp>
    </p:spTree>
    <p:extLst>
      <p:ext uri="{BB962C8B-B14F-4D97-AF65-F5344CB8AC3E}">
        <p14:creationId xmlns:p14="http://schemas.microsoft.com/office/powerpoint/2010/main" val="439575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endParaRPr lang="en-US" sz="1100" b="1" dirty="0"/>
          </a:p>
          <a:p>
            <a:endParaRPr lang="en-US" dirty="0"/>
          </a:p>
        </p:txBody>
      </p:sp>
      <p:sp>
        <p:nvSpPr>
          <p:cNvPr id="4" name="Slide Number Placeholder 3"/>
          <p:cNvSpPr>
            <a:spLocks noGrp="1"/>
          </p:cNvSpPr>
          <p:nvPr>
            <p:ph type="sldNum" sz="quarter" idx="10"/>
          </p:nvPr>
        </p:nvSpPr>
        <p:spPr/>
        <p:txBody>
          <a:bodyPr/>
          <a:lstStyle/>
          <a:p>
            <a:fld id="{3DE039D5-819B-4CA0-982B-0053C72DEC7A}" type="slidenum">
              <a:rPr lang="en-US" smtClean="0"/>
              <a:t>8</a:t>
            </a:fld>
            <a:endParaRPr lang="en-US" dirty="0"/>
          </a:p>
        </p:txBody>
      </p:sp>
    </p:spTree>
    <p:extLst>
      <p:ext uri="{BB962C8B-B14F-4D97-AF65-F5344CB8AC3E}">
        <p14:creationId xmlns:p14="http://schemas.microsoft.com/office/powerpoint/2010/main" val="439575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pPr algn="l"/>
            <a:r>
              <a:rPr lang="en-US" dirty="0"/>
              <a:t>One period of active duty </a:t>
            </a:r>
          </a:p>
          <a:p>
            <a:pPr algn="l"/>
            <a:endParaRPr lang="en-US" dirty="0"/>
          </a:p>
          <a:p>
            <a:pPr algn="l"/>
            <a:r>
              <a:rPr lang="en-US" dirty="0"/>
              <a:t>A commissioned officer with 30 years of continuous service (1981 – 2011) has no re-enlistments because he/she was an officer during that entire period of service. Does this 30-year (10-year, 20-year, etc.) period of service only count as a single period of service for the purpose of relinquishing eligibility for one benefit in order to establish eligibility under the Post-9/11 GI Bill?</a:t>
            </a:r>
          </a:p>
          <a:p>
            <a:pPr algn="l"/>
            <a:endParaRPr lang="en-US" b="1" dirty="0"/>
          </a:p>
          <a:p>
            <a:pPr algn="l"/>
            <a:r>
              <a:rPr lang="en-US" b="1" dirty="0"/>
              <a:t>Answer </a:t>
            </a:r>
            <a:r>
              <a:rPr lang="en-US" dirty="0"/>
              <a:t>- Yes, it is a single period of service as the individual has only one discharge (or release) from active duty.</a:t>
            </a:r>
          </a:p>
          <a:p>
            <a:pPr lvl="0" algn="l"/>
            <a:endParaRPr lang="en-US" dirty="0"/>
          </a:p>
          <a:p>
            <a:endParaRPr lang="en-US" dirty="0"/>
          </a:p>
        </p:txBody>
      </p:sp>
      <p:sp>
        <p:nvSpPr>
          <p:cNvPr id="4" name="Slide Number Placeholder 3"/>
          <p:cNvSpPr>
            <a:spLocks noGrp="1"/>
          </p:cNvSpPr>
          <p:nvPr>
            <p:ph type="sldNum" sz="quarter" idx="10"/>
          </p:nvPr>
        </p:nvSpPr>
        <p:spPr/>
        <p:txBody>
          <a:bodyPr/>
          <a:lstStyle/>
          <a:p>
            <a:fld id="{3DE039D5-819B-4CA0-982B-0053C72DEC7A}" type="slidenum">
              <a:rPr lang="en-US" smtClean="0"/>
              <a:t>9</a:t>
            </a:fld>
            <a:endParaRPr lang="en-US" dirty="0"/>
          </a:p>
        </p:txBody>
      </p:sp>
    </p:spTree>
    <p:extLst>
      <p:ext uri="{BB962C8B-B14F-4D97-AF65-F5344CB8AC3E}">
        <p14:creationId xmlns:p14="http://schemas.microsoft.com/office/powerpoint/2010/main" val="1973555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Point-The claimant will have appeal</a:t>
            </a:r>
            <a:r>
              <a:rPr lang="en-US" baseline="0" dirty="0" smtClean="0"/>
              <a:t> rights to contest any period of service they have applied to their Chapter 33 claim. Periods of service will be pointed towards Chapter 33 until an update of VA Form 22-1990 is completed. </a:t>
            </a:r>
            <a:endParaRPr lang="en-US" dirty="0"/>
          </a:p>
        </p:txBody>
      </p:sp>
      <p:sp>
        <p:nvSpPr>
          <p:cNvPr id="4" name="Slide Number Placeholder 3"/>
          <p:cNvSpPr>
            <a:spLocks noGrp="1"/>
          </p:cNvSpPr>
          <p:nvPr>
            <p:ph type="sldNum" sz="quarter" idx="10"/>
          </p:nvPr>
        </p:nvSpPr>
        <p:spPr/>
        <p:txBody>
          <a:bodyPr/>
          <a:lstStyle/>
          <a:p>
            <a:fld id="{3DE039D5-819B-4CA0-982B-0053C72DEC7A}" type="slidenum">
              <a:rPr lang="en-US" smtClean="0"/>
              <a:t>10</a:t>
            </a:fld>
            <a:endParaRPr lang="en-US" dirty="0"/>
          </a:p>
        </p:txBody>
      </p:sp>
    </p:spTree>
    <p:extLst>
      <p:ext uri="{BB962C8B-B14F-4D97-AF65-F5344CB8AC3E}">
        <p14:creationId xmlns:p14="http://schemas.microsoft.com/office/powerpoint/2010/main" val="2394896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039D5-819B-4CA0-982B-0053C72DEC7A}" type="slidenum">
              <a:rPr lang="en-US" smtClean="0"/>
              <a:t>11</a:t>
            </a:fld>
            <a:endParaRPr lang="en-US" dirty="0"/>
          </a:p>
        </p:txBody>
      </p:sp>
    </p:spTree>
    <p:extLst>
      <p:ext uri="{BB962C8B-B14F-4D97-AF65-F5344CB8AC3E}">
        <p14:creationId xmlns:p14="http://schemas.microsoft.com/office/powerpoint/2010/main" val="2394896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49575"/>
            <a:ext cx="7772400" cy="1470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00600"/>
            <a:ext cx="6400800" cy="10668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553200" y="6457496"/>
            <a:ext cx="2133600" cy="365125"/>
          </a:xfrm>
          <a:prstGeom prst="rect">
            <a:avLst/>
          </a:prstGeom>
        </p:spPr>
        <p:txBody>
          <a:bodyPr/>
          <a:lstStyle/>
          <a:p>
            <a:fld id="{3FE40F6C-36E6-4965-9D21-698197C3108F}" type="slidenum">
              <a:rPr lang="en-US" smtClean="0"/>
              <a:t>‹#›</a:t>
            </a:fld>
            <a:endParaRPr lang="en-US" dirty="0"/>
          </a:p>
        </p:txBody>
      </p:sp>
      <p:sp>
        <p:nvSpPr>
          <p:cNvPr id="4" name="Date Placeholder 3"/>
          <p:cNvSpPr>
            <a:spLocks noGrp="1"/>
          </p:cNvSpPr>
          <p:nvPr>
            <p:ph type="dt" sz="half" idx="10"/>
          </p:nvPr>
        </p:nvSpPr>
        <p:spPr>
          <a:xfrm>
            <a:off x="457200" y="6457496"/>
            <a:ext cx="2133600" cy="365125"/>
          </a:xfrm>
          <a:prstGeom prst="rect">
            <a:avLst/>
          </a:prstGeom>
        </p:spPr>
        <p:txBody>
          <a:bodyPr/>
          <a:lstStyle/>
          <a:p>
            <a:endParaRPr lang="en-US" dirty="0"/>
          </a:p>
        </p:txBody>
      </p:sp>
    </p:spTree>
    <p:extLst>
      <p:ext uri="{BB962C8B-B14F-4D97-AF65-F5344CB8AC3E}">
        <p14:creationId xmlns:p14="http://schemas.microsoft.com/office/powerpoint/2010/main" val="4686796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41519906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91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0995802"/>
      </p:ext>
    </p:extLst>
  </p:cSld>
  <p:clrMap bg1="lt1" tx1="dk1" bg2="lt2" tx2="dk2" accent1="accent1" accent2="accent2" accent3="accent3" accent4="accent4" accent5="accent5" accent6="accent6" hlink="hlink" folHlink="folHlink"/>
  <p:sldLayoutIdLst>
    <p:sldLayoutId id="2147483653" r:id="rId1"/>
    <p:sldLayoutId id="2147483654" r:id="rId2"/>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25775"/>
            <a:ext cx="7772400" cy="1470025"/>
          </a:xfrm>
        </p:spPr>
        <p:txBody>
          <a:bodyPr>
            <a:normAutofit/>
          </a:bodyPr>
          <a:lstStyle/>
          <a:p>
            <a:pPr>
              <a:defRPr/>
            </a:pPr>
            <a:r>
              <a:rPr lang="en-US" dirty="0"/>
              <a:t>Non-Duplication of Eligibility </a:t>
            </a:r>
            <a:br>
              <a:rPr lang="en-US" dirty="0"/>
            </a:br>
            <a:r>
              <a:rPr lang="en-US" dirty="0"/>
              <a:t>and </a:t>
            </a:r>
            <a:br>
              <a:rPr lang="en-US" dirty="0"/>
            </a:br>
            <a:r>
              <a:rPr lang="en-US" dirty="0"/>
              <a:t>Benefit </a:t>
            </a:r>
            <a:r>
              <a:rPr lang="en-US" dirty="0" smtClean="0"/>
              <a:t>Payments</a:t>
            </a:r>
            <a:endParaRPr lang="en-US" dirty="0"/>
          </a:p>
        </p:txBody>
      </p:sp>
    </p:spTree>
    <p:extLst>
      <p:ext uri="{BB962C8B-B14F-4D97-AF65-F5344CB8AC3E}">
        <p14:creationId xmlns:p14="http://schemas.microsoft.com/office/powerpoint/2010/main" val="3633120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400" dirty="0" smtClean="0"/>
              <a:t>Application of Service</a:t>
            </a:r>
            <a:endParaRPr lang="en-US" sz="3400" dirty="0"/>
          </a:p>
        </p:txBody>
      </p:sp>
      <p:sp>
        <p:nvSpPr>
          <p:cNvPr id="3" name="Content Placeholder 2"/>
          <p:cNvSpPr>
            <a:spLocks noGrp="1"/>
          </p:cNvSpPr>
          <p:nvPr>
            <p:ph idx="1"/>
          </p:nvPr>
        </p:nvSpPr>
        <p:spPr/>
        <p:txBody>
          <a:bodyPr>
            <a:noAutofit/>
          </a:bodyPr>
          <a:lstStyle/>
          <a:p>
            <a:pPr marL="57150" indent="0">
              <a:buNone/>
            </a:pPr>
            <a:r>
              <a:rPr lang="en-US" sz="2600" dirty="0" smtClean="0"/>
              <a:t>A claimant with multiple periods of service may specify that one, more than one, or all periods of service should be (or should not be) applied toward establishing eligibility for a requested benefit program. </a:t>
            </a:r>
          </a:p>
          <a:p>
            <a:pPr marL="57150" indent="0">
              <a:buNone/>
            </a:pPr>
            <a:endParaRPr lang="en-US" sz="2200" dirty="0"/>
          </a:p>
          <a:p>
            <a:pPr marL="57150" indent="0">
              <a:buNone/>
            </a:pPr>
            <a:r>
              <a:rPr lang="en-US" sz="2600" dirty="0" smtClean="0"/>
              <a:t>If a claimant requests a specific benefit program but doesn’t specify, in writing, any periods of service that should be excluded, then you should apply all available qualifying service periods toward establishing eligibility for the benefit program requested.</a:t>
            </a:r>
            <a:r>
              <a:rPr lang="en-US" dirty="0" smtClean="0"/>
              <a:t>	</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10</a:t>
            </a:fld>
            <a:endParaRPr lang="en-US" dirty="0"/>
          </a:p>
        </p:txBody>
      </p:sp>
      <p:sp>
        <p:nvSpPr>
          <p:cNvPr id="6" name="TextBox 5"/>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21429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Eligibility for Other Benefits</a:t>
            </a:r>
            <a:endParaRPr lang="en-US" sz="2400" dirty="0"/>
          </a:p>
        </p:txBody>
      </p:sp>
      <p:sp>
        <p:nvSpPr>
          <p:cNvPr id="3" name="Content Placeholder 2"/>
          <p:cNvSpPr>
            <a:spLocks noGrp="1"/>
          </p:cNvSpPr>
          <p:nvPr>
            <p:ph idx="1"/>
          </p:nvPr>
        </p:nvSpPr>
        <p:spPr/>
        <p:txBody>
          <a:bodyPr>
            <a:noAutofit/>
          </a:bodyPr>
          <a:lstStyle/>
          <a:p>
            <a:pPr marL="57150" indent="0">
              <a:buNone/>
            </a:pPr>
            <a:r>
              <a:rPr lang="en-US" dirty="0" smtClean="0"/>
              <a:t>If a Veteran requests </a:t>
            </a:r>
            <a:r>
              <a:rPr lang="en-US" i="1" dirty="0" smtClean="0"/>
              <a:t>Chapter 33</a:t>
            </a:r>
            <a:r>
              <a:rPr lang="en-US" dirty="0" smtClean="0"/>
              <a:t>, but is also eligible under </a:t>
            </a:r>
          </a:p>
          <a:p>
            <a:pPr marL="57150" indent="0">
              <a:buNone/>
            </a:pPr>
            <a:endParaRPr lang="en-US" sz="1000" dirty="0" smtClean="0"/>
          </a:p>
          <a:p>
            <a:pPr marL="400050"/>
            <a:r>
              <a:rPr lang="en-US" i="1" dirty="0" smtClean="0"/>
              <a:t>Chapter 30</a:t>
            </a:r>
            <a:r>
              <a:rPr lang="en-US" dirty="0" smtClean="0"/>
              <a:t>, </a:t>
            </a:r>
          </a:p>
          <a:p>
            <a:pPr marL="400050"/>
            <a:r>
              <a:rPr lang="en-US" i="1" dirty="0" smtClean="0"/>
              <a:t>Chapter 1606</a:t>
            </a:r>
            <a:r>
              <a:rPr lang="en-US" dirty="0" smtClean="0"/>
              <a:t>, or </a:t>
            </a:r>
          </a:p>
          <a:p>
            <a:pPr marL="400050"/>
            <a:r>
              <a:rPr lang="en-US" i="1" dirty="0" smtClean="0"/>
              <a:t>Chapter 1607</a:t>
            </a:r>
            <a:r>
              <a:rPr lang="en-US" dirty="0" smtClean="0"/>
              <a:t>, </a:t>
            </a:r>
          </a:p>
          <a:p>
            <a:pPr marL="400050"/>
            <a:endParaRPr lang="en-US" sz="1000" dirty="0" smtClean="0"/>
          </a:p>
          <a:p>
            <a:pPr marL="57150" indent="0">
              <a:buNone/>
            </a:pPr>
            <a:r>
              <a:rPr lang="en-US" dirty="0" smtClean="0"/>
              <a:t>then </a:t>
            </a:r>
            <a:r>
              <a:rPr lang="en-US" dirty="0"/>
              <a:t>he/she </a:t>
            </a:r>
            <a:r>
              <a:rPr lang="en-US" dirty="0" smtClean="0"/>
              <a:t>must still make an irrevocable election to relinquish one of those benefits in order to establish eligibility under Chapter 33.  The requirement was not changed by PL 111-377.</a:t>
            </a:r>
          </a:p>
          <a:p>
            <a:pPr marL="57150" indent="0">
              <a:buNone/>
            </a:pPr>
            <a:endParaRPr lang="en-US" dirty="0"/>
          </a:p>
          <a:p>
            <a:pPr marL="60325" lvl="1"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11</a:t>
            </a:fld>
            <a:endParaRPr lang="en-US" dirty="0"/>
          </a:p>
        </p:txBody>
      </p:sp>
      <p:sp>
        <p:nvSpPr>
          <p:cNvPr id="6" name="TextBox 5"/>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136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cs typeface="Arial" panose="020B0604020202020204" pitchFamily="34" charset="0"/>
              </a:rPr>
              <a:t>Delimiting Date</a:t>
            </a:r>
          </a:p>
        </p:txBody>
      </p:sp>
      <p:sp>
        <p:nvSpPr>
          <p:cNvPr id="2" name="Content Placeholder 1"/>
          <p:cNvSpPr>
            <a:spLocks noGrp="1"/>
          </p:cNvSpPr>
          <p:nvPr>
            <p:ph idx="1"/>
          </p:nvPr>
        </p:nvSpPr>
        <p:spPr/>
        <p:txBody>
          <a:bodyPr>
            <a:normAutofit/>
          </a:bodyPr>
          <a:lstStyle/>
          <a:p>
            <a:pPr marL="0" indent="0">
              <a:buNone/>
            </a:pPr>
            <a:r>
              <a:rPr lang="en-US" altLang="en-US" dirty="0" smtClean="0">
                <a:cs typeface="Arial" panose="020B0604020202020204" pitchFamily="34" charset="0"/>
              </a:rPr>
              <a:t>A period of service that is not used to establish Chapter 33 eligibility may still be used to extend the Chapter 33 delimiting date, therefore do the following: </a:t>
            </a:r>
          </a:p>
          <a:p>
            <a:pPr marL="0" indent="0">
              <a:buNone/>
            </a:pPr>
            <a:endParaRPr lang="en-US" altLang="en-US" sz="800" dirty="0" smtClean="0">
              <a:solidFill>
                <a:schemeClr val="tx1"/>
              </a:solidFill>
              <a:cs typeface="Arial" panose="020B0604020202020204" pitchFamily="34" charset="0"/>
            </a:endParaRPr>
          </a:p>
          <a:p>
            <a:pPr marL="914400" lvl="1" indent="-514350">
              <a:buClr>
                <a:schemeClr val="tx1"/>
              </a:buClr>
              <a:buFont typeface="+mj-lt"/>
              <a:buAutoNum type="arabicPeriod"/>
            </a:pPr>
            <a:r>
              <a:rPr lang="en-US" altLang="en-US" dirty="0" smtClean="0">
                <a:cs typeface="Arial" panose="020B0604020202020204" pitchFamily="34" charset="0"/>
              </a:rPr>
              <a:t>A</a:t>
            </a:r>
            <a:r>
              <a:rPr lang="en-US" altLang="en-US" dirty="0" smtClean="0">
                <a:solidFill>
                  <a:schemeClr val="tx1"/>
                </a:solidFill>
                <a:cs typeface="Arial" panose="020B0604020202020204" pitchFamily="34" charset="0"/>
              </a:rPr>
              <a:t>ccess LTS</a:t>
            </a:r>
          </a:p>
          <a:p>
            <a:pPr marL="914400" lvl="1" indent="-514350">
              <a:buClr>
                <a:schemeClr val="tx1"/>
              </a:buClr>
              <a:buFont typeface="+mj-lt"/>
              <a:buAutoNum type="arabicPeriod"/>
            </a:pPr>
            <a:r>
              <a:rPr lang="en-US" altLang="en-US" dirty="0" smtClean="0">
                <a:solidFill>
                  <a:schemeClr val="tx1"/>
                </a:solidFill>
                <a:cs typeface="Arial" panose="020B0604020202020204" pitchFamily="34" charset="0"/>
              </a:rPr>
              <a:t>Select the “Service Screen”</a:t>
            </a:r>
          </a:p>
          <a:p>
            <a:pPr marL="914400" lvl="1" indent="-514350">
              <a:buClr>
                <a:schemeClr val="tx1"/>
              </a:buClr>
              <a:buFont typeface="+mj-lt"/>
              <a:buAutoNum type="arabicPeriod"/>
            </a:pPr>
            <a:r>
              <a:rPr lang="en-US" altLang="en-US" dirty="0" smtClean="0">
                <a:solidFill>
                  <a:schemeClr val="tx1"/>
                </a:solidFill>
                <a:cs typeface="Arial" panose="020B0604020202020204" pitchFamily="34" charset="0"/>
              </a:rPr>
              <a:t>Select “Add/Edit service” </a:t>
            </a:r>
          </a:p>
          <a:p>
            <a:pPr marL="914400" lvl="1" indent="-514350">
              <a:buClr>
                <a:schemeClr val="tx1"/>
              </a:buClr>
              <a:buFont typeface="+mj-lt"/>
              <a:buAutoNum type="arabicPeriod"/>
            </a:pPr>
            <a:r>
              <a:rPr lang="en-US" altLang="en-US" dirty="0" smtClean="0">
                <a:solidFill>
                  <a:schemeClr val="tx1"/>
                </a:solidFill>
                <a:cs typeface="Arial" panose="020B0604020202020204" pitchFamily="34" charset="0"/>
              </a:rPr>
              <a:t>Select the “Used Other Benefit” option from the Reason drop-down menu</a:t>
            </a:r>
            <a:endParaRPr lang="en-US" altLang="en-US" dirty="0" smtClean="0"/>
          </a:p>
        </p:txBody>
      </p:sp>
      <p:sp>
        <p:nvSpPr>
          <p:cNvPr id="5" name="Slide Number Placeholder 3"/>
          <p:cNvSpPr>
            <a:spLocks noGrp="1"/>
          </p:cNvSpPr>
          <p:nvPr>
            <p:ph type="sldNum" sz="quarter" idx="12"/>
          </p:nvPr>
        </p:nvSpPr>
        <p:spPr/>
        <p:txBody>
          <a:bodyPr/>
          <a:lstStyle/>
          <a:p>
            <a:r>
              <a:rPr lang="en-US" dirty="0" smtClean="0"/>
              <a:t>12</a:t>
            </a:r>
            <a:endParaRPr lang="en-US" dirty="0"/>
          </a:p>
        </p:txBody>
      </p:sp>
      <p:sp>
        <p:nvSpPr>
          <p:cNvPr id="7" name="TextBox 6"/>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0770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solidFill>
                  <a:prstClr val="black"/>
                </a:solidFill>
              </a:rPr>
              <a:t>LTS</a:t>
            </a:r>
            <a:endParaRPr lang="en-US" sz="3400" dirty="0">
              <a:solidFill>
                <a:schemeClr val="tx1"/>
              </a:solidFill>
            </a:endParaRPr>
          </a:p>
        </p:txBody>
      </p:sp>
      <p:pic>
        <p:nvPicPr>
          <p:cNvPr id="10" name="Picture 2" title="Screen capture of the Service Screen of the LTS system"/>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9891" y="3130006"/>
            <a:ext cx="8224217" cy="3346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35828" y="1472684"/>
            <a:ext cx="3174172" cy="1015663"/>
          </a:xfrm>
          <a:prstGeom prst="rect">
            <a:avLst/>
          </a:prstGeom>
          <a:noFill/>
        </p:spPr>
        <p:txBody>
          <a:bodyPr wrap="square" rtlCol="0">
            <a:spAutoFit/>
          </a:bodyPr>
          <a:lstStyle/>
          <a:p>
            <a:r>
              <a:rPr lang="en-US" sz="2000" dirty="0" smtClean="0">
                <a:solidFill>
                  <a:srgbClr val="C00000"/>
                </a:solidFill>
              </a:rPr>
              <a:t>Must select “Used for Other Benefit” so that it does not increase the benefit level</a:t>
            </a:r>
            <a:endParaRPr lang="en-US" sz="2000" dirty="0">
              <a:solidFill>
                <a:srgbClr val="C00000"/>
              </a:solidFill>
            </a:endParaRPr>
          </a:p>
        </p:txBody>
      </p:sp>
      <p:pic>
        <p:nvPicPr>
          <p:cNvPr id="5" name="Picture 2" title="Screen capture of the Reason drop-down field with the Used for Other Benefit option display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8991" y="1066800"/>
            <a:ext cx="4093771" cy="2523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3FE40F6C-36E6-4965-9D21-698197C3108F}" type="slidenum">
              <a:rPr lang="en-US" smtClean="0"/>
              <a:pPr/>
              <a:t>13</a:t>
            </a:fld>
            <a:endParaRPr lang="en-US" dirty="0"/>
          </a:p>
        </p:txBody>
      </p:sp>
      <p:sp>
        <p:nvSpPr>
          <p:cNvPr id="13" name="TextBox 12"/>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07182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Single Event Eligibility</a:t>
            </a:r>
            <a:endParaRPr lang="en-US" sz="3200" dirty="0"/>
          </a:p>
        </p:txBody>
      </p:sp>
      <p:sp>
        <p:nvSpPr>
          <p:cNvPr id="3" name="Content Placeholder 2"/>
          <p:cNvSpPr>
            <a:spLocks noGrp="1"/>
          </p:cNvSpPr>
          <p:nvPr>
            <p:ph idx="1"/>
          </p:nvPr>
        </p:nvSpPr>
        <p:spPr/>
        <p:txBody>
          <a:bodyPr>
            <a:noAutofit/>
          </a:bodyPr>
          <a:lstStyle/>
          <a:p>
            <a:pPr marL="57150" indent="0">
              <a:buNone/>
            </a:pPr>
            <a:r>
              <a:rPr lang="en-US" dirty="0" smtClean="0"/>
              <a:t>Effective </a:t>
            </a:r>
            <a:r>
              <a:rPr lang="en-US" dirty="0"/>
              <a:t>August 1, 2011, </a:t>
            </a:r>
            <a:r>
              <a:rPr lang="en-US" dirty="0" smtClean="0"/>
              <a:t>an individual is </a:t>
            </a:r>
            <a:r>
              <a:rPr lang="en-US" dirty="0"/>
              <a:t>barred from using the same </a:t>
            </a:r>
            <a:r>
              <a:rPr lang="en-US" dirty="0" smtClean="0"/>
              <a:t>“event” to </a:t>
            </a:r>
            <a:r>
              <a:rPr lang="en-US" dirty="0"/>
              <a:t>qualify under more than one education </a:t>
            </a:r>
            <a:r>
              <a:rPr lang="en-US" dirty="0" smtClean="0"/>
              <a:t>benefit.</a:t>
            </a:r>
          </a:p>
          <a:p>
            <a:pPr marL="746125" indent="-288925"/>
            <a:r>
              <a:rPr lang="en-US" dirty="0" smtClean="0"/>
              <a:t>This prohibition specifically applies to a child’s eligibility for Chapter 33 Fry Scholarship and Chapter 35 (DEA), where the “event” is a Service member’s death in the line of duty while serving on active duty. </a:t>
            </a:r>
          </a:p>
          <a:p>
            <a:pPr marL="457200" indent="0">
              <a:buNone/>
            </a:pPr>
            <a:endParaRPr lang="en-US" sz="800" dirty="0" smtClean="0"/>
          </a:p>
          <a:p>
            <a:pPr marL="746125" indent="-288925"/>
            <a:r>
              <a:rPr lang="en-US" dirty="0"/>
              <a:t>Any event occurring on or after August 1, 2011, falls under this bar</a:t>
            </a:r>
            <a:r>
              <a:rPr lang="en-US" dirty="0" smtClean="0"/>
              <a: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14</a:t>
            </a:fld>
            <a:endParaRPr lang="en-US" dirty="0"/>
          </a:p>
        </p:txBody>
      </p:sp>
      <p:sp>
        <p:nvSpPr>
          <p:cNvPr id="6" name="TextBox 5"/>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8708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Lesson Review</a:t>
            </a:r>
          </a:p>
        </p:txBody>
      </p:sp>
      <p:sp>
        <p:nvSpPr>
          <p:cNvPr id="2" name="Content Placeholder 1"/>
          <p:cNvSpPr>
            <a:spLocks noGrp="1"/>
          </p:cNvSpPr>
          <p:nvPr>
            <p:ph idx="1"/>
          </p:nvPr>
        </p:nvSpPr>
        <p:spPr/>
        <p:txBody>
          <a:bodyPr>
            <a:normAutofit lnSpcReduction="10000"/>
          </a:bodyPr>
          <a:lstStyle/>
          <a:p>
            <a:r>
              <a:rPr lang="en-US" altLang="en-US" dirty="0"/>
              <a:t>We cannot pay benefits concurrently for multiple transfers of entitlement, or for transferred entitlement and the Fry Scholarship</a:t>
            </a:r>
            <a:r>
              <a:rPr lang="en-US" altLang="en-US" dirty="0" smtClean="0"/>
              <a:t>.</a:t>
            </a:r>
          </a:p>
          <a:p>
            <a:pPr marL="0" indent="0">
              <a:buNone/>
            </a:pPr>
            <a:endParaRPr lang="en-US" altLang="en-US" sz="800" dirty="0"/>
          </a:p>
          <a:p>
            <a:r>
              <a:rPr lang="en-US" altLang="en-US" dirty="0"/>
              <a:t>We cannot pay benefits under two benefit programs for the same period of service. This brings Chapter 33 in line with other benefit programs. </a:t>
            </a:r>
            <a:endParaRPr lang="en-US" altLang="en-US" dirty="0" smtClean="0"/>
          </a:p>
          <a:p>
            <a:pPr marL="0" indent="0">
              <a:buNone/>
            </a:pPr>
            <a:endParaRPr lang="en-US" altLang="en-US" sz="800" dirty="0"/>
          </a:p>
          <a:p>
            <a:r>
              <a:rPr lang="en-US" altLang="en-US" dirty="0"/>
              <a:t>All available qualifying periods of service should be applied toward the benefit program requested unless the claimant requested, in writing, that specific service is not to be used (or is to be used for a different benefit program). </a:t>
            </a:r>
          </a:p>
        </p:txBody>
      </p:sp>
      <p:sp>
        <p:nvSpPr>
          <p:cNvPr id="5" name="Slide Number Placeholder 3"/>
          <p:cNvSpPr>
            <a:spLocks noGrp="1"/>
          </p:cNvSpPr>
          <p:nvPr>
            <p:ph type="sldNum" sz="quarter" idx="12"/>
          </p:nvPr>
        </p:nvSpPr>
        <p:spPr/>
        <p:txBody>
          <a:bodyPr/>
          <a:lstStyle/>
          <a:p>
            <a:r>
              <a:rPr lang="en-US" dirty="0" smtClean="0"/>
              <a:t>15</a:t>
            </a:r>
            <a:endParaRPr lang="en-US" dirty="0"/>
          </a:p>
        </p:txBody>
      </p:sp>
      <p:sp>
        <p:nvSpPr>
          <p:cNvPr id="7" name="TextBox 6"/>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77051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49575"/>
            <a:ext cx="7772400" cy="1470025"/>
          </a:xfrm>
        </p:spPr>
        <p:txBody>
          <a:bodyPr/>
          <a:lstStyle/>
          <a:p>
            <a:pPr>
              <a:defRPr/>
            </a:pPr>
            <a:r>
              <a:rPr lang="en-US" dirty="0"/>
              <a:t>Duplication of Eligibility</a:t>
            </a:r>
            <a:br>
              <a:rPr lang="en-US" dirty="0"/>
            </a:br>
            <a:r>
              <a:rPr lang="en-US" dirty="0"/>
              <a:t>Exercises and </a:t>
            </a:r>
            <a:r>
              <a:rPr lang="en-US" dirty="0" smtClean="0"/>
              <a:t>Scenarios</a:t>
            </a:r>
            <a:endParaRPr lang="en-US" dirty="0"/>
          </a:p>
        </p:txBody>
      </p:sp>
    </p:spTree>
    <p:extLst>
      <p:ext uri="{BB962C8B-B14F-4D97-AF65-F5344CB8AC3E}">
        <p14:creationId xmlns:p14="http://schemas.microsoft.com/office/powerpoint/2010/main" val="2985095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Autofit/>
          </a:bodyPr>
          <a:lstStyle/>
          <a:p>
            <a:r>
              <a:rPr lang="en-US" altLang="en-US" dirty="0" smtClean="0">
                <a:cs typeface="Arial" panose="020B0604020202020204" pitchFamily="34" charset="0"/>
              </a:rPr>
              <a:t>Exercise:</a:t>
            </a:r>
            <a:br>
              <a:rPr lang="en-US" altLang="en-US" dirty="0" smtClean="0">
                <a:cs typeface="Arial" panose="020B0604020202020204" pitchFamily="34" charset="0"/>
              </a:rPr>
            </a:br>
            <a:r>
              <a:rPr lang="en-US" altLang="en-US" dirty="0" smtClean="0">
                <a:cs typeface="Arial" panose="020B0604020202020204" pitchFamily="34" charset="0"/>
              </a:rPr>
              <a:t>Single and Multiple Periods of Service</a:t>
            </a:r>
          </a:p>
        </p:txBody>
      </p:sp>
      <p:sp>
        <p:nvSpPr>
          <p:cNvPr id="30723" name="Rectangle 3"/>
          <p:cNvSpPr>
            <a:spLocks noGrp="1" noChangeArrowheads="1"/>
          </p:cNvSpPr>
          <p:nvPr>
            <p:ph idx="1"/>
          </p:nvPr>
        </p:nvSpPr>
        <p:spPr/>
        <p:txBody>
          <a:bodyPr>
            <a:normAutofit lnSpcReduction="10000"/>
          </a:bodyPr>
          <a:lstStyle/>
          <a:p>
            <a:pPr marL="0" indent="0">
              <a:buFont typeface="Wingdings" panose="05000000000000000000" pitchFamily="2" charset="2"/>
              <a:buNone/>
              <a:defRPr/>
            </a:pPr>
            <a:r>
              <a:rPr lang="en-US" dirty="0" smtClean="0"/>
              <a:t>Based on the information below, i</a:t>
            </a:r>
            <a:r>
              <a:rPr lang="en-US" sz="2400" dirty="0" smtClean="0">
                <a:cs typeface="Arial" pitchFamily="34" charset="0"/>
              </a:rPr>
              <a:t>dentify </a:t>
            </a:r>
            <a:r>
              <a:rPr lang="en-US" sz="2400" dirty="0">
                <a:cs typeface="Arial" pitchFamily="34" charset="0"/>
              </a:rPr>
              <a:t>single and multiple periods of service. </a:t>
            </a:r>
            <a:endParaRPr lang="en-US" sz="2400" dirty="0" smtClean="0">
              <a:cs typeface="Arial" pitchFamily="34" charset="0"/>
            </a:endParaRPr>
          </a:p>
          <a:p>
            <a:pPr marL="0" indent="0">
              <a:buFont typeface="Wingdings" panose="05000000000000000000" pitchFamily="2" charset="2"/>
              <a:buNone/>
              <a:defRPr/>
            </a:pPr>
            <a:endParaRPr lang="en-US" sz="2400" dirty="0"/>
          </a:p>
          <a:p>
            <a:pPr marL="457200" indent="-457200">
              <a:buFont typeface="+mj-lt"/>
              <a:buAutoNum type="arabicPeriod"/>
              <a:defRPr/>
            </a:pPr>
            <a:r>
              <a:rPr lang="en-US" sz="2200" dirty="0"/>
              <a:t>John’s Service – Air National Guard– </a:t>
            </a:r>
            <a:endParaRPr lang="en-US" sz="2200" dirty="0" smtClean="0"/>
          </a:p>
          <a:p>
            <a:pPr marL="800100" lvl="2" indent="0">
              <a:buNone/>
              <a:defRPr/>
            </a:pPr>
            <a:r>
              <a:rPr lang="en-US" sz="2200" dirty="0" smtClean="0"/>
              <a:t>1/8/2012 </a:t>
            </a:r>
            <a:r>
              <a:rPr lang="en-US" sz="2200" dirty="0"/>
              <a:t>– 3/13/2014, HON, ETS</a:t>
            </a:r>
            <a:br>
              <a:rPr lang="en-US" sz="2200" dirty="0"/>
            </a:br>
            <a:endParaRPr lang="en-US" sz="2200" dirty="0"/>
          </a:p>
          <a:p>
            <a:pPr marL="457200" indent="-457200">
              <a:buFont typeface="+mj-lt"/>
              <a:buAutoNum type="arabicPeriod"/>
              <a:defRPr/>
            </a:pPr>
            <a:r>
              <a:rPr lang="en-US" sz="2200" dirty="0"/>
              <a:t>Mike’s Service – Marines Corps– </a:t>
            </a:r>
          </a:p>
          <a:p>
            <a:pPr marL="800100" lvl="2" indent="0">
              <a:buNone/>
              <a:defRPr/>
            </a:pPr>
            <a:r>
              <a:rPr lang="en-US" sz="2200" dirty="0" smtClean="0"/>
              <a:t>8/2/2011 </a:t>
            </a:r>
            <a:r>
              <a:rPr lang="en-US" sz="2200" dirty="0"/>
              <a:t>– 8/1/2021, HON, DIS</a:t>
            </a:r>
          </a:p>
          <a:p>
            <a:pPr marL="800100" lvl="2" indent="0">
              <a:buNone/>
              <a:defRPr/>
            </a:pPr>
            <a:r>
              <a:rPr lang="en-US" sz="2200" dirty="0" smtClean="0"/>
              <a:t>Commissioned </a:t>
            </a:r>
            <a:r>
              <a:rPr lang="en-US" sz="2200" dirty="0"/>
              <a:t>Officer, no </a:t>
            </a:r>
            <a:r>
              <a:rPr lang="en-US" sz="2200" dirty="0" smtClean="0"/>
              <a:t>re-enlistments</a:t>
            </a:r>
            <a:endParaRPr lang="en-US" sz="2200" dirty="0"/>
          </a:p>
          <a:p>
            <a:pPr marL="457200" indent="-457200">
              <a:buFont typeface="+mj-lt"/>
              <a:buAutoNum type="arabicPeriod"/>
              <a:defRPr/>
            </a:pPr>
            <a:endParaRPr lang="en-US" sz="2200" dirty="0"/>
          </a:p>
          <a:p>
            <a:pPr marL="457200" indent="-457200">
              <a:buFont typeface="+mj-lt"/>
              <a:buAutoNum type="arabicPeriod"/>
              <a:defRPr/>
            </a:pPr>
            <a:r>
              <a:rPr lang="en-US" sz="2200" dirty="0"/>
              <a:t>Kate’s Service – Navy – </a:t>
            </a:r>
          </a:p>
          <a:p>
            <a:pPr marL="800100" lvl="2" indent="0">
              <a:buNone/>
              <a:defRPr/>
            </a:pPr>
            <a:r>
              <a:rPr lang="en-US" sz="2200" dirty="0" smtClean="0"/>
              <a:t>	</a:t>
            </a:r>
            <a:r>
              <a:rPr lang="en-US" sz="2200" dirty="0"/>
              <a:t>12/1/2011 – Present  (Reenlisted on 12/2/2013)</a:t>
            </a:r>
            <a:endParaRPr lang="en-US" altLang="en-US" sz="2200" dirty="0"/>
          </a:p>
        </p:txBody>
      </p:sp>
      <p:sp>
        <p:nvSpPr>
          <p:cNvPr id="5" name="Slide Number Placeholder 3"/>
          <p:cNvSpPr>
            <a:spLocks noGrp="1"/>
          </p:cNvSpPr>
          <p:nvPr>
            <p:ph type="sldNum" sz="quarter" idx="12"/>
          </p:nvPr>
        </p:nvSpPr>
        <p:spPr/>
        <p:txBody>
          <a:bodyPr/>
          <a:lstStyle/>
          <a:p>
            <a:r>
              <a:rPr lang="en-US" dirty="0" smtClean="0"/>
              <a:t>17</a:t>
            </a:r>
            <a:endParaRPr lang="en-US" dirty="0"/>
          </a:p>
        </p:txBody>
      </p:sp>
      <p:sp>
        <p:nvSpPr>
          <p:cNvPr id="7" name="TextBox 6"/>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47054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400" dirty="0" smtClean="0"/>
              <a:t>Scenario 1</a:t>
            </a:r>
            <a:endParaRPr lang="en-US" sz="3400" dirty="0"/>
          </a:p>
        </p:txBody>
      </p:sp>
      <p:sp>
        <p:nvSpPr>
          <p:cNvPr id="3" name="Content Placeholder 2"/>
          <p:cNvSpPr>
            <a:spLocks noGrp="1"/>
          </p:cNvSpPr>
          <p:nvPr>
            <p:ph idx="1"/>
          </p:nvPr>
        </p:nvSpPr>
        <p:spPr/>
        <p:txBody>
          <a:bodyPr>
            <a:normAutofit/>
          </a:bodyPr>
          <a:lstStyle/>
          <a:p>
            <a:pPr marL="57150" indent="0">
              <a:buNone/>
            </a:pPr>
            <a:r>
              <a:rPr lang="en-US" dirty="0" smtClean="0"/>
              <a:t>Shannon has one service period from January </a:t>
            </a:r>
            <a:r>
              <a:rPr lang="en-US" dirty="0"/>
              <a:t>1, 2007, to December 31, </a:t>
            </a:r>
            <a:r>
              <a:rPr lang="en-US" dirty="0" smtClean="0"/>
              <a:t>2009.  </a:t>
            </a:r>
          </a:p>
          <a:p>
            <a:pPr marL="57150" indent="0">
              <a:buNone/>
            </a:pPr>
            <a:endParaRPr lang="en-US" sz="1000" dirty="0"/>
          </a:p>
          <a:p>
            <a:pPr marL="57150" indent="0">
              <a:buNone/>
            </a:pPr>
            <a:r>
              <a:rPr lang="en-US" dirty="0" smtClean="0"/>
              <a:t>She requested Chapter 30, and this service period was used to establish eligibility. When Chapter 30 exhausted, she had used 38 months of entitlement (entitlement was extended until the end of the term), and she hasn’t used any other VA education benefits.  </a:t>
            </a:r>
          </a:p>
          <a:p>
            <a:pPr marL="57150" indent="0">
              <a:buNone/>
            </a:pPr>
            <a:endParaRPr lang="en-US" sz="1000" dirty="0"/>
          </a:p>
          <a:p>
            <a:pPr marL="57150" indent="0">
              <a:buNone/>
            </a:pPr>
            <a:r>
              <a:rPr lang="en-US" dirty="0" smtClean="0"/>
              <a:t>Shannon now wants to use the same period of service to establish eligibility for Chapter 33.  </a:t>
            </a:r>
            <a:endParaRPr lang="en-US" sz="1600" dirty="0"/>
          </a:p>
          <a:p>
            <a:pPr lvl="1">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r>
              <a:rPr lang="en-US" dirty="0" smtClean="0"/>
              <a:t>18</a:t>
            </a:r>
            <a:endParaRPr lang="en-US" dirty="0"/>
          </a:p>
        </p:txBody>
      </p:sp>
      <p:sp>
        <p:nvSpPr>
          <p:cNvPr id="6" name="TextBox 5"/>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38946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400" dirty="0" smtClean="0"/>
              <a:t>Scenario 1 - Question </a:t>
            </a:r>
            <a:endParaRPr lang="en-US" sz="3400" dirty="0"/>
          </a:p>
        </p:txBody>
      </p:sp>
      <p:sp>
        <p:nvSpPr>
          <p:cNvPr id="3" name="Content Placeholder 2"/>
          <p:cNvSpPr>
            <a:spLocks noGrp="1"/>
          </p:cNvSpPr>
          <p:nvPr>
            <p:ph idx="1"/>
          </p:nvPr>
        </p:nvSpPr>
        <p:spPr/>
        <p:txBody>
          <a:bodyPr>
            <a:normAutofit/>
          </a:bodyPr>
          <a:lstStyle/>
          <a:p>
            <a:pPr marL="57150" indent="0">
              <a:buNone/>
            </a:pPr>
            <a:r>
              <a:rPr lang="en-US" sz="2600" dirty="0" smtClean="0"/>
              <a:t>Which statement accurately describes how you will adjudicate the claim?</a:t>
            </a:r>
          </a:p>
          <a:p>
            <a:pPr marL="457200" lvl="1" indent="0">
              <a:buNone/>
            </a:pPr>
            <a:endParaRPr lang="en-US" sz="1000" dirty="0" smtClean="0"/>
          </a:p>
          <a:p>
            <a:pPr marL="971550" lvl="1" indent="-457200">
              <a:buFont typeface="+mj-lt"/>
              <a:buAutoNum type="alphaUcPeriod"/>
            </a:pPr>
            <a:r>
              <a:rPr lang="en-US" dirty="0" smtClean="0"/>
              <a:t>Disallow Chapter 33</a:t>
            </a:r>
            <a:endParaRPr lang="en-US" dirty="0"/>
          </a:p>
          <a:p>
            <a:pPr marL="971550" lvl="1" indent="-457200">
              <a:buFont typeface="+mj-lt"/>
              <a:buAutoNum type="alphaUcPeriod"/>
            </a:pPr>
            <a:r>
              <a:rPr lang="en-US" dirty="0" smtClean="0"/>
              <a:t>Establish eligibility under Chapter 33</a:t>
            </a:r>
          </a:p>
          <a:p>
            <a:pPr marL="971550" lvl="1" indent="-457200">
              <a:buFont typeface="+mj-lt"/>
              <a:buAutoNum type="alphaUcPeriod"/>
            </a:pPr>
            <a:r>
              <a:rPr lang="en-US" dirty="0" smtClean="0"/>
              <a:t>Grant additional entitlement under Chapter 30</a:t>
            </a:r>
          </a:p>
          <a:p>
            <a:pPr marL="971550" lvl="1" indent="-457200">
              <a:buFont typeface="+mj-lt"/>
              <a:buAutoNum type="alphaUcPeriod"/>
            </a:pPr>
            <a:r>
              <a:rPr lang="en-US" dirty="0" smtClean="0"/>
              <a:t>Develop to Shannon for relinquishment</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r>
              <a:rPr lang="en-US" dirty="0" smtClean="0"/>
              <a:t>19</a:t>
            </a:r>
            <a:endParaRPr lang="en-US" dirty="0"/>
          </a:p>
        </p:txBody>
      </p:sp>
      <p:sp>
        <p:nvSpPr>
          <p:cNvPr id="6" name="TextBox 5"/>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246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anose="020B0604020202020204" pitchFamily="34" charset="0"/>
              </a:rPr>
              <a:t>Overview of Today’s Training</a:t>
            </a:r>
          </a:p>
        </p:txBody>
      </p:sp>
      <p:sp>
        <p:nvSpPr>
          <p:cNvPr id="3" name="Content Placeholder 2"/>
          <p:cNvSpPr>
            <a:spLocks noGrp="1"/>
          </p:cNvSpPr>
          <p:nvPr>
            <p:ph idx="1"/>
          </p:nvPr>
        </p:nvSpPr>
        <p:spPr/>
        <p:txBody>
          <a:bodyPr/>
          <a:lstStyle/>
          <a:p>
            <a:pPr lvl="1">
              <a:lnSpc>
                <a:spcPct val="110000"/>
              </a:lnSpc>
              <a:spcBef>
                <a:spcPts val="575"/>
              </a:spcBef>
              <a:buFont typeface="Arial" panose="020B0604020202020204" pitchFamily="34" charset="0"/>
              <a:buChar char="•"/>
            </a:pPr>
            <a:r>
              <a:rPr lang="en-US" altLang="en-US" dirty="0"/>
              <a:t>The purpose of this lesson is to provide the information required to interpret the changes to section 3322 of title 38, United States Code, made by section 111 of </a:t>
            </a:r>
            <a:r>
              <a:rPr lang="en-US" dirty="0"/>
              <a:t>Public Law 111-377</a:t>
            </a:r>
            <a:r>
              <a:rPr lang="en-US" dirty="0" smtClean="0"/>
              <a:t>.</a:t>
            </a:r>
          </a:p>
          <a:p>
            <a:pPr marL="457200" lvl="1" indent="0">
              <a:lnSpc>
                <a:spcPct val="110000"/>
              </a:lnSpc>
              <a:spcBef>
                <a:spcPts val="575"/>
              </a:spcBef>
              <a:buNone/>
            </a:pPr>
            <a:endParaRPr lang="en-US" dirty="0"/>
          </a:p>
          <a:p>
            <a:pPr lvl="1">
              <a:lnSpc>
                <a:spcPct val="110000"/>
              </a:lnSpc>
              <a:spcBef>
                <a:spcPts val="575"/>
              </a:spcBef>
              <a:buFont typeface="Arial" panose="020B0604020202020204" pitchFamily="34" charset="0"/>
              <a:buChar char="•"/>
            </a:pPr>
            <a:r>
              <a:rPr lang="en-US" altLang="en-US" dirty="0"/>
              <a:t>This interactive lesson includes demonstrations and scenarios that provide opportunities to practice the knowledge and skills presented in the lesson. </a:t>
            </a:r>
          </a:p>
        </p:txBody>
      </p:sp>
      <p:sp>
        <p:nvSpPr>
          <p:cNvPr id="5" name="Slide Number Placeholder 3"/>
          <p:cNvSpPr>
            <a:spLocks noGrp="1"/>
          </p:cNvSpPr>
          <p:nvPr>
            <p:ph type="sldNum" sz="quarter" idx="12"/>
          </p:nvPr>
        </p:nvSpPr>
        <p:spPr/>
        <p:txBody>
          <a:bodyPr/>
          <a:lstStyle/>
          <a:p>
            <a:r>
              <a:rPr lang="en-US" dirty="0" smtClean="0"/>
              <a:t>2</a:t>
            </a:r>
            <a:endParaRPr lang="en-US" dirty="0"/>
          </a:p>
        </p:txBody>
      </p:sp>
      <p:sp>
        <p:nvSpPr>
          <p:cNvPr id="2" name="TextBox 1"/>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02501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400" dirty="0" smtClean="0"/>
              <a:t>Scenario 2</a:t>
            </a:r>
            <a:endParaRPr lang="en-US" sz="3400" dirty="0"/>
          </a:p>
        </p:txBody>
      </p:sp>
      <p:sp>
        <p:nvSpPr>
          <p:cNvPr id="3" name="Content Placeholder 2"/>
          <p:cNvSpPr>
            <a:spLocks noGrp="1"/>
          </p:cNvSpPr>
          <p:nvPr>
            <p:ph idx="1"/>
          </p:nvPr>
        </p:nvSpPr>
        <p:spPr/>
        <p:txBody>
          <a:bodyPr>
            <a:normAutofit/>
          </a:bodyPr>
          <a:lstStyle/>
          <a:p>
            <a:pPr marL="57150" indent="0">
              <a:buNone/>
            </a:pPr>
            <a:r>
              <a:rPr lang="en-US" dirty="0" smtClean="0"/>
              <a:t>Christine served in the Marine Corps and served from August 5, 2008, to August 4, 2012</a:t>
            </a:r>
            <a:r>
              <a:rPr lang="en-US" dirty="0"/>
              <a:t>. She signed up for Chapter 30 upon enlistment, and paid $1,200 into the program, but has decided that she wants to use Chapter 33 benefits to get her degree.  </a:t>
            </a:r>
          </a:p>
          <a:p>
            <a:pPr marL="57150" indent="0">
              <a:buNone/>
            </a:pPr>
            <a:endParaRPr lang="en-US" dirty="0"/>
          </a:p>
          <a:p>
            <a:pPr marL="57150" indent="0">
              <a:buNone/>
            </a:pPr>
            <a:r>
              <a:rPr lang="en-US" dirty="0"/>
              <a:t>You receive an original application for Chapter 33 benefits but she didn’t relinquish eligibility for Chapter 30.</a:t>
            </a:r>
          </a:p>
        </p:txBody>
      </p:sp>
      <p:sp>
        <p:nvSpPr>
          <p:cNvPr id="4" name="Slide Number Placeholder 3"/>
          <p:cNvSpPr>
            <a:spLocks noGrp="1"/>
          </p:cNvSpPr>
          <p:nvPr>
            <p:ph type="sldNum" sz="quarter" idx="12"/>
          </p:nvPr>
        </p:nvSpPr>
        <p:spPr/>
        <p:txBody>
          <a:bodyPr/>
          <a:lstStyle/>
          <a:p>
            <a:r>
              <a:rPr lang="en-US" dirty="0" smtClean="0"/>
              <a:t>20</a:t>
            </a:r>
            <a:endParaRPr lang="en-US" dirty="0"/>
          </a:p>
        </p:txBody>
      </p:sp>
      <p:sp>
        <p:nvSpPr>
          <p:cNvPr id="6" name="TextBox 5"/>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57271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3400" dirty="0" smtClean="0"/>
              <a:t>Scenario 2 - Question</a:t>
            </a:r>
            <a:endParaRPr lang="en-US" sz="3400" dirty="0"/>
          </a:p>
        </p:txBody>
      </p:sp>
      <p:sp>
        <p:nvSpPr>
          <p:cNvPr id="3" name="Content Placeholder 2"/>
          <p:cNvSpPr>
            <a:spLocks noGrp="1"/>
          </p:cNvSpPr>
          <p:nvPr>
            <p:ph idx="1"/>
          </p:nvPr>
        </p:nvSpPr>
        <p:spPr/>
        <p:txBody>
          <a:bodyPr>
            <a:normAutofit/>
          </a:bodyPr>
          <a:lstStyle/>
          <a:p>
            <a:pPr marL="57150" indent="0">
              <a:buNone/>
            </a:pPr>
            <a:r>
              <a:rPr lang="en-US" dirty="0" smtClean="0"/>
              <a:t>Which statement accurately describes how you will adjudicate the claim?</a:t>
            </a:r>
          </a:p>
          <a:p>
            <a:pPr marL="457200" lvl="1" indent="0">
              <a:buNone/>
            </a:pPr>
            <a:endParaRPr lang="en-US" sz="1000" dirty="0" smtClean="0"/>
          </a:p>
          <a:p>
            <a:pPr marL="971550" lvl="1" indent="-457200">
              <a:buFont typeface="+mj-lt"/>
              <a:buAutoNum type="alphaUcPeriod"/>
            </a:pPr>
            <a:r>
              <a:rPr lang="en-US" dirty="0"/>
              <a:t>Establish eligibility under Chapter </a:t>
            </a:r>
            <a:r>
              <a:rPr lang="en-US" dirty="0" smtClean="0"/>
              <a:t>33</a:t>
            </a:r>
          </a:p>
          <a:p>
            <a:pPr marL="971550" lvl="1" indent="-457200">
              <a:buFont typeface="+mj-lt"/>
              <a:buAutoNum type="alphaUcPeriod"/>
            </a:pPr>
            <a:r>
              <a:rPr lang="en-US" dirty="0" smtClean="0"/>
              <a:t>Disallow Chapter 33</a:t>
            </a:r>
          </a:p>
          <a:p>
            <a:pPr marL="971550" lvl="1" indent="-457200">
              <a:buFont typeface="+mj-lt"/>
              <a:buAutoNum type="alphaUcPeriod"/>
            </a:pPr>
            <a:r>
              <a:rPr lang="en-US" dirty="0" smtClean="0"/>
              <a:t>Establish eligibility under Chapter 30</a:t>
            </a:r>
          </a:p>
          <a:p>
            <a:pPr marL="971550" lvl="1" indent="-457200">
              <a:buFont typeface="+mj-lt"/>
              <a:buAutoNum type="alphaUcPeriod"/>
            </a:pPr>
            <a:r>
              <a:rPr lang="en-US" dirty="0" smtClean="0"/>
              <a:t>Develop to Christine for relinquishment</a:t>
            </a:r>
          </a:p>
        </p:txBody>
      </p:sp>
      <p:sp>
        <p:nvSpPr>
          <p:cNvPr id="6" name="Slide Number Placeholder 5"/>
          <p:cNvSpPr>
            <a:spLocks noGrp="1"/>
          </p:cNvSpPr>
          <p:nvPr>
            <p:ph type="sldNum" sz="quarter" idx="12"/>
          </p:nvPr>
        </p:nvSpPr>
        <p:spPr/>
        <p:txBody>
          <a:bodyPr/>
          <a:lstStyle/>
          <a:p>
            <a:r>
              <a:rPr lang="en-US" dirty="0" smtClean="0"/>
              <a:t>21</a:t>
            </a:r>
            <a:endParaRPr lang="en-US" dirty="0"/>
          </a:p>
        </p:txBody>
      </p:sp>
      <p:sp>
        <p:nvSpPr>
          <p:cNvPr id="8" name="TextBox 7"/>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62967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400" dirty="0" smtClean="0"/>
              <a:t>Scenario 3</a:t>
            </a:r>
            <a:endParaRPr lang="en-US" sz="3400" dirty="0"/>
          </a:p>
        </p:txBody>
      </p:sp>
      <p:sp>
        <p:nvSpPr>
          <p:cNvPr id="3" name="Content Placeholder 2"/>
          <p:cNvSpPr>
            <a:spLocks noGrp="1"/>
          </p:cNvSpPr>
          <p:nvPr>
            <p:ph idx="1"/>
          </p:nvPr>
        </p:nvSpPr>
        <p:spPr/>
        <p:txBody>
          <a:bodyPr>
            <a:normAutofit/>
          </a:bodyPr>
          <a:lstStyle/>
          <a:p>
            <a:pPr marL="57150" indent="0">
              <a:buNone/>
            </a:pPr>
            <a:r>
              <a:rPr lang="en-US" dirty="0" smtClean="0"/>
              <a:t>Kelly was called up from the Navy Reserve from September 15, 2004, to March 28, 2005, and again from January </a:t>
            </a:r>
            <a:r>
              <a:rPr lang="en-US" dirty="0"/>
              <a:t>1, 2012, </a:t>
            </a:r>
            <a:r>
              <a:rPr lang="en-US" dirty="0" smtClean="0"/>
              <a:t>to June 30, 2012.  </a:t>
            </a:r>
            <a:endParaRPr lang="en-US" dirty="0"/>
          </a:p>
          <a:p>
            <a:pPr marL="57150" indent="0">
              <a:buNone/>
            </a:pPr>
            <a:endParaRPr lang="en-US" sz="1000" dirty="0"/>
          </a:p>
          <a:p>
            <a:pPr marL="57150" indent="0">
              <a:buNone/>
            </a:pPr>
            <a:r>
              <a:rPr lang="en-US" dirty="0" smtClean="0"/>
              <a:t>She applied for Chapter 1607 in 2008 and began using benefits at the 40% rate.  In 2012, she applied her second period of service to Chapter 1607 as well. and exhausted her 36 months of entitlement at the 60% rate</a:t>
            </a:r>
            <a:r>
              <a:rPr lang="en-US" dirty="0"/>
              <a:t>. </a:t>
            </a:r>
            <a:r>
              <a:rPr lang="en-US" dirty="0" smtClean="0"/>
              <a:t>She </a:t>
            </a:r>
            <a:r>
              <a:rPr lang="en-US" dirty="0"/>
              <a:t>hasn’t used any other VA education benefits.  </a:t>
            </a:r>
          </a:p>
          <a:p>
            <a:pPr marL="57150" indent="0">
              <a:buNone/>
            </a:pPr>
            <a:endParaRPr lang="en-US" sz="1000" dirty="0"/>
          </a:p>
          <a:p>
            <a:pPr marL="57150" indent="0">
              <a:buNone/>
            </a:pPr>
            <a:r>
              <a:rPr lang="en-US" dirty="0" smtClean="0"/>
              <a:t>Now, Kelly wants </a:t>
            </a:r>
            <a:r>
              <a:rPr lang="en-US" dirty="0"/>
              <a:t>to use </a:t>
            </a:r>
            <a:r>
              <a:rPr lang="en-US" dirty="0" smtClean="0"/>
              <a:t>her service to </a:t>
            </a:r>
            <a:r>
              <a:rPr lang="en-US" dirty="0"/>
              <a:t>establish eligibility for Chapter 33.  </a:t>
            </a:r>
          </a:p>
        </p:txBody>
      </p:sp>
      <p:sp>
        <p:nvSpPr>
          <p:cNvPr id="4" name="Slide Number Placeholder 3"/>
          <p:cNvSpPr>
            <a:spLocks noGrp="1"/>
          </p:cNvSpPr>
          <p:nvPr>
            <p:ph type="sldNum" sz="quarter" idx="12"/>
          </p:nvPr>
        </p:nvSpPr>
        <p:spPr/>
        <p:txBody>
          <a:bodyPr/>
          <a:lstStyle/>
          <a:p>
            <a:r>
              <a:rPr lang="en-US" dirty="0" smtClean="0"/>
              <a:t>22</a:t>
            </a:r>
            <a:endParaRPr lang="en-US" dirty="0"/>
          </a:p>
        </p:txBody>
      </p:sp>
      <p:sp>
        <p:nvSpPr>
          <p:cNvPr id="6" name="TextBox 5"/>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73957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3400" dirty="0" smtClean="0"/>
              <a:t>Scenario 3 - Question</a:t>
            </a:r>
            <a:endParaRPr lang="en-US" sz="3400" dirty="0"/>
          </a:p>
        </p:txBody>
      </p:sp>
      <p:sp>
        <p:nvSpPr>
          <p:cNvPr id="3" name="Content Placeholder 2"/>
          <p:cNvSpPr>
            <a:spLocks noGrp="1"/>
          </p:cNvSpPr>
          <p:nvPr>
            <p:ph idx="1"/>
          </p:nvPr>
        </p:nvSpPr>
        <p:spPr/>
        <p:txBody>
          <a:bodyPr>
            <a:normAutofit/>
          </a:bodyPr>
          <a:lstStyle/>
          <a:p>
            <a:pPr marL="57150" indent="0">
              <a:buNone/>
            </a:pPr>
            <a:r>
              <a:rPr lang="en-US" dirty="0" smtClean="0"/>
              <a:t>Which statement accurately describes how you will adjudicate the claim?</a:t>
            </a:r>
          </a:p>
          <a:p>
            <a:pPr marL="457200" lvl="1" indent="0">
              <a:buNone/>
            </a:pPr>
            <a:endParaRPr lang="en-US" sz="1000" dirty="0" smtClean="0"/>
          </a:p>
          <a:p>
            <a:pPr marL="971550" lvl="1" indent="-457200">
              <a:buFont typeface="+mj-lt"/>
              <a:buAutoNum type="alphaUcPeriod"/>
            </a:pPr>
            <a:r>
              <a:rPr lang="en-US" dirty="0" smtClean="0"/>
              <a:t>Disallow Chapter 33</a:t>
            </a:r>
          </a:p>
          <a:p>
            <a:pPr marL="971550" lvl="1" indent="-457200">
              <a:buFont typeface="+mj-lt"/>
              <a:buAutoNum type="alphaUcPeriod"/>
            </a:pPr>
            <a:r>
              <a:rPr lang="en-US" dirty="0"/>
              <a:t>Grant additional entitlement under Chapter </a:t>
            </a:r>
            <a:r>
              <a:rPr lang="en-US" dirty="0" smtClean="0"/>
              <a:t>1607</a:t>
            </a:r>
          </a:p>
          <a:p>
            <a:pPr marL="971550" lvl="1" indent="-457200">
              <a:buFont typeface="+mj-lt"/>
              <a:buAutoNum type="alphaUcPeriod"/>
            </a:pPr>
            <a:r>
              <a:rPr lang="en-US" dirty="0" smtClean="0"/>
              <a:t>Establish eligibility under Chapter 33</a:t>
            </a:r>
          </a:p>
          <a:p>
            <a:pPr marL="971550" lvl="1" indent="-457200">
              <a:buFont typeface="+mj-lt"/>
              <a:buAutoNum type="alphaUcPeriod"/>
            </a:pPr>
            <a:r>
              <a:rPr lang="en-US" dirty="0" smtClean="0"/>
              <a:t>Develop to Kelly for relinquishment</a:t>
            </a:r>
          </a:p>
        </p:txBody>
      </p:sp>
      <p:sp>
        <p:nvSpPr>
          <p:cNvPr id="6" name="Slide Number Placeholder 5"/>
          <p:cNvSpPr>
            <a:spLocks noGrp="1"/>
          </p:cNvSpPr>
          <p:nvPr>
            <p:ph type="sldNum" sz="quarter" idx="12"/>
          </p:nvPr>
        </p:nvSpPr>
        <p:spPr/>
        <p:txBody>
          <a:bodyPr/>
          <a:lstStyle/>
          <a:p>
            <a:r>
              <a:rPr lang="en-US" dirty="0" smtClean="0"/>
              <a:t>23</a:t>
            </a:r>
            <a:endParaRPr lang="en-US" dirty="0"/>
          </a:p>
        </p:txBody>
      </p:sp>
      <p:sp>
        <p:nvSpPr>
          <p:cNvPr id="8" name="TextBox 7"/>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65107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400" dirty="0" smtClean="0"/>
              <a:t>Scenario 4</a:t>
            </a:r>
            <a:endParaRPr lang="en-US" sz="3400" dirty="0"/>
          </a:p>
        </p:txBody>
      </p:sp>
      <p:sp>
        <p:nvSpPr>
          <p:cNvPr id="3" name="Content Placeholder 2"/>
          <p:cNvSpPr>
            <a:spLocks noGrp="1"/>
          </p:cNvSpPr>
          <p:nvPr>
            <p:ph idx="1"/>
          </p:nvPr>
        </p:nvSpPr>
        <p:spPr/>
        <p:txBody>
          <a:bodyPr>
            <a:noAutofit/>
          </a:bodyPr>
          <a:lstStyle/>
          <a:p>
            <a:pPr marL="57150" indent="0">
              <a:buNone/>
            </a:pPr>
            <a:r>
              <a:rPr lang="en-US" dirty="0" smtClean="0"/>
              <a:t>Marvin began serving in the Air Force on August 23, 2011</a:t>
            </a:r>
            <a:r>
              <a:rPr lang="en-US" dirty="0"/>
              <a:t>. H</a:t>
            </a:r>
            <a:r>
              <a:rPr lang="en-US" dirty="0" smtClean="0"/>
              <a:t>e </a:t>
            </a:r>
            <a:r>
              <a:rPr lang="en-US" dirty="0"/>
              <a:t>signed up for Chapter 30 upon </a:t>
            </a:r>
            <a:r>
              <a:rPr lang="en-US" dirty="0" smtClean="0"/>
              <a:t>enlistment and paid </a:t>
            </a:r>
            <a:r>
              <a:rPr lang="en-US" dirty="0"/>
              <a:t>$1,200 into the </a:t>
            </a:r>
            <a:r>
              <a:rPr lang="en-US" dirty="0" smtClean="0"/>
              <a:t>program.  Marvin applied for Chapter 30 benefits in September 2013, and received Tuition Assistance – Top Up benefits.</a:t>
            </a:r>
            <a:br>
              <a:rPr lang="en-US" dirty="0" smtClean="0"/>
            </a:br>
            <a:endParaRPr lang="en-US" sz="1000" dirty="0"/>
          </a:p>
          <a:p>
            <a:pPr marL="57150" indent="0">
              <a:buNone/>
            </a:pPr>
            <a:r>
              <a:rPr lang="en-US" dirty="0" smtClean="0"/>
              <a:t>Marvin was Honorably discharged on August 22, 2015, and has now applied for Chapter 33 and wants to relinquish his remaining Chapter 30 entitlement.</a:t>
            </a:r>
            <a:endParaRPr lang="en-US" dirty="0"/>
          </a:p>
        </p:txBody>
      </p:sp>
      <p:sp>
        <p:nvSpPr>
          <p:cNvPr id="4" name="Slide Number Placeholder 3"/>
          <p:cNvSpPr>
            <a:spLocks noGrp="1"/>
          </p:cNvSpPr>
          <p:nvPr>
            <p:ph type="sldNum" sz="quarter" idx="12"/>
          </p:nvPr>
        </p:nvSpPr>
        <p:spPr/>
        <p:txBody>
          <a:bodyPr/>
          <a:lstStyle/>
          <a:p>
            <a:r>
              <a:rPr lang="en-US" dirty="0" smtClean="0"/>
              <a:t>24</a:t>
            </a:r>
            <a:endParaRPr lang="en-US" dirty="0"/>
          </a:p>
        </p:txBody>
      </p:sp>
      <p:sp>
        <p:nvSpPr>
          <p:cNvPr id="6" name="TextBox 5"/>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99064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3400" dirty="0" smtClean="0"/>
              <a:t>Scenario 4 - Question</a:t>
            </a:r>
            <a:endParaRPr lang="en-US" sz="3400" dirty="0"/>
          </a:p>
        </p:txBody>
      </p:sp>
      <p:sp>
        <p:nvSpPr>
          <p:cNvPr id="3" name="Content Placeholder 2"/>
          <p:cNvSpPr>
            <a:spLocks noGrp="1"/>
          </p:cNvSpPr>
          <p:nvPr>
            <p:ph idx="1"/>
          </p:nvPr>
        </p:nvSpPr>
        <p:spPr/>
        <p:txBody>
          <a:bodyPr>
            <a:noAutofit/>
          </a:bodyPr>
          <a:lstStyle/>
          <a:p>
            <a:pPr marL="57150" indent="0">
              <a:buNone/>
            </a:pPr>
            <a:r>
              <a:rPr lang="en-US" dirty="0" smtClean="0"/>
              <a:t>Which statement accurately describes how you will adjudicate the claim?</a:t>
            </a:r>
          </a:p>
          <a:p>
            <a:pPr marL="57150" indent="0">
              <a:buNone/>
            </a:pPr>
            <a:endParaRPr lang="en-US" sz="1000" dirty="0" smtClean="0"/>
          </a:p>
          <a:p>
            <a:pPr marL="971550" lvl="1" indent="-457200">
              <a:buFont typeface="+mj-lt"/>
              <a:buAutoNum type="alphaUcPeriod"/>
            </a:pPr>
            <a:r>
              <a:rPr lang="en-US" dirty="0" smtClean="0"/>
              <a:t>Disallow Chapter 33</a:t>
            </a:r>
          </a:p>
          <a:p>
            <a:pPr marL="971550" lvl="1" indent="-457200">
              <a:buFont typeface="+mj-lt"/>
              <a:buAutoNum type="alphaUcPeriod"/>
            </a:pPr>
            <a:r>
              <a:rPr lang="en-US" dirty="0" smtClean="0"/>
              <a:t>Establish eligibility under Chapter 33</a:t>
            </a:r>
          </a:p>
          <a:p>
            <a:pPr marL="971550" lvl="1" indent="-457200">
              <a:buFont typeface="+mj-lt"/>
              <a:buAutoNum type="alphaUcPeriod"/>
            </a:pPr>
            <a:r>
              <a:rPr lang="en-US" dirty="0" smtClean="0"/>
              <a:t>Grant additional entitlement under Chapter 30</a:t>
            </a:r>
          </a:p>
          <a:p>
            <a:pPr marL="971550" lvl="1" indent="-457200">
              <a:buFont typeface="+mj-lt"/>
              <a:buAutoNum type="alphaUcPeriod"/>
            </a:pPr>
            <a:r>
              <a:rPr lang="en-US" dirty="0" smtClean="0"/>
              <a:t>Develop to Marvin for relinquishment</a:t>
            </a:r>
          </a:p>
        </p:txBody>
      </p:sp>
      <p:sp>
        <p:nvSpPr>
          <p:cNvPr id="6" name="Slide Number Placeholder 5"/>
          <p:cNvSpPr>
            <a:spLocks noGrp="1"/>
          </p:cNvSpPr>
          <p:nvPr>
            <p:ph type="sldNum" sz="quarter" idx="12"/>
          </p:nvPr>
        </p:nvSpPr>
        <p:spPr/>
        <p:txBody>
          <a:bodyPr/>
          <a:lstStyle/>
          <a:p>
            <a:r>
              <a:rPr lang="en-US" dirty="0" smtClean="0"/>
              <a:t>25</a:t>
            </a:r>
            <a:endParaRPr lang="en-US" dirty="0"/>
          </a:p>
        </p:txBody>
      </p:sp>
      <p:sp>
        <p:nvSpPr>
          <p:cNvPr id="8" name="TextBox 7"/>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2864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Discussion</a:t>
            </a:r>
            <a:endParaRPr lang="en-US" sz="2400" dirty="0"/>
          </a:p>
        </p:txBody>
      </p:sp>
      <p:sp>
        <p:nvSpPr>
          <p:cNvPr id="3" name="Content Placeholder 2"/>
          <p:cNvSpPr>
            <a:spLocks noGrp="1"/>
          </p:cNvSpPr>
          <p:nvPr>
            <p:ph idx="1"/>
          </p:nvPr>
        </p:nvSpPr>
        <p:spPr/>
        <p:txBody>
          <a:bodyPr>
            <a:normAutofit/>
          </a:bodyPr>
          <a:lstStyle/>
          <a:p>
            <a:pPr marL="57150" indent="0">
              <a:buNone/>
            </a:pPr>
            <a:r>
              <a:rPr lang="en-US" dirty="0" smtClean="0"/>
              <a:t>Sandy </a:t>
            </a:r>
            <a:r>
              <a:rPr lang="en-US" dirty="0"/>
              <a:t>served from May 1, 2012 to May 1, 2015.  This service qualifies her for </a:t>
            </a:r>
            <a:r>
              <a:rPr lang="en-US" dirty="0" smtClean="0"/>
              <a:t>either Chapter </a:t>
            </a:r>
            <a:r>
              <a:rPr lang="en-US" dirty="0"/>
              <a:t>30 or Chapter 33.  </a:t>
            </a:r>
            <a:endParaRPr lang="en-US" dirty="0" smtClean="0"/>
          </a:p>
          <a:p>
            <a:pPr marL="57150" indent="0">
              <a:buNone/>
            </a:pPr>
            <a:endParaRPr lang="en-US" sz="1000" dirty="0"/>
          </a:p>
          <a:p>
            <a:pPr marL="57150" indent="0">
              <a:buNone/>
            </a:pPr>
            <a:r>
              <a:rPr lang="en-US" dirty="0" smtClean="0"/>
              <a:t>Sandy </a:t>
            </a:r>
            <a:r>
              <a:rPr lang="en-US" dirty="0"/>
              <a:t>requests Chapter 33 on her application, but </a:t>
            </a:r>
            <a:r>
              <a:rPr lang="en-US" dirty="0" smtClean="0"/>
              <a:t>does </a:t>
            </a:r>
            <a:r>
              <a:rPr lang="en-US" dirty="0"/>
              <a:t>not relinquish Chapter 30.  </a:t>
            </a:r>
            <a:r>
              <a:rPr lang="en-US" dirty="0" smtClean="0"/>
              <a:t>The VCE </a:t>
            </a:r>
            <a:r>
              <a:rPr lang="en-US" dirty="0"/>
              <a:t>must develop for relinquishment of Chapter 30</a:t>
            </a:r>
            <a:r>
              <a:rPr lang="en-US" dirty="0" smtClean="0"/>
              <a:t>.</a:t>
            </a:r>
          </a:p>
          <a:p>
            <a:pPr marL="57150" indent="0">
              <a:buNone/>
            </a:pPr>
            <a:endParaRPr lang="en-US" sz="1000" b="1" dirty="0"/>
          </a:p>
          <a:p>
            <a:pPr marL="57150" indent="0">
              <a:buNone/>
            </a:pPr>
            <a:r>
              <a:rPr lang="en-US" b="1" dirty="0" smtClean="0"/>
              <a:t>Question</a:t>
            </a:r>
            <a:r>
              <a:rPr lang="en-US" dirty="0" smtClean="0"/>
              <a:t>:  </a:t>
            </a:r>
          </a:p>
          <a:p>
            <a:pPr marL="57150" indent="0">
              <a:buNone/>
            </a:pPr>
            <a:endParaRPr lang="en-US" sz="800" dirty="0" smtClean="0"/>
          </a:p>
          <a:p>
            <a:pPr marL="57150" indent="0">
              <a:buNone/>
            </a:pPr>
            <a:r>
              <a:rPr lang="en-US" dirty="0" smtClean="0"/>
              <a:t>Is relinquishment and an election date still required in cases where the Veteran is only eligible for one benefit for one period of service?</a:t>
            </a:r>
          </a:p>
          <a:p>
            <a:pPr marL="57150" indent="0">
              <a:buNone/>
            </a:pPr>
            <a:endParaRPr lang="en-US" sz="2200" dirty="0" smtClean="0"/>
          </a:p>
          <a:p>
            <a:pPr marL="457200" lvl="1" indent="0">
              <a:buNone/>
            </a:pPr>
            <a:endParaRPr lang="en-US" sz="2200" dirty="0" smtClean="0"/>
          </a:p>
        </p:txBody>
      </p:sp>
      <p:sp>
        <p:nvSpPr>
          <p:cNvPr id="4" name="Slide Number Placeholder 3"/>
          <p:cNvSpPr>
            <a:spLocks noGrp="1"/>
          </p:cNvSpPr>
          <p:nvPr>
            <p:ph type="sldNum" sz="quarter" idx="12"/>
          </p:nvPr>
        </p:nvSpPr>
        <p:spPr/>
        <p:txBody>
          <a:bodyPr/>
          <a:lstStyle/>
          <a:p>
            <a:r>
              <a:rPr lang="en-US" dirty="0" smtClean="0"/>
              <a:t>26</a:t>
            </a:r>
            <a:endParaRPr lang="en-US" dirty="0"/>
          </a:p>
        </p:txBody>
      </p:sp>
      <p:sp>
        <p:nvSpPr>
          <p:cNvPr id="6" name="TextBox 5"/>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55826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Discussion</a:t>
            </a:r>
            <a:endParaRPr lang="en-US" sz="3400" dirty="0"/>
          </a:p>
        </p:txBody>
      </p:sp>
      <p:sp>
        <p:nvSpPr>
          <p:cNvPr id="5" name="Content Placeholder 4"/>
          <p:cNvSpPr>
            <a:spLocks noGrp="1"/>
          </p:cNvSpPr>
          <p:nvPr>
            <p:ph idx="1"/>
          </p:nvPr>
        </p:nvSpPr>
        <p:spPr/>
        <p:txBody>
          <a:bodyPr/>
          <a:lstStyle/>
          <a:p>
            <a:pPr marL="0" lvl="1" indent="0">
              <a:buNone/>
            </a:pPr>
            <a:r>
              <a:rPr lang="en-US" dirty="0"/>
              <a:t>If a period of service began on or after August 1, 2011, and eligibility is established under a non-Chapter 33 benefit, it cannot be used to establish eligibility under Chapter 33.</a:t>
            </a:r>
          </a:p>
          <a:p>
            <a:pPr marL="0" lvl="1" indent="0">
              <a:buNone/>
            </a:pPr>
            <a:endParaRPr lang="en-US" sz="1000" dirty="0"/>
          </a:p>
          <a:p>
            <a:pPr marL="0" lvl="1" indent="0">
              <a:buNone/>
            </a:pPr>
            <a:r>
              <a:rPr lang="en-US" b="1" dirty="0"/>
              <a:t>Question</a:t>
            </a:r>
            <a:r>
              <a:rPr lang="en-US" dirty="0" smtClean="0"/>
              <a:t>:</a:t>
            </a:r>
          </a:p>
          <a:p>
            <a:pPr marL="0" lvl="1" indent="0">
              <a:buNone/>
            </a:pPr>
            <a:endParaRPr lang="en-US" sz="800" dirty="0"/>
          </a:p>
          <a:p>
            <a:pPr marL="0" lvl="1" indent="0">
              <a:buNone/>
            </a:pPr>
            <a:r>
              <a:rPr lang="en-US" dirty="0"/>
              <a:t>Should the VCE input this service in LTS to at least extend the Chapter 33 delimiting date</a:t>
            </a:r>
            <a:r>
              <a:rPr lang="en-US" dirty="0" smtClean="0"/>
              <a:t>?</a:t>
            </a:r>
            <a:endParaRPr lang="en-US" dirty="0"/>
          </a:p>
        </p:txBody>
      </p:sp>
      <p:sp>
        <p:nvSpPr>
          <p:cNvPr id="3" name="Slide Number Placeholder 2"/>
          <p:cNvSpPr>
            <a:spLocks noGrp="1"/>
          </p:cNvSpPr>
          <p:nvPr>
            <p:ph type="sldNum" sz="quarter" idx="12"/>
          </p:nvPr>
        </p:nvSpPr>
        <p:spPr/>
        <p:txBody>
          <a:bodyPr/>
          <a:lstStyle/>
          <a:p>
            <a:r>
              <a:rPr lang="en-US" dirty="0" smtClean="0"/>
              <a:t>27</a:t>
            </a:r>
            <a:endParaRPr lang="en-US" dirty="0"/>
          </a:p>
        </p:txBody>
      </p:sp>
      <p:sp>
        <p:nvSpPr>
          <p:cNvPr id="6" name="TextBox 5"/>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77274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Scenario </a:t>
            </a:r>
            <a:r>
              <a:rPr lang="en-US" sz="3200" dirty="0"/>
              <a:t>5</a:t>
            </a:r>
          </a:p>
        </p:txBody>
      </p:sp>
      <p:sp>
        <p:nvSpPr>
          <p:cNvPr id="3" name="Content Placeholder 2"/>
          <p:cNvSpPr>
            <a:spLocks noGrp="1"/>
          </p:cNvSpPr>
          <p:nvPr>
            <p:ph idx="1"/>
          </p:nvPr>
        </p:nvSpPr>
        <p:spPr/>
        <p:txBody>
          <a:bodyPr>
            <a:normAutofit lnSpcReduction="10000"/>
          </a:bodyPr>
          <a:lstStyle/>
          <a:p>
            <a:pPr marL="57150" indent="0">
              <a:buNone/>
            </a:pPr>
            <a:r>
              <a:rPr lang="en-US" dirty="0" smtClean="0"/>
              <a:t>Nicholas is eligible for </a:t>
            </a:r>
            <a:r>
              <a:rPr lang="en-US" dirty="0"/>
              <a:t>Chapter 33 Fry Scholarship and Chapter 35 (Dependents Educational Assistance or DEA) </a:t>
            </a:r>
            <a:r>
              <a:rPr lang="en-US" dirty="0" smtClean="0"/>
              <a:t>benefits due </a:t>
            </a:r>
            <a:r>
              <a:rPr lang="en-US" dirty="0"/>
              <a:t>to the death of </a:t>
            </a:r>
            <a:r>
              <a:rPr lang="en-US" dirty="0" smtClean="0"/>
              <a:t>a parent on </a:t>
            </a:r>
            <a:r>
              <a:rPr lang="en-US" dirty="0"/>
              <a:t>June 1, 2010</a:t>
            </a:r>
            <a:r>
              <a:rPr lang="en-US" dirty="0" smtClean="0"/>
              <a:t>.  Nicholas wants to use both benefits. </a:t>
            </a:r>
          </a:p>
          <a:p>
            <a:pPr marL="57150" indent="0">
              <a:buNone/>
            </a:pPr>
            <a:endParaRPr lang="en-US" dirty="0"/>
          </a:p>
          <a:p>
            <a:pPr marL="57150" indent="0">
              <a:buNone/>
            </a:pPr>
            <a:r>
              <a:rPr lang="en-US" dirty="0" smtClean="0"/>
              <a:t>What </a:t>
            </a:r>
            <a:r>
              <a:rPr lang="en-US" dirty="0"/>
              <a:t>is the proper procedure</a:t>
            </a:r>
            <a:r>
              <a:rPr lang="en-US" dirty="0" smtClean="0"/>
              <a:t>?</a:t>
            </a:r>
          </a:p>
          <a:p>
            <a:pPr marL="57150" indent="0">
              <a:buNone/>
            </a:pPr>
            <a:endParaRPr lang="en-US" sz="900" dirty="0" smtClean="0"/>
          </a:p>
          <a:p>
            <a:pPr marL="971550" lvl="1" indent="-457200">
              <a:buFont typeface="+mj-lt"/>
              <a:buAutoNum type="alphaUcPeriod"/>
            </a:pPr>
            <a:r>
              <a:rPr lang="en-US" dirty="0" smtClean="0"/>
              <a:t>Allow Nicholas to use both benefits (not concurrently) for up to 81 months</a:t>
            </a:r>
          </a:p>
          <a:p>
            <a:pPr marL="971550" lvl="1" indent="-457200">
              <a:buFont typeface="+mj-lt"/>
              <a:buAutoNum type="alphaUcPeriod"/>
            </a:pPr>
            <a:r>
              <a:rPr lang="en-US" dirty="0" smtClean="0"/>
              <a:t>Only allow benefits under Chapter 35</a:t>
            </a:r>
          </a:p>
          <a:p>
            <a:pPr marL="971550" lvl="1" indent="-457200">
              <a:buFont typeface="+mj-lt"/>
              <a:buAutoNum type="alphaUcPeriod"/>
            </a:pPr>
            <a:r>
              <a:rPr lang="en-US" dirty="0" smtClean="0"/>
              <a:t>Only allow benefits under Chapter 33 Fry</a:t>
            </a:r>
          </a:p>
          <a:p>
            <a:pPr marL="971550" lvl="1" indent="-457200">
              <a:buFont typeface="+mj-lt"/>
              <a:buAutoNum type="alphaUcPeriod"/>
            </a:pPr>
            <a:r>
              <a:rPr lang="en-US" dirty="0" smtClean="0"/>
              <a:t>Develop to Nicholas for an irrevocable election</a:t>
            </a:r>
          </a:p>
        </p:txBody>
      </p:sp>
      <p:sp>
        <p:nvSpPr>
          <p:cNvPr id="4" name="Slide Number Placeholder 3"/>
          <p:cNvSpPr>
            <a:spLocks noGrp="1"/>
          </p:cNvSpPr>
          <p:nvPr>
            <p:ph type="sldNum" sz="quarter" idx="12"/>
          </p:nvPr>
        </p:nvSpPr>
        <p:spPr/>
        <p:txBody>
          <a:bodyPr/>
          <a:lstStyle/>
          <a:p>
            <a:r>
              <a:rPr lang="en-US" dirty="0" smtClean="0"/>
              <a:t>28</a:t>
            </a:r>
            <a:endParaRPr lang="en-US" dirty="0"/>
          </a:p>
        </p:txBody>
      </p:sp>
      <p:sp>
        <p:nvSpPr>
          <p:cNvPr id="6" name="TextBox 5"/>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663225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Scenario 6</a:t>
            </a:r>
            <a:endParaRPr lang="en-US" sz="3200" dirty="0"/>
          </a:p>
        </p:txBody>
      </p:sp>
      <p:sp>
        <p:nvSpPr>
          <p:cNvPr id="3" name="Content Placeholder 2"/>
          <p:cNvSpPr>
            <a:spLocks noGrp="1"/>
          </p:cNvSpPr>
          <p:nvPr>
            <p:ph idx="1"/>
          </p:nvPr>
        </p:nvSpPr>
        <p:spPr/>
        <p:txBody>
          <a:bodyPr>
            <a:normAutofit/>
          </a:bodyPr>
          <a:lstStyle/>
          <a:p>
            <a:pPr marL="57150" indent="0">
              <a:buNone/>
            </a:pPr>
            <a:r>
              <a:rPr lang="en-US" dirty="0" smtClean="0"/>
              <a:t>Marty is </a:t>
            </a:r>
            <a:r>
              <a:rPr lang="en-US" dirty="0"/>
              <a:t>eligible for Chapter 33 Fry Scholarship and Chapter 35 (Dependents Educational Assistance or DEA) due to the death of </a:t>
            </a:r>
            <a:r>
              <a:rPr lang="en-US" dirty="0" smtClean="0"/>
              <a:t>a parent on December 15, 2014.  Marty wants to use both </a:t>
            </a:r>
            <a:r>
              <a:rPr lang="en-US" dirty="0"/>
              <a:t>benefits. </a:t>
            </a:r>
            <a:endParaRPr lang="en-US" dirty="0" smtClean="0"/>
          </a:p>
          <a:p>
            <a:pPr marL="57150" indent="0">
              <a:buNone/>
            </a:pPr>
            <a:endParaRPr lang="en-US" sz="1000" dirty="0"/>
          </a:p>
          <a:p>
            <a:pPr marL="57150" indent="0">
              <a:buNone/>
            </a:pPr>
            <a:r>
              <a:rPr lang="en-US" dirty="0" smtClean="0"/>
              <a:t>What </a:t>
            </a:r>
            <a:r>
              <a:rPr lang="en-US" dirty="0"/>
              <a:t>is the proper procedure</a:t>
            </a:r>
            <a:r>
              <a:rPr lang="en-US" dirty="0" smtClean="0"/>
              <a:t>?</a:t>
            </a:r>
          </a:p>
          <a:p>
            <a:pPr marL="57150" indent="0">
              <a:buNone/>
            </a:pPr>
            <a:endParaRPr lang="en-US" sz="800" dirty="0" smtClean="0"/>
          </a:p>
          <a:p>
            <a:pPr marL="971550" lvl="1" indent="-457200">
              <a:buFont typeface="+mj-lt"/>
              <a:buAutoNum type="alphaUcPeriod"/>
            </a:pPr>
            <a:r>
              <a:rPr lang="en-US" dirty="0" smtClean="0"/>
              <a:t>Allow Marty to use both benefits (not concurrently) for up to 81 months</a:t>
            </a:r>
          </a:p>
          <a:p>
            <a:pPr marL="971550" lvl="1" indent="-457200">
              <a:buFont typeface="+mj-lt"/>
              <a:buAutoNum type="alphaUcPeriod"/>
            </a:pPr>
            <a:r>
              <a:rPr lang="en-US" dirty="0" smtClean="0"/>
              <a:t>Only allow benefits under Chapter 35</a:t>
            </a:r>
            <a:endParaRPr lang="en-US" dirty="0"/>
          </a:p>
          <a:p>
            <a:pPr marL="971550" lvl="1" indent="-457200">
              <a:buFont typeface="+mj-lt"/>
              <a:buAutoNum type="alphaUcPeriod"/>
            </a:pPr>
            <a:r>
              <a:rPr lang="en-US" dirty="0" smtClean="0"/>
              <a:t>Only allow benefits under Chapter </a:t>
            </a:r>
            <a:r>
              <a:rPr lang="en-US" dirty="0"/>
              <a:t>33 </a:t>
            </a:r>
            <a:r>
              <a:rPr lang="en-US" dirty="0" smtClean="0"/>
              <a:t>Fry</a:t>
            </a:r>
            <a:endParaRPr lang="en-US" dirty="0"/>
          </a:p>
          <a:p>
            <a:pPr marL="971550" lvl="1" indent="-457200">
              <a:buFont typeface="+mj-lt"/>
              <a:buAutoNum type="alphaUcPeriod"/>
            </a:pPr>
            <a:r>
              <a:rPr lang="en-US" dirty="0"/>
              <a:t>Develop to </a:t>
            </a:r>
            <a:r>
              <a:rPr lang="en-US" dirty="0" smtClean="0"/>
              <a:t>Marty </a:t>
            </a:r>
            <a:r>
              <a:rPr lang="en-US" dirty="0"/>
              <a:t>for an irrevocable </a:t>
            </a:r>
            <a:r>
              <a:rPr lang="en-US" dirty="0" smtClean="0"/>
              <a:t>election</a:t>
            </a:r>
            <a:endParaRPr lang="en-US" sz="2600" b="1" dirty="0" smtClean="0">
              <a:solidFill>
                <a:srgbClr val="00B050"/>
              </a:solidFill>
            </a:endParaRPr>
          </a:p>
        </p:txBody>
      </p:sp>
      <p:sp>
        <p:nvSpPr>
          <p:cNvPr id="4" name="Slide Number Placeholder 3"/>
          <p:cNvSpPr>
            <a:spLocks noGrp="1"/>
          </p:cNvSpPr>
          <p:nvPr>
            <p:ph type="sldNum" sz="quarter" idx="12"/>
          </p:nvPr>
        </p:nvSpPr>
        <p:spPr/>
        <p:txBody>
          <a:bodyPr/>
          <a:lstStyle/>
          <a:p>
            <a:r>
              <a:rPr lang="en-US" dirty="0" smtClean="0"/>
              <a:t>29</a:t>
            </a:r>
            <a:endParaRPr lang="en-US" dirty="0"/>
          </a:p>
        </p:txBody>
      </p:sp>
      <p:sp>
        <p:nvSpPr>
          <p:cNvPr id="6" name="TextBox 5"/>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57559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ln>
                  <a:noFill/>
                </a:ln>
              </a:rPr>
              <a:t>Icebreaker Activity</a:t>
            </a:r>
          </a:p>
        </p:txBody>
      </p:sp>
      <p:sp>
        <p:nvSpPr>
          <p:cNvPr id="21507" name="Content Placeholder 2"/>
          <p:cNvSpPr>
            <a:spLocks noGrp="1"/>
          </p:cNvSpPr>
          <p:nvPr>
            <p:ph idx="1"/>
          </p:nvPr>
        </p:nvSpPr>
        <p:spPr/>
        <p:txBody>
          <a:bodyPr/>
          <a:lstStyle/>
          <a:p>
            <a:pPr marL="0" lvl="1" indent="0">
              <a:buFont typeface="Arial" panose="020B0604020202020204" pitchFamily="34" charset="0"/>
              <a:buNone/>
            </a:pPr>
            <a:r>
              <a:rPr lang="en-US" altLang="en-US" dirty="0" smtClean="0"/>
              <a:t>How often do you think duplications of eligibility or benefit payments occur</a:t>
            </a:r>
            <a:r>
              <a:rPr lang="en-US" altLang="en-US" dirty="0"/>
              <a:t>?</a:t>
            </a:r>
          </a:p>
          <a:p>
            <a:endParaRPr lang="en-US" altLang="en-US" dirty="0" smtClean="0"/>
          </a:p>
        </p:txBody>
      </p:sp>
      <p:sp>
        <p:nvSpPr>
          <p:cNvPr id="21508"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ahoma" panose="020B0604030504040204" pitchFamily="34" charset="0"/>
                <a:cs typeface="Arial" panose="020B0604020202020204" pitchFamily="34" charset="0"/>
              </a:defRPr>
            </a:lvl1pPr>
            <a:lvl2pPr marL="742950" indent="-285750">
              <a:defRPr sz="2800" b="1">
                <a:solidFill>
                  <a:schemeClr val="tx1"/>
                </a:solidFill>
                <a:latin typeface="Tahoma" panose="020B0604030504040204" pitchFamily="34" charset="0"/>
                <a:cs typeface="Arial" panose="020B0604020202020204" pitchFamily="34" charset="0"/>
              </a:defRPr>
            </a:lvl2pPr>
            <a:lvl3pPr marL="1143000" indent="-228600">
              <a:defRPr sz="2800" b="1">
                <a:solidFill>
                  <a:schemeClr val="tx1"/>
                </a:solidFill>
                <a:latin typeface="Tahoma" panose="020B0604030504040204" pitchFamily="34" charset="0"/>
                <a:cs typeface="Arial" panose="020B0604020202020204" pitchFamily="34" charset="0"/>
              </a:defRPr>
            </a:lvl3pPr>
            <a:lvl4pPr marL="1600200" indent="-228600">
              <a:defRPr sz="2800" b="1">
                <a:solidFill>
                  <a:schemeClr val="tx1"/>
                </a:solidFill>
                <a:latin typeface="Tahoma" panose="020B0604030504040204" pitchFamily="34" charset="0"/>
                <a:cs typeface="Arial" panose="020B0604020202020204" pitchFamily="34" charset="0"/>
              </a:defRPr>
            </a:lvl4pPr>
            <a:lvl5pPr marL="2057400" indent="-228600">
              <a:defRPr sz="28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ahoma" panose="020B0604030504040204" pitchFamily="34" charset="0"/>
                <a:cs typeface="Arial" panose="020B0604020202020204" pitchFamily="34" charset="0"/>
              </a:defRPr>
            </a:lvl9pPr>
          </a:lstStyle>
          <a:p>
            <a:pPr algn="r" eaLnBrk="0" hangingPunct="0"/>
            <a:fld id="{439B63B9-29C8-4D2B-9475-9C4E5F5FE96D}" type="slidenum">
              <a:rPr lang="en-US" altLang="en-US" sz="1400" b="0">
                <a:solidFill>
                  <a:srgbClr val="FFFFFF"/>
                </a:solidFill>
                <a:latin typeface="+mn-lt"/>
              </a:rPr>
              <a:pPr algn="r" eaLnBrk="0" hangingPunct="0"/>
              <a:t>3</a:t>
            </a:fld>
            <a:endParaRPr lang="en-US" altLang="en-US" sz="1400" b="0" dirty="0">
              <a:solidFill>
                <a:srgbClr val="FFFFFF"/>
              </a:solidFill>
              <a:latin typeface="+mn-lt"/>
            </a:endParaRPr>
          </a:p>
        </p:txBody>
      </p:sp>
      <p:sp>
        <p:nvSpPr>
          <p:cNvPr id="7" name="TextBox 6"/>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82957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9144000" cy="1066800"/>
          </a:xfrm>
        </p:spPr>
        <p:txBody>
          <a:bodyPr/>
          <a:lstStyle/>
          <a:p>
            <a:r>
              <a:rPr lang="en-US" dirty="0" smtClean="0"/>
              <a:t>Questions?</a:t>
            </a:r>
            <a:endParaRPr lang="en-US" dirty="0"/>
          </a:p>
        </p:txBody>
      </p:sp>
      <p:sp>
        <p:nvSpPr>
          <p:cNvPr id="7" name="Slide Number Placeholder 6"/>
          <p:cNvSpPr>
            <a:spLocks noGrp="1"/>
          </p:cNvSpPr>
          <p:nvPr>
            <p:ph type="sldNum" sz="quarter" idx="12"/>
          </p:nvPr>
        </p:nvSpPr>
        <p:spPr/>
        <p:txBody>
          <a:bodyPr/>
          <a:lstStyle/>
          <a:p>
            <a:r>
              <a:rPr lang="en-US" dirty="0" smtClean="0"/>
              <a:t>30</a:t>
            </a:r>
            <a:endParaRPr lang="en-US" dirty="0"/>
          </a:p>
        </p:txBody>
      </p:sp>
      <p:sp>
        <p:nvSpPr>
          <p:cNvPr id="5" name="TextBox 4"/>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97547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Summary</a:t>
            </a:r>
            <a:endParaRPr lang="en-US" dirty="0"/>
          </a:p>
        </p:txBody>
      </p:sp>
      <p:sp>
        <p:nvSpPr>
          <p:cNvPr id="3" name="Content Placeholder 2"/>
          <p:cNvSpPr>
            <a:spLocks noGrp="1"/>
          </p:cNvSpPr>
          <p:nvPr>
            <p:ph idx="1"/>
          </p:nvPr>
        </p:nvSpPr>
        <p:spPr/>
        <p:txBody>
          <a:bodyPr>
            <a:normAutofit/>
          </a:bodyPr>
          <a:lstStyle/>
          <a:p>
            <a:pPr marL="0" indent="0">
              <a:lnSpc>
                <a:spcPct val="90000"/>
              </a:lnSpc>
              <a:buFont typeface="Wingdings" pitchFamily="2" charset="2"/>
              <a:buNone/>
              <a:defRPr/>
            </a:pPr>
            <a:r>
              <a:rPr lang="en-US" dirty="0"/>
              <a:t>You have completed the Non-Duplication of Eligibility </a:t>
            </a:r>
            <a:r>
              <a:rPr lang="en-US" dirty="0" smtClean="0"/>
              <a:t>and Benefit </a:t>
            </a:r>
            <a:r>
              <a:rPr lang="en-US" dirty="0"/>
              <a:t>Payments lesson</a:t>
            </a:r>
            <a:r>
              <a:rPr lang="en-US" dirty="0" smtClean="0"/>
              <a:t>. </a:t>
            </a:r>
            <a:r>
              <a:rPr lang="en-US" dirty="0"/>
              <a:t>You should now be able to:</a:t>
            </a:r>
            <a:br>
              <a:rPr lang="en-US" dirty="0"/>
            </a:br>
            <a:r>
              <a:rPr lang="en-US" dirty="0"/>
              <a:t> </a:t>
            </a:r>
          </a:p>
          <a:p>
            <a:pPr marL="628650">
              <a:lnSpc>
                <a:spcPct val="80000"/>
              </a:lnSpc>
              <a:spcBef>
                <a:spcPts val="600"/>
              </a:spcBef>
              <a:spcAft>
                <a:spcPts val="600"/>
              </a:spcAft>
              <a:buClr>
                <a:schemeClr val="tx1"/>
              </a:buClr>
              <a:tabLst>
                <a:tab pos="517525" algn="l"/>
              </a:tabLst>
              <a:defRPr/>
            </a:pPr>
            <a:r>
              <a:rPr lang="en-US" dirty="0"/>
              <a:t>Identify PL 111-377 requirements</a:t>
            </a:r>
            <a:br>
              <a:rPr lang="en-US" dirty="0"/>
            </a:br>
            <a:endParaRPr lang="en-US" dirty="0"/>
          </a:p>
          <a:p>
            <a:pPr marL="628650">
              <a:lnSpc>
                <a:spcPct val="80000"/>
              </a:lnSpc>
              <a:spcBef>
                <a:spcPts val="600"/>
              </a:spcBef>
              <a:spcAft>
                <a:spcPts val="600"/>
              </a:spcAft>
              <a:buClr>
                <a:schemeClr val="tx1"/>
              </a:buClr>
              <a:tabLst>
                <a:tab pos="517525" algn="l"/>
              </a:tabLst>
              <a:defRPr/>
            </a:pPr>
            <a:r>
              <a:rPr lang="en-US" dirty="0"/>
              <a:t>Differentiate the requirements for a period of qualifying </a:t>
            </a:r>
            <a:r>
              <a:rPr lang="en-US" dirty="0" smtClean="0"/>
              <a:t>service </a:t>
            </a:r>
            <a:r>
              <a:rPr lang="en-US" dirty="0"/>
              <a:t/>
            </a:r>
            <a:br>
              <a:rPr lang="en-US" dirty="0"/>
            </a:br>
            <a:endParaRPr lang="en-US" dirty="0"/>
          </a:p>
          <a:p>
            <a:pPr marL="628650">
              <a:lnSpc>
                <a:spcPct val="80000"/>
              </a:lnSpc>
              <a:spcBef>
                <a:spcPts val="600"/>
              </a:spcBef>
              <a:spcAft>
                <a:spcPts val="600"/>
              </a:spcAft>
              <a:buClr>
                <a:schemeClr val="tx1"/>
              </a:buClr>
              <a:tabLst>
                <a:tab pos="517525" algn="l"/>
              </a:tabLst>
              <a:defRPr/>
            </a:pPr>
            <a:r>
              <a:rPr lang="en-US" dirty="0"/>
              <a:t>Identify the steps to adjudicate claims to prevent duplication of eligibility or benefit </a:t>
            </a:r>
            <a:r>
              <a:rPr lang="en-US" dirty="0" smtClean="0"/>
              <a:t>payments </a:t>
            </a:r>
            <a:endParaRPr lang="en-US" dirty="0"/>
          </a:p>
        </p:txBody>
      </p:sp>
      <p:sp>
        <p:nvSpPr>
          <p:cNvPr id="4" name="Slide Number Placeholder 3"/>
          <p:cNvSpPr>
            <a:spLocks noGrp="1"/>
          </p:cNvSpPr>
          <p:nvPr>
            <p:ph type="sldNum" sz="quarter" idx="12"/>
          </p:nvPr>
        </p:nvSpPr>
        <p:spPr/>
        <p:txBody>
          <a:bodyPr/>
          <a:lstStyle/>
          <a:p>
            <a:r>
              <a:rPr lang="en-US" dirty="0" smtClean="0"/>
              <a:t>31</a:t>
            </a:r>
            <a:endParaRPr lang="en-US" dirty="0"/>
          </a:p>
        </p:txBody>
      </p:sp>
      <p:sp>
        <p:nvSpPr>
          <p:cNvPr id="8" name="TextBox 7"/>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7030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TMS Assessment and Survey</a:t>
            </a:r>
          </a:p>
        </p:txBody>
      </p:sp>
      <p:sp>
        <p:nvSpPr>
          <p:cNvPr id="48131" name="Content Placeholder 2"/>
          <p:cNvSpPr>
            <a:spLocks noGrp="1"/>
          </p:cNvSpPr>
          <p:nvPr>
            <p:ph idx="1"/>
          </p:nvPr>
        </p:nvSpPr>
        <p:spPr/>
        <p:txBody>
          <a:bodyPr>
            <a:normAutofit fontScale="92500"/>
          </a:bodyPr>
          <a:lstStyle/>
          <a:p>
            <a:pPr>
              <a:buClr>
                <a:schemeClr val="tx1"/>
              </a:buClr>
              <a:buFont typeface="Arial" panose="020B0604020202020204" pitchFamily="34" charset="0"/>
              <a:buChar char="•"/>
            </a:pPr>
            <a:r>
              <a:rPr lang="en-US" altLang="en-US" sz="2400" dirty="0" smtClean="0">
                <a:solidFill>
                  <a:schemeClr val="tx1"/>
                </a:solidFill>
                <a:cs typeface="Arial" panose="020B0604020202020204" pitchFamily="34" charset="0"/>
              </a:rPr>
              <a:t>The assessment and survey have been assigned to you in TMS.</a:t>
            </a:r>
            <a:br>
              <a:rPr lang="en-US" altLang="en-US" sz="2400" dirty="0" smtClean="0">
                <a:solidFill>
                  <a:schemeClr val="tx1"/>
                </a:solidFill>
                <a:cs typeface="Arial" panose="020B0604020202020204" pitchFamily="34" charset="0"/>
              </a:rPr>
            </a:br>
            <a:endParaRPr lang="en-US" altLang="en-US" sz="2400" dirty="0" smtClean="0">
              <a:solidFill>
                <a:schemeClr val="tx1"/>
              </a:solidFill>
              <a:cs typeface="Arial" panose="020B0604020202020204" pitchFamily="34" charset="0"/>
            </a:endParaRPr>
          </a:p>
          <a:p>
            <a:pPr>
              <a:buClr>
                <a:schemeClr val="tx1"/>
              </a:buClr>
              <a:buFont typeface="Arial" panose="020B0604020202020204" pitchFamily="34" charset="0"/>
              <a:buChar char="•"/>
            </a:pPr>
            <a:r>
              <a:rPr lang="en-US" altLang="en-US" sz="2400" dirty="0" smtClean="0">
                <a:solidFill>
                  <a:schemeClr val="tx1"/>
                </a:solidFill>
                <a:cs typeface="Arial" panose="020B0604020202020204" pitchFamily="34" charset="0"/>
              </a:rPr>
              <a:t>The assessment is comprised of multiple choice questions.</a:t>
            </a:r>
            <a:br>
              <a:rPr lang="en-US" altLang="en-US" sz="2400" dirty="0" smtClean="0">
                <a:solidFill>
                  <a:schemeClr val="tx1"/>
                </a:solidFill>
                <a:cs typeface="Arial" panose="020B0604020202020204" pitchFamily="34" charset="0"/>
              </a:rPr>
            </a:br>
            <a:endParaRPr lang="en-US" altLang="en-US" sz="2400" dirty="0" smtClean="0">
              <a:solidFill>
                <a:schemeClr val="tx1"/>
              </a:solidFill>
              <a:cs typeface="Arial" panose="020B0604020202020204" pitchFamily="34" charset="0"/>
            </a:endParaRPr>
          </a:p>
          <a:p>
            <a:pPr>
              <a:buClr>
                <a:schemeClr val="tx1"/>
              </a:buClr>
              <a:buFont typeface="Arial" panose="020B0604020202020204" pitchFamily="34" charset="0"/>
              <a:buChar char="•"/>
            </a:pPr>
            <a:r>
              <a:rPr lang="en-US" altLang="en-US" sz="2400" dirty="0" smtClean="0">
                <a:solidFill>
                  <a:schemeClr val="tx1"/>
                </a:solidFill>
                <a:cs typeface="Arial" panose="020B0604020202020204" pitchFamily="34" charset="0"/>
              </a:rPr>
              <a:t>The questions are based on the information you learned today.</a:t>
            </a:r>
          </a:p>
          <a:p>
            <a:pPr>
              <a:buClr>
                <a:schemeClr val="tx1"/>
              </a:buClr>
              <a:buFont typeface="Arial" panose="020B0604020202020204" pitchFamily="34" charset="0"/>
              <a:buChar char="•"/>
            </a:pPr>
            <a:r>
              <a:rPr lang="en-US" altLang="en-US" sz="2400" dirty="0" smtClean="0">
                <a:solidFill>
                  <a:schemeClr val="tx1"/>
                </a:solidFill>
                <a:cs typeface="Arial" panose="020B0604020202020204" pitchFamily="34" charset="0"/>
              </a:rPr>
              <a:t>You should be able to complete the assessment and survey within 30 minutes.</a:t>
            </a:r>
            <a:br>
              <a:rPr lang="en-US" altLang="en-US" sz="2400" dirty="0" smtClean="0">
                <a:solidFill>
                  <a:schemeClr val="tx1"/>
                </a:solidFill>
                <a:cs typeface="Arial" panose="020B0604020202020204" pitchFamily="34" charset="0"/>
              </a:rPr>
            </a:br>
            <a:endParaRPr lang="en-US" altLang="en-US" sz="2400" dirty="0" smtClean="0">
              <a:solidFill>
                <a:schemeClr val="tx1"/>
              </a:solidFill>
              <a:cs typeface="Arial" panose="020B0604020202020204" pitchFamily="34" charset="0"/>
            </a:endParaRPr>
          </a:p>
          <a:p>
            <a:pPr>
              <a:buClr>
                <a:schemeClr val="tx1"/>
              </a:buClr>
              <a:buFont typeface="Arial" panose="020B0604020202020204" pitchFamily="34" charset="0"/>
              <a:buChar char="•"/>
            </a:pPr>
            <a:r>
              <a:rPr lang="en-US" altLang="en-US" sz="2400" dirty="0" smtClean="0">
                <a:solidFill>
                  <a:schemeClr val="tx1"/>
                </a:solidFill>
                <a:cs typeface="Arial" panose="020B0604020202020204" pitchFamily="34" charset="0"/>
              </a:rPr>
              <a:t>Be sure to complete both the assessment and the survey in TMS to receive credit for this training.</a:t>
            </a:r>
          </a:p>
        </p:txBody>
      </p:sp>
      <p:sp>
        <p:nvSpPr>
          <p:cNvPr id="2" name="Slide Number Placeholder 1"/>
          <p:cNvSpPr>
            <a:spLocks noGrp="1"/>
          </p:cNvSpPr>
          <p:nvPr>
            <p:ph type="sldNum" sz="quarter" idx="12"/>
          </p:nvPr>
        </p:nvSpPr>
        <p:spPr/>
        <p:txBody>
          <a:bodyPr/>
          <a:lstStyle/>
          <a:p>
            <a:r>
              <a:rPr lang="en-US" dirty="0" smtClean="0"/>
              <a:t>32</a:t>
            </a:r>
            <a:endParaRPr lang="en-US" dirty="0"/>
          </a:p>
        </p:txBody>
      </p:sp>
      <p:sp>
        <p:nvSpPr>
          <p:cNvPr id="6" name="TextBox 5"/>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32709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b="1" dirty="0" smtClean="0">
                <a:effectLst/>
                <a:cs typeface="Arial" charset="0"/>
              </a:rPr>
              <a:t>Lesson Objectives</a:t>
            </a:r>
          </a:p>
        </p:txBody>
      </p:sp>
      <p:sp>
        <p:nvSpPr>
          <p:cNvPr id="4" name="Content Placeholder 3"/>
          <p:cNvSpPr>
            <a:spLocks noGrp="1"/>
          </p:cNvSpPr>
          <p:nvPr>
            <p:ph idx="1"/>
          </p:nvPr>
        </p:nvSpPr>
        <p:spPr/>
        <p:txBody>
          <a:bodyPr>
            <a:normAutofit/>
          </a:bodyPr>
          <a:lstStyle/>
          <a:p>
            <a:pPr>
              <a:lnSpc>
                <a:spcPct val="90000"/>
              </a:lnSpc>
              <a:buFont typeface="Wingdings" pitchFamily="2" charset="2"/>
              <a:buNone/>
              <a:defRPr/>
            </a:pPr>
            <a:r>
              <a:rPr lang="en-US" dirty="0"/>
              <a:t>At the conclusion of this lesson, you will be able to:</a:t>
            </a:r>
            <a:br>
              <a:rPr lang="en-US" dirty="0"/>
            </a:br>
            <a:r>
              <a:rPr lang="en-US" dirty="0"/>
              <a:t> </a:t>
            </a:r>
          </a:p>
          <a:p>
            <a:pPr marL="628650">
              <a:lnSpc>
                <a:spcPct val="80000"/>
              </a:lnSpc>
              <a:spcBef>
                <a:spcPts val="600"/>
              </a:spcBef>
              <a:spcAft>
                <a:spcPts val="600"/>
              </a:spcAft>
              <a:buClr>
                <a:schemeClr val="tx1"/>
              </a:buClr>
              <a:tabLst>
                <a:tab pos="517525" algn="l"/>
              </a:tabLst>
              <a:defRPr/>
            </a:pPr>
            <a:r>
              <a:rPr lang="en-US" dirty="0" smtClean="0"/>
              <a:t>Identify </a:t>
            </a:r>
            <a:r>
              <a:rPr lang="en-US" dirty="0"/>
              <a:t>PL 111-377 </a:t>
            </a:r>
            <a:r>
              <a:rPr lang="en-US" dirty="0" smtClean="0"/>
              <a:t>requirements</a:t>
            </a:r>
            <a:r>
              <a:rPr lang="en-US" dirty="0"/>
              <a:t/>
            </a:r>
            <a:br>
              <a:rPr lang="en-US" dirty="0"/>
            </a:br>
            <a:endParaRPr lang="en-US" dirty="0"/>
          </a:p>
          <a:p>
            <a:pPr marL="628650">
              <a:lnSpc>
                <a:spcPct val="80000"/>
              </a:lnSpc>
              <a:spcBef>
                <a:spcPts val="600"/>
              </a:spcBef>
              <a:spcAft>
                <a:spcPts val="600"/>
              </a:spcAft>
              <a:buClr>
                <a:schemeClr val="tx1"/>
              </a:buClr>
              <a:tabLst>
                <a:tab pos="517525" algn="l"/>
              </a:tabLst>
              <a:defRPr/>
            </a:pPr>
            <a:r>
              <a:rPr lang="en-US" dirty="0" smtClean="0"/>
              <a:t>Differentiate </a:t>
            </a:r>
            <a:r>
              <a:rPr lang="en-US" dirty="0"/>
              <a:t>the requirements for a period of qualifying </a:t>
            </a:r>
            <a:r>
              <a:rPr lang="en-US" dirty="0" smtClean="0"/>
              <a:t>service</a:t>
            </a:r>
            <a:r>
              <a:rPr lang="en-US" dirty="0"/>
              <a:t/>
            </a:r>
            <a:br>
              <a:rPr lang="en-US" dirty="0"/>
            </a:br>
            <a:endParaRPr lang="en-US" dirty="0"/>
          </a:p>
          <a:p>
            <a:pPr marL="628650">
              <a:lnSpc>
                <a:spcPct val="80000"/>
              </a:lnSpc>
              <a:spcBef>
                <a:spcPts val="600"/>
              </a:spcBef>
              <a:spcAft>
                <a:spcPts val="600"/>
              </a:spcAft>
              <a:buClr>
                <a:schemeClr val="tx1"/>
              </a:buClr>
              <a:tabLst>
                <a:tab pos="517525" algn="l"/>
              </a:tabLst>
              <a:defRPr/>
            </a:pPr>
            <a:r>
              <a:rPr lang="en-US" dirty="0" smtClean="0"/>
              <a:t>Identify the </a:t>
            </a:r>
            <a:r>
              <a:rPr lang="en-US" dirty="0"/>
              <a:t>steps to adjudicate claims to prevent duplication of eligibility or benefit </a:t>
            </a:r>
            <a:r>
              <a:rPr lang="en-US" dirty="0" smtClean="0"/>
              <a:t>payments </a:t>
            </a:r>
            <a:endParaRPr lang="en-US" dirty="0"/>
          </a:p>
        </p:txBody>
      </p:sp>
      <p:sp>
        <p:nvSpPr>
          <p:cNvPr id="8" name="Slide Number Placeholder 3"/>
          <p:cNvSpPr>
            <a:spLocks noGrp="1"/>
          </p:cNvSpPr>
          <p:nvPr>
            <p:ph type="sldNum" sz="quarter" idx="12"/>
          </p:nvPr>
        </p:nvSpPr>
        <p:spPr>
          <a:prstGeom prst="rect">
            <a:avLst/>
          </a:prstGeom>
        </p:spPr>
        <p:txBody>
          <a:bodyPr/>
          <a:lstStyle/>
          <a:p>
            <a:pPr algn="r"/>
            <a:r>
              <a:rPr lang="en-US" sz="1400" dirty="0" smtClean="0">
                <a:solidFill>
                  <a:schemeClr val="bg1"/>
                </a:solidFill>
              </a:rPr>
              <a:t>4</a:t>
            </a:r>
            <a:endParaRPr lang="en-US" sz="1400" dirty="0">
              <a:solidFill>
                <a:schemeClr val="bg1"/>
              </a:solidFill>
            </a:endParaRPr>
          </a:p>
        </p:txBody>
      </p:sp>
      <p:sp>
        <p:nvSpPr>
          <p:cNvPr id="9" name="TextBox 8"/>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13949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Post </a:t>
            </a:r>
            <a:r>
              <a:rPr lang="en-US" sz="2800" dirty="0"/>
              <a:t>9/11 Veterans Educational </a:t>
            </a:r>
            <a:r>
              <a:rPr lang="en-US" sz="2800" dirty="0" smtClean="0"/>
              <a:t>Assistance Improvements </a:t>
            </a:r>
            <a:r>
              <a:rPr lang="en-US" sz="2800" dirty="0"/>
              <a:t>Act of 2010 </a:t>
            </a:r>
            <a:r>
              <a:rPr lang="en-US" sz="2800" dirty="0" smtClean="0"/>
              <a:t>(PL 111-377)</a:t>
            </a:r>
            <a:endParaRPr lang="en-US" sz="2800" dirty="0"/>
          </a:p>
        </p:txBody>
      </p:sp>
      <p:sp>
        <p:nvSpPr>
          <p:cNvPr id="3" name="Content Placeholder 2"/>
          <p:cNvSpPr>
            <a:spLocks noGrp="1"/>
          </p:cNvSpPr>
          <p:nvPr>
            <p:ph idx="1"/>
          </p:nvPr>
        </p:nvSpPr>
        <p:spPr>
          <a:xfrm>
            <a:off x="457200" y="1447800"/>
            <a:ext cx="8229600" cy="5029200"/>
          </a:xfrm>
        </p:spPr>
        <p:txBody>
          <a:bodyPr>
            <a:noAutofit/>
          </a:bodyPr>
          <a:lstStyle/>
          <a:p>
            <a:pPr marL="0" indent="0">
              <a:buNone/>
            </a:pPr>
            <a:r>
              <a:rPr lang="en-US" dirty="0" smtClean="0"/>
              <a:t>Section 111 amended 38 U.S.C. § 3322 by establishing the following additional bars to duplication of certain educational assistance benefits:</a:t>
            </a:r>
          </a:p>
          <a:p>
            <a:pPr lvl="1" indent="-342900">
              <a:buFont typeface="Arial" panose="020B0604020202020204" pitchFamily="34" charset="0"/>
              <a:buChar char="•"/>
            </a:pPr>
            <a:r>
              <a:rPr lang="en-US" dirty="0"/>
              <a:t>C</a:t>
            </a:r>
            <a:r>
              <a:rPr lang="en-US" dirty="0" smtClean="0"/>
              <a:t>oncurrent receipt of Chapter 33 transferred benefits and Chapter 33 Fry.</a:t>
            </a:r>
          </a:p>
          <a:p>
            <a:pPr lvl="1" indent="-342900">
              <a:buFont typeface="Arial" panose="020B0604020202020204" pitchFamily="34" charset="0"/>
              <a:buChar char="•"/>
            </a:pPr>
            <a:r>
              <a:rPr lang="en-US" dirty="0" smtClean="0"/>
              <a:t>Receipt of compensation and pension and Chapter 33 Fry.</a:t>
            </a:r>
          </a:p>
          <a:p>
            <a:pPr lvl="1" indent="-342900">
              <a:buFont typeface="Arial" panose="020B0604020202020204" pitchFamily="34" charset="0"/>
              <a:buChar char="•"/>
            </a:pPr>
            <a:r>
              <a:rPr lang="en-US" dirty="0" smtClean="0"/>
              <a:t>Concurrent receipt of Chapter 33 transferred benefits </a:t>
            </a:r>
            <a:r>
              <a:rPr lang="en-US" dirty="0"/>
              <a:t>under multiple transferors</a:t>
            </a:r>
            <a:r>
              <a:rPr lang="en-US" dirty="0" smtClean="0"/>
              <a:t>.</a:t>
            </a:r>
            <a:endParaRPr lang="en-US" dirty="0"/>
          </a:p>
          <a:p>
            <a:pPr lvl="1" indent="-342900">
              <a:buFont typeface="Arial" panose="020B0604020202020204" pitchFamily="34" charset="0"/>
              <a:buChar char="•"/>
            </a:pPr>
            <a:r>
              <a:rPr lang="en-US" dirty="0"/>
              <a:t>D</a:t>
            </a:r>
            <a:r>
              <a:rPr lang="en-US" dirty="0" smtClean="0"/>
              <a:t>uplication of eligibility based on a period of service.</a:t>
            </a:r>
          </a:p>
          <a:p>
            <a:pPr lvl="1" indent="-342900">
              <a:buFont typeface="Arial" panose="020B0604020202020204" pitchFamily="34" charset="0"/>
              <a:buChar char="•"/>
            </a:pPr>
            <a:r>
              <a:rPr lang="en-US" dirty="0"/>
              <a:t>D</a:t>
            </a:r>
            <a:r>
              <a:rPr lang="en-US" dirty="0" smtClean="0"/>
              <a:t>uplication of eligibility based on a single event.</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5</a:t>
            </a:fld>
            <a:endParaRPr lang="en-US" dirty="0"/>
          </a:p>
        </p:txBody>
      </p:sp>
      <p:sp>
        <p:nvSpPr>
          <p:cNvPr id="6" name="TextBox 5"/>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00791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What Changed?</a:t>
            </a:r>
          </a:p>
        </p:txBody>
      </p:sp>
      <p:sp>
        <p:nvSpPr>
          <p:cNvPr id="3" name="Content Placeholder 2"/>
          <p:cNvSpPr>
            <a:spLocks noGrp="1"/>
          </p:cNvSpPr>
          <p:nvPr>
            <p:ph idx="1"/>
          </p:nvPr>
        </p:nvSpPr>
        <p:spPr/>
        <p:txBody>
          <a:bodyPr>
            <a:noAutofit/>
          </a:bodyPr>
          <a:lstStyle/>
          <a:p>
            <a:pPr marL="347663" lvl="1" indent="-347663">
              <a:lnSpc>
                <a:spcPct val="110000"/>
              </a:lnSpc>
              <a:buFont typeface="Arial" pitchFamily="34" charset="0"/>
              <a:buChar char="•"/>
            </a:pPr>
            <a:r>
              <a:rPr lang="en-US" dirty="0" smtClean="0"/>
              <a:t>A student may qualify for Chapter 33 transferred benefits and Chapter 33 Fry.  However, these benefits may not be received </a:t>
            </a:r>
            <a:r>
              <a:rPr lang="en-US" i="1" dirty="0" smtClean="0"/>
              <a:t>concurrently</a:t>
            </a:r>
            <a:r>
              <a:rPr lang="en-US" dirty="0" smtClean="0"/>
              <a:t>.</a:t>
            </a:r>
          </a:p>
          <a:p>
            <a:pPr marL="0" lvl="1" indent="0">
              <a:lnSpc>
                <a:spcPct val="110000"/>
              </a:lnSpc>
              <a:buNone/>
            </a:pPr>
            <a:endParaRPr lang="en-US" sz="800" dirty="0"/>
          </a:p>
          <a:p>
            <a:pPr marL="347663" lvl="1" indent="-347663">
              <a:lnSpc>
                <a:spcPct val="110000"/>
              </a:lnSpc>
              <a:buFont typeface="Arial" pitchFamily="34" charset="0"/>
              <a:buChar char="•"/>
            </a:pPr>
            <a:r>
              <a:rPr lang="en-US" dirty="0" smtClean="0"/>
              <a:t>A student may qualify for Chapter 33 transferred benefits under multiple transferors.  However, these benefits may not be received </a:t>
            </a:r>
            <a:r>
              <a:rPr lang="en-US" i="1" dirty="0" smtClean="0"/>
              <a:t>concurrently</a:t>
            </a:r>
            <a:r>
              <a:rPr lang="en-US" dirty="0" smtClean="0"/>
              <a:t>.</a:t>
            </a:r>
          </a:p>
          <a:p>
            <a:pPr marL="0" lvl="1" indent="0">
              <a:lnSpc>
                <a:spcPct val="110000"/>
              </a:lnSpc>
              <a:buNone/>
            </a:pPr>
            <a:endParaRPr lang="en-US" sz="800" dirty="0"/>
          </a:p>
          <a:p>
            <a:pPr marL="347663" lvl="1" indent="-347663">
              <a:lnSpc>
                <a:spcPct val="110000"/>
              </a:lnSpc>
              <a:buFont typeface="Arial" pitchFamily="34" charset="0"/>
              <a:buChar char="•"/>
            </a:pPr>
            <a:r>
              <a:rPr lang="en-US" dirty="0" smtClean="0"/>
              <a:t>A student may qualify for Chapter 33 Fry, however, receipt of this benefit </a:t>
            </a:r>
            <a:r>
              <a:rPr lang="en-US" i="1" dirty="0" smtClean="0"/>
              <a:t>terminates</a:t>
            </a:r>
            <a:r>
              <a:rPr lang="en-US" dirty="0" smtClean="0"/>
              <a:t> subsequent payments of Dependency and Indemnity Compensation (DIC).</a:t>
            </a:r>
          </a:p>
        </p:txBody>
      </p:sp>
      <p:sp>
        <p:nvSpPr>
          <p:cNvPr id="4" name="Slide Number Placeholder 3"/>
          <p:cNvSpPr>
            <a:spLocks noGrp="1"/>
          </p:cNvSpPr>
          <p:nvPr>
            <p:ph type="sldNum" sz="quarter" idx="12"/>
          </p:nvPr>
        </p:nvSpPr>
        <p:spPr/>
        <p:txBody>
          <a:bodyPr/>
          <a:lstStyle/>
          <a:p>
            <a:fld id="{3FE40F6C-36E6-4965-9D21-698197C3108F}" type="slidenum">
              <a:rPr lang="en-US" smtClean="0"/>
              <a:pPr/>
              <a:t>6</a:t>
            </a:fld>
            <a:endParaRPr lang="en-US" dirty="0"/>
          </a:p>
        </p:txBody>
      </p:sp>
      <p:sp>
        <p:nvSpPr>
          <p:cNvPr id="6" name="TextBox 5"/>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58002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What Else Changed?</a:t>
            </a:r>
          </a:p>
        </p:txBody>
      </p:sp>
      <p:sp>
        <p:nvSpPr>
          <p:cNvPr id="3" name="Content Placeholder 2"/>
          <p:cNvSpPr>
            <a:spLocks noGrp="1"/>
          </p:cNvSpPr>
          <p:nvPr>
            <p:ph idx="1"/>
          </p:nvPr>
        </p:nvSpPr>
        <p:spPr>
          <a:xfrm>
            <a:off x="457200" y="1447800"/>
            <a:ext cx="8305800" cy="4525963"/>
          </a:xfrm>
        </p:spPr>
        <p:txBody>
          <a:bodyPr>
            <a:normAutofit fontScale="92500" lnSpcReduction="10000"/>
          </a:bodyPr>
          <a:lstStyle/>
          <a:p>
            <a:pPr marL="347663" indent="-347663">
              <a:lnSpc>
                <a:spcPct val="110000"/>
              </a:lnSpc>
            </a:pPr>
            <a:r>
              <a:rPr lang="en-US" dirty="0" smtClean="0"/>
              <a:t>For Chapters </a:t>
            </a:r>
            <a:r>
              <a:rPr lang="en-US" dirty="0"/>
              <a:t>30, 1606, and 1607, there </a:t>
            </a:r>
            <a:r>
              <a:rPr lang="en-US" dirty="0" smtClean="0"/>
              <a:t>has always existed a bar to duplication of eligibility based on a single period of qualifying service.</a:t>
            </a:r>
            <a:br>
              <a:rPr lang="en-US" dirty="0" smtClean="0"/>
            </a:br>
            <a:r>
              <a:rPr lang="en-US" dirty="0"/>
              <a:t>(</a:t>
            </a:r>
            <a:r>
              <a:rPr lang="en-US" b="1" dirty="0"/>
              <a:t>Note:  </a:t>
            </a:r>
            <a:r>
              <a:rPr lang="en-US" dirty="0"/>
              <a:t>No bar has ever existed for using a single period of service to qualify for both Chapters 1606 and 1607).</a:t>
            </a:r>
            <a:r>
              <a:rPr lang="en-US" altLang="en-US" dirty="0"/>
              <a:t> </a:t>
            </a:r>
            <a:endParaRPr lang="en-US" altLang="en-US" dirty="0" smtClean="0"/>
          </a:p>
          <a:p>
            <a:pPr marL="0" indent="0">
              <a:lnSpc>
                <a:spcPct val="110000"/>
              </a:lnSpc>
              <a:buNone/>
            </a:pPr>
            <a:endParaRPr lang="en-US" sz="900" dirty="0" smtClean="0"/>
          </a:p>
          <a:p>
            <a:pPr marL="347663" indent="-347663">
              <a:lnSpc>
                <a:spcPct val="110000"/>
              </a:lnSpc>
            </a:pPr>
            <a:r>
              <a:rPr lang="en-US" dirty="0" smtClean="0"/>
              <a:t>However, Public Law 110-252, which created the Post-9/11 GI Bill, did not establish a bar between Chapter 33 and those other benefit programs.</a:t>
            </a:r>
          </a:p>
          <a:p>
            <a:pPr marL="0" indent="0">
              <a:lnSpc>
                <a:spcPct val="110000"/>
              </a:lnSpc>
              <a:buNone/>
            </a:pPr>
            <a:endParaRPr lang="en-US" sz="900" dirty="0" smtClean="0"/>
          </a:p>
          <a:p>
            <a:pPr marL="347663" indent="-347663">
              <a:lnSpc>
                <a:spcPct val="110000"/>
              </a:lnSpc>
            </a:pPr>
            <a:r>
              <a:rPr lang="en-US" dirty="0" smtClean="0"/>
              <a:t>Public Law 111-377 corrected this omission effective August 1, 2011.  Now a bar to duplication exists for Chapter 33 for service beginning August 1, 2011, or later.</a:t>
            </a:r>
            <a:endParaRPr lang="en-US" sz="2000"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7</a:t>
            </a:fld>
            <a:endParaRPr lang="en-US" dirty="0"/>
          </a:p>
        </p:txBody>
      </p:sp>
      <p:sp>
        <p:nvSpPr>
          <p:cNvPr id="6" name="TextBox 5"/>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87817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Single Period of Service</a:t>
            </a:r>
            <a:endParaRPr lang="en-US" dirty="0"/>
          </a:p>
        </p:txBody>
      </p:sp>
      <p:sp>
        <p:nvSpPr>
          <p:cNvPr id="3" name="Content Placeholder 2"/>
          <p:cNvSpPr>
            <a:spLocks noGrp="1"/>
          </p:cNvSpPr>
          <p:nvPr>
            <p:ph idx="1"/>
          </p:nvPr>
        </p:nvSpPr>
        <p:spPr/>
        <p:txBody>
          <a:bodyPr>
            <a:noAutofit/>
          </a:bodyPr>
          <a:lstStyle/>
          <a:p>
            <a:pPr marL="57150" indent="0">
              <a:buNone/>
            </a:pPr>
            <a:r>
              <a:rPr lang="en-US" dirty="0" smtClean="0"/>
              <a:t>Effective August 1, 2011, a Servicemember or Veteran is barred from using the </a:t>
            </a:r>
            <a:r>
              <a:rPr lang="en-US" i="1" dirty="0" smtClean="0"/>
              <a:t>same</a:t>
            </a:r>
            <a:r>
              <a:rPr lang="en-US" dirty="0" smtClean="0"/>
              <a:t> period of service to qualify under </a:t>
            </a:r>
            <a:r>
              <a:rPr lang="en-US" i="1" dirty="0" smtClean="0"/>
              <a:t>more than one </a:t>
            </a:r>
            <a:r>
              <a:rPr lang="en-US" dirty="0" smtClean="0"/>
              <a:t>education benefit (specifically, Chapter 33 and Chapters 30, 32, 1606, and 1607).</a:t>
            </a:r>
          </a:p>
          <a:p>
            <a:pPr marL="57150" indent="0">
              <a:buNone/>
            </a:pPr>
            <a:endParaRPr lang="en-US" dirty="0"/>
          </a:p>
          <a:p>
            <a:pPr marL="57150" indent="0">
              <a:buNone/>
            </a:pPr>
            <a:r>
              <a:rPr lang="en-US" dirty="0"/>
              <a:t>Any </a:t>
            </a:r>
            <a:r>
              <a:rPr lang="en-US" dirty="0" smtClean="0"/>
              <a:t>active duty service </a:t>
            </a:r>
            <a:r>
              <a:rPr lang="en-US" dirty="0"/>
              <a:t>period beginning on or after August 1, 2011, falls under this bar.</a:t>
            </a:r>
          </a:p>
          <a:p>
            <a:pPr marL="57150" indent="0">
              <a:buNone/>
            </a:pPr>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8</a:t>
            </a:fld>
            <a:endParaRPr lang="en-US" dirty="0"/>
          </a:p>
        </p:txBody>
      </p:sp>
      <p:sp>
        <p:nvSpPr>
          <p:cNvPr id="6" name="TextBox 5"/>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78603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Periods of Active Duty Service</a:t>
            </a:r>
            <a:endParaRPr lang="en-US" dirty="0"/>
          </a:p>
        </p:txBody>
      </p:sp>
      <p:sp>
        <p:nvSpPr>
          <p:cNvPr id="3" name="Content Placeholder 2"/>
          <p:cNvSpPr>
            <a:spLocks noGrp="1"/>
          </p:cNvSpPr>
          <p:nvPr>
            <p:ph idx="1"/>
          </p:nvPr>
        </p:nvSpPr>
        <p:spPr/>
        <p:txBody>
          <a:bodyPr>
            <a:noAutofit/>
          </a:bodyPr>
          <a:lstStyle/>
          <a:p>
            <a:pPr marL="0" indent="0">
              <a:buNone/>
            </a:pPr>
            <a:r>
              <a:rPr lang="en-US" dirty="0" smtClean="0"/>
              <a:t>A period of active duty service possesses an Entered on Duty (EOD) date.</a:t>
            </a:r>
            <a:endParaRPr lang="en-US" sz="800" dirty="0" smtClean="0"/>
          </a:p>
          <a:p>
            <a:pPr marL="0" indent="0">
              <a:buNone/>
            </a:pPr>
            <a:endParaRPr lang="en-US" sz="800" dirty="0" smtClean="0"/>
          </a:p>
          <a:p>
            <a:pPr marL="0" indent="0">
              <a:buNone/>
            </a:pPr>
            <a:r>
              <a:rPr lang="en-US" dirty="0" smtClean="0"/>
              <a:t>If a period of service has been completed, it will also   </a:t>
            </a:r>
          </a:p>
          <a:p>
            <a:pPr marL="0" indent="0">
              <a:buNone/>
            </a:pPr>
            <a:r>
              <a:rPr lang="en-US" dirty="0" smtClean="0"/>
              <a:t>include a:</a:t>
            </a:r>
            <a:endParaRPr lang="en-US" dirty="0"/>
          </a:p>
          <a:p>
            <a:pPr lvl="1"/>
            <a:r>
              <a:rPr lang="en-US" dirty="0" smtClean="0"/>
              <a:t>Released </a:t>
            </a:r>
            <a:r>
              <a:rPr lang="en-US" dirty="0"/>
              <a:t>from Active </a:t>
            </a:r>
            <a:r>
              <a:rPr lang="en-US" dirty="0" smtClean="0"/>
              <a:t>Duty</a:t>
            </a:r>
            <a:r>
              <a:rPr lang="en-US" dirty="0"/>
              <a:t> </a:t>
            </a:r>
            <a:r>
              <a:rPr lang="en-US" dirty="0" smtClean="0"/>
              <a:t>(RAD</a:t>
            </a:r>
            <a:r>
              <a:rPr lang="en-US" dirty="0"/>
              <a:t>) </a:t>
            </a:r>
            <a:r>
              <a:rPr lang="en-US" dirty="0" smtClean="0"/>
              <a:t>date</a:t>
            </a:r>
          </a:p>
          <a:p>
            <a:pPr lvl="1"/>
            <a:r>
              <a:rPr lang="en-US" dirty="0" smtClean="0"/>
              <a:t>Character </a:t>
            </a:r>
            <a:r>
              <a:rPr lang="en-US" dirty="0"/>
              <a:t>of </a:t>
            </a:r>
            <a:r>
              <a:rPr lang="en-US" dirty="0" smtClean="0"/>
              <a:t>Discharge</a:t>
            </a:r>
          </a:p>
          <a:p>
            <a:pPr lvl="1"/>
            <a:r>
              <a:rPr lang="en-US" dirty="0" smtClean="0"/>
              <a:t>Separation Reason</a:t>
            </a:r>
          </a:p>
          <a:p>
            <a:pPr marL="457200" lvl="1" indent="0">
              <a:buNone/>
            </a:pPr>
            <a:endParaRPr lang="en-US" sz="800" dirty="0"/>
          </a:p>
          <a:p>
            <a:r>
              <a:rPr lang="en-US" dirty="0" smtClean="0"/>
              <a:t>Periods </a:t>
            </a:r>
            <a:r>
              <a:rPr lang="en-US" dirty="0"/>
              <a:t>of </a:t>
            </a:r>
            <a:r>
              <a:rPr lang="en-US" dirty="0" smtClean="0"/>
              <a:t>reenlistment </a:t>
            </a:r>
            <a:r>
              <a:rPr lang="en-US" dirty="0"/>
              <a:t>are considered separate periods of service</a:t>
            </a:r>
            <a:r>
              <a:rPr lang="en-US" dirty="0" smtClean="0"/>
              <a:t>.</a:t>
            </a:r>
            <a:endParaRPr lang="en-US" i="1"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9</a:t>
            </a:fld>
            <a:endParaRPr lang="en-US" dirty="0"/>
          </a:p>
        </p:txBody>
      </p:sp>
      <p:sp>
        <p:nvSpPr>
          <p:cNvPr id="6" name="TextBox 5"/>
          <p:cNvSpPr txBox="1"/>
          <p:nvPr/>
        </p:nvSpPr>
        <p:spPr>
          <a:xfrm>
            <a:off x="17318" y="6602268"/>
            <a:ext cx="4097482" cy="276999"/>
          </a:xfrm>
          <a:prstGeom prst="rect">
            <a:avLst/>
          </a:prstGeom>
          <a:noFill/>
        </p:spPr>
        <p:txBody>
          <a:bodyPr wrap="square" rtlCol="0">
            <a:spAutoFit/>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Non-Duplication of Eligibility and Benefit Payments</a:t>
            </a: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285040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182&quot;&gt;&lt;/object&gt;&lt;object type=&quot;2&quot; unique_id=&quot;10183&quot;&gt;&lt;object type=&quot;3&quot; unique_id=&quot;10184&quot;&gt;&lt;property id=&quot;20148&quot; value=&quot;5&quot;/&gt;&lt;property id=&quot;20300&quot; value=&quot;Slide 1&quot;/&gt;&lt;property id=&quot;20307&quot; value=&quot;299&quot;/&gt;&lt;/object&gt;&lt;object type=&quot;3&quot; unique_id=&quot;10185&quot;&gt;&lt;property id=&quot;20148&quot; value=&quot;5&quot;/&gt;&lt;property id=&quot;20300&quot; value=&quot;Slide 2 - &amp;quot;Overview of Today’s Training&amp;quot;&quot;/&gt;&lt;property id=&quot;20307&quot; value=&quot;370&quot;/&gt;&lt;/object&gt;&lt;object type=&quot;3&quot; unique_id=&quot;10186&quot;&gt;&lt;property id=&quot;20148&quot; value=&quot;5&quot;/&gt;&lt;property id=&quot;20300&quot; value=&quot;Slide 3 - &amp;quot;Icebreaker Activity&amp;quot;&quot;/&gt;&lt;property id=&quot;20307&quot; value=&quot;371&quot;/&gt;&lt;/object&gt;&lt;object type=&quot;3&quot; unique_id=&quot;10187&quot;&gt;&lt;property id=&quot;20148&quot; value=&quot;5&quot;/&gt;&lt;property id=&quot;20300&quot; value=&quot;Slide 4 - &amp;quot;Lesson Objectives&amp;quot;&quot;/&gt;&lt;property id=&quot;20307&quot; value=&quot;339&quot;/&gt;&lt;/object&gt;&lt;object type=&quot;3&quot; unique_id=&quot;10188&quot;&gt;&lt;property id=&quot;20148&quot; value=&quot;5&quot;/&gt;&lt;property id=&quot;20300&quot; value=&quot;Slide 5 - &amp;quot;Post 9/11 Veterans Educational Assistance Improvements Act of 2010 (PL 111-377)&amp;quot;&quot;/&gt;&lt;property id=&quot;20307&quot; value=&quot;301&quot;/&gt;&lt;/object&gt;&lt;object type=&quot;3&quot; unique_id=&quot;10189&quot;&gt;&lt;property id=&quot;20148&quot; value=&quot;5&quot;/&gt;&lt;property id=&quot;20300&quot; value=&quot;Slide 7 - &amp;quot;What Else Changed?&amp;quot;&quot;/&gt;&lt;property id=&quot;20307&quot; value=&quot;302&quot;/&gt;&lt;/object&gt;&lt;object type=&quot;3&quot; unique_id=&quot;10190&quot;&gt;&lt;property id=&quot;20148&quot; value=&quot;5&quot;/&gt;&lt;property id=&quot;20300&quot; value=&quot;Slide 8 - &amp;quot;Single Period of Service&amp;quot;&quot;/&gt;&lt;property id=&quot;20307&quot; value=&quot;304&quot;/&gt;&lt;/object&gt;&lt;object type=&quot;3&quot; unique_id=&quot;10191&quot;&gt;&lt;property id=&quot;20148&quot; value=&quot;5&quot;/&gt;&lt;property id=&quot;20300&quot; value=&quot;Slide 9 - &amp;quot;Periods of Active Duty Service&amp;quot;&quot;/&gt;&lt;property id=&quot;20307&quot; value=&quot;306&quot;/&gt;&lt;/object&gt;&lt;object type=&quot;3&quot; unique_id=&quot;10202&quot;&gt;&lt;property id=&quot;20148&quot; value=&quot;5&quot;/&gt;&lt;property id=&quot;20300&quot; value=&quot;Slide 10 - &amp;quot;Application of Service&amp;quot;&quot;/&gt;&lt;property id=&quot;20307&quot; value=&quot;320&quot;/&gt;&lt;/object&gt;&lt;object type=&quot;3&quot; unique_id=&quot;10204&quot;&gt;&lt;property id=&quot;20148&quot; value=&quot;5&quot;/&gt;&lt;property id=&quot;20300&quot; value=&quot;Slide 11 - &amp;quot;Eligibility for Other Benefits&amp;quot;&quot;/&gt;&lt;property id=&quot;20307&quot; value=&quot;322&quot;/&gt;&lt;/object&gt;&lt;object type=&quot;3&quot; unique_id=&quot;10208&quot;&gt;&lt;property id=&quot;20148&quot; value=&quot;5&quot;/&gt;&lt;property id=&quot;20300&quot; value=&quot;Slide 12 - &amp;quot;Delimiting Date&amp;quot;&quot;/&gt;&lt;property id=&quot;20307&quot; value=&quot;378&quot;/&gt;&lt;/object&gt;&lt;object type=&quot;3&quot; unique_id=&quot;10209&quot;&gt;&lt;property id=&quot;20148&quot; value=&quot;5&quot;/&gt;&lt;property id=&quot;20300&quot; value=&quot;Slide 13 - &amp;quot;LTS&amp;quot;&quot;/&gt;&lt;property id=&quot;20307&quot; value=&quot;356&quot;/&gt;&lt;/object&gt;&lt;object type=&quot;3&quot; unique_id=&quot;10216&quot;&gt;&lt;property id=&quot;20148&quot; value=&quot;5&quot;/&gt;&lt;property id=&quot;20300&quot; value=&quot;Slide 14 - &amp;quot;Single Event Eligibility&amp;quot;&quot;/&gt;&lt;property id=&quot;20307&quot; value=&quot;327&quot;/&gt;&lt;/object&gt;&lt;object type=&quot;3&quot; unique_id=&quot;10222&quot;&gt;&lt;property id=&quot;20148&quot; value=&quot;5&quot;/&gt;&lt;property id=&quot;20300&quot; value=&quot;Slide 30&quot;/&gt;&lt;property id=&quot;20307&quot; value=&quot;375&quot;/&gt;&lt;/object&gt;&lt;object type=&quot;3&quot; unique_id=&quot;10223&quot;&gt;&lt;property id=&quot;20148&quot; value=&quot;5&quot;/&gt;&lt;property id=&quot;20300&quot; value=&quot;Slide 32 - &amp;quot;TMS Assessment and Survey&amp;quot;&quot;/&gt;&lt;property id=&quot;20307&quot; value=&quot;374&quot;/&gt;&lt;/object&gt;&lt;object type=&quot;3&quot; unique_id=&quot;10837&quot;&gt;&lt;property id=&quot;20148&quot; value=&quot;5&quot;/&gt;&lt;property id=&quot;20300&quot; value=&quot;Slide 15 - &amp;quot;Lesson Review&amp;quot;&quot;/&gt;&lt;property id=&quot;20307&quot; value=&quot;401&quot;/&gt;&lt;/object&gt;&lt;object type=&quot;3&quot; unique_id=&quot;10838&quot;&gt;&lt;property id=&quot;20148&quot; value=&quot;5&quot;/&gt;&lt;property id=&quot;20300&quot; value=&quot;Slide 16&quot;/&gt;&lt;property id=&quot;20307&quot; value=&quot;379&quot;/&gt;&lt;/object&gt;&lt;object type=&quot;3&quot; unique_id=&quot;10839&quot;&gt;&lt;property id=&quot;20148&quot; value=&quot;5&quot;/&gt;&lt;property id=&quot;20300&quot; value=&quot;Slide 17 - &amp;quot;Exercise:  Single and Multiple Periods of Service&amp;quot;&quot;/&gt;&lt;property id=&quot;20307&quot; value=&quot;380&quot;/&gt;&lt;/object&gt;&lt;object type=&quot;3&quot; unique_id=&quot;10840&quot;&gt;&lt;property id=&quot;20148&quot; value=&quot;5&quot;/&gt;&lt;property id=&quot;20300&quot; value=&quot;Slide 18 - &amp;quot;Scenario 1&amp;quot;&quot;/&gt;&lt;property id=&quot;20307&quot; value=&quot;381&quot;/&gt;&lt;/object&gt;&lt;object type=&quot;3&quot; unique_id=&quot;10841&quot;&gt;&lt;property id=&quot;20148&quot; value=&quot;5&quot;/&gt;&lt;property id=&quot;20300&quot; value=&quot;Slide 19 - &amp;quot;Scenario 1 - Question &amp;quot;&quot;/&gt;&lt;property id=&quot;20307&quot; value=&quot;382&quot;/&gt;&lt;/object&gt;&lt;object type=&quot;3&quot; unique_id=&quot;10842&quot;&gt;&lt;property id=&quot;20148&quot; value=&quot;5&quot;/&gt;&lt;property id=&quot;20300&quot; value=&quot;Slide 20 - &amp;quot;Scenario 2&amp;quot;&quot;/&gt;&lt;property id=&quot;20307&quot; value=&quot;383&quot;/&gt;&lt;/object&gt;&lt;object type=&quot;3&quot; unique_id=&quot;10843&quot;&gt;&lt;property id=&quot;20148&quot; value=&quot;5&quot;/&gt;&lt;property id=&quot;20300&quot; value=&quot;Slide 21 - &amp;quot;Scenario 2 - Question&amp;quot;&quot;/&gt;&lt;property id=&quot;20307&quot; value=&quot;384&quot;/&gt;&lt;/object&gt;&lt;object type=&quot;3&quot; unique_id=&quot;10846&quot;&gt;&lt;property id=&quot;20148&quot; value=&quot;5&quot;/&gt;&lt;property id=&quot;20300&quot; value=&quot;Slide 24 - &amp;quot;Scenario 4&amp;quot;&quot;/&gt;&lt;property id=&quot;20307&quot; value=&quot;387&quot;/&gt;&lt;/object&gt;&lt;object type=&quot;3&quot; unique_id=&quot;10847&quot;&gt;&lt;property id=&quot;20148&quot; value=&quot;5&quot;/&gt;&lt;property id=&quot;20300&quot; value=&quot;Slide 25 - &amp;quot;Scenario 4 - Question&amp;quot;&quot;/&gt;&lt;property id=&quot;20307&quot; value=&quot;388&quot;/&gt;&lt;/object&gt;&lt;object type=&quot;3&quot; unique_id=&quot;10848&quot;&gt;&lt;property id=&quot;20148&quot; value=&quot;5&quot;/&gt;&lt;property id=&quot;20300&quot; value=&quot;Slide 26 - &amp;quot;Discussion&amp;quot;&quot;/&gt;&lt;property id=&quot;20307&quot; value=&quot;389&quot;/&gt;&lt;/object&gt;&lt;object type=&quot;3&quot; unique_id=&quot;10851&quot;&gt;&lt;property id=&quot;20148&quot; value=&quot;5&quot;/&gt;&lt;property id=&quot;20300&quot; value=&quot;Slide 27 - &amp;quot;Discussion&amp;quot;&quot;/&gt;&lt;property id=&quot;20307&quot; value=&quot;392&quot;/&gt;&lt;/object&gt;&lt;object type=&quot;3&quot; unique_id=&quot;10858&quot;&gt;&lt;property id=&quot;20148&quot; value=&quot;5&quot;/&gt;&lt;property id=&quot;20300&quot; value=&quot;Slide 28 - &amp;quot;Scenario 5&amp;quot;&quot;/&gt;&lt;property id=&quot;20307&quot; value=&quot;399&quot;/&gt;&lt;/object&gt;&lt;object type=&quot;3&quot; unique_id=&quot;10859&quot;&gt;&lt;property id=&quot;20148&quot; value=&quot;5&quot;/&gt;&lt;property id=&quot;20300&quot; value=&quot;Slide 29 - &amp;quot;Scenario 6&amp;quot;&quot;/&gt;&lt;property id=&quot;20307&quot; value=&quot;400&quot;/&gt;&lt;/object&gt;&lt;object type=&quot;3&quot; unique_id=&quot;10860&quot;&gt;&lt;property id=&quot;20148&quot; value=&quot;5&quot;/&gt;&lt;property id=&quot;20300&quot; value=&quot;Slide 31 - &amp;quot;Lesson Summary&amp;quot;&quot;/&gt;&lt;property id=&quot;20307&quot; value=&quot;402&quot;/&gt;&lt;/object&gt;&lt;object type=&quot;3&quot; unique_id=&quot;10903&quot;&gt;&lt;property id=&quot;20148&quot; value=&quot;5&quot;/&gt;&lt;property id=&quot;20300&quot; value=&quot;Slide 6 - &amp;quot;What Changed?&amp;quot;&quot;/&gt;&lt;property id=&quot;20307&quot; value=&quot;403&quot;/&gt;&lt;/object&gt;&lt;object type=&quot;3&quot; unique_id=&quot;10976&quot;&gt;&lt;property id=&quot;20148&quot; value=&quot;5&quot;/&gt;&lt;property id=&quot;20300&quot; value=&quot;Slide 22 - &amp;quot;Scenario 3&amp;quot;&quot;/&gt;&lt;property id=&quot;20307&quot; value=&quot;404&quot;/&gt;&lt;/object&gt;&lt;object type=&quot;3&quot; unique_id=&quot;10977&quot;&gt;&lt;property id=&quot;20148&quot; value=&quot;5&quot;/&gt;&lt;property id=&quot;20300&quot; value=&quot;Slide 23 - &amp;quot;Scenario 3 - Question&amp;quot;&quot;/&gt;&lt;property id=&quot;20307&quot; value=&quot;405&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ced1f988-d16c-4eb7-9443-312b8723c36c">EDUSHARE-305-279</_dlc_DocId>
    <_dlc_DocIdUrl xmlns="ced1f988-d16c-4eb7-9443-312b8723c36c">
      <Url>http://vaww.infoshare.va.gov/sites/educationservice/225/225A/_layouts/DocIdRedir.aspx?ID=EDUSHARE-305-279</Url>
      <Description>EDUSHARE-305-279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4CC919667E7F640A1A551220B66E1DD" ma:contentTypeVersion="0" ma:contentTypeDescription="Create a new document." ma:contentTypeScope="" ma:versionID="8896d82f8ccc3cc9dcdf2780e0b81e9a">
  <xsd:schema xmlns:xsd="http://www.w3.org/2001/XMLSchema" xmlns:xs="http://www.w3.org/2001/XMLSchema" xmlns:p="http://schemas.microsoft.com/office/2006/metadata/properties" xmlns:ns2="ced1f988-d16c-4eb7-9443-312b8723c36c" targetNamespace="http://schemas.microsoft.com/office/2006/metadata/properties" ma:root="true" ma:fieldsID="1d673b042d7c1ef98ca4e77565e1a0f7" ns2:_="">
    <xsd:import namespace="ced1f988-d16c-4eb7-9443-312b8723c36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1f988-d16c-4eb7-9443-312b8723c36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A9CA01-F1A2-48E5-8C9C-846A1500DFDD}">
  <ds:schemaRefs>
    <ds:schemaRef ds:uri="http://schemas.microsoft.com/sharepoint/events"/>
  </ds:schemaRefs>
</ds:datastoreItem>
</file>

<file path=customXml/itemProps2.xml><?xml version="1.0" encoding="utf-8"?>
<ds:datastoreItem xmlns:ds="http://schemas.openxmlformats.org/officeDocument/2006/customXml" ds:itemID="{53FFBF52-CA27-49CE-BC0D-6472A767BE02}">
  <ds:schemaRefs>
    <ds:schemaRef ds:uri="http://schemas.microsoft.com/sharepoint/v3/contenttype/forms"/>
  </ds:schemaRefs>
</ds:datastoreItem>
</file>

<file path=customXml/itemProps3.xml><?xml version="1.0" encoding="utf-8"?>
<ds:datastoreItem xmlns:ds="http://schemas.openxmlformats.org/officeDocument/2006/customXml" ds:itemID="{EE589B4C-95E5-4A69-A5B6-12ACA6FFF17A}">
  <ds:schemaRef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terms/"/>
    <ds:schemaRef ds:uri="http://purl.org/dc/elements/1.1/"/>
    <ds:schemaRef ds:uri="http://schemas.microsoft.com/office/2006/documentManagement/types"/>
    <ds:schemaRef ds:uri="ced1f988-d16c-4eb7-9443-312b8723c36c"/>
    <ds:schemaRef ds:uri="http://purl.org/dc/dcmitype/"/>
  </ds:schemaRefs>
</ds:datastoreItem>
</file>

<file path=customXml/itemProps4.xml><?xml version="1.0" encoding="utf-8"?>
<ds:datastoreItem xmlns:ds="http://schemas.openxmlformats.org/officeDocument/2006/customXml" ds:itemID="{97539E36-E51F-439A-8801-A8C9E325D5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d1f988-d16c-4eb7-9443-312b8723c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23053</TotalTime>
  <Words>2431</Words>
  <Application>Microsoft Office PowerPoint</Application>
  <PresentationFormat>On-screen Show (4:3)</PresentationFormat>
  <Paragraphs>286</Paragraphs>
  <Slides>32</Slides>
  <Notes>25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1_Office Theme</vt:lpstr>
      <vt:lpstr>Non-Duplication of Eligibility  and  Benefit Payments</vt:lpstr>
      <vt:lpstr>Overview of Today’s Training</vt:lpstr>
      <vt:lpstr>Icebreaker Activity</vt:lpstr>
      <vt:lpstr>Lesson Objectives</vt:lpstr>
      <vt:lpstr>Post 9/11 Veterans Educational Assistance Improvements Act of 2010 (PL 111-377)</vt:lpstr>
      <vt:lpstr>What Changed?</vt:lpstr>
      <vt:lpstr>What Else Changed?</vt:lpstr>
      <vt:lpstr>Single Period of Service</vt:lpstr>
      <vt:lpstr>Periods of Active Duty Service</vt:lpstr>
      <vt:lpstr>Application of Service</vt:lpstr>
      <vt:lpstr>Eligibility for Other Benefits</vt:lpstr>
      <vt:lpstr>Delimiting Date</vt:lpstr>
      <vt:lpstr>LTS</vt:lpstr>
      <vt:lpstr>Single Event Eligibility</vt:lpstr>
      <vt:lpstr>Lesson Review</vt:lpstr>
      <vt:lpstr>Duplication of Eligibility Exercises and Scenarios</vt:lpstr>
      <vt:lpstr>Exercise: Single and Multiple Periods of Service</vt:lpstr>
      <vt:lpstr>Scenario 1</vt:lpstr>
      <vt:lpstr>Scenario 1 - Question </vt:lpstr>
      <vt:lpstr>Scenario 2</vt:lpstr>
      <vt:lpstr>Scenario 2 - Question</vt:lpstr>
      <vt:lpstr>Scenario 3</vt:lpstr>
      <vt:lpstr>Scenario 3 - Question</vt:lpstr>
      <vt:lpstr>Scenario 4</vt:lpstr>
      <vt:lpstr>Scenario 4 - Question</vt:lpstr>
      <vt:lpstr>Discussion</vt:lpstr>
      <vt:lpstr>Discussion</vt:lpstr>
      <vt:lpstr>Scenario 5</vt:lpstr>
      <vt:lpstr>Scenario 6</vt:lpstr>
      <vt:lpstr>Questions?</vt:lpstr>
      <vt:lpstr>Lesson Summary</vt:lpstr>
      <vt:lpstr>TMS Assessment and Survey</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Dupliction of Eligibility PowerPoint</dc:title>
  <dc:subject>VCE</dc:subject>
  <dc:creator>Department of Veterans Affairs, Veterans Benefits Administration, Education Service, STAFF</dc:creator>
  <dc:description>The purpose of this lesson is to provide the information required to interpret the changes to section 3322 of title 38, United States Code, made by section 111 of Public Law 111-377._x000d_
This interactive lesson includes demonstrations and scenarios that provide opportunities to practice the knowledge and skills presented in the lesson._x000d_
</dc:description>
  <cp:lastModifiedBy>Sochar, Lisa</cp:lastModifiedBy>
  <cp:revision>550</cp:revision>
  <cp:lastPrinted>2015-12-23T19:03:25Z</cp:lastPrinted>
  <dcterms:created xsi:type="dcterms:W3CDTF">2014-09-26T18:35:36Z</dcterms:created>
  <dcterms:modified xsi:type="dcterms:W3CDTF">2016-02-25T19:58:21Z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0x010100E4CC919667E7F640A1A551220B66E1DD</vt:lpwstr>
  </property>
  <property fmtid="{D5CDD505-2E9C-101B-9397-08002B2CF9AE}" pid="3" name="_dlc_DocIdItemGuid">
    <vt:lpwstr>e5942696-5095-4101-b1d7-ed8af6fb20a7</vt:lpwstr>
  </property>
  <property fmtid="{D5CDD505-2E9C-101B-9397-08002B2CF9AE}" pid="4" name="Language">
    <vt:lpwstr>English (U.S.)</vt:lpwstr>
  </property>
  <property fmtid="{D5CDD505-2E9C-101B-9397-08002B2CF9AE}" pid="5" name="Type">
    <vt:lpwstr>Presentation</vt:lpwstr>
  </property>
</Properties>
</file>