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22"/>
  </p:notesMasterIdLst>
  <p:handoutMasterIdLst>
    <p:handoutMasterId r:id="rId23"/>
  </p:handoutMasterIdLst>
  <p:sldIdLst>
    <p:sldId id="256" r:id="rId5"/>
    <p:sldId id="263" r:id="rId6"/>
    <p:sldId id="359" r:id="rId7"/>
    <p:sldId id="390" r:id="rId8"/>
    <p:sldId id="388" r:id="rId9"/>
    <p:sldId id="389" r:id="rId10"/>
    <p:sldId id="391" r:id="rId11"/>
    <p:sldId id="396" r:id="rId12"/>
    <p:sldId id="397" r:id="rId13"/>
    <p:sldId id="398" r:id="rId14"/>
    <p:sldId id="392" r:id="rId15"/>
    <p:sldId id="399" r:id="rId16"/>
    <p:sldId id="393" r:id="rId17"/>
    <p:sldId id="394" r:id="rId18"/>
    <p:sldId id="395" r:id="rId19"/>
    <p:sldId id="400" r:id="rId20"/>
    <p:sldId id="357" r:id="rId21"/>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0066"/>
    <a:srgbClr val="CC0000"/>
    <a:srgbClr val="BBBBFF"/>
    <a:srgbClr val="ABABFF"/>
    <a:srgbClr val="1D3275"/>
    <a:srgbClr val="0033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38" autoAdjust="0"/>
    <p:restoredTop sz="94356" autoAdjust="0"/>
  </p:normalViewPr>
  <p:slideViewPr>
    <p:cSldViewPr>
      <p:cViewPr>
        <p:scale>
          <a:sx n="75" d="100"/>
          <a:sy n="75" d="100"/>
        </p:scale>
        <p:origin x="-1200" y="-696"/>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dirty="0">
              <a:latin typeface="Times New Roman" panose="02020603050405020304" pitchFamily="18" charset="0"/>
            </a:endParaRPr>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atin typeface="Times New Roman" panose="02020603050405020304" pitchFamily="18" charset="0"/>
              </a:defRPr>
            </a:lvl1pPr>
          </a:lstStyle>
          <a:p>
            <a:pPr>
              <a:defRPr/>
            </a:pPr>
            <a:r>
              <a:rPr lang="en-US" dirty="0" smtClean="0"/>
              <a:t>VBA Overview</a:t>
            </a:r>
            <a:endParaRPr lang="en-US" dirty="0"/>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atin typeface="Times New Roman" panose="02020603050405020304" pitchFamily="18"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atin typeface="Times New Roman" panose="02020603050405020304" pitchFamily="18" charset="0"/>
              </a:defRPr>
            </a:lvl1pPr>
          </a:lstStyle>
          <a:p>
            <a:pPr>
              <a:defRPr/>
            </a:pPr>
            <a:endParaRPr lang="en-US" dirty="0"/>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atin typeface="Times New Roman" panose="02020603050405020304" pitchFamily="18" charset="0"/>
              </a:defRPr>
            </a:lvl1pPr>
          </a:lstStyle>
          <a:p>
            <a:pPr>
              <a:defRPr/>
            </a:pPr>
            <a:fld id="{E71C225B-4BA2-462F-B2E0-3B7DD776FF5E}" type="slidenum">
              <a:rPr lang="en-US" smtClean="0"/>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dirty="0" smtClean="0">
                <a:latin typeface="Times New Roman" panose="02020603050405020304" pitchFamily="18" charset="0"/>
              </a:rPr>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latin typeface="Times New Roman" panose="02020603050405020304" pitchFamily="18" charset="0"/>
              </a:rPr>
              <a:pPr/>
              <a:t>1</a:t>
            </a:fld>
            <a:endParaRPr lang="en-US" sz="1200" dirty="0" smtClean="0">
              <a:latin typeface="Times New Roman" panose="02020603050405020304" pitchFamily="18" charset="0"/>
            </a:endParaRPr>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dirty="0" smtClean="0">
                <a:latin typeface="Times New Roman" panose="02020603050405020304" pitchFamily="18" charset="0"/>
              </a:rPr>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dirty="0" smtClean="0">
              <a:latin typeface="Times New Roman" panose="02020603050405020304" pitchFamily="18" charset="0"/>
            </a:endParaRPr>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327860C2-8588-434C-91E7-780EBC532DB6}" type="slidenum">
              <a:rPr lang="en-US" sz="1200" smtClean="0">
                <a:latin typeface="Times New Roman" panose="02020603050405020304" pitchFamily="18" charset="0"/>
              </a:rPr>
              <a:pPr/>
              <a:t>17</a:t>
            </a:fld>
            <a:endParaRPr lang="en-US" sz="1200" dirty="0" smtClean="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Times New Roman" panose="02020603050405020304" pitchFamily="18" charset="0"/>
              </a:rPr>
              <a:t>Veterans Benefits Administration</a:t>
            </a:r>
          </a:p>
          <a:p>
            <a:pPr algn="ctr">
              <a:defRPr/>
            </a:pPr>
            <a:endParaRPr lang="en-US" sz="2800" b="1" i="1" dirty="0">
              <a:solidFill>
                <a:srgbClr val="1D3275"/>
              </a:solidFill>
              <a:latin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a:p>
            <a:pPr algn="ctr">
              <a:defRPr/>
            </a:pP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800600"/>
            <a:ext cx="5486400" cy="566738"/>
          </a:xfrm>
        </p:spPr>
        <p:txBody>
          <a:bodyPr/>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62200" y="1143000"/>
            <a:ext cx="5065712"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133600" y="54864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dirty="0"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Times New Roman" panose="02020603050405020304" pitchFamily="18" charset="0"/>
              </a:defRPr>
            </a:lvl1pPr>
          </a:lstStyle>
          <a:p>
            <a:pPr>
              <a:defRPr/>
            </a:pPr>
            <a:fld id="{C0B98A25-72C3-42AC-AFA6-7953F0EEEAD3}" type="slidenum">
              <a:rPr lang="en-US" smtClean="0"/>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sp>
        <p:nvSpPr>
          <p:cNvPr id="1036" name="Rectangle 13"/>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1037" name="Rectangle 14"/>
          <p:cNvSpPr>
            <a:spLocks noChangeArrowheads="1"/>
          </p:cNvSpPr>
          <p:nvPr/>
        </p:nvSpPr>
        <p:spPr bwMode="auto">
          <a:xfrm>
            <a:off x="469900"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222223" name="Rectangle 15"/>
          <p:cNvSpPr>
            <a:spLocks noChangeArrowheads="1"/>
          </p:cNvSpPr>
          <p:nvPr/>
        </p:nvSpPr>
        <p:spPr bwMode="auto">
          <a:xfrm>
            <a:off x="644525" y="6400800"/>
            <a:ext cx="2075889"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Times New Roman" panose="02020603050405020304" pitchFamily="18" charset="0"/>
              </a:rPr>
              <a:t>Compensation </a:t>
            </a:r>
            <a:r>
              <a:rPr lang="en-US" sz="1600" b="1" i="1" dirty="0" smtClean="0">
                <a:solidFill>
                  <a:srgbClr val="1D3275"/>
                </a:solidFill>
                <a:effectLst>
                  <a:outerShdw blurRad="38100" dist="38100" dir="2700000" algn="tl">
                    <a:srgbClr val="C0C0C0"/>
                  </a:outerShdw>
                </a:effectLst>
                <a:latin typeface="Times New Roman" panose="02020603050405020304" pitchFamily="18" charset="0"/>
              </a:rPr>
              <a:t>Service</a:t>
            </a:r>
            <a:endParaRPr lang="en-US" sz="1600" b="1" i="1" dirty="0">
              <a:solidFill>
                <a:srgbClr val="1D3275"/>
              </a:solidFill>
              <a:effectLst>
                <a:outerShdw blurRad="38100" dist="38100" dir="2700000" algn="tl">
                  <a:srgbClr val="C0C0C0"/>
                </a:outerShdw>
              </a:effectLst>
              <a:latin typeface="Times New Roman" panose="02020603050405020304" pitchFamily="18" charset="0"/>
            </a:endParaRPr>
          </a:p>
        </p:txBody>
      </p:sp>
      <p:pic>
        <p:nvPicPr>
          <p:cNvPr id="1039" name="Picture 19" descr="veteran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70" r:id="rId5"/>
    <p:sldLayoutId id="2147483671" r:id="rId6"/>
    <p:sldLayoutId id="2147483673" r:id="rId7"/>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accent6"/>
        </a:buClr>
        <a:buFont typeface="Arial" panose="020B0604020202020204" pitchFamily="34" charset="0"/>
        <a:buChar char="•"/>
        <a:defRPr sz="2800">
          <a:solidFill>
            <a:srgbClr val="1D3275"/>
          </a:solidFill>
          <a:latin typeface="Times New Roman" panose="02020603050405020304" pitchFamily="18" charset="0"/>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cfr.gov/cgi-bin/text-idx?SID=ad275643432556b9dda942343fb89296&amp;mc=true&amp;node=pt38.1.3&amp;rgn=div58"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609600"/>
          </a:xfrm>
        </p:spPr>
        <p:txBody>
          <a:bodyPr/>
          <a:lstStyle/>
          <a:p>
            <a:pPr>
              <a:defRPr/>
            </a:pPr>
            <a:r>
              <a:rPr lang="en-US" b="1" dirty="0" smtClean="0">
                <a:solidFill>
                  <a:srgbClr val="1D3275"/>
                </a:solidFill>
              </a:rPr>
              <a:t>Evaluating Lay Evidence</a:t>
            </a:r>
            <a:endParaRPr lang="en-US" sz="6000" i="1" dirty="0" smtClean="0">
              <a:solidFill>
                <a:srgbClr val="003366"/>
              </a:solidFill>
            </a:endParaRPr>
          </a:p>
        </p:txBody>
      </p:sp>
      <p:sp>
        <p:nvSpPr>
          <p:cNvPr id="3075" name="Rectangle 3"/>
          <p:cNvSpPr>
            <a:spLocks noGrp="1" noChangeArrowheads="1"/>
          </p:cNvSpPr>
          <p:nvPr>
            <p:ph type="subTitle" idx="4294967295"/>
          </p:nvPr>
        </p:nvSpPr>
        <p:spPr>
          <a:xfrm>
            <a:off x="6400800" y="3387298"/>
            <a:ext cx="2209800" cy="609600"/>
          </a:xfrm>
        </p:spPr>
        <p:txBody>
          <a:bodyPr/>
          <a:lstStyle/>
          <a:p>
            <a:pPr marL="0" indent="0" algn="ctr">
              <a:lnSpc>
                <a:spcPct val="80000"/>
              </a:lnSpc>
              <a:buFont typeface="Wingdings" pitchFamily="2" charset="2"/>
              <a:buNone/>
            </a:pPr>
            <a:r>
              <a:rPr lang="en-US" sz="2400" b="1" i="1" dirty="0" smtClean="0">
                <a:latin typeface="Times New Roman" panose="02020603050405020304" pitchFamily="18" charset="0"/>
              </a:rPr>
              <a:t>February 2016</a:t>
            </a:r>
          </a:p>
        </p:txBody>
      </p:sp>
      <p:sp>
        <p:nvSpPr>
          <p:cNvPr id="3076" name="Rectangle 4"/>
          <p:cNvSpPr>
            <a:spLocks noChangeArrowheads="1"/>
          </p:cNvSpPr>
          <p:nvPr/>
        </p:nvSpPr>
        <p:spPr bwMode="auto">
          <a:xfrm>
            <a:off x="838200" y="3276600"/>
            <a:ext cx="2514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dirty="0">
                <a:solidFill>
                  <a:srgbClr val="1D3275"/>
                </a:solidFill>
                <a:latin typeface="Times New Roman" panose="02020603050405020304" pitchFamily="18" charset="0"/>
              </a:rPr>
              <a:t>Compensation </a:t>
            </a:r>
            <a:r>
              <a:rPr lang="en-US" sz="2400" b="1" i="1" dirty="0" smtClean="0">
                <a:solidFill>
                  <a:srgbClr val="1D3275"/>
                </a:solidFill>
                <a:latin typeface="Times New Roman" panose="02020603050405020304" pitchFamily="18" charset="0"/>
              </a:rPr>
              <a:t>Service</a:t>
            </a:r>
            <a:endParaRPr lang="en-US" sz="2400" b="1" i="1" dirty="0">
              <a:solidFill>
                <a:srgbClr val="1D3275"/>
              </a:solidFill>
              <a:latin typeface="Times New Roman" panose="02020603050405020304"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Examples: </a:t>
            </a:r>
            <a:endParaRPr lang="en-US" dirty="0"/>
          </a:p>
        </p:txBody>
      </p:sp>
      <p:sp>
        <p:nvSpPr>
          <p:cNvPr id="6" name="Content Placeholder 5"/>
          <p:cNvSpPr>
            <a:spLocks noGrp="1"/>
          </p:cNvSpPr>
          <p:nvPr>
            <p:ph sz="half" idx="1"/>
          </p:nvPr>
        </p:nvSpPr>
        <p:spPr>
          <a:xfrm>
            <a:off x="533400" y="1524000"/>
            <a:ext cx="4267200" cy="4262437"/>
          </a:xfrm>
        </p:spPr>
        <p:txBody>
          <a:bodyPr/>
          <a:lstStyle/>
          <a:p>
            <a:pPr marL="0" indent="0" algn="ctr">
              <a:buNone/>
            </a:pPr>
            <a:r>
              <a:rPr lang="en-US" sz="2000" b="1" dirty="0">
                <a:solidFill>
                  <a:srgbClr val="002060"/>
                </a:solidFill>
              </a:rPr>
              <a:t>Not qualified to provide a diagnosis without medical </a:t>
            </a:r>
            <a:r>
              <a:rPr lang="en-US" sz="2000" b="1" dirty="0" smtClean="0">
                <a:solidFill>
                  <a:srgbClr val="002060"/>
                </a:solidFill>
              </a:rPr>
              <a:t>evidence:</a:t>
            </a:r>
            <a:endParaRPr lang="en-US" sz="2000" b="1" dirty="0">
              <a:solidFill>
                <a:srgbClr val="002060"/>
              </a:solidFill>
            </a:endParaRPr>
          </a:p>
          <a:p>
            <a:pPr marL="511175" indent="-285750">
              <a:buFont typeface="Wingdings" panose="05000000000000000000" pitchFamily="2" charset="2"/>
              <a:buChar char="Ø"/>
            </a:pPr>
            <a:r>
              <a:rPr lang="en-US" sz="2000" dirty="0">
                <a:solidFill>
                  <a:srgbClr val="002060"/>
                </a:solidFill>
              </a:rPr>
              <a:t>Cancers</a:t>
            </a:r>
          </a:p>
          <a:p>
            <a:pPr marL="511175" indent="-285750">
              <a:buFont typeface="Wingdings" panose="05000000000000000000" pitchFamily="2" charset="2"/>
              <a:buChar char="Ø"/>
            </a:pPr>
            <a:r>
              <a:rPr lang="en-US" sz="2000" dirty="0">
                <a:solidFill>
                  <a:srgbClr val="002060"/>
                </a:solidFill>
              </a:rPr>
              <a:t>Cause of Death</a:t>
            </a:r>
          </a:p>
          <a:p>
            <a:pPr marL="511175" indent="-285750">
              <a:buFont typeface="Wingdings" panose="05000000000000000000" pitchFamily="2" charset="2"/>
              <a:buChar char="Ø"/>
            </a:pPr>
            <a:r>
              <a:rPr lang="en-US" sz="2000" dirty="0">
                <a:solidFill>
                  <a:srgbClr val="002060"/>
                </a:solidFill>
              </a:rPr>
              <a:t>Bronchial Asthma</a:t>
            </a:r>
          </a:p>
          <a:p>
            <a:pPr marL="511175" indent="-285750">
              <a:buFont typeface="Wingdings" panose="05000000000000000000" pitchFamily="2" charset="2"/>
              <a:buChar char="Ø"/>
            </a:pPr>
            <a:r>
              <a:rPr lang="en-US" sz="2000" dirty="0">
                <a:solidFill>
                  <a:srgbClr val="002060"/>
                </a:solidFill>
              </a:rPr>
              <a:t>Meniere’s Disease</a:t>
            </a:r>
          </a:p>
          <a:p>
            <a:pPr marL="511175" indent="-285750">
              <a:buFont typeface="Wingdings" panose="05000000000000000000" pitchFamily="2" charset="2"/>
              <a:buChar char="Ø"/>
            </a:pPr>
            <a:r>
              <a:rPr lang="en-US" sz="2000" dirty="0">
                <a:solidFill>
                  <a:srgbClr val="002060"/>
                </a:solidFill>
              </a:rPr>
              <a:t>Rheumatic Fever</a:t>
            </a:r>
          </a:p>
          <a:p>
            <a:pPr marL="511175" indent="-285750">
              <a:buFont typeface="Wingdings" panose="05000000000000000000" pitchFamily="2" charset="2"/>
              <a:buChar char="Ø"/>
            </a:pPr>
            <a:r>
              <a:rPr lang="en-US" sz="2000" dirty="0">
                <a:solidFill>
                  <a:srgbClr val="002060"/>
                </a:solidFill>
              </a:rPr>
              <a:t>Chondromalacia</a:t>
            </a:r>
          </a:p>
          <a:p>
            <a:pPr marL="511175" indent="-285750">
              <a:buFont typeface="Wingdings" panose="05000000000000000000" pitchFamily="2" charset="2"/>
              <a:buChar char="Ø"/>
            </a:pPr>
            <a:r>
              <a:rPr lang="en-US" sz="2000" dirty="0">
                <a:solidFill>
                  <a:srgbClr val="002060"/>
                </a:solidFill>
              </a:rPr>
              <a:t>Disk Herniation</a:t>
            </a:r>
          </a:p>
          <a:p>
            <a:pPr marL="511175" indent="-285750">
              <a:buFont typeface="Wingdings" panose="05000000000000000000" pitchFamily="2" charset="2"/>
              <a:buChar char="Ø"/>
            </a:pPr>
            <a:r>
              <a:rPr lang="en-US" sz="2000" dirty="0">
                <a:solidFill>
                  <a:srgbClr val="002060"/>
                </a:solidFill>
              </a:rPr>
              <a:t>Diagnosis of any other medical condition with requires special training to diagnose</a:t>
            </a:r>
          </a:p>
          <a:p>
            <a:endParaRPr lang="en-US" sz="2000" dirty="0">
              <a:solidFill>
                <a:srgbClr val="002060"/>
              </a:solidFill>
            </a:endParaRPr>
          </a:p>
        </p:txBody>
      </p:sp>
      <p:sp>
        <p:nvSpPr>
          <p:cNvPr id="7" name="Content Placeholder 6"/>
          <p:cNvSpPr>
            <a:spLocks noGrp="1"/>
          </p:cNvSpPr>
          <p:nvPr>
            <p:ph sz="half" idx="2"/>
          </p:nvPr>
        </p:nvSpPr>
        <p:spPr>
          <a:xfrm>
            <a:off x="4800600" y="1524000"/>
            <a:ext cx="4191000" cy="4262437"/>
          </a:xfrm>
        </p:spPr>
        <p:txBody>
          <a:bodyPr/>
          <a:lstStyle/>
          <a:p>
            <a:pPr marL="0" indent="0" algn="ctr">
              <a:buNone/>
            </a:pPr>
            <a:r>
              <a:rPr lang="en-US" sz="2000" b="1" dirty="0">
                <a:solidFill>
                  <a:srgbClr val="002060"/>
                </a:solidFill>
              </a:rPr>
              <a:t>Is qualified to describe </a:t>
            </a:r>
            <a:r>
              <a:rPr lang="en-US" sz="2000" b="1" dirty="0" smtClean="0">
                <a:solidFill>
                  <a:srgbClr val="002060"/>
                </a:solidFill>
              </a:rPr>
              <a:t>symptoms:</a:t>
            </a:r>
            <a:endParaRPr lang="en-US" sz="2000" b="1" dirty="0">
              <a:solidFill>
                <a:srgbClr val="002060"/>
              </a:solidFill>
            </a:endParaRPr>
          </a:p>
          <a:p>
            <a:pPr>
              <a:buFont typeface="Wingdings" panose="05000000000000000000" pitchFamily="2" charset="2"/>
              <a:buChar char="Ø"/>
            </a:pPr>
            <a:r>
              <a:rPr lang="en-US" sz="2000" dirty="0">
                <a:solidFill>
                  <a:srgbClr val="002060"/>
                </a:solidFill>
              </a:rPr>
              <a:t>Asthma Symptoms</a:t>
            </a:r>
          </a:p>
          <a:p>
            <a:pPr>
              <a:buFont typeface="Wingdings" panose="05000000000000000000" pitchFamily="2" charset="2"/>
              <a:buChar char="Ø"/>
            </a:pPr>
            <a:r>
              <a:rPr lang="en-US" sz="2000" dirty="0">
                <a:solidFill>
                  <a:srgbClr val="002060"/>
                </a:solidFill>
              </a:rPr>
              <a:t>Tinnitus</a:t>
            </a:r>
          </a:p>
          <a:p>
            <a:pPr>
              <a:buFont typeface="Wingdings" panose="05000000000000000000" pitchFamily="2" charset="2"/>
              <a:buChar char="Ø"/>
            </a:pPr>
            <a:r>
              <a:rPr lang="en-US" sz="2000" dirty="0">
                <a:solidFill>
                  <a:srgbClr val="002060"/>
                </a:solidFill>
              </a:rPr>
              <a:t>Headaches, dizziness, etc.</a:t>
            </a:r>
          </a:p>
          <a:p>
            <a:pPr>
              <a:buFont typeface="Wingdings" panose="05000000000000000000" pitchFamily="2" charset="2"/>
              <a:buChar char="Ø"/>
            </a:pPr>
            <a:r>
              <a:rPr lang="en-US" sz="2000" dirty="0">
                <a:solidFill>
                  <a:srgbClr val="002060"/>
                </a:solidFill>
              </a:rPr>
              <a:t>Pain in feet; Flat Feet </a:t>
            </a:r>
          </a:p>
          <a:p>
            <a:pPr>
              <a:buFont typeface="Wingdings" panose="05000000000000000000" pitchFamily="2" charset="2"/>
              <a:buChar char="Ø"/>
            </a:pPr>
            <a:r>
              <a:rPr lang="en-US" sz="2000" dirty="0">
                <a:solidFill>
                  <a:srgbClr val="002060"/>
                </a:solidFill>
              </a:rPr>
              <a:t>Joint Symptoms, dislocations and broken bones</a:t>
            </a:r>
          </a:p>
          <a:p>
            <a:pPr>
              <a:buFont typeface="Wingdings" panose="05000000000000000000" pitchFamily="2" charset="2"/>
              <a:buChar char="Ø"/>
            </a:pPr>
            <a:r>
              <a:rPr lang="en-US" sz="2000" dirty="0">
                <a:solidFill>
                  <a:srgbClr val="002060"/>
                </a:solidFill>
              </a:rPr>
              <a:t>Varicose Veins</a:t>
            </a:r>
          </a:p>
          <a:p>
            <a:pPr>
              <a:buFont typeface="Wingdings" panose="05000000000000000000" pitchFamily="2" charset="2"/>
              <a:buChar char="Ø"/>
            </a:pPr>
            <a:r>
              <a:rPr lang="en-US" sz="2000" dirty="0">
                <a:solidFill>
                  <a:srgbClr val="002060"/>
                </a:solidFill>
              </a:rPr>
              <a:t>Psychiatric Symptoms (Paranoid Schizophrenia or Depression)</a:t>
            </a:r>
          </a:p>
          <a:p>
            <a:pPr>
              <a:buFont typeface="Wingdings" panose="05000000000000000000" pitchFamily="2" charset="2"/>
              <a:buChar char="Ø"/>
            </a:pPr>
            <a:r>
              <a:rPr lang="en-US" sz="2000" dirty="0">
                <a:solidFill>
                  <a:srgbClr val="002060"/>
                </a:solidFill>
              </a:rPr>
              <a:t>Fall Injury/Trauma</a:t>
            </a:r>
          </a:p>
          <a:p>
            <a:pPr>
              <a:buFont typeface="Wingdings" panose="05000000000000000000" pitchFamily="2" charset="2"/>
              <a:buChar char="Ø"/>
            </a:pPr>
            <a:r>
              <a:rPr lang="en-US" sz="2000" dirty="0">
                <a:solidFill>
                  <a:srgbClr val="002060"/>
                </a:solidFill>
              </a:rPr>
              <a:t>Some skin disorder (rashes)</a:t>
            </a:r>
          </a:p>
          <a:p>
            <a:pPr>
              <a:buFont typeface="Wingdings" panose="05000000000000000000" pitchFamily="2" charset="2"/>
              <a:buChar char="Ø"/>
            </a:pPr>
            <a:r>
              <a:rPr lang="en-US" sz="2000" dirty="0">
                <a:solidFill>
                  <a:srgbClr val="002060"/>
                </a:solidFill>
              </a:rPr>
              <a:t>Frostbite residuals </a:t>
            </a:r>
          </a:p>
          <a:p>
            <a:endParaRPr lang="en-US" sz="1800" dirty="0">
              <a:solidFill>
                <a:srgbClr val="002060"/>
              </a:solidFill>
            </a:endParaRPr>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10</a:t>
            </a:fld>
            <a:endParaRPr lang="en-US" dirty="0"/>
          </a:p>
        </p:txBody>
      </p:sp>
    </p:spTree>
    <p:extLst>
      <p:ext uri="{BB962C8B-B14F-4D97-AF65-F5344CB8AC3E}">
        <p14:creationId xmlns:p14="http://schemas.microsoft.com/office/powerpoint/2010/main" val="3802926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12700"/>
            <a:ext cx="7123112" cy="882650"/>
          </a:xfrm>
        </p:spPr>
        <p:txBody>
          <a:bodyPr/>
          <a:lstStyle/>
          <a:p>
            <a:r>
              <a:rPr lang="en-US" dirty="0" smtClean="0"/>
              <a:t>Plausibility</a:t>
            </a:r>
            <a:endParaRPr lang="en-US" dirty="0"/>
          </a:p>
        </p:txBody>
      </p:sp>
      <p:sp>
        <p:nvSpPr>
          <p:cNvPr id="3" name="Content Placeholder 2"/>
          <p:cNvSpPr>
            <a:spLocks noGrp="1"/>
          </p:cNvSpPr>
          <p:nvPr>
            <p:ph idx="1"/>
          </p:nvPr>
        </p:nvSpPr>
        <p:spPr>
          <a:xfrm>
            <a:off x="838200" y="1524000"/>
            <a:ext cx="8001000" cy="4724400"/>
          </a:xfrm>
        </p:spPr>
        <p:txBody>
          <a:bodyPr/>
          <a:lstStyle/>
          <a:p>
            <a:pPr>
              <a:buFont typeface="Wingdings" panose="05000000000000000000" pitchFamily="2" charset="2"/>
              <a:buChar char="Ø"/>
            </a:pPr>
            <a:r>
              <a:rPr lang="en-US" dirty="0" smtClean="0">
                <a:solidFill>
                  <a:srgbClr val="002060"/>
                </a:solidFill>
              </a:rPr>
              <a:t>Exists when statements appear worthy of belief and the circumstances are reasonable or possible.</a:t>
            </a:r>
          </a:p>
          <a:p>
            <a:pPr>
              <a:buFont typeface="Wingdings" panose="05000000000000000000" pitchFamily="2" charset="2"/>
              <a:buChar char="Ø"/>
            </a:pPr>
            <a:r>
              <a:rPr lang="en-US" dirty="0" smtClean="0">
                <a:solidFill>
                  <a:srgbClr val="002060"/>
                </a:solidFill>
              </a:rPr>
              <a:t>Are </a:t>
            </a:r>
            <a:r>
              <a:rPr lang="en-US" dirty="0">
                <a:solidFill>
                  <a:srgbClr val="002060"/>
                </a:solidFill>
              </a:rPr>
              <a:t>the veteran’s statements regarding in-service manifestations of injury, disease, or of an event reasonable or otherwise capable of being true?</a:t>
            </a:r>
          </a:p>
          <a:p>
            <a:pPr>
              <a:buFont typeface="Wingdings" panose="05000000000000000000" pitchFamily="2" charset="2"/>
              <a:buChar char="Ø"/>
            </a:pPr>
            <a:r>
              <a:rPr lang="en-US" dirty="0">
                <a:solidFill>
                  <a:srgbClr val="002060"/>
                </a:solidFill>
              </a:rPr>
              <a:t>The claimed condition must be possible considering all other evidence.</a:t>
            </a:r>
          </a:p>
          <a:p>
            <a:pPr>
              <a:buFont typeface="Wingdings" panose="05000000000000000000" pitchFamily="2" charset="2"/>
              <a:buChar char="Ø"/>
            </a:pPr>
            <a:r>
              <a:rPr lang="en-US" dirty="0">
                <a:solidFill>
                  <a:srgbClr val="002060"/>
                </a:solidFill>
              </a:rPr>
              <a:t>Is there medical evidence to make it possible?</a:t>
            </a:r>
          </a:p>
          <a:p>
            <a:pPr>
              <a:buFont typeface="Wingdings" panose="05000000000000000000" pitchFamily="2" charset="2"/>
              <a:buChar char="Ø"/>
            </a:pPr>
            <a:r>
              <a:rPr lang="en-US" dirty="0">
                <a:solidFill>
                  <a:srgbClr val="002060"/>
                </a:solidFill>
              </a:rPr>
              <a:t>Is there evidence of circumstances of service </a:t>
            </a:r>
            <a:r>
              <a:rPr lang="en-US" dirty="0" smtClean="0">
                <a:solidFill>
                  <a:srgbClr val="002060"/>
                </a:solidFill>
              </a:rPr>
              <a:t>to make </a:t>
            </a:r>
            <a:r>
              <a:rPr lang="en-US" dirty="0">
                <a:solidFill>
                  <a:srgbClr val="002060"/>
                </a:solidFill>
              </a:rPr>
              <a:t>it possible?</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11</a:t>
            </a:fld>
            <a:endParaRPr lang="en-US" dirty="0"/>
          </a:p>
        </p:txBody>
      </p:sp>
    </p:spTree>
    <p:extLst>
      <p:ext uri="{BB962C8B-B14F-4D97-AF65-F5344CB8AC3E}">
        <p14:creationId xmlns:p14="http://schemas.microsoft.com/office/powerpoint/2010/main" val="712480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Inherently Incredible Claims</a:t>
            </a:r>
            <a:endParaRPr lang="en-US" dirty="0"/>
          </a:p>
        </p:txBody>
      </p:sp>
      <p:sp>
        <p:nvSpPr>
          <p:cNvPr id="3" name="Content Placeholder 2"/>
          <p:cNvSpPr>
            <a:spLocks noGrp="1"/>
          </p:cNvSpPr>
          <p:nvPr>
            <p:ph idx="1"/>
          </p:nvPr>
        </p:nvSpPr>
        <p:spPr>
          <a:xfrm>
            <a:off x="914400" y="1600200"/>
            <a:ext cx="7640637" cy="4262437"/>
          </a:xfrm>
        </p:spPr>
        <p:txBody>
          <a:bodyPr/>
          <a:lstStyle/>
          <a:p>
            <a:pPr>
              <a:buFont typeface="Wingdings" panose="05000000000000000000" pitchFamily="2" charset="2"/>
              <a:buChar char="Ø"/>
            </a:pPr>
            <a:r>
              <a:rPr lang="en-US" dirty="0">
                <a:solidFill>
                  <a:srgbClr val="002060"/>
                </a:solidFill>
              </a:rPr>
              <a:t>38 CFR §3.159(d</a:t>
            </a:r>
            <a:r>
              <a:rPr lang="en-US" dirty="0" smtClean="0">
                <a:solidFill>
                  <a:srgbClr val="002060"/>
                </a:solidFill>
              </a:rPr>
              <a:t>) - </a:t>
            </a:r>
            <a:r>
              <a:rPr lang="en-US" dirty="0">
                <a:solidFill>
                  <a:srgbClr val="002060"/>
                </a:solidFill>
              </a:rPr>
              <a:t>VA will not provide assistance in obtaining evidence if a claim is inherently incredible or clearly lacks merit, even when the application itself is substantially complete.</a:t>
            </a:r>
          </a:p>
          <a:p>
            <a:pPr>
              <a:buFont typeface="Wingdings" panose="05000000000000000000" pitchFamily="2" charset="2"/>
              <a:buChar char="Ø"/>
            </a:pPr>
            <a:r>
              <a:rPr lang="en-US" dirty="0">
                <a:solidFill>
                  <a:srgbClr val="002060"/>
                </a:solidFill>
              </a:rPr>
              <a:t>A VSR or RVSR has the authority to determine whether a claim is incredible or without merit.</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12</a:t>
            </a:fld>
            <a:endParaRPr lang="en-US" dirty="0"/>
          </a:p>
        </p:txBody>
      </p:sp>
    </p:spTree>
    <p:extLst>
      <p:ext uri="{BB962C8B-B14F-4D97-AF65-F5344CB8AC3E}">
        <p14:creationId xmlns:p14="http://schemas.microsoft.com/office/powerpoint/2010/main" val="1146086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0"/>
            <a:ext cx="7123112" cy="882650"/>
          </a:xfrm>
        </p:spPr>
        <p:txBody>
          <a:bodyPr/>
          <a:lstStyle/>
          <a:p>
            <a:r>
              <a:rPr lang="en-US" dirty="0" smtClean="0"/>
              <a:t>Consistent Lay Testimony</a:t>
            </a:r>
            <a:endParaRPr lang="en-US" dirty="0"/>
          </a:p>
        </p:txBody>
      </p:sp>
      <p:sp>
        <p:nvSpPr>
          <p:cNvPr id="3" name="Content Placeholder 2"/>
          <p:cNvSpPr>
            <a:spLocks noGrp="1"/>
          </p:cNvSpPr>
          <p:nvPr>
            <p:ph idx="1"/>
          </p:nvPr>
        </p:nvSpPr>
        <p:spPr>
          <a:xfrm>
            <a:off x="914400" y="1676400"/>
            <a:ext cx="7640637" cy="4262437"/>
          </a:xfrm>
        </p:spPr>
        <p:txBody>
          <a:bodyPr/>
          <a:lstStyle/>
          <a:p>
            <a:pPr>
              <a:buFont typeface="Wingdings" panose="05000000000000000000" pitchFamily="2" charset="2"/>
              <a:buChar char="Ø"/>
            </a:pPr>
            <a:r>
              <a:rPr lang="en-US" dirty="0" smtClean="0"/>
              <a:t>Consistent: Always </a:t>
            </a:r>
            <a:r>
              <a:rPr lang="en-US" dirty="0"/>
              <a:t>acting or behaving the same way, of the same quality and continuing to happen or develop in the same way.</a:t>
            </a:r>
            <a:endParaRPr lang="en-US" dirty="0" smtClean="0">
              <a:solidFill>
                <a:srgbClr val="002060"/>
              </a:solidFill>
            </a:endParaRPr>
          </a:p>
          <a:p>
            <a:pPr>
              <a:buFont typeface="Wingdings" panose="05000000000000000000" pitchFamily="2" charset="2"/>
              <a:buChar char="Ø"/>
            </a:pPr>
            <a:r>
              <a:rPr lang="en-US" dirty="0" smtClean="0">
                <a:solidFill>
                  <a:srgbClr val="002060"/>
                </a:solidFill>
              </a:rPr>
              <a:t>Is </a:t>
            </a:r>
            <a:r>
              <a:rPr lang="en-US" dirty="0">
                <a:solidFill>
                  <a:srgbClr val="002060"/>
                </a:solidFill>
              </a:rPr>
              <a:t>the Veteran consistent with their statement? Are there conflicting statements of record?</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13</a:t>
            </a:fld>
            <a:endParaRPr lang="en-US" dirty="0"/>
          </a:p>
        </p:txBody>
      </p:sp>
    </p:spTree>
    <p:extLst>
      <p:ext uri="{BB962C8B-B14F-4D97-AF65-F5344CB8AC3E}">
        <p14:creationId xmlns:p14="http://schemas.microsoft.com/office/powerpoint/2010/main" val="341758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Circumstances of Service</a:t>
            </a:r>
            <a:endParaRPr lang="en-US" dirty="0"/>
          </a:p>
        </p:txBody>
      </p:sp>
      <p:sp>
        <p:nvSpPr>
          <p:cNvPr id="3" name="Content Placeholder 2"/>
          <p:cNvSpPr>
            <a:spLocks noGrp="1"/>
          </p:cNvSpPr>
          <p:nvPr>
            <p:ph idx="1"/>
          </p:nvPr>
        </p:nvSpPr>
        <p:spPr>
          <a:xfrm>
            <a:off x="762000" y="1600200"/>
            <a:ext cx="7640637" cy="4262437"/>
          </a:xfrm>
        </p:spPr>
        <p:txBody>
          <a:bodyPr/>
          <a:lstStyle/>
          <a:p>
            <a:pPr>
              <a:buFont typeface="Wingdings" panose="05000000000000000000" pitchFamily="2" charset="2"/>
              <a:buChar char="Ø"/>
            </a:pPr>
            <a:r>
              <a:rPr lang="en-US" sz="2400" dirty="0">
                <a:solidFill>
                  <a:srgbClr val="002060"/>
                </a:solidFill>
              </a:rPr>
              <a:t>Due consideration must be given to the places, types, and circumstances of service.</a:t>
            </a:r>
          </a:p>
          <a:p>
            <a:pPr lvl="1">
              <a:buFont typeface="Arial" panose="020B0604020202020204" pitchFamily="34" charset="0"/>
              <a:buChar char="•"/>
            </a:pPr>
            <a:r>
              <a:rPr lang="en-US" dirty="0">
                <a:solidFill>
                  <a:srgbClr val="002060"/>
                </a:solidFill>
              </a:rPr>
              <a:t>38 CFR §3.159 </a:t>
            </a:r>
            <a:r>
              <a:rPr lang="en-US" dirty="0" smtClean="0">
                <a:solidFill>
                  <a:srgbClr val="002060"/>
                </a:solidFill>
              </a:rPr>
              <a:t>(a</a:t>
            </a:r>
            <a:r>
              <a:rPr lang="en-US" dirty="0">
                <a:solidFill>
                  <a:srgbClr val="002060"/>
                </a:solidFill>
              </a:rPr>
              <a:t>)(4) </a:t>
            </a:r>
            <a:r>
              <a:rPr lang="en-US" dirty="0" smtClean="0">
                <a:solidFill>
                  <a:srgbClr val="002060"/>
                </a:solidFill>
              </a:rPr>
              <a:t>- For </a:t>
            </a:r>
            <a:r>
              <a:rPr lang="en-US" dirty="0">
                <a:solidFill>
                  <a:srgbClr val="002060"/>
                </a:solidFill>
              </a:rPr>
              <a:t>purposes of paragraph (c)(4)(</a:t>
            </a:r>
            <a:r>
              <a:rPr lang="en-US" dirty="0" err="1">
                <a:solidFill>
                  <a:srgbClr val="002060"/>
                </a:solidFill>
              </a:rPr>
              <a:t>i</a:t>
            </a:r>
            <a:r>
              <a:rPr lang="en-US" dirty="0">
                <a:solidFill>
                  <a:srgbClr val="002060"/>
                </a:solidFill>
              </a:rPr>
              <a:t>) of this section, </a:t>
            </a:r>
            <a:r>
              <a:rPr lang="en-US" i="1" dirty="0">
                <a:solidFill>
                  <a:srgbClr val="002060"/>
                </a:solidFill>
              </a:rPr>
              <a:t>event</a:t>
            </a:r>
            <a:r>
              <a:rPr lang="en-US" dirty="0">
                <a:solidFill>
                  <a:srgbClr val="002060"/>
                </a:solidFill>
              </a:rPr>
              <a:t> means one or more incidents associated with places, types, and circumstances of service giving rise to disability</a:t>
            </a:r>
            <a:r>
              <a:rPr lang="en-US" dirty="0" smtClean="0">
                <a:solidFill>
                  <a:srgbClr val="002060"/>
                </a:solidFill>
              </a:rPr>
              <a:t>.</a:t>
            </a:r>
            <a:endParaRPr lang="en-US" sz="2400" dirty="0" smtClean="0">
              <a:solidFill>
                <a:srgbClr val="002060"/>
              </a:solidFill>
            </a:endParaRPr>
          </a:p>
          <a:p>
            <a:pPr>
              <a:buFont typeface="Wingdings" panose="05000000000000000000" pitchFamily="2" charset="2"/>
              <a:buChar char="Ø"/>
            </a:pPr>
            <a:r>
              <a:rPr lang="en-US" sz="2400" dirty="0" smtClean="0">
                <a:solidFill>
                  <a:srgbClr val="002060"/>
                </a:solidFill>
              </a:rPr>
              <a:t>Is </a:t>
            </a:r>
            <a:r>
              <a:rPr lang="en-US" sz="2400" dirty="0">
                <a:solidFill>
                  <a:srgbClr val="002060"/>
                </a:solidFill>
              </a:rPr>
              <a:t>the Veteran’s statement consistent with their service? The VSR, RVSR or DRO must conclude if the statement is consistent with the circumstances of service.</a:t>
            </a:r>
          </a:p>
          <a:p>
            <a:endParaRPr lang="en-US" sz="2400" dirty="0">
              <a:solidFill>
                <a:srgbClr val="002060"/>
              </a:solidFill>
            </a:endParaRPr>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14</a:t>
            </a:fld>
            <a:endParaRPr lang="en-US" dirty="0"/>
          </a:p>
        </p:txBody>
      </p:sp>
    </p:spTree>
    <p:extLst>
      <p:ext uri="{BB962C8B-B14F-4D97-AF65-F5344CB8AC3E}">
        <p14:creationId xmlns:p14="http://schemas.microsoft.com/office/powerpoint/2010/main" val="3877494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Lay Statements</a:t>
            </a:r>
            <a:endParaRPr lang="en-US" dirty="0"/>
          </a:p>
        </p:txBody>
      </p:sp>
      <p:sp>
        <p:nvSpPr>
          <p:cNvPr id="3" name="Content Placeholder 2"/>
          <p:cNvSpPr>
            <a:spLocks noGrp="1"/>
          </p:cNvSpPr>
          <p:nvPr>
            <p:ph idx="1"/>
          </p:nvPr>
        </p:nvSpPr>
        <p:spPr>
          <a:xfrm>
            <a:off x="838200" y="1524000"/>
            <a:ext cx="7640637" cy="4262437"/>
          </a:xfrm>
        </p:spPr>
        <p:txBody>
          <a:bodyPr/>
          <a:lstStyle/>
          <a:p>
            <a:pPr>
              <a:buFont typeface="Wingdings" panose="05000000000000000000" pitchFamily="2" charset="2"/>
              <a:buChar char="Ø"/>
            </a:pPr>
            <a:r>
              <a:rPr lang="en-US" dirty="0">
                <a:solidFill>
                  <a:srgbClr val="002060"/>
                </a:solidFill>
              </a:rPr>
              <a:t>A claimant is competent (qualified) to describe events, places and circumstances of their service.</a:t>
            </a:r>
          </a:p>
          <a:p>
            <a:pPr>
              <a:buFont typeface="Wingdings" panose="05000000000000000000" pitchFamily="2" charset="2"/>
              <a:buChar char="Ø"/>
            </a:pPr>
            <a:r>
              <a:rPr lang="en-US" dirty="0">
                <a:solidFill>
                  <a:srgbClr val="002060"/>
                </a:solidFill>
              </a:rPr>
              <a:t>However, in most cases the circumstances of service must be </a:t>
            </a:r>
            <a:r>
              <a:rPr lang="en-US" dirty="0" smtClean="0">
                <a:solidFill>
                  <a:srgbClr val="002060"/>
                </a:solidFill>
              </a:rPr>
              <a:t>corroborated.</a:t>
            </a:r>
          </a:p>
          <a:p>
            <a:pPr marL="803275" lvl="1" indent="-403225">
              <a:buFont typeface="Arial" panose="020B0604020202020204" pitchFamily="34" charset="0"/>
              <a:buChar char="•"/>
            </a:pPr>
            <a:r>
              <a:rPr lang="en-US" dirty="0">
                <a:solidFill>
                  <a:srgbClr val="002060"/>
                </a:solidFill>
              </a:rPr>
              <a:t>The service records, to include a Military Occupation Specialty (MOS), of a Veteran can establish the “event” in service if the service treatment records themselves do not show an event occurred. </a:t>
            </a:r>
          </a:p>
          <a:p>
            <a:pPr marL="400050" lvl="1" indent="0">
              <a:buNone/>
            </a:pPr>
            <a:endParaRPr lang="en-US" dirty="0">
              <a:solidFill>
                <a:srgbClr val="002060"/>
              </a:solidFill>
            </a:endParaRPr>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15</a:t>
            </a:fld>
            <a:endParaRPr lang="en-US" dirty="0"/>
          </a:p>
        </p:txBody>
      </p:sp>
    </p:spTree>
    <p:extLst>
      <p:ext uri="{BB962C8B-B14F-4D97-AF65-F5344CB8AC3E}">
        <p14:creationId xmlns:p14="http://schemas.microsoft.com/office/powerpoint/2010/main" val="2342518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Combat Veterans Regulation</a:t>
            </a:r>
            <a:endParaRPr lang="en-US" dirty="0"/>
          </a:p>
        </p:txBody>
      </p:sp>
      <p:sp>
        <p:nvSpPr>
          <p:cNvPr id="3" name="Content Placeholder 2"/>
          <p:cNvSpPr>
            <a:spLocks noGrp="1"/>
          </p:cNvSpPr>
          <p:nvPr>
            <p:ph idx="1"/>
          </p:nvPr>
        </p:nvSpPr>
        <p:spPr>
          <a:xfrm>
            <a:off x="838200" y="1524000"/>
            <a:ext cx="7640637" cy="4262437"/>
          </a:xfrm>
        </p:spPr>
        <p:txBody>
          <a:bodyPr/>
          <a:lstStyle/>
          <a:p>
            <a:pPr>
              <a:buFont typeface="Wingdings" panose="05000000000000000000" pitchFamily="2" charset="2"/>
              <a:buChar char="Ø"/>
            </a:pPr>
            <a:r>
              <a:rPr lang="en-US" sz="2400" dirty="0">
                <a:solidFill>
                  <a:srgbClr val="002060"/>
                </a:solidFill>
              </a:rPr>
              <a:t>38 CFR §3.304(d</a:t>
            </a:r>
            <a:r>
              <a:rPr lang="en-US" sz="2400" dirty="0" smtClean="0">
                <a:solidFill>
                  <a:srgbClr val="002060"/>
                </a:solidFill>
              </a:rPr>
              <a:t>) states that satisfactory </a:t>
            </a:r>
            <a:r>
              <a:rPr lang="en-US" sz="2400" dirty="0">
                <a:solidFill>
                  <a:srgbClr val="002060"/>
                </a:solidFill>
              </a:rPr>
              <a:t>lay or other evidence that an injury or disease was incurred or aggravated in combat will be accepted as sufficient proof of service connection if the evidence is consistent with the circumstances, conditions or hardships of such service even though there is no official record of such incurrence or aggravation. </a:t>
            </a:r>
            <a:endParaRPr lang="en-US" sz="2400" dirty="0" smtClean="0">
              <a:solidFill>
                <a:srgbClr val="002060"/>
              </a:solidFill>
            </a:endParaRPr>
          </a:p>
          <a:p>
            <a:pPr>
              <a:buFont typeface="Wingdings" panose="05000000000000000000" pitchFamily="2" charset="2"/>
              <a:buChar char="Ø"/>
            </a:pPr>
            <a:r>
              <a:rPr lang="en-US" sz="2400" dirty="0" smtClean="0">
                <a:solidFill>
                  <a:srgbClr val="002060"/>
                </a:solidFill>
              </a:rPr>
              <a:t>Combat </a:t>
            </a:r>
            <a:r>
              <a:rPr lang="en-US" sz="2400" dirty="0">
                <a:solidFill>
                  <a:srgbClr val="002060"/>
                </a:solidFill>
              </a:rPr>
              <a:t>Status is an adjudicative determination, which may involve weighing evidence. </a:t>
            </a:r>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16</a:t>
            </a:fld>
            <a:endParaRPr lang="en-US" dirty="0"/>
          </a:p>
        </p:txBody>
      </p:sp>
    </p:spTree>
    <p:extLst>
      <p:ext uri="{BB962C8B-B14F-4D97-AF65-F5344CB8AC3E}">
        <p14:creationId xmlns:p14="http://schemas.microsoft.com/office/powerpoint/2010/main" val="510948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17</a:t>
            </a:fld>
            <a:endParaRPr lang="en-US" dirty="0"/>
          </a:p>
        </p:txBody>
      </p:sp>
      <p:sp>
        <p:nvSpPr>
          <p:cNvPr id="7170" name="Rectangle 2" hidden="1"/>
          <p:cNvSpPr>
            <a:spLocks noGrp="1" noChangeArrowheads="1"/>
          </p:cNvSpPr>
          <p:nvPr>
            <p:ph type="title"/>
          </p:nvPr>
        </p:nvSpPr>
        <p:spPr/>
        <p:txBody>
          <a:bodyPr/>
          <a:lstStyle/>
          <a:p>
            <a:r>
              <a:rPr lang="en-US" dirty="0" smtClean="0">
                <a:effectLst/>
              </a:rPr>
              <a:t>Review</a:t>
            </a:r>
          </a:p>
        </p:txBody>
      </p:sp>
      <p:sp>
        <p:nvSpPr>
          <p:cNvPr id="7171" name="Rectangle 3" hidden="1"/>
          <p:cNvSpPr>
            <a:spLocks noGrp="1" noChangeArrowheads="1"/>
          </p:cNvSpPr>
          <p:nvPr>
            <p:ph type="body" idx="1"/>
          </p:nvPr>
        </p:nvSpPr>
        <p:spPr/>
        <p:txBody>
          <a:bodyPr/>
          <a:lstStyle/>
          <a:p>
            <a:pPr lvl="4">
              <a:buFontTx/>
              <a:buNone/>
            </a:pPr>
            <a:endParaRPr lang="en-US" smtClean="0"/>
          </a:p>
        </p:txBody>
      </p:sp>
      <p:sp>
        <p:nvSpPr>
          <p:cNvPr id="7172" name="WordArt 4"/>
          <p:cNvSpPr>
            <a:spLocks noChangeArrowheads="1" noChangeShapeType="1" noTextEdit="1"/>
          </p:cNvSpPr>
          <p:nvPr/>
        </p:nvSpPr>
        <p:spPr bwMode="auto">
          <a:xfrm>
            <a:off x="1676400" y="2133600"/>
            <a:ext cx="6629400" cy="259080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panose="02020603050405020304" pitchFamily="18" charset="0"/>
              </a:rPr>
              <a:t>Review</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Times New Roman" panose="02020603050405020304"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4100" name="Rectangle 6"/>
          <p:cNvSpPr>
            <a:spLocks noGrp="1" noChangeArrowheads="1"/>
          </p:cNvSpPr>
          <p:nvPr>
            <p:ph type="body" idx="1"/>
          </p:nvPr>
        </p:nvSpPr>
        <p:spPr>
          <a:xfrm>
            <a:off x="533400" y="1447800"/>
            <a:ext cx="8382000" cy="4800600"/>
          </a:xfrm>
        </p:spPr>
        <p:txBody>
          <a:bodyPr/>
          <a:lstStyle/>
          <a:p>
            <a:pPr>
              <a:lnSpc>
                <a:spcPct val="150000"/>
              </a:lnSpc>
              <a:buClr>
                <a:srgbClr val="1D3275"/>
              </a:buClr>
              <a:buFont typeface="Wingdings" panose="05000000000000000000" pitchFamily="2" charset="2"/>
              <a:buChar char="Ø"/>
              <a:defRPr/>
            </a:pPr>
            <a:r>
              <a:rPr lang="en-US" dirty="0"/>
              <a:t>Define lay evidence</a:t>
            </a:r>
            <a:endParaRPr lang="en-US" kern="1200" dirty="0" smtClean="0">
              <a:cs typeface="Times New Roman" panose="02020603050405020304" pitchFamily="18" charset="0"/>
            </a:endParaRPr>
          </a:p>
          <a:p>
            <a:pPr>
              <a:lnSpc>
                <a:spcPct val="150000"/>
              </a:lnSpc>
              <a:buClr>
                <a:srgbClr val="1D3275"/>
              </a:buClr>
              <a:buFont typeface="Wingdings" panose="05000000000000000000" pitchFamily="2" charset="2"/>
              <a:buChar char="Ø"/>
              <a:defRPr/>
            </a:pPr>
            <a:r>
              <a:rPr lang="en-US" kern="1200" dirty="0" smtClean="0">
                <a:cs typeface="Times New Roman" panose="02020603050405020304" pitchFamily="18" charset="0"/>
              </a:rPr>
              <a:t>Identify four </a:t>
            </a:r>
            <a:r>
              <a:rPr lang="en-US" kern="1200" dirty="0" smtClean="0">
                <a:latin typeface="Times New Roman" panose="02020603050405020304" pitchFamily="18" charset="0"/>
                <a:cs typeface="Times New Roman" panose="02020603050405020304" pitchFamily="18" charset="0"/>
              </a:rPr>
              <a:t>critical points to determine the credibility of lay evidence</a:t>
            </a:r>
          </a:p>
          <a:p>
            <a:pPr lvl="0">
              <a:lnSpc>
                <a:spcPct val="150000"/>
              </a:lnSpc>
              <a:buClr>
                <a:srgbClr val="1D3275"/>
              </a:buClr>
              <a:buFont typeface="Wingdings" panose="05000000000000000000" pitchFamily="2" charset="2"/>
              <a:buChar char="Ø"/>
              <a:defRPr/>
            </a:pPr>
            <a:r>
              <a:rPr lang="en-US" dirty="0"/>
              <a:t>Understand the difference between the four issues</a:t>
            </a:r>
          </a:p>
          <a:p>
            <a:pPr>
              <a:lnSpc>
                <a:spcPct val="150000"/>
              </a:lnSpc>
              <a:buClr>
                <a:srgbClr val="1D3275"/>
              </a:buClr>
              <a:buFont typeface="Wingdings" panose="05000000000000000000" pitchFamily="2" charset="2"/>
              <a:buChar char="Ø"/>
              <a:defRPr/>
            </a:pPr>
            <a:endParaRPr lang="en-US" kern="1200" dirty="0" smtClean="0">
              <a:latin typeface="Times New Roman" panose="02020603050405020304" pitchFamily="18" charset="0"/>
              <a:cs typeface="Times New Roman" panose="02020603050405020304" pitchFamily="18" charset="0"/>
            </a:endParaRPr>
          </a:p>
        </p:txBody>
      </p:sp>
      <p:sp>
        <p:nvSpPr>
          <p:cNvPr id="502786" name="Rectangle 2"/>
          <p:cNvSpPr>
            <a:spLocks noGrp="1" noChangeArrowheads="1"/>
          </p:cNvSpPr>
          <p:nvPr>
            <p:ph type="title"/>
          </p:nvPr>
        </p:nvSpPr>
        <p:spPr>
          <a:xfrm>
            <a:off x="1752600" y="0"/>
            <a:ext cx="6477000" cy="882650"/>
          </a:xfrm>
        </p:spPr>
        <p:txBody>
          <a:bodyPr/>
          <a:lstStyle/>
          <a:p>
            <a:pPr>
              <a:defRPr/>
            </a:pPr>
            <a:r>
              <a:rPr lang="en-US" dirty="0" smtClean="0"/>
              <a:t>Lesson Objectives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Times New Roman" panose="02020603050405020304"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5124" name="Rectangle 6"/>
          <p:cNvSpPr>
            <a:spLocks noGrp="1" noChangeArrowheads="1"/>
          </p:cNvSpPr>
          <p:nvPr>
            <p:ph type="body" idx="4294967295"/>
          </p:nvPr>
        </p:nvSpPr>
        <p:spPr>
          <a:xfrm>
            <a:off x="533400" y="1447800"/>
            <a:ext cx="8394700" cy="4800600"/>
          </a:xfrm>
        </p:spPr>
        <p:txBody>
          <a:bodyPr/>
          <a:lstStyle/>
          <a:p>
            <a:pPr>
              <a:lnSpc>
                <a:spcPct val="90000"/>
              </a:lnSpc>
              <a:buClr>
                <a:srgbClr val="1D3275"/>
              </a:buClr>
              <a:buFont typeface="Wingdings" pitchFamily="2" charset="2"/>
              <a:buNone/>
            </a:pPr>
            <a:endParaRPr lang="en-US" sz="1400" dirty="0" smtClean="0">
              <a:latin typeface="Times New Roman" panose="02020603050405020304" pitchFamily="18" charset="0"/>
              <a:cs typeface="Times New Roman" pitchFamily="18" charset="0"/>
            </a:endParaRPr>
          </a:p>
          <a:p>
            <a:pPr>
              <a:lnSpc>
                <a:spcPct val="150000"/>
              </a:lnSpc>
              <a:buClr>
                <a:srgbClr val="1D3275"/>
              </a:buClr>
              <a:buFont typeface="Wingdings" pitchFamily="2" charset="2"/>
              <a:buChar char="Ø"/>
            </a:pPr>
            <a:endParaRPr lang="en-US" sz="1400" dirty="0" smtClean="0">
              <a:latin typeface="Times New Roman" panose="02020603050405020304" pitchFamily="18" charset="0"/>
              <a:cs typeface="Times New Roman" pitchFamily="18" charset="0"/>
            </a:endParaRPr>
          </a:p>
          <a:p>
            <a:pPr>
              <a:lnSpc>
                <a:spcPct val="90000"/>
              </a:lnSpc>
              <a:buClr>
                <a:srgbClr val="1D3275"/>
              </a:buClr>
              <a:buFont typeface="Wingdings" pitchFamily="2" charset="2"/>
              <a:buNone/>
            </a:pPr>
            <a:endParaRPr lang="en-US" sz="1200" dirty="0" smtClean="0">
              <a:latin typeface="Times New Roman" panose="02020603050405020304" pitchFamily="18" charset="0"/>
              <a:cs typeface="Times New Roman" pitchFamily="18" charset="0"/>
            </a:endParaRPr>
          </a:p>
        </p:txBody>
      </p:sp>
      <p:sp>
        <p:nvSpPr>
          <p:cNvPr id="5126" name="Rectangle 6"/>
          <p:cNvSpPr txBox="1">
            <a:spLocks noChangeArrowheads="1"/>
          </p:cNvSpPr>
          <p:nvPr/>
        </p:nvSpPr>
        <p:spPr bwMode="auto">
          <a:xfrm>
            <a:off x="533400" y="144780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marL="457200" indent="-457200">
              <a:lnSpc>
                <a:spcPct val="150000"/>
              </a:lnSpc>
              <a:spcBef>
                <a:spcPct val="20000"/>
              </a:spcBef>
              <a:buClr>
                <a:srgbClr val="1D3275"/>
              </a:buClr>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hlinkClick r:id="rId2"/>
              </a:rPr>
              <a:t>38 CFR </a:t>
            </a:r>
            <a:r>
              <a:rPr lang="en-US" sz="2800" dirty="0">
                <a:solidFill>
                  <a:srgbClr val="002060"/>
                </a:solidFill>
                <a:latin typeface="Times New Roman" panose="02020603050405020304" pitchFamily="18" charset="0"/>
                <a:cs typeface="Times New Roman" panose="02020603050405020304" pitchFamily="18" charset="0"/>
                <a:hlinkClick r:id="rId2"/>
              </a:rPr>
              <a:t>§</a:t>
            </a:r>
            <a:r>
              <a:rPr lang="en-US" sz="2800" dirty="0" smtClean="0">
                <a:solidFill>
                  <a:srgbClr val="002060"/>
                </a:solidFill>
                <a:latin typeface="Times New Roman" panose="02020603050405020304" pitchFamily="18" charset="0"/>
                <a:cs typeface="Times New Roman" panose="02020603050405020304" pitchFamily="18" charset="0"/>
                <a:hlinkClick r:id="rId2"/>
              </a:rPr>
              <a:t>3.159</a:t>
            </a:r>
            <a:r>
              <a:rPr lang="en-US" sz="2800" dirty="0" smtClean="0">
                <a:solidFill>
                  <a:srgbClr val="002060"/>
                </a:solidFill>
                <a:latin typeface="Times New Roman" panose="02020603050405020304" pitchFamily="18" charset="0"/>
                <a:cs typeface="Times New Roman" panose="02020603050405020304" pitchFamily="18" charset="0"/>
              </a:rPr>
              <a:t>, Department of Veterans Affairs assistance in developing claims</a:t>
            </a:r>
          </a:p>
          <a:p>
            <a:pPr marL="457200" lvl="0" indent="-457200">
              <a:lnSpc>
                <a:spcPct val="150000"/>
              </a:lnSpc>
              <a:spcBef>
                <a:spcPct val="20000"/>
              </a:spcBef>
              <a:buClr>
                <a:srgbClr val="1D3275"/>
              </a:buClr>
              <a:buFont typeface="Wingdings" panose="05000000000000000000" pitchFamily="2" charset="2"/>
              <a:buChar char="Ø"/>
            </a:pPr>
            <a:r>
              <a:rPr lang="en-US" sz="2800" dirty="0">
                <a:solidFill>
                  <a:srgbClr val="002060"/>
                </a:solidFill>
                <a:latin typeface="Times New Roman" panose="02020603050405020304" pitchFamily="18" charset="0"/>
                <a:cs typeface="Times New Roman" panose="02020603050405020304" pitchFamily="18" charset="0"/>
                <a:hlinkClick r:id="rId2"/>
              </a:rPr>
              <a:t>38 CFR </a:t>
            </a:r>
            <a:r>
              <a:rPr lang="en-US" sz="2800" dirty="0" smtClean="0">
                <a:solidFill>
                  <a:srgbClr val="002060"/>
                </a:solidFill>
                <a:latin typeface="Times New Roman" panose="02020603050405020304" pitchFamily="18" charset="0"/>
                <a:cs typeface="Times New Roman" panose="02020603050405020304" pitchFamily="18" charset="0"/>
                <a:hlinkClick r:id="rId2"/>
              </a:rPr>
              <a:t>3.304</a:t>
            </a:r>
            <a:r>
              <a:rPr lang="en-US" sz="2800" dirty="0" smtClean="0">
                <a:solidFill>
                  <a:srgbClr val="002060"/>
                </a:solidFill>
                <a:latin typeface="Times New Roman" panose="02020603050405020304" pitchFamily="18" charset="0"/>
                <a:cs typeface="Times New Roman" panose="02020603050405020304" pitchFamily="18" charset="0"/>
              </a:rPr>
              <a:t>, </a:t>
            </a:r>
            <a:r>
              <a:rPr lang="en-US" sz="2800" dirty="0">
                <a:solidFill>
                  <a:srgbClr val="002060"/>
                </a:solidFill>
                <a:latin typeface="Times New Roman" panose="02020603050405020304" pitchFamily="18" charset="0"/>
                <a:cs typeface="Times New Roman" panose="02020603050405020304" pitchFamily="18" charset="0"/>
              </a:rPr>
              <a:t>Direct service connection; wartime and peacetime</a:t>
            </a:r>
          </a:p>
          <a:p>
            <a:pPr marL="457200" indent="-457200">
              <a:lnSpc>
                <a:spcPct val="150000"/>
              </a:lnSpc>
              <a:spcBef>
                <a:spcPct val="20000"/>
              </a:spcBef>
              <a:buClr>
                <a:srgbClr val="1D3275"/>
              </a:buClr>
              <a:buFont typeface="Wingdings" panose="05000000000000000000" pitchFamily="2" charset="2"/>
              <a:buChar char="Ø"/>
            </a:pP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502786"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Lay Evidence?</a:t>
            </a:r>
            <a:endParaRPr lang="en-US" dirty="0"/>
          </a:p>
        </p:txBody>
      </p:sp>
      <p:sp>
        <p:nvSpPr>
          <p:cNvPr id="3" name="Content Placeholder 2"/>
          <p:cNvSpPr>
            <a:spLocks noGrp="1"/>
          </p:cNvSpPr>
          <p:nvPr>
            <p:ph idx="1"/>
          </p:nvPr>
        </p:nvSpPr>
        <p:spPr>
          <a:xfrm>
            <a:off x="914400" y="1600200"/>
            <a:ext cx="7640637" cy="4262437"/>
          </a:xfrm>
        </p:spPr>
        <p:txBody>
          <a:bodyPr/>
          <a:lstStyle/>
          <a:p>
            <a:pPr eaLnBrk="1" hangingPunct="1">
              <a:buFont typeface="Wingdings" panose="05000000000000000000" pitchFamily="2" charset="2"/>
              <a:buChar char="Ø"/>
            </a:pPr>
            <a:r>
              <a:rPr lang="en-US" dirty="0" smtClean="0"/>
              <a:t>Evidence </a:t>
            </a:r>
            <a:r>
              <a:rPr lang="en-US" dirty="0"/>
              <a:t>that does not come from a medical or other </a:t>
            </a:r>
            <a:r>
              <a:rPr lang="en-US" dirty="0" smtClean="0"/>
              <a:t>expert.</a:t>
            </a:r>
          </a:p>
          <a:p>
            <a:pPr eaLnBrk="1" hangingPunct="1">
              <a:buFont typeface="Wingdings" panose="05000000000000000000" pitchFamily="2" charset="2"/>
              <a:buChar char="Ø"/>
            </a:pPr>
            <a:r>
              <a:rPr lang="en-US" altLang="en-US" dirty="0" smtClean="0">
                <a:solidFill>
                  <a:srgbClr val="002060"/>
                </a:solidFill>
                <a:cs typeface="Times New Roman" panose="02020603050405020304" pitchFamily="18" charset="0"/>
              </a:rPr>
              <a:t>Statements from the Veteran supplied with a claim.</a:t>
            </a:r>
          </a:p>
          <a:p>
            <a:pPr lvl="1" eaLnBrk="1" hangingPunct="1">
              <a:buFont typeface="Wingdings" panose="05000000000000000000" pitchFamily="2" charset="2"/>
              <a:buChar char="Ø"/>
            </a:pPr>
            <a:r>
              <a:rPr lang="en-US" dirty="0" smtClean="0"/>
              <a:t>Can also </a:t>
            </a:r>
            <a:r>
              <a:rPr lang="en-US" dirty="0"/>
              <a:t>include spouses, parents  and children of the Veteran, or even fellow Veterans who served with the Veteran.</a:t>
            </a:r>
          </a:p>
          <a:p>
            <a:pPr lvl="1" eaLnBrk="1" hangingPunct="1">
              <a:buFont typeface="Wingdings" panose="05000000000000000000" pitchFamily="2" charset="2"/>
              <a:buChar char="Ø"/>
            </a:pPr>
            <a:endParaRPr lang="en-US" altLang="en-US" dirty="0">
              <a:solidFill>
                <a:srgbClr val="002060"/>
              </a:solidFill>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4</a:t>
            </a:fld>
            <a:endParaRPr lang="en-US" dirty="0"/>
          </a:p>
        </p:txBody>
      </p:sp>
    </p:spTree>
    <p:extLst>
      <p:ext uri="{BB962C8B-B14F-4D97-AF65-F5344CB8AC3E}">
        <p14:creationId xmlns:p14="http://schemas.microsoft.com/office/powerpoint/2010/main" val="3238478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Times New Roman" panose="02020603050405020304"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6148" name="Rectangle 3"/>
          <p:cNvSpPr>
            <a:spLocks noGrp="1" noChangeArrowheads="1"/>
          </p:cNvSpPr>
          <p:nvPr>
            <p:ph type="body" idx="4294967295"/>
          </p:nvPr>
        </p:nvSpPr>
        <p:spPr>
          <a:xfrm>
            <a:off x="711200" y="1479550"/>
            <a:ext cx="8458200" cy="4876800"/>
          </a:xfrm>
        </p:spPr>
        <p:txBody>
          <a:bodyPr/>
          <a:lstStyle/>
          <a:p>
            <a:pPr>
              <a:buClr>
                <a:srgbClr val="1D3275"/>
              </a:buClr>
              <a:buFont typeface="Wingdings" pitchFamily="2" charset="2"/>
              <a:buChar char="Ø"/>
            </a:pPr>
            <a:r>
              <a:rPr lang="en-US" dirty="0" smtClean="0">
                <a:latin typeface="Times New Roman" panose="02020603050405020304" pitchFamily="18" charset="0"/>
                <a:cs typeface="Times New Roman" panose="02020603050405020304" pitchFamily="18" charset="0"/>
              </a:rPr>
              <a:t>Accept it at face value unless there is reason to question it.</a:t>
            </a:r>
          </a:p>
          <a:p>
            <a:pPr>
              <a:buClr>
                <a:srgbClr val="1D3275"/>
              </a:buClr>
              <a:buFont typeface="Wingdings" pitchFamily="2" charset="2"/>
              <a:buChar char="Ø"/>
            </a:pPr>
            <a:r>
              <a:rPr lang="en-US" dirty="0" smtClean="0">
                <a:cs typeface="Times New Roman" panose="02020603050405020304" pitchFamily="18" charset="0"/>
              </a:rPr>
              <a:t>When conflicting evidence exists, weigh all as appropriate</a:t>
            </a:r>
          </a:p>
          <a:p>
            <a:pPr>
              <a:buClr>
                <a:srgbClr val="1D3275"/>
              </a:buClr>
              <a:buFont typeface="Wingdings" pitchFamily="2" charset="2"/>
              <a:buChar char="Ø"/>
            </a:pPr>
            <a:endParaRPr lang="en-US" dirty="0" smtClean="0">
              <a:latin typeface="Times New Roman" panose="02020603050405020304" pitchFamily="18" charset="0"/>
              <a:cs typeface="Times New Roman" panose="02020603050405020304" pitchFamily="18" charset="0"/>
            </a:endParaRPr>
          </a:p>
          <a:p>
            <a:pPr>
              <a:buClr>
                <a:srgbClr val="1D3275"/>
              </a:buClr>
              <a:buFont typeface="Wingdings" pitchFamily="2" charset="2"/>
              <a:buNone/>
            </a:pPr>
            <a:endParaRPr lang="en-US" dirty="0" smtClean="0">
              <a:latin typeface="Times New Roman" panose="02020603050405020304" pitchFamily="18" charset="0"/>
              <a:cs typeface="Times New Roman" panose="02020603050405020304" pitchFamily="18" charset="0"/>
            </a:endParaRPr>
          </a:p>
          <a:p>
            <a:pPr>
              <a:buClr>
                <a:srgbClr val="1D3275"/>
              </a:buClr>
              <a:buFont typeface="Wingdings" pitchFamily="2" charset="2"/>
              <a:buNone/>
            </a:pPr>
            <a:endParaRPr lang="en-US" dirty="0" smtClean="0">
              <a:latin typeface="Times New Roman" panose="02020603050405020304" pitchFamily="18"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When Evaluating Lay Evidence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Credibility Determinations</a:t>
            </a:r>
            <a:endParaRPr lang="en-US" dirty="0"/>
          </a:p>
        </p:txBody>
      </p:sp>
      <p:sp>
        <p:nvSpPr>
          <p:cNvPr id="4" name="Content Placeholder 3"/>
          <p:cNvSpPr>
            <a:spLocks noGrp="1"/>
          </p:cNvSpPr>
          <p:nvPr>
            <p:ph idx="1"/>
          </p:nvPr>
        </p:nvSpPr>
        <p:spPr>
          <a:xfrm>
            <a:off x="919163" y="1662113"/>
            <a:ext cx="7640637" cy="4262437"/>
          </a:xfrm>
        </p:spPr>
        <p:txBody>
          <a:bodyPr/>
          <a:lstStyle/>
          <a:p>
            <a:pPr>
              <a:buFont typeface="Wingdings" panose="05000000000000000000" pitchFamily="2" charset="2"/>
              <a:buChar char="Ø"/>
            </a:pPr>
            <a:r>
              <a:rPr lang="en-US" dirty="0">
                <a:solidFill>
                  <a:srgbClr val="002060"/>
                </a:solidFill>
              </a:rPr>
              <a:t>The VSR, RVSR or DRO must make a credibility determination for Lay </a:t>
            </a:r>
            <a:r>
              <a:rPr lang="en-US" dirty="0" smtClean="0">
                <a:solidFill>
                  <a:srgbClr val="002060"/>
                </a:solidFill>
              </a:rPr>
              <a:t>Evidence</a:t>
            </a:r>
          </a:p>
          <a:p>
            <a:pPr>
              <a:buFont typeface="Wingdings" panose="05000000000000000000" pitchFamily="2" charset="2"/>
              <a:buChar char="Ø"/>
            </a:pPr>
            <a:r>
              <a:rPr lang="en-US" dirty="0" smtClean="0">
                <a:solidFill>
                  <a:srgbClr val="002060"/>
                </a:solidFill>
              </a:rPr>
              <a:t>The determination of credibility is a finding of fact and involves the following points:</a:t>
            </a:r>
          </a:p>
          <a:p>
            <a:pPr lvl="1"/>
            <a:r>
              <a:rPr lang="en-US" sz="2800" dirty="0" smtClean="0">
                <a:solidFill>
                  <a:srgbClr val="002060"/>
                </a:solidFill>
              </a:rPr>
              <a:t>Competency</a:t>
            </a:r>
          </a:p>
          <a:p>
            <a:pPr lvl="1"/>
            <a:r>
              <a:rPr lang="en-US" sz="2800" dirty="0" smtClean="0">
                <a:solidFill>
                  <a:srgbClr val="002060"/>
                </a:solidFill>
              </a:rPr>
              <a:t>Consistency</a:t>
            </a:r>
          </a:p>
          <a:p>
            <a:pPr lvl="1"/>
            <a:r>
              <a:rPr lang="en-US" sz="2800" dirty="0" smtClean="0">
                <a:solidFill>
                  <a:srgbClr val="002060"/>
                </a:solidFill>
              </a:rPr>
              <a:t>Plausibility</a:t>
            </a:r>
          </a:p>
          <a:p>
            <a:pPr lvl="1"/>
            <a:r>
              <a:rPr lang="en-US" sz="2800" dirty="0" smtClean="0">
                <a:solidFill>
                  <a:srgbClr val="002060"/>
                </a:solidFill>
              </a:rPr>
              <a:t>Circumstances of Service</a:t>
            </a:r>
          </a:p>
        </p:txBody>
      </p:sp>
      <p:sp>
        <p:nvSpPr>
          <p:cNvPr id="2" name="Slide Number Placeholder 1"/>
          <p:cNvSpPr>
            <a:spLocks noGrp="1"/>
          </p:cNvSpPr>
          <p:nvPr>
            <p:ph type="sldNum" sz="quarter" idx="10"/>
          </p:nvPr>
        </p:nvSpPr>
        <p:spPr/>
        <p:txBody>
          <a:bodyPr/>
          <a:lstStyle/>
          <a:p>
            <a:pPr>
              <a:defRPr/>
            </a:pPr>
            <a:fld id="{2CA6A732-E78B-48DB-894A-677EA0D48075}" type="slidenum">
              <a:rPr lang="en-US" smtClean="0"/>
              <a:pPr>
                <a:defRPr/>
              </a:pPr>
              <a:t>6</a:t>
            </a:fld>
            <a:endParaRPr lang="en-US" dirty="0"/>
          </a:p>
        </p:txBody>
      </p:sp>
    </p:spTree>
    <p:extLst>
      <p:ext uri="{BB962C8B-B14F-4D97-AF65-F5344CB8AC3E}">
        <p14:creationId xmlns:p14="http://schemas.microsoft.com/office/powerpoint/2010/main" val="229654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Competent Lay Evidence</a:t>
            </a:r>
            <a:endParaRPr lang="en-US" dirty="0"/>
          </a:p>
        </p:txBody>
      </p:sp>
      <p:sp>
        <p:nvSpPr>
          <p:cNvPr id="3" name="Content Placeholder 2"/>
          <p:cNvSpPr>
            <a:spLocks noGrp="1"/>
          </p:cNvSpPr>
          <p:nvPr>
            <p:ph idx="1"/>
          </p:nvPr>
        </p:nvSpPr>
        <p:spPr>
          <a:xfrm>
            <a:off x="838200" y="1524000"/>
            <a:ext cx="7640637" cy="4262437"/>
          </a:xfrm>
        </p:spPr>
        <p:txBody>
          <a:bodyPr/>
          <a:lstStyle/>
          <a:p>
            <a:pPr eaLnBrk="1" hangingPunct="1">
              <a:buFont typeface="Wingdings" panose="05000000000000000000" pitchFamily="2" charset="2"/>
              <a:buChar char="Ø"/>
            </a:pPr>
            <a:r>
              <a:rPr lang="en-US" altLang="en-US" dirty="0">
                <a:solidFill>
                  <a:srgbClr val="002060"/>
                </a:solidFill>
                <a:cs typeface="Times New Roman" panose="02020603050405020304" pitchFamily="18" charset="0"/>
              </a:rPr>
              <a:t>Per 38 CFR 3.159(a)(2), </a:t>
            </a:r>
            <a:r>
              <a:rPr lang="en-US" altLang="en-US" i="1" dirty="0">
                <a:solidFill>
                  <a:srgbClr val="002060"/>
                </a:solidFill>
                <a:cs typeface="Times New Roman" panose="02020603050405020304" pitchFamily="18" charset="0"/>
              </a:rPr>
              <a:t>Competent lay evidence</a:t>
            </a:r>
            <a:r>
              <a:rPr lang="en-US" altLang="en-US" dirty="0">
                <a:solidFill>
                  <a:srgbClr val="002060"/>
                </a:solidFill>
                <a:cs typeface="Times New Roman" panose="02020603050405020304" pitchFamily="18" charset="0"/>
              </a:rPr>
              <a:t> means any evidence not requiring that the proponent have specialized education, training, or experience.</a:t>
            </a:r>
            <a:br>
              <a:rPr lang="en-US" altLang="en-US" dirty="0">
                <a:solidFill>
                  <a:srgbClr val="002060"/>
                </a:solidFill>
                <a:cs typeface="Times New Roman" panose="02020603050405020304" pitchFamily="18" charset="0"/>
              </a:rPr>
            </a:br>
            <a:r>
              <a:rPr lang="en-US" altLang="en-US" dirty="0">
                <a:solidFill>
                  <a:srgbClr val="002060"/>
                </a:solidFill>
                <a:cs typeface="Times New Roman" panose="02020603050405020304" pitchFamily="18" charset="0"/>
              </a:rPr>
              <a:t/>
            </a:r>
            <a:br>
              <a:rPr lang="en-US" altLang="en-US" dirty="0">
                <a:solidFill>
                  <a:srgbClr val="002060"/>
                </a:solidFill>
                <a:cs typeface="Times New Roman" panose="02020603050405020304" pitchFamily="18" charset="0"/>
              </a:rPr>
            </a:br>
            <a:r>
              <a:rPr lang="en-US" altLang="en-US" dirty="0">
                <a:solidFill>
                  <a:srgbClr val="002060"/>
                </a:solidFill>
                <a:cs typeface="Times New Roman" panose="02020603050405020304" pitchFamily="18" charset="0"/>
              </a:rPr>
              <a:t>Lay evidence is competent if it is provided by a person who has knowledge of facts or circumstances and conveys matters that can be observed and described by a lay person.</a:t>
            </a:r>
          </a:p>
          <a:p>
            <a:pPr marL="457200" lvl="1" indent="-457200">
              <a:buClr>
                <a:schemeClr val="accent6"/>
              </a:buClr>
              <a:buFont typeface="Wingdings" panose="05000000000000000000" pitchFamily="2" charset="2"/>
              <a:buChar char="Ø"/>
            </a:pPr>
            <a:endParaRPr lang="en-US" sz="2800" dirty="0">
              <a:solidFill>
                <a:srgbClr val="002060"/>
              </a:solidFill>
            </a:endParaRPr>
          </a:p>
          <a:p>
            <a:pPr marL="0" indent="0">
              <a:buNone/>
            </a:pPr>
            <a:r>
              <a:rPr lang="en-US" dirty="0" smtClean="0"/>
              <a:t>                                                                                                                                                                                                                                                                                                                                                                                                                                                                                                                                              </a:t>
            </a: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7</a:t>
            </a:fld>
            <a:endParaRPr lang="en-US" dirty="0"/>
          </a:p>
        </p:txBody>
      </p:sp>
    </p:spTree>
    <p:extLst>
      <p:ext uri="{BB962C8B-B14F-4D97-AF65-F5344CB8AC3E}">
        <p14:creationId xmlns:p14="http://schemas.microsoft.com/office/powerpoint/2010/main" val="3292130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Competent Lay Statements</a:t>
            </a:r>
            <a:endParaRPr lang="en-US" dirty="0"/>
          </a:p>
        </p:txBody>
      </p:sp>
      <p:sp>
        <p:nvSpPr>
          <p:cNvPr id="3" name="Content Placeholder 2"/>
          <p:cNvSpPr>
            <a:spLocks noGrp="1"/>
          </p:cNvSpPr>
          <p:nvPr>
            <p:ph idx="1"/>
          </p:nvPr>
        </p:nvSpPr>
        <p:spPr>
          <a:xfrm>
            <a:off x="838200" y="1676400"/>
            <a:ext cx="7640637" cy="4262437"/>
          </a:xfrm>
        </p:spPr>
        <p:txBody>
          <a:bodyPr/>
          <a:lstStyle/>
          <a:p>
            <a:pPr>
              <a:buFont typeface="Wingdings" panose="05000000000000000000" pitchFamily="2" charset="2"/>
              <a:buChar char="Ø"/>
            </a:pPr>
            <a:r>
              <a:rPr lang="en-US" dirty="0">
                <a:solidFill>
                  <a:srgbClr val="002060"/>
                </a:solidFill>
              </a:rPr>
              <a:t>A claimant is competent (qualified) to </a:t>
            </a:r>
            <a:r>
              <a:rPr lang="en-US" u="sng" dirty="0">
                <a:solidFill>
                  <a:srgbClr val="002060"/>
                </a:solidFill>
              </a:rPr>
              <a:t>describe symptoms</a:t>
            </a:r>
            <a:r>
              <a:rPr lang="en-US" dirty="0">
                <a:solidFill>
                  <a:srgbClr val="002060"/>
                </a:solidFill>
              </a:rPr>
              <a:t> of a disability that he or she is experiencing, such as knee pain</a:t>
            </a:r>
            <a:r>
              <a:rPr lang="en-US" dirty="0" smtClean="0">
                <a:solidFill>
                  <a:srgbClr val="002060"/>
                </a:solidFill>
              </a:rPr>
              <a:t>.</a:t>
            </a:r>
          </a:p>
          <a:p>
            <a:pPr>
              <a:buFont typeface="Wingdings" panose="05000000000000000000" pitchFamily="2" charset="2"/>
              <a:buChar char="Ø"/>
            </a:pPr>
            <a:r>
              <a:rPr lang="en-US" dirty="0">
                <a:solidFill>
                  <a:srgbClr val="002060"/>
                </a:solidFill>
              </a:rPr>
              <a:t>However, he or she may not be competent to </a:t>
            </a:r>
            <a:r>
              <a:rPr lang="en-US" u="sng" dirty="0">
                <a:solidFill>
                  <a:srgbClr val="002060"/>
                </a:solidFill>
              </a:rPr>
              <a:t>diagnose</a:t>
            </a:r>
            <a:r>
              <a:rPr lang="en-US" dirty="0">
                <a:solidFill>
                  <a:srgbClr val="002060"/>
                </a:solidFill>
              </a:rPr>
              <a:t> their own medical condition or offer a medical opinion.</a:t>
            </a:r>
          </a:p>
          <a:p>
            <a:endParaRPr lang="en-US" dirty="0">
              <a:solidFill>
                <a:srgbClr val="6A5B3F"/>
              </a:solidFill>
            </a:endParaRP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8</a:t>
            </a:fld>
            <a:endParaRPr lang="en-US" dirty="0"/>
          </a:p>
        </p:txBody>
      </p:sp>
    </p:spTree>
    <p:extLst>
      <p:ext uri="{BB962C8B-B14F-4D97-AF65-F5344CB8AC3E}">
        <p14:creationId xmlns:p14="http://schemas.microsoft.com/office/powerpoint/2010/main" val="2541941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Competent or Qualified Lay Statements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solidFill>
                  <a:srgbClr val="002060"/>
                </a:solidFill>
                <a:cs typeface="Times New Roman" panose="02020603050405020304" pitchFamily="18" charset="0"/>
              </a:rPr>
              <a:t>These statements are sufficient when:</a:t>
            </a:r>
          </a:p>
          <a:p>
            <a:pPr marL="576263" indent="-457200"/>
            <a:r>
              <a:rPr lang="en-US" dirty="0">
                <a:solidFill>
                  <a:srgbClr val="002060"/>
                </a:solidFill>
                <a:cs typeface="Times New Roman" panose="02020603050405020304" pitchFamily="18" charset="0"/>
              </a:rPr>
              <a:t>A layperson is competent to identify the medical condition</a:t>
            </a:r>
          </a:p>
          <a:p>
            <a:pPr marL="576263" indent="-457200"/>
            <a:r>
              <a:rPr lang="en-US" dirty="0">
                <a:solidFill>
                  <a:srgbClr val="002060"/>
                </a:solidFill>
                <a:cs typeface="Times New Roman" panose="02020603050405020304" pitchFamily="18" charset="0"/>
              </a:rPr>
              <a:t>A layperson is reporting contemporaneous medical diagnosis</a:t>
            </a:r>
          </a:p>
          <a:p>
            <a:pPr marL="576263" indent="-457200"/>
            <a:r>
              <a:rPr lang="en-US" dirty="0">
                <a:solidFill>
                  <a:srgbClr val="002060"/>
                </a:solidFill>
                <a:cs typeface="Times New Roman" panose="02020603050405020304" pitchFamily="18" charset="0"/>
              </a:rPr>
              <a:t>Or, lay testimony describing symptoms at the time supports a later diagnosis by a medical professional</a:t>
            </a:r>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9</a:t>
            </a:fld>
            <a:endParaRPr lang="en-US" dirty="0"/>
          </a:p>
        </p:txBody>
      </p:sp>
    </p:spTree>
    <p:extLst>
      <p:ext uri="{BB962C8B-B14F-4D97-AF65-F5344CB8AC3E}">
        <p14:creationId xmlns:p14="http://schemas.microsoft.com/office/powerpoint/2010/main" val="2380405414"/>
      </p:ext>
    </p:extLst>
  </p:cSld>
  <p:clrMapOvr>
    <a:masterClrMapping/>
  </p:clrMapOvr>
</p:sld>
</file>

<file path=ppt/theme/theme1.xml><?xml version="1.0" encoding="utf-8"?>
<a:theme xmlns:a="http://schemas.openxmlformats.org/drawingml/2006/main" name="Ppt0000000">
  <a:themeElements>
    <a:clrScheme name="Custom 5">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5959FE"/>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0764BB-0EF5-4AA8-B7EF-78A41A12B68F}">
  <ds:schemaRefs>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purl.org/dc/dcmitype/"/>
    <ds:schemaRef ds:uri="http://purl.org/dc/terms/"/>
    <ds:schemaRef ds:uri="http://www.w3.org/XML/1998/namespace"/>
    <ds:schemaRef ds:uri="http://schemas.microsoft.com/office/2006/metadata/properties"/>
  </ds:schemaRefs>
</ds:datastoreItem>
</file>

<file path=customXml/itemProps2.xml><?xml version="1.0" encoding="utf-8"?>
<ds:datastoreItem xmlns:ds="http://schemas.openxmlformats.org/officeDocument/2006/customXml" ds:itemID="{1D2DE730-F5FD-48A1-9B5D-1F63E26D8C5B}">
  <ds:schemaRefs>
    <ds:schemaRef ds:uri="http://schemas.microsoft.com/sharepoint/v3/contenttype/forms"/>
  </ds:schemaRefs>
</ds:datastoreItem>
</file>

<file path=customXml/itemProps3.xml><?xml version="1.0" encoding="utf-8"?>
<ds:datastoreItem xmlns:ds="http://schemas.openxmlformats.org/officeDocument/2006/customXml" ds:itemID="{D0EF3F81-6D48-41C3-A95D-A3314DD2B1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C:\DOCUME~1\CAPDPATR\LOCALS~1\Temp\Ppt0000000.pot</Template>
  <TotalTime>1010</TotalTime>
  <Words>741</Words>
  <Application>Microsoft Office PowerPoint</Application>
  <PresentationFormat>On-screen Show (4:3)</PresentationFormat>
  <Paragraphs>107</Paragraphs>
  <Slides>17</Slides>
  <Notes>4</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Ppt0000000</vt:lpstr>
      <vt:lpstr>Evaluating Lay Evidence</vt:lpstr>
      <vt:lpstr>Lesson Objectives</vt:lpstr>
      <vt:lpstr>References</vt:lpstr>
      <vt:lpstr>What is Lay Evidence?</vt:lpstr>
      <vt:lpstr>When Evaluating Lay Evidence</vt:lpstr>
      <vt:lpstr>Credibility Determinations</vt:lpstr>
      <vt:lpstr>Competent Lay Evidence</vt:lpstr>
      <vt:lpstr>Competent Lay Statements</vt:lpstr>
      <vt:lpstr>Competent or Qualified Lay Statements</vt:lpstr>
      <vt:lpstr>Examples: </vt:lpstr>
      <vt:lpstr>Plausibility</vt:lpstr>
      <vt:lpstr>Inherently Incredible Claims</vt:lpstr>
      <vt:lpstr>Consistent Lay Testimony</vt:lpstr>
      <vt:lpstr>Circumstances of Service</vt:lpstr>
      <vt:lpstr>Service Lay Statements</vt:lpstr>
      <vt:lpstr>Combat Veterans Regulation</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Lay Evidence PowerPoint</dc:title>
  <dc:subject>VSR</dc:subject>
  <dc:creator>Department of Veterans Affairs, Veterans Benefits Administration, Compensation Service, STAFF</dc:creator>
  <cp:keywords>Lay evidence; competent; credible; plausible</cp:keywords>
  <dc:description>This lesson is intended to teach VSRs to evaluate Lay Evidence prior to requesting an exam.</dc:description>
  <cp:lastModifiedBy>Sochar, Lisa</cp:lastModifiedBy>
  <cp:revision>39</cp:revision>
  <cp:lastPrinted>2000-11-13T16:27:02Z</cp:lastPrinted>
  <dcterms:created xsi:type="dcterms:W3CDTF">2011-04-13T12:48:41Z</dcterms:created>
  <dcterms:modified xsi:type="dcterms:W3CDTF">2016-02-24T15:49:35Z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Language">
    <vt:lpwstr>en</vt:lpwstr>
  </property>
  <property fmtid="{D5CDD505-2E9C-101B-9397-08002B2CF9AE}" pid="4" name="Type">
    <vt:lpwstr>Presentation</vt:lpwstr>
  </property>
</Properties>
</file>