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25"/>
  </p:notesMasterIdLst>
  <p:sldIdLst>
    <p:sldId id="257" r:id="rId5"/>
    <p:sldId id="258" r:id="rId6"/>
    <p:sldId id="283" r:id="rId7"/>
    <p:sldId id="259" r:id="rId8"/>
    <p:sldId id="271" r:id="rId9"/>
    <p:sldId id="274" r:id="rId10"/>
    <p:sldId id="275" r:id="rId11"/>
    <p:sldId id="280" r:id="rId12"/>
    <p:sldId id="263" r:id="rId13"/>
    <p:sldId id="268" r:id="rId14"/>
    <p:sldId id="270" r:id="rId15"/>
    <p:sldId id="267" r:id="rId16"/>
    <p:sldId id="266" r:id="rId17"/>
    <p:sldId id="269" r:id="rId18"/>
    <p:sldId id="272" r:id="rId19"/>
    <p:sldId id="273" r:id="rId20"/>
    <p:sldId id="277" r:id="rId21"/>
    <p:sldId id="281" r:id="rId22"/>
    <p:sldId id="278" r:id="rId23"/>
    <p:sldId id="285"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3899" autoAdjust="0"/>
  </p:normalViewPr>
  <p:slideViewPr>
    <p:cSldViewPr snapToGrid="0">
      <p:cViewPr varScale="1">
        <p:scale>
          <a:sx n="106" d="100"/>
          <a:sy n="106" d="100"/>
        </p:scale>
        <p:origin x="906" y="78"/>
      </p:cViewPr>
      <p:guideLst>
        <p:guide orient="horz" pos="2184"/>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va.gov/OGC/docs/2014/VAOPGCPREC6-2014.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Welcome to Duty to Assist for RVSRs (RVSR IWT) course. To advance each slide, click anywhere on the screen.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266005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Prescribed Form Requirement</a:t>
            </a:r>
          </a:p>
          <a:p>
            <a:pPr>
              <a:spcAft>
                <a:spcPts val="600"/>
              </a:spcAft>
              <a:buClr>
                <a:srgbClr val="1D3275"/>
              </a:buClr>
            </a:pPr>
            <a:r>
              <a:rPr lang="en-US" sz="1800" dirty="0">
                <a:solidFill>
                  <a:schemeClr val="tx1"/>
                </a:solidFill>
                <a:latin typeface="Arial" panose="020B0604020202020204" pitchFamily="34" charset="0"/>
                <a:cs typeface="Arial" panose="020B0604020202020204" pitchFamily="34" charset="0"/>
              </a:rPr>
              <a:t>Effective March 24, 2015, VA will only recognize claims if they are submitted on the required standard form(s). </a:t>
            </a:r>
          </a:p>
          <a:p>
            <a:pPr>
              <a:spcAft>
                <a:spcPts val="600"/>
              </a:spcAft>
              <a:buClr>
                <a:srgbClr val="1D3275"/>
              </a:buClr>
            </a:pPr>
            <a:r>
              <a:rPr lang="en-US" sz="1800" dirty="0">
                <a:solidFill>
                  <a:schemeClr val="tx1"/>
                </a:solidFill>
                <a:latin typeface="Arial" panose="020B0604020202020204" pitchFamily="34" charset="0"/>
                <a:cs typeface="Arial" panose="020B0604020202020204" pitchFamily="34" charset="0"/>
              </a:rPr>
              <a:t>If a claim received </a:t>
            </a:r>
            <a:r>
              <a:rPr lang="en-US" sz="1800" b="1" dirty="0">
                <a:solidFill>
                  <a:schemeClr val="tx1"/>
                </a:solidFill>
                <a:latin typeface="Arial" panose="020B0604020202020204" pitchFamily="34" charset="0"/>
                <a:cs typeface="Arial" panose="020B0604020202020204" pitchFamily="34" charset="0"/>
              </a:rPr>
              <a:t>on or after </a:t>
            </a:r>
            <a:r>
              <a:rPr lang="en-US" sz="1800" dirty="0">
                <a:solidFill>
                  <a:schemeClr val="tx1"/>
                </a:solidFill>
                <a:latin typeface="Arial" panose="020B0604020202020204" pitchFamily="34" charset="0"/>
                <a:cs typeface="Arial" panose="020B0604020202020204" pitchFamily="34" charset="0"/>
              </a:rPr>
              <a:t>March 24, 2015, is not on a prescribed form, return to a VSR for proper development of the form.</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76914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Notification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This statutory obligation, based on 38 U.S.C. 5103, is met when the notice is provided to claimants: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on a standard EZ application form when filing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     - Fully Developed Claim (FDC) program or Standard claim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through online claims submission via</a:t>
            </a:r>
          </a:p>
          <a:p>
            <a:r>
              <a:rPr lang="en-US" sz="1800" dirty="0">
                <a:solidFill>
                  <a:schemeClr val="tx1"/>
                </a:solidFill>
                <a:latin typeface="Arial" panose="020B0604020202020204" pitchFamily="34" charset="0"/>
                <a:cs typeface="Arial" panose="020B0604020202020204" pitchFamily="34" charset="0"/>
              </a:rPr>
              <a:t>     - </a:t>
            </a:r>
            <a:r>
              <a:rPr lang="en-US" sz="1800" dirty="0" err="1">
                <a:solidFill>
                  <a:schemeClr val="tx1"/>
                </a:solidFill>
                <a:latin typeface="Arial" panose="020B0604020202020204" pitchFamily="34" charset="0"/>
                <a:cs typeface="Arial" panose="020B0604020202020204" pitchFamily="34" charset="0"/>
              </a:rPr>
              <a:t>eBenefits</a:t>
            </a:r>
            <a:r>
              <a:rPr lang="en-US" sz="1800" dirty="0">
                <a:solidFill>
                  <a:schemeClr val="tx1"/>
                </a:solidFill>
                <a:latin typeface="Arial" panose="020B0604020202020204" pitchFamily="34" charset="0"/>
                <a:cs typeface="Arial" panose="020B0604020202020204" pitchFamily="34" charset="0"/>
              </a:rPr>
              <a:t> or Stakeholder Enterprise Portal (SEP)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when an automated Section 5103 notice is generated during the establishment of the end product (EP)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     - Veterans Benefits Management System (VBMS) or Letter Creator</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42233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Notification Requirements (continued)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If additional information is needed to support claim, ROs are obligated to notify of the required information, </a:t>
            </a:r>
            <a:r>
              <a:rPr lang="en-US" sz="1800" b="1" dirty="0">
                <a:solidFill>
                  <a:schemeClr val="tx1"/>
                </a:solidFill>
                <a:latin typeface="Arial" panose="020B0604020202020204" pitchFamily="34" charset="0"/>
                <a:cs typeface="Arial" panose="020B0604020202020204" pitchFamily="34" charset="0"/>
              </a:rPr>
              <a:t>do not</a:t>
            </a:r>
            <a:r>
              <a:rPr lang="en-US" sz="1800" dirty="0">
                <a:solidFill>
                  <a:schemeClr val="tx1"/>
                </a:solidFill>
                <a:latin typeface="Arial" panose="020B0604020202020204" pitchFamily="34" charset="0"/>
                <a:cs typeface="Arial" panose="020B0604020202020204" pitchFamily="34" charset="0"/>
              </a:rPr>
              <a:t> include redundant Section 5103 notice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If claim not previously covered by a prior Section 5103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     - Example: non-EZ form over one year after initial Section 5103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Exception</a:t>
            </a:r>
            <a:r>
              <a:rPr lang="en-US" sz="180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If the evidence of record is sufficient to substantiate a claim and award the benefit sought, it is </a:t>
            </a:r>
            <a:r>
              <a:rPr lang="en-US" sz="1800" b="1" dirty="0">
                <a:solidFill>
                  <a:schemeClr val="tx1"/>
                </a:solidFill>
                <a:latin typeface="Arial" panose="020B0604020202020204" pitchFamily="34" charset="0"/>
                <a:cs typeface="Arial" panose="020B0604020202020204" pitchFamily="34" charset="0"/>
              </a:rPr>
              <a:t>unnecessary</a:t>
            </a:r>
            <a:r>
              <a:rPr lang="en-US" sz="1800" dirty="0">
                <a:solidFill>
                  <a:schemeClr val="tx1"/>
                </a:solidFill>
                <a:latin typeface="Arial" panose="020B0604020202020204" pitchFamily="34" charset="0"/>
                <a:cs typeface="Arial" panose="020B0604020202020204" pitchFamily="34" charset="0"/>
              </a:rPr>
              <a:t> to provide Section 5103 notice to the claimant.</a:t>
            </a:r>
            <a:endParaRPr lang="en-US" sz="18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28558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Notification Requirements for Subsequent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Arial" panose="020B0604020202020204" pitchFamily="34" charset="0"/>
                <a:ea typeface="+mn-ea"/>
                <a:cs typeface="Arial" panose="020B0604020202020204" pitchFamily="34" charset="0"/>
              </a:rPr>
              <a:t>If the previous notice…</a:t>
            </a:r>
            <a:endParaRPr lang="en-US" sz="1800" dirty="0">
              <a:solidFill>
                <a:schemeClr val="tx1"/>
              </a:solidFill>
              <a:latin typeface="Arial" panose="020B0604020202020204" pitchFamily="34" charset="0"/>
              <a:cs typeface="Arial" panose="020B0604020202020204" pitchFamily="34" charset="0"/>
            </a:endParaRPr>
          </a:p>
          <a:p>
            <a:r>
              <a:rPr lang="en-US" sz="1800" kern="1200" dirty="0">
                <a:solidFill>
                  <a:schemeClr val="tx1"/>
                </a:solidFill>
                <a:effectLst/>
                <a:latin typeface="Arial" panose="020B0604020202020204" pitchFamily="34" charset="0"/>
                <a:ea typeface="+mn-ea"/>
                <a:cs typeface="Arial" panose="020B0604020202020204" pitchFamily="34" charset="0"/>
              </a:rPr>
              <a:t>sufficiently identified the information and evidence necessary to substantiate such subsequent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Arial" panose="020B0604020202020204" pitchFamily="34" charset="0"/>
                <a:ea typeface="+mn-ea"/>
                <a:cs typeface="Arial" panose="020B0604020202020204" pitchFamily="34" charset="0"/>
              </a:rPr>
              <a:t>Then ...</a:t>
            </a:r>
            <a:endParaRPr 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a new Section 5103 notice </a:t>
            </a:r>
            <a:r>
              <a:rPr lang="en-US" sz="1800" b="1" kern="1200" dirty="0">
                <a:solidFill>
                  <a:schemeClr val="tx1"/>
                </a:solidFill>
                <a:effectLst/>
                <a:latin typeface="Arial" panose="020B0604020202020204" pitchFamily="34" charset="0"/>
                <a:ea typeface="+mn-ea"/>
                <a:cs typeface="Arial" panose="020B0604020202020204" pitchFamily="34" charset="0"/>
              </a:rPr>
              <a:t>is not required unless </a:t>
            </a:r>
            <a:r>
              <a:rPr lang="en-US" sz="1800" kern="1200" dirty="0">
                <a:solidFill>
                  <a:schemeClr val="tx1"/>
                </a:solidFill>
                <a:effectLst/>
                <a:latin typeface="Arial" panose="020B0604020202020204" pitchFamily="34" charset="0"/>
                <a:ea typeface="+mn-ea"/>
                <a:cs typeface="Arial" panose="020B0604020202020204" pitchFamily="34" charset="0"/>
              </a:rPr>
              <a:t>one year has passed since the notice was sent </a:t>
            </a:r>
            <a:r>
              <a:rPr lang="en-US" sz="1800" b="1" i="0" kern="1200" dirty="0">
                <a:solidFill>
                  <a:schemeClr val="tx1"/>
                </a:solidFill>
                <a:effectLst/>
                <a:latin typeface="Arial" panose="020B0604020202020204" pitchFamily="34" charset="0"/>
                <a:ea typeface="+mn-ea"/>
                <a:cs typeface="Arial" panose="020B0604020202020204" pitchFamily="34" charset="0"/>
              </a:rPr>
              <a:t>and </a:t>
            </a:r>
            <a:r>
              <a:rPr lang="en-US" sz="1800" i="0" kern="1200" dirty="0">
                <a:solidFill>
                  <a:schemeClr val="tx1"/>
                </a:solidFill>
                <a:effectLst/>
                <a:latin typeface="Arial" panose="020B0604020202020204" pitchFamily="34" charset="0"/>
                <a:ea typeface="+mn-ea"/>
                <a:cs typeface="Arial" panose="020B0604020202020204" pitchFamily="34" charset="0"/>
              </a:rPr>
              <a:t>a subsequent claim(s) is received</a:t>
            </a:r>
            <a:endParaRPr lang="en-US" sz="180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Arial" panose="020B0604020202020204" pitchFamily="34" charset="0"/>
                <a:ea typeface="+mn-ea"/>
                <a:cs typeface="Arial" panose="020B0604020202020204" pitchFamily="34" charset="0"/>
              </a:rPr>
              <a:t>If the previous notice…</a:t>
            </a:r>
            <a:endParaRPr 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did not include the information and evidence necessary to substantiate the current claim type</a:t>
            </a:r>
            <a:endParaRPr 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Arial" panose="020B0604020202020204" pitchFamily="34" charset="0"/>
                <a:ea typeface="+mn-ea"/>
                <a:cs typeface="Arial" panose="020B0604020202020204" pitchFamily="34" charset="0"/>
              </a:rPr>
              <a:t>Then ...</a:t>
            </a:r>
            <a:endParaRPr lang="en-US" sz="18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send a Section 5103 notice that specifically addresses the new claim type, and</a:t>
            </a:r>
            <a:endParaRPr lang="en-US" sz="18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800" b="0" dirty="0">
                <a:solidFill>
                  <a:schemeClr val="tx1"/>
                </a:solidFill>
                <a:effectLst/>
                <a:latin typeface="Arial" panose="020B0604020202020204" pitchFamily="34" charset="0"/>
                <a:ea typeface="Times New Roman"/>
                <a:cs typeface="Arial" panose="020B0604020202020204" pitchFamily="34" charset="0"/>
              </a:rPr>
              <a:t>provide language located in manual</a:t>
            </a: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9874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Notice for Requests to Reopen a Previously Denied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There is no requirement to provide the claimant with a case-specific Section 5103 notice letter when the Veteran is attempting to reopen a previously denied claim. See </a:t>
            </a:r>
            <a:r>
              <a:rPr lang="en-US" sz="1800" dirty="0">
                <a:solidFill>
                  <a:schemeClr val="tx1"/>
                </a:solidFill>
                <a:latin typeface="Arial" panose="020B0604020202020204" pitchFamily="34" charset="0"/>
                <a:cs typeface="Arial" panose="020B0604020202020204" pitchFamily="34" charset="0"/>
                <a:hlinkClick r:id="rId3"/>
              </a:rPr>
              <a:t>VAOGCPREC 6-2014</a:t>
            </a:r>
            <a:r>
              <a:rPr lang="en-US" sz="1800" dirty="0">
                <a:solidFill>
                  <a:schemeClr val="tx1"/>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134788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Federal Records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Arial" panose="020B0604020202020204" pitchFamily="34" charset="0"/>
                <a:cs typeface="Arial" panose="020B0604020202020204" pitchFamily="34" charset="0"/>
              </a:rPr>
              <a:t>Reasonable efforts</a:t>
            </a:r>
            <a:r>
              <a:rPr lang="en-US" sz="1800" dirty="0">
                <a:solidFill>
                  <a:schemeClr val="tx1"/>
                </a:solidFill>
                <a:latin typeface="Arial" panose="020B0604020202020204" pitchFamily="34" charset="0"/>
                <a:cs typeface="Arial" panose="020B0604020202020204" pitchFamily="34" charset="0"/>
              </a:rPr>
              <a:t> to obtain relevant Federal records means VA must continue attempts to obtain the records until: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records are obtained,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it is reasonably certain that the </a:t>
            </a:r>
            <a:r>
              <a:rPr lang="en-US" sz="1800" b="1" dirty="0">
                <a:solidFill>
                  <a:schemeClr val="tx1"/>
                </a:solidFill>
                <a:latin typeface="Arial" panose="020B0604020202020204" pitchFamily="34" charset="0"/>
                <a:cs typeface="Arial" panose="020B0604020202020204" pitchFamily="34" charset="0"/>
              </a:rPr>
              <a:t>records do not exist</a:t>
            </a:r>
            <a:r>
              <a:rPr lang="en-US" sz="1800" dirty="0">
                <a:solidFill>
                  <a:schemeClr val="tx1"/>
                </a:solidFill>
                <a:latin typeface="Arial" panose="020B0604020202020204" pitchFamily="34" charset="0"/>
                <a:cs typeface="Arial" panose="020B0604020202020204" pitchFamily="34" charset="0"/>
              </a:rPr>
              <a:t>, or further efforts by VA to </a:t>
            </a:r>
            <a:r>
              <a:rPr lang="en-US" sz="1800" b="1" dirty="0">
                <a:solidFill>
                  <a:schemeClr val="tx1"/>
                </a:solidFill>
                <a:latin typeface="Arial" panose="020B0604020202020204" pitchFamily="34" charset="0"/>
                <a:cs typeface="Arial" panose="020B0604020202020204" pitchFamily="34" charset="0"/>
              </a:rPr>
              <a:t>obtain the records would be futile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DD Form 2963, Service Treatment Record (STR) Transfer or Certification is a certification of completeness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Claimant should provide sufficient information to obtain federal  records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76818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Non-Federal or Private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Arial" panose="020B0604020202020204" pitchFamily="34" charset="0"/>
                <a:cs typeface="Arial" panose="020B0604020202020204" pitchFamily="34" charset="0"/>
              </a:rPr>
              <a:t>Reasonable efforts</a:t>
            </a:r>
            <a:r>
              <a:rPr lang="en-US" sz="1800" dirty="0">
                <a:solidFill>
                  <a:schemeClr val="tx1"/>
                </a:solidFill>
                <a:latin typeface="Arial" panose="020B0604020202020204" pitchFamily="34" charset="0"/>
                <a:cs typeface="Arial" panose="020B0604020202020204" pitchFamily="34" charset="0"/>
              </a:rPr>
              <a:t> </a:t>
            </a:r>
            <a:r>
              <a:rPr lang="en-US" sz="1800" b="1" i="1" dirty="0">
                <a:solidFill>
                  <a:schemeClr val="tx1"/>
                </a:solidFill>
                <a:latin typeface="Arial" panose="020B0604020202020204" pitchFamily="34" charset="0"/>
                <a:cs typeface="Arial" panose="020B0604020202020204" pitchFamily="34" charset="0"/>
              </a:rPr>
              <a:t>to obtain relevant private records</a:t>
            </a:r>
            <a:r>
              <a:rPr lang="en-US" sz="1800" dirty="0">
                <a:solidFill>
                  <a:schemeClr val="tx1"/>
                </a:solidFill>
                <a:latin typeface="Arial" panose="020B0604020202020204" pitchFamily="34" charset="0"/>
                <a:cs typeface="Arial" panose="020B0604020202020204" pitchFamily="34" charset="0"/>
              </a:rPr>
              <a:t> that are </a:t>
            </a:r>
            <a:r>
              <a:rPr lang="en-US" sz="1800" b="1" i="1" dirty="0">
                <a:solidFill>
                  <a:schemeClr val="tx1"/>
                </a:solidFill>
                <a:latin typeface="Arial" panose="020B0604020202020204" pitchFamily="34" charset="0"/>
                <a:cs typeface="Arial" panose="020B0604020202020204" pitchFamily="34" charset="0"/>
              </a:rPr>
              <a:t>not</a:t>
            </a:r>
            <a:r>
              <a:rPr lang="en-US" sz="1800" dirty="0">
                <a:solidFill>
                  <a:schemeClr val="tx1"/>
                </a:solidFill>
                <a:latin typeface="Arial" panose="020B0604020202020204" pitchFamily="34" charset="0"/>
                <a:cs typeface="Arial" panose="020B0604020202020204" pitchFamily="34" charset="0"/>
              </a:rPr>
              <a:t> in the custody of a federal department or agency include making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an initial request for such evidence,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at least one follow-up request if no response is received from the custodian of the records </a:t>
            </a:r>
            <a:r>
              <a:rPr lang="en-US" sz="1800" i="1" dirty="0">
                <a:solidFill>
                  <a:schemeClr val="tx1"/>
                </a:solidFill>
                <a:latin typeface="Arial" panose="020B0604020202020204" pitchFamily="34" charset="0"/>
                <a:cs typeface="Arial" panose="020B0604020202020204" pitchFamily="34" charset="0"/>
              </a:rPr>
              <a:t>unless</a:t>
            </a:r>
            <a:r>
              <a:rPr lang="en-US" sz="1800" dirty="0">
                <a:solidFill>
                  <a:schemeClr val="tx1"/>
                </a:solidFill>
                <a:latin typeface="Arial" panose="020B0604020202020204" pitchFamily="34" charset="0"/>
                <a:cs typeface="Arial" panose="020B0604020202020204" pitchFamily="34" charset="0"/>
              </a:rPr>
              <a:t> a response to the initial request indicates that the </a:t>
            </a:r>
            <a:r>
              <a:rPr lang="en-US" sz="1800" b="1" dirty="0">
                <a:solidFill>
                  <a:schemeClr val="tx1"/>
                </a:solidFill>
                <a:latin typeface="Arial" panose="020B0604020202020204" pitchFamily="34" charset="0"/>
                <a:cs typeface="Arial" panose="020B0604020202020204" pitchFamily="34" charset="0"/>
              </a:rPr>
              <a:t>records do </a:t>
            </a:r>
            <a:r>
              <a:rPr lang="en-US" sz="1800" b="1" i="1" dirty="0">
                <a:solidFill>
                  <a:schemeClr val="tx1"/>
                </a:solidFill>
                <a:latin typeface="Arial" panose="020B0604020202020204" pitchFamily="34" charset="0"/>
                <a:cs typeface="Arial" panose="020B0604020202020204" pitchFamily="34" charset="0"/>
              </a:rPr>
              <a:t>not</a:t>
            </a:r>
            <a:r>
              <a:rPr lang="en-US" sz="1800" b="1" dirty="0">
                <a:solidFill>
                  <a:schemeClr val="tx1"/>
                </a:solidFill>
                <a:latin typeface="Arial" panose="020B0604020202020204" pitchFamily="34" charset="0"/>
                <a:cs typeface="Arial" panose="020B0604020202020204" pitchFamily="34" charset="0"/>
              </a:rPr>
              <a:t> exist</a:t>
            </a:r>
            <a:r>
              <a:rPr lang="en-US" sz="1800" dirty="0">
                <a:solidFill>
                  <a:schemeClr val="tx1"/>
                </a:solidFill>
                <a:latin typeface="Arial" panose="020B0604020202020204" pitchFamily="34" charset="0"/>
                <a:cs typeface="Arial" panose="020B0604020202020204" pitchFamily="34" charset="0"/>
              </a:rPr>
              <a:t>, or a </a:t>
            </a:r>
            <a:r>
              <a:rPr lang="en-US" sz="1800" b="1" dirty="0">
                <a:solidFill>
                  <a:schemeClr val="tx1"/>
                </a:solidFill>
                <a:latin typeface="Arial" panose="020B0604020202020204" pitchFamily="34" charset="0"/>
                <a:cs typeface="Arial" panose="020B0604020202020204" pitchFamily="34" charset="0"/>
              </a:rPr>
              <a:t>follow-up request would be futile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63366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Third Party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VA is obligated to make reasonable efforts to obtain records pertaining to another individual if those records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adequately identified by the claimant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relevant to the claim,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potentially helpful in substantiating the claim,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Authorized to disclose the relevant portions of such records to the Veteran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139889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Notification of Inability to Obtain Federal or Private Records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VA has the duty to notify claimants of the inability to obtain relevant </a:t>
            </a:r>
            <a:r>
              <a:rPr lang="en-US" sz="1800" b="1" i="1" dirty="0">
                <a:solidFill>
                  <a:schemeClr val="tx1"/>
                </a:solidFill>
                <a:latin typeface="Arial" panose="020B0604020202020204" pitchFamily="34" charset="0"/>
                <a:cs typeface="Arial" panose="020B0604020202020204" pitchFamily="34" charset="0"/>
              </a:rPr>
              <a:t>federal records</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that are necessary to substantiate a claim.</a:t>
            </a:r>
            <a:endParaRPr lang="en-US" sz="18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VA has a duty to notify claimants of the inability to obtain any relevant </a:t>
            </a:r>
            <a:r>
              <a:rPr lang="en-US" sz="1800" b="1" i="1" dirty="0">
                <a:solidFill>
                  <a:schemeClr val="tx1"/>
                </a:solidFill>
                <a:latin typeface="Arial" panose="020B0604020202020204" pitchFamily="34" charset="0"/>
                <a:cs typeface="Arial" panose="020B0604020202020204" pitchFamily="34" charset="0"/>
              </a:rPr>
              <a:t>private records</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that are </a:t>
            </a:r>
            <a:r>
              <a:rPr lang="en-US" sz="1800" b="1" i="1" dirty="0">
                <a:solidFill>
                  <a:schemeClr val="tx1"/>
                </a:solidFill>
                <a:latin typeface="Arial" panose="020B0604020202020204" pitchFamily="34" charset="0"/>
                <a:cs typeface="Arial" panose="020B0604020202020204" pitchFamily="34" charset="0"/>
              </a:rPr>
              <a:t>identified</a:t>
            </a:r>
            <a:r>
              <a:rPr lang="en-US" sz="1800" dirty="0">
                <a:solidFill>
                  <a:schemeClr val="tx1"/>
                </a:solidFill>
                <a:latin typeface="Arial" panose="020B0604020202020204" pitchFamily="34" charset="0"/>
                <a:cs typeface="Arial" panose="020B0604020202020204" pitchFamily="34" charset="0"/>
              </a:rPr>
              <a:t> by the claimant and necessary to substantiate a claim. </a:t>
            </a:r>
            <a:endParaRPr lang="en-US" sz="18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772205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Medical Opinions or Examination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A medical opinion or examination is necessary when there is </a:t>
            </a:r>
            <a:r>
              <a:rPr lang="en-US" sz="1800" b="1" dirty="0">
                <a:solidFill>
                  <a:schemeClr val="tx1"/>
                </a:solidFill>
                <a:latin typeface="Arial" panose="020B0604020202020204" pitchFamily="34" charset="0"/>
                <a:cs typeface="Arial" panose="020B0604020202020204" pitchFamily="34" charset="0"/>
              </a:rPr>
              <a:t>not sufficient </a:t>
            </a:r>
            <a:r>
              <a:rPr lang="en-US" sz="1800" dirty="0">
                <a:solidFill>
                  <a:schemeClr val="tx1"/>
                </a:solidFill>
                <a:latin typeface="Arial" panose="020B0604020202020204" pitchFamily="34" charset="0"/>
                <a:cs typeface="Arial" panose="020B0604020202020204" pitchFamily="34" charset="0"/>
              </a:rPr>
              <a:t>medical evidence of record to make a decision on the claim, and there is</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competent lay or medical evidence of a current diagnosed disability or persistent or recurrent symptoms of disability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evidence of an event, injury, or disease in service, or presumptive disability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evidence indicates possible nexus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An examination and/or opinion is </a:t>
            </a:r>
            <a:r>
              <a:rPr lang="en-US" sz="1800" b="1" i="1" dirty="0">
                <a:solidFill>
                  <a:schemeClr val="tx1"/>
                </a:solidFill>
                <a:latin typeface="Arial" panose="020B0604020202020204" pitchFamily="34" charset="0"/>
                <a:cs typeface="Arial" panose="020B0604020202020204" pitchFamily="34" charset="0"/>
              </a:rPr>
              <a:t>not</a:t>
            </a:r>
            <a:r>
              <a:rPr lang="en-US" sz="1800" dirty="0">
                <a:solidFill>
                  <a:schemeClr val="tx1"/>
                </a:solidFill>
                <a:latin typeface="Arial" panose="020B0604020202020204" pitchFamily="34" charset="0"/>
                <a:cs typeface="Arial" panose="020B0604020202020204" pitchFamily="34" charset="0"/>
              </a:rPr>
              <a:t> warranted </a:t>
            </a:r>
            <a:r>
              <a:rPr lang="en-US" sz="1800" b="1" i="1" dirty="0">
                <a:solidFill>
                  <a:schemeClr val="tx1"/>
                </a:solidFill>
                <a:latin typeface="Arial" panose="020B0604020202020204" pitchFamily="34" charset="0"/>
                <a:cs typeface="Arial" panose="020B0604020202020204" pitchFamily="34" charset="0"/>
              </a:rPr>
              <a:t>until all three</a:t>
            </a:r>
            <a:r>
              <a:rPr lang="en-US" sz="1800" dirty="0">
                <a:solidFill>
                  <a:schemeClr val="tx1"/>
                </a:solidFill>
                <a:latin typeface="Arial" panose="020B0604020202020204" pitchFamily="34" charset="0"/>
                <a:cs typeface="Arial" panose="020B0604020202020204" pitchFamily="34" charset="0"/>
              </a:rPr>
              <a:t> elements described above are present in the evidence.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69283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Given all available references, RVSR trainees will be able to accomplish the following with 98%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define the requirements for VA’s duty-to-notify and duty-to-assist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identify whether or not VA’s duty-to-notify and duty-to-assist responsibilities have been fulfilled.</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350633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Duty to Assist and Duty to Notify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38 CFR 3.159 provides the legal requirements for  the Department of Veterans </a:t>
            </a:r>
            <a:r>
              <a:rPr lang="en-US" sz="1800" dirty="0" err="1">
                <a:solidFill>
                  <a:schemeClr val="tx1"/>
                </a:solidFill>
                <a:latin typeface="Arial" panose="020B0604020202020204" pitchFamily="34" charset="0"/>
                <a:cs typeface="Arial" panose="020B0604020202020204" pitchFamily="34" charset="0"/>
              </a:rPr>
              <a:t>Affairs’s</a:t>
            </a:r>
            <a:r>
              <a:rPr lang="en-US" sz="1800" dirty="0">
                <a:solidFill>
                  <a:schemeClr val="tx1"/>
                </a:solidFill>
                <a:latin typeface="Arial" panose="020B0604020202020204" pitchFamily="34" charset="0"/>
                <a:cs typeface="Arial" panose="020B0604020202020204" pitchFamily="34" charset="0"/>
              </a:rPr>
              <a:t> duty to assist and requirements in notifying a claimant of necessary information or 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The “Section §5103 notice” refers to that section of Title 38 of the United States Code that directs VA to notify claimants of the information or evidence required to substantiate their individual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     - “Section §5103 notice” replaced “VCAA notice”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7570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kern="1200" dirty="0">
                <a:solidFill>
                  <a:schemeClr val="tx1"/>
                </a:solidFill>
                <a:effectLst/>
                <a:latin typeface="Arial" panose="020B0604020202020204" pitchFamily="34" charset="0"/>
                <a:ea typeface="+mn-ea"/>
                <a:cs typeface="Arial" panose="020B0604020202020204" pitchFamily="34" charset="0"/>
              </a:rPr>
              <a:t>References</a:t>
            </a:r>
          </a:p>
          <a:p>
            <a:r>
              <a:rPr lang="en-US" sz="180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a:t>
            </a: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57239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Public Law 106-475, Veterans Claims Assistance Act of 2000</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Eliminated the requirement that a claimant must submit a well-grounded claim before VA can assist (Morton v. West)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Mandated specific notice requirements to claimants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Notify the claimant of the information necessary to complete an incomplete application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Notify the claimant of any information not previously provided that is necessary to substantiate the claim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Require VA to make reasonable efforts to assist a claimant in obtaining evidence necessary to substantiate a claim</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189214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Public Law 112-154, Section 504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Provide Section 5103 notices by the most effective means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Provide Section 5103 notices </a:t>
            </a:r>
            <a:r>
              <a:rPr lang="en-US" sz="1800" b="1" i="1" dirty="0">
                <a:solidFill>
                  <a:schemeClr val="tx1"/>
                </a:solidFill>
                <a:latin typeface="Arial" panose="020B0604020202020204" pitchFamily="34" charset="0"/>
                <a:cs typeface="Arial" panose="020B0604020202020204" pitchFamily="34" charset="0"/>
              </a:rPr>
              <a:t>before </a:t>
            </a:r>
            <a:r>
              <a:rPr lang="en-US" sz="1800" dirty="0">
                <a:solidFill>
                  <a:schemeClr val="tx1"/>
                </a:solidFill>
                <a:latin typeface="Arial" panose="020B0604020202020204" pitchFamily="34" charset="0"/>
                <a:cs typeface="Arial" panose="020B0604020202020204" pitchFamily="34" charset="0"/>
              </a:rPr>
              <a:t>the submission of a claim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Eliminate the need to provide additional Section 5103 notices on subsequent claims </a:t>
            </a:r>
            <a:r>
              <a:rPr lang="en-US" sz="1800" b="1" i="1" dirty="0">
                <a:solidFill>
                  <a:schemeClr val="tx1"/>
                </a:solidFill>
                <a:latin typeface="Arial" panose="020B0604020202020204" pitchFamily="34" charset="0"/>
                <a:cs typeface="Arial" panose="020B0604020202020204" pitchFamily="34" charset="0"/>
              </a:rPr>
              <a:t>if</a:t>
            </a:r>
            <a:r>
              <a:rPr lang="en-US" sz="180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     - the same type of notification has already been provided on a pending claim within the previous year</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43224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Public Law 112-154, Section 505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Make not less than two requests to a custodian of a private record,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Encourage claimants under VA regulations to submit relevant private medical records if such submission does not burden the claimant.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45813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Refraining From or Discontinuing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Circumstances in which VA will refrain from or discontinue providing assistance in obtaining evidence include, but are not limited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the claimant's ineligibility for the benefit sought because of lack of qualifying service, lack of Veteran status or other lack of legal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claims that are inherently incredible or clearly lack merit,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an application requesting a benefit to which the claimant is not entitled as a matter of law. </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68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Substantially Complete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Name and relationship to Veteran, if applicable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Sufficient service information, if applicable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Benefit(s) claimed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Disability(</a:t>
            </a:r>
            <a:r>
              <a:rPr lang="en-US" sz="1800" dirty="0" err="1">
                <a:solidFill>
                  <a:schemeClr val="tx1"/>
                </a:solidFill>
                <a:latin typeface="Arial" panose="020B0604020202020204" pitchFamily="34" charset="0"/>
                <a:cs typeface="Arial" panose="020B0604020202020204" pitchFamily="34" charset="0"/>
              </a:rPr>
              <a:t>ies</a:t>
            </a:r>
            <a:r>
              <a:rPr lang="en-US" sz="1800" dirty="0">
                <a:solidFill>
                  <a:schemeClr val="tx1"/>
                </a:solidFill>
                <a:latin typeface="Arial" panose="020B0604020202020204" pitchFamily="34" charset="0"/>
                <a:cs typeface="Arial" panose="020B0604020202020204" pitchFamily="34" charset="0"/>
              </a:rPr>
              <a:t>) on which claim is based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Signature (wet, faxed, photocopy, or electronic)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Arial" panose="020B0604020202020204" pitchFamily="34" charset="0"/>
                <a:cs typeface="Arial" panose="020B0604020202020204" pitchFamily="34" charset="0"/>
              </a:rPr>
              <a:t>Statement of income, if applicable</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190773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26578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0536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41973850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0539651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notesSlide" Target="../notesSlides/notesSlide11.xml"/><Relationship Id="rId5" Type="http://schemas.openxmlformats.org/officeDocument/2006/relationships/tags" Target="../tags/tag52.xml"/><Relationship Id="rId10"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7D3914-66EF-41C7-B5AA-45831DB1E697}"/>
              </a:ext>
            </a:extLst>
          </p:cNvPr>
          <p:cNvSpPr>
            <a:spLocks noGrp="1"/>
          </p:cNvSpPr>
          <p:nvPr>
            <p:ph type="ctrTitle"/>
            <p:custDataLst>
              <p:tags r:id="rId1"/>
            </p:custDataLst>
          </p:nvPr>
        </p:nvSpPr>
        <p:spPr>
          <a:xfrm>
            <a:off x="685800" y="2819400"/>
            <a:ext cx="7772400" cy="1219200"/>
          </a:xfrm>
        </p:spPr>
        <p:txBody>
          <a:bodyPr>
            <a:noAutofit/>
          </a:bodyPr>
          <a:lstStyle/>
          <a:p>
            <a:pPr>
              <a:spcAft>
                <a:spcPts val="600"/>
              </a:spcAft>
              <a:defRPr/>
            </a:pPr>
            <a:r>
              <a:rPr lang="en-US" sz="2800" kern="0" dirty="0"/>
              <a:t>Duty to Assist for RVSRs </a:t>
            </a:r>
            <a:br>
              <a:rPr lang="en-US" sz="2800" kern="0" dirty="0"/>
            </a:br>
            <a:r>
              <a:rPr lang="en-US" sz="2800" kern="0" dirty="0"/>
              <a:t>(RVSR IWT)</a:t>
            </a:r>
            <a:endParaRPr lang="en-US" sz="2800" dirty="0"/>
          </a:p>
        </p:txBody>
      </p:sp>
      <p:sp>
        <p:nvSpPr>
          <p:cNvPr id="6" name="Text Placeholder 5">
            <a:extLst>
              <a:ext uri="{FF2B5EF4-FFF2-40B4-BE49-F238E27FC236}">
                <a16:creationId xmlns:a16="http://schemas.microsoft.com/office/drawing/2014/main" id="{E2C626AB-9154-48BF-A2DF-28A1E58DA437}"/>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7A95F225-FCFB-4BB0-83EB-E063CA197673}"/>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February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Prescribed Form Requirement </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buClr>
                <a:srgbClr val="1D3275"/>
              </a:buClr>
            </a:pPr>
            <a:r>
              <a:rPr lang="en-US" sz="2000" dirty="0"/>
              <a:t>Effective March 24, 2015, VA will only recognize claims if they are submitted on the required standard form(s). </a:t>
            </a:r>
          </a:p>
          <a:p>
            <a:pPr>
              <a:spcAft>
                <a:spcPts val="600"/>
              </a:spcAft>
              <a:buClr>
                <a:srgbClr val="1D3275"/>
              </a:buClr>
            </a:pPr>
            <a:endParaRPr lang="en-US" sz="2000" dirty="0"/>
          </a:p>
          <a:p>
            <a:pPr>
              <a:spcAft>
                <a:spcPts val="600"/>
              </a:spcAft>
              <a:buClr>
                <a:srgbClr val="1D3275"/>
              </a:buClr>
            </a:pPr>
            <a:r>
              <a:rPr lang="en-US" sz="2000" dirty="0"/>
              <a:t>If a claim received </a:t>
            </a:r>
            <a:r>
              <a:rPr lang="en-US" sz="2000" b="1" dirty="0"/>
              <a:t>on or after </a:t>
            </a:r>
            <a:r>
              <a:rPr lang="en-US" sz="2000" dirty="0"/>
              <a:t>March 24, 2015, is not on a prescribed form, return to a VSR for proper development of the form.</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10</a:t>
            </a:fld>
            <a:endParaRPr lang="en-US" dirty="0"/>
          </a:p>
        </p:txBody>
      </p:sp>
    </p:spTree>
    <p:extLst>
      <p:ext uri="{BB962C8B-B14F-4D97-AF65-F5344CB8AC3E}">
        <p14:creationId xmlns:p14="http://schemas.microsoft.com/office/powerpoint/2010/main" val="69307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Notification Requirements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This statutory obligation, based on 38 U.S.C. 5103, is met when the notice is provided to claimants: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11</a:t>
            </a:fld>
            <a:endParaRPr lang="en-US" dirty="0"/>
          </a:p>
        </p:txBody>
      </p:sp>
      <p:sp>
        <p:nvSpPr>
          <p:cNvPr id="5" name="TextBox 4">
            <a:extLst>
              <a:ext uri="{FF2B5EF4-FFF2-40B4-BE49-F238E27FC236}">
                <a16:creationId xmlns:a16="http://schemas.microsoft.com/office/drawing/2014/main" id="{CA90985D-F982-453C-9DC7-EFB648BD5DB9}"/>
              </a:ext>
            </a:extLst>
          </p:cNvPr>
          <p:cNvSpPr txBox="1"/>
          <p:nvPr>
            <p:custDataLst>
              <p:tags r:id="rId4"/>
            </p:custDataLst>
          </p:nvPr>
        </p:nvSpPr>
        <p:spPr>
          <a:xfrm flipH="1">
            <a:off x="484845" y="2770916"/>
            <a:ext cx="8229600" cy="40011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on a standard EZ application form when filing</a:t>
            </a:r>
          </a:p>
        </p:txBody>
      </p:sp>
      <p:sp>
        <p:nvSpPr>
          <p:cNvPr id="6" name="TextBox 5">
            <a:extLst>
              <a:ext uri="{FF2B5EF4-FFF2-40B4-BE49-F238E27FC236}">
                <a16:creationId xmlns:a16="http://schemas.microsoft.com/office/drawing/2014/main" id="{861619AD-62D1-4C59-97AE-93236E825B6B}"/>
              </a:ext>
            </a:extLst>
          </p:cNvPr>
          <p:cNvSpPr txBox="1"/>
          <p:nvPr>
            <p:custDataLst>
              <p:tags r:id="rId5"/>
            </p:custDataLst>
          </p:nvPr>
        </p:nvSpPr>
        <p:spPr>
          <a:xfrm flipH="1">
            <a:off x="436323" y="3096203"/>
            <a:ext cx="8070112" cy="338554"/>
          </a:xfrm>
          <a:prstGeom prst="rect">
            <a:avLst/>
          </a:prstGeom>
          <a:noFill/>
        </p:spPr>
        <p:txBody>
          <a:bodyPr wrap="square" rtlCol="0">
            <a:spAutoFit/>
          </a:bodyPr>
          <a:lstStyle/>
          <a:p>
            <a:pPr marL="688975" lvl="1" indent="-285750">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Fully Developed Claim (FDC) program or Standard claim process</a:t>
            </a:r>
          </a:p>
        </p:txBody>
      </p:sp>
      <p:sp>
        <p:nvSpPr>
          <p:cNvPr id="7" name="TextBox 6">
            <a:extLst>
              <a:ext uri="{FF2B5EF4-FFF2-40B4-BE49-F238E27FC236}">
                <a16:creationId xmlns:a16="http://schemas.microsoft.com/office/drawing/2014/main" id="{626CD53B-87C2-4259-9C16-C84B431526C0}"/>
              </a:ext>
            </a:extLst>
          </p:cNvPr>
          <p:cNvSpPr txBox="1"/>
          <p:nvPr>
            <p:custDataLst>
              <p:tags r:id="rId6"/>
            </p:custDataLst>
          </p:nvPr>
        </p:nvSpPr>
        <p:spPr>
          <a:xfrm flipH="1">
            <a:off x="503617" y="3554982"/>
            <a:ext cx="7965914" cy="40011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through online claims submission via</a:t>
            </a:r>
          </a:p>
        </p:txBody>
      </p:sp>
      <p:sp>
        <p:nvSpPr>
          <p:cNvPr id="8" name="TextBox 7">
            <a:extLst>
              <a:ext uri="{FF2B5EF4-FFF2-40B4-BE49-F238E27FC236}">
                <a16:creationId xmlns:a16="http://schemas.microsoft.com/office/drawing/2014/main" id="{42F3513D-6A10-4B1F-ACB7-B71C25633E7F}"/>
              </a:ext>
            </a:extLst>
          </p:cNvPr>
          <p:cNvSpPr txBox="1"/>
          <p:nvPr>
            <p:custDataLst>
              <p:tags r:id="rId7"/>
            </p:custDataLst>
          </p:nvPr>
        </p:nvSpPr>
        <p:spPr>
          <a:xfrm>
            <a:off x="484845" y="3918139"/>
            <a:ext cx="6996223" cy="338554"/>
          </a:xfrm>
          <a:prstGeom prst="rect">
            <a:avLst/>
          </a:prstGeom>
          <a:noFill/>
        </p:spPr>
        <p:txBody>
          <a:bodyPr wrap="square" rtlCol="0">
            <a:spAutoFit/>
          </a:bodyPr>
          <a:lstStyle/>
          <a:p>
            <a:pPr marL="688975" lvl="1" indent="-344488">
              <a:spcAft>
                <a:spcPts val="600"/>
              </a:spcAft>
              <a:buClr>
                <a:schemeClr val="tx1"/>
              </a:buClr>
              <a:buFont typeface="Arial" panose="020B0604020202020204" pitchFamily="34" charset="0"/>
              <a:buChar char="•"/>
            </a:pPr>
            <a:r>
              <a:rPr lang="en-US" sz="1600" dirty="0" err="1">
                <a:latin typeface="Arial" panose="020B0604020202020204" pitchFamily="34" charset="0"/>
                <a:cs typeface="Arial" panose="020B0604020202020204" pitchFamily="34" charset="0"/>
              </a:rPr>
              <a:t>eBenefits</a:t>
            </a:r>
            <a:r>
              <a:rPr lang="en-US" sz="1600" dirty="0">
                <a:latin typeface="Arial" panose="020B0604020202020204" pitchFamily="34" charset="0"/>
                <a:cs typeface="Arial" panose="020B0604020202020204" pitchFamily="34" charset="0"/>
              </a:rPr>
              <a:t> or Stakeholder Enterprise Portal (SEP)</a:t>
            </a:r>
          </a:p>
        </p:txBody>
      </p:sp>
      <p:sp>
        <p:nvSpPr>
          <p:cNvPr id="9" name="TextBox 8">
            <a:extLst>
              <a:ext uri="{FF2B5EF4-FFF2-40B4-BE49-F238E27FC236}">
                <a16:creationId xmlns:a16="http://schemas.microsoft.com/office/drawing/2014/main" id="{7D986C4D-826C-493C-9424-37E07D88266D}"/>
              </a:ext>
            </a:extLst>
          </p:cNvPr>
          <p:cNvSpPr txBox="1"/>
          <p:nvPr>
            <p:custDataLst>
              <p:tags r:id="rId8"/>
            </p:custDataLst>
          </p:nvPr>
        </p:nvSpPr>
        <p:spPr>
          <a:xfrm flipH="1">
            <a:off x="484845" y="4324121"/>
            <a:ext cx="7455551" cy="707886"/>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when an automated Section 5103 notice is generated during the establishment of the end product (EP)</a:t>
            </a:r>
          </a:p>
        </p:txBody>
      </p:sp>
      <p:sp>
        <p:nvSpPr>
          <p:cNvPr id="10" name="TextBox 9">
            <a:extLst>
              <a:ext uri="{FF2B5EF4-FFF2-40B4-BE49-F238E27FC236}">
                <a16:creationId xmlns:a16="http://schemas.microsoft.com/office/drawing/2014/main" id="{8ACA83B3-40CE-4D05-BAFD-AFAD2EB4F986}"/>
              </a:ext>
            </a:extLst>
          </p:cNvPr>
          <p:cNvSpPr txBox="1"/>
          <p:nvPr>
            <p:custDataLst>
              <p:tags r:id="rId9"/>
            </p:custDataLst>
          </p:nvPr>
        </p:nvSpPr>
        <p:spPr>
          <a:xfrm>
            <a:off x="484845" y="5028998"/>
            <a:ext cx="7538483" cy="338554"/>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Veterans Benefits Management System (VBMS) or Letter Creator</a:t>
            </a:r>
          </a:p>
        </p:txBody>
      </p:sp>
    </p:spTree>
    <p:extLst>
      <p:ext uri="{BB962C8B-B14F-4D97-AF65-F5344CB8AC3E}">
        <p14:creationId xmlns:p14="http://schemas.microsoft.com/office/powerpoint/2010/main" val="340615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Notification Requirements (cont.)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indent="-342900">
              <a:spcAft>
                <a:spcPts val="600"/>
              </a:spcAft>
              <a:buClr>
                <a:schemeClr val="tx1"/>
              </a:buClr>
              <a:buFont typeface="Arial" panose="020B0604020202020204" pitchFamily="34" charset="0"/>
              <a:buChar char="•"/>
            </a:pPr>
            <a:r>
              <a:rPr lang="en-US" dirty="0"/>
              <a:t>If additional information is needed to support claim, ROs are obligated to notify of the required information, </a:t>
            </a:r>
            <a:r>
              <a:rPr lang="en-US" b="1" dirty="0"/>
              <a:t>do not</a:t>
            </a:r>
            <a:r>
              <a:rPr lang="en-US" dirty="0"/>
              <a:t> include redundant Section 5103 notice information</a:t>
            </a:r>
          </a:p>
          <a:p>
            <a:pPr marL="342900" indent="-342900">
              <a:spcAft>
                <a:spcPts val="600"/>
              </a:spcAft>
              <a:buClr>
                <a:schemeClr val="tx1"/>
              </a:buClr>
              <a:buFont typeface="Arial" panose="020B0604020202020204" pitchFamily="34" charset="0"/>
              <a:buChar char="•"/>
            </a:pPr>
            <a:r>
              <a:rPr lang="en-US" dirty="0"/>
              <a:t>If claim not previously covered by a prior Section 5103 Notice</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12</a:t>
            </a:fld>
            <a:endParaRPr lang="en-US" dirty="0"/>
          </a:p>
        </p:txBody>
      </p:sp>
      <p:sp>
        <p:nvSpPr>
          <p:cNvPr id="5" name="TextBox 4">
            <a:extLst>
              <a:ext uri="{FF2B5EF4-FFF2-40B4-BE49-F238E27FC236}">
                <a16:creationId xmlns:a16="http://schemas.microsoft.com/office/drawing/2014/main" id="{41B35324-582F-4846-8830-7C80B9CC84AA}"/>
              </a:ext>
            </a:extLst>
          </p:cNvPr>
          <p:cNvSpPr txBox="1"/>
          <p:nvPr>
            <p:custDataLst>
              <p:tags r:id="rId4"/>
            </p:custDataLst>
          </p:nvPr>
        </p:nvSpPr>
        <p:spPr>
          <a:xfrm>
            <a:off x="457200" y="3475274"/>
            <a:ext cx="8080744" cy="338554"/>
          </a:xfrm>
          <a:prstGeom prst="rect">
            <a:avLst/>
          </a:prstGeom>
          <a:noFill/>
        </p:spPr>
        <p:txBody>
          <a:bodyPr wrap="square" rtlCol="0">
            <a:spAutoFit/>
          </a:bodyPr>
          <a:lstStyle/>
          <a:p>
            <a:pPr marL="628650" lvl="2" indent="-284163">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Example: non-EZ form over one year after initial Section 5103</a:t>
            </a:r>
          </a:p>
        </p:txBody>
      </p:sp>
      <p:sp>
        <p:nvSpPr>
          <p:cNvPr id="6" name="TextBox 5">
            <a:extLst>
              <a:ext uri="{FF2B5EF4-FFF2-40B4-BE49-F238E27FC236}">
                <a16:creationId xmlns:a16="http://schemas.microsoft.com/office/drawing/2014/main" id="{BD571B61-C057-4A64-A0A3-4D4ED4CC7B46}"/>
              </a:ext>
            </a:extLst>
          </p:cNvPr>
          <p:cNvSpPr txBox="1"/>
          <p:nvPr>
            <p:custDataLst>
              <p:tags r:id="rId5"/>
            </p:custDataLst>
          </p:nvPr>
        </p:nvSpPr>
        <p:spPr>
          <a:xfrm>
            <a:off x="457200" y="3813828"/>
            <a:ext cx="8335926" cy="95410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Exception</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the evidence of record is sufficient to substantiate a claim and award the benefit sought, it is </a:t>
            </a:r>
            <a:r>
              <a:rPr lang="en-US" b="1" dirty="0">
                <a:latin typeface="Arial" panose="020B0604020202020204" pitchFamily="34" charset="0"/>
                <a:cs typeface="Arial" panose="020B0604020202020204" pitchFamily="34" charset="0"/>
              </a:rPr>
              <a:t>unnecessary</a:t>
            </a:r>
            <a:r>
              <a:rPr lang="en-US" dirty="0">
                <a:latin typeface="Arial" panose="020B0604020202020204" pitchFamily="34" charset="0"/>
                <a:cs typeface="Arial" panose="020B0604020202020204" pitchFamily="34" charset="0"/>
              </a:rPr>
              <a:t> to provide Section 5103 notice to the claimant.</a:t>
            </a:r>
          </a:p>
        </p:txBody>
      </p:sp>
    </p:spTree>
    <p:extLst>
      <p:ext uri="{BB962C8B-B14F-4D97-AF65-F5344CB8AC3E}">
        <p14:creationId xmlns:p14="http://schemas.microsoft.com/office/powerpoint/2010/main" val="33685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Notification Requirements for Subsequent Claims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13</a:t>
            </a:fld>
            <a:endParaRPr lang="en-US" dirty="0"/>
          </a:p>
        </p:txBody>
      </p:sp>
      <p:graphicFrame>
        <p:nvGraphicFramePr>
          <p:cNvPr id="6" name="Content Placeholder 4">
            <a:extLst>
              <a:ext uri="{FF2B5EF4-FFF2-40B4-BE49-F238E27FC236}">
                <a16:creationId xmlns:a16="http://schemas.microsoft.com/office/drawing/2014/main" id="{81B5BDE8-F092-47A2-B579-27F96E3F2DA2}"/>
              </a:ext>
            </a:extLst>
          </p:cNvPr>
          <p:cNvGraphicFramePr>
            <a:graphicFrameLocks/>
          </p:cNvGraphicFramePr>
          <p:nvPr>
            <p:custDataLst>
              <p:tags r:id="rId3"/>
            </p:custDataLst>
            <p:extLst>
              <p:ext uri="{D42A27DB-BD31-4B8C-83A1-F6EECF244321}">
                <p14:modId xmlns:p14="http://schemas.microsoft.com/office/powerpoint/2010/main" val="2363916285"/>
              </p:ext>
            </p:extLst>
          </p:nvPr>
        </p:nvGraphicFramePr>
        <p:xfrm>
          <a:off x="278676" y="2116468"/>
          <a:ext cx="8586648" cy="3183287"/>
        </p:xfrm>
        <a:graphic>
          <a:graphicData uri="http://schemas.openxmlformats.org/drawingml/2006/table">
            <a:tbl>
              <a:tblPr firstRow="1" bandRow="1"/>
              <a:tblGrid>
                <a:gridCol w="4293324">
                  <a:extLst>
                    <a:ext uri="{9D8B030D-6E8A-4147-A177-3AD203B41FA5}">
                      <a16:colId xmlns:a16="http://schemas.microsoft.com/office/drawing/2014/main" val="20000"/>
                    </a:ext>
                  </a:extLst>
                </a:gridCol>
                <a:gridCol w="4293324">
                  <a:extLst>
                    <a:ext uri="{9D8B030D-6E8A-4147-A177-3AD203B41FA5}">
                      <a16:colId xmlns:a16="http://schemas.microsoft.com/office/drawing/2014/main" val="20001"/>
                    </a:ext>
                  </a:extLst>
                </a:gridCol>
              </a:tblGrid>
              <a:tr h="457479">
                <a:tc>
                  <a:txBody>
                    <a:bodyPr/>
                    <a:lstStyle>
                      <a:lvl1pPr marL="0" algn="l" defTabSz="385763" rtl="0" eaLnBrk="1" latinLnBrk="0" hangingPunct="1">
                        <a:defRPr sz="760" b="1" kern="1200">
                          <a:solidFill>
                            <a:schemeClr val="tx1"/>
                          </a:solidFill>
                          <a:latin typeface="Times New Roman"/>
                        </a:defRPr>
                      </a:lvl1pPr>
                      <a:lvl2pPr marL="192881" algn="l" defTabSz="385763" rtl="0" eaLnBrk="1" latinLnBrk="0" hangingPunct="1">
                        <a:defRPr sz="760" b="1" kern="1200">
                          <a:solidFill>
                            <a:schemeClr val="tx1"/>
                          </a:solidFill>
                          <a:latin typeface="Times New Roman"/>
                        </a:defRPr>
                      </a:lvl2pPr>
                      <a:lvl3pPr marL="385763" algn="l" defTabSz="385763" rtl="0" eaLnBrk="1" latinLnBrk="0" hangingPunct="1">
                        <a:defRPr sz="760" b="1" kern="1200">
                          <a:solidFill>
                            <a:schemeClr val="tx1"/>
                          </a:solidFill>
                          <a:latin typeface="Times New Roman"/>
                        </a:defRPr>
                      </a:lvl3pPr>
                      <a:lvl4pPr marL="578644" algn="l" defTabSz="385763" rtl="0" eaLnBrk="1" latinLnBrk="0" hangingPunct="1">
                        <a:defRPr sz="760" b="1" kern="1200">
                          <a:solidFill>
                            <a:schemeClr val="tx1"/>
                          </a:solidFill>
                          <a:latin typeface="Times New Roman"/>
                        </a:defRPr>
                      </a:lvl4pPr>
                      <a:lvl5pPr marL="771525" algn="l" defTabSz="385763" rtl="0" eaLnBrk="1" latinLnBrk="0" hangingPunct="1">
                        <a:defRPr sz="760" b="1" kern="1200">
                          <a:solidFill>
                            <a:schemeClr val="tx1"/>
                          </a:solidFill>
                          <a:latin typeface="Times New Roman"/>
                        </a:defRPr>
                      </a:lvl5pPr>
                      <a:lvl6pPr marL="964406" algn="l" defTabSz="385763" rtl="0" eaLnBrk="1" latinLnBrk="0" hangingPunct="1">
                        <a:defRPr sz="760" b="1" kern="1200">
                          <a:solidFill>
                            <a:schemeClr val="tx1"/>
                          </a:solidFill>
                          <a:latin typeface="Times New Roman"/>
                        </a:defRPr>
                      </a:lvl6pPr>
                      <a:lvl7pPr marL="1157288" algn="l" defTabSz="385763" rtl="0" eaLnBrk="1" latinLnBrk="0" hangingPunct="1">
                        <a:defRPr sz="760" b="1" kern="1200">
                          <a:solidFill>
                            <a:schemeClr val="tx1"/>
                          </a:solidFill>
                          <a:latin typeface="Times New Roman"/>
                        </a:defRPr>
                      </a:lvl7pPr>
                      <a:lvl8pPr marL="1350169" algn="l" defTabSz="385763" rtl="0" eaLnBrk="1" latinLnBrk="0" hangingPunct="1">
                        <a:defRPr sz="760" b="1" kern="1200">
                          <a:solidFill>
                            <a:schemeClr val="tx1"/>
                          </a:solidFill>
                          <a:latin typeface="Times New Roman"/>
                        </a:defRPr>
                      </a:lvl8pPr>
                      <a:lvl9pPr marL="1543050" algn="l" defTabSz="385763" rtl="0" eaLnBrk="1" latinLnBrk="0" hangingPunct="1">
                        <a:defRPr sz="760" b="1" kern="1200">
                          <a:solidFill>
                            <a:schemeClr val="tx1"/>
                          </a:solidFill>
                          <a:latin typeface="Times New Roman"/>
                        </a:defRPr>
                      </a:lvl9pPr>
                    </a:lstStyle>
                    <a:p>
                      <a:r>
                        <a:rPr lang="en-US" sz="1900" b="1" kern="1200" dirty="0">
                          <a:solidFill>
                            <a:schemeClr val="tx1"/>
                          </a:solidFill>
                          <a:effectLst/>
                          <a:latin typeface="+mn-lt"/>
                          <a:ea typeface="+mn-ea"/>
                          <a:cs typeface="+mn-cs"/>
                        </a:rPr>
                        <a:t>If the previous notice…</a:t>
                      </a:r>
                      <a:endParaRPr lang="en-US" sz="1900" dirty="0"/>
                    </a:p>
                  </a:txBody>
                  <a:tcPr marL="71732" marR="71732" marT="35866" marB="35866">
                    <a:lnL w="12700" cmpd="sng">
                      <a:solidFill>
                        <a:srgbClr val="3333CC"/>
                      </a:solidFill>
                    </a:lnL>
                    <a:lnR w="12700" cmpd="sng">
                      <a:solidFill>
                        <a:srgbClr val="3333CC"/>
                      </a:solidFill>
                    </a:lnR>
                    <a:lnT w="12700" cmpd="sng">
                      <a:solidFill>
                        <a:srgbClr val="3333CC"/>
                      </a:solidFill>
                    </a:lnT>
                    <a:lnB w="25400" cmpd="sng">
                      <a:solidFill>
                        <a:srgbClr val="3333CC"/>
                      </a:solidFill>
                    </a:lnB>
                    <a:lnTlToBr w="12700" cmpd="sng">
                      <a:noFill/>
                      <a:prstDash val="solid"/>
                    </a:lnTlToBr>
                    <a:lnBlToTr w="12700" cmpd="sng">
                      <a:noFill/>
                      <a:prstDash val="solid"/>
                    </a:lnBlToTr>
                    <a:noFill/>
                  </a:tcPr>
                </a:tc>
                <a:tc>
                  <a:txBody>
                    <a:bodyPr/>
                    <a:lstStyle>
                      <a:lvl1pPr marL="0" algn="l" defTabSz="385763" rtl="0" eaLnBrk="1" latinLnBrk="0" hangingPunct="1">
                        <a:defRPr sz="760" b="1" kern="1200">
                          <a:solidFill>
                            <a:schemeClr val="tx1"/>
                          </a:solidFill>
                          <a:latin typeface="Times New Roman"/>
                        </a:defRPr>
                      </a:lvl1pPr>
                      <a:lvl2pPr marL="192881" algn="l" defTabSz="385763" rtl="0" eaLnBrk="1" latinLnBrk="0" hangingPunct="1">
                        <a:defRPr sz="760" b="1" kern="1200">
                          <a:solidFill>
                            <a:schemeClr val="tx1"/>
                          </a:solidFill>
                          <a:latin typeface="Times New Roman"/>
                        </a:defRPr>
                      </a:lvl2pPr>
                      <a:lvl3pPr marL="385763" algn="l" defTabSz="385763" rtl="0" eaLnBrk="1" latinLnBrk="0" hangingPunct="1">
                        <a:defRPr sz="760" b="1" kern="1200">
                          <a:solidFill>
                            <a:schemeClr val="tx1"/>
                          </a:solidFill>
                          <a:latin typeface="Times New Roman"/>
                        </a:defRPr>
                      </a:lvl3pPr>
                      <a:lvl4pPr marL="578644" algn="l" defTabSz="385763" rtl="0" eaLnBrk="1" latinLnBrk="0" hangingPunct="1">
                        <a:defRPr sz="760" b="1" kern="1200">
                          <a:solidFill>
                            <a:schemeClr val="tx1"/>
                          </a:solidFill>
                          <a:latin typeface="Times New Roman"/>
                        </a:defRPr>
                      </a:lvl4pPr>
                      <a:lvl5pPr marL="771525" algn="l" defTabSz="385763" rtl="0" eaLnBrk="1" latinLnBrk="0" hangingPunct="1">
                        <a:defRPr sz="760" b="1" kern="1200">
                          <a:solidFill>
                            <a:schemeClr val="tx1"/>
                          </a:solidFill>
                          <a:latin typeface="Times New Roman"/>
                        </a:defRPr>
                      </a:lvl5pPr>
                      <a:lvl6pPr marL="964406" algn="l" defTabSz="385763" rtl="0" eaLnBrk="1" latinLnBrk="0" hangingPunct="1">
                        <a:defRPr sz="760" b="1" kern="1200">
                          <a:solidFill>
                            <a:schemeClr val="tx1"/>
                          </a:solidFill>
                          <a:latin typeface="Times New Roman"/>
                        </a:defRPr>
                      </a:lvl6pPr>
                      <a:lvl7pPr marL="1157288" algn="l" defTabSz="385763" rtl="0" eaLnBrk="1" latinLnBrk="0" hangingPunct="1">
                        <a:defRPr sz="760" b="1" kern="1200">
                          <a:solidFill>
                            <a:schemeClr val="tx1"/>
                          </a:solidFill>
                          <a:latin typeface="Times New Roman"/>
                        </a:defRPr>
                      </a:lvl7pPr>
                      <a:lvl8pPr marL="1350169" algn="l" defTabSz="385763" rtl="0" eaLnBrk="1" latinLnBrk="0" hangingPunct="1">
                        <a:defRPr sz="760" b="1" kern="1200">
                          <a:solidFill>
                            <a:schemeClr val="tx1"/>
                          </a:solidFill>
                          <a:latin typeface="Times New Roman"/>
                        </a:defRPr>
                      </a:lvl8pPr>
                      <a:lvl9pPr marL="1543050" algn="l" defTabSz="385763" rtl="0" eaLnBrk="1" latinLnBrk="0" hangingPunct="1">
                        <a:defRPr sz="760" b="1" kern="1200">
                          <a:solidFill>
                            <a:schemeClr val="tx1"/>
                          </a:solidFill>
                          <a:latin typeface="Times New Roman"/>
                        </a:defRPr>
                      </a:lvl9pPr>
                    </a:lstStyle>
                    <a:p>
                      <a:r>
                        <a:rPr lang="en-US" sz="1900" b="1" kern="1200" dirty="0">
                          <a:solidFill>
                            <a:schemeClr val="tx1"/>
                          </a:solidFill>
                          <a:effectLst/>
                          <a:latin typeface="+mn-lt"/>
                          <a:ea typeface="+mn-ea"/>
                          <a:cs typeface="+mn-cs"/>
                        </a:rPr>
                        <a:t>Then ...</a:t>
                      </a:r>
                      <a:endParaRPr lang="en-US" sz="1900" dirty="0"/>
                    </a:p>
                  </a:txBody>
                  <a:tcPr marL="71732" marR="71732" marT="35866" marB="35866">
                    <a:lnL w="12700" cmpd="sng">
                      <a:solidFill>
                        <a:srgbClr val="3333CC"/>
                      </a:solidFill>
                    </a:lnL>
                    <a:lnR w="12700" cmpd="sng">
                      <a:solidFill>
                        <a:srgbClr val="3333CC"/>
                      </a:solidFill>
                    </a:lnR>
                    <a:lnT w="12700" cmpd="sng">
                      <a:solidFill>
                        <a:srgbClr val="3333CC"/>
                      </a:solidFill>
                    </a:lnT>
                    <a:lnB w="25400" cmpd="sng">
                      <a:solidFill>
                        <a:srgbClr val="3333CC"/>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440">
                <a:tc>
                  <a:txBody>
                    <a:bodyPr/>
                    <a:lstStyle>
                      <a:lvl1pPr marL="0" algn="l" defTabSz="385763" rtl="0" eaLnBrk="1" latinLnBrk="0" hangingPunct="1">
                        <a:defRPr sz="760" kern="1200">
                          <a:solidFill>
                            <a:schemeClr val="tx1"/>
                          </a:solidFill>
                          <a:latin typeface="Times New Roman"/>
                        </a:defRPr>
                      </a:lvl1pPr>
                      <a:lvl2pPr marL="192881" algn="l" defTabSz="385763" rtl="0" eaLnBrk="1" latinLnBrk="0" hangingPunct="1">
                        <a:defRPr sz="760" kern="1200">
                          <a:solidFill>
                            <a:schemeClr val="tx1"/>
                          </a:solidFill>
                          <a:latin typeface="Times New Roman"/>
                        </a:defRPr>
                      </a:lvl2pPr>
                      <a:lvl3pPr marL="385763" algn="l" defTabSz="385763" rtl="0" eaLnBrk="1" latinLnBrk="0" hangingPunct="1">
                        <a:defRPr sz="760" kern="1200">
                          <a:solidFill>
                            <a:schemeClr val="tx1"/>
                          </a:solidFill>
                          <a:latin typeface="Times New Roman"/>
                        </a:defRPr>
                      </a:lvl3pPr>
                      <a:lvl4pPr marL="578644" algn="l" defTabSz="385763" rtl="0" eaLnBrk="1" latinLnBrk="0" hangingPunct="1">
                        <a:defRPr sz="760" kern="1200">
                          <a:solidFill>
                            <a:schemeClr val="tx1"/>
                          </a:solidFill>
                          <a:latin typeface="Times New Roman"/>
                        </a:defRPr>
                      </a:lvl4pPr>
                      <a:lvl5pPr marL="771525" algn="l" defTabSz="385763" rtl="0" eaLnBrk="1" latinLnBrk="0" hangingPunct="1">
                        <a:defRPr sz="760" kern="1200">
                          <a:solidFill>
                            <a:schemeClr val="tx1"/>
                          </a:solidFill>
                          <a:latin typeface="Times New Roman"/>
                        </a:defRPr>
                      </a:lvl5pPr>
                      <a:lvl6pPr marL="964406" algn="l" defTabSz="385763" rtl="0" eaLnBrk="1" latinLnBrk="0" hangingPunct="1">
                        <a:defRPr sz="760" kern="1200">
                          <a:solidFill>
                            <a:schemeClr val="tx1"/>
                          </a:solidFill>
                          <a:latin typeface="Times New Roman"/>
                        </a:defRPr>
                      </a:lvl6pPr>
                      <a:lvl7pPr marL="1157288" algn="l" defTabSz="385763" rtl="0" eaLnBrk="1" latinLnBrk="0" hangingPunct="1">
                        <a:defRPr sz="760" kern="1200">
                          <a:solidFill>
                            <a:schemeClr val="tx1"/>
                          </a:solidFill>
                          <a:latin typeface="Times New Roman"/>
                        </a:defRPr>
                      </a:lvl7pPr>
                      <a:lvl8pPr marL="1350169" algn="l" defTabSz="385763" rtl="0" eaLnBrk="1" latinLnBrk="0" hangingPunct="1">
                        <a:defRPr sz="760" kern="1200">
                          <a:solidFill>
                            <a:schemeClr val="tx1"/>
                          </a:solidFill>
                          <a:latin typeface="Times New Roman"/>
                        </a:defRPr>
                      </a:lvl8pPr>
                      <a:lvl9pPr marL="1543050" algn="l" defTabSz="385763" rtl="0" eaLnBrk="1" latinLnBrk="0" hangingPunct="1">
                        <a:defRPr sz="760" kern="1200">
                          <a:solidFill>
                            <a:schemeClr val="tx1"/>
                          </a:solidFill>
                          <a:latin typeface="Times New Roman"/>
                        </a:defRPr>
                      </a:lvl9pPr>
                    </a:lstStyle>
                    <a:p>
                      <a:r>
                        <a:rPr lang="en-US" sz="1800" kern="1200" dirty="0">
                          <a:solidFill>
                            <a:schemeClr val="tx1"/>
                          </a:solidFill>
                          <a:effectLst/>
                          <a:latin typeface="+mn-lt"/>
                          <a:ea typeface="+mn-ea"/>
                          <a:cs typeface="+mn-cs"/>
                        </a:rPr>
                        <a:t>sufficiently identified the information and evidence necessary to substantiate such subsequent claim(s)</a:t>
                      </a:r>
                      <a:endParaRPr lang="en-US" sz="1800" dirty="0"/>
                    </a:p>
                  </a:txBody>
                  <a:tcPr marL="71732" marR="71732" marT="35866" marB="35866">
                    <a:lnL w="12700" cmpd="sng">
                      <a:solidFill>
                        <a:srgbClr val="3333CC"/>
                      </a:solidFill>
                    </a:lnL>
                    <a:lnR w="12700" cmpd="sng">
                      <a:solidFill>
                        <a:srgbClr val="3333CC"/>
                      </a:solidFill>
                    </a:lnR>
                    <a:lnT w="25400" cmpd="sng">
                      <a:solidFill>
                        <a:srgbClr val="3333CC"/>
                      </a:solidFill>
                    </a:lnT>
                    <a:lnB w="12700" cmpd="sng">
                      <a:solidFill>
                        <a:srgbClr val="3333CC"/>
                      </a:solidFill>
                    </a:lnB>
                    <a:lnTlToBr w="12700" cmpd="sng">
                      <a:noFill/>
                      <a:prstDash val="solid"/>
                    </a:lnTlToBr>
                    <a:lnBlToTr w="12700" cmpd="sng">
                      <a:noFill/>
                      <a:prstDash val="solid"/>
                    </a:lnBlToTr>
                    <a:solidFill>
                      <a:srgbClr val="3333CC">
                        <a:alpha val="20000"/>
                      </a:srgbClr>
                    </a:solidFill>
                  </a:tcPr>
                </a:tc>
                <a:tc>
                  <a:txBody>
                    <a:bodyPr/>
                    <a:lstStyle>
                      <a:lvl1pPr marL="0" algn="l" defTabSz="385763" rtl="0" eaLnBrk="1" latinLnBrk="0" hangingPunct="1">
                        <a:defRPr sz="760" kern="1200">
                          <a:solidFill>
                            <a:schemeClr val="tx1"/>
                          </a:solidFill>
                          <a:latin typeface="Times New Roman"/>
                        </a:defRPr>
                      </a:lvl1pPr>
                      <a:lvl2pPr marL="192881" algn="l" defTabSz="385763" rtl="0" eaLnBrk="1" latinLnBrk="0" hangingPunct="1">
                        <a:defRPr sz="760" kern="1200">
                          <a:solidFill>
                            <a:schemeClr val="tx1"/>
                          </a:solidFill>
                          <a:latin typeface="Times New Roman"/>
                        </a:defRPr>
                      </a:lvl2pPr>
                      <a:lvl3pPr marL="385763" algn="l" defTabSz="385763" rtl="0" eaLnBrk="1" latinLnBrk="0" hangingPunct="1">
                        <a:defRPr sz="760" kern="1200">
                          <a:solidFill>
                            <a:schemeClr val="tx1"/>
                          </a:solidFill>
                          <a:latin typeface="Times New Roman"/>
                        </a:defRPr>
                      </a:lvl3pPr>
                      <a:lvl4pPr marL="578644" algn="l" defTabSz="385763" rtl="0" eaLnBrk="1" latinLnBrk="0" hangingPunct="1">
                        <a:defRPr sz="760" kern="1200">
                          <a:solidFill>
                            <a:schemeClr val="tx1"/>
                          </a:solidFill>
                          <a:latin typeface="Times New Roman"/>
                        </a:defRPr>
                      </a:lvl4pPr>
                      <a:lvl5pPr marL="771525" algn="l" defTabSz="385763" rtl="0" eaLnBrk="1" latinLnBrk="0" hangingPunct="1">
                        <a:defRPr sz="760" kern="1200">
                          <a:solidFill>
                            <a:schemeClr val="tx1"/>
                          </a:solidFill>
                          <a:latin typeface="Times New Roman"/>
                        </a:defRPr>
                      </a:lvl5pPr>
                      <a:lvl6pPr marL="964406" algn="l" defTabSz="385763" rtl="0" eaLnBrk="1" latinLnBrk="0" hangingPunct="1">
                        <a:defRPr sz="760" kern="1200">
                          <a:solidFill>
                            <a:schemeClr val="tx1"/>
                          </a:solidFill>
                          <a:latin typeface="Times New Roman"/>
                        </a:defRPr>
                      </a:lvl6pPr>
                      <a:lvl7pPr marL="1157288" algn="l" defTabSz="385763" rtl="0" eaLnBrk="1" latinLnBrk="0" hangingPunct="1">
                        <a:defRPr sz="760" kern="1200">
                          <a:solidFill>
                            <a:schemeClr val="tx1"/>
                          </a:solidFill>
                          <a:latin typeface="Times New Roman"/>
                        </a:defRPr>
                      </a:lvl7pPr>
                      <a:lvl8pPr marL="1350169" algn="l" defTabSz="385763" rtl="0" eaLnBrk="1" latinLnBrk="0" hangingPunct="1">
                        <a:defRPr sz="760" kern="1200">
                          <a:solidFill>
                            <a:schemeClr val="tx1"/>
                          </a:solidFill>
                          <a:latin typeface="Times New Roman"/>
                        </a:defRPr>
                      </a:lvl8pPr>
                      <a:lvl9pPr marL="1543050" algn="l" defTabSz="385763" rtl="0" eaLnBrk="1" latinLnBrk="0" hangingPunct="1">
                        <a:defRPr sz="760" kern="1200">
                          <a:solidFill>
                            <a:schemeClr val="tx1"/>
                          </a:solidFill>
                          <a:latin typeface="Times New Roman"/>
                        </a:defRPr>
                      </a:lvl9pPr>
                    </a:lstStyle>
                    <a:p>
                      <a:r>
                        <a:rPr lang="en-US" sz="1600" kern="1200" dirty="0">
                          <a:solidFill>
                            <a:schemeClr val="tx1"/>
                          </a:solidFill>
                          <a:effectLst/>
                          <a:latin typeface="+mn-lt"/>
                          <a:ea typeface="+mn-ea"/>
                          <a:cs typeface="+mn-cs"/>
                        </a:rPr>
                        <a:t>a new Section 5103 notice </a:t>
                      </a:r>
                      <a:r>
                        <a:rPr lang="en-US" sz="1600" b="1" kern="1200" dirty="0">
                          <a:solidFill>
                            <a:schemeClr val="tx1"/>
                          </a:solidFill>
                          <a:effectLst/>
                          <a:latin typeface="+mn-lt"/>
                          <a:ea typeface="+mn-ea"/>
                          <a:cs typeface="+mn-cs"/>
                        </a:rPr>
                        <a:t>is not required unless </a:t>
                      </a:r>
                      <a:r>
                        <a:rPr lang="en-US" sz="1600" kern="1200" dirty="0">
                          <a:solidFill>
                            <a:schemeClr val="tx1"/>
                          </a:solidFill>
                          <a:effectLst/>
                          <a:latin typeface="+mn-lt"/>
                          <a:ea typeface="+mn-ea"/>
                          <a:cs typeface="+mn-cs"/>
                        </a:rPr>
                        <a:t>one year has passed since the notice was sent </a:t>
                      </a:r>
                      <a:r>
                        <a:rPr lang="en-US" sz="1600" b="1" i="0" kern="1200" dirty="0">
                          <a:solidFill>
                            <a:schemeClr val="tx1"/>
                          </a:solidFill>
                          <a:effectLst/>
                          <a:latin typeface="+mn-lt"/>
                          <a:ea typeface="+mn-ea"/>
                          <a:cs typeface="+mn-cs"/>
                        </a:rPr>
                        <a:t>and </a:t>
                      </a:r>
                      <a:r>
                        <a:rPr lang="en-US" sz="1600" i="0" kern="1200" dirty="0">
                          <a:solidFill>
                            <a:schemeClr val="tx1"/>
                          </a:solidFill>
                          <a:effectLst/>
                          <a:latin typeface="+mn-lt"/>
                          <a:ea typeface="+mn-ea"/>
                          <a:cs typeface="+mn-cs"/>
                        </a:rPr>
                        <a:t>a subsequent claim(s) is received</a:t>
                      </a:r>
                      <a:endParaRPr lang="en-US" sz="1600" i="0" dirty="0"/>
                    </a:p>
                  </a:txBody>
                  <a:tcPr marL="71732" marR="71732" marT="35866" marB="35866">
                    <a:lnL w="12700" cmpd="sng">
                      <a:solidFill>
                        <a:srgbClr val="3333CC"/>
                      </a:solidFill>
                    </a:lnL>
                    <a:lnR w="12700" cmpd="sng">
                      <a:solidFill>
                        <a:srgbClr val="3333CC"/>
                      </a:solidFill>
                    </a:lnR>
                    <a:lnT w="25400" cmpd="sng">
                      <a:solidFill>
                        <a:srgbClr val="3333CC"/>
                      </a:solidFill>
                    </a:lnT>
                    <a:lnB w="12700" cmpd="sng">
                      <a:solidFill>
                        <a:srgbClr val="3333CC"/>
                      </a:solidFill>
                    </a:lnB>
                    <a:lnTlToBr w="12700" cmpd="sng">
                      <a:noFill/>
                      <a:prstDash val="solid"/>
                    </a:lnTlToBr>
                    <a:lnBlToTr w="12700" cmpd="sng">
                      <a:noFill/>
                      <a:prstDash val="solid"/>
                    </a:lnBlToTr>
                    <a:solidFill>
                      <a:srgbClr val="3333CC">
                        <a:alpha val="20000"/>
                      </a:srgbClr>
                    </a:solidFill>
                  </a:tcPr>
                </a:tc>
                <a:extLst>
                  <a:ext uri="{0D108BD9-81ED-4DB2-BD59-A6C34878D82A}">
                    <a16:rowId xmlns:a16="http://schemas.microsoft.com/office/drawing/2014/main" val="10001"/>
                  </a:ext>
                </a:extLst>
              </a:tr>
              <a:tr h="1506368">
                <a:tc>
                  <a:txBody>
                    <a:bodyPr/>
                    <a:lstStyle>
                      <a:lvl1pPr marL="0" algn="l" defTabSz="385763" rtl="0" eaLnBrk="1" latinLnBrk="0" hangingPunct="1">
                        <a:defRPr sz="760" kern="1200">
                          <a:solidFill>
                            <a:schemeClr val="tx1"/>
                          </a:solidFill>
                          <a:latin typeface="Times New Roman"/>
                        </a:defRPr>
                      </a:lvl1pPr>
                      <a:lvl2pPr marL="192881" algn="l" defTabSz="385763" rtl="0" eaLnBrk="1" latinLnBrk="0" hangingPunct="1">
                        <a:defRPr sz="760" kern="1200">
                          <a:solidFill>
                            <a:schemeClr val="tx1"/>
                          </a:solidFill>
                          <a:latin typeface="Times New Roman"/>
                        </a:defRPr>
                      </a:lvl2pPr>
                      <a:lvl3pPr marL="385763" algn="l" defTabSz="385763" rtl="0" eaLnBrk="1" latinLnBrk="0" hangingPunct="1">
                        <a:defRPr sz="760" kern="1200">
                          <a:solidFill>
                            <a:schemeClr val="tx1"/>
                          </a:solidFill>
                          <a:latin typeface="Times New Roman"/>
                        </a:defRPr>
                      </a:lvl3pPr>
                      <a:lvl4pPr marL="578644" algn="l" defTabSz="385763" rtl="0" eaLnBrk="1" latinLnBrk="0" hangingPunct="1">
                        <a:defRPr sz="760" kern="1200">
                          <a:solidFill>
                            <a:schemeClr val="tx1"/>
                          </a:solidFill>
                          <a:latin typeface="Times New Roman"/>
                        </a:defRPr>
                      </a:lvl4pPr>
                      <a:lvl5pPr marL="771525" algn="l" defTabSz="385763" rtl="0" eaLnBrk="1" latinLnBrk="0" hangingPunct="1">
                        <a:defRPr sz="760" kern="1200">
                          <a:solidFill>
                            <a:schemeClr val="tx1"/>
                          </a:solidFill>
                          <a:latin typeface="Times New Roman"/>
                        </a:defRPr>
                      </a:lvl5pPr>
                      <a:lvl6pPr marL="964406" algn="l" defTabSz="385763" rtl="0" eaLnBrk="1" latinLnBrk="0" hangingPunct="1">
                        <a:defRPr sz="760" kern="1200">
                          <a:solidFill>
                            <a:schemeClr val="tx1"/>
                          </a:solidFill>
                          <a:latin typeface="Times New Roman"/>
                        </a:defRPr>
                      </a:lvl6pPr>
                      <a:lvl7pPr marL="1157288" algn="l" defTabSz="385763" rtl="0" eaLnBrk="1" latinLnBrk="0" hangingPunct="1">
                        <a:defRPr sz="760" kern="1200">
                          <a:solidFill>
                            <a:schemeClr val="tx1"/>
                          </a:solidFill>
                          <a:latin typeface="Times New Roman"/>
                        </a:defRPr>
                      </a:lvl7pPr>
                      <a:lvl8pPr marL="1350169" algn="l" defTabSz="385763" rtl="0" eaLnBrk="1" latinLnBrk="0" hangingPunct="1">
                        <a:defRPr sz="760" kern="1200">
                          <a:solidFill>
                            <a:schemeClr val="tx1"/>
                          </a:solidFill>
                          <a:latin typeface="Times New Roman"/>
                        </a:defRPr>
                      </a:lvl8pPr>
                      <a:lvl9pPr marL="1543050" algn="l" defTabSz="385763" rtl="0" eaLnBrk="1" latinLnBrk="0" hangingPunct="1">
                        <a:defRPr sz="760" kern="1200">
                          <a:solidFill>
                            <a:schemeClr val="tx1"/>
                          </a:solidFill>
                          <a:latin typeface="Times New Roman"/>
                        </a:defRPr>
                      </a:lvl9pPr>
                    </a:lstStyle>
                    <a:p>
                      <a:r>
                        <a:rPr lang="en-US" sz="1800" kern="1200" dirty="0">
                          <a:solidFill>
                            <a:schemeClr val="tx1"/>
                          </a:solidFill>
                          <a:effectLst/>
                          <a:latin typeface="+mn-lt"/>
                          <a:ea typeface="+mn-ea"/>
                          <a:cs typeface="+mn-cs"/>
                        </a:rPr>
                        <a:t>did not include the information and evidence necessary to substantiate the current claim type</a:t>
                      </a:r>
                      <a:endParaRPr lang="en-US" sz="1800" dirty="0"/>
                    </a:p>
                  </a:txBody>
                  <a:tcPr marL="71732" marR="71732" marT="35866" marB="35866">
                    <a:lnL w="12700" cmpd="sng">
                      <a:solidFill>
                        <a:srgbClr val="3333CC"/>
                      </a:solidFill>
                    </a:lnL>
                    <a:lnR w="12700" cmpd="sng">
                      <a:solidFill>
                        <a:srgbClr val="3333CC"/>
                      </a:solidFill>
                    </a:lnR>
                    <a:lnT w="12700" cmpd="sng">
                      <a:solidFill>
                        <a:srgbClr val="3333CC"/>
                      </a:solidFill>
                    </a:lnT>
                    <a:lnB w="12700" cmpd="sng">
                      <a:solidFill>
                        <a:srgbClr val="3333CC"/>
                      </a:solidFill>
                    </a:lnB>
                    <a:lnTlToBr w="12700" cmpd="sng">
                      <a:noFill/>
                      <a:prstDash val="solid"/>
                    </a:lnTlToBr>
                    <a:lnBlToTr w="12700" cmpd="sng">
                      <a:noFill/>
                      <a:prstDash val="solid"/>
                    </a:lnBlToTr>
                    <a:noFill/>
                  </a:tcPr>
                </a:tc>
                <a:tc>
                  <a:txBody>
                    <a:bodyPr/>
                    <a:lstStyle>
                      <a:lvl1pPr marL="0" algn="l" defTabSz="385763" rtl="0" eaLnBrk="1" latinLnBrk="0" hangingPunct="1">
                        <a:defRPr sz="760" kern="1200">
                          <a:solidFill>
                            <a:schemeClr val="tx1"/>
                          </a:solidFill>
                          <a:latin typeface="Times New Roman"/>
                        </a:defRPr>
                      </a:lvl1pPr>
                      <a:lvl2pPr marL="192881" algn="l" defTabSz="385763" rtl="0" eaLnBrk="1" latinLnBrk="0" hangingPunct="1">
                        <a:defRPr sz="760" kern="1200">
                          <a:solidFill>
                            <a:schemeClr val="tx1"/>
                          </a:solidFill>
                          <a:latin typeface="Times New Roman"/>
                        </a:defRPr>
                      </a:lvl2pPr>
                      <a:lvl3pPr marL="385763" algn="l" defTabSz="385763" rtl="0" eaLnBrk="1" latinLnBrk="0" hangingPunct="1">
                        <a:defRPr sz="760" kern="1200">
                          <a:solidFill>
                            <a:schemeClr val="tx1"/>
                          </a:solidFill>
                          <a:latin typeface="Times New Roman"/>
                        </a:defRPr>
                      </a:lvl3pPr>
                      <a:lvl4pPr marL="578644" algn="l" defTabSz="385763" rtl="0" eaLnBrk="1" latinLnBrk="0" hangingPunct="1">
                        <a:defRPr sz="760" kern="1200">
                          <a:solidFill>
                            <a:schemeClr val="tx1"/>
                          </a:solidFill>
                          <a:latin typeface="Times New Roman"/>
                        </a:defRPr>
                      </a:lvl4pPr>
                      <a:lvl5pPr marL="771525" algn="l" defTabSz="385763" rtl="0" eaLnBrk="1" latinLnBrk="0" hangingPunct="1">
                        <a:defRPr sz="760" kern="1200">
                          <a:solidFill>
                            <a:schemeClr val="tx1"/>
                          </a:solidFill>
                          <a:latin typeface="Times New Roman"/>
                        </a:defRPr>
                      </a:lvl5pPr>
                      <a:lvl6pPr marL="964406" algn="l" defTabSz="385763" rtl="0" eaLnBrk="1" latinLnBrk="0" hangingPunct="1">
                        <a:defRPr sz="760" kern="1200">
                          <a:solidFill>
                            <a:schemeClr val="tx1"/>
                          </a:solidFill>
                          <a:latin typeface="Times New Roman"/>
                        </a:defRPr>
                      </a:lvl6pPr>
                      <a:lvl7pPr marL="1157288" algn="l" defTabSz="385763" rtl="0" eaLnBrk="1" latinLnBrk="0" hangingPunct="1">
                        <a:defRPr sz="760" kern="1200">
                          <a:solidFill>
                            <a:schemeClr val="tx1"/>
                          </a:solidFill>
                          <a:latin typeface="Times New Roman"/>
                        </a:defRPr>
                      </a:lvl7pPr>
                      <a:lvl8pPr marL="1350169" algn="l" defTabSz="385763" rtl="0" eaLnBrk="1" latinLnBrk="0" hangingPunct="1">
                        <a:defRPr sz="760" kern="1200">
                          <a:solidFill>
                            <a:schemeClr val="tx1"/>
                          </a:solidFill>
                          <a:latin typeface="Times New Roman"/>
                        </a:defRPr>
                      </a:lvl8pPr>
                      <a:lvl9pPr marL="1543050" algn="l" defTabSz="385763" rtl="0" eaLnBrk="1" latinLnBrk="0" hangingPunct="1">
                        <a:defRPr sz="760" kern="1200">
                          <a:solidFill>
                            <a:schemeClr val="tx1"/>
                          </a:solidFill>
                          <a:latin typeface="Times New Roman"/>
                        </a:defRPr>
                      </a:lvl9pPr>
                    </a:lstStyle>
                    <a:p>
                      <a:pPr marL="285750" indent="-285750" fontAlgn="t">
                        <a:buFont typeface="Arial" panose="020B0604020202020204" pitchFamily="34" charset="0"/>
                        <a:buChar char="•"/>
                      </a:pPr>
                      <a:r>
                        <a:rPr lang="en-US" sz="1800" kern="1200" dirty="0">
                          <a:solidFill>
                            <a:schemeClr val="tx1"/>
                          </a:solidFill>
                          <a:effectLst/>
                          <a:latin typeface="+mn-lt"/>
                          <a:ea typeface="+mn-ea"/>
                          <a:cs typeface="+mn-cs"/>
                        </a:rPr>
                        <a:t>send a Section 5103 notice that specifically addresses the new claim type, and</a:t>
                      </a:r>
                      <a:endParaRPr lang="en-US" sz="1800" dirty="0">
                        <a:effectLst/>
                      </a:endParaRPr>
                    </a:p>
                    <a:p>
                      <a:pPr marL="285750" marR="0" lvl="0" indent="-285750" hangingPunct="0">
                        <a:spcBef>
                          <a:spcPts val="0"/>
                        </a:spcBef>
                        <a:spcAft>
                          <a:spcPts val="0"/>
                        </a:spcAft>
                        <a:buFont typeface="Arial" panose="020B0604020202020204" pitchFamily="34" charset="0"/>
                        <a:buChar char="•"/>
                      </a:pPr>
                      <a:r>
                        <a:rPr lang="en-US" sz="1800" b="0" dirty="0">
                          <a:solidFill>
                            <a:schemeClr val="tx1"/>
                          </a:solidFill>
                          <a:effectLst/>
                          <a:latin typeface="+mn-lt"/>
                          <a:ea typeface="Times New Roman"/>
                        </a:rPr>
                        <a:t>provide language located in manual</a:t>
                      </a:r>
                      <a:r>
                        <a:rPr lang="en-US" sz="1800" b="0" baseline="0" dirty="0">
                          <a:solidFill>
                            <a:schemeClr val="tx1"/>
                          </a:solidFill>
                          <a:effectLst/>
                          <a:latin typeface="+mn-lt"/>
                          <a:ea typeface="Times New Roman"/>
                        </a:rPr>
                        <a:t> </a:t>
                      </a:r>
                      <a:endParaRPr lang="en-US" sz="1800" b="1" dirty="0">
                        <a:solidFill>
                          <a:schemeClr val="tx1"/>
                        </a:solidFill>
                        <a:effectLst/>
                        <a:latin typeface="+mn-lt"/>
                        <a:ea typeface="Times New Roman"/>
                      </a:endParaRPr>
                    </a:p>
                    <a:p>
                      <a:endParaRPr lang="en-US" sz="1900" dirty="0"/>
                    </a:p>
                  </a:txBody>
                  <a:tcPr marL="71732" marR="71732" marT="35866" marB="35866">
                    <a:lnL w="12700" cmpd="sng">
                      <a:solidFill>
                        <a:srgbClr val="3333CC"/>
                      </a:solidFill>
                    </a:lnL>
                    <a:lnR w="12700" cmpd="sng">
                      <a:solidFill>
                        <a:srgbClr val="3333CC"/>
                      </a:solidFill>
                    </a:lnR>
                    <a:lnT w="12700" cmpd="sng">
                      <a:solidFill>
                        <a:srgbClr val="3333CC"/>
                      </a:solidFill>
                    </a:lnT>
                    <a:lnB w="12700" cmpd="sng">
                      <a:solidFill>
                        <a:srgbClr val="3333CC"/>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823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500" dirty="0">
                <a:latin typeface="Arial" panose="020B0604020202020204" pitchFamily="34" charset="0"/>
              </a:rPr>
              <a:t>Notice for Requests to Reopen a Previously Denied Claim</a:t>
            </a:r>
          </a:p>
        </p:txBody>
      </p:sp>
      <p:sp>
        <p:nvSpPr>
          <p:cNvPr id="3" name="Content Placeholder 2"/>
          <p:cNvSpPr>
            <a:spLocks noGrp="1"/>
          </p:cNvSpPr>
          <p:nvPr>
            <p:ph idx="1"/>
            <p:custDataLst>
              <p:tags r:id="rId2"/>
            </p:custDataLst>
          </p:nvPr>
        </p:nvSpPr>
        <p:spPr>
          <a:xfrm>
            <a:off x="457200" y="2057400"/>
            <a:ext cx="8229600" cy="3916363"/>
          </a:xfrm>
        </p:spPr>
        <p:txBody>
          <a:bodyPr/>
          <a:lstStyle/>
          <a:p>
            <a:pPr algn="ctr">
              <a:buClr>
                <a:srgbClr val="1D3275"/>
              </a:buClr>
            </a:pPr>
            <a:endParaRPr lang="en-US" dirty="0"/>
          </a:p>
          <a:p>
            <a:pPr algn="ctr">
              <a:spcAft>
                <a:spcPts val="600"/>
              </a:spcAft>
              <a:buClr>
                <a:srgbClr val="1D3275"/>
              </a:buClr>
            </a:pPr>
            <a:r>
              <a:rPr lang="en-US" sz="2000" dirty="0"/>
              <a:t>There is no requirement to provide the claimant with a case-specific Section 5103 notice letter when the Veteran is attempting to reopen a previously denied claim. See VAOGCPREC 6-2014. </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Tree>
    <p:extLst>
      <p:ext uri="{BB962C8B-B14F-4D97-AF65-F5344CB8AC3E}">
        <p14:creationId xmlns:p14="http://schemas.microsoft.com/office/powerpoint/2010/main" val="159660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Federal Records Requests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b="1" i="1" dirty="0"/>
              <a:t>Reasonable efforts</a:t>
            </a:r>
            <a:r>
              <a:rPr lang="en-US" sz="2000" dirty="0"/>
              <a:t> to obtain relevant Federal records means VA must continue attempts to obtain the records until:</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15</a:t>
            </a:fld>
            <a:endParaRPr lang="en-US" sz="1400" dirty="0"/>
          </a:p>
        </p:txBody>
      </p:sp>
      <p:sp>
        <p:nvSpPr>
          <p:cNvPr id="5" name="TextBox 4">
            <a:extLst>
              <a:ext uri="{FF2B5EF4-FFF2-40B4-BE49-F238E27FC236}">
                <a16:creationId xmlns:a16="http://schemas.microsoft.com/office/drawing/2014/main" id="{A2CCB253-CDE1-45F5-9116-E220C881FBBF}"/>
              </a:ext>
            </a:extLst>
          </p:cNvPr>
          <p:cNvSpPr txBox="1"/>
          <p:nvPr>
            <p:custDataLst>
              <p:tags r:id="rId4"/>
            </p:custDataLst>
          </p:nvPr>
        </p:nvSpPr>
        <p:spPr>
          <a:xfrm>
            <a:off x="457200" y="2746804"/>
            <a:ext cx="7985051" cy="283154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records are obtained, or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it is reasonably certain that the </a:t>
            </a:r>
            <a:r>
              <a:rPr lang="en-US" sz="2000" b="1" dirty="0">
                <a:latin typeface="Arial" panose="020B0604020202020204" pitchFamily="34" charset="0"/>
                <a:cs typeface="Arial" panose="020B0604020202020204" pitchFamily="34" charset="0"/>
              </a:rPr>
              <a:t>records do not exist</a:t>
            </a:r>
            <a:r>
              <a:rPr lang="en-US" sz="2000" dirty="0">
                <a:latin typeface="Arial" panose="020B0604020202020204" pitchFamily="34" charset="0"/>
                <a:cs typeface="Arial" panose="020B0604020202020204" pitchFamily="34" charset="0"/>
              </a:rPr>
              <a:t>, or further efforts by VA to </a:t>
            </a:r>
            <a:r>
              <a:rPr lang="en-US" sz="2000" b="1" dirty="0">
                <a:latin typeface="Arial" panose="020B0604020202020204" pitchFamily="34" charset="0"/>
                <a:cs typeface="Arial" panose="020B0604020202020204" pitchFamily="34" charset="0"/>
              </a:rPr>
              <a:t>obtain the records would be futile</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DD Form 2963, Service Treatment Record (STR) Transfer or Certification is a certification of completeness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Claimant should provide sufficient information to obtain federal records</a:t>
            </a:r>
          </a:p>
          <a:p>
            <a:endParaRPr lang="en-US" dirty="0"/>
          </a:p>
        </p:txBody>
      </p:sp>
    </p:spTree>
    <p:extLst>
      <p:ext uri="{BB962C8B-B14F-4D97-AF65-F5344CB8AC3E}">
        <p14:creationId xmlns:p14="http://schemas.microsoft.com/office/powerpoint/2010/main" val="402418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Non-Federal or Private Records</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pPr>
            <a:r>
              <a:rPr lang="en-US" sz="2000" b="1" i="1" dirty="0"/>
              <a:t>Reasonable efforts</a:t>
            </a:r>
            <a:r>
              <a:rPr lang="en-US" sz="2000" dirty="0"/>
              <a:t> </a:t>
            </a:r>
            <a:r>
              <a:rPr lang="en-US" sz="2000" b="1" i="1" dirty="0"/>
              <a:t>to obtain relevant private records</a:t>
            </a:r>
            <a:r>
              <a:rPr lang="en-US" sz="2000" dirty="0"/>
              <a:t> that are </a:t>
            </a:r>
            <a:r>
              <a:rPr lang="en-US" sz="2000" b="1" i="1" dirty="0"/>
              <a:t>not</a:t>
            </a:r>
            <a:r>
              <a:rPr lang="en-US" sz="2000" dirty="0"/>
              <a:t> in the custody of a federal department or agency include making</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16</a:t>
            </a:fld>
            <a:endParaRPr lang="en-US" dirty="0"/>
          </a:p>
        </p:txBody>
      </p:sp>
      <p:sp>
        <p:nvSpPr>
          <p:cNvPr id="5" name="TextBox 4">
            <a:extLst>
              <a:ext uri="{FF2B5EF4-FFF2-40B4-BE49-F238E27FC236}">
                <a16:creationId xmlns:a16="http://schemas.microsoft.com/office/drawing/2014/main" id="{13955E32-62C2-41AD-91C6-74BE39EA127F}"/>
              </a:ext>
            </a:extLst>
          </p:cNvPr>
          <p:cNvSpPr txBox="1"/>
          <p:nvPr>
            <p:custDataLst>
              <p:tags r:id="rId4"/>
            </p:custDataLst>
          </p:nvPr>
        </p:nvSpPr>
        <p:spPr>
          <a:xfrm>
            <a:off x="457200" y="2777147"/>
            <a:ext cx="8016949"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an initial request for such evidence,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at least one follow-up request if no response is received from the custodian of the records </a:t>
            </a:r>
            <a:r>
              <a:rPr lang="en-US" sz="2000" i="1" dirty="0">
                <a:latin typeface="Arial" panose="020B0604020202020204" pitchFamily="34" charset="0"/>
                <a:cs typeface="Arial" panose="020B0604020202020204" pitchFamily="34" charset="0"/>
              </a:rPr>
              <a:t>unless</a:t>
            </a:r>
            <a:r>
              <a:rPr lang="en-US" sz="2000" dirty="0">
                <a:latin typeface="Arial" panose="020B0604020202020204" pitchFamily="34" charset="0"/>
                <a:cs typeface="Arial" panose="020B0604020202020204" pitchFamily="34" charset="0"/>
              </a:rPr>
              <a:t> a response to the initial request indicates that the </a:t>
            </a:r>
            <a:r>
              <a:rPr lang="en-US" sz="2000" b="1" dirty="0">
                <a:latin typeface="Arial" panose="020B0604020202020204" pitchFamily="34" charset="0"/>
                <a:cs typeface="Arial" panose="020B0604020202020204" pitchFamily="34" charset="0"/>
              </a:rPr>
              <a:t>records do </a:t>
            </a:r>
            <a:r>
              <a:rPr lang="en-US" sz="2000" b="1" i="1" dirty="0">
                <a:latin typeface="Arial" panose="020B0604020202020204" pitchFamily="34" charset="0"/>
                <a:cs typeface="Arial" panose="020B0604020202020204" pitchFamily="34" charset="0"/>
              </a:rPr>
              <a:t>not</a:t>
            </a:r>
            <a:r>
              <a:rPr lang="en-US" sz="2000" b="1" dirty="0">
                <a:latin typeface="Arial" panose="020B0604020202020204" pitchFamily="34" charset="0"/>
                <a:cs typeface="Arial" panose="020B0604020202020204" pitchFamily="34" charset="0"/>
              </a:rPr>
              <a:t> exist</a:t>
            </a:r>
            <a:r>
              <a:rPr lang="en-US" sz="2000" dirty="0">
                <a:latin typeface="Arial" panose="020B0604020202020204" pitchFamily="34" charset="0"/>
                <a:cs typeface="Arial" panose="020B0604020202020204" pitchFamily="34" charset="0"/>
              </a:rPr>
              <a:t>, or a </a:t>
            </a:r>
            <a:r>
              <a:rPr lang="en-US" sz="2000" b="1" dirty="0">
                <a:latin typeface="Arial" panose="020B0604020202020204" pitchFamily="34" charset="0"/>
                <a:cs typeface="Arial" panose="020B0604020202020204" pitchFamily="34" charset="0"/>
              </a:rPr>
              <a:t>follow-up request would be futile</a:t>
            </a:r>
            <a:endParaRPr lang="en-US" sz="2000" dirty="0"/>
          </a:p>
        </p:txBody>
      </p:sp>
    </p:spTree>
    <p:extLst>
      <p:ext uri="{BB962C8B-B14F-4D97-AF65-F5344CB8AC3E}">
        <p14:creationId xmlns:p14="http://schemas.microsoft.com/office/powerpoint/2010/main" val="278583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Third Party Records</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pPr>
            <a:r>
              <a:rPr lang="en-US" sz="2000" dirty="0"/>
              <a:t>VA is obligated to make reasonable efforts to obtain records pertaining to another individual if those records are</a:t>
            </a:r>
          </a:p>
          <a:p>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17</a:t>
            </a:fld>
            <a:endParaRPr lang="en-US" dirty="0"/>
          </a:p>
        </p:txBody>
      </p:sp>
      <p:sp>
        <p:nvSpPr>
          <p:cNvPr id="5" name="TextBox 4">
            <a:extLst>
              <a:ext uri="{FF2B5EF4-FFF2-40B4-BE49-F238E27FC236}">
                <a16:creationId xmlns:a16="http://schemas.microsoft.com/office/drawing/2014/main" id="{F7F22951-493B-4E4F-9D6B-A7E915C69FC8}"/>
              </a:ext>
            </a:extLst>
          </p:cNvPr>
          <p:cNvSpPr txBox="1"/>
          <p:nvPr>
            <p:custDataLst>
              <p:tags r:id="rId4"/>
            </p:custDataLst>
          </p:nvPr>
        </p:nvSpPr>
        <p:spPr>
          <a:xfrm>
            <a:off x="457200" y="2751078"/>
            <a:ext cx="8070112" cy="1862048"/>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adequately identified by the claimant</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relevant to the claim,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potentially helpful in substantiating the claim,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Authorized to disclose the relevant portions of such records to the Veteran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51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Notification of Inability to </a:t>
            </a:r>
            <a:br>
              <a:rPr lang="en-US" sz="2800" dirty="0">
                <a:latin typeface="Arial" panose="020B0604020202020204" pitchFamily="34" charset="0"/>
              </a:rPr>
            </a:br>
            <a:r>
              <a:rPr lang="en-US" sz="2800" dirty="0">
                <a:latin typeface="Arial" panose="020B0604020202020204" pitchFamily="34" charset="0"/>
              </a:rPr>
              <a:t>Obtain Federal or Private Records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indent="-342900">
              <a:spcAft>
                <a:spcPts val="600"/>
              </a:spcAft>
              <a:buClr>
                <a:schemeClr val="tx1"/>
              </a:buClr>
              <a:buFont typeface="Arial" panose="020B0604020202020204" pitchFamily="34" charset="0"/>
              <a:buChar char="•"/>
            </a:pPr>
            <a:r>
              <a:rPr lang="en-US" sz="2000" dirty="0"/>
              <a:t>VA has the duty to notify claimants of the inability to obtain relevant </a:t>
            </a:r>
            <a:r>
              <a:rPr lang="en-US" sz="2000" b="1" i="1" dirty="0"/>
              <a:t>federal records</a:t>
            </a:r>
            <a:r>
              <a:rPr lang="en-US" sz="2000" b="1" dirty="0"/>
              <a:t> </a:t>
            </a:r>
            <a:r>
              <a:rPr lang="en-US" sz="2000" dirty="0"/>
              <a:t>that are necessary to substantiate a claim.</a:t>
            </a:r>
          </a:p>
          <a:p>
            <a:pPr marL="0" indent="0">
              <a:spcAft>
                <a:spcPts val="600"/>
              </a:spcAft>
              <a:buClr>
                <a:schemeClr val="tx1"/>
              </a:buClr>
              <a:buNone/>
            </a:pPr>
            <a:endParaRPr lang="en-US" sz="2000" dirty="0">
              <a:effectLst/>
            </a:endParaRPr>
          </a:p>
          <a:p>
            <a:pPr marL="342900" indent="-342900">
              <a:spcAft>
                <a:spcPts val="600"/>
              </a:spcAft>
              <a:buClr>
                <a:schemeClr val="tx1"/>
              </a:buClr>
              <a:buFont typeface="Arial" panose="020B0604020202020204" pitchFamily="34" charset="0"/>
              <a:buChar char="•"/>
            </a:pPr>
            <a:r>
              <a:rPr lang="en-US" sz="2000" dirty="0"/>
              <a:t>VA has a duty to notify claimants of the inability to obtain any relevant </a:t>
            </a:r>
            <a:r>
              <a:rPr lang="en-US" sz="2000" b="1" i="1" dirty="0"/>
              <a:t>private records</a:t>
            </a:r>
            <a:r>
              <a:rPr lang="en-US" sz="2000" b="1" dirty="0"/>
              <a:t> </a:t>
            </a:r>
            <a:r>
              <a:rPr lang="en-US" sz="2000" dirty="0"/>
              <a:t>that are </a:t>
            </a:r>
            <a:r>
              <a:rPr lang="en-US" sz="2000" b="1" i="1" dirty="0"/>
              <a:t>identified</a:t>
            </a:r>
            <a:r>
              <a:rPr lang="en-US" sz="2000" dirty="0"/>
              <a:t> by the claimant and necessary to substantiate a claim. </a:t>
            </a:r>
            <a:endParaRPr lang="en-US" sz="2000" dirty="0">
              <a:effectLst/>
            </a:endParaRP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18</a:t>
            </a:fld>
            <a:endParaRPr lang="en-US" dirty="0"/>
          </a:p>
        </p:txBody>
      </p:sp>
    </p:spTree>
    <p:extLst>
      <p:ext uri="{BB962C8B-B14F-4D97-AF65-F5344CB8AC3E}">
        <p14:creationId xmlns:p14="http://schemas.microsoft.com/office/powerpoint/2010/main" val="204563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Medical Opinions or Examination Requests</a:t>
            </a:r>
          </a:p>
        </p:txBody>
      </p:sp>
      <p:sp>
        <p:nvSpPr>
          <p:cNvPr id="3" name="Content Placeholder 2"/>
          <p:cNvSpPr>
            <a:spLocks noGrp="1"/>
          </p:cNvSpPr>
          <p:nvPr>
            <p:ph idx="1"/>
            <p:custDataLst>
              <p:tags r:id="rId2"/>
            </p:custDataLst>
          </p:nvPr>
        </p:nvSpPr>
        <p:spPr>
          <a:xfrm>
            <a:off x="457200" y="1880494"/>
            <a:ext cx="8229600" cy="3916363"/>
          </a:xfrm>
        </p:spPr>
        <p:txBody>
          <a:bodyPr>
            <a:normAutofit/>
          </a:bodyPr>
          <a:lstStyle/>
          <a:p>
            <a:pPr>
              <a:spcAft>
                <a:spcPts val="600"/>
              </a:spcAft>
            </a:pPr>
            <a:r>
              <a:rPr lang="en-US" sz="2200" dirty="0"/>
              <a:t>A medical opinion or examination is necessary when there is </a:t>
            </a:r>
            <a:r>
              <a:rPr lang="en-US" sz="2200" b="1" dirty="0"/>
              <a:t>not sufficient </a:t>
            </a:r>
            <a:r>
              <a:rPr lang="en-US" sz="2200" dirty="0"/>
              <a:t>medical evidence of record to make a decision on the claim, and there is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19</a:t>
            </a:fld>
            <a:endParaRPr lang="en-US" dirty="0"/>
          </a:p>
        </p:txBody>
      </p:sp>
      <p:sp>
        <p:nvSpPr>
          <p:cNvPr id="5" name="TextBox 4">
            <a:extLst>
              <a:ext uri="{FF2B5EF4-FFF2-40B4-BE49-F238E27FC236}">
                <a16:creationId xmlns:a16="http://schemas.microsoft.com/office/drawing/2014/main" id="{6EFC6E10-2E8A-432C-84A0-DCCFFBB2F0D2}"/>
              </a:ext>
            </a:extLst>
          </p:cNvPr>
          <p:cNvSpPr txBox="1"/>
          <p:nvPr>
            <p:custDataLst>
              <p:tags r:id="rId4"/>
            </p:custDataLst>
          </p:nvPr>
        </p:nvSpPr>
        <p:spPr>
          <a:xfrm>
            <a:off x="457200" y="3134198"/>
            <a:ext cx="8059479" cy="184922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competent lay or medical evidence of a current diagnosed disability or persistent or recurrent symptoms of disability </a:t>
            </a:r>
          </a:p>
          <a:p>
            <a:pPr marL="285750" indent="-285750">
              <a:spcBef>
                <a:spcPts val="450"/>
              </a:spcBef>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evidence of an event, injury, or disease in service, or presumptive disability</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evidence indicates possible nexus</a:t>
            </a:r>
          </a:p>
        </p:txBody>
      </p:sp>
      <p:sp>
        <p:nvSpPr>
          <p:cNvPr id="6" name="TextBox 5">
            <a:extLst>
              <a:ext uri="{FF2B5EF4-FFF2-40B4-BE49-F238E27FC236}">
                <a16:creationId xmlns:a16="http://schemas.microsoft.com/office/drawing/2014/main" id="{1B136061-436E-49E8-9A98-262C979CAB24}"/>
              </a:ext>
            </a:extLst>
          </p:cNvPr>
          <p:cNvSpPr txBox="1"/>
          <p:nvPr>
            <p:custDataLst>
              <p:tags r:id="rId5"/>
            </p:custDataLst>
          </p:nvPr>
        </p:nvSpPr>
        <p:spPr>
          <a:xfrm>
            <a:off x="0" y="5356487"/>
            <a:ext cx="9144000" cy="707886"/>
          </a:xfrm>
          <a:prstGeom prst="rect">
            <a:avLst/>
          </a:prstGeom>
          <a:noFill/>
        </p:spPr>
        <p:txBody>
          <a:bodyPr wrap="square" rtlCol="0">
            <a:spAutoFit/>
          </a:bodyPr>
          <a:lstStyle/>
          <a:p>
            <a:pPr algn="ctr">
              <a:spcAft>
                <a:spcPts val="600"/>
              </a:spcAft>
            </a:pPr>
            <a:r>
              <a:rPr lang="en-US" sz="2000" dirty="0">
                <a:latin typeface="Arial" panose="020B0604020202020204" pitchFamily="34" charset="0"/>
                <a:cs typeface="Arial" panose="020B0604020202020204" pitchFamily="34" charset="0"/>
              </a:rPr>
              <a:t>An examination and/or opinion is </a:t>
            </a:r>
            <a:r>
              <a:rPr lang="en-US" sz="2000" b="1" i="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warranted </a:t>
            </a:r>
            <a:r>
              <a:rPr lang="en-US" sz="2000" b="1" i="1" dirty="0">
                <a:latin typeface="Arial" panose="020B0604020202020204" pitchFamily="34" charset="0"/>
                <a:cs typeface="Arial" panose="020B0604020202020204" pitchFamily="34" charset="0"/>
              </a:rPr>
              <a:t>until all three</a:t>
            </a:r>
            <a:r>
              <a:rPr lang="en-US" sz="2000" dirty="0">
                <a:latin typeface="Arial" panose="020B0604020202020204" pitchFamily="34" charset="0"/>
                <a:cs typeface="Arial" panose="020B0604020202020204" pitchFamily="34" charset="0"/>
              </a:rPr>
              <a:t> elements described above are present in the evidence.</a:t>
            </a:r>
          </a:p>
        </p:txBody>
      </p:sp>
    </p:spTree>
    <p:extLst>
      <p:ext uri="{BB962C8B-B14F-4D97-AF65-F5344CB8AC3E}">
        <p14:creationId xmlns:p14="http://schemas.microsoft.com/office/powerpoint/2010/main" val="306645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Lesson Objectives</a:t>
            </a:r>
          </a:p>
        </p:txBody>
      </p:sp>
      <p:sp>
        <p:nvSpPr>
          <p:cNvPr id="3" name="Content Placeholder 2"/>
          <p:cNvSpPr>
            <a:spLocks noGrp="1"/>
          </p:cNvSpPr>
          <p:nvPr>
            <p:ph idx="1"/>
            <p:custDataLst>
              <p:tags r:id="rId2"/>
            </p:custDataLst>
          </p:nvPr>
        </p:nvSpPr>
        <p:spPr>
          <a:xfrm>
            <a:off x="457200" y="2218194"/>
            <a:ext cx="8229600" cy="793364"/>
          </a:xfrm>
        </p:spPr>
        <p:txBody>
          <a:bodyPr>
            <a:noAutofit/>
          </a:bodyPr>
          <a:lstStyle/>
          <a:p>
            <a:pPr>
              <a:spcAft>
                <a:spcPts val="600"/>
              </a:spcAft>
            </a:pPr>
            <a:r>
              <a:rPr lang="en-US" sz="2000" dirty="0"/>
              <a:t>Given all available references, RVSR trainees will be able to accomplish the following with 98% accuracy:</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
        <p:nvSpPr>
          <p:cNvPr id="5" name="TextBox 4">
            <a:extLst>
              <a:ext uri="{FF2B5EF4-FFF2-40B4-BE49-F238E27FC236}">
                <a16:creationId xmlns:a16="http://schemas.microsoft.com/office/drawing/2014/main" id="{4C5242B9-C1DA-46EA-ABE9-9030A24D5BBD}"/>
              </a:ext>
            </a:extLst>
          </p:cNvPr>
          <p:cNvSpPr txBox="1"/>
          <p:nvPr>
            <p:custDataLst>
              <p:tags r:id="rId4"/>
            </p:custDataLst>
          </p:nvPr>
        </p:nvSpPr>
        <p:spPr>
          <a:xfrm flipH="1">
            <a:off x="457200" y="2890856"/>
            <a:ext cx="7963544" cy="140038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define the requirements for VA’s duty-to-notify and duty-to-assist responsibilities.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whether or not VA’s duty-to-notify and duty-to-assist responsibilities have been fulfilled.</a:t>
            </a: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6024A-2B5A-4B5F-9990-7454C672560F}"/>
              </a:ext>
            </a:extLst>
          </p:cNvPr>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Rectangle 10"/>
          <p:cNvSpPr>
            <a:spLocks noGrp="1" noChangeArrowheads="1"/>
          </p:cNvSpPr>
          <p:nvPr>
            <p:ph type="sldNum" sz="quarter" idx="12"/>
            <p:custDataLst>
              <p:tags r:id="rId2"/>
            </p:custDataLst>
          </p:nvPr>
        </p:nvSpPr>
        <p:spPr>
          <a:xfrm>
            <a:off x="6931152" y="6601974"/>
            <a:ext cx="2133600" cy="365125"/>
          </a:xfrm>
        </p:spPr>
        <p:txBody>
          <a:bodyPr/>
          <a:lstStyle/>
          <a:p>
            <a:pPr>
              <a:defRPr/>
            </a:pPr>
            <a:fld id="{D1E51B5A-3770-4F22-9D09-216358904227}" type="slidenum">
              <a:rPr lang="en-US" sz="1400"/>
              <a:pPr>
                <a:defRPr/>
              </a:pPr>
              <a:t>20</a:t>
            </a:fld>
            <a:endParaRPr lang="en-US" dirty="0"/>
          </a:p>
        </p:txBody>
      </p:sp>
    </p:spTree>
    <p:extLst>
      <p:ext uri="{BB962C8B-B14F-4D97-AF65-F5344CB8AC3E}">
        <p14:creationId xmlns:p14="http://schemas.microsoft.com/office/powerpoint/2010/main" val="19574928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Duty to Assist and Duty to Notify</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342900" indent="-342900">
              <a:spcAft>
                <a:spcPts val="600"/>
              </a:spcAft>
              <a:buClr>
                <a:schemeClr val="tx1"/>
              </a:buClr>
              <a:buFont typeface="Arial" panose="020B0604020202020204" pitchFamily="34" charset="0"/>
              <a:buChar char="•"/>
            </a:pPr>
            <a:r>
              <a:rPr lang="en-US" sz="2000" dirty="0"/>
              <a:t>38 CFR 3.159 provides the legal requirements for the Department of Veterans Affairs’ duty to assist and requirements in notifying a claimant of necessary information or evidence.</a:t>
            </a:r>
          </a:p>
          <a:p>
            <a:pPr marL="0" indent="0">
              <a:spcAft>
                <a:spcPts val="600"/>
              </a:spcAft>
              <a:buClr>
                <a:schemeClr val="tx1"/>
              </a:buClr>
              <a:buNone/>
            </a:pPr>
            <a:endParaRPr lang="en-US" sz="2000" dirty="0"/>
          </a:p>
          <a:p>
            <a:pPr marL="342900" indent="-342900">
              <a:spcAft>
                <a:spcPts val="600"/>
              </a:spcAft>
              <a:buClr>
                <a:schemeClr val="tx1"/>
              </a:buClr>
              <a:buFont typeface="Arial" panose="020B0604020202020204" pitchFamily="34" charset="0"/>
              <a:buChar char="•"/>
            </a:pPr>
            <a:r>
              <a:rPr lang="en-US" sz="2000" dirty="0"/>
              <a:t>The “Section §5103 notice” refers to that section of Title 38 of the United States Code that directs VA to notify claimants of the information or evidence required to substantiate their individual claims.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
        <p:nvSpPr>
          <p:cNvPr id="5" name="TextBox 4">
            <a:extLst>
              <a:ext uri="{FF2B5EF4-FFF2-40B4-BE49-F238E27FC236}">
                <a16:creationId xmlns:a16="http://schemas.microsoft.com/office/drawing/2014/main" id="{99F19FCF-BB4E-4516-A35D-9DAF50E186B3}"/>
              </a:ext>
            </a:extLst>
          </p:cNvPr>
          <p:cNvSpPr txBox="1"/>
          <p:nvPr>
            <p:custDataLst>
              <p:tags r:id="rId4"/>
            </p:custDataLst>
          </p:nvPr>
        </p:nvSpPr>
        <p:spPr>
          <a:xfrm flipH="1">
            <a:off x="457200" y="4708925"/>
            <a:ext cx="8134305" cy="338554"/>
          </a:xfrm>
          <a:prstGeom prst="rect">
            <a:avLst/>
          </a:prstGeom>
          <a:noFill/>
        </p:spPr>
        <p:txBody>
          <a:bodyPr wrap="square" rtlCol="0">
            <a:spAutoFit/>
          </a:bodyPr>
          <a:lstStyle/>
          <a:p>
            <a:pPr marL="742950" lvl="1" indent="-398463">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“Section §5103 notice” replaced “VCAA notice”</a:t>
            </a:r>
          </a:p>
        </p:txBody>
      </p:sp>
    </p:spTree>
    <p:extLst>
      <p:ext uri="{BB962C8B-B14F-4D97-AF65-F5344CB8AC3E}">
        <p14:creationId xmlns:p14="http://schemas.microsoft.com/office/powerpoint/2010/main" val="1699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1880494"/>
            <a:ext cx="8229600" cy="4608796"/>
          </a:xfrm>
        </p:spPr>
        <p:txBody>
          <a:bodyPr>
            <a:noAutofit/>
          </a:bodyPr>
          <a:lstStyle/>
          <a:p>
            <a:pPr marL="285750" indent="-285750">
              <a:spcAft>
                <a:spcPts val="600"/>
              </a:spcAft>
              <a:buClr>
                <a:schemeClr val="tx1"/>
              </a:buClr>
              <a:buFont typeface="Arial" panose="020B0604020202020204" pitchFamily="34" charset="0"/>
              <a:buChar char="•"/>
            </a:pPr>
            <a:r>
              <a:rPr lang="en-US" dirty="0"/>
              <a:t>Public Law 106-475: Veterans Claims Assistance Act of 2000</a:t>
            </a:r>
          </a:p>
          <a:p>
            <a:pPr marL="285750" indent="-285750">
              <a:spcAft>
                <a:spcPts val="600"/>
              </a:spcAft>
              <a:buClr>
                <a:schemeClr val="tx1"/>
              </a:buClr>
              <a:buFont typeface="Arial" panose="020B0604020202020204" pitchFamily="34" charset="0"/>
              <a:buChar char="•"/>
            </a:pPr>
            <a:r>
              <a:rPr lang="en-US" dirty="0"/>
              <a:t>Public Law (PL) 112-154, Sections 504, Authorization of use of electronic communication to provide notice to claimants</a:t>
            </a:r>
          </a:p>
          <a:p>
            <a:pPr marL="285750" indent="-285750">
              <a:spcAft>
                <a:spcPts val="600"/>
              </a:spcAft>
              <a:buClr>
                <a:schemeClr val="tx1"/>
              </a:buClr>
              <a:buFont typeface="Arial" panose="020B0604020202020204" pitchFamily="34" charset="0"/>
              <a:buChar char="•"/>
            </a:pPr>
            <a:r>
              <a:rPr lang="en-US" dirty="0"/>
              <a:t>Public Law (PL) 112-154, Section 505, Duty to assist claimants in obtaining private records</a:t>
            </a:r>
          </a:p>
          <a:p>
            <a:pPr marL="285750" indent="-285750">
              <a:spcAft>
                <a:spcPts val="600"/>
              </a:spcAft>
              <a:buClr>
                <a:schemeClr val="tx1"/>
              </a:buClr>
              <a:buFont typeface="Arial" panose="020B0604020202020204" pitchFamily="34" charset="0"/>
              <a:buChar char="•"/>
            </a:pPr>
            <a:r>
              <a:rPr lang="en-US" dirty="0"/>
              <a:t>38 U.S.C. 5103, Notice to claimants of required information and evidence</a:t>
            </a:r>
          </a:p>
          <a:p>
            <a:pPr marL="285750" indent="-285750">
              <a:spcAft>
                <a:spcPts val="600"/>
              </a:spcAft>
              <a:buClr>
                <a:schemeClr val="tx1"/>
              </a:buClr>
              <a:buFont typeface="Arial" panose="020B0604020202020204" pitchFamily="34" charset="0"/>
              <a:buChar char="•"/>
            </a:pPr>
            <a:r>
              <a:rPr lang="en-US" dirty="0"/>
              <a:t>38 CFR 3.159, Department of Veterans Affairs assistance in developing claims</a:t>
            </a:r>
          </a:p>
          <a:p>
            <a:pPr>
              <a:buClr>
                <a:schemeClr val="tx1"/>
              </a:buClr>
            </a:pPr>
            <a:r>
              <a:rPr lang="en-US" dirty="0"/>
              <a:t>M21-1, Part I, Chapter 1, A, Duty to Assist, Description and General Information</a:t>
            </a:r>
          </a:p>
          <a:p>
            <a:pPr>
              <a:buClr>
                <a:schemeClr val="tx1"/>
              </a:buClr>
            </a:pPr>
            <a:r>
              <a:rPr lang="en-US" dirty="0"/>
              <a:t>M21-1, Part I, Chapter 1, B, Duty to Notify Under 38 U.S.C. 5103</a:t>
            </a:r>
          </a:p>
          <a:p>
            <a:pPr>
              <a:buClr>
                <a:schemeClr val="tx1"/>
              </a:buClr>
            </a:pPr>
            <a:r>
              <a:rPr lang="en-US" dirty="0"/>
              <a:t>M21-1, Part I, Chapter 1, C, Requesting Records </a:t>
            </a:r>
          </a:p>
          <a:p>
            <a:pPr>
              <a:buClr>
                <a:schemeClr val="tx1"/>
              </a:buClr>
            </a:pPr>
            <a:r>
              <a:rPr lang="en-US" dirty="0"/>
              <a:t>M21-1, Part III, Subpart iv, 2, B, Section 5103 Requirements</a:t>
            </a:r>
          </a:p>
          <a:p>
            <a:pPr>
              <a:buClr>
                <a:schemeClr val="tx1"/>
              </a:buClr>
            </a:pPr>
            <a:r>
              <a:rPr lang="en-US" dirty="0"/>
              <a:t>Shade v Shinseki, No. 08-3548, November 2, 2010</a:t>
            </a:r>
          </a:p>
          <a:p>
            <a:pPr marL="285750" indent="-285750">
              <a:spcBef>
                <a:spcPts val="450"/>
              </a:spcBef>
              <a:spcAft>
                <a:spcPts val="600"/>
              </a:spcAft>
              <a:buClr>
                <a:schemeClr val="tx1"/>
              </a:buClr>
              <a:buFont typeface="Arial" panose="020B0604020202020204" pitchFamily="34" charset="0"/>
              <a:buChar char="•"/>
            </a:pPr>
            <a:endParaRPr lang="en-US" sz="1800"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355462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pPr>
              <a:spcAft>
                <a:spcPts val="600"/>
              </a:spcAft>
            </a:pPr>
            <a:r>
              <a:rPr lang="en-US" sz="2800" dirty="0">
                <a:latin typeface="Arial" panose="020B0604020202020204" pitchFamily="34" charset="0"/>
              </a:rPr>
              <a:t>Public Law 106-475, Veterans Claims </a:t>
            </a:r>
            <a:br>
              <a:rPr lang="en-US" sz="2800" dirty="0">
                <a:latin typeface="Arial" panose="020B0604020202020204" pitchFamily="34" charset="0"/>
              </a:rPr>
            </a:br>
            <a:r>
              <a:rPr lang="en-US" sz="2800" dirty="0">
                <a:latin typeface="Arial" panose="020B0604020202020204" pitchFamily="34" charset="0"/>
              </a:rPr>
              <a:t>Assistance Act of 2000</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342900" indent="-342900">
              <a:spcAft>
                <a:spcPts val="600"/>
              </a:spcAft>
              <a:buClr>
                <a:schemeClr val="tx1"/>
              </a:buClr>
              <a:buFont typeface="Arial" panose="020B0604020202020204" pitchFamily="34" charset="0"/>
              <a:buChar char="•"/>
            </a:pPr>
            <a:r>
              <a:rPr lang="en-US" sz="2000" dirty="0"/>
              <a:t>Eliminated the requirement that a claimant must submit a well-grounded claim before VA can assist (Morton v. West)</a:t>
            </a:r>
          </a:p>
          <a:p>
            <a:pPr marL="342900" indent="-342900">
              <a:spcAft>
                <a:spcPts val="600"/>
              </a:spcAft>
              <a:buClr>
                <a:schemeClr val="tx1"/>
              </a:buClr>
              <a:buFont typeface="Arial" panose="020B0604020202020204" pitchFamily="34" charset="0"/>
              <a:buChar char="•"/>
            </a:pPr>
            <a:r>
              <a:rPr lang="en-US" sz="2000" dirty="0"/>
              <a:t>Mandated specific notice requirements to claimants</a:t>
            </a:r>
          </a:p>
          <a:p>
            <a:pPr marL="342900" indent="-342900">
              <a:spcAft>
                <a:spcPts val="600"/>
              </a:spcAft>
              <a:buClr>
                <a:schemeClr val="tx1"/>
              </a:buClr>
              <a:buFont typeface="Arial" panose="020B0604020202020204" pitchFamily="34" charset="0"/>
              <a:buChar char="•"/>
            </a:pPr>
            <a:r>
              <a:rPr lang="en-US" sz="2000" dirty="0"/>
              <a:t>Notify the claimant of the information necessary to complete an incomplete application</a:t>
            </a:r>
          </a:p>
          <a:p>
            <a:pPr marL="342900" indent="-342900">
              <a:spcAft>
                <a:spcPts val="600"/>
              </a:spcAft>
              <a:buClr>
                <a:schemeClr val="tx1"/>
              </a:buClr>
              <a:buFont typeface="Arial" panose="020B0604020202020204" pitchFamily="34" charset="0"/>
              <a:buChar char="•"/>
            </a:pPr>
            <a:r>
              <a:rPr lang="en-US" sz="2000" dirty="0"/>
              <a:t>Notify the claimant of any information not previously provided that is necessary to substantiate the claim</a:t>
            </a:r>
          </a:p>
          <a:p>
            <a:pPr marL="342900" indent="-342900">
              <a:spcAft>
                <a:spcPts val="600"/>
              </a:spcAft>
              <a:buClr>
                <a:schemeClr val="tx1"/>
              </a:buClr>
              <a:buFont typeface="Arial" panose="020B0604020202020204" pitchFamily="34" charset="0"/>
              <a:buChar char="•"/>
            </a:pPr>
            <a:r>
              <a:rPr lang="en-US" sz="2000" dirty="0"/>
              <a:t>Require VA to make reasonable efforts to assist a claimant in obtaining evidence necessary to substantiate a claim</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Tree>
    <p:extLst>
      <p:ext uri="{BB962C8B-B14F-4D97-AF65-F5344CB8AC3E}">
        <p14:creationId xmlns:p14="http://schemas.microsoft.com/office/powerpoint/2010/main" val="88466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Public Law 112-154, Section 504</a:t>
            </a:r>
          </a:p>
        </p:txBody>
      </p:sp>
      <p:sp>
        <p:nvSpPr>
          <p:cNvPr id="3" name="Content Placeholder 2"/>
          <p:cNvSpPr>
            <a:spLocks noGrp="1"/>
          </p:cNvSpPr>
          <p:nvPr>
            <p:ph idx="1"/>
            <p:custDataLst>
              <p:tags r:id="rId2"/>
            </p:custDataLst>
          </p:nvPr>
        </p:nvSpPr>
        <p:spPr>
          <a:xfrm>
            <a:off x="457200" y="1880494"/>
            <a:ext cx="8229600" cy="2278551"/>
          </a:xfrm>
        </p:spPr>
        <p:txBody>
          <a:bodyPr>
            <a:normAutofit/>
          </a:bodyPr>
          <a:lstStyle/>
          <a:p>
            <a:pPr marL="342900" indent="-342900">
              <a:spcAft>
                <a:spcPts val="600"/>
              </a:spcAft>
              <a:buClr>
                <a:schemeClr val="tx1"/>
              </a:buClr>
              <a:buFont typeface="Arial" panose="020B0604020202020204" pitchFamily="34" charset="0"/>
              <a:buChar char="•"/>
            </a:pPr>
            <a:r>
              <a:rPr lang="en-US" sz="2000" dirty="0"/>
              <a:t>Provide Section 5103 notices by the most effective means available</a:t>
            </a:r>
          </a:p>
          <a:p>
            <a:pPr marL="342900" indent="-342900">
              <a:spcAft>
                <a:spcPts val="600"/>
              </a:spcAft>
              <a:buClr>
                <a:schemeClr val="tx1"/>
              </a:buClr>
              <a:buFont typeface="Arial" panose="020B0604020202020204" pitchFamily="34" charset="0"/>
              <a:buChar char="•"/>
            </a:pPr>
            <a:endParaRPr lang="en-US" sz="2000" dirty="0"/>
          </a:p>
          <a:p>
            <a:pPr marL="342900" indent="-342900">
              <a:spcAft>
                <a:spcPts val="600"/>
              </a:spcAft>
              <a:buClr>
                <a:schemeClr val="tx1"/>
              </a:buClr>
              <a:buFont typeface="Arial" panose="020B0604020202020204" pitchFamily="34" charset="0"/>
              <a:buChar char="•"/>
            </a:pPr>
            <a:r>
              <a:rPr lang="en-US" sz="2000" dirty="0"/>
              <a:t>Provide Section 5103 notices </a:t>
            </a:r>
            <a:r>
              <a:rPr lang="en-US" sz="2000" b="1" i="1" dirty="0"/>
              <a:t>before </a:t>
            </a:r>
            <a:r>
              <a:rPr lang="en-US" sz="2000" dirty="0"/>
              <a:t>the submission of a claim</a:t>
            </a:r>
          </a:p>
          <a:p>
            <a:pPr marL="342900" indent="-342900">
              <a:spcAft>
                <a:spcPts val="600"/>
              </a:spcAft>
              <a:buClr>
                <a:schemeClr val="tx1"/>
              </a:buClr>
              <a:buFont typeface="Arial" panose="020B0604020202020204" pitchFamily="34" charset="0"/>
              <a:buChar char="•"/>
            </a:pPr>
            <a:endParaRPr lang="en-US" sz="2000" dirty="0"/>
          </a:p>
          <a:p>
            <a:pPr marL="342900" indent="-342900">
              <a:spcAft>
                <a:spcPts val="600"/>
              </a:spcAft>
              <a:buClr>
                <a:schemeClr val="tx1"/>
              </a:buClr>
              <a:buFont typeface="Arial" panose="020B0604020202020204" pitchFamily="34" charset="0"/>
              <a:buChar char="•"/>
            </a:pPr>
            <a:r>
              <a:rPr lang="en-US" sz="2000" dirty="0"/>
              <a:t>Eliminate the need to provide additional Section 5103 notices on subsequent claims </a:t>
            </a:r>
            <a:r>
              <a:rPr lang="en-US" sz="2000" b="1" i="1" dirty="0"/>
              <a:t>if</a:t>
            </a:r>
            <a:endParaRPr lang="en-US" sz="2000"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5" name="TextBox 4">
            <a:extLst>
              <a:ext uri="{FF2B5EF4-FFF2-40B4-BE49-F238E27FC236}">
                <a16:creationId xmlns:a16="http://schemas.microsoft.com/office/drawing/2014/main" id="{28FB8E5D-4F1E-47E1-9D50-A228082D488C}"/>
              </a:ext>
            </a:extLst>
          </p:cNvPr>
          <p:cNvSpPr txBox="1"/>
          <p:nvPr>
            <p:custDataLst>
              <p:tags r:id="rId4"/>
            </p:custDataLst>
          </p:nvPr>
        </p:nvSpPr>
        <p:spPr>
          <a:xfrm flipH="1">
            <a:off x="457200" y="4159045"/>
            <a:ext cx="8098821" cy="584775"/>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the same type of notification has already been provided on a pending claim within the previous year</a:t>
            </a:r>
          </a:p>
        </p:txBody>
      </p:sp>
    </p:spTree>
    <p:extLst>
      <p:ext uri="{BB962C8B-B14F-4D97-AF65-F5344CB8AC3E}">
        <p14:creationId xmlns:p14="http://schemas.microsoft.com/office/powerpoint/2010/main" val="289392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Public Law 112-154, Section 505</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342900" indent="-342900">
              <a:spcAft>
                <a:spcPts val="600"/>
              </a:spcAft>
              <a:buClr>
                <a:schemeClr val="tx1"/>
              </a:buClr>
              <a:buFont typeface="Arial" panose="020B0604020202020204" pitchFamily="34" charset="0"/>
              <a:buChar char="•"/>
            </a:pPr>
            <a:r>
              <a:rPr lang="en-US" sz="2000" dirty="0"/>
              <a:t>Make not less than two requests to a custodian of a private record, and</a:t>
            </a:r>
          </a:p>
          <a:p>
            <a:pPr marL="0" indent="0">
              <a:spcAft>
                <a:spcPts val="600"/>
              </a:spcAft>
              <a:buClr>
                <a:schemeClr val="tx1"/>
              </a:buClr>
              <a:buNone/>
            </a:pPr>
            <a:endParaRPr lang="en-US" sz="2000" dirty="0"/>
          </a:p>
          <a:p>
            <a:pPr marL="342900" indent="-342900">
              <a:spcAft>
                <a:spcPts val="600"/>
              </a:spcAft>
              <a:buClr>
                <a:schemeClr val="tx1"/>
              </a:buClr>
              <a:buFont typeface="Arial" panose="020B0604020202020204" pitchFamily="34" charset="0"/>
              <a:buChar char="•"/>
            </a:pPr>
            <a:r>
              <a:rPr lang="en-US" sz="2000" dirty="0"/>
              <a:t>Encourage claimants under VA regulations to submit relevant private medical records if such submission does not burden the claimant. </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209595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Refraining From or Discontinuing Assistance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Circumstances in which VA will refrain from or discontinue providing assistance in obtaining evidence include, but are not limited to:</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5" name="TextBox 4">
            <a:extLst>
              <a:ext uri="{FF2B5EF4-FFF2-40B4-BE49-F238E27FC236}">
                <a16:creationId xmlns:a16="http://schemas.microsoft.com/office/drawing/2014/main" id="{5CECE124-D7B2-48F7-B7C1-83395DCFA6B6}"/>
              </a:ext>
            </a:extLst>
          </p:cNvPr>
          <p:cNvSpPr txBox="1"/>
          <p:nvPr>
            <p:custDataLst>
              <p:tags r:id="rId4"/>
            </p:custDataLst>
          </p:nvPr>
        </p:nvSpPr>
        <p:spPr>
          <a:xfrm flipH="1">
            <a:off x="457200" y="2765779"/>
            <a:ext cx="7875537" cy="209288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claimant's ineligibility for the benefit sought because of lack of qualifying service, lack of Veteran status or other lack of legal eligibility</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claims that are inherently incredible or clearly lack merit,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an application requesting a benefit to which the claimant is not entitled as a matter of law. </a:t>
            </a:r>
          </a:p>
        </p:txBody>
      </p:sp>
    </p:spTree>
    <p:extLst>
      <p:ext uri="{BB962C8B-B14F-4D97-AF65-F5344CB8AC3E}">
        <p14:creationId xmlns:p14="http://schemas.microsoft.com/office/powerpoint/2010/main" val="180628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Substantially Complete Application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2900" indent="-342900">
              <a:spcAft>
                <a:spcPts val="600"/>
              </a:spcAft>
              <a:buClr>
                <a:schemeClr val="tx1"/>
              </a:buClr>
              <a:buFont typeface="Arial" panose="020B0604020202020204" pitchFamily="34" charset="0"/>
              <a:buChar char="•"/>
            </a:pPr>
            <a:r>
              <a:rPr lang="en-US" sz="2000" dirty="0"/>
              <a:t>Name and relationship to Veteran, if applicable</a:t>
            </a:r>
          </a:p>
          <a:p>
            <a:pPr marL="342900" indent="-342900">
              <a:spcAft>
                <a:spcPts val="600"/>
              </a:spcAft>
              <a:buClr>
                <a:schemeClr val="tx1"/>
              </a:buClr>
              <a:buFont typeface="Arial" panose="020B0604020202020204" pitchFamily="34" charset="0"/>
              <a:buChar char="•"/>
            </a:pPr>
            <a:r>
              <a:rPr lang="en-US" sz="2000" dirty="0"/>
              <a:t>Sufficient service information, if applicable</a:t>
            </a:r>
          </a:p>
          <a:p>
            <a:pPr marL="342900" indent="-342900">
              <a:spcAft>
                <a:spcPts val="600"/>
              </a:spcAft>
              <a:buClr>
                <a:schemeClr val="tx1"/>
              </a:buClr>
              <a:buFont typeface="Arial" panose="020B0604020202020204" pitchFamily="34" charset="0"/>
              <a:buChar char="•"/>
            </a:pPr>
            <a:r>
              <a:rPr lang="en-US" sz="2000" dirty="0"/>
              <a:t>Benefit(s) claimed</a:t>
            </a:r>
          </a:p>
          <a:p>
            <a:pPr marL="342900" indent="-342900">
              <a:spcAft>
                <a:spcPts val="600"/>
              </a:spcAft>
              <a:buClr>
                <a:schemeClr val="tx1"/>
              </a:buClr>
              <a:buFont typeface="Arial" panose="020B0604020202020204" pitchFamily="34" charset="0"/>
              <a:buChar char="•"/>
            </a:pPr>
            <a:r>
              <a:rPr lang="en-US" sz="2000" dirty="0"/>
              <a:t>Disability(</a:t>
            </a:r>
            <a:r>
              <a:rPr lang="en-US" sz="2000" dirty="0" err="1"/>
              <a:t>ies</a:t>
            </a:r>
            <a:r>
              <a:rPr lang="en-US" sz="2000" dirty="0"/>
              <a:t>) on which claim is based</a:t>
            </a:r>
          </a:p>
          <a:p>
            <a:pPr marL="342900" indent="-342900">
              <a:spcAft>
                <a:spcPts val="600"/>
              </a:spcAft>
              <a:buClr>
                <a:schemeClr val="tx1"/>
              </a:buClr>
              <a:buFont typeface="Arial" panose="020B0604020202020204" pitchFamily="34" charset="0"/>
              <a:buChar char="•"/>
            </a:pPr>
            <a:r>
              <a:rPr lang="en-US" sz="2000" dirty="0"/>
              <a:t>Signature (wet, faxed, photocopy, or electronic)</a:t>
            </a:r>
          </a:p>
          <a:p>
            <a:pPr marL="342900" indent="-342900">
              <a:spcAft>
                <a:spcPts val="600"/>
              </a:spcAft>
              <a:buClr>
                <a:schemeClr val="tx1"/>
              </a:buClr>
              <a:buFont typeface="Arial" panose="020B0604020202020204" pitchFamily="34" charset="0"/>
              <a:buChar char="•"/>
            </a:pPr>
            <a:r>
              <a:rPr lang="en-US" sz="2000" dirty="0"/>
              <a:t>Statement of income, if applicable</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Tree>
    <p:extLst>
      <p:ext uri="{BB962C8B-B14F-4D97-AF65-F5344CB8AC3E}">
        <p14:creationId xmlns:p14="http://schemas.microsoft.com/office/powerpoint/2010/main" val="2806125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0&quot;/&gt;&lt;/TableIndex&gt;&lt;/ShapeTextInfo&gt;"/>
  <p:tag name="PRESENTER_DUMMYTAG" val="&lt;DummyForForceWrite&gt;&lt;/DummyForForceWrite&gt;"/>
  <p:tag name="HTML_SHAPEINFO" val="&lt;ThreeDShapeInfo&gt;&lt;uuid val=&quot;{83ACF643-307F-4BCB-8E60-6F94421517A9}&quot;/&gt;&lt;isInvalidForFieldText val=&quot;0&quot;/&gt;&lt;Image&gt;&lt;filename val=&quot;C:\Users\User\AppData\Local\Temp\CP1159260062Session\CPTrustFolder1159260078\PPTImport1159212698906\data\asimages\{83ACF643-307F-4BCB-8E60-6F94421517A9}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AD2BDDA8-2E1F-4ED2-AE1F-7FB812613167}&quot;/&gt;&lt;isInvalidForFieldText val=&quot;0&quot;/&gt;&lt;Image&gt;&lt;filename val=&quot;C:\Users\User\AppData\Local\Temp\CP1159260062Session\CPTrustFolder1159260078\PPTImport1159212698906\data\asimages\{AD2BDDA8-2E1F-4ED2-AE1F-7FB812613167}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F77BBF38-2304-4C7B-BAC6-C000C3BB617A}&quot;/&gt;&lt;isInvalidForFieldText val=&quot;0&quot;/&gt;&lt;Image&gt;&lt;filename val=&quot;C:\Users\User\AppData\Local\Temp\CP1159260062Session\CPTrustFolder1159260078\PPTImport1159212698906\data\asimages\{F77BBF38-2304-4C7B-BAC6-C000C3BB617A}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1E45D3B-9FEF-41FE-9A19-0AEC895C3268}&quot;/&gt;&lt;isInvalidForFieldText val=&quot;0&quot;/&gt;&lt;Image&gt;&lt;filename val=&quot;C:\Users\User\AppData\Local\Temp\CP1159260062Session\CPTrustFolder1159260078\PPTImport1159212698906\data\asimages\{21E45D3B-9FEF-41FE-9A19-0AEC895C3268}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43&quot;/&gt;&lt;/TableIndex&gt;&lt;/ShapeTextInfo&gt;"/>
  <p:tag name="HTML_SHAPEINFO" val="&lt;ThreeDShapeInfo&gt;&lt;uuid val=&quot;{54C8FBF9-7E98-47B9-BAA8-A4DDC6D58599}&quot;/&gt;&lt;isInvalidForFieldText val=&quot;0&quot;/&gt;&lt;Image&gt;&lt;filename val=&quot;C:\Users\User\AppData\Local\Temp\CP1159260062Session\CPTrustFolder1159260078\PPTImport1159212698906\data\asimages\{54C8FBF9-7E98-47B9-BAA8-A4DDC6D58599}_2.png&quot;/&gt;&lt;left val=&quot;40&quot;/&gt;&lt;top val=&quot;228&quot;/&gt;&lt;width val=&quot;871&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913086A-2D2C-40A2-A11A-D6C0ECD0E391}&quot;/&gt;&lt;isInvalidForFieldText val=&quot;0&quot;/&gt;&lt;Image&gt;&lt;filename val=&quot;C:\Users\User\AppData\Local\Temp\CP1159260062Session\CPTrustFolder1159260078\PPTImport1159212698906\data\asimages\{0913086A-2D2C-40A2-A11A-D6C0ECD0E391}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18&quot;/&gt;&lt;lineCharCount val=&quot;63&quot;/&gt;&lt;lineCharCount val=&quot;37&quot;/&gt;&lt;/TableIndex&gt;&lt;/ShapeTextInfo&gt;"/>
  <p:tag name="HTML_SHAPEINFO" val="&lt;ThreeDShapeInfo&gt;&lt;uuid val=&quot;{5194F784-3EED-40A8-AE69-D136FE3D7195}&quot;/&gt;&lt;isInvalidForFieldText val=&quot;0&quot;/&gt;&lt;Image&gt;&lt;filename val=&quot;C:\Users\User\AppData\Local\Temp\CP1159260062Session\CPTrustFolder1159260078\PPTImport1159212698906\data\asimages\{5194F784-3EED-40A8-AE69-D136FE3D7195}_2.png&quot;/&gt;&lt;left val=&quot;42&quot;/&gt;&lt;top val=&quot;299&quot;/&gt;&lt;width val=&quot;842&quot;/&gt;&lt;height val=&quot;16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C19178E1-11DD-4681-B3FF-B5AED08E4470}&quot;/&gt;&lt;isInvalidForFieldText val=&quot;0&quot;/&gt;&lt;Image&gt;&lt;filename val=&quot;C:\Users\User\AppData\Local\Temp\CP1159260062Session\CPTrustFolder1159260078\PPTImport1159212698906\data\asimages\{C19178E1-11DD-4681-B3FF-B5AED08E4470}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6&quot;/&gt;&lt;lineCharCount val=&quot;47&quot;/&gt;&lt;lineCharCount val=&quot;1&quot;/&gt;&lt;lineCharCount val=&quot;69&quot;/&gt;&lt;lineCharCount val=&quot;62&quot;/&gt;&lt;lineCharCount val=&quot;66&quot;/&gt;&lt;lineCharCount val=&quot;7&quot;/&gt;&lt;/TableIndex&gt;&lt;/ShapeTextInfo&gt;"/>
  <p:tag name="HTML_SHAPEINFO" val="&lt;ThreeDShapeInfo&gt;&lt;uuid val=&quot;{1F2B6E5C-C75C-4C3B-AB33-11A42C5EFC1B}&quot;/&gt;&lt;isInvalidForFieldText val=&quot;0&quot;/&gt;&lt;Image&gt;&lt;filename val=&quot;C:\Users\User\AppData\Local\Temp\CP1159260062Session\CPTrustFolder1159260078\PPTImport1159212698906\data\asimages\{1F2B6E5C-C75C-4C3B-AB33-11A42C5EFC1B}_3.png&quot;/&gt;&lt;left val=&quot;42&quot;/&gt;&lt;top val=&quot;212&quot;/&gt;&lt;width val=&quot;879&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FB353E-8D03-4825-A8A5-A486235E9191}&quot;/&gt;&lt;isInvalidForFieldText val=&quot;0&quot;/&gt;&lt;Image&gt;&lt;filename val=&quot;C:\Users\User\AppData\Local\Temp\CP1159260062Session\CPTrustFolder1159260078\PPTImport1159212698906\data\asimages\{89FB353E-8D03-4825-A8A5-A486235E9191}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12F9B409-E17B-4DB3-92E0-8A55811143E7}&quot;/&gt;&lt;isInvalidForFieldText val=&quot;0&quot;/&gt;&lt;Image&gt;&lt;filename val=&quot;C:\Users\User\AppData\Local\Temp\CP1159260062Session\CPTrustFolder1159260078\PPTImport1159212698906\data\asimages\{12F9B409-E17B-4DB3-92E0-8A55811143E7}_3.png&quot;/&gt;&lt;left val=&quot;47&quot;/&gt;&lt;top val=&quot;491&quot;/&gt;&lt;width val=&quot;855&quot;/&gt;&lt;height val=&quot;4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AB9BC74-E76F-4A26-9427-0758B1DEE961}&quot;/&gt;&lt;isInvalidForFieldText val=&quot;0&quot;/&gt;&lt;Image&gt;&lt;filename val=&quot;C:\Users\User\AppData\Local\Temp\CP1159260062Session\CPTrustFolder1159260078\PPTImport1159212698906\data\asimages\{2AB9BC74-E76F-4A26-9427-0758B1DEE961}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9&quot;/&gt;&lt;lineCharCount val=&quot;74&quot;/&gt;&lt;lineCharCount val=&quot;45&quot;/&gt;&lt;lineCharCount val=&quot;76&quot;/&gt;&lt;lineCharCount val=&quot;16&quot;/&gt;&lt;lineCharCount val=&quot;73&quot;/&gt;&lt;lineCharCount val=&quot;70&quot;/&gt;&lt;lineCharCount val=&quot;7&quot;/&gt;&lt;lineCharCount val=&quot;69&quot;/&gt;&lt;lineCharCount val=&quot;12&quot;/&gt;&lt;lineCharCount val=&quot;65&quot;/&gt;&lt;lineCharCount val=&quot;49&quot;/&gt;&lt;lineCharCount val=&quot;61&quot;/&gt;&lt;lineCharCount val=&quot;48&quot;/&gt;&lt;/TableIndex&gt;&lt;/ShapeTextInfo&gt;"/>
  <p:tag name="HTML_SHAPEINFO" val="&lt;ThreeDShapeInfo&gt;&lt;uuid val=&quot;{AA78B209-A3A0-4C36-A281-C5AC404C6996}&quot;/&gt;&lt;isInvalidForFieldText val=&quot;0&quot;/&gt;&lt;Image&gt;&lt;filename val=&quot;C:\Users\User\AppData\Local\Temp\CP1159260062Session\CPTrustFolder1159260078\PPTImport1159212698906\data\asimages\{AA78B209-A3A0-4C36-A281-C5AC404C6996}_4.png&quot;/&gt;&lt;left val=&quot;43&quot;/&gt;&lt;top val=&quot;194&quot;/&gt;&lt;width val=&quot;869&quot;/&gt;&lt;height val=&quot;49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4B18939-D688-4824-9AC2-8C0DCD8CA87F}&quot;/&gt;&lt;isInvalidForFieldText val=&quot;0&quot;/&gt;&lt;Image&gt;&lt;filename val=&quot;C:\Users\User\AppData\Local\Temp\CP1159260062Session\CPTrustFolder1159260078\PPTImport1159212698906\data\asimages\{04B18939-D688-4824-9AC2-8C0DCD8CA87F}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22&quot;/&gt;&lt;/TableIndex&gt;&lt;/ShapeTextInfo&gt;"/>
  <p:tag name="HTML_SHAPEINFO" val="&lt;ThreeDShapeInfo&gt;&lt;uuid val=&quot;{22C5998A-6CD9-4CC3-97D4-F14CB226B144}&quot;/&gt;&lt;isInvalidForFieldText val=&quot;0&quot;/&gt;&lt;Image&gt;&lt;filename val=&quot;C:\Users\User\AppData\Local\Temp\CP1159260062Session\CPTrustFolder1159260078\PPTImport1159212698906\data\asimages\{22C5998A-6CD9-4CC3-97D4-F14CB226B144}_5.png&quot;/&gt;&lt;left val=&quot;0&quot;/&gt;&lt;top val=&quot;76&quot;/&gt;&lt;width val=&quot;961&quot;/&gt;&lt;height val=&quot;12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2&quot;/&gt;&lt;lineCharCount val=&quot;53&quot;/&gt;&lt;lineCharCount val=&quot;51&quot;/&gt;&lt;lineCharCount val=&quot;64&quot;/&gt;&lt;lineCharCount val=&quot;23&quot;/&gt;&lt;lineCharCount val=&quot;71&quot;/&gt;&lt;lineCharCount val=&quot;36&quot;/&gt;&lt;lineCharCount val=&quot;62&quot;/&gt;&lt;lineCharCount val=&quot;52&quot;/&gt;&lt;/TableIndex&gt;&lt;/ShapeTextInfo&gt;"/>
  <p:tag name="HTML_SHAPEINFO" val="&lt;ThreeDShapeInfo&gt;&lt;uuid val=&quot;{8287D373-CC1A-4D84-898E-4F9585872A2A}&quot;/&gt;&lt;isInvalidForFieldText val=&quot;0&quot;/&gt;&lt;Image&gt;&lt;filename val=&quot;C:\Users\User\AppData\Local\Temp\CP1159260062Session\CPTrustFolder1159260078\PPTImport1159212698906\data\asimages\{8287D373-CC1A-4D84-898E-4F9585872A2A}_5.png&quot;/&gt;&lt;left val=&quot;42&quot;/&gt;&lt;top val=&quot;212&quot;/&gt;&lt;width val=&quot;873&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21DB04A-D279-4835-816D-283A2227B79F}&quot;/&gt;&lt;isInvalidForFieldText val=&quot;0&quot;/&gt;&lt;Image&gt;&lt;filename val=&quot;C:\Users\User\AppData\Local\Temp\CP1159260062Session\CPTrustFolder1159260078\PPTImport1159212698906\data\asimages\{A21DB04A-D279-4835-816D-283A2227B79F}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3202D8FF-3947-4342-A49F-583CADFB56FD}&quot;/&gt;&lt;isInvalidForFieldText val=&quot;0&quot;/&gt;&lt;Image&gt;&lt;filename val=&quot;C:\Users\User\AppData\Local\Temp\CP1159260062Session\CPTrustFolder1159260078\PPTImport1159212698906\data\asimages\{3202D8FF-3947-4342-A49F-583CADFB56FD}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1&quot;/&gt;&lt;lineCharCount val=&quot;62&quot;/&gt;&lt;lineCharCount val=&quot;1&quot;/&gt;&lt;lineCharCount val=&quot;65&quot;/&gt;&lt;lineCharCount val=&quot;20&quot;/&gt;&lt;/TableIndex&gt;&lt;/ShapeTextInfo&gt;"/>
  <p:tag name="HTML_SHAPEINFO" val="&lt;ThreeDShapeInfo&gt;&lt;uuid val=&quot;{13FAD4E8-3C2E-420D-BE39-CADB590E75DD}&quot;/&gt;&lt;isInvalidForFieldText val=&quot;0&quot;/&gt;&lt;Image&gt;&lt;filename val=&quot;C:\Users\User\AppData\Local\Temp\CP1159260062Session\CPTrustFolder1159260078\PPTImport1159212698906\data\asimages\{13FAD4E8-3C2E-420D-BE39-CADB590E75DD}_6.png&quot;/&gt;&lt;left val=&quot;42&quot;/&gt;&lt;top val=&quot;193&quot;/&gt;&lt;width val=&quot;870&quot;/&gt;&lt;height val=&quot;24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21930D0-D513-4979-8EFB-8C197EC8F864}&quot;/&gt;&lt;isInvalidForFieldText val=&quot;0&quot;/&gt;&lt;Image&gt;&lt;filename val=&quot;C:\Users\User\AppData\Local\Temp\CP1159260062Session\CPTrustFolder1159260078\PPTImport1159212698906\data\asimages\{321930D0-D513-4979-8EFB-8C197EC8F864}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24&quot;/&gt;&lt;/TableIndex&gt;&lt;/ShapeTextInfo&gt;"/>
  <p:tag name="HTML_SHAPEINFO" val="&lt;ThreeDShapeInfo&gt;&lt;uuid val=&quot;{1B5A7977-70CE-4608-AE2A-C84632644F8F}&quot;/&gt;&lt;isInvalidForFieldText val=&quot;0&quot;/&gt;&lt;Image&gt;&lt;filename val=&quot;C:\Users\User\AppData\Local\Temp\CP1159260062Session\CPTrustFolder1159260078\PPTImport1159212698906\data\asimages\{1B5A7977-70CE-4608-AE2A-C84632644F8F}_6.png&quot;/&gt;&lt;left val=&quot;47&quot;/&gt;&lt;top val=&quot;434&quot;/&gt;&lt;width val=&quot;851&quot;/&gt;&lt;height val=&quot;7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95C5AF85-F1DD-4117-8278-5CA6DA8C295D}&quot;/&gt;&lt;isInvalidForFieldText val=&quot;0&quot;/&gt;&lt;Image&gt;&lt;filename val=&quot;C:\Users\User\AppData\Local\Temp\CP1159260062Session\CPTrustFolder1159260078\PPTImport1159212698906\data\asimages\{95C5AF85-F1DD-4117-8278-5CA6DA8C295D}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4&quot;/&gt;&lt;lineCharCount val=&quot;1&quot;/&gt;&lt;lineCharCount val=&quot;68&quot;/&gt;&lt;lineCharCount val=&quot;65&quot;/&gt;&lt;/TableIndex&gt;&lt;/ShapeTextInfo&gt;"/>
  <p:tag name="HTML_SHAPEINFO" val="&lt;ThreeDShapeInfo&gt;&lt;uuid val=&quot;{FEF28289-92AD-4D3E-B60D-77281BE811F8}&quot;/&gt;&lt;isInvalidForFieldText val=&quot;0&quot;/&gt;&lt;Image&gt;&lt;filename val=&quot;C:\Users\User\AppData\Local\Temp\CP1159260062Session\CPTrustFolder1159260078\PPTImport1159212698906\data\asimages\{FEF28289-92AD-4D3E-B60D-77281BE811F8}_7.png&quot;/&gt;&lt;left val=&quot;42&quot;/&gt;&lt;top val=&quot;212&quot;/&gt;&lt;width val=&quot;882&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0E2B10-341C-4716-8D4A-A9BCFCA6D45D}&quot;/&gt;&lt;isInvalidForFieldText val=&quot;0&quot;/&gt;&lt;Image&gt;&lt;filename val=&quot;C:\Users\User\AppData\Local\Temp\CP1159260062Session\CPTrustFolder1159260078\PPTImport1159212698906\data\asimages\{830E2B10-341C-4716-8D4A-A9BCFCA6D45D}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BA2E9F11-8E46-4C04-AD10-14550E0E6B71}&quot;/&gt;&lt;isInvalidForFieldText val=&quot;0&quot;/&gt;&lt;Image&gt;&lt;filename val=&quot;C:\Users\User\AppData\Local\Temp\CP1159260062Session\CPTrustFolder1159260078\PPTImport1159212698906\data\asimages\{BA2E9F11-8E46-4C04-AD10-14550E0E6B71}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5&quot;/&gt;&lt;/TableIndex&gt;&lt;/ShapeTextInfo&gt;"/>
  <p:tag name="HTML_SHAPEINFO" val="&lt;ThreeDShapeInfo&gt;&lt;uuid val=&quot;{97088C33-1DA2-4F56-9A1D-B3FC65740DAE}&quot;/&gt;&lt;isInvalidForFieldText val=&quot;0&quot;/&gt;&lt;Image&gt;&lt;filename val=&quot;C:\Users\User\AppData\Local\Temp\CP1159260062Session\CPTrustFolder1159260078\PPTImport1159212698906\data\asimages\{97088C33-1DA2-4F56-9A1D-B3FC65740DAE}_8.png&quot;/&gt;&lt;left val=&quot;40&quot;/&gt;&lt;top val=&quot;212&quot;/&gt;&lt;width val=&quot;871&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5628C75-3707-4E3B-9770-B6634E8C5AA3}&quot;/&gt;&lt;isInvalidForFieldText val=&quot;0&quot;/&gt;&lt;Image&gt;&lt;filename val=&quot;C:\Users\User\AppData\Local\Temp\CP1159260062Session\CPTrustFolder1159260078\PPTImport1159212698906\data\asimages\{75628C75-3707-4E3B-9770-B6634E8C5AA3}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66&quot;/&gt;&lt;lineCharCount val=&quot;12&quot;/&gt;&lt;lineCharCount val=&quot;65&quot;/&gt;&lt;lineCharCount val=&quot;65&quot;/&gt;&lt;lineCharCount val=&quot;29&quot;/&gt;&lt;/TableIndex&gt;&lt;/ShapeTextInfo&gt;"/>
  <p:tag name="HTML_SHAPEINFO" val="&lt;ThreeDShapeInfo&gt;&lt;uuid val=&quot;{98F4EDA5-8C5D-4DE8-94F1-FD1822C1D27D}&quot;/&gt;&lt;isInvalidForFieldText val=&quot;0&quot;/&gt;&lt;Image&gt;&lt;filename val=&quot;C:\Users\User\AppData\Local\Temp\CP1159260062Session\CPTrustFolder1159260078\PPTImport1159212698906\data\asimages\{98F4EDA5-8C5D-4DE8-94F1-FD1822C1D27D}_8.png&quot;/&gt;&lt;left val=&quot;42&quot;/&gt;&lt;top val=&quot;286&quot;/&gt;&lt;width val=&quot;840&quot;/&gt;&lt;height val=&quot;23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521AF3C6-9E2D-41E1-8CE3-FC1361008227}&quot;/&gt;&lt;isInvalidForFieldText val=&quot;0&quot;/&gt;&lt;Image&gt;&lt;filename val=&quot;C:\Users\User\AppData\Local\Temp\CP1159260062Session\CPTrustFolder1159260078\PPTImport1159212698906\data\asimages\{521AF3C6-9E2D-41E1-8CE3-FC1361008227}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8&quot;/&gt;&lt;lineCharCount val=&quot;46&quot;/&gt;&lt;lineCharCount val=&quot;19&quot;/&gt;&lt;lineCharCount val=&quot;40&quot;/&gt;&lt;lineCharCount val=&quot;49&quot;/&gt;&lt;lineCharCount val=&quot;34&quot;/&gt;&lt;/TableIndex&gt;&lt;/ShapeTextInfo&gt;"/>
  <p:tag name="HTML_SHAPEINFO" val="&lt;ThreeDShapeInfo&gt;&lt;uuid val=&quot;{BB35E0E6-D405-4BC5-A115-FC661EC2A3C3}&quot;/&gt;&lt;isInvalidForFieldText val=&quot;0&quot;/&gt;&lt;Image&gt;&lt;filename val=&quot;C:\Users\User\AppData\Local\Temp\CP1159260062Session\CPTrustFolder1159260078\PPTImport1159212698906\data\asimages\{BB35E0E6-D405-4BC5-A115-FC661EC2A3C3}_9.png&quot;/&gt;&lt;left val=&quot;42&quot;/&gt;&lt;top val=&quot;212&quot;/&gt;&lt;width val=&quot;870&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FDCA76B-E8C0-44E0-BD9B-819D8C98F7DE}&quot;/&gt;&lt;isInvalidForFieldText val=&quot;0&quot;/&gt;&lt;Image&gt;&lt;filename val=&quot;C:\Users\User\AppData\Local\Temp\CP1159260062Session\CPTrustFolder1159260078\PPTImport1159212698906\data\asimages\{AFDCA76B-E8C0-44E0-BD9B-819D8C98F7DE}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95977971-3A4F-4B54-BE69-B97039EAC361}&quot;/&gt;&lt;isInvalidForFieldText val=&quot;0&quot;/&gt;&lt;Image&gt;&lt;filename val=&quot;C:\Users\User\AppData\Local\Temp\CP1159260062Session\CPTrustFolder1159260078\PPTImport1159212698906\data\asimages\{95977971-3A4F-4B54-BE69-B97039EAC361}_10.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45&quot;/&gt;&lt;lineCharCount val=&quot;1&quot;/&gt;&lt;lineCharCount val=&quot;71&quot;/&gt;&lt;lineCharCount val=&quot;57&quot;/&gt;&lt;/TableIndex&gt;&lt;/ShapeTextInfo&gt;"/>
  <p:tag name="HTML_SHAPEINFO" val="&lt;ThreeDShapeInfo&gt;&lt;uuid val=&quot;{9982A0AA-5948-4311-9B4C-EEA1EEB91E97}&quot;/&gt;&lt;isInvalidForFieldText val=&quot;0&quot;/&gt;&lt;Image&gt;&lt;filename val=&quot;C:\Users\User\AppData\Local\Temp\CP1159260062Session\CPTrustFolder1159260078\PPTImport1159212698906\data\asimages\{9982A0AA-5948-4311-9B4C-EEA1EEB91E97}_10.png&quot;/&gt;&lt;left val=&quot;40&quot;/&gt;&lt;top val=&quot;212&quot;/&gt;&lt;width val=&quot;871&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EA1D69-7693-4A06-8A8A-6189D086050C}&quot;/&gt;&lt;isInvalidForFieldText val=&quot;0&quot;/&gt;&lt;Image&gt;&lt;filename val=&quot;C:\Users\User\AppData\Local\Temp\CP1159260062Session\CPTrustFolder1159260078\PPTImport1159212698906\data\asimages\{8DEA1D69-7693-4A06-8A8A-6189D086050C}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67094FD-C01D-4FFD-8876-DDAF52CCA067}&quot;/&gt;&lt;isInvalidForFieldText val=&quot;0&quot;/&gt;&lt;Image&gt;&lt;filename val=&quot;C:\Users\User\AppData\Local\Temp\CP1159260062Session\CPTrustFolder1159260078\PPTImport1159212698906\data\asimages\{767094FD-C01D-4FFD-8876-DDAF52CCA067}_11.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32&quot;/&gt;&lt;/TableIndex&gt;&lt;/ShapeTextInfo&gt;"/>
  <p:tag name="HTML_SHAPEINFO" val="&lt;ThreeDShapeInfo&gt;&lt;uuid val=&quot;{141CB748-B425-4A0B-A1B4-8820C1EBD920}&quot;/&gt;&lt;isInvalidForFieldText val=&quot;0&quot;/&gt;&lt;Image&gt;&lt;filename val=&quot;C:\Users\User\AppData\Local\Temp\CP1159260062Session\CPTrustFolder1159260078\PPTImport1159212698906\data\asimages\{141CB748-B425-4A0B-A1B4-8820C1EBD920}_11.png&quot;/&gt;&lt;left val=&quot;40&quot;/&gt;&lt;top val=&quot;212&quot;/&gt;&lt;width val=&quot;871&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EC0BEC-4BA4-4091-A74C-B7C2B3354F21}&quot;/&gt;&lt;isInvalidForFieldText val=&quot;0&quot;/&gt;&lt;Image&gt;&lt;filename val=&quot;C:\Users\User\AppData\Local\Temp\CP1159260062Session\CPTrustFolder1159260078\PPTImport1159212698906\data\asimages\{ADEC0BEC-4BA4-4091-A74C-B7C2B3354F21}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5E08F186-E37A-4146-B2A3-B2DD7C8A28B2}&quot;/&gt;&lt;isInvalidForFieldText val=&quot;0&quot;/&gt;&lt;Image&gt;&lt;filename val=&quot;C:\Users\User\AppData\Local\Temp\CP1159260062Session\CPTrustFolder1159260078\PPTImport1159212698906\data\asimages\{5E08F186-E37A-4146-B2A3-B2DD7C8A28B2}_11.png&quot;/&gt;&lt;left val=&quot;44&quot;/&gt;&lt;top val=&quot;287&quot;/&gt;&lt;width val=&quot;870&quot;/&gt;&lt;height val=&quot;5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644F54D9-784D-47A7-9CAE-5D57E5608547}&quot;/&gt;&lt;isInvalidForFieldText val=&quot;0&quot;/&gt;&lt;Image&gt;&lt;filename val=&quot;C:\Users\User\AppData\Local\Temp\CP1159260062Session\CPTrustFolder1159260078\PPTImport1159212698906\data\asimages\{644F54D9-784D-47A7-9CAE-5D57E5608547}_11.png&quot;/&gt;&lt;left val=&quot;45&quot;/&gt;&lt;top val=&quot;322&quot;/&gt;&lt;width val=&quot;848&quot;/&gt;&lt;height val=&quot;4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6B498C1F-92B0-4585-A911-F7AB8095D41F}&quot;/&gt;&lt;isInvalidForFieldText val=&quot;0&quot;/&gt;&lt;Image&gt;&lt;filename val=&quot;C:\Users\User\AppData\Local\Temp\CP1159260062Session\CPTrustFolder1159260078\PPTImport1159212698906\data\asimages\{6B498C1F-92B0-4585-A911-F7AB8095D41F}_11.png&quot;/&gt;&lt;left val=&quot;46&quot;/&gt;&lt;top val=&quot;369&quot;/&gt;&lt;width val=&quot;842&quot;/&gt;&lt;height val=&quot;5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DD8008F0-B9BB-49C5-9861-00A2D3E1066E}&quot;/&gt;&lt;isInvalidForFieldText val=&quot;0&quot;/&gt;&lt;Image&gt;&lt;filename val=&quot;C:\Users\User\AppData\Local\Temp\CP1159260062Session\CPTrustFolder1159260078\PPTImport1159212698906\data\asimages\{DD8008F0-B9BB-49C5-9861-00A2D3E1066E}_11.png&quot;/&gt;&lt;left val=&quot;50&quot;/&gt;&lt;top val=&quot;408&quot;/&gt;&lt;width val=&quot;735&quot;/&gt;&lt;height val=&quot;46&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41&quot;/&gt;&lt;/TableIndex&gt;&lt;/ShapeTextInfo&gt;"/>
  <p:tag name="HTML_SHAPEINFO" val="&lt;ThreeDShapeInfo&gt;&lt;uuid val=&quot;{041C071E-CDD2-445D-98F2-02C4E164C4A9}&quot;/&gt;&lt;isInvalidForFieldText val=&quot;0&quot;/&gt;&lt;Image&gt;&lt;filename val=&quot;C:\Users\User\AppData\Local\Temp\CP1159260062Session\CPTrustFolder1159260078\PPTImport1159212698906\data\asimages\{041C071E-CDD2-445D-98F2-02C4E164C4A9}_11.png&quot;/&gt;&lt;left val=&quot;44&quot;/&gt;&lt;top val=&quot;450&quot;/&gt;&lt;width val=&quot;789&quot;/&gt;&lt;height val=&quot;8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AC671FD5-7D15-4B6A-A5F1-43BBC5F92BA1}&quot;/&gt;&lt;isInvalidForFieldText val=&quot;0&quot;/&gt;&lt;Image&gt;&lt;filename val=&quot;C:\Users\User\AppData\Local\Temp\CP1159260062Session\CPTrustFolder1159260078\PPTImport1159212698906\data\asimages\{AC671FD5-7D15-4B6A-A5F1-43BBC5F92BA1}_11.png&quot;/&gt;&lt;left val=&quot;50&quot;/&gt;&lt;top val=&quot;525&quot;/&gt;&lt;width val=&quot;792&quot;/&gt;&lt;height val=&quot;4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F5C9F3F5-7926-4DD1-8930-F9AC61DE1EC7}&quot;/&gt;&lt;isInvalidForFieldText val=&quot;0&quot;/&gt;&lt;Image&gt;&lt;filename val=&quot;C:\Users\User\AppData\Local\Temp\CP1159260062Session\CPTrustFolder1159260078\PPTImport1159212698906\data\asimages\{F5C9F3F5-7926-4DD1-8930-F9AC61DE1EC7}_12.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4&quot;/&gt;&lt;lineCharCount val=&quot;42&quot;/&gt;&lt;lineCharCount val=&quot;62&quot;/&gt;&lt;/TableIndex&gt;&lt;/ShapeTextInfo&gt;"/>
  <p:tag name="HTML_SHAPEINFO" val="&lt;ThreeDShapeInfo&gt;&lt;uuid val=&quot;{39C6A4E7-DA0F-4EE9-9FB2-38FC3B4BD999}&quot;/&gt;&lt;isInvalidForFieldText val=&quot;0&quot;/&gt;&lt;Image&gt;&lt;filename val=&quot;C:\Users\User\AppData\Local\Temp\CP1159260062Session\CPTrustFolder1159260078\PPTImport1159212698906\data\asimages\{39C6A4E7-DA0F-4EE9-9FB2-38FC3B4BD999}_12.png&quot;/&gt;&lt;left val=&quot;42&quot;/&gt;&lt;top val=&quot;212&quot;/&gt;&lt;width val=&quot;870&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80FA260-8503-4C18-8C31-1320C70D1383}&quot;/&gt;&lt;isInvalidForFieldText val=&quot;0&quot;/&gt;&lt;Image&gt;&lt;filename val=&quot;C:\Users\User\AppData\Local\Temp\CP1159260062Session\CPTrustFolder1159260078\PPTImport1159212698906\data\asimages\{B80FA260-8503-4C18-8C31-1320C70D1383}_12.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53B943EC-AC1A-45A0-9B29-AAB01270454F}&quot;/&gt;&lt;isInvalidForFieldText val=&quot;0&quot;/&gt;&lt;Image&gt;&lt;filename val=&quot;C:\Users\User\AppData\Local\Temp\CP1159260062Session\CPTrustFolder1159260078\PPTImport1159212698906\data\asimages\{53B943EC-AC1A-45A0-9B29-AAB01270454F}_12.png&quot;/&gt;&lt;left val=&quot;47&quot;/&gt;&lt;top val=&quot;362&quot;/&gt;&lt;width val=&quot;849&quot;/&gt;&lt;height val=&quot;4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9&quot;/&gt;&lt;lineCharCount val=&quot;75&quot;/&gt;&lt;lineCharCount val=&quot;16&quot;/&gt;&lt;/TableIndex&gt;&lt;/ShapeTextInfo&gt;"/>
  <p:tag name="HTML_SHAPEINFO" val="&lt;ThreeDShapeInfo&gt;&lt;uuid val=&quot;{E14DAE91-41BB-4919-808A-80B3BEF56168}&quot;/&gt;&lt;isInvalidForFieldText val=&quot;0&quot;/&gt;&lt;Image&gt;&lt;filename val=&quot;C:\Users\User\AppData\Local\Temp\CP1159260062Session\CPTrustFolder1159260078\PPTImport1159212698906\data\asimages\{E14DAE91-41BB-4919-808A-80B3BEF56168}_12.png&quot;/&gt;&lt;left val=&quot;42&quot;/&gt;&lt;top val=&quot;396&quot;/&gt;&lt;width val=&quot;889&quot;/&gt;&lt;height val=&quot;11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44EA416D-3F7A-4934-AD27-4F94989C98B9}&quot;/&gt;&lt;isInvalidForFieldText val=&quot;0&quot;/&gt;&lt;Image&gt;&lt;filename val=&quot;C:\Users\User\AppData\Local\Temp\CP1159260062Session\CPTrustFolder1159260078\PPTImport1159212698906\data\asimages\{44EA416D-3F7A-4934-AD27-4F94989C98B9}_13.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D51675B-77E5-4E52-9A8A-ADA7BA4516E8}&quot;/&gt;&lt;isInvalidForFieldText val=&quot;0&quot;/&gt;&lt;Image&gt;&lt;filename val=&quot;C:\Users\User\AppData\Local\Temp\CP1159260062Session\CPTrustFolder1159260078\PPTImport1159212698906\data\asimages\{0D51675B-77E5-4E52-9A8A-ADA7BA4516E8}_13.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TableIndex row=&quot;1&quot; col=&quot;2&quot;&gt;&lt;linesCount val=&quot;1&quot;/&gt;&lt;lineCharCount val=&quot;8&quot;/&gt;&lt;/TableIndex&gt;&lt;TableIndex row=&quot;2&quot; col=&quot;1&quot;&gt;&lt;linesCount val=&quot;3&quot;/&gt;&lt;lineCharCount val=&quot;44&quot;/&gt;&lt;lineCharCount val=&quot;40&quot;/&gt;&lt;lineCharCount val=&quot;19&quot;/&gt;&lt;/TableIndex&gt;&lt;TableIndex row=&quot;2&quot; col=&quot;2&quot;&gt;&lt;linesCount val=&quot;4&quot;/&gt;&lt;lineCharCount val=&quot;42&quot;/&gt;&lt;lineCharCount val=&quot;44&quot;/&gt;&lt;lineCharCount val=&quot;38&quot;/&gt;&lt;lineCharCount val=&quot;8&quot;/&gt;&lt;/TableIndex&gt;&lt;TableIndex row=&quot;3&quot; col=&quot;1&quot;&gt;&lt;linesCount val=&quot;3&quot;/&gt;&lt;lineCharCount val=&quot;36&quot;/&gt;&lt;lineCharCount val=&quot;39&quot;/&gt;&lt;lineCharCount val=&quot;18&quot;/&gt;&lt;/TableIndex&gt;&lt;TableIndex row=&quot;3&quot; col=&quot;2&quot;&gt;&lt;linesCount val=&quot;4&quot;/&gt;&lt;lineCharCount val=&quot;32&quot;/&gt;&lt;lineCharCount val=&quot;37&quot;/&gt;&lt;lineCharCount val=&quot;10&quot;/&gt;&lt;lineCharCount val=&quot;36&quot;/&gt;&lt;/TableIndex&gt;&lt;/ShapeTextInfo&gt;"/>
  <p:tag name="PRESENTER_SHAPEINFO" val="&lt;ThreeDShapeInfo&gt;&lt;uuid val=&quot;{955CD873-F861-45A7-A5E1-7B01D99340D9}&quot;/&gt;&lt;isInvalidForFieldText val=&quot;0&quot;/&gt;&lt;Image&gt;&lt;filename val=&quot;C:\Users\User\AppData\Local\Temp\CP1159260062Session\CPTrustFolder1159260078\PPTImport1159212698906\data\asimages\{955CD873-F861-45A7-A5E1-7B01D99340D9}_13.png&quot;/&gt;&lt;left val=&quot;27&quot;/&gt;&lt;top val=&quot;217&quot;/&gt;&lt;width val=&quot;905&quot;/&gt;&lt;height val=&quot;34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3361A79D-7829-41A6-B138-AE17CD7F0B45}&quot;/&gt;&lt;isInvalidForFieldText val=&quot;0&quot;/&gt;&lt;Image&gt;&lt;filename val=&quot;C:\Users\User\AppData\Local\Temp\CP1159260062Session\CPTrustFolder1159260078\PPTImport1159212698906\data\asimages\{3361A79D-7829-41A6-B138-AE17CD7F0B45}_14.png&quot;/&gt;&lt;left val=&quot;0&quot;/&gt;&lt;top val=&quot;77&quot;/&gt;&lt;width val=&quot;961&quot;/&gt;&lt;height val=&quot;12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69&quot;/&gt;&lt;lineCharCount val=&quot;70&quot;/&gt;&lt;lineCharCount val=&quot;47&quot;/&gt;&lt;/TableIndex&gt;&lt;/ShapeTextInfo&gt;"/>
  <p:tag name="HTML_SHAPEINFO" val="&lt;ThreeDShapeInfo&gt;&lt;uuid val=&quot;{7D4DCD38-4930-4070-9DAA-5708C3F0AB1B}&quot;/&gt;&lt;isInvalidForFieldText val=&quot;0&quot;/&gt;&lt;Image&gt;&lt;filename val=&quot;C:\Users\User\AppData\Local\Temp\CP1159260062Session\CPTrustFolder1159260078\PPTImport1159212698906\data\asimages\{7D4DCD38-4930-4070-9DAA-5708C3F0AB1B}_14.png&quot;/&gt;&lt;left val=&quot;47&quot;/&gt;&lt;top val=&quot;215&quot;/&gt;&lt;width val=&quot;865&quot;/&gt;&lt;height val=&quot;41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B522BAF-224E-438E-A8CB-22377A1B3A82}&quot;/&gt;&lt;isInvalidForFieldText val=&quot;0&quot;/&gt;&lt;Image&gt;&lt;filename val=&quot;C:\Users\User\AppData\Local\Temp\CP1159260062Session\CPTrustFolder1159260078\PPTImport1159212698906\data\asimages\{4B522BAF-224E-438E-A8CB-22377A1B3A82}_1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95C1CB4-CC6E-41E8-AAA3-40F1AA163744}&quot;/&gt;&lt;isInvalidForFieldText val=&quot;0&quot;/&gt;&lt;Image&gt;&lt;filename val=&quot;C:\Users\User\AppData\Local\Temp\CP1159260062Session\CPTrustFolder1159260078\PPTImport1159212698906\data\asimages\{495C1CB4-CC6E-41E8-AAA3-40F1AA163744}_15.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46&quot;/&gt;&lt;/TableIndex&gt;&lt;/ShapeTextInfo&gt;"/>
  <p:tag name="HTML_SHAPEINFO" val="&lt;ThreeDShapeInfo&gt;&lt;uuid val=&quot;{4E694A2E-A3F2-4EC9-8B51-408079B2C956}&quot;/&gt;&lt;isInvalidForFieldText val=&quot;0&quot;/&gt;&lt;Image&gt;&lt;filename val=&quot;C:\Users\User\AppData\Local\Temp\CP1159260062Session\CPTrustFolder1159260078\PPTImport1159212698906\data\asimages\{4E694A2E-A3F2-4EC9-8B51-408079B2C956}_15.png&quot;/&gt;&lt;left val=&quot;40&quot;/&gt;&lt;top val=&quot;212&quot;/&gt;&lt;width val=&quot;877&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FDDDBC3-8CF3-4DD5-AF57-55BA661FC955}&quot;/&gt;&lt;isInvalidForFieldText val=&quot;0&quot;/&gt;&lt;Image&gt;&lt;filename val=&quot;C:\Users\User\AppData\Local\Temp\CP1159260062Session\CPTrustFolder1159260078\PPTImport1159212698906\data\asimages\{DFDDDBC3-8CF3-4DD5-AF57-55BA661FC955}_15.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67&quot;/&gt;&lt;lineCharCount val=&quot;52&quot;/&gt;&lt;lineCharCount val=&quot;57&quot;/&gt;&lt;lineCharCount val=&quot;49&quot;/&gt;&lt;lineCharCount val=&quot;65&quot;/&gt;&lt;lineCharCount val=&quot;8&quot;/&gt;&lt;/TableIndex&gt;&lt;/ShapeTextInfo&gt;"/>
  <p:tag name="HTML_SHAPEINFO" val="&lt;ThreeDShapeInfo&gt;&lt;uuid val=&quot;{9ED1CD31-FA43-48B6-AEE8-2E5B3F6F99D8}&quot;/&gt;&lt;isInvalidForFieldText val=&quot;0&quot;/&gt;&lt;Image&gt;&lt;filename val=&quot;C:\Users\User\AppData\Local\Temp\CP1159260062Session\CPTrustFolder1159260078\PPTImport1159212698906\data\asimages\{9ED1CD31-FA43-48B6-AEE8-2E5B3F6F99D8}_15.png&quot;/&gt;&lt;left val=&quot;42&quot;/&gt;&lt;top val=&quot;284&quot;/&gt;&lt;width val=&quot;844&quot;/&gt;&lt;height val=&quot;301&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36C0C8BF-2A27-4555-9373-D7AE4EA54FB9}&quot;/&gt;&lt;isInvalidForFieldText val=&quot;0&quot;/&gt;&lt;Image&gt;&lt;filename val=&quot;C:\Users\User\AppData\Local\Temp\CP1159260062Session\CPTrustFolder1159260078\PPTImport1159212698906\data\asimages\{36C0C8BF-2A27-4555-9373-D7AE4EA54FB9}_16.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0&quot;/&gt;&lt;/TableIndex&gt;&lt;/ShapeTextInfo&gt;"/>
  <p:tag name="HTML_SHAPEINFO" val="&lt;ThreeDShapeInfo&gt;&lt;uuid val=&quot;{54EC4A13-2483-4E9E-954A-9180261EDA29}&quot;/&gt;&lt;isInvalidForFieldText val=&quot;0&quot;/&gt;&lt;Image&gt;&lt;filename val=&quot;C:\Users\User\AppData\Local\Temp\CP1159260062Session\CPTrustFolder1159260078\PPTImport1159212698906\data\asimages\{54EC4A13-2483-4E9E-954A-9180261EDA29}_16.png&quot;/&gt;&lt;left val=&quot;40&quot;/&gt;&lt;top val=&quot;212&quot;/&gt;&lt;width val=&quot;884&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A74740-81A5-402B-9951-692D0944C385}&quot;/&gt;&lt;isInvalidForFieldText val=&quot;0&quot;/&gt;&lt;Image&gt;&lt;filename val=&quot;C:\Users\User\AppData\Local\Temp\CP1159260062Session\CPTrustFolder1159260078\PPTImport1159212698906\data\asimages\{AFA74740-81A5-402B-9951-692D0944C385}_16.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67&quot;/&gt;&lt;lineCharCount val=&quot;66&quot;/&gt;&lt;lineCharCount val=&quot;64&quot;/&gt;&lt;lineCharCount val=&quot;15&quot;/&gt;&lt;/TableIndex&gt;&lt;/ShapeTextInfo&gt;"/>
  <p:tag name="HTML_SHAPEINFO" val="&lt;ThreeDShapeInfo&gt;&lt;uuid val=&quot;{2B12F2B4-00F7-4E8E-8DCF-CB97474A221B}&quot;/&gt;&lt;isInvalidForFieldText val=&quot;0&quot;/&gt;&lt;Image&gt;&lt;filename val=&quot;C:\Users\User\AppData\Local\Temp\CP1159260062Session\CPTrustFolder1159260078\PPTImport1159212698906\data\asimages\{2B12F2B4-00F7-4E8E-8DCF-CB97474A221B}_16.png&quot;/&gt;&lt;left val=&quot;42&quot;/&gt;&lt;top val=&quot;287&quot;/&gt;&lt;width val=&quot;848&quot;/&gt;&lt;height val=&quot;19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1C051DD-C957-459D-A8FF-27FBEE4DDCCB}&quot;/&gt;&lt;isInvalidForFieldText val=&quot;0&quot;/&gt;&lt;Image&gt;&lt;filename val=&quot;C:\Users\User\AppData\Local\Temp\CP1159260062Session\CPTrustFolder1159260078\PPTImport1159212698906\data\asimages\{91C051DD-C957-459D-A8FF-27FBEE4DDCCB}_17.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43&quot;/&gt;&lt;/TableIndex&gt;&lt;/ShapeTextInfo&gt;"/>
  <p:tag name="HTML_SHAPEINFO" val="&lt;ThreeDShapeInfo&gt;&lt;uuid val=&quot;{12E2CD42-9526-414E-AC7E-95B3832680F5}&quot;/&gt;&lt;isInvalidForFieldText val=&quot;0&quot;/&gt;&lt;Image&gt;&lt;filename val=&quot;C:\Users\User\AppData\Local\Temp\CP1159260062Session\CPTrustFolder1159260078\PPTImport1159212698906\data\asimages\{12E2CD42-9526-414E-AC7E-95B3832680F5}_17.png&quot;/&gt;&lt;left val=&quot;40&quot;/&gt;&lt;top val=&quot;212&quot;/&gt;&lt;width val=&quot;871&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F8E433-B552-47FF-B861-61D972E12AFC}&quot;/&gt;&lt;isInvalidForFieldText val=&quot;0&quot;/&gt;&lt;Image&gt;&lt;filename val=&quot;C:\Users\User\AppData\Local\Temp\CP1159260062Session\CPTrustFolder1159260078\PPTImport1159212698906\data\asimages\{70F8E433-B552-47FF-B861-61D972E12AFC}_17.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27&quot;/&gt;&lt;lineCharCount val=&quot;53&quot;/&gt;&lt;lineCharCount val=&quot;68&quot;/&gt;&lt;lineCharCount val=&quot;7&quot;/&gt;&lt;/TableIndex&gt;&lt;/ShapeTextInfo&gt;"/>
  <p:tag name="HTML_SHAPEINFO" val="&lt;ThreeDShapeInfo&gt;&lt;uuid val=&quot;{9738A6A0-D7A9-41F7-BF74-A7A8046DD634}&quot;/&gt;&lt;isInvalidForFieldText val=&quot;0&quot;/&gt;&lt;Image&gt;&lt;filename val=&quot;C:\Users\User\AppData\Local\Temp\CP1159260062Session\CPTrustFolder1159260078\PPTImport1159212698906\data\asimages\{9738A6A0-D7A9-41F7-BF74-A7A8046DD634}_17.png&quot;/&gt;&lt;left val=&quot;42&quot;/&gt;&lt;top val=&quot;284&quot;/&gt;&lt;width val=&quot;853&quot;/&gt;&lt;height val=&quot;20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33&quot;/&gt;&lt;/TableIndex&gt;&lt;/ShapeTextInfo&gt;"/>
  <p:tag name="HTML_SHAPEINFO" val="&lt;ThreeDShapeInfo&gt;&lt;uuid val=&quot;{F041857E-A867-4E65-A71A-1A047CA37367}&quot;/&gt;&lt;isInvalidForFieldText val=&quot;0&quot;/&gt;&lt;Image&gt;&lt;filename val=&quot;C:\Users\User\AppData\Local\Temp\CP1159260062Session\CPTrustFolder1159260078\PPTImport1159212698906\data\asimages\{F041857E-A867-4E65-A71A-1A047CA37367}_18.png&quot;/&gt;&lt;left val=&quot;0&quot;/&gt;&lt;top val=&quot;76&quot;/&gt;&lt;width val=&quot;961&quot;/&gt;&lt;height val=&quot;124&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2&quot;/&gt;&lt;lineCharCount val=&quot;60&quot;/&gt;&lt;lineCharCount val=&quot;1&quot;/&gt;&lt;lineCharCount val=&quot;65&quot;/&gt;&lt;lineCharCount val=&quot;65&quot;/&gt;&lt;lineCharCount val=&quot;35&quot;/&gt;&lt;/TableIndex&gt;&lt;/ShapeTextInfo&gt;"/>
  <p:tag name="HTML_SHAPEINFO" val="&lt;ThreeDShapeInfo&gt;&lt;uuid val=&quot;{919AB8EC-CD4E-46A1-9B1A-D27D52D42E43}&quot;/&gt;&lt;isInvalidForFieldText val=&quot;0&quot;/&gt;&lt;Image&gt;&lt;filename val=&quot;C:\Users\User\AppData\Local\Temp\CP1159260062Session\CPTrustFolder1159260078\PPTImport1159212698906\data\asimages\{919AB8EC-CD4E-46A1-9B1A-D27D52D42E43}_18.png&quot;/&gt;&lt;left val=&quot;42&quot;/&gt;&lt;top val=&quot;212&quot;/&gt;&lt;width val=&quot;870&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F60CDF-0236-4F89-B168-39C76F8E5BFB}&quot;/&gt;&lt;isInvalidForFieldText val=&quot;0&quot;/&gt;&lt;Image&gt;&lt;filename val=&quot;C:\Users\User\AppData\Local\Temp\CP1159260062Session\CPTrustFolder1159260078\PPTImport1159212698906\data\asimages\{A8F60CDF-0236-4F89-B168-39C76F8E5BFB}_18.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548257DE-BABE-4231-9B18-DAB52C574B57}&quot;/&gt;&lt;isInvalidForFieldText val=&quot;0&quot;/&gt;&lt;Image&gt;&lt;filename val=&quot;C:\Users\User\AppData\Local\Temp\CP1159260062Session\CPTrustFolder1159260078\PPTImport1159212698906\data\asimages\{548257DE-BABE-4231-9B18-DAB52C574B57}_19.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71&quot;/&gt;&lt;lineCharCount val=&quot;12&quot;/&gt;&lt;/TableIndex&gt;&lt;/ShapeTextInfo&gt;"/>
  <p:tag name="HTML_SHAPEINFO" val="&lt;ThreeDShapeInfo&gt;&lt;uuid val=&quot;{74F06B8F-AE91-4CD9-ABF5-F6B21933B962}&quot;/&gt;&lt;isInvalidForFieldText val=&quot;0&quot;/&gt;&lt;Image&gt;&lt;filename val=&quot;C:\Users\User\AppData\Local\Temp\CP1159260062Session\CPTrustFolder1159260078\PPTImport1159212698906\data\asimages\{74F06B8F-AE91-4CD9-ABF5-F6B21933B962}_19.png&quot;/&gt;&lt;left val=&quot;40&quot;/&gt;&lt;top val=&quot;193&quot;/&gt;&lt;width val=&quot;872&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CD2F88-BF04-4A91-90F4-120C6AE7FCEC}&quot;/&gt;&lt;isInvalidForFieldText val=&quot;0&quot;/&gt;&lt;Image&gt;&lt;filename val=&quot;C:\Users\User\AppData\Local\Temp\CP1159260062Session\CPTrustFolder1159260078\PPTImport1159212698906\data\asimages\{5ACD2F88-BF04-4A91-90F4-120C6AE7FCEC}_19.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51&quot;/&gt;&lt;lineCharCount val=&quot;68&quot;/&gt;&lt;lineCharCount val=&quot;11&quot;/&gt;&lt;lineCharCount val=&quot;33&quot;/&gt;&lt;/TableIndex&gt;&lt;/ShapeTextInfo&gt;"/>
  <p:tag name="HTML_SHAPEINFO" val="&lt;ThreeDShapeInfo&gt;&lt;uuid val=&quot;{EE4AA255-05E6-41A7-8C06-D79F6C3AB419}&quot;/&gt;&lt;isInvalidForFieldText val=&quot;0&quot;/&gt;&lt;Image&gt;&lt;filename val=&quot;C:\Users\User\AppData\Local\Temp\CP1159260062Session\CPTrustFolder1159260078\PPTImport1159212698906\data\asimages\{EE4AA255-05E6-41A7-8C06-D79F6C3AB419}_19.png&quot;/&gt;&lt;left val=&quot;42&quot;/&gt;&lt;top val=&quot;325&quot;/&gt;&lt;width val=&quot;862&quot;/&gt;&lt;height val=&quot;20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44&quot;/&gt;&lt;/TableIndex&gt;&lt;/ShapeTextInfo&gt;"/>
  <p:tag name="HTML_SHAPEINFO" val="&lt;ThreeDShapeInfo&gt;&lt;uuid val=&quot;{B3B7944E-0D11-46C0-AEE8-289022A18EB5}&quot;/&gt;&lt;isInvalidForFieldText val=&quot;0&quot;/&gt;&lt;Image&gt;&lt;filename val=&quot;C:\Users\User\AppData\Local\Temp\CP1159260062Session\CPTrustFolder1159260078\PPTImport1159212698906\data\asimages\{B3B7944E-0D11-46C0-AEE8-289022A18EB5}_19.png&quot;/&gt;&lt;left val=&quot;0&quot;/&gt;&lt;top val=&quot;558&quot;/&gt;&lt;width val=&quot;961&quot;/&gt;&lt;height val=&quot;8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48114E5-C504-46F6-8B4C-27B8ECF4FC28}&quot;/&gt;&lt;isInvalidForFieldText val=&quot;0&quot;/&gt;&lt;Image&gt;&lt;filename val=&quot;C:\Users\User\AppData\Local\Temp\CP1159260062Session\CPTrustFolder1159260078\PPTImport1159212698906\data\asimages\{348114E5-C504-46F6-8B4C-27B8ECF4FC28}_20.png&quot;/&gt;&lt;left val=&quot;0&quot;/&gt;&lt;top val=&quot;278&quot;/&gt;&lt;width val=&quot;961&quot;/&gt;&lt;height val=&quot;20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4D1D9D-5C2C-48B2-87A4-C92215C827B5}&quot;/&gt;&lt;isInvalidForFieldText val=&quot;0&quot;/&gt;&lt;Image&gt;&lt;filename val=&quot;C:\Users\User\AppData\Local\Temp\CP1159260062Session\CPTrustFolder1159260078\PPTImport1159212698906\data\asimages\{F94D1D9D-5C2C-48B2-87A4-C92215C827B5}_20.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7368</TotalTime>
  <Words>2543</Words>
  <Application>Microsoft Office PowerPoint</Application>
  <PresentationFormat>On-screen Show (4:3)</PresentationFormat>
  <Paragraphs>237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VA Design Style Theme 2</vt:lpstr>
      <vt:lpstr>Duty to Assist for RVSRs  (RVSR IWT)</vt:lpstr>
      <vt:lpstr>Lesson Objectives</vt:lpstr>
      <vt:lpstr>Duty to Assist and Duty to Notify</vt:lpstr>
      <vt:lpstr>References</vt:lpstr>
      <vt:lpstr>Public Law 106-475, Veterans Claims  Assistance Act of 2000</vt:lpstr>
      <vt:lpstr>Public Law 112-154, Section 504</vt:lpstr>
      <vt:lpstr>Public Law 112-154, Section 505</vt:lpstr>
      <vt:lpstr>Refraining From or Discontinuing Assistance</vt:lpstr>
      <vt:lpstr>Substantially Complete Application</vt:lpstr>
      <vt:lpstr>Prescribed Form Requirement </vt:lpstr>
      <vt:lpstr>Notification Requirements</vt:lpstr>
      <vt:lpstr>Notification Requirements (cont.)</vt:lpstr>
      <vt:lpstr>Notification Requirements for Subsequent Claims</vt:lpstr>
      <vt:lpstr>Notice for Requests to Reopen a Previously Denied Claim</vt:lpstr>
      <vt:lpstr>Federal Records Requests</vt:lpstr>
      <vt:lpstr>Non-Federal or Private Records</vt:lpstr>
      <vt:lpstr>Third Party Records</vt:lpstr>
      <vt:lpstr>Notification of Inability to  Obtain Federal or Private Records</vt:lpstr>
      <vt:lpstr>Medical Opinions or Examination Requests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Assist for RVSRs PowerPoint Presentation</dc:title>
  <dc:subject>RVSR</dc:subject>
  <dc:creator>Department of Veterans Affairs, Veterans Benefits Administration, Compensation Service, STAFF</dc:creator>
  <cp:keywords>duty to assist, dta, duty to notify, section 5103, 5103, federal records, private records, prescribed form</cp:keywords>
  <dc:description>This lesson introduces RVSR Challenge trainees to the VA’s duty to assist claimants that file a substantially complete claim and duty to notify claimants of the information or evidence that is necessary to substantiate their claim.</dc:description>
  <cp:lastModifiedBy>Kathy Poole</cp:lastModifiedBy>
  <cp:revision>491</cp:revision>
  <dcterms:created xsi:type="dcterms:W3CDTF">2014-04-30T02:32:11Z</dcterms:created>
  <dcterms:modified xsi:type="dcterms:W3CDTF">2018-08-13T14:21:25Z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