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2"/>
  </p:notesMasterIdLst>
  <p:handoutMasterIdLst>
    <p:handoutMasterId r:id="rId33"/>
  </p:handoutMasterIdLst>
  <p:sldIdLst>
    <p:sldId id="257" r:id="rId5"/>
    <p:sldId id="258" r:id="rId6"/>
    <p:sldId id="261" r:id="rId7"/>
    <p:sldId id="263" r:id="rId8"/>
    <p:sldId id="282" r:id="rId9"/>
    <p:sldId id="283" r:id="rId10"/>
    <p:sldId id="284" r:id="rId11"/>
    <p:sldId id="285" r:id="rId12"/>
    <p:sldId id="286" r:id="rId13"/>
    <p:sldId id="287" r:id="rId14"/>
    <p:sldId id="260" r:id="rId15"/>
    <p:sldId id="264" r:id="rId16"/>
    <p:sldId id="265" r:id="rId17"/>
    <p:sldId id="267" r:id="rId18"/>
    <p:sldId id="270" r:id="rId19"/>
    <p:sldId id="28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8/17/2018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2268397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0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556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72641" indent="-17264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383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3160" indent="-166688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7264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42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5282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9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99EF9-29FA-4561-95B9-EDEB7E8F78B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Verifying PTSD Stressors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6A759-21AD-4963-90A3-BDE7736D5BB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4F323-E192-4739-9B76-EA48694CFDD4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March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  <a:defRPr/>
            </a:pPr>
            <a:r>
              <a:rPr lang="en-US" dirty="0" err="1"/>
              <a:t>Menegassi</a:t>
            </a:r>
            <a:r>
              <a:rPr lang="en-US" dirty="0"/>
              <a:t> v. Shinseki, No. 2010-7091, April 21,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5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Stressor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Exposed to traumatic event</a:t>
            </a:r>
            <a:endParaRPr lang="en-US" altLang="en-US" dirty="0"/>
          </a:p>
          <a:p>
            <a:pPr marL="233363" indent="-233363">
              <a:spcAft>
                <a:spcPts val="600"/>
              </a:spcAft>
            </a:pPr>
            <a:r>
              <a:rPr lang="en-US" dirty="0"/>
              <a:t>Event persistently re-experienced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Persistent avoidance of stimuli associated with the trauma and numbing of general responsiveness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Stressor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Persistent symptoms of increased arousal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The duration of the disturbance is more than one month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The disturbance causes clinically significant distress and/or impairment in social, occupational, and/or other important areas of functioning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3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Service-Connection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Diagnoses in accordance with 38 CFR 4.125(a)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Link, established by medical evidence, between current symptoms and an in-service stressor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Credible supporting evidence that claimed in-service stressor occurred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Relationship Between Stressor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Must be: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363A6-3F7F-4DB1-BC97-EFB772B96ED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422527"/>
            <a:ext cx="8219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Specifically addressed in DBQ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Supported by documentation  </a:t>
            </a:r>
          </a:p>
        </p:txBody>
      </p:sp>
    </p:spTree>
    <p:extLst>
      <p:ext uri="{BB962C8B-B14F-4D97-AF65-F5344CB8AC3E}">
        <p14:creationId xmlns:p14="http://schemas.microsoft.com/office/powerpoint/2010/main" val="391605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38 CFR 3.304(f)(1), Diagnosed in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Veteran's testimony alone may establish claimed stressor occurred</a:t>
            </a:r>
          </a:p>
          <a:p>
            <a:pPr marL="457200" lvl="1" indent="-223838" hangingPunct="0">
              <a:spcAft>
                <a:spcPts val="600"/>
              </a:spcAft>
            </a:pPr>
            <a:r>
              <a:rPr lang="en-US" dirty="0"/>
              <a:t>related to the Veteran's service, and</a:t>
            </a:r>
          </a:p>
          <a:p>
            <a:pPr marL="457200" lvl="1" indent="-223838">
              <a:spcAft>
                <a:spcPts val="600"/>
              </a:spcAft>
            </a:pPr>
            <a:r>
              <a:rPr lang="en-US" dirty="0"/>
              <a:t>consistent with the circumstances, conditions, or hardships of that service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With in-service diagnosis, accept any reasonable in-service stressor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38 CFR 3.304(f)(2), Combat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Determining whether evidence proves Veteran developed PTSD as result of combat-related stressors requires evaluation of evidence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Apply benefit of doubt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VAOPGCPREC 12-99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8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Combat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Certain individual medals and decorations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DD-214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Official Military Personnel File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38 CFR 3.304(f)(3), Fear of Hostile Military</a:t>
            </a:r>
            <a:br>
              <a:rPr lang="en-US" dirty="0"/>
            </a:br>
            <a:r>
              <a:rPr lang="en-US" dirty="0"/>
              <a:t>or Terrorist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Veteran's lay testimony may establish the occurrence of claimed in-service stressor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Veteran was involved in incident involving death/serious injury/threat to physical integrity; response was fear/helplessness/horror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38 CFR 3.304(f)(4), POW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Evidence establishes Veteran as POW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Stressor related to POW experience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Stressor consistent with circumstances/conditions/hardships of service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An Administrative Decision may be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altLang="en-US" dirty="0"/>
              <a:t>Identify evidence required for in-service diagnosis of PTSD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Identify references/correlated stressors to establish service-connection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Identify personal trauma stressor verification evidence requirements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Identify available claim-development resources for stressor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38 CFR 3.304(f)(5), Personal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altLang="en-US" dirty="0"/>
              <a:t>Event of human design that threatens or inflicts harm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Male/Female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Sources other than Veteran's service records may corroborate stressor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Unlike any other PTSD claims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Personal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Advise claimant of evidential corroboration options</a:t>
            </a:r>
          </a:p>
          <a:p>
            <a:pPr marL="457200" lvl="1" indent="-223838">
              <a:spcAft>
                <a:spcPts val="600"/>
              </a:spcAft>
            </a:pPr>
            <a:r>
              <a:rPr lang="en-US" dirty="0"/>
              <a:t>Behavioral Changes</a:t>
            </a:r>
          </a:p>
          <a:p>
            <a:pPr marL="457200" lvl="1" indent="-223838">
              <a:spcAft>
                <a:spcPts val="600"/>
              </a:spcAft>
            </a:pPr>
            <a:r>
              <a:rPr lang="en-US" dirty="0"/>
              <a:t>Markers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May require clinical interpretation in relation to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Non-Combat Stressor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altLang="en-US" dirty="0"/>
              <a:t>Veteran’s testimony only one piece of evidence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Additional supporting evidence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Complete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Development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Veteran to be given opportunity to support claimed stressor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Stressor, location, dates (60-day window), units of assignment (as written in 201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Stressor Verification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altLang="en-US" dirty="0"/>
              <a:t>Primary/Secondary sources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Stressor Verification Database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Joint Services Records Research Center (JSRRC)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6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Evidential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Credible supporting evidence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/>
              <a:t>Degree of stressor corroboration</a:t>
            </a:r>
          </a:p>
          <a:p>
            <a:pPr marL="233363" indent="-233363">
              <a:spcAft>
                <a:spcPts val="600"/>
              </a:spcAft>
            </a:pPr>
            <a:r>
              <a:rPr lang="en-US" altLang="en-US" dirty="0"/>
              <a:t>Evaluate the evidence as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6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Formal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dirty="0"/>
              <a:t>Appropriate records custodian </a:t>
            </a:r>
            <a:r>
              <a:rPr lang="en-US" dirty="0">
                <a:cs typeface="Times New Roman" panose="02020603050405020304" pitchFamily="18" charset="0"/>
              </a:rPr>
              <a:t>confirmed claimed stressor cannot be corroborated</a:t>
            </a:r>
          </a:p>
          <a:p>
            <a:pPr marL="233363" indent="-233363"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Veteran failed to provide basic information required to conduct research and JSRRC coordinator has taken appropriate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>
              <a:spcAft>
                <a:spcPts val="600"/>
              </a:spcAft>
            </a:pPr>
            <a:r>
              <a:rPr lang="en-US" altLang="en-US" dirty="0"/>
              <a:t>Initiate formal finding memorandum for claim lacking sufficient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lvl="0" indent="-233363">
              <a:spcAft>
                <a:spcPts val="600"/>
              </a:spcAft>
            </a:pPr>
            <a:r>
              <a:rPr lang="en-US" dirty="0"/>
              <a:t>38 CFR 3.304(f), Posttraumatic stress disorder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altLang="en-US" dirty="0"/>
              <a:t>M21-1, Part IV, Subpart ii, 1.D,</a:t>
            </a:r>
            <a:r>
              <a:rPr lang="en-US" dirty="0"/>
              <a:t> Claims for Service Connection (SC) for Post-Traumatic Stress Disorder (PTSD)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VAOPGCPREC 12-99, Determinations as to Whether a Veteran "Engaged in Combat With the Enemy" for Purposes of 38 U.S.C. § 1154(b)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Doran v. Brown, No. 93-228, April 4, 1994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Moreau v. Brown, No. 94-883, November 14, 1996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Cohen v. Brown, No. 94-661, March 7, 1997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McClain v. Nicholson, No. 05-0468, June 21,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450"/>
              </a:spcBef>
              <a:defRPr/>
            </a:pPr>
            <a:r>
              <a:rPr lang="en-US" dirty="0"/>
              <a:t>Gaines v. West, No. 97-39, October 10, 1998</a:t>
            </a:r>
          </a:p>
          <a:p>
            <a:pPr marL="233363" indent="-233363">
              <a:spcBef>
                <a:spcPts val="450"/>
              </a:spcBef>
              <a:defRPr/>
            </a:pPr>
            <a:r>
              <a:rPr lang="en-US" dirty="0"/>
              <a:t>Patton v. West, No. 97-828, August 25, 1999</a:t>
            </a:r>
          </a:p>
          <a:p>
            <a:pPr marL="233363" indent="-233363">
              <a:spcBef>
                <a:spcPts val="450"/>
              </a:spcBef>
              <a:defRPr/>
            </a:pPr>
            <a:r>
              <a:rPr lang="en-US" dirty="0"/>
              <a:t>Allen v. </a:t>
            </a:r>
            <a:r>
              <a:rPr lang="en-US" dirty="0" err="1"/>
              <a:t>Principi</a:t>
            </a:r>
            <a:r>
              <a:rPr lang="en-US" dirty="0"/>
              <a:t>, No. 99-7199, February 2, 2001</a:t>
            </a:r>
          </a:p>
          <a:p>
            <a:pPr marL="233363" indent="-233363">
              <a:spcBef>
                <a:spcPts val="450"/>
              </a:spcBef>
              <a:defRPr/>
            </a:pPr>
            <a:r>
              <a:rPr lang="en-US" dirty="0"/>
              <a:t>Pentecost v. </a:t>
            </a:r>
            <a:r>
              <a:rPr lang="en-US" dirty="0" err="1"/>
              <a:t>Principi</a:t>
            </a:r>
            <a:r>
              <a:rPr lang="en-US" dirty="0"/>
              <a:t>, No. 00-2083, May 24,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Moran v. </a:t>
            </a:r>
            <a:r>
              <a:rPr lang="en-US" dirty="0" err="1"/>
              <a:t>Principi</a:t>
            </a:r>
            <a:r>
              <a:rPr lang="en-US" dirty="0"/>
              <a:t>, No. 99-754, June 20, 2003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Sizemore v. </a:t>
            </a:r>
            <a:r>
              <a:rPr lang="en-US" dirty="0" err="1"/>
              <a:t>Principi</a:t>
            </a:r>
            <a:r>
              <a:rPr lang="en-US" dirty="0"/>
              <a:t>, No. 02-1012, September 3, 2004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Buchanan v. Nicholson, No. 05-7174, June 14, 2006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Daye v. Nicholson, No. 05-2475, November 22,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  <a:defRPr/>
            </a:pPr>
            <a:r>
              <a:rPr lang="en-US" dirty="0" err="1"/>
              <a:t>McLendon</a:t>
            </a:r>
            <a:r>
              <a:rPr lang="en-US" dirty="0"/>
              <a:t> v. Nicholson, No. 04-0185, June 5, 2006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Clemons v. Shinseki, No. 07-0558, February 17, 2009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/>
              <a:t>Acevedo v. Shinseki, No. 10-3402, July 9, 2012</a:t>
            </a:r>
          </a:p>
          <a:p>
            <a:pPr marL="233363" indent="-233363">
              <a:spcAft>
                <a:spcPts val="600"/>
              </a:spcAft>
              <a:defRPr/>
            </a:pPr>
            <a:r>
              <a:rPr lang="en-US" dirty="0" err="1"/>
              <a:t>Arzio</a:t>
            </a:r>
            <a:r>
              <a:rPr lang="en-US" dirty="0"/>
              <a:t> v. Shinseki, No. 2009-7107, April 19,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4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DUMMYTAG" val="&lt;DummyForForceWrite&gt;&lt;/DummyForForceWrite&gt;"/>
  <p:tag name="HTML_SHAPEINFO" val="&lt;ThreeDShapeInfo&gt;&lt;uuid val=&quot;{62AE58C3-D423-4F06-A77C-203423EED2E3}&quot;/&gt;&lt;isInvalidForFieldText val=&quot;0&quot;/&gt;&lt;Image&gt;&lt;filename val=&quot;C:\Users\User\AppData\Local\Temp\CP87766026937Session\CPTrustFolder87766026953\PPTImport87766072781\data\asimages\{62AE58C3-D423-4F06-A77C-203423EED2E3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ACB4776A-5E70-4FB3-B9F3-19351ED2E2FE}&quot;/&gt;&lt;isInvalidForFieldText val=&quot;0&quot;/&gt;&lt;Image&gt;&lt;filename val=&quot;C:\Users\User\AppData\Local\Temp\CP87766026937Session\CPTrustFolder87766026953\PPTImport87766072781\data\asimages\{ACB4776A-5E70-4FB3-B9F3-19351ED2E2FE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DUMMYTAG" val="&lt;DummyForForceWrite&gt;&lt;/DummyForForceWrite&gt;"/>
  <p:tag name="HTML_SHAPEINFO" val="&lt;ThreeDShapeInfo&gt;&lt;uuid val=&quot;{2AF8241E-06DC-4415-B6E1-7D8EDBCE11D3}&quot;/&gt;&lt;isInvalidForFieldText val=&quot;0&quot;/&gt;&lt;Image&gt;&lt;filename val=&quot;C:\Users\User\AppData\Local\Temp\CP87766026937Session\CPTrustFolder87766026953\PPTImport87766072781\data\asimages\{2AF8241E-06DC-4415-B6E1-7D8EDBCE11D3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5F732817-387A-4295-A0EF-9054AFE5A09F}&quot;/&gt;&lt;isInvalidForFieldText val=&quot;0&quot;/&gt;&lt;Image&gt;&lt;filename val=&quot;C:\Users\User\AppData\Local\Temp\CP87766026937Session\CPTrustFolder87766026953\PPTImport87766072781\data\asimages\{5F732817-387A-4295-A0EF-9054AFE5A09F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0&quot;/&gt;&lt;lineCharCount val=&quot;62&quot;/&gt;&lt;lineCharCount val=&quot;11&quot;/&gt;&lt;lineCharCount val=&quot;69&quot;/&gt;&lt;lineCharCount val=&quot;60&quot;/&gt;&lt;lineCharCount val=&quot;12&quot;/&gt;&lt;/TableIndex&gt;&lt;/ShapeTextInfo&gt;"/>
  <p:tag name="HTML_SHAPEINFO" val="&lt;ThreeDShapeInfo&gt;&lt;uuid val=&quot;{265F380E-8064-4CDF-A1ED-353EBC99F020}&quot;/&gt;&lt;isInvalidForFieldText val=&quot;0&quot;/&gt;&lt;Image&gt;&lt;filename val=&quot;C:\Users\User\AppData\Local\Temp\CP87766026937Session\CPTrustFolder87766026953\PPTImport87766072781\data\asimages\{265F380E-8064-4CDF-A1ED-353EBC99F020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0089C60-9B27-4712-A848-AA3B0E48CEE4}&quot;/&gt;&lt;isInvalidForFieldText val=&quot;0&quot;/&gt;&lt;Image&gt;&lt;filename val=&quot;C:\Users\User\AppData\Local\Temp\CP87766026937Session\CPTrustFolder87766026953\PPTImport87766072781\data\asimages\{C0089C60-9B27-4712-A848-AA3B0E48CEE4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6BEBA55-95B5-4E55-9CCA-6606A7CC9091}&quot;/&gt;&lt;isInvalidForFieldText val=&quot;0&quot;/&gt;&lt;Image&gt;&lt;filename val=&quot;C:\Users\User\AppData\Local\Temp\CP87766026937Session\CPTrustFolder87766026953\PPTImport87766072781\data\asimages\{36BEBA55-95B5-4E55-9CCA-6606A7CC9091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4&quot;/&gt;&lt;lineCharCount val=&quot;8&quot;/&gt;&lt;/TableIndex&gt;&lt;/ShapeTextInfo&gt;"/>
  <p:tag name="HTML_SHAPEINFO" val="&lt;ThreeDShapeInfo&gt;&lt;uuid val=&quot;{C2F7029A-D3CC-4E94-B24E-C25E19F137DF}&quot;/&gt;&lt;isInvalidForFieldText val=&quot;0&quot;/&gt;&lt;Image&gt;&lt;filename val=&quot;C:\Users\User\AppData\Local\Temp\CP87766026937Session\CPTrustFolder87766026953\PPTImport87766072781\data\asimages\{C2F7029A-D3CC-4E94-B24E-C25E19F137DF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ED271FB-DFA1-4D1B-861C-1B6D4D30AD8A}&quot;/&gt;&lt;isInvalidForFieldText val=&quot;0&quot;/&gt;&lt;Image&gt;&lt;filename val=&quot;C:\Users\User\AppData\Local\Temp\CP87766026937Session\CPTrustFolder87766026953\PPTImport87766072781\data\asimages\{EED271FB-DFA1-4D1B-861C-1B6D4D30AD8A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E2C99E8-38AB-47D2-B18D-D2567A7FC49F}&quot;/&gt;&lt;isInvalidForFieldText val=&quot;0&quot;/&gt;&lt;Image&gt;&lt;filename val=&quot;C:\Users\User\AppData\Local\Temp\CP87766026937Session\CPTrustFolder87766026953\PPTImport87766072781\data\asimages\{FE2C99E8-38AB-47D2-B18D-D2567A7FC49F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68&quot;/&gt;&lt;lineCharCount val=&quot;41&quot;/&gt;&lt;/TableIndex&gt;&lt;/ShapeTextInfo&gt;"/>
  <p:tag name="HTML_SHAPEINFO" val="&lt;ThreeDShapeInfo&gt;&lt;uuid val=&quot;{6C027FFC-46D3-4640-9B4C-688043536474}&quot;/&gt;&lt;isInvalidForFieldText val=&quot;0&quot;/&gt;&lt;Image&gt;&lt;filename val=&quot;C:\Users\User\AppData\Local\Temp\CP87766026937Session\CPTrustFolder87766026953\PPTImport87766072781\data\asimages\{6C027FFC-46D3-4640-9B4C-688043536474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5433F22-0B07-4150-927B-68B7BC14B0F0}&quot;/&gt;&lt;isInvalidForFieldText val=&quot;0&quot;/&gt;&lt;Image&gt;&lt;filename val=&quot;C:\Users\User\AppData\Local\Temp\CP87766026937Session\CPTrustFolder87766026953\PPTImport87766072781\data\asimages\{95433F22-0B07-4150-927B-68B7BC14B0F0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3C867B3-C8B2-4300-B91D-FCACE8B57385}&quot;/&gt;&lt;isInvalidForFieldText val=&quot;0&quot;/&gt;&lt;Image&gt;&lt;filename val=&quot;C:\Users\User\AppData\Local\Temp\CP87766026937Session\CPTrustFolder87766026953\PPTImport87766072781\data\asimages\{83C867B3-C8B2-4300-B91D-FCACE8B57385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63&quot;/&gt;&lt;lineCharCount val=&quot;7&quot;/&gt;&lt;/TableIndex&gt;&lt;/ShapeTextInfo&gt;"/>
  <p:tag name="HTML_SHAPEINFO" val="&lt;ThreeDShapeInfo&gt;&lt;uuid val=&quot;{5D50975D-8A66-4FE8-A508-F9D58DAE0B34}&quot;/&gt;&lt;isInvalidForFieldText val=&quot;0&quot;/&gt;&lt;Image&gt;&lt;filename val=&quot;C:\Users\User\AppData\Local\Temp\CP87766026937Session\CPTrustFolder87766026953\PPTImport87766072781\data\asimages\{5D50975D-8A66-4FE8-A508-F9D58DAE0B34}_5.png&quot;/&gt;&lt;left val=&quot;42&quot;/&gt;&lt;top val=&quot;212&quot;/&gt;&lt;width val=&quot;870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4C9071F-713C-44C9-A7EA-1A7DD4CABEC7}&quot;/&gt;&lt;isInvalidForFieldText val=&quot;0&quot;/&gt;&lt;Image&gt;&lt;filename val=&quot;C:\Users\User\AppData\Local\Temp\CP87766026937Session\CPTrustFolder87766026953\PPTImport87766072781\data\asimages\{14C9071F-713C-44C9-A7EA-1A7DD4CABEC7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ECE13B7-77E2-489F-8CD4-DD09FC20BC9B}&quot;/&gt;&lt;isInvalidForFieldText val=&quot;0&quot;/&gt;&lt;Image&gt;&lt;filename val=&quot;C:\Users\User\AppData\Local\Temp\CP87766026937Session\CPTrustFolder87766026953\PPTImport87766072781\data\asimages\{AECE13B7-77E2-489F-8CD4-DD09FC20BC9B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2&quot;/&gt;&lt;lineCharCount val=&quot;47&quot;/&gt;&lt;lineCharCount val=&quot;42&quot;/&gt;&lt;lineCharCount val=&quot;48&quot;/&gt;&lt;/TableIndex&gt;&lt;/ShapeTextInfo&gt;"/>
  <p:tag name="HTML_SHAPEINFO" val="&lt;ThreeDShapeInfo&gt;&lt;uuid val=&quot;{6E121C3C-C21C-4E46-9D4B-E12EA986B1EA}&quot;/&gt;&lt;isInvalidForFieldText val=&quot;0&quot;/&gt;&lt;Image&gt;&lt;filename val=&quot;C:\Users\User\AppData\Local\Temp\CP87766026937Session\CPTrustFolder87766026953\PPTImport87766072781\data\asimages\{6E121C3C-C21C-4E46-9D4B-E12EA986B1EA}_6.png&quot;/&gt;&lt;left val=&quot;42&quot;/&gt;&lt;top val=&quot;212&quot;/&gt;&lt;width val=&quot;870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58C3A27-E390-4066-B638-A3EE328F91BE}&quot;/&gt;&lt;isInvalidForFieldText val=&quot;0&quot;/&gt;&lt;Image&gt;&lt;filename val=&quot;C:\Users\User\AppData\Local\Temp\CP87766026937Session\CPTrustFolder87766026953\PPTImport87766072781\data\asimages\{558C3A27-E390-4066-B638-A3EE328F91BE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B9801865-0419-4866-B621-759E10E88D2C}&quot;/&gt;&lt;isInvalidForFieldText val=&quot;0&quot;/&gt;&lt;Image&gt;&lt;filename val=&quot;C:\Users\User\AppData\Local\Temp\CP87766026937Session\CPTrustFolder87766026953\PPTImport87766072781\data\asimages\{B9801865-0419-4866-B621-759E10E88D2C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44&quot;/&gt;&lt;lineCharCount val=&quot;49&quot;/&gt;&lt;lineCharCount val=&quot;48&quot;/&gt;&lt;/TableIndex&gt;&lt;/ShapeTextInfo&gt;"/>
  <p:tag name="HTML_SHAPEINFO" val="&lt;ThreeDShapeInfo&gt;&lt;uuid val=&quot;{F52DE3EC-88D3-4F41-AA38-2570F6D0D873}&quot;/&gt;&lt;isInvalidForFieldText val=&quot;0&quot;/&gt;&lt;Image&gt;&lt;filename val=&quot;C:\Users\User\AppData\Local\Temp\CP87766026937Session\CPTrustFolder87766026953\PPTImport87766072781\data\asimages\{F52DE3EC-88D3-4F41-AA38-2570F6D0D873}_7.png&quot;/&gt;&lt;left val=&quot;42&quot;/&gt;&lt;top val=&quot;212&quot;/&gt;&lt;width val=&quot;870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9EC5226-C040-4535-847E-D22F0EC5A6BF}&quot;/&gt;&lt;isInvalidForFieldText val=&quot;0&quot;/&gt;&lt;Image&gt;&lt;filename val=&quot;C:\Users\User\AppData\Local\Temp\CP87766026937Session\CPTrustFolder87766026953\PPTImport87766072781\data\asimages\{59EC5226-C040-4535-847E-D22F0EC5A6BF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A1F3399-F373-4000-AF06-3368DFD7AE5C}&quot;/&gt;&lt;isInvalidForFieldText val=&quot;0&quot;/&gt;&lt;Image&gt;&lt;filename val=&quot;C:\Users\User\AppData\Local\Temp\CP87766026937Session\CPTrustFolder87766026953\PPTImport87766072781\data\asimages\{DA1F3399-F373-4000-AF06-3368DFD7AE5C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5&quot;/&gt;&lt;lineCharCount val=&quot;53&quot;/&gt;&lt;lineCharCount val=&quot;50&quot;/&gt;&lt;lineCharCount val=&quot;49&quot;/&gt;&lt;/TableIndex&gt;&lt;/ShapeTextInfo&gt;"/>
  <p:tag name="HTML_SHAPEINFO" val="&lt;ThreeDShapeInfo&gt;&lt;uuid val=&quot;{DA7F6705-A02A-42CA-96E7-5161A10D93C7}&quot;/&gt;&lt;isInvalidForFieldText val=&quot;0&quot;/&gt;&lt;Image&gt;&lt;filename val=&quot;C:\Users\User\AppData\Local\Temp\CP87766026937Session\CPTrustFolder87766026953\PPTImport87766072781\data\asimages\{DA7F6705-A02A-42CA-96E7-5161A10D93C7}_8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DD5866E-CA82-4D24-BC4C-5C632F14C5F9}&quot;/&gt;&lt;isInvalidForFieldText val=&quot;0&quot;/&gt;&lt;Image&gt;&lt;filename val=&quot;C:\Users\User\AppData\Local\Temp\CP87766026937Session\CPTrustFolder87766026953\PPTImport87766072781\data\asimages\{BDD5866E-CA82-4D24-BC4C-5C632F14C5F9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425DD9F3-20B3-4ABE-A838-A30E48B23E9C}&quot;/&gt;&lt;isInvalidForFieldText val=&quot;0&quot;/&gt;&lt;Image&gt;&lt;filename val=&quot;C:\Users\User\AppData\Local\Temp\CP87766026937Session\CPTrustFolder87766026953\PPTImport87766072781\data\asimages\{425DD9F3-20B3-4ABE-A838-A30E48B23E9C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9&quot;/&gt;&lt;lineCharCount val=&quot;52&quot;/&gt;&lt;lineCharCount val=&quot;47&quot;/&gt;&lt;lineCharCount val=&quot;48&quot;/&gt;&lt;/TableIndex&gt;&lt;/ShapeTextInfo&gt;"/>
  <p:tag name="HTML_SHAPEINFO" val="&lt;ThreeDShapeInfo&gt;&lt;uuid val=&quot;{1A1DE75C-DD01-4BAC-A0BC-5B115443F834}&quot;/&gt;&lt;isInvalidForFieldText val=&quot;0&quot;/&gt;&lt;Image&gt;&lt;filename val=&quot;C:\Users\User\AppData\Local\Temp\CP87766026937Session\CPTrustFolder87766026953\PPTImport87766072781\data\asimages\{1A1DE75C-DD01-4BAC-A0BC-5B115443F834}_9.png&quot;/&gt;&lt;left val=&quot;42&quot;/&gt;&lt;top val=&quot;212&quot;/&gt;&lt;width val=&quot;870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C87236A-95FD-4537-9194-EB3A6A19756F}&quot;/&gt;&lt;isInvalidForFieldText val=&quot;0&quot;/&gt;&lt;Image&gt;&lt;filename val=&quot;C:\Users\User\AppData\Local\Temp\CP87766026937Session\CPTrustFolder87766026953\PPTImport87766072781\data\asimages\{BC87236A-95FD-4537-9194-EB3A6A19756F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132BE613-F90D-4A2A-A9BC-ADC62F35E1CE}&quot;/&gt;&lt;isInvalidForFieldText val=&quot;0&quot;/&gt;&lt;Image&gt;&lt;filename val=&quot;C:\Users\User\AppData\Local\Temp\CP87766026937Session\CPTrustFolder87766026953\PPTImport87766072781\data\asimages\{132BE613-F90D-4A2A-A9BC-ADC62F35E1CE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601CFE7A-57AC-41C1-A7D0-D32EA61F0DB1}&quot;/&gt;&lt;isInvalidForFieldText val=&quot;0&quot;/&gt;&lt;Image&gt;&lt;filename val=&quot;C:\Users\User\AppData\Local\Temp\CP87766026937Session\CPTrustFolder87766026953\PPTImport87766072781\data\asimages\{601CFE7A-57AC-41C1-A7D0-D32EA61F0DB1}_10.png&quot;/&gt;&lt;left val=&quot;42&quot;/&gt;&lt;top val=&quot;212&quot;/&gt;&lt;width val=&quot;870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D26E696-706D-4C26-8811-7E655D70D1E4}&quot;/&gt;&lt;isInvalidForFieldText val=&quot;0&quot;/&gt;&lt;Image&gt;&lt;filename val=&quot;C:\Users\User\AppData\Local\Temp\CP87766026937Session\CPTrustFolder87766026953\PPTImport87766072781\data\asimages\{9D26E696-706D-4C26-8811-7E655D70D1E4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B8647D7-6945-4CB7-A597-E1979A32CD2F}&quot;/&gt;&lt;isInvalidForFieldText val=&quot;0&quot;/&gt;&lt;Image&gt;&lt;filename val=&quot;C:\Users\User\AppData\Local\Temp\CP87766026937Session\CPTrustFolder87766026953\PPTImport87766072781\data\asimages\{1B8647D7-6945-4CB7-A597-E1979A32CD2F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34&quot;/&gt;&lt;lineCharCount val=&quot;63&quot;/&gt;&lt;lineCharCount val=&quot;33&quot;/&gt;&lt;/TableIndex&gt;&lt;/ShapeTextInfo&gt;"/>
  <p:tag name="HTML_SHAPEINFO" val="&lt;ThreeDShapeInfo&gt;&lt;uuid val=&quot;{70C95755-4CC4-488F-9E31-2C0CED922FE1}&quot;/&gt;&lt;isInvalidForFieldText val=&quot;0&quot;/&gt;&lt;Image&gt;&lt;filename val=&quot;C:\Users\User\AppData\Local\Temp\CP87766026937Session\CPTrustFolder87766026953\PPTImport87766072781\data\asimages\{70C95755-4CC4-488F-9E31-2C0CED922FE1}_11.png&quot;/&gt;&lt;left val=&quot;42&quot;/&gt;&lt;top val=&quot;212&quot;/&gt;&lt;width val=&quot;870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77B480E-0A63-404C-81B0-9A0D9C3094CA}&quot;/&gt;&lt;isInvalidForFieldText val=&quot;0&quot;/&gt;&lt;Image&gt;&lt;filename val=&quot;C:\Users\User\AppData\Local\Temp\CP87766026937Session\CPTrustFolder87766026953\PPTImport87766072781\data\asimages\{377B480E-0A63-404C-81B0-9A0D9C3094CA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4D51E5B5-8D05-4651-8C69-78F2B6284ABF}&quot;/&gt;&lt;isInvalidForFieldText val=&quot;0&quot;/&gt;&lt;Image&gt;&lt;filename val=&quot;C:\Users\User\AppData\Local\Temp\CP87766026937Session\CPTrustFolder87766026953\PPTImport87766072781\data\asimages\{4D51E5B5-8D05-4651-8C69-78F2B6284ABF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1&quot;/&gt;&lt;lineCharCount val=&quot;55&quot;/&gt;&lt;lineCharCount val=&quot;62&quot;/&gt;&lt;lineCharCount val=&quot;68&quot;/&gt;&lt;lineCharCount val=&quot;12&quot;/&gt;&lt;/TableIndex&gt;&lt;/ShapeTextInfo&gt;"/>
  <p:tag name="HTML_SHAPEINFO" val="&lt;ThreeDShapeInfo&gt;&lt;uuid val=&quot;{E4B6BAB2-1C5C-4F30-85BF-D1919CD1003F}&quot;/&gt;&lt;isInvalidForFieldText val=&quot;0&quot;/&gt;&lt;Image&gt;&lt;filename val=&quot;C:\Users\User\AppData\Local\Temp\CP87766026937Session\CPTrustFolder87766026953\PPTImport87766072781\data\asimages\{E4B6BAB2-1C5C-4F30-85BF-D1919CD1003F}_12.png&quot;/&gt;&lt;left val=&quot;42&quot;/&gt;&lt;top val=&quot;212&quot;/&gt;&lt;width val=&quot;870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B62F250-C7BB-476A-888F-131EA79BBE2C}&quot;/&gt;&lt;isInvalidForFieldText val=&quot;0&quot;/&gt;&lt;Image&gt;&lt;filename val=&quot;C:\Users\User\AppData\Local\Temp\CP87766026937Session\CPTrustFolder87766026953\PPTImport87766072781\data\asimages\{7B62F250-C7BB-476A-888F-131EA79BBE2C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4A73F302-6781-4EC2-879B-0C91812FBEF1}&quot;/&gt;&lt;isInvalidForFieldText val=&quot;0&quot;/&gt;&lt;Image&gt;&lt;filename val=&quot;C:\Users\User\AppData\Local\Temp\CP87766026937Session\CPTrustFolder87766026953\PPTImport87766072781\data\asimages\{4A73F302-6781-4EC2-879B-0C91812FBEF1}_13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5&quot;/&gt;&lt;lineCharCount val=&quot;64&quot;/&gt;&lt;lineCharCount val=&quot;27&quot;/&gt;&lt;lineCharCount val=&quot;62&quot;/&gt;&lt;lineCharCount val=&quot;8&quot;/&gt;&lt;/TableIndex&gt;&lt;/ShapeTextInfo&gt;"/>
  <p:tag name="HTML_SHAPEINFO" val="&lt;ThreeDShapeInfo&gt;&lt;uuid val=&quot;{E54C3186-D14D-454C-939E-B6D92B3DF37F}&quot;/&gt;&lt;isInvalidForFieldText val=&quot;0&quot;/&gt;&lt;Image&gt;&lt;filename val=&quot;C:\Users\User\AppData\Local\Temp\CP87766026937Session\CPTrustFolder87766026953\PPTImport87766072781\data\asimages\{E54C3186-D14D-454C-939E-B6D92B3DF37F}_13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FFD548B-1718-4FD2-A17C-9FC1AC6F675D}&quot;/&gt;&lt;isInvalidForFieldText val=&quot;0&quot;/&gt;&lt;Image&gt;&lt;filename val=&quot;C:\Users\User\AppData\Local\Temp\CP87766026937Session\CPTrustFolder87766026953\PPTImport87766072781\data\asimages\{8FFD548B-1718-4FD2-A17C-9FC1AC6F675D}_13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36C7F3F-2F3E-4933-98F7-82A6CDB53AA2}&quot;/&gt;&lt;isInvalidForFieldText val=&quot;0&quot;/&gt;&lt;Image&gt;&lt;filename val=&quot;C:\Users\User\AppData\Local\Temp\CP87766026937Session\CPTrustFolder87766026953\PPTImport87766072781\data\asimages\{036C7F3F-2F3E-4933-98F7-82A6CDB53AA2}_14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64E1913-4262-4881-A437-E93377BB4DEF}&quot;/&gt;&lt;isInvalidForFieldText val=&quot;0&quot;/&gt;&lt;Image&gt;&lt;filename val=&quot;C:\Users\User\AppData\Local\Temp\CP87766026937Session\CPTrustFolder87766026953\PPTImport87766072781\data\asimages\{264E1913-4262-4881-A437-E93377BB4DEF}_14.png&quot;/&gt;&lt;left val=&quot;40&quot;/&gt;&lt;top val=&quot;212&quot;/&gt;&lt;width val=&quot;871&quot;/&gt;&lt;height val=&quot;5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498F158-59F8-423B-BA97-D7DC83C97825}&quot;/&gt;&lt;isInvalidForFieldText val=&quot;0&quot;/&gt;&lt;Image&gt;&lt;filename val=&quot;C:\Users\User\AppData\Local\Temp\CP87766026937Session\CPTrustFolder87766026953\PPTImport87766072781\data\asimages\{8498F158-59F8-423B-BA97-D7DC83C97825}_14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28&quot;/&gt;&lt;/TableIndex&gt;&lt;/ShapeTextInfo&gt;"/>
  <p:tag name="HTML_SHAPEINFO" val="&lt;ThreeDShapeInfo&gt;&lt;uuid val=&quot;{5ACD7FEA-8EAC-463A-9708-742DDE1FF826}&quot;/&gt;&lt;isInvalidForFieldText val=&quot;0&quot;/&gt;&lt;Image&gt;&lt;filename val=&quot;C:\Users\User\AppData\Local\Temp\CP87766026937Session\CPTrustFolder87766026953\PPTImport87766072781\data\asimages\{5ACD7FEA-8EAC-463A-9708-742DDE1FF826}_14.png&quot;/&gt;&lt;left val=&quot;48&quot;/&gt;&lt;top val=&quot;250&quot;/&gt;&lt;width val=&quot;864&quot;/&gt;&lt;height val=&quot;9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3FF06398-0BF6-495F-9965-49BF8774381C}&quot;/&gt;&lt;isInvalidForFieldText val=&quot;0&quot;/&gt;&lt;Image&gt;&lt;filename val=&quot;C:\Users\User\AppData\Local\Temp\CP87766026937Session\CPTrustFolder87766026953\PPTImport87766072781\data\asimages\{3FF06398-0BF6-495F-9965-49BF8774381C}_15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6&quot;/&gt;&lt;lineCharCount val=&quot;38&quot;/&gt;&lt;lineCharCount val=&quot;76&quot;/&gt;&lt;lineCharCount val=&quot;68&quot;/&gt;&lt;/TableIndex&gt;&lt;/ShapeTextInfo&gt;"/>
  <p:tag name="HTML_SHAPEINFO" val="&lt;ThreeDShapeInfo&gt;&lt;uuid val=&quot;{11A94D74-B79C-43FE-80D6-B688E10CDE31}&quot;/&gt;&lt;isInvalidForFieldText val=&quot;0&quot;/&gt;&lt;Image&gt;&lt;filename val=&quot;C:\Users\User\AppData\Local\Temp\CP87766026937Session\CPTrustFolder87766026953\PPTImport87766072781\data\asimages\{11A94D74-B79C-43FE-80D6-B688E10CDE31}_15.png&quot;/&gt;&lt;left val=&quot;42&quot;/&gt;&lt;top val=&quot;212&quot;/&gt;&lt;width val=&quot;870&quot;/&gt;&lt;height val=&quot;41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FAC24F9-0BC6-4811-93A9-597C858DADB2}&quot;/&gt;&lt;isInvalidForFieldText val=&quot;0&quot;/&gt;&lt;Image&gt;&lt;filename val=&quot;C:\Users\User\AppData\Local\Temp\CP87766026937Session\CPTrustFolder87766026953\PPTImport87766072781\data\asimages\{6FAC24F9-0BC6-4811-93A9-597C858DADB2}_15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4354333-5C61-410C-AC0F-C9A8AC98AA51}&quot;/&gt;&lt;isInvalidForFieldText val=&quot;0&quot;/&gt;&lt;Image&gt;&lt;filename val=&quot;C:\Users\User\AppData\Local\Temp\CP87766026937Session\CPTrustFolder87766026953\PPTImport87766072781\data\asimages\{74354333-5C61-410C-AC0F-C9A8AC98AA51}_16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2&quot;/&gt;&lt;lineCharCount val=&quot;67&quot;/&gt;&lt;lineCharCount val=&quot;23&quot;/&gt;&lt;lineCharCount val=&quot;16&quot;/&gt;&lt;/TableIndex&gt;&lt;/ShapeTextInfo&gt;"/>
  <p:tag name="HTML_SHAPEINFO" val="&lt;ThreeDShapeInfo&gt;&lt;uuid val=&quot;{27C6A99F-70C1-4C60-8C3E-0E768135E21C}&quot;/&gt;&lt;isInvalidForFieldText val=&quot;0&quot;/&gt;&lt;Image&gt;&lt;filename val=&quot;C:\Users\User\AppData\Local\Temp\CP87766026937Session\CPTrustFolder87766026953\PPTImport87766072781\data\asimages\{27C6A99F-70C1-4C60-8C3E-0E768135E21C}_16.png&quot;/&gt;&lt;left val=&quot;42&quot;/&gt;&lt;top val=&quot;212&quot;/&gt;&lt;width val=&quot;870&quot;/&gt;&lt;height val=&quot;41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064D94-F18C-4A95-8332-00D5C8AF2500}&quot;/&gt;&lt;isInvalidForFieldText val=&quot;0&quot;/&gt;&lt;Image&gt;&lt;filename val=&quot;C:\Users\User\AppData\Local\Temp\CP87766026937Session\CPTrustFolder87766026953\PPTImport87766072781\data\asimages\{51064D94-F18C-4A95-8332-00D5C8AF2500}_16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166AA5C4-C277-409B-9903-64EB8CDD10AD}&quot;/&gt;&lt;isInvalidForFieldText val=&quot;0&quot;/&gt;&lt;Image&gt;&lt;filename val=&quot;C:\Users\User\AppData\Local\Temp\CP87766026937Session\CPTrustFolder87766026953\PPTImport87766072781\data\asimages\{166AA5C4-C277-409B-9903-64EB8CDD10AD}_17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2&quot;/&gt;&lt;lineCharCount val=&quot;7&quot;/&gt;&lt;lineCharCount val=&quot;33&quot;/&gt;&lt;lineCharCount val=&quot;4&quot;/&gt;&lt;/TableIndex&gt;&lt;/ShapeTextInfo&gt;"/>
  <p:tag name="HTML_SHAPEINFO" val="&lt;ThreeDShapeInfo&gt;&lt;uuid val=&quot;{2943F5CB-9024-4A5F-BEA7-F131AE75406B}&quot;/&gt;&lt;isInvalidForFieldText val=&quot;0&quot;/&gt;&lt;Image&gt;&lt;filename val=&quot;C:\Users\User\AppData\Local\Temp\CP87766026937Session\CPTrustFolder87766026953\PPTImport87766072781\data\asimages\{2943F5CB-9024-4A5F-BEA7-F131AE75406B}_17.png&quot;/&gt;&lt;left val=&quot;42&quot;/&gt;&lt;top val=&quot;212&quot;/&gt;&lt;width val=&quot;870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9E23412-70F5-40B6-989F-FDF1E75BF705}&quot;/&gt;&lt;isInvalidForFieldText val=&quot;0&quot;/&gt;&lt;Image&gt;&lt;filename val=&quot;C:\Users\User\AppData\Local\Temp\CP87766026937Session\CPTrustFolder87766026953\PPTImport87766072781\data\asimages\{B9E23412-70F5-40B6-989F-FDF1E75BF705}_17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5&quot;/&gt;&lt;lineCharCount val=&quot;21&quot;/&gt;&lt;/TableIndex&gt;&lt;/ShapeTextInfo&gt;"/>
  <p:tag name="HTML_SHAPEINFO" val="&lt;ThreeDShapeInfo&gt;&lt;uuid val=&quot;{B9BE4E4E-FEBB-4AEA-AE17-120577852DA9}&quot;/&gt;&lt;isInvalidForFieldText val=&quot;0&quot;/&gt;&lt;Image&gt;&lt;filename val=&quot;C:\Users\User\AppData\Local\Temp\CP87766026937Session\CPTrustFolder87766026953\PPTImport87766072781\data\asimages\{B9BE4E4E-FEBB-4AEA-AE17-120577852DA9}_18.png&quot;/&gt;&lt;left val=&quot;0&quot;/&gt;&lt;top val=&quot;76&quot;/&gt;&lt;width val=&quot;961&quot;/&gt;&lt;height val=&quot;12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17&quot;/&gt;&lt;lineCharCount val=&quot;71&quot;/&gt;&lt;lineCharCount val=&quot;60&quot;/&gt;&lt;/TableIndex&gt;&lt;/ShapeTextInfo&gt;"/>
  <p:tag name="HTML_SHAPEINFO" val="&lt;ThreeDShapeInfo&gt;&lt;uuid val=&quot;{9C52941A-65ED-4CD7-B6DB-0034350DB942}&quot;/&gt;&lt;isInvalidForFieldText val=&quot;0&quot;/&gt;&lt;Image&gt;&lt;filename val=&quot;C:\Users\User\AppData\Local\Temp\CP87766026937Session\CPTrustFolder87766026953\PPTImport87766072781\data\asimages\{9C52941A-65ED-4CD7-B6DB-0034350DB942}_18.png&quot;/&gt;&lt;left val=&quot;42&quot;/&gt;&lt;top val=&quot;212&quot;/&gt;&lt;width val=&quot;870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D81981A-04FC-4ECF-ADA6-3917BC9BF7EF}&quot;/&gt;&lt;isInvalidForFieldText val=&quot;0&quot;/&gt;&lt;Image&gt;&lt;filename val=&quot;C:\Users\User\AppData\Local\Temp\CP87766026937Session\CPTrustFolder87766026953\PPTImport87766072781\data\asimages\{5D81981A-04FC-4ECF-ADA6-3917BC9BF7EF}_18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1CF8A3EA-6D1A-41B3-801E-5EEFAC97D338}&quot;/&gt;&lt;isInvalidForFieldText val=&quot;0&quot;/&gt;&lt;Image&gt;&lt;filename val=&quot;C:\Users\User\AppData\Local\Temp\CP87766026937Session\CPTrustFolder87766026953\PPTImport87766072781\data\asimages\{1CF8A3EA-6D1A-41B3-801E-5EEFAC97D338}_19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6&quot;/&gt;&lt;lineCharCount val=&quot;35&quot;/&gt;&lt;lineCharCount val=&quot;63&quot;/&gt;&lt;lineCharCount val=&quot;8&quot;/&gt;&lt;lineCharCount val=&quot;43&quot;/&gt;&lt;/TableIndex&gt;&lt;/ShapeTextInfo&gt;"/>
  <p:tag name="HTML_SHAPEINFO" val="&lt;ThreeDShapeInfo&gt;&lt;uuid val=&quot;{AD47F050-143B-4A77-BFD4-90584947C4C8}&quot;/&gt;&lt;isInvalidForFieldText val=&quot;0&quot;/&gt;&lt;Image&gt;&lt;filename val=&quot;C:\Users\User\AppData\Local\Temp\CP87766026937Session\CPTrustFolder87766026953\PPTImport87766072781\data\asimages\{AD47F050-143B-4A77-BFD4-90584947C4C8}_19.png&quot;/&gt;&lt;left val=&quot;42&quot;/&gt;&lt;top val=&quot;212&quot;/&gt;&lt;width val=&quot;870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116572E-7B98-4728-BF7B-36F149128952}&quot;/&gt;&lt;isInvalidForFieldText val=&quot;0&quot;/&gt;&lt;Image&gt;&lt;filename val=&quot;C:\Users\User\AppData\Local\Temp\CP87766026937Session\CPTrustFolder87766026953\PPTImport87766072781\data\asimages\{7116572E-7B98-4728-BF7B-36F149128952}_19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E5524CB3-C6EE-4330-B657-AFEDAE12B1E5}&quot;/&gt;&lt;isInvalidForFieldText val=&quot;0&quot;/&gt;&lt;Image&gt;&lt;filename val=&quot;C:\Users\User\AppData\Local\Temp\CP87766026937Session\CPTrustFolder87766026953\PPTImport87766072781\data\asimages\{E5524CB3-C6EE-4330-B657-AFEDAE12B1E5}_20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4&quot;/&gt;&lt;lineCharCount val=&quot;12&quot;/&gt;&lt;lineCharCount val=&quot;61&quot;/&gt;&lt;lineCharCount val=&quot;9&quot;/&gt;&lt;lineCharCount val=&quot;29&quot;/&gt;&lt;/TableIndex&gt;&lt;/ShapeTextInfo&gt;"/>
  <p:tag name="HTML_SHAPEINFO" val="&lt;ThreeDShapeInfo&gt;&lt;uuid val=&quot;{34A351B6-B002-4C11-958B-0DC509DEA761}&quot;/&gt;&lt;isInvalidForFieldText val=&quot;0&quot;/&gt;&lt;Image&gt;&lt;filename val=&quot;C:\Users\User\AppData\Local\Temp\CP87766026937Session\CPTrustFolder87766026953\PPTImport87766072781\data\asimages\{34A351B6-B002-4C11-958B-0DC509DEA761}_20.png&quot;/&gt;&lt;left val=&quot;42&quot;/&gt;&lt;top val=&quot;212&quot;/&gt;&lt;width val=&quot;870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89C3DB6-B1CB-45A9-94EC-51922011E67F}&quot;/&gt;&lt;isInvalidForFieldText val=&quot;0&quot;/&gt;&lt;Image&gt;&lt;filename val=&quot;C:\Users\User\AppData\Local\Temp\CP87766026937Session\CPTrustFolder87766026953\PPTImport87766072781\data\asimages\{E89C3DB6-B1CB-45A9-94EC-51922011E67F}_20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0924DC8-517C-4FFB-9F57-13C57E433BC2}&quot;/&gt;&lt;isInvalidForFieldText val=&quot;0&quot;/&gt;&lt;Image&gt;&lt;filename val=&quot;C:\Users\User\AppData\Local\Temp\CP87766026937Session\CPTrustFolder87766026953\PPTImport87766072781\data\asimages\{00924DC8-517C-4FFB-9F57-13C57E433BC2}_21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2&quot;/&gt;&lt;lineCharCount val=&quot;19&quot;/&gt;&lt;lineCharCount val=&quot;8&quot;/&gt;&lt;lineCharCount val=&quot;60&quot;/&gt;&lt;/TableIndex&gt;&lt;/ShapeTextInfo&gt;"/>
  <p:tag name="HTML_SHAPEINFO" val="&lt;ThreeDShapeInfo&gt;&lt;uuid val=&quot;{FCF71F01-FFF1-4F38-AE7D-30FD6FB01ADE}&quot;/&gt;&lt;isInvalidForFieldText val=&quot;0&quot;/&gt;&lt;Image&gt;&lt;filename val=&quot;C:\Users\User\AppData\Local\Temp\CP87766026937Session\CPTrustFolder87766026953\PPTImport87766072781\data\asimages\{FCF71F01-FFF1-4F38-AE7D-30FD6FB01ADE}_21.png&quot;/&gt;&lt;left val=&quot;42&quot;/&gt;&lt;top val=&quot;212&quot;/&gt;&lt;width val=&quot;870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4DD007C-9622-4EEB-9A54-87B465F77718}&quot;/&gt;&lt;isInvalidForFieldText val=&quot;0&quot;/&gt;&lt;Image&gt;&lt;filename val=&quot;C:\Users\User\AppData\Local\Temp\CP87766026937Session\CPTrustFolder87766026953\PPTImport87766072781\data\asimages\{04DD007C-9622-4EEB-9A54-87B465F77718}_21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1CC36BBE-792F-491F-BD85-42989A98DF9D}&quot;/&gt;&lt;isInvalidForFieldText val=&quot;0&quot;/&gt;&lt;Image&gt;&lt;filename val=&quot;C:\Users\User\AppData\Local\Temp\CP87766026937Session\CPTrustFolder87766026953\PPTImport87766072781\data\asimages\{1CC36BBE-792F-491F-BD85-42989A98DF9D}_22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31&quot;/&gt;&lt;lineCharCount val=&quot;20&quot;/&gt;&lt;/TableIndex&gt;&lt;/ShapeTextInfo&gt;"/>
  <p:tag name="HTML_SHAPEINFO" val="&lt;ThreeDShapeInfo&gt;&lt;uuid val=&quot;{5CFEF521-B391-4D08-AC76-B3EED4DE2732}&quot;/&gt;&lt;isInvalidForFieldText val=&quot;0&quot;/&gt;&lt;Image&gt;&lt;filename val=&quot;C:\Users\User\AppData\Local\Temp\CP87766026937Session\CPTrustFolder87766026953\PPTImport87766072781\data\asimages\{5CFEF521-B391-4D08-AC76-B3EED4DE2732}_22.png&quot;/&gt;&lt;left val=&quot;42&quot;/&gt;&lt;top val=&quot;212&quot;/&gt;&lt;width val=&quot;870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AF09B1C-FB2F-4C1A-8B81-31196B4E032A}&quot;/&gt;&lt;isInvalidForFieldText val=&quot;0&quot;/&gt;&lt;Image&gt;&lt;filename val=&quot;C:\Users\User\AppData\Local\Temp\CP87766026937Session\CPTrustFolder87766026953\PPTImport87766072781\data\asimages\{9AF09B1C-FB2F-4C1A-8B81-31196B4E032A}_22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160CD30F-F208-41E9-A394-F06685C150C1}&quot;/&gt;&lt;isInvalidForFieldText val=&quot;0&quot;/&gt;&lt;Image&gt;&lt;filename val=&quot;C:\Users\User\AppData\Local\Temp\CP87766026937Session\CPTrustFolder87766026953\PPTImport87766072781\data\asimages\{160CD30F-F208-41E9-A394-F06685C150C1}_23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0&quot;/&gt;&lt;lineCharCount val=&quot;67&quot;/&gt;&lt;lineCharCount val=&quot;20&quot;/&gt;&lt;/TableIndex&gt;&lt;/ShapeTextInfo&gt;"/>
  <p:tag name="HTML_SHAPEINFO" val="&lt;ThreeDShapeInfo&gt;&lt;uuid val=&quot;{26F43DFB-DE3F-45A6-A96E-3CA892D5AE3B}&quot;/&gt;&lt;isInvalidForFieldText val=&quot;0&quot;/&gt;&lt;Image&gt;&lt;filename val=&quot;C:\Users\User\AppData\Local\Temp\CP87766026937Session\CPTrustFolder87766026953\PPTImport87766072781\data\asimages\{26F43DFB-DE3F-45A6-A96E-3CA892D5AE3B}_23.png&quot;/&gt;&lt;left val=&quot;42&quot;/&gt;&lt;top val=&quot;212&quot;/&gt;&lt;width val=&quot;870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FE72130-3425-4ADE-A275-D5A33F9DC46E}&quot;/&gt;&lt;isInvalidForFieldText val=&quot;0&quot;/&gt;&lt;Image&gt;&lt;filename val=&quot;C:\Users\User\AppData\Local\Temp\CP87766026937Session\CPTrustFolder87766026953\PPTImport87766072781\data\asimages\{FFE72130-3425-4ADE-A275-D5A33F9DC46E}_23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574DD953-665A-4AC4-87DF-A7D27FD76C04}&quot;/&gt;&lt;isInvalidForFieldText val=&quot;0&quot;/&gt;&lt;Image&gt;&lt;filename val=&quot;C:\Users\User\AppData\Local\Temp\CP87766026937Session\CPTrustFolder87766026953\PPTImport87766072781\data\asimages\{574DD953-665A-4AC4-87DF-A7D27FD76C04}_24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6&quot;/&gt;&lt;lineCharCount val=&quot;31&quot;/&gt;&lt;lineCharCount val=&quot;46&quot;/&gt;&lt;/TableIndex&gt;&lt;/ShapeTextInfo&gt;"/>
  <p:tag name="HTML_SHAPEINFO" val="&lt;ThreeDShapeInfo&gt;&lt;uuid val=&quot;{6BB2252B-CD67-46A0-B0EA-70866E48713E}&quot;/&gt;&lt;isInvalidForFieldText val=&quot;0&quot;/&gt;&lt;Image&gt;&lt;filename val=&quot;C:\Users\User\AppData\Local\Temp\CP87766026937Session\CPTrustFolder87766026953\PPTImport87766072781\data\asimages\{6BB2252B-CD67-46A0-B0EA-70866E48713E}_24.png&quot;/&gt;&lt;left val=&quot;42&quot;/&gt;&lt;top val=&quot;212&quot;/&gt;&lt;width val=&quot;870&quot;/&gt;&lt;height val=&quot;41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88F2310-79A7-4A5A-B43C-431115E67587}&quot;/&gt;&lt;isInvalidForFieldText val=&quot;0&quot;/&gt;&lt;Image&gt;&lt;filename val=&quot;C:\Users\User\AppData\Local\Temp\CP87766026937Session\CPTrustFolder87766026953\PPTImport87766072781\data\asimages\{088F2310-79A7-4A5A-B43C-431115E67587}_24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DEDEADA7-F536-4070-B35A-F57FE9B573FA}&quot;/&gt;&lt;isInvalidForFieldText val=&quot;0&quot;/&gt;&lt;Image&gt;&lt;filename val=&quot;C:\Users\User\AppData\Local\Temp\CP87766026937Session\CPTrustFolder87766026953\PPTImport87766072781\data\asimages\{DEDEADA7-F536-4070-B35A-F57FE9B573FA}_25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33&quot;/&gt;&lt;lineCharCount val=&quot;32&quot;/&gt;&lt;/TableIndex&gt;&lt;/ShapeTextInfo&gt;"/>
  <p:tag name="HTML_SHAPEINFO" val="&lt;ThreeDShapeInfo&gt;&lt;uuid val=&quot;{83EA3C9B-C358-4FC0-A258-548128EEA887}&quot;/&gt;&lt;isInvalidForFieldText val=&quot;0&quot;/&gt;&lt;Image&gt;&lt;filename val=&quot;C:\Users\User\AppData\Local\Temp\CP87766026937Session\CPTrustFolder87766026953\PPTImport87766072781\data\asimages\{83EA3C9B-C358-4FC0-A258-548128EEA887}_25.png&quot;/&gt;&lt;left val=&quot;42&quot;/&gt;&lt;top val=&quot;212&quot;/&gt;&lt;width val=&quot;870&quot;/&gt;&lt;height val=&quot;41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F809177-B401-4BAC-A6A7-02C76739FF36}&quot;/&gt;&lt;isInvalidForFieldText val=&quot;0&quot;/&gt;&lt;Image&gt;&lt;filename val=&quot;C:\Users\User\AppData\Local\Temp\CP87766026937Session\CPTrustFolder87766026953\PPTImport87766072781\data\asimages\{4F809177-B401-4BAC-A6A7-02C76739FF36}_25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6994ACA2-C2BA-41F5-9BC7-FE7454648068}&quot;/&gt;&lt;isInvalidForFieldText val=&quot;0&quot;/&gt;&lt;Image&gt;&lt;filename val=&quot;C:\Users\User\AppData\Local\Temp\CP87766026937Session\CPTrustFolder87766026953\PPTImport87766072781\data\asimages\{6994ACA2-C2BA-41F5-9BC7-FE7454648068}_26.png&quot;/&gt;&lt;left val=&quot;0&quot;/&gt;&lt;top val=&quot;76&quot;/&gt;&lt;width val=&quot;961&quot;/&gt;&lt;height val=&quot;12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13&quot;/&gt;&lt;lineCharCount val=&quot;64&quot;/&gt;&lt;lineCharCount val=&quot;60&quot;/&gt;&lt;/TableIndex&gt;&lt;/ShapeTextInfo&gt;"/>
  <p:tag name="HTML_SHAPEINFO" val="&lt;ThreeDShapeInfo&gt;&lt;uuid val=&quot;{1296549C-379D-4D1C-BB3A-5AA85F378315}&quot;/&gt;&lt;isInvalidForFieldText val=&quot;0&quot;/&gt;&lt;Image&gt;&lt;filename val=&quot;C:\Users\User\AppData\Local\Temp\CP87766026937Session\CPTrustFolder87766026953\PPTImport87766072781\data\asimages\{1296549C-379D-4D1C-BB3A-5AA85F378315}_26.png&quot;/&gt;&lt;left val=&quot;42&quot;/&gt;&lt;top val=&quot;212&quot;/&gt;&lt;width val=&quot;870&quot;/&gt;&lt;height val=&quot;41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2007446-1C10-442A-9F05-B15A078713B4}&quot;/&gt;&lt;isInvalidForFieldText val=&quot;0&quot;/&gt;&lt;Image&gt;&lt;filename val=&quot;C:\Users\User\AppData\Local\Temp\CP87766026937Session\CPTrustFolder87766026953\PPTImport87766072781\data\asimages\{02007446-1C10-442A-9F05-B15A078713B4}_26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1484C22-BAAE-40EA-B4E5-DEDC9E3D4935}&quot;/&gt;&lt;isInvalidForFieldText val=&quot;0&quot;/&gt;&lt;Image&gt;&lt;filename val=&quot;C:\Users\User\AppData\Local\Temp\CP87766026937Session\CPTrustFolder87766026953\PPTImport87766072781\data\asimages\{D1484C22-BAAE-40EA-B4E5-DEDC9E3D4935}_27.png&quot;/&gt;&lt;left val=&quot;0&quot;/&gt;&lt;top val=&quot;278&quot;/&gt;&lt;width val=&quot;961&quot;/&gt;&lt;height val=&quot;20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0EF3DF3-D45A-47CB-8558-44DD2355AFFC}&quot;/&gt;&lt;isInvalidForFieldText val=&quot;0&quot;/&gt;&lt;Image&gt;&lt;filename val=&quot;C:\Users\User\AppData\Local\Temp\CP87766026937Session\CPTrustFolder87766026953\PPTImport87766072781\data\asimages\{40EF3DF3-D45A-47CB-8558-44DD2355AFFC}_27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5018</TotalTime>
  <Words>818</Words>
  <Application>Microsoft Office PowerPoint</Application>
  <PresentationFormat>On-screen Show (4:3)</PresentationFormat>
  <Paragraphs>131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Using as of April 26</vt:lpstr>
      <vt:lpstr>Verifying PTSD Stressors</vt:lpstr>
      <vt:lpstr>Objectives</vt:lpstr>
      <vt:lpstr>Objectives</vt:lpstr>
      <vt:lpstr>References</vt:lpstr>
      <vt:lpstr>References</vt:lpstr>
      <vt:lpstr>Court Cases</vt:lpstr>
      <vt:lpstr>Court Cases</vt:lpstr>
      <vt:lpstr>Court Cases</vt:lpstr>
      <vt:lpstr>Court Cases</vt:lpstr>
      <vt:lpstr>Court Cases</vt:lpstr>
      <vt:lpstr>Stressor</vt:lpstr>
      <vt:lpstr>Stressor</vt:lpstr>
      <vt:lpstr>Service-Connection Requirements</vt:lpstr>
      <vt:lpstr>Relationship Between Stressor and Symptoms</vt:lpstr>
      <vt:lpstr>38 CFR 3.304(f)(1), Diagnosed in Service</vt:lpstr>
      <vt:lpstr>38 CFR 3.304(f)(2), Combat</vt:lpstr>
      <vt:lpstr>Combat Evidence</vt:lpstr>
      <vt:lpstr>38 CFR 3.304(f)(3), Fear of Hostile Military or Terrorist Activity</vt:lpstr>
      <vt:lpstr>38 CFR 3.304(f)(4), POW Status</vt:lpstr>
      <vt:lpstr>38 CFR 3.304(f)(5), Personal Trauma</vt:lpstr>
      <vt:lpstr>Personal Trauma</vt:lpstr>
      <vt:lpstr>Non-Combat Stressor</vt:lpstr>
      <vt:lpstr>Development Procedures</vt:lpstr>
      <vt:lpstr>Stressor Verification Resources</vt:lpstr>
      <vt:lpstr>Evidential Requirements</vt:lpstr>
      <vt:lpstr>Formal Finding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PTSD Stressors PowerPoint Presentation</dc:title>
  <dc:subject>VSR, RVSR</dc:subject>
  <dc:creator>Department of Veteran Affairs, Veterans Benefits Administration, Compensation Service, STAFF</dc:creator>
  <cp:keywords>ptsd; stressors; verify; verification; jsrrc; Verifying, PTSD, Stressors, Post, Traumatic, Stress, Disorder, Regulation, Requirements, Verification, Claim, Development; post-traumatic; stress; disorder</cp:keywords>
  <dc:description>This lesson provides an overview of Stressor Verification for Post-traumatic Stress Disorder (PTSD).</dc:description>
  <cp:lastModifiedBy>Kathy Poole</cp:lastModifiedBy>
  <cp:revision>394</cp:revision>
  <dcterms:created xsi:type="dcterms:W3CDTF">2014-04-30T02:32:11Z</dcterms:created>
  <dcterms:modified xsi:type="dcterms:W3CDTF">2018-08-17T19:09:04Z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Type">
    <vt:lpwstr>Presentation</vt:lpwstr>
  </property>
  <property fmtid="{D5CDD505-2E9C-101B-9397-08002B2CF9AE}" pid="9" name="Language">
    <vt:lpwstr>en</vt:lpwstr>
  </property>
</Properties>
</file>