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6"/>
  </p:notesMasterIdLst>
  <p:handoutMasterIdLst>
    <p:handoutMasterId r:id="rId27"/>
  </p:handoutMasterIdLst>
  <p:sldIdLst>
    <p:sldId id="257" r:id="rId5"/>
    <p:sldId id="258" r:id="rId6"/>
    <p:sldId id="259" r:id="rId7"/>
    <p:sldId id="260" r:id="rId8"/>
    <p:sldId id="274" r:id="rId9"/>
    <p:sldId id="261" r:id="rId10"/>
    <p:sldId id="262" r:id="rId11"/>
    <p:sldId id="263" r:id="rId12"/>
    <p:sldId id="264" r:id="rId13"/>
    <p:sldId id="275" r:id="rId14"/>
    <p:sldId id="265" r:id="rId15"/>
    <p:sldId id="266" r:id="rId16"/>
    <p:sldId id="267" r:id="rId17"/>
    <p:sldId id="276" r:id="rId18"/>
    <p:sldId id="268" r:id="rId19"/>
    <p:sldId id="269" r:id="rId20"/>
    <p:sldId id="270" r:id="rId21"/>
    <p:sldId id="277" r:id="rId22"/>
    <p:sldId id="271" r:id="rId23"/>
    <p:sldId id="272" r:id="rId24"/>
    <p:sldId id="273" r:id="rId25"/>
  </p:sldIdLst>
  <p:sldSz cx="12192000" cy="6858000"/>
  <p:notesSz cx="6858000" cy="92964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>
        <p:scale>
          <a:sx n="74" d="100"/>
          <a:sy n="74" d="100"/>
        </p:scale>
        <p:origin x="-360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February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Train the Trainer</a:t>
            </a:r>
            <a:endParaRPr lang="en-US" sz="66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Development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The phase in which the instructor develops subject matter that helps trainees achieve desired learning outcomes.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Lecture Method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7200" dirty="0" smtClean="0">
                <a:solidFill>
                  <a:srgbClr val="002060"/>
                </a:solidFill>
                <a:cs typeface="Arial" charset="0"/>
              </a:rPr>
              <a:t>The </a:t>
            </a:r>
            <a:r>
              <a:rPr lang="en-US" altLang="en-US" sz="7200" dirty="0">
                <a:solidFill>
                  <a:srgbClr val="002060"/>
                </a:solidFill>
                <a:cs typeface="Arial" charset="0"/>
              </a:rPr>
              <a:t>lecture method is the most widely used form of presentation. </a:t>
            </a:r>
            <a:endParaRPr lang="en-US" sz="72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Suitable Language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6000" dirty="0">
                <a:solidFill>
                  <a:srgbClr val="002060"/>
                </a:solidFill>
                <a:cs typeface="Arial" charset="0"/>
              </a:rPr>
              <a:t>In the teaching lecture, simple rather than complex words should be used whenever possible.</a:t>
            </a:r>
            <a:endParaRPr lang="en-US" altLang="en-US" sz="60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0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Types of Delivery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2300" indent="-622300">
              <a:lnSpc>
                <a:spcPct val="90000"/>
              </a:lnSpc>
              <a:buClr>
                <a:srgbClr val="FFCC00"/>
              </a:buClr>
            </a:pPr>
            <a:r>
              <a:rPr lang="en-US" altLang="en-US" sz="4800" dirty="0">
                <a:solidFill>
                  <a:srgbClr val="002060"/>
                </a:solidFill>
                <a:cs typeface="Arial" charset="0"/>
              </a:rPr>
              <a:t>Reading from a typed or written lesson plan</a:t>
            </a:r>
          </a:p>
          <a:p>
            <a:pPr marL="622300" indent="-622300">
              <a:lnSpc>
                <a:spcPct val="90000"/>
              </a:lnSpc>
              <a:buClr>
                <a:srgbClr val="FFCC00"/>
              </a:buClr>
            </a:pPr>
            <a:r>
              <a:rPr lang="en-US" altLang="en-US" sz="4800" dirty="0">
                <a:solidFill>
                  <a:srgbClr val="002060"/>
                </a:solidFill>
                <a:cs typeface="Arial" charset="0"/>
              </a:rPr>
              <a:t>Reciting memorized material without the aid of a lesson plan</a:t>
            </a:r>
          </a:p>
          <a:p>
            <a:pPr marL="622300" indent="-622300">
              <a:lnSpc>
                <a:spcPct val="90000"/>
              </a:lnSpc>
              <a:buClr>
                <a:srgbClr val="FFCC00"/>
              </a:buClr>
            </a:pPr>
            <a:r>
              <a:rPr lang="en-US" altLang="en-US" sz="4800" dirty="0">
                <a:solidFill>
                  <a:srgbClr val="002060"/>
                </a:solidFill>
                <a:cs typeface="Arial" charset="0"/>
              </a:rPr>
              <a:t>Speaking from an outline</a:t>
            </a:r>
          </a:p>
          <a:p>
            <a:pPr marL="622300" indent="-622300">
              <a:lnSpc>
                <a:spcPct val="90000"/>
              </a:lnSpc>
              <a:buClr>
                <a:srgbClr val="FFCC00"/>
              </a:buClr>
            </a:pPr>
            <a:r>
              <a:rPr lang="en-US" altLang="en-US" sz="4800" dirty="0">
                <a:solidFill>
                  <a:srgbClr val="002060"/>
                </a:solidFill>
                <a:cs typeface="Arial" charset="0"/>
              </a:rPr>
              <a:t>Speaking impromptu without preparation.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51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Clear, Complete Directions/Instructions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en-US" sz="3500" dirty="0" smtClean="0"/>
              <a:t>Instructors </a:t>
            </a:r>
            <a:r>
              <a:rPr lang="en-US" sz="3500" dirty="0"/>
              <a:t>need to provide directions and instructions that contain </a:t>
            </a:r>
            <a:endParaRPr lang="en-US" sz="3500" dirty="0" smtClean="0"/>
          </a:p>
          <a:p>
            <a:pPr hangingPunct="0"/>
            <a:r>
              <a:rPr lang="en-US" sz="3500" dirty="0" smtClean="0"/>
              <a:t>clear</a:t>
            </a:r>
            <a:r>
              <a:rPr lang="en-US" sz="3500" dirty="0"/>
              <a:t>, precise terms exactly what trainees are to do, </a:t>
            </a:r>
            <a:endParaRPr lang="en-US" sz="3500" dirty="0" smtClean="0"/>
          </a:p>
          <a:p>
            <a:pPr hangingPunct="0"/>
            <a:r>
              <a:rPr lang="en-US" sz="3500" dirty="0" smtClean="0"/>
              <a:t>in </a:t>
            </a:r>
            <a:r>
              <a:rPr lang="en-US" sz="3500" dirty="0"/>
              <a:t>what order, </a:t>
            </a:r>
            <a:endParaRPr lang="en-US" sz="3500" dirty="0" smtClean="0"/>
          </a:p>
          <a:p>
            <a:pPr hangingPunct="0"/>
            <a:r>
              <a:rPr lang="en-US" sz="3500" dirty="0" smtClean="0"/>
              <a:t>with </a:t>
            </a:r>
            <a:r>
              <a:rPr lang="en-US" sz="3500" dirty="0"/>
              <a:t>what materials, and </a:t>
            </a:r>
            <a:endParaRPr lang="en-US" sz="3500" dirty="0" smtClean="0"/>
          </a:p>
          <a:p>
            <a:pPr hangingPunct="0"/>
            <a:r>
              <a:rPr lang="en-US" sz="3500" dirty="0" smtClean="0"/>
              <a:t>when </a:t>
            </a:r>
            <a:r>
              <a:rPr lang="en-US" sz="3500" dirty="0"/>
              <a:t>appropriate, what trainees are to generate as evidence of their mastery of targeted content </a:t>
            </a:r>
            <a:r>
              <a:rPr lang="en-US" sz="3500" dirty="0" smtClean="0"/>
              <a:t>and </a:t>
            </a:r>
            <a:r>
              <a:rPr lang="en-US" sz="3500" dirty="0"/>
              <a:t>skills. </a:t>
            </a:r>
            <a:endParaRPr lang="en-US" sz="3500" dirty="0" smtClean="0"/>
          </a:p>
          <a:p>
            <a:pPr hangingPunct="0"/>
            <a:endParaRPr lang="en-US" dirty="0"/>
          </a:p>
          <a:p>
            <a:pPr marL="0" indent="0" hangingPunct="0">
              <a:buNone/>
            </a:pPr>
            <a:r>
              <a:rPr lang="en-US" b="1" i="1" dirty="0" smtClean="0"/>
              <a:t>(Repeat important information 3x)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Answering Questions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000" dirty="0">
                <a:solidFill>
                  <a:srgbClr val="002060"/>
                </a:solidFill>
              </a:rPr>
              <a:t>Directly answer the question 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000" dirty="0">
                <a:solidFill>
                  <a:srgbClr val="002060"/>
                </a:solidFill>
              </a:rPr>
              <a:t>Postpone answering the question 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000" dirty="0">
                <a:solidFill>
                  <a:srgbClr val="002060"/>
                </a:solidFill>
              </a:rPr>
              <a:t>Repeat the question, paraphrasing it 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000" dirty="0">
                <a:solidFill>
                  <a:srgbClr val="002060"/>
                </a:solidFill>
              </a:rPr>
              <a:t>Ask probing questions 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000" dirty="0">
                <a:solidFill>
                  <a:srgbClr val="002060"/>
                </a:solidFill>
              </a:rPr>
              <a:t>Discourage inappropriate questions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000" dirty="0">
                <a:solidFill>
                  <a:srgbClr val="002060"/>
                </a:solidFill>
              </a:rPr>
              <a:t>Admit when you do not know an answer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1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Asking Questions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800" dirty="0">
                <a:solidFill>
                  <a:srgbClr val="002060"/>
                </a:solidFill>
              </a:rPr>
              <a:t>Ask open-ended, not just close-ended questions 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800" dirty="0">
                <a:solidFill>
                  <a:srgbClr val="002060"/>
                </a:solidFill>
              </a:rPr>
              <a:t>Wait, pauses and silence are not inappropriate class behaviors</a:t>
            </a: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800" dirty="0">
                <a:solidFill>
                  <a:srgbClr val="002060"/>
                </a:solidFill>
              </a:rPr>
              <a:t>Do not put down the trainees</a:t>
            </a:r>
            <a:r>
              <a:rPr lang="en-US" altLang="en-US" sz="4800" b="1" dirty="0">
                <a:solidFill>
                  <a:srgbClr val="002060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87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400" dirty="0">
                <a:solidFill>
                  <a:srgbClr val="002060"/>
                </a:solidFill>
                <a:cs typeface="Arial" charset="0"/>
              </a:rPr>
              <a:t>Identify the most important learning outcome</a:t>
            </a:r>
            <a:endParaRPr lang="en-US" altLang="en-US" sz="4400" dirty="0">
              <a:solidFill>
                <a:srgbClr val="002060"/>
              </a:solidFill>
            </a:endParaRP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400" dirty="0">
                <a:solidFill>
                  <a:srgbClr val="002060"/>
                </a:solidFill>
                <a:cs typeface="Arial" charset="0"/>
              </a:rPr>
              <a:t>Explain and demonstration the steps involved to perform the task</a:t>
            </a:r>
            <a:endParaRPr lang="en-US" altLang="en-US" sz="4400" dirty="0">
              <a:solidFill>
                <a:srgbClr val="002060"/>
              </a:solidFill>
            </a:endParaRPr>
          </a:p>
          <a:p>
            <a:pPr marL="466725" indent="-466725">
              <a:lnSpc>
                <a:spcPct val="90000"/>
              </a:lnSpc>
              <a:buClr>
                <a:srgbClr val="FFCC00"/>
              </a:buClr>
              <a:tabLst>
                <a:tab pos="68263" algn="l"/>
              </a:tabLst>
            </a:pPr>
            <a:r>
              <a:rPr lang="en-US" altLang="en-US" sz="4400" dirty="0">
                <a:solidFill>
                  <a:srgbClr val="002060"/>
                </a:solidFill>
                <a:cs typeface="Arial" charset="0"/>
              </a:rPr>
              <a:t>Allow the trainees time to practice each step.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68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Trainee Performance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It is important that the trainees be given an opportunity to perform the skill as soon as possible after a demonstration.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80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6000" dirty="0">
                <a:solidFill>
                  <a:srgbClr val="002060"/>
                </a:solidFill>
                <a:cs typeface="Arial" charset="0"/>
              </a:rPr>
              <a:t>An effective conclusion retraces the important elements of the lesson and relates them to the </a:t>
            </a:r>
            <a:r>
              <a:rPr lang="en-US" altLang="en-US" sz="6000" dirty="0" smtClean="0">
                <a:solidFill>
                  <a:srgbClr val="002060"/>
                </a:solidFill>
                <a:cs typeface="Arial" charset="0"/>
              </a:rPr>
              <a:t>objective.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5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Understand and interpret the established best practices in regards to </a:t>
            </a:r>
            <a:r>
              <a:rPr lang="en-US" altLang="en-US" b="1" u="sng" dirty="0">
                <a:solidFill>
                  <a:srgbClr val="002060"/>
                </a:solidFill>
                <a:cs typeface="Arial" charset="0"/>
              </a:rPr>
              <a:t>organizing the lesson materials</a:t>
            </a: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, and be able to apply the principals to future training sessions. 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n-US" altLang="en-US" dirty="0" smtClean="0">
                <a:solidFill>
                  <a:srgbClr val="002060"/>
                </a:solidFill>
                <a:cs typeface="Arial" charset="0"/>
              </a:rPr>
              <a:t>Demonstrate </a:t>
            </a: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one of the principles of </a:t>
            </a:r>
            <a:r>
              <a:rPr lang="en-US" altLang="en-US" b="1" u="sng" dirty="0">
                <a:solidFill>
                  <a:srgbClr val="002060"/>
                </a:solidFill>
                <a:cs typeface="Arial" charset="0"/>
              </a:rPr>
              <a:t>delivering the lesso</a:t>
            </a:r>
            <a:r>
              <a:rPr lang="en-US" altLang="en-US" b="1" dirty="0">
                <a:solidFill>
                  <a:srgbClr val="002060"/>
                </a:solidFill>
                <a:cs typeface="Arial" charset="0"/>
              </a:rPr>
              <a:t>n </a:t>
            </a: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and discuss </a:t>
            </a:r>
            <a:r>
              <a:rPr lang="en-US" altLang="en-US" dirty="0" smtClean="0">
                <a:solidFill>
                  <a:srgbClr val="002060"/>
                </a:solidFill>
                <a:cs typeface="Arial" charset="0"/>
              </a:rPr>
              <a:t>effective ideas of providing direction and the use of effective questions.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Recognize and define the (3) three fundamental </a:t>
            </a:r>
            <a:r>
              <a:rPr lang="en-US" altLang="en-US" b="1" u="sng" dirty="0">
                <a:solidFill>
                  <a:srgbClr val="002060"/>
                </a:solidFill>
                <a:cs typeface="Arial" charset="0"/>
              </a:rPr>
              <a:t>demonstration skills</a:t>
            </a: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 that an instructor should utilize in a classroom setting.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>
                <a:solidFill>
                  <a:srgbClr val="002060"/>
                </a:solidFill>
              </a:rPr>
              <a:t>Understanding the importance of the </a:t>
            </a:r>
            <a:r>
              <a:rPr lang="en-US" altLang="en-US" b="1" u="sng" dirty="0">
                <a:solidFill>
                  <a:srgbClr val="002060"/>
                </a:solidFill>
              </a:rPr>
              <a:t>conclusion </a:t>
            </a:r>
            <a:r>
              <a:rPr lang="en-US" altLang="en-US" dirty="0">
                <a:solidFill>
                  <a:srgbClr val="002060"/>
                </a:solidFill>
              </a:rPr>
              <a:t>and the</a:t>
            </a:r>
            <a:r>
              <a:rPr lang="en-US" altLang="en-US" u="sng" dirty="0">
                <a:solidFill>
                  <a:srgbClr val="002060"/>
                </a:solidFill>
              </a:rPr>
              <a:t> </a:t>
            </a:r>
            <a:r>
              <a:rPr lang="en-US" altLang="en-US" b="1" u="sng" dirty="0">
                <a:solidFill>
                  <a:srgbClr val="002060"/>
                </a:solidFill>
              </a:rPr>
              <a:t>evaluation phase</a:t>
            </a:r>
            <a:r>
              <a:rPr lang="en-US" altLang="en-US" dirty="0">
                <a:solidFill>
                  <a:srgbClr val="002060"/>
                </a:solidFill>
              </a:rPr>
              <a:t> of the lesson and accurately apply this to future training sessions. 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n-US" altLang="en-US" dirty="0" smtClean="0">
              <a:solidFill>
                <a:srgbClr val="002060"/>
              </a:solidFill>
              <a:cs typeface="Arial" charset="0"/>
            </a:endParaRPr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n-US" altLang="en-US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Evaluation Phase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To assess each trainee’s ability to perform, the instructor should have the trainees work independently and provide comments to how each performed the skills relative to the way it was taught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7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Practical Exercise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Utilizing the material in this lesson and group </a:t>
            </a:r>
            <a:r>
              <a:rPr lang="en-US" sz="4000" dirty="0" smtClean="0"/>
              <a:t>discussion </a:t>
            </a:r>
            <a:r>
              <a:rPr lang="en-US" sz="4000" dirty="0"/>
              <a:t>create a lesson plan and provide in a discussion setting examples of effective demonstrations and clear and complete questions that can be used.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6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C00"/>
              </a:buClr>
            </a:pPr>
            <a:r>
              <a:rPr lang="en-US" altLang="en-US" dirty="0" err="1">
                <a:solidFill>
                  <a:srgbClr val="002060"/>
                </a:solidFill>
                <a:cs typeface="Arial" charset="0"/>
              </a:rPr>
              <a:t>Bonwell</a:t>
            </a: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, C. C.; </a:t>
            </a:r>
            <a:r>
              <a:rPr lang="en-US" altLang="en-US" dirty="0" err="1">
                <a:solidFill>
                  <a:srgbClr val="002060"/>
                </a:solidFill>
                <a:cs typeface="Arial" charset="0"/>
              </a:rPr>
              <a:t>Eison</a:t>
            </a: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, J. A. (1991). Active Learning: Creating Excitement In the Classroom </a:t>
            </a:r>
          </a:p>
          <a:p>
            <a:pPr>
              <a:buClr>
                <a:srgbClr val="FFCC00"/>
              </a:buClr>
            </a:pPr>
            <a:endParaRPr lang="en-US" altLang="en-US" dirty="0">
              <a:solidFill>
                <a:srgbClr val="002060"/>
              </a:solidFill>
              <a:cs typeface="Arial" charset="0"/>
            </a:endParaRPr>
          </a:p>
          <a:p>
            <a:pPr>
              <a:buClr>
                <a:srgbClr val="FFCC00"/>
              </a:buClr>
            </a:pPr>
            <a:r>
              <a:rPr lang="en-US" altLang="en-US" dirty="0">
                <a:solidFill>
                  <a:srgbClr val="002060"/>
                </a:solidFill>
              </a:rPr>
              <a:t>Christensen, C. R. (1991). "The Discussion Instructor In Action: Questioning, Listening, and Response."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Lesson Preparation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2300" indent="-6223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None/>
            </a:pPr>
            <a:r>
              <a:rPr lang="en-US" altLang="en-US" sz="3600" dirty="0">
                <a:solidFill>
                  <a:srgbClr val="002060"/>
                </a:solidFill>
              </a:rPr>
              <a:t>The following four steps should be followed in the planning phase of preparation: </a:t>
            </a:r>
          </a:p>
          <a:p>
            <a:pPr marL="1193800" lvl="1" indent="-4572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the objective and desired  outcomes; </a:t>
            </a:r>
          </a:p>
          <a:p>
            <a:pPr marL="1193800" lvl="1" indent="-4572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Researching the subject; </a:t>
            </a:r>
          </a:p>
          <a:p>
            <a:pPr marL="1193800" lvl="1" indent="-4572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Organizing the material; and </a:t>
            </a:r>
          </a:p>
          <a:p>
            <a:pPr marL="1193800" lvl="1" indent="-4572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productive classroom activities.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Organizing Material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sz="3600" dirty="0"/>
              <a:t>Regardless of the teaching method used, an instructor must properly organize the material. </a:t>
            </a:r>
            <a:endParaRPr lang="en-US" sz="3600" dirty="0" smtClean="0"/>
          </a:p>
          <a:p>
            <a:pPr hangingPunct="0"/>
            <a:r>
              <a:rPr lang="en-US" sz="3600" dirty="0"/>
              <a:t>There must be a plan of action to lead instructors and their trainees through the course in a logical manner toward the desired goal.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2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Introduction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CC00"/>
              </a:buClr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Introduction is made up of three (3) elements:</a:t>
            </a:r>
          </a:p>
          <a:p>
            <a:pPr lvl="1">
              <a:buClr>
                <a:srgbClr val="FFCC00"/>
              </a:buClr>
              <a:buFont typeface="Wingdings" panose="05000000000000000000" pitchFamily="2" charset="2"/>
              <a:buChar char="v"/>
            </a:pP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</a:p>
          <a:p>
            <a:pPr lvl="1">
              <a:buClr>
                <a:srgbClr val="FFCC00"/>
              </a:buClr>
              <a:buFont typeface="Wingdings" panose="05000000000000000000" pitchFamily="2" charset="2"/>
              <a:buChar char="v"/>
            </a:pP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Motivation, and</a:t>
            </a:r>
          </a:p>
          <a:p>
            <a:pPr lvl="1">
              <a:buClr>
                <a:srgbClr val="FFCC00"/>
              </a:buClr>
              <a:buFont typeface="Wingdings" panose="05000000000000000000" pitchFamily="2" charset="2"/>
              <a:buChar char="v"/>
            </a:pP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 of what is to be covered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Attention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6925" indent="-796925">
              <a:buClr>
                <a:srgbClr val="FFCC00"/>
              </a:buClr>
            </a:pPr>
            <a:r>
              <a:rPr lang="en-US" altLang="en-US" sz="4400" dirty="0">
                <a:solidFill>
                  <a:srgbClr val="002060"/>
                </a:solidFill>
                <a:cs typeface="Arial" charset="0"/>
              </a:rPr>
              <a:t>Establish common ground between the instructor and trainee.</a:t>
            </a:r>
          </a:p>
          <a:p>
            <a:pPr marL="796925" indent="-796925">
              <a:buClr>
                <a:srgbClr val="FFCC00"/>
              </a:buClr>
            </a:pPr>
            <a:r>
              <a:rPr lang="en-US" altLang="en-US" sz="4400" dirty="0">
                <a:solidFill>
                  <a:srgbClr val="002060"/>
                </a:solidFill>
                <a:cs typeface="Arial" charset="0"/>
              </a:rPr>
              <a:t>Capture and hold the attention of the class. </a:t>
            </a:r>
          </a:p>
          <a:p>
            <a:pPr marL="796925" indent="-796925">
              <a:buClr>
                <a:srgbClr val="FFCC00"/>
              </a:buClr>
            </a:pPr>
            <a:r>
              <a:rPr lang="en-US" altLang="en-US" sz="4400" dirty="0">
                <a:solidFill>
                  <a:srgbClr val="002060"/>
                </a:solidFill>
                <a:cs typeface="Arial" charset="0"/>
              </a:rPr>
              <a:t>Specify the benefits the trainee can expect from the lesson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1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8188" indent="-738188">
              <a:lnSpc>
                <a:spcPct val="90000"/>
              </a:lnSpc>
              <a:buClr>
                <a:srgbClr val="FFCC00"/>
              </a:buClr>
            </a:pPr>
            <a:r>
              <a:rPr lang="en-US" altLang="en-US" sz="6600" dirty="0">
                <a:solidFill>
                  <a:srgbClr val="002060"/>
                </a:solidFill>
                <a:cs typeface="Arial" charset="0"/>
              </a:rPr>
              <a:t>Establish receptive attitude </a:t>
            </a:r>
            <a:r>
              <a:rPr lang="en-US" altLang="en-US" sz="6600" dirty="0" smtClean="0">
                <a:solidFill>
                  <a:srgbClr val="002060"/>
                </a:solidFill>
                <a:cs typeface="Arial" charset="0"/>
              </a:rPr>
              <a:t>toward the </a:t>
            </a:r>
            <a:r>
              <a:rPr lang="en-US" altLang="en-US" sz="6600" dirty="0">
                <a:solidFill>
                  <a:srgbClr val="002060"/>
                </a:solidFill>
                <a:cs typeface="Arial" charset="0"/>
              </a:rPr>
              <a:t>lesson</a:t>
            </a:r>
            <a:r>
              <a:rPr lang="en-US" altLang="en-US" sz="6600" dirty="0">
                <a:solidFill>
                  <a:srgbClr val="002060"/>
                </a:solidFill>
              </a:rPr>
              <a:t>  </a:t>
            </a:r>
          </a:p>
          <a:p>
            <a:pPr marL="738188" indent="-738188">
              <a:lnSpc>
                <a:spcPct val="90000"/>
              </a:lnSpc>
              <a:buClr>
                <a:srgbClr val="FFCC00"/>
              </a:buClr>
            </a:pPr>
            <a:r>
              <a:rPr lang="en-US" altLang="en-US" sz="6600" dirty="0">
                <a:solidFill>
                  <a:srgbClr val="002060"/>
                </a:solidFill>
                <a:cs typeface="Arial" charset="0"/>
              </a:rPr>
              <a:t>Create </a:t>
            </a:r>
            <a:r>
              <a:rPr lang="en-US" altLang="en-US" sz="6600" dirty="0" smtClean="0">
                <a:solidFill>
                  <a:srgbClr val="002060"/>
                </a:solidFill>
                <a:cs typeface="Arial" charset="0"/>
              </a:rPr>
              <a:t>smooth transition </a:t>
            </a:r>
            <a:r>
              <a:rPr lang="en-US" altLang="en-US" sz="6600" dirty="0">
                <a:solidFill>
                  <a:srgbClr val="002060"/>
                </a:solidFill>
                <a:cs typeface="Arial" charset="0"/>
              </a:rPr>
              <a:t>into the lesson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9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6600" dirty="0">
                <a:solidFill>
                  <a:srgbClr val="002060"/>
                </a:solidFill>
                <a:cs typeface="Arial" charset="0"/>
              </a:rPr>
              <a:t>Indicate what is to be covered and relate this information to the overall </a:t>
            </a:r>
            <a:r>
              <a:rPr lang="en-US" altLang="en-US" sz="6600" dirty="0" smtClean="0">
                <a:solidFill>
                  <a:srgbClr val="002060"/>
                </a:solidFill>
                <a:cs typeface="Arial" charset="0"/>
              </a:rPr>
              <a:t>course. </a:t>
            </a:r>
            <a:endParaRPr lang="en-US" altLang="en-US" sz="6600" dirty="0">
              <a:solidFill>
                <a:srgbClr val="002060"/>
              </a:solidFill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839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5030</TotalTime>
  <Words>654</Words>
  <Application>Microsoft Office PowerPoint</Application>
  <PresentationFormat>Custom</PresentationFormat>
  <Paragraphs>98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Ppt0000000</vt:lpstr>
      <vt:lpstr>PowerPoint Presentation</vt:lpstr>
      <vt:lpstr>Objectives</vt:lpstr>
      <vt:lpstr>References</vt:lpstr>
      <vt:lpstr>Lesson Preparation</vt:lpstr>
      <vt:lpstr>Organizing Material</vt:lpstr>
      <vt:lpstr>Introduction</vt:lpstr>
      <vt:lpstr>Attention</vt:lpstr>
      <vt:lpstr>Motivation</vt:lpstr>
      <vt:lpstr>Overview</vt:lpstr>
      <vt:lpstr>Development</vt:lpstr>
      <vt:lpstr>Lecture Method</vt:lpstr>
      <vt:lpstr>Suitable Language</vt:lpstr>
      <vt:lpstr>Types of Delivery</vt:lpstr>
      <vt:lpstr>Clear, Complete Directions/Instructions</vt:lpstr>
      <vt:lpstr>Answering Questions</vt:lpstr>
      <vt:lpstr>Asking Questions</vt:lpstr>
      <vt:lpstr>Demonstration</vt:lpstr>
      <vt:lpstr>Trainee Performance</vt:lpstr>
      <vt:lpstr>Conclusion</vt:lpstr>
      <vt:lpstr>Evaluation Phase</vt:lpstr>
      <vt:lpstr>Practical Exercise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 the Trainer PowerPoint Presentation</dc:title>
  <dc:subject>Instructors</dc:subject>
  <dc:creator>Department of Veterans Affairs, Veterans Benefits Administration, Compensation Service, STAFF</dc:creator>
  <cp:keywords>Train the trainer; lesson plan; developing a lesson; curriculum development</cp:keywords>
  <dc:description>This lesson is intended to provide an understanding of the different teaching methods used by effective instructors.  </dc:description>
  <cp:lastModifiedBy>Sochar, Lisa</cp:lastModifiedBy>
  <cp:revision>386</cp:revision>
  <cp:lastPrinted>2016-01-29T22:17:25Z</cp:lastPrinted>
  <dcterms:created xsi:type="dcterms:W3CDTF">2014-04-30T02:32:11Z</dcterms:created>
  <dcterms:modified xsi:type="dcterms:W3CDTF">2016-02-22T18:02:36Z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