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4.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notesSlides/notesSlide9.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0.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2.xml" ContentType="application/vnd.openxmlformats-officedocument.presentationml.notesSlide+xml"/>
  <Override PartName="/ppt/tags/tag54.xml" ContentType="application/vnd.openxmlformats-officedocument.presentationml.tags+xml"/>
  <Override PartName="/ppt/notesSlides/notesSlide13.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4.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5.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6.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7.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8.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9.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43"/>
  </p:notesMasterIdLst>
  <p:handoutMasterIdLst>
    <p:handoutMasterId r:id="rId44"/>
  </p:handoutMasterIdLst>
  <p:sldIdLst>
    <p:sldId id="257" r:id="rId5"/>
    <p:sldId id="289" r:id="rId6"/>
    <p:sldId id="274" r:id="rId7"/>
    <p:sldId id="259" r:id="rId8"/>
    <p:sldId id="286" r:id="rId9"/>
    <p:sldId id="262" r:id="rId10"/>
    <p:sldId id="263" r:id="rId11"/>
    <p:sldId id="264" r:id="rId12"/>
    <p:sldId id="265" r:id="rId13"/>
    <p:sldId id="266" r:id="rId14"/>
    <p:sldId id="290" r:id="rId15"/>
    <p:sldId id="297" r:id="rId16"/>
    <p:sldId id="298" r:id="rId17"/>
    <p:sldId id="302" r:id="rId18"/>
    <p:sldId id="287" r:id="rId19"/>
    <p:sldId id="281" r:id="rId20"/>
    <p:sldId id="282" r:id="rId21"/>
    <p:sldId id="267" r:id="rId22"/>
    <p:sldId id="268" r:id="rId23"/>
    <p:sldId id="261" r:id="rId24"/>
    <p:sldId id="292" r:id="rId25"/>
    <p:sldId id="300" r:id="rId26"/>
    <p:sldId id="285" r:id="rId27"/>
    <p:sldId id="284" r:id="rId28"/>
    <p:sldId id="273" r:id="rId29"/>
    <p:sldId id="276" r:id="rId30"/>
    <p:sldId id="293" r:id="rId31"/>
    <p:sldId id="296" r:id="rId32"/>
    <p:sldId id="271" r:id="rId33"/>
    <p:sldId id="272" r:id="rId34"/>
    <p:sldId id="294" r:id="rId35"/>
    <p:sldId id="299" r:id="rId36"/>
    <p:sldId id="275" r:id="rId37"/>
    <p:sldId id="277" r:id="rId38"/>
    <p:sldId id="278" r:id="rId39"/>
    <p:sldId id="283" r:id="rId40"/>
    <p:sldId id="301" r:id="rId41"/>
    <p:sldId id="256" r:id="rId42"/>
  </p:sldIdLst>
  <p:sldSz cx="9144000" cy="6858000" type="screen4x3"/>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vin.Johnston" initials="DJohnston" lastIdx="1" clrIdx="0"/>
  <p:cmAuthor id="1" name="Givans, James, VBABALT\ACAD" initials="GJV" lastIdx="55" clrIdx="1">
    <p:extLst>
      <p:ext uri="{19B8F6BF-5375-455C-9EA6-DF929625EA0E}">
        <p15:presenceInfo xmlns:p15="http://schemas.microsoft.com/office/powerpoint/2012/main" userId="S::James.Givans@va.gov::d804af50-c2c6-4b66-abe0-70fda5f99ab7" providerId="AD"/>
      </p:ext>
    </p:extLst>
  </p:cmAuthor>
  <p:cmAuthor id="2" name="Loving, Janet, VBABALT\ACAD" initials="LJV" lastIdx="15" clrIdx="2">
    <p:extLst>
      <p:ext uri="{19B8F6BF-5375-455C-9EA6-DF929625EA0E}">
        <p15:presenceInfo xmlns:p15="http://schemas.microsoft.com/office/powerpoint/2012/main" userId="S::Janet.Loving@va.gov::8a364575-062f-43ae-a973-dca014401911" providerId="AD"/>
      </p:ext>
    </p:extLst>
  </p:cmAuthor>
  <p:cmAuthor id="3" name="Johnson, Troy A. (Victor 12 Inc.), VBASPT" initials="JTA(1IV" lastIdx="7" clrIdx="3">
    <p:extLst>
      <p:ext uri="{19B8F6BF-5375-455C-9EA6-DF929625EA0E}">
        <p15:presenceInfo xmlns:p15="http://schemas.microsoft.com/office/powerpoint/2012/main" userId="S::Troy.Johnson@va.gov::a3667e1d-b9a8-4308-ad35-ea68cd1ee4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3907" autoAdjust="0"/>
  </p:normalViewPr>
  <p:slideViewPr>
    <p:cSldViewPr snapToGrid="0">
      <p:cViewPr varScale="1">
        <p:scale>
          <a:sx n="110" d="100"/>
          <a:sy n="110" d="100"/>
        </p:scale>
        <p:origin x="840"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11/3/2020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11/3/2020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vbacoweb03.dva.va.gov/bl/21/DBQ/default.asp"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References:</a:t>
            </a:r>
            <a:r>
              <a:rPr lang="en-US" dirty="0"/>
              <a:t> IV.ii.1.I.5.c.  Action to Take When the Veteran Claims Environmental Hazards Exposure but Does Not Claim a Disability</a:t>
            </a:r>
          </a:p>
          <a:p>
            <a:r>
              <a:rPr lang="en-US" dirty="0"/>
              <a:t>I.1.B.1.h.  Notification Requirements for an Incomplete Application Based on Exposure Allegation</a:t>
            </a:r>
          </a:p>
          <a:p>
            <a:r>
              <a:rPr lang="en-US" dirty="0"/>
              <a:t>I.1.B.1.g.  Notification Requirements for an Incomplete Application</a:t>
            </a:r>
          </a:p>
        </p:txBody>
      </p:sp>
      <p:sp>
        <p:nvSpPr>
          <p:cNvPr id="4" name="Slide Number Placeholder 3"/>
          <p:cNvSpPr>
            <a:spLocks noGrp="1"/>
          </p:cNvSpPr>
          <p:nvPr>
            <p:ph type="sldNum" sz="quarter" idx="5"/>
          </p:nvPr>
        </p:nvSpPr>
        <p:spPr/>
        <p:txBody>
          <a:bodyPr/>
          <a:lstStyle/>
          <a:p>
            <a:fld id="{0E7C618C-DDD3-4DC9-ADAB-73264023D4F2}" type="slidenum">
              <a:rPr lang="en-US" smtClean="0"/>
              <a:t>18</a:t>
            </a:fld>
            <a:endParaRPr lang="en-US"/>
          </a:p>
        </p:txBody>
      </p:sp>
    </p:spTree>
    <p:extLst>
      <p:ext uri="{BB962C8B-B14F-4D97-AF65-F5344CB8AC3E}">
        <p14:creationId xmlns:p14="http://schemas.microsoft.com/office/powerpoint/2010/main" val="481349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References:</a:t>
            </a:r>
            <a:r>
              <a:rPr lang="en-US" dirty="0"/>
              <a:t> IV.ii.1.I.5.e.  Establishing Exposure to Environmental Hazards</a:t>
            </a:r>
          </a:p>
          <a:p>
            <a:r>
              <a:rPr lang="en-US" dirty="0"/>
              <a:t>IV.ii.1.I.5.d.  Guidelines for Developing Environmental Hazard Claims</a:t>
            </a:r>
          </a:p>
          <a:p>
            <a:r>
              <a:rPr lang="en-US" dirty="0"/>
              <a:t>III.ii.3.D.2.d.  Description of Claim Information Fields in VBMS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Important:</a:t>
            </a:r>
            <a:r>
              <a:rPr lang="en-US" sz="1200" kern="1200" dirty="0">
                <a:solidFill>
                  <a:schemeClr val="tx1"/>
                </a:solidFill>
                <a:latin typeface="+mn-lt"/>
                <a:ea typeface="+mn-ea"/>
                <a:cs typeface="+mn-cs"/>
              </a:rPr>
              <a:t>  Check the box in the GULF WAR REGISTRY PERMIT field (in VBMS) when claimants indicate they were included in the Veterans Heath Administration (VHA) Persian Gulf Health Registry.</a:t>
            </a:r>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19</a:t>
            </a:fld>
            <a:endParaRPr lang="en-US"/>
          </a:p>
        </p:txBody>
      </p:sp>
    </p:spTree>
    <p:extLst>
      <p:ext uri="{BB962C8B-B14F-4D97-AF65-F5344CB8AC3E}">
        <p14:creationId xmlns:p14="http://schemas.microsoft.com/office/powerpoint/2010/main" val="652223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References: </a:t>
            </a:r>
            <a:r>
              <a:rPr lang="en-US" dirty="0"/>
              <a:t>IV.ii.1.I.5.b.  Environmental Hazard EP Control and Tracking</a:t>
            </a:r>
          </a:p>
          <a:p>
            <a:r>
              <a:rPr lang="en-US" dirty="0"/>
              <a:t>III.iii.1.F.2.e.  Entering a Claim-Specific Special Issue→</a:t>
            </a:r>
          </a:p>
        </p:txBody>
      </p:sp>
      <p:sp>
        <p:nvSpPr>
          <p:cNvPr id="4" name="Slide Number Placeholder 3"/>
          <p:cNvSpPr>
            <a:spLocks noGrp="1"/>
          </p:cNvSpPr>
          <p:nvPr>
            <p:ph type="sldNum" sz="quarter" idx="5"/>
          </p:nvPr>
        </p:nvSpPr>
        <p:spPr/>
        <p:txBody>
          <a:bodyPr/>
          <a:lstStyle/>
          <a:p>
            <a:fld id="{0E7C618C-DDD3-4DC9-ADAB-73264023D4F2}" type="slidenum">
              <a:rPr lang="en-US" smtClean="0"/>
              <a:t>20</a:t>
            </a:fld>
            <a:endParaRPr lang="en-US"/>
          </a:p>
        </p:txBody>
      </p:sp>
    </p:spTree>
    <p:extLst>
      <p:ext uri="{BB962C8B-B14F-4D97-AF65-F5344CB8AC3E}">
        <p14:creationId xmlns:p14="http://schemas.microsoft.com/office/powerpoint/2010/main" val="3658004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References:</a:t>
            </a:r>
            <a:r>
              <a:rPr lang="en-US" dirty="0"/>
              <a:t> IV.ii.1.I.5.b.  Environmental Hazard EP Control and Tracking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Subsequent Development letter:  VBMS Paragraphs - </a:t>
            </a:r>
            <a:r>
              <a:rPr lang="en-US" sz="1200" kern="1200" dirty="0">
                <a:solidFill>
                  <a:schemeClr val="tx1"/>
                </a:solidFill>
                <a:latin typeface="+mn-lt"/>
                <a:ea typeface="+mn-ea"/>
                <a:cs typeface="+mn-cs"/>
              </a:rPr>
              <a:t>(Show trainees’ selections in the VBMS letter)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GW – Earliest manifestations/</a:t>
            </a:r>
            <a:r>
              <a:rPr lang="en-US" sz="1200" kern="1200" dirty="0" err="1">
                <a:solidFill>
                  <a:schemeClr val="tx1"/>
                </a:solidFill>
                <a:latin typeface="+mn-lt"/>
                <a:ea typeface="+mn-ea"/>
                <a:cs typeface="+mn-cs"/>
              </a:rPr>
              <a:t>evid</a:t>
            </a:r>
            <a:r>
              <a:rPr lang="en-US" sz="1200" kern="1200" dirty="0">
                <a:solidFill>
                  <a:schemeClr val="tx1"/>
                </a:solidFill>
                <a:latin typeface="+mn-lt"/>
                <a:ea typeface="+mn-ea"/>
                <a:cs typeface="+mn-cs"/>
              </a:rPr>
              <a:t> of illness: (This is no longer required.  This information is solicited in the VA Form 21-526EZ located on page 4 in the Evidence Tables under Disability Service Connection.)</a:t>
            </a:r>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23</a:t>
            </a:fld>
            <a:endParaRPr lang="en-US"/>
          </a:p>
        </p:txBody>
      </p:sp>
    </p:spTree>
    <p:extLst>
      <p:ext uri="{BB962C8B-B14F-4D97-AF65-F5344CB8AC3E}">
        <p14:creationId xmlns:p14="http://schemas.microsoft.com/office/powerpoint/2010/main" val="1251612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References:</a:t>
            </a:r>
            <a:r>
              <a:rPr lang="en-US" dirty="0"/>
              <a:t> I.1.C.1.a.  VA’s Duty to Obtain Federal Records</a:t>
            </a:r>
          </a:p>
          <a:p>
            <a:r>
              <a:rPr lang="en-US" dirty="0"/>
              <a:t>III.iii.2.B.1.a.  Basic Elements in Securing Veterans’ Service Records</a:t>
            </a:r>
          </a:p>
          <a:p>
            <a:r>
              <a:rPr lang="en-US" dirty="0"/>
              <a:t>III.iii.2.B.2.c.  Determining Whether Additional Development to Obtain STRs Is Necessary</a:t>
            </a:r>
          </a:p>
          <a:p>
            <a:r>
              <a:rPr lang="en-US" dirty="0"/>
              <a:t>III.iii.1.C.2.b.  Requirement to Obtain VA Medical Records (CAPRI)</a:t>
            </a:r>
          </a:p>
          <a:p>
            <a:r>
              <a:rPr lang="en-US" dirty="0"/>
              <a:t>I.1.C.2.a.  VA’s Duty to Obtain Relevant Non-Federal or Private Records</a:t>
            </a:r>
          </a:p>
          <a:p>
            <a:r>
              <a:rPr lang="en-US" dirty="0"/>
              <a:t>IV.ii.1.I.5.e.  Establishing Exposure to Environmental Hazards</a:t>
            </a:r>
          </a:p>
        </p:txBody>
      </p:sp>
      <p:sp>
        <p:nvSpPr>
          <p:cNvPr id="4" name="Slide Number Placeholder 3"/>
          <p:cNvSpPr>
            <a:spLocks noGrp="1"/>
          </p:cNvSpPr>
          <p:nvPr>
            <p:ph type="sldNum" sz="quarter" idx="5"/>
          </p:nvPr>
        </p:nvSpPr>
        <p:spPr/>
        <p:txBody>
          <a:bodyPr/>
          <a:lstStyle/>
          <a:p>
            <a:fld id="{0E7C618C-DDD3-4DC9-ADAB-73264023D4F2}" type="slidenum">
              <a:rPr lang="en-US" smtClean="0"/>
              <a:t>24</a:t>
            </a:fld>
            <a:endParaRPr lang="en-US"/>
          </a:p>
        </p:txBody>
      </p:sp>
    </p:spTree>
    <p:extLst>
      <p:ext uri="{BB962C8B-B14F-4D97-AF65-F5344CB8AC3E}">
        <p14:creationId xmlns:p14="http://schemas.microsoft.com/office/powerpoint/2010/main" val="2211526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a:t>
            </a:r>
            <a:r>
              <a:rPr lang="en-US" dirty="0"/>
              <a:t> IV.ii.1.I.5.f.  Verifying Service at the Qarmat Ali Water Treatment Plant</a:t>
            </a:r>
          </a:p>
        </p:txBody>
      </p:sp>
      <p:sp>
        <p:nvSpPr>
          <p:cNvPr id="4" name="Slide Number Placeholder 3"/>
          <p:cNvSpPr>
            <a:spLocks noGrp="1"/>
          </p:cNvSpPr>
          <p:nvPr>
            <p:ph type="sldNum" sz="quarter" idx="5"/>
          </p:nvPr>
        </p:nvSpPr>
        <p:spPr/>
        <p:txBody>
          <a:bodyPr/>
          <a:lstStyle/>
          <a:p>
            <a:fld id="{0E7C618C-DDD3-4DC9-ADAB-73264023D4F2}" type="slidenum">
              <a:rPr lang="en-US" smtClean="0"/>
              <a:t>25</a:t>
            </a:fld>
            <a:endParaRPr lang="en-US"/>
          </a:p>
        </p:txBody>
      </p:sp>
    </p:spTree>
    <p:extLst>
      <p:ext uri="{BB962C8B-B14F-4D97-AF65-F5344CB8AC3E}">
        <p14:creationId xmlns:p14="http://schemas.microsoft.com/office/powerpoint/2010/main" val="62371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References:</a:t>
            </a:r>
            <a:r>
              <a:rPr lang="en-US" dirty="0"/>
              <a:t> IV.ii.1.I.5.e.  Establishing Exposure to Environmental Hazards  (review the Post-Deployment Health Assessment (PDHA) and Discharge Examination, generally located in the STRs)</a:t>
            </a:r>
          </a:p>
          <a:p>
            <a:r>
              <a:rPr lang="en-US" dirty="0"/>
              <a:t>IV.ii.1.I.5.g.  Using Alternate Evidence or Lay Statements to Establish Exposure to Environmental Hazards</a:t>
            </a:r>
          </a:p>
        </p:txBody>
      </p:sp>
      <p:sp>
        <p:nvSpPr>
          <p:cNvPr id="4" name="Slide Number Placeholder 3"/>
          <p:cNvSpPr>
            <a:spLocks noGrp="1"/>
          </p:cNvSpPr>
          <p:nvPr>
            <p:ph type="sldNum" sz="quarter" idx="5"/>
          </p:nvPr>
        </p:nvSpPr>
        <p:spPr/>
        <p:txBody>
          <a:bodyPr/>
          <a:lstStyle/>
          <a:p>
            <a:fld id="{0E7C618C-DDD3-4DC9-ADAB-73264023D4F2}" type="slidenum">
              <a:rPr lang="en-US" smtClean="0"/>
              <a:t>29</a:t>
            </a:fld>
            <a:endParaRPr lang="en-US"/>
          </a:p>
        </p:txBody>
      </p:sp>
    </p:spTree>
    <p:extLst>
      <p:ext uri="{BB962C8B-B14F-4D97-AF65-F5344CB8AC3E}">
        <p14:creationId xmlns:p14="http://schemas.microsoft.com/office/powerpoint/2010/main" val="594197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References:</a:t>
            </a:r>
            <a:r>
              <a:rPr lang="en-US" dirty="0"/>
              <a:t> IV.ii.1.I.5.e.  Establishing Exposure to Environmental Hazards</a:t>
            </a:r>
          </a:p>
          <a:p>
            <a:r>
              <a:rPr lang="en-US" dirty="0"/>
              <a:t>IV.ii.2.C.5.l.  Using Alternate Evidence to Establish Exposure to Environmental Hazards</a:t>
            </a:r>
          </a:p>
          <a:p>
            <a:r>
              <a:rPr lang="en-US" dirty="0"/>
              <a:t>IV.ii.1.I.5.g.  Using Alternate Evidence or Lay Statements to Establish Exposure to </a:t>
            </a:r>
          </a:p>
          <a:p>
            <a:r>
              <a:rPr lang="en-US" dirty="0"/>
              <a:t>Environmental Hazards M21-1, III.iv.5.A.2.b.  Definition:  Credibility</a:t>
            </a:r>
          </a:p>
        </p:txBody>
      </p:sp>
      <p:sp>
        <p:nvSpPr>
          <p:cNvPr id="4" name="Slide Number Placeholder 3"/>
          <p:cNvSpPr>
            <a:spLocks noGrp="1"/>
          </p:cNvSpPr>
          <p:nvPr>
            <p:ph type="sldNum" sz="quarter" idx="5"/>
          </p:nvPr>
        </p:nvSpPr>
        <p:spPr/>
        <p:txBody>
          <a:bodyPr/>
          <a:lstStyle/>
          <a:p>
            <a:fld id="{0E7C618C-DDD3-4DC9-ADAB-73264023D4F2}" type="slidenum">
              <a:rPr lang="en-US" smtClean="0"/>
              <a:t>30</a:t>
            </a:fld>
            <a:endParaRPr lang="en-US"/>
          </a:p>
        </p:txBody>
      </p:sp>
    </p:spTree>
    <p:extLst>
      <p:ext uri="{BB962C8B-B14F-4D97-AF65-F5344CB8AC3E}">
        <p14:creationId xmlns:p14="http://schemas.microsoft.com/office/powerpoint/2010/main" val="55763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References: </a:t>
            </a:r>
            <a:r>
              <a:rPr lang="en-US" dirty="0"/>
              <a:t>38 CFR 3.317 Compensation for certain disabilities occurring in Persian Gulf veterans</a:t>
            </a:r>
          </a:p>
          <a:p>
            <a:r>
              <a:rPr lang="en-US" dirty="0"/>
              <a:t>IV.ii.1.E.2.a.  When an Examination Is Necessary in Southwest Asia Claims </a:t>
            </a:r>
          </a:p>
          <a:p>
            <a:r>
              <a:rPr lang="en-US" dirty="0"/>
              <a:t>(Gulf War General Medical Examination (Including Burn Pits) Disability Benefits Questionnaire (DBQ)),</a:t>
            </a:r>
          </a:p>
          <a:p>
            <a:r>
              <a:rPr lang="en-US" dirty="0"/>
              <a:t>IV.ii.1.E.2.b. When to Request a Gulf War General Medical Examination in a </a:t>
            </a:r>
          </a:p>
          <a:p>
            <a:r>
              <a:rPr lang="en-US" dirty="0"/>
              <a:t>Southwest Asia Claim,</a:t>
            </a:r>
          </a:p>
          <a:p>
            <a:r>
              <a:rPr lang="en-US" dirty="0"/>
              <a:t>III.iv.3.A.1.h. Definition:  Specialist Examination - Any required specialist DBQs as defined in M21-1, III, iv, 3.A.1.h., </a:t>
            </a:r>
          </a:p>
          <a:p>
            <a:r>
              <a:rPr lang="en-US" dirty="0"/>
              <a:t>IV.ii.1.I.5.g.  Using Alternate Evidence or Lay Statements to Establish Exposure to Environmental Hazards, III.iv.5.A.3.c.  Medical Assessments – History and Policy Applications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sz="1200" kern="1200" dirty="0">
                <a:solidFill>
                  <a:schemeClr val="tx1"/>
                </a:solidFill>
                <a:latin typeface="+mn-lt"/>
                <a:ea typeface="+mn-ea"/>
                <a:cs typeface="+mn-cs"/>
              </a:rPr>
              <a:t>The threshold for requiring an examination is low.  It is lower than the standard to prove entitlement to SC under 38 CFR 3.317, because the purpose is only to determine whether VA has a duty to assist in substantiating the claim.</a:t>
            </a:r>
          </a:p>
          <a:p>
            <a:endParaRPr lang="en-US" b="1" dirty="0"/>
          </a:p>
        </p:txBody>
      </p:sp>
      <p:sp>
        <p:nvSpPr>
          <p:cNvPr id="4" name="Slide Number Placeholder 3"/>
          <p:cNvSpPr>
            <a:spLocks noGrp="1"/>
          </p:cNvSpPr>
          <p:nvPr>
            <p:ph type="sldNum" sz="quarter" idx="5"/>
          </p:nvPr>
        </p:nvSpPr>
        <p:spPr/>
        <p:txBody>
          <a:bodyPr/>
          <a:lstStyle/>
          <a:p>
            <a:fld id="{0E7C618C-DDD3-4DC9-ADAB-73264023D4F2}" type="slidenum">
              <a:rPr lang="en-US" smtClean="0"/>
              <a:t>33</a:t>
            </a:fld>
            <a:endParaRPr lang="en-US"/>
          </a:p>
        </p:txBody>
      </p:sp>
    </p:spTree>
    <p:extLst>
      <p:ext uri="{BB962C8B-B14F-4D97-AF65-F5344CB8AC3E}">
        <p14:creationId xmlns:p14="http://schemas.microsoft.com/office/powerpoint/2010/main" val="109547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References:</a:t>
            </a:r>
            <a:r>
              <a:rPr lang="en-US" dirty="0"/>
              <a:t> IV.ii.1.E.2.b. When to Request a Gulf War General Medical Examination in a </a:t>
            </a:r>
          </a:p>
          <a:p>
            <a:r>
              <a:rPr lang="en-US" dirty="0"/>
              <a:t>Southwest Asia Claim</a:t>
            </a:r>
          </a:p>
          <a:p>
            <a:r>
              <a:rPr lang="en-US" dirty="0"/>
              <a:t>IV.ii.1.E.2.c.  Required Language in Examination Requests for Southwest Asia Claims</a:t>
            </a:r>
          </a:p>
          <a:p>
            <a:r>
              <a:rPr lang="en-US" dirty="0"/>
              <a:t>IV.ii.1.E.2.d.  Impact of Known Clinical Diagnoses on Whether an Examination Is Necessary for a Southwest Asia Claim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sz="1200" kern="1200" dirty="0">
                <a:solidFill>
                  <a:schemeClr val="tx1"/>
                </a:solidFill>
                <a:latin typeface="+mn-lt"/>
                <a:ea typeface="+mn-ea"/>
                <a:cs typeface="+mn-cs"/>
              </a:rPr>
              <a:t>TMS 4307809 (VSR Challenge) Southwest Asia Development - This lesson explains and demonstrates to the VSR how to develop claims for disabilities based on the provisions of 38 CFR §3.317, to include undiagnosed illness, medically unexplained chronic multi-symptom illness (MUCMI), and presumptive infectious diseases.</a:t>
            </a:r>
          </a:p>
          <a:p>
            <a:endParaRPr lang="en-US" b="1" dirty="0"/>
          </a:p>
        </p:txBody>
      </p:sp>
      <p:sp>
        <p:nvSpPr>
          <p:cNvPr id="4" name="Slide Number Placeholder 3"/>
          <p:cNvSpPr>
            <a:spLocks noGrp="1"/>
          </p:cNvSpPr>
          <p:nvPr>
            <p:ph type="sldNum" sz="quarter" idx="5"/>
          </p:nvPr>
        </p:nvSpPr>
        <p:spPr/>
        <p:txBody>
          <a:bodyPr/>
          <a:lstStyle/>
          <a:p>
            <a:fld id="{0E7C618C-DDD3-4DC9-ADAB-73264023D4F2}" type="slidenum">
              <a:rPr lang="en-US" smtClean="0"/>
              <a:t>34</a:t>
            </a:fld>
            <a:endParaRPr lang="en-US"/>
          </a:p>
        </p:txBody>
      </p:sp>
    </p:spTree>
    <p:extLst>
      <p:ext uri="{BB962C8B-B14F-4D97-AF65-F5344CB8AC3E}">
        <p14:creationId xmlns:p14="http://schemas.microsoft.com/office/powerpoint/2010/main" val="3432245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Facts sheets found in ERB</a:t>
            </a:r>
          </a:p>
        </p:txBody>
      </p:sp>
      <p:sp>
        <p:nvSpPr>
          <p:cNvPr id="4" name="Slide Number Placeholder 3"/>
          <p:cNvSpPr>
            <a:spLocks noGrp="1"/>
          </p:cNvSpPr>
          <p:nvPr>
            <p:ph type="sldNum" sz="quarter" idx="5"/>
          </p:nvPr>
        </p:nvSpPr>
        <p:spPr/>
        <p:txBody>
          <a:bodyPr/>
          <a:lstStyle/>
          <a:p>
            <a:fld id="{0E7C618C-DDD3-4DC9-ADAB-73264023D4F2}" type="slidenum">
              <a:rPr lang="en-US" smtClean="0"/>
              <a:t>4</a:t>
            </a:fld>
            <a:endParaRPr lang="en-US"/>
          </a:p>
        </p:txBody>
      </p:sp>
    </p:spTree>
    <p:extLst>
      <p:ext uri="{BB962C8B-B14F-4D97-AF65-F5344CB8AC3E}">
        <p14:creationId xmlns:p14="http://schemas.microsoft.com/office/powerpoint/2010/main" val="3954245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Compensation Service Intranet Home Page: Job Aids - VA References &amp; Links; Exam Request Builder and Exam Request Builder (ERB) Info</a:t>
            </a:r>
          </a:p>
        </p:txBody>
      </p:sp>
      <p:sp>
        <p:nvSpPr>
          <p:cNvPr id="4" name="Slide Number Placeholder 3"/>
          <p:cNvSpPr>
            <a:spLocks noGrp="1"/>
          </p:cNvSpPr>
          <p:nvPr>
            <p:ph type="sldNum" sz="quarter" idx="5"/>
          </p:nvPr>
        </p:nvSpPr>
        <p:spPr/>
        <p:txBody>
          <a:bodyPr/>
          <a:lstStyle/>
          <a:p>
            <a:fld id="{0E7C618C-DDD3-4DC9-ADAB-73264023D4F2}" type="slidenum">
              <a:rPr lang="en-US" smtClean="0"/>
              <a:t>35</a:t>
            </a:fld>
            <a:endParaRPr lang="en-US"/>
          </a:p>
        </p:txBody>
      </p:sp>
    </p:spTree>
    <p:extLst>
      <p:ext uri="{BB962C8B-B14F-4D97-AF65-F5344CB8AC3E}">
        <p14:creationId xmlns:p14="http://schemas.microsoft.com/office/powerpoint/2010/main" val="617099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r>
              <a:rPr lang="en-US" dirty="0"/>
              <a:t> Facts sheets are located within the ERB Exam</a:t>
            </a:r>
          </a:p>
        </p:txBody>
      </p:sp>
      <p:sp>
        <p:nvSpPr>
          <p:cNvPr id="4" name="Slide Number Placeholder 3"/>
          <p:cNvSpPr>
            <a:spLocks noGrp="1"/>
          </p:cNvSpPr>
          <p:nvPr>
            <p:ph type="sldNum" sz="quarter" idx="5"/>
          </p:nvPr>
        </p:nvSpPr>
        <p:spPr/>
        <p:txBody>
          <a:bodyPr/>
          <a:lstStyle/>
          <a:p>
            <a:fld id="{0E7C618C-DDD3-4DC9-ADAB-73264023D4F2}" type="slidenum">
              <a:rPr lang="en-US" smtClean="0"/>
              <a:t>36</a:t>
            </a:fld>
            <a:endParaRPr lang="en-US"/>
          </a:p>
        </p:txBody>
      </p:sp>
    </p:spTree>
    <p:extLst>
      <p:ext uri="{BB962C8B-B14F-4D97-AF65-F5344CB8AC3E}">
        <p14:creationId xmlns:p14="http://schemas.microsoft.com/office/powerpoint/2010/main" val="2234040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 </a:t>
            </a:r>
            <a:r>
              <a:rPr lang="en-US" dirty="0"/>
              <a:t>IV.ii.2.C.5.a.  Locations of Specific Environmental Hazards Identified by DoD</a:t>
            </a:r>
          </a:p>
        </p:txBody>
      </p:sp>
      <p:sp>
        <p:nvSpPr>
          <p:cNvPr id="4" name="Slide Number Placeholder 3"/>
          <p:cNvSpPr>
            <a:spLocks noGrp="1"/>
          </p:cNvSpPr>
          <p:nvPr>
            <p:ph type="sldNum" sz="quarter" idx="5"/>
          </p:nvPr>
        </p:nvSpPr>
        <p:spPr/>
        <p:txBody>
          <a:bodyPr/>
          <a:lstStyle/>
          <a:p>
            <a:fld id="{0E7C618C-DDD3-4DC9-ADAB-73264023D4F2}" type="slidenum">
              <a:rPr lang="en-US" smtClean="0"/>
              <a:t>6</a:t>
            </a:fld>
            <a:endParaRPr lang="en-US"/>
          </a:p>
        </p:txBody>
      </p:sp>
    </p:spTree>
    <p:extLst>
      <p:ext uri="{BB962C8B-B14F-4D97-AF65-F5344CB8AC3E}">
        <p14:creationId xmlns:p14="http://schemas.microsoft.com/office/powerpoint/2010/main" val="1447120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a:t>
            </a:r>
            <a:r>
              <a:rPr lang="en-US" dirty="0"/>
              <a:t> IV.ii.2.C.5.d.  Burn Pits.  Important:  When deciding a claim based on exposure to burn pits, affix the Burn Pit Exposure special issue in VBMS - Ratings (VBMS-R).</a:t>
            </a:r>
          </a:p>
        </p:txBody>
      </p:sp>
      <p:sp>
        <p:nvSpPr>
          <p:cNvPr id="4" name="Slide Number Placeholder 3"/>
          <p:cNvSpPr>
            <a:spLocks noGrp="1"/>
          </p:cNvSpPr>
          <p:nvPr>
            <p:ph type="sldNum" sz="quarter" idx="5"/>
          </p:nvPr>
        </p:nvSpPr>
        <p:spPr/>
        <p:txBody>
          <a:bodyPr/>
          <a:lstStyle/>
          <a:p>
            <a:fld id="{0E7C618C-DDD3-4DC9-ADAB-73264023D4F2}" type="slidenum">
              <a:rPr lang="en-US" smtClean="0"/>
              <a:t>7</a:t>
            </a:fld>
            <a:endParaRPr lang="en-US"/>
          </a:p>
        </p:txBody>
      </p:sp>
    </p:spTree>
    <p:extLst>
      <p:ext uri="{BB962C8B-B14F-4D97-AF65-F5344CB8AC3E}">
        <p14:creationId xmlns:p14="http://schemas.microsoft.com/office/powerpoint/2010/main" val="1909587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References:  </a:t>
            </a:r>
            <a:r>
              <a:rPr lang="en-US" dirty="0"/>
              <a:t>IV.ii.2.C.5.e.  Definition:  Particulate Matter    IV.ii.1.I.5.d.  Guidelines for Developing Environmental Hazard Claims</a:t>
            </a:r>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8</a:t>
            </a:fld>
            <a:endParaRPr lang="en-US"/>
          </a:p>
        </p:txBody>
      </p:sp>
    </p:spTree>
    <p:extLst>
      <p:ext uri="{BB962C8B-B14F-4D97-AF65-F5344CB8AC3E}">
        <p14:creationId xmlns:p14="http://schemas.microsoft.com/office/powerpoint/2010/main" val="1431839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a:t>
            </a:r>
            <a:r>
              <a:rPr lang="en-US" dirty="0"/>
              <a:t> IV.ii.2.C.5.f.  Description of the Sulfur Fire at Mishraq State Sulfur Mine Near Mosul, Iraq  </a:t>
            </a:r>
          </a:p>
          <a:p>
            <a:r>
              <a:rPr lang="en-US" b="1" dirty="0"/>
              <a:t>Note:</a:t>
            </a:r>
            <a:r>
              <a:rPr lang="en-US" dirty="0"/>
              <a:t> Qayyarah Airfield West (Camp Q West), which is 25 km to the south and is a major military supply airstrip and the primary area of deployment for the 101st Airborne Division</a:t>
            </a:r>
          </a:p>
        </p:txBody>
      </p:sp>
      <p:sp>
        <p:nvSpPr>
          <p:cNvPr id="4" name="Slide Number Placeholder 3"/>
          <p:cNvSpPr>
            <a:spLocks noGrp="1"/>
          </p:cNvSpPr>
          <p:nvPr>
            <p:ph type="sldNum" sz="quarter" idx="5"/>
          </p:nvPr>
        </p:nvSpPr>
        <p:spPr/>
        <p:txBody>
          <a:bodyPr/>
          <a:lstStyle/>
          <a:p>
            <a:fld id="{0E7C618C-DDD3-4DC9-ADAB-73264023D4F2}" type="slidenum">
              <a:rPr lang="en-US" smtClean="0"/>
              <a:t>9</a:t>
            </a:fld>
            <a:endParaRPr lang="en-US"/>
          </a:p>
        </p:txBody>
      </p:sp>
    </p:spTree>
    <p:extLst>
      <p:ext uri="{BB962C8B-B14F-4D97-AF65-F5344CB8AC3E}">
        <p14:creationId xmlns:p14="http://schemas.microsoft.com/office/powerpoint/2010/main" val="4293948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a:t>
            </a:r>
            <a:r>
              <a:rPr lang="en-US" dirty="0"/>
              <a:t> IV.ii.2.C.5.j.  NG Exposure to Chromium VI at Qarmat Ali Water Treatment Plant in Basrah, Iraq</a:t>
            </a:r>
          </a:p>
          <a:p>
            <a:r>
              <a:rPr lang="en-US" b="1" dirty="0"/>
              <a:t>Note: </a:t>
            </a:r>
            <a:r>
              <a:rPr lang="en-US" sz="1200" b="0" i="0" kern="1200" dirty="0">
                <a:solidFill>
                  <a:schemeClr val="tx1"/>
                </a:solidFill>
                <a:effectLst/>
                <a:latin typeface="+mn-lt"/>
                <a:ea typeface="+mn-ea"/>
                <a:cs typeface="+mn-cs"/>
              </a:rPr>
              <a:t>This facility was contaminated with sodium dichromate dust, which is a source of hexavalent chromium, a chemical that is known to cause cancer.</a:t>
            </a:r>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10</a:t>
            </a:fld>
            <a:endParaRPr lang="en-US"/>
          </a:p>
        </p:txBody>
      </p:sp>
    </p:spTree>
    <p:extLst>
      <p:ext uri="{BB962C8B-B14F-4D97-AF65-F5344CB8AC3E}">
        <p14:creationId xmlns:p14="http://schemas.microsoft.com/office/powerpoint/2010/main" val="865207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Ensure you add FACT sheet from ERB to each Potential Health Effects category when developing.</a:t>
            </a:r>
          </a:p>
          <a:p>
            <a:r>
              <a:rPr lang="en-US" sz="1200" kern="1200" dirty="0">
                <a:solidFill>
                  <a:schemeClr val="tx1"/>
                </a:solidFill>
                <a:effectLst/>
                <a:latin typeface="+mn-lt"/>
                <a:ea typeface="+mn-ea"/>
                <a:cs typeface="+mn-cs"/>
              </a:rPr>
              <a:t>The fact sheets are found under the heading Fact Sheets on the </a:t>
            </a:r>
            <a:r>
              <a:rPr lang="en-US" sz="1200" kern="1200" dirty="0">
                <a:solidFill>
                  <a:schemeClr val="tx1"/>
                </a:solidFill>
                <a:effectLst/>
                <a:latin typeface="+mn-lt"/>
                <a:ea typeface="+mn-ea"/>
                <a:cs typeface="+mn-cs"/>
                <a:hlinkClick r:id="rId3"/>
              </a:rPr>
              <a:t>Disability Benefits Questionnaires Switchboard</a:t>
            </a:r>
            <a:endParaRPr lang="en-US" dirty="0"/>
          </a:p>
          <a:p>
            <a:r>
              <a:rPr lang="en-US" dirty="0"/>
              <a:t>• FACT sheet - Burn Pits in Iraq, Afghanistan, and the Horn of Africa</a:t>
            </a:r>
          </a:p>
          <a:p>
            <a:r>
              <a:rPr lang="en-US" dirty="0"/>
              <a:t>• FACT sheet - Particulate Matter throughout Iraq, Afghanistan, and Djibouti</a:t>
            </a:r>
          </a:p>
          <a:p>
            <a:r>
              <a:rPr lang="en-US" dirty="0"/>
              <a:t>• FACT sheet - Sulfur Fire at the Mishraq State Sulfur Mine Near Mosul, Iraq</a:t>
            </a:r>
          </a:p>
          <a:p>
            <a:r>
              <a:rPr lang="en-US" dirty="0"/>
              <a:t>• FACT sheet - Qarmat Ali Water Treatment Plant in Basrah, Iraq</a:t>
            </a:r>
          </a:p>
          <a:p>
            <a:endParaRPr lang="en-US" dirty="0"/>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16</a:t>
            </a:fld>
            <a:endParaRPr lang="en-US"/>
          </a:p>
        </p:txBody>
      </p:sp>
    </p:spTree>
    <p:extLst>
      <p:ext uri="{BB962C8B-B14F-4D97-AF65-F5344CB8AC3E}">
        <p14:creationId xmlns:p14="http://schemas.microsoft.com/office/powerpoint/2010/main" val="256687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References:</a:t>
            </a:r>
            <a:r>
              <a:rPr lang="en-US" dirty="0"/>
              <a:t>  Burn Pits – </a:t>
            </a:r>
          </a:p>
          <a:p>
            <a:r>
              <a:rPr lang="en-US" dirty="0"/>
              <a:t>IV.ii.2.C.5.m.  Considering Lay Statements in Verifying Exposure to Environmental   Hazards</a:t>
            </a:r>
          </a:p>
          <a:p>
            <a:r>
              <a:rPr lang="en-US" dirty="0"/>
              <a:t>IV.ii.2.C.5.d.  Burn Pits and IV.ii.2.C.5.l.  Using Alternate Evidence to Establish Exposure to Environmental Hazards; Particulate Matter – </a:t>
            </a:r>
          </a:p>
          <a:p>
            <a:r>
              <a:rPr lang="en-US" dirty="0"/>
              <a:t>IV.ii.2.C.5.e.  Definition:  Particulate Matter: Mishraq State Sulfur Mine Fire –  IV.ii.2.C.5.f.  Description of the Sulfur Fire at Mishraq State Sulfur Mine Near Mosul, Iraq  Qarmat Ali Water Treatment Plant – </a:t>
            </a:r>
          </a:p>
          <a:p>
            <a:r>
              <a:rPr lang="en-US" dirty="0"/>
              <a:t>IV.ii.2.C.5.j.  NG Exposure to Chromium VI at Qarmat Ali Water Treatment Plant in Basrah, Iraq</a:t>
            </a:r>
          </a:p>
        </p:txBody>
      </p:sp>
      <p:sp>
        <p:nvSpPr>
          <p:cNvPr id="4" name="Slide Number Placeholder 3"/>
          <p:cNvSpPr>
            <a:spLocks noGrp="1"/>
          </p:cNvSpPr>
          <p:nvPr>
            <p:ph type="sldNum" sz="quarter" idx="5"/>
          </p:nvPr>
        </p:nvSpPr>
        <p:spPr/>
        <p:txBody>
          <a:bodyPr/>
          <a:lstStyle/>
          <a:p>
            <a:fld id="{0E7C618C-DDD3-4DC9-ADAB-73264023D4F2}" type="slidenum">
              <a:rPr lang="en-US" smtClean="0"/>
              <a:t>17</a:t>
            </a:fld>
            <a:endParaRPr lang="en-US"/>
          </a:p>
        </p:txBody>
      </p:sp>
    </p:spTree>
    <p:extLst>
      <p:ext uri="{BB962C8B-B14F-4D97-AF65-F5344CB8AC3E}">
        <p14:creationId xmlns:p14="http://schemas.microsoft.com/office/powerpoint/2010/main" val="30158110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433983"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433983" indent="0">
              <a:buNone/>
              <a:defRPr/>
            </a:lvl5pPr>
          </a:lstStyle>
          <a:p>
            <a:pPr lvl="0"/>
            <a:r>
              <a:rPr lang="en-US" dirty="0"/>
              <a:t>Date sub-title</a:t>
            </a:r>
          </a:p>
        </p:txBody>
      </p:sp>
    </p:spTree>
    <p:extLst>
      <p:ext uri="{BB962C8B-B14F-4D97-AF65-F5344CB8AC3E}">
        <p14:creationId xmlns:p14="http://schemas.microsoft.com/office/powerpoint/2010/main" val="209813169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16992" indent="-108496">
              <a:spcBef>
                <a:spcPts val="0"/>
              </a:spcBef>
              <a:spcAft>
                <a:spcPts val="338"/>
              </a:spcAft>
              <a:buFont typeface="Arial" panose="020B0604020202020204" pitchFamily="34" charset="0"/>
              <a:buChar char="•"/>
              <a:defRPr sz="1013">
                <a:latin typeface="Arial" panose="020B0604020202020204" pitchFamily="34" charset="0"/>
                <a:cs typeface="Arial" panose="020B0604020202020204" pitchFamily="34" charset="0"/>
              </a:defRPr>
            </a:lvl2pPr>
            <a:lvl3pPr marL="325487" indent="-108496">
              <a:spcBef>
                <a:spcPts val="0"/>
              </a:spcBef>
              <a:spcAft>
                <a:spcPts val="338"/>
              </a:spcAft>
              <a:buFont typeface="Arial" panose="020B0604020202020204" pitchFamily="34" charset="0"/>
              <a:buChar char="•"/>
              <a:defRPr sz="900">
                <a:latin typeface="Arial" panose="020B0604020202020204" pitchFamily="34" charset="0"/>
                <a:cs typeface="Arial" panose="020B0604020202020204" pitchFamily="34" charset="0"/>
              </a:defRPr>
            </a:lvl3pPr>
            <a:lvl4pPr marL="433983" indent="-108496">
              <a:spcBef>
                <a:spcPts val="0"/>
              </a:spcBef>
              <a:spcAft>
                <a:spcPts val="338"/>
              </a:spcAft>
              <a:buFont typeface="Arial" panose="020B0604020202020204" pitchFamily="34" charset="0"/>
              <a:buChar char="•"/>
              <a:defRPr sz="788">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265316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0" y="2885568"/>
            <a:ext cx="9144000" cy="1086867"/>
          </a:xfrm>
        </p:spPr>
        <p:txBody>
          <a:bodyPr anchor="t">
            <a:noAutofit/>
          </a:bodyPr>
          <a:lstStyle>
            <a:lvl1pPr algn="ctr">
              <a:spcAft>
                <a:spcPts val="600"/>
              </a:spcAft>
              <a:defRPr sz="7200" b="0">
                <a:solidFill>
                  <a:srgbClr val="1F497D"/>
                </a:solidFill>
              </a:defRPr>
            </a:lvl1pPr>
          </a:lstStyle>
          <a:p>
            <a:r>
              <a:rPr lang="en-US" dirty="0"/>
              <a:t>Questions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6594454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160735" indent="-160735">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318791" indent="-156270">
              <a:spcBef>
                <a:spcPts val="0"/>
              </a:spcBef>
              <a:spcAft>
                <a:spcPts val="60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marL="482204" indent="-163414">
              <a:spcBef>
                <a:spcPts val="0"/>
              </a:spcBef>
              <a:spcAft>
                <a:spcPts val="60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611684" indent="-129481">
              <a:spcBef>
                <a:spcPts val="0"/>
              </a:spcBef>
              <a:spcAft>
                <a:spcPts val="60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205778248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49499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9963739"/>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057823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7C414AED-89CE-4A48-8B2B-1B3A5C68EA2A}" type="slidenum">
              <a:rPr lang="en-US" smtClean="0"/>
              <a:t>‹#›</a:t>
            </a:fld>
            <a:endParaRPr lang="en-US"/>
          </a:p>
        </p:txBody>
      </p:sp>
    </p:spTree>
    <p:extLst>
      <p:ext uri="{BB962C8B-B14F-4D97-AF65-F5344CB8AC3E}">
        <p14:creationId xmlns:p14="http://schemas.microsoft.com/office/powerpoint/2010/main" val="2011317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0"/>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11"/>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8" b="0" i="0" u="none"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2"/>
            </p:custDataLst>
          </p:nvPr>
        </p:nvSpPr>
        <p:spPr>
          <a:xfrm>
            <a:off x="6931152" y="6601978"/>
            <a:ext cx="2133600" cy="365125"/>
          </a:xfrm>
          <a:prstGeom prst="rect">
            <a:avLst/>
          </a:prstGeom>
        </p:spPr>
        <p:txBody>
          <a:bodyPr tIns="0"/>
          <a:lstStyle>
            <a:lvl1pPr algn="r">
              <a:defRPr sz="591">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362644571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hf hdr="0" ftr="0" dt="0"/>
  <p:txStyles>
    <p:titleStyle>
      <a:lvl1pPr algn="ctr" defTabSz="216992"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1pPr>
      <a:lvl2pPr marL="108496" indent="0" algn="l" defTabSz="216992" rtl="0" eaLnBrk="1" latinLnBrk="0" hangingPunct="1">
        <a:spcBef>
          <a:spcPct val="20000"/>
        </a:spcBef>
        <a:buFont typeface="Arial" panose="020B0604020202020204" pitchFamily="34" charset="0"/>
        <a:buNone/>
        <a:defRPr sz="570" b="0" i="0" u="none" kern="1200">
          <a:solidFill>
            <a:schemeClr val="tx1"/>
          </a:solidFill>
          <a:latin typeface="Arial" panose="020B0604020202020204" pitchFamily="34" charset="0"/>
          <a:ea typeface="+mn-ea"/>
          <a:cs typeface="Arial" panose="020B0604020202020204" pitchFamily="34" charset="0"/>
        </a:defRPr>
      </a:lvl2pPr>
      <a:lvl3pPr marL="216992"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3pPr>
      <a:lvl4pPr marL="325487"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4pPr>
      <a:lvl5pPr marL="433983"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5pPr>
      <a:lvl6pPr marL="596726"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6pPr>
      <a:lvl7pPr marL="705223"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7pPr>
      <a:lvl8pPr marL="813719"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8pPr>
      <a:lvl9pPr marL="922214"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9pPr>
    </p:bodyStyle>
    <p:otherStyle>
      <a:defPPr>
        <a:defRPr lang="en-US"/>
      </a:defPPr>
      <a:lvl1pPr marL="0" algn="l" defTabSz="216992" rtl="0" eaLnBrk="1" latinLnBrk="0" hangingPunct="1">
        <a:defRPr sz="428" kern="1200">
          <a:solidFill>
            <a:schemeClr val="tx1"/>
          </a:solidFill>
          <a:latin typeface="+mn-lt"/>
          <a:ea typeface="+mn-ea"/>
          <a:cs typeface="+mn-cs"/>
        </a:defRPr>
      </a:lvl1pPr>
      <a:lvl2pPr marL="108496" algn="l" defTabSz="216992" rtl="0" eaLnBrk="1" latinLnBrk="0" hangingPunct="1">
        <a:defRPr sz="428" kern="1200">
          <a:solidFill>
            <a:schemeClr val="tx1"/>
          </a:solidFill>
          <a:latin typeface="+mn-lt"/>
          <a:ea typeface="+mn-ea"/>
          <a:cs typeface="+mn-cs"/>
        </a:defRPr>
      </a:lvl2pPr>
      <a:lvl3pPr marL="216992" algn="l" defTabSz="216992" rtl="0" eaLnBrk="1" latinLnBrk="0" hangingPunct="1">
        <a:defRPr sz="428" kern="1200">
          <a:solidFill>
            <a:schemeClr val="tx1"/>
          </a:solidFill>
          <a:latin typeface="+mn-lt"/>
          <a:ea typeface="+mn-ea"/>
          <a:cs typeface="+mn-cs"/>
        </a:defRPr>
      </a:lvl3pPr>
      <a:lvl4pPr marL="325487" algn="l" defTabSz="216992" rtl="0" eaLnBrk="1" latinLnBrk="0" hangingPunct="1">
        <a:defRPr sz="428" kern="1200">
          <a:solidFill>
            <a:schemeClr val="tx1"/>
          </a:solidFill>
          <a:latin typeface="+mn-lt"/>
          <a:ea typeface="+mn-ea"/>
          <a:cs typeface="+mn-cs"/>
        </a:defRPr>
      </a:lvl4pPr>
      <a:lvl5pPr marL="433983" algn="l" defTabSz="216992" rtl="0" eaLnBrk="1" latinLnBrk="0" hangingPunct="1">
        <a:defRPr sz="428" kern="1200">
          <a:solidFill>
            <a:schemeClr val="tx1"/>
          </a:solidFill>
          <a:latin typeface="+mn-lt"/>
          <a:ea typeface="+mn-ea"/>
          <a:cs typeface="+mn-cs"/>
        </a:defRPr>
      </a:lvl5pPr>
      <a:lvl6pPr marL="542479" algn="l" defTabSz="216992" rtl="0" eaLnBrk="1" latinLnBrk="0" hangingPunct="1">
        <a:defRPr sz="428" kern="1200">
          <a:solidFill>
            <a:schemeClr val="tx1"/>
          </a:solidFill>
          <a:latin typeface="+mn-lt"/>
          <a:ea typeface="+mn-ea"/>
          <a:cs typeface="+mn-cs"/>
        </a:defRPr>
      </a:lvl6pPr>
      <a:lvl7pPr marL="650975" algn="l" defTabSz="216992" rtl="0" eaLnBrk="1" latinLnBrk="0" hangingPunct="1">
        <a:defRPr sz="428" kern="1200">
          <a:solidFill>
            <a:schemeClr val="tx1"/>
          </a:solidFill>
          <a:latin typeface="+mn-lt"/>
          <a:ea typeface="+mn-ea"/>
          <a:cs typeface="+mn-cs"/>
        </a:defRPr>
      </a:lvl7pPr>
      <a:lvl8pPr marL="759470" algn="l" defTabSz="216992" rtl="0" eaLnBrk="1" latinLnBrk="0" hangingPunct="1">
        <a:defRPr sz="428" kern="1200">
          <a:solidFill>
            <a:schemeClr val="tx1"/>
          </a:solidFill>
          <a:latin typeface="+mn-lt"/>
          <a:ea typeface="+mn-ea"/>
          <a:cs typeface="+mn-cs"/>
        </a:defRPr>
      </a:lvl8pPr>
      <a:lvl9pPr marL="867966" algn="l" defTabSz="216992" rtl="0" eaLnBrk="1" latinLnBrk="0" hangingPunct="1">
        <a:defRPr sz="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6.png"/><Relationship Id="rId5" Type="http://schemas.openxmlformats.org/officeDocument/2006/relationships/notesSlide" Target="../notesSlides/notesSlide7.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18.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11.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7.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notesSlide" Target="../notesSlides/notesSlide12.xml"/><Relationship Id="rId5" Type="http://schemas.openxmlformats.org/officeDocument/2006/relationships/slideLayout" Target="../slideLayouts/slideLayout4.xml"/><Relationship Id="rId4" Type="http://schemas.openxmlformats.org/officeDocument/2006/relationships/tags" Target="../tags/tag5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54.xml"/></Relationships>
</file>

<file path=ppt/slides/_rels/slide24.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notesSlide" Target="../notesSlides/notesSlide14.xml"/><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notesSlide" Target="../notesSlides/notesSlide15.xml"/><Relationship Id="rId4"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tags" Target="../tags/tag88.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tags" Target="../tags/tag87.xml"/><Relationship Id="rId17" Type="http://schemas.openxmlformats.org/officeDocument/2006/relationships/image" Target="../media/image9.png"/><Relationship Id="rId2" Type="http://schemas.openxmlformats.org/officeDocument/2006/relationships/tags" Target="../tags/tag77.xml"/><Relationship Id="rId16" Type="http://schemas.openxmlformats.org/officeDocument/2006/relationships/image" Target="../media/image8.png"/><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5" Type="http://schemas.openxmlformats.org/officeDocument/2006/relationships/tags" Target="../tags/tag80.xml"/><Relationship Id="rId15" Type="http://schemas.openxmlformats.org/officeDocument/2006/relationships/notesSlide" Target="../notesSlides/notesSlide20.xml"/><Relationship Id="rId10" Type="http://schemas.openxmlformats.org/officeDocument/2006/relationships/tags" Target="../tags/tag85.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png"/><Relationship Id="rId5" Type="http://schemas.openxmlformats.org/officeDocument/2006/relationships/notesSlide" Target="../notesSlides/notesSlide4.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4.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5.jpe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678CC8-B64D-4A08-9B15-E936FD9AEA9C}"/>
              </a:ext>
            </a:extLst>
          </p:cNvPr>
          <p:cNvSpPr>
            <a:spLocks noGrp="1"/>
          </p:cNvSpPr>
          <p:nvPr>
            <p:ph type="ctrTitle"/>
            <p:custDataLst>
              <p:tags r:id="rId1"/>
            </p:custDataLst>
          </p:nvPr>
        </p:nvSpPr>
        <p:spPr>
          <a:xfrm>
            <a:off x="919537" y="2819400"/>
            <a:ext cx="7304926" cy="1219200"/>
          </a:xfrm>
        </p:spPr>
        <p:txBody>
          <a:bodyPr>
            <a:normAutofit fontScale="90000"/>
          </a:bodyPr>
          <a:lstStyle/>
          <a:p>
            <a:r>
              <a:rPr lang="en-US" dirty="0"/>
              <a:t>Claims Based on Exposure to Environmental Hazards in Iraq, Afghanistan, and Djibouti</a:t>
            </a:r>
            <a:br>
              <a:rPr lang="en-US" dirty="0"/>
            </a:br>
            <a:endParaRPr lang="en-US" dirty="0"/>
          </a:p>
        </p:txBody>
      </p:sp>
      <p:sp>
        <p:nvSpPr>
          <p:cNvPr id="6" name="Text Placeholder 5">
            <a:extLst>
              <a:ext uri="{FF2B5EF4-FFF2-40B4-BE49-F238E27FC236}">
                <a16:creationId xmlns:a16="http://schemas.microsoft.com/office/drawing/2014/main" id="{C786ACB1-07B1-4EF2-9E5D-7CF789EA3A82}"/>
              </a:ext>
            </a:extLst>
          </p:cNvPr>
          <p:cNvSpPr>
            <a:spLocks noGrp="1"/>
          </p:cNvSpPr>
          <p:nvPr>
            <p:ph type="body" sz="quarter" idx="10"/>
            <p:custDataLst>
              <p:tags r:id="rId2"/>
            </p:custDataLst>
          </p:nvPr>
        </p:nvSpPr>
        <p:spPr>
          <a:xfrm>
            <a:off x="685800" y="5026414"/>
            <a:ext cx="2362200" cy="838200"/>
          </a:xfrm>
        </p:spPr>
        <p:txBody>
          <a:bodyPr/>
          <a:lstStyle/>
          <a:p>
            <a:r>
              <a:rPr lang="en-US" dirty="0"/>
              <a:t>Compensation Service</a:t>
            </a:r>
          </a:p>
        </p:txBody>
      </p:sp>
      <p:sp>
        <p:nvSpPr>
          <p:cNvPr id="7" name="Text Placeholder 6">
            <a:extLst>
              <a:ext uri="{FF2B5EF4-FFF2-40B4-BE49-F238E27FC236}">
                <a16:creationId xmlns:a16="http://schemas.microsoft.com/office/drawing/2014/main" id="{CE4A16B2-A820-43D5-A2FF-2A8EF5BE2E77}"/>
              </a:ext>
            </a:extLst>
          </p:cNvPr>
          <p:cNvSpPr>
            <a:spLocks noGrp="1"/>
          </p:cNvSpPr>
          <p:nvPr>
            <p:ph type="body" sz="quarter" idx="11"/>
            <p:custDataLst>
              <p:tags r:id="rId3"/>
            </p:custDataLst>
          </p:nvPr>
        </p:nvSpPr>
        <p:spPr>
          <a:xfrm>
            <a:off x="6096000" y="5030254"/>
            <a:ext cx="2362200" cy="838200"/>
          </a:xfrm>
        </p:spPr>
        <p:txBody>
          <a:bodyPr/>
          <a:lstStyle/>
          <a:p>
            <a:r>
              <a:rPr lang="en-US" dirty="0"/>
              <a:t>October </a:t>
            </a:r>
          </a:p>
          <a:p>
            <a:r>
              <a:rPr lang="en-US" dirty="0"/>
              <a:t>2020</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520506"/>
            <a:ext cx="7969348" cy="787790"/>
          </a:xfrm>
        </p:spPr>
        <p:txBody>
          <a:bodyPr/>
          <a:lstStyle/>
          <a:p>
            <a:r>
              <a:rPr lang="en-US" dirty="0"/>
              <a:t>Qarmat Ali Water Treatment Plant</a:t>
            </a:r>
          </a:p>
        </p:txBody>
      </p:sp>
      <p:sp>
        <p:nvSpPr>
          <p:cNvPr id="3" name="Content Placeholder 2"/>
          <p:cNvSpPr>
            <a:spLocks noGrp="1"/>
          </p:cNvSpPr>
          <p:nvPr>
            <p:ph idx="1"/>
            <p:custDataLst>
              <p:tags r:id="rId2"/>
            </p:custDataLst>
          </p:nvPr>
        </p:nvSpPr>
        <p:spPr>
          <a:xfrm>
            <a:off x="457200" y="1167618"/>
            <a:ext cx="8229600" cy="5169876"/>
          </a:xfrm>
        </p:spPr>
        <p:txBody>
          <a:bodyPr/>
          <a:lstStyle/>
          <a:p>
            <a:pPr marL="228600" indent="-228600">
              <a:spcAft>
                <a:spcPts val="0"/>
              </a:spcAft>
            </a:pPr>
            <a:endParaRPr lang="en-US" dirty="0"/>
          </a:p>
          <a:p>
            <a:pPr marL="228600" indent="-228600">
              <a:spcAft>
                <a:spcPts val="0"/>
              </a:spcAft>
            </a:pPr>
            <a:endParaRPr lang="en-US" dirty="0"/>
          </a:p>
          <a:p>
            <a:pPr marL="228600" indent="-228600">
              <a:spcAft>
                <a:spcPts val="0"/>
              </a:spcAft>
            </a:pPr>
            <a:endParaRPr lang="en-US" dirty="0"/>
          </a:p>
          <a:p>
            <a:pPr marL="0" indent="0">
              <a:spcAft>
                <a:spcPts val="0"/>
              </a:spcAft>
              <a:buNone/>
            </a:pPr>
            <a:endParaRPr lang="en-US" dirty="0"/>
          </a:p>
          <a:p>
            <a:pPr marL="228600" indent="-228600">
              <a:spcAft>
                <a:spcPts val="0"/>
              </a:spcAft>
            </a:pPr>
            <a:endParaRPr lang="en-US" dirty="0"/>
          </a:p>
          <a:p>
            <a:pPr marL="228600" indent="-228600">
              <a:spcAft>
                <a:spcPts val="0"/>
              </a:spcAft>
            </a:pPr>
            <a:r>
              <a:rPr lang="en-US" dirty="0">
                <a:solidFill>
                  <a:srgbClr val="1F497D"/>
                </a:solidFill>
              </a:rPr>
              <a:t>From April through September 2003, National Guard units from Indiana, West Virginia, South Carolina, or Oregon were assigned to guard contract workers restoring the Qarmat Ali Water Treatment Plant near Basrah, Iraq.</a:t>
            </a:r>
          </a:p>
          <a:p>
            <a:pPr marL="0" indent="0">
              <a:spcAft>
                <a:spcPts val="0"/>
              </a:spcAft>
              <a:buNone/>
            </a:pPr>
            <a:endParaRPr lang="en-US" dirty="0">
              <a:solidFill>
                <a:srgbClr val="1F497D"/>
              </a:solidFill>
            </a:endParaRPr>
          </a:p>
          <a:p>
            <a:pPr marL="228600" indent="-228600">
              <a:spcAft>
                <a:spcPts val="0"/>
              </a:spcAft>
            </a:pPr>
            <a:r>
              <a:rPr lang="en-US" dirty="0">
                <a:solidFill>
                  <a:srgbClr val="1F497D"/>
                </a:solidFill>
              </a:rPr>
              <a:t>Some time later, Hexavalent Chromium or Chromium VI, a carcinogen, was found in the soil and air of the surrounding area.</a:t>
            </a:r>
          </a:p>
          <a:p>
            <a:pPr marL="228600" indent="-228600">
              <a:spcAft>
                <a:spcPts val="0"/>
              </a:spcAft>
            </a:pPr>
            <a:endParaRPr lang="en-US" dirty="0">
              <a:solidFill>
                <a:srgbClr val="1F497D"/>
              </a:solidFill>
            </a:endParaRPr>
          </a:p>
          <a:p>
            <a:pPr marL="228600" indent="-228600">
              <a:spcAft>
                <a:spcPts val="0"/>
              </a:spcAft>
            </a:pPr>
            <a:r>
              <a:rPr lang="en-US" dirty="0">
                <a:solidFill>
                  <a:srgbClr val="1F497D"/>
                </a:solidFill>
              </a:rPr>
              <a:t>If a Veteran served in one of these units during the time period, </a:t>
            </a:r>
            <a:r>
              <a:rPr lang="en-US" b="1" dirty="0">
                <a:solidFill>
                  <a:srgbClr val="1F497D"/>
                </a:solidFill>
              </a:rPr>
              <a:t>exposure can be conceded</a:t>
            </a:r>
            <a:r>
              <a:rPr lang="en-US" dirty="0">
                <a:solidFill>
                  <a:srgbClr val="1F497D"/>
                </a:solidFill>
              </a:rPr>
              <a:t>. </a:t>
            </a:r>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10</a:t>
            </a:fld>
            <a:endParaRPr lang="en-US"/>
          </a:p>
        </p:txBody>
      </p:sp>
      <p:pic>
        <p:nvPicPr>
          <p:cNvPr id="5" name="Picture 4">
            <a:extLst>
              <a:ext uri="{FF2B5EF4-FFF2-40B4-BE49-F238E27FC236}">
                <a16:creationId xmlns:a16="http://schemas.microsoft.com/office/drawing/2014/main" id="{B4775826-740D-4F3C-ACC5-C8B7F0DE1F98}"/>
              </a:ext>
            </a:extLst>
          </p:cNvPr>
          <p:cNvPicPr>
            <a:picLocks noChangeAspect="1"/>
          </p:cNvPicPr>
          <p:nvPr/>
        </p:nvPicPr>
        <p:blipFill>
          <a:blip r:embed="rId6"/>
          <a:stretch>
            <a:fillRect/>
          </a:stretch>
        </p:blipFill>
        <p:spPr>
          <a:xfrm>
            <a:off x="3552825" y="1167618"/>
            <a:ext cx="2038350" cy="1505244"/>
          </a:xfrm>
          <a:prstGeom prst="rect">
            <a:avLst/>
          </a:prstGeom>
        </p:spPr>
      </p:pic>
    </p:spTree>
    <p:extLst>
      <p:ext uri="{BB962C8B-B14F-4D97-AF65-F5344CB8AC3E}">
        <p14:creationId xmlns:p14="http://schemas.microsoft.com/office/powerpoint/2010/main" val="2510713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37E63-91B6-403D-9AD8-F49E9E64B757}"/>
              </a:ext>
            </a:extLst>
          </p:cNvPr>
          <p:cNvSpPr>
            <a:spLocks noGrp="1"/>
          </p:cNvSpPr>
          <p:nvPr>
            <p:ph type="title"/>
          </p:nvPr>
        </p:nvSpPr>
        <p:spPr>
          <a:xfrm>
            <a:off x="590842" y="656425"/>
            <a:ext cx="7399607" cy="1086867"/>
          </a:xfrm>
        </p:spPr>
        <p:txBody>
          <a:bodyPr/>
          <a:lstStyle/>
          <a:p>
            <a:r>
              <a:rPr lang="en-US" dirty="0"/>
              <a:t>Knowledge Check</a:t>
            </a:r>
          </a:p>
        </p:txBody>
      </p:sp>
      <p:sp>
        <p:nvSpPr>
          <p:cNvPr id="3" name="Content Placeholder 2">
            <a:extLst>
              <a:ext uri="{FF2B5EF4-FFF2-40B4-BE49-F238E27FC236}">
                <a16:creationId xmlns:a16="http://schemas.microsoft.com/office/drawing/2014/main" id="{E0236AD3-A7CE-48A9-B5E8-49E3D28A3289}"/>
              </a:ext>
            </a:extLst>
          </p:cNvPr>
          <p:cNvSpPr>
            <a:spLocks noGrp="1"/>
          </p:cNvSpPr>
          <p:nvPr>
            <p:ph idx="1"/>
          </p:nvPr>
        </p:nvSpPr>
        <p:spPr>
          <a:xfrm>
            <a:off x="457200" y="1983545"/>
            <a:ext cx="8229600" cy="2768337"/>
          </a:xfrm>
        </p:spPr>
        <p:txBody>
          <a:bodyPr>
            <a:normAutofit/>
          </a:bodyPr>
          <a:lstStyle/>
          <a:p>
            <a:pPr lvl="0"/>
            <a:r>
              <a:rPr lang="en-US" sz="2200" dirty="0">
                <a:solidFill>
                  <a:srgbClr val="1F497D"/>
                </a:solidFill>
              </a:rPr>
              <a:t>What is a burn pit? </a:t>
            </a:r>
          </a:p>
          <a:p>
            <a:pPr marL="108496" lvl="1" indent="0">
              <a:buNone/>
            </a:pPr>
            <a:endParaRPr lang="en-US" sz="2200" dirty="0">
              <a:solidFill>
                <a:srgbClr val="1F497D"/>
              </a:solidFill>
            </a:endParaRPr>
          </a:p>
          <a:p>
            <a:pPr marL="287338" lvl="1" indent="0" algn="ctr">
              <a:buNone/>
            </a:pPr>
            <a:r>
              <a:rPr lang="en-US" sz="2200" b="1" dirty="0">
                <a:solidFill>
                  <a:srgbClr val="1F497D"/>
                </a:solidFill>
              </a:rPr>
              <a:t>A waste disposal process used by the US military to dispose various waste during the Gulf War.</a:t>
            </a:r>
          </a:p>
          <a:p>
            <a:pPr marL="108496" lvl="1" indent="0" algn="ctr">
              <a:buNone/>
            </a:pPr>
            <a:r>
              <a:rPr lang="en-US" sz="2200" dirty="0">
                <a:solidFill>
                  <a:srgbClr val="1F497D"/>
                </a:solidFill>
              </a:rPr>
              <a:t>	</a:t>
            </a:r>
          </a:p>
          <a:p>
            <a:pPr marL="108496" lvl="1" indent="0" algn="ctr">
              <a:buNone/>
            </a:pPr>
            <a:r>
              <a:rPr lang="en-US" sz="2200" dirty="0">
                <a:solidFill>
                  <a:srgbClr val="1F497D"/>
                </a:solidFill>
              </a:rPr>
              <a:t>M21-1 IV.ii.2.C.5.d. - Burn Pits</a:t>
            </a:r>
          </a:p>
          <a:p>
            <a:pPr marL="108496" lvl="1" indent="0">
              <a:buNone/>
            </a:pPr>
            <a:endParaRPr lang="en-US" sz="2000" dirty="0"/>
          </a:p>
          <a:p>
            <a:pPr marL="108496" lvl="1" indent="0">
              <a:buNone/>
            </a:pPr>
            <a:endParaRPr lang="en-US" sz="2000" dirty="0"/>
          </a:p>
          <a:p>
            <a:pPr indent="-109042"/>
            <a:endParaRPr lang="en-US" sz="1500" dirty="0"/>
          </a:p>
          <a:p>
            <a:pPr marL="227013" lvl="0" indent="-227013"/>
            <a:endParaRPr lang="en-US" sz="2100" dirty="0"/>
          </a:p>
          <a:p>
            <a:endParaRPr lang="en-US" dirty="0"/>
          </a:p>
        </p:txBody>
      </p:sp>
      <p:sp>
        <p:nvSpPr>
          <p:cNvPr id="4" name="Slide Number Placeholder 3">
            <a:extLst>
              <a:ext uri="{FF2B5EF4-FFF2-40B4-BE49-F238E27FC236}">
                <a16:creationId xmlns:a16="http://schemas.microsoft.com/office/drawing/2014/main" id="{62B6781D-E2F8-4B5E-9E91-1FD3AE030E93}"/>
              </a:ext>
            </a:extLst>
          </p:cNvPr>
          <p:cNvSpPr>
            <a:spLocks noGrp="1"/>
          </p:cNvSpPr>
          <p:nvPr>
            <p:ph type="sldNum" sz="quarter" idx="12"/>
          </p:nvPr>
        </p:nvSpPr>
        <p:spPr/>
        <p:txBody>
          <a:bodyPr/>
          <a:lstStyle/>
          <a:p>
            <a:fld id="{7C414AED-89CE-4A48-8B2B-1B3A5C68EA2A}" type="slidenum">
              <a:rPr lang="en-US" smtClean="0"/>
              <a:pPr/>
              <a:t>11</a:t>
            </a:fld>
            <a:endParaRPr lang="en-US" dirty="0"/>
          </a:p>
        </p:txBody>
      </p:sp>
    </p:spTree>
    <p:extLst>
      <p:ext uri="{BB962C8B-B14F-4D97-AF65-F5344CB8AC3E}">
        <p14:creationId xmlns:p14="http://schemas.microsoft.com/office/powerpoint/2010/main" val="238712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87D18-8317-48E4-A00C-5060648E0CDC}"/>
              </a:ext>
            </a:extLst>
          </p:cNvPr>
          <p:cNvSpPr>
            <a:spLocks noGrp="1"/>
          </p:cNvSpPr>
          <p:nvPr>
            <p:ph type="title"/>
          </p:nvPr>
        </p:nvSpPr>
        <p:spPr>
          <a:xfrm>
            <a:off x="457200" y="661182"/>
            <a:ext cx="8229600" cy="1167618"/>
          </a:xfrm>
        </p:spPr>
        <p:txBody>
          <a:bodyPr>
            <a:normAutofit/>
          </a:bodyPr>
          <a:lstStyle/>
          <a:p>
            <a:r>
              <a:rPr lang="en-US" dirty="0"/>
              <a:t>Knowledge Check (cont.) </a:t>
            </a:r>
          </a:p>
        </p:txBody>
      </p:sp>
      <p:sp>
        <p:nvSpPr>
          <p:cNvPr id="3" name="Content Placeholder 2">
            <a:extLst>
              <a:ext uri="{FF2B5EF4-FFF2-40B4-BE49-F238E27FC236}">
                <a16:creationId xmlns:a16="http://schemas.microsoft.com/office/drawing/2014/main" id="{06D3D261-5FF9-424E-BC9A-0DBDBD78037A}"/>
              </a:ext>
            </a:extLst>
          </p:cNvPr>
          <p:cNvSpPr>
            <a:spLocks noGrp="1"/>
          </p:cNvSpPr>
          <p:nvPr>
            <p:ph idx="1"/>
          </p:nvPr>
        </p:nvSpPr>
        <p:spPr>
          <a:xfrm>
            <a:off x="457200" y="1533379"/>
            <a:ext cx="8229600" cy="2798778"/>
          </a:xfrm>
        </p:spPr>
        <p:txBody>
          <a:bodyPr>
            <a:normAutofit/>
          </a:bodyPr>
          <a:lstStyle/>
          <a:p>
            <a:pPr marL="108496" lvl="1" indent="0">
              <a:buNone/>
            </a:pPr>
            <a:endParaRPr lang="en-US" sz="1100" dirty="0"/>
          </a:p>
          <a:p>
            <a:pPr lvl="0"/>
            <a:r>
              <a:rPr lang="en-US" dirty="0">
                <a:solidFill>
                  <a:srgbClr val="1F497D"/>
                </a:solidFill>
              </a:rPr>
              <a:t>Particulate matter is a combination of?</a:t>
            </a:r>
          </a:p>
          <a:p>
            <a:pPr lvl="0"/>
            <a:endParaRPr lang="en-US" dirty="0">
              <a:solidFill>
                <a:srgbClr val="1F497D"/>
              </a:solidFill>
            </a:endParaRPr>
          </a:p>
          <a:p>
            <a:pPr marL="288925" lvl="1" indent="0" algn="ctr">
              <a:buNone/>
            </a:pPr>
            <a:r>
              <a:rPr lang="en-US" sz="2000" b="1" dirty="0">
                <a:solidFill>
                  <a:srgbClr val="1F497D"/>
                </a:solidFill>
              </a:rPr>
              <a:t>extremely small particles and liquid droplets.</a:t>
            </a:r>
          </a:p>
          <a:p>
            <a:pPr marL="288925" lvl="1" indent="0" algn="ctr">
              <a:buNone/>
            </a:pPr>
            <a:endParaRPr lang="en-US" sz="2000" dirty="0">
              <a:solidFill>
                <a:srgbClr val="1F497D"/>
              </a:solidFill>
            </a:endParaRPr>
          </a:p>
          <a:p>
            <a:pPr marL="288925" lvl="1" indent="0" algn="ctr">
              <a:buNone/>
            </a:pPr>
            <a:r>
              <a:rPr lang="en-US" sz="2000" dirty="0">
                <a:solidFill>
                  <a:srgbClr val="1F497D"/>
                </a:solidFill>
              </a:rPr>
              <a:t>M21-1 IV.ii.2.C.5.e. - Definition:  Particulate Matter</a:t>
            </a:r>
          </a:p>
          <a:p>
            <a:pPr marL="108496" lvl="1" indent="0">
              <a:buNone/>
            </a:pPr>
            <a:endParaRPr lang="en-US" sz="1100" dirty="0"/>
          </a:p>
          <a:p>
            <a:pPr marL="288925" lvl="0" indent="-288925"/>
            <a:endParaRPr lang="en-US" dirty="0"/>
          </a:p>
          <a:p>
            <a:endParaRPr lang="en-US" dirty="0"/>
          </a:p>
        </p:txBody>
      </p:sp>
      <p:sp>
        <p:nvSpPr>
          <p:cNvPr id="4" name="Slide Number Placeholder 3">
            <a:extLst>
              <a:ext uri="{FF2B5EF4-FFF2-40B4-BE49-F238E27FC236}">
                <a16:creationId xmlns:a16="http://schemas.microsoft.com/office/drawing/2014/main" id="{6BC0A4A7-7279-4D6F-A6BF-3FE34B8BAC2D}"/>
              </a:ext>
            </a:extLst>
          </p:cNvPr>
          <p:cNvSpPr>
            <a:spLocks noGrp="1"/>
          </p:cNvSpPr>
          <p:nvPr>
            <p:ph type="sldNum" sz="quarter" idx="12"/>
          </p:nvPr>
        </p:nvSpPr>
        <p:spPr/>
        <p:txBody>
          <a:bodyPr/>
          <a:lstStyle/>
          <a:p>
            <a:fld id="{7C414AED-89CE-4A48-8B2B-1B3A5C68EA2A}" type="slidenum">
              <a:rPr lang="en-US" smtClean="0"/>
              <a:pPr/>
              <a:t>12</a:t>
            </a:fld>
            <a:endParaRPr lang="en-US" dirty="0"/>
          </a:p>
        </p:txBody>
      </p:sp>
    </p:spTree>
    <p:extLst>
      <p:ext uri="{BB962C8B-B14F-4D97-AF65-F5344CB8AC3E}">
        <p14:creationId xmlns:p14="http://schemas.microsoft.com/office/powerpoint/2010/main" val="402169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D10A9-F9B1-44CE-AB51-B610BB9630B8}"/>
              </a:ext>
            </a:extLst>
          </p:cNvPr>
          <p:cNvSpPr>
            <a:spLocks noGrp="1"/>
          </p:cNvSpPr>
          <p:nvPr>
            <p:ph type="title"/>
          </p:nvPr>
        </p:nvSpPr>
        <p:spPr>
          <a:xfrm>
            <a:off x="457200" y="766687"/>
            <a:ext cx="8229600" cy="907369"/>
          </a:xfrm>
        </p:spPr>
        <p:txBody>
          <a:bodyPr/>
          <a:lstStyle/>
          <a:p>
            <a:r>
              <a:rPr lang="en-US" dirty="0"/>
              <a:t>Knowledge Check (cont.)</a:t>
            </a:r>
          </a:p>
        </p:txBody>
      </p:sp>
      <p:sp>
        <p:nvSpPr>
          <p:cNvPr id="3" name="Content Placeholder 2">
            <a:extLst>
              <a:ext uri="{FF2B5EF4-FFF2-40B4-BE49-F238E27FC236}">
                <a16:creationId xmlns:a16="http://schemas.microsoft.com/office/drawing/2014/main" id="{3F86B019-9D17-4DB5-950E-26736DF87FDC}"/>
              </a:ext>
            </a:extLst>
          </p:cNvPr>
          <p:cNvSpPr>
            <a:spLocks noGrp="1"/>
          </p:cNvSpPr>
          <p:nvPr>
            <p:ph idx="1"/>
          </p:nvPr>
        </p:nvSpPr>
        <p:spPr>
          <a:xfrm>
            <a:off x="457200" y="1786598"/>
            <a:ext cx="8229600" cy="4417256"/>
          </a:xfrm>
        </p:spPr>
        <p:txBody>
          <a:bodyPr>
            <a:normAutofit/>
          </a:bodyPr>
          <a:lstStyle/>
          <a:p>
            <a:endParaRPr lang="en-US" dirty="0"/>
          </a:p>
          <a:p>
            <a:r>
              <a:rPr lang="en-US" dirty="0">
                <a:solidFill>
                  <a:srgbClr val="1F497D"/>
                </a:solidFill>
              </a:rPr>
              <a:t>Other areas found to be affected by the Mishraq State Sulfur Mine Fire include?</a:t>
            </a:r>
          </a:p>
          <a:p>
            <a:endParaRPr lang="en-US" dirty="0">
              <a:solidFill>
                <a:srgbClr val="1F497D"/>
              </a:solidFill>
            </a:endParaRPr>
          </a:p>
          <a:p>
            <a:pPr algn="ctr"/>
            <a:r>
              <a:rPr lang="en-US" b="1" dirty="0">
                <a:solidFill>
                  <a:srgbClr val="1F497D"/>
                </a:solidFill>
              </a:rPr>
              <a:t>Qayyarah Airfield West, arear north of the Mosul Airfield</a:t>
            </a:r>
          </a:p>
          <a:p>
            <a:pPr algn="ctr"/>
            <a:endParaRPr lang="en-US" dirty="0">
              <a:solidFill>
                <a:srgbClr val="1F497D"/>
              </a:solidFill>
            </a:endParaRPr>
          </a:p>
          <a:p>
            <a:pPr algn="ctr"/>
            <a:r>
              <a:rPr lang="en-US" dirty="0">
                <a:solidFill>
                  <a:srgbClr val="1F497D"/>
                </a:solidFill>
              </a:rPr>
              <a:t>M21-1 IV.ii.2.C.5.f. - Description of the Sulfur Fire at Mishraq State Sulfur Mine Near Mosul, Iraq </a:t>
            </a:r>
          </a:p>
          <a:p>
            <a:endParaRPr lang="en-US" dirty="0">
              <a:solidFill>
                <a:srgbClr val="1F497D"/>
              </a:solidFill>
            </a:endParaRPr>
          </a:p>
        </p:txBody>
      </p:sp>
      <p:sp>
        <p:nvSpPr>
          <p:cNvPr id="4" name="Slide Number Placeholder 3">
            <a:extLst>
              <a:ext uri="{FF2B5EF4-FFF2-40B4-BE49-F238E27FC236}">
                <a16:creationId xmlns:a16="http://schemas.microsoft.com/office/drawing/2014/main" id="{D09AEE08-9AE1-4653-AAC6-9BA325BCF636}"/>
              </a:ext>
            </a:extLst>
          </p:cNvPr>
          <p:cNvSpPr>
            <a:spLocks noGrp="1"/>
          </p:cNvSpPr>
          <p:nvPr>
            <p:ph type="sldNum" sz="quarter" idx="12"/>
          </p:nvPr>
        </p:nvSpPr>
        <p:spPr/>
        <p:txBody>
          <a:bodyPr/>
          <a:lstStyle/>
          <a:p>
            <a:fld id="{7C414AED-89CE-4A48-8B2B-1B3A5C68EA2A}" type="slidenum">
              <a:rPr lang="en-US" smtClean="0"/>
              <a:pPr/>
              <a:t>13</a:t>
            </a:fld>
            <a:endParaRPr lang="en-US" dirty="0"/>
          </a:p>
        </p:txBody>
      </p:sp>
    </p:spTree>
    <p:extLst>
      <p:ext uri="{BB962C8B-B14F-4D97-AF65-F5344CB8AC3E}">
        <p14:creationId xmlns:p14="http://schemas.microsoft.com/office/powerpoint/2010/main" val="169628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7903-DE88-4261-8BC4-09866EFC0750}"/>
              </a:ext>
            </a:extLst>
          </p:cNvPr>
          <p:cNvSpPr>
            <a:spLocks noGrp="1"/>
          </p:cNvSpPr>
          <p:nvPr>
            <p:ph type="title"/>
          </p:nvPr>
        </p:nvSpPr>
        <p:spPr/>
        <p:txBody>
          <a:bodyPr/>
          <a:lstStyle/>
          <a:p>
            <a:r>
              <a:rPr lang="en-US" dirty="0"/>
              <a:t>Knowledge Check (cont.)</a:t>
            </a:r>
          </a:p>
        </p:txBody>
      </p:sp>
      <p:sp>
        <p:nvSpPr>
          <p:cNvPr id="3" name="Content Placeholder 2">
            <a:extLst>
              <a:ext uri="{FF2B5EF4-FFF2-40B4-BE49-F238E27FC236}">
                <a16:creationId xmlns:a16="http://schemas.microsoft.com/office/drawing/2014/main" id="{85E9DD66-F44A-4202-8BF1-2050B2301011}"/>
              </a:ext>
            </a:extLst>
          </p:cNvPr>
          <p:cNvSpPr>
            <a:spLocks noGrp="1"/>
          </p:cNvSpPr>
          <p:nvPr>
            <p:ph idx="1"/>
          </p:nvPr>
        </p:nvSpPr>
        <p:spPr/>
        <p:txBody>
          <a:bodyPr/>
          <a:lstStyle/>
          <a:p>
            <a:r>
              <a:rPr lang="en-US" dirty="0">
                <a:solidFill>
                  <a:srgbClr val="1F497D"/>
                </a:solidFill>
              </a:rPr>
              <a:t>What National Guard units were assigned to guard workers at the Qarmat Ali Water Treatment Plant? </a:t>
            </a:r>
          </a:p>
          <a:p>
            <a:endParaRPr lang="en-US" b="1" dirty="0">
              <a:solidFill>
                <a:srgbClr val="1F497D"/>
              </a:solidFill>
            </a:endParaRPr>
          </a:p>
          <a:p>
            <a:pPr algn="ctr"/>
            <a:r>
              <a:rPr lang="en-US" b="1" dirty="0">
                <a:solidFill>
                  <a:srgbClr val="1F497D"/>
                </a:solidFill>
              </a:rPr>
              <a:t>Indiana, West Virginia, South Carolina or Oregon</a:t>
            </a:r>
          </a:p>
          <a:p>
            <a:pPr algn="ctr"/>
            <a:endParaRPr lang="en-US" b="1" dirty="0">
              <a:solidFill>
                <a:srgbClr val="1F497D"/>
              </a:solidFill>
            </a:endParaRPr>
          </a:p>
          <a:p>
            <a:pPr algn="ctr"/>
            <a:r>
              <a:rPr lang="en-US" dirty="0">
                <a:solidFill>
                  <a:srgbClr val="1F497D"/>
                </a:solidFill>
              </a:rPr>
              <a:t>M21-1 IV.ii.2.C.5.j. - NG Exposure to Chromium VI at Qarmat Ali Water Treatment Plant in </a:t>
            </a:r>
            <a:r>
              <a:rPr lang="en-US" dirty="0" err="1">
                <a:solidFill>
                  <a:srgbClr val="1F497D"/>
                </a:solidFill>
              </a:rPr>
              <a:t>Basrah</a:t>
            </a:r>
            <a:r>
              <a:rPr lang="en-US" dirty="0">
                <a:solidFill>
                  <a:srgbClr val="1F497D"/>
                </a:solidFill>
              </a:rPr>
              <a:t>, Iraq</a:t>
            </a:r>
          </a:p>
          <a:p>
            <a:endParaRPr lang="en-US" dirty="0"/>
          </a:p>
        </p:txBody>
      </p:sp>
      <p:sp>
        <p:nvSpPr>
          <p:cNvPr id="4" name="Slide Number Placeholder 3">
            <a:extLst>
              <a:ext uri="{FF2B5EF4-FFF2-40B4-BE49-F238E27FC236}">
                <a16:creationId xmlns:a16="http://schemas.microsoft.com/office/drawing/2014/main" id="{08D69F64-2302-473C-84A3-BA3578EA6EC8}"/>
              </a:ext>
            </a:extLst>
          </p:cNvPr>
          <p:cNvSpPr>
            <a:spLocks noGrp="1"/>
          </p:cNvSpPr>
          <p:nvPr>
            <p:ph type="sldNum" sz="quarter" idx="12"/>
          </p:nvPr>
        </p:nvSpPr>
        <p:spPr/>
        <p:txBody>
          <a:bodyPr/>
          <a:lstStyle/>
          <a:p>
            <a:fld id="{7C414AED-89CE-4A48-8B2B-1B3A5C68EA2A}" type="slidenum">
              <a:rPr lang="en-US" smtClean="0"/>
              <a:pPr/>
              <a:t>14</a:t>
            </a:fld>
            <a:endParaRPr lang="en-US" dirty="0"/>
          </a:p>
        </p:txBody>
      </p:sp>
    </p:spTree>
    <p:extLst>
      <p:ext uri="{BB962C8B-B14F-4D97-AF65-F5344CB8AC3E}">
        <p14:creationId xmlns:p14="http://schemas.microsoft.com/office/powerpoint/2010/main" val="251074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CDC134-FE30-43EE-A659-9DE28328E8BA}"/>
              </a:ext>
            </a:extLst>
          </p:cNvPr>
          <p:cNvSpPr>
            <a:spLocks noGrp="1"/>
          </p:cNvSpPr>
          <p:nvPr>
            <p:ph idx="1"/>
          </p:nvPr>
        </p:nvSpPr>
        <p:spPr/>
        <p:txBody>
          <a:bodyPr>
            <a:normAutofit/>
          </a:bodyPr>
          <a:lstStyle/>
          <a:p>
            <a:pPr algn="ctr"/>
            <a:r>
              <a:rPr lang="en-US" sz="2800" b="1" dirty="0">
                <a:solidFill>
                  <a:srgbClr val="1F497D"/>
                </a:solidFill>
              </a:rPr>
              <a:t>Developing Environmental Hazard Claims</a:t>
            </a:r>
          </a:p>
        </p:txBody>
      </p:sp>
      <p:sp>
        <p:nvSpPr>
          <p:cNvPr id="4" name="Slide Number Placeholder 3">
            <a:extLst>
              <a:ext uri="{FF2B5EF4-FFF2-40B4-BE49-F238E27FC236}">
                <a16:creationId xmlns:a16="http://schemas.microsoft.com/office/drawing/2014/main" id="{B4050130-A27D-4B80-93FF-D4A763CC7F3C}"/>
              </a:ext>
            </a:extLst>
          </p:cNvPr>
          <p:cNvSpPr>
            <a:spLocks noGrp="1"/>
          </p:cNvSpPr>
          <p:nvPr>
            <p:ph type="sldNum" sz="quarter" idx="12"/>
          </p:nvPr>
        </p:nvSpPr>
        <p:spPr/>
        <p:txBody>
          <a:bodyPr/>
          <a:lstStyle/>
          <a:p>
            <a:fld id="{7C414AED-89CE-4A48-8B2B-1B3A5C68EA2A}" type="slidenum">
              <a:rPr lang="en-US" smtClean="0"/>
              <a:pPr/>
              <a:t>15</a:t>
            </a:fld>
            <a:endParaRPr lang="en-US" dirty="0"/>
          </a:p>
        </p:txBody>
      </p:sp>
    </p:spTree>
    <p:extLst>
      <p:ext uri="{BB962C8B-B14F-4D97-AF65-F5344CB8AC3E}">
        <p14:creationId xmlns:p14="http://schemas.microsoft.com/office/powerpoint/2010/main" val="1146100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450386"/>
            <a:ext cx="9144000" cy="1086867"/>
          </a:xfrm>
        </p:spPr>
        <p:txBody>
          <a:bodyPr/>
          <a:lstStyle/>
          <a:p>
            <a:r>
              <a:rPr lang="en-US" dirty="0"/>
              <a:t>Long Term Effects of Exposure</a:t>
            </a:r>
          </a:p>
        </p:txBody>
      </p:sp>
      <p:graphicFrame>
        <p:nvGraphicFramePr>
          <p:cNvPr id="5" name="Content Placeholder 4"/>
          <p:cNvGraphicFramePr>
            <a:graphicFrameLocks noGrp="1"/>
          </p:cNvGraphicFramePr>
          <p:nvPr>
            <p:ph idx="1"/>
            <p:custDataLst>
              <p:tags r:id="rId2"/>
            </p:custDataLst>
            <p:extLst>
              <p:ext uri="{D42A27DB-BD31-4B8C-83A1-F6EECF244321}">
                <p14:modId xmlns:p14="http://schemas.microsoft.com/office/powerpoint/2010/main" val="1389753356"/>
              </p:ext>
            </p:extLst>
          </p:nvPr>
        </p:nvGraphicFramePr>
        <p:xfrm>
          <a:off x="729526" y="1265649"/>
          <a:ext cx="7984636" cy="4786772"/>
        </p:xfrm>
        <a:graphic>
          <a:graphicData uri="http://schemas.openxmlformats.org/drawingml/2006/table">
            <a:tbl>
              <a:tblPr firstRow="1" bandRow="1">
                <a:tableStyleId>{073A0DAA-6AF3-43AB-8588-CEC1D06C72B9}</a:tableStyleId>
              </a:tblPr>
              <a:tblGrid>
                <a:gridCol w="1826466">
                  <a:extLst>
                    <a:ext uri="{9D8B030D-6E8A-4147-A177-3AD203B41FA5}">
                      <a16:colId xmlns:a16="http://schemas.microsoft.com/office/drawing/2014/main" val="20000"/>
                    </a:ext>
                  </a:extLst>
                </a:gridCol>
                <a:gridCol w="6158170">
                  <a:extLst>
                    <a:ext uri="{9D8B030D-6E8A-4147-A177-3AD203B41FA5}">
                      <a16:colId xmlns:a16="http://schemas.microsoft.com/office/drawing/2014/main" val="20001"/>
                    </a:ext>
                  </a:extLst>
                </a:gridCol>
              </a:tblGrid>
              <a:tr h="567778">
                <a:tc>
                  <a:txBody>
                    <a:bodyPr/>
                    <a:lstStyle/>
                    <a:p>
                      <a:r>
                        <a:rPr lang="en-US" sz="1600" dirty="0">
                          <a:latin typeface="+mj-lt"/>
                          <a:cs typeface="Times New Roman" panose="02020603050405020304" pitchFamily="18" charset="0"/>
                        </a:rPr>
                        <a:t>Environmental</a:t>
                      </a:r>
                      <a:r>
                        <a:rPr lang="en-US" sz="1600" baseline="0" dirty="0">
                          <a:latin typeface="+mj-lt"/>
                          <a:cs typeface="Times New Roman" panose="02020603050405020304" pitchFamily="18" charset="0"/>
                        </a:rPr>
                        <a:t> Hazard</a:t>
                      </a:r>
                      <a:endParaRPr lang="en-US" sz="1600" dirty="0">
                        <a:latin typeface="+mj-lt"/>
                        <a:cs typeface="Times New Roman" panose="02020603050405020304" pitchFamily="18" charset="0"/>
                      </a:endParaRPr>
                    </a:p>
                  </a:txBody>
                  <a:tcPr marL="68752" marR="68752" marT="34290" marB="34290"/>
                </a:tc>
                <a:tc>
                  <a:txBody>
                    <a:bodyPr/>
                    <a:lstStyle/>
                    <a:p>
                      <a:r>
                        <a:rPr lang="en-US" sz="1600" dirty="0">
                          <a:latin typeface="+mj-lt"/>
                          <a:cs typeface="Times New Roman" panose="02020603050405020304" pitchFamily="18" charset="0"/>
                        </a:rPr>
                        <a:t>Potential</a:t>
                      </a:r>
                      <a:r>
                        <a:rPr lang="en-US" sz="1600" baseline="0" dirty="0">
                          <a:latin typeface="+mj-lt"/>
                          <a:cs typeface="Times New Roman" panose="02020603050405020304" pitchFamily="18" charset="0"/>
                        </a:rPr>
                        <a:t> Health Effects</a:t>
                      </a:r>
                      <a:endParaRPr lang="en-US" sz="1600" dirty="0">
                        <a:latin typeface="+mj-lt"/>
                        <a:cs typeface="Times New Roman" panose="02020603050405020304" pitchFamily="18" charset="0"/>
                      </a:endParaRPr>
                    </a:p>
                  </a:txBody>
                  <a:tcPr marL="68752" marR="68752" marT="34290" marB="34290"/>
                </a:tc>
                <a:extLst>
                  <a:ext uri="{0D108BD9-81ED-4DB2-BD59-A6C34878D82A}">
                    <a16:rowId xmlns:a16="http://schemas.microsoft.com/office/drawing/2014/main" val="10000"/>
                  </a:ext>
                </a:extLst>
              </a:tr>
              <a:tr h="1253397">
                <a:tc>
                  <a:txBody>
                    <a:bodyPr/>
                    <a:lstStyle/>
                    <a:p>
                      <a:r>
                        <a:rPr lang="en-US" sz="1600" dirty="0">
                          <a:latin typeface="+mj-lt"/>
                          <a:cs typeface="Times New Roman" panose="02020603050405020304" pitchFamily="18" charset="0"/>
                        </a:rPr>
                        <a:t>Burn Pits</a:t>
                      </a:r>
                    </a:p>
                  </a:txBody>
                  <a:tcPr marL="68752" marR="68752"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mj-lt"/>
                          <a:cs typeface="Times New Roman" panose="02020603050405020304" pitchFamily="18" charset="0"/>
                        </a:rPr>
                        <a:t>conditions involving the respiratory system, skin, eyes, liver, kidneys, central nervous system, cardiovascular system, reproductive system, peripheral nervous system, and GI tract  </a:t>
                      </a:r>
                      <a:r>
                        <a:rPr lang="en-US" sz="1600" b="1" dirty="0">
                          <a:latin typeface="+mj-lt"/>
                          <a:cs typeface="Times New Roman" panose="02020603050405020304" pitchFamily="18" charset="0"/>
                        </a:rPr>
                        <a:t>(FACT Sheet: Burn Pits in Iraq, Afghanistan, and the Horn of Africa)</a:t>
                      </a:r>
                    </a:p>
                  </a:txBody>
                  <a:tcPr marL="68752" marR="68752" marT="34290" marB="34290"/>
                </a:tc>
                <a:extLst>
                  <a:ext uri="{0D108BD9-81ED-4DB2-BD59-A6C34878D82A}">
                    <a16:rowId xmlns:a16="http://schemas.microsoft.com/office/drawing/2014/main" val="10001"/>
                  </a:ext>
                </a:extLst>
              </a:tr>
              <a:tr h="778738">
                <a:tc>
                  <a:txBody>
                    <a:bodyPr/>
                    <a:lstStyle/>
                    <a:p>
                      <a:r>
                        <a:rPr lang="en-US" sz="1600" dirty="0">
                          <a:latin typeface="+mj-lt"/>
                          <a:cs typeface="Times New Roman" panose="02020603050405020304" pitchFamily="18" charset="0"/>
                        </a:rPr>
                        <a:t>Particulate Matter</a:t>
                      </a:r>
                    </a:p>
                  </a:txBody>
                  <a:tcPr marL="68752" marR="68752"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mj-lt"/>
                          <a:cs typeface="Times New Roman" panose="02020603050405020304" pitchFamily="18" charset="0"/>
                        </a:rPr>
                        <a:t>respiratory (lungs) and cardiopulmonary (heart) conditions  </a:t>
                      </a:r>
                      <a:r>
                        <a:rPr lang="en-US" sz="1600" b="1" dirty="0">
                          <a:latin typeface="+mj-lt"/>
                          <a:cs typeface="Times New Roman" panose="02020603050405020304" pitchFamily="18" charset="0"/>
                        </a:rPr>
                        <a:t>(FACT Sheet: Particulate Matter throughout Iraq, Afghanistan, and Djibouti)</a:t>
                      </a:r>
                    </a:p>
                  </a:txBody>
                  <a:tcPr marL="68752" marR="68752" marT="34290" marB="34290"/>
                </a:tc>
                <a:extLst>
                  <a:ext uri="{0D108BD9-81ED-4DB2-BD59-A6C34878D82A}">
                    <a16:rowId xmlns:a16="http://schemas.microsoft.com/office/drawing/2014/main" val="10002"/>
                  </a:ext>
                </a:extLst>
              </a:tr>
              <a:tr h="1314446">
                <a:tc>
                  <a:txBody>
                    <a:bodyPr/>
                    <a:lstStyle/>
                    <a:p>
                      <a:r>
                        <a:rPr lang="en-US" sz="1600" dirty="0"/>
                        <a:t>Mishraq State Sulfur Mine Fire</a:t>
                      </a:r>
                      <a:endParaRPr lang="en-US" sz="1600" dirty="0">
                        <a:latin typeface="+mj-lt"/>
                        <a:cs typeface="Times New Roman" panose="02020603050405020304" pitchFamily="18" charset="0"/>
                      </a:endParaRPr>
                    </a:p>
                  </a:txBody>
                  <a:tcPr marL="68752" marR="68752"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mj-lt"/>
                          <a:cs typeface="Times New Roman" panose="02020603050405020304" pitchFamily="18" charset="0"/>
                        </a:rPr>
                        <a:t>constrictive bronchiolitis; unexplained shortness of breath; irritation and reddening of the nose and throat; eye irritation and/or pain; coughing; burns of the skin; airway obstruction; hypoxemia; pulmonary edema and even death  </a:t>
                      </a:r>
                      <a:r>
                        <a:rPr lang="en-US" sz="1600" b="1" dirty="0">
                          <a:latin typeface="+mj-lt"/>
                          <a:cs typeface="Times New Roman" panose="02020603050405020304" pitchFamily="18" charset="0"/>
                        </a:rPr>
                        <a:t>(FACT Sheet: Sulfur Fire at the Mishraq State Sulfur Mine Near Mosul, Iraq)</a:t>
                      </a:r>
                    </a:p>
                  </a:txBody>
                  <a:tcPr marL="68752" marR="68752" marT="34290" marB="34290"/>
                </a:tc>
                <a:extLst>
                  <a:ext uri="{0D108BD9-81ED-4DB2-BD59-A6C34878D82A}">
                    <a16:rowId xmlns:a16="http://schemas.microsoft.com/office/drawing/2014/main" val="10003"/>
                  </a:ext>
                </a:extLst>
              </a:tr>
              <a:tr h="816668">
                <a:tc>
                  <a:txBody>
                    <a:bodyPr/>
                    <a:lstStyle/>
                    <a:p>
                      <a:r>
                        <a:rPr lang="en-US" sz="1600" dirty="0"/>
                        <a:t>Qarmat Ali Water Treatment Plant</a:t>
                      </a:r>
                      <a:endParaRPr lang="en-US" sz="1600" dirty="0">
                        <a:latin typeface="+mj-lt"/>
                        <a:cs typeface="Times New Roman" panose="02020603050405020304" pitchFamily="18" charset="0"/>
                      </a:endParaRPr>
                    </a:p>
                  </a:txBody>
                  <a:tcPr marL="68752" marR="68752"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j-lt"/>
                          <a:ea typeface="+mn-ea"/>
                          <a:cs typeface="Times New Roman" panose="02020603050405020304" pitchFamily="18" charset="0"/>
                        </a:rPr>
                        <a:t>irritation of </a:t>
                      </a:r>
                      <a:r>
                        <a:rPr lang="en-US" sz="1600" dirty="0">
                          <a:latin typeface="+mj-lt"/>
                          <a:cs typeface="Times New Roman" panose="02020603050405020304" pitchFamily="18" charset="0"/>
                        </a:rPr>
                        <a:t>eyes, lungs, nose, sinuses, skin, and/or throat; abnormal pulmonary function, kidney, or liver tests. </a:t>
                      </a:r>
                      <a:r>
                        <a:rPr lang="en-US" sz="1600" b="1" dirty="0">
                          <a:latin typeface="+mj-lt"/>
                          <a:cs typeface="Times New Roman" panose="02020603050405020304" pitchFamily="18" charset="0"/>
                        </a:rPr>
                        <a:t>(FACT Sheet: Qarmat Ali Water Treatment Plant in </a:t>
                      </a:r>
                      <a:r>
                        <a:rPr lang="en-US" sz="1600" b="1" dirty="0" err="1">
                          <a:latin typeface="+mj-lt"/>
                          <a:cs typeface="Times New Roman" panose="02020603050405020304" pitchFamily="18" charset="0"/>
                        </a:rPr>
                        <a:t>Basrah</a:t>
                      </a:r>
                      <a:r>
                        <a:rPr lang="en-US" sz="1600" b="1" dirty="0">
                          <a:latin typeface="+mj-lt"/>
                          <a:cs typeface="Times New Roman" panose="02020603050405020304" pitchFamily="18" charset="0"/>
                        </a:rPr>
                        <a:t>, Iraq)</a:t>
                      </a:r>
                    </a:p>
                  </a:txBody>
                  <a:tcPr marL="68752" marR="68752" marT="34290" marB="34290"/>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16</a:t>
            </a:fld>
            <a:endParaRPr lang="en-US" dirty="0"/>
          </a:p>
        </p:txBody>
      </p:sp>
    </p:spTree>
    <p:extLst>
      <p:ext uri="{BB962C8B-B14F-4D97-AF65-F5344CB8AC3E}">
        <p14:creationId xmlns:p14="http://schemas.microsoft.com/office/powerpoint/2010/main" val="2258498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A5E3-A980-41C1-BCDD-844456F1B637}"/>
              </a:ext>
            </a:extLst>
          </p:cNvPr>
          <p:cNvSpPr>
            <a:spLocks noGrp="1"/>
          </p:cNvSpPr>
          <p:nvPr>
            <p:ph type="title"/>
          </p:nvPr>
        </p:nvSpPr>
        <p:spPr/>
        <p:txBody>
          <a:bodyPr/>
          <a:lstStyle/>
          <a:p>
            <a:r>
              <a:rPr lang="en-US" dirty="0"/>
              <a:t>Eligibility Requirements</a:t>
            </a:r>
          </a:p>
        </p:txBody>
      </p:sp>
      <p:sp>
        <p:nvSpPr>
          <p:cNvPr id="4" name="Slide Number Placeholder 3">
            <a:extLst>
              <a:ext uri="{FF2B5EF4-FFF2-40B4-BE49-F238E27FC236}">
                <a16:creationId xmlns:a16="http://schemas.microsoft.com/office/drawing/2014/main" id="{9952E361-7888-4AE1-A72D-6A4C7E98EAB1}"/>
              </a:ext>
            </a:extLst>
          </p:cNvPr>
          <p:cNvSpPr>
            <a:spLocks noGrp="1"/>
          </p:cNvSpPr>
          <p:nvPr>
            <p:ph type="sldNum" sz="quarter" idx="12"/>
          </p:nvPr>
        </p:nvSpPr>
        <p:spPr/>
        <p:txBody>
          <a:bodyPr/>
          <a:lstStyle/>
          <a:p>
            <a:fld id="{7C414AED-89CE-4A48-8B2B-1B3A5C68EA2A}" type="slidenum">
              <a:rPr lang="en-US" smtClean="0"/>
              <a:pPr/>
              <a:t>17</a:t>
            </a:fld>
            <a:endParaRPr lang="en-US" dirty="0"/>
          </a:p>
        </p:txBody>
      </p:sp>
      <p:graphicFrame>
        <p:nvGraphicFramePr>
          <p:cNvPr id="5" name="Content Placeholder 4">
            <a:extLst>
              <a:ext uri="{FF2B5EF4-FFF2-40B4-BE49-F238E27FC236}">
                <a16:creationId xmlns:a16="http://schemas.microsoft.com/office/drawing/2014/main" id="{E6AD1189-F2E9-4C24-BFFE-122F052E172C}"/>
              </a:ext>
            </a:extLst>
          </p:cNvPr>
          <p:cNvGraphicFramePr>
            <a:graphicFrameLocks/>
          </p:cNvGraphicFramePr>
          <p:nvPr>
            <p:custDataLst>
              <p:tags r:id="rId1"/>
            </p:custDataLst>
            <p:extLst>
              <p:ext uri="{D42A27DB-BD31-4B8C-83A1-F6EECF244321}">
                <p14:modId xmlns:p14="http://schemas.microsoft.com/office/powerpoint/2010/main" val="3376935912"/>
              </p:ext>
            </p:extLst>
          </p:nvPr>
        </p:nvGraphicFramePr>
        <p:xfrm>
          <a:off x="503583" y="1880498"/>
          <a:ext cx="8183417" cy="4000500"/>
        </p:xfrm>
        <a:graphic>
          <a:graphicData uri="http://schemas.openxmlformats.org/drawingml/2006/table">
            <a:tbl>
              <a:tblPr firstRow="1" bandRow="1">
                <a:tableStyleId>{073A0DAA-6AF3-43AB-8588-CEC1D06C72B9}</a:tableStyleId>
              </a:tblPr>
              <a:tblGrid>
                <a:gridCol w="1643379">
                  <a:extLst>
                    <a:ext uri="{9D8B030D-6E8A-4147-A177-3AD203B41FA5}">
                      <a16:colId xmlns:a16="http://schemas.microsoft.com/office/drawing/2014/main" val="20000"/>
                    </a:ext>
                  </a:extLst>
                </a:gridCol>
                <a:gridCol w="6540038">
                  <a:extLst>
                    <a:ext uri="{9D8B030D-6E8A-4147-A177-3AD203B41FA5}">
                      <a16:colId xmlns:a16="http://schemas.microsoft.com/office/drawing/2014/main" val="20001"/>
                    </a:ext>
                  </a:extLst>
                </a:gridCol>
              </a:tblGrid>
              <a:tr h="278130">
                <a:tc>
                  <a:txBody>
                    <a:bodyPr/>
                    <a:lstStyle/>
                    <a:p>
                      <a:r>
                        <a:rPr lang="en-US" sz="1600" dirty="0">
                          <a:latin typeface="+mj-lt"/>
                          <a:cs typeface="Times New Roman" panose="02020603050405020304" pitchFamily="18" charset="0"/>
                        </a:rPr>
                        <a:t>Environmental</a:t>
                      </a:r>
                      <a:r>
                        <a:rPr lang="en-US" sz="1600" baseline="0" dirty="0">
                          <a:latin typeface="+mj-lt"/>
                          <a:cs typeface="Times New Roman" panose="02020603050405020304" pitchFamily="18" charset="0"/>
                        </a:rPr>
                        <a:t> Hazard</a:t>
                      </a:r>
                      <a:endParaRPr lang="en-US" sz="1600" dirty="0">
                        <a:latin typeface="+mj-lt"/>
                        <a:cs typeface="Times New Roman" panose="02020603050405020304" pitchFamily="18" charset="0"/>
                      </a:endParaRPr>
                    </a:p>
                  </a:txBody>
                  <a:tcPr marL="68752" marR="68752" marT="34290" marB="34290"/>
                </a:tc>
                <a:tc>
                  <a:txBody>
                    <a:bodyPr/>
                    <a:lstStyle/>
                    <a:p>
                      <a:r>
                        <a:rPr lang="en-US" sz="1600" dirty="0">
                          <a:latin typeface="+mj-lt"/>
                          <a:cs typeface="Times New Roman" panose="02020603050405020304" pitchFamily="18" charset="0"/>
                        </a:rPr>
                        <a:t>Requirement</a:t>
                      </a:r>
                    </a:p>
                  </a:txBody>
                  <a:tcPr marL="68752" marR="68752" marT="34290" marB="34290"/>
                </a:tc>
                <a:extLst>
                  <a:ext uri="{0D108BD9-81ED-4DB2-BD59-A6C34878D82A}">
                    <a16:rowId xmlns:a16="http://schemas.microsoft.com/office/drawing/2014/main" val="10000"/>
                  </a:ext>
                </a:extLst>
              </a:tr>
              <a:tr h="386121">
                <a:tc>
                  <a:txBody>
                    <a:bodyPr/>
                    <a:lstStyle/>
                    <a:p>
                      <a:r>
                        <a:rPr lang="en-US" sz="1600" dirty="0">
                          <a:latin typeface="+mj-lt"/>
                          <a:cs typeface="Times New Roman" panose="02020603050405020304" pitchFamily="18" charset="0"/>
                        </a:rPr>
                        <a:t>Burn Pits</a:t>
                      </a:r>
                    </a:p>
                  </a:txBody>
                  <a:tcPr marL="68752" marR="68752" marT="34290" marB="34290"/>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en-US" sz="1600" dirty="0">
                          <a:latin typeface="+mj-lt"/>
                          <a:cs typeface="Times New Roman" panose="02020603050405020304" pitchFamily="18" charset="0"/>
                        </a:rPr>
                        <a:t>Service in Iraq, Afghanistan, or Djibouti</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en-US" sz="1600" dirty="0">
                          <a:latin typeface="+mj-lt"/>
                          <a:cs typeface="Times New Roman" panose="02020603050405020304" pitchFamily="18" charset="0"/>
                        </a:rPr>
                        <a:t>Statement of exposure to Burn Pits</a:t>
                      </a:r>
                    </a:p>
                  </a:txBody>
                  <a:tcPr marL="68752" marR="68752" marT="34290" marB="34290"/>
                </a:tc>
                <a:extLst>
                  <a:ext uri="{0D108BD9-81ED-4DB2-BD59-A6C34878D82A}">
                    <a16:rowId xmlns:a16="http://schemas.microsoft.com/office/drawing/2014/main" val="10001"/>
                  </a:ext>
                </a:extLst>
              </a:tr>
              <a:tr h="278130">
                <a:tc>
                  <a:txBody>
                    <a:bodyPr/>
                    <a:lstStyle/>
                    <a:p>
                      <a:r>
                        <a:rPr lang="en-US" sz="1600" dirty="0">
                          <a:latin typeface="+mj-lt"/>
                          <a:cs typeface="Times New Roman" panose="02020603050405020304" pitchFamily="18" charset="0"/>
                        </a:rPr>
                        <a:t>Particulate Matter</a:t>
                      </a:r>
                    </a:p>
                  </a:txBody>
                  <a:tcPr marL="68752" marR="68752" marT="34290" marB="34290"/>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en-US" sz="1600" dirty="0">
                          <a:latin typeface="+mj-lt"/>
                          <a:cs typeface="Times New Roman" panose="02020603050405020304" pitchFamily="18" charset="0"/>
                        </a:rPr>
                        <a:t>Service in Iraq, Afghanistan, or Djibouti</a:t>
                      </a:r>
                    </a:p>
                  </a:txBody>
                  <a:tcPr marL="68752" marR="68752" marT="34290" marB="34290"/>
                </a:tc>
                <a:extLst>
                  <a:ext uri="{0D108BD9-81ED-4DB2-BD59-A6C34878D82A}">
                    <a16:rowId xmlns:a16="http://schemas.microsoft.com/office/drawing/2014/main" val="10002"/>
                  </a:ext>
                </a:extLst>
              </a:tr>
              <a:tr h="497822">
                <a:tc>
                  <a:txBody>
                    <a:bodyPr/>
                    <a:lstStyle/>
                    <a:p>
                      <a:r>
                        <a:rPr lang="en-US" sz="1600" dirty="0"/>
                        <a:t>Mishraq State Sulfur Mine Fire</a:t>
                      </a:r>
                      <a:endParaRPr lang="en-US" sz="1600" dirty="0">
                        <a:latin typeface="+mj-lt"/>
                        <a:cs typeface="Times New Roman" panose="02020603050405020304" pitchFamily="18" charset="0"/>
                      </a:endParaRPr>
                    </a:p>
                  </a:txBody>
                  <a:tcPr marL="68752" marR="68752" marT="34290" marB="34290"/>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en-US" sz="1600" dirty="0">
                          <a:latin typeface="+mj-lt"/>
                          <a:cs typeface="Times New Roman" panose="02020603050405020304" pitchFamily="18" charset="0"/>
                        </a:rPr>
                        <a:t>Service with 101</a:t>
                      </a:r>
                      <a:r>
                        <a:rPr lang="en-US" sz="1600" baseline="30000" dirty="0">
                          <a:latin typeface="+mj-lt"/>
                          <a:cs typeface="Times New Roman" panose="02020603050405020304" pitchFamily="18" charset="0"/>
                        </a:rPr>
                        <a:t>st</a:t>
                      </a:r>
                      <a:r>
                        <a:rPr lang="en-US" sz="1600" dirty="0">
                          <a:latin typeface="+mj-lt"/>
                          <a:cs typeface="Times New Roman" panose="02020603050405020304" pitchFamily="18" charset="0"/>
                        </a:rPr>
                        <a:t> Airborne Division 52</a:t>
                      </a:r>
                      <a:r>
                        <a:rPr lang="en-US" sz="1600" baseline="30000" dirty="0">
                          <a:latin typeface="+mj-lt"/>
                          <a:cs typeface="Times New Roman" panose="02020603050405020304" pitchFamily="18" charset="0"/>
                        </a:rPr>
                        <a:t>nd</a:t>
                      </a:r>
                      <a:r>
                        <a:rPr lang="en-US" sz="1600" dirty="0">
                          <a:latin typeface="+mj-lt"/>
                          <a:cs typeface="Times New Roman" panose="02020603050405020304" pitchFamily="18" charset="0"/>
                        </a:rPr>
                        <a:t> Engineering Battalion, 326</a:t>
                      </a:r>
                      <a:r>
                        <a:rPr lang="en-US" sz="1600" baseline="30000" dirty="0">
                          <a:latin typeface="+mj-lt"/>
                          <a:cs typeface="Times New Roman" panose="02020603050405020304" pitchFamily="18" charset="0"/>
                        </a:rPr>
                        <a:t>th</a:t>
                      </a:r>
                      <a:r>
                        <a:rPr lang="en-US" sz="1600" dirty="0">
                          <a:latin typeface="+mj-lt"/>
                          <a:cs typeface="Times New Roman" panose="02020603050405020304" pitchFamily="18" charset="0"/>
                        </a:rPr>
                        <a:t> Engineering Battalion, or 887</a:t>
                      </a:r>
                      <a:r>
                        <a:rPr lang="en-US" sz="1600" baseline="30000" dirty="0">
                          <a:latin typeface="+mj-lt"/>
                          <a:cs typeface="Times New Roman" panose="02020603050405020304" pitchFamily="18" charset="0"/>
                        </a:rPr>
                        <a:t>th</a:t>
                      </a:r>
                      <a:r>
                        <a:rPr lang="en-US" sz="1600" dirty="0">
                          <a:latin typeface="+mj-lt"/>
                          <a:cs typeface="Times New Roman" panose="02020603050405020304" pitchFamily="18" charset="0"/>
                        </a:rPr>
                        <a:t> Engineering Battalion in Iraq within three weeks of June 24, 2003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j-lt"/>
                          <a:cs typeface="Times New Roman" panose="02020603050405020304" pitchFamily="18" charset="0"/>
                        </a:rPr>
                        <a:t>OR</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en-US" sz="1600" dirty="0">
                          <a:latin typeface="+mj-lt"/>
                          <a:cs typeface="Times New Roman" panose="02020603050405020304" pitchFamily="18" charset="0"/>
                        </a:rPr>
                        <a:t>Service at the Qayyarah Airfield West (Camp Q West) or the area north of the Mishraq State Sulfur, up to the Mosul Airfield</a:t>
                      </a:r>
                    </a:p>
                  </a:txBody>
                  <a:tcPr marL="68752" marR="68752" marT="34290" marB="34290"/>
                </a:tc>
                <a:extLst>
                  <a:ext uri="{0D108BD9-81ED-4DB2-BD59-A6C34878D82A}">
                    <a16:rowId xmlns:a16="http://schemas.microsoft.com/office/drawing/2014/main" val="10003"/>
                  </a:ext>
                </a:extLst>
              </a:tr>
              <a:tr h="278130">
                <a:tc>
                  <a:txBody>
                    <a:bodyPr/>
                    <a:lstStyle/>
                    <a:p>
                      <a:r>
                        <a:rPr lang="en-US" sz="1600" dirty="0"/>
                        <a:t>Qarmat Ali Water Treatment Plant</a:t>
                      </a:r>
                      <a:endParaRPr lang="en-US" sz="1600" dirty="0">
                        <a:latin typeface="+mj-lt"/>
                        <a:cs typeface="Times New Roman" panose="02020603050405020304" pitchFamily="18" charset="0"/>
                      </a:endParaRPr>
                    </a:p>
                  </a:txBody>
                  <a:tcPr marL="68752" marR="68752" marT="34290" marB="34290"/>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en-US" sz="1600" dirty="0">
                          <a:latin typeface="+mj-lt"/>
                          <a:cs typeface="Times New Roman" panose="02020603050405020304" pitchFamily="18" charset="0"/>
                        </a:rPr>
                        <a:t>Service with the Indiana, West Virginia, South Carolina, or Oregon National Guard in Iraq from April through September 2003</a:t>
                      </a:r>
                    </a:p>
                  </a:txBody>
                  <a:tcPr marL="68752" marR="68752"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82375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Claims Based Solely on </a:t>
            </a:r>
            <a:br>
              <a:rPr lang="en-US" dirty="0"/>
            </a:br>
            <a:r>
              <a:rPr lang="en-US" dirty="0"/>
              <a:t>Exposure to Environmental Hazards</a:t>
            </a:r>
          </a:p>
        </p:txBody>
      </p:sp>
      <p:sp>
        <p:nvSpPr>
          <p:cNvPr id="3" name="Content Placeholder 2"/>
          <p:cNvSpPr>
            <a:spLocks noGrp="1"/>
          </p:cNvSpPr>
          <p:nvPr>
            <p:ph idx="1"/>
            <p:custDataLst>
              <p:tags r:id="rId2"/>
            </p:custDataLst>
          </p:nvPr>
        </p:nvSpPr>
        <p:spPr>
          <a:xfrm>
            <a:off x="457200" y="2057400"/>
            <a:ext cx="8229600" cy="4356652"/>
          </a:xfrm>
        </p:spPr>
        <p:txBody>
          <a:bodyPr>
            <a:noAutofit/>
          </a:bodyPr>
          <a:lstStyle/>
          <a:p>
            <a:pPr>
              <a:spcAft>
                <a:spcPts val="0"/>
              </a:spcAft>
            </a:pPr>
            <a:r>
              <a:rPr lang="en-US" dirty="0">
                <a:solidFill>
                  <a:srgbClr val="1F497D"/>
                </a:solidFill>
              </a:rPr>
              <a:t>A claim is </a:t>
            </a:r>
            <a:r>
              <a:rPr lang="en-US" b="1" dirty="0">
                <a:solidFill>
                  <a:srgbClr val="1F497D"/>
                </a:solidFill>
              </a:rPr>
              <a:t>not</a:t>
            </a:r>
            <a:r>
              <a:rPr lang="en-US" dirty="0">
                <a:solidFill>
                  <a:srgbClr val="1F497D"/>
                </a:solidFill>
              </a:rPr>
              <a:t> substantially complete if a Veteran alleges exposure to environmental hazards during service but does not identify the medical condition or symptom for which service connection (SC) is claimed.  </a:t>
            </a:r>
          </a:p>
          <a:p>
            <a:pPr>
              <a:spcAft>
                <a:spcPts val="0"/>
              </a:spcAft>
            </a:pPr>
            <a:endParaRPr lang="en-US" dirty="0">
              <a:solidFill>
                <a:srgbClr val="1F497D"/>
              </a:solidFill>
            </a:endParaRPr>
          </a:p>
          <a:p>
            <a:r>
              <a:rPr lang="en-US" dirty="0">
                <a:solidFill>
                  <a:srgbClr val="1F497D"/>
                </a:solidFill>
              </a:rPr>
              <a:t>In cases such as these: </a:t>
            </a:r>
          </a:p>
          <a:p>
            <a:pPr marL="228600" indent="-228600">
              <a:spcAft>
                <a:spcPts val="0"/>
              </a:spcAft>
              <a:buClr>
                <a:schemeClr val="tx1"/>
              </a:buClr>
              <a:buFont typeface="Arial" panose="020B0604020202020204" pitchFamily="34" charset="0"/>
              <a:buChar char="•"/>
            </a:pPr>
            <a:r>
              <a:rPr lang="en-US" dirty="0">
                <a:solidFill>
                  <a:srgbClr val="1F497D"/>
                </a:solidFill>
              </a:rPr>
              <a:t>inform the Veteran that exposure in and of itself is not a disability, </a:t>
            </a:r>
            <a:r>
              <a:rPr lang="en-US" b="1" dirty="0">
                <a:solidFill>
                  <a:srgbClr val="1F497D"/>
                </a:solidFill>
              </a:rPr>
              <a:t>and</a:t>
            </a:r>
          </a:p>
          <a:p>
            <a:pPr marL="228600" indent="-228600">
              <a:spcAft>
                <a:spcPts val="0"/>
              </a:spcAft>
              <a:buClr>
                <a:schemeClr val="tx1"/>
              </a:buClr>
              <a:buFont typeface="Arial" panose="020B0604020202020204" pitchFamily="34" charset="0"/>
              <a:buChar char="•"/>
            </a:pPr>
            <a:r>
              <a:rPr lang="en-US" dirty="0">
                <a:solidFill>
                  <a:srgbClr val="1F497D"/>
                </a:solidFill>
              </a:rPr>
              <a:t>ask the Veteran to identify the disability(</a:t>
            </a:r>
            <a:r>
              <a:rPr lang="en-US" dirty="0" err="1">
                <a:solidFill>
                  <a:srgbClr val="1F497D"/>
                </a:solidFill>
              </a:rPr>
              <a:t>ies</a:t>
            </a:r>
            <a:r>
              <a:rPr lang="en-US" dirty="0">
                <a:solidFill>
                  <a:srgbClr val="1F497D"/>
                </a:solidFill>
              </a:rPr>
              <a:t>) that resulted from exposure to environmental hazards during service. </a:t>
            </a:r>
          </a:p>
          <a:p>
            <a:pPr marL="173038" indent="-173038">
              <a:spcAft>
                <a:spcPts val="0"/>
              </a:spcAft>
              <a:buClr>
                <a:schemeClr val="tx1"/>
              </a:buClr>
              <a:buFont typeface="Arial" panose="020B0604020202020204" pitchFamily="34" charset="0"/>
              <a:buChar char="•"/>
            </a:pPr>
            <a:endParaRPr lang="en-US" dirty="0">
              <a:solidFill>
                <a:srgbClr val="1F497D"/>
              </a:solidFill>
            </a:endParaRPr>
          </a:p>
          <a:p>
            <a:pPr>
              <a:buClr>
                <a:schemeClr val="tx1"/>
              </a:buClr>
            </a:pPr>
            <a:r>
              <a:rPr lang="en-US" dirty="0">
                <a:solidFill>
                  <a:srgbClr val="1F497D"/>
                </a:solidFill>
              </a:rPr>
              <a:t>If exposure is the only claimed condition:</a:t>
            </a:r>
          </a:p>
          <a:p>
            <a:pPr marL="228600" indent="-228600">
              <a:spcAft>
                <a:spcPts val="0"/>
              </a:spcAft>
              <a:buClr>
                <a:schemeClr val="tx1"/>
              </a:buClr>
              <a:buFont typeface="Arial" panose="020B0604020202020204" pitchFamily="34" charset="0"/>
              <a:buChar char="•"/>
            </a:pPr>
            <a:r>
              <a:rPr lang="en-US" dirty="0">
                <a:solidFill>
                  <a:srgbClr val="1F497D"/>
                </a:solidFill>
              </a:rPr>
              <a:t>Change the EP to a 400 – Incomplete Application</a:t>
            </a:r>
          </a:p>
          <a:p>
            <a:pPr marL="228600" indent="-228600">
              <a:spcAft>
                <a:spcPts val="0"/>
              </a:spcAft>
              <a:buClr>
                <a:schemeClr val="tx1"/>
              </a:buClr>
              <a:buFont typeface="Arial" panose="020B0604020202020204" pitchFamily="34" charset="0"/>
              <a:buChar char="•"/>
            </a:pPr>
            <a:r>
              <a:rPr lang="en-US" dirty="0">
                <a:solidFill>
                  <a:srgbClr val="1F497D"/>
                </a:solidFill>
              </a:rPr>
              <a:t>Clear the EP 400 after the letter is sent</a:t>
            </a:r>
          </a:p>
          <a:p>
            <a:pPr>
              <a:lnSpc>
                <a:spcPct val="110000"/>
              </a:lnSpc>
            </a:pPr>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18</a:t>
            </a:fld>
            <a:endParaRPr lang="en-US"/>
          </a:p>
        </p:txBody>
      </p:sp>
    </p:spTree>
    <p:extLst>
      <p:ext uri="{BB962C8B-B14F-4D97-AF65-F5344CB8AC3E}">
        <p14:creationId xmlns:p14="http://schemas.microsoft.com/office/powerpoint/2010/main" val="1842354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Developing Environmental Hazard Claims</a:t>
            </a:r>
          </a:p>
        </p:txBody>
      </p:sp>
      <p:sp>
        <p:nvSpPr>
          <p:cNvPr id="3" name="Content Placeholder 2"/>
          <p:cNvSpPr>
            <a:spLocks noGrp="1"/>
          </p:cNvSpPr>
          <p:nvPr>
            <p:ph idx="1"/>
            <p:custDataLst>
              <p:tags r:id="rId2"/>
            </p:custDataLst>
          </p:nvPr>
        </p:nvSpPr>
        <p:spPr>
          <a:xfrm>
            <a:off x="457200" y="2057400"/>
            <a:ext cx="8229600" cy="3916363"/>
          </a:xfrm>
        </p:spPr>
        <p:txBody>
          <a:bodyPr>
            <a:noAutofit/>
          </a:bodyPr>
          <a:lstStyle/>
          <a:p>
            <a:pPr marL="228600" indent="-228600">
              <a:spcAft>
                <a:spcPts val="0"/>
              </a:spcAft>
            </a:pPr>
            <a:r>
              <a:rPr lang="en-US" dirty="0">
                <a:solidFill>
                  <a:srgbClr val="1F497D"/>
                </a:solidFill>
              </a:rPr>
              <a:t>Do not routinely develop to the Veteran without first reviewing the claims folder.</a:t>
            </a:r>
          </a:p>
          <a:p>
            <a:pPr marL="228600" indent="-228600">
              <a:spcAft>
                <a:spcPts val="0"/>
              </a:spcAft>
            </a:pPr>
            <a:endParaRPr lang="en-US" dirty="0">
              <a:solidFill>
                <a:srgbClr val="1F497D"/>
              </a:solidFill>
            </a:endParaRPr>
          </a:p>
          <a:p>
            <a:pPr marL="228600" indent="-228600">
              <a:spcAft>
                <a:spcPts val="0"/>
              </a:spcAft>
            </a:pPr>
            <a:r>
              <a:rPr lang="en-US" dirty="0">
                <a:solidFill>
                  <a:srgbClr val="1F497D"/>
                </a:solidFill>
              </a:rPr>
              <a:t>If evidence of exposure cannot be established, develop to the Veteran using a Supplemental Development Letter.</a:t>
            </a:r>
          </a:p>
          <a:p>
            <a:pPr marL="228600" indent="-228600">
              <a:spcAft>
                <a:spcPts val="0"/>
              </a:spcAft>
            </a:pPr>
            <a:endParaRPr lang="en-US" dirty="0">
              <a:solidFill>
                <a:srgbClr val="1F497D"/>
              </a:solidFill>
            </a:endParaRPr>
          </a:p>
          <a:p>
            <a:pPr marL="228600" indent="-228600">
              <a:spcAft>
                <a:spcPts val="0"/>
              </a:spcAft>
            </a:pPr>
            <a:r>
              <a:rPr lang="en-US" dirty="0">
                <a:solidFill>
                  <a:srgbClr val="1F497D"/>
                </a:solidFill>
              </a:rPr>
              <a:t>If you are sending a development letter to the Veteran, provide the Veteran with information about the GW Information Center and the GW Registry Exam.</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19</a:t>
            </a:fld>
            <a:endParaRPr lang="en-US"/>
          </a:p>
        </p:txBody>
      </p:sp>
    </p:spTree>
    <p:extLst>
      <p:ext uri="{BB962C8B-B14F-4D97-AF65-F5344CB8AC3E}">
        <p14:creationId xmlns:p14="http://schemas.microsoft.com/office/powerpoint/2010/main" val="2743311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A15D3-FB4F-4574-AF6F-24E0E26F9DDE}"/>
              </a:ext>
            </a:extLst>
          </p:cNvPr>
          <p:cNvSpPr>
            <a:spLocks noGrp="1"/>
          </p:cNvSpPr>
          <p:nvPr>
            <p:ph type="title"/>
          </p:nvPr>
        </p:nvSpPr>
        <p:spPr>
          <a:xfrm>
            <a:off x="457200" y="737681"/>
            <a:ext cx="8229600" cy="1003437"/>
          </a:xfrm>
        </p:spPr>
        <p:txBody>
          <a:bodyPr>
            <a:normAutofit/>
          </a:bodyPr>
          <a:lstStyle/>
          <a:p>
            <a:r>
              <a:rPr lang="en-US" dirty="0"/>
              <a:t>Purpose</a:t>
            </a:r>
          </a:p>
        </p:txBody>
      </p:sp>
      <p:sp>
        <p:nvSpPr>
          <p:cNvPr id="3" name="Content Placeholder 2">
            <a:extLst>
              <a:ext uri="{FF2B5EF4-FFF2-40B4-BE49-F238E27FC236}">
                <a16:creationId xmlns:a16="http://schemas.microsoft.com/office/drawing/2014/main" id="{81B0DC0E-06FD-4D5A-8E4C-D9168145F2FB}"/>
              </a:ext>
            </a:extLst>
          </p:cNvPr>
          <p:cNvSpPr>
            <a:spLocks noGrp="1"/>
          </p:cNvSpPr>
          <p:nvPr>
            <p:ph idx="1"/>
          </p:nvPr>
        </p:nvSpPr>
        <p:spPr>
          <a:xfrm>
            <a:off x="457200" y="1741118"/>
            <a:ext cx="8229600" cy="3143440"/>
          </a:xfrm>
        </p:spPr>
        <p:txBody>
          <a:bodyPr>
            <a:normAutofit/>
          </a:bodyPr>
          <a:lstStyle/>
          <a:p>
            <a:r>
              <a:rPr lang="en-US" dirty="0">
                <a:solidFill>
                  <a:srgbClr val="1F497D"/>
                </a:solidFill>
              </a:rPr>
              <a:t>This lesson is designed to provide the VSR, RVSR, DRO, or QRS with a comprehensive understanding of developing claims for disabilities resulting from exposure to specific environmental hazards in the Gulf War.</a:t>
            </a:r>
          </a:p>
          <a:p>
            <a:endParaRPr lang="en-US" sz="1800" dirty="0"/>
          </a:p>
        </p:txBody>
      </p:sp>
      <p:sp>
        <p:nvSpPr>
          <p:cNvPr id="4" name="Slide Number Placeholder 3">
            <a:extLst>
              <a:ext uri="{FF2B5EF4-FFF2-40B4-BE49-F238E27FC236}">
                <a16:creationId xmlns:a16="http://schemas.microsoft.com/office/drawing/2014/main" id="{3A539DDD-8549-4914-80C2-4A9FA3CD2128}"/>
              </a:ext>
            </a:extLst>
          </p:cNvPr>
          <p:cNvSpPr>
            <a:spLocks noGrp="1"/>
          </p:cNvSpPr>
          <p:nvPr>
            <p:ph type="sldNum" sz="quarter" idx="12"/>
          </p:nvPr>
        </p:nvSpPr>
        <p:spPr/>
        <p:txBody>
          <a:bodyPr/>
          <a:lstStyle/>
          <a:p>
            <a:fld id="{7C414AED-89CE-4A48-8B2B-1B3A5C68EA2A}" type="slidenum">
              <a:rPr lang="en-US" smtClean="0"/>
              <a:pPr/>
              <a:t>2</a:t>
            </a:fld>
            <a:endParaRPr lang="en-US" dirty="0"/>
          </a:p>
        </p:txBody>
      </p:sp>
    </p:spTree>
    <p:extLst>
      <p:ext uri="{BB962C8B-B14F-4D97-AF65-F5344CB8AC3E}">
        <p14:creationId xmlns:p14="http://schemas.microsoft.com/office/powerpoint/2010/main" val="1349105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43208" y="793631"/>
            <a:ext cx="8192829" cy="1086867"/>
          </a:xfrm>
        </p:spPr>
        <p:txBody>
          <a:bodyPr/>
          <a:lstStyle/>
          <a:p>
            <a:r>
              <a:rPr lang="en-US" dirty="0"/>
              <a:t>Special Issue Indicators</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20</a:t>
            </a:fld>
            <a:endParaRPr lang="en-US"/>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3975" y="2749631"/>
            <a:ext cx="6296047" cy="3529859"/>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a:extLst>
              <a:ext uri="{FF2B5EF4-FFF2-40B4-BE49-F238E27FC236}">
                <a16:creationId xmlns:a16="http://schemas.microsoft.com/office/drawing/2014/main" id="{93FDE14F-6B37-49B2-90C9-0A3FC9DE6C2C}"/>
              </a:ext>
            </a:extLst>
          </p:cNvPr>
          <p:cNvSpPr txBox="1">
            <a:spLocks/>
          </p:cNvSpPr>
          <p:nvPr>
            <p:custDataLst>
              <p:tags r:id="rId3"/>
            </p:custDataLst>
          </p:nvPr>
        </p:nvSpPr>
        <p:spPr>
          <a:xfrm>
            <a:off x="688063" y="1548916"/>
            <a:ext cx="7912729" cy="1086867"/>
          </a:xfrm>
          <a:prstGeom prst="rect">
            <a:avLst/>
          </a:prstGeom>
        </p:spPr>
        <p:txBody>
          <a:bodyPr vert="horz" lIns="91440" tIns="45720" rIns="91440" bIns="45720" rtlCol="0" anchor="t">
            <a:normAutofit/>
          </a:bodyPr>
          <a:lstStyle>
            <a:lvl1pPr algn="ctr" defTabSz="216992" rtl="0" eaLnBrk="1" latinLnBrk="0" hangingPunct="1">
              <a:spcBef>
                <a:spcPct val="0"/>
              </a:spcBef>
              <a:spcAft>
                <a:spcPts val="600"/>
              </a:spcAft>
              <a:buNone/>
              <a:defRPr sz="2800" b="1" i="0" u="none" kern="1200" cap="none" spc="0">
                <a:ln w="3175" cmpd="sng">
                  <a:noFill/>
                  <a:prstDash val="solid"/>
                </a:ln>
                <a:solidFill>
                  <a:srgbClr val="1F497D"/>
                </a:solidFill>
                <a:effectLst/>
                <a:latin typeface="+mj-lt"/>
                <a:ea typeface="+mj-ea"/>
                <a:cs typeface="Arial" panose="020B0604020202020204" pitchFamily="34" charset="0"/>
              </a:defRPr>
            </a:lvl1pPr>
          </a:lstStyle>
          <a:p>
            <a:r>
              <a:rPr lang="en-US" sz="2000" b="0" dirty="0"/>
              <a:t>Any claimed condition related to Environmental Hazards must have the special issue “Environmental Hazard in Gulf War” on a contention in VBMS.</a:t>
            </a:r>
          </a:p>
        </p:txBody>
      </p:sp>
      <p:sp>
        <p:nvSpPr>
          <p:cNvPr id="7" name="Right Arrow 4">
            <a:extLst>
              <a:ext uri="{FF2B5EF4-FFF2-40B4-BE49-F238E27FC236}">
                <a16:creationId xmlns:a16="http://schemas.microsoft.com/office/drawing/2014/main" id="{8F2C2B6E-F9C5-465B-854D-4BDA33F4605A}"/>
              </a:ext>
            </a:extLst>
          </p:cNvPr>
          <p:cNvSpPr/>
          <p:nvPr>
            <p:custDataLst>
              <p:tags r:id="rId4"/>
            </p:custDataLst>
          </p:nvPr>
        </p:nvSpPr>
        <p:spPr bwMode="auto">
          <a:xfrm>
            <a:off x="2034741" y="5896153"/>
            <a:ext cx="1513936" cy="336431"/>
          </a:xfrm>
          <a:prstGeom prst="rightArrow">
            <a:avLst/>
          </a:prstGeom>
          <a:solidFill>
            <a:srgbClr val="C00000"/>
          </a:solidFill>
          <a:ln w="19050" cap="flat" cmpd="sng" algn="ctr">
            <a:solidFill>
              <a:schemeClr val="tx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2400">
              <a:latin typeface="Tahoma" pitchFamily="34" charset="0"/>
            </a:endParaRPr>
          </a:p>
        </p:txBody>
      </p:sp>
    </p:spTree>
    <p:extLst>
      <p:ext uri="{BB962C8B-B14F-4D97-AF65-F5344CB8AC3E}">
        <p14:creationId xmlns:p14="http://schemas.microsoft.com/office/powerpoint/2010/main" val="4163897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46A6A-8BBB-4CAB-8BC0-B7CF2A503A94}"/>
              </a:ext>
            </a:extLst>
          </p:cNvPr>
          <p:cNvSpPr>
            <a:spLocks noGrp="1"/>
          </p:cNvSpPr>
          <p:nvPr>
            <p:ph type="title"/>
          </p:nvPr>
        </p:nvSpPr>
        <p:spPr>
          <a:xfrm>
            <a:off x="1336431" y="759656"/>
            <a:ext cx="6217920" cy="829994"/>
          </a:xfrm>
        </p:spPr>
        <p:txBody>
          <a:bodyPr/>
          <a:lstStyle/>
          <a:p>
            <a:r>
              <a:rPr lang="en-US" dirty="0"/>
              <a:t>Knowledge Check</a:t>
            </a:r>
          </a:p>
        </p:txBody>
      </p:sp>
      <p:sp>
        <p:nvSpPr>
          <p:cNvPr id="3" name="Content Placeholder 2">
            <a:extLst>
              <a:ext uri="{FF2B5EF4-FFF2-40B4-BE49-F238E27FC236}">
                <a16:creationId xmlns:a16="http://schemas.microsoft.com/office/drawing/2014/main" id="{B2242076-2E2B-4A4D-922A-0AB03B438560}"/>
              </a:ext>
            </a:extLst>
          </p:cNvPr>
          <p:cNvSpPr>
            <a:spLocks noGrp="1"/>
          </p:cNvSpPr>
          <p:nvPr>
            <p:ph idx="1"/>
          </p:nvPr>
        </p:nvSpPr>
        <p:spPr/>
        <p:txBody>
          <a:bodyPr/>
          <a:lstStyle/>
          <a:p>
            <a:pPr marL="0" indent="0">
              <a:buNone/>
            </a:pPr>
            <a:r>
              <a:rPr lang="en-US" dirty="0">
                <a:solidFill>
                  <a:srgbClr val="1F497D"/>
                </a:solidFill>
              </a:rPr>
              <a:t>Is an Environmental Hazard claim substantially complete if the Veteran does not identify a medical condition or symptom?</a:t>
            </a:r>
          </a:p>
          <a:p>
            <a:endParaRPr lang="en-US" dirty="0">
              <a:solidFill>
                <a:srgbClr val="1F497D"/>
              </a:solidFill>
            </a:endParaRPr>
          </a:p>
          <a:p>
            <a:pPr marL="0" indent="0" algn="ctr">
              <a:buNone/>
            </a:pPr>
            <a:r>
              <a:rPr lang="en-US" b="1" dirty="0">
                <a:solidFill>
                  <a:srgbClr val="1F497D"/>
                </a:solidFill>
              </a:rPr>
              <a:t>No. The Veteran must specify the medical condition or symptom for which service connection is claimed.</a:t>
            </a:r>
          </a:p>
          <a:p>
            <a:pPr marL="0" indent="0" algn="ctr">
              <a:buNone/>
            </a:pPr>
            <a:endParaRPr lang="en-US" dirty="0">
              <a:solidFill>
                <a:srgbClr val="1F497D"/>
              </a:solidFill>
            </a:endParaRPr>
          </a:p>
          <a:p>
            <a:pPr marL="0" indent="0" algn="ctr">
              <a:buNone/>
            </a:pPr>
            <a:r>
              <a:rPr lang="en-US" dirty="0">
                <a:solidFill>
                  <a:srgbClr val="1F497D"/>
                </a:solidFill>
              </a:rPr>
              <a:t>M21-1 IV.ii.1.I.5.c. - Action to Take When the Veteran Claims Environmental Hazards Exposure but Does Not Claim a Disability</a:t>
            </a:r>
          </a:p>
          <a:p>
            <a:pPr marL="318790" lvl="2" indent="0">
              <a:buNone/>
            </a:pPr>
            <a:r>
              <a:rPr lang="en-US" dirty="0"/>
              <a:t>	</a:t>
            </a:r>
            <a:endParaRPr lang="en-US" sz="1800" dirty="0">
              <a:solidFill>
                <a:srgbClr val="002060"/>
              </a:solidFill>
            </a:endParaRPr>
          </a:p>
          <a:p>
            <a:endParaRPr lang="en-US" dirty="0"/>
          </a:p>
        </p:txBody>
      </p:sp>
      <p:sp>
        <p:nvSpPr>
          <p:cNvPr id="4" name="Slide Number Placeholder 3">
            <a:extLst>
              <a:ext uri="{FF2B5EF4-FFF2-40B4-BE49-F238E27FC236}">
                <a16:creationId xmlns:a16="http://schemas.microsoft.com/office/drawing/2014/main" id="{E87A31FE-4CA3-49CB-ADB0-E3D027EC31EF}"/>
              </a:ext>
            </a:extLst>
          </p:cNvPr>
          <p:cNvSpPr>
            <a:spLocks noGrp="1"/>
          </p:cNvSpPr>
          <p:nvPr>
            <p:ph type="sldNum" sz="quarter" idx="12"/>
          </p:nvPr>
        </p:nvSpPr>
        <p:spPr/>
        <p:txBody>
          <a:bodyPr/>
          <a:lstStyle/>
          <a:p>
            <a:fld id="{36A6A193-2FDC-48DD-8023-1C75B05EEA9A}" type="slidenum">
              <a:rPr lang="en-US" smtClean="0"/>
              <a:pPr/>
              <a:t>21</a:t>
            </a:fld>
            <a:endParaRPr lang="en-US" dirty="0"/>
          </a:p>
        </p:txBody>
      </p:sp>
    </p:spTree>
    <p:extLst>
      <p:ext uri="{BB962C8B-B14F-4D97-AF65-F5344CB8AC3E}">
        <p14:creationId xmlns:p14="http://schemas.microsoft.com/office/powerpoint/2010/main" val="102525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EDF02-BD53-4205-8758-56F5071AE7DF}"/>
              </a:ext>
            </a:extLst>
          </p:cNvPr>
          <p:cNvSpPr>
            <a:spLocks noGrp="1"/>
          </p:cNvSpPr>
          <p:nvPr>
            <p:ph type="title"/>
          </p:nvPr>
        </p:nvSpPr>
        <p:spPr>
          <a:xfrm>
            <a:off x="1336431" y="604911"/>
            <a:ext cx="6330462" cy="844061"/>
          </a:xfrm>
        </p:spPr>
        <p:txBody>
          <a:bodyPr/>
          <a:lstStyle/>
          <a:p>
            <a:r>
              <a:rPr lang="en-US" dirty="0"/>
              <a:t>Knowledge Check (cont.)</a:t>
            </a:r>
          </a:p>
        </p:txBody>
      </p:sp>
      <p:sp>
        <p:nvSpPr>
          <p:cNvPr id="3" name="Content Placeholder 2">
            <a:extLst>
              <a:ext uri="{FF2B5EF4-FFF2-40B4-BE49-F238E27FC236}">
                <a16:creationId xmlns:a16="http://schemas.microsoft.com/office/drawing/2014/main" id="{8155F4DC-3DAD-484E-A8DB-8EF0AEA7AB4C}"/>
              </a:ext>
            </a:extLst>
          </p:cNvPr>
          <p:cNvSpPr>
            <a:spLocks noGrp="1"/>
          </p:cNvSpPr>
          <p:nvPr>
            <p:ph idx="1"/>
          </p:nvPr>
        </p:nvSpPr>
        <p:spPr>
          <a:xfrm>
            <a:off x="457200" y="1448972"/>
            <a:ext cx="8229600" cy="4804117"/>
          </a:xfrm>
        </p:spPr>
        <p:txBody>
          <a:bodyPr/>
          <a:lstStyle/>
          <a:p>
            <a:endParaRPr lang="en-US" dirty="0"/>
          </a:p>
          <a:p>
            <a:pPr marL="0" indent="0">
              <a:buNone/>
            </a:pPr>
            <a:r>
              <a:rPr lang="en-US" dirty="0">
                <a:solidFill>
                  <a:srgbClr val="1F497D"/>
                </a:solidFill>
              </a:rPr>
              <a:t>What special issue is required for claimed conditions related to Environmental Hazards?</a:t>
            </a:r>
          </a:p>
          <a:p>
            <a:endParaRPr lang="en-US" dirty="0">
              <a:solidFill>
                <a:srgbClr val="1F497D"/>
              </a:solidFill>
            </a:endParaRPr>
          </a:p>
          <a:p>
            <a:pPr marL="0" indent="0" algn="ctr">
              <a:buNone/>
            </a:pPr>
            <a:r>
              <a:rPr lang="en-US" b="1" dirty="0">
                <a:solidFill>
                  <a:srgbClr val="1F497D"/>
                </a:solidFill>
              </a:rPr>
              <a:t>Environmental Hazard in Gulf Wa</a:t>
            </a:r>
            <a:r>
              <a:rPr lang="en-US" dirty="0">
                <a:solidFill>
                  <a:srgbClr val="1F497D"/>
                </a:solidFill>
              </a:rPr>
              <a:t>r</a:t>
            </a:r>
          </a:p>
          <a:p>
            <a:pPr marL="0" indent="0" algn="ctr">
              <a:buNone/>
            </a:pPr>
            <a:endParaRPr lang="en-US" dirty="0">
              <a:solidFill>
                <a:srgbClr val="1F497D"/>
              </a:solidFill>
            </a:endParaRPr>
          </a:p>
          <a:p>
            <a:pPr marL="0" indent="0" algn="ctr">
              <a:buNone/>
            </a:pPr>
            <a:r>
              <a:rPr lang="en-US" dirty="0">
                <a:solidFill>
                  <a:srgbClr val="1F497D"/>
                </a:solidFill>
              </a:rPr>
              <a:t>M21-1 IV.ii.1.I.5.b. - Environmental Hazard EP Control and Tracking</a:t>
            </a:r>
          </a:p>
        </p:txBody>
      </p:sp>
      <p:sp>
        <p:nvSpPr>
          <p:cNvPr id="4" name="Slide Number Placeholder 3">
            <a:extLst>
              <a:ext uri="{FF2B5EF4-FFF2-40B4-BE49-F238E27FC236}">
                <a16:creationId xmlns:a16="http://schemas.microsoft.com/office/drawing/2014/main" id="{B2B3CDC9-1634-4EEA-83E3-2E51E661D20C}"/>
              </a:ext>
            </a:extLst>
          </p:cNvPr>
          <p:cNvSpPr>
            <a:spLocks noGrp="1"/>
          </p:cNvSpPr>
          <p:nvPr>
            <p:ph type="sldNum" sz="quarter" idx="12"/>
          </p:nvPr>
        </p:nvSpPr>
        <p:spPr/>
        <p:txBody>
          <a:bodyPr/>
          <a:lstStyle/>
          <a:p>
            <a:fld id="{36A6A193-2FDC-48DD-8023-1C75B05EEA9A}" type="slidenum">
              <a:rPr lang="en-US" smtClean="0"/>
              <a:pPr/>
              <a:t>22</a:t>
            </a:fld>
            <a:endParaRPr lang="en-US" dirty="0"/>
          </a:p>
        </p:txBody>
      </p:sp>
    </p:spTree>
    <p:extLst>
      <p:ext uri="{BB962C8B-B14F-4D97-AF65-F5344CB8AC3E}">
        <p14:creationId xmlns:p14="http://schemas.microsoft.com/office/powerpoint/2010/main" val="258081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7CFC-B5F5-479D-A39E-934819EE8B88}"/>
              </a:ext>
            </a:extLst>
          </p:cNvPr>
          <p:cNvSpPr>
            <a:spLocks noGrp="1"/>
          </p:cNvSpPr>
          <p:nvPr>
            <p:ph type="title"/>
          </p:nvPr>
        </p:nvSpPr>
        <p:spPr>
          <a:xfrm>
            <a:off x="513944" y="562709"/>
            <a:ext cx="8173055" cy="1077233"/>
          </a:xfrm>
        </p:spPr>
        <p:txBody>
          <a:bodyPr>
            <a:normAutofit/>
          </a:bodyPr>
          <a:lstStyle/>
          <a:p>
            <a:r>
              <a:rPr lang="en-US" sz="3100" dirty="0"/>
              <a:t>Developing </a:t>
            </a:r>
            <a:r>
              <a:rPr lang="en-US" dirty="0"/>
              <a:t>Environmental Hazard Claims: Veteran</a:t>
            </a:r>
          </a:p>
        </p:txBody>
      </p:sp>
      <p:sp>
        <p:nvSpPr>
          <p:cNvPr id="4" name="Slide Number Placeholder 3">
            <a:extLst>
              <a:ext uri="{FF2B5EF4-FFF2-40B4-BE49-F238E27FC236}">
                <a16:creationId xmlns:a16="http://schemas.microsoft.com/office/drawing/2014/main" id="{C5627B4E-172D-4849-A58B-91348BB1A0F0}"/>
              </a:ext>
            </a:extLst>
          </p:cNvPr>
          <p:cNvSpPr>
            <a:spLocks noGrp="1"/>
          </p:cNvSpPr>
          <p:nvPr>
            <p:ph type="sldNum" sz="quarter" idx="12"/>
          </p:nvPr>
        </p:nvSpPr>
        <p:spPr/>
        <p:txBody>
          <a:bodyPr/>
          <a:lstStyle/>
          <a:p>
            <a:fld id="{36A6A193-2FDC-48DD-8023-1C75B05EEA9A}" type="slidenum">
              <a:rPr lang="en-US" smtClean="0"/>
              <a:pPr/>
              <a:t>23</a:t>
            </a:fld>
            <a:endParaRPr lang="en-US" dirty="0"/>
          </a:p>
        </p:txBody>
      </p:sp>
      <p:graphicFrame>
        <p:nvGraphicFramePr>
          <p:cNvPr id="5" name="Content Placeholder 4">
            <a:extLst>
              <a:ext uri="{FF2B5EF4-FFF2-40B4-BE49-F238E27FC236}">
                <a16:creationId xmlns:a16="http://schemas.microsoft.com/office/drawing/2014/main" id="{E91CD8C7-F7B0-40FD-A581-2FABC6A7E590}"/>
              </a:ext>
            </a:extLst>
          </p:cNvPr>
          <p:cNvGraphicFramePr>
            <a:graphicFrameLocks/>
          </p:cNvGraphicFramePr>
          <p:nvPr>
            <p:custDataLst>
              <p:tags r:id="rId1"/>
            </p:custDataLst>
            <p:extLst>
              <p:ext uri="{D42A27DB-BD31-4B8C-83A1-F6EECF244321}">
                <p14:modId xmlns:p14="http://schemas.microsoft.com/office/powerpoint/2010/main" val="4051717790"/>
              </p:ext>
            </p:extLst>
          </p:nvPr>
        </p:nvGraphicFramePr>
        <p:xfrm>
          <a:off x="636104" y="1880498"/>
          <a:ext cx="7993951" cy="3337560"/>
        </p:xfrm>
        <a:graphic>
          <a:graphicData uri="http://schemas.openxmlformats.org/drawingml/2006/table">
            <a:tbl>
              <a:tblPr firstRow="1" bandRow="1">
                <a:tableStyleId>{073A0DAA-6AF3-43AB-8588-CEC1D06C72B9}</a:tableStyleId>
              </a:tblPr>
              <a:tblGrid>
                <a:gridCol w="2574258">
                  <a:extLst>
                    <a:ext uri="{9D8B030D-6E8A-4147-A177-3AD203B41FA5}">
                      <a16:colId xmlns:a16="http://schemas.microsoft.com/office/drawing/2014/main" val="20000"/>
                    </a:ext>
                  </a:extLst>
                </a:gridCol>
                <a:gridCol w="5419693">
                  <a:extLst>
                    <a:ext uri="{9D8B030D-6E8A-4147-A177-3AD203B41FA5}">
                      <a16:colId xmlns:a16="http://schemas.microsoft.com/office/drawing/2014/main" val="20001"/>
                    </a:ext>
                  </a:extLst>
                </a:gridCol>
              </a:tblGrid>
              <a:tr h="278130">
                <a:tc>
                  <a:txBody>
                    <a:bodyPr/>
                    <a:lstStyle/>
                    <a:p>
                      <a:r>
                        <a:rPr lang="en-US" sz="1600" dirty="0">
                          <a:latin typeface="+mj-lt"/>
                          <a:cs typeface="Times New Roman" panose="02020603050405020304" pitchFamily="18" charset="0"/>
                        </a:rPr>
                        <a:t>VBMS Paragraph</a:t>
                      </a:r>
                    </a:p>
                  </a:txBody>
                  <a:tcPr marL="68752" marR="68752" marT="34290" marB="34290"/>
                </a:tc>
                <a:tc>
                  <a:txBody>
                    <a:bodyPr/>
                    <a:lstStyle/>
                    <a:p>
                      <a:r>
                        <a:rPr lang="en-US" sz="1600" dirty="0">
                          <a:latin typeface="+mj-lt"/>
                          <a:cs typeface="Times New Roman" panose="02020603050405020304" pitchFamily="18" charset="0"/>
                        </a:rPr>
                        <a:t>Use</a:t>
                      </a:r>
                    </a:p>
                  </a:txBody>
                  <a:tcPr marL="68752" marR="68752" marT="34290" marB="34290"/>
                </a:tc>
                <a:extLst>
                  <a:ext uri="{0D108BD9-81ED-4DB2-BD59-A6C34878D82A}">
                    <a16:rowId xmlns:a16="http://schemas.microsoft.com/office/drawing/2014/main" val="10000"/>
                  </a:ext>
                </a:extLst>
              </a:tr>
              <a:tr h="278130">
                <a:tc>
                  <a:txBody>
                    <a:bodyPr/>
                    <a:lstStyle/>
                    <a:p>
                      <a:r>
                        <a:rPr lang="en-US" sz="1600" dirty="0">
                          <a:latin typeface="+mj-lt"/>
                          <a:cs typeface="Times New Roman" panose="02020603050405020304" pitchFamily="18" charset="0"/>
                        </a:rPr>
                        <a:t>GW – Earliest manifestations/evidence of illness</a:t>
                      </a:r>
                    </a:p>
                  </a:txBody>
                  <a:tcPr marL="68752" marR="68752"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j-lt"/>
                          <a:cs typeface="Times New Roman" panose="02020603050405020304" pitchFamily="18" charset="0"/>
                        </a:rPr>
                        <a:t>Not used any longer</a:t>
                      </a:r>
                      <a:r>
                        <a:rPr lang="en-US" sz="1600" dirty="0">
                          <a:latin typeface="+mj-lt"/>
                          <a:cs typeface="Times New Roman" panose="02020603050405020304" pitchFamily="18" charset="0"/>
                        </a:rPr>
                        <a:t>.  This information is solicited in the VA Form 21-526EZ.</a:t>
                      </a:r>
                    </a:p>
                  </a:txBody>
                  <a:tcPr marL="68752" marR="68752" marT="34290" marB="34290"/>
                </a:tc>
                <a:extLst>
                  <a:ext uri="{0D108BD9-81ED-4DB2-BD59-A6C34878D82A}">
                    <a16:rowId xmlns:a16="http://schemas.microsoft.com/office/drawing/2014/main" val="10001"/>
                  </a:ext>
                </a:extLst>
              </a:tr>
              <a:tr h="278130">
                <a:tc>
                  <a:txBody>
                    <a:bodyPr/>
                    <a:lstStyle/>
                    <a:p>
                      <a:r>
                        <a:rPr lang="en-US" sz="1600" dirty="0">
                          <a:latin typeface="+mj-lt"/>
                          <a:cs typeface="Times New Roman" panose="02020603050405020304" pitchFamily="18" charset="0"/>
                        </a:rPr>
                        <a:t>GW – evidence of SW Asia service needed</a:t>
                      </a:r>
                    </a:p>
                  </a:txBody>
                  <a:tcPr marL="68752" marR="68752"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mj-lt"/>
                          <a:cs typeface="Times New Roman" panose="02020603050405020304" pitchFamily="18" charset="0"/>
                        </a:rPr>
                        <a:t>Used if the Veteran has not provided information about his/her exposure.*</a:t>
                      </a:r>
                      <a:endParaRPr lang="en-US" sz="1600" i="1" dirty="0">
                        <a:latin typeface="+mj-lt"/>
                        <a:cs typeface="Times New Roman" panose="02020603050405020304" pitchFamily="18" charset="0"/>
                      </a:endParaRPr>
                    </a:p>
                  </a:txBody>
                  <a:tcPr marL="68752" marR="68752" marT="34290" marB="34290"/>
                </a:tc>
                <a:extLst>
                  <a:ext uri="{0D108BD9-81ED-4DB2-BD59-A6C34878D82A}">
                    <a16:rowId xmlns:a16="http://schemas.microsoft.com/office/drawing/2014/main" val="10002"/>
                  </a:ext>
                </a:extLst>
              </a:tr>
              <a:tr h="553467">
                <a:tc>
                  <a:txBody>
                    <a:bodyPr/>
                    <a:lstStyle/>
                    <a:p>
                      <a:r>
                        <a:rPr lang="en-US" sz="1600" dirty="0"/>
                        <a:t>GW – notice – information center (toll-free helpline)</a:t>
                      </a:r>
                      <a:endParaRPr lang="en-US" sz="1600" dirty="0">
                        <a:latin typeface="+mj-lt"/>
                        <a:cs typeface="Times New Roman" panose="02020603050405020304" pitchFamily="18" charset="0"/>
                      </a:endParaRPr>
                    </a:p>
                  </a:txBody>
                  <a:tcPr marL="68752" marR="68752"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mj-lt"/>
                          <a:cs typeface="Times New Roman" panose="02020603050405020304" pitchFamily="18" charset="0"/>
                        </a:rPr>
                        <a:t>Include this paragraph if sending the Veteran a development letter.</a:t>
                      </a:r>
                    </a:p>
                  </a:txBody>
                  <a:tcPr marL="68752" marR="68752" marT="34290" marB="34290"/>
                </a:tc>
                <a:extLst>
                  <a:ext uri="{0D108BD9-81ED-4DB2-BD59-A6C34878D82A}">
                    <a16:rowId xmlns:a16="http://schemas.microsoft.com/office/drawing/2014/main" val="10003"/>
                  </a:ext>
                </a:extLst>
              </a:tr>
              <a:tr h="156210">
                <a:tc>
                  <a:txBody>
                    <a:bodyPr/>
                    <a:lstStyle/>
                    <a:p>
                      <a:r>
                        <a:rPr lang="en-US" sz="1600" dirty="0">
                          <a:latin typeface="+mj-lt"/>
                          <a:cs typeface="Times New Roman" panose="02020603050405020304" pitchFamily="18" charset="0"/>
                        </a:rPr>
                        <a:t>GW – registry exam?</a:t>
                      </a:r>
                    </a:p>
                  </a:txBody>
                  <a:tcPr marL="68752" marR="68752"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Times New Roman" panose="02020603050405020304" pitchFamily="18" charset="0"/>
                        </a:rPr>
                        <a:t>Include this paragraph if sending the Veteran a development letter.</a:t>
                      </a:r>
                    </a:p>
                  </a:txBody>
                  <a:tcPr marL="68752" marR="68752" marT="34290" marB="34290"/>
                </a:tc>
                <a:extLst>
                  <a:ext uri="{0D108BD9-81ED-4DB2-BD59-A6C34878D82A}">
                    <a16:rowId xmlns:a16="http://schemas.microsoft.com/office/drawing/2014/main" val="10004"/>
                  </a:ext>
                </a:extLst>
              </a:tr>
              <a:tr h="156210">
                <a:tc>
                  <a:txBody>
                    <a:bodyPr/>
                    <a:lstStyle/>
                    <a:p>
                      <a:r>
                        <a:rPr lang="en-US" sz="1600" dirty="0">
                          <a:latin typeface="+mj-lt"/>
                          <a:cs typeface="Times New Roman" panose="02020603050405020304" pitchFamily="18" charset="0"/>
                        </a:rPr>
                        <a:t>GW – tell us specific disability from GW</a:t>
                      </a:r>
                    </a:p>
                  </a:txBody>
                  <a:tcPr marL="68752" marR="68752"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mj-lt"/>
                          <a:cs typeface="Times New Roman" panose="02020603050405020304" pitchFamily="18" charset="0"/>
                        </a:rPr>
                        <a:t>Used if the Veteran does not specify an actual condition.</a:t>
                      </a:r>
                    </a:p>
                  </a:txBody>
                  <a:tcPr marL="68752" marR="68752" marT="34290" marB="34290"/>
                </a:tc>
                <a:extLst>
                  <a:ext uri="{0D108BD9-81ED-4DB2-BD59-A6C34878D82A}">
                    <a16:rowId xmlns:a16="http://schemas.microsoft.com/office/drawing/2014/main" val="1212037070"/>
                  </a:ext>
                </a:extLst>
              </a:tr>
            </a:tbl>
          </a:graphicData>
        </a:graphic>
      </p:graphicFrame>
      <p:sp>
        <p:nvSpPr>
          <p:cNvPr id="6" name="TextBox 5">
            <a:extLst>
              <a:ext uri="{FF2B5EF4-FFF2-40B4-BE49-F238E27FC236}">
                <a16:creationId xmlns:a16="http://schemas.microsoft.com/office/drawing/2014/main" id="{91BEC8BE-48C7-4567-9F2A-92C9104534F9}"/>
              </a:ext>
            </a:extLst>
          </p:cNvPr>
          <p:cNvSpPr txBox="1"/>
          <p:nvPr/>
        </p:nvSpPr>
        <p:spPr>
          <a:xfrm>
            <a:off x="561974" y="5362950"/>
            <a:ext cx="8125025" cy="1200329"/>
          </a:xfrm>
          <a:prstGeom prst="rect">
            <a:avLst/>
          </a:prstGeom>
          <a:noFill/>
        </p:spPr>
        <p:txBody>
          <a:bodyPr wrap="square" rtlCol="0">
            <a:spAutoFit/>
          </a:bodyPr>
          <a:lstStyle/>
          <a:p>
            <a:pPr marL="288925" indent="-117475"/>
            <a:r>
              <a:rPr lang="en-US" dirty="0">
                <a:solidFill>
                  <a:srgbClr val="1F497D"/>
                </a:solidFill>
              </a:rPr>
              <a:t>If specific information is required (i.e., Burn Pit statement or service in Mosul), draft a custom paragraph asking for specifics about the Veteran’s exposure.</a:t>
            </a:r>
          </a:p>
          <a:p>
            <a:r>
              <a:rPr lang="en-US" i="1" dirty="0">
                <a:solidFill>
                  <a:srgbClr val="1F497D"/>
                </a:solidFill>
              </a:rPr>
              <a:t>** Phone development is acceptable.</a:t>
            </a:r>
          </a:p>
        </p:txBody>
      </p:sp>
    </p:spTree>
    <p:extLst>
      <p:ext uri="{BB962C8B-B14F-4D97-AF65-F5344CB8AC3E}">
        <p14:creationId xmlns:p14="http://schemas.microsoft.com/office/powerpoint/2010/main" val="181140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Developing Environmental Hazard Claims: </a:t>
            </a:r>
            <a:br>
              <a:rPr lang="en-US" dirty="0"/>
            </a:br>
            <a:r>
              <a:rPr lang="en-US" dirty="0"/>
              <a:t>Federal and Non-Federal Records</a:t>
            </a:r>
          </a:p>
        </p:txBody>
      </p:sp>
      <p:sp>
        <p:nvSpPr>
          <p:cNvPr id="3" name="Content Placeholder 2"/>
          <p:cNvSpPr>
            <a:spLocks noGrp="1"/>
          </p:cNvSpPr>
          <p:nvPr>
            <p:ph idx="1"/>
            <p:custDataLst>
              <p:tags r:id="rId2"/>
            </p:custDataLst>
          </p:nvPr>
        </p:nvSpPr>
        <p:spPr>
          <a:xfrm>
            <a:off x="457200" y="2057400"/>
            <a:ext cx="8229600" cy="3324497"/>
          </a:xfrm>
        </p:spPr>
        <p:txBody>
          <a:bodyPr>
            <a:normAutofit lnSpcReduction="10000"/>
          </a:bodyPr>
          <a:lstStyle/>
          <a:p>
            <a:pPr marL="0" indent="0">
              <a:buNone/>
            </a:pPr>
            <a:r>
              <a:rPr lang="en-US" dirty="0">
                <a:solidFill>
                  <a:srgbClr val="1F497D"/>
                </a:solidFill>
              </a:rPr>
              <a:t>Develop for Federal Records as normal:</a:t>
            </a:r>
          </a:p>
          <a:p>
            <a:pPr marL="228600" indent="-228600"/>
            <a:endParaRPr lang="en-US" sz="300" dirty="0">
              <a:solidFill>
                <a:srgbClr val="1F497D"/>
              </a:solidFill>
            </a:endParaRPr>
          </a:p>
          <a:p>
            <a:pPr marL="457200" indent="-228600">
              <a:spcAft>
                <a:spcPts val="0"/>
              </a:spcAft>
            </a:pPr>
            <a:r>
              <a:rPr lang="en-US" dirty="0">
                <a:solidFill>
                  <a:srgbClr val="1F497D"/>
                </a:solidFill>
              </a:rPr>
              <a:t>STRs</a:t>
            </a:r>
          </a:p>
          <a:p>
            <a:pPr marL="457200" indent="-228600">
              <a:spcAft>
                <a:spcPts val="0"/>
              </a:spcAft>
            </a:pPr>
            <a:r>
              <a:rPr lang="en-US" dirty="0">
                <a:solidFill>
                  <a:srgbClr val="1F497D"/>
                </a:solidFill>
              </a:rPr>
              <a:t>Personnel Records</a:t>
            </a:r>
          </a:p>
          <a:p>
            <a:pPr marL="457200" indent="-228600">
              <a:spcAft>
                <a:spcPts val="0"/>
              </a:spcAft>
            </a:pPr>
            <a:r>
              <a:rPr lang="en-US" dirty="0">
                <a:solidFill>
                  <a:srgbClr val="1F497D"/>
                </a:solidFill>
              </a:rPr>
              <a:t>VAMC Records</a:t>
            </a:r>
            <a:endParaRPr lang="en-US" b="1" dirty="0">
              <a:solidFill>
                <a:srgbClr val="1F497D"/>
              </a:solidFill>
            </a:endParaRPr>
          </a:p>
          <a:p>
            <a:pPr marL="457200" indent="-228600">
              <a:spcAft>
                <a:spcPts val="0"/>
              </a:spcAft>
            </a:pPr>
            <a:endParaRPr lang="en-US" b="1" dirty="0">
              <a:solidFill>
                <a:srgbClr val="1F497D"/>
              </a:solidFill>
            </a:endParaRPr>
          </a:p>
          <a:p>
            <a:pPr marL="0" indent="0">
              <a:spcAft>
                <a:spcPts val="0"/>
              </a:spcAft>
              <a:buNone/>
            </a:pPr>
            <a:r>
              <a:rPr lang="en-US" dirty="0">
                <a:solidFill>
                  <a:srgbClr val="1F497D"/>
                </a:solidFill>
              </a:rPr>
              <a:t>Develop for Non-Federal Records</a:t>
            </a:r>
          </a:p>
          <a:p>
            <a:pPr marL="227013" indent="-227013">
              <a:spcAft>
                <a:spcPts val="0"/>
              </a:spcAft>
            </a:pPr>
            <a:endParaRPr lang="en-US" sz="1000" b="1" dirty="0">
              <a:solidFill>
                <a:srgbClr val="1F497D"/>
              </a:solidFill>
            </a:endParaRPr>
          </a:p>
          <a:p>
            <a:pPr marL="457200" indent="-228600">
              <a:spcAft>
                <a:spcPts val="0"/>
              </a:spcAft>
            </a:pPr>
            <a:r>
              <a:rPr lang="en-US" dirty="0">
                <a:solidFill>
                  <a:srgbClr val="1F497D"/>
                </a:solidFill>
              </a:rPr>
              <a:t>Private Medical Records</a:t>
            </a:r>
          </a:p>
          <a:p>
            <a:pPr marL="457200" indent="-228600">
              <a:spcAft>
                <a:spcPts val="0"/>
              </a:spcAft>
            </a:pPr>
            <a:endParaRPr lang="en-US" dirty="0">
              <a:solidFill>
                <a:srgbClr val="1F497D"/>
              </a:solidFill>
            </a:endParaRPr>
          </a:p>
          <a:p>
            <a:pPr marL="0" indent="0">
              <a:spcAft>
                <a:spcPts val="0"/>
              </a:spcAft>
              <a:buNone/>
            </a:pPr>
            <a:r>
              <a:rPr lang="en-US" dirty="0">
                <a:solidFill>
                  <a:srgbClr val="1F497D"/>
                </a:solidFill>
              </a:rPr>
              <a:t>If you do not have evidence of exposure in the claims folder, develop for the Veteran’s personnel folder, if not already completed.</a:t>
            </a:r>
          </a:p>
          <a:p>
            <a:pPr marL="228600" indent="-228600">
              <a:spcAft>
                <a:spcPts val="0"/>
              </a:spcAft>
            </a:pPr>
            <a:endParaRPr lang="en-US" dirty="0"/>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24</a:t>
            </a:fld>
            <a:endParaRPr lang="en-US"/>
          </a:p>
        </p:txBody>
      </p:sp>
    </p:spTree>
    <p:extLst>
      <p:ext uri="{BB962C8B-B14F-4D97-AF65-F5344CB8AC3E}">
        <p14:creationId xmlns:p14="http://schemas.microsoft.com/office/powerpoint/2010/main" val="1491304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793631"/>
            <a:ext cx="8229600" cy="1086867"/>
          </a:xfrm>
        </p:spPr>
        <p:txBody>
          <a:bodyPr>
            <a:normAutofit/>
          </a:bodyPr>
          <a:lstStyle/>
          <a:p>
            <a:r>
              <a:rPr lang="en-US" dirty="0"/>
              <a:t>Developing Environmental Hazard Claims: </a:t>
            </a:r>
            <a:br>
              <a:rPr lang="en-US" dirty="0"/>
            </a:br>
            <a:r>
              <a:rPr lang="en-US" dirty="0"/>
              <a:t>Qarmat Ali Water Treatment Plant</a:t>
            </a:r>
          </a:p>
        </p:txBody>
      </p:sp>
      <p:sp>
        <p:nvSpPr>
          <p:cNvPr id="3" name="Content Placeholder 2"/>
          <p:cNvSpPr>
            <a:spLocks noGrp="1"/>
          </p:cNvSpPr>
          <p:nvPr>
            <p:ph idx="1"/>
            <p:custDataLst>
              <p:tags r:id="rId2"/>
            </p:custDataLst>
          </p:nvPr>
        </p:nvSpPr>
        <p:spPr>
          <a:xfrm>
            <a:off x="457200" y="2057400"/>
            <a:ext cx="8229600" cy="3916363"/>
          </a:xfrm>
        </p:spPr>
        <p:txBody>
          <a:bodyPr>
            <a:normAutofit lnSpcReduction="10000"/>
          </a:bodyPr>
          <a:lstStyle/>
          <a:p>
            <a:pPr lvl="0"/>
            <a:r>
              <a:rPr lang="en-US" dirty="0">
                <a:solidFill>
                  <a:srgbClr val="1F497D"/>
                </a:solidFill>
              </a:rPr>
              <a:t>DoD has provided VA with a list of those who served at the Qarmat Ali Water Treatment Plant in </a:t>
            </a:r>
            <a:r>
              <a:rPr lang="en-US" dirty="0" err="1">
                <a:solidFill>
                  <a:srgbClr val="1F497D"/>
                </a:solidFill>
              </a:rPr>
              <a:t>Basrah</a:t>
            </a:r>
            <a:r>
              <a:rPr lang="en-US" dirty="0">
                <a:solidFill>
                  <a:srgbClr val="1F497D"/>
                </a:solidFill>
              </a:rPr>
              <a:t>, Iraq. </a:t>
            </a:r>
          </a:p>
          <a:p>
            <a:pPr lvl="0"/>
            <a:endParaRPr lang="en-US" dirty="0">
              <a:solidFill>
                <a:srgbClr val="1F497D"/>
              </a:solidFill>
            </a:endParaRPr>
          </a:p>
          <a:p>
            <a:pPr lvl="0"/>
            <a:r>
              <a:rPr lang="en-US" dirty="0">
                <a:solidFill>
                  <a:srgbClr val="1F497D"/>
                </a:solidFill>
              </a:rPr>
              <a:t>If the Veteran is claiming exposure at Qarmat Ali Water Treatment Plant and service can’t verified via the DoD list, assign the </a:t>
            </a:r>
            <a:r>
              <a:rPr lang="en-US" i="1" dirty="0">
                <a:solidFill>
                  <a:srgbClr val="1F497D"/>
                </a:solidFill>
              </a:rPr>
              <a:t>Compensation Service Review – Environmental Hazards Verification </a:t>
            </a:r>
            <a:r>
              <a:rPr lang="en-US" dirty="0">
                <a:solidFill>
                  <a:srgbClr val="1F497D"/>
                </a:solidFill>
              </a:rPr>
              <a:t>special issue, create the Compensation Service Case Review tracked item and add a note to the </a:t>
            </a:r>
            <a:r>
              <a:rPr lang="en-US" dirty="0" err="1">
                <a:solidFill>
                  <a:srgbClr val="1F497D"/>
                </a:solidFill>
              </a:rPr>
              <a:t>efolder</a:t>
            </a:r>
            <a:r>
              <a:rPr lang="en-US" dirty="0">
                <a:solidFill>
                  <a:srgbClr val="1F497D"/>
                </a:solidFill>
              </a:rPr>
              <a:t> stating the claim is referred to Compensation Service for verification.</a:t>
            </a:r>
          </a:p>
          <a:p>
            <a:pPr lvl="0"/>
            <a:endParaRPr lang="en-US" dirty="0">
              <a:solidFill>
                <a:srgbClr val="1F497D"/>
              </a:solidFill>
            </a:endParaRPr>
          </a:p>
          <a:p>
            <a:pPr marL="0" indent="0">
              <a:buNone/>
            </a:pPr>
            <a:r>
              <a:rPr lang="en-US" dirty="0">
                <a:solidFill>
                  <a:srgbClr val="1F497D"/>
                </a:solidFill>
              </a:rPr>
              <a:t>See M21-1 IV.ii.1.I.5.f. - Verifying Service at the Qarmat Ali Water Treatment Plant, for additional detail.</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25</a:t>
            </a:fld>
            <a:endParaRPr lang="en-US"/>
          </a:p>
        </p:txBody>
      </p:sp>
    </p:spTree>
    <p:extLst>
      <p:ext uri="{BB962C8B-B14F-4D97-AF65-F5344CB8AC3E}">
        <p14:creationId xmlns:p14="http://schemas.microsoft.com/office/powerpoint/2010/main" val="738032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793631"/>
            <a:ext cx="8229600" cy="1086867"/>
          </a:xfrm>
        </p:spPr>
        <p:txBody>
          <a:bodyPr/>
          <a:lstStyle/>
          <a:p>
            <a:r>
              <a:rPr lang="en-US" dirty="0"/>
              <a:t>VHA Persian Gulf Health Registry Examinations</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0" indent="0">
              <a:spcAft>
                <a:spcPts val="0"/>
              </a:spcAft>
              <a:buNone/>
            </a:pPr>
            <a:r>
              <a:rPr lang="en-US" dirty="0">
                <a:solidFill>
                  <a:srgbClr val="1F497D"/>
                </a:solidFill>
              </a:rPr>
              <a:t>In all cases when the Veteran has been examined as part of the Veterans Heath Administration (VHA) Persian Gulf Health Registry, ensure those results have been obtained utilizing CAPRI/JLV.</a:t>
            </a:r>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26</a:t>
            </a:fld>
            <a:endParaRPr lang="en-US"/>
          </a:p>
        </p:txBody>
      </p:sp>
    </p:spTree>
    <p:extLst>
      <p:ext uri="{BB962C8B-B14F-4D97-AF65-F5344CB8AC3E}">
        <p14:creationId xmlns:p14="http://schemas.microsoft.com/office/powerpoint/2010/main" val="3555215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578BB-CBC1-48AE-9720-5A45477AC444}"/>
              </a:ext>
            </a:extLst>
          </p:cNvPr>
          <p:cNvSpPr>
            <a:spLocks noGrp="1"/>
          </p:cNvSpPr>
          <p:nvPr>
            <p:ph type="title"/>
          </p:nvPr>
        </p:nvSpPr>
        <p:spPr>
          <a:xfrm>
            <a:off x="457200" y="793631"/>
            <a:ext cx="8067822" cy="1086867"/>
          </a:xfrm>
        </p:spPr>
        <p:txBody>
          <a:bodyPr/>
          <a:lstStyle/>
          <a:p>
            <a:r>
              <a:rPr lang="en-US" dirty="0"/>
              <a:t>Knowledge Check</a:t>
            </a:r>
          </a:p>
        </p:txBody>
      </p:sp>
      <p:sp>
        <p:nvSpPr>
          <p:cNvPr id="3" name="Content Placeholder 2">
            <a:extLst>
              <a:ext uri="{FF2B5EF4-FFF2-40B4-BE49-F238E27FC236}">
                <a16:creationId xmlns:a16="http://schemas.microsoft.com/office/drawing/2014/main" id="{B1CB7E90-293D-43B7-9D35-9D58F8C00EAA}"/>
              </a:ext>
            </a:extLst>
          </p:cNvPr>
          <p:cNvSpPr>
            <a:spLocks noGrp="1"/>
          </p:cNvSpPr>
          <p:nvPr>
            <p:ph idx="1"/>
          </p:nvPr>
        </p:nvSpPr>
        <p:spPr/>
        <p:txBody>
          <a:bodyPr>
            <a:normAutofit/>
          </a:bodyPr>
          <a:lstStyle/>
          <a:p>
            <a:pPr marL="0" lvl="0" indent="0">
              <a:buNone/>
            </a:pPr>
            <a:r>
              <a:rPr lang="en-US" dirty="0">
                <a:solidFill>
                  <a:srgbClr val="1F497D"/>
                </a:solidFill>
              </a:rPr>
              <a:t>When developing to a Veteran who has not provided information about his/her exposure, what VBMS paragraph must be added to the letter?</a:t>
            </a:r>
          </a:p>
          <a:p>
            <a:pPr marL="457200" lvl="0" indent="-457200">
              <a:buFont typeface="+mj-lt"/>
              <a:buAutoNum type="arabicPeriod"/>
            </a:pPr>
            <a:endParaRPr lang="en-US" dirty="0">
              <a:solidFill>
                <a:srgbClr val="1F497D"/>
              </a:solidFill>
            </a:endParaRPr>
          </a:p>
          <a:p>
            <a:pPr marL="162521" lvl="1" indent="0" algn="ctr">
              <a:buNone/>
            </a:pPr>
            <a:r>
              <a:rPr lang="en-US" sz="2000" dirty="0">
                <a:solidFill>
                  <a:srgbClr val="1F497D"/>
                </a:solidFill>
              </a:rPr>
              <a:t>		</a:t>
            </a:r>
            <a:r>
              <a:rPr lang="en-US" sz="2000" b="1" dirty="0">
                <a:solidFill>
                  <a:srgbClr val="1F497D"/>
                </a:solidFill>
              </a:rPr>
              <a:t>GW – Evidence of SW Asia service needed</a:t>
            </a:r>
          </a:p>
          <a:p>
            <a:pPr marL="162521" lvl="1" indent="0" algn="ctr">
              <a:buClr>
                <a:prstClr val="black"/>
              </a:buClr>
              <a:buNone/>
            </a:pPr>
            <a:endParaRPr lang="en-US" sz="2000" dirty="0">
              <a:solidFill>
                <a:srgbClr val="1F497D"/>
              </a:solidFill>
            </a:endParaRPr>
          </a:p>
          <a:p>
            <a:pPr marL="162521" lvl="1" indent="0" algn="ctr">
              <a:buClr>
                <a:prstClr val="black"/>
              </a:buClr>
              <a:buNone/>
            </a:pPr>
            <a:r>
              <a:rPr lang="en-US" sz="2000" dirty="0">
                <a:solidFill>
                  <a:srgbClr val="1F497D"/>
                </a:solidFill>
              </a:rPr>
              <a:t>VBMS development</a:t>
            </a:r>
          </a:p>
          <a:p>
            <a:pPr marL="457200" lvl="0" indent="-457200">
              <a:buFont typeface="+mj-lt"/>
              <a:buAutoNum type="arabicPeriod"/>
            </a:pPr>
            <a:endParaRPr lang="en-US" sz="1100" dirty="0"/>
          </a:p>
          <a:p>
            <a:pPr marL="162521" lvl="1" indent="0">
              <a:buNone/>
            </a:pPr>
            <a:r>
              <a:rPr lang="en-US" sz="2000" dirty="0"/>
              <a:t>		</a:t>
            </a:r>
            <a:endParaRPr lang="en-US" sz="2000" dirty="0">
              <a:solidFill>
                <a:srgbClr val="002060"/>
              </a:solidFill>
            </a:endParaRPr>
          </a:p>
          <a:p>
            <a:endParaRPr lang="en-US" dirty="0"/>
          </a:p>
        </p:txBody>
      </p:sp>
      <p:sp>
        <p:nvSpPr>
          <p:cNvPr id="4" name="Slide Number Placeholder 3">
            <a:extLst>
              <a:ext uri="{FF2B5EF4-FFF2-40B4-BE49-F238E27FC236}">
                <a16:creationId xmlns:a16="http://schemas.microsoft.com/office/drawing/2014/main" id="{499DEE32-469A-4274-B239-E37A2ED7ED52}"/>
              </a:ext>
            </a:extLst>
          </p:cNvPr>
          <p:cNvSpPr>
            <a:spLocks noGrp="1"/>
          </p:cNvSpPr>
          <p:nvPr>
            <p:ph type="sldNum" sz="quarter" idx="12"/>
          </p:nvPr>
        </p:nvSpPr>
        <p:spPr/>
        <p:txBody>
          <a:bodyPr/>
          <a:lstStyle/>
          <a:p>
            <a:fld id="{36A6A193-2FDC-48DD-8023-1C75B05EEA9A}" type="slidenum">
              <a:rPr lang="en-US" smtClean="0"/>
              <a:pPr/>
              <a:t>27</a:t>
            </a:fld>
            <a:endParaRPr lang="en-US" dirty="0"/>
          </a:p>
        </p:txBody>
      </p:sp>
    </p:spTree>
    <p:extLst>
      <p:ext uri="{BB962C8B-B14F-4D97-AF65-F5344CB8AC3E}">
        <p14:creationId xmlns:p14="http://schemas.microsoft.com/office/powerpoint/2010/main" val="151763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5189-281D-47FD-9599-25BA1A299F1D}"/>
              </a:ext>
            </a:extLst>
          </p:cNvPr>
          <p:cNvSpPr>
            <a:spLocks noGrp="1"/>
          </p:cNvSpPr>
          <p:nvPr>
            <p:ph type="title"/>
          </p:nvPr>
        </p:nvSpPr>
        <p:spPr>
          <a:xfrm>
            <a:off x="457200" y="793631"/>
            <a:ext cx="8229600" cy="1086867"/>
          </a:xfrm>
        </p:spPr>
        <p:txBody>
          <a:bodyPr/>
          <a:lstStyle/>
          <a:p>
            <a:r>
              <a:rPr lang="en-US" dirty="0"/>
              <a:t>Knowledge Check (cont.)</a:t>
            </a:r>
          </a:p>
        </p:txBody>
      </p:sp>
      <p:sp>
        <p:nvSpPr>
          <p:cNvPr id="3" name="Content Placeholder 2">
            <a:extLst>
              <a:ext uri="{FF2B5EF4-FFF2-40B4-BE49-F238E27FC236}">
                <a16:creationId xmlns:a16="http://schemas.microsoft.com/office/drawing/2014/main" id="{50E44C00-C0C2-4D86-A115-E5FA76D9B1C9}"/>
              </a:ext>
            </a:extLst>
          </p:cNvPr>
          <p:cNvSpPr>
            <a:spLocks noGrp="1"/>
          </p:cNvSpPr>
          <p:nvPr>
            <p:ph idx="1"/>
          </p:nvPr>
        </p:nvSpPr>
        <p:spPr>
          <a:xfrm>
            <a:off x="457200" y="1763172"/>
            <a:ext cx="8229600" cy="4301197"/>
          </a:xfrm>
        </p:spPr>
        <p:txBody>
          <a:bodyPr>
            <a:normAutofit/>
          </a:bodyPr>
          <a:lstStyle/>
          <a:p>
            <a:pPr marL="0" lvl="0" indent="0">
              <a:buClr>
                <a:prstClr val="black"/>
              </a:buClr>
              <a:buNone/>
            </a:pPr>
            <a:r>
              <a:rPr lang="en-US" dirty="0">
                <a:solidFill>
                  <a:srgbClr val="1F497D"/>
                </a:solidFill>
              </a:rPr>
              <a:t>A list of those who served at Qarmat Ali Water Treatment Plant is available. How would you verify service for a Veteran whose unit is not on the DoD list?</a:t>
            </a:r>
          </a:p>
          <a:p>
            <a:pPr marL="457200" lvl="0" indent="-457200">
              <a:buClr>
                <a:prstClr val="black"/>
              </a:buClr>
              <a:buFont typeface="+mj-lt"/>
              <a:buAutoNum type="arabicPeriod"/>
            </a:pPr>
            <a:endParaRPr lang="en-US" sz="1100" dirty="0">
              <a:solidFill>
                <a:srgbClr val="1F497D"/>
              </a:solidFill>
            </a:endParaRPr>
          </a:p>
          <a:p>
            <a:pPr marL="162521" lvl="1" indent="0" algn="ctr">
              <a:buClr>
                <a:prstClr val="black"/>
              </a:buClr>
              <a:buNone/>
            </a:pPr>
            <a:r>
              <a:rPr lang="en-US" sz="2000" b="1" dirty="0">
                <a:solidFill>
                  <a:srgbClr val="1F497D"/>
                </a:solidFill>
              </a:rPr>
              <a:t>Assign the Compensation Service Review – Environmental Hazards Verification special issue to a contention, create Compensation Service Review tracked item and add note to eFolder stating claim referred to Compensation Service for verification.</a:t>
            </a:r>
          </a:p>
          <a:p>
            <a:pPr marL="162521" lvl="1" indent="0">
              <a:buClr>
                <a:prstClr val="black"/>
              </a:buClr>
              <a:buNone/>
            </a:pPr>
            <a:endParaRPr lang="en-US" sz="2000" b="1" dirty="0">
              <a:solidFill>
                <a:srgbClr val="1F497D"/>
              </a:solidFill>
            </a:endParaRPr>
          </a:p>
          <a:p>
            <a:pPr marL="162521" lvl="1" indent="0" algn="ctr">
              <a:buClr>
                <a:prstClr val="black"/>
              </a:buClr>
              <a:buNone/>
            </a:pPr>
            <a:r>
              <a:rPr lang="en-US" sz="2200" dirty="0">
                <a:solidFill>
                  <a:srgbClr val="1F497D"/>
                </a:solidFill>
              </a:rPr>
              <a:t>M21-1 IV.ii.1.I.5.f. - Verifying Service at the Qarmat Ali Water Treatment Plant</a:t>
            </a:r>
          </a:p>
          <a:p>
            <a:endParaRPr lang="en-US" dirty="0"/>
          </a:p>
        </p:txBody>
      </p:sp>
      <p:sp>
        <p:nvSpPr>
          <p:cNvPr id="4" name="Slide Number Placeholder 3">
            <a:extLst>
              <a:ext uri="{FF2B5EF4-FFF2-40B4-BE49-F238E27FC236}">
                <a16:creationId xmlns:a16="http://schemas.microsoft.com/office/drawing/2014/main" id="{93294B13-63D3-4E9F-BF99-099310492567}"/>
              </a:ext>
            </a:extLst>
          </p:cNvPr>
          <p:cNvSpPr>
            <a:spLocks noGrp="1"/>
          </p:cNvSpPr>
          <p:nvPr>
            <p:ph type="sldNum" sz="quarter" idx="12"/>
          </p:nvPr>
        </p:nvSpPr>
        <p:spPr/>
        <p:txBody>
          <a:bodyPr/>
          <a:lstStyle/>
          <a:p>
            <a:fld id="{36A6A193-2FDC-48DD-8023-1C75B05EEA9A}" type="slidenum">
              <a:rPr lang="en-US" smtClean="0"/>
              <a:pPr/>
              <a:t>28</a:t>
            </a:fld>
            <a:endParaRPr lang="en-US" dirty="0"/>
          </a:p>
        </p:txBody>
      </p:sp>
    </p:spTree>
    <p:extLst>
      <p:ext uri="{BB962C8B-B14F-4D97-AF65-F5344CB8AC3E}">
        <p14:creationId xmlns:p14="http://schemas.microsoft.com/office/powerpoint/2010/main" val="152390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956603" y="534573"/>
            <a:ext cx="7230794" cy="956602"/>
          </a:xfrm>
        </p:spPr>
        <p:txBody>
          <a:bodyPr>
            <a:normAutofit/>
          </a:bodyPr>
          <a:lstStyle/>
          <a:p>
            <a:r>
              <a:rPr lang="en-US" dirty="0"/>
              <a:t>Review of Evidence</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29</a:t>
            </a:fld>
            <a:endParaRPr lang="en-US"/>
          </a:p>
        </p:txBody>
      </p:sp>
      <p:sp>
        <p:nvSpPr>
          <p:cNvPr id="6" name="TextBox 5">
            <a:extLst>
              <a:ext uri="{FF2B5EF4-FFF2-40B4-BE49-F238E27FC236}">
                <a16:creationId xmlns:a16="http://schemas.microsoft.com/office/drawing/2014/main" id="{21B3BA13-B216-4BB2-8C59-0ABFA8FF3068}"/>
              </a:ext>
            </a:extLst>
          </p:cNvPr>
          <p:cNvSpPr txBox="1"/>
          <p:nvPr>
            <p:custDataLst>
              <p:tags r:id="rId3"/>
            </p:custDataLst>
          </p:nvPr>
        </p:nvSpPr>
        <p:spPr>
          <a:xfrm>
            <a:off x="462116" y="1491176"/>
            <a:ext cx="8219767" cy="4962634"/>
          </a:xfrm>
          <a:prstGeom prst="rect">
            <a:avLst/>
          </a:prstGeom>
          <a:noFill/>
        </p:spPr>
        <p:txBody>
          <a:bodyPr wrap="square" rtlCol="0">
            <a:noAutofit/>
          </a:bodyPr>
          <a:lstStyle/>
          <a:p>
            <a:r>
              <a:rPr lang="en-US" sz="2000" dirty="0">
                <a:solidFill>
                  <a:srgbClr val="1F497D"/>
                </a:solidFill>
              </a:rPr>
              <a:t>Thoroughly review STRs (to include the </a:t>
            </a:r>
            <a:r>
              <a:rPr lang="en-US" sz="2000" i="1" dirty="0">
                <a:solidFill>
                  <a:srgbClr val="1F497D"/>
                </a:solidFill>
              </a:rPr>
              <a:t>Post-Deployment Health Assessment (PDHA) </a:t>
            </a:r>
            <a:r>
              <a:rPr lang="en-US" sz="2000" dirty="0">
                <a:solidFill>
                  <a:srgbClr val="1F497D"/>
                </a:solidFill>
              </a:rPr>
              <a:t>and </a:t>
            </a:r>
            <a:r>
              <a:rPr lang="en-US" sz="2000" i="1" dirty="0">
                <a:solidFill>
                  <a:srgbClr val="1F497D"/>
                </a:solidFill>
              </a:rPr>
              <a:t>Discharge Examination</a:t>
            </a:r>
            <a:r>
              <a:rPr lang="en-US" sz="2000" dirty="0">
                <a:solidFill>
                  <a:srgbClr val="1F497D"/>
                </a:solidFill>
              </a:rPr>
              <a:t>) and military personnel records for evidence that corroborates the Veteran’s statement of exposure.  </a:t>
            </a:r>
          </a:p>
          <a:p>
            <a:endParaRPr lang="en-US" sz="2000" dirty="0">
              <a:solidFill>
                <a:srgbClr val="1F497D"/>
              </a:solidFill>
            </a:endParaRPr>
          </a:p>
          <a:p>
            <a:pPr>
              <a:spcAft>
                <a:spcPts val="600"/>
              </a:spcAft>
            </a:pPr>
            <a:r>
              <a:rPr lang="en-US" sz="2000" dirty="0">
                <a:solidFill>
                  <a:srgbClr val="1F497D"/>
                </a:solidFill>
              </a:rPr>
              <a:t>STRs and personnel records will not verify all incidents of exposure.  It is important to consider alternate evidence in establishing whether the Veteran participated in or was affected by an in-service environmental hazard exposure incident, such as:</a:t>
            </a:r>
          </a:p>
          <a:p>
            <a:pPr>
              <a:spcAft>
                <a:spcPts val="600"/>
              </a:spcAft>
            </a:pPr>
            <a:endParaRPr lang="en-US" sz="200" dirty="0">
              <a:solidFill>
                <a:srgbClr val="1F497D"/>
              </a:solidFill>
            </a:endParaRPr>
          </a:p>
          <a:p>
            <a:pPr marL="685800" lvl="1" indent="-228600">
              <a:buClr>
                <a:schemeClr val="tx1"/>
              </a:buClr>
              <a:buFont typeface="Arial" panose="020B0604020202020204" pitchFamily="34" charset="0"/>
              <a:buChar char="•"/>
            </a:pPr>
            <a:r>
              <a:rPr lang="en-US" sz="2000" dirty="0">
                <a:solidFill>
                  <a:srgbClr val="1F497D"/>
                </a:solidFill>
              </a:rPr>
              <a:t>personal statements</a:t>
            </a:r>
          </a:p>
          <a:p>
            <a:pPr marL="685800" lvl="1" indent="-228600">
              <a:buClr>
                <a:schemeClr val="tx1"/>
              </a:buClr>
              <a:buFont typeface="Arial" panose="020B0604020202020204" pitchFamily="34" charset="0"/>
              <a:buChar char="•"/>
            </a:pPr>
            <a:r>
              <a:rPr lang="en-US" sz="2000" dirty="0">
                <a:solidFill>
                  <a:srgbClr val="1F497D"/>
                </a:solidFill>
              </a:rPr>
              <a:t>buddy statements</a:t>
            </a:r>
          </a:p>
          <a:p>
            <a:pPr marL="685800" lvl="1" indent="-228600">
              <a:buClr>
                <a:schemeClr val="tx1"/>
              </a:buClr>
              <a:buFont typeface="Arial" panose="020B0604020202020204" pitchFamily="34" charset="0"/>
              <a:buChar char="•"/>
            </a:pPr>
            <a:r>
              <a:rPr lang="en-US" sz="2000" dirty="0">
                <a:solidFill>
                  <a:srgbClr val="1F497D"/>
                </a:solidFill>
              </a:rPr>
              <a:t>unit histories</a:t>
            </a:r>
          </a:p>
          <a:p>
            <a:pPr marL="685800" lvl="1" indent="-228600">
              <a:buClr>
                <a:schemeClr val="tx1"/>
              </a:buClr>
              <a:buFont typeface="Arial" panose="020B0604020202020204" pitchFamily="34" charset="0"/>
              <a:buChar char="•"/>
            </a:pPr>
            <a:r>
              <a:rPr lang="en-US" sz="2000" dirty="0">
                <a:solidFill>
                  <a:srgbClr val="1F497D"/>
                </a:solidFill>
              </a:rPr>
              <a:t>news articles, </a:t>
            </a:r>
            <a:r>
              <a:rPr lang="en-US" sz="2000" b="1" dirty="0">
                <a:solidFill>
                  <a:srgbClr val="1F497D"/>
                </a:solidFill>
              </a:rPr>
              <a:t>and</a:t>
            </a:r>
          </a:p>
          <a:p>
            <a:pPr marL="685800" lvl="1" indent="-228600">
              <a:buClr>
                <a:schemeClr val="tx1"/>
              </a:buClr>
              <a:buFont typeface="Arial" panose="020B0604020202020204" pitchFamily="34" charset="0"/>
              <a:buChar char="•"/>
            </a:pPr>
            <a:r>
              <a:rPr lang="en-US" sz="2000" dirty="0">
                <a:solidFill>
                  <a:srgbClr val="1F497D"/>
                </a:solidFill>
              </a:rPr>
              <a:t>other lay evidence.</a:t>
            </a:r>
          </a:p>
        </p:txBody>
      </p:sp>
    </p:spTree>
    <p:extLst>
      <p:ext uri="{BB962C8B-B14F-4D97-AF65-F5344CB8AC3E}">
        <p14:creationId xmlns:p14="http://schemas.microsoft.com/office/powerpoint/2010/main" val="3307191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76775" y="680247"/>
            <a:ext cx="8004518" cy="824997"/>
          </a:xfrm>
        </p:spPr>
        <p:txBody>
          <a:bodyPr/>
          <a:lstStyle/>
          <a:p>
            <a:r>
              <a:rPr lang="en-US" dirty="0">
                <a:solidFill>
                  <a:srgbClr val="002060"/>
                </a:solidFill>
              </a:rPr>
              <a:t>Lesson Objectives</a:t>
            </a:r>
          </a:p>
        </p:txBody>
      </p:sp>
      <p:sp>
        <p:nvSpPr>
          <p:cNvPr id="3" name="Content Placeholder 2"/>
          <p:cNvSpPr>
            <a:spLocks noGrp="1"/>
          </p:cNvSpPr>
          <p:nvPr>
            <p:ph idx="1"/>
            <p:custDataLst>
              <p:tags r:id="rId2"/>
            </p:custDataLst>
          </p:nvPr>
        </p:nvSpPr>
        <p:spPr>
          <a:xfrm>
            <a:off x="457200" y="1682931"/>
            <a:ext cx="8229600" cy="3916363"/>
          </a:xfrm>
        </p:spPr>
        <p:txBody>
          <a:bodyPr/>
          <a:lstStyle/>
          <a:p>
            <a:pPr marL="228600" indent="-228600">
              <a:spcBef>
                <a:spcPts val="600"/>
              </a:spcBef>
            </a:pPr>
            <a:r>
              <a:rPr lang="en-US" dirty="0">
                <a:solidFill>
                  <a:srgbClr val="1F497D"/>
                </a:solidFill>
              </a:rPr>
              <a:t>Recognize the four Environmental Hazard exposure scenarios related to service in Iraq, Afghanistan, and Djibouti</a:t>
            </a:r>
          </a:p>
          <a:p>
            <a:pPr marL="228600" indent="-228600">
              <a:spcBef>
                <a:spcPts val="600"/>
              </a:spcBef>
            </a:pPr>
            <a:r>
              <a:rPr lang="en-US" dirty="0">
                <a:solidFill>
                  <a:srgbClr val="1F497D"/>
                </a:solidFill>
              </a:rPr>
              <a:t>Identify long term health effects of exposure scenario</a:t>
            </a:r>
          </a:p>
          <a:p>
            <a:pPr marL="228600" indent="-228600">
              <a:spcBef>
                <a:spcPts val="600"/>
              </a:spcBef>
            </a:pPr>
            <a:r>
              <a:rPr lang="en-US" dirty="0">
                <a:solidFill>
                  <a:srgbClr val="1F497D"/>
                </a:solidFill>
              </a:rPr>
              <a:t>Identify eligibility criteria for each exposure scenario</a:t>
            </a:r>
          </a:p>
          <a:p>
            <a:pPr marL="228600" indent="-228600">
              <a:spcBef>
                <a:spcPts val="600"/>
              </a:spcBef>
            </a:pPr>
            <a:r>
              <a:rPr lang="en-US" dirty="0">
                <a:solidFill>
                  <a:srgbClr val="1F497D"/>
                </a:solidFill>
              </a:rPr>
              <a:t>Develop claims for any necessary evidence for compensation related to Environment Hazard exposure</a:t>
            </a:r>
          </a:p>
          <a:p>
            <a:pPr marL="228600" indent="-228600">
              <a:spcBef>
                <a:spcPts val="600"/>
              </a:spcBef>
            </a:pPr>
            <a:r>
              <a:rPr lang="en-US" dirty="0">
                <a:solidFill>
                  <a:srgbClr val="1F497D"/>
                </a:solidFill>
              </a:rPr>
              <a:t>Recognize when to order an exam and medical opinion for conditions related to Environmental Hazard exposure</a:t>
            </a:r>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a:t>
            </a:fld>
            <a:endParaRPr lang="en-US" dirty="0"/>
          </a:p>
        </p:txBody>
      </p:sp>
    </p:spTree>
    <p:extLst>
      <p:ext uri="{BB962C8B-B14F-4D97-AF65-F5344CB8AC3E}">
        <p14:creationId xmlns:p14="http://schemas.microsoft.com/office/powerpoint/2010/main" val="1254806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793631"/>
            <a:ext cx="8229600" cy="726161"/>
          </a:xfrm>
        </p:spPr>
        <p:txBody>
          <a:bodyPr/>
          <a:lstStyle/>
          <a:p>
            <a:r>
              <a:rPr lang="en-US" dirty="0"/>
              <a:t>Conceding Exposure</a:t>
            </a:r>
          </a:p>
        </p:txBody>
      </p:sp>
      <p:sp>
        <p:nvSpPr>
          <p:cNvPr id="3" name="Content Placeholder 2"/>
          <p:cNvSpPr>
            <a:spLocks noGrp="1"/>
          </p:cNvSpPr>
          <p:nvPr>
            <p:ph idx="1"/>
            <p:custDataLst>
              <p:tags r:id="rId2"/>
            </p:custDataLst>
          </p:nvPr>
        </p:nvSpPr>
        <p:spPr>
          <a:xfrm>
            <a:off x="457200" y="1621972"/>
            <a:ext cx="8229600" cy="4006968"/>
          </a:xfrm>
        </p:spPr>
        <p:txBody>
          <a:bodyPr>
            <a:noAutofit/>
          </a:bodyPr>
          <a:lstStyle/>
          <a:p>
            <a:pPr>
              <a:spcAft>
                <a:spcPts val="0"/>
              </a:spcAft>
            </a:pPr>
            <a:r>
              <a:rPr lang="en-US" dirty="0">
                <a:solidFill>
                  <a:srgbClr val="1F497D"/>
                </a:solidFill>
              </a:rPr>
              <a:t>Concede exposure to the claimed environmental hazard if the evidence of records shows the Veteran meets the eligibility requirements for each exposure scenario.</a:t>
            </a:r>
          </a:p>
          <a:p>
            <a:pPr>
              <a:spcAft>
                <a:spcPts val="0"/>
              </a:spcAft>
            </a:pPr>
            <a:endParaRPr lang="en-US" b="1" i="1" dirty="0">
              <a:solidFill>
                <a:srgbClr val="1F497D"/>
              </a:solidFill>
            </a:endParaRPr>
          </a:p>
          <a:p>
            <a:pPr>
              <a:spcAft>
                <a:spcPts val="0"/>
              </a:spcAft>
            </a:pPr>
            <a:r>
              <a:rPr lang="en-US" dirty="0">
                <a:solidFill>
                  <a:srgbClr val="1F497D"/>
                </a:solidFill>
              </a:rPr>
              <a:t>The Veteran does not need to explicitly claim an environmental hazard.</a:t>
            </a:r>
          </a:p>
          <a:p>
            <a:pPr>
              <a:spcAft>
                <a:spcPts val="0"/>
              </a:spcAft>
            </a:pPr>
            <a:endParaRPr lang="en-US" b="1" i="1" dirty="0">
              <a:solidFill>
                <a:srgbClr val="1F497D"/>
              </a:solidFill>
            </a:endParaRPr>
          </a:p>
          <a:p>
            <a:pPr>
              <a:spcAft>
                <a:spcPts val="0"/>
              </a:spcAft>
            </a:pPr>
            <a:r>
              <a:rPr lang="en-US" b="1" i="1" dirty="0">
                <a:solidFill>
                  <a:srgbClr val="1F497D"/>
                </a:solidFill>
              </a:rPr>
              <a:t>Example</a:t>
            </a:r>
            <a:r>
              <a:rPr lang="en-US" dirty="0">
                <a:solidFill>
                  <a:srgbClr val="1F497D"/>
                </a:solidFill>
              </a:rPr>
              <a:t>: The Veteran is claiming asthma.  The Veteran provides a lay statement of burn pit exposure and the Veteran’s DD Form 214 shows that she served in Iraq.</a:t>
            </a:r>
          </a:p>
          <a:p>
            <a:pPr>
              <a:spcAft>
                <a:spcPts val="0"/>
              </a:spcAft>
            </a:pPr>
            <a:endParaRPr lang="en-US" dirty="0">
              <a:solidFill>
                <a:srgbClr val="1F497D"/>
              </a:solidFill>
            </a:endParaRPr>
          </a:p>
          <a:p>
            <a:pPr>
              <a:spcAft>
                <a:spcPts val="0"/>
              </a:spcAft>
            </a:pPr>
            <a:r>
              <a:rPr lang="en-US" b="1" i="1" dirty="0">
                <a:solidFill>
                  <a:srgbClr val="1F497D"/>
                </a:solidFill>
              </a:rPr>
              <a:t>The Veteran may be eligible for more than one exposure scenario.</a:t>
            </a:r>
            <a:endParaRPr lang="en-US" dirty="0">
              <a:solidFill>
                <a:srgbClr val="1F497D"/>
              </a:solidFill>
            </a:endParaRPr>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30</a:t>
            </a:fld>
            <a:endParaRPr lang="en-US"/>
          </a:p>
        </p:txBody>
      </p:sp>
    </p:spTree>
    <p:extLst>
      <p:ext uri="{BB962C8B-B14F-4D97-AF65-F5344CB8AC3E}">
        <p14:creationId xmlns:p14="http://schemas.microsoft.com/office/powerpoint/2010/main" val="2058611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D79E1-321E-4BBE-B047-4BD3ECD9332F}"/>
              </a:ext>
            </a:extLst>
          </p:cNvPr>
          <p:cNvSpPr>
            <a:spLocks noGrp="1"/>
          </p:cNvSpPr>
          <p:nvPr>
            <p:ph type="title"/>
          </p:nvPr>
        </p:nvSpPr>
        <p:spPr>
          <a:xfrm>
            <a:off x="457200" y="793632"/>
            <a:ext cx="7969348" cy="635554"/>
          </a:xfrm>
        </p:spPr>
        <p:txBody>
          <a:bodyPr/>
          <a:lstStyle/>
          <a:p>
            <a:r>
              <a:rPr lang="en-US" dirty="0"/>
              <a:t>Knowledge Check</a:t>
            </a:r>
          </a:p>
        </p:txBody>
      </p:sp>
      <p:sp>
        <p:nvSpPr>
          <p:cNvPr id="3" name="Content Placeholder 2">
            <a:extLst>
              <a:ext uri="{FF2B5EF4-FFF2-40B4-BE49-F238E27FC236}">
                <a16:creationId xmlns:a16="http://schemas.microsoft.com/office/drawing/2014/main" id="{D1D2D7FB-6182-4D82-94F9-66F23E817CE0}"/>
              </a:ext>
            </a:extLst>
          </p:cNvPr>
          <p:cNvSpPr>
            <a:spLocks noGrp="1"/>
          </p:cNvSpPr>
          <p:nvPr>
            <p:ph idx="1"/>
          </p:nvPr>
        </p:nvSpPr>
        <p:spPr/>
        <p:txBody>
          <a:bodyPr>
            <a:normAutofit/>
          </a:bodyPr>
          <a:lstStyle/>
          <a:p>
            <a:pPr lvl="0"/>
            <a:r>
              <a:rPr lang="en-US" dirty="0">
                <a:solidFill>
                  <a:srgbClr val="1F497D"/>
                </a:solidFill>
              </a:rPr>
              <a:t>Reviewing evidence is an important part of claims development. What alternate evidence may be used to confirm an in-service environmental hazard exposure event?</a:t>
            </a:r>
          </a:p>
          <a:p>
            <a:pPr marL="457200" lvl="0" indent="-457200">
              <a:buFont typeface="+mj-lt"/>
              <a:buAutoNum type="arabicPeriod"/>
            </a:pPr>
            <a:endParaRPr lang="en-US" sz="200" dirty="0">
              <a:solidFill>
                <a:srgbClr val="1F497D"/>
              </a:solidFill>
            </a:endParaRPr>
          </a:p>
          <a:p>
            <a:pPr marL="108496" lvl="1" indent="0">
              <a:buNone/>
            </a:pPr>
            <a:r>
              <a:rPr lang="en-US" sz="2000" dirty="0">
                <a:solidFill>
                  <a:srgbClr val="1F497D"/>
                </a:solidFill>
              </a:rPr>
              <a:t>		</a:t>
            </a:r>
            <a:r>
              <a:rPr lang="en-US" sz="2000" b="1" dirty="0">
                <a:solidFill>
                  <a:srgbClr val="1F497D"/>
                </a:solidFill>
              </a:rPr>
              <a:t>Personal statements, buddy statements, unit histories, news 						articles and other lay evidence.</a:t>
            </a:r>
          </a:p>
          <a:p>
            <a:pPr marL="108496" lvl="1" indent="0" algn="ctr">
              <a:buNone/>
            </a:pPr>
            <a:endParaRPr lang="en-US" sz="2000" dirty="0">
              <a:solidFill>
                <a:srgbClr val="1F497D"/>
              </a:solidFill>
              <a:latin typeface="arial" panose="020B0604020202020204" pitchFamily="34" charset="0"/>
            </a:endParaRPr>
          </a:p>
          <a:p>
            <a:pPr marL="108496" lvl="1" indent="0" algn="ctr">
              <a:buNone/>
            </a:pPr>
            <a:r>
              <a:rPr lang="en-US" sz="2000" dirty="0">
                <a:solidFill>
                  <a:srgbClr val="1F497D"/>
                </a:solidFill>
                <a:latin typeface="arial" panose="020B0604020202020204" pitchFamily="34" charset="0"/>
              </a:rPr>
              <a:t>M21-1 IV.ii.2.C.5.l. - Reviewing Evidence to Establish Exposure to Environmental Hazards</a:t>
            </a:r>
            <a:endParaRPr lang="en-US" sz="2000" dirty="0">
              <a:solidFill>
                <a:srgbClr val="1F497D"/>
              </a:solidFill>
            </a:endParaRPr>
          </a:p>
          <a:p>
            <a:pPr marL="457200" lvl="0" indent="-457200">
              <a:buFont typeface="+mj-lt"/>
              <a:buAutoNum type="arabicPeriod"/>
            </a:pPr>
            <a:endParaRPr lang="en-US" sz="300" dirty="0"/>
          </a:p>
          <a:p>
            <a:pPr marL="108496" lvl="1" indent="0">
              <a:buNone/>
            </a:pPr>
            <a:r>
              <a:rPr lang="en-US" sz="2000" dirty="0"/>
              <a:t>		</a:t>
            </a:r>
            <a:endParaRPr lang="en-US" dirty="0"/>
          </a:p>
        </p:txBody>
      </p:sp>
      <p:sp>
        <p:nvSpPr>
          <p:cNvPr id="4" name="Slide Number Placeholder 3">
            <a:extLst>
              <a:ext uri="{FF2B5EF4-FFF2-40B4-BE49-F238E27FC236}">
                <a16:creationId xmlns:a16="http://schemas.microsoft.com/office/drawing/2014/main" id="{9006EE81-D5C1-475E-AA93-9482ADEE5EA3}"/>
              </a:ext>
            </a:extLst>
          </p:cNvPr>
          <p:cNvSpPr>
            <a:spLocks noGrp="1"/>
          </p:cNvSpPr>
          <p:nvPr>
            <p:ph type="sldNum" sz="quarter" idx="12"/>
          </p:nvPr>
        </p:nvSpPr>
        <p:spPr/>
        <p:txBody>
          <a:bodyPr/>
          <a:lstStyle/>
          <a:p>
            <a:fld id="{7C414AED-89CE-4A48-8B2B-1B3A5C68EA2A}" type="slidenum">
              <a:rPr lang="en-US" smtClean="0"/>
              <a:pPr/>
              <a:t>31</a:t>
            </a:fld>
            <a:endParaRPr lang="en-US" dirty="0"/>
          </a:p>
        </p:txBody>
      </p:sp>
    </p:spTree>
    <p:extLst>
      <p:ext uri="{BB962C8B-B14F-4D97-AF65-F5344CB8AC3E}">
        <p14:creationId xmlns:p14="http://schemas.microsoft.com/office/powerpoint/2010/main" val="112419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63948-8A78-4328-8E5A-4B0A6ED86B45}"/>
              </a:ext>
            </a:extLst>
          </p:cNvPr>
          <p:cNvSpPr>
            <a:spLocks noGrp="1"/>
          </p:cNvSpPr>
          <p:nvPr>
            <p:ph type="title"/>
          </p:nvPr>
        </p:nvSpPr>
        <p:spPr>
          <a:xfrm>
            <a:off x="457200" y="450167"/>
            <a:ext cx="8229600" cy="717452"/>
          </a:xfrm>
        </p:spPr>
        <p:txBody>
          <a:bodyPr/>
          <a:lstStyle/>
          <a:p>
            <a:r>
              <a:rPr lang="en-US" dirty="0"/>
              <a:t>Knowledge Check (cont.)</a:t>
            </a:r>
          </a:p>
        </p:txBody>
      </p:sp>
      <p:sp>
        <p:nvSpPr>
          <p:cNvPr id="3" name="Content Placeholder 2">
            <a:extLst>
              <a:ext uri="{FF2B5EF4-FFF2-40B4-BE49-F238E27FC236}">
                <a16:creationId xmlns:a16="http://schemas.microsoft.com/office/drawing/2014/main" id="{2B2DB65D-11E1-4D3E-B648-3B802A11333B}"/>
              </a:ext>
            </a:extLst>
          </p:cNvPr>
          <p:cNvSpPr>
            <a:spLocks noGrp="1"/>
          </p:cNvSpPr>
          <p:nvPr>
            <p:ph idx="1"/>
          </p:nvPr>
        </p:nvSpPr>
        <p:spPr>
          <a:xfrm>
            <a:off x="457200" y="1308295"/>
            <a:ext cx="8229600" cy="5099537"/>
          </a:xfrm>
        </p:spPr>
        <p:txBody>
          <a:bodyPr>
            <a:normAutofit/>
          </a:bodyPr>
          <a:lstStyle/>
          <a:p>
            <a:pPr marL="457200" lvl="0" indent="-457200">
              <a:buFont typeface="+mj-lt"/>
              <a:buAutoNum type="arabicPeriod"/>
            </a:pPr>
            <a:endParaRPr lang="en-US" dirty="0">
              <a:solidFill>
                <a:prstClr val="black"/>
              </a:solidFill>
            </a:endParaRPr>
          </a:p>
          <a:p>
            <a:pPr lvl="0"/>
            <a:r>
              <a:rPr lang="en-US" dirty="0">
                <a:solidFill>
                  <a:srgbClr val="1F497D"/>
                </a:solidFill>
              </a:rPr>
              <a:t>Can the DD 214 be used to concede exposure to an Environmental Hazard?</a:t>
            </a:r>
          </a:p>
          <a:p>
            <a:pPr marL="457200" lvl="0" indent="-457200">
              <a:buFont typeface="+mj-lt"/>
              <a:buAutoNum type="arabicPeriod"/>
            </a:pPr>
            <a:endParaRPr lang="en-US" sz="300" dirty="0">
              <a:solidFill>
                <a:srgbClr val="1F497D"/>
              </a:solidFill>
            </a:endParaRPr>
          </a:p>
          <a:p>
            <a:pPr marL="108496" lvl="1" indent="0" algn="ctr">
              <a:buNone/>
            </a:pPr>
            <a:r>
              <a:rPr lang="en-US" sz="2000" dirty="0">
                <a:solidFill>
                  <a:srgbClr val="1F497D"/>
                </a:solidFill>
              </a:rPr>
              <a:t>		</a:t>
            </a:r>
            <a:r>
              <a:rPr lang="en-US" sz="2000" b="1" dirty="0">
                <a:solidFill>
                  <a:srgbClr val="1F497D"/>
                </a:solidFill>
              </a:rPr>
              <a:t>Yes. The DD 214 may show the Veteran served in an area where Environmental Hazards were at issue.</a:t>
            </a:r>
          </a:p>
          <a:p>
            <a:pPr algn="ctr"/>
            <a:endParaRPr lang="en-US" dirty="0">
              <a:solidFill>
                <a:srgbClr val="1F497D"/>
              </a:solidFill>
            </a:endParaRPr>
          </a:p>
          <a:p>
            <a:pPr algn="ctr"/>
            <a:r>
              <a:rPr lang="en-US" dirty="0">
                <a:solidFill>
                  <a:srgbClr val="1F497D"/>
                </a:solidFill>
              </a:rPr>
              <a:t>M21-1 IV.ii.1.I.5.e. - Establishing Exposure to Environmental Hazards</a:t>
            </a:r>
          </a:p>
        </p:txBody>
      </p:sp>
      <p:sp>
        <p:nvSpPr>
          <p:cNvPr id="4" name="Slide Number Placeholder 3">
            <a:extLst>
              <a:ext uri="{FF2B5EF4-FFF2-40B4-BE49-F238E27FC236}">
                <a16:creationId xmlns:a16="http://schemas.microsoft.com/office/drawing/2014/main" id="{7DB44163-B45D-4CCA-B7FA-CF8C618477C0}"/>
              </a:ext>
            </a:extLst>
          </p:cNvPr>
          <p:cNvSpPr>
            <a:spLocks noGrp="1"/>
          </p:cNvSpPr>
          <p:nvPr>
            <p:ph type="sldNum" sz="quarter" idx="12"/>
          </p:nvPr>
        </p:nvSpPr>
        <p:spPr/>
        <p:txBody>
          <a:bodyPr/>
          <a:lstStyle/>
          <a:p>
            <a:fld id="{7C414AED-89CE-4A48-8B2B-1B3A5C68EA2A}" type="slidenum">
              <a:rPr lang="en-US" smtClean="0"/>
              <a:pPr/>
              <a:t>32</a:t>
            </a:fld>
            <a:endParaRPr lang="en-US" dirty="0"/>
          </a:p>
        </p:txBody>
      </p:sp>
    </p:spTree>
    <p:extLst>
      <p:ext uri="{BB962C8B-B14F-4D97-AF65-F5344CB8AC3E}">
        <p14:creationId xmlns:p14="http://schemas.microsoft.com/office/powerpoint/2010/main" val="124902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793631"/>
            <a:ext cx="8110025" cy="1086867"/>
          </a:xfrm>
        </p:spPr>
        <p:txBody>
          <a:bodyPr/>
          <a:lstStyle/>
          <a:p>
            <a:r>
              <a:rPr lang="en-US" dirty="0"/>
              <a:t>Developing Environmental Hazard Claims: </a:t>
            </a:r>
            <a:br>
              <a:rPr lang="en-US" dirty="0"/>
            </a:br>
            <a:r>
              <a:rPr lang="en-US" dirty="0"/>
              <a:t>Exams/Opinions</a:t>
            </a:r>
          </a:p>
        </p:txBody>
      </p:sp>
      <p:sp>
        <p:nvSpPr>
          <p:cNvPr id="3" name="Content Placeholder 2"/>
          <p:cNvSpPr>
            <a:spLocks noGrp="1"/>
          </p:cNvSpPr>
          <p:nvPr>
            <p:ph idx="1"/>
            <p:custDataLst>
              <p:tags r:id="rId2"/>
            </p:custDataLst>
          </p:nvPr>
        </p:nvSpPr>
        <p:spPr>
          <a:xfrm>
            <a:off x="457200" y="2057400"/>
            <a:ext cx="8229600" cy="3144187"/>
          </a:xfrm>
        </p:spPr>
        <p:txBody>
          <a:bodyPr>
            <a:noAutofit/>
          </a:bodyPr>
          <a:lstStyle/>
          <a:p>
            <a:r>
              <a:rPr lang="en-US" dirty="0">
                <a:solidFill>
                  <a:srgbClr val="1F497D"/>
                </a:solidFill>
              </a:rPr>
              <a:t>An examination and medical opinion is necessary in environmental hazard claims when there is:</a:t>
            </a:r>
          </a:p>
          <a:p>
            <a:endParaRPr lang="en-US" sz="900" dirty="0">
              <a:solidFill>
                <a:srgbClr val="1F497D"/>
              </a:solidFill>
            </a:endParaRPr>
          </a:p>
          <a:p>
            <a:pPr marL="228600" indent="-228600">
              <a:spcAft>
                <a:spcPts val="0"/>
              </a:spcAft>
              <a:buFont typeface="Arial" panose="020B0604020202020204" pitchFamily="34" charset="0"/>
              <a:buChar char="•"/>
            </a:pPr>
            <a:r>
              <a:rPr lang="en-US" dirty="0">
                <a:solidFill>
                  <a:srgbClr val="1F497D"/>
                </a:solidFill>
              </a:rPr>
              <a:t>competent lay or medical evidence of a disease/signs/symptoms related to one of the exposure scenarios</a:t>
            </a:r>
            <a:endParaRPr lang="en-US" i="1" dirty="0">
              <a:solidFill>
                <a:srgbClr val="1F497D"/>
              </a:solidFill>
            </a:endParaRPr>
          </a:p>
          <a:p>
            <a:pPr>
              <a:spcAft>
                <a:spcPts val="0"/>
              </a:spcAft>
            </a:pPr>
            <a:r>
              <a:rPr lang="en-US" b="1" dirty="0">
                <a:solidFill>
                  <a:srgbClr val="1F497D"/>
                </a:solidFill>
              </a:rPr>
              <a:t>	and</a:t>
            </a:r>
          </a:p>
          <a:p>
            <a:pPr marL="228600" indent="-228600">
              <a:spcAft>
                <a:spcPts val="0"/>
              </a:spcAft>
              <a:buFont typeface="Arial" panose="020B0604020202020204" pitchFamily="34" charset="0"/>
              <a:buChar char="•"/>
            </a:pPr>
            <a:r>
              <a:rPr lang="en-US" dirty="0">
                <a:solidFill>
                  <a:srgbClr val="1F497D"/>
                </a:solidFill>
              </a:rPr>
              <a:t>Veteran eligibility.</a:t>
            </a:r>
          </a:p>
          <a:p>
            <a:pPr marL="228600" indent="-228600">
              <a:spcAft>
                <a:spcPts val="0"/>
              </a:spcAft>
              <a:buFont typeface="Arial" panose="020B0604020202020204" pitchFamily="34" charset="0"/>
              <a:buChar char="•"/>
            </a:pPr>
            <a:endParaRPr lang="en-US" dirty="0">
              <a:solidFill>
                <a:srgbClr val="1F497D"/>
              </a:solidFill>
            </a:endParaRPr>
          </a:p>
          <a:p>
            <a:pPr>
              <a:spcAft>
                <a:spcPts val="0"/>
              </a:spcAft>
            </a:pPr>
            <a:r>
              <a:rPr lang="en-US" b="1" i="1" dirty="0">
                <a:solidFill>
                  <a:srgbClr val="1F497D"/>
                </a:solidFill>
              </a:rPr>
              <a:t>Important</a:t>
            </a:r>
            <a:r>
              <a:rPr lang="en-US" dirty="0">
                <a:solidFill>
                  <a:srgbClr val="1F497D"/>
                </a:solidFill>
              </a:rPr>
              <a:t>: The threshold for requesting an examination is </a:t>
            </a:r>
            <a:r>
              <a:rPr lang="en-US" b="1" i="1" dirty="0">
                <a:solidFill>
                  <a:srgbClr val="1F497D"/>
                </a:solidFill>
              </a:rPr>
              <a:t>low</a:t>
            </a:r>
            <a:r>
              <a:rPr lang="en-US" dirty="0">
                <a:solidFill>
                  <a:srgbClr val="1F497D"/>
                </a:solidFill>
              </a:rPr>
              <a:t>.</a:t>
            </a:r>
          </a:p>
          <a:p>
            <a:pPr marL="1662113">
              <a:buClr>
                <a:schemeClr val="tx1"/>
              </a:buClr>
            </a:pPr>
            <a:endParaRPr lang="en-US" i="1" dirty="0"/>
          </a:p>
          <a:p>
            <a:pPr>
              <a:lnSpc>
                <a:spcPct val="110000"/>
              </a:lnSpc>
            </a:pPr>
            <a:r>
              <a:rPr lang="en-US" dirty="0"/>
              <a:t>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33</a:t>
            </a:fld>
            <a:endParaRPr lang="en-US"/>
          </a:p>
        </p:txBody>
      </p:sp>
    </p:spTree>
    <p:extLst>
      <p:ext uri="{BB962C8B-B14F-4D97-AF65-F5344CB8AC3E}">
        <p14:creationId xmlns:p14="http://schemas.microsoft.com/office/powerpoint/2010/main" val="3000719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657829"/>
            <a:ext cx="9144000" cy="1086867"/>
          </a:xfrm>
        </p:spPr>
        <p:txBody>
          <a:bodyPr/>
          <a:lstStyle/>
          <a:p>
            <a:r>
              <a:rPr lang="en-US" dirty="0"/>
              <a:t>Developing Environmental Hazard Claims: </a:t>
            </a:r>
            <a:br>
              <a:rPr lang="en-US" dirty="0"/>
            </a:br>
            <a:r>
              <a:rPr lang="en-US" dirty="0"/>
              <a:t>Exams/Opinions (cont.)</a:t>
            </a:r>
          </a:p>
        </p:txBody>
      </p:sp>
      <p:sp>
        <p:nvSpPr>
          <p:cNvPr id="3" name="Content Placeholder 2"/>
          <p:cNvSpPr>
            <a:spLocks noGrp="1"/>
          </p:cNvSpPr>
          <p:nvPr>
            <p:ph idx="1"/>
            <p:custDataLst>
              <p:tags r:id="rId2"/>
            </p:custDataLst>
          </p:nvPr>
        </p:nvSpPr>
        <p:spPr>
          <a:xfrm>
            <a:off x="457200" y="1744696"/>
            <a:ext cx="8229600" cy="4800600"/>
          </a:xfrm>
        </p:spPr>
        <p:txBody>
          <a:bodyPr>
            <a:noAutofit/>
          </a:bodyPr>
          <a:lstStyle/>
          <a:p>
            <a:r>
              <a:rPr lang="en-US" dirty="0">
                <a:solidFill>
                  <a:srgbClr val="1F497D"/>
                </a:solidFill>
              </a:rPr>
              <a:t>When an examination/opinion is necessary: </a:t>
            </a:r>
          </a:p>
          <a:p>
            <a:endParaRPr lang="en-US" sz="200" dirty="0">
              <a:solidFill>
                <a:srgbClr val="1F497D"/>
              </a:solidFill>
            </a:endParaRPr>
          </a:p>
          <a:p>
            <a:pPr marL="228600" indent="-228600">
              <a:spcAft>
                <a:spcPts val="0"/>
              </a:spcAft>
              <a:buClr>
                <a:schemeClr val="tx1"/>
              </a:buClr>
              <a:buFont typeface="Arial" panose="020B0604020202020204" pitchFamily="34" charset="0"/>
              <a:buChar char="•"/>
            </a:pPr>
            <a:r>
              <a:rPr lang="en-US" dirty="0">
                <a:solidFill>
                  <a:srgbClr val="1F497D"/>
                </a:solidFill>
              </a:rPr>
              <a:t>Request appropriate DBQ based on applicable body system(s).</a:t>
            </a:r>
          </a:p>
          <a:p>
            <a:pPr marL="228600" indent="-228600">
              <a:spcAft>
                <a:spcPts val="0"/>
              </a:spcAft>
              <a:buClr>
                <a:schemeClr val="tx1"/>
              </a:buClr>
              <a:buFont typeface="Arial" panose="020B0604020202020204" pitchFamily="34" charset="0"/>
              <a:buChar char="•"/>
            </a:pPr>
            <a:r>
              <a:rPr lang="en-US" dirty="0">
                <a:solidFill>
                  <a:srgbClr val="1F497D"/>
                </a:solidFill>
              </a:rPr>
              <a:t>Advise the examiner of the nature of the claimed environmental hazard and the location/timeframe of exposure.</a:t>
            </a:r>
          </a:p>
          <a:p>
            <a:pPr marL="228600" indent="-228600">
              <a:spcAft>
                <a:spcPts val="0"/>
              </a:spcAft>
              <a:buClr>
                <a:schemeClr val="tx1"/>
              </a:buClr>
              <a:buFont typeface="Arial" panose="020B0604020202020204" pitchFamily="34" charset="0"/>
              <a:buChar char="•"/>
            </a:pPr>
            <a:r>
              <a:rPr lang="en-US" dirty="0">
                <a:solidFill>
                  <a:srgbClr val="1F497D"/>
                </a:solidFill>
              </a:rPr>
              <a:t>Ask the examiner to:</a:t>
            </a:r>
          </a:p>
          <a:p>
            <a:pPr marL="228600" indent="-228600">
              <a:spcAft>
                <a:spcPts val="0"/>
              </a:spcAft>
              <a:buClr>
                <a:schemeClr val="tx1"/>
              </a:buClr>
              <a:buFont typeface="Arial" panose="020B0604020202020204" pitchFamily="34" charset="0"/>
              <a:buChar char="•"/>
            </a:pPr>
            <a:endParaRPr lang="en-US" sz="1000" dirty="0">
              <a:solidFill>
                <a:srgbClr val="1F497D"/>
              </a:solidFill>
            </a:endParaRPr>
          </a:p>
          <a:p>
            <a:pPr marL="457200" lvl="1" indent="-228600">
              <a:spcAft>
                <a:spcPts val="0"/>
              </a:spcAft>
              <a:buClr>
                <a:schemeClr val="tx1"/>
              </a:buClr>
            </a:pPr>
            <a:r>
              <a:rPr lang="en-US" sz="2000" dirty="0">
                <a:solidFill>
                  <a:srgbClr val="1F497D"/>
                </a:solidFill>
              </a:rPr>
              <a:t>review all evidence in the claims folder, including the </a:t>
            </a:r>
            <a:r>
              <a:rPr lang="en-US" sz="2000" i="1" dirty="0">
                <a:solidFill>
                  <a:srgbClr val="1F497D"/>
                </a:solidFill>
              </a:rPr>
              <a:t>Fact Sheets</a:t>
            </a:r>
            <a:r>
              <a:rPr lang="en-US" sz="2000" dirty="0">
                <a:solidFill>
                  <a:srgbClr val="1F497D"/>
                </a:solidFill>
              </a:rPr>
              <a:t>, </a:t>
            </a:r>
            <a:r>
              <a:rPr lang="en-US" sz="2000" b="1" dirty="0">
                <a:solidFill>
                  <a:srgbClr val="1F497D"/>
                </a:solidFill>
              </a:rPr>
              <a:t>and</a:t>
            </a:r>
          </a:p>
          <a:p>
            <a:pPr marL="457200" lvl="1" indent="-228600">
              <a:spcAft>
                <a:spcPts val="0"/>
              </a:spcAft>
              <a:buClr>
                <a:schemeClr val="tx1"/>
              </a:buClr>
            </a:pPr>
            <a:r>
              <a:rPr lang="en-US" sz="2000" dirty="0">
                <a:solidFill>
                  <a:srgbClr val="1F497D"/>
                </a:solidFill>
              </a:rPr>
              <a:t>provide an opinion with rationale, as to the likelihood that the Veteran’s claimed disability is related to the hazardous environmental exposure. </a:t>
            </a:r>
          </a:p>
          <a:p>
            <a:pPr marL="457200" lvl="1" indent="0">
              <a:spcAft>
                <a:spcPts val="0"/>
              </a:spcAft>
              <a:buClr>
                <a:schemeClr val="tx1"/>
              </a:buClr>
              <a:buNone/>
            </a:pPr>
            <a:endParaRPr lang="en-US" sz="2000" dirty="0">
              <a:solidFill>
                <a:srgbClr val="1F497D"/>
              </a:solidFill>
            </a:endParaRPr>
          </a:p>
          <a:p>
            <a:r>
              <a:rPr lang="en-US" b="1" i="1" dirty="0">
                <a:solidFill>
                  <a:srgbClr val="1F497D"/>
                </a:solidFill>
              </a:rPr>
              <a:t>You may need to combine this exam with a Gulf War General Medical Examination.  In this scenario, you should still select the appropriate DBQs and upload the Fact Sheets.</a:t>
            </a:r>
            <a:endParaRPr lang="en-US" dirty="0">
              <a:solidFill>
                <a:srgbClr val="1F497D"/>
              </a:solidFill>
            </a:endParaRP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34</a:t>
            </a:fld>
            <a:endParaRPr lang="en-US"/>
          </a:p>
        </p:txBody>
      </p:sp>
    </p:spTree>
    <p:extLst>
      <p:ext uri="{BB962C8B-B14F-4D97-AF65-F5344CB8AC3E}">
        <p14:creationId xmlns:p14="http://schemas.microsoft.com/office/powerpoint/2010/main" val="2735624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custDataLst>
              <p:tags r:id="rId1"/>
            </p:custDataLst>
          </p:nvPr>
        </p:nvPicPr>
        <p:blipFill>
          <a:blip r:embed="rId16">
            <a:extLst>
              <a:ext uri="{28A0092B-C50C-407E-A947-70E740481C1C}">
                <a14:useLocalDpi xmlns:a14="http://schemas.microsoft.com/office/drawing/2010/main" val="0"/>
              </a:ext>
            </a:extLst>
          </a:blip>
          <a:srcRect/>
          <a:stretch>
            <a:fillRect/>
          </a:stretch>
        </p:blipFill>
        <p:spPr bwMode="auto">
          <a:xfrm>
            <a:off x="6293237" y="4288468"/>
            <a:ext cx="2450306" cy="2171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custDataLst>
              <p:tags r:id="rId2"/>
            </p:custDataLst>
          </p:nvPr>
        </p:nvPicPr>
        <p:blipFill rotWithShape="1">
          <a:blip r:embed="rId17">
            <a:extLst>
              <a:ext uri="{28A0092B-C50C-407E-A947-70E740481C1C}">
                <a14:useLocalDpi xmlns:a14="http://schemas.microsoft.com/office/drawing/2010/main" val="0"/>
              </a:ext>
            </a:extLst>
          </a:blip>
          <a:srcRect b="28078"/>
          <a:stretch/>
        </p:blipFill>
        <p:spPr bwMode="auto">
          <a:xfrm>
            <a:off x="474338" y="3204212"/>
            <a:ext cx="5331057" cy="31408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itle 1"/>
          <p:cNvSpPr>
            <a:spLocks noGrp="1"/>
          </p:cNvSpPr>
          <p:nvPr>
            <p:ph type="title"/>
            <p:custDataLst>
              <p:tags r:id="rId3"/>
            </p:custDataLst>
          </p:nvPr>
        </p:nvSpPr>
        <p:spPr>
          <a:xfrm>
            <a:off x="0" y="793631"/>
            <a:ext cx="9144000" cy="1086867"/>
          </a:xfrm>
        </p:spPr>
        <p:txBody>
          <a:bodyPr/>
          <a:lstStyle/>
          <a:p>
            <a:r>
              <a:rPr lang="en-US" dirty="0"/>
              <a:t>Developing Environmental Hazard Claims: </a:t>
            </a:r>
            <a:br>
              <a:rPr lang="en-US" dirty="0"/>
            </a:br>
            <a:r>
              <a:rPr lang="en-US" dirty="0"/>
              <a:t>ERB Exams/Opinions</a:t>
            </a:r>
          </a:p>
        </p:txBody>
      </p:sp>
      <p:sp>
        <p:nvSpPr>
          <p:cNvPr id="4" name="Slide Number Placeholder 3"/>
          <p:cNvSpPr>
            <a:spLocks noGrp="1"/>
          </p:cNvSpPr>
          <p:nvPr>
            <p:ph type="sldNum" sz="quarter" idx="12"/>
            <p:custDataLst>
              <p:tags r:id="rId4"/>
            </p:custDataLst>
          </p:nvPr>
        </p:nvSpPr>
        <p:spPr>
          <a:xfrm>
            <a:off x="6882755" y="6601978"/>
            <a:ext cx="2133600" cy="365125"/>
          </a:xfrm>
        </p:spPr>
        <p:txBody>
          <a:bodyPr/>
          <a:lstStyle/>
          <a:p>
            <a:fld id="{7C414AED-89CE-4A48-8B2B-1B3A5C68EA2A}" type="slidenum">
              <a:rPr lang="en-US" smtClean="0"/>
              <a:t>35</a:t>
            </a:fld>
            <a:endParaRPr lang="en-US"/>
          </a:p>
        </p:txBody>
      </p:sp>
      <p:sp>
        <p:nvSpPr>
          <p:cNvPr id="15" name="TextBox 14">
            <a:extLst>
              <a:ext uri="{FF2B5EF4-FFF2-40B4-BE49-F238E27FC236}">
                <a16:creationId xmlns:a16="http://schemas.microsoft.com/office/drawing/2014/main" id="{EB1C2248-9740-42EB-B10A-DA529C9B67B5}"/>
              </a:ext>
            </a:extLst>
          </p:cNvPr>
          <p:cNvSpPr txBox="1"/>
          <p:nvPr>
            <p:custDataLst>
              <p:tags r:id="rId5"/>
            </p:custDataLst>
          </p:nvPr>
        </p:nvSpPr>
        <p:spPr>
          <a:xfrm>
            <a:off x="474338" y="3557291"/>
            <a:ext cx="332142" cy="369332"/>
          </a:xfrm>
          <a:prstGeom prst="rect">
            <a:avLst/>
          </a:prstGeom>
          <a:noFill/>
        </p:spPr>
        <p:txBody>
          <a:bodyPr wrap="none" rtlCol="0">
            <a:spAutoFit/>
          </a:bodyPr>
          <a:lstStyle/>
          <a:p>
            <a:r>
              <a:rPr lang="en-US" b="1" dirty="0">
                <a:solidFill>
                  <a:srgbClr val="FF0000"/>
                </a:solidFill>
                <a:effectLst>
                  <a:glow rad="101600">
                    <a:schemeClr val="accent2">
                      <a:satMod val="175000"/>
                      <a:alpha val="40000"/>
                    </a:schemeClr>
                  </a:glow>
                </a:effectLst>
                <a:latin typeface="Tahoma"/>
              </a:rPr>
              <a:t>*</a:t>
            </a:r>
          </a:p>
        </p:txBody>
      </p:sp>
      <p:sp>
        <p:nvSpPr>
          <p:cNvPr id="17" name="TextBox 16">
            <a:extLst>
              <a:ext uri="{FF2B5EF4-FFF2-40B4-BE49-F238E27FC236}">
                <a16:creationId xmlns:a16="http://schemas.microsoft.com/office/drawing/2014/main" id="{BC50FC31-0CFD-45F6-B3AB-7144E65AA9A5}"/>
              </a:ext>
            </a:extLst>
          </p:cNvPr>
          <p:cNvSpPr txBox="1"/>
          <p:nvPr>
            <p:custDataLst>
              <p:tags r:id="rId6"/>
            </p:custDataLst>
          </p:nvPr>
        </p:nvSpPr>
        <p:spPr>
          <a:xfrm>
            <a:off x="474338" y="3970104"/>
            <a:ext cx="332142" cy="369332"/>
          </a:xfrm>
          <a:prstGeom prst="rect">
            <a:avLst/>
          </a:prstGeom>
          <a:noFill/>
        </p:spPr>
        <p:txBody>
          <a:bodyPr wrap="none" rtlCol="0">
            <a:spAutoFit/>
          </a:bodyPr>
          <a:lstStyle>
            <a:defPPr>
              <a:defRPr lang="en-US"/>
            </a:defPPr>
            <a:lvl1pPr>
              <a:defRPr b="1">
                <a:solidFill>
                  <a:srgbClr val="FF0000"/>
                </a:solidFill>
                <a:effectLst>
                  <a:glow rad="101600">
                    <a:schemeClr val="accent2">
                      <a:satMod val="175000"/>
                      <a:alpha val="40000"/>
                    </a:schemeClr>
                  </a:glow>
                </a:effectLst>
                <a:latin typeface="Tahoma"/>
              </a:defRPr>
            </a:lvl1pPr>
          </a:lstStyle>
          <a:p>
            <a:r>
              <a:rPr lang="en-US" dirty="0"/>
              <a:t>*</a:t>
            </a:r>
          </a:p>
        </p:txBody>
      </p:sp>
      <p:sp>
        <p:nvSpPr>
          <p:cNvPr id="20" name="TextBox 19">
            <a:extLst>
              <a:ext uri="{FF2B5EF4-FFF2-40B4-BE49-F238E27FC236}">
                <a16:creationId xmlns:a16="http://schemas.microsoft.com/office/drawing/2014/main" id="{3BB71E5A-C38D-4A82-9466-0907FC9DF9E8}"/>
              </a:ext>
            </a:extLst>
          </p:cNvPr>
          <p:cNvSpPr txBox="1"/>
          <p:nvPr>
            <p:custDataLst>
              <p:tags r:id="rId7"/>
            </p:custDataLst>
          </p:nvPr>
        </p:nvSpPr>
        <p:spPr>
          <a:xfrm>
            <a:off x="1967654" y="3970104"/>
            <a:ext cx="332142" cy="369332"/>
          </a:xfrm>
          <a:prstGeom prst="rect">
            <a:avLst/>
          </a:prstGeom>
          <a:noFill/>
        </p:spPr>
        <p:txBody>
          <a:bodyPr wrap="none" rtlCol="0">
            <a:spAutoFit/>
          </a:bodyPr>
          <a:lstStyle/>
          <a:p>
            <a:r>
              <a:rPr lang="en-US" b="1" dirty="0">
                <a:solidFill>
                  <a:srgbClr val="FF0000"/>
                </a:solidFill>
                <a:effectLst>
                  <a:glow rad="101600">
                    <a:schemeClr val="accent2">
                      <a:satMod val="175000"/>
                      <a:alpha val="40000"/>
                    </a:schemeClr>
                  </a:glow>
                </a:effectLst>
                <a:latin typeface="Tahoma"/>
              </a:rPr>
              <a:t>*</a:t>
            </a:r>
          </a:p>
        </p:txBody>
      </p:sp>
      <p:sp>
        <p:nvSpPr>
          <p:cNvPr id="21" name="TextBox 20">
            <a:extLst>
              <a:ext uri="{FF2B5EF4-FFF2-40B4-BE49-F238E27FC236}">
                <a16:creationId xmlns:a16="http://schemas.microsoft.com/office/drawing/2014/main" id="{08497471-60CE-43D2-821D-9C904665CA40}"/>
              </a:ext>
            </a:extLst>
          </p:cNvPr>
          <p:cNvSpPr txBox="1"/>
          <p:nvPr>
            <p:custDataLst>
              <p:tags r:id="rId8"/>
            </p:custDataLst>
          </p:nvPr>
        </p:nvSpPr>
        <p:spPr>
          <a:xfrm>
            <a:off x="3435573" y="3962511"/>
            <a:ext cx="332142" cy="369332"/>
          </a:xfrm>
          <a:prstGeom prst="rect">
            <a:avLst/>
          </a:prstGeom>
          <a:noFill/>
        </p:spPr>
        <p:txBody>
          <a:bodyPr wrap="none" rtlCol="0">
            <a:spAutoFit/>
          </a:bodyPr>
          <a:lstStyle>
            <a:defPPr>
              <a:defRPr lang="en-US"/>
            </a:defPPr>
            <a:lvl1pPr>
              <a:defRPr b="1">
                <a:solidFill>
                  <a:srgbClr val="FF0000"/>
                </a:solidFill>
                <a:effectLst>
                  <a:glow rad="101600">
                    <a:schemeClr val="accent2">
                      <a:satMod val="175000"/>
                      <a:alpha val="40000"/>
                    </a:schemeClr>
                  </a:glow>
                </a:effectLst>
                <a:latin typeface="Tahoma"/>
              </a:defRPr>
            </a:lvl1pPr>
          </a:lstStyle>
          <a:p>
            <a:r>
              <a:rPr lang="en-US" dirty="0"/>
              <a:t>*</a:t>
            </a:r>
          </a:p>
        </p:txBody>
      </p:sp>
      <p:sp>
        <p:nvSpPr>
          <p:cNvPr id="24" name="Rectangle 23">
            <a:extLst>
              <a:ext uri="{FF2B5EF4-FFF2-40B4-BE49-F238E27FC236}">
                <a16:creationId xmlns:a16="http://schemas.microsoft.com/office/drawing/2014/main" id="{4D315C8A-5469-423C-85A3-3C92BF4F72CA}"/>
              </a:ext>
            </a:extLst>
          </p:cNvPr>
          <p:cNvSpPr/>
          <p:nvPr>
            <p:custDataLst>
              <p:tags r:id="rId9"/>
            </p:custDataLst>
          </p:nvPr>
        </p:nvSpPr>
        <p:spPr bwMode="auto">
          <a:xfrm>
            <a:off x="4979816" y="5811992"/>
            <a:ext cx="694442" cy="399126"/>
          </a:xfrm>
          <a:prstGeom prst="rect">
            <a:avLst/>
          </a:prstGeom>
          <a:noFill/>
          <a:ln w="25400" cap="flat" cmpd="sng" algn="ctr">
            <a:solidFill>
              <a:srgbClr val="FF0000"/>
            </a:solidFill>
            <a:prstDash val="soli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a:ln>
                <a:noFill/>
              </a:ln>
              <a:solidFill>
                <a:srgbClr val="000000"/>
              </a:solidFill>
              <a:effectLst/>
              <a:uLnTx/>
              <a:uFillTx/>
              <a:latin typeface="Tahoma" pitchFamily="34" charset="0"/>
              <a:ea typeface="+mn-ea"/>
              <a:cs typeface="+mn-cs"/>
            </a:endParaRPr>
          </a:p>
        </p:txBody>
      </p:sp>
      <p:sp>
        <p:nvSpPr>
          <p:cNvPr id="27" name="Rectangle 26">
            <a:extLst>
              <a:ext uri="{FF2B5EF4-FFF2-40B4-BE49-F238E27FC236}">
                <a16:creationId xmlns:a16="http://schemas.microsoft.com/office/drawing/2014/main" id="{1BF24EF0-9EAC-4ADE-A0B7-30620811AB2A}"/>
              </a:ext>
            </a:extLst>
          </p:cNvPr>
          <p:cNvSpPr/>
          <p:nvPr>
            <p:custDataLst>
              <p:tags r:id="rId10"/>
            </p:custDataLst>
          </p:nvPr>
        </p:nvSpPr>
        <p:spPr bwMode="auto">
          <a:xfrm>
            <a:off x="7949555" y="6138884"/>
            <a:ext cx="720107" cy="333483"/>
          </a:xfrm>
          <a:prstGeom prst="rect">
            <a:avLst/>
          </a:prstGeom>
          <a:noFill/>
          <a:ln w="25400" cap="flat" cmpd="sng" algn="ctr">
            <a:solidFill>
              <a:srgbClr val="FF0000"/>
            </a:solidFill>
            <a:prstDash val="soli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a:ln>
                <a:noFill/>
              </a:ln>
              <a:solidFill>
                <a:srgbClr val="000000"/>
              </a:solidFill>
              <a:effectLst/>
              <a:uLnTx/>
              <a:uFillTx/>
              <a:latin typeface="Tahoma" pitchFamily="34" charset="0"/>
              <a:ea typeface="+mn-ea"/>
              <a:cs typeface="+mn-cs"/>
            </a:endParaRPr>
          </a:p>
        </p:txBody>
      </p:sp>
      <p:sp>
        <p:nvSpPr>
          <p:cNvPr id="28" name="TextBox 27">
            <a:extLst>
              <a:ext uri="{FF2B5EF4-FFF2-40B4-BE49-F238E27FC236}">
                <a16:creationId xmlns:a16="http://schemas.microsoft.com/office/drawing/2014/main" id="{B9550F7A-EBD7-410D-83B0-D57ED619C1BD}"/>
              </a:ext>
            </a:extLst>
          </p:cNvPr>
          <p:cNvSpPr txBox="1"/>
          <p:nvPr>
            <p:custDataLst>
              <p:tags r:id="rId11"/>
            </p:custDataLst>
          </p:nvPr>
        </p:nvSpPr>
        <p:spPr>
          <a:xfrm>
            <a:off x="6293237" y="4551630"/>
            <a:ext cx="332142" cy="923330"/>
          </a:xfrm>
          <a:prstGeom prst="rect">
            <a:avLst/>
          </a:prstGeom>
          <a:noFill/>
        </p:spPr>
        <p:txBody>
          <a:bodyPr wrap="none" rtlCol="0">
            <a:spAutoFit/>
          </a:bodyPr>
          <a:lstStyle>
            <a:defPPr>
              <a:defRPr lang="en-US"/>
            </a:defPPr>
            <a:lvl1pPr>
              <a:defRPr b="1">
                <a:solidFill>
                  <a:srgbClr val="FF0000"/>
                </a:solidFill>
                <a:effectLst>
                  <a:glow rad="101600">
                    <a:schemeClr val="accent2">
                      <a:satMod val="175000"/>
                      <a:alpha val="40000"/>
                    </a:schemeClr>
                  </a:glow>
                </a:effectLst>
                <a:latin typeface="Tahoma"/>
              </a:defRPr>
            </a:lvl1pPr>
          </a:lstStyle>
          <a:p>
            <a:r>
              <a:rPr lang="en-US" dirty="0"/>
              <a:t>*</a:t>
            </a:r>
          </a:p>
          <a:p>
            <a:r>
              <a:rPr lang="en-US" dirty="0"/>
              <a:t>*</a:t>
            </a:r>
          </a:p>
          <a:p>
            <a:endParaRPr lang="en-US" dirty="0"/>
          </a:p>
        </p:txBody>
      </p:sp>
      <p:cxnSp>
        <p:nvCxnSpPr>
          <p:cNvPr id="29" name="Straight Arrow Connector 28">
            <a:extLst>
              <a:ext uri="{FF2B5EF4-FFF2-40B4-BE49-F238E27FC236}">
                <a16:creationId xmlns:a16="http://schemas.microsoft.com/office/drawing/2014/main" id="{24D38614-18F9-4B89-91AA-D262EA259AA2}"/>
              </a:ext>
            </a:extLst>
          </p:cNvPr>
          <p:cNvCxnSpPr>
            <a:cxnSpLocks/>
          </p:cNvCxnSpPr>
          <p:nvPr>
            <p:custDataLst>
              <p:tags r:id="rId12"/>
            </p:custDataLst>
          </p:nvPr>
        </p:nvCxnSpPr>
        <p:spPr>
          <a:xfrm flipV="1">
            <a:off x="5674258" y="5016688"/>
            <a:ext cx="564658" cy="963248"/>
          </a:xfrm>
          <a:prstGeom prst="straightConnector1">
            <a:avLst/>
          </a:prstGeom>
          <a:noFill/>
          <a:ln w="38100" cap="flat" cmpd="sng" algn="ctr">
            <a:solidFill>
              <a:srgbClr val="FF0000"/>
            </a:solidFill>
            <a:prstDash val="solid"/>
            <a:tailEnd type="arrow"/>
          </a:ln>
          <a:effectLst>
            <a:outerShdw blurRad="40000" dist="23000" dir="5400000" rotWithShape="0">
              <a:srgbClr val="000000">
                <a:alpha val="35000"/>
              </a:srgbClr>
            </a:outerShdw>
          </a:effectLst>
        </p:spPr>
      </p:cxnSp>
      <p:sp>
        <p:nvSpPr>
          <p:cNvPr id="14" name="Title 1">
            <a:extLst>
              <a:ext uri="{FF2B5EF4-FFF2-40B4-BE49-F238E27FC236}">
                <a16:creationId xmlns:a16="http://schemas.microsoft.com/office/drawing/2014/main" id="{A414C046-79B0-47F6-90E7-0AC5288DDB0C}"/>
              </a:ext>
            </a:extLst>
          </p:cNvPr>
          <p:cNvSpPr txBox="1">
            <a:spLocks/>
          </p:cNvSpPr>
          <p:nvPr>
            <p:custDataLst>
              <p:tags r:id="rId13"/>
            </p:custDataLst>
          </p:nvPr>
        </p:nvSpPr>
        <p:spPr>
          <a:xfrm>
            <a:off x="275492" y="1934485"/>
            <a:ext cx="8593015" cy="1170401"/>
          </a:xfrm>
          <a:prstGeom prst="rect">
            <a:avLst/>
          </a:prstGeom>
        </p:spPr>
        <p:txBody>
          <a:bodyPr vert="horz" lIns="91440" tIns="45720" rIns="91440" bIns="45720" rtlCol="0" anchor="t">
            <a:normAutofit lnSpcReduction="10000"/>
          </a:bodyPr>
          <a:lstStyle>
            <a:lvl1pPr algn="ctr" defTabSz="216992" rtl="0" eaLnBrk="1" latinLnBrk="0" hangingPunct="1">
              <a:spcBef>
                <a:spcPct val="0"/>
              </a:spcBef>
              <a:spcAft>
                <a:spcPts val="600"/>
              </a:spcAft>
              <a:buNone/>
              <a:defRPr sz="2800" b="1" i="0" u="none" kern="1200" cap="none" spc="0">
                <a:ln w="3175" cmpd="sng">
                  <a:noFill/>
                  <a:prstDash val="solid"/>
                </a:ln>
                <a:solidFill>
                  <a:srgbClr val="1F497D"/>
                </a:solidFill>
                <a:effectLst/>
                <a:latin typeface="+mj-lt"/>
                <a:ea typeface="+mj-ea"/>
                <a:cs typeface="Arial" panose="020B0604020202020204" pitchFamily="34" charset="0"/>
              </a:defRPr>
            </a:lvl1pPr>
          </a:lstStyle>
          <a:p>
            <a:pPr algn="l"/>
            <a:r>
              <a:rPr lang="en-US" sz="1800" b="0" dirty="0"/>
              <a:t>ERB Exams/Opinions require fact sheets be included as part of the exam. Selecting the ‘Add GW Fact Sheets’ button and then the appropriate Fact Sheet(s) ensures the examiner has the information required to properly assess the condition.</a:t>
            </a:r>
          </a:p>
        </p:txBody>
      </p:sp>
    </p:spTree>
    <p:extLst>
      <p:ext uri="{BB962C8B-B14F-4D97-AF65-F5344CB8AC3E}">
        <p14:creationId xmlns:p14="http://schemas.microsoft.com/office/powerpoint/2010/main" val="4006116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60FBC-524A-4996-9E80-9BF600DFE14C}"/>
              </a:ext>
            </a:extLst>
          </p:cNvPr>
          <p:cNvSpPr>
            <a:spLocks noGrp="1"/>
          </p:cNvSpPr>
          <p:nvPr>
            <p:ph type="title"/>
          </p:nvPr>
        </p:nvSpPr>
        <p:spPr>
          <a:xfrm>
            <a:off x="0" y="513913"/>
            <a:ext cx="9144000" cy="1086867"/>
          </a:xfrm>
        </p:spPr>
        <p:txBody>
          <a:bodyPr/>
          <a:lstStyle/>
          <a:p>
            <a:r>
              <a:rPr lang="en-US" dirty="0"/>
              <a:t>EMS Exam Requests</a:t>
            </a:r>
          </a:p>
        </p:txBody>
      </p:sp>
      <p:sp>
        <p:nvSpPr>
          <p:cNvPr id="4" name="Slide Number Placeholder 3">
            <a:extLst>
              <a:ext uri="{FF2B5EF4-FFF2-40B4-BE49-F238E27FC236}">
                <a16:creationId xmlns:a16="http://schemas.microsoft.com/office/drawing/2014/main" id="{17025AEF-BC50-47B7-89CA-AC3CB3EF4F1C}"/>
              </a:ext>
            </a:extLst>
          </p:cNvPr>
          <p:cNvSpPr>
            <a:spLocks noGrp="1"/>
          </p:cNvSpPr>
          <p:nvPr>
            <p:ph type="sldNum" sz="quarter" idx="12"/>
          </p:nvPr>
        </p:nvSpPr>
        <p:spPr/>
        <p:txBody>
          <a:bodyPr/>
          <a:lstStyle/>
          <a:p>
            <a:fld id="{7C414AED-89CE-4A48-8B2B-1B3A5C68EA2A}" type="slidenum">
              <a:rPr lang="en-US" smtClean="0"/>
              <a:pPr/>
              <a:t>36</a:t>
            </a:fld>
            <a:endParaRPr lang="en-US" dirty="0"/>
          </a:p>
        </p:txBody>
      </p:sp>
      <p:sp>
        <p:nvSpPr>
          <p:cNvPr id="5" name="TextBox 4">
            <a:extLst>
              <a:ext uri="{FF2B5EF4-FFF2-40B4-BE49-F238E27FC236}">
                <a16:creationId xmlns:a16="http://schemas.microsoft.com/office/drawing/2014/main" id="{57897494-5E1E-4867-8A03-51C84C6FE218}"/>
              </a:ext>
            </a:extLst>
          </p:cNvPr>
          <p:cNvSpPr txBox="1"/>
          <p:nvPr/>
        </p:nvSpPr>
        <p:spPr>
          <a:xfrm>
            <a:off x="583716" y="5071717"/>
            <a:ext cx="7950684" cy="1477328"/>
          </a:xfrm>
          <a:prstGeom prst="rect">
            <a:avLst/>
          </a:prstGeom>
          <a:noFill/>
        </p:spPr>
        <p:txBody>
          <a:bodyPr wrap="square" rtlCol="0">
            <a:spAutoFit/>
          </a:bodyPr>
          <a:lstStyle/>
          <a:p>
            <a:r>
              <a:rPr lang="en-US" dirty="0">
                <a:solidFill>
                  <a:srgbClr val="1F497D"/>
                </a:solidFill>
              </a:rPr>
              <a:t>If you are not ordering a Gulf War or regular General Medical Examination, you can utilize the ACE process.</a:t>
            </a:r>
          </a:p>
          <a:p>
            <a:endParaRPr lang="en-US" dirty="0">
              <a:solidFill>
                <a:srgbClr val="1F497D"/>
              </a:solidFill>
            </a:endParaRPr>
          </a:p>
          <a:p>
            <a:r>
              <a:rPr lang="en-US" dirty="0">
                <a:solidFill>
                  <a:srgbClr val="1F497D"/>
                </a:solidFill>
              </a:rPr>
              <a:t>You must upload and annotate the applicable Environment Hazard Fact Sheet(s) to VBMS.</a:t>
            </a:r>
          </a:p>
        </p:txBody>
      </p:sp>
      <p:pic>
        <p:nvPicPr>
          <p:cNvPr id="6" name="Picture 5">
            <a:extLst>
              <a:ext uri="{FF2B5EF4-FFF2-40B4-BE49-F238E27FC236}">
                <a16:creationId xmlns:a16="http://schemas.microsoft.com/office/drawing/2014/main" id="{F5569EE4-AD53-4FF4-ADB1-C2108D2B87D3}"/>
              </a:ext>
            </a:extLst>
          </p:cNvPr>
          <p:cNvPicPr>
            <a:picLocks noChangeAspect="1"/>
          </p:cNvPicPr>
          <p:nvPr/>
        </p:nvPicPr>
        <p:blipFill>
          <a:blip r:embed="rId3"/>
          <a:stretch>
            <a:fillRect/>
          </a:stretch>
        </p:blipFill>
        <p:spPr>
          <a:xfrm>
            <a:off x="1245704" y="2159670"/>
            <a:ext cx="3152775" cy="1000125"/>
          </a:xfrm>
          <a:prstGeom prst="rect">
            <a:avLst/>
          </a:prstGeom>
        </p:spPr>
      </p:pic>
      <p:pic>
        <p:nvPicPr>
          <p:cNvPr id="7" name="Picture 6">
            <a:extLst>
              <a:ext uri="{FF2B5EF4-FFF2-40B4-BE49-F238E27FC236}">
                <a16:creationId xmlns:a16="http://schemas.microsoft.com/office/drawing/2014/main" id="{156BCA2D-A87B-43E2-8BD8-9DF8DC2BE638}"/>
              </a:ext>
            </a:extLst>
          </p:cNvPr>
          <p:cNvPicPr>
            <a:picLocks noChangeAspect="1"/>
          </p:cNvPicPr>
          <p:nvPr/>
        </p:nvPicPr>
        <p:blipFill>
          <a:blip r:embed="rId4"/>
          <a:stretch>
            <a:fillRect/>
          </a:stretch>
        </p:blipFill>
        <p:spPr>
          <a:xfrm>
            <a:off x="4559058" y="1413164"/>
            <a:ext cx="2804899" cy="1753062"/>
          </a:xfrm>
          <a:prstGeom prst="rect">
            <a:avLst/>
          </a:prstGeom>
        </p:spPr>
      </p:pic>
      <p:pic>
        <p:nvPicPr>
          <p:cNvPr id="8" name="Picture 7">
            <a:extLst>
              <a:ext uri="{FF2B5EF4-FFF2-40B4-BE49-F238E27FC236}">
                <a16:creationId xmlns:a16="http://schemas.microsoft.com/office/drawing/2014/main" id="{F2F91AA5-0FE0-452B-B991-31D4A0CC47E0}"/>
              </a:ext>
            </a:extLst>
          </p:cNvPr>
          <p:cNvPicPr>
            <a:picLocks noChangeAspect="1"/>
          </p:cNvPicPr>
          <p:nvPr/>
        </p:nvPicPr>
        <p:blipFill>
          <a:blip r:embed="rId5"/>
          <a:stretch>
            <a:fillRect/>
          </a:stretch>
        </p:blipFill>
        <p:spPr>
          <a:xfrm>
            <a:off x="334978" y="3284775"/>
            <a:ext cx="8490351" cy="1753062"/>
          </a:xfrm>
          <a:prstGeom prst="rect">
            <a:avLst/>
          </a:prstGeom>
        </p:spPr>
      </p:pic>
    </p:spTree>
    <p:extLst>
      <p:ext uri="{BB962C8B-B14F-4D97-AF65-F5344CB8AC3E}">
        <p14:creationId xmlns:p14="http://schemas.microsoft.com/office/powerpoint/2010/main" val="2244089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F560E-7C3E-4DE0-878A-DCCAAAA6AD81}"/>
              </a:ext>
            </a:extLst>
          </p:cNvPr>
          <p:cNvSpPr>
            <a:spLocks noGrp="1"/>
          </p:cNvSpPr>
          <p:nvPr>
            <p:ph type="title"/>
          </p:nvPr>
        </p:nvSpPr>
        <p:spPr>
          <a:xfrm>
            <a:off x="457200" y="793631"/>
            <a:ext cx="8229600" cy="1086867"/>
          </a:xfrm>
        </p:spPr>
        <p:txBody>
          <a:bodyPr/>
          <a:lstStyle/>
          <a:p>
            <a:r>
              <a:rPr lang="en-US" dirty="0"/>
              <a:t>Knowledge Check</a:t>
            </a:r>
          </a:p>
        </p:txBody>
      </p:sp>
      <p:sp>
        <p:nvSpPr>
          <p:cNvPr id="3" name="Content Placeholder 2">
            <a:extLst>
              <a:ext uri="{FF2B5EF4-FFF2-40B4-BE49-F238E27FC236}">
                <a16:creationId xmlns:a16="http://schemas.microsoft.com/office/drawing/2014/main" id="{C203C5DF-4D15-4ECD-9B7B-5450BB663CE7}"/>
              </a:ext>
            </a:extLst>
          </p:cNvPr>
          <p:cNvSpPr>
            <a:spLocks noGrp="1"/>
          </p:cNvSpPr>
          <p:nvPr>
            <p:ph idx="1"/>
          </p:nvPr>
        </p:nvSpPr>
        <p:spPr>
          <a:xfrm>
            <a:off x="457200" y="1682261"/>
            <a:ext cx="8229600" cy="3916363"/>
          </a:xfrm>
        </p:spPr>
        <p:txBody>
          <a:bodyPr/>
          <a:lstStyle/>
          <a:p>
            <a:r>
              <a:rPr lang="en-US" dirty="0">
                <a:solidFill>
                  <a:srgbClr val="1F497D"/>
                </a:solidFill>
              </a:rPr>
              <a:t>When requesting an exam for conditions related to exposure to Environmental Hazards, what additional information must be provided to the examiner?</a:t>
            </a:r>
          </a:p>
          <a:p>
            <a:endParaRPr lang="en-US" dirty="0">
              <a:solidFill>
                <a:srgbClr val="1F497D"/>
              </a:solidFill>
            </a:endParaRPr>
          </a:p>
          <a:p>
            <a:pPr algn="ctr"/>
            <a:r>
              <a:rPr lang="en-US" b="1" dirty="0">
                <a:solidFill>
                  <a:srgbClr val="1F497D"/>
                </a:solidFill>
              </a:rPr>
              <a:t>The Environmental Hazard Fact Sheet(s)</a:t>
            </a:r>
          </a:p>
          <a:p>
            <a:endParaRPr lang="en-US" b="1" dirty="0">
              <a:solidFill>
                <a:srgbClr val="1F497D"/>
              </a:solidFill>
            </a:endParaRPr>
          </a:p>
          <a:p>
            <a:pPr algn="ctr"/>
            <a:r>
              <a:rPr lang="en-US" dirty="0">
                <a:solidFill>
                  <a:srgbClr val="1F497D"/>
                </a:solidFill>
                <a:latin typeface="arial" panose="020B0604020202020204" pitchFamily="34" charset="0"/>
              </a:rPr>
              <a:t>M21-1 </a:t>
            </a:r>
            <a:r>
              <a:rPr lang="en-US" dirty="0">
                <a:solidFill>
                  <a:srgbClr val="1F497D"/>
                </a:solidFill>
              </a:rPr>
              <a:t>IV.ii.1.I.5.h. - What to Include in VA Examination and/or Medical Opinion Requests in Environmental Hazard Claims</a:t>
            </a:r>
          </a:p>
        </p:txBody>
      </p:sp>
      <p:sp>
        <p:nvSpPr>
          <p:cNvPr id="4" name="Slide Number Placeholder 3">
            <a:extLst>
              <a:ext uri="{FF2B5EF4-FFF2-40B4-BE49-F238E27FC236}">
                <a16:creationId xmlns:a16="http://schemas.microsoft.com/office/drawing/2014/main" id="{98D73BE1-3E37-4B81-9DCD-1B9FD91F6487}"/>
              </a:ext>
            </a:extLst>
          </p:cNvPr>
          <p:cNvSpPr>
            <a:spLocks noGrp="1"/>
          </p:cNvSpPr>
          <p:nvPr>
            <p:ph type="sldNum" sz="quarter" idx="12"/>
          </p:nvPr>
        </p:nvSpPr>
        <p:spPr/>
        <p:txBody>
          <a:bodyPr/>
          <a:lstStyle/>
          <a:p>
            <a:fld id="{7C414AED-89CE-4A48-8B2B-1B3A5C68EA2A}" type="slidenum">
              <a:rPr lang="en-US" smtClean="0"/>
              <a:pPr/>
              <a:t>37</a:t>
            </a:fld>
            <a:endParaRPr lang="en-US" dirty="0"/>
          </a:p>
        </p:txBody>
      </p:sp>
    </p:spTree>
    <p:extLst>
      <p:ext uri="{BB962C8B-B14F-4D97-AF65-F5344CB8AC3E}">
        <p14:creationId xmlns:p14="http://schemas.microsoft.com/office/powerpoint/2010/main" val="125628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2"/>
          <p:cNvSpPr>
            <a:spLocks noGrp="1"/>
          </p:cNvSpPr>
          <p:nvPr>
            <p:ph type="title"/>
            <p:custDataLst>
              <p:tags r:id="rId2"/>
            </p:custDataLst>
          </p:nvPr>
        </p:nvSpPr>
        <p:spPr>
          <a:xfrm>
            <a:off x="0" y="2885566"/>
            <a:ext cx="9144000" cy="1086867"/>
          </a:xfrm>
        </p:spPr>
        <p:txBody>
          <a:bodyPr/>
          <a:lstStyle/>
          <a:p>
            <a:pPr algn="ctr"/>
            <a:r>
              <a:rPr lang="en-US" sz="5400" dirty="0"/>
              <a:t>Questions</a:t>
            </a:r>
          </a:p>
        </p:txBody>
      </p:sp>
      <p:sp>
        <p:nvSpPr>
          <p:cNvPr id="2" name="Slide Number Placeholder 1"/>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38</a:t>
            </a:fld>
            <a:endParaRPr lang="en-US"/>
          </a:p>
        </p:txBody>
      </p:sp>
    </p:spTree>
    <p:custDataLst>
      <p:tags r:id="rId1"/>
    </p:custDataLst>
    <p:extLst>
      <p:ext uri="{BB962C8B-B14F-4D97-AF65-F5344CB8AC3E}">
        <p14:creationId xmlns:p14="http://schemas.microsoft.com/office/powerpoint/2010/main" val="2429615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76775" y="793631"/>
            <a:ext cx="7821638" cy="1086867"/>
          </a:xfrm>
        </p:spPr>
        <p:txBody>
          <a:bodyPr/>
          <a:lstStyle/>
          <a:p>
            <a:r>
              <a:rPr lang="en-US" dirty="0"/>
              <a:t>References</a:t>
            </a:r>
          </a:p>
        </p:txBody>
      </p:sp>
      <p:sp>
        <p:nvSpPr>
          <p:cNvPr id="3" name="Content Placeholder 2"/>
          <p:cNvSpPr>
            <a:spLocks noGrp="1"/>
          </p:cNvSpPr>
          <p:nvPr>
            <p:ph idx="1"/>
            <p:custDataLst>
              <p:tags r:id="rId2"/>
            </p:custDataLst>
          </p:nvPr>
        </p:nvSpPr>
        <p:spPr>
          <a:xfrm>
            <a:off x="457200" y="2057400"/>
            <a:ext cx="8229600" cy="3916363"/>
          </a:xfrm>
        </p:spPr>
        <p:txBody>
          <a:bodyPr>
            <a:normAutofit lnSpcReduction="10000"/>
          </a:bodyPr>
          <a:lstStyle/>
          <a:p>
            <a:pPr marL="228600" indent="-228600">
              <a:spcBef>
                <a:spcPts val="600"/>
              </a:spcBef>
            </a:pPr>
            <a:r>
              <a:rPr lang="en-US" dirty="0">
                <a:solidFill>
                  <a:srgbClr val="1F497D"/>
                </a:solidFill>
              </a:rPr>
              <a:t>M21-1, Part IV, Subpart ii.1.I.5, Developing Claims Based on Exposure to Other Specific Environmental Hazards</a:t>
            </a:r>
          </a:p>
          <a:p>
            <a:pPr marL="228600" indent="-228600">
              <a:spcBef>
                <a:spcPts val="600"/>
              </a:spcBef>
            </a:pPr>
            <a:r>
              <a:rPr lang="en-US" dirty="0">
                <a:solidFill>
                  <a:srgbClr val="1F497D"/>
                </a:solidFill>
              </a:rPr>
              <a:t>M21-1, Part IV, Subpart ii.2.C.5, SC for Disabilities Resulting From Exposure to Other Specific Environmental Hazards</a:t>
            </a:r>
          </a:p>
          <a:p>
            <a:pPr marL="228600" indent="-228600">
              <a:spcBef>
                <a:spcPts val="600"/>
              </a:spcBef>
            </a:pPr>
            <a:r>
              <a:rPr lang="en-US" dirty="0">
                <a:solidFill>
                  <a:srgbClr val="1F497D"/>
                </a:solidFill>
              </a:rPr>
              <a:t>Fact Sheet: Burn Pits in Iraq, Afghanistan, and the Horn of Africa</a:t>
            </a:r>
          </a:p>
          <a:p>
            <a:pPr marL="228600" indent="-228600">
              <a:spcBef>
                <a:spcPts val="600"/>
              </a:spcBef>
            </a:pPr>
            <a:r>
              <a:rPr lang="en-US" dirty="0">
                <a:solidFill>
                  <a:srgbClr val="1F497D"/>
                </a:solidFill>
              </a:rPr>
              <a:t>Fact Sheet: Particulate Matter throughout Iraq and Afghanistan, and Djibouti</a:t>
            </a:r>
          </a:p>
          <a:p>
            <a:pPr marL="228600" indent="-228600">
              <a:spcBef>
                <a:spcPts val="600"/>
              </a:spcBef>
            </a:pPr>
            <a:r>
              <a:rPr lang="en-US" dirty="0">
                <a:solidFill>
                  <a:srgbClr val="1F497D"/>
                </a:solidFill>
              </a:rPr>
              <a:t>Fact Sheet: Qarmat Ali Water Treatment Plant in </a:t>
            </a:r>
            <a:r>
              <a:rPr lang="en-US" dirty="0" err="1">
                <a:solidFill>
                  <a:srgbClr val="1F497D"/>
                </a:solidFill>
              </a:rPr>
              <a:t>Basrah</a:t>
            </a:r>
            <a:r>
              <a:rPr lang="en-US" dirty="0">
                <a:solidFill>
                  <a:srgbClr val="1F497D"/>
                </a:solidFill>
              </a:rPr>
              <a:t>, Iraq</a:t>
            </a:r>
          </a:p>
          <a:p>
            <a:pPr marL="228600" indent="-228600">
              <a:spcBef>
                <a:spcPts val="600"/>
              </a:spcBef>
            </a:pPr>
            <a:r>
              <a:rPr lang="en-US" dirty="0">
                <a:solidFill>
                  <a:srgbClr val="1F497D"/>
                </a:solidFill>
              </a:rPr>
              <a:t>Fact Sheet: Sulfur Fire at the Mishraq State Sulfur Mine Near Mosul, Iraq</a:t>
            </a:r>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4</a:t>
            </a:fld>
            <a:endParaRPr lang="en-US" dirty="0"/>
          </a:p>
        </p:txBody>
      </p:sp>
    </p:spTree>
    <p:extLst>
      <p:ext uri="{BB962C8B-B14F-4D97-AF65-F5344CB8AC3E}">
        <p14:creationId xmlns:p14="http://schemas.microsoft.com/office/powerpoint/2010/main" val="862826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25939E-1357-401D-AFFA-3B6774EF16AD}"/>
              </a:ext>
            </a:extLst>
          </p:cNvPr>
          <p:cNvSpPr>
            <a:spLocks noGrp="1"/>
          </p:cNvSpPr>
          <p:nvPr>
            <p:ph idx="1"/>
          </p:nvPr>
        </p:nvSpPr>
        <p:spPr/>
        <p:txBody>
          <a:bodyPr>
            <a:normAutofit/>
          </a:bodyPr>
          <a:lstStyle/>
          <a:p>
            <a:pPr algn="ctr"/>
            <a:endParaRPr lang="en-US" sz="2800" b="1" dirty="0"/>
          </a:p>
          <a:p>
            <a:pPr algn="ctr"/>
            <a:endParaRPr lang="en-US" sz="2800" b="1" dirty="0"/>
          </a:p>
          <a:p>
            <a:pPr algn="ctr"/>
            <a:r>
              <a:rPr lang="en-US" sz="2800" b="1" dirty="0">
                <a:solidFill>
                  <a:srgbClr val="1F497D"/>
                </a:solidFill>
              </a:rPr>
              <a:t>Locations of Specific Environmental Hazards</a:t>
            </a:r>
          </a:p>
          <a:p>
            <a:pPr algn="ctr"/>
            <a:r>
              <a:rPr lang="en-US" sz="2800" b="1" dirty="0">
                <a:solidFill>
                  <a:srgbClr val="1F497D"/>
                </a:solidFill>
              </a:rPr>
              <a:t>Exposure</a:t>
            </a:r>
          </a:p>
        </p:txBody>
      </p:sp>
      <p:sp>
        <p:nvSpPr>
          <p:cNvPr id="4" name="Slide Number Placeholder 3">
            <a:extLst>
              <a:ext uri="{FF2B5EF4-FFF2-40B4-BE49-F238E27FC236}">
                <a16:creationId xmlns:a16="http://schemas.microsoft.com/office/drawing/2014/main" id="{74665160-0B0C-4E7D-B2A8-2A56F51A1D98}"/>
              </a:ext>
            </a:extLst>
          </p:cNvPr>
          <p:cNvSpPr>
            <a:spLocks noGrp="1"/>
          </p:cNvSpPr>
          <p:nvPr>
            <p:ph type="sldNum" sz="quarter" idx="12"/>
          </p:nvPr>
        </p:nvSpPr>
        <p:spPr/>
        <p:txBody>
          <a:bodyPr/>
          <a:lstStyle/>
          <a:p>
            <a:fld id="{7C414AED-89CE-4A48-8B2B-1B3A5C68EA2A}" type="slidenum">
              <a:rPr lang="en-US" smtClean="0"/>
              <a:pPr/>
              <a:t>5</a:t>
            </a:fld>
            <a:endParaRPr lang="en-US" dirty="0"/>
          </a:p>
        </p:txBody>
      </p:sp>
    </p:spTree>
    <p:extLst>
      <p:ext uri="{BB962C8B-B14F-4D97-AF65-F5344CB8AC3E}">
        <p14:creationId xmlns:p14="http://schemas.microsoft.com/office/powerpoint/2010/main" val="4136685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199" y="793631"/>
            <a:ext cx="8124093" cy="1086867"/>
          </a:xfrm>
        </p:spPr>
        <p:txBody>
          <a:bodyPr/>
          <a:lstStyle/>
          <a:p>
            <a:r>
              <a:rPr lang="en-US" dirty="0"/>
              <a:t>Environmental Hazards Exposure Scenarios</a:t>
            </a:r>
          </a:p>
        </p:txBody>
      </p:sp>
      <p:sp>
        <p:nvSpPr>
          <p:cNvPr id="3" name="Content Placeholder 2"/>
          <p:cNvSpPr>
            <a:spLocks noGrp="1"/>
          </p:cNvSpPr>
          <p:nvPr>
            <p:ph idx="1"/>
            <p:custDataLst>
              <p:tags r:id="rId2"/>
            </p:custDataLst>
          </p:nvPr>
        </p:nvSpPr>
        <p:spPr>
          <a:xfrm>
            <a:off x="457200" y="2057400"/>
            <a:ext cx="8229600" cy="4343400"/>
          </a:xfrm>
        </p:spPr>
        <p:txBody>
          <a:bodyPr>
            <a:noAutofit/>
          </a:bodyPr>
          <a:lstStyle/>
          <a:p>
            <a:r>
              <a:rPr lang="en-US" dirty="0">
                <a:solidFill>
                  <a:srgbClr val="1F497D"/>
                </a:solidFill>
              </a:rPr>
              <a:t>DoD has identified a number of specific environmental hazards:</a:t>
            </a:r>
          </a:p>
          <a:p>
            <a:endParaRPr lang="en-US" sz="1100" dirty="0">
              <a:solidFill>
                <a:srgbClr val="1F497D"/>
              </a:solidFill>
            </a:endParaRPr>
          </a:p>
          <a:p>
            <a:pPr marL="559892" lvl="1" indent="-342900">
              <a:spcAft>
                <a:spcPts val="0"/>
              </a:spcAft>
              <a:buClr>
                <a:schemeClr val="tx1"/>
              </a:buClr>
            </a:pPr>
            <a:r>
              <a:rPr lang="en-US" sz="2000" dirty="0">
                <a:solidFill>
                  <a:srgbClr val="1F497D"/>
                </a:solidFill>
              </a:rPr>
              <a:t>Burn pits throughout Iraq, Afghanistan, and Djibouti</a:t>
            </a:r>
          </a:p>
          <a:p>
            <a:pPr marL="559892" lvl="1" indent="-342900">
              <a:spcAft>
                <a:spcPts val="0"/>
              </a:spcAft>
              <a:buClr>
                <a:schemeClr val="tx1"/>
              </a:buClr>
            </a:pPr>
            <a:r>
              <a:rPr lang="en-US" sz="2000" dirty="0">
                <a:solidFill>
                  <a:srgbClr val="1F497D"/>
                </a:solidFill>
              </a:rPr>
              <a:t>Particulate matter in Iraq, Afghanistan, and Djibouti</a:t>
            </a:r>
          </a:p>
          <a:p>
            <a:pPr marL="559892" lvl="1" indent="-342900">
              <a:spcAft>
                <a:spcPts val="0"/>
              </a:spcAft>
              <a:buClr>
                <a:schemeClr val="tx1"/>
              </a:buClr>
            </a:pPr>
            <a:r>
              <a:rPr lang="en-US" sz="2000" dirty="0">
                <a:solidFill>
                  <a:srgbClr val="1F497D"/>
                </a:solidFill>
              </a:rPr>
              <a:t>A sulfur fire at Mishraq State Sulphur Mine near Mosul, Iraq</a:t>
            </a:r>
          </a:p>
          <a:p>
            <a:pPr marL="559892" lvl="1" indent="-342900">
              <a:spcAft>
                <a:spcPts val="0"/>
              </a:spcAft>
              <a:buClr>
                <a:schemeClr val="tx1"/>
              </a:buClr>
            </a:pPr>
            <a:r>
              <a:rPr lang="en-US" sz="2000" dirty="0">
                <a:solidFill>
                  <a:srgbClr val="1F497D"/>
                </a:solidFill>
              </a:rPr>
              <a:t>Hexavalent chromium exposure at the Qarmat Ali Water Treatment Plant near Basrah, Iraq </a:t>
            </a:r>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6</a:t>
            </a:fld>
            <a:endParaRPr lang="en-US" dirty="0"/>
          </a:p>
        </p:txBody>
      </p:sp>
    </p:spTree>
    <p:extLst>
      <p:ext uri="{BB962C8B-B14F-4D97-AF65-F5344CB8AC3E}">
        <p14:creationId xmlns:p14="http://schemas.microsoft.com/office/powerpoint/2010/main" val="4282547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26942" y="446699"/>
            <a:ext cx="6865033" cy="686512"/>
          </a:xfrm>
        </p:spPr>
        <p:txBody>
          <a:bodyPr/>
          <a:lstStyle/>
          <a:p>
            <a:r>
              <a:rPr lang="en-US" dirty="0"/>
              <a:t>Burn Pits</a:t>
            </a:r>
          </a:p>
        </p:txBody>
      </p:sp>
      <p:sp>
        <p:nvSpPr>
          <p:cNvPr id="3" name="Content Placeholder 2"/>
          <p:cNvSpPr>
            <a:spLocks noGrp="1"/>
          </p:cNvSpPr>
          <p:nvPr>
            <p:ph idx="1"/>
            <p:custDataLst>
              <p:tags r:id="rId2"/>
            </p:custDataLst>
          </p:nvPr>
        </p:nvSpPr>
        <p:spPr>
          <a:xfrm>
            <a:off x="457200" y="1133212"/>
            <a:ext cx="8229600" cy="5278089"/>
          </a:xfrm>
        </p:spPr>
        <p:txBody>
          <a:bodyPr>
            <a:normAutofit/>
          </a:bodyPr>
          <a:lstStyle/>
          <a:p>
            <a:pPr marL="0" indent="0">
              <a:spcAft>
                <a:spcPts val="0"/>
              </a:spcAft>
              <a:buNone/>
            </a:pPr>
            <a:r>
              <a:rPr lang="en-US" dirty="0">
                <a:solidFill>
                  <a:srgbClr val="1F497D"/>
                </a:solidFill>
              </a:rPr>
              <a:t>In Iraq, Afghanistan, and Djibouti (on the Horn of Africa), the U.S. military utilized large burn pits to dispose of waste at many forward operating bases (FOBs) used to dispose</a:t>
            </a:r>
          </a:p>
          <a:p>
            <a:pPr marL="228600" indent="-228600">
              <a:spcAft>
                <a:spcPts val="0"/>
              </a:spcAft>
            </a:pPr>
            <a:endParaRPr lang="en-US" dirty="0">
              <a:solidFill>
                <a:srgbClr val="1F497D"/>
              </a:solidFill>
            </a:endParaRPr>
          </a:p>
          <a:p>
            <a:pPr marL="0" indent="0">
              <a:buNone/>
            </a:pPr>
            <a:r>
              <a:rPr lang="en-US" dirty="0">
                <a:solidFill>
                  <a:srgbClr val="1F497D"/>
                </a:solidFill>
              </a:rPr>
              <a:t>Some of the waste burned in these pits include:</a:t>
            </a:r>
          </a:p>
          <a:p>
            <a:pPr marL="228600" indent="-228600"/>
            <a:endParaRPr lang="en-US" sz="1000" dirty="0">
              <a:solidFill>
                <a:srgbClr val="1F497D"/>
              </a:solidFill>
            </a:endParaRPr>
          </a:p>
          <a:p>
            <a:pPr marL="457200" lvl="1" indent="-228600">
              <a:spcAft>
                <a:spcPts val="0"/>
              </a:spcAft>
            </a:pPr>
            <a:r>
              <a:rPr lang="en-US" sz="2000" dirty="0">
                <a:solidFill>
                  <a:srgbClr val="1F497D"/>
                </a:solidFill>
              </a:rPr>
              <a:t>human and medical waste</a:t>
            </a:r>
          </a:p>
          <a:p>
            <a:pPr marL="457200" lvl="1" indent="-228600">
              <a:spcAft>
                <a:spcPts val="0"/>
              </a:spcAft>
            </a:pPr>
            <a:r>
              <a:rPr lang="en-US" sz="2000" dirty="0">
                <a:solidFill>
                  <a:srgbClr val="1F497D"/>
                </a:solidFill>
              </a:rPr>
              <a:t>chemicals</a:t>
            </a:r>
          </a:p>
          <a:p>
            <a:pPr marL="457200" lvl="1" indent="-228600">
              <a:spcAft>
                <a:spcPts val="0"/>
              </a:spcAft>
            </a:pPr>
            <a:r>
              <a:rPr lang="en-US" sz="2000" dirty="0">
                <a:solidFill>
                  <a:srgbClr val="1F497D"/>
                </a:solidFill>
              </a:rPr>
              <a:t>jet fuel</a:t>
            </a:r>
          </a:p>
          <a:p>
            <a:pPr marL="457200" lvl="1" indent="-228600">
              <a:spcAft>
                <a:spcPts val="0"/>
              </a:spcAft>
            </a:pPr>
            <a:r>
              <a:rPr lang="en-US" sz="2000" dirty="0">
                <a:solidFill>
                  <a:srgbClr val="1F497D"/>
                </a:solidFill>
              </a:rPr>
              <a:t>plastic</a:t>
            </a:r>
          </a:p>
          <a:p>
            <a:pPr marL="457200" lvl="1" indent="-228600">
              <a:spcAft>
                <a:spcPts val="0"/>
              </a:spcAft>
            </a:pPr>
            <a:r>
              <a:rPr lang="en-US" sz="2000" dirty="0">
                <a:solidFill>
                  <a:srgbClr val="1F497D"/>
                </a:solidFill>
              </a:rPr>
              <a:t>petroleum and lubricants products</a:t>
            </a:r>
          </a:p>
          <a:p>
            <a:pPr marL="228600" lvl="1" indent="0">
              <a:spcAft>
                <a:spcPts val="0"/>
              </a:spcAft>
              <a:buNone/>
            </a:pPr>
            <a:endParaRPr lang="en-US" sz="2000" dirty="0"/>
          </a:p>
          <a:p>
            <a:pPr marL="228600" lvl="1" indent="0">
              <a:spcAft>
                <a:spcPts val="0"/>
              </a:spcAft>
              <a:buNone/>
            </a:pPr>
            <a:endParaRPr lang="en-US" sz="2000" dirty="0"/>
          </a:p>
          <a:p>
            <a:pPr lvl="1"/>
            <a:endParaRPr lang="en-US" dirty="0"/>
          </a:p>
          <a:p>
            <a:pPr lvl="1"/>
            <a:endParaRPr lang="en-US" dirty="0"/>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7</a:t>
            </a:fld>
            <a:endParaRPr lang="en-US" dirty="0"/>
          </a:p>
        </p:txBody>
      </p:sp>
      <p:pic>
        <p:nvPicPr>
          <p:cNvPr id="7" name="Picture 6">
            <a:extLst>
              <a:ext uri="{FF2B5EF4-FFF2-40B4-BE49-F238E27FC236}">
                <a16:creationId xmlns:a16="http://schemas.microsoft.com/office/drawing/2014/main" id="{14A16346-725E-4110-9319-093AF2061CCE}"/>
              </a:ext>
            </a:extLst>
          </p:cNvPr>
          <p:cNvPicPr>
            <a:picLocks noChangeAspect="1"/>
          </p:cNvPicPr>
          <p:nvPr/>
        </p:nvPicPr>
        <p:blipFill>
          <a:blip r:embed="rId6"/>
          <a:stretch>
            <a:fillRect/>
          </a:stretch>
        </p:blipFill>
        <p:spPr>
          <a:xfrm>
            <a:off x="5387911" y="3042210"/>
            <a:ext cx="3086481" cy="3019377"/>
          </a:xfrm>
          <a:prstGeom prst="rect">
            <a:avLst/>
          </a:prstGeom>
        </p:spPr>
      </p:pic>
    </p:spTree>
    <p:extLst>
      <p:ext uri="{BB962C8B-B14F-4D97-AF65-F5344CB8AC3E}">
        <p14:creationId xmlns:p14="http://schemas.microsoft.com/office/powerpoint/2010/main" val="3240654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58463" y="534573"/>
            <a:ext cx="5387926" cy="759655"/>
          </a:xfrm>
        </p:spPr>
        <p:txBody>
          <a:bodyPr/>
          <a:lstStyle/>
          <a:p>
            <a:r>
              <a:rPr lang="en-US" dirty="0"/>
              <a:t>Particulate Matter</a:t>
            </a:r>
          </a:p>
        </p:txBody>
      </p:sp>
      <p:sp>
        <p:nvSpPr>
          <p:cNvPr id="3" name="Content Placeholder 2"/>
          <p:cNvSpPr>
            <a:spLocks noGrp="1"/>
          </p:cNvSpPr>
          <p:nvPr>
            <p:ph idx="1"/>
            <p:custDataLst>
              <p:tags r:id="rId2"/>
            </p:custDataLst>
          </p:nvPr>
        </p:nvSpPr>
        <p:spPr>
          <a:xfrm>
            <a:off x="457200" y="1392702"/>
            <a:ext cx="8229600" cy="4006016"/>
          </a:xfrm>
        </p:spPr>
        <p:txBody>
          <a:bodyPr>
            <a:noAutofit/>
          </a:bodyPr>
          <a:lstStyle/>
          <a:p>
            <a:r>
              <a:rPr lang="en-US" dirty="0">
                <a:solidFill>
                  <a:srgbClr val="1F497D"/>
                </a:solidFill>
              </a:rPr>
              <a:t>Particulate matter is a combination of extremely small particles and liquid droplets.  Particulate matter can be made up of a number of components:</a:t>
            </a:r>
          </a:p>
          <a:p>
            <a:pPr marL="228600" indent="-228600">
              <a:buFont typeface="Arial" panose="020B0604020202020204" pitchFamily="34" charset="0"/>
              <a:buChar char="•"/>
            </a:pPr>
            <a:endParaRPr lang="en-US" dirty="0">
              <a:solidFill>
                <a:srgbClr val="1F497D"/>
              </a:solidFill>
            </a:endParaRPr>
          </a:p>
          <a:p>
            <a:pPr marL="457200" lvl="1" indent="-228600">
              <a:spcAft>
                <a:spcPts val="0"/>
              </a:spcAft>
              <a:buClr>
                <a:schemeClr val="tx1"/>
              </a:buClr>
            </a:pPr>
            <a:r>
              <a:rPr lang="en-US" sz="2000" dirty="0">
                <a:solidFill>
                  <a:srgbClr val="1F497D"/>
                </a:solidFill>
              </a:rPr>
              <a:t>acids (such as nitrates and sulfates)</a:t>
            </a:r>
          </a:p>
          <a:p>
            <a:pPr marL="457200" lvl="1" indent="-228600">
              <a:spcAft>
                <a:spcPts val="0"/>
              </a:spcAft>
              <a:buClr>
                <a:schemeClr val="tx1"/>
              </a:buClr>
            </a:pPr>
            <a:r>
              <a:rPr lang="en-US" sz="2000" dirty="0">
                <a:solidFill>
                  <a:srgbClr val="1F497D"/>
                </a:solidFill>
              </a:rPr>
              <a:t>organic chemicals</a:t>
            </a:r>
          </a:p>
          <a:p>
            <a:pPr marL="457200" lvl="1" indent="-228600">
              <a:spcAft>
                <a:spcPts val="0"/>
              </a:spcAft>
              <a:buClr>
                <a:schemeClr val="tx1"/>
              </a:buClr>
            </a:pPr>
            <a:r>
              <a:rPr lang="en-US" sz="2000" dirty="0">
                <a:solidFill>
                  <a:srgbClr val="1F497D"/>
                </a:solidFill>
              </a:rPr>
              <a:t>metals, and</a:t>
            </a:r>
          </a:p>
          <a:p>
            <a:pPr marL="457200" lvl="1" indent="-228600">
              <a:spcAft>
                <a:spcPts val="0"/>
              </a:spcAft>
              <a:buClr>
                <a:schemeClr val="tx1"/>
              </a:buClr>
            </a:pPr>
            <a:r>
              <a:rPr lang="en-US" sz="2000" dirty="0">
                <a:solidFill>
                  <a:srgbClr val="1F497D"/>
                </a:solidFill>
              </a:rPr>
              <a:t>soil or dust particles</a:t>
            </a:r>
          </a:p>
          <a:p>
            <a:pPr marL="228600" lvl="1" indent="0">
              <a:spcAft>
                <a:spcPts val="0"/>
              </a:spcAft>
              <a:buClr>
                <a:schemeClr val="tx1"/>
              </a:buClr>
              <a:buNone/>
            </a:pPr>
            <a:endParaRPr lang="en-US" sz="2000" dirty="0">
              <a:solidFill>
                <a:srgbClr val="1F497D"/>
              </a:solidFill>
            </a:endParaRPr>
          </a:p>
          <a:p>
            <a:pPr>
              <a:spcAft>
                <a:spcPts val="0"/>
              </a:spcAft>
            </a:pPr>
            <a:r>
              <a:rPr lang="en-US" dirty="0">
                <a:solidFill>
                  <a:srgbClr val="1F497D"/>
                </a:solidFill>
              </a:rPr>
              <a:t>The particulate matter levels in Southwest Asia and Djibouti are naturally higher.</a:t>
            </a:r>
          </a:p>
          <a:p>
            <a:pPr marL="228600" indent="-228600">
              <a:spcAft>
                <a:spcPts val="0"/>
              </a:spcAft>
              <a:buFont typeface="Arial" panose="020B0604020202020204" pitchFamily="34" charset="0"/>
              <a:buChar char="•"/>
            </a:pPr>
            <a:endParaRPr lang="en-US" dirty="0"/>
          </a:p>
          <a:p>
            <a:pPr marL="228600" indent="-228600">
              <a:spcAft>
                <a:spcPts val="0"/>
              </a:spcAft>
              <a:buFont typeface="Arial" panose="020B0604020202020204" pitchFamily="34" charset="0"/>
              <a:buChar char="•"/>
            </a:pPr>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8</a:t>
            </a:fld>
            <a:endParaRPr lang="en-US" dirty="0"/>
          </a:p>
        </p:txBody>
      </p:sp>
      <p:pic>
        <p:nvPicPr>
          <p:cNvPr id="5" name="Picture 4">
            <a:extLst>
              <a:ext uri="{FF2B5EF4-FFF2-40B4-BE49-F238E27FC236}">
                <a16:creationId xmlns:a16="http://schemas.microsoft.com/office/drawing/2014/main" id="{09C9F22A-1FC0-4EB6-9695-095446E79CD3}"/>
              </a:ext>
            </a:extLst>
          </p:cNvPr>
          <p:cNvPicPr>
            <a:picLocks noChangeAspect="1"/>
          </p:cNvPicPr>
          <p:nvPr/>
        </p:nvPicPr>
        <p:blipFill>
          <a:blip r:embed="rId6"/>
          <a:stretch>
            <a:fillRect/>
          </a:stretch>
        </p:blipFill>
        <p:spPr>
          <a:xfrm>
            <a:off x="5974914" y="2351931"/>
            <a:ext cx="2160827" cy="1728344"/>
          </a:xfrm>
          <a:prstGeom prst="rect">
            <a:avLst/>
          </a:prstGeom>
        </p:spPr>
      </p:pic>
    </p:spTree>
    <p:extLst>
      <p:ext uri="{BB962C8B-B14F-4D97-AF65-F5344CB8AC3E}">
        <p14:creationId xmlns:p14="http://schemas.microsoft.com/office/powerpoint/2010/main" val="1282144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280160" y="481087"/>
            <a:ext cx="6414868" cy="873618"/>
          </a:xfrm>
        </p:spPr>
        <p:txBody>
          <a:bodyPr/>
          <a:lstStyle/>
          <a:p>
            <a:r>
              <a:rPr lang="en-US" dirty="0"/>
              <a:t>Mishraq State Sulfur Mine Fire</a:t>
            </a:r>
          </a:p>
        </p:txBody>
      </p:sp>
      <p:sp>
        <p:nvSpPr>
          <p:cNvPr id="3" name="Content Placeholder 2"/>
          <p:cNvSpPr>
            <a:spLocks noGrp="1"/>
          </p:cNvSpPr>
          <p:nvPr>
            <p:ph idx="1"/>
            <p:custDataLst>
              <p:tags r:id="rId2"/>
            </p:custDataLst>
          </p:nvPr>
        </p:nvSpPr>
        <p:spPr>
          <a:xfrm>
            <a:off x="611945" y="1354705"/>
            <a:ext cx="8229600" cy="5022209"/>
          </a:xfrm>
        </p:spPr>
        <p:txBody>
          <a:bodyPr>
            <a:normAutofit/>
          </a:bodyPr>
          <a:lstStyle/>
          <a:p>
            <a:pPr marL="228600" indent="-228600">
              <a:spcAft>
                <a:spcPts val="0"/>
              </a:spcAft>
              <a:buFont typeface="Arial" panose="020B0604020202020204" pitchFamily="34" charset="0"/>
              <a:buChar char="•"/>
            </a:pPr>
            <a:endParaRPr lang="en-US" dirty="0"/>
          </a:p>
          <a:p>
            <a:pPr marL="228600" indent="-228600">
              <a:spcAft>
                <a:spcPts val="0"/>
              </a:spcAft>
              <a:buFont typeface="Arial" panose="020B0604020202020204" pitchFamily="34" charset="0"/>
              <a:buChar char="•"/>
            </a:pPr>
            <a:endParaRPr lang="en-US" dirty="0"/>
          </a:p>
          <a:p>
            <a:pPr marL="228600" indent="-228600">
              <a:spcAft>
                <a:spcPts val="0"/>
              </a:spcAft>
              <a:buFont typeface="Arial" panose="020B0604020202020204" pitchFamily="34" charset="0"/>
              <a:buChar char="•"/>
            </a:pPr>
            <a:endParaRPr lang="en-US" dirty="0"/>
          </a:p>
          <a:p>
            <a:pPr>
              <a:spcAft>
                <a:spcPts val="0"/>
              </a:spcAft>
            </a:pPr>
            <a:endParaRPr lang="en-US" dirty="0"/>
          </a:p>
          <a:p>
            <a:pPr marL="228600" indent="-228600">
              <a:spcAft>
                <a:spcPts val="0"/>
              </a:spcAft>
              <a:buFont typeface="Arial" panose="020B0604020202020204" pitchFamily="34" charset="0"/>
              <a:buChar char="•"/>
            </a:pPr>
            <a:endParaRPr lang="en-US" dirty="0"/>
          </a:p>
          <a:p>
            <a:pPr marL="228600" indent="-228600">
              <a:spcAft>
                <a:spcPts val="0"/>
              </a:spcAft>
              <a:buFont typeface="Arial" panose="020B0604020202020204" pitchFamily="34" charset="0"/>
              <a:buChar char="•"/>
            </a:pPr>
            <a:endParaRPr lang="en-US" dirty="0"/>
          </a:p>
          <a:p>
            <a:pPr marL="228600" indent="-228600">
              <a:spcAft>
                <a:spcPts val="0"/>
              </a:spcAft>
              <a:buFont typeface="Arial" panose="020B0604020202020204" pitchFamily="34" charset="0"/>
              <a:buChar char="•"/>
            </a:pPr>
            <a:r>
              <a:rPr lang="en-US" dirty="0">
                <a:solidFill>
                  <a:srgbClr val="1F497D"/>
                </a:solidFill>
              </a:rPr>
              <a:t>On June 24, 2003, a fire ignited at the Mishraq State Sulfur Mine Plant near Mosul, Iraq. The fire burned for approximately 3 weeks. </a:t>
            </a:r>
          </a:p>
          <a:p>
            <a:pPr marL="228600" indent="-228600">
              <a:spcAft>
                <a:spcPts val="0"/>
              </a:spcAft>
              <a:buFont typeface="Arial" panose="020B0604020202020204" pitchFamily="34" charset="0"/>
              <a:buChar char="•"/>
            </a:pPr>
            <a:endParaRPr lang="en-US" dirty="0">
              <a:solidFill>
                <a:srgbClr val="1F497D"/>
              </a:solidFill>
            </a:endParaRPr>
          </a:p>
          <a:p>
            <a:pPr marL="228600" indent="-228600">
              <a:buFont typeface="Arial" panose="020B0604020202020204" pitchFamily="34" charset="0"/>
              <a:buChar char="•"/>
            </a:pPr>
            <a:r>
              <a:rPr lang="en-US" dirty="0">
                <a:solidFill>
                  <a:srgbClr val="1F497D"/>
                </a:solidFill>
              </a:rPr>
              <a:t>Other areas found to be affected included: </a:t>
            </a:r>
          </a:p>
          <a:p>
            <a:pPr marL="228600" indent="-228600">
              <a:buFont typeface="Arial" panose="020B0604020202020204" pitchFamily="34" charset="0"/>
              <a:buChar char="•"/>
            </a:pPr>
            <a:endParaRPr lang="en-US" sz="1000" b="1" dirty="0">
              <a:solidFill>
                <a:srgbClr val="1F497D"/>
              </a:solidFill>
            </a:endParaRPr>
          </a:p>
          <a:p>
            <a:pPr marL="457200" indent="-228600">
              <a:spcAft>
                <a:spcPts val="0"/>
              </a:spcAft>
              <a:buClr>
                <a:schemeClr val="tx1"/>
              </a:buClr>
              <a:buFont typeface="Arial" panose="020B0604020202020204" pitchFamily="34" charset="0"/>
              <a:buChar char="•"/>
            </a:pPr>
            <a:r>
              <a:rPr lang="en-US" b="1" dirty="0">
                <a:solidFill>
                  <a:srgbClr val="1F497D"/>
                </a:solidFill>
              </a:rPr>
              <a:t>Qayyarah Airfield West (Camp Q West), which is 25 km to the south of the mine</a:t>
            </a:r>
          </a:p>
          <a:p>
            <a:pPr marL="457200" indent="-228600">
              <a:spcAft>
                <a:spcPts val="0"/>
              </a:spcAft>
              <a:buClr>
                <a:schemeClr val="tx1"/>
              </a:buClr>
              <a:buFont typeface="Arial" panose="020B0604020202020204" pitchFamily="34" charset="0"/>
              <a:buChar char="•"/>
            </a:pPr>
            <a:r>
              <a:rPr lang="en-US" dirty="0">
                <a:solidFill>
                  <a:srgbClr val="1F497D"/>
                </a:solidFill>
              </a:rPr>
              <a:t>the area approximately 50 km to the north up to the Mosul Airfield</a:t>
            </a:r>
          </a:p>
          <a:p>
            <a:pPr marL="457200" indent="-228600">
              <a:spcAft>
                <a:spcPts val="0"/>
              </a:spcAft>
              <a:buClr>
                <a:schemeClr val="tx1"/>
              </a:buClr>
              <a:buFont typeface="Arial" panose="020B0604020202020204" pitchFamily="34" charset="0"/>
              <a:buChar char="•"/>
            </a:pPr>
            <a:endParaRPr lang="en-US" dirty="0">
              <a:solidFill>
                <a:srgbClr val="1F497D"/>
              </a:solidFill>
            </a:endParaRPr>
          </a:p>
          <a:p>
            <a:pPr marL="228600" indent="-228600">
              <a:lnSpc>
                <a:spcPct val="110000"/>
              </a:lnSpc>
              <a:spcAft>
                <a:spcPts val="0"/>
              </a:spcAft>
              <a:buFont typeface="Arial" panose="020B0604020202020204" pitchFamily="34" charset="0"/>
              <a:buChar char="•"/>
            </a:pPr>
            <a:r>
              <a:rPr lang="en-US" dirty="0">
                <a:solidFill>
                  <a:srgbClr val="1F497D"/>
                </a:solidFill>
              </a:rPr>
              <a:t>The fire released 42 million pounds of sulfur dioxide (SO</a:t>
            </a:r>
            <a:r>
              <a:rPr lang="en-US" baseline="-25000" dirty="0">
                <a:solidFill>
                  <a:srgbClr val="1F497D"/>
                </a:solidFill>
              </a:rPr>
              <a:t>2</a:t>
            </a:r>
            <a:r>
              <a:rPr lang="en-US" dirty="0">
                <a:solidFill>
                  <a:srgbClr val="1F497D"/>
                </a:solidFill>
              </a:rPr>
              <a:t>) a day.</a:t>
            </a:r>
          </a:p>
          <a:p>
            <a:pPr>
              <a:lnSpc>
                <a:spcPct val="110000"/>
              </a:lnSpc>
              <a:spcAft>
                <a:spcPts val="0"/>
              </a:spcAft>
            </a:pPr>
            <a:endParaRPr lang="en-US" dirty="0"/>
          </a:p>
          <a:p>
            <a:pPr>
              <a:lnSpc>
                <a:spcPct val="110000"/>
              </a:lnSpc>
              <a:spcAft>
                <a:spcPts val="0"/>
              </a:spcAft>
            </a:pPr>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9</a:t>
            </a:fld>
            <a:endParaRPr lang="en-US"/>
          </a:p>
        </p:txBody>
      </p:sp>
      <p:pic>
        <p:nvPicPr>
          <p:cNvPr id="2050" name="Picture 2" descr="Sulfur fire smoke">
            <a:extLst>
              <a:ext uri="{FF2B5EF4-FFF2-40B4-BE49-F238E27FC236}">
                <a16:creationId xmlns:a16="http://schemas.microsoft.com/office/drawing/2014/main" id="{AC8AFFFD-8354-4E81-AF35-400126451B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3366" y="1354705"/>
            <a:ext cx="2222696" cy="1796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8220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Claims Based on Exposure to Environmental Hazards in Iraq, Afghanistan, and Djibouti &amp;quot;&quot;/&gt;&lt;property id=&quot;20302&quot; value=&quot;0&quot;/&gt;&lt;property id=&quot;20307&quot; value=&quot;257&quot;/&gt;&lt;/object&gt;&lt;object type=&quot;3&quot; unique_id=&quot;10004&quot;&gt;&lt;property id=&quot;20148&quot; value=&quot;5&quot;/&gt;&lt;property id=&quot;20300&quot; value=&quot;Slide 3 - &amp;quot;Lesson Objectives&amp;quot;&quot;/&gt;&lt;property id=&quot;20302&quot; value=&quot;0&quot;/&gt;&lt;property id=&quot;20307&quot; value=&quot;274&quot;/&gt;&lt;/object&gt;&lt;object type=&quot;3&quot; unique_id=&quot;10005&quot;&gt;&lt;property id=&quot;20148&quot; value=&quot;5&quot;/&gt;&lt;property id=&quot;20300&quot; value=&quot;Slide 4 - &amp;quot;References&amp;quot;&quot;/&gt;&lt;property id=&quot;20302&quot; value=&quot;0&quot;/&gt;&lt;property id=&quot;20307&quot; value=&quot;259&quot;/&gt;&lt;/object&gt;&lt;object type=&quot;3&quot; unique_id=&quot;10009&quot;&gt;&lt;property id=&quot;20148&quot; value=&quot;5&quot;/&gt;&lt;property id=&quot;20300&quot; value=&quot;Slide 9 - &amp;quot;Mishraq State Sulfur Mine Fire&amp;quot;&quot;/&gt;&lt;property id=&quot;20302&quot; value=&quot;0&quot;/&gt;&lt;property id=&quot;20307&quot; value=&quot;265&quot;/&gt;&lt;/object&gt;&lt;object type=&quot;3&quot; unique_id=&quot;10010&quot;&gt;&lt;property id=&quot;20148&quot; value=&quot;5&quot;/&gt;&lt;property id=&quot;20300&quot; value=&quot;Slide 10 - &amp;quot;Qarmat Ali Water Treatment Plant&amp;quot;&quot;/&gt;&lt;property id=&quot;20302&quot; value=&quot;0&quot;/&gt;&lt;property id=&quot;20307&quot; value=&quot;266&quot;/&gt;&lt;/object&gt;&lt;object type=&quot;3&quot; unique_id=&quot;10011&quot;&gt;&lt;property id=&quot;20148&quot; value=&quot;5&quot;/&gt;&lt;property id=&quot;20300&quot; value=&quot;Slide 16 - &amp;quot;Long Term Effects of Exposure&amp;quot;&quot;/&gt;&lt;property id=&quot;20302&quot; value=&quot;0&quot;/&gt;&lt;property id=&quot;20307&quot; value=&quot;281&quot;/&gt;&lt;/object&gt;&lt;object type=&quot;3&quot; unique_id=&quot;10012&quot;&gt;&lt;property id=&quot;20148&quot; value=&quot;5&quot;/&gt;&lt;property id=&quot;20300&quot; value=&quot;Slide 17 - &amp;quot;Eligibility Requirements&amp;quot;&quot;/&gt;&lt;property id=&quot;20302&quot; value=&quot;0&quot;/&gt;&lt;property id=&quot;20307&quot; value=&quot;282&quot;/&gt;&lt;/object&gt;&lt;object type=&quot;3&quot; unique_id=&quot;10013&quot;&gt;&lt;property id=&quot;20148&quot; value=&quot;5&quot;/&gt;&lt;property id=&quot;20300&quot; value=&quot;Slide 18 - &amp;quot;Claims Based Solely on  Exposure to Environmental Hazards&amp;quot;&quot;/&gt;&lt;property id=&quot;20302&quot; value=&quot;0&quot;/&gt;&lt;property id=&quot;20307&quot; value=&quot;267&quot;/&gt;&lt;/object&gt;&lt;object type=&quot;3&quot; unique_id=&quot;10014&quot;&gt;&lt;property id=&quot;20148&quot; value=&quot;5&quot;/&gt;&lt;property id=&quot;20300&quot; value=&quot;Slide 20 - &amp;quot;Special Issue Indicators&amp;quot;&quot;/&gt;&lt;property id=&quot;20302&quot; value=&quot;0&quot;/&gt;&lt;property id=&quot;20307&quot; value=&quot;261&quot;/&gt;&lt;/object&gt;&lt;object type=&quot;3&quot; unique_id=&quot;10015&quot;&gt;&lt;property id=&quot;20148&quot; value=&quot;5&quot;/&gt;&lt;property id=&quot;20300&quot; value=&quot;Slide 19 - &amp;quot;Developing Environmental Hazard Claims&amp;quot;&quot;/&gt;&lt;property id=&quot;20302&quot; value=&quot;0&quot;/&gt;&lt;property id=&quot;20307&quot; value=&quot;268&quot;/&gt;&lt;/object&gt;&lt;object type=&quot;3&quot; unique_id=&quot;10016&quot;&gt;&lt;property id=&quot;20148&quot; value=&quot;5&quot;/&gt;&lt;property id=&quot;20300&quot; value=&quot;Slide 23 - &amp;quot;Developing Environmental Hazard Claims: Veteran&amp;quot;&quot;/&gt;&lt;property id=&quot;20302&quot; value=&quot;0&quot;/&gt;&lt;property id=&quot;20307&quot; value=&quot;285&quot;/&gt;&lt;/object&gt;&lt;object type=&quot;3&quot; unique_id=&quot;10017&quot;&gt;&lt;property id=&quot;20148&quot; value=&quot;5&quot;/&gt;&lt;property id=&quot;20300&quot; value=&quot;Slide 24 - &amp;quot;Developing Environmental Hazard Claims:  Federal and Non-Federal Records&amp;quot;&quot;/&gt;&lt;property id=&quot;20302&quot; value=&quot;0&quot;/&gt;&lt;property id=&quot;20307&quot; value=&quot;284&quot;/&gt;&lt;/object&gt;&lt;object type=&quot;3&quot; unique_id=&quot;10018&quot;&gt;&lt;property id=&quot;20148&quot; value=&quot;5&quot;/&gt;&lt;property id=&quot;20300&quot; value=&quot;Slide 25 - &amp;quot;Developing Environmental Hazard Claims:  Qarmat Ali Water Treatment Plant&amp;quot;&quot;/&gt;&lt;property id=&quot;20302&quot; value=&quot;0&quot;/&gt;&lt;property id=&quot;20307&quot; value=&quot;273&quot;/&gt;&lt;/object&gt;&lt;object type=&quot;3&quot; unique_id=&quot;10019&quot;&gt;&lt;property id=&quot;20148&quot; value=&quot;5&quot;/&gt;&lt;property id=&quot;20300&quot; value=&quot;Slide 26 - &amp;quot;VHA Persian Gulf Health Registry Examinations&amp;quot;&quot;/&gt;&lt;property id=&quot;20302&quot; value=&quot;0&quot;/&gt;&lt;property id=&quot;20307&quot; value=&quot;276&quot;/&gt;&lt;/object&gt;&lt;object type=&quot;3&quot; unique_id=&quot;10020&quot;&gt;&lt;property id=&quot;20148&quot; value=&quot;5&quot;/&gt;&lt;property id=&quot;20300&quot; value=&quot;Slide 29 - &amp;quot;Review of Evidence&amp;quot;&quot;/&gt;&lt;property id=&quot;20302&quot; value=&quot;0&quot;/&gt;&lt;property id=&quot;20307&quot; value=&quot;271&quot;/&gt;&lt;/object&gt;&lt;object type=&quot;3&quot; unique_id=&quot;10021&quot;&gt;&lt;property id=&quot;20148&quot; value=&quot;5&quot;/&gt;&lt;property id=&quot;20300&quot; value=&quot;Slide 30 - &amp;quot;Conceding Exposure&amp;quot;&quot;/&gt;&lt;property id=&quot;20302&quot; value=&quot;0&quot;/&gt;&lt;property id=&quot;20307&quot; value=&quot;272&quot;/&gt;&lt;/object&gt;&lt;object type=&quot;3&quot; unique_id=&quot;10022&quot;&gt;&lt;property id=&quot;20148&quot; value=&quot;5&quot;/&gt;&lt;property id=&quot;20300&quot; value=&quot;Slide 33 - &amp;quot;Developing Environmental Hazard Claims:  Exams/Opinions&amp;quot;&quot;/&gt;&lt;property id=&quot;20302&quot; value=&quot;0&quot;/&gt;&lt;property id=&quot;20307&quot; value=&quot;275&quot;/&gt;&lt;/object&gt;&lt;object type=&quot;3&quot; unique_id=&quot;10023&quot;&gt;&lt;property id=&quot;20148&quot; value=&quot;5&quot;/&gt;&lt;property id=&quot;20300&quot; value=&quot;Slide 34 - &amp;quot;Developing Environmental Hazard Claims:  Exams/Opinions cont.&amp;quot;&quot;/&gt;&lt;property id=&quot;20302&quot; value=&quot;0&quot;/&gt;&lt;property id=&quot;20307&quot; value=&quot;277&quot;/&gt;&lt;/object&gt;&lt;object type=&quot;3&quot; unique_id=&quot;10024&quot;&gt;&lt;property id=&quot;20148&quot; value=&quot;5&quot;/&gt;&lt;property id=&quot;20300&quot; value=&quot;Slide 35 - &amp;quot;Developing Environmental Hazard Claims:  ERB Exams/Opinions&amp;quot;&quot;/&gt;&lt;property id=&quot;20302&quot; value=&quot;0&quot;/&gt;&lt;property id=&quot;20307&quot; value=&quot;278&quot;/&gt;&lt;/object&gt;&lt;object type=&quot;3&quot; unique_id=&quot;10025&quot;&gt;&lt;property id=&quot;20148&quot; value=&quot;5&quot;/&gt;&lt;property id=&quot;20300&quot; value=&quot;Slide 36 - &amp;quot;EMS Exam Requests&amp;quot;&quot;/&gt;&lt;property id=&quot;20302&quot; value=&quot;0&quot;/&gt;&lt;property id=&quot;20307&quot; value=&quot;283&quot;/&gt;&lt;/object&gt;&lt;object type=&quot;3&quot; unique_id=&quot;10026&quot;&gt;&lt;property id=&quot;20148&quot; value=&quot;5&quot;/&gt;&lt;property id=&quot;20300&quot; value=&quot;Slide 38 - &amp;quot;Questions&amp;quot;&quot;/&gt;&lt;property id=&quot;20302&quot; value=&quot;1&quot;/&gt;&lt;property id=&quot;20307&quot; value=&quot;256&quot;/&gt;&lt;/object&gt;&lt;object type=&quot;3&quot; unique_id=&quot;10515&quot;&gt;&lt;property id=&quot;20148&quot; value=&quot;5&quot;/&gt;&lt;property id=&quot;20300&quot; value=&quot;Slide 5&quot;/&gt;&lt;property id=&quot;20307&quot; value=&quot;286&quot;/&gt;&lt;/object&gt;&lt;object type=&quot;3&quot; unique_id=&quot;10516&quot;&gt;&lt;property id=&quot;20148&quot; value=&quot;5&quot;/&gt;&lt;property id=&quot;20300&quot; value=&quot;Slide 15&quot;/&gt;&lt;property id=&quot;20307&quot; value=&quot;287&quot;/&gt;&lt;/object&gt;&lt;object type=&quot;3&quot; unique_id=&quot;10518&quot;&gt;&lt;property id=&quot;20148&quot; value=&quot;5&quot;/&gt;&lt;property id=&quot;20300&quot; value=&quot;Slide 2 - &amp;quot;Purpose&amp;quot;&quot;/&gt;&lt;property id=&quot;20307&quot; value=&quot;289&quot;/&gt;&lt;/object&gt;&lt;object type=&quot;3&quot; unique_id=&quot;10519&quot;&gt;&lt;property id=&quot;20148&quot; value=&quot;5&quot;/&gt;&lt;property id=&quot;20300&quot; value=&quot;Slide 11 - &amp;quot;Knowledge Check&amp;quot;&quot;/&gt;&lt;property id=&quot;20307&quot; value=&quot;290&quot;/&gt;&lt;/object&gt;&lt;object type=&quot;3&quot; unique_id=&quot;10520&quot;&gt;&lt;property id=&quot;20148&quot; value=&quot;5&quot;/&gt;&lt;property id=&quot;20300&quot; value=&quot;Slide 21 - &amp;quot;Knowledge Check&amp;quot;&quot;/&gt;&lt;property id=&quot;20307&quot; value=&quot;292&quot;/&gt;&lt;/object&gt;&lt;object type=&quot;3&quot; unique_id=&quot;10521&quot;&gt;&lt;property id=&quot;20148&quot; value=&quot;5&quot;/&gt;&lt;property id=&quot;20300&quot; value=&quot;Slide 27 - &amp;quot;Knowledge Check&amp;quot;&quot;/&gt;&lt;property id=&quot;20307&quot; value=&quot;293&quot;/&gt;&lt;/object&gt;&lt;object type=&quot;3&quot; unique_id=&quot;10522&quot;&gt;&lt;property id=&quot;20148&quot; value=&quot;5&quot;/&gt;&lt;property id=&quot;20300&quot; value=&quot;Slide 31 - &amp;quot;Knowledge Check&amp;quot;&quot;/&gt;&lt;property id=&quot;20307&quot; value=&quot;294&quot;/&gt;&lt;/object&gt;&lt;object type=&quot;3&quot; unique_id=&quot;11053&quot;&gt;&lt;property id=&quot;20148&quot; value=&quot;5&quot;/&gt;&lt;property id=&quot;20300&quot; value=&quot;Slide 12 - &amp;quot;Knowledge Check (cont.) &amp;quot;&quot;/&gt;&lt;property id=&quot;20307&quot; value=&quot;297&quot;/&gt;&lt;/object&gt;&lt;object type=&quot;3&quot; unique_id=&quot;11054&quot;&gt;&lt;property id=&quot;20148&quot; value=&quot;5&quot;/&gt;&lt;property id=&quot;20300&quot; value=&quot;Slide 13 - &amp;quot;Knowledge Check (cont.)&amp;quot;&quot;/&gt;&lt;property id=&quot;20307&quot; value=&quot;298&quot;/&gt;&lt;/object&gt;&lt;object type=&quot;3&quot; unique_id=&quot;11055&quot;&gt;&lt;property id=&quot;20148&quot; value=&quot;5&quot;/&gt;&lt;property id=&quot;20300&quot; value=&quot;Slide 22 - &amp;quot;Knowledge Check (cont.)&amp;quot;&quot;/&gt;&lt;property id=&quot;20307&quot; value=&quot;300&quot;/&gt;&lt;/object&gt;&lt;object type=&quot;3&quot; unique_id=&quot;11056&quot;&gt;&lt;property id=&quot;20148&quot; value=&quot;5&quot;/&gt;&lt;property id=&quot;20300&quot; value=&quot;Slide 28 - &amp;quot;Knowledge Check (cont.)&amp;quot;&quot;/&gt;&lt;property id=&quot;20307&quot; value=&quot;296&quot;/&gt;&lt;/object&gt;&lt;object type=&quot;3&quot; unique_id=&quot;11057&quot;&gt;&lt;property id=&quot;20148&quot; value=&quot;5&quot;/&gt;&lt;property id=&quot;20300&quot; value=&quot;Slide 32 - &amp;quot;Knowledge Check (cont.)&amp;quot;&quot;/&gt;&lt;property id=&quot;20307&quot; value=&quot;299&quot;/&gt;&lt;/object&gt;&lt;object type=&quot;3&quot; unique_id=&quot;11058&quot;&gt;&lt;property id=&quot;20148&quot; value=&quot;5&quot;/&gt;&lt;property id=&quot;20300&quot; value=&quot;Slide 37 - &amp;quot;Knowledge Check&amp;quot;&quot;/&gt;&lt;property id=&quot;20307&quot; value=&quot;301&quot;/&gt;&lt;/object&gt;&lt;object type=&quot;3&quot; unique_id=&quot;11333&quot;&gt;&lt;property id=&quot;20148&quot; value=&quot;5&quot;/&gt;&lt;property id=&quot;20300&quot; value=&quot;Slide 6 - &amp;quot;Environmental Hazards Exposure Scenarios&amp;quot;&quot;/&gt;&lt;property id=&quot;20307&quot; value=&quot;262&quot;/&gt;&lt;/object&gt;&lt;object type=&quot;3&quot; unique_id=&quot;11495&quot;&gt;&lt;property id=&quot;20148&quot; value=&quot;5&quot;/&gt;&lt;property id=&quot;20300&quot; value=&quot;Slide 7 - &amp;quot;Burn Pits&amp;quot;&quot;/&gt;&lt;property id=&quot;20307&quot; value=&quot;263&quot;/&gt;&lt;/object&gt;&lt;object type=&quot;3&quot; unique_id=&quot;11496&quot;&gt;&lt;property id=&quot;20148&quot; value=&quot;5&quot;/&gt;&lt;property id=&quot;20300&quot; value=&quot;Slide 8 - &amp;quot;Particulate Matter&amp;quot;&quot;/&gt;&lt;property id=&quot;20307&quot; value=&quot;264&quot;/&gt;&lt;/object&gt;&lt;object type=&quot;3&quot; unique_id=&quot;11621&quot;&gt;&lt;property id=&quot;20148&quot; value=&quot;5&quot;/&gt;&lt;property id=&quot;20300&quot; value=&quot;Slide 14 - &amp;quot;Knowledge Check (cont.)&amp;quot;&quot;/&gt;&lt;property id=&quot;20307&quot; value=&quot;302&quot;/&gt;&lt;/object&gt;&lt;/object&gt;&lt;object type=&quot;8&quot; unique_id=&quot;10052&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8&quot;/&gt;&lt;lineCharCount val=&quot;31&quot;/&gt;&lt;lineCharCount val=&quot;26&quot;/&gt;&lt;lineCharCount val=&quot;27&quot;/&gt;&lt;/TableIndex&gt;&lt;/ShapeTextInfo&gt;"/>
  <p:tag name="PRESENTER_DUMMYTAG" val="&lt;DummyForForceWrite&gt;&lt;/DummyForForceWrite&gt;"/>
  <p:tag name="HTML_SHAPEINFO" val="&lt;ThreeDShapeInfo&gt;&lt;uuid val=&quot;{41A3CCAE-0EFA-458F-A46A-819289078AC3}&quot;/&gt;&lt;isInvalidForFieldText val=&quot;0&quot;/&gt;&lt;Image&gt;&lt;filename val=&quot;C:\Users\User\AppData\Local\Temp\CP748614406Session\CPTrustFolder748614406\PPTImport74810139187\data\asimages\{41A3CCAE-0EFA-458F-A46A-819289078AC3}_1.png&quot;/&gt;&lt;left val=&quot;95&quot;/&gt;&lt;top val=&quot;288&quot;/&gt;&lt;width val=&quot;768&quot;/&gt;&lt;height val=&quot;214&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E0193C45-AEE4-4B5A-A44B-19EB3EAF50EA}&quot;/&gt;&lt;isInvalidForFieldText val=&quot;0&quot;/&gt;&lt;Image&gt;&lt;filename val=&quot;C:\Users\User\AppData\Local\Temp\CP748614406Session\CPTrustFolder748614406\PPTImport74810139187\data\asimages\{E0193C45-AEE4-4B5A-A44B-19EB3EAF50EA}_1.png&quot;/&gt;&lt;left val=&quot;71&quot;/&gt;&lt;top val=&quot;523&quot;/&gt;&lt;width val=&quot;249&quot;/&gt;&lt;height val=&quot;94&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PRESENTER_DUMMYTAG" val="&lt;DummyForForceWrite&gt;&lt;/DummyForForceWrite&gt;"/>
  <p:tag name="HTML_SHAPEINFO" val="&lt;ThreeDShapeInfo&gt;&lt;uuid val=&quot;{C156F98E-65DF-483F-AF32-78BAD6C4BCEF}&quot;/&gt;&lt;isInvalidForFieldText val=&quot;0&quot;/&gt;&lt;Image&gt;&lt;filename val=&quot;C:\Users\User\AppData\Local\Temp\CP748614406Session\CPTrustFolder748614406\PPTImport74810139187\data\asimages\{C156F98E-65DF-483F-AF32-78BAD6C4BCEF}_1.png&quot;/&gt;&lt;left val=&quot;639&quot;/&gt;&lt;top val=&quot;523&quot;/&gt;&lt;width val=&quot;249&quot;/&gt;&lt;height val=&quot;9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C2521199-B63C-4FEB-BBFA-0A0480CB233F}&quot;/&gt;&lt;isInvalidForFieldText val=&quot;0&quot;/&gt;&lt;Image&gt;&lt;filename val=&quot;C:\Users\User\AppData\Local\Temp\CP748614406Session\CPTrustFolder748614406\PPTImport74810139187\data\asimages\{C2521199-B63C-4FEB-BBFA-0A0480CB233F}_2.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7&quot;/&gt;&lt;lineCharCount val=&quot;71&quot;/&gt;&lt;lineCharCount val=&quot;17&quot;/&gt;&lt;lineCharCount val=&quot;53&quot;/&gt;&lt;/TableIndex&gt;&lt;/ShapeTextInfo&gt;"/>
  <p:tag name="HTML_SHAPEINFO" val="&lt;ThreeDShapeInfo&gt;&lt;uuid val=&quot;{788CB550-F01B-4A6F-95D6-8F803905E2EC}&quot;/&gt;&lt;isInvalidForFieldText val=&quot;0&quot;/&gt;&lt;Image&gt;&lt;filename val=&quot;C:\Users\User\AppData\Local\Temp\CP748614406Session\CPTrustFolder748614406\PPTImport74810139187\data\asimages\{788CB550-F01B-4A6F-95D6-8F803905E2EC}_2.png&quot;/&gt;&lt;left val=&quot;42&quot;/&gt;&lt;top val=&quot;212&quot;/&gt;&lt;width val=&quot;882&quot;/&gt;&lt;height val=&quot;41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6496D1F-DBD2-451F-841F-8EED9CF45473}&quot;/&gt;&lt;isInvalidForFieldText val=&quot;0&quot;/&gt;&lt;Image&gt;&lt;filename val=&quot;C:\Users\User\AppData\Local\Temp\CP748614406Session\CPTrustFolder748614406\PPTImport74810139187\data\asimages\{F6496D1F-DBD2-451F-841F-8EED9CF45473}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E8403BC1-66CC-43F0-ACCE-DD4EF8761470}&quot;/&gt;&lt;isInvalidForFieldText val=&quot;0&quot;/&gt;&lt;Image&gt;&lt;filename val=&quot;C:\Users\User\AppData\Local\Temp\CP748614406Session\CPTrustFolder748614406\PPTImport74810139187\data\asimages\{E8403BC1-66CC-43F0-ACCE-DD4EF8761470}_3.png&quot;/&gt;&lt;left val=&quot;0&quot;/&gt;&lt;top val=&quot;76&quot;/&gt;&lt;width val=&quot;961&quot;/&gt;&lt;height val=&quot;12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2&quot;/&gt;&lt;lineCharCount val=&quot;34&quot;/&gt;&lt;lineCharCount val=&quot;69&quot;/&gt;&lt;lineCharCount val=&quot;49&quot;/&gt;&lt;/TableIndex&gt;&lt;/ShapeTextInfo&gt;"/>
  <p:tag name="HTML_SHAPEINFO" val="&lt;ThreeDShapeInfo&gt;&lt;uuid val=&quot;{7F4F7CD0-EB12-4427-9441-E11668E7613A}&quot;/&gt;&lt;isInvalidForFieldText val=&quot;0&quot;/&gt;&lt;Image&gt;&lt;filename val=&quot;C:\Users\User\AppData\Local\Temp\CP748614406Session\CPTrustFolder748614406\PPTImport74810139187\data\asimages\{7F4F7CD0-EB12-4427-9441-E11668E7613A}_3.png&quot;/&gt;&lt;left val=&quot;42&quot;/&gt;&lt;top val=&quot;212&quot;/&gt;&lt;width val=&quot;870&quot;/&gt;&lt;height val=&quot;41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597F38-6D79-4F11-8040-3BF8C00E85CC}&quot;/&gt;&lt;isInvalidForFieldText val=&quot;0&quot;/&gt;&lt;Image&gt;&lt;filename val=&quot;C:\Users\User\AppData\Local\Temp\CP748614406Session\CPTrustFolder748614406\PPTImport74810139187\data\asimages\{65597F38-6D79-4F11-8040-3BF8C00E85CC}_3.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21&quot;/&gt;&lt;/TableIndex&gt;&lt;/ShapeTextInfo&gt;"/>
  <p:tag name="HTML_SHAPEINFO" val="&lt;ThreeDShapeInfo&gt;&lt;uuid val=&quot;{20489EDC-3D51-4CB0-A48E-0D6D2B843878}&quot;/&gt;&lt;isInvalidForFieldText val=&quot;0&quot;/&gt;&lt;Image&gt;&lt;filename val=&quot;C:\Users\User\AppData\Local\Temp\CP748614406Session\CPTrustFolder748614406\PPTImport74810139187\data\asimages\{20489EDC-3D51-4CB0-A48E-0D6D2B843878}_5.png&quot;/&gt;&lt;left val=&quot;0&quot;/&gt;&lt;top val=&quot;76&quot;/&gt;&lt;width val=&quot;961&quot;/&gt;&lt;height val=&quot;124&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5&quot;/&gt;&lt;lineCharCount val=&quot;70&quot;/&gt;&lt;lineCharCount val=&quot;45&quot;/&gt;&lt;/TableIndex&gt;&lt;/ShapeTextInfo&gt;"/>
  <p:tag name="HTML_SHAPEINFO" val="&lt;ThreeDShapeInfo&gt;&lt;uuid val=&quot;{78D5F752-D2C5-4583-A856-70A7566B2C19}&quot;/&gt;&lt;isInvalidForFieldText val=&quot;0&quot;/&gt;&lt;Image&gt;&lt;filename val=&quot;C:\Users\User\AppData\Local\Temp\CP748614406Session\CPTrustFolder748614406\PPTImport74810139187\data\asimages\{78D5F752-D2C5-4583-A856-70A7566B2C19}_5.png&quot;/&gt;&lt;left val=&quot;40&quot;/&gt;&lt;top val=&quot;212&quot;/&gt;&lt;width val=&quot;871&quot;/&gt;&lt;height val=&quot;121&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D6875CF-1D0A-4C5E-BDBA-A0181BE8FC84}&quot;/&gt;&lt;isInvalidForFieldText val=&quot;0&quot;/&gt;&lt;Image&gt;&lt;filename val=&quot;C:\Users\User\AppData\Local\Temp\CP748614406Session\CPTrustFolder748614406\PPTImport74810139187\data\asimages\{7D6875CF-1D0A-4C5E-BDBA-A0181BE8FC84}_5.png&quot;/&gt;&lt;left val=&quot;727&quot;/&gt;&lt;top val=&quot;687&quot;/&gt;&lt;width val=&quot;226&quot;/&gt;&lt;height val=&quot;4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DEC0D9D1-5D99-462B-92FE-06BA138C5966}&quot;/&gt;&lt;isInvalidForFieldText val=&quot;0&quot;/&gt;&lt;Image&gt;&lt;filename val=&quot;C:\Users\User\AppData\Local\Temp\CP748614406Session\CPTrustFolder748614406\PPTImport74810139187\data\asimages\{DEC0D9D1-5D99-462B-92FE-06BA138C5966}_6.png&quot;/&gt;&lt;left val=&quot;0&quot;/&gt;&lt;top val=&quot;76&quot;/&gt;&lt;width val=&quot;961&quot;/&gt;&lt;height val=&quot;12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2&quot;/&gt;&lt;lineCharCount val=&quot;72&quot;/&gt;&lt;lineCharCount val=&quot;73&quot;/&gt;&lt;lineCharCount val=&quot;43&quot;/&gt;&lt;/TableIndex&gt;&lt;/ShapeTextInfo&gt;"/>
  <p:tag name="HTML_SHAPEINFO" val="&lt;ThreeDShapeInfo&gt;&lt;uuid val=&quot;{53BE73FA-4EB1-4EFF-86CC-21EA3CB9C40A}&quot;/&gt;&lt;isInvalidForFieldText val=&quot;0&quot;/&gt;&lt;Image&gt;&lt;filename val=&quot;C:\Users\User\AppData\Local\Temp\CP748614406Session\CPTrustFolder748614406\PPTImport74810139187\data\asimages\{53BE73FA-4EB1-4EFF-86CC-21EA3CB9C40A}_6.png&quot;/&gt;&lt;left val=&quot;42&quot;/&gt;&lt;top val=&quot;212&quot;/&gt;&lt;width val=&quot;882&quot;/&gt;&lt;height val=&quot;41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DC30ED8-D398-4B3C-9159-5E79A05E9F83}&quot;/&gt;&lt;isInvalidForFieldText val=&quot;0&quot;/&gt;&lt;Image&gt;&lt;filename val=&quot;C:\Users\User\AppData\Local\Temp\CP748614406Session\CPTrustFolder748614406\PPTImport74810139187\data\asimages\{7DC30ED8-D398-4B3C-9159-5E79A05E9F83}_6.png&quot;/&gt;&lt;left val=&quot;727&quot;/&gt;&lt;top val=&quot;687&quot;/&gt;&lt;width val=&quot;226&quot;/&gt;&lt;height val=&quot;4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6A6FAB16-B2FE-497A-845B-2E350A422A5E}&quot;/&gt;&lt;isInvalidForFieldText val=&quot;0&quot;/&gt;&lt;Image&gt;&lt;filename val=&quot;C:\Users\User\AppData\Local\Temp\CP748614406Session\CPTrustFolder748614406\PPTImport74810139187\data\asimages\{6A6FAB16-B2FE-497A-845B-2E350A422A5E}_7.png&quot;/&gt;&lt;left val=&quot;0&quot;/&gt;&lt;top val=&quot;76&quot;/&gt;&lt;width val=&quot;961&quot;/&gt;&lt;height val=&quot;12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8&quot;/&gt;&lt;lineCharCount val=&quot;69&quot;/&gt;&lt;lineCharCount val=&quot;17&quot;/&gt;&lt;lineCharCount val=&quot;1&quot;/&gt;&lt;lineCharCount val=&quot;67&quot;/&gt;&lt;/TableIndex&gt;&lt;/ShapeTextInfo&gt;"/>
  <p:tag name="HTML_SHAPEINFO" val="&lt;ThreeDShapeInfo&gt;&lt;uuid val=&quot;{65C321BC-D9E4-4EB7-9D53-7C22E74C82F2}&quot;/&gt;&lt;isInvalidForFieldText val=&quot;0&quot;/&gt;&lt;Image&gt;&lt;filename val=&quot;C:\Users\User\AppData\Local\Temp\CP748614406Session\CPTrustFolder748614406\PPTImport74810139187\data\asimages\{65C321BC-D9E4-4EB7-9D53-7C22E74C82F2}_7.png&quot;/&gt;&lt;left val=&quot;40&quot;/&gt;&lt;top val=&quot;212&quot;/&gt;&lt;width val=&quot;871&quot;/&gt;&lt;height val=&quot;201&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0D9B99C-C590-4804-9C6A-F31C68F30416}&quot;/&gt;&lt;isInvalidForFieldText val=&quot;0&quot;/&gt;&lt;Image&gt;&lt;filename val=&quot;C:\Users\User\AppData\Local\Temp\CP748614406Session\CPTrustFolder748614406\PPTImport74810139187\data\asimages\{C0D9B99C-C590-4804-9C6A-F31C68F30416}_7.png&quot;/&gt;&lt;left val=&quot;727&quot;/&gt;&lt;top val=&quot;687&quot;/&gt;&lt;width val=&quot;226&quot;/&gt;&lt;height val=&quot;4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C26A1A62-8C1E-4441-B4DB-0FD506BE02CF}&quot;/&gt;&lt;isInvalidForFieldText val=&quot;0&quot;/&gt;&lt;Image&gt;&lt;filename val=&quot;C:\Users\User\AppData\Local\Temp\CP748614406Session\CPTrustFolder748614406\PPTImport74810139187\data\asimages\{C26A1A62-8C1E-4441-B4DB-0FD506BE02CF}_8.png&quot;/&gt;&lt;left val=&quot;0&quot;/&gt;&lt;top val=&quot;76&quot;/&gt;&lt;width val=&quot;961&quot;/&gt;&lt;height val=&quot;122&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2&quot;/&gt;&lt;lineCharCount val=&quot;67&quot;/&gt;&lt;lineCharCount val=&quot;36&quot;/&gt;&lt;/TableIndex&gt;&lt;/ShapeTextInfo&gt;"/>
  <p:tag name="HTML_SHAPEINFO" val="&lt;ThreeDShapeInfo&gt;&lt;uuid val=&quot;{B28F46BE-8AA5-4EFA-B8E6-FCFCA28293E6}&quot;/&gt;&lt;isInvalidForFieldText val=&quot;0&quot;/&gt;&lt;Image&gt;&lt;filename val=&quot;C:\Users\User\AppData\Local\Temp\CP748614406Session\CPTrustFolder748614406\PPTImport74810139187\data\asimages\{B28F46BE-8AA5-4EFA-B8E6-FCFCA28293E6}_8.png&quot;/&gt;&lt;left val=&quot;40&quot;/&gt;&lt;top val=&quot;212&quot;/&gt;&lt;width val=&quot;871&quot;/&gt;&lt;height val=&quot;121&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8C156E8-5E9B-4A56-8AA3-82A4D1B7E5F1}&quot;/&gt;&lt;isInvalidForFieldText val=&quot;0&quot;/&gt;&lt;Image&gt;&lt;filename val=&quot;C:\Users\User\AppData\Local\Temp\CP748614406Session\CPTrustFolder748614406\PPTImport74810139187\data\asimages\{98C156E8-5E9B-4A56-8AA3-82A4D1B7E5F1}_8.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AAA7872A-6161-4E45-B79F-358EFA462227}&quot;/&gt;&lt;isInvalidForFieldText val=&quot;0&quot;/&gt;&lt;Image&gt;&lt;filename val=&quot;C:\Users\User\AppData\Local\Temp\CP748614406Session\CPTrustFolder748614406\PPTImport74810139187\data\asimages\{AAA7872A-6161-4E45-B79F-358EFA462227}_9.png&quot;/&gt;&lt;left val=&quot;0&quot;/&gt;&lt;top val=&quot;76&quot;/&gt;&lt;width val=&quot;961&quot;/&gt;&lt;height val=&quot;12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4&quot;/&gt;&lt;lineCharCount val=&quot;64&quot;/&gt;&lt;lineCharCount val=&quot;67&quot;/&gt;&lt;lineCharCount val=&quot;66&quot;/&gt;&lt;lineCharCount val=&quot;30&quot;/&gt;&lt;/TableIndex&gt;&lt;/ShapeTextInfo&gt;"/>
  <p:tag name="HTML_SHAPEINFO" val="&lt;ThreeDShapeInfo&gt;&lt;uuid val=&quot;{75447D89-76AE-4EF4-953E-0C5301D14400}&quot;/&gt;&lt;isInvalidForFieldText val=&quot;0&quot;/&gt;&lt;Image&gt;&lt;filename val=&quot;C:\Users\User\AppData\Local\Temp\CP748614406Session\CPTrustFolder748614406\PPTImport74810139187\data\asimages\{75447D89-76AE-4EF4-953E-0C5301D14400}_9.png&quot;/&gt;&lt;left val=&quot;42&quot;/&gt;&lt;top val=&quot;212&quot;/&gt;&lt;width val=&quot;870&quot;/&gt;&lt;height val=&quot;41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8A01329-34C8-4B50-B3B3-CDF1788CAA78}&quot;/&gt;&lt;isInvalidForFieldText val=&quot;0&quot;/&gt;&lt;Image&gt;&lt;filename val=&quot;C:\Users\User\AppData\Local\Temp\CP748614406Session\CPTrustFolder748614406\PPTImport74810139187\data\asimages\{28A01329-34C8-4B50-B3B3-CDF1788CAA78}_9.png&quot;/&gt;&lt;left val=&quot;727&quot;/&gt;&lt;top val=&quot;687&quot;/&gt;&lt;width val=&quot;226&quot;/&gt;&lt;height val=&quot;4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DEFDD51E-AF46-45F5-B9D2-5FF9D8803331}&quot;/&gt;&lt;isInvalidForFieldText val=&quot;0&quot;/&gt;&lt;Image&gt;&lt;filename val=&quot;C:\Users\User\AppData\Local\Temp\CP748614406Session\CPTrustFolder748614406\PPTImport74810139187\data\asimages\{DEFDD51E-AF46-45F5-B9D2-5FF9D8803331}_11.png&quot;/&gt;&lt;left val=&quot;0&quot;/&gt;&lt;top val=&quot;76&quot;/&gt;&lt;width val=&quot;961&quot;/&gt;&lt;height val=&quot;12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6&quot;/&gt;&lt;/TableIndex&gt;&lt;TableIndex row=&quot;1&quot; col=&quot;2&quot;&gt;&lt;linesCount val=&quot;1&quot;/&gt;&lt;lineCharCount val=&quot;24&quot;/&gt;&lt;/TableIndex&gt;&lt;TableIndex row=&quot;2&quot; col=&quot;1&quot;&gt;&lt;linesCount val=&quot;1&quot;/&gt;&lt;lineCharCount val=&quot;9&quot;/&gt;&lt;/TableIndex&gt;&lt;TableIndex row=&quot;2&quot; col=&quot;2&quot;&gt;&lt;linesCount val=&quot;3&quot;/&gt;&lt;lineCharCount val=&quot;72&quot;/&gt;&lt;lineCharCount val=&quot;63&quot;/&gt;&lt;lineCharCount val=&quot;22&quot;/&gt;&lt;/TableIndex&gt;&lt;TableIndex row=&quot;3&quot; col=&quot;1&quot;&gt;&lt;linesCount val=&quot;2&quot;/&gt;&lt;lineCharCount val=&quot;12&quot;/&gt;&lt;lineCharCount val=&quot;6&quot;/&gt;&lt;/TableIndex&gt;&lt;TableIndex row=&quot;3&quot; col=&quot;2&quot;&gt;&lt;linesCount val=&quot;1&quot;/&gt;&lt;lineCharCount val=&quot;47&quot;/&gt;&lt;/TableIndex&gt;&lt;TableIndex row=&quot;4&quot; col=&quot;1&quot;&gt;&lt;linesCount val=&quot;1&quot;/&gt;&lt;lineCharCount val=&quot;11&quot;/&gt;&lt;/TableIndex&gt;&lt;TableIndex row=&quot;4&quot; col=&quot;2&quot;&gt;&lt;linesCount val=&quot;7&quot;/&gt;&lt;lineCharCount val=&quot;73&quot;/&gt;&lt;lineCharCount val=&quot;63&quot;/&gt;&lt;lineCharCount val=&quot;67&quot;/&gt;&lt;lineCharCount val=&quot;70&quot;/&gt;&lt;lineCharCount val=&quot;63&quot;/&gt;&lt;lineCharCount val=&quot;65&quot;/&gt;&lt;lineCharCount val=&quot;36&quot;/&gt;&lt;/TableIndex&gt;&lt;TableIndex row=&quot;5&quot; col=&quot;1&quot;&gt;&lt;linesCount val=&quot;1&quot;/&gt;&lt;lineCharCount val=&quot;11&quot;/&gt;&lt;/TableIndex&gt;&lt;TableIndex row=&quot;5&quot; col=&quot;2&quot;&gt;&lt;linesCount val=&quot;2&quot;/&gt;&lt;lineCharCount val=&quot;69&quot;/&gt;&lt;lineCharCount val=&quot;43&quot;/&gt;&lt;/TableIndex&gt;&lt;/ShapeTextInfo&gt;"/>
  <p:tag name="PRESENTER_SHAPEINFO" val="&lt;ThreeDShapeInfo&gt;&lt;uuid val=&quot;{530632CE-5AED-4A20-AA21-61B11AA03D8F}&quot;/&gt;&lt;isInvalidForFieldText val=&quot;0&quot;/&gt;&lt;Image&gt;&lt;filename val=&quot;C:\Users\User\AppData\Local\Temp\CP748614406Session\CPTrustFolder748614406\PPTImport74810139187\data\asimages\{530632CE-5AED-4A20-AA21-61B11AA03D8F}_11.png&quot;/&gt;&lt;left val=&quot;46&quot;/&gt;&lt;top val=&quot;193&quot;/&gt;&lt;width val=&quot;868&quot;/&gt;&lt;height val=&quot;459&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401B27C-F99A-49B4-B6F7-AE1A063E2594}&quot;/&gt;&lt;isInvalidForFieldText val=&quot;0&quot;/&gt;&lt;Image&gt;&lt;filename val=&quot;C:\Users\User\AppData\Local\Temp\CP748614406Session\CPTrustFolder748614406\PPTImport74810139187\data\asimages\{1401B27C-F99A-49B4-B6F7-AE1A063E2594}_11.png&quot;/&gt;&lt;left val=&quot;727&quot;/&gt;&lt;top val=&quot;687&quot;/&gt;&lt;width val=&quot;226&quot;/&gt;&lt;height val=&quot;4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6&quot;/&gt;&lt;/TableIndex&gt;&lt;TableIndex row=&quot;1&quot; col=&quot;2&quot;&gt;&lt;linesCount val=&quot;1&quot;/&gt;&lt;lineCharCount val=&quot;24&quot;/&gt;&lt;/TableIndex&gt;&lt;TableIndex row=&quot;2&quot; col=&quot;1&quot;&gt;&lt;linesCount val=&quot;1&quot;/&gt;&lt;lineCharCount val=&quot;9&quot;/&gt;&lt;/TableIndex&gt;&lt;TableIndex row=&quot;2&quot; col=&quot;2&quot;&gt;&lt;linesCount val=&quot;3&quot;/&gt;&lt;lineCharCount val=&quot;72&quot;/&gt;&lt;lineCharCount val=&quot;63&quot;/&gt;&lt;lineCharCount val=&quot;22&quot;/&gt;&lt;/TableIndex&gt;&lt;TableIndex row=&quot;3&quot; col=&quot;1&quot;&gt;&lt;linesCount val=&quot;2&quot;/&gt;&lt;lineCharCount val=&quot;12&quot;/&gt;&lt;lineCharCount val=&quot;6&quot;/&gt;&lt;/TableIndex&gt;&lt;TableIndex row=&quot;3&quot; col=&quot;2&quot;&gt;&lt;linesCount val=&quot;1&quot;/&gt;&lt;lineCharCount val=&quot;47&quot;/&gt;&lt;/TableIndex&gt;&lt;TableIndex row=&quot;4&quot; col=&quot;1&quot;&gt;&lt;linesCount val=&quot;1&quot;/&gt;&lt;lineCharCount val=&quot;11&quot;/&gt;&lt;/TableIndex&gt;&lt;TableIndex row=&quot;4&quot; col=&quot;2&quot;&gt;&lt;linesCount val=&quot;7&quot;/&gt;&lt;lineCharCount val=&quot;73&quot;/&gt;&lt;lineCharCount val=&quot;63&quot;/&gt;&lt;lineCharCount val=&quot;67&quot;/&gt;&lt;lineCharCount val=&quot;70&quot;/&gt;&lt;lineCharCount val=&quot;63&quot;/&gt;&lt;lineCharCount val=&quot;65&quot;/&gt;&lt;lineCharCount val=&quot;36&quot;/&gt;&lt;/TableIndex&gt;&lt;TableIndex row=&quot;5&quot; col=&quot;1&quot;&gt;&lt;linesCount val=&quot;1&quot;/&gt;&lt;lineCharCount val=&quot;11&quot;/&gt;&lt;/TableIndex&gt;&lt;TableIndex row=&quot;5&quot; col=&quot;2&quot;&gt;&lt;linesCount val=&quot;2&quot;/&gt;&lt;lineCharCount val=&quot;69&quot;/&gt;&lt;lineCharCount val=&quot;43&quot;/&gt;&lt;/TableIndex&gt;&lt;/ShapeTextInfo&gt;"/>
  <p:tag name="PRESENTER_SHAPEINFO" val="&lt;ThreeDShapeInfo&gt;&lt;uuid val=&quot;{530632CE-5AED-4A20-AA21-61B11AA03D8F}&quot;/&gt;&lt;isInvalidForFieldText val=&quot;0&quot;/&gt;&lt;Image&gt;&lt;filename val=&quot;C:\Users\User\AppData\Local\Temp\CP748614406Session\CPTrustFolder748614406\PPTImport74810139187\data\asimages\{530632CE-5AED-4A20-AA21-61B11AA03D8F}_11.png&quot;/&gt;&lt;left val=&quot;46&quot;/&gt;&lt;top val=&quot;193&quot;/&gt;&lt;width val=&quot;868&quot;/&gt;&lt;height val=&quot;459&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A81B9247-98ED-4457-B708-6DDB84F9744F}&quot;/&gt;&lt;isInvalidForFieldText val=&quot;0&quot;/&gt;&lt;Image&gt;&lt;filename val=&quot;C:\Users\User\AppData\Local\Temp\CP748614406Session\CPTrustFolder748614406\PPTImport74810139187\data\asimages\{A81B9247-98ED-4457-B708-6DDB84F9744F}_12.png&quot;/&gt;&lt;left val=&quot;0&quot;/&gt;&lt;top val=&quot;76&quot;/&gt;&lt;width val=&quot;961&quot;/&gt;&lt;height val=&quot;12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1&quot;/&gt;&lt;lineCharCount val=&quot;72&quot;/&gt;&lt;lineCharCount val=&quot;69&quot;/&gt;&lt;lineCharCount val=&quot;1&quot;/&gt;&lt;lineCharCount val=&quot;23&quot;/&gt;&lt;/TableIndex&gt;&lt;/ShapeTextInfo&gt;"/>
  <p:tag name="HTML_SHAPEINFO" val="&lt;ThreeDShapeInfo&gt;&lt;uuid val=&quot;{21C1A966-7814-47AC-9A66-2BBE35EFFADA}&quot;/&gt;&lt;isInvalidForFieldText val=&quot;0&quot;/&gt;&lt;Image&gt;&lt;filename val=&quot;C:\Users\User\AppData\Local\Temp\CP748614406Session\CPTrustFolder748614406\PPTImport74810139187\data\asimages\{21C1A966-7814-47AC-9A66-2BBE35EFFADA}_12.png&quot;/&gt;&lt;left val=&quot;40&quot;/&gt;&lt;top val=&quot;212&quot;/&gt;&lt;width val=&quot;880&quot;/&gt;&lt;height val=&quot;201&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AC83526-901C-420C-A478-0A920A8FA0B6}&quot;/&gt;&lt;isInvalidForFieldText val=&quot;0&quot;/&gt;&lt;Image&gt;&lt;filename val=&quot;C:\Users\User\AppData\Local\Temp\CP748614406Session\CPTrustFolder748614406\PPTImport74810139187\data\asimages\{FAC83526-901C-420C-A478-0A920A8FA0B6}_12.png&quot;/&gt;&lt;left val=&quot;727&quot;/&gt;&lt;top val=&quot;687&quot;/&gt;&lt;width val=&quot;226&quot;/&gt;&lt;height val=&quot;4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5BC0FC6C-3493-43A0-89E3-682013D627B3}&quot;/&gt;&lt;isInvalidForFieldText val=&quot;0&quot;/&gt;&lt;Image&gt;&lt;filename val=&quot;C:\Users\User\AppData\Local\Temp\CP748614406Session\CPTrustFolder748614406\PPTImport74810139187\data\asimages\{5BC0FC6C-3493-43A0-89E3-682013D627B3}_13.png&quot;/&gt;&lt;left val=&quot;0&quot;/&gt;&lt;top val=&quot;76&quot;/&gt;&lt;width val=&quot;961&quot;/&gt;&lt;height val=&quot;12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0&quot;/&gt;&lt;lineCharCount val=&quot;39&quot;/&gt;&lt;lineCharCount val=&quot;68&quot;/&gt;&lt;lineCharCount val=&quot;21&quot;/&gt;&lt;lineCharCount val=&quot;68&quot;/&gt;&lt;lineCharCount val=&quot;23&quot;/&gt;&lt;lineCharCount val=&quot;71&quot;/&gt;&lt;lineCharCount val=&quot;27&quot;/&gt;&lt;/TableIndex&gt;&lt;/ShapeTextInfo&gt;"/>
  <p:tag name="HTML_SHAPEINFO" val="&lt;ThreeDShapeInfo&gt;&lt;uuid val=&quot;{021D5C58-B5C6-45B3-9E46-86267827DEE9}&quot;/&gt;&lt;isInvalidForFieldText val=&quot;0&quot;/&gt;&lt;Image&gt;&lt;filename val=&quot;C:\Users\User\AppData\Local\Temp\CP748614406Session\CPTrustFolder748614406\PPTImport74810139187\data\asimages\{021D5C58-B5C6-45B3-9E46-86267827DEE9}_13.png&quot;/&gt;&lt;left val=&quot;42&quot;/&gt;&lt;top val=&quot;212&quot;/&gt;&lt;width val=&quot;871&quot;/&gt;&lt;height val=&quot;41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3BEFD55-9038-402B-B399-54768A1F55A8}&quot;/&gt;&lt;isInvalidForFieldText val=&quot;0&quot;/&gt;&lt;Image&gt;&lt;filename val=&quot;C:\Users\User\AppData\Local\Temp\CP748614406Session\CPTrustFolder748614406\PPTImport74810139187\data\asimages\{93BEFD55-9038-402B-B399-54768A1F55A8}_13.png&quot;/&gt;&lt;left val=&quot;727&quot;/&gt;&lt;top val=&quot;687&quot;/&gt;&lt;width val=&quot;226&quot;/&gt;&lt;height val=&quot;4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46EAD807-F572-4CC5-98C1-EB67DEDB6375}&quot;/&gt;&lt;isInvalidForFieldText val=&quot;0&quot;/&gt;&lt;Image&gt;&lt;filename val=&quot;C:\Users\User\AppData\Local\Temp\CP748614406Session\CPTrustFolder748614406\PPTImport74810139187\data\asimages\{46EAD807-F572-4CC5-98C1-EB67DEDB6375}_23.png&quot;/&gt;&lt;left val=&quot;0&quot;/&gt;&lt;top val=&quot;76&quot;/&gt;&lt;width val=&quot;961&quot;/&gt;&lt;height val=&quot;122&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E63375F-AE3A-45D6-8A5B-BA696CA2266B}&quot;/&gt;&lt;isInvalidForFieldText val=&quot;0&quot;/&gt;&lt;Image&gt;&lt;filename val=&quot;C:\Users\User\AppData\Local\Temp\CP748614406Session\CPTrustFolder748614406\PPTImport74810139187\data\asimages\{AE63375F-AE3A-45D6-8A5B-BA696CA2266B}_23.png&quot;/&gt;&lt;left val=&quot;727&quot;/&gt;&lt;top val=&quot;687&quot;/&gt;&lt;width val=&quot;226&quot;/&gt;&lt;height val=&quot;4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46EAD807-F572-4CC5-98C1-EB67DEDB6375}&quot;/&gt;&lt;isInvalidForFieldText val=&quot;0&quot;/&gt;&lt;Image&gt;&lt;filename val=&quot;C:\Users\User\AppData\Local\Temp\CP748614406Session\CPTrustFolder748614406\PPTImport74810139187\data\asimages\{46EAD807-F572-4CC5-98C1-EB67DEDB6375}_23.png&quot;/&gt;&lt;left val=&quot;0&quot;/&gt;&lt;top val=&quot;76&quot;/&gt;&lt;width val=&quot;961&quot;/&gt;&lt;height val=&quot;122&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6&quot;/&gt;&lt;/TableIndex&gt;&lt;TableIndex row=&quot;1&quot; col=&quot;2&quot;&gt;&lt;linesCount val=&quot;1&quot;/&gt;&lt;lineCharCount val=&quot;24&quot;/&gt;&lt;/TableIndex&gt;&lt;TableIndex row=&quot;2&quot; col=&quot;1&quot;&gt;&lt;linesCount val=&quot;1&quot;/&gt;&lt;lineCharCount val=&quot;9&quot;/&gt;&lt;/TableIndex&gt;&lt;TableIndex row=&quot;2&quot; col=&quot;2&quot;&gt;&lt;linesCount val=&quot;3&quot;/&gt;&lt;lineCharCount val=&quot;72&quot;/&gt;&lt;lineCharCount val=&quot;63&quot;/&gt;&lt;lineCharCount val=&quot;22&quot;/&gt;&lt;/TableIndex&gt;&lt;TableIndex row=&quot;3&quot; col=&quot;1&quot;&gt;&lt;linesCount val=&quot;2&quot;/&gt;&lt;lineCharCount val=&quot;12&quot;/&gt;&lt;lineCharCount val=&quot;6&quot;/&gt;&lt;/TableIndex&gt;&lt;TableIndex row=&quot;3&quot; col=&quot;2&quot;&gt;&lt;linesCount val=&quot;1&quot;/&gt;&lt;lineCharCount val=&quot;47&quot;/&gt;&lt;/TableIndex&gt;&lt;TableIndex row=&quot;4&quot; col=&quot;1&quot;&gt;&lt;linesCount val=&quot;1&quot;/&gt;&lt;lineCharCount val=&quot;11&quot;/&gt;&lt;/TableIndex&gt;&lt;TableIndex row=&quot;4&quot; col=&quot;2&quot;&gt;&lt;linesCount val=&quot;7&quot;/&gt;&lt;lineCharCount val=&quot;73&quot;/&gt;&lt;lineCharCount val=&quot;63&quot;/&gt;&lt;lineCharCount val=&quot;67&quot;/&gt;&lt;lineCharCount val=&quot;70&quot;/&gt;&lt;lineCharCount val=&quot;63&quot;/&gt;&lt;lineCharCount val=&quot;65&quot;/&gt;&lt;lineCharCount val=&quot;36&quot;/&gt;&lt;/TableIndex&gt;&lt;TableIndex row=&quot;5&quot; col=&quot;1&quot;&gt;&lt;linesCount val=&quot;1&quot;/&gt;&lt;lineCharCount val=&quot;11&quot;/&gt;&lt;/TableIndex&gt;&lt;TableIndex row=&quot;5&quot; col=&quot;2&quot;&gt;&lt;linesCount val=&quot;2&quot;/&gt;&lt;lineCharCount val=&quot;69&quot;/&gt;&lt;lineCharCount val=&quot;43&quot;/&gt;&lt;/TableIndex&gt;&lt;/ShapeTextInfo&gt;"/>
  <p:tag name="PRESENTER_SHAPEINFO" val="&lt;ThreeDShapeInfo&gt;&lt;uuid val=&quot;{530632CE-5AED-4A20-AA21-61B11AA03D8F}&quot;/&gt;&lt;isInvalidForFieldText val=&quot;0&quot;/&gt;&lt;Image&gt;&lt;filename val=&quot;C:\Users\User\AppData\Local\Temp\CP748614406Session\CPTrustFolder748614406\PPTImport74810139187\data\asimages\{530632CE-5AED-4A20-AA21-61B11AA03D8F}_11.png&quot;/&gt;&lt;left val=&quot;46&quot;/&gt;&lt;top val=&quot;193&quot;/&gt;&lt;width val=&quot;868&quot;/&gt;&lt;height val=&quot;459&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5BC0FC6C-3493-43A0-89E3-682013D627B3}&quot;/&gt;&lt;isInvalidForFieldText val=&quot;0&quot;/&gt;&lt;Image&gt;&lt;filename val=&quot;C:\Users\User\AppData\Local\Temp\CP748614406Session\CPTrustFolder748614406\PPTImport74810139187\data\asimages\{5BC0FC6C-3493-43A0-89E3-682013D627B3}_13.png&quot;/&gt;&lt;left val=&quot;0&quot;/&gt;&lt;top val=&quot;76&quot;/&gt;&lt;width val=&quot;961&quot;/&gt;&lt;height val=&quot;122&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0&quot;/&gt;&lt;lineCharCount val=&quot;39&quot;/&gt;&lt;lineCharCount val=&quot;68&quot;/&gt;&lt;lineCharCount val=&quot;21&quot;/&gt;&lt;lineCharCount val=&quot;68&quot;/&gt;&lt;lineCharCount val=&quot;23&quot;/&gt;&lt;lineCharCount val=&quot;71&quot;/&gt;&lt;lineCharCount val=&quot;27&quot;/&gt;&lt;/TableIndex&gt;&lt;/ShapeTextInfo&gt;"/>
  <p:tag name="HTML_SHAPEINFO" val="&lt;ThreeDShapeInfo&gt;&lt;uuid val=&quot;{021D5C58-B5C6-45B3-9E46-86267827DEE9}&quot;/&gt;&lt;isInvalidForFieldText val=&quot;0&quot;/&gt;&lt;Image&gt;&lt;filename val=&quot;C:\Users\User\AppData\Local\Temp\CP748614406Session\CPTrustFolder748614406\PPTImport74810139187\data\asimages\{021D5C58-B5C6-45B3-9E46-86267827DEE9}_13.png&quot;/&gt;&lt;left val=&quot;42&quot;/&gt;&lt;top val=&quot;212&quot;/&gt;&lt;width val=&quot;871&quot;/&gt;&lt;height val=&quot;41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3BEFD55-9038-402B-B399-54768A1F55A8}&quot;/&gt;&lt;isInvalidForFieldText val=&quot;0&quot;/&gt;&lt;Image&gt;&lt;filename val=&quot;C:\Users\User\AppData\Local\Temp\CP748614406Session\CPTrustFolder748614406\PPTImport74810139187\data\asimages\{93BEFD55-9038-402B-B399-54768A1F55A8}_13.png&quot;/&gt;&lt;left val=&quot;727&quot;/&gt;&lt;top val=&quot;687&quot;/&gt;&lt;width val=&quot;226&quot;/&gt;&lt;height val=&quot;4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 name="HTML_SHAPEINFO" val="&lt;ThreeDShapeInfo&gt;&lt;uuid val=&quot;{36D5FF75-4784-4303-B0DA-B58E64E873DC}&quot;/&gt;&lt;isInvalidForFieldText val=&quot;0&quot;/&gt;&lt;Image&gt;&lt;filename val=&quot;C:\Users\User\AppData\Local\Temp\CP748614406Session\CPTrustFolder748614406\PPTImport74810139187\data\asimages\{36D5FF75-4784-4303-B0DA-B58E64E873DC}_18.png&quot;/&gt;&lt;left val=&quot;0&quot;/&gt;&lt;top val=&quot;76&quot;/&gt;&lt;width val=&quot;961&quot;/&gt;&lt;height val=&quot;122&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70&quot;/&gt;&lt;lineCharCount val=&quot;40&quot;/&gt;&lt;lineCharCount val=&quot;71&quot;/&gt;&lt;lineCharCount val=&quot;67&quot;/&gt;&lt;lineCharCount val=&quot;40&quot;/&gt;&lt;lineCharCount val=&quot;24&quot;/&gt;&lt;lineCharCount val=&quot;1&quot;/&gt;&lt;lineCharCount val=&quot;73&quot;/&gt;&lt;lineCharCount val=&quot;75&quot;/&gt;&lt;lineCharCount val=&quot;68&quot;/&gt;&lt;/TableIndex&gt;&lt;/ShapeTextInfo&gt;"/>
  <p:tag name="HTML_SHAPEINFO" val="&lt;ThreeDShapeInfo&gt;&lt;uuid val=&quot;{6B618586-3553-44C2-9564-8A9222D6476E}&quot;/&gt;&lt;isInvalidForFieldText val=&quot;0&quot;/&gt;&lt;Image&gt;&lt;filename val=&quot;C:\Users\User\AppData\Local\Temp\CP748614406Session\CPTrustFolder748614406\PPTImport74810139187\data\asimages\{6B618586-3553-44C2-9564-8A9222D6476E}_18.png&quot;/&gt;&lt;left val=&quot;42&quot;/&gt;&lt;top val=&quot;212&quot;/&gt;&lt;width val=&quot;880&quot;/&gt;&lt;height val=&quot;41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859E6F2-953F-4C05-B285-E1C742E3FD55}&quot;/&gt;&lt;isInvalidForFieldText val=&quot;0&quot;/&gt;&lt;Image&gt;&lt;filename val=&quot;C:\Users\User\AppData\Local\Temp\CP748614406Session\CPTrustFolder748614406\PPTImport74810139187\data\asimages\{9859E6F2-953F-4C05-B285-E1C742E3FD55}_18.png&quot;/&gt;&lt;left val=&quot;727&quot;/&gt;&lt;top val=&quot;687&quot;/&gt;&lt;width val=&quot;226&quot;/&gt;&lt;height val=&quot;4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AA934BC4-1ED6-4627-93CB-0009CE5C77A9}&quot;/&gt;&lt;isInvalidForFieldText val=&quot;0&quot;/&gt;&lt;Image&gt;&lt;filename val=&quot;C:\Users\User\AppData\Local\Temp\CP748614406Session\CPTrustFolder748614406\PPTImport74810139187\data\asimages\{AA934BC4-1ED6-4627-93CB-0009CE5C77A9}_19.png&quot;/&gt;&lt;left val=&quot;0&quot;/&gt;&lt;top val=&quot;76&quot;/&gt;&lt;width val=&quot;961&quot;/&gt;&lt;height val=&quot;122&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3&quot;/&gt;&lt;lineCharCount val=&quot;66&quot;/&gt;&lt;lineCharCount val=&quot;41&quot;/&gt;&lt;/TableIndex&gt;&lt;/ShapeTextInfo&gt;"/>
  <p:tag name="HTML_SHAPEINFO" val="&lt;ThreeDShapeInfo&gt;&lt;uuid val=&quot;{3386D69C-DB73-43BD-B405-DF04FC02843F}&quot;/&gt;&lt;isInvalidForFieldText val=&quot;0&quot;/&gt;&lt;Image&gt;&lt;filename val=&quot;C:\Users\User\AppData\Local\Temp\CP748614406Session\CPTrustFolder748614406\PPTImport74810139187\data\asimages\{3386D69C-DB73-43BD-B405-DF04FC02843F}_19.png&quot;/&gt;&lt;left val=&quot;42&quot;/&gt;&lt;top val=&quot;212&quot;/&gt;&lt;width val=&quot;870&quot;/&gt;&lt;height val=&quot;41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BA3A96C-E4DC-402B-9FA1-3139CF0312C6}&quot;/&gt;&lt;isInvalidForFieldText val=&quot;0&quot;/&gt;&lt;Image&gt;&lt;filename val=&quot;C:\Users\User\AppData\Local\Temp\CP748614406Session\CPTrustFolder748614406\PPTImport74810139187\data\asimages\{FBA3A96C-E4DC-402B-9FA1-3139CF0312C6}_19.png&quot;/&gt;&lt;left val=&quot;727&quot;/&gt;&lt;top val=&quot;687&quot;/&gt;&lt;width val=&quot;226&quot;/&gt;&lt;height val=&quot;4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8&quot;/&gt;&lt;lineCharCount val=&quot;7&quot;/&gt;&lt;/TableIndex&gt;&lt;/ShapeTextInfo&gt;"/>
  <p:tag name="HTML_SHAPEINFO" val="&lt;ThreeDShapeInfo&gt;&lt;uuid val=&quot;{6A7A6D20-F3B5-4200-910F-82DB06670C28}&quot;/&gt;&lt;isInvalidForFieldText val=&quot;0&quot;/&gt;&lt;Image&gt;&lt;filename val=&quot;C:\Users\User\AppData\Local\Temp\CP748614406Session\CPTrustFolder748614406\PPTImport74810139187\data\asimages\{6A7A6D20-F3B5-4200-910F-82DB06670C28}_16.png&quot;/&gt;&lt;left val=&quot;0&quot;/&gt;&lt;top val=&quot;76&quot;/&gt;&lt;width val=&quot;961&quot;/&gt;&lt;height val=&quot;124&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E06B30B-9931-4D7B-B947-8C98A59471AC}&quot;/&gt;&lt;isInvalidForFieldText val=&quot;0&quot;/&gt;&lt;Image&gt;&lt;filename val=&quot;C:\Users\User\AppData\Local\Temp\CP748614406Session\CPTrustFolder748614406\PPTImport74810139187\data\asimages\{6E06B30B-9931-4D7B-B947-8C98A59471AC}_16.png&quot;/&gt;&lt;left val=&quot;727&quot;/&gt;&lt;top val=&quot;687&quot;/&gt;&lt;width val=&quot;226&quot;/&gt;&lt;height val=&quot;4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4&quot;/&gt;&lt;lineCharCount val=&quot;69&quot;/&gt;&lt;lineCharCount val=&quot;71&quot;/&gt;&lt;lineCharCount val=&quot;35&quot;/&gt;&lt;/TableIndex&gt;&lt;/ShapeTextInfo&gt;"/>
  <p:tag name="HTML_SHAPEINFO" val="&lt;ThreeDShapeInfo&gt;&lt;uuid val=&quot;{E7070318-A98C-4AAB-BBF1-F57F05F3765D}&quot;/&gt;&lt;isInvalidForFieldText val=&quot;0&quot;/&gt;&lt;Image&gt;&lt;filename val=&quot;C:\Users\User\AppData\Local\Temp\CP748614406Session\CPTrustFolder748614406\PPTImport74810139187\data\asimages\{E7070318-A98C-4AAB-BBF1-F57F05F3765D}_16.png&quot;/&gt;&lt;left val=&quot;43&quot;/&gt;&lt;top val=&quot;219&quot;/&gt;&lt;width val=&quot;870&quot;/&gt;&lt;height val=&quot;153&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 name="HTML_SHAPEINFO" val="&lt;ThreeDShapeInfo&gt;&lt;uuid val=&quot;{E205A01F-A9C5-4C09-B72F-25CA63564AEC}&quot;/&gt;&lt;isInvalidForFieldText val=&quot;0&quot;/&gt;&lt;Image&gt;&lt;filename val=&quot;C:\Users\User\AppData\Local\Temp\CP748614406Session\CPTrustFolder748614406\PPTImport74810139187\data\asimages\{E205A01F-A9C5-4C09-B72F-25CA63564AEC}_17.png&quot;/&gt;&lt;left val=&quot;0&quot;/&gt;&lt;top val=&quot;76&quot;/&gt;&lt;width val=&quot;961&quot;/&gt;&lt;height val=&quot;122&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0&quot;/&gt;&lt;lineCharCount val=&quot;69&quot;/&gt;&lt;lineCharCount val=&quot;64&quot;/&gt;&lt;/TableIndex&gt;&lt;/ShapeTextInfo&gt;"/>
  <p:tag name="HTML_SHAPEINFO" val="&lt;ThreeDShapeInfo&gt;&lt;uuid val=&quot;{2B0E5BD2-21CD-45FA-80BA-16D285DA00FE}&quot;/&gt;&lt;isInvalidForFieldText val=&quot;0&quot;/&gt;&lt;Image&gt;&lt;filename val=&quot;C:\Users\User\AppData\Local\Temp\CP748614406Session\CPTrustFolder748614406\PPTImport74810139187\data\asimages\{2B0E5BD2-21CD-45FA-80BA-16D285DA00FE}_17.png&quot;/&gt;&lt;left val=&quot;40&quot;/&gt;&lt;top val=&quot;212&quot;/&gt;&lt;width val=&quot;871&quot;/&gt;&lt;height val=&quot;121&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B0D63E5-98D7-446D-AED0-E6B278741ADA}&quot;/&gt;&lt;isInvalidForFieldText val=&quot;0&quot;/&gt;&lt;Image&gt;&lt;filename val=&quot;C:\Users\User\AppData\Local\Temp\CP748614406Session\CPTrustFolder748614406\PPTImport74810139187\data\asimages\{4B0D63E5-98D7-446D-AED0-E6B278741ADA}_17.png&quot;/&gt;&lt;left val=&quot;727&quot;/&gt;&lt;top val=&quot;687&quot;/&gt;&lt;width val=&quot;226&quot;/&gt;&lt;height val=&quot;4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36668A03-1637-448B-98EC-C3036F746129}&quot;/&gt;&lt;isInvalidForFieldText val=&quot;0&quot;/&gt;&lt;Image&gt;&lt;filename val=&quot;C:\Users\User\AppData\Local\Temp\CP748614406Session\CPTrustFolder748614406\PPTImport74810139187\data\asimages\{36668A03-1637-448B-98EC-C3036F746129}_20.png&quot;/&gt;&lt;left val=&quot;0&quot;/&gt;&lt;top val=&quot;76&quot;/&gt;&lt;width val=&quot;961&quot;/&gt;&lt;height val=&quot;122&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4&quot;/&gt;&lt;lineCharCount val=&quot;9&quot;/&gt;&lt;/TableIndex&gt;&lt;/ShapeTextInfo&gt;"/>
  <p:tag name="HTML_SHAPEINFO" val="&lt;ThreeDShapeInfo&gt;&lt;uuid val=&quot;{80A091F1-DB08-4E8D-8369-740DF549BE4D}&quot;/&gt;&lt;isInvalidForFieldText val=&quot;0&quot;/&gt;&lt;Image&gt;&lt;filename val=&quot;C:\Users\User\AppData\Local\Temp\CP748614406Session\CPTrustFolder748614406\PPTImport74810139187\data\asimages\{80A091F1-DB08-4E8D-8369-740DF549BE4D}_20.png&quot;/&gt;&lt;left val=&quot;40&quot;/&gt;&lt;top val=&quot;212&quot;/&gt;&lt;width val=&quot;871&quot;/&gt;&lt;height val=&quot;89&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08A4B81-54AA-4FA3-BE84-8BC85493C69E}&quot;/&gt;&lt;isInvalidForFieldText val=&quot;0&quot;/&gt;&lt;Image&gt;&lt;filename val=&quot;C:\Users\User\AppData\Local\Temp\CP748614406Session\CPTrustFolder748614406\PPTImport74810139187\data\asimages\{608A4B81-54AA-4FA3-BE84-8BC85493C69E}_20.png&quot;/&gt;&lt;left val=&quot;727&quot;/&gt;&lt;top val=&quot;687&quot;/&gt;&lt;width val=&quot;226&quot;/&gt;&lt;height val=&quot;4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0925E5BE-9167-483C-B0CD-EE863F452437}&quot;/&gt;&lt;isInvalidForFieldText val=&quot;0&quot;/&gt;&lt;Image&gt;&lt;filename val=&quot;C:\Users\User\AppData\Local\Temp\CP748614406Session\CPTrustFolder748614406\PPTImport74810139187\data\asimages\{0925E5BE-9167-483C-B0CD-EE863F452437}_21.png&quot;/&gt;&lt;left val=&quot;0&quot;/&gt;&lt;top val=&quot;76&quot;/&gt;&lt;width val=&quot;961&quot;/&gt;&lt;height val=&quot;122&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73653780-D2CA-45CE-83A9-6DF5B6B577D1}&quot;/&gt;&lt;isInvalidForFieldText val=&quot;0&quot;/&gt;&lt;Image&gt;&lt;filename val=&quot;C:\Users\User\AppData\Local\Temp\CP748614406Session\CPTrustFolder748614406\PPTImport74810139187\data\asimages\{73653780-D2CA-45CE-83A9-6DF5B6B577D1}_21.png&quot;/&gt;&lt;left val=&quot;40&quot;/&gt;&lt;top val=&quot;212&quot;/&gt;&lt;width val=&quot;871&quot;/&gt;&lt;height val=&quot;57&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85763DB-29C5-4397-A2DA-5B5CEB0411D1}&quot;/&gt;&lt;isInvalidForFieldText val=&quot;0&quot;/&gt;&lt;Image&gt;&lt;filename val=&quot;C:\Users\User\AppData\Local\Temp\CP748614406Session\CPTrustFolder748614406\PPTImport74810139187\data\asimages\{C85763DB-29C5-4397-A2DA-5B5CEB0411D1}_21.png&quot;/&gt;&lt;left val=&quot;727&quot;/&gt;&lt;top val=&quot;687&quot;/&gt;&lt;width val=&quot;226&quot;/&gt;&lt;height val=&quot;4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1662401-131F-49B7-A99A-23E0956BF2AB}&quot;/&gt;&lt;isInvalidForFieldText val=&quot;0&quot;/&gt;&lt;Image&gt;&lt;filename val=&quot;C:\Users\User\AppData\Local\Temp\CP748614406Session\CPTrustFolder748614406\PPTImport74810139187\data\asimages\{81662401-131F-49B7-A99A-23E0956BF2AB}_22.png&quot;/&gt;&lt;left val=&quot;634&quot;/&gt;&lt;top val=&quot;299&quot;/&gt;&lt;width val=&quot;320&quot;/&gt;&lt;height val=&quot;290&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54C8AFA-DA90-461E-A077-59314E840844}&quot;/&gt;&lt;isInvalidForFieldText val=&quot;0&quot;/&gt;&lt;Image&gt;&lt;filename val=&quot;C:\Users\User\AppData\Local\Temp\CP748614406Session\CPTrustFolder748614406\PPTImport74810139187\data\asimages\{E54C8AFA-DA90-461E-A077-59314E840844}_22.png&quot;/&gt;&lt;left val=&quot;23&quot;/&gt;&lt;top val=&quot;185&quot;/&gt;&lt;width val=&quot;622&quot;/&gt;&lt;height val=&quot;392&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5EFF5F2E-3215-4F80-B119-646C9CCCA63C}&quot;/&gt;&lt;isInvalidForFieldText val=&quot;0&quot;/&gt;&lt;Image&gt;&lt;filename val=&quot;C:\Users\User\AppData\Local\Temp\CP748614406Session\CPTrustFolder748614406\PPTImport74810139187\data\asimages\{5EFF5F2E-3215-4F80-B119-646C9CCCA63C}_22.png&quot;/&gt;&lt;left val=&quot;0&quot;/&gt;&lt;top val=&quot;76&quot;/&gt;&lt;width val=&quot;961&quot;/&gt;&lt;height val=&quot;122&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F3C89C6-AF02-4E8E-92A2-08CF1FCF6CD8}&quot;/&gt;&lt;isInvalidForFieldText val=&quot;0&quot;/&gt;&lt;Image&gt;&lt;filename val=&quot;C:\Users\User\AppData\Local\Temp\CP748614406Session\CPTrustFolder748614406\PPTImport74810139187\data\asimages\{BF3C89C6-AF02-4E8E-92A2-08CF1FCF6CD8}_22.png&quot;/&gt;&lt;left val=&quot;727&quot;/&gt;&lt;top val=&quot;687&quot;/&gt;&lt;width val=&quot;226&quot;/&gt;&lt;height val=&quot;4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EB9952C3-BE97-4F36-9F79-78BCF1CA37A8}&quot;/&gt;&lt;isInvalidForFieldText val=&quot;0&quot;/&gt;&lt;Image&gt;&lt;filename val=&quot;C:\Users\User\AppData\Local\Temp\CP748614406Session\CPTrustFolder748614406\PPTImport74810139187\data\asimages\{EB9952C3-BE97-4F36-9F79-78BCF1CA37A8}_22.png&quot;/&gt;&lt;left val=&quot;34&quot;/&gt;&lt;top val=&quot;248&quot;/&gt;&lt;width val=&quot;53&quot;/&gt;&lt;height val=&quot;60&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9492EEC6-E3F0-4948-AA27-D282E9AF6DD8}&quot;/&gt;&lt;isInvalidForFieldText val=&quot;0&quot;/&gt;&lt;Image&gt;&lt;filename val=&quot;C:\Users\User\AppData\Local\Temp\CP748614406Session\CPTrustFolder748614406\PPTImport74810139187\data\asimages\{9492EEC6-E3F0-4948-AA27-D282E9AF6DD8}_22.png&quot;/&gt;&lt;left val=&quot;34&quot;/&gt;&lt;top val=&quot;291&quot;/&gt;&lt;width val=&quot;53&quot;/&gt;&lt;height val=&quot;60&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9078280C-F2C9-45D3-BFF9-4DD0712824EF}&quot;/&gt;&lt;isInvalidForFieldText val=&quot;0&quot;/&gt;&lt;Image&gt;&lt;filename val=&quot;C:\Users\User\AppData\Local\Temp\CP748614406Session\CPTrustFolder748614406\PPTImport74810139187\data\asimages\{9078280C-F2C9-45D3-BFF9-4DD0712824EF}_22.png&quot;/&gt;&lt;left val=&quot;191&quot;/&gt;&lt;top val=&quot;291&quot;/&gt;&lt;width val=&quot;53&quot;/&gt;&lt;height val=&quot;60&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D50E79BF-FC2E-45AD-9351-801CCAB3EF5C}&quot;/&gt;&lt;isInvalidForFieldText val=&quot;0&quot;/&gt;&lt;Image&gt;&lt;filename val=&quot;C:\Users\User\AppData\Local\Temp\CP748614406Session\CPTrustFolder748614406\PPTImport74810139187\data\asimages\{D50E79BF-FC2E-45AD-9351-801CCAB3EF5C}_22.png&quot;/&gt;&lt;left val=&quot;345&quot;/&gt;&lt;top val=&quot;290&quot;/&gt;&lt;width val=&quot;53&quot;/&gt;&lt;height val=&quot;60&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quot;/&gt;&lt;lineCharCount val=&quot;2&quot;/&gt;&lt;/TableIndex&gt;&lt;/ShapeTextInfo&gt;"/>
  <p:tag name="PRESENTER_SHAPEINFO" val="&lt;ThreeDShapeInfo&gt;&lt;uuid val=&quot;{9711A8FD-96DF-45B1-BCE5-0E07FAE1E9D4}&quot;/&gt;&lt;isInvalidForFieldText val=&quot;0&quot;/&gt;&lt;Image&gt;&lt;filename val=&quot;C:\Users\User\AppData\Local\Temp\CP748614406Session\CPTrustFolder748614406\PPTImport74810139187\data\asimages\{9711A8FD-96DF-45B1-BCE5-0E07FAE1E9D4}_22.png&quot;/&gt;&lt;left val=&quot;645&quot;/&gt;&lt;top val=&quot;352&quot;/&gt;&lt;width val=&quot;53&quot;/&gt;&lt;height val=&quot;104&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E266F5C-9B71-42C8-85D2-634AD7E8B84A}&quot;/&gt;&lt;isInvalidForFieldText val=&quot;0&quot;/&gt;&lt;Image&gt;&lt;filename val=&quot;C:\Users\User\AppData\Local\Temp\CP748614406Session\CPTrustFolder748614406\PPTImport74810139187\data\asimages\{DE266F5C-9B71-42C8-85D2-634AD7E8B84A}_22.png&quot;/&gt;&lt;left val=&quot;583&quot;/&gt;&lt;top val=&quot;478&quot;/&gt;&lt;width val=&quot;94&quot;/&gt;&lt;height val=&quot;45&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5EFF5F2E-3215-4F80-B119-646C9CCCA63C}&quot;/&gt;&lt;isInvalidForFieldText val=&quot;0&quot;/&gt;&lt;Image&gt;&lt;filename val=&quot;C:\Users\User\AppData\Local\Temp\CP748614406Session\CPTrustFolder748614406\PPTImport74810139187\data\asimages\{5EFF5F2E-3215-4F80-B119-646C9CCCA63C}_22.png&quot;/&gt;&lt;left val=&quot;0&quot;/&gt;&lt;top val=&quot;76&quot;/&gt;&lt;width val=&quot;961&quot;/&gt;&lt;height val=&quot;122&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73AC327C-0BAE-4A2F-B967-18528C791911}&quot;/&gt;&lt;isInvalidForFieldText val=&quot;0&quot;/&gt;&lt;Image&gt;&lt;filename val=&quot;C:\Users\User\AppData\Local\Temp\CP748614406Session\CPTrustFolder748614406\PPTImport74810139187\data\asimages\{73AC327C-0BAE-4A2F-B967-18528C791911}_24.png&quot;/&gt;&lt;left val=&quot;0&quot;/&gt;&lt;top val=&quot;278&quot;/&gt;&lt;width val=&quot;961&quot;/&gt;&lt;height val=&quot;202&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B7B0FF2-C644-4593-9E93-5EAE07A34D6D}&quot;/&gt;&lt;isInvalidForFieldText val=&quot;0&quot;/&gt;&lt;Image&gt;&lt;filename val=&quot;C:\Users\User\AppData\Local\Temp\CP748614406Session\CPTrustFolder748614406\PPTImport74810139187\data\asimages\{7B7B0FF2-C644-4593-9E93-5EAE07A34D6D}_24.png&quot;/&gt;&lt;left val=&quot;727&quot;/&gt;&lt;top val=&quot;687&quot;/&gt;&lt;width val=&quot;226&quot;/&gt;&lt;height val=&quot;45&quot;/&gt;&lt;hasText val=&quot;1&quot;/&gt;&lt;/Image&gt;&lt;/ThreeDShapeInfo&gt;"/>
</p:tagLst>
</file>

<file path=ppt/theme/theme1.xml><?xml version="1.0" encoding="utf-8"?>
<a:theme xmlns:a="http://schemas.openxmlformats.org/drawingml/2006/main" name="Current April 2018">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urrent April 2018" id="{2B1AE890-B640-4A9D-812E-EF1BE5CFEF74}" vid="{BE701214-5B6B-4DDA-BE94-462E773958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1CC5F55C510B4DB65A26F19BCB6ECF" ma:contentTypeVersion="0" ma:contentTypeDescription="Create a new document." ma:contentTypeScope="" ma:versionID="e1b169dbd5ea8df3090819aa3bfe9fc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5E050F-F6DD-446A-BC54-722BE857956D}">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2EE6DF4E-207D-496A-A5F8-DD473A82B9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4567239-2D12-4DA4-ACBD-83B3EAAAF4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Current April 2018</Template>
  <TotalTime>17037</TotalTime>
  <Words>4014</Words>
  <Application>Microsoft Office PowerPoint</Application>
  <PresentationFormat>On-screen Show (4:3)</PresentationFormat>
  <Paragraphs>406</Paragraphs>
  <Slides>38</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Arial</vt:lpstr>
      <vt:lpstr>Calibri</vt:lpstr>
      <vt:lpstr>Tahoma</vt:lpstr>
      <vt:lpstr>Current April 2018</vt:lpstr>
      <vt:lpstr>Claims Based on Exposure to Environmental Hazards in Iraq, Afghanistan, and Djibouti </vt:lpstr>
      <vt:lpstr>Purpose</vt:lpstr>
      <vt:lpstr>Lesson Objectives</vt:lpstr>
      <vt:lpstr>References</vt:lpstr>
      <vt:lpstr>PowerPoint Presentation</vt:lpstr>
      <vt:lpstr>Environmental Hazards Exposure Scenarios</vt:lpstr>
      <vt:lpstr>Burn Pits</vt:lpstr>
      <vt:lpstr>Particulate Matter</vt:lpstr>
      <vt:lpstr>Mishraq State Sulfur Mine Fire</vt:lpstr>
      <vt:lpstr>Qarmat Ali Water Treatment Plant</vt:lpstr>
      <vt:lpstr>Knowledge Check</vt:lpstr>
      <vt:lpstr>Knowledge Check (cont.) </vt:lpstr>
      <vt:lpstr>Knowledge Check (cont.)</vt:lpstr>
      <vt:lpstr>Knowledge Check (cont.)</vt:lpstr>
      <vt:lpstr>PowerPoint Presentation</vt:lpstr>
      <vt:lpstr>Long Term Effects of Exposure</vt:lpstr>
      <vt:lpstr>Eligibility Requirements</vt:lpstr>
      <vt:lpstr>Claims Based Solely on  Exposure to Environmental Hazards</vt:lpstr>
      <vt:lpstr>Developing Environmental Hazard Claims</vt:lpstr>
      <vt:lpstr>Special Issue Indicators</vt:lpstr>
      <vt:lpstr>Knowledge Check</vt:lpstr>
      <vt:lpstr>Knowledge Check (cont.)</vt:lpstr>
      <vt:lpstr>Developing Environmental Hazard Claims: Veteran</vt:lpstr>
      <vt:lpstr>Developing Environmental Hazard Claims:  Federal and Non-Federal Records</vt:lpstr>
      <vt:lpstr>Developing Environmental Hazard Claims:  Qarmat Ali Water Treatment Plant</vt:lpstr>
      <vt:lpstr>VHA Persian Gulf Health Registry Examinations</vt:lpstr>
      <vt:lpstr>Knowledge Check</vt:lpstr>
      <vt:lpstr>Knowledge Check (cont.)</vt:lpstr>
      <vt:lpstr>Review of Evidence</vt:lpstr>
      <vt:lpstr>Conceding Exposure</vt:lpstr>
      <vt:lpstr>Knowledge Check</vt:lpstr>
      <vt:lpstr>Knowledge Check (cont.)</vt:lpstr>
      <vt:lpstr>Developing Environmental Hazard Claims:  Exams/Opinions</vt:lpstr>
      <vt:lpstr>Developing Environmental Hazard Claims:  Exams/Opinions (cont.)</vt:lpstr>
      <vt:lpstr>Developing Environmental Hazard Claims:  ERB Exams/Opinions</vt:lpstr>
      <vt:lpstr>EMS Exam Requests</vt:lpstr>
      <vt:lpstr>Knowledge Check</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Claims Based on Exposure to Environmental Hazards PowerPoint Presentation</dc:title>
  <dc:subject>VSR, RVSR, Pre-D MSC</dc:subject>
  <dc:creator>Department of Veterans Affairs, Veterans Benefits Administration, Compensation Service, STAFF</dc:creator>
  <cp:keywords>environmental hazard, burn pit, particulate matter, sulfur, chromium, Iraq, Afghanistan, Djibouti, Africa, Gulf War, GW</cp:keywords>
  <dc:description>This lesson provides the VSR, RVSR, DRO, or QRS with a comprehensive understanding of developing claims for disabilities resulting from exposure to specific environmental hazards in the Gulf War.</dc:description>
  <cp:lastModifiedBy>Kathy Poole</cp:lastModifiedBy>
  <cp:revision>619</cp:revision>
  <dcterms:created xsi:type="dcterms:W3CDTF">2014-04-30T02:32:11Z</dcterms:created>
  <dcterms:modified xsi:type="dcterms:W3CDTF">2020-11-03T20:55:38Z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vt:lpwstr>
  </property>
  <property fmtid="{D5CDD505-2E9C-101B-9397-08002B2CF9AE}" pid="3" name="Type">
    <vt:lpwstr>Presentation</vt:lpwstr>
  </property>
</Properties>
</file>