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8.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0.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2.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2"/>
  </p:notesMasterIdLst>
  <p:handoutMasterIdLst>
    <p:handoutMasterId r:id="rId33"/>
  </p:handoutMasterIdLst>
  <p:sldIdLst>
    <p:sldId id="257" r:id="rId5"/>
    <p:sldId id="284" r:id="rId6"/>
    <p:sldId id="259" r:id="rId7"/>
    <p:sldId id="282" r:id="rId8"/>
    <p:sldId id="288" r:id="rId9"/>
    <p:sldId id="289" r:id="rId10"/>
    <p:sldId id="265" r:id="rId11"/>
    <p:sldId id="264" r:id="rId12"/>
    <p:sldId id="290" r:id="rId13"/>
    <p:sldId id="272" r:id="rId14"/>
    <p:sldId id="292" r:id="rId15"/>
    <p:sldId id="274" r:id="rId16"/>
    <p:sldId id="291" r:id="rId17"/>
    <p:sldId id="269" r:id="rId18"/>
    <p:sldId id="270" r:id="rId19"/>
    <p:sldId id="271" r:id="rId20"/>
    <p:sldId id="293" r:id="rId21"/>
    <p:sldId id="285" r:id="rId22"/>
    <p:sldId id="294" r:id="rId23"/>
    <p:sldId id="297" r:id="rId24"/>
    <p:sldId id="287" r:id="rId25"/>
    <p:sldId id="286" r:id="rId26"/>
    <p:sldId id="295" r:id="rId27"/>
    <p:sldId id="296" r:id="rId28"/>
    <p:sldId id="280" r:id="rId29"/>
    <p:sldId id="298" r:id="rId30"/>
    <p:sldId id="283" r:id="rId31"/>
  </p:sldIdLst>
  <p:sldSz cx="9144000" cy="6858000" type="screen4x3"/>
  <p:notesSz cx="9236075" cy="6858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9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37" autoAdjust="0"/>
    <p:restoredTop sz="93907" autoAdjust="0"/>
  </p:normalViewPr>
  <p:slideViewPr>
    <p:cSldViewPr snapToGrid="0">
      <p:cViewPr varScale="1">
        <p:scale>
          <a:sx n="106" d="100"/>
          <a:sy n="106" d="100"/>
        </p:scale>
        <p:origin x="1464" y="78"/>
      </p:cViewPr>
      <p:guideLst>
        <p:guide orient="horz" pos="2160"/>
        <p:guide pos="2880"/>
      </p:guideLst>
    </p:cSldViewPr>
  </p:slideViewPr>
  <p:notesTextViewPr>
    <p:cViewPr>
      <p:scale>
        <a:sx n="1" d="1"/>
        <a:sy n="1" d="1"/>
      </p:scale>
      <p:origin x="0" y="0"/>
    </p:cViewPr>
  </p:notesTextViewPr>
  <p:sorterViewPr>
    <p:cViewPr>
      <p:scale>
        <a:sx n="110" d="100"/>
        <a:sy n="110" d="100"/>
      </p:scale>
      <p:origin x="0" y="8526"/>
    </p:cViewPr>
  </p:sorterViewPr>
  <p:notesViewPr>
    <p:cSldViewPr snapToGrid="0">
      <p:cViewPr varScale="1">
        <p:scale>
          <a:sx n="74" d="100"/>
          <a:sy n="74" d="100"/>
        </p:scale>
        <p:origin x="-2676" y="-90"/>
      </p:cViewPr>
      <p:guideLst>
        <p:guide orient="horz" pos="2160"/>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42900"/>
          </a:xfrm>
          <a:prstGeom prst="rect">
            <a:avLst/>
          </a:prstGeom>
        </p:spPr>
        <p:txBody>
          <a:bodyPr vert="horz" lIns="91440" tIns="45720" rIns="91440" bIns="45720" rtlCol="0"/>
          <a:lstStyle>
            <a:lvl1pPr algn="r">
              <a:defRPr sz="1200"/>
            </a:lvl1pPr>
          </a:lstStyle>
          <a:p>
            <a:fld id="{13DACAB9-A087-46C6-8392-9DA45A27783B}" type="datetimeFigureOut">
              <a:rPr lang="en-US" smtClean="0"/>
              <a:t>8/17/2018</a:t>
            </a:fld>
            <a:endParaRPr lang="en-US"/>
          </a:p>
        </p:txBody>
      </p:sp>
      <p:sp>
        <p:nvSpPr>
          <p:cNvPr id="4" name="Footer Placeholder 3"/>
          <p:cNvSpPr>
            <a:spLocks noGrp="1"/>
          </p:cNvSpPr>
          <p:nvPr>
            <p:ph type="ftr" sz="quarter" idx="2"/>
          </p:nvPr>
        </p:nvSpPr>
        <p:spPr>
          <a:xfrm>
            <a:off x="0" y="6513910"/>
            <a:ext cx="4002299"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513910"/>
            <a:ext cx="4002299" cy="3429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02299"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1639" y="2"/>
            <a:ext cx="4002299" cy="344091"/>
          </a:xfrm>
          <a:prstGeom prst="rect">
            <a:avLst/>
          </a:prstGeom>
        </p:spPr>
        <p:txBody>
          <a:bodyPr vert="horz" lIns="91440" tIns="45720" rIns="91440" bIns="45720" rtlCol="0"/>
          <a:lstStyle>
            <a:lvl1pPr algn="r">
              <a:defRPr sz="1200"/>
            </a:lvl1pPr>
          </a:lstStyle>
          <a:p>
            <a:fld id="{3DF05838-7BCA-4652-9007-BD0302928936}" type="datetimeFigureOut">
              <a:rPr lang="en-US" smtClean="0"/>
              <a:t>8/17/2018</a:t>
            </a:fld>
            <a:endParaRPr lang="en-US"/>
          </a:p>
        </p:txBody>
      </p:sp>
      <p:sp>
        <p:nvSpPr>
          <p:cNvPr id="4" name="Slide Image Placeholder 3"/>
          <p:cNvSpPr>
            <a:spLocks noGrp="1" noRot="1" noChangeAspect="1"/>
          </p:cNvSpPr>
          <p:nvPr>
            <p:ph type="sldImg" idx="2"/>
          </p:nvPr>
        </p:nvSpPr>
        <p:spPr>
          <a:xfrm>
            <a:off x="3074988"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608" y="3300412"/>
            <a:ext cx="738886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4002299"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513910"/>
            <a:ext cx="4002299" cy="344090"/>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3074988" y="857250"/>
            <a:ext cx="3086100" cy="2314575"/>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25</a:t>
            </a:r>
          </a:p>
        </p:txBody>
      </p:sp>
      <p:sp>
        <p:nvSpPr>
          <p:cNvPr id="5325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spcBef>
                <a:spcPct val="30000"/>
              </a:spcBef>
              <a:defRPr sz="1200">
                <a:solidFill>
                  <a:schemeClr val="tx1"/>
                </a:solidFill>
                <a:latin typeface="Tahoma" pitchFamily="34" charset="0"/>
              </a:defRPr>
            </a:lvl1pPr>
            <a:lvl2pPr marL="729057" indent="-280406" defTabSz="911322" eaLnBrk="0" hangingPunct="0">
              <a:spcBef>
                <a:spcPct val="30000"/>
              </a:spcBef>
              <a:defRPr sz="1200">
                <a:solidFill>
                  <a:schemeClr val="tx1"/>
                </a:solidFill>
                <a:latin typeface="Tahoma" pitchFamily="34" charset="0"/>
              </a:defRPr>
            </a:lvl2pPr>
            <a:lvl3pPr marL="1121626" indent="-224325" defTabSz="911322" eaLnBrk="0" hangingPunct="0">
              <a:spcBef>
                <a:spcPct val="30000"/>
              </a:spcBef>
              <a:defRPr sz="1200">
                <a:solidFill>
                  <a:schemeClr val="tx1"/>
                </a:solidFill>
                <a:latin typeface="Tahoma" pitchFamily="34" charset="0"/>
              </a:defRPr>
            </a:lvl3pPr>
            <a:lvl4pPr marL="1570276" indent="-224325" defTabSz="911322" eaLnBrk="0" hangingPunct="0">
              <a:spcBef>
                <a:spcPct val="30000"/>
              </a:spcBef>
              <a:defRPr sz="1200">
                <a:solidFill>
                  <a:schemeClr val="tx1"/>
                </a:solidFill>
                <a:latin typeface="Tahoma" pitchFamily="34" charset="0"/>
              </a:defRPr>
            </a:lvl4pPr>
            <a:lvl5pPr marL="2018927" indent="-224325" defTabSz="911322" eaLnBrk="0" hangingPunct="0">
              <a:spcBef>
                <a:spcPct val="30000"/>
              </a:spcBef>
              <a:defRPr sz="1200">
                <a:solidFill>
                  <a:schemeClr val="tx1"/>
                </a:solidFill>
                <a:latin typeface="Tahoma" pitchFamily="34" charset="0"/>
              </a:defRPr>
            </a:lvl5pPr>
            <a:lvl6pPr marL="2467577" indent="-224325" defTabSz="911322" eaLnBrk="0" fontAlgn="base" hangingPunct="0">
              <a:spcBef>
                <a:spcPct val="30000"/>
              </a:spcBef>
              <a:spcAft>
                <a:spcPct val="0"/>
              </a:spcAft>
              <a:defRPr sz="1200">
                <a:solidFill>
                  <a:schemeClr val="tx1"/>
                </a:solidFill>
                <a:latin typeface="Tahoma" pitchFamily="34" charset="0"/>
              </a:defRPr>
            </a:lvl6pPr>
            <a:lvl7pPr marL="2916227" indent="-224325" defTabSz="911322" eaLnBrk="0" fontAlgn="base" hangingPunct="0">
              <a:spcBef>
                <a:spcPct val="30000"/>
              </a:spcBef>
              <a:spcAft>
                <a:spcPct val="0"/>
              </a:spcAft>
              <a:defRPr sz="1200">
                <a:solidFill>
                  <a:schemeClr val="tx1"/>
                </a:solidFill>
                <a:latin typeface="Tahoma" pitchFamily="34" charset="0"/>
              </a:defRPr>
            </a:lvl7pPr>
            <a:lvl8pPr marL="3364878" indent="-224325" defTabSz="911322" eaLnBrk="0" fontAlgn="base" hangingPunct="0">
              <a:spcBef>
                <a:spcPct val="30000"/>
              </a:spcBef>
              <a:spcAft>
                <a:spcPct val="0"/>
              </a:spcAft>
              <a:defRPr sz="1200">
                <a:solidFill>
                  <a:schemeClr val="tx1"/>
                </a:solidFill>
                <a:latin typeface="Tahoma" pitchFamily="34" charset="0"/>
              </a:defRPr>
            </a:lvl8pPr>
            <a:lvl9pPr marL="3813528" indent="-224325" defTabSz="911322" eaLnBrk="0" fontAlgn="base" hangingPunct="0">
              <a:spcBef>
                <a:spcPct val="30000"/>
              </a:spcBef>
              <a:spcAft>
                <a:spcPct val="0"/>
              </a:spcAft>
              <a:defRPr sz="1200">
                <a:solidFill>
                  <a:schemeClr val="tx1"/>
                </a:solidFill>
                <a:latin typeface="Tahoma" pitchFamily="34" charset="0"/>
              </a:defRPr>
            </a:lvl9pPr>
          </a:lstStyle>
          <a:p>
            <a:pPr>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3074988" y="857250"/>
            <a:ext cx="3086100" cy="2314575"/>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7</a:t>
            </a:r>
          </a:p>
        </p:txBody>
      </p:sp>
      <p:sp>
        <p:nvSpPr>
          <p:cNvPr id="368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spcBef>
                <a:spcPct val="30000"/>
              </a:spcBef>
              <a:defRPr sz="1200">
                <a:solidFill>
                  <a:schemeClr val="tx1"/>
                </a:solidFill>
                <a:latin typeface="Tahoma" pitchFamily="34" charset="0"/>
              </a:defRPr>
            </a:lvl1pPr>
            <a:lvl2pPr marL="729057" indent="-280406" defTabSz="911322" eaLnBrk="0" hangingPunct="0">
              <a:spcBef>
                <a:spcPct val="30000"/>
              </a:spcBef>
              <a:defRPr sz="1200">
                <a:solidFill>
                  <a:schemeClr val="tx1"/>
                </a:solidFill>
                <a:latin typeface="Tahoma" pitchFamily="34" charset="0"/>
              </a:defRPr>
            </a:lvl2pPr>
            <a:lvl3pPr marL="1121626" indent="-224325" defTabSz="911322" eaLnBrk="0" hangingPunct="0">
              <a:spcBef>
                <a:spcPct val="30000"/>
              </a:spcBef>
              <a:defRPr sz="1200">
                <a:solidFill>
                  <a:schemeClr val="tx1"/>
                </a:solidFill>
                <a:latin typeface="Tahoma" pitchFamily="34" charset="0"/>
              </a:defRPr>
            </a:lvl3pPr>
            <a:lvl4pPr marL="1570276" indent="-224325" defTabSz="911322" eaLnBrk="0" hangingPunct="0">
              <a:spcBef>
                <a:spcPct val="30000"/>
              </a:spcBef>
              <a:defRPr sz="1200">
                <a:solidFill>
                  <a:schemeClr val="tx1"/>
                </a:solidFill>
                <a:latin typeface="Tahoma" pitchFamily="34" charset="0"/>
              </a:defRPr>
            </a:lvl4pPr>
            <a:lvl5pPr marL="2018927" indent="-224325" defTabSz="911322" eaLnBrk="0" hangingPunct="0">
              <a:spcBef>
                <a:spcPct val="30000"/>
              </a:spcBef>
              <a:defRPr sz="1200">
                <a:solidFill>
                  <a:schemeClr val="tx1"/>
                </a:solidFill>
                <a:latin typeface="Tahoma" pitchFamily="34" charset="0"/>
              </a:defRPr>
            </a:lvl5pPr>
            <a:lvl6pPr marL="2467577" indent="-224325" defTabSz="911322" eaLnBrk="0" fontAlgn="base" hangingPunct="0">
              <a:spcBef>
                <a:spcPct val="30000"/>
              </a:spcBef>
              <a:spcAft>
                <a:spcPct val="0"/>
              </a:spcAft>
              <a:defRPr sz="1200">
                <a:solidFill>
                  <a:schemeClr val="tx1"/>
                </a:solidFill>
                <a:latin typeface="Tahoma" pitchFamily="34" charset="0"/>
              </a:defRPr>
            </a:lvl6pPr>
            <a:lvl7pPr marL="2916227" indent="-224325" defTabSz="911322" eaLnBrk="0" fontAlgn="base" hangingPunct="0">
              <a:spcBef>
                <a:spcPct val="30000"/>
              </a:spcBef>
              <a:spcAft>
                <a:spcPct val="0"/>
              </a:spcAft>
              <a:defRPr sz="1200">
                <a:solidFill>
                  <a:schemeClr val="tx1"/>
                </a:solidFill>
                <a:latin typeface="Tahoma" pitchFamily="34" charset="0"/>
              </a:defRPr>
            </a:lvl7pPr>
            <a:lvl8pPr marL="3364878" indent="-224325" defTabSz="911322" eaLnBrk="0" fontAlgn="base" hangingPunct="0">
              <a:spcBef>
                <a:spcPct val="30000"/>
              </a:spcBef>
              <a:spcAft>
                <a:spcPct val="0"/>
              </a:spcAft>
              <a:defRPr sz="1200">
                <a:solidFill>
                  <a:schemeClr val="tx1"/>
                </a:solidFill>
                <a:latin typeface="Tahoma" pitchFamily="34" charset="0"/>
              </a:defRPr>
            </a:lvl8pPr>
            <a:lvl9pPr marL="3813528" indent="-224325" defTabSz="911322" eaLnBrk="0" fontAlgn="base" hangingPunct="0">
              <a:spcBef>
                <a:spcPct val="30000"/>
              </a:spcBef>
              <a:spcAft>
                <a:spcPct val="0"/>
              </a:spcAft>
              <a:defRPr sz="1200">
                <a:solidFill>
                  <a:schemeClr val="tx1"/>
                </a:solidFill>
                <a:latin typeface="Tahoma" pitchFamily="34" charset="0"/>
              </a:defRPr>
            </a:lvl9pPr>
          </a:lstStyle>
          <a:p>
            <a:pPr>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17E9B4-529D-4DD8-90F5-01AF6310212C}" type="slidenum">
              <a:rPr lang="en-US"/>
              <a:pPr>
                <a:defRPr/>
              </a:pPr>
              <a:t>25</a:t>
            </a:fld>
            <a:endParaRPr lang="en-US" dirty="0"/>
          </a:p>
        </p:txBody>
      </p:sp>
      <p:sp>
        <p:nvSpPr>
          <p:cNvPr id="65539" name="Rectangle 2"/>
          <p:cNvSpPr>
            <a:spLocks noGrp="1" noRot="1" noChangeAspect="1" noChangeArrowheads="1" noTextEdit="1"/>
          </p:cNvSpPr>
          <p:nvPr>
            <p:ph type="sldImg"/>
          </p:nvPr>
        </p:nvSpPr>
        <p:spPr>
          <a:xfrm>
            <a:off x="3074988" y="857250"/>
            <a:ext cx="3086100" cy="2314575"/>
          </a:xfrm>
          <a:ln/>
        </p:spPr>
      </p:sp>
      <p:sp>
        <p:nvSpPr>
          <p:cNvPr id="655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0" lvl="3">
              <a:buFontTx/>
              <a:buChar char="•"/>
            </a:pPr>
            <a:r>
              <a:rPr lang="en-US" altLang="en-US" b="1" i="1" dirty="0">
                <a:solidFill>
                  <a:srgbClr val="0070C0"/>
                </a:solidFill>
                <a:latin typeface="Times New Roman" panose="02020603050405020304" pitchFamily="18" charset="0"/>
                <a:cs typeface="Times New Roman" panose="02020603050405020304" pitchFamily="18" charset="0"/>
              </a:rPr>
              <a:t>26</a:t>
            </a:r>
          </a:p>
          <a:p>
            <a:pPr marL="0" lvl="3">
              <a:buFontTx/>
              <a:buChar char="•"/>
            </a:pPr>
            <a:r>
              <a:rPr lang="en-US" altLang="en-US" b="1" i="1" dirty="0">
                <a:solidFill>
                  <a:srgbClr val="0070C0"/>
                </a:solidFill>
                <a:latin typeface="Times New Roman" panose="02020603050405020304" pitchFamily="18" charset="0"/>
                <a:cs typeface="Times New Roman" panose="02020603050405020304" pitchFamily="18" charset="0"/>
              </a:rPr>
              <a:t>Eddy v. Brown</a:t>
            </a:r>
            <a:r>
              <a:rPr lang="en-US" altLang="en-US" b="1" dirty="0">
                <a:solidFill>
                  <a:srgbClr val="0070C0"/>
                </a:solidFill>
                <a:latin typeface="Times New Roman" panose="02020603050405020304" pitchFamily="18" charset="0"/>
                <a:cs typeface="Times New Roman" panose="02020603050405020304" pitchFamily="18" charset="0"/>
              </a:rPr>
              <a:t>, 9 Vet. App. 52 (1996); </a:t>
            </a:r>
            <a:r>
              <a:rPr lang="en-US" altLang="en-US" b="1" i="1" dirty="0">
                <a:solidFill>
                  <a:srgbClr val="0070C0"/>
                </a:solidFill>
                <a:latin typeface="Times New Roman" panose="02020603050405020304" pitchFamily="18" charset="0"/>
                <a:cs typeface="Times New Roman" panose="02020603050405020304" pitchFamily="18" charset="0"/>
              </a:rPr>
              <a:t>see also </a:t>
            </a:r>
            <a:r>
              <a:rPr lang="en-US" altLang="en-US" b="1" i="1" dirty="0" err="1">
                <a:solidFill>
                  <a:srgbClr val="0070C0"/>
                </a:solidFill>
                <a:latin typeface="Times New Roman" panose="02020603050405020304" pitchFamily="18" charset="0"/>
                <a:cs typeface="Times New Roman" panose="02020603050405020304" pitchFamily="18" charset="0"/>
              </a:rPr>
              <a:t>Macarubbo</a:t>
            </a:r>
            <a:r>
              <a:rPr lang="en-US" altLang="en-US" b="1" i="1" dirty="0">
                <a:solidFill>
                  <a:srgbClr val="0070C0"/>
                </a:solidFill>
                <a:latin typeface="Times New Roman" panose="02020603050405020304" pitchFamily="18" charset="0"/>
                <a:cs typeface="Times New Roman" panose="02020603050405020304" pitchFamily="18" charset="0"/>
              </a:rPr>
              <a:t> v. </a:t>
            </a:r>
            <a:r>
              <a:rPr lang="en-US" altLang="en-US" b="1" i="1" dirty="0" err="1">
                <a:solidFill>
                  <a:srgbClr val="0070C0"/>
                </a:solidFill>
                <a:latin typeface="Times New Roman" panose="02020603050405020304" pitchFamily="18" charset="0"/>
                <a:cs typeface="Times New Roman" panose="02020603050405020304" pitchFamily="18" charset="0"/>
              </a:rPr>
              <a:t>Gober</a:t>
            </a:r>
            <a:r>
              <a:rPr lang="en-US" altLang="en-US" b="1" dirty="0">
                <a:solidFill>
                  <a:srgbClr val="0070C0"/>
                </a:solidFill>
                <a:latin typeface="Times New Roman" panose="02020603050405020304" pitchFamily="18" charset="0"/>
                <a:cs typeface="Times New Roman" panose="02020603050405020304" pitchFamily="18" charset="0"/>
              </a:rPr>
              <a:t>, 10 Vet. App. 388 (1997).</a:t>
            </a:r>
          </a:p>
          <a:p>
            <a:pPr marL="0" lvl="3">
              <a:buFontTx/>
              <a:buChar char="•"/>
            </a:pPr>
            <a:endParaRPr lang="en-US" altLang="en-US" b="1" dirty="0">
              <a:latin typeface="Times New Roman" panose="02020603050405020304" pitchFamily="18" charset="0"/>
              <a:cs typeface="Times New Roman" panose="02020603050405020304" pitchFamily="18" charset="0"/>
            </a:endParaRPr>
          </a:p>
          <a:p>
            <a:pPr marL="0" lvl="3">
              <a:buFontTx/>
              <a:buChar char="•"/>
            </a:pPr>
            <a:r>
              <a:rPr lang="en-US" altLang="en-US" b="1" dirty="0">
                <a:latin typeface="Times New Roman" panose="02020603050405020304" pitchFamily="18" charset="0"/>
                <a:cs typeface="Times New Roman" panose="02020603050405020304" pitchFamily="18" charset="0"/>
              </a:rPr>
              <a:t>38 U.S.C. § 5104(b) </a:t>
            </a:r>
            <a:r>
              <a:rPr lang="en-US" altLang="en-US" dirty="0">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uses slightly different language </a:t>
            </a:r>
            <a:r>
              <a:rPr lang="en-US" altLang="en-US" dirty="0">
                <a:latin typeface="Times New Roman" panose="02020603050405020304" pitchFamily="18" charset="0"/>
                <a:cs typeface="Times New Roman" panose="02020603050405020304" pitchFamily="18" charset="0"/>
              </a:rPr>
              <a:t>than the reasons or bases language contained in section 7104(d), but the steps that are needed to go through to make agency decisions are the same:  “In any case where the Secretary denies a benefit sought, the notice [of decision] shall also include (1) a </a:t>
            </a:r>
            <a:r>
              <a:rPr lang="en-US" altLang="en-US" b="1" dirty="0">
                <a:latin typeface="Times New Roman" panose="02020603050405020304" pitchFamily="18" charset="0"/>
                <a:cs typeface="Times New Roman" panose="02020603050405020304" pitchFamily="18" charset="0"/>
              </a:rPr>
              <a:t>statement of the reasons for the decision</a:t>
            </a:r>
            <a:r>
              <a:rPr lang="en-US" altLang="en-US" dirty="0">
                <a:latin typeface="Times New Roman" panose="02020603050405020304" pitchFamily="18" charset="0"/>
                <a:cs typeface="Times New Roman" panose="02020603050405020304" pitchFamily="18" charset="0"/>
              </a:rPr>
              <a:t>, and (2) a </a:t>
            </a:r>
            <a:r>
              <a:rPr lang="en-US" altLang="en-US" b="1" dirty="0">
                <a:latin typeface="Times New Roman" panose="02020603050405020304" pitchFamily="18" charset="0"/>
                <a:cs typeface="Times New Roman" panose="02020603050405020304" pitchFamily="18" charset="0"/>
              </a:rPr>
              <a:t>summary of the evidence </a:t>
            </a:r>
            <a:r>
              <a:rPr lang="en-US" altLang="en-US" dirty="0">
                <a:latin typeface="Times New Roman" panose="02020603050405020304" pitchFamily="18" charset="0"/>
                <a:cs typeface="Times New Roman" panose="02020603050405020304" pitchFamily="18" charset="0"/>
              </a:rPr>
              <a:t>considered by the Secretary.”  </a:t>
            </a:r>
            <a:r>
              <a:rPr lang="en-US" altLang="en-US" i="1" dirty="0">
                <a:latin typeface="Times New Roman" panose="02020603050405020304" pitchFamily="18" charset="0"/>
                <a:cs typeface="Times New Roman" panose="02020603050405020304" pitchFamily="18" charset="0"/>
              </a:rPr>
              <a:t>See also </a:t>
            </a:r>
            <a:r>
              <a:rPr lang="en-US" altLang="en-US" dirty="0">
                <a:latin typeface="Times New Roman" panose="02020603050405020304" pitchFamily="18" charset="0"/>
                <a:cs typeface="Times New Roman" panose="02020603050405020304" pitchFamily="18" charset="0"/>
              </a:rPr>
              <a:t>38 C.F.R. § 3.103(b)(1).  </a:t>
            </a:r>
          </a:p>
          <a:p>
            <a:pPr marL="0" lvl="3">
              <a:buFontTx/>
              <a:buChar char="•"/>
            </a:pPr>
            <a:endParaRPr lang="en-US" altLang="en-US" dirty="0">
              <a:latin typeface="Times New Roman" panose="02020603050405020304" pitchFamily="18" charset="0"/>
              <a:cs typeface="Times New Roman" panose="02020603050405020304" pitchFamily="18" charset="0"/>
            </a:endParaRPr>
          </a:p>
          <a:p>
            <a:pPr marL="0" lvl="3">
              <a:buFontTx/>
              <a:buChar char="•"/>
            </a:pPr>
            <a:r>
              <a:rPr lang="en-US" altLang="en-US" b="1" dirty="0">
                <a:latin typeface="Times New Roman" panose="02020603050405020304" pitchFamily="18" charset="0"/>
                <a:cs typeface="Times New Roman" panose="02020603050405020304" pitchFamily="18" charset="0"/>
              </a:rPr>
              <a:t>Standard of Review</a:t>
            </a:r>
            <a:r>
              <a:rPr lang="en-US" altLang="en-US" dirty="0">
                <a:latin typeface="Times New Roman" panose="02020603050405020304" pitchFamily="18" charset="0"/>
                <a:cs typeface="Times New Roman" panose="02020603050405020304" pitchFamily="18" charset="0"/>
              </a:rPr>
              <a:t>:  The </a:t>
            </a:r>
            <a:r>
              <a:rPr lang="en-US" altLang="en-US" b="1" dirty="0">
                <a:solidFill>
                  <a:srgbClr val="FF0000"/>
                </a:solidFill>
                <a:latin typeface="Times New Roman" panose="02020603050405020304" pitchFamily="18" charset="0"/>
                <a:cs typeface="Times New Roman" panose="02020603050405020304" pitchFamily="18" charset="0"/>
              </a:rPr>
              <a:t>real practical difference </a:t>
            </a:r>
            <a:r>
              <a:rPr lang="en-US" altLang="en-US" dirty="0">
                <a:latin typeface="Times New Roman" panose="02020603050405020304" pitchFamily="18" charset="0"/>
                <a:cs typeface="Times New Roman" panose="02020603050405020304" pitchFamily="18" charset="0"/>
              </a:rPr>
              <a:t>is that the Board reviews AOJ decisions on a de novo basis, whereas the CAVC reviews the Board’s findings of fact on a clearly erroneous basis.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3074988" y="857250"/>
            <a:ext cx="3086100" cy="2314575"/>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r>
              <a:rPr lang="en-US" sz="1200" dirty="0">
                <a:latin typeface="Times New Roman" panose="02020603050405020304" pitchFamily="18" charset="0"/>
              </a:rPr>
              <a:t>VBA Overview</a:t>
            </a:r>
          </a:p>
        </p:txBody>
      </p:sp>
      <p:sp>
        <p:nvSpPr>
          <p:cNvPr id="122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dirty="0">
              <a:latin typeface="Times New Roman" panose="02020603050405020304" pitchFamily="18" charset="0"/>
            </a:endParaRPr>
          </a:p>
        </p:txBody>
      </p:sp>
      <p:sp>
        <p:nvSpPr>
          <p:cNvPr id="122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fld id="{327860C2-8588-434C-91E7-780EBC532DB6}" type="slidenum">
              <a:rPr lang="en-US" sz="1200">
                <a:latin typeface="Times New Roman" panose="02020603050405020304" pitchFamily="18" charset="0"/>
              </a:rPr>
              <a:pPr/>
              <a:t>27</a:t>
            </a:fld>
            <a:endParaRPr lang="en-US" sz="1200"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3074988" y="857250"/>
            <a:ext cx="3086100" cy="2314575"/>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spcBef>
                <a:spcPct val="30000"/>
              </a:spcBef>
              <a:defRPr sz="1200">
                <a:solidFill>
                  <a:schemeClr val="tx1"/>
                </a:solidFill>
                <a:latin typeface="Tahoma" pitchFamily="34" charset="0"/>
              </a:defRPr>
            </a:lvl1pPr>
            <a:lvl2pPr marL="729057" indent="-280406" defTabSz="911322" eaLnBrk="0" hangingPunct="0">
              <a:spcBef>
                <a:spcPct val="30000"/>
              </a:spcBef>
              <a:defRPr sz="1200">
                <a:solidFill>
                  <a:schemeClr val="tx1"/>
                </a:solidFill>
                <a:latin typeface="Tahoma" pitchFamily="34" charset="0"/>
              </a:defRPr>
            </a:lvl2pPr>
            <a:lvl3pPr marL="1121626" indent="-224325" defTabSz="911322" eaLnBrk="0" hangingPunct="0">
              <a:spcBef>
                <a:spcPct val="30000"/>
              </a:spcBef>
              <a:defRPr sz="1200">
                <a:solidFill>
                  <a:schemeClr val="tx1"/>
                </a:solidFill>
                <a:latin typeface="Tahoma" pitchFamily="34" charset="0"/>
              </a:defRPr>
            </a:lvl3pPr>
            <a:lvl4pPr marL="1570276" indent="-224325" defTabSz="911322" eaLnBrk="0" hangingPunct="0">
              <a:spcBef>
                <a:spcPct val="30000"/>
              </a:spcBef>
              <a:defRPr sz="1200">
                <a:solidFill>
                  <a:schemeClr val="tx1"/>
                </a:solidFill>
                <a:latin typeface="Tahoma" pitchFamily="34" charset="0"/>
              </a:defRPr>
            </a:lvl4pPr>
            <a:lvl5pPr marL="2018927" indent="-224325" defTabSz="911322" eaLnBrk="0" hangingPunct="0">
              <a:spcBef>
                <a:spcPct val="30000"/>
              </a:spcBef>
              <a:defRPr sz="1200">
                <a:solidFill>
                  <a:schemeClr val="tx1"/>
                </a:solidFill>
                <a:latin typeface="Tahoma" pitchFamily="34" charset="0"/>
              </a:defRPr>
            </a:lvl5pPr>
            <a:lvl6pPr marL="2467577" indent="-224325" defTabSz="911322" eaLnBrk="0" fontAlgn="base" hangingPunct="0">
              <a:spcBef>
                <a:spcPct val="30000"/>
              </a:spcBef>
              <a:spcAft>
                <a:spcPct val="0"/>
              </a:spcAft>
              <a:defRPr sz="1200">
                <a:solidFill>
                  <a:schemeClr val="tx1"/>
                </a:solidFill>
                <a:latin typeface="Tahoma" pitchFamily="34" charset="0"/>
              </a:defRPr>
            </a:lvl6pPr>
            <a:lvl7pPr marL="2916227" indent="-224325" defTabSz="911322" eaLnBrk="0" fontAlgn="base" hangingPunct="0">
              <a:spcBef>
                <a:spcPct val="30000"/>
              </a:spcBef>
              <a:spcAft>
                <a:spcPct val="0"/>
              </a:spcAft>
              <a:defRPr sz="1200">
                <a:solidFill>
                  <a:schemeClr val="tx1"/>
                </a:solidFill>
                <a:latin typeface="Tahoma" pitchFamily="34" charset="0"/>
              </a:defRPr>
            </a:lvl7pPr>
            <a:lvl8pPr marL="3364878" indent="-224325" defTabSz="911322" eaLnBrk="0" fontAlgn="base" hangingPunct="0">
              <a:spcBef>
                <a:spcPct val="30000"/>
              </a:spcBef>
              <a:spcAft>
                <a:spcPct val="0"/>
              </a:spcAft>
              <a:defRPr sz="1200">
                <a:solidFill>
                  <a:schemeClr val="tx1"/>
                </a:solidFill>
                <a:latin typeface="Tahoma" pitchFamily="34" charset="0"/>
              </a:defRPr>
            </a:lvl8pPr>
            <a:lvl9pPr marL="3813528" indent="-224325" defTabSz="911322" eaLnBrk="0" fontAlgn="base" hangingPunct="0">
              <a:spcBef>
                <a:spcPct val="30000"/>
              </a:spcBef>
              <a:spcAft>
                <a:spcPct val="0"/>
              </a:spcAft>
              <a:defRPr sz="1200">
                <a:solidFill>
                  <a:schemeClr val="tx1"/>
                </a:solidFill>
                <a:latin typeface="Tahoma" pitchFamily="34" charset="0"/>
              </a:defRPr>
            </a:lvl9pPr>
          </a:lstStyle>
          <a:p>
            <a:pPr>
              <a:spcBef>
                <a:spcPct val="0"/>
              </a:spcBef>
            </a:pPr>
            <a:endParaRPr lang="en-US" altLang="en-US" dirty="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3074988" y="857250"/>
            <a:ext cx="3086100" cy="2314575"/>
          </a:xfrm>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5</a:t>
            </a:r>
          </a:p>
        </p:txBody>
      </p:sp>
      <p:sp>
        <p:nvSpPr>
          <p:cNvPr id="3482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spcBef>
                <a:spcPct val="30000"/>
              </a:spcBef>
              <a:defRPr sz="1200">
                <a:solidFill>
                  <a:schemeClr val="tx1"/>
                </a:solidFill>
                <a:latin typeface="Tahoma" pitchFamily="34" charset="0"/>
              </a:defRPr>
            </a:lvl1pPr>
            <a:lvl2pPr marL="729057" indent="-280406" defTabSz="911322" eaLnBrk="0" hangingPunct="0">
              <a:spcBef>
                <a:spcPct val="30000"/>
              </a:spcBef>
              <a:defRPr sz="1200">
                <a:solidFill>
                  <a:schemeClr val="tx1"/>
                </a:solidFill>
                <a:latin typeface="Tahoma" pitchFamily="34" charset="0"/>
              </a:defRPr>
            </a:lvl2pPr>
            <a:lvl3pPr marL="1121626" indent="-224325" defTabSz="911322" eaLnBrk="0" hangingPunct="0">
              <a:spcBef>
                <a:spcPct val="30000"/>
              </a:spcBef>
              <a:defRPr sz="1200">
                <a:solidFill>
                  <a:schemeClr val="tx1"/>
                </a:solidFill>
                <a:latin typeface="Tahoma" pitchFamily="34" charset="0"/>
              </a:defRPr>
            </a:lvl3pPr>
            <a:lvl4pPr marL="1570276" indent="-224325" defTabSz="911322" eaLnBrk="0" hangingPunct="0">
              <a:spcBef>
                <a:spcPct val="30000"/>
              </a:spcBef>
              <a:defRPr sz="1200">
                <a:solidFill>
                  <a:schemeClr val="tx1"/>
                </a:solidFill>
                <a:latin typeface="Tahoma" pitchFamily="34" charset="0"/>
              </a:defRPr>
            </a:lvl4pPr>
            <a:lvl5pPr marL="2018927" indent="-224325" defTabSz="911322" eaLnBrk="0" hangingPunct="0">
              <a:spcBef>
                <a:spcPct val="30000"/>
              </a:spcBef>
              <a:defRPr sz="1200">
                <a:solidFill>
                  <a:schemeClr val="tx1"/>
                </a:solidFill>
                <a:latin typeface="Tahoma" pitchFamily="34" charset="0"/>
              </a:defRPr>
            </a:lvl5pPr>
            <a:lvl6pPr marL="2467577" indent="-224325" defTabSz="911322" eaLnBrk="0" fontAlgn="base" hangingPunct="0">
              <a:spcBef>
                <a:spcPct val="30000"/>
              </a:spcBef>
              <a:spcAft>
                <a:spcPct val="0"/>
              </a:spcAft>
              <a:defRPr sz="1200">
                <a:solidFill>
                  <a:schemeClr val="tx1"/>
                </a:solidFill>
                <a:latin typeface="Tahoma" pitchFamily="34" charset="0"/>
              </a:defRPr>
            </a:lvl6pPr>
            <a:lvl7pPr marL="2916227" indent="-224325" defTabSz="911322" eaLnBrk="0" fontAlgn="base" hangingPunct="0">
              <a:spcBef>
                <a:spcPct val="30000"/>
              </a:spcBef>
              <a:spcAft>
                <a:spcPct val="0"/>
              </a:spcAft>
              <a:defRPr sz="1200">
                <a:solidFill>
                  <a:schemeClr val="tx1"/>
                </a:solidFill>
                <a:latin typeface="Tahoma" pitchFamily="34" charset="0"/>
              </a:defRPr>
            </a:lvl7pPr>
            <a:lvl8pPr marL="3364878" indent="-224325" defTabSz="911322" eaLnBrk="0" fontAlgn="base" hangingPunct="0">
              <a:spcBef>
                <a:spcPct val="30000"/>
              </a:spcBef>
              <a:spcAft>
                <a:spcPct val="0"/>
              </a:spcAft>
              <a:defRPr sz="1200">
                <a:solidFill>
                  <a:schemeClr val="tx1"/>
                </a:solidFill>
                <a:latin typeface="Tahoma" pitchFamily="34" charset="0"/>
              </a:defRPr>
            </a:lvl8pPr>
            <a:lvl9pPr marL="3813528" indent="-224325" defTabSz="911322" eaLnBrk="0" fontAlgn="base" hangingPunct="0">
              <a:spcBef>
                <a:spcPct val="30000"/>
              </a:spcBef>
              <a:spcAft>
                <a:spcPct val="0"/>
              </a:spcAft>
              <a:defRPr sz="1200">
                <a:solidFill>
                  <a:schemeClr val="tx1"/>
                </a:solidFill>
                <a:latin typeface="Tahoma" pitchFamily="34" charset="0"/>
              </a:defRPr>
            </a:lvl9pPr>
          </a:lstStyle>
          <a:p>
            <a:pPr>
              <a:spcBef>
                <a:spcPct val="0"/>
              </a:spcBef>
            </a:pPr>
            <a:endParaRPr lang="en-US" altLang="en-US" dirty="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57250"/>
            <a:ext cx="3086100" cy="2314575"/>
          </a:xfrm>
        </p:spPr>
      </p:sp>
      <p:sp>
        <p:nvSpPr>
          <p:cNvPr id="3" name="Notes Placeholder 2"/>
          <p:cNvSpPr>
            <a:spLocks noGrp="1"/>
          </p:cNvSpPr>
          <p:nvPr>
            <p:ph type="body" idx="1"/>
          </p:nvPr>
        </p:nvSpPr>
        <p:spPr/>
        <p:txBody>
          <a:bodyPr/>
          <a:lstStyle/>
          <a:p>
            <a:r>
              <a:rPr lang="en-US" dirty="0"/>
              <a:t>new</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3056354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57250"/>
            <a:ext cx="3086100" cy="2314575"/>
          </a:xfrm>
        </p:spPr>
      </p:sp>
      <p:sp>
        <p:nvSpPr>
          <p:cNvPr id="3" name="Notes Placeholder 2"/>
          <p:cNvSpPr>
            <a:spLocks noGrp="1"/>
          </p:cNvSpPr>
          <p:nvPr>
            <p:ph type="body" idx="1"/>
          </p:nvPr>
        </p:nvSpPr>
        <p:spPr/>
        <p:txBody>
          <a:bodyPr/>
          <a:lstStyle/>
          <a:p>
            <a:r>
              <a:rPr lang="en-US" dirty="0"/>
              <a:t>new</a:t>
            </a: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3515474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57250"/>
            <a:ext cx="3086100" cy="2314575"/>
          </a:xfrm>
        </p:spPr>
      </p:sp>
      <p:sp>
        <p:nvSpPr>
          <p:cNvPr id="3" name="Notes Placeholder 2"/>
          <p:cNvSpPr>
            <a:spLocks noGrp="1"/>
          </p:cNvSpPr>
          <p:nvPr>
            <p:ph type="body" idx="1"/>
          </p:nvPr>
        </p:nvSpPr>
        <p:spPr/>
        <p:txBody>
          <a:bodyPr/>
          <a:lstStyle/>
          <a:p>
            <a:r>
              <a:rPr lang="en-US" dirty="0"/>
              <a:t>22</a:t>
            </a: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a:p>
        </p:txBody>
      </p:sp>
    </p:spTree>
    <p:extLst>
      <p:ext uri="{BB962C8B-B14F-4D97-AF65-F5344CB8AC3E}">
        <p14:creationId xmlns:p14="http://schemas.microsoft.com/office/powerpoint/2010/main" val="87553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57250"/>
            <a:ext cx="3086100" cy="2314575"/>
          </a:xfrm>
        </p:spPr>
      </p:sp>
      <p:sp>
        <p:nvSpPr>
          <p:cNvPr id="3" name="Notes Placeholder 2"/>
          <p:cNvSpPr>
            <a:spLocks noGrp="1"/>
          </p:cNvSpPr>
          <p:nvPr>
            <p:ph type="body" idx="1"/>
          </p:nvPr>
        </p:nvSpPr>
        <p:spPr/>
        <p:txBody>
          <a:bodyPr/>
          <a:lstStyle/>
          <a:p>
            <a:r>
              <a:rPr lang="en-US" dirty="0"/>
              <a:t>21</a:t>
            </a: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2375229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57250"/>
            <a:ext cx="3086100" cy="2314575"/>
          </a:xfrm>
        </p:spPr>
      </p:sp>
      <p:sp>
        <p:nvSpPr>
          <p:cNvPr id="3" name="Notes Placeholder 2"/>
          <p:cNvSpPr>
            <a:spLocks noGrp="1"/>
          </p:cNvSpPr>
          <p:nvPr>
            <p:ph type="body" idx="1"/>
          </p:nvPr>
        </p:nvSpPr>
        <p:spPr/>
        <p:txBody>
          <a:bodyPr/>
          <a:lstStyle/>
          <a:p>
            <a:r>
              <a:rPr lang="en-US" dirty="0"/>
              <a:t>20</a:t>
            </a: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a:p>
        </p:txBody>
      </p:sp>
    </p:spTree>
    <p:extLst>
      <p:ext uri="{BB962C8B-B14F-4D97-AF65-F5344CB8AC3E}">
        <p14:creationId xmlns:p14="http://schemas.microsoft.com/office/powerpoint/2010/main" val="2325989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3074988" y="857250"/>
            <a:ext cx="3086100" cy="2314575"/>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8</a:t>
            </a:r>
          </a:p>
        </p:txBody>
      </p:sp>
      <p:sp>
        <p:nvSpPr>
          <p:cNvPr id="3789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spcBef>
                <a:spcPct val="30000"/>
              </a:spcBef>
              <a:defRPr sz="1200">
                <a:solidFill>
                  <a:schemeClr val="tx1"/>
                </a:solidFill>
                <a:latin typeface="Tahoma" pitchFamily="34" charset="0"/>
              </a:defRPr>
            </a:lvl1pPr>
            <a:lvl2pPr marL="729057" indent="-280406" defTabSz="911322" eaLnBrk="0" hangingPunct="0">
              <a:spcBef>
                <a:spcPct val="30000"/>
              </a:spcBef>
              <a:defRPr sz="1200">
                <a:solidFill>
                  <a:schemeClr val="tx1"/>
                </a:solidFill>
                <a:latin typeface="Tahoma" pitchFamily="34" charset="0"/>
              </a:defRPr>
            </a:lvl2pPr>
            <a:lvl3pPr marL="1121626" indent="-224325" defTabSz="911322" eaLnBrk="0" hangingPunct="0">
              <a:spcBef>
                <a:spcPct val="30000"/>
              </a:spcBef>
              <a:defRPr sz="1200">
                <a:solidFill>
                  <a:schemeClr val="tx1"/>
                </a:solidFill>
                <a:latin typeface="Tahoma" pitchFamily="34" charset="0"/>
              </a:defRPr>
            </a:lvl3pPr>
            <a:lvl4pPr marL="1570276" indent="-224325" defTabSz="911322" eaLnBrk="0" hangingPunct="0">
              <a:spcBef>
                <a:spcPct val="30000"/>
              </a:spcBef>
              <a:defRPr sz="1200">
                <a:solidFill>
                  <a:schemeClr val="tx1"/>
                </a:solidFill>
                <a:latin typeface="Tahoma" pitchFamily="34" charset="0"/>
              </a:defRPr>
            </a:lvl4pPr>
            <a:lvl5pPr marL="2018927" indent="-224325" defTabSz="911322" eaLnBrk="0" hangingPunct="0">
              <a:spcBef>
                <a:spcPct val="30000"/>
              </a:spcBef>
              <a:defRPr sz="1200">
                <a:solidFill>
                  <a:schemeClr val="tx1"/>
                </a:solidFill>
                <a:latin typeface="Tahoma" pitchFamily="34" charset="0"/>
              </a:defRPr>
            </a:lvl5pPr>
            <a:lvl6pPr marL="2467577" indent="-224325" defTabSz="911322" eaLnBrk="0" fontAlgn="base" hangingPunct="0">
              <a:spcBef>
                <a:spcPct val="30000"/>
              </a:spcBef>
              <a:spcAft>
                <a:spcPct val="0"/>
              </a:spcAft>
              <a:defRPr sz="1200">
                <a:solidFill>
                  <a:schemeClr val="tx1"/>
                </a:solidFill>
                <a:latin typeface="Tahoma" pitchFamily="34" charset="0"/>
              </a:defRPr>
            </a:lvl6pPr>
            <a:lvl7pPr marL="2916227" indent="-224325" defTabSz="911322" eaLnBrk="0" fontAlgn="base" hangingPunct="0">
              <a:spcBef>
                <a:spcPct val="30000"/>
              </a:spcBef>
              <a:spcAft>
                <a:spcPct val="0"/>
              </a:spcAft>
              <a:defRPr sz="1200">
                <a:solidFill>
                  <a:schemeClr val="tx1"/>
                </a:solidFill>
                <a:latin typeface="Tahoma" pitchFamily="34" charset="0"/>
              </a:defRPr>
            </a:lvl7pPr>
            <a:lvl8pPr marL="3364878" indent="-224325" defTabSz="911322" eaLnBrk="0" fontAlgn="base" hangingPunct="0">
              <a:spcBef>
                <a:spcPct val="30000"/>
              </a:spcBef>
              <a:spcAft>
                <a:spcPct val="0"/>
              </a:spcAft>
              <a:defRPr sz="1200">
                <a:solidFill>
                  <a:schemeClr val="tx1"/>
                </a:solidFill>
                <a:latin typeface="Tahoma" pitchFamily="34" charset="0"/>
              </a:defRPr>
            </a:lvl8pPr>
            <a:lvl9pPr marL="3813528" indent="-224325" defTabSz="911322" eaLnBrk="0" fontAlgn="base" hangingPunct="0">
              <a:spcBef>
                <a:spcPct val="30000"/>
              </a:spcBef>
              <a:spcAft>
                <a:spcPct val="0"/>
              </a:spcAft>
              <a:defRPr sz="1200">
                <a:solidFill>
                  <a:schemeClr val="tx1"/>
                </a:solidFill>
                <a:latin typeface="Tahoma" pitchFamily="34" charset="0"/>
              </a:defRPr>
            </a:lvl9pPr>
          </a:lstStyle>
          <a:p>
            <a:pPr>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358802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31182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65164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25425" indent="-225425">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6538">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688975" indent="-227013">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139825" indent="-284163">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46315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14126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930625"/>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395547316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59.xml"/></Relationships>
</file>

<file path=ppt/slides/_rels/slide15.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72.xml"/></Relationships>
</file>

<file path=ppt/slides/_rels/slide19.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Layout" Target="../slideLayouts/slideLayout2.xml"/><Relationship Id="rId4" Type="http://schemas.openxmlformats.org/officeDocument/2006/relationships/tags" Target="../tags/tag79.xml"/></Relationships>
</file>

<file path=ppt/slides/_rels/slide21.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83.xml"/></Relationships>
</file>

<file path=ppt/slides/_rels/slide22.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87.xml"/></Relationships>
</file>

<file path=ppt/slides/_rels/slide23.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tags" Target="../tags/tag9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9.xml"/><Relationship Id="rId1" Type="http://schemas.openxmlformats.org/officeDocument/2006/relationships/tags" Target="../tags/tag98.xml"/></Relationships>
</file>

<file path=ppt/slides/_rels/slide27.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40.xml"/></Relationships>
</file>

<file path=ppt/slides/_rels/slide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C305D2-C950-40B1-8E0C-D71E88C55830}"/>
              </a:ext>
            </a:extLst>
          </p:cNvPr>
          <p:cNvSpPr>
            <a:spLocks noGrp="1"/>
          </p:cNvSpPr>
          <p:nvPr>
            <p:ph type="ctrTitle"/>
            <p:custDataLst>
              <p:tags r:id="rId1"/>
            </p:custDataLst>
          </p:nvPr>
        </p:nvSpPr>
        <p:spPr>
          <a:xfrm>
            <a:off x="685800" y="2819400"/>
            <a:ext cx="7772400" cy="1219200"/>
          </a:xfrm>
        </p:spPr>
        <p:txBody>
          <a:bodyPr/>
          <a:lstStyle/>
          <a:p>
            <a:r>
              <a:rPr lang="en-US" dirty="0"/>
              <a:t>Rating Analysis (Post Challenge)</a:t>
            </a:r>
          </a:p>
        </p:txBody>
      </p:sp>
      <p:sp>
        <p:nvSpPr>
          <p:cNvPr id="6" name="Text Placeholder 5">
            <a:extLst>
              <a:ext uri="{FF2B5EF4-FFF2-40B4-BE49-F238E27FC236}">
                <a16:creationId xmlns:a16="http://schemas.microsoft.com/office/drawing/2014/main" id="{E16A8F85-ABA5-4DB8-9685-DBD55FCCF501}"/>
              </a:ext>
            </a:extLst>
          </p:cNvPr>
          <p:cNvSpPr>
            <a:spLocks noGrp="1"/>
          </p:cNvSpPr>
          <p:nvPr>
            <p:ph type="body" sz="quarter" idx="10"/>
            <p:custDataLst>
              <p:tags r:id="rId2"/>
            </p:custDataLst>
          </p:nvPr>
        </p:nvSpPr>
        <p:spPr>
          <a:xfrm>
            <a:off x="685800" y="4724400"/>
            <a:ext cx="2362200" cy="838200"/>
          </a:xfrm>
        </p:spPr>
        <p:txBody>
          <a:bodyPr/>
          <a:lstStyle/>
          <a:p>
            <a:pPr>
              <a:spcAft>
                <a:spcPts val="600"/>
              </a:spcAft>
            </a:pPr>
            <a:r>
              <a:rPr lang="en-US" dirty="0"/>
              <a:t>Compensation Service</a:t>
            </a:r>
          </a:p>
        </p:txBody>
      </p:sp>
      <p:sp>
        <p:nvSpPr>
          <p:cNvPr id="7" name="Text Placeholder 6">
            <a:extLst>
              <a:ext uri="{FF2B5EF4-FFF2-40B4-BE49-F238E27FC236}">
                <a16:creationId xmlns:a16="http://schemas.microsoft.com/office/drawing/2014/main" id="{27563867-43C4-4525-BC00-77683829C76D}"/>
              </a:ext>
            </a:extLst>
          </p:cNvPr>
          <p:cNvSpPr>
            <a:spLocks noGrp="1"/>
          </p:cNvSpPr>
          <p:nvPr>
            <p:ph type="body" sz="quarter" idx="11"/>
            <p:custDataLst>
              <p:tags r:id="rId3"/>
            </p:custDataLst>
          </p:nvPr>
        </p:nvSpPr>
        <p:spPr>
          <a:xfrm>
            <a:off x="6096000" y="4724400"/>
            <a:ext cx="2362200" cy="838200"/>
          </a:xfrm>
        </p:spPr>
        <p:txBody>
          <a:bodyPr/>
          <a:lstStyle/>
          <a:p>
            <a:r>
              <a:rPr lang="en-US" dirty="0"/>
              <a:t>February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p:cNvSpPr>
            <a:spLocks noGrp="1"/>
          </p:cNvSpPr>
          <p:nvPr>
            <p:ph type="title"/>
            <p:custDataLst>
              <p:tags r:id="rId1"/>
            </p:custDataLst>
          </p:nvPr>
        </p:nvSpPr>
        <p:spPr>
          <a:xfrm>
            <a:off x="0" y="793631"/>
            <a:ext cx="9144000" cy="1086867"/>
          </a:xfrm>
        </p:spPr>
        <p:txBody>
          <a:bodyPr>
            <a:normAutofit/>
          </a:bodyPr>
          <a:lstStyle/>
          <a:p>
            <a:pPr eaLnBrk="1" hangingPunct="1"/>
            <a:r>
              <a:rPr lang="en-US" altLang="en-US" dirty="0"/>
              <a:t>Credibility</a:t>
            </a:r>
          </a:p>
        </p:txBody>
      </p:sp>
      <p:sp>
        <p:nvSpPr>
          <p:cNvPr id="37890"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p>
            <a:pPr algn="l" eaLnBrk="1" hangingPunct="1">
              <a:spcAft>
                <a:spcPts val="600"/>
              </a:spcAft>
            </a:pPr>
            <a:r>
              <a:rPr lang="en-US" altLang="en-US" dirty="0">
                <a:latin typeface="+mj-lt"/>
                <a:cs typeface="Times New Roman" panose="02020603050405020304" pitchFamily="18" charset="0"/>
              </a:rPr>
              <a:t>Credibility is defined in the Webster's Dictionary as the:  “quality of being believable or worthy of trust” </a:t>
            </a:r>
          </a:p>
          <a:p>
            <a:pPr eaLnBrk="1" hangingPunct="1">
              <a:spcAft>
                <a:spcPts val="600"/>
              </a:spcAft>
            </a:pPr>
            <a:endParaRPr lang="en-US" altLang="en-US" dirty="0">
              <a:latin typeface="+mj-lt"/>
              <a:cs typeface="Times New Roman" panose="02020603050405020304" pitchFamily="18" charset="0"/>
            </a:endParaRPr>
          </a:p>
          <a:p>
            <a:pPr algn="l" eaLnBrk="1" hangingPunct="1">
              <a:spcAft>
                <a:spcPts val="600"/>
              </a:spcAft>
            </a:pPr>
            <a:r>
              <a:rPr lang="en-US" altLang="en-US" dirty="0">
                <a:latin typeface="+mj-lt"/>
                <a:cs typeface="Times New Roman" panose="02020603050405020304" pitchFamily="18" charset="0"/>
              </a:rPr>
              <a:t>We should accept evidence at face value unless called into question by other evidence of record or sound medical or legal principles</a:t>
            </a:r>
          </a:p>
        </p:txBody>
      </p:sp>
      <p:sp>
        <p:nvSpPr>
          <p:cNvPr id="3" name="Slide Number Placeholder 2">
            <a:extLst>
              <a:ext uri="{FF2B5EF4-FFF2-40B4-BE49-F238E27FC236}">
                <a16:creationId xmlns:a16="http://schemas.microsoft.com/office/drawing/2014/main" id="{06B6750C-0618-452A-805F-45E45F092B50}"/>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10</a:t>
            </a:fld>
            <a:endParaRPr lang="en-US" dirty="0"/>
          </a:p>
        </p:txBody>
      </p:sp>
    </p:spTree>
    <p:extLst>
      <p:ext uri="{BB962C8B-B14F-4D97-AF65-F5344CB8AC3E}">
        <p14:creationId xmlns:p14="http://schemas.microsoft.com/office/powerpoint/2010/main" val="3977919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Credibility</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Factors to consider in making a fact finding of credibility include;</a:t>
            </a:r>
          </a:p>
          <a:p>
            <a:pPr lvl="1"/>
            <a:r>
              <a:rPr lang="en-US" dirty="0"/>
              <a:t>facial plausibility (upfront, on the surface)</a:t>
            </a:r>
          </a:p>
          <a:p>
            <a:pPr lvl="1"/>
            <a:r>
              <a:rPr lang="en-US" dirty="0"/>
              <a:t>consistency with other evidence submitted</a:t>
            </a:r>
          </a:p>
          <a:p>
            <a:pPr lvl="1"/>
            <a:r>
              <a:rPr lang="en-US" dirty="0"/>
              <a:t>internal consistency (the context of the facts remain the same)</a:t>
            </a:r>
          </a:p>
          <a:p>
            <a:pPr lvl="1"/>
            <a:r>
              <a:rPr lang="en-US" dirty="0"/>
              <a:t>demeanor of a witness (who is offering in person testimonial evidence), and</a:t>
            </a:r>
          </a:p>
          <a:p>
            <a:pPr lvl="1"/>
            <a:r>
              <a:rPr lang="en-US" dirty="0"/>
              <a:t>interest/bias. </a:t>
            </a:r>
          </a:p>
        </p:txBody>
      </p:sp>
      <p:sp>
        <p:nvSpPr>
          <p:cNvPr id="5" name="Slide Number Placeholder 4">
            <a:extLst>
              <a:ext uri="{FF2B5EF4-FFF2-40B4-BE49-F238E27FC236}">
                <a16:creationId xmlns:a16="http://schemas.microsoft.com/office/drawing/2014/main" id="{9380A240-ABD4-4821-A082-1089DAFA815B}"/>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11</a:t>
            </a:fld>
            <a:endParaRPr lang="en-US" dirty="0"/>
          </a:p>
        </p:txBody>
      </p:sp>
    </p:spTree>
    <p:extLst>
      <p:ext uri="{BB962C8B-B14F-4D97-AF65-F5344CB8AC3E}">
        <p14:creationId xmlns:p14="http://schemas.microsoft.com/office/powerpoint/2010/main" val="4142156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custDataLst>
              <p:tags r:id="rId1"/>
            </p:custDataLst>
          </p:nvPr>
        </p:nvSpPr>
        <p:spPr>
          <a:xfrm>
            <a:off x="0" y="793631"/>
            <a:ext cx="9144000" cy="1086867"/>
          </a:xfrm>
        </p:spPr>
        <p:txBody>
          <a:bodyPr>
            <a:normAutofit/>
          </a:bodyPr>
          <a:lstStyle/>
          <a:p>
            <a:pPr eaLnBrk="1" hangingPunct="1"/>
            <a:r>
              <a:rPr lang="en-US" altLang="en-US" dirty="0"/>
              <a:t>Factors for Consideration in Making Credibility Determinations</a:t>
            </a:r>
          </a:p>
        </p:txBody>
      </p:sp>
      <p:sp>
        <p:nvSpPr>
          <p:cNvPr id="36866"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p>
            <a:pPr>
              <a:spcAft>
                <a:spcPts val="600"/>
              </a:spcAft>
              <a:defRPr/>
            </a:pPr>
            <a:r>
              <a:rPr lang="en-US" dirty="0">
                <a:latin typeface="+mj-lt"/>
                <a:cs typeface="Times New Roman" panose="02020603050405020304" pitchFamily="18" charset="0"/>
              </a:rPr>
              <a:t>Did the evidence originate in service or in close proximity to service or are there other factors involved (I. E. involvement in combat or award of a medal or badge such as parachute badge)   </a:t>
            </a:r>
          </a:p>
          <a:p>
            <a:pPr marL="198882" indent="-198882">
              <a:spcAft>
                <a:spcPts val="600"/>
              </a:spcAft>
              <a:buFont typeface="Wingdings" pitchFamily="2" charset="2"/>
              <a:buChar char="Ø"/>
              <a:defRPr/>
            </a:pPr>
            <a:endParaRPr lang="en-US" dirty="0">
              <a:latin typeface="+mj-lt"/>
              <a:cs typeface="Times New Roman" panose="02020603050405020304" pitchFamily="18" charset="0"/>
            </a:endParaRPr>
          </a:p>
          <a:p>
            <a:pPr>
              <a:spcAft>
                <a:spcPts val="600"/>
              </a:spcAft>
              <a:defRPr/>
            </a:pPr>
            <a:r>
              <a:rPr lang="en-US" dirty="0">
                <a:latin typeface="+mj-lt"/>
                <a:cs typeface="Times New Roman" panose="02020603050405020304" pitchFamily="18" charset="0"/>
              </a:rPr>
              <a:t>Has confusion been created by the introduction of evidence or making of statements that do not support the claim, but otherwise there is favorable evidence of record to support the claim? (Consider Reasonable Doubt) </a:t>
            </a:r>
          </a:p>
        </p:txBody>
      </p:sp>
      <p:sp>
        <p:nvSpPr>
          <p:cNvPr id="3" name="Slide Number Placeholder 2">
            <a:extLst>
              <a:ext uri="{FF2B5EF4-FFF2-40B4-BE49-F238E27FC236}">
                <a16:creationId xmlns:a16="http://schemas.microsoft.com/office/drawing/2014/main" id="{9954383A-598B-48EA-86AB-5017BA4834BE}"/>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12</a:t>
            </a:fld>
            <a:endParaRPr lang="en-US" dirty="0"/>
          </a:p>
        </p:txBody>
      </p:sp>
    </p:spTree>
    <p:extLst>
      <p:ext uri="{BB962C8B-B14F-4D97-AF65-F5344CB8AC3E}">
        <p14:creationId xmlns:p14="http://schemas.microsoft.com/office/powerpoint/2010/main" val="818595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Competent Evidence</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Generally refers to evidence offered from a qualified source</a:t>
            </a:r>
          </a:p>
          <a:p>
            <a:r>
              <a:rPr lang="en-US" dirty="0"/>
              <a:t>A determination of evidentiary competency involves analysis of whether a person offering evidence is qualified to establish a matter</a:t>
            </a:r>
          </a:p>
          <a:p>
            <a:r>
              <a:rPr lang="en-US" dirty="0"/>
              <a:t>Two main types of evidence to consider:</a:t>
            </a:r>
          </a:p>
          <a:p>
            <a:pPr lvl="1"/>
            <a:r>
              <a:rPr lang="en-US" dirty="0"/>
              <a:t>Medical evidence</a:t>
            </a:r>
          </a:p>
          <a:p>
            <a:pPr lvl="1"/>
            <a:r>
              <a:rPr lang="en-US" dirty="0"/>
              <a:t>Lay evidence</a:t>
            </a:r>
          </a:p>
        </p:txBody>
      </p:sp>
      <p:sp>
        <p:nvSpPr>
          <p:cNvPr id="5" name="Slide Number Placeholder 4">
            <a:extLst>
              <a:ext uri="{FF2B5EF4-FFF2-40B4-BE49-F238E27FC236}">
                <a16:creationId xmlns:a16="http://schemas.microsoft.com/office/drawing/2014/main" id="{2636D7BB-1C97-47A7-BA65-C97BACC25AD9}"/>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13</a:t>
            </a:fld>
            <a:endParaRPr lang="en-US" dirty="0"/>
          </a:p>
        </p:txBody>
      </p:sp>
    </p:spTree>
    <p:extLst>
      <p:ext uri="{BB962C8B-B14F-4D97-AF65-F5344CB8AC3E}">
        <p14:creationId xmlns:p14="http://schemas.microsoft.com/office/powerpoint/2010/main" val="2380537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p:custDataLst>
              <p:tags r:id="rId1"/>
            </p:custDataLst>
          </p:nvPr>
        </p:nvSpPr>
        <p:spPr bwMode="auto">
          <a:xfrm>
            <a:off x="0" y="793631"/>
            <a:ext cx="9144000" cy="10868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a:bodyPr>
          <a:lstStyle/>
          <a:p>
            <a:pPr eaLnBrk="1" hangingPunct="1">
              <a:defRPr/>
            </a:pPr>
            <a:r>
              <a:rPr lang="en-US" altLang="en-US" dirty="0"/>
              <a:t>What is Competent Medical Evidence</a:t>
            </a:r>
          </a:p>
        </p:txBody>
      </p:sp>
      <p:sp>
        <p:nvSpPr>
          <p:cNvPr id="57347" name="Rectangle 1027"/>
          <p:cNvSpPr>
            <a:spLocks noGrp="1" noChangeArrowheads="1"/>
          </p:cNvSpPr>
          <p:nvPr>
            <p:ph idx="1"/>
            <p:custDataLst>
              <p:tags r:id="rId2"/>
            </p:custDataLst>
          </p:nvPr>
        </p:nvSpPr>
        <p:spPr bwMode="auto">
          <a:xfrm>
            <a:off x="457200" y="2057401"/>
            <a:ext cx="8229600" cy="16886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altLang="en-US" dirty="0">
                <a:latin typeface="+mj-lt"/>
              </a:rPr>
              <a:t>Competent medical evidence</a:t>
            </a:r>
          </a:p>
          <a:p>
            <a:pPr lvl="1" eaLnBrk="1" hangingPunct="1">
              <a:defRPr/>
            </a:pPr>
            <a:r>
              <a:rPr lang="en-US" altLang="en-US" sz="1800" dirty="0">
                <a:latin typeface="+mj-lt"/>
              </a:rPr>
              <a:t>Provided by a person who is qualified through education, training, or experience to offer medical diagnoses, statements, or opinions.</a:t>
            </a:r>
          </a:p>
          <a:p>
            <a:pPr lvl="1" eaLnBrk="1" hangingPunct="1">
              <a:defRPr/>
            </a:pPr>
            <a:r>
              <a:rPr lang="en-US" altLang="en-US" sz="1800" dirty="0">
                <a:latin typeface="+mj-lt"/>
              </a:rPr>
              <a:t>Includes statements conveying sound medical principles found in medical treatises or authoritative writings.</a:t>
            </a:r>
          </a:p>
        </p:txBody>
      </p:sp>
      <p:sp>
        <p:nvSpPr>
          <p:cNvPr id="3" name="Slide Number Placeholder 2">
            <a:extLst>
              <a:ext uri="{FF2B5EF4-FFF2-40B4-BE49-F238E27FC236}">
                <a16:creationId xmlns:a16="http://schemas.microsoft.com/office/drawing/2014/main" id="{17F0044B-3024-4B8D-B15C-485801198221}"/>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14</a:t>
            </a:fld>
            <a:endParaRPr lang="en-US" dirty="0"/>
          </a:p>
        </p:txBody>
      </p:sp>
      <p:sp>
        <p:nvSpPr>
          <p:cNvPr id="4" name="TextBox 3">
            <a:extLst>
              <a:ext uri="{FF2B5EF4-FFF2-40B4-BE49-F238E27FC236}">
                <a16:creationId xmlns:a16="http://schemas.microsoft.com/office/drawing/2014/main" id="{2B32069B-7AFD-48D8-BBC1-D5E90D0FF310}"/>
              </a:ext>
            </a:extLst>
          </p:cNvPr>
          <p:cNvSpPr txBox="1"/>
          <p:nvPr>
            <p:custDataLst>
              <p:tags r:id="rId4"/>
            </p:custDataLst>
          </p:nvPr>
        </p:nvSpPr>
        <p:spPr>
          <a:xfrm>
            <a:off x="447367" y="3722939"/>
            <a:ext cx="8239433" cy="400110"/>
          </a:xfrm>
          <a:prstGeom prst="rect">
            <a:avLst/>
          </a:prstGeom>
          <a:noFill/>
        </p:spPr>
        <p:txBody>
          <a:bodyPr wrap="square" rtlCol="0">
            <a:spAutoFit/>
          </a:bodyPr>
          <a:lstStyle/>
          <a:p>
            <a:pPr algn="r">
              <a:spcAft>
                <a:spcPts val="600"/>
              </a:spcAft>
            </a:pPr>
            <a:r>
              <a:rPr lang="en-US" altLang="en-US" sz="2000" dirty="0">
                <a:latin typeface="+mj-lt"/>
              </a:rPr>
              <a:t>38 CFR 3.159 (a)(1) </a:t>
            </a:r>
          </a:p>
        </p:txBody>
      </p:sp>
    </p:spTree>
    <p:extLst>
      <p:ext uri="{BB962C8B-B14F-4D97-AF65-F5344CB8AC3E}">
        <p14:creationId xmlns:p14="http://schemas.microsoft.com/office/powerpoint/2010/main" val="4045958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custDataLst>
              <p:tags r:id="rId1"/>
            </p:custDataLst>
          </p:nvPr>
        </p:nvSpPr>
        <p:spPr>
          <a:xfrm>
            <a:off x="0" y="793631"/>
            <a:ext cx="9144000" cy="1086867"/>
          </a:xfrm>
        </p:spPr>
        <p:txBody>
          <a:bodyPr>
            <a:normAutofit/>
          </a:bodyPr>
          <a:lstStyle/>
          <a:p>
            <a:pPr eaLnBrk="1" hangingPunct="1"/>
            <a:r>
              <a:rPr lang="en-US" altLang="en-US" dirty="0"/>
              <a:t>What is Competent Lay Evidence</a:t>
            </a:r>
          </a:p>
        </p:txBody>
      </p:sp>
      <p:sp>
        <p:nvSpPr>
          <p:cNvPr id="35842" name="Content Placeholder 2"/>
          <p:cNvSpPr>
            <a:spLocks noGrp="1"/>
          </p:cNvSpPr>
          <p:nvPr>
            <p:ph idx="1"/>
            <p:custDataLst>
              <p:tags r:id="rId2"/>
            </p:custDataLst>
          </p:nvPr>
        </p:nvSpPr>
        <p:spPr>
          <a:xfrm>
            <a:off x="457200" y="2057400"/>
            <a:ext cx="8229600" cy="3916363"/>
          </a:xfrm>
          <a:prstGeom prst="rect">
            <a:avLst/>
          </a:prstGeom>
        </p:spPr>
        <p:txBody>
          <a:bodyPr/>
          <a:lstStyle/>
          <a:p>
            <a:r>
              <a:rPr lang="en-US" altLang="en-US" dirty="0">
                <a:latin typeface="+mj-lt"/>
              </a:rPr>
              <a:t>Per 38 CFR 3.159(a)(2), Competent lay evidence means any evidence not requiring that the proponent have specialized education, training, or experience</a:t>
            </a:r>
          </a:p>
          <a:p>
            <a:pPr algn="l" eaLnBrk="1" hangingPunct="1"/>
            <a:endParaRPr lang="en-US" altLang="en-US" dirty="0">
              <a:latin typeface="+mj-lt"/>
            </a:endParaRPr>
          </a:p>
          <a:p>
            <a:r>
              <a:rPr lang="en-US" altLang="en-US" dirty="0">
                <a:latin typeface="+mj-lt"/>
              </a:rPr>
              <a:t>Lay evidence is competent if it is provided by a person who has knowledge of facts or circumstances and conveys matters that can be observed and described by a lay person </a:t>
            </a:r>
          </a:p>
        </p:txBody>
      </p:sp>
      <p:sp>
        <p:nvSpPr>
          <p:cNvPr id="3" name="Slide Number Placeholder 2">
            <a:extLst>
              <a:ext uri="{FF2B5EF4-FFF2-40B4-BE49-F238E27FC236}">
                <a16:creationId xmlns:a16="http://schemas.microsoft.com/office/drawing/2014/main" id="{729C15F5-12AF-4C0B-8E1C-8D792B2900C9}"/>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15</a:t>
            </a:fld>
            <a:endParaRPr lang="en-US" dirty="0"/>
          </a:p>
        </p:txBody>
      </p:sp>
    </p:spTree>
    <p:extLst>
      <p:ext uri="{BB962C8B-B14F-4D97-AF65-F5344CB8AC3E}">
        <p14:creationId xmlns:p14="http://schemas.microsoft.com/office/powerpoint/2010/main" val="869463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custDataLst>
              <p:tags r:id="rId1"/>
            </p:custDataLst>
          </p:nvPr>
        </p:nvSpPr>
        <p:spPr>
          <a:xfrm>
            <a:off x="0" y="793631"/>
            <a:ext cx="9144000" cy="1086867"/>
          </a:xfrm>
        </p:spPr>
        <p:txBody>
          <a:bodyPr/>
          <a:lstStyle/>
          <a:p>
            <a:r>
              <a:rPr lang="en-US" altLang="en-US" dirty="0"/>
              <a:t>What is Competent Lay Evidence</a:t>
            </a:r>
            <a:endParaRPr lang="en-US" altLang="en-US" sz="2400" dirty="0">
              <a:solidFill>
                <a:schemeClr val="tx1">
                  <a:lumMod val="75000"/>
                </a:schemeClr>
              </a:solidFill>
            </a:endParaRPr>
          </a:p>
        </p:txBody>
      </p:sp>
      <p:sp>
        <p:nvSpPr>
          <p:cNvPr id="36866" name="Content Placeholder 2"/>
          <p:cNvSpPr>
            <a:spLocks noGrp="1"/>
          </p:cNvSpPr>
          <p:nvPr>
            <p:ph idx="1"/>
            <p:custDataLst>
              <p:tags r:id="rId2"/>
            </p:custDataLst>
          </p:nvPr>
        </p:nvSpPr>
        <p:spPr>
          <a:xfrm>
            <a:off x="457200" y="2057400"/>
            <a:ext cx="8229600" cy="3916363"/>
          </a:xfrm>
          <a:prstGeom prst="rect">
            <a:avLst/>
          </a:prstGeom>
        </p:spPr>
        <p:txBody>
          <a:bodyPr/>
          <a:lstStyle/>
          <a:p>
            <a:r>
              <a:rPr lang="en-US" altLang="en-US" dirty="0">
                <a:latin typeface="+mj-lt"/>
              </a:rPr>
              <a:t>A claimant is competent (qualified) to describe symptoms of disability that he or she is experiencing, such as pain in the knee.</a:t>
            </a:r>
          </a:p>
          <a:p>
            <a:endParaRPr lang="en-US" altLang="en-US" dirty="0">
              <a:latin typeface="+mj-lt"/>
            </a:endParaRPr>
          </a:p>
          <a:p>
            <a:r>
              <a:rPr lang="en-US" altLang="en-US" dirty="0">
                <a:latin typeface="+mj-lt"/>
              </a:rPr>
              <a:t>However, he or she may not be competent to diagnose their own medical condition or offer a medical opinion. </a:t>
            </a:r>
          </a:p>
        </p:txBody>
      </p:sp>
      <p:sp>
        <p:nvSpPr>
          <p:cNvPr id="3" name="Slide Number Placeholder 2">
            <a:extLst>
              <a:ext uri="{FF2B5EF4-FFF2-40B4-BE49-F238E27FC236}">
                <a16:creationId xmlns:a16="http://schemas.microsoft.com/office/drawing/2014/main" id="{5A69F319-4AEB-449C-B2AC-839AFE8144DF}"/>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16</a:t>
            </a:fld>
            <a:endParaRPr lang="en-US" dirty="0"/>
          </a:p>
        </p:txBody>
      </p:sp>
    </p:spTree>
    <p:extLst>
      <p:ext uri="{BB962C8B-B14F-4D97-AF65-F5344CB8AC3E}">
        <p14:creationId xmlns:p14="http://schemas.microsoft.com/office/powerpoint/2010/main" val="3083819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Probative Value</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Evidence has probative value if it:</a:t>
            </a:r>
          </a:p>
          <a:p>
            <a:endParaRPr lang="en-US" dirty="0"/>
          </a:p>
          <a:p>
            <a:pPr lvl="1"/>
            <a:r>
              <a:rPr lang="en-US" dirty="0"/>
              <a:t>makes a matter material to the determination more or less likely, and</a:t>
            </a:r>
          </a:p>
          <a:p>
            <a:pPr lvl="1"/>
            <a:endParaRPr lang="en-US" dirty="0"/>
          </a:p>
          <a:p>
            <a:pPr lvl="1"/>
            <a:r>
              <a:rPr lang="en-US" dirty="0"/>
              <a:t>has sufficient weight, either by itself or in combination with other evidence, to persuade the decision maker about a fact. </a:t>
            </a:r>
          </a:p>
        </p:txBody>
      </p:sp>
      <p:sp>
        <p:nvSpPr>
          <p:cNvPr id="5" name="Slide Number Placeholder 4">
            <a:extLst>
              <a:ext uri="{FF2B5EF4-FFF2-40B4-BE49-F238E27FC236}">
                <a16:creationId xmlns:a16="http://schemas.microsoft.com/office/drawing/2014/main" id="{5A17FA9E-F2AB-461F-B2EF-FD575DE43894}"/>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17</a:t>
            </a:fld>
            <a:endParaRPr lang="en-US" dirty="0"/>
          </a:p>
        </p:txBody>
      </p:sp>
    </p:spTree>
    <p:extLst>
      <p:ext uri="{BB962C8B-B14F-4D97-AF65-F5344CB8AC3E}">
        <p14:creationId xmlns:p14="http://schemas.microsoft.com/office/powerpoint/2010/main" val="3621929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31"/>
            <a:ext cx="9144000" cy="1086867"/>
          </a:xfrm>
        </p:spPr>
        <p:txBody>
          <a:bodyPr/>
          <a:lstStyle/>
          <a:p>
            <a:pPr eaLnBrk="1" hangingPunct="1">
              <a:defRPr/>
            </a:pPr>
            <a:r>
              <a:rPr lang="en-US" dirty="0"/>
              <a:t>Probative Value</a:t>
            </a:r>
          </a:p>
        </p:txBody>
      </p:sp>
      <p:sp>
        <p:nvSpPr>
          <p:cNvPr id="10244" name="Rectangle 3"/>
          <p:cNvSpPr>
            <a:spLocks noGrp="1" noChangeArrowheads="1"/>
          </p:cNvSpPr>
          <p:nvPr>
            <p:ph idx="1"/>
            <p:custDataLst>
              <p:tags r:id="rId2"/>
            </p:custDataLst>
          </p:nvPr>
        </p:nvSpPr>
        <p:spPr>
          <a:xfrm>
            <a:off x="457200" y="2057401"/>
            <a:ext cx="8229600" cy="1777180"/>
          </a:xfrm>
          <a:prstGeom prst="rect">
            <a:avLst/>
          </a:prstGeom>
        </p:spPr>
        <p:txBody>
          <a:bodyPr>
            <a:noAutofit/>
          </a:bodyPr>
          <a:lstStyle/>
          <a:p>
            <a:pPr>
              <a:spcAft>
                <a:spcPts val="600"/>
              </a:spcAft>
              <a:defRPr/>
            </a:pPr>
            <a:r>
              <a:rPr lang="en-US" dirty="0"/>
              <a:t>In determining the probative value of evidence, factors such as competency, credibility, thoroughness, precision, relevancy, and date of the evidence are important considerations</a:t>
            </a:r>
          </a:p>
          <a:p>
            <a:pPr>
              <a:spcAft>
                <a:spcPts val="600"/>
              </a:spcAft>
              <a:defRPr/>
            </a:pPr>
            <a:endParaRPr lang="en-US" dirty="0"/>
          </a:p>
          <a:p>
            <a:pPr>
              <a:spcAft>
                <a:spcPts val="600"/>
              </a:spcAft>
              <a:defRPr/>
            </a:pPr>
            <a:r>
              <a:rPr lang="en-US" dirty="0"/>
              <a:t>When evaluating the probative value of evidence, consider: </a:t>
            </a:r>
          </a:p>
        </p:txBody>
      </p:sp>
      <p:sp>
        <p:nvSpPr>
          <p:cNvPr id="2" name="Slide Number Placeholder 1">
            <a:extLst>
              <a:ext uri="{FF2B5EF4-FFF2-40B4-BE49-F238E27FC236}">
                <a16:creationId xmlns:a16="http://schemas.microsoft.com/office/drawing/2014/main" id="{890B6510-1455-4F2E-B6E7-138E8A4EB550}"/>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18</a:t>
            </a:fld>
            <a:endParaRPr lang="en-US" dirty="0"/>
          </a:p>
        </p:txBody>
      </p:sp>
      <p:sp>
        <p:nvSpPr>
          <p:cNvPr id="3" name="TextBox 2">
            <a:extLst>
              <a:ext uri="{FF2B5EF4-FFF2-40B4-BE49-F238E27FC236}">
                <a16:creationId xmlns:a16="http://schemas.microsoft.com/office/drawing/2014/main" id="{05272031-7255-47A9-860E-5744C6A01B9B}"/>
              </a:ext>
            </a:extLst>
          </p:cNvPr>
          <p:cNvSpPr txBox="1"/>
          <p:nvPr>
            <p:custDataLst>
              <p:tags r:id="rId4"/>
            </p:custDataLst>
          </p:nvPr>
        </p:nvSpPr>
        <p:spPr>
          <a:xfrm>
            <a:off x="462116" y="3875958"/>
            <a:ext cx="8249265" cy="2323713"/>
          </a:xfrm>
          <a:prstGeom prst="rect">
            <a:avLst/>
          </a:prstGeom>
          <a:noFill/>
        </p:spPr>
        <p:txBody>
          <a:bodyPr wrap="square" rtlCol="0">
            <a:spAutoFit/>
          </a:bodyPr>
          <a:lstStyle/>
          <a:p>
            <a:pPr marL="461963" lvl="1" indent="-2365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Physician’s qualifications</a:t>
            </a:r>
          </a:p>
          <a:p>
            <a:pPr marL="461963" lvl="1" indent="-2365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Physician’s knowledge of the relevant history</a:t>
            </a:r>
          </a:p>
          <a:p>
            <a:pPr marL="461963" lvl="1" indent="-2365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Context in which the medical evidence was created</a:t>
            </a:r>
          </a:p>
          <a:p>
            <a:pPr marL="461963" lvl="1" indent="-2365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Reasoning employed by the physician</a:t>
            </a:r>
          </a:p>
          <a:p>
            <a:pPr marL="461963" lvl="1" indent="-2365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Degree of specificity</a:t>
            </a:r>
          </a:p>
          <a:p>
            <a:pPr marL="461963" lvl="1" indent="-2365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Degree of certainty </a:t>
            </a:r>
          </a:p>
        </p:txBody>
      </p:sp>
    </p:spTree>
    <p:extLst>
      <p:ext uri="{BB962C8B-B14F-4D97-AF65-F5344CB8AC3E}">
        <p14:creationId xmlns:p14="http://schemas.microsoft.com/office/powerpoint/2010/main" val="10232117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Positive, Negative, and Absence of Evidence</a:t>
            </a:r>
          </a:p>
        </p:txBody>
      </p:sp>
      <p:sp>
        <p:nvSpPr>
          <p:cNvPr id="3" name="Content Placeholder 2"/>
          <p:cNvSpPr>
            <a:spLocks noGrp="1"/>
          </p:cNvSpPr>
          <p:nvPr>
            <p:ph idx="1"/>
            <p:custDataLst>
              <p:tags r:id="rId2"/>
            </p:custDataLst>
          </p:nvPr>
        </p:nvSpPr>
        <p:spPr>
          <a:xfrm>
            <a:off x="457200" y="1880498"/>
            <a:ext cx="8436634" cy="4520302"/>
          </a:xfrm>
        </p:spPr>
        <p:txBody>
          <a:bodyPr>
            <a:normAutofit fontScale="92500" lnSpcReduction="10000"/>
          </a:bodyPr>
          <a:lstStyle/>
          <a:p>
            <a:pPr>
              <a:lnSpc>
                <a:spcPct val="110000"/>
              </a:lnSpc>
            </a:pPr>
            <a:r>
              <a:rPr lang="en-US" sz="2200" dirty="0"/>
              <a:t>Positive evidence means actual items of evidence that affirmatively support a claimant’s position. </a:t>
            </a:r>
          </a:p>
          <a:p>
            <a:pPr>
              <a:lnSpc>
                <a:spcPct val="110000"/>
              </a:lnSpc>
            </a:pPr>
            <a:r>
              <a:rPr lang="en-US" sz="2200" dirty="0"/>
              <a:t>Negative evidence means</a:t>
            </a:r>
          </a:p>
          <a:p>
            <a:pPr lvl="1">
              <a:lnSpc>
                <a:spcPct val="110000"/>
              </a:lnSpc>
            </a:pPr>
            <a:r>
              <a:rPr lang="en-US" sz="1900" dirty="0"/>
              <a:t>actual items of evidence that affirmatively disprove the claimant’s position, or</a:t>
            </a:r>
          </a:p>
          <a:p>
            <a:pPr lvl="1">
              <a:lnSpc>
                <a:spcPct val="110000"/>
              </a:lnSpc>
            </a:pPr>
            <a:r>
              <a:rPr lang="en-US" sz="1900" dirty="0"/>
              <a:t>a negative inference taken from the absence of evidence on a matter supporting the claimant’s position.</a:t>
            </a:r>
          </a:p>
          <a:p>
            <a:pPr>
              <a:lnSpc>
                <a:spcPct val="110000"/>
              </a:lnSpc>
            </a:pPr>
            <a:r>
              <a:rPr lang="en-US" sz="2200" dirty="0"/>
              <a:t>Absence of evidence</a:t>
            </a:r>
          </a:p>
          <a:p>
            <a:pPr lvl="1">
              <a:lnSpc>
                <a:spcPct val="110000"/>
              </a:lnSpc>
            </a:pPr>
            <a:r>
              <a:rPr lang="en-US" sz="1900" dirty="0"/>
              <a:t>Do not use the absence of evidence as negative evidence in cases where the claimant has simply failed to prove an element of the claim by the applicable standard </a:t>
            </a:r>
          </a:p>
          <a:p>
            <a:pPr lvl="1">
              <a:lnSpc>
                <a:spcPct val="110000"/>
              </a:lnSpc>
            </a:pPr>
            <a:r>
              <a:rPr lang="en-US" sz="1900" dirty="0"/>
              <a:t>the absence of any positive evidence, such as medical evidence showing diagnosis or treatment, may be considered in determining whether the benefit may be awarded </a:t>
            </a:r>
          </a:p>
        </p:txBody>
      </p:sp>
      <p:sp>
        <p:nvSpPr>
          <p:cNvPr id="5" name="Slide Number Placeholder 4">
            <a:extLst>
              <a:ext uri="{FF2B5EF4-FFF2-40B4-BE49-F238E27FC236}">
                <a16:creationId xmlns:a16="http://schemas.microsoft.com/office/drawing/2014/main" id="{ABA15159-AE0F-4DAA-9BAC-8635D4426958}"/>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19</a:t>
            </a:fld>
            <a:endParaRPr lang="en-US" dirty="0"/>
          </a:p>
        </p:txBody>
      </p:sp>
    </p:spTree>
    <p:extLst>
      <p:ext uri="{BB962C8B-B14F-4D97-AF65-F5344CB8AC3E}">
        <p14:creationId xmlns:p14="http://schemas.microsoft.com/office/powerpoint/2010/main" val="20683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31"/>
            <a:ext cx="9144000" cy="1086867"/>
          </a:xfrm>
        </p:spPr>
        <p:txBody>
          <a:bodyPr/>
          <a:lstStyle/>
          <a:p>
            <a:pPr eaLnBrk="1" hangingPunct="1">
              <a:defRPr/>
            </a:pPr>
            <a:r>
              <a:rPr lang="en-US" dirty="0"/>
              <a:t>Lesson Objectives</a:t>
            </a:r>
          </a:p>
        </p:txBody>
      </p:sp>
      <p:sp>
        <p:nvSpPr>
          <p:cNvPr id="4100" name="Rectangle 6"/>
          <p:cNvSpPr>
            <a:spLocks noGrp="1" noChangeArrowheads="1"/>
          </p:cNvSpPr>
          <p:nvPr>
            <p:ph idx="1"/>
            <p:custDataLst>
              <p:tags r:id="rId2"/>
            </p:custDataLst>
          </p:nvPr>
        </p:nvSpPr>
        <p:spPr>
          <a:xfrm>
            <a:off x="457200" y="2057400"/>
            <a:ext cx="8229600" cy="3916363"/>
          </a:xfrm>
        </p:spPr>
        <p:txBody>
          <a:bodyPr/>
          <a:lstStyle/>
          <a:p>
            <a:pPr eaLnBrk="1" hangingPunct="1">
              <a:defRPr/>
            </a:pPr>
            <a:r>
              <a:rPr lang="en-US" dirty="0"/>
              <a:t>Identify guidelines for weighing evidence</a:t>
            </a:r>
          </a:p>
          <a:p>
            <a:pPr eaLnBrk="1" hangingPunct="1">
              <a:defRPr/>
            </a:pPr>
            <a:r>
              <a:rPr lang="en-US" dirty="0"/>
              <a:t>Identify the major concepts involved in weighing evidence</a:t>
            </a:r>
          </a:p>
          <a:p>
            <a:pPr eaLnBrk="1" hangingPunct="1">
              <a:defRPr/>
            </a:pPr>
            <a:r>
              <a:rPr lang="en-US" dirty="0"/>
              <a:t>Identify different types of evidence and the principles involved in decision making</a:t>
            </a:r>
          </a:p>
          <a:p>
            <a:pPr eaLnBrk="1" hangingPunct="1">
              <a:defRPr/>
            </a:pPr>
            <a:r>
              <a:rPr lang="en-US" dirty="0"/>
              <a:t>Write clear and concise rating decision narratives discussing the evidence reviewed in the decision process</a:t>
            </a:r>
          </a:p>
        </p:txBody>
      </p:sp>
      <p:sp>
        <p:nvSpPr>
          <p:cNvPr id="2" name="Slide Number Placeholder 1">
            <a:extLst>
              <a:ext uri="{FF2B5EF4-FFF2-40B4-BE49-F238E27FC236}">
                <a16:creationId xmlns:a16="http://schemas.microsoft.com/office/drawing/2014/main" id="{4147D044-0429-4B59-9D2A-1B0FB6FDB2BF}"/>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a:t>
            </a:fld>
            <a:endParaRPr lang="en-US" dirty="0"/>
          </a:p>
        </p:txBody>
      </p:sp>
    </p:spTree>
    <p:extLst>
      <p:ext uri="{BB962C8B-B14F-4D97-AF65-F5344CB8AC3E}">
        <p14:creationId xmlns:p14="http://schemas.microsoft.com/office/powerpoint/2010/main" val="318517563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Decision Making Principles</a:t>
            </a:r>
          </a:p>
        </p:txBody>
      </p:sp>
      <p:sp>
        <p:nvSpPr>
          <p:cNvPr id="3" name="Content Placeholder 2"/>
          <p:cNvSpPr>
            <a:spLocks noGrp="1"/>
          </p:cNvSpPr>
          <p:nvPr>
            <p:ph idx="1"/>
            <p:custDataLst>
              <p:tags r:id="rId2"/>
            </p:custDataLst>
          </p:nvPr>
        </p:nvSpPr>
        <p:spPr>
          <a:xfrm>
            <a:off x="457200" y="2057401"/>
            <a:ext cx="8229600" cy="365126"/>
          </a:xfrm>
        </p:spPr>
        <p:txBody>
          <a:bodyPr>
            <a:noAutofit/>
          </a:bodyPr>
          <a:lstStyle/>
          <a:p>
            <a:pPr marL="385763" indent="-385763">
              <a:spcAft>
                <a:spcPts val="600"/>
              </a:spcAft>
              <a:buClr>
                <a:schemeClr val="tx1">
                  <a:lumMod val="75000"/>
                </a:schemeClr>
              </a:buClr>
            </a:pPr>
            <a:r>
              <a:rPr lang="en-US" altLang="en-US" dirty="0"/>
              <a:t>When evaluating medical evidence, </a:t>
            </a:r>
            <a:r>
              <a:rPr lang="en-US" altLang="en-US" b="1" i="1" dirty="0"/>
              <a:t>do</a:t>
            </a:r>
            <a:r>
              <a:rPr lang="en-US" altLang="en-US" dirty="0"/>
              <a:t>:  </a:t>
            </a:r>
          </a:p>
        </p:txBody>
      </p:sp>
      <p:sp>
        <p:nvSpPr>
          <p:cNvPr id="5" name="Slide Number Placeholder 4">
            <a:extLst>
              <a:ext uri="{FF2B5EF4-FFF2-40B4-BE49-F238E27FC236}">
                <a16:creationId xmlns:a16="http://schemas.microsoft.com/office/drawing/2014/main" id="{2F630FC1-0BAE-4FEB-9FEA-693728C4DE6B}"/>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20</a:t>
            </a:fld>
            <a:endParaRPr lang="en-US" dirty="0"/>
          </a:p>
        </p:txBody>
      </p:sp>
      <p:sp>
        <p:nvSpPr>
          <p:cNvPr id="6" name="TextBox 5">
            <a:extLst>
              <a:ext uri="{FF2B5EF4-FFF2-40B4-BE49-F238E27FC236}">
                <a16:creationId xmlns:a16="http://schemas.microsoft.com/office/drawing/2014/main" id="{F3893189-8936-4781-ABB6-B6271C6616F7}"/>
              </a:ext>
            </a:extLst>
          </p:cNvPr>
          <p:cNvSpPr txBox="1"/>
          <p:nvPr>
            <p:custDataLst>
              <p:tags r:id="rId4"/>
            </p:custDataLst>
          </p:nvPr>
        </p:nvSpPr>
        <p:spPr>
          <a:xfrm>
            <a:off x="481781" y="2448405"/>
            <a:ext cx="8229600" cy="2169825"/>
          </a:xfrm>
          <a:prstGeom prst="rect">
            <a:avLst/>
          </a:prstGeom>
          <a:noFill/>
        </p:spPr>
        <p:txBody>
          <a:bodyPr wrap="square" rtlCol="0">
            <a:spAutoFit/>
          </a:bodyPr>
          <a:lstStyle/>
          <a:p>
            <a:pPr marL="461963" lvl="1" indent="-236538">
              <a:spcAft>
                <a:spcPts val="600"/>
              </a:spcAft>
              <a:buClr>
                <a:schemeClr val="tx1"/>
              </a:buClr>
              <a:buFont typeface="Arial" panose="020B0604020202020204" pitchFamily="34" charset="0"/>
              <a:buChar char="•"/>
            </a:pPr>
            <a:r>
              <a:rPr lang="en-US" altLang="en-US" sz="2000" dirty="0">
                <a:cs typeface="Times New Roman" panose="02020603050405020304" pitchFamily="18" charset="0"/>
              </a:rPr>
              <a:t>Be objective and fair in the consideration of evidence</a:t>
            </a:r>
          </a:p>
          <a:p>
            <a:pPr marL="461963" lvl="1" indent="-236538">
              <a:spcAft>
                <a:spcPts val="600"/>
              </a:spcAft>
              <a:buClr>
                <a:schemeClr val="tx1"/>
              </a:buClr>
              <a:buFont typeface="Arial" panose="020B0604020202020204" pitchFamily="34" charset="0"/>
              <a:buChar char="•"/>
            </a:pPr>
            <a:r>
              <a:rPr lang="en-US" altLang="en-US" sz="2000" dirty="0">
                <a:cs typeface="Times New Roman" panose="02020603050405020304" pitchFamily="18" charset="0"/>
              </a:rPr>
              <a:t>Ensure that any inferences, findings, and conclusions made are supported under the facts and law</a:t>
            </a:r>
          </a:p>
          <a:p>
            <a:pPr marL="461963" lvl="1" indent="-236538">
              <a:spcAft>
                <a:spcPts val="600"/>
              </a:spcAft>
              <a:buClr>
                <a:schemeClr val="tx1"/>
              </a:buClr>
              <a:buFont typeface="Arial" panose="020B0604020202020204" pitchFamily="34" charset="0"/>
              <a:buChar char="•"/>
            </a:pPr>
            <a:r>
              <a:rPr lang="en-US" altLang="en-US" sz="2000" dirty="0">
                <a:cs typeface="Times New Roman" panose="02020603050405020304" pitchFamily="18" charset="0"/>
              </a:rPr>
              <a:t>Follow the evidentiary guidance in this training</a:t>
            </a:r>
          </a:p>
          <a:p>
            <a:pPr marL="461963" lvl="1" indent="-236538">
              <a:spcAft>
                <a:spcPts val="600"/>
              </a:spcAft>
              <a:buClr>
                <a:schemeClr val="tx1"/>
              </a:buClr>
              <a:buFont typeface="Arial" panose="020B0604020202020204" pitchFamily="34" charset="0"/>
              <a:buChar char="•"/>
            </a:pPr>
            <a:r>
              <a:rPr lang="en-US" altLang="en-US" sz="2000" dirty="0">
                <a:cs typeface="Times New Roman" panose="02020603050405020304" pitchFamily="18" charset="0"/>
              </a:rPr>
              <a:t>Be professional and courteous even when claimants are antagonistic, critical, or abusive </a:t>
            </a:r>
          </a:p>
        </p:txBody>
      </p:sp>
    </p:spTree>
    <p:extLst>
      <p:ext uri="{BB962C8B-B14F-4D97-AF65-F5344CB8AC3E}">
        <p14:creationId xmlns:p14="http://schemas.microsoft.com/office/powerpoint/2010/main" val="2951707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31"/>
            <a:ext cx="9144000" cy="1086867"/>
          </a:xfrm>
        </p:spPr>
        <p:txBody>
          <a:bodyPr/>
          <a:lstStyle/>
          <a:p>
            <a:pPr eaLnBrk="1" hangingPunct="1">
              <a:defRPr/>
            </a:pPr>
            <a:r>
              <a:rPr lang="en-US" dirty="0"/>
              <a:t>Decision Making Principles</a:t>
            </a:r>
          </a:p>
        </p:txBody>
      </p:sp>
      <p:sp>
        <p:nvSpPr>
          <p:cNvPr id="27652" name="Rectangle 3"/>
          <p:cNvSpPr>
            <a:spLocks noGrp="1" noChangeArrowheads="1"/>
          </p:cNvSpPr>
          <p:nvPr>
            <p:ph idx="1"/>
            <p:custDataLst>
              <p:tags r:id="rId2"/>
            </p:custDataLst>
          </p:nvPr>
        </p:nvSpPr>
        <p:spPr>
          <a:xfrm>
            <a:off x="486697" y="1822207"/>
            <a:ext cx="8229600" cy="365126"/>
          </a:xfrm>
          <a:prstGeom prst="rect">
            <a:avLst/>
          </a:prstGeom>
        </p:spPr>
        <p:txBody>
          <a:bodyPr>
            <a:noAutofit/>
          </a:bodyPr>
          <a:lstStyle/>
          <a:p>
            <a:pPr marL="385763" indent="-385763">
              <a:spcAft>
                <a:spcPts val="600"/>
              </a:spcAft>
              <a:buClr>
                <a:schemeClr val="tx1">
                  <a:lumMod val="75000"/>
                </a:schemeClr>
              </a:buClr>
            </a:pPr>
            <a:r>
              <a:rPr lang="en-US" altLang="en-US" dirty="0"/>
              <a:t>When evaluating medical evidence, </a:t>
            </a:r>
            <a:r>
              <a:rPr lang="en-US" altLang="en-US" b="1" i="1" dirty="0"/>
              <a:t>do not</a:t>
            </a:r>
            <a:r>
              <a:rPr lang="en-US" altLang="en-US" dirty="0"/>
              <a:t>: </a:t>
            </a:r>
          </a:p>
        </p:txBody>
      </p:sp>
      <p:sp>
        <p:nvSpPr>
          <p:cNvPr id="2" name="Slide Number Placeholder 1">
            <a:extLst>
              <a:ext uri="{FF2B5EF4-FFF2-40B4-BE49-F238E27FC236}">
                <a16:creationId xmlns:a16="http://schemas.microsoft.com/office/drawing/2014/main" id="{1A102B77-B983-46C3-AB86-8B642706EF8E}"/>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21</a:t>
            </a:fld>
            <a:endParaRPr lang="en-US" dirty="0"/>
          </a:p>
        </p:txBody>
      </p:sp>
      <p:sp>
        <p:nvSpPr>
          <p:cNvPr id="3" name="TextBox 2">
            <a:extLst>
              <a:ext uri="{FF2B5EF4-FFF2-40B4-BE49-F238E27FC236}">
                <a16:creationId xmlns:a16="http://schemas.microsoft.com/office/drawing/2014/main" id="{E89823A4-B38F-4EB5-A5D3-F5D77D6B8C1F}"/>
              </a:ext>
            </a:extLst>
          </p:cNvPr>
          <p:cNvSpPr txBox="1"/>
          <p:nvPr>
            <p:custDataLst>
              <p:tags r:id="rId4"/>
            </p:custDataLst>
          </p:nvPr>
        </p:nvSpPr>
        <p:spPr>
          <a:xfrm>
            <a:off x="457200" y="2152633"/>
            <a:ext cx="8259097" cy="4170372"/>
          </a:xfrm>
          <a:prstGeom prst="rect">
            <a:avLst/>
          </a:prstGeom>
          <a:noFill/>
        </p:spPr>
        <p:txBody>
          <a:bodyPr wrap="square" rtlCol="0">
            <a:spAutoFit/>
          </a:bodyPr>
          <a:lstStyle/>
          <a:p>
            <a:pPr marL="461963" lvl="1" indent="-2365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Rely on your own unsubstantiated medical opinion</a:t>
            </a:r>
          </a:p>
          <a:p>
            <a:pPr marL="461963" lvl="1" indent="-2365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Allow any bias or personal feelings into the evaluation of evidence or the decision </a:t>
            </a:r>
          </a:p>
          <a:p>
            <a:pPr marL="461963" lvl="1" indent="-2365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Arbitrarily or capriciously refuse to assign weight to a claimant’s evidence</a:t>
            </a:r>
          </a:p>
          <a:p>
            <a:pPr marL="461963" lvl="1" indent="-2365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Adopt or express an adversarial position towards a claimant or beneficiary</a:t>
            </a:r>
          </a:p>
          <a:p>
            <a:pPr marL="461963" lvl="1" indent="-2365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Refer to the claimant or beneficiary as a liar.  Where evidence is not credible, say that and cite facts of record in support</a:t>
            </a:r>
          </a:p>
          <a:p>
            <a:pPr marL="461963" lvl="1" indent="-2365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Minimize the weight of a treating physician’s opinion based upon the idea that he/she has become an advocate for the patient since doing so may appear adversarial and biased  </a:t>
            </a:r>
          </a:p>
        </p:txBody>
      </p:sp>
    </p:spTree>
    <p:extLst>
      <p:ext uri="{BB962C8B-B14F-4D97-AF65-F5344CB8AC3E}">
        <p14:creationId xmlns:p14="http://schemas.microsoft.com/office/powerpoint/2010/main" val="47963529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31"/>
            <a:ext cx="9144000" cy="1086867"/>
          </a:xfrm>
        </p:spPr>
        <p:txBody>
          <a:bodyPr/>
          <a:lstStyle/>
          <a:p>
            <a:pPr eaLnBrk="1" hangingPunct="1">
              <a:defRPr/>
            </a:pPr>
            <a:r>
              <a:rPr lang="en-US" dirty="0"/>
              <a:t>Types of Evidence</a:t>
            </a:r>
          </a:p>
        </p:txBody>
      </p:sp>
      <p:sp>
        <p:nvSpPr>
          <p:cNvPr id="9220" name="Rectangle 3"/>
          <p:cNvSpPr>
            <a:spLocks noGrp="1" noChangeArrowheads="1"/>
          </p:cNvSpPr>
          <p:nvPr>
            <p:ph idx="1"/>
            <p:custDataLst>
              <p:tags r:id="rId2"/>
            </p:custDataLst>
          </p:nvPr>
        </p:nvSpPr>
        <p:spPr>
          <a:xfrm>
            <a:off x="457200" y="2057400"/>
            <a:ext cx="8229600" cy="3916363"/>
          </a:xfrm>
          <a:prstGeom prst="rect">
            <a:avLst/>
          </a:prstGeom>
        </p:spPr>
        <p:txBody>
          <a:bodyPr>
            <a:noAutofit/>
          </a:bodyPr>
          <a:lstStyle/>
          <a:p>
            <a:pPr>
              <a:spcAft>
                <a:spcPts val="600"/>
              </a:spcAft>
              <a:buFont typeface="Wingdings" pitchFamily="2" charset="2"/>
              <a:buNone/>
            </a:pPr>
            <a:r>
              <a:rPr lang="en-US" altLang="en-US" dirty="0"/>
              <a:t>RVSRs are responsible for reviewing: </a:t>
            </a:r>
          </a:p>
        </p:txBody>
      </p:sp>
      <p:sp>
        <p:nvSpPr>
          <p:cNvPr id="2" name="Slide Number Placeholder 1">
            <a:extLst>
              <a:ext uri="{FF2B5EF4-FFF2-40B4-BE49-F238E27FC236}">
                <a16:creationId xmlns:a16="http://schemas.microsoft.com/office/drawing/2014/main" id="{6A878CBE-CD4B-425C-AA85-34666C7BBB38}"/>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22</a:t>
            </a:fld>
            <a:endParaRPr lang="en-US" dirty="0"/>
          </a:p>
        </p:txBody>
      </p:sp>
      <p:sp>
        <p:nvSpPr>
          <p:cNvPr id="3" name="TextBox 2">
            <a:extLst>
              <a:ext uri="{FF2B5EF4-FFF2-40B4-BE49-F238E27FC236}">
                <a16:creationId xmlns:a16="http://schemas.microsoft.com/office/drawing/2014/main" id="{0E400748-09D1-4C4B-8837-3456E5E3900C}"/>
              </a:ext>
            </a:extLst>
          </p:cNvPr>
          <p:cNvSpPr txBox="1"/>
          <p:nvPr>
            <p:custDataLst>
              <p:tags r:id="rId4"/>
            </p:custDataLst>
          </p:nvPr>
        </p:nvSpPr>
        <p:spPr>
          <a:xfrm>
            <a:off x="457200" y="2387476"/>
            <a:ext cx="8239432" cy="3728649"/>
          </a:xfrm>
          <a:prstGeom prst="rect">
            <a:avLst/>
          </a:prstGeom>
          <a:noFill/>
        </p:spPr>
        <p:txBody>
          <a:bodyPr wrap="square" rtlCol="0">
            <a:spAutoFit/>
          </a:bodyPr>
          <a:lstStyle/>
          <a:p>
            <a:pPr marL="461963" lvl="1" indent="-236538">
              <a:lnSpc>
                <a:spcPct val="150000"/>
              </a:lnSpc>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Service Medical &amp; Personnel Records</a:t>
            </a:r>
          </a:p>
          <a:p>
            <a:pPr marL="461963" lvl="1" indent="-236538">
              <a:lnSpc>
                <a:spcPct val="150000"/>
              </a:lnSpc>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VA Treatment Records</a:t>
            </a:r>
          </a:p>
          <a:p>
            <a:pPr marL="461963" lvl="1" indent="-236538">
              <a:lnSpc>
                <a:spcPct val="150000"/>
              </a:lnSpc>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VA Examinations</a:t>
            </a:r>
          </a:p>
          <a:p>
            <a:pPr marL="461963" lvl="1" indent="-236538">
              <a:lnSpc>
                <a:spcPct val="150000"/>
              </a:lnSpc>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Private Treatment Records</a:t>
            </a:r>
          </a:p>
          <a:p>
            <a:pPr marL="461963" lvl="1" indent="-236538">
              <a:lnSpc>
                <a:spcPct val="150000"/>
              </a:lnSpc>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Lay Statements</a:t>
            </a:r>
          </a:p>
          <a:p>
            <a:pPr marL="461963" lvl="1" indent="-236538">
              <a:lnSpc>
                <a:spcPct val="150000"/>
              </a:lnSpc>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Medical Opinions &amp; Treatises</a:t>
            </a:r>
          </a:p>
          <a:p>
            <a:pPr marL="461963" lvl="1" indent="-236538">
              <a:lnSpc>
                <a:spcPct val="150000"/>
              </a:lnSpc>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Due Process </a:t>
            </a:r>
            <a:r>
              <a:rPr lang="en-US" altLang="en-US" sz="1900" dirty="0">
                <a:latin typeface="+mj-lt"/>
                <a:cs typeface="Times New Roman" panose="02020603050405020304" pitchFamily="18" charset="0"/>
              </a:rPr>
              <a:t>Letters  </a:t>
            </a:r>
          </a:p>
        </p:txBody>
      </p:sp>
    </p:spTree>
    <p:extLst>
      <p:ext uri="{BB962C8B-B14F-4D97-AF65-F5344CB8AC3E}">
        <p14:creationId xmlns:p14="http://schemas.microsoft.com/office/powerpoint/2010/main" val="17844115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Types of Medical Assessments</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The four main types of medical assessments for VA purposes are:</a:t>
            </a:r>
          </a:p>
          <a:p>
            <a:pPr lvl="1"/>
            <a:r>
              <a:rPr lang="en-US" dirty="0"/>
              <a:t>Diagnoses</a:t>
            </a:r>
          </a:p>
          <a:p>
            <a:pPr lvl="1"/>
            <a:r>
              <a:rPr lang="en-US" dirty="0"/>
              <a:t>Opinions</a:t>
            </a:r>
          </a:p>
          <a:p>
            <a:pPr lvl="1"/>
            <a:r>
              <a:rPr lang="en-US" dirty="0"/>
              <a:t>Examinations</a:t>
            </a:r>
          </a:p>
          <a:p>
            <a:pPr lvl="1"/>
            <a:r>
              <a:rPr lang="en-US" dirty="0"/>
              <a:t>History </a:t>
            </a:r>
          </a:p>
        </p:txBody>
      </p:sp>
      <p:sp>
        <p:nvSpPr>
          <p:cNvPr id="5" name="Slide Number Placeholder 4">
            <a:extLst>
              <a:ext uri="{FF2B5EF4-FFF2-40B4-BE49-F238E27FC236}">
                <a16:creationId xmlns:a16="http://schemas.microsoft.com/office/drawing/2014/main" id="{AAD970E2-CDFE-4A7C-9804-46EE8087C82F}"/>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23</a:t>
            </a:fld>
            <a:endParaRPr lang="en-US" dirty="0"/>
          </a:p>
        </p:txBody>
      </p:sp>
    </p:spTree>
    <p:extLst>
      <p:ext uri="{BB962C8B-B14F-4D97-AF65-F5344CB8AC3E}">
        <p14:creationId xmlns:p14="http://schemas.microsoft.com/office/powerpoint/2010/main" val="2412813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Basis for Rejecting Medical Evidence</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pPr>
            <a:r>
              <a:rPr lang="en-US" dirty="0"/>
              <a:t>The RSVR may not rely upon his/her own unsubstantiated medical conclusions to reject expert medical evidence provided by the claimant.</a:t>
            </a:r>
          </a:p>
          <a:p>
            <a:pPr>
              <a:spcAft>
                <a:spcPts val="600"/>
              </a:spcAft>
            </a:pPr>
            <a:endParaRPr lang="en-US" sz="2400" dirty="0"/>
          </a:p>
          <a:p>
            <a:pPr algn="r">
              <a:spcAft>
                <a:spcPts val="600"/>
              </a:spcAft>
            </a:pPr>
            <a:r>
              <a:rPr lang="en-US" dirty="0"/>
              <a:t>M21-1 III.iv.5.3.e</a:t>
            </a:r>
          </a:p>
        </p:txBody>
      </p:sp>
      <p:sp>
        <p:nvSpPr>
          <p:cNvPr id="5" name="Slide Number Placeholder 4">
            <a:extLst>
              <a:ext uri="{FF2B5EF4-FFF2-40B4-BE49-F238E27FC236}">
                <a16:creationId xmlns:a16="http://schemas.microsoft.com/office/drawing/2014/main" id="{E080F077-C8FE-4AA3-AF96-9750752F05F8}"/>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24</a:t>
            </a:fld>
            <a:endParaRPr lang="en-US" dirty="0"/>
          </a:p>
        </p:txBody>
      </p:sp>
    </p:spTree>
    <p:extLst>
      <p:ext uri="{BB962C8B-B14F-4D97-AF65-F5344CB8AC3E}">
        <p14:creationId xmlns:p14="http://schemas.microsoft.com/office/powerpoint/2010/main" val="856596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2"/>
          <p:cNvSpPr>
            <a:spLocks noGrp="1" noChangeArrowheads="1"/>
          </p:cNvSpPr>
          <p:nvPr>
            <p:ph type="title"/>
            <p:custDataLst>
              <p:tags r:id="rId1"/>
            </p:custDataLst>
          </p:nvPr>
        </p:nvSpPr>
        <p:spPr>
          <a:xfrm>
            <a:off x="0" y="793631"/>
            <a:ext cx="9144000" cy="1086867"/>
          </a:xfrm>
        </p:spPr>
        <p:txBody>
          <a:bodyPr>
            <a:normAutofit/>
          </a:bodyPr>
          <a:lstStyle/>
          <a:p>
            <a:pPr>
              <a:defRPr/>
            </a:pPr>
            <a:r>
              <a:rPr lang="en-US" dirty="0"/>
              <a:t>Reasons and Bases Requirements</a:t>
            </a:r>
          </a:p>
        </p:txBody>
      </p:sp>
      <p:sp>
        <p:nvSpPr>
          <p:cNvPr id="237571"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lvl="1">
              <a:defRPr/>
            </a:pPr>
            <a:r>
              <a:rPr lang="en-US" sz="2000" dirty="0">
                <a:latin typeface="+mj-lt"/>
              </a:rPr>
              <a:t>If there is evidence both for and against the claim, the </a:t>
            </a:r>
            <a:r>
              <a:rPr lang="en-US" sz="2000" i="1" dirty="0">
                <a:latin typeface="+mj-lt"/>
              </a:rPr>
              <a:t>Narrative</a:t>
            </a:r>
            <a:r>
              <a:rPr lang="en-US" sz="2000" dirty="0">
                <a:latin typeface="+mj-lt"/>
              </a:rPr>
              <a:t> should discuss how the evidence was weighed and any discrepancies resolved.  </a:t>
            </a:r>
          </a:p>
          <a:p>
            <a:pPr lvl="1">
              <a:defRPr/>
            </a:pPr>
            <a:r>
              <a:rPr lang="en-US" sz="2000" dirty="0">
                <a:latin typeface="+mj-lt"/>
              </a:rPr>
              <a:t>For most claims where evidence was weighed, the denial rationale glossaries in VBMS-R contain adequate explanation. </a:t>
            </a:r>
          </a:p>
        </p:txBody>
      </p:sp>
      <p:sp>
        <p:nvSpPr>
          <p:cNvPr id="4" name="Slide Number Placeholder 3">
            <a:extLst>
              <a:ext uri="{FF2B5EF4-FFF2-40B4-BE49-F238E27FC236}">
                <a16:creationId xmlns:a16="http://schemas.microsoft.com/office/drawing/2014/main" id="{EF872B1B-C45A-46A3-907B-93F0D8C38FE4}"/>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25</a:t>
            </a:fld>
            <a:endParaRPr lang="en-US" dirty="0"/>
          </a:p>
        </p:txBody>
      </p:sp>
      <p:sp>
        <p:nvSpPr>
          <p:cNvPr id="2" name="TextBox 1"/>
          <p:cNvSpPr txBox="1"/>
          <p:nvPr>
            <p:custDataLst>
              <p:tags r:id="rId4"/>
            </p:custDataLst>
          </p:nvPr>
        </p:nvSpPr>
        <p:spPr>
          <a:xfrm>
            <a:off x="76200" y="4457700"/>
            <a:ext cx="8839200" cy="415498"/>
          </a:xfrm>
          <a:prstGeom prst="rect">
            <a:avLst/>
          </a:prstGeom>
          <a:noFill/>
        </p:spPr>
        <p:txBody>
          <a:bodyPr wrap="square" rtlCol="0">
            <a:spAutoFit/>
          </a:bodyPr>
          <a:lstStyle/>
          <a:p>
            <a:pPr marL="342900" lvl="3" algn="r">
              <a:spcBef>
                <a:spcPts val="243"/>
              </a:spcBef>
              <a:buClr>
                <a:srgbClr val="FFFF00"/>
              </a:buClr>
              <a:defRPr/>
            </a:pPr>
            <a:r>
              <a:rPr lang="en-US" sz="2100" dirty="0">
                <a:solidFill>
                  <a:schemeClr val="bg1"/>
                </a:solidFill>
                <a:latin typeface="Times New Roman" panose="02020603050405020304" pitchFamily="18" charset="0"/>
              </a:rPr>
              <a:t>M21-1 III.iv.6.C.6.e</a:t>
            </a:r>
          </a:p>
        </p:txBody>
      </p:sp>
    </p:spTree>
    <p:extLst>
      <p:ext uri="{BB962C8B-B14F-4D97-AF65-F5344CB8AC3E}">
        <p14:creationId xmlns:p14="http://schemas.microsoft.com/office/powerpoint/2010/main" val="280135519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04930-0FCD-451D-AAC7-9D79B8D63E70}"/>
              </a:ext>
            </a:extLst>
          </p:cNvPr>
          <p:cNvSpPr>
            <a:spLocks noGrp="1"/>
          </p:cNvSpPr>
          <p:nvPr>
            <p:ph type="title"/>
            <p:custDataLst>
              <p:tags r:id="rId1"/>
            </p:custDataLst>
          </p:nvPr>
        </p:nvSpPr>
        <p:spPr>
          <a:xfrm>
            <a:off x="0" y="2885568"/>
            <a:ext cx="9144000" cy="1086867"/>
          </a:xfrm>
        </p:spPr>
        <p:txBody>
          <a:bodyPr/>
          <a:lstStyle/>
          <a:p>
            <a:r>
              <a:rPr lang="en-US" dirty="0"/>
              <a:t>Review</a:t>
            </a:r>
          </a:p>
        </p:txBody>
      </p:sp>
      <p:sp>
        <p:nvSpPr>
          <p:cNvPr id="3" name="Slide Number Placeholder 2">
            <a:extLst>
              <a:ext uri="{FF2B5EF4-FFF2-40B4-BE49-F238E27FC236}">
                <a16:creationId xmlns:a16="http://schemas.microsoft.com/office/drawing/2014/main" id="{8EE83809-84DD-49A7-82BA-E8B3F194322C}"/>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26</a:t>
            </a:fld>
            <a:endParaRPr lang="en-US" dirty="0"/>
          </a:p>
        </p:txBody>
      </p:sp>
    </p:spTree>
    <p:extLst>
      <p:ext uri="{BB962C8B-B14F-4D97-AF65-F5344CB8AC3E}">
        <p14:creationId xmlns:p14="http://schemas.microsoft.com/office/powerpoint/2010/main" val="602301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hidden="1"/>
          <p:cNvSpPr>
            <a:spLocks noGrp="1" noChangeArrowheads="1"/>
          </p:cNvSpPr>
          <p:nvPr>
            <p:ph type="title"/>
            <p:custDataLst>
              <p:tags r:id="rId1"/>
            </p:custDataLst>
          </p:nvPr>
        </p:nvSpPr>
        <p:spPr>
          <a:xfrm>
            <a:off x="0" y="2885568"/>
            <a:ext cx="9144000" cy="1086867"/>
          </a:xfrm>
        </p:spPr>
        <p:txBody>
          <a:bodyPr/>
          <a:lstStyle/>
          <a:p>
            <a:r>
              <a:rPr lang="en-US" dirty="0">
                <a:effectLst/>
              </a:rPr>
              <a:t>Review</a:t>
            </a:r>
          </a:p>
        </p:txBody>
      </p:sp>
      <p:sp>
        <p:nvSpPr>
          <p:cNvPr id="2" name="Slide Number Placeholder 1">
            <a:extLst>
              <a:ext uri="{FF2B5EF4-FFF2-40B4-BE49-F238E27FC236}">
                <a16:creationId xmlns:a16="http://schemas.microsoft.com/office/drawing/2014/main" id="{EFE7C045-28D0-4954-A754-90EB7BAFCB8A}"/>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27</a:t>
            </a:fld>
            <a:endParaRPr lang="en-US" dirty="0"/>
          </a:p>
        </p:txBody>
      </p:sp>
      <p:sp>
        <p:nvSpPr>
          <p:cNvPr id="3" name="TextBox 2">
            <a:extLst>
              <a:ext uri="{FF2B5EF4-FFF2-40B4-BE49-F238E27FC236}">
                <a16:creationId xmlns:a16="http://schemas.microsoft.com/office/drawing/2014/main" id="{53C1D65B-9BA4-4CE9-8645-F5AE08DB320B}"/>
              </a:ext>
            </a:extLst>
          </p:cNvPr>
          <p:cNvSpPr txBox="1"/>
          <p:nvPr>
            <p:custDataLst>
              <p:tags r:id="rId3"/>
            </p:custDataLst>
          </p:nvPr>
        </p:nvSpPr>
        <p:spPr>
          <a:xfrm>
            <a:off x="0" y="2828835"/>
            <a:ext cx="9144000" cy="1200329"/>
          </a:xfrm>
          <a:prstGeom prst="rect">
            <a:avLst/>
          </a:prstGeom>
          <a:noFill/>
        </p:spPr>
        <p:txBody>
          <a:bodyPr wrap="square" rtlCol="0">
            <a:spAutoFit/>
          </a:bodyPr>
          <a:lstStyle/>
          <a:p>
            <a:pPr algn="ctr">
              <a:spcAft>
                <a:spcPts val="600"/>
              </a:spcAft>
            </a:pPr>
            <a:r>
              <a:rPr lang="en-US" sz="7200" dirty="0">
                <a:solidFill>
                  <a:srgbClr val="1F497D"/>
                </a:solidFill>
              </a:rPr>
              <a:t>Questions</a:t>
            </a:r>
          </a:p>
        </p:txBody>
      </p:sp>
    </p:spTree>
    <p:extLst>
      <p:ext uri="{BB962C8B-B14F-4D97-AF65-F5344CB8AC3E}">
        <p14:creationId xmlns:p14="http://schemas.microsoft.com/office/powerpoint/2010/main" val="27524921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4544578"/>
          </a:xfrm>
        </p:spPr>
        <p:txBody>
          <a:bodyPr>
            <a:normAutofit fontScale="77500" lnSpcReduction="20000"/>
          </a:bodyPr>
          <a:lstStyle/>
          <a:p>
            <a:pPr lvl="0" hangingPunct="0">
              <a:lnSpc>
                <a:spcPct val="120000"/>
              </a:lnSpc>
            </a:pPr>
            <a:r>
              <a:rPr lang="en-US" sz="2300" dirty="0"/>
              <a:t>38 CFR 3.102 Reasonable Doubt</a:t>
            </a:r>
          </a:p>
          <a:p>
            <a:pPr lvl="0" hangingPunct="0">
              <a:lnSpc>
                <a:spcPct val="120000"/>
              </a:lnSpc>
            </a:pPr>
            <a:r>
              <a:rPr lang="en-US" sz="2300" dirty="0"/>
              <a:t>38 CFR 4.2 Interpretation of Exam Reports</a:t>
            </a:r>
          </a:p>
          <a:p>
            <a:pPr lvl="0" hangingPunct="0">
              <a:lnSpc>
                <a:spcPct val="120000"/>
              </a:lnSpc>
            </a:pPr>
            <a:r>
              <a:rPr lang="en-US" sz="2300" dirty="0"/>
              <a:t>38 CFR 4.3 Resolution of Reasonable Doubt</a:t>
            </a:r>
          </a:p>
          <a:p>
            <a:pPr lvl="0" hangingPunct="0">
              <a:lnSpc>
                <a:spcPct val="120000"/>
              </a:lnSpc>
            </a:pPr>
            <a:r>
              <a:rPr lang="en-US" sz="2300" dirty="0"/>
              <a:t>38 CFR 4.6 Evaluation of Evidence</a:t>
            </a:r>
          </a:p>
          <a:p>
            <a:pPr lvl="0" hangingPunct="0">
              <a:lnSpc>
                <a:spcPct val="120000"/>
              </a:lnSpc>
            </a:pPr>
            <a:r>
              <a:rPr lang="en-US" sz="2300" dirty="0"/>
              <a:t>38 CFR 4.7 Higher of Two Evaluations</a:t>
            </a:r>
          </a:p>
          <a:p>
            <a:pPr lvl="0" hangingPunct="0">
              <a:lnSpc>
                <a:spcPct val="120000"/>
              </a:lnSpc>
            </a:pPr>
            <a:r>
              <a:rPr lang="en-US" sz="2300" dirty="0"/>
              <a:t>38 CFR 4.23 Attitude of Rating Officers</a:t>
            </a:r>
          </a:p>
          <a:p>
            <a:pPr lvl="0" hangingPunct="0">
              <a:lnSpc>
                <a:spcPct val="120000"/>
              </a:lnSpc>
            </a:pPr>
            <a:r>
              <a:rPr lang="en-US" sz="2300" dirty="0"/>
              <a:t>38 CFR 3.159 Duty to Assist</a:t>
            </a:r>
          </a:p>
          <a:p>
            <a:pPr lvl="0" hangingPunct="0">
              <a:lnSpc>
                <a:spcPct val="120000"/>
              </a:lnSpc>
            </a:pPr>
            <a:r>
              <a:rPr lang="en-US" sz="2300" dirty="0"/>
              <a:t>38 CFR 3.303 Principles of Service Connection</a:t>
            </a:r>
          </a:p>
          <a:p>
            <a:pPr lvl="0" hangingPunct="0">
              <a:lnSpc>
                <a:spcPct val="120000"/>
              </a:lnSpc>
            </a:pPr>
            <a:r>
              <a:rPr lang="en-US" sz="2300" dirty="0"/>
              <a:t>38 CFR 3.304 Direct Service Connection</a:t>
            </a:r>
          </a:p>
          <a:p>
            <a:pPr lvl="0" hangingPunct="0">
              <a:lnSpc>
                <a:spcPct val="120000"/>
              </a:lnSpc>
            </a:pPr>
            <a:r>
              <a:rPr lang="en-US" sz="2300" dirty="0"/>
              <a:t>38 CFR 3.328 Independent Medical Opinions</a:t>
            </a:r>
          </a:p>
          <a:p>
            <a:pPr lvl="0" hangingPunct="0">
              <a:lnSpc>
                <a:spcPct val="120000"/>
              </a:lnSpc>
            </a:pPr>
            <a:r>
              <a:rPr lang="en-US" sz="2300" dirty="0"/>
              <a:t>M21-1, Part III, Subpart iv, 5  Evaluating Evidence and making a Decision</a:t>
            </a:r>
          </a:p>
          <a:p>
            <a:pPr lvl="0" hangingPunct="0">
              <a:lnSpc>
                <a:spcPct val="120000"/>
              </a:lnSpc>
            </a:pPr>
            <a:r>
              <a:rPr lang="en-US" sz="2300" dirty="0"/>
              <a:t>M21-1 Part III, Subpart iv, 6.C  Completing the rating decision narrative </a:t>
            </a:r>
          </a:p>
        </p:txBody>
      </p:sp>
      <p:sp>
        <p:nvSpPr>
          <p:cNvPr id="5" name="Slide Number Placeholder 4">
            <a:extLst>
              <a:ext uri="{FF2B5EF4-FFF2-40B4-BE49-F238E27FC236}">
                <a16:creationId xmlns:a16="http://schemas.microsoft.com/office/drawing/2014/main" id="{8098014D-5610-4A22-918D-9469A7DBC98B}"/>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lvl="0" hangingPunct="0"/>
            <a:r>
              <a:rPr lang="en-US" dirty="0"/>
              <a:t>Charles v. </a:t>
            </a:r>
            <a:r>
              <a:rPr lang="en-US" dirty="0" err="1"/>
              <a:t>Principi</a:t>
            </a:r>
            <a:r>
              <a:rPr lang="en-US" dirty="0"/>
              <a:t>, No. 01-1536, October 3, 2002</a:t>
            </a:r>
          </a:p>
          <a:p>
            <a:pPr lvl="0" hangingPunct="0"/>
            <a:r>
              <a:rPr lang="en-US" dirty="0"/>
              <a:t>Wray v. Brown, No. 93-289, April 6, 1995</a:t>
            </a:r>
          </a:p>
          <a:p>
            <a:pPr lvl="0" hangingPunct="0"/>
            <a:r>
              <a:rPr lang="en-US" dirty="0"/>
              <a:t>White v. </a:t>
            </a:r>
            <a:r>
              <a:rPr lang="en-US" dirty="0" err="1"/>
              <a:t>Principi</a:t>
            </a:r>
            <a:r>
              <a:rPr lang="en-US" dirty="0"/>
              <a:t>, No. 00-7130, March 27, 2001</a:t>
            </a:r>
          </a:p>
          <a:p>
            <a:pPr lvl="0" hangingPunct="0"/>
            <a:r>
              <a:rPr lang="en-US" dirty="0" err="1"/>
              <a:t>McLendon</a:t>
            </a:r>
            <a:r>
              <a:rPr lang="en-US" dirty="0"/>
              <a:t> v. Nicholson, No. 04-0185, June 5, 2006</a:t>
            </a:r>
          </a:p>
          <a:p>
            <a:r>
              <a:rPr lang="en-US" dirty="0"/>
              <a:t>Barr v. Nicholson, No. 04-0534, June 15, 2007</a:t>
            </a:r>
          </a:p>
          <a:p>
            <a:r>
              <a:rPr lang="en-US" b="1" i="1" dirty="0" err="1"/>
              <a:t>Jandreau</a:t>
            </a:r>
            <a:r>
              <a:rPr lang="en-US" b="1" i="1" dirty="0"/>
              <a:t> v. Nicholson (2007)</a:t>
            </a:r>
            <a:r>
              <a:rPr lang="en-US" b="1" dirty="0"/>
              <a:t> </a:t>
            </a:r>
            <a:endParaRPr lang="en-US" dirty="0"/>
          </a:p>
        </p:txBody>
      </p:sp>
      <p:sp>
        <p:nvSpPr>
          <p:cNvPr id="5" name="Slide Number Placeholder 4">
            <a:extLst>
              <a:ext uri="{FF2B5EF4-FFF2-40B4-BE49-F238E27FC236}">
                <a16:creationId xmlns:a16="http://schemas.microsoft.com/office/drawing/2014/main" id="{AFF74E08-89EF-4E97-A402-2FC4E3058D15}"/>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4</a:t>
            </a:fld>
            <a:endParaRPr lang="en-US" dirty="0"/>
          </a:p>
        </p:txBody>
      </p:sp>
    </p:spTree>
    <p:extLst>
      <p:ext uri="{BB962C8B-B14F-4D97-AF65-F5344CB8AC3E}">
        <p14:creationId xmlns:p14="http://schemas.microsoft.com/office/powerpoint/2010/main" val="386786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Overview of Evaluating Evidence</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A series of analytical steps performed in making findings of fact;</a:t>
            </a:r>
          </a:p>
          <a:p>
            <a:pPr lvl="1"/>
            <a:r>
              <a:rPr lang="en-US" dirty="0"/>
              <a:t>Determine what facts are required and what standard of proof applies</a:t>
            </a:r>
          </a:p>
          <a:p>
            <a:pPr lvl="1"/>
            <a:r>
              <a:rPr lang="en-US" dirty="0"/>
              <a:t>Discount any admitted evidence that is not </a:t>
            </a:r>
            <a:r>
              <a:rPr lang="en-US" b="1" i="1" dirty="0"/>
              <a:t>material</a:t>
            </a:r>
            <a:r>
              <a:rPr lang="en-US" dirty="0"/>
              <a:t> </a:t>
            </a:r>
          </a:p>
          <a:p>
            <a:pPr lvl="1"/>
            <a:r>
              <a:rPr lang="en-US" dirty="0"/>
              <a:t>Determine the probative value of evidence that bears on the entitlement standard</a:t>
            </a:r>
          </a:p>
          <a:p>
            <a:pPr lvl="1"/>
            <a:r>
              <a:rPr lang="en-US" dirty="0"/>
              <a:t>Resolve questions of relative weight or persuasiveness when there are various items of evidence that have been determined to have probative value in order to find facts</a:t>
            </a:r>
          </a:p>
          <a:p>
            <a:pPr lvl="1"/>
            <a:r>
              <a:rPr lang="en-US" dirty="0"/>
              <a:t>Apply the facts founds to draw corresponding conclusions of law necessary to support the decision outcome for the benefit sought</a:t>
            </a:r>
          </a:p>
        </p:txBody>
      </p:sp>
      <p:sp>
        <p:nvSpPr>
          <p:cNvPr id="5" name="Slide Number Placeholder 4">
            <a:extLst>
              <a:ext uri="{FF2B5EF4-FFF2-40B4-BE49-F238E27FC236}">
                <a16:creationId xmlns:a16="http://schemas.microsoft.com/office/drawing/2014/main" id="{9D97A20D-D546-4DDB-B3F5-0ADCAFC3C31D}"/>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5</a:t>
            </a:fld>
            <a:endParaRPr lang="en-US" dirty="0"/>
          </a:p>
        </p:txBody>
      </p:sp>
    </p:spTree>
    <p:extLst>
      <p:ext uri="{BB962C8B-B14F-4D97-AF65-F5344CB8AC3E}">
        <p14:creationId xmlns:p14="http://schemas.microsoft.com/office/powerpoint/2010/main" val="2615080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Standards of Evidentiary Proof</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Every substantive or procedural factual matter must have a </a:t>
            </a:r>
            <a:r>
              <a:rPr lang="en-US" b="1" i="1" dirty="0"/>
              <a:t>standard of proof  </a:t>
            </a:r>
            <a:r>
              <a:rPr lang="en-US" dirty="0"/>
              <a:t>(qualitative, not quantitative) whether stated explicitly or not</a:t>
            </a:r>
          </a:p>
          <a:p>
            <a:pPr lvl="1"/>
            <a:r>
              <a:rPr lang="en-US" dirty="0"/>
              <a:t>Relative equipoise</a:t>
            </a:r>
          </a:p>
          <a:p>
            <a:pPr lvl="1"/>
            <a:r>
              <a:rPr lang="en-US" dirty="0"/>
              <a:t>Preponderance of evidence</a:t>
            </a:r>
          </a:p>
          <a:p>
            <a:pPr lvl="1"/>
            <a:r>
              <a:rPr lang="en-US" dirty="0"/>
              <a:t>Affirmative evidence to the contrary</a:t>
            </a:r>
          </a:p>
          <a:p>
            <a:pPr lvl="1"/>
            <a:r>
              <a:rPr lang="en-US" dirty="0"/>
              <a:t>Clear and convincing</a:t>
            </a:r>
          </a:p>
          <a:p>
            <a:pPr lvl="1"/>
            <a:r>
              <a:rPr lang="en-US" dirty="0"/>
              <a:t>Clear and unmistakable </a:t>
            </a:r>
          </a:p>
        </p:txBody>
      </p:sp>
      <p:sp>
        <p:nvSpPr>
          <p:cNvPr id="5" name="Slide Number Placeholder 4">
            <a:extLst>
              <a:ext uri="{FF2B5EF4-FFF2-40B4-BE49-F238E27FC236}">
                <a16:creationId xmlns:a16="http://schemas.microsoft.com/office/drawing/2014/main" id="{2F4E5199-43E8-4C1E-835F-FFB6BC71A909}"/>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6</a:t>
            </a:fld>
            <a:endParaRPr lang="en-US" dirty="0"/>
          </a:p>
        </p:txBody>
      </p:sp>
    </p:spTree>
    <p:extLst>
      <p:ext uri="{BB962C8B-B14F-4D97-AF65-F5344CB8AC3E}">
        <p14:creationId xmlns:p14="http://schemas.microsoft.com/office/powerpoint/2010/main" val="344132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31"/>
            <a:ext cx="9144000" cy="1086867"/>
          </a:xfrm>
        </p:spPr>
        <p:txBody>
          <a:bodyPr/>
          <a:lstStyle/>
          <a:p>
            <a:pPr algn="ctr" eaLnBrk="1" hangingPunct="1">
              <a:defRPr/>
            </a:pPr>
            <a:r>
              <a:rPr lang="en-US" dirty="0"/>
              <a:t>Reasonable Doubt</a:t>
            </a:r>
          </a:p>
        </p:txBody>
      </p:sp>
      <p:sp>
        <p:nvSpPr>
          <p:cNvPr id="7172"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r>
              <a:rPr lang="en-US" altLang="en-US" dirty="0"/>
              <a:t>Does not mean Veteran must “prove” their claim beyond a reasonable doubt</a:t>
            </a:r>
          </a:p>
          <a:p>
            <a:endParaRPr lang="en-US" altLang="en-US" dirty="0"/>
          </a:p>
          <a:p>
            <a:r>
              <a:rPr lang="en-US" altLang="en-US" dirty="0"/>
              <a:t>Reasonable doubt exists because of an approximate balance of positive and negative evidence. </a:t>
            </a:r>
          </a:p>
          <a:p>
            <a:pPr eaLnBrk="1" hangingPunct="1"/>
            <a:endParaRPr lang="en-US" altLang="en-US" dirty="0"/>
          </a:p>
          <a:p>
            <a:r>
              <a:rPr lang="en-US" altLang="en-US" dirty="0"/>
              <a:t>38 CFR 3.102 and 4.3 state that reasonable doubt should always be resolved in favor of the claimant.</a:t>
            </a:r>
          </a:p>
        </p:txBody>
      </p:sp>
      <p:sp>
        <p:nvSpPr>
          <p:cNvPr id="2" name="Slide Number Placeholder 1">
            <a:extLst>
              <a:ext uri="{FF2B5EF4-FFF2-40B4-BE49-F238E27FC236}">
                <a16:creationId xmlns:a16="http://schemas.microsoft.com/office/drawing/2014/main" id="{12129178-D62E-40FD-BD10-0EB195BD8E2F}"/>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7</a:t>
            </a:fld>
            <a:endParaRPr lang="en-US" dirty="0"/>
          </a:p>
        </p:txBody>
      </p:sp>
    </p:spTree>
    <p:extLst>
      <p:ext uri="{BB962C8B-B14F-4D97-AF65-F5344CB8AC3E}">
        <p14:creationId xmlns:p14="http://schemas.microsoft.com/office/powerpoint/2010/main" val="2445819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p:custDataLst>
              <p:tags r:id="rId1"/>
            </p:custDataLst>
          </p:nvPr>
        </p:nvSpPr>
        <p:spPr>
          <a:xfrm>
            <a:off x="0" y="793631"/>
            <a:ext cx="9144000" cy="1086867"/>
          </a:xfrm>
        </p:spPr>
        <p:txBody>
          <a:bodyPr>
            <a:normAutofit/>
          </a:bodyPr>
          <a:lstStyle/>
          <a:p>
            <a:pPr eaLnBrk="1" hangingPunct="1"/>
            <a:r>
              <a:rPr lang="en-US" altLang="en-US" dirty="0"/>
              <a:t>Attitude of Rating Officers</a:t>
            </a:r>
          </a:p>
        </p:txBody>
      </p:sp>
      <p:sp>
        <p:nvSpPr>
          <p:cNvPr id="2" name="Content Placeholder 1"/>
          <p:cNvSpPr>
            <a:spLocks noGrp="1"/>
          </p:cNvSpPr>
          <p:nvPr>
            <p:ph idx="1"/>
            <p:custDataLst>
              <p:tags r:id="rId2"/>
            </p:custDataLst>
          </p:nvPr>
        </p:nvSpPr>
        <p:spPr>
          <a:xfrm>
            <a:off x="457200" y="2057401"/>
            <a:ext cx="8229600" cy="3291348"/>
          </a:xfrm>
          <a:prstGeom prst="rect">
            <a:avLst/>
          </a:prstGeom>
        </p:spPr>
        <p:txBody>
          <a:bodyPr/>
          <a:lstStyle/>
          <a:p>
            <a:pPr>
              <a:defRPr/>
            </a:pPr>
            <a:r>
              <a:rPr lang="en-US" dirty="0">
                <a:latin typeface="+mj-lt"/>
                <a:cs typeface="Times New Roman" panose="02020603050405020304" pitchFamily="18" charset="0"/>
              </a:rPr>
              <a:t>When evaluating evidence and making decisions, it is essential that the adjudicator:</a:t>
            </a:r>
          </a:p>
          <a:p>
            <a:pPr marL="461963" lvl="2" indent="-236538">
              <a:defRPr/>
            </a:pPr>
            <a:r>
              <a:rPr lang="en-US" sz="1800" dirty="0">
                <a:latin typeface="+mj-lt"/>
                <a:cs typeface="Times New Roman" panose="02020603050405020304" pitchFamily="18" charset="0"/>
              </a:rPr>
              <a:t>Maintain objectivity – do not prejudge credibility (it is a conclusion reached and not a premise to be proven);</a:t>
            </a:r>
          </a:p>
          <a:p>
            <a:pPr marL="461963" lvl="2" indent="-236538">
              <a:defRPr/>
            </a:pPr>
            <a:r>
              <a:rPr lang="en-US" sz="1800" dirty="0">
                <a:latin typeface="+mj-lt"/>
                <a:cs typeface="Times New Roman" panose="02020603050405020304" pitchFamily="18" charset="0"/>
              </a:rPr>
              <a:t>Never allow personal feelings to enter into the process</a:t>
            </a:r>
          </a:p>
          <a:p>
            <a:pPr marL="461963" lvl="2" indent="-236538">
              <a:defRPr/>
            </a:pPr>
            <a:r>
              <a:rPr lang="en-US" sz="1800" dirty="0">
                <a:latin typeface="+mj-lt"/>
                <a:cs typeface="Times New Roman" panose="02020603050405020304" pitchFamily="18" charset="0"/>
              </a:rPr>
              <a:t>Impartiality is essential, though it is easier said than done;</a:t>
            </a:r>
          </a:p>
          <a:p>
            <a:pPr marL="688975" lvl="3" indent="-227013">
              <a:defRPr/>
            </a:pPr>
            <a:r>
              <a:rPr lang="en-US" sz="1600" dirty="0">
                <a:latin typeface="+mj-lt"/>
                <a:cs typeface="Times New Roman" panose="02020603050405020304" pitchFamily="18" charset="0"/>
              </a:rPr>
              <a:t>Start by acknowledging one’s own prejudices, preconceived judgments, and established preferences; </a:t>
            </a:r>
          </a:p>
          <a:p>
            <a:pPr marL="688975" lvl="3" indent="-227013">
              <a:defRPr/>
            </a:pPr>
            <a:r>
              <a:rPr lang="en-US" sz="1600" dirty="0">
                <a:latin typeface="+mj-lt"/>
                <a:cs typeface="Times New Roman" panose="02020603050405020304" pitchFamily="18" charset="0"/>
              </a:rPr>
              <a:t>An antagonistic or abusive claimant may very well be telling the truth.</a:t>
            </a:r>
          </a:p>
          <a:p>
            <a:pPr marL="461963" lvl="2" indent="-236538">
              <a:defRPr/>
            </a:pPr>
            <a:r>
              <a:rPr lang="en-US" sz="1800" dirty="0">
                <a:latin typeface="+mj-lt"/>
                <a:cs typeface="Times New Roman" panose="02020603050405020304" pitchFamily="18" charset="0"/>
              </a:rPr>
              <a:t>Show fairness and courtesy at all times to claimants. </a:t>
            </a:r>
          </a:p>
        </p:txBody>
      </p:sp>
      <p:sp>
        <p:nvSpPr>
          <p:cNvPr id="4" name="Slide Number Placeholder 3">
            <a:extLst>
              <a:ext uri="{FF2B5EF4-FFF2-40B4-BE49-F238E27FC236}">
                <a16:creationId xmlns:a16="http://schemas.microsoft.com/office/drawing/2014/main" id="{3F94CCD1-361A-40F5-936B-17F7A6D2E8C3}"/>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8</a:t>
            </a:fld>
            <a:endParaRPr lang="en-US" dirty="0"/>
          </a:p>
        </p:txBody>
      </p:sp>
      <p:sp>
        <p:nvSpPr>
          <p:cNvPr id="5" name="TextBox 4">
            <a:extLst>
              <a:ext uri="{FF2B5EF4-FFF2-40B4-BE49-F238E27FC236}">
                <a16:creationId xmlns:a16="http://schemas.microsoft.com/office/drawing/2014/main" id="{4FC8A231-DEBE-4A9C-9E90-F79E3D69AC67}"/>
              </a:ext>
            </a:extLst>
          </p:cNvPr>
          <p:cNvSpPr txBox="1"/>
          <p:nvPr>
            <p:custDataLst>
              <p:tags r:id="rId4"/>
            </p:custDataLst>
          </p:nvPr>
        </p:nvSpPr>
        <p:spPr>
          <a:xfrm>
            <a:off x="462116" y="5612963"/>
            <a:ext cx="8229600" cy="400110"/>
          </a:xfrm>
          <a:prstGeom prst="rect">
            <a:avLst/>
          </a:prstGeom>
          <a:noFill/>
        </p:spPr>
        <p:txBody>
          <a:bodyPr wrap="square" rtlCol="0">
            <a:spAutoFit/>
          </a:bodyPr>
          <a:lstStyle/>
          <a:p>
            <a:pPr algn="ctr"/>
            <a:r>
              <a:rPr lang="en-US" sz="2000" dirty="0">
                <a:latin typeface="+mj-lt"/>
                <a:cs typeface="Times New Roman" panose="02020603050405020304" pitchFamily="18" charset="0"/>
              </a:rPr>
              <a:t> </a:t>
            </a:r>
            <a:r>
              <a:rPr lang="en-US" sz="2000" b="1" dirty="0">
                <a:latin typeface="+mj-lt"/>
                <a:cs typeface="Times New Roman" panose="02020603050405020304" pitchFamily="18" charset="0"/>
              </a:rPr>
              <a:t>38 C.F.R. § 4.23</a:t>
            </a:r>
            <a:endParaRPr lang="en-US" sz="2000" dirty="0">
              <a:latin typeface="+mj-lt"/>
            </a:endParaRPr>
          </a:p>
        </p:txBody>
      </p:sp>
    </p:spTree>
    <p:extLst>
      <p:ext uri="{BB962C8B-B14F-4D97-AF65-F5344CB8AC3E}">
        <p14:creationId xmlns:p14="http://schemas.microsoft.com/office/powerpoint/2010/main" val="2472228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Evidentiary Concepts</a:t>
            </a:r>
          </a:p>
        </p:txBody>
      </p:sp>
      <p:sp>
        <p:nvSpPr>
          <p:cNvPr id="3" name="Content Placeholder 2"/>
          <p:cNvSpPr>
            <a:spLocks noGrp="1"/>
          </p:cNvSpPr>
          <p:nvPr>
            <p:ph idx="1"/>
            <p:custDataLst>
              <p:tags r:id="rId2"/>
            </p:custDataLst>
          </p:nvPr>
        </p:nvSpPr>
        <p:spPr>
          <a:xfrm>
            <a:off x="457200" y="2057401"/>
            <a:ext cx="8229600" cy="2150806"/>
          </a:xfrm>
        </p:spPr>
        <p:txBody>
          <a:bodyPr/>
          <a:lstStyle/>
          <a:p>
            <a:r>
              <a:rPr lang="en-US" dirty="0"/>
              <a:t>There are many concepts of evidence. The four discussed today include:</a:t>
            </a:r>
          </a:p>
          <a:p>
            <a:pPr marL="569913" lvl="1" indent="-344488">
              <a:buFont typeface="+mj-lt"/>
              <a:buAutoNum type="arabicPeriod"/>
            </a:pPr>
            <a:r>
              <a:rPr lang="en-US" dirty="0"/>
              <a:t>Credibility</a:t>
            </a:r>
          </a:p>
          <a:p>
            <a:pPr marL="569913" lvl="1" indent="-344488">
              <a:buFont typeface="+mj-lt"/>
              <a:buAutoNum type="arabicPeriod"/>
            </a:pPr>
            <a:r>
              <a:rPr lang="en-US" dirty="0"/>
              <a:t>Competent evidence</a:t>
            </a:r>
          </a:p>
          <a:p>
            <a:pPr marL="569913" lvl="1" indent="-344488">
              <a:buFont typeface="+mj-lt"/>
              <a:buAutoNum type="arabicPeriod"/>
            </a:pPr>
            <a:r>
              <a:rPr lang="en-US" dirty="0"/>
              <a:t>Probative value </a:t>
            </a:r>
          </a:p>
          <a:p>
            <a:pPr marL="569913" lvl="1" indent="-344488">
              <a:buFont typeface="+mj-lt"/>
              <a:buAutoNum type="arabicPeriod"/>
            </a:pPr>
            <a:r>
              <a:rPr lang="en-US" dirty="0"/>
              <a:t>Absence of evidence </a:t>
            </a:r>
          </a:p>
        </p:txBody>
      </p:sp>
      <p:sp>
        <p:nvSpPr>
          <p:cNvPr id="5" name="Slide Number Placeholder 4">
            <a:extLst>
              <a:ext uri="{FF2B5EF4-FFF2-40B4-BE49-F238E27FC236}">
                <a16:creationId xmlns:a16="http://schemas.microsoft.com/office/drawing/2014/main" id="{8729BFBC-F80F-4209-87EC-1B4F38C29F20}"/>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9</a:t>
            </a:fld>
            <a:endParaRPr lang="en-US" dirty="0"/>
          </a:p>
        </p:txBody>
      </p:sp>
    </p:spTree>
    <p:extLst>
      <p:ext uri="{BB962C8B-B14F-4D97-AF65-F5344CB8AC3E}">
        <p14:creationId xmlns:p14="http://schemas.microsoft.com/office/powerpoint/2010/main" val="35465557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9855233C-87E3-4335-A1AB-FBD44F135D80}&quot;/&gt;&lt;isInvalidForFieldText val=&quot;0&quot;/&gt;&lt;Image&gt;&lt;filename val=&quot;C:\Users\User\AppData\Local\Temp\CP1080471385921Session\CPTrustFolder1080471385937\PPTImport1080480901906\data\asimages\{9855233C-87E3-4335-A1AB-FBD44F135D80}_27.png&quot;/&gt;&lt;left val=&quot;0&quot;/&gt;&lt;top val=&quot;0&quot;/&gt;&lt;width val=&quot;1&quot;/&gt;&lt;height val=&quot;1&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EB102A1-BD1A-464D-9955-DA11402075B6}&quot;/&gt;&lt;isInvalidForFieldText val=&quot;0&quot;/&gt;&lt;Image&gt;&lt;filename val=&quot;C:\Users\User\AppData\Local\Temp\CP1080471385921Session\CPTrustFolder1080471385937\PPTImport1080480901906\data\asimages\{1EB102A1-BD1A-464D-9955-DA11402075B6}_27.png&quot;/&gt;&lt;left val=&quot;727&quot;/&gt;&lt;top val=&quot;687&quot;/&gt;&lt;width val=&quot;226&quot;/&gt;&lt;height val=&quot;4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29BAAD91-933A-462C-A415-19DE5B85BDF8}&quot;/&gt;&lt;isInvalidForFieldText val=&quot;0&quot;/&gt;&lt;Image&gt;&lt;filename val=&quot;C:\Users\User\AppData\Local\Temp\CP1080471385921Session\CPTrustFolder1080471385937\PPTImport1080480901906\data\asimages\{29BAAD91-933A-462C-A415-19DE5B85BDF8}_27.png&quot;/&gt;&lt;left val=&quot;0&quot;/&gt;&lt;top val=&quot;272&quot;/&gt;&lt;width val=&quot;961&quot;/&gt;&lt;height val=&quot;203&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DUMMYTAG" val="&lt;DummyForForceWrite&gt;&lt;/DummyForForceWrite&gt;"/>
  <p:tag name="HTML_SHAPEINFO" val="&lt;ThreeDShapeInfo&gt;&lt;uuid val=&quot;{4D6642FB-11E7-4B0C-B069-82D71DBE12B0}&quot;/&gt;&lt;isInvalidForFieldText val=&quot;0&quot;/&gt;&lt;Image&gt;&lt;filename val=&quot;C:\Users\User\AppData\Local\Temp\CP1080471385921Session\CPTrustFolder1080471385937\PPTImport1080480901906\data\asimages\{4D6642FB-11E7-4B0C-B069-82D71DBE12B0}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90EC4CF3-9391-43F1-8670-D1CA1FCBFE88}&quot;/&gt;&lt;isInvalidForFieldText val=&quot;0&quot;/&gt;&lt;Image&gt;&lt;filename val=&quot;C:\Users\User\AppData\Local\Temp\CP1080471385921Session\CPTrustFolder1080471385937\PPTImport1080480901906\data\asimages\{90EC4CF3-9391-43F1-8670-D1CA1FCBFE88}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DUMMYTAG" val="&lt;DummyForForceWrite&gt;&lt;/DummyForForceWrite&gt;"/>
  <p:tag name="HTML_SHAPEINFO" val="&lt;ThreeDShapeInfo&gt;&lt;uuid val=&quot;{097AEB5E-8F91-41EE-AF1A-9C1106E7E84B}&quot;/&gt;&lt;isInvalidForFieldText val=&quot;0&quot;/&gt;&lt;Image&gt;&lt;filename val=&quot;C:\Users\User\AppData\Local\Temp\CP1080471385921Session\CPTrustFolder1080471385937\PPTImport1080480901906\data\asimages\{097AEB5E-8F91-41EE-AF1A-9C1106E7E84B}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19C6461F-A5A5-426D-BB3C-FE127D8F2D19}&quot;/&gt;&lt;isInvalidForFieldText val=&quot;0&quot;/&gt;&lt;Image&gt;&lt;filename val=&quot;C:\Users\User\AppData\Local\Temp\CP1080471385921Session\CPTrustFolder1080471385937\PPTImport1080480901906\data\asimages\{19C6461F-A5A5-426D-BB3C-FE127D8F2D19}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2&quot;/&gt;&lt;lineCharCount val=&quot;58&quot;/&gt;&lt;lineCharCount val=&quot;68&quot;/&gt;&lt;lineCharCount val=&quot;16&quot;/&gt;&lt;lineCharCount val=&quot;66&quot;/&gt;&lt;lineCharCount val=&quot;41&quot;/&gt;&lt;/TableIndex&gt;&lt;/ShapeTextInfo&gt;"/>
  <p:tag name="HTML_SHAPEINFO" val="&lt;ThreeDShapeInfo&gt;&lt;uuid val=&quot;{B59552ED-8B77-4085-A8B9-FDE302FD7F01}&quot;/&gt;&lt;isInvalidForFieldText val=&quot;0&quot;/&gt;&lt;Image&gt;&lt;filename val=&quot;C:\Users\User\AppData\Local\Temp\CP1080471385921Session\CPTrustFolder1080471385937\PPTImport1080480901906\data\asimages\{B59552ED-8B77-4085-A8B9-FDE302FD7F01}_2.png&quot;/&gt;&lt;left val=&quot;42&quot;/&gt;&lt;top val=&quot;212&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984543F-6197-4D99-A13B-52375BB907E3}&quot;/&gt;&lt;isInvalidForFieldText val=&quot;0&quot;/&gt;&lt;Image&gt;&lt;filename val=&quot;C:\Users\User\AppData\Local\Temp\CP1080471385921Session\CPTrustFolder1080471385937\PPTImport1080480901906\data\asimages\{5984543F-6197-4D99-A13B-52375BB907E3}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04B276F3-A44A-4979-BC16-0EBD0542097D}&quot;/&gt;&lt;isInvalidForFieldText val=&quot;0&quot;/&gt;&lt;Image&gt;&lt;filename val=&quot;C:\Users\User\AppData\Local\Temp\CP1080471385921Session\CPTrustFolder1080471385937\PPTImport1080480901906\data\asimages\{04B276F3-A44A-4979-BC16-0EBD0542097D}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0&quot;/&gt;&lt;lineCharCount val=&quot;42&quot;/&gt;&lt;lineCharCount val=&quot;42&quot;/&gt;&lt;lineCharCount val=&quot;34&quot;/&gt;&lt;lineCharCount val=&quot;37&quot;/&gt;&lt;lineCharCount val=&quot;40&quot;/&gt;&lt;lineCharCount val=&quot;28&quot;/&gt;&lt;lineCharCount val=&quot;46&quot;/&gt;&lt;lineCharCount val=&quot;39&quot;/&gt;&lt;lineCharCount val=&quot;42&quot;/&gt;&lt;lineCharCount val=&quot;74&quot;/&gt;&lt;lineCharCount val=&quot;74&quot;/&gt;&lt;/TableIndex&gt;&lt;/ShapeTextInfo&gt;"/>
  <p:tag name="HTML_SHAPEINFO" val="&lt;ThreeDShapeInfo&gt;&lt;uuid val=&quot;{AE01B84B-0385-48C8-87A4-9E7EA64D6BE5}&quot;/&gt;&lt;isInvalidForFieldText val=&quot;0&quot;/&gt;&lt;Image&gt;&lt;filename val=&quot;C:\Users\User\AppData\Local\Temp\CP1080471385921Session\CPTrustFolder1080471385937\PPTImport1080480901906\data\asimages\{AE01B84B-0385-48C8-87A4-9E7EA64D6BE5}_3.png&quot;/&gt;&lt;left val=&quot;43&quot;/&gt;&lt;top val=&quot;212&quot;/&gt;&lt;width val=&quot;869&quot;/&gt;&lt;height val=&quot;480&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2BB4EF5-6631-4E9B-A072-E3B04F97A11D}&quot;/&gt;&lt;isInvalidForFieldText val=&quot;0&quot;/&gt;&lt;Image&gt;&lt;filename val=&quot;C:\Users\User\AppData\Local\Temp\CP1080471385921Session\CPTrustFolder1080471385937\PPTImport1080480901906\data\asimages\{02BB4EF5-6631-4E9B-A072-E3B04F97A11D}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DF82327-D582-468E-B559-5D3CC1E2B69D}&quot;/&gt;&lt;isInvalidForFieldText val=&quot;0&quot;/&gt;&lt;Image&gt;&lt;filename val=&quot;C:\Users\User\AppData\Local\Temp\CP1080471385921Session\CPTrustFolder1080471385937\PPTImport1080480901906\data\asimages\{9DF82327-D582-468E-B559-5D3CC1E2B69D}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0&quot;/&gt;&lt;lineCharCount val=&quot;41&quot;/&gt;&lt;lineCharCount val=&quot;47&quot;/&gt;&lt;lineCharCount val=&quot;49&quot;/&gt;&lt;lineCharCount val=&quot;46&quot;/&gt;&lt;lineCharCount val=&quot;29&quot;/&gt;&lt;/TableIndex&gt;&lt;/ShapeTextInfo&gt;"/>
  <p:tag name="HTML_SHAPEINFO" val="&lt;ThreeDShapeInfo&gt;&lt;uuid val=&quot;{C0219303-23B8-4F4D-A746-44A3E59401CC}&quot;/&gt;&lt;isInvalidForFieldText val=&quot;0&quot;/&gt;&lt;Image&gt;&lt;filename val=&quot;C:\Users\User\AppData\Local\Temp\CP1080471385921Session\CPTrustFolder1080471385937\PPTImport1080480901906\data\asimages\{C0219303-23B8-4F4D-A746-44A3E59401CC}_4.png&quot;/&gt;&lt;left val=&quot;42&quot;/&gt;&lt;top val=&quot;212&quot;/&gt;&lt;width val=&quot;870&quot;/&gt;&lt;height val=&quot;41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AE7B9B4-B2F0-4F35-829E-A946C0A370C6}&quot;/&gt;&lt;isInvalidForFieldText val=&quot;0&quot;/&gt;&lt;Image&gt;&lt;filename val=&quot;C:\Users\User\AppData\Local\Temp\CP1080471385921Session\CPTrustFolder1080471385937\PPTImport1080480901906\data\asimages\{8AE7B9B4-B2F0-4F35-829E-A946C0A370C6}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C3B7BC6C-63BA-4A5D-8357-7D48A9D935A5}&quot;/&gt;&lt;isInvalidForFieldText val=&quot;0&quot;/&gt;&lt;Image&gt;&lt;filename val=&quot;C:\Users\User\AppData\Local\Temp\CP1080471385921Session\CPTrustFolder1080471385937\PPTImport1080480901906\data\asimages\{C3B7BC6C-63BA-4A5D-8357-7D48A9D935A5}_5.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7&quot;/&gt;&lt;lineCharCount val=&quot;69&quot;/&gt;&lt;lineCharCount val=&quot;53&quot;/&gt;&lt;lineCharCount val=&quot;72&quot;/&gt;&lt;lineCharCount val=&quot;9&quot;/&gt;&lt;lineCharCount val=&quot;70&quot;/&gt;&lt;lineCharCount val=&quot;70&quot;/&gt;&lt;lineCharCount val=&quot;29&quot;/&gt;&lt;lineCharCount val=&quot;64&quot;/&gt;&lt;lineCharCount val=&quot;64&quot;/&gt;&lt;/TableIndex&gt;&lt;/ShapeTextInfo&gt;"/>
  <p:tag name="HTML_SHAPEINFO" val="&lt;ThreeDShapeInfo&gt;&lt;uuid val=&quot;{D2A00B71-9CF8-4EFB-986E-CF29CFDD7AB9}&quot;/&gt;&lt;isInvalidForFieldText val=&quot;0&quot;/&gt;&lt;Image&gt;&lt;filename val=&quot;C:\Users\User\AppData\Local\Temp\CP1080471385921Session\CPTrustFolder1080471385937\PPTImport1080480901906\data\asimages\{D2A00B71-9CF8-4EFB-986E-CF29CFDD7AB9}_5.png&quot;/&gt;&lt;left val=&quot;42&quot;/&gt;&lt;top val=&quot;212&quot;/&gt;&lt;width val=&quot;870&quot;/&gt;&lt;height val=&quot;4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E782B76-6E48-4251-ABD3-48618DE8FC24}&quot;/&gt;&lt;isInvalidForFieldText val=&quot;0&quot;/&gt;&lt;Image&gt;&lt;filename val=&quot;C:\Users\User\AppData\Local\Temp\CP1080471385921Session\CPTrustFolder1080471385937\PPTImport1080480901906\data\asimages\{8E782B76-6E48-4251-ABD3-48618DE8FC24}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29EF2ADD-2629-4F0A-9E78-79F09E65FD24}&quot;/&gt;&lt;isInvalidForFieldText val=&quot;0&quot;/&gt;&lt;Image&gt;&lt;filename val=&quot;C:\Users\User\AppData\Local\Temp\CP1080471385921Session\CPTrustFolder1080471385937\PPTImport1080480901906\data\asimages\{29EF2ADD-2629-4F0A-9E78-79F09E65FD24}_6.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8&quot;/&gt;&lt;lineCharCount val=&quot;75&quot;/&gt;&lt;lineCharCount val=&quot;19&quot;/&gt;&lt;lineCharCount val=&quot;26&quot;/&gt;&lt;lineCharCount val=&quot;37&quot;/&gt;&lt;lineCharCount val=&quot;21&quot;/&gt;&lt;lineCharCount val=&quot;23&quot;/&gt;&lt;/TableIndex&gt;&lt;/ShapeTextInfo&gt;"/>
  <p:tag name="HTML_SHAPEINFO" val="&lt;ThreeDShapeInfo&gt;&lt;uuid val=&quot;{4A149402-F872-4A34-B698-B7A2A312BE93}&quot;/&gt;&lt;isInvalidForFieldText val=&quot;0&quot;/&gt;&lt;Image&gt;&lt;filename val=&quot;C:\Users\User\AppData\Local\Temp\CP1080471385921Session\CPTrustFolder1080471385937\PPTImport1080480901906\data\asimages\{4A149402-F872-4A34-B698-B7A2A312BE93}_6.png&quot;/&gt;&lt;left val=&quot;42&quot;/&gt;&lt;top val=&quot;212&quot;/&gt;&lt;width val=&quot;878&quot;/&gt;&lt;height val=&quot;41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B2E8B7D-3BBF-46A4-A2AE-7425E6ECA746}&quot;/&gt;&lt;isInvalidForFieldText val=&quot;0&quot;/&gt;&lt;Image&gt;&lt;filename val=&quot;C:\Users\User\AppData\Local\Temp\CP1080471385921Session\CPTrustFolder1080471385937\PPTImport1080480901906\data\asimages\{BB2E8B7D-3BBF-46A4-A2AE-7425E6ECA746}_6.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C51C5340-8A59-4AB8-8578-52CA7EBB8015}&quot;/&gt;&lt;isInvalidForFieldText val=&quot;0&quot;/&gt;&lt;Image&gt;&lt;filename val=&quot;C:\Users\User\AppData\Local\Temp\CP1080471385921Session\CPTrustFolder1080471385937\PPTImport1080480901906\data\asimages\{C51C5340-8A59-4AB8-8578-52CA7EBB8015}_7.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6&quot;/&gt;&lt;lineCharCount val=&quot;17&quot;/&gt;&lt;lineCharCount val=&quot;1&quot;/&gt;&lt;lineCharCount val=&quot;61&quot;/&gt;&lt;lineCharCount val=&quot;33&quot;/&gt;&lt;lineCharCount val=&quot;1&quot;/&gt;&lt;lineCharCount val=&quot;66&quot;/&gt;&lt;lineCharCount val=&quot;34&quot;/&gt;&lt;/TableIndex&gt;&lt;/ShapeTextInfo&gt;"/>
  <p:tag name="HTML_SHAPEINFO" val="&lt;ThreeDShapeInfo&gt;&lt;uuid val=&quot;{31341191-37E9-496E-8239-086B2C8B3A74}&quot;/&gt;&lt;isInvalidForFieldText val=&quot;0&quot;/&gt;&lt;Image&gt;&lt;filename val=&quot;C:\Users\User\AppData\Local\Temp\CP1080471385921Session\CPTrustFolder1080471385937\PPTImport1080480901906\data\asimages\{31341191-37E9-496E-8239-086B2C8B3A74}_7.png&quot;/&gt;&lt;left val=&quot;42&quot;/&gt;&lt;top val=&quot;212&quot;/&gt;&lt;width val=&quot;870&quot;/&gt;&lt;height val=&quot;41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0D84C02-3F3F-4AA3-A237-23BEDFD04003}&quot;/&gt;&lt;isInvalidForFieldText val=&quot;0&quot;/&gt;&lt;Image&gt;&lt;filename val=&quot;C:\Users\User\AppData\Local\Temp\CP1080471385921Session\CPTrustFolder1080471385937\PPTImport1080480901906\data\asimages\{F0D84C02-3F3F-4AA3-A237-23BEDFD04003}_7.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3F46F9DA-47D9-450F-90F5-6F7017BE4E54}&quot;/&gt;&lt;isInvalidForFieldText val=&quot;0&quot;/&gt;&lt;Image&gt;&lt;filename val=&quot;C:\Users\User\AppData\Local\Temp\CP1080471385921Session\CPTrustFolder1080471385937\PPTImport1080480901906\data\asimages\{3F46F9DA-47D9-450F-90F5-6F7017BE4E54}_8.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8&quot;/&gt;&lt;lineCharCount val=&quot;17&quot;/&gt;&lt;lineCharCount val=&quot;79&quot;/&gt;&lt;lineCharCount val=&quot;33&quot;/&gt;&lt;lineCharCount val=&quot;56&quot;/&gt;&lt;lineCharCount val=&quot;63&quot;/&gt;&lt;lineCharCount val=&quot;73&quot;/&gt;&lt;lineCharCount val=&quot;26&quot;/&gt;&lt;lineCharCount val=&quot;72&quot;/&gt;&lt;lineCharCount val=&quot;54&quot;/&gt;&lt;/TableIndex&gt;&lt;/ShapeTextInfo&gt;"/>
  <p:tag name="HTML_SHAPEINFO" val="&lt;ThreeDShapeInfo&gt;&lt;uuid val=&quot;{8D48D49B-D482-4321-AB82-2BDF28E30EA3}&quot;/&gt;&lt;isInvalidForFieldText val=&quot;0&quot;/&gt;&lt;Image&gt;&lt;filename val=&quot;C:\Users\User\AppData\Local\Temp\CP1080471385921Session\CPTrustFolder1080471385937\PPTImport1080480901906\data\asimages\{8D48D49B-D482-4321-AB82-2BDF28E30EA3}_8.png&quot;/&gt;&lt;left val=&quot;42&quot;/&gt;&lt;top val=&quot;212&quot;/&gt;&lt;width val=&quot;872&quot;/&gt;&lt;height val=&quot;356&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574C47E-2685-479E-B85B-8297ED53970B}&quot;/&gt;&lt;isInvalidForFieldText val=&quot;0&quot;/&gt;&lt;Image&gt;&lt;filename val=&quot;C:\Users\User\AppData\Local\Temp\CP1080471385921Session\CPTrustFolder1080471385937\PPTImport1080480901906\data\asimages\{E574C47E-2685-479E-B85B-8297ED53970B}_8.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1910767E-7B41-4D3E-972F-D6FE632352D2}&quot;/&gt;&lt;isInvalidForFieldText val=&quot;0&quot;/&gt;&lt;Image&gt;&lt;filename val=&quot;C:\Users\User\AppData\Local\Temp\CP1080471385921Session\CPTrustFolder1080471385937\PPTImport1080480901906\data\asimages\{1910767E-7B41-4D3E-972F-D6FE632352D2}_8.png&quot;/&gt;&lt;left val=&quot;47&quot;/&gt;&lt;top val=&quot;585&quot;/&gt;&lt;width val=&quot;865&quot;/&gt;&lt;height val=&quot;5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31687E33-8548-40AC-9AB6-6D0568D13789}&quot;/&gt;&lt;isInvalidForFieldText val=&quot;0&quot;/&gt;&lt;Image&gt;&lt;filename val=&quot;C:\Users\User\AppData\Local\Temp\CP1080471385921Session\CPTrustFolder1080471385937\PPTImport1080480901906\data\asimages\{31687E33-8548-40AC-9AB6-6D0568D13789}_9.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3&quot;/&gt;&lt;lineCharCount val=&quot;9&quot;/&gt;&lt;lineCharCount val=&quot;12&quot;/&gt;&lt;lineCharCount val=&quot;19&quot;/&gt;&lt;lineCharCount val=&quot;17&quot;/&gt;&lt;lineCharCount val=&quot;20&quot;/&gt;&lt;/TableIndex&gt;&lt;/ShapeTextInfo&gt;"/>
  <p:tag name="HTML_SHAPEINFO" val="&lt;ThreeDShapeInfo&gt;&lt;uuid val=&quot;{3FEEA6BF-6B3D-47EB-ABFA-753BF6B3FBE7}&quot;/&gt;&lt;isInvalidForFieldText val=&quot;0&quot;/&gt;&lt;Image&gt;&lt;filename val=&quot;C:\Users\User\AppData\Local\Temp\CP1080471385921Session\CPTrustFolder1080471385937\PPTImport1080480901906\data\asimages\{3FEEA6BF-6B3D-47EB-ABFA-753BF6B3FBE7}_9.png&quot;/&gt;&lt;left val=&quot;42&quot;/&gt;&lt;top val=&quot;212&quot;/&gt;&lt;width val=&quot;870&quot;/&gt;&lt;height val=&quot;23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1C3D6B6-337A-442C-BD08-10A8FC919B5F}&quot;/&gt;&lt;isInvalidForFieldText val=&quot;0&quot;/&gt;&lt;Image&gt;&lt;filename val=&quot;C:\Users\User\AppData\Local\Temp\CP1080471385921Session\CPTrustFolder1080471385937\PPTImport1080480901906\data\asimages\{31C3D6B6-337A-442C-BD08-10A8FC919B5F}_9.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A664CE39-5EB4-4CA7-B403-D03F043A3C97}&quot;/&gt;&lt;isInvalidForFieldText val=&quot;0&quot;/&gt;&lt;Image&gt;&lt;filename val=&quot;C:\Users\User\AppData\Local\Temp\CP1080471385921Session\CPTrustFolder1080471385937\PPTImport1080480901906\data\asimages\{A664CE39-5EB4-4CA7-B403-D03F043A3C97}_10.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2&quot;/&gt;&lt;lineCharCount val=&quot;38&quot;/&gt;&lt;lineCharCount val=&quot;1&quot;/&gt;&lt;lineCharCount val=&quot;71&quot;/&gt;&lt;lineCharCount val=&quot;61&quot;/&gt;&lt;/TableIndex&gt;&lt;/ShapeTextInfo&gt;"/>
  <p:tag name="HTML_SHAPEINFO" val="&lt;ThreeDShapeInfo&gt;&lt;uuid val=&quot;{7889977F-A212-475C-A556-4B372755A646}&quot;/&gt;&lt;isInvalidForFieldText val=&quot;0&quot;/&gt;&lt;Image&gt;&lt;filename val=&quot;C:\Users\User\AppData\Local\Temp\CP1080471385921Session\CPTrustFolder1080471385937\PPTImport1080480901906\data\asimages\{7889977F-A212-475C-A556-4B372755A646}_10.png&quot;/&gt;&lt;left val=&quot;40&quot;/&gt;&lt;top val=&quot;212&quot;/&gt;&lt;width val=&quot;880&quot;/&gt;&lt;height val=&quot;41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F51603B-E407-431F-BB43-88454B3B0DDF}&quot;/&gt;&lt;isInvalidForFieldText val=&quot;0&quot;/&gt;&lt;Image&gt;&lt;filename val=&quot;C:\Users\User\AppData\Local\Temp\CP1080471385921Session\CPTrustFolder1080471385937\PPTImport1080480901906\data\asimages\{AF51603B-E407-431F-BB43-88454B3B0DDF}_10.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6A0BE0B7-C941-43F7-80FB-51289742B1C3}&quot;/&gt;&lt;isInvalidForFieldText val=&quot;0&quot;/&gt;&lt;Image&gt;&lt;filename val=&quot;C:\Users\User\AppData\Local\Temp\CP1080471385921Session\CPTrustFolder1080471385937\PPTImport1080480901906\data\asimages\{6A0BE0B7-C941-43F7-80FB-51289742B1C3}_11.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46&quot;/&gt;&lt;lineCharCount val=&quot;42&quot;/&gt;&lt;lineCharCount val=&quot;64&quot;/&gt;&lt;lineCharCount val=&quot;72&quot;/&gt;&lt;lineCharCount val=&quot;4&quot;/&gt;&lt;lineCharCount val=&quot;15&quot;/&gt;&lt;/TableIndex&gt;&lt;/ShapeTextInfo&gt;"/>
  <p:tag name="HTML_SHAPEINFO" val="&lt;ThreeDShapeInfo&gt;&lt;uuid val=&quot;{8D7D41CD-36FC-471E-9A75-1F4A42F84896}&quot;/&gt;&lt;isInvalidForFieldText val=&quot;0&quot;/&gt;&lt;Image&gt;&lt;filename val=&quot;C:\Users\User\AppData\Local\Temp\CP1080471385921Session\CPTrustFolder1080471385937\PPTImport1080480901906\data\asimages\{8D7D41CD-36FC-471E-9A75-1F4A42F84896}_11.png&quot;/&gt;&lt;left val=&quot;42&quot;/&gt;&lt;top val=&quot;212&quot;/&gt;&lt;width val=&quot;870&quot;/&gt;&lt;height val=&quot;41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0D693CF-D738-4FBD-B53C-CB92ADB2AEF8}&quot;/&gt;&lt;isInvalidForFieldText val=&quot;0&quot;/&gt;&lt;Image&gt;&lt;filename val=&quot;C:\Users\User\AppData\Local\Temp\CP1080471385921Session\CPTrustFolder1080471385937\PPTImport1080480901906\data\asimages\{B0D693CF-D738-4FBD-B53C-CB92ADB2AEF8}_11.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8&quot;/&gt;&lt;lineCharCount val=&quot;14&quot;/&gt;&lt;/TableIndex&gt;&lt;/ShapeTextInfo&gt;"/>
  <p:tag name="HTML_SHAPEINFO" val="&lt;ThreeDShapeInfo&gt;&lt;uuid val=&quot;{A3E1987E-A3A9-4D2A-9C26-390ECA154D66}&quot;/&gt;&lt;isInvalidForFieldText val=&quot;0&quot;/&gt;&lt;Image&gt;&lt;filename val=&quot;C:\Users\User\AppData\Local\Temp\CP1080471385921Session\CPTrustFolder1080471385937\PPTImport1080480901906\data\asimages\{A3E1987E-A3A9-4D2A-9C26-390ECA154D66}_12.png&quot;/&gt;&lt;left val=&quot;0&quot;/&gt;&lt;top val=&quot;76&quot;/&gt;&lt;width val=&quot;961&quot;/&gt;&lt;height val=&quot;124&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4&quot;/&gt;&lt;lineCharCount val=&quot;74&quot;/&gt;&lt;lineCharCount val=&quot;45&quot;/&gt;&lt;lineCharCount val=&quot;1&quot;/&gt;&lt;lineCharCount val=&quot;69&quot;/&gt;&lt;lineCharCount val=&quot;68&quot;/&gt;&lt;lineCharCount val=&quot;62&quot;/&gt;&lt;lineCharCount val=&quot;18&quot;/&gt;&lt;/TableIndex&gt;&lt;/ShapeTextInfo&gt;"/>
  <p:tag name="HTML_SHAPEINFO" val="&lt;ThreeDShapeInfo&gt;&lt;uuid val=&quot;{883F54C0-07CD-42C4-8F7D-36D57D1FD420}&quot;/&gt;&lt;isInvalidForFieldText val=&quot;0&quot;/&gt;&lt;Image&gt;&lt;filename val=&quot;C:\Users\User\AppData\Local\Temp\CP1080471385921Session\CPTrustFolder1080471385937\PPTImport1080480901906\data\asimages\{883F54C0-07CD-42C4-8F7D-36D57D1FD420}_12.png&quot;/&gt;&lt;left val=&quot;40&quot;/&gt;&lt;top val=&quot;212&quot;/&gt;&lt;width val=&quot;884&quot;/&gt;&lt;height val=&quot;41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ED1487E-BCE9-4C84-969F-4935BCE2608B}&quot;/&gt;&lt;isInvalidForFieldText val=&quot;0&quot;/&gt;&lt;Image&gt;&lt;filename val=&quot;C:\Users\User\AppData\Local\Temp\CP1080471385921Session\CPTrustFolder1080471385937\PPTImport1080480901906\data\asimages\{EED1487E-BCE9-4C84-969F-4935BCE2608B}_12.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69BAE916-B4FF-4572-BDC6-F29C353818CF}&quot;/&gt;&lt;isInvalidForFieldText val=&quot;0&quot;/&gt;&lt;Image&gt;&lt;filename val=&quot;C:\Users\User\AppData\Local\Temp\CP1080471385921Session\CPTrustFolder1080471385937\PPTImport1080480901906\data\asimages\{69BAE916-B4FF-4572-BDC6-F29C353818CF}_13.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1&quot;/&gt;&lt;lineCharCount val=&quot;63&quot;/&gt;&lt;lineCharCount val=&quot;70&quot;/&gt;&lt;lineCharCount val=&quot;40&quot;/&gt;&lt;lineCharCount val=&quot;17&quot;/&gt;&lt;lineCharCount val=&quot;12&quot;/&gt;&lt;/TableIndex&gt;&lt;/ShapeTextInfo&gt;"/>
  <p:tag name="HTML_SHAPEINFO" val="&lt;ThreeDShapeInfo&gt;&lt;uuid val=&quot;{D3D958D9-570F-45E3-9838-E46FD4E0D9D9}&quot;/&gt;&lt;isInvalidForFieldText val=&quot;0&quot;/&gt;&lt;Image&gt;&lt;filename val=&quot;C:\Users\User\AppData\Local\Temp\CP1080471385921Session\CPTrustFolder1080471385937\PPTImport1080480901906\data\asimages\{D3D958D9-570F-45E3-9838-E46FD4E0D9D9}_13.png&quot;/&gt;&lt;left val=&quot;42&quot;/&gt;&lt;top val=&quot;212&quot;/&gt;&lt;width val=&quot;870&quot;/&gt;&lt;height val=&quot;41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6D97799-BB87-40A6-AD10-9834A7339777}&quot;/&gt;&lt;isInvalidForFieldText val=&quot;0&quot;/&gt;&lt;Image&gt;&lt;filename val=&quot;C:\Users\User\AppData\Local\Temp\CP1080471385921Session\CPTrustFolder1080471385937\PPTImport1080480901906\data\asimages\{C6D97799-BB87-40A6-AD10-9834A7339777}_13.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27C67B7C-883E-4DB3-8753-5581C32196CE}&quot;/&gt;&lt;isInvalidForFieldText val=&quot;0&quot;/&gt;&lt;Image&gt;&lt;filename val=&quot;C:\Users\User\AppData\Local\Temp\CP1080471385921Session\CPTrustFolder1080471385937\PPTImport1080480901906\data\asimages\{27C67B7C-883E-4DB3-8753-5581C32196CE}_14.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7&quot;/&gt;&lt;lineCharCount val=&quot;70&quot;/&gt;&lt;lineCharCount val=&quot;64&quot;/&gt;&lt;lineCharCount val=&quot;72&quot;/&gt;&lt;lineCharCount val=&quot;36&quot;/&gt;&lt;/TableIndex&gt;&lt;/ShapeTextInfo&gt;"/>
  <p:tag name="HTML_SHAPEINFO" val="&lt;ThreeDShapeInfo&gt;&lt;uuid val=&quot;{F736E8ED-18CA-4B8E-9382-1C2AECA707B4}&quot;/&gt;&lt;isInvalidForFieldText val=&quot;0&quot;/&gt;&lt;Image&gt;&lt;filename val=&quot;C:\Users\User\AppData\Local\Temp\CP1080471385921Session\CPTrustFolder1080471385937\PPTImport1080480901906\data\asimages\{F736E8ED-18CA-4B8E-9382-1C2AECA707B4}_14.png&quot;/&gt;&lt;left val=&quot;42&quot;/&gt;&lt;top val=&quot;212&quot;/&gt;&lt;width val=&quot;870&quot;/&gt;&lt;height val=&quot;187&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9AB0831-CCC5-4747-BEEC-636E98917DBB}&quot;/&gt;&lt;isInvalidForFieldText val=&quot;0&quot;/&gt;&lt;Image&gt;&lt;filename val=&quot;C:\Users\User\AppData\Local\Temp\CP1080471385921Session\CPTrustFolder1080471385937\PPTImport1080480901906\data\asimages\{D9AB0831-CCC5-4747-BEEC-636E98917DBB}_14.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DD3728A6-EC4B-4E08-B11D-2845C166E105}&quot;/&gt;&lt;isInvalidForFieldText val=&quot;0&quot;/&gt;&lt;Image&gt;&lt;filename val=&quot;C:\Users\User\AppData\Local\Temp\CP1080471385921Session\CPTrustFolder1080471385937\PPTImport1080480901906\data\asimages\{DD3728A6-EC4B-4E08-B11D-2845C166E105}_14.png&quot;/&gt;&lt;left val=&quot;46&quot;/&gt;&lt;top val=&quot;386&quot;/&gt;&lt;width val=&quot;880&quot;/&gt;&lt;height val=&quot;57&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5E0636F2-1616-4907-9175-9F45B9022F82}&quot;/&gt;&lt;isInvalidForFieldText val=&quot;0&quot;/&gt;&lt;Image&gt;&lt;filename val=&quot;C:\Users\User\AppData\Local\Temp\CP1080471385921Session\CPTrustFolder1080471385937\PPTImport1080480901906\data\asimages\{5E0636F2-1616-4907-9175-9F45B9022F82}_15.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7&quot;/&gt;&lt;lineCharCount val=&quot;70&quot;/&gt;&lt;lineCharCount val=&quot;24&quot;/&gt;&lt;lineCharCount val=&quot;1&quot;/&gt;&lt;lineCharCount val=&quot;64&quot;/&gt;&lt;lineCharCount val=&quot;65&quot;/&gt;&lt;lineCharCount val=&quot;42&quot;/&gt;&lt;/TableIndex&gt;&lt;/ShapeTextInfo&gt;"/>
  <p:tag name="HTML_SHAPEINFO" val="&lt;ThreeDShapeInfo&gt;&lt;uuid val=&quot;{4E1EC649-1A5E-428E-8C33-6AD6FAFE53BF}&quot;/&gt;&lt;isInvalidForFieldText val=&quot;0&quot;/&gt;&lt;Image&gt;&lt;filename val=&quot;C:\Users\User\AppData\Local\Temp\CP1080471385921Session\CPTrustFolder1080471385937\PPTImport1080480901906\data\asimages\{4E1EC649-1A5E-428E-8C33-6AD6FAFE53BF}_15.png&quot;/&gt;&lt;left val=&quot;42&quot;/&gt;&lt;top val=&quot;212&quot;/&gt;&lt;width val=&quot;884&quot;/&gt;&lt;height val=&quot;41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2CC2FFA-7573-4309-8CA1-600C16DEC17A}&quot;/&gt;&lt;isInvalidForFieldText val=&quot;0&quot;/&gt;&lt;Image&gt;&lt;filename val=&quot;C:\Users\User\AppData\Local\Temp\CP1080471385921Session\CPTrustFolder1080471385937\PPTImport1080480901906\data\asimages\{12CC2FFA-7573-4309-8CA1-600C16DEC17A}_15.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F982333F-BB80-4EC1-B2A4-A4EAC1EF603A}&quot;/&gt;&lt;isInvalidForFieldText val=&quot;0&quot;/&gt;&lt;Image&gt;&lt;filename val=&quot;C:\Users\User\AppData\Local\Temp\CP1080471385921Session\CPTrustFolder1080471385937\PPTImport1080480901906\data\asimages\{F982333F-BB80-4EC1-B2A4-A4EAC1EF603A}_16.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1&quot;/&gt;&lt;lineCharCount val=&quot;58&quot;/&gt;&lt;lineCharCount val=&quot;1&quot;/&gt;&lt;lineCharCount val=&quot;62&quot;/&gt;&lt;lineCharCount val=&quot;46&quot;/&gt;&lt;/TableIndex&gt;&lt;/ShapeTextInfo&gt;"/>
  <p:tag name="HTML_SHAPEINFO" val="&lt;ThreeDShapeInfo&gt;&lt;uuid val=&quot;{4553038E-CF1D-40C1-808D-C157B3AECB56}&quot;/&gt;&lt;isInvalidForFieldText val=&quot;0&quot;/&gt;&lt;Image&gt;&lt;filename val=&quot;C:\Users\User\AppData\Local\Temp\CP1080471385921Session\CPTrustFolder1080471385937\PPTImport1080480901906\data\asimages\{4553038E-CF1D-40C1-808D-C157B3AECB56}_16.png&quot;/&gt;&lt;left val=&quot;42&quot;/&gt;&lt;top val=&quot;212&quot;/&gt;&lt;width val=&quot;874&quot;/&gt;&lt;height val=&quot;41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63C7774-F27E-4C98-A4F7-03378C727BB1}&quot;/&gt;&lt;isInvalidForFieldText val=&quot;0&quot;/&gt;&lt;Image&gt;&lt;filename val=&quot;C:\Users\User\AppData\Local\Temp\CP1080471385921Session\CPTrustFolder1080471385937\PPTImport1080480901906\data\asimages\{563C7774-F27E-4C98-A4F7-03378C727BB1}_16.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70C1F275-B55E-4362-B56A-D834309FC22D}&quot;/&gt;&lt;isInvalidForFieldText val=&quot;0&quot;/&gt;&lt;Image&gt;&lt;filename val=&quot;C:\Users\User\AppData\Local\Temp\CP1080471385921Session\CPTrustFolder1080471385937\PPTImport1080480901906\data\asimages\{70C1F275-B55E-4362-B56A-D834309FC22D}_17.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6&quot;/&gt;&lt;lineCharCount val=&quot;1&quot;/&gt;&lt;lineCharCount val=&quot;70&quot;/&gt;&lt;lineCharCount val=&quot;1&quot;/&gt;&lt;lineCharCount val=&quot;79&quot;/&gt;&lt;lineCharCount val=&quot;45&quot;/&gt;&lt;/TableIndex&gt;&lt;/ShapeTextInfo&gt;"/>
  <p:tag name="HTML_SHAPEINFO" val="&lt;ThreeDShapeInfo&gt;&lt;uuid val=&quot;{BF7E455F-C0BA-4FE9-AF0F-4F18997184FA}&quot;/&gt;&lt;isInvalidForFieldText val=&quot;0&quot;/&gt;&lt;Image&gt;&lt;filename val=&quot;C:\Users\User\AppData\Local\Temp\CP1080471385921Session\CPTrustFolder1080471385937\PPTImport1080480901906\data\asimages\{BF7E455F-C0BA-4FE9-AF0F-4F18997184FA}_17.png&quot;/&gt;&lt;left val=&quot;42&quot;/&gt;&lt;top val=&quot;212&quot;/&gt;&lt;width val=&quot;872&quot;/&gt;&lt;height val=&quot;41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7DA996D-3411-49F2-9D92-FC2E9333B1FA}&quot;/&gt;&lt;isInvalidForFieldText val=&quot;0&quot;/&gt;&lt;Image&gt;&lt;filename val=&quot;C:\Users\User\AppData\Local\Temp\CP1080471385921Session\CPTrustFolder1080471385937\PPTImport1080480901906\data\asimages\{E7DA996D-3411-49F2-9D92-FC2E9333B1FA}_17.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285A1974-9362-4A32-87BF-05EDE803696E}&quot;/&gt;&lt;isInvalidForFieldText val=&quot;0&quot;/&gt;&lt;Image&gt;&lt;filename val=&quot;C:\Users\User\AppData\Local\Temp\CP1080471385921Session\CPTrustFolder1080471385937\PPTImport1080480901906\data\asimages\{285A1974-9362-4A32-87BF-05EDE803696E}_18.png&quot;/&gt;&lt;left val=&quot;0&quot;/&gt;&lt;top val=&quot;7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4&quot;/&gt;&lt;lineCharCount val=&quot;73&quot;/&gt;&lt;lineCharCount val=&quot;42&quot;/&gt;&lt;lineCharCount val=&quot;1&quot;/&gt;&lt;lineCharCount val=&quot;59&quot;/&gt;&lt;/TableIndex&gt;&lt;/ShapeTextInfo&gt;"/>
  <p:tag name="HTML_SHAPEINFO" val="&lt;ThreeDShapeInfo&gt;&lt;uuid val=&quot;{201D8F1B-BDBB-48DE-9E8D-59191EFBBEBE}&quot;/&gt;&lt;isInvalidForFieldText val=&quot;0&quot;/&gt;&lt;Image&gt;&lt;filename val=&quot;C:\Users\User\AppData\Local\Temp\CP1080471385921Session\CPTrustFolder1080471385937\PPTImport1080480901906\data\asimages\{201D8F1B-BDBB-48DE-9E8D-59191EFBBEBE}_18.png&quot;/&gt;&lt;left val=&quot;40&quot;/&gt;&lt;top val=&quot;212&quot;/&gt;&lt;width val=&quot;878&quot;/&gt;&lt;height val=&quot;201&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6E829C3-C2C0-4C1E-BCE6-0D54D20D21D3}&quot;/&gt;&lt;isInvalidForFieldText val=&quot;0&quot;/&gt;&lt;Image&gt;&lt;filename val=&quot;C:\Users\User\AppData\Local\Temp\CP1080471385921Session\CPTrustFolder1080471385937\PPTImport1080480901906\data\asimages\{26E829C3-C2C0-4C1E-BCE6-0D54D20D21D3}_18.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7&quot;/&gt;&lt;lineCharCount val=&quot;46&quot;/&gt;&lt;lineCharCount val=&quot;50&quot;/&gt;&lt;lineCharCount val=&quot;36&quot;/&gt;&lt;lineCharCount val=&quot;22&quot;/&gt;&lt;lineCharCount val=&quot;20&quot;/&gt;&lt;/TableIndex&gt;&lt;/ShapeTextInfo&gt;"/>
  <p:tag name="HTML_SHAPEINFO" val="&lt;ThreeDShapeInfo&gt;&lt;uuid val=&quot;{6C269D32-5A98-4A5E-BC8A-BFCCE860467E}&quot;/&gt;&lt;isInvalidForFieldText val=&quot;0&quot;/&gt;&lt;Image&gt;&lt;filename val=&quot;C:\Users\User\AppData\Local\Temp\CP1080471385921Session\CPTrustFolder1080471385937\PPTImport1080480901906\data\asimages\{6C269D32-5A98-4A5E-BC8A-BFCCE860467E}_18.png&quot;/&gt;&lt;left val=&quot;47&quot;/&gt;&lt;top val=&quot;403&quot;/&gt;&lt;width val=&quot;867&quot;/&gt;&lt;height val=&quot;257&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4FDDB3CD-89C9-4E01-BCED-DE2E9D133EE3}&quot;/&gt;&lt;isInvalidForFieldText val=&quot;0&quot;/&gt;&lt;Image&gt;&lt;filename val=&quot;C:\Users\User\AppData\Local\Temp\CP1080471385921Session\CPTrustFolder1080471385937\PPTImport1080480901906\data\asimages\{4FDDB3CD-89C9-4E01-BCED-DE2E9D133EE3}_19.png&quot;/&gt;&lt;left val=&quot;0&quot;/&gt;&lt;top val=&quot;76&quot;/&gt;&lt;width val=&quot;961&quot;/&gt;&lt;height val=&quot;12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8&quot;/&gt;&lt;lineCharCount val=&quot;32&quot;/&gt;&lt;lineCharCount val=&quot;24&quot;/&gt;&lt;lineCharCount val=&quot;81&quot;/&gt;&lt;lineCharCount val=&quot;68&quot;/&gt;&lt;lineCharCount val=&quot;36&quot;/&gt;&lt;lineCharCount val=&quot;20&quot;/&gt;&lt;lineCharCount val=&quot;71&quot;/&gt;&lt;lineCharCount val=&quot;71&quot;/&gt;&lt;lineCharCount val=&quot;21&quot;/&gt;&lt;lineCharCount val=&quot;71&quot;/&gt;&lt;lineCharCount val=&quot;69&quot;/&gt;&lt;lineCharCount val=&quot;23&quot;/&gt;&lt;/TableIndex&gt;&lt;/ShapeTextInfo&gt;"/>
  <p:tag name="HTML_SHAPEINFO" val="&lt;ThreeDShapeInfo&gt;&lt;uuid val=&quot;{65099570-2CF3-4AB3-8359-E19A90747939}&quot;/&gt;&lt;isInvalidForFieldText val=&quot;0&quot;/&gt;&lt;Image&gt;&lt;filename val=&quot;C:\Users\User\AppData\Local\Temp\CP1080471385921Session\CPTrustFolder1080471385937\PPTImport1080480901906\data\asimages\{65099570-2CF3-4AB3-8359-E19A90747939}_19.png&quot;/&gt;&lt;left val=&quot;42&quot;/&gt;&lt;top val=&quot;193&quot;/&gt;&lt;width val=&quot;892&quot;/&gt;&lt;height val=&quot;479&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9804C58-C2E6-4D67-BF55-064850D54312}&quot;/&gt;&lt;isInvalidForFieldText val=&quot;0&quot;/&gt;&lt;Image&gt;&lt;filename val=&quot;C:\Users\User\AppData\Local\Temp\CP1080471385921Session\CPTrustFolder1080471385937\PPTImport1080480901906\data\asimages\{C9804C58-C2E6-4D67-BF55-064850D54312}_19.png&quot;/&gt;&lt;left val=&quot;727&quot;/&gt;&lt;top val=&quot;687&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5265A2DB-FF9D-4C67-A654-BF71DA06DE72}&quot;/&gt;&lt;isInvalidForFieldText val=&quot;0&quot;/&gt;&lt;Image&gt;&lt;filename val=&quot;C:\Users\User\AppData\Local\Temp\CP1080471385921Session\CPTrustFolder1080471385937\PPTImport1080480901906\data\asimages\{5265A2DB-FF9D-4C67-A654-BF71DA06DE72}_20.png&quot;/&gt;&lt;left val=&quot;0&quot;/&gt;&lt;top val=&quot;76&quot;/&gt;&lt;width val=&quot;961&quot;/&gt;&lt;height val=&quot;12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38EB36C3-0573-4C7B-8EC9-CBC32EE0EA3A}&quot;/&gt;&lt;isInvalidForFieldText val=&quot;0&quot;/&gt;&lt;Image&gt;&lt;filename val=&quot;C:\Users\User\AppData\Local\Temp\CP1080471385921Session\CPTrustFolder1080471385937\PPTImport1080480901906\data\asimages\{38EB36C3-0573-4C7B-8EC9-CBC32EE0EA3A}_20.png&quot;/&gt;&lt;left val=&quot;40&quot;/&gt;&lt;top val=&quot;212&quot;/&gt;&lt;width val=&quot;871&quot;/&gt;&lt;height val=&quot;57&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C8F4910-E8DC-405B-808C-95BA8CACA8F1}&quot;/&gt;&lt;isInvalidForFieldText val=&quot;0&quot;/&gt;&lt;Image&gt;&lt;filename val=&quot;C:\Users\User\AppData\Local\Temp\CP1080471385921Session\CPTrustFolder1080471385937\PPTImport1080480901906\data\asimages\{CC8F4910-E8DC-405B-808C-95BA8CACA8F1}_20.png&quot;/&gt;&lt;left val=&quot;727&quot;/&gt;&lt;top val=&quot;687&quot;/&gt;&lt;width val=&quot;226&quot;/&gt;&lt;height val=&quot;4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5&quot;/&gt;&lt;lineCharCount val=&quot;63&quot;/&gt;&lt;lineCharCount val=&quot;34&quot;/&gt;&lt;lineCharCount val=&quot;49&quot;/&gt;&lt;lineCharCount val=&quot;54&quot;/&gt;&lt;lineCharCount val=&quot;35&quot;/&gt;&lt;/TableIndex&gt;&lt;/ShapeTextInfo&gt;"/>
  <p:tag name="HTML_SHAPEINFO" val="&lt;ThreeDShapeInfo&gt;&lt;uuid val=&quot;{DFA38DE1-3654-4DF1-A111-130897ACF757}&quot;/&gt;&lt;isInvalidForFieldText val=&quot;0&quot;/&gt;&lt;Image&gt;&lt;filename val=&quot;C:\Users\User\AppData\Local\Temp\CP1080471385921Session\CPTrustFolder1080471385937\PPTImport1080480901906\data\asimages\{DFA38DE1-3654-4DF1-A111-130897ACF757}_20.png&quot;/&gt;&lt;left val=&quot;49&quot;/&gt;&lt;top val=&quot;253&quot;/&gt;&lt;width val=&quot;865&quot;/&gt;&lt;height val=&quot;241&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82F445B-7D16-4CE6-A948-47E44C550878}&quot;/&gt;&lt;isInvalidForFieldText val=&quot;0&quot;/&gt;&lt;Image&gt;&lt;filename val=&quot;C:\Users\User\AppData\Local\Temp\CP1080471385921Session\CPTrustFolder1080471385937\PPTImport1080480901906\data\asimages\{082F445B-7D16-4CE6-A948-47E44C550878}_21.png&quot;/&gt;&lt;left val=&quot;0&quot;/&gt;&lt;top val=&quot;76&quot;/&gt;&lt;width val=&quot;961&quot;/&gt;&lt;height val=&quot;12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DD8155C0-CDAE-4916-968A-FE5B0EDC664C}&quot;/&gt;&lt;isInvalidForFieldText val=&quot;0&quot;/&gt;&lt;Image&gt;&lt;filename val=&quot;C:\Users\User\AppData\Local\Temp\CP1080471385921Session\CPTrustFolder1080471385937\PPTImport1080480901906\data\asimages\{DD8155C0-CDAE-4916-968A-FE5B0EDC664C}_21.png&quot;/&gt;&lt;left val=&quot;44&quot;/&gt;&lt;top val=&quot;187&quot;/&gt;&lt;width val=&quot;871&quot;/&gt;&lt;height val=&quot;57&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C6550BA-C148-4A73-8393-5A548FC0EE8D}&quot;/&gt;&lt;isInvalidForFieldText val=&quot;0&quot;/&gt;&lt;Image&gt;&lt;filename val=&quot;C:\Users\User\AppData\Local\Temp\CP1080471385921Session\CPTrustFolder1080471385937\PPTImport1080480901906\data\asimages\{EC6550BA-C148-4A73-8393-5A548FC0EE8D}_21.png&quot;/&gt;&lt;left val=&quot;727&quot;/&gt;&lt;top val=&quot;687&quot;/&gt;&lt;width val=&quot;226&quot;/&gt;&lt;height val=&quot;4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9&quot;/&gt;&lt;lineCharCount val=&quot;68&quot;/&gt;&lt;lineCharCount val=&quot;17&quot;/&gt;&lt;lineCharCount val=&quot;68&quot;/&gt;&lt;lineCharCount val=&quot;9&quot;/&gt;&lt;lineCharCount val=&quot;63&quot;/&gt;&lt;lineCharCount val=&quot;12&quot;/&gt;&lt;lineCharCount val=&quot;71&quot;/&gt;&lt;lineCharCount val=&quot;55&quot;/&gt;&lt;lineCharCount val=&quot;65&quot;/&gt;&lt;lineCharCount val=&quot;66&quot;/&gt;&lt;lineCharCount val=&quot;44&quot;/&gt;&lt;/TableIndex&gt;&lt;/ShapeTextInfo&gt;"/>
  <p:tag name="HTML_SHAPEINFO" val="&lt;ThreeDShapeInfo&gt;&lt;uuid val=&quot;{2A3E396B-7129-40C1-AA1E-B0EAE4A17C93}&quot;/&gt;&lt;isInvalidForFieldText val=&quot;0&quot;/&gt;&lt;Image&gt;&lt;filename val=&quot;C:\Users\User\AppData\Local\Temp\CP1080471385921Session\CPTrustFolder1080471385937\PPTImport1080480901906\data\asimages\{2A3E396B-7129-40C1-AA1E-B0EAE4A17C93}_21.png&quot;/&gt;&lt;left val=&quot;47&quot;/&gt;&lt;top val=&quot;222&quot;/&gt;&lt;width val=&quot;880&quot;/&gt;&lt;height val=&quot;449&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423D4772-0A8D-4DA2-B40E-CD6C5684803B}&quot;/&gt;&lt;isInvalidForFieldText val=&quot;0&quot;/&gt;&lt;Image&gt;&lt;filename val=&quot;C:\Users\User\AppData\Local\Temp\CP1080471385921Session\CPTrustFolder1080471385937\PPTImport1080480901906\data\asimages\{423D4772-0A8D-4DA2-B40E-CD6C5684803B}_22.png&quot;/&gt;&lt;left val=&quot;0&quot;/&gt;&lt;top val=&quot;76&quot;/&gt;&lt;width val=&quot;961&quot;/&gt;&lt;height val=&quot;12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BACFAE03-A233-4DF1-9FAD-23B9CBB6862E}&quot;/&gt;&lt;isInvalidForFieldText val=&quot;0&quot;/&gt;&lt;Image&gt;&lt;filename val=&quot;C:\Users\User\AppData\Local\Temp\CP1080471385921Session\CPTrustFolder1080471385937\PPTImport1080480901906\data\asimages\{BACFAE03-A233-4DF1-9FAD-23B9CBB6862E}_22.png&quot;/&gt;&lt;left val=&quot;40&quot;/&gt;&lt;top val=&quot;212&quot;/&gt;&lt;width val=&quot;871&quot;/&gt;&lt;height val=&quot;41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6150985-0784-417B-81D7-CFA8E74F668C}&quot;/&gt;&lt;isInvalidForFieldText val=&quot;0&quot;/&gt;&lt;Image&gt;&lt;filename val=&quot;C:\Users\User\AppData\Local\Temp\CP1080471385921Session\CPTrustFolder1080471385937\PPTImport1080480901906\data\asimages\{B6150985-0784-417B-81D7-CFA8E74F668C}_22.png&quot;/&gt;&lt;left val=&quot;727&quot;/&gt;&lt;top val=&quot;687&quot;/&gt;&lt;width val=&quot;226&quot;/&gt;&lt;height val=&quot;4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21&quot;/&gt;&lt;lineCharCount val=&quot;16&quot;/&gt;&lt;lineCharCount val=&quot;26&quot;/&gt;&lt;lineCharCount val=&quot;15&quot;/&gt;&lt;lineCharCount val=&quot;29&quot;/&gt;&lt;lineCharCount val=&quot;21&quot;/&gt;&lt;/TableIndex&gt;&lt;/ShapeTextInfo&gt;"/>
  <p:tag name="HTML_SHAPEINFO" val="&lt;ThreeDShapeInfo&gt;&lt;uuid val=&quot;{E6A0706B-9925-4405-8436-459581C70582}&quot;/&gt;&lt;isInvalidForFieldText val=&quot;0&quot;/&gt;&lt;Image&gt;&lt;filename val=&quot;C:\Users\User\AppData\Local\Temp\CP1080471385921Session\CPTrustFolder1080471385937\PPTImport1080480901906\data\asimages\{E6A0706B-9925-4405-8436-459581C70582}_22.png&quot;/&gt;&lt;left val=&quot;47&quot;/&gt;&lt;top val=&quot;250&quot;/&gt;&lt;width val=&quot;866&quot;/&gt;&lt;height val=&quot;400&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F25C70FB-6469-4095-BD9C-A74B39813D7F}&quot;/&gt;&lt;isInvalidForFieldText val=&quot;0&quot;/&gt;&lt;Image&gt;&lt;filename val=&quot;C:\Users\User\AppData\Local\Temp\CP1080471385921Session\CPTrustFolder1080471385937\PPTImport1080480901906\data\asimages\{F25C70FB-6469-4095-BD9C-A74B39813D7F}_23.png&quot;/&gt;&lt;left val=&quot;0&quot;/&gt;&lt;top val=&quot;76&quot;/&gt;&lt;width val=&quot;961&quot;/&gt;&lt;height val=&quot;12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4&quot;/&gt;&lt;lineCharCount val=&quot;10&quot;/&gt;&lt;lineCharCount val=&quot;9&quot;/&gt;&lt;lineCharCount val=&quot;13&quot;/&gt;&lt;lineCharCount val=&quot;8&quot;/&gt;&lt;/TableIndex&gt;&lt;/ShapeTextInfo&gt;"/>
  <p:tag name="HTML_SHAPEINFO" val="&lt;ThreeDShapeInfo&gt;&lt;uuid val=&quot;{C7226931-F589-4D18-B518-BAF3E534A115}&quot;/&gt;&lt;isInvalidForFieldText val=&quot;0&quot;/&gt;&lt;Image&gt;&lt;filename val=&quot;C:\Users\User\AppData\Local\Temp\CP1080471385921Session\CPTrustFolder1080471385937\PPTImport1080480901906\data\asimages\{C7226931-F589-4D18-B518-BAF3E534A115}_23.png&quot;/&gt;&lt;left val=&quot;42&quot;/&gt;&lt;top val=&quot;212&quot;/&gt;&lt;width val=&quot;870&quot;/&gt;&lt;height val=&quot;41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90758A7-34DE-44E8-BC75-B3AC037096B5}&quot;/&gt;&lt;isInvalidForFieldText val=&quot;0&quot;/&gt;&lt;Image&gt;&lt;filename val=&quot;C:\Users\User\AppData\Local\Temp\CP1080471385921Session\CPTrustFolder1080471385937\PPTImport1080480901906\data\asimages\{D90758A7-34DE-44E8-BC75-B3AC037096B5}_23.png&quot;/&gt;&lt;left val=&quot;727&quot;/&gt;&lt;top val=&quot;687&quot;/&gt;&lt;width val=&quot;226&quot;/&gt;&lt;height val=&quot;4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C7F8A8FD-CE9E-4897-9A80-033955E2AAC7}&quot;/&gt;&lt;isInvalidForFieldText val=&quot;0&quot;/&gt;&lt;Image&gt;&lt;filename val=&quot;C:\Users\User\AppData\Local\Temp\CP1080471385921Session\CPTrustFolder1080471385937\PPTImport1080480901906\data\asimages\{C7F8A8FD-CE9E-4897-9A80-033955E2AAC7}_24.png&quot;/&gt;&lt;left val=&quot;0&quot;/&gt;&lt;top val=&quot;76&quot;/&gt;&lt;width val=&quot;961&quot;/&gt;&lt;height val=&quot;122&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72&quot;/&gt;&lt;lineCharCount val=&quot;1&quot;/&gt;&lt;lineCharCount val=&quot;18&quot;/&gt;&lt;/TableIndex&gt;&lt;/ShapeTextInfo&gt;"/>
  <p:tag name="HTML_SHAPEINFO" val="&lt;ThreeDShapeInfo&gt;&lt;uuid val=&quot;{6538EDA5-BFB0-46AA-ACCE-17C70556AD1A}&quot;/&gt;&lt;isInvalidForFieldText val=&quot;0&quot;/&gt;&lt;Image&gt;&lt;filename val=&quot;C:\Users\User\AppData\Local\Temp\CP1080471385921Session\CPTrustFolder1080471385937\PPTImport1080480901906\data\asimages\{6538EDA5-BFB0-46AA-ACCE-17C70556AD1A}_24.png&quot;/&gt;&lt;left val=&quot;40&quot;/&gt;&lt;top val=&quot;212&quot;/&gt;&lt;width val=&quot;878&quot;/&gt;&lt;height val=&quot;41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1141F79-1333-4966-8295-C4ACEF8D99BB}&quot;/&gt;&lt;isInvalidForFieldText val=&quot;0&quot;/&gt;&lt;Image&gt;&lt;filename val=&quot;C:\Users\User\AppData\Local\Temp\CP1080471385921Session\CPTrustFolder1080471385937\PPTImport1080480901906\data\asimages\{C1141F79-1333-4966-8295-C4ACEF8D99BB}_24.png&quot;/&gt;&lt;left val=&quot;727&quot;/&gt;&lt;top val=&quot;687&quot;/&gt;&lt;width val=&quot;226&quot;/&gt;&lt;height val=&quot;4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D69EAE36-1066-42E2-9359-E5859A791136}&quot;/&gt;&lt;isInvalidForFieldText val=&quot;0&quot;/&gt;&lt;Image&gt;&lt;filename val=&quot;C:\Users\User\AppData\Local\Temp\CP1080471385921Session\CPTrustFolder1080471385937\PPTImport1080480901906\data\asimages\{D69EAE36-1066-42E2-9359-E5859A791136}_25.png&quot;/&gt;&lt;left val=&quot;0&quot;/&gt;&lt;top val=&quot;76&quot;/&gt;&lt;width val=&quot;961&quot;/&gt;&lt;height val=&quot;122&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52&quot;/&gt;&lt;lineCharCount val=&quot;26&quot;/&gt;&lt;lineCharCount val=&quot;65&quot;/&gt;&lt;lineCharCount val=&quot;51&quot;/&gt;&lt;/TableIndex&gt;&lt;/ShapeTextInfo&gt;"/>
  <p:tag name="HTML_SHAPEINFO" val="&lt;ThreeDShapeInfo&gt;&lt;uuid val=&quot;{62F0054B-722D-411D-BD77-993F5217E9DA}&quot;/&gt;&lt;isInvalidForFieldText val=&quot;0&quot;/&gt;&lt;Image&gt;&lt;filename val=&quot;C:\Users\User\AppData\Local\Temp\CP1080471385921Session\CPTrustFolder1080471385937\PPTImport1080480901906\data\asimages\{62F0054B-722D-411D-BD77-993F5217E9DA}_25.png&quot;/&gt;&lt;left val=&quot;47&quot;/&gt;&lt;top val=&quot;212&quot;/&gt;&lt;width val=&quot;866&quot;/&gt;&lt;height val=&quot;41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0E92FBD-1FE1-4C59-BC73-3B5BFCAA672C}&quot;/&gt;&lt;isInvalidForFieldText val=&quot;0&quot;/&gt;&lt;Image&gt;&lt;filename val=&quot;C:\Users\User\AppData\Local\Temp\CP1080471385921Session\CPTrustFolder1080471385937\PPTImport1080480901906\data\asimages\{F0E92FBD-1FE1-4C59-BC73-3B5BFCAA672C}_25.png&quot;/&gt;&lt;left val=&quot;727&quot;/&gt;&lt;top val=&quot;687&quot;/&gt;&lt;width val=&quot;226&quot;/&gt;&lt;height val=&quot;4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9E96B724-3FEF-4330-B994-F50A33D38AE2}&quot;/&gt;&lt;isInvalidForFieldText val=&quot;0&quot;/&gt;&lt;Image&gt;&lt;filename val=&quot;C:\Users\User\AppData\Local\Temp\CP1080471385921Session\CPTrustFolder1080471385937\PPTImport1080480901906\data\asimages\{9E96B724-3FEF-4330-B994-F50A33D38AE2}_25.png&quot;/&gt;&lt;left val=&quot;7&quot;/&gt;&lt;top val=&quot;463&quot;/&gt;&lt;width val=&quot;936&quot;/&gt;&lt;height val=&quot;60&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6B7BE585-0C4D-458E-BD0D-07CB842C037F}&quot;/&gt;&lt;isInvalidForFieldText val=&quot;0&quot;/&gt;&lt;Image&gt;&lt;filename val=&quot;C:\Users\User\AppData\Local\Temp\CP1080471385921Session\CPTrustFolder1080471385937\PPTImport1080480901906\data\asimages\{6B7BE585-0C4D-458E-BD0D-07CB842C037F}_26.png&quot;/&gt;&lt;left val=&quot;0&quot;/&gt;&lt;top val=&quot;278&quot;/&gt;&lt;width val=&quot;961&quot;/&gt;&lt;height val=&quot;20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00ED8B8-EA54-455C-8010-857D63AE0823}&quot;/&gt;&lt;isInvalidForFieldText val=&quot;0&quot;/&gt;&lt;Image&gt;&lt;filename val=&quot;C:\Users\User\AppData\Local\Temp\CP1080471385921Session\CPTrustFolder1080471385937\PPTImport1080480901906\data\asimages\{100ED8B8-EA54-455C-8010-857D63AE0823}_26.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35E050F-F6DD-446A-BC54-722BE857956D}">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Using as of April 26</Template>
  <TotalTime>6093</TotalTime>
  <Words>1536</Words>
  <Application>Microsoft Office PowerPoint</Application>
  <PresentationFormat>On-screen Show (4:3)</PresentationFormat>
  <Paragraphs>211</Paragraphs>
  <Slides>27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Tahoma</vt:lpstr>
      <vt:lpstr>Times New Roman</vt:lpstr>
      <vt:lpstr>Wingdings</vt:lpstr>
      <vt:lpstr>Using as of April 26</vt:lpstr>
      <vt:lpstr>Rating Analysis (Post Challenge)</vt:lpstr>
      <vt:lpstr>Lesson Objectives</vt:lpstr>
      <vt:lpstr>References</vt:lpstr>
      <vt:lpstr>References</vt:lpstr>
      <vt:lpstr>Overview of Evaluating Evidence</vt:lpstr>
      <vt:lpstr>Standards of Evidentiary Proof</vt:lpstr>
      <vt:lpstr>Reasonable Doubt</vt:lpstr>
      <vt:lpstr>Attitude of Rating Officers</vt:lpstr>
      <vt:lpstr>Evidentiary Concepts</vt:lpstr>
      <vt:lpstr>Credibility</vt:lpstr>
      <vt:lpstr>Credibility</vt:lpstr>
      <vt:lpstr>Factors for Consideration in Making Credibility Determinations</vt:lpstr>
      <vt:lpstr>Competent Evidence</vt:lpstr>
      <vt:lpstr>What is Competent Medical Evidence</vt:lpstr>
      <vt:lpstr>What is Competent Lay Evidence</vt:lpstr>
      <vt:lpstr>What is Competent Lay Evidence</vt:lpstr>
      <vt:lpstr>Probative Value</vt:lpstr>
      <vt:lpstr>Probative Value</vt:lpstr>
      <vt:lpstr>Positive, Negative, and Absence of Evidence</vt:lpstr>
      <vt:lpstr>Decision Making Principles</vt:lpstr>
      <vt:lpstr>Decision Making Principles</vt:lpstr>
      <vt:lpstr>Types of Evidence</vt:lpstr>
      <vt:lpstr>Types of Medical Assessments</vt:lpstr>
      <vt:lpstr>Basis for Rejecting Medical Evidence</vt:lpstr>
      <vt:lpstr>Reasons and Bases Requirements</vt:lpstr>
      <vt:lpstr>Review</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Rating Analysis PowerPoint Presentation</dc:title>
  <dc:subject>RVSR</dc:subject>
  <dc:creator>Department of Veterans Affairs, Veterans Benefits Administration, Compensation Service, STAFF</dc:creator>
  <cp:keywords>rating analysis, weighing evidence, probative value, Wray, credibility, lay evidence; ratng analysis, weighing evidence, credibility, reasonable doubt, probative value, competent, evidence, attitude, lay evidence, medical evidence</cp:keywords>
  <dc:description>This lesson is intended to identify the process of weighing evidence.</dc:description>
  <cp:lastModifiedBy>Kathy Poole</cp:lastModifiedBy>
  <cp:revision>422</cp:revision>
  <cp:lastPrinted>2016-01-19T15:32:24Z</cp:lastPrinted>
  <dcterms:created xsi:type="dcterms:W3CDTF">2014-04-30T02:32:11Z</dcterms:created>
  <dcterms:modified xsi:type="dcterms:W3CDTF">2018-08-17T19:14:17Z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