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35"/>
  </p:notesMasterIdLst>
  <p:handoutMasterIdLst>
    <p:handoutMasterId r:id="rId36"/>
  </p:handoutMasterIdLst>
  <p:sldIdLst>
    <p:sldId id="257" r:id="rId5"/>
    <p:sldId id="311" r:id="rId6"/>
    <p:sldId id="325" r:id="rId7"/>
    <p:sldId id="312" r:id="rId8"/>
    <p:sldId id="264" r:id="rId9"/>
    <p:sldId id="265" r:id="rId10"/>
    <p:sldId id="326" r:id="rId11"/>
    <p:sldId id="327" r:id="rId12"/>
    <p:sldId id="328" r:id="rId13"/>
    <p:sldId id="330" r:id="rId14"/>
    <p:sldId id="331" r:id="rId15"/>
    <p:sldId id="333" r:id="rId16"/>
    <p:sldId id="332" r:id="rId17"/>
    <p:sldId id="338" r:id="rId18"/>
    <p:sldId id="334" r:id="rId19"/>
    <p:sldId id="335" r:id="rId20"/>
    <p:sldId id="336" r:id="rId21"/>
    <p:sldId id="337" r:id="rId22"/>
    <p:sldId id="339" r:id="rId23"/>
    <p:sldId id="340" r:id="rId24"/>
    <p:sldId id="342" r:id="rId25"/>
    <p:sldId id="343" r:id="rId26"/>
    <p:sldId id="341" r:id="rId27"/>
    <p:sldId id="344" r:id="rId28"/>
    <p:sldId id="346" r:id="rId29"/>
    <p:sldId id="347" r:id="rId30"/>
    <p:sldId id="269" r:id="rId31"/>
    <p:sldId id="271" r:id="rId32"/>
    <p:sldId id="292" r:id="rId33"/>
    <p:sldId id="306" r:id="rId34"/>
  </p:sldIdLst>
  <p:sldSz cx="12192000" cy="6858000"/>
  <p:notesSz cx="6858000" cy="91440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 Luzadder" initials="EL" lastIdx="1" clrIdx="0">
    <p:extLst>
      <p:ext uri="{19B8F6BF-5375-455C-9EA6-DF929625EA0E}">
        <p15:presenceInfo xmlns:p15="http://schemas.microsoft.com/office/powerpoint/2012/main" userId="c8f0d8569dd1a41f" providerId="Windows Live"/>
      </p:ext>
    </p:extLst>
  </p:cmAuthor>
  <p:cmAuthor id="2" name="Luzadder, Edward, VBABALT\ACAD" initials="LEV" lastIdx="1" clrIdx="1">
    <p:extLst>
      <p:ext uri="{19B8F6BF-5375-455C-9EA6-DF929625EA0E}">
        <p15:presenceInfo xmlns:p15="http://schemas.microsoft.com/office/powerpoint/2012/main" userId="S::Edward.Luzadder@va.gov::69392d60-8f66-43d6-bb79-278d512778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7C5F1E"/>
    <a:srgbClr val="E7D0A4"/>
    <a:srgbClr val="6A5B3F"/>
    <a:srgbClr val="987734"/>
    <a:srgbClr val="AB8C4E"/>
    <a:srgbClr val="C6A156"/>
    <a:srgbClr val="E8D2A8"/>
    <a:srgbClr val="F5F0E9"/>
    <a:srgbClr val="BEA5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6357" autoAdjust="0"/>
  </p:normalViewPr>
  <p:slideViewPr>
    <p:cSldViewPr snapToGrid="0">
      <p:cViewPr varScale="1">
        <p:scale>
          <a:sx n="81" d="100"/>
          <a:sy n="81" d="100"/>
        </p:scale>
        <p:origin x="75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gs" Target="tags/tag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5/15/2020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5/15/2020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2</a:t>
            </a:fld>
            <a:endParaRPr lang="en-US" dirty="0"/>
          </a:p>
        </p:txBody>
      </p:sp>
    </p:spTree>
    <p:extLst>
      <p:ext uri="{BB962C8B-B14F-4D97-AF65-F5344CB8AC3E}">
        <p14:creationId xmlns:p14="http://schemas.microsoft.com/office/powerpoint/2010/main" val="1576366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3</a:t>
            </a:fld>
            <a:endParaRPr lang="en-US" dirty="0"/>
          </a:p>
        </p:txBody>
      </p:sp>
    </p:spTree>
    <p:extLst>
      <p:ext uri="{BB962C8B-B14F-4D97-AF65-F5344CB8AC3E}">
        <p14:creationId xmlns:p14="http://schemas.microsoft.com/office/powerpoint/2010/main" val="3867277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4</a:t>
            </a:fld>
            <a:endParaRPr lang="en-US" dirty="0"/>
          </a:p>
        </p:txBody>
      </p:sp>
    </p:spTree>
    <p:extLst>
      <p:ext uri="{BB962C8B-B14F-4D97-AF65-F5344CB8AC3E}">
        <p14:creationId xmlns:p14="http://schemas.microsoft.com/office/powerpoint/2010/main" val="3335292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5</a:t>
            </a:fld>
            <a:endParaRPr lang="en-US" dirty="0"/>
          </a:p>
        </p:txBody>
      </p:sp>
    </p:spTree>
    <p:extLst>
      <p:ext uri="{BB962C8B-B14F-4D97-AF65-F5344CB8AC3E}">
        <p14:creationId xmlns:p14="http://schemas.microsoft.com/office/powerpoint/2010/main" val="3239552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7C618C-DDD3-4DC9-ADAB-73264023D4F2}" type="slidenum">
              <a:rPr lang="en-US" smtClean="0"/>
              <a:t>28</a:t>
            </a:fld>
            <a:endParaRPr lang="en-US"/>
          </a:p>
        </p:txBody>
      </p:sp>
    </p:spTree>
    <p:extLst>
      <p:ext uri="{BB962C8B-B14F-4D97-AF65-F5344CB8AC3E}">
        <p14:creationId xmlns:p14="http://schemas.microsoft.com/office/powerpoint/2010/main" val="556404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7C618C-DDD3-4DC9-ADAB-73264023D4F2}" type="slidenum">
              <a:rPr lang="en-US" smtClean="0"/>
              <a:t>29</a:t>
            </a:fld>
            <a:endParaRPr lang="en-US"/>
          </a:p>
        </p:txBody>
      </p:sp>
    </p:spTree>
    <p:extLst>
      <p:ext uri="{BB962C8B-B14F-4D97-AF65-F5344CB8AC3E}">
        <p14:creationId xmlns:p14="http://schemas.microsoft.com/office/powerpoint/2010/main" val="1981173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7C618C-DDD3-4DC9-ADAB-73264023D4F2}" type="slidenum">
              <a:rPr lang="en-US" smtClean="0"/>
              <a:t>30</a:t>
            </a:fld>
            <a:endParaRPr lang="en-US"/>
          </a:p>
        </p:txBody>
      </p:sp>
    </p:spTree>
    <p:extLst>
      <p:ext uri="{BB962C8B-B14F-4D97-AF65-F5344CB8AC3E}">
        <p14:creationId xmlns:p14="http://schemas.microsoft.com/office/powerpoint/2010/main" val="16721766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837845" y="2177829"/>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Service</a:t>
            </a:r>
          </a:p>
        </p:txBody>
      </p:sp>
      <p:sp>
        <p:nvSpPr>
          <p:cNvPr id="3" name="Rectangle 3"/>
          <p:cNvSpPr txBox="1">
            <a:spLocks noChangeArrowheads="1"/>
          </p:cNvSpPr>
          <p:nvPr/>
        </p:nvSpPr>
        <p:spPr bwMode="auto">
          <a:xfrm>
            <a:off x="4297680" y="4279959"/>
            <a:ext cx="3596640" cy="398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a:latin typeface="Century Schoolbook" pitchFamily="18" charset="0"/>
              </a:rPr>
              <a:t>May 2020</a:t>
            </a:r>
          </a:p>
        </p:txBody>
      </p:sp>
      <p:sp>
        <p:nvSpPr>
          <p:cNvPr id="4" name="Rectangle 2"/>
          <p:cNvSpPr txBox="1">
            <a:spLocks noChangeArrowheads="1"/>
          </p:cNvSpPr>
          <p:nvPr/>
        </p:nvSpPr>
        <p:spPr bwMode="auto">
          <a:xfrm>
            <a:off x="1311564" y="5106473"/>
            <a:ext cx="10224654" cy="954106"/>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a:solidFill>
                  <a:srgbClr val="1D3275"/>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Herbicide Exposure Claims</a:t>
            </a:r>
            <a:endParaRPr lang="en-US" sz="3600" b="1" kern="0" dirty="0">
              <a:solidFill>
                <a:srgbClr val="1D3275"/>
              </a:solidFill>
              <a:latin typeface="Verdana" pitchFamily="34" charset="0"/>
            </a:endParaRPr>
          </a:p>
        </p:txBody>
      </p:sp>
      <p:sp>
        <p:nvSpPr>
          <p:cNvPr id="5" name="Rectangle 4">
            <a:extLst>
              <a:ext uri="{FF2B5EF4-FFF2-40B4-BE49-F238E27FC236}">
                <a16:creationId xmlns:a16="http://schemas.microsoft.com/office/drawing/2014/main" id="{529C9B15-14EF-4470-8B31-135135DF9200}"/>
              </a:ext>
            </a:extLst>
          </p:cNvPr>
          <p:cNvSpPr>
            <a:spLocks noChangeArrowheads="1"/>
          </p:cNvSpPr>
          <p:nvPr/>
        </p:nvSpPr>
        <p:spPr bwMode="auto">
          <a:xfrm>
            <a:off x="7757517" y="2177829"/>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Pension and Fiduciary Service</a:t>
            </a: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73762-889F-47D9-8202-20968BB2EF77}"/>
              </a:ext>
            </a:extLst>
          </p:cNvPr>
          <p:cNvSpPr>
            <a:spLocks noGrp="1"/>
          </p:cNvSpPr>
          <p:nvPr>
            <p:ph type="title"/>
          </p:nvPr>
        </p:nvSpPr>
        <p:spPr/>
        <p:txBody>
          <a:bodyPr/>
          <a:lstStyle/>
          <a:p>
            <a:r>
              <a:rPr lang="en-US" sz="3600" dirty="0"/>
              <a:t>Boots on the Ground</a:t>
            </a:r>
          </a:p>
        </p:txBody>
      </p:sp>
      <p:sp>
        <p:nvSpPr>
          <p:cNvPr id="3" name="Content Placeholder 2">
            <a:extLst>
              <a:ext uri="{FF2B5EF4-FFF2-40B4-BE49-F238E27FC236}">
                <a16:creationId xmlns:a16="http://schemas.microsoft.com/office/drawing/2014/main" id="{2BA8F123-3595-4D01-93B9-4AFF89A439C8}"/>
              </a:ext>
            </a:extLst>
          </p:cNvPr>
          <p:cNvSpPr>
            <a:spLocks noGrp="1"/>
          </p:cNvSpPr>
          <p:nvPr>
            <p:ph idx="1"/>
          </p:nvPr>
        </p:nvSpPr>
        <p:spPr/>
        <p:txBody>
          <a:bodyPr/>
          <a:lstStyle/>
          <a:p>
            <a:pPr marL="233363" indent="-233363"/>
            <a:r>
              <a:rPr lang="en-US" dirty="0"/>
              <a:t>If the evidence of record shows that the Veteran served within the land borders of Vietnam between January 09, 1962, and May 07, 1975, the presumption of exposure to herbicides is established</a:t>
            </a:r>
          </a:p>
          <a:p>
            <a:pPr marL="233363" indent="-233363"/>
            <a:endParaRPr lang="en-US" dirty="0"/>
          </a:p>
          <a:p>
            <a:pPr marL="233363" indent="-233363"/>
            <a:r>
              <a:rPr lang="en-US" dirty="0"/>
              <a:t>There is no time limit for how long a Veteran had to serve in-country</a:t>
            </a:r>
          </a:p>
          <a:p>
            <a:pPr marL="0" indent="0">
              <a:buNone/>
            </a:pPr>
            <a:endParaRPr lang="en-US" dirty="0"/>
          </a:p>
          <a:p>
            <a:pPr marL="233363" indent="-233363"/>
            <a:r>
              <a:rPr lang="en-US" dirty="0"/>
              <a:t>Evidence of service in-country can generally be found in the personnel file, however other evidentiary sources (like STRs) can be used as well</a:t>
            </a:r>
          </a:p>
          <a:p>
            <a:endParaRPr lang="en-US" dirty="0"/>
          </a:p>
        </p:txBody>
      </p:sp>
      <p:sp>
        <p:nvSpPr>
          <p:cNvPr id="4" name="Slide Number Placeholder 3">
            <a:extLst>
              <a:ext uri="{FF2B5EF4-FFF2-40B4-BE49-F238E27FC236}">
                <a16:creationId xmlns:a16="http://schemas.microsoft.com/office/drawing/2014/main" id="{B1989C1D-073F-4F22-9BA8-682EEABD96AE}"/>
              </a:ext>
            </a:extLst>
          </p:cNvPr>
          <p:cNvSpPr>
            <a:spLocks noGrp="1"/>
          </p:cNvSpPr>
          <p:nvPr>
            <p:ph type="sldNum" sz="quarter" idx="10"/>
          </p:nvPr>
        </p:nvSpPr>
        <p:spPr/>
        <p:txBody>
          <a:bodyPr/>
          <a:lstStyle/>
          <a:p>
            <a:fld id="{7C414AED-89CE-4A48-8B2B-1B3A5C68EA2A}" type="slidenum">
              <a:rPr lang="en-US" smtClean="0"/>
              <a:t>10</a:t>
            </a:fld>
            <a:endParaRPr lang="en-US"/>
          </a:p>
        </p:txBody>
      </p:sp>
    </p:spTree>
    <p:extLst>
      <p:ext uri="{BB962C8B-B14F-4D97-AF65-F5344CB8AC3E}">
        <p14:creationId xmlns:p14="http://schemas.microsoft.com/office/powerpoint/2010/main" val="3594971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AEF1C-D56B-48B2-BF2D-27BF0EF34BE9}"/>
              </a:ext>
            </a:extLst>
          </p:cNvPr>
          <p:cNvSpPr>
            <a:spLocks noGrp="1"/>
          </p:cNvSpPr>
          <p:nvPr>
            <p:ph type="title"/>
          </p:nvPr>
        </p:nvSpPr>
        <p:spPr/>
        <p:txBody>
          <a:bodyPr/>
          <a:lstStyle/>
          <a:p>
            <a:r>
              <a:rPr lang="en-US" sz="3600" b="1" dirty="0"/>
              <a:t>Inland Waterways</a:t>
            </a:r>
          </a:p>
        </p:txBody>
      </p:sp>
      <p:sp>
        <p:nvSpPr>
          <p:cNvPr id="3" name="Content Placeholder 2">
            <a:extLst>
              <a:ext uri="{FF2B5EF4-FFF2-40B4-BE49-F238E27FC236}">
                <a16:creationId xmlns:a16="http://schemas.microsoft.com/office/drawing/2014/main" id="{1A3F53F1-E02A-4F3A-A5E9-92A7588D83E4}"/>
              </a:ext>
            </a:extLst>
          </p:cNvPr>
          <p:cNvSpPr>
            <a:spLocks noGrp="1"/>
          </p:cNvSpPr>
          <p:nvPr>
            <p:ph idx="1"/>
          </p:nvPr>
        </p:nvSpPr>
        <p:spPr/>
        <p:txBody>
          <a:bodyPr/>
          <a:lstStyle/>
          <a:p>
            <a:pPr marL="0" indent="0">
              <a:buNone/>
            </a:pPr>
            <a:r>
              <a:rPr lang="en-US" dirty="0"/>
              <a:t>The inland waterways (previously referred to as Brown Water) are noted to be all freshwater rivers within Vietnam, all streams, canals and all navigable waterways within the perimeter of land-type vegetation. </a:t>
            </a:r>
          </a:p>
          <a:p>
            <a:endParaRPr lang="en-US" dirty="0"/>
          </a:p>
        </p:txBody>
      </p:sp>
      <p:sp>
        <p:nvSpPr>
          <p:cNvPr id="4" name="Slide Number Placeholder 3">
            <a:extLst>
              <a:ext uri="{FF2B5EF4-FFF2-40B4-BE49-F238E27FC236}">
                <a16:creationId xmlns:a16="http://schemas.microsoft.com/office/drawing/2014/main" id="{6FCA2A18-656C-4810-AAFF-512F426FE9AB}"/>
              </a:ext>
            </a:extLst>
          </p:cNvPr>
          <p:cNvSpPr>
            <a:spLocks noGrp="1"/>
          </p:cNvSpPr>
          <p:nvPr>
            <p:ph type="sldNum" sz="quarter" idx="10"/>
          </p:nvPr>
        </p:nvSpPr>
        <p:spPr/>
        <p:txBody>
          <a:bodyPr/>
          <a:lstStyle/>
          <a:p>
            <a:fld id="{7C414AED-89CE-4A48-8B2B-1B3A5C68EA2A}" type="slidenum">
              <a:rPr lang="en-US" smtClean="0"/>
              <a:t>11</a:t>
            </a:fld>
            <a:endParaRPr lang="en-US"/>
          </a:p>
        </p:txBody>
      </p:sp>
    </p:spTree>
    <p:extLst>
      <p:ext uri="{BB962C8B-B14F-4D97-AF65-F5344CB8AC3E}">
        <p14:creationId xmlns:p14="http://schemas.microsoft.com/office/powerpoint/2010/main" val="3810647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F41A-1EB3-4594-B85E-C70960CAC2D4}"/>
              </a:ext>
            </a:extLst>
          </p:cNvPr>
          <p:cNvSpPr>
            <a:spLocks noGrp="1"/>
          </p:cNvSpPr>
          <p:nvPr>
            <p:ph type="title"/>
          </p:nvPr>
        </p:nvSpPr>
        <p:spPr/>
        <p:txBody>
          <a:bodyPr/>
          <a:lstStyle/>
          <a:p>
            <a:r>
              <a:rPr lang="en-US" sz="3600" b="1" dirty="0"/>
              <a:t>Offshore Waterways</a:t>
            </a:r>
          </a:p>
        </p:txBody>
      </p:sp>
      <p:sp>
        <p:nvSpPr>
          <p:cNvPr id="3" name="Content Placeholder 2">
            <a:extLst>
              <a:ext uri="{FF2B5EF4-FFF2-40B4-BE49-F238E27FC236}">
                <a16:creationId xmlns:a16="http://schemas.microsoft.com/office/drawing/2014/main" id="{A0A413FC-EC92-4A60-9BDB-791BD64F660B}"/>
              </a:ext>
            </a:extLst>
          </p:cNvPr>
          <p:cNvSpPr>
            <a:spLocks noGrp="1"/>
          </p:cNvSpPr>
          <p:nvPr>
            <p:ph idx="1"/>
          </p:nvPr>
        </p:nvSpPr>
        <p:spPr/>
        <p:txBody>
          <a:bodyPr/>
          <a:lstStyle/>
          <a:p>
            <a:pPr marL="0" indent="0">
              <a:buNone/>
            </a:pPr>
            <a:r>
              <a:rPr lang="en-US" dirty="0"/>
              <a:t>The eligible offshore waters (often referred to as Blue Water) include the seas of the Republic of Vietnam, which, under international law extends 12-nautical miles seaward of a line commencing on the southwestern demarcation line of the waters of Vietnam and Cambodia</a:t>
            </a:r>
            <a:endParaRPr lang="en-US" sz="3600" dirty="0"/>
          </a:p>
          <a:p>
            <a:endParaRPr lang="en-US" dirty="0"/>
          </a:p>
        </p:txBody>
      </p:sp>
      <p:sp>
        <p:nvSpPr>
          <p:cNvPr id="4" name="Slide Number Placeholder 3">
            <a:extLst>
              <a:ext uri="{FF2B5EF4-FFF2-40B4-BE49-F238E27FC236}">
                <a16:creationId xmlns:a16="http://schemas.microsoft.com/office/drawing/2014/main" id="{4EA91417-0E91-4F42-8870-29B10656562C}"/>
              </a:ext>
            </a:extLst>
          </p:cNvPr>
          <p:cNvSpPr>
            <a:spLocks noGrp="1"/>
          </p:cNvSpPr>
          <p:nvPr>
            <p:ph type="sldNum" sz="quarter" idx="10"/>
          </p:nvPr>
        </p:nvSpPr>
        <p:spPr/>
        <p:txBody>
          <a:bodyPr/>
          <a:lstStyle/>
          <a:p>
            <a:fld id="{7C414AED-89CE-4A48-8B2B-1B3A5C68EA2A}" type="slidenum">
              <a:rPr lang="en-US" smtClean="0"/>
              <a:t>12</a:t>
            </a:fld>
            <a:endParaRPr lang="en-US"/>
          </a:p>
        </p:txBody>
      </p:sp>
    </p:spTree>
    <p:extLst>
      <p:ext uri="{BB962C8B-B14F-4D97-AF65-F5344CB8AC3E}">
        <p14:creationId xmlns:p14="http://schemas.microsoft.com/office/powerpoint/2010/main" val="3806768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92984-F749-403C-9D84-8B817AA8BECA}"/>
              </a:ext>
            </a:extLst>
          </p:cNvPr>
          <p:cNvSpPr>
            <a:spLocks noGrp="1"/>
          </p:cNvSpPr>
          <p:nvPr>
            <p:ph type="title"/>
          </p:nvPr>
        </p:nvSpPr>
        <p:spPr/>
        <p:txBody>
          <a:bodyPr/>
          <a:lstStyle/>
          <a:p>
            <a:r>
              <a:rPr lang="en-US" sz="3600" b="1" dirty="0"/>
              <a:t>Evidence-Based Determinations of Eligibility</a:t>
            </a:r>
          </a:p>
        </p:txBody>
      </p:sp>
      <p:sp>
        <p:nvSpPr>
          <p:cNvPr id="3" name="Content Placeholder 2">
            <a:extLst>
              <a:ext uri="{FF2B5EF4-FFF2-40B4-BE49-F238E27FC236}">
                <a16:creationId xmlns:a16="http://schemas.microsoft.com/office/drawing/2014/main" id="{E83C8D34-1D5A-43FD-A582-0DF8C77716D9}"/>
              </a:ext>
            </a:extLst>
          </p:cNvPr>
          <p:cNvSpPr>
            <a:spLocks noGrp="1"/>
          </p:cNvSpPr>
          <p:nvPr>
            <p:ph idx="1"/>
          </p:nvPr>
        </p:nvSpPr>
        <p:spPr/>
        <p:txBody>
          <a:bodyPr>
            <a:normAutofit fontScale="70000" lnSpcReduction="20000"/>
          </a:bodyPr>
          <a:lstStyle/>
          <a:p>
            <a:r>
              <a:rPr lang="en-US" dirty="0"/>
              <a:t>Effective January 1, 2020, upon implementation of the statutory amendments in </a:t>
            </a:r>
            <a:r>
              <a:rPr lang="en-US" i="1" dirty="0"/>
              <a:t>Public Law (PL) 116-23, the Blue Water Navy Vietnam Veterans Act of 2019</a:t>
            </a:r>
            <a:r>
              <a:rPr lang="en-US" dirty="0"/>
              <a:t>, the Department of Veterans Affairs (VA) established centralized processing teams at designated regional offices (ROs) and decision review operations centers (DROCs).  </a:t>
            </a:r>
          </a:p>
          <a:p>
            <a:endParaRPr lang="en-US" dirty="0"/>
          </a:p>
          <a:p>
            <a:r>
              <a:rPr lang="en-US" dirty="0"/>
              <a:t>The designated Regional Offices consist of : St. Louis, Cleveland, Waco, St. Paul (VSC/PMC), Roanoke, St. Petersburg, Phoenix and Salt Lake City.</a:t>
            </a:r>
          </a:p>
          <a:p>
            <a:endParaRPr lang="en-US" dirty="0"/>
          </a:p>
          <a:p>
            <a:r>
              <a:rPr lang="en-US" dirty="0"/>
              <a:t>Regional Office staff are no longer authorized to make the evidence-based determination regarding RVN service. </a:t>
            </a:r>
          </a:p>
          <a:p>
            <a:endParaRPr lang="en-US" i="1" dirty="0"/>
          </a:p>
          <a:p>
            <a:r>
              <a:rPr lang="en-US" dirty="0"/>
              <a:t>The Navy and Coast Guard Ships Associated with Service in Vietnam and Exposure to Herbicide Agents, aka “the ship list,” previously used by all claims processors to concede qualifying service, is now restricted to the Records Research Team and designated legacy appeals personnel.</a:t>
            </a:r>
          </a:p>
          <a:p>
            <a:pPr marL="0" indent="0">
              <a:buNone/>
            </a:pPr>
            <a:endParaRPr lang="en-US" dirty="0"/>
          </a:p>
        </p:txBody>
      </p:sp>
      <p:sp>
        <p:nvSpPr>
          <p:cNvPr id="4" name="Slide Number Placeholder 3">
            <a:extLst>
              <a:ext uri="{FF2B5EF4-FFF2-40B4-BE49-F238E27FC236}">
                <a16:creationId xmlns:a16="http://schemas.microsoft.com/office/drawing/2014/main" id="{DADF0B94-7300-4D35-8C66-13EA21021442}"/>
              </a:ext>
            </a:extLst>
          </p:cNvPr>
          <p:cNvSpPr>
            <a:spLocks noGrp="1"/>
          </p:cNvSpPr>
          <p:nvPr>
            <p:ph type="sldNum" sz="quarter" idx="10"/>
          </p:nvPr>
        </p:nvSpPr>
        <p:spPr/>
        <p:txBody>
          <a:bodyPr/>
          <a:lstStyle/>
          <a:p>
            <a:fld id="{7C414AED-89CE-4A48-8B2B-1B3A5C68EA2A}" type="slidenum">
              <a:rPr lang="en-US" smtClean="0"/>
              <a:t>13</a:t>
            </a:fld>
            <a:endParaRPr lang="en-US"/>
          </a:p>
        </p:txBody>
      </p:sp>
    </p:spTree>
    <p:extLst>
      <p:ext uri="{BB962C8B-B14F-4D97-AF65-F5344CB8AC3E}">
        <p14:creationId xmlns:p14="http://schemas.microsoft.com/office/powerpoint/2010/main" val="2106294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92984-F749-403C-9D84-8B817AA8BECA}"/>
              </a:ext>
            </a:extLst>
          </p:cNvPr>
          <p:cNvSpPr>
            <a:spLocks noGrp="1"/>
          </p:cNvSpPr>
          <p:nvPr>
            <p:ph type="title"/>
          </p:nvPr>
        </p:nvSpPr>
        <p:spPr/>
        <p:txBody>
          <a:bodyPr/>
          <a:lstStyle/>
          <a:p>
            <a:r>
              <a:rPr lang="en-US" sz="3600" b="1" dirty="0"/>
              <a:t>Evidence-Based Determinations of Eligibility</a:t>
            </a:r>
          </a:p>
        </p:txBody>
      </p:sp>
      <p:pic>
        <p:nvPicPr>
          <p:cNvPr id="5" name="Content Placeholder 4">
            <a:extLst>
              <a:ext uri="{FF2B5EF4-FFF2-40B4-BE49-F238E27FC236}">
                <a16:creationId xmlns:a16="http://schemas.microsoft.com/office/drawing/2014/main" id="{DB209A8C-710F-4A8F-8335-7B285FAFDCD5}"/>
              </a:ext>
            </a:extLst>
          </p:cNvPr>
          <p:cNvPicPr>
            <a:picLocks noGrp="1" noChangeAspect="1"/>
          </p:cNvPicPr>
          <p:nvPr>
            <p:ph idx="1"/>
          </p:nvPr>
        </p:nvPicPr>
        <p:blipFill>
          <a:blip r:embed="rId2"/>
          <a:stretch>
            <a:fillRect/>
          </a:stretch>
        </p:blipFill>
        <p:spPr>
          <a:xfrm>
            <a:off x="1193074" y="1445623"/>
            <a:ext cx="10371909" cy="4798423"/>
          </a:xfrm>
          <a:prstGeom prst="rect">
            <a:avLst/>
          </a:prstGeom>
        </p:spPr>
      </p:pic>
      <p:sp>
        <p:nvSpPr>
          <p:cNvPr id="4" name="Slide Number Placeholder 3">
            <a:extLst>
              <a:ext uri="{FF2B5EF4-FFF2-40B4-BE49-F238E27FC236}">
                <a16:creationId xmlns:a16="http://schemas.microsoft.com/office/drawing/2014/main" id="{DADF0B94-7300-4D35-8C66-13EA21021442}"/>
              </a:ext>
            </a:extLst>
          </p:cNvPr>
          <p:cNvSpPr>
            <a:spLocks noGrp="1"/>
          </p:cNvSpPr>
          <p:nvPr>
            <p:ph type="sldNum" sz="quarter" idx="10"/>
          </p:nvPr>
        </p:nvSpPr>
        <p:spPr/>
        <p:txBody>
          <a:bodyPr/>
          <a:lstStyle/>
          <a:p>
            <a:fld id="{7C414AED-89CE-4A48-8B2B-1B3A5C68EA2A}" type="slidenum">
              <a:rPr lang="en-US" smtClean="0"/>
              <a:t>14</a:t>
            </a:fld>
            <a:endParaRPr lang="en-US"/>
          </a:p>
        </p:txBody>
      </p:sp>
    </p:spTree>
    <p:extLst>
      <p:ext uri="{BB962C8B-B14F-4D97-AF65-F5344CB8AC3E}">
        <p14:creationId xmlns:p14="http://schemas.microsoft.com/office/powerpoint/2010/main" val="3023032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75222-E074-4611-A344-162841E09589}"/>
              </a:ext>
            </a:extLst>
          </p:cNvPr>
          <p:cNvSpPr>
            <a:spLocks noGrp="1"/>
          </p:cNvSpPr>
          <p:nvPr>
            <p:ph type="title"/>
          </p:nvPr>
        </p:nvSpPr>
        <p:spPr/>
        <p:txBody>
          <a:bodyPr/>
          <a:lstStyle/>
          <a:p>
            <a:r>
              <a:rPr lang="en-US" sz="3600" b="1" dirty="0"/>
              <a:t>Thailand</a:t>
            </a:r>
          </a:p>
        </p:txBody>
      </p:sp>
      <p:sp>
        <p:nvSpPr>
          <p:cNvPr id="3" name="Content Placeholder 2">
            <a:extLst>
              <a:ext uri="{FF2B5EF4-FFF2-40B4-BE49-F238E27FC236}">
                <a16:creationId xmlns:a16="http://schemas.microsoft.com/office/drawing/2014/main" id="{13783A6F-B258-427E-94C4-4444C2B6BA5D}"/>
              </a:ext>
            </a:extLst>
          </p:cNvPr>
          <p:cNvSpPr>
            <a:spLocks noGrp="1"/>
          </p:cNvSpPr>
          <p:nvPr>
            <p:ph idx="1"/>
          </p:nvPr>
        </p:nvSpPr>
        <p:spPr>
          <a:xfrm>
            <a:off x="847165" y="1524000"/>
            <a:ext cx="10945906" cy="4720046"/>
          </a:xfrm>
        </p:spPr>
        <p:txBody>
          <a:bodyPr>
            <a:normAutofit fontScale="25000" lnSpcReduction="20000"/>
          </a:bodyPr>
          <a:lstStyle/>
          <a:p>
            <a:pPr marL="0" indent="0">
              <a:lnSpc>
                <a:spcPct val="120000"/>
              </a:lnSpc>
              <a:buClr>
                <a:schemeClr val="tx1"/>
              </a:buClr>
              <a:buNone/>
            </a:pPr>
            <a:r>
              <a:rPr lang="en-US" sz="7000" dirty="0"/>
              <a:t>There are three categories of Veterans who receive this concession of exposure to herbicides:</a:t>
            </a:r>
          </a:p>
          <a:p>
            <a:pPr marL="0" indent="0">
              <a:lnSpc>
                <a:spcPct val="120000"/>
              </a:lnSpc>
              <a:buClr>
                <a:schemeClr val="tx1"/>
              </a:buClr>
              <a:buNone/>
            </a:pPr>
            <a:r>
              <a:rPr lang="en-US" sz="7000" dirty="0"/>
              <a:t> </a:t>
            </a:r>
          </a:p>
          <a:p>
            <a:pPr>
              <a:lnSpc>
                <a:spcPct val="120000"/>
              </a:lnSpc>
              <a:spcAft>
                <a:spcPts val="600"/>
              </a:spcAft>
              <a:buClr>
                <a:schemeClr val="accent2">
                  <a:lumMod val="75000"/>
                </a:schemeClr>
              </a:buClr>
              <a:tabLst>
                <a:tab pos="801688" algn="l"/>
              </a:tabLst>
            </a:pPr>
            <a:r>
              <a:rPr lang="en-US" sz="7000" dirty="0">
                <a:latin typeface="Times New Roman" panose="02020603050405020304" pitchFamily="18" charset="0"/>
                <a:cs typeface="Times New Roman" panose="02020603050405020304" pitchFamily="18" charset="0"/>
              </a:rPr>
              <a:t>Veterans who served with the Air Force on an Air Force base who had an MOS of security policemen or security patrol dog handler, were a member of security police squadron, or had duties that placed him on or near perimeter of the base on a regular basis</a:t>
            </a:r>
          </a:p>
          <a:p>
            <a:pPr>
              <a:lnSpc>
                <a:spcPct val="120000"/>
              </a:lnSpc>
              <a:spcAft>
                <a:spcPts val="600"/>
              </a:spcAft>
              <a:buClr>
                <a:schemeClr val="accent2">
                  <a:lumMod val="75000"/>
                </a:schemeClr>
              </a:buClr>
              <a:tabLst>
                <a:tab pos="801688" algn="l"/>
              </a:tabLst>
            </a:pPr>
            <a:endParaRPr lang="en-US" sz="7000" dirty="0">
              <a:latin typeface="Times New Roman" panose="02020603050405020304" pitchFamily="18" charset="0"/>
              <a:cs typeface="Times New Roman" panose="02020603050405020304" pitchFamily="18" charset="0"/>
            </a:endParaRPr>
          </a:p>
          <a:p>
            <a:pPr>
              <a:lnSpc>
                <a:spcPct val="120000"/>
              </a:lnSpc>
              <a:spcAft>
                <a:spcPts val="600"/>
              </a:spcAft>
              <a:buClr>
                <a:schemeClr val="accent2">
                  <a:lumMod val="75000"/>
                </a:schemeClr>
              </a:buClr>
              <a:tabLst>
                <a:tab pos="801688" algn="l"/>
              </a:tabLst>
            </a:pPr>
            <a:r>
              <a:rPr lang="en-US" sz="7000" dirty="0">
                <a:latin typeface="Times New Roman" panose="02020603050405020304" pitchFamily="18" charset="0"/>
                <a:cs typeface="Times New Roman" panose="02020603050405020304" pitchFamily="18" charset="0"/>
              </a:rPr>
              <a:t>Veterans who served with the Army on an Air Force base who were involved with perimeter security detail*</a:t>
            </a:r>
          </a:p>
          <a:p>
            <a:pPr>
              <a:lnSpc>
                <a:spcPct val="120000"/>
              </a:lnSpc>
              <a:spcAft>
                <a:spcPts val="600"/>
              </a:spcAft>
              <a:buClr>
                <a:schemeClr val="accent2">
                  <a:lumMod val="75000"/>
                </a:schemeClr>
              </a:buClr>
              <a:tabLst>
                <a:tab pos="801688" algn="l"/>
              </a:tabLst>
            </a:pPr>
            <a:endParaRPr lang="en-US" sz="7000" dirty="0">
              <a:latin typeface="Times New Roman" panose="02020603050405020304" pitchFamily="18" charset="0"/>
              <a:cs typeface="Times New Roman" panose="02020603050405020304" pitchFamily="18" charset="0"/>
            </a:endParaRPr>
          </a:p>
          <a:p>
            <a:pPr>
              <a:lnSpc>
                <a:spcPct val="120000"/>
              </a:lnSpc>
              <a:spcAft>
                <a:spcPts val="600"/>
              </a:spcAft>
              <a:tabLst>
                <a:tab pos="801688" algn="l"/>
              </a:tabLst>
            </a:pPr>
            <a:r>
              <a:rPr lang="en-US" sz="7000" dirty="0">
                <a:latin typeface="Times New Roman" panose="02020603050405020304" pitchFamily="18" charset="0"/>
                <a:cs typeface="Times New Roman" panose="02020603050405020304" pitchFamily="18" charset="0"/>
              </a:rPr>
              <a:t>Veterans who served with the Army on an Army base who had an MOS of military police, were a member of a military police unit, or had duties that placed him on or near the perimeter of the base on a regular basis* </a:t>
            </a:r>
          </a:p>
          <a:p>
            <a:pPr marL="0" indent="0">
              <a:spcAft>
                <a:spcPts val="600"/>
              </a:spcAft>
              <a:buNone/>
            </a:pPr>
            <a:endParaRPr lang="en-US" sz="7000" dirty="0"/>
          </a:p>
          <a:p>
            <a:pPr marL="0" indent="0">
              <a:spcAft>
                <a:spcPts val="600"/>
              </a:spcAft>
              <a:buNone/>
            </a:pPr>
            <a:endParaRPr lang="en-US" sz="2000" dirty="0"/>
          </a:p>
          <a:p>
            <a:pPr marL="0" indent="0">
              <a:spcAft>
                <a:spcPts val="600"/>
              </a:spcAft>
              <a:buNone/>
            </a:pPr>
            <a:r>
              <a:rPr lang="en-US" sz="3500" dirty="0"/>
              <a:t>*we need a statement from the Veteran that states that he worked on the perimeter</a:t>
            </a:r>
          </a:p>
          <a:p>
            <a:pPr marL="0" indent="0">
              <a:spcAft>
                <a:spcPts val="600"/>
              </a:spcAft>
              <a:buNone/>
            </a:pPr>
            <a:r>
              <a:rPr lang="en-US" sz="3500" dirty="0"/>
              <a:t>Note: We can only concede exposure when we have credible supporting evidence showing the above.  </a:t>
            </a:r>
          </a:p>
          <a:p>
            <a:pPr marL="57150" indent="-223838">
              <a:lnSpc>
                <a:spcPct val="120000"/>
              </a:lnSpc>
              <a:spcAft>
                <a:spcPts val="600"/>
              </a:spcAft>
              <a:buClr>
                <a:schemeClr val="tx1"/>
              </a:buClr>
              <a:tabLst>
                <a:tab pos="801688" algn="l"/>
              </a:tabLst>
            </a:pPr>
            <a:endParaRPr lang="en-US" sz="2000" dirty="0">
              <a:latin typeface="Times New Roman" panose="02020603050405020304" pitchFamily="18" charset="0"/>
              <a:cs typeface="Times New Roman" panose="02020603050405020304" pitchFamily="18" charset="0"/>
            </a:endParaRPr>
          </a:p>
          <a:p>
            <a:pPr marL="233363" indent="-233363"/>
            <a:endParaRPr lang="en-US" dirty="0"/>
          </a:p>
        </p:txBody>
      </p:sp>
      <p:sp>
        <p:nvSpPr>
          <p:cNvPr id="4" name="Slide Number Placeholder 3">
            <a:extLst>
              <a:ext uri="{FF2B5EF4-FFF2-40B4-BE49-F238E27FC236}">
                <a16:creationId xmlns:a16="http://schemas.microsoft.com/office/drawing/2014/main" id="{4799EE37-301C-43A0-B6FA-312572A29D7D}"/>
              </a:ext>
            </a:extLst>
          </p:cNvPr>
          <p:cNvSpPr>
            <a:spLocks noGrp="1"/>
          </p:cNvSpPr>
          <p:nvPr>
            <p:ph type="sldNum" sz="quarter" idx="10"/>
          </p:nvPr>
        </p:nvSpPr>
        <p:spPr/>
        <p:txBody>
          <a:bodyPr/>
          <a:lstStyle/>
          <a:p>
            <a:fld id="{7C414AED-89CE-4A48-8B2B-1B3A5C68EA2A}" type="slidenum">
              <a:rPr lang="en-US" smtClean="0"/>
              <a:t>15</a:t>
            </a:fld>
            <a:endParaRPr lang="en-US"/>
          </a:p>
        </p:txBody>
      </p:sp>
    </p:spTree>
    <p:extLst>
      <p:ext uri="{BB962C8B-B14F-4D97-AF65-F5344CB8AC3E}">
        <p14:creationId xmlns:p14="http://schemas.microsoft.com/office/powerpoint/2010/main" val="1626615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75222-E074-4611-A344-162841E09589}"/>
              </a:ext>
            </a:extLst>
          </p:cNvPr>
          <p:cNvSpPr>
            <a:spLocks noGrp="1"/>
          </p:cNvSpPr>
          <p:nvPr>
            <p:ph type="title"/>
          </p:nvPr>
        </p:nvSpPr>
        <p:spPr/>
        <p:txBody>
          <a:bodyPr/>
          <a:lstStyle/>
          <a:p>
            <a:r>
              <a:rPr lang="en-US" sz="3600" b="1" dirty="0"/>
              <a:t>Korean DMZ</a:t>
            </a:r>
          </a:p>
        </p:txBody>
      </p:sp>
      <p:sp>
        <p:nvSpPr>
          <p:cNvPr id="3" name="Content Placeholder 2">
            <a:extLst>
              <a:ext uri="{FF2B5EF4-FFF2-40B4-BE49-F238E27FC236}">
                <a16:creationId xmlns:a16="http://schemas.microsoft.com/office/drawing/2014/main" id="{13783A6F-B258-427E-94C4-4444C2B6BA5D}"/>
              </a:ext>
            </a:extLst>
          </p:cNvPr>
          <p:cNvSpPr>
            <a:spLocks noGrp="1"/>
          </p:cNvSpPr>
          <p:nvPr>
            <p:ph idx="1"/>
          </p:nvPr>
        </p:nvSpPr>
        <p:spPr/>
        <p:txBody>
          <a:bodyPr>
            <a:normAutofit fontScale="92500" lnSpcReduction="10000"/>
          </a:bodyPr>
          <a:lstStyle/>
          <a:p>
            <a:pPr marL="233363" indent="-233363"/>
            <a:r>
              <a:rPr lang="en-US" dirty="0"/>
              <a:t>If the Veteran served on the Korean DMZ from September 1, 1967 to August 31, 1971, the presumption of exposure to herbicides can be established</a:t>
            </a:r>
          </a:p>
          <a:p>
            <a:pPr marL="0" indent="0">
              <a:buNone/>
            </a:pPr>
            <a:endParaRPr lang="en-US" dirty="0"/>
          </a:p>
          <a:p>
            <a:pPr marL="233363" indent="-233363"/>
            <a:r>
              <a:rPr lang="en-US" dirty="0"/>
              <a:t>The VA and DOD have compiled a list of all units that served on the Korean DMZ during this time period.  (M21-1, Part IV, Subpart ii, 1.H.3)</a:t>
            </a:r>
          </a:p>
          <a:p>
            <a:pPr marL="0" indent="0">
              <a:buNone/>
            </a:pPr>
            <a:r>
              <a:rPr lang="en-US" dirty="0"/>
              <a:t> </a:t>
            </a:r>
          </a:p>
          <a:p>
            <a:pPr marL="233363" indent="-233363"/>
            <a:r>
              <a:rPr lang="en-US" dirty="0"/>
              <a:t>If the Veteran alleges service on the Korean DMZ outside of the appropriate time frame and/or the unit he served with is not on the list and provides enough information to send the event to JSRRC for further research, send the claim to your station’s JSRRC rep  </a:t>
            </a:r>
          </a:p>
          <a:p>
            <a:pPr marL="233363" indent="-233363"/>
            <a:endParaRPr lang="en-US" dirty="0"/>
          </a:p>
          <a:p>
            <a:endParaRPr lang="en-US" dirty="0"/>
          </a:p>
        </p:txBody>
      </p:sp>
      <p:sp>
        <p:nvSpPr>
          <p:cNvPr id="4" name="Slide Number Placeholder 3">
            <a:extLst>
              <a:ext uri="{FF2B5EF4-FFF2-40B4-BE49-F238E27FC236}">
                <a16:creationId xmlns:a16="http://schemas.microsoft.com/office/drawing/2014/main" id="{4799EE37-301C-43A0-B6FA-312572A29D7D}"/>
              </a:ext>
            </a:extLst>
          </p:cNvPr>
          <p:cNvSpPr>
            <a:spLocks noGrp="1"/>
          </p:cNvSpPr>
          <p:nvPr>
            <p:ph type="sldNum" sz="quarter" idx="10"/>
          </p:nvPr>
        </p:nvSpPr>
        <p:spPr/>
        <p:txBody>
          <a:bodyPr/>
          <a:lstStyle/>
          <a:p>
            <a:fld id="{7C414AED-89CE-4A48-8B2B-1B3A5C68EA2A}" type="slidenum">
              <a:rPr lang="en-US" smtClean="0"/>
              <a:t>16</a:t>
            </a:fld>
            <a:endParaRPr lang="en-US"/>
          </a:p>
        </p:txBody>
      </p:sp>
    </p:spTree>
    <p:extLst>
      <p:ext uri="{BB962C8B-B14F-4D97-AF65-F5344CB8AC3E}">
        <p14:creationId xmlns:p14="http://schemas.microsoft.com/office/powerpoint/2010/main" val="999487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75222-E074-4611-A344-162841E09589}"/>
              </a:ext>
            </a:extLst>
          </p:cNvPr>
          <p:cNvSpPr>
            <a:spLocks noGrp="1"/>
          </p:cNvSpPr>
          <p:nvPr>
            <p:ph type="title"/>
          </p:nvPr>
        </p:nvSpPr>
        <p:spPr/>
        <p:txBody>
          <a:bodyPr/>
          <a:lstStyle/>
          <a:p>
            <a:r>
              <a:rPr lang="en-US" sz="3600" b="1" dirty="0"/>
              <a:t>Other Scenarios</a:t>
            </a:r>
          </a:p>
        </p:txBody>
      </p:sp>
      <p:sp>
        <p:nvSpPr>
          <p:cNvPr id="3" name="Content Placeholder 2">
            <a:extLst>
              <a:ext uri="{FF2B5EF4-FFF2-40B4-BE49-F238E27FC236}">
                <a16:creationId xmlns:a16="http://schemas.microsoft.com/office/drawing/2014/main" id="{13783A6F-B258-427E-94C4-4444C2B6BA5D}"/>
              </a:ext>
            </a:extLst>
          </p:cNvPr>
          <p:cNvSpPr>
            <a:spLocks noGrp="1"/>
          </p:cNvSpPr>
          <p:nvPr>
            <p:ph idx="1"/>
          </p:nvPr>
        </p:nvSpPr>
        <p:spPr/>
        <p:txBody>
          <a:bodyPr>
            <a:normAutofit lnSpcReduction="10000"/>
          </a:bodyPr>
          <a:lstStyle/>
          <a:p>
            <a:pPr marL="0" indent="0">
              <a:buNone/>
            </a:pPr>
            <a:r>
              <a:rPr lang="en-US" dirty="0"/>
              <a:t>There are three special scenarios associated with herbicide exposure</a:t>
            </a:r>
          </a:p>
          <a:p>
            <a:pPr marL="0" indent="0">
              <a:buNone/>
            </a:pPr>
            <a:endParaRPr lang="en-US" dirty="0"/>
          </a:p>
          <a:p>
            <a:pPr marL="690562" lvl="1" indent="-45720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Exposure based on service at Johnston Island</a:t>
            </a:r>
          </a:p>
          <a:p>
            <a:pPr marL="690562" lvl="1" indent="-457200">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marL="690562" lvl="1" indent="-45720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Exposure through contact with contaminated C-123s</a:t>
            </a:r>
          </a:p>
          <a:p>
            <a:pPr marL="233362" lvl="1" indent="0">
              <a:buNone/>
            </a:pPr>
            <a:endParaRPr lang="en-US" sz="2800" dirty="0">
              <a:latin typeface="Times New Roman" panose="02020603050405020304" pitchFamily="18" charset="0"/>
              <a:cs typeface="Times New Roman" panose="02020603050405020304" pitchFamily="18" charset="0"/>
            </a:endParaRPr>
          </a:p>
          <a:p>
            <a:pPr marL="690562" lvl="1" indent="-45720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Spina bifida or other birth defects occurring in the children of Veterans who served in Vietnam or Korea during the Vietnam Conflict Era  </a:t>
            </a:r>
          </a:p>
          <a:p>
            <a:endParaRPr lang="en-US" dirty="0"/>
          </a:p>
        </p:txBody>
      </p:sp>
      <p:sp>
        <p:nvSpPr>
          <p:cNvPr id="4" name="Slide Number Placeholder 3">
            <a:extLst>
              <a:ext uri="{FF2B5EF4-FFF2-40B4-BE49-F238E27FC236}">
                <a16:creationId xmlns:a16="http://schemas.microsoft.com/office/drawing/2014/main" id="{4799EE37-301C-43A0-B6FA-312572A29D7D}"/>
              </a:ext>
            </a:extLst>
          </p:cNvPr>
          <p:cNvSpPr>
            <a:spLocks noGrp="1"/>
          </p:cNvSpPr>
          <p:nvPr>
            <p:ph type="sldNum" sz="quarter" idx="10"/>
          </p:nvPr>
        </p:nvSpPr>
        <p:spPr/>
        <p:txBody>
          <a:bodyPr/>
          <a:lstStyle/>
          <a:p>
            <a:fld id="{7C414AED-89CE-4A48-8B2B-1B3A5C68EA2A}" type="slidenum">
              <a:rPr lang="en-US" smtClean="0"/>
              <a:t>17</a:t>
            </a:fld>
            <a:endParaRPr lang="en-US"/>
          </a:p>
        </p:txBody>
      </p:sp>
    </p:spTree>
    <p:extLst>
      <p:ext uri="{BB962C8B-B14F-4D97-AF65-F5344CB8AC3E}">
        <p14:creationId xmlns:p14="http://schemas.microsoft.com/office/powerpoint/2010/main" val="869796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75222-E074-4611-A344-162841E09589}"/>
              </a:ext>
            </a:extLst>
          </p:cNvPr>
          <p:cNvSpPr>
            <a:spLocks noGrp="1"/>
          </p:cNvSpPr>
          <p:nvPr>
            <p:ph type="title"/>
          </p:nvPr>
        </p:nvSpPr>
        <p:spPr/>
        <p:txBody>
          <a:bodyPr/>
          <a:lstStyle/>
          <a:p>
            <a:r>
              <a:rPr lang="en-US" sz="3600" b="1" dirty="0"/>
              <a:t>Johnston Island</a:t>
            </a:r>
          </a:p>
        </p:txBody>
      </p:sp>
      <p:sp>
        <p:nvSpPr>
          <p:cNvPr id="3" name="Content Placeholder 2">
            <a:extLst>
              <a:ext uri="{FF2B5EF4-FFF2-40B4-BE49-F238E27FC236}">
                <a16:creationId xmlns:a16="http://schemas.microsoft.com/office/drawing/2014/main" id="{13783A6F-B258-427E-94C4-4444C2B6BA5D}"/>
              </a:ext>
            </a:extLst>
          </p:cNvPr>
          <p:cNvSpPr>
            <a:spLocks noGrp="1"/>
          </p:cNvSpPr>
          <p:nvPr>
            <p:ph idx="1"/>
          </p:nvPr>
        </p:nvSpPr>
        <p:spPr/>
        <p:txBody>
          <a:bodyPr>
            <a:normAutofit fontScale="62500" lnSpcReduction="20000"/>
          </a:bodyPr>
          <a:lstStyle/>
          <a:p>
            <a:pPr marL="233363" indent="-233363"/>
            <a:r>
              <a:rPr lang="en-US" sz="4000" dirty="0"/>
              <a:t>Johnston island was a coral atoll in the Pacific Ocean that the military used to store herbicides</a:t>
            </a:r>
          </a:p>
          <a:p>
            <a:pPr marL="233363" indent="-233363"/>
            <a:endParaRPr lang="en-US" sz="4000" dirty="0"/>
          </a:p>
          <a:p>
            <a:pPr marL="233363" indent="-233363"/>
            <a:r>
              <a:rPr lang="en-US" sz="4000" dirty="0"/>
              <a:t>Some of the drums holding the herbicides began to leak during the storage period</a:t>
            </a:r>
          </a:p>
          <a:p>
            <a:pPr marL="233363" indent="-233363"/>
            <a:endParaRPr lang="en-US" sz="4000" dirty="0"/>
          </a:p>
          <a:p>
            <a:pPr marL="233363" indent="-233363"/>
            <a:r>
              <a:rPr lang="en-US" sz="4000" dirty="0"/>
              <a:t>If the Veteran served on Johnston Island from April 1972 to September 1977 and provides evidence of exposure to herbicides, presumption of exposure to herbicides can be established</a:t>
            </a:r>
          </a:p>
          <a:p>
            <a:pPr marL="0" indent="0">
              <a:buNone/>
            </a:pPr>
            <a:endParaRPr lang="en-US" sz="4000" dirty="0"/>
          </a:p>
          <a:p>
            <a:pPr marL="233363" indent="-233363"/>
            <a:r>
              <a:rPr lang="en-US" sz="4000" dirty="0"/>
              <a:t>The evidence of record must show exposure to herbicides on a facts-found basis </a:t>
            </a:r>
          </a:p>
          <a:p>
            <a:pPr marL="0" indent="0">
              <a:buNone/>
            </a:pPr>
            <a:endParaRPr lang="en-US" dirty="0"/>
          </a:p>
        </p:txBody>
      </p:sp>
      <p:sp>
        <p:nvSpPr>
          <p:cNvPr id="4" name="Slide Number Placeholder 3">
            <a:extLst>
              <a:ext uri="{FF2B5EF4-FFF2-40B4-BE49-F238E27FC236}">
                <a16:creationId xmlns:a16="http://schemas.microsoft.com/office/drawing/2014/main" id="{4799EE37-301C-43A0-B6FA-312572A29D7D}"/>
              </a:ext>
            </a:extLst>
          </p:cNvPr>
          <p:cNvSpPr>
            <a:spLocks noGrp="1"/>
          </p:cNvSpPr>
          <p:nvPr>
            <p:ph type="sldNum" sz="quarter" idx="10"/>
          </p:nvPr>
        </p:nvSpPr>
        <p:spPr/>
        <p:txBody>
          <a:bodyPr/>
          <a:lstStyle/>
          <a:p>
            <a:fld id="{7C414AED-89CE-4A48-8B2B-1B3A5C68EA2A}" type="slidenum">
              <a:rPr lang="en-US" smtClean="0"/>
              <a:t>18</a:t>
            </a:fld>
            <a:endParaRPr lang="en-US"/>
          </a:p>
        </p:txBody>
      </p:sp>
    </p:spTree>
    <p:extLst>
      <p:ext uri="{BB962C8B-B14F-4D97-AF65-F5344CB8AC3E}">
        <p14:creationId xmlns:p14="http://schemas.microsoft.com/office/powerpoint/2010/main" val="1795839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F471-9BC0-4781-899C-890FEF0B0F31}"/>
              </a:ext>
            </a:extLst>
          </p:cNvPr>
          <p:cNvSpPr>
            <a:spLocks noGrp="1"/>
          </p:cNvSpPr>
          <p:nvPr>
            <p:ph type="title"/>
          </p:nvPr>
        </p:nvSpPr>
        <p:spPr/>
        <p:txBody>
          <a:bodyPr/>
          <a:lstStyle/>
          <a:p>
            <a:r>
              <a:rPr lang="en-US" sz="3600" b="1" dirty="0"/>
              <a:t>Contaminated C-123s</a:t>
            </a:r>
          </a:p>
        </p:txBody>
      </p:sp>
      <p:sp>
        <p:nvSpPr>
          <p:cNvPr id="3" name="Content Placeholder 2">
            <a:extLst>
              <a:ext uri="{FF2B5EF4-FFF2-40B4-BE49-F238E27FC236}">
                <a16:creationId xmlns:a16="http://schemas.microsoft.com/office/drawing/2014/main" id="{765F416D-BAD9-4724-9674-FAD9A55687DB}"/>
              </a:ext>
            </a:extLst>
          </p:cNvPr>
          <p:cNvSpPr>
            <a:spLocks noGrp="1"/>
          </p:cNvSpPr>
          <p:nvPr>
            <p:ph idx="1"/>
          </p:nvPr>
        </p:nvSpPr>
        <p:spPr>
          <a:xfrm>
            <a:off x="847165" y="1550126"/>
            <a:ext cx="10945906" cy="4720045"/>
          </a:xfrm>
        </p:spPr>
        <p:txBody>
          <a:bodyPr>
            <a:normAutofit fontScale="77500" lnSpcReduction="20000"/>
          </a:bodyPr>
          <a:lstStyle/>
          <a:p>
            <a:pPr marL="233363" indent="-233363"/>
            <a:r>
              <a:rPr lang="en-US" sz="3600" dirty="0"/>
              <a:t>C-123s were used to disperse herbicides in Vietnam as part of Operation Ranch Hand</a:t>
            </a:r>
          </a:p>
          <a:p>
            <a:pPr marL="233363" indent="-233363"/>
            <a:endParaRPr lang="en-US" sz="3600" dirty="0"/>
          </a:p>
          <a:p>
            <a:pPr marL="233363" indent="-233363"/>
            <a:r>
              <a:rPr lang="en-US" sz="3600" dirty="0"/>
              <a:t>Veterans who came into contact with these C-123s after their dispersal missions may have been exposed to herbicides</a:t>
            </a:r>
          </a:p>
          <a:p>
            <a:pPr marL="233363" indent="-233363"/>
            <a:endParaRPr lang="en-US" sz="3600" dirty="0"/>
          </a:p>
          <a:p>
            <a:pPr marL="233363" indent="-233363"/>
            <a:r>
              <a:rPr lang="en-US" sz="3600" dirty="0"/>
              <a:t>All claims where the Veteran alleges exposure to herbicides based on contact with a contaminated C-123 should be routed to the St. Paul Regional Office</a:t>
            </a:r>
          </a:p>
          <a:p>
            <a:pPr marL="0" indent="0">
              <a:buNone/>
            </a:pPr>
            <a:endParaRPr lang="en-US" sz="3600" dirty="0"/>
          </a:p>
          <a:p>
            <a:pPr marL="233363" indent="-233363"/>
            <a:r>
              <a:rPr lang="en-US" sz="3600" dirty="0"/>
              <a:t>St. Paul has exclusive jurisdiction to make determinations on these claims  </a:t>
            </a:r>
          </a:p>
          <a:p>
            <a:endParaRPr lang="en-US" dirty="0"/>
          </a:p>
        </p:txBody>
      </p:sp>
      <p:sp>
        <p:nvSpPr>
          <p:cNvPr id="4" name="Slide Number Placeholder 3">
            <a:extLst>
              <a:ext uri="{FF2B5EF4-FFF2-40B4-BE49-F238E27FC236}">
                <a16:creationId xmlns:a16="http://schemas.microsoft.com/office/drawing/2014/main" id="{3093FA5E-7963-41AA-93F6-36C62422FB98}"/>
              </a:ext>
            </a:extLst>
          </p:cNvPr>
          <p:cNvSpPr>
            <a:spLocks noGrp="1"/>
          </p:cNvSpPr>
          <p:nvPr>
            <p:ph type="sldNum" sz="quarter" idx="10"/>
          </p:nvPr>
        </p:nvSpPr>
        <p:spPr/>
        <p:txBody>
          <a:bodyPr/>
          <a:lstStyle/>
          <a:p>
            <a:fld id="{7C414AED-89CE-4A48-8B2B-1B3A5C68EA2A}" type="slidenum">
              <a:rPr lang="en-US" smtClean="0"/>
              <a:t>19</a:t>
            </a:fld>
            <a:endParaRPr lang="en-US"/>
          </a:p>
        </p:txBody>
      </p:sp>
    </p:spTree>
    <p:extLst>
      <p:ext uri="{BB962C8B-B14F-4D97-AF65-F5344CB8AC3E}">
        <p14:creationId xmlns:p14="http://schemas.microsoft.com/office/powerpoint/2010/main" val="16552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228600"/>
            <a:ext cx="10058400" cy="762000"/>
          </a:xfrm>
        </p:spPr>
        <p:txBody>
          <a:bodyPr/>
          <a:lstStyle/>
          <a:p>
            <a:pPr algn="ctr">
              <a:defRPr/>
            </a:pPr>
            <a:r>
              <a:rPr lang="en-US" altLang="en-US" sz="3600" cap="none" dirty="0"/>
              <a:t>Objectives</a:t>
            </a:r>
          </a:p>
        </p:txBody>
      </p:sp>
      <p:sp>
        <p:nvSpPr>
          <p:cNvPr id="6146" name="Rectangle 2"/>
          <p:cNvSpPr>
            <a:spLocks noGrp="1"/>
          </p:cNvSpPr>
          <p:nvPr>
            <p:ph type="body" idx="1"/>
          </p:nvPr>
        </p:nvSpPr>
        <p:spPr>
          <a:xfrm>
            <a:off x="609600" y="1524000"/>
            <a:ext cx="11231418" cy="4648200"/>
          </a:xfrm>
        </p:spPr>
        <p:txBody>
          <a:bodyPr anchor="t">
            <a:noAutofit/>
          </a:bodyPr>
          <a:lstStyle/>
          <a:p>
            <a:pPr marL="233363" indent="-233363"/>
            <a:r>
              <a:rPr lang="en-US" sz="2800" dirty="0"/>
              <a:t>After this training, the trainee will be able to:</a:t>
            </a:r>
          </a:p>
          <a:p>
            <a:pPr marL="690562" lvl="1" indent="-457200">
              <a:buFont typeface="Wingdings" panose="05000000000000000000" pitchFamily="2" charset="2"/>
              <a:buChar char="Ø"/>
            </a:pPr>
            <a:r>
              <a:rPr lang="en-US" sz="2800" dirty="0">
                <a:cs typeface="Times New Roman" panose="02020603050405020304" pitchFamily="18" charset="0"/>
              </a:rPr>
              <a:t>verify herbicide exposure</a:t>
            </a:r>
          </a:p>
          <a:p>
            <a:pPr marL="690562" lvl="1" indent="-457200">
              <a:buFont typeface="Wingdings" panose="05000000000000000000" pitchFamily="2" charset="2"/>
              <a:buChar char="Ø"/>
            </a:pPr>
            <a:r>
              <a:rPr lang="en-US" sz="2800" dirty="0">
                <a:cs typeface="Times New Roman" panose="02020603050405020304" pitchFamily="18" charset="0"/>
              </a:rPr>
              <a:t>recognize when a formal finding is needed</a:t>
            </a:r>
          </a:p>
          <a:p>
            <a:pPr marL="690562" lvl="1" indent="-457200">
              <a:buFont typeface="Wingdings" panose="05000000000000000000" pitchFamily="2" charset="2"/>
              <a:buChar char="Ø"/>
            </a:pPr>
            <a:r>
              <a:rPr lang="en-US" sz="2800" dirty="0">
                <a:cs typeface="Times New Roman" panose="02020603050405020304" pitchFamily="18" charset="0"/>
              </a:rPr>
              <a:t>Identify when central processing is needed</a:t>
            </a:r>
          </a:p>
          <a:p>
            <a:pPr marL="690562" lvl="1" indent="-457200">
              <a:buFont typeface="Wingdings" panose="05000000000000000000" pitchFamily="2" charset="2"/>
              <a:buChar char="Ø"/>
            </a:pPr>
            <a:r>
              <a:rPr lang="en-US" sz="2800" dirty="0">
                <a:cs typeface="Times New Roman" panose="02020603050405020304" pitchFamily="18" charset="0"/>
              </a:rPr>
              <a:t>apply or confirm the correct effective date for an herbicide grant</a:t>
            </a:r>
            <a:endParaRPr lang="en-US" sz="2800" dirty="0">
              <a:latin typeface="+mn-lt"/>
              <a:ea typeface="Verdana" panose="020B0604030504040204" pitchFamily="34" charset="0"/>
            </a:endParaRPr>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2</a:t>
            </a:fld>
            <a:endParaRPr lang="en-US" dirty="0"/>
          </a:p>
        </p:txBody>
      </p:sp>
    </p:spTree>
    <p:extLst>
      <p:ext uri="{BB962C8B-B14F-4D97-AF65-F5344CB8AC3E}">
        <p14:creationId xmlns:p14="http://schemas.microsoft.com/office/powerpoint/2010/main" val="112751035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F471-9BC0-4781-899C-890FEF0B0F31}"/>
              </a:ext>
            </a:extLst>
          </p:cNvPr>
          <p:cNvSpPr>
            <a:spLocks noGrp="1"/>
          </p:cNvSpPr>
          <p:nvPr>
            <p:ph type="title"/>
          </p:nvPr>
        </p:nvSpPr>
        <p:spPr/>
        <p:txBody>
          <a:bodyPr/>
          <a:lstStyle/>
          <a:p>
            <a:r>
              <a:rPr lang="en-US" sz="3600" b="1" dirty="0"/>
              <a:t>Chapter 18 Claims</a:t>
            </a:r>
          </a:p>
        </p:txBody>
      </p:sp>
      <p:sp>
        <p:nvSpPr>
          <p:cNvPr id="3" name="Content Placeholder 2">
            <a:extLst>
              <a:ext uri="{FF2B5EF4-FFF2-40B4-BE49-F238E27FC236}">
                <a16:creationId xmlns:a16="http://schemas.microsoft.com/office/drawing/2014/main" id="{765F416D-BAD9-4724-9674-FAD9A55687DB}"/>
              </a:ext>
            </a:extLst>
          </p:cNvPr>
          <p:cNvSpPr>
            <a:spLocks noGrp="1"/>
          </p:cNvSpPr>
          <p:nvPr>
            <p:ph idx="1"/>
          </p:nvPr>
        </p:nvSpPr>
        <p:spPr/>
        <p:txBody>
          <a:bodyPr>
            <a:normAutofit fontScale="92500" lnSpcReduction="20000"/>
          </a:bodyPr>
          <a:lstStyle/>
          <a:p>
            <a:pPr marL="233363" indent="-233363"/>
            <a:r>
              <a:rPr lang="en-US" sz="3600" dirty="0"/>
              <a:t>A child born with spina bifida or other birth defects may be eligible for compensation if their biological parent served in Vietnam or Korea during the Vietnam Conflict Era</a:t>
            </a:r>
          </a:p>
          <a:p>
            <a:pPr marL="233363" indent="-233363"/>
            <a:endParaRPr lang="en-US" sz="3600" dirty="0"/>
          </a:p>
          <a:p>
            <a:pPr marL="233363" indent="-233363"/>
            <a:r>
              <a:rPr lang="en-US" sz="3600" dirty="0"/>
              <a:t>Any claim involving Chapter 18 benefits should be routed to the Denver Regional Office</a:t>
            </a:r>
          </a:p>
          <a:p>
            <a:pPr marL="0" indent="0">
              <a:buNone/>
            </a:pPr>
            <a:endParaRPr lang="en-US" sz="3600" dirty="0"/>
          </a:p>
          <a:p>
            <a:pPr marL="233363" indent="-233363"/>
            <a:r>
              <a:rPr lang="en-US" sz="3600" dirty="0"/>
              <a:t>Denver has exclusive jurisdiction to make determinations on these claims  </a:t>
            </a:r>
          </a:p>
          <a:p>
            <a:endParaRPr lang="en-US" dirty="0"/>
          </a:p>
        </p:txBody>
      </p:sp>
      <p:sp>
        <p:nvSpPr>
          <p:cNvPr id="4" name="Slide Number Placeholder 3">
            <a:extLst>
              <a:ext uri="{FF2B5EF4-FFF2-40B4-BE49-F238E27FC236}">
                <a16:creationId xmlns:a16="http://schemas.microsoft.com/office/drawing/2014/main" id="{3093FA5E-7963-41AA-93F6-36C62422FB98}"/>
              </a:ext>
            </a:extLst>
          </p:cNvPr>
          <p:cNvSpPr>
            <a:spLocks noGrp="1"/>
          </p:cNvSpPr>
          <p:nvPr>
            <p:ph type="sldNum" sz="quarter" idx="10"/>
          </p:nvPr>
        </p:nvSpPr>
        <p:spPr/>
        <p:txBody>
          <a:bodyPr/>
          <a:lstStyle/>
          <a:p>
            <a:fld id="{7C414AED-89CE-4A48-8B2B-1B3A5C68EA2A}" type="slidenum">
              <a:rPr lang="en-US" smtClean="0"/>
              <a:t>20</a:t>
            </a:fld>
            <a:endParaRPr lang="en-US"/>
          </a:p>
        </p:txBody>
      </p:sp>
    </p:spTree>
    <p:extLst>
      <p:ext uri="{BB962C8B-B14F-4D97-AF65-F5344CB8AC3E}">
        <p14:creationId xmlns:p14="http://schemas.microsoft.com/office/powerpoint/2010/main" val="1960257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F471-9BC0-4781-899C-890FEF0B0F31}"/>
              </a:ext>
            </a:extLst>
          </p:cNvPr>
          <p:cNvSpPr>
            <a:spLocks noGrp="1"/>
          </p:cNvSpPr>
          <p:nvPr>
            <p:ph type="title"/>
          </p:nvPr>
        </p:nvSpPr>
        <p:spPr/>
        <p:txBody>
          <a:bodyPr/>
          <a:lstStyle/>
          <a:p>
            <a:r>
              <a:rPr lang="en-US" sz="3600" b="1" dirty="0"/>
              <a:t>Herbicide Exposure in Other Locations</a:t>
            </a:r>
          </a:p>
        </p:txBody>
      </p:sp>
      <p:sp>
        <p:nvSpPr>
          <p:cNvPr id="3" name="Content Placeholder 2">
            <a:extLst>
              <a:ext uri="{FF2B5EF4-FFF2-40B4-BE49-F238E27FC236}">
                <a16:creationId xmlns:a16="http://schemas.microsoft.com/office/drawing/2014/main" id="{765F416D-BAD9-4724-9674-FAD9A55687DB}"/>
              </a:ext>
            </a:extLst>
          </p:cNvPr>
          <p:cNvSpPr>
            <a:spLocks noGrp="1"/>
          </p:cNvSpPr>
          <p:nvPr>
            <p:ph idx="1"/>
          </p:nvPr>
        </p:nvSpPr>
        <p:spPr/>
        <p:txBody>
          <a:bodyPr/>
          <a:lstStyle/>
          <a:p>
            <a:pPr marL="233363" indent="-233363"/>
            <a:r>
              <a:rPr lang="en-US" dirty="0"/>
              <a:t>A Veteran may allege exposure outside of the locations and scenarios previously discussed</a:t>
            </a:r>
          </a:p>
          <a:p>
            <a:pPr marL="0" indent="0">
              <a:buNone/>
            </a:pPr>
            <a:endParaRPr lang="en-US" dirty="0"/>
          </a:p>
          <a:p>
            <a:pPr marL="233363" indent="-233363"/>
            <a:r>
              <a:rPr lang="en-US" dirty="0"/>
              <a:t>A great step-by-step guide can be found at M21-1, Part IV, Subpart ii, 1.H.6.a.  On how to develop and process claims of exposure in other locations</a:t>
            </a:r>
          </a:p>
          <a:p>
            <a:endParaRPr lang="en-US" dirty="0"/>
          </a:p>
        </p:txBody>
      </p:sp>
      <p:sp>
        <p:nvSpPr>
          <p:cNvPr id="4" name="Slide Number Placeholder 3">
            <a:extLst>
              <a:ext uri="{FF2B5EF4-FFF2-40B4-BE49-F238E27FC236}">
                <a16:creationId xmlns:a16="http://schemas.microsoft.com/office/drawing/2014/main" id="{3093FA5E-7963-41AA-93F6-36C62422FB98}"/>
              </a:ext>
            </a:extLst>
          </p:cNvPr>
          <p:cNvSpPr>
            <a:spLocks noGrp="1"/>
          </p:cNvSpPr>
          <p:nvPr>
            <p:ph type="sldNum" sz="quarter" idx="10"/>
          </p:nvPr>
        </p:nvSpPr>
        <p:spPr/>
        <p:txBody>
          <a:bodyPr/>
          <a:lstStyle/>
          <a:p>
            <a:fld id="{7C414AED-89CE-4A48-8B2B-1B3A5C68EA2A}" type="slidenum">
              <a:rPr lang="en-US" smtClean="0"/>
              <a:t>21</a:t>
            </a:fld>
            <a:endParaRPr lang="en-US"/>
          </a:p>
        </p:txBody>
      </p:sp>
    </p:spTree>
    <p:extLst>
      <p:ext uri="{BB962C8B-B14F-4D97-AF65-F5344CB8AC3E}">
        <p14:creationId xmlns:p14="http://schemas.microsoft.com/office/powerpoint/2010/main" val="467277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F471-9BC0-4781-899C-890FEF0B0F31}"/>
              </a:ext>
            </a:extLst>
          </p:cNvPr>
          <p:cNvSpPr>
            <a:spLocks noGrp="1"/>
          </p:cNvSpPr>
          <p:nvPr>
            <p:ph type="title"/>
          </p:nvPr>
        </p:nvSpPr>
        <p:spPr/>
        <p:txBody>
          <a:bodyPr/>
          <a:lstStyle/>
          <a:p>
            <a:r>
              <a:rPr lang="en-US" sz="3600" b="1" dirty="0"/>
              <a:t>Herbicide Exposure in Other Locations</a:t>
            </a:r>
          </a:p>
        </p:txBody>
      </p:sp>
      <p:sp>
        <p:nvSpPr>
          <p:cNvPr id="3" name="Content Placeholder 2">
            <a:extLst>
              <a:ext uri="{FF2B5EF4-FFF2-40B4-BE49-F238E27FC236}">
                <a16:creationId xmlns:a16="http://schemas.microsoft.com/office/drawing/2014/main" id="{765F416D-BAD9-4724-9674-FAD9A55687DB}"/>
              </a:ext>
            </a:extLst>
          </p:cNvPr>
          <p:cNvSpPr>
            <a:spLocks noGrp="1"/>
          </p:cNvSpPr>
          <p:nvPr>
            <p:ph idx="1"/>
          </p:nvPr>
        </p:nvSpPr>
        <p:spPr/>
        <p:txBody>
          <a:bodyPr>
            <a:normAutofit fontScale="92500" lnSpcReduction="10000"/>
          </a:bodyPr>
          <a:lstStyle/>
          <a:p>
            <a:pPr marL="233363" indent="-233363"/>
            <a:r>
              <a:rPr lang="en-US" dirty="0"/>
              <a:t>If the Veteran provides enough information for research, an email should be sent to the Agent Orange (AO) mailbox</a:t>
            </a:r>
          </a:p>
          <a:p>
            <a:pPr marL="576262" lvl="1" indent="-342900">
              <a:buFont typeface="Wingdings" panose="05000000000000000000" pitchFamily="2" charset="2"/>
              <a:buChar char="v"/>
            </a:pPr>
            <a:r>
              <a:rPr lang="en-US" dirty="0"/>
              <a:t>	If the Veteran does not, the formal finding process should be started</a:t>
            </a:r>
          </a:p>
          <a:p>
            <a:pPr marL="233362" lvl="1" indent="0">
              <a:buNone/>
            </a:pPr>
            <a:endParaRPr lang="en-US" dirty="0"/>
          </a:p>
          <a:p>
            <a:pPr marL="233363" indent="-233363"/>
            <a:r>
              <a:rPr lang="en-US" dirty="0"/>
              <a:t>If the AO mailbox verifies exposure to herbicides, the claim should be reviewed for an exam</a:t>
            </a:r>
          </a:p>
          <a:p>
            <a:pPr marL="0" indent="0">
              <a:buNone/>
            </a:pPr>
            <a:endParaRPr lang="en-US" dirty="0"/>
          </a:p>
          <a:p>
            <a:pPr marL="233363" indent="-233363"/>
            <a:r>
              <a:rPr lang="en-US" dirty="0"/>
              <a:t>If the AO mailbox cannot verify exposure and we have enough information to submit the event to JSRRC, forward the claim to your station’s JSRRC rep</a:t>
            </a:r>
          </a:p>
          <a:p>
            <a:pPr marL="576262" lvl="1" indent="-342900">
              <a:buFont typeface="Wingdings" panose="05000000000000000000" pitchFamily="2" charset="2"/>
              <a:buChar char="v"/>
            </a:pPr>
            <a:r>
              <a:rPr lang="en-US" dirty="0"/>
              <a:t>If not, the formal finding process should be started  </a:t>
            </a:r>
          </a:p>
          <a:p>
            <a:endParaRPr lang="en-US" dirty="0"/>
          </a:p>
        </p:txBody>
      </p:sp>
      <p:sp>
        <p:nvSpPr>
          <p:cNvPr id="4" name="Slide Number Placeholder 3">
            <a:extLst>
              <a:ext uri="{FF2B5EF4-FFF2-40B4-BE49-F238E27FC236}">
                <a16:creationId xmlns:a16="http://schemas.microsoft.com/office/drawing/2014/main" id="{3093FA5E-7963-41AA-93F6-36C62422FB98}"/>
              </a:ext>
            </a:extLst>
          </p:cNvPr>
          <p:cNvSpPr>
            <a:spLocks noGrp="1"/>
          </p:cNvSpPr>
          <p:nvPr>
            <p:ph type="sldNum" sz="quarter" idx="10"/>
          </p:nvPr>
        </p:nvSpPr>
        <p:spPr/>
        <p:txBody>
          <a:bodyPr/>
          <a:lstStyle/>
          <a:p>
            <a:fld id="{7C414AED-89CE-4A48-8B2B-1B3A5C68EA2A}" type="slidenum">
              <a:rPr lang="en-US" smtClean="0"/>
              <a:t>22</a:t>
            </a:fld>
            <a:endParaRPr lang="en-US"/>
          </a:p>
        </p:txBody>
      </p:sp>
    </p:spTree>
    <p:extLst>
      <p:ext uri="{BB962C8B-B14F-4D97-AF65-F5344CB8AC3E}">
        <p14:creationId xmlns:p14="http://schemas.microsoft.com/office/powerpoint/2010/main" val="2840612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F471-9BC0-4781-899C-890FEF0B0F31}"/>
              </a:ext>
            </a:extLst>
          </p:cNvPr>
          <p:cNvSpPr>
            <a:spLocks noGrp="1"/>
          </p:cNvSpPr>
          <p:nvPr>
            <p:ph type="title"/>
          </p:nvPr>
        </p:nvSpPr>
        <p:spPr/>
        <p:txBody>
          <a:bodyPr/>
          <a:lstStyle/>
          <a:p>
            <a:r>
              <a:rPr lang="en-US" sz="3600" b="1" dirty="0"/>
              <a:t>Formal Findings</a:t>
            </a:r>
          </a:p>
        </p:txBody>
      </p:sp>
      <p:sp>
        <p:nvSpPr>
          <p:cNvPr id="3" name="Content Placeholder 2">
            <a:extLst>
              <a:ext uri="{FF2B5EF4-FFF2-40B4-BE49-F238E27FC236}">
                <a16:creationId xmlns:a16="http://schemas.microsoft.com/office/drawing/2014/main" id="{765F416D-BAD9-4724-9674-FAD9A55687DB}"/>
              </a:ext>
            </a:extLst>
          </p:cNvPr>
          <p:cNvSpPr>
            <a:spLocks noGrp="1"/>
          </p:cNvSpPr>
          <p:nvPr>
            <p:ph idx="1"/>
          </p:nvPr>
        </p:nvSpPr>
        <p:spPr/>
        <p:txBody>
          <a:bodyPr>
            <a:normAutofit lnSpcReduction="10000"/>
          </a:bodyPr>
          <a:lstStyle/>
          <a:p>
            <a:pPr marL="233363" indent="-233363"/>
            <a:r>
              <a:rPr lang="en-US" dirty="0"/>
              <a:t>Any time we cannot send the exposure event to JSRRC due to lack of information, a formal finding must be completed</a:t>
            </a:r>
          </a:p>
          <a:p>
            <a:pPr marL="233363" indent="-233363"/>
            <a:endParaRPr lang="en-US" dirty="0"/>
          </a:p>
          <a:p>
            <a:pPr marL="233363" indent="-233363"/>
            <a:r>
              <a:rPr lang="en-US" dirty="0"/>
              <a:t>Depending on your station, the VSR, RVSR, or JSRRC rep may be the one who completes the formal finding</a:t>
            </a:r>
          </a:p>
          <a:p>
            <a:pPr marL="233363" indent="-233363"/>
            <a:endParaRPr lang="en-US" dirty="0"/>
          </a:p>
          <a:p>
            <a:pPr marL="233363" indent="-233363"/>
            <a:r>
              <a:rPr lang="en-US" dirty="0"/>
              <a:t>Only the JSRRC rep can sign the formal finding</a:t>
            </a:r>
          </a:p>
          <a:p>
            <a:pPr marL="0" indent="0">
              <a:buNone/>
            </a:pPr>
            <a:endParaRPr lang="en-US" dirty="0"/>
          </a:p>
          <a:p>
            <a:pPr marL="233363" indent="-233363"/>
            <a:r>
              <a:rPr lang="en-US" dirty="0"/>
              <a:t>A template can be found at M21-1,  Part IV, Subpart ii, 1.H.1.m.  </a:t>
            </a:r>
          </a:p>
          <a:p>
            <a:endParaRPr lang="en-US" dirty="0"/>
          </a:p>
        </p:txBody>
      </p:sp>
      <p:sp>
        <p:nvSpPr>
          <p:cNvPr id="4" name="Slide Number Placeholder 3">
            <a:extLst>
              <a:ext uri="{FF2B5EF4-FFF2-40B4-BE49-F238E27FC236}">
                <a16:creationId xmlns:a16="http://schemas.microsoft.com/office/drawing/2014/main" id="{3093FA5E-7963-41AA-93F6-36C62422FB98}"/>
              </a:ext>
            </a:extLst>
          </p:cNvPr>
          <p:cNvSpPr>
            <a:spLocks noGrp="1"/>
          </p:cNvSpPr>
          <p:nvPr>
            <p:ph type="sldNum" sz="quarter" idx="10"/>
          </p:nvPr>
        </p:nvSpPr>
        <p:spPr/>
        <p:txBody>
          <a:bodyPr/>
          <a:lstStyle/>
          <a:p>
            <a:fld id="{7C414AED-89CE-4A48-8B2B-1B3A5C68EA2A}" type="slidenum">
              <a:rPr lang="en-US" smtClean="0"/>
              <a:t>23</a:t>
            </a:fld>
            <a:endParaRPr lang="en-US"/>
          </a:p>
        </p:txBody>
      </p:sp>
    </p:spTree>
    <p:extLst>
      <p:ext uri="{BB962C8B-B14F-4D97-AF65-F5344CB8AC3E}">
        <p14:creationId xmlns:p14="http://schemas.microsoft.com/office/powerpoint/2010/main" val="2940959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F471-9BC0-4781-899C-890FEF0B0F31}"/>
              </a:ext>
            </a:extLst>
          </p:cNvPr>
          <p:cNvSpPr>
            <a:spLocks noGrp="1"/>
          </p:cNvSpPr>
          <p:nvPr>
            <p:ph type="title"/>
          </p:nvPr>
        </p:nvSpPr>
        <p:spPr/>
        <p:txBody>
          <a:bodyPr/>
          <a:lstStyle/>
          <a:p>
            <a:r>
              <a:rPr lang="en-US" sz="3600" b="1" dirty="0"/>
              <a:t>Formal Findings</a:t>
            </a:r>
          </a:p>
        </p:txBody>
      </p:sp>
      <p:sp>
        <p:nvSpPr>
          <p:cNvPr id="3" name="Content Placeholder 2">
            <a:extLst>
              <a:ext uri="{FF2B5EF4-FFF2-40B4-BE49-F238E27FC236}">
                <a16:creationId xmlns:a16="http://schemas.microsoft.com/office/drawing/2014/main" id="{765F416D-BAD9-4724-9674-FAD9A55687DB}"/>
              </a:ext>
            </a:extLst>
          </p:cNvPr>
          <p:cNvSpPr>
            <a:spLocks noGrp="1"/>
          </p:cNvSpPr>
          <p:nvPr>
            <p:ph idx="1"/>
          </p:nvPr>
        </p:nvSpPr>
        <p:spPr/>
        <p:txBody>
          <a:bodyPr>
            <a:normAutofit fontScale="92500" lnSpcReduction="20000"/>
          </a:bodyPr>
          <a:lstStyle/>
          <a:p>
            <a:pPr marL="0" indent="0">
              <a:buNone/>
            </a:pPr>
            <a:r>
              <a:rPr lang="en-US" dirty="0"/>
              <a:t>The formal finding must contain:</a:t>
            </a:r>
          </a:p>
          <a:p>
            <a:pPr marL="0" indent="0">
              <a:buNone/>
            </a:pPr>
            <a:endParaRPr lang="en-US" dirty="0"/>
          </a:p>
          <a:p>
            <a:pPr marL="576262" lvl="1" indent="-342900">
              <a:buFont typeface="Wingdings" panose="05000000000000000000" pitchFamily="2" charset="2"/>
              <a:buChar char="Ø"/>
            </a:pPr>
            <a:r>
              <a:rPr lang="en-US" dirty="0">
                <a:cs typeface="Times New Roman" panose="02020603050405020304" pitchFamily="18" charset="0"/>
              </a:rPr>
              <a:t>A statement that the VA does not possess enough information to submit the exposure event to JSRRC</a:t>
            </a:r>
          </a:p>
          <a:p>
            <a:pPr marL="576262" lvl="1" indent="-342900">
              <a:buFont typeface="Wingdings" panose="05000000000000000000" pitchFamily="2" charset="2"/>
              <a:buChar char="Ø"/>
            </a:pPr>
            <a:endParaRPr lang="en-US" dirty="0">
              <a:cs typeface="Times New Roman" panose="02020603050405020304" pitchFamily="18" charset="0"/>
            </a:endParaRPr>
          </a:p>
          <a:p>
            <a:pPr marL="576262" lvl="1" indent="-342900">
              <a:buFont typeface="Wingdings" panose="05000000000000000000" pitchFamily="2" charset="2"/>
              <a:buChar char="Ø"/>
            </a:pPr>
            <a:r>
              <a:rPr lang="en-US" dirty="0">
                <a:cs typeface="Times New Roman" panose="02020603050405020304" pitchFamily="18" charset="0"/>
              </a:rPr>
              <a:t>confirmation that all development has been completed</a:t>
            </a:r>
          </a:p>
          <a:p>
            <a:pPr marL="233362" lvl="1" indent="0">
              <a:buNone/>
            </a:pPr>
            <a:endParaRPr lang="en-US" dirty="0">
              <a:cs typeface="Times New Roman" panose="02020603050405020304" pitchFamily="18" charset="0"/>
            </a:endParaRPr>
          </a:p>
          <a:p>
            <a:pPr marL="576262" lvl="1" indent="-342900">
              <a:buFont typeface="Wingdings" panose="05000000000000000000" pitchFamily="2" charset="2"/>
              <a:buChar char="Ø"/>
            </a:pPr>
            <a:r>
              <a:rPr lang="en-US" dirty="0">
                <a:cs typeface="Times New Roman" panose="02020603050405020304" pitchFamily="18" charset="0"/>
              </a:rPr>
              <a:t>description of all development attempts</a:t>
            </a:r>
          </a:p>
          <a:p>
            <a:pPr marL="576262" lvl="1" indent="-342900">
              <a:buFont typeface="Wingdings" panose="05000000000000000000" pitchFamily="2" charset="2"/>
              <a:buChar char="Ø"/>
            </a:pPr>
            <a:endParaRPr lang="en-US" dirty="0">
              <a:cs typeface="Times New Roman" panose="02020603050405020304" pitchFamily="18" charset="0"/>
            </a:endParaRPr>
          </a:p>
          <a:p>
            <a:pPr marL="576262" lvl="1" indent="-342900">
              <a:buFont typeface="Wingdings" panose="05000000000000000000" pitchFamily="2" charset="2"/>
              <a:buChar char="Ø"/>
            </a:pPr>
            <a:r>
              <a:rPr lang="en-US" dirty="0">
                <a:cs typeface="Times New Roman" panose="02020603050405020304" pitchFamily="18" charset="0"/>
              </a:rPr>
              <a:t>statement that evidence of all attempts are of record in the file</a:t>
            </a:r>
          </a:p>
          <a:p>
            <a:pPr marL="576262" lvl="1" indent="-342900">
              <a:buFont typeface="Wingdings" panose="05000000000000000000" pitchFamily="2" charset="2"/>
              <a:buChar char="Ø"/>
            </a:pPr>
            <a:endParaRPr lang="en-US" dirty="0">
              <a:cs typeface="Times New Roman" panose="02020603050405020304" pitchFamily="18" charset="0"/>
            </a:endParaRPr>
          </a:p>
          <a:p>
            <a:pPr marL="576262" lvl="1" indent="-342900">
              <a:buFont typeface="Wingdings" panose="05000000000000000000" pitchFamily="2" charset="2"/>
              <a:buChar char="Ø"/>
            </a:pPr>
            <a:r>
              <a:rPr lang="en-US" dirty="0">
                <a:cs typeface="Times New Roman" panose="02020603050405020304" pitchFamily="18" charset="0"/>
              </a:rPr>
              <a:t>Signature of the JSRRC rep and VSCM (or VSMC designee)  </a:t>
            </a:r>
          </a:p>
          <a:p>
            <a:endParaRPr lang="en-US" dirty="0"/>
          </a:p>
        </p:txBody>
      </p:sp>
      <p:sp>
        <p:nvSpPr>
          <p:cNvPr id="4" name="Slide Number Placeholder 3">
            <a:extLst>
              <a:ext uri="{FF2B5EF4-FFF2-40B4-BE49-F238E27FC236}">
                <a16:creationId xmlns:a16="http://schemas.microsoft.com/office/drawing/2014/main" id="{3093FA5E-7963-41AA-93F6-36C62422FB98}"/>
              </a:ext>
            </a:extLst>
          </p:cNvPr>
          <p:cNvSpPr>
            <a:spLocks noGrp="1"/>
          </p:cNvSpPr>
          <p:nvPr>
            <p:ph type="sldNum" sz="quarter" idx="10"/>
          </p:nvPr>
        </p:nvSpPr>
        <p:spPr/>
        <p:txBody>
          <a:bodyPr/>
          <a:lstStyle/>
          <a:p>
            <a:fld id="{7C414AED-89CE-4A48-8B2B-1B3A5C68EA2A}" type="slidenum">
              <a:rPr lang="en-US" smtClean="0"/>
              <a:t>24</a:t>
            </a:fld>
            <a:endParaRPr lang="en-US"/>
          </a:p>
        </p:txBody>
      </p:sp>
    </p:spTree>
    <p:extLst>
      <p:ext uri="{BB962C8B-B14F-4D97-AF65-F5344CB8AC3E}">
        <p14:creationId xmlns:p14="http://schemas.microsoft.com/office/powerpoint/2010/main" val="2659221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B90D8-543B-4414-84A9-EB0A5CF0E25C}"/>
              </a:ext>
            </a:extLst>
          </p:cNvPr>
          <p:cNvSpPr>
            <a:spLocks noGrp="1"/>
          </p:cNvSpPr>
          <p:nvPr>
            <p:ph type="title"/>
          </p:nvPr>
        </p:nvSpPr>
        <p:spPr/>
        <p:txBody>
          <a:bodyPr/>
          <a:lstStyle/>
          <a:p>
            <a:r>
              <a:rPr lang="en-US" sz="3600" b="1" dirty="0"/>
              <a:t>Exposure Scenarios</a:t>
            </a:r>
          </a:p>
        </p:txBody>
      </p:sp>
      <p:sp>
        <p:nvSpPr>
          <p:cNvPr id="3" name="Content Placeholder 2">
            <a:extLst>
              <a:ext uri="{FF2B5EF4-FFF2-40B4-BE49-F238E27FC236}">
                <a16:creationId xmlns:a16="http://schemas.microsoft.com/office/drawing/2014/main" id="{67CB527C-C727-4367-A6EB-ED14263FB6DA}"/>
              </a:ext>
            </a:extLst>
          </p:cNvPr>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3600" dirty="0"/>
              <a:t>Complete the Exposure Scenarios Exercise</a:t>
            </a:r>
          </a:p>
        </p:txBody>
      </p:sp>
      <p:sp>
        <p:nvSpPr>
          <p:cNvPr id="4" name="Slide Number Placeholder 3">
            <a:extLst>
              <a:ext uri="{FF2B5EF4-FFF2-40B4-BE49-F238E27FC236}">
                <a16:creationId xmlns:a16="http://schemas.microsoft.com/office/drawing/2014/main" id="{34553FF4-A19A-4FB4-A457-15A5319310E3}"/>
              </a:ext>
            </a:extLst>
          </p:cNvPr>
          <p:cNvSpPr>
            <a:spLocks noGrp="1"/>
          </p:cNvSpPr>
          <p:nvPr>
            <p:ph type="sldNum" sz="quarter" idx="10"/>
          </p:nvPr>
        </p:nvSpPr>
        <p:spPr/>
        <p:txBody>
          <a:bodyPr/>
          <a:lstStyle/>
          <a:p>
            <a:fld id="{7C414AED-89CE-4A48-8B2B-1B3A5C68EA2A}" type="slidenum">
              <a:rPr lang="en-US" smtClean="0"/>
              <a:t>25</a:t>
            </a:fld>
            <a:endParaRPr lang="en-US"/>
          </a:p>
        </p:txBody>
      </p:sp>
    </p:spTree>
    <p:extLst>
      <p:ext uri="{BB962C8B-B14F-4D97-AF65-F5344CB8AC3E}">
        <p14:creationId xmlns:p14="http://schemas.microsoft.com/office/powerpoint/2010/main" val="4223847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B90D8-543B-4414-84A9-EB0A5CF0E25C}"/>
              </a:ext>
            </a:extLst>
          </p:cNvPr>
          <p:cNvSpPr>
            <a:spLocks noGrp="1"/>
          </p:cNvSpPr>
          <p:nvPr>
            <p:ph type="title"/>
          </p:nvPr>
        </p:nvSpPr>
        <p:spPr/>
        <p:txBody>
          <a:bodyPr/>
          <a:lstStyle/>
          <a:p>
            <a:r>
              <a:rPr lang="en-US" sz="3600" b="1" dirty="0"/>
              <a:t>Effective Dates</a:t>
            </a:r>
          </a:p>
        </p:txBody>
      </p:sp>
      <p:sp>
        <p:nvSpPr>
          <p:cNvPr id="3" name="Content Placeholder 2">
            <a:extLst>
              <a:ext uri="{FF2B5EF4-FFF2-40B4-BE49-F238E27FC236}">
                <a16:creationId xmlns:a16="http://schemas.microsoft.com/office/drawing/2014/main" id="{67CB527C-C727-4367-A6EB-ED14263FB6DA}"/>
              </a:ext>
            </a:extLst>
          </p:cNvPr>
          <p:cNvSpPr>
            <a:spLocks noGrp="1"/>
          </p:cNvSpPr>
          <p:nvPr>
            <p:ph idx="1"/>
          </p:nvPr>
        </p:nvSpPr>
        <p:spPr>
          <a:xfrm>
            <a:off x="847165" y="1480458"/>
            <a:ext cx="10945906" cy="4875892"/>
          </a:xfrm>
        </p:spPr>
        <p:txBody>
          <a:bodyPr/>
          <a:lstStyle/>
          <a:p>
            <a:pPr>
              <a:buClr>
                <a:schemeClr val="accent6">
                  <a:lumMod val="50000"/>
                </a:schemeClr>
              </a:buClr>
            </a:pPr>
            <a:r>
              <a:rPr lang="en-US" sz="2200" dirty="0"/>
              <a:t>In general, the effective date for a grant due to herbicide exposure is the date of claim or the date entitlement arose, whichever is later. </a:t>
            </a:r>
          </a:p>
          <a:p>
            <a:pPr marL="0" indent="0">
              <a:buClr>
                <a:schemeClr val="accent6">
                  <a:lumMod val="50000"/>
                </a:schemeClr>
              </a:buClr>
              <a:buNone/>
            </a:pPr>
            <a:endParaRPr lang="en-US" sz="2200" dirty="0"/>
          </a:p>
          <a:p>
            <a:pPr>
              <a:buClr>
                <a:schemeClr val="accent6">
                  <a:lumMod val="50000"/>
                </a:schemeClr>
              </a:buClr>
            </a:pPr>
            <a:r>
              <a:rPr lang="en-US" sz="2200" dirty="0"/>
              <a:t>However, there are situations unique to herbicide claims that may affect the effective date of a grant</a:t>
            </a:r>
          </a:p>
          <a:p>
            <a:pPr>
              <a:buClr>
                <a:schemeClr val="tx1"/>
              </a:buClr>
            </a:pPr>
            <a:endParaRPr lang="en-US" sz="2200" dirty="0"/>
          </a:p>
          <a:p>
            <a:pPr marL="576262" lvl="1" indent="-342900">
              <a:spcAft>
                <a:spcPts val="600"/>
              </a:spcAft>
              <a:buClr>
                <a:schemeClr val="accent6">
                  <a:lumMod val="75000"/>
                </a:schemeClr>
              </a:buClr>
              <a:buFont typeface="Wingdings" panose="05000000000000000000" pitchFamily="2" charset="2"/>
              <a:buChar char="v"/>
            </a:pPr>
            <a:r>
              <a:rPr lang="en-US" sz="2100" dirty="0" err="1">
                <a:latin typeface="Times New Roman" panose="02020603050405020304" pitchFamily="18" charset="0"/>
                <a:cs typeface="Times New Roman" panose="02020603050405020304" pitchFamily="18" charset="0"/>
              </a:rPr>
              <a:t>Nehmer</a:t>
            </a:r>
            <a:r>
              <a:rPr lang="en-US" sz="2100" dirty="0">
                <a:latin typeface="Times New Roman" panose="02020603050405020304" pitchFamily="18" charset="0"/>
                <a:cs typeface="Times New Roman" panose="02020603050405020304" pitchFamily="18" charset="0"/>
              </a:rPr>
              <a:t> CFR 3.816</a:t>
            </a:r>
          </a:p>
          <a:p>
            <a:pPr marL="576262" lvl="1" indent="-342900">
              <a:spcAft>
                <a:spcPts val="600"/>
              </a:spcAft>
              <a:buClr>
                <a:schemeClr val="accent6">
                  <a:lumMod val="75000"/>
                </a:schemeClr>
              </a:buClr>
              <a:buFont typeface="Wingdings" panose="05000000000000000000" pitchFamily="2" charset="2"/>
              <a:buChar char="v"/>
            </a:pPr>
            <a:r>
              <a:rPr lang="en-US" sz="2100" dirty="0">
                <a:latin typeface="Times New Roman" panose="02020603050405020304" pitchFamily="18" charset="0"/>
                <a:cs typeface="Times New Roman" panose="02020603050405020304" pitchFamily="18" charset="0"/>
              </a:rPr>
              <a:t>grant of previously denied claim due to federal records CFR 3.156(c)(3)</a:t>
            </a:r>
          </a:p>
          <a:p>
            <a:pPr marL="576262" lvl="1" indent="-342900">
              <a:spcAft>
                <a:spcPts val="600"/>
              </a:spcAft>
              <a:buClr>
                <a:schemeClr val="accent6">
                  <a:lumMod val="75000"/>
                </a:schemeClr>
              </a:buClr>
              <a:buFont typeface="Wingdings" panose="05000000000000000000" pitchFamily="2" charset="2"/>
              <a:buChar char="v"/>
            </a:pPr>
            <a:r>
              <a:rPr lang="en-US" sz="2100" dirty="0">
                <a:latin typeface="Times New Roman" panose="02020603050405020304" pitchFamily="18" charset="0"/>
                <a:cs typeface="Times New Roman" panose="02020603050405020304" pitchFamily="18" charset="0"/>
              </a:rPr>
              <a:t>liberalizing law CFR 3.114</a:t>
            </a:r>
          </a:p>
          <a:p>
            <a:pPr marL="576262" lvl="1" indent="-342900">
              <a:spcAft>
                <a:spcPts val="600"/>
              </a:spcAft>
              <a:buClr>
                <a:schemeClr val="accent6">
                  <a:lumMod val="75000"/>
                </a:schemeClr>
              </a:buClr>
              <a:buFont typeface="Wingdings" panose="05000000000000000000" pitchFamily="2" charset="2"/>
              <a:buChar char="v"/>
            </a:pPr>
            <a:r>
              <a:rPr lang="en-US" sz="2100" dirty="0">
                <a:latin typeface="Times New Roman" panose="02020603050405020304" pitchFamily="18" charset="0"/>
                <a:cs typeface="Times New Roman" panose="02020603050405020304" pitchFamily="18" charset="0"/>
              </a:rPr>
              <a:t>diabetic complications CFR 3.400(o)(2)</a:t>
            </a:r>
          </a:p>
          <a:p>
            <a:pPr marL="576262" lvl="1" indent="-342900">
              <a:spcAft>
                <a:spcPts val="600"/>
              </a:spcAft>
              <a:buClr>
                <a:schemeClr val="accent6">
                  <a:lumMod val="75000"/>
                </a:schemeClr>
              </a:buClr>
              <a:buFont typeface="Wingdings" panose="05000000000000000000" pitchFamily="2" charset="2"/>
              <a:buChar char="v"/>
            </a:pPr>
            <a:r>
              <a:rPr lang="en-US" sz="2100" dirty="0">
                <a:latin typeface="Times New Roman" panose="02020603050405020304" pitchFamily="18" charset="0"/>
                <a:cs typeface="Times New Roman" panose="02020603050405020304" pitchFamily="18" charset="0"/>
              </a:rPr>
              <a:t>retroactive considerations</a:t>
            </a:r>
          </a:p>
          <a:p>
            <a:pPr marL="0" indent="0">
              <a:buNone/>
            </a:pPr>
            <a:endParaRPr lang="en-US" dirty="0"/>
          </a:p>
          <a:p>
            <a:pPr marL="0" indent="0">
              <a:buNone/>
            </a:pPr>
            <a:endParaRPr lang="en-US" dirty="0"/>
          </a:p>
          <a:p>
            <a:pPr marL="0" indent="0" algn="ctr">
              <a:buNone/>
            </a:pPr>
            <a:endParaRPr lang="en-US" sz="3600" dirty="0"/>
          </a:p>
        </p:txBody>
      </p:sp>
      <p:sp>
        <p:nvSpPr>
          <p:cNvPr id="4" name="Slide Number Placeholder 3">
            <a:extLst>
              <a:ext uri="{FF2B5EF4-FFF2-40B4-BE49-F238E27FC236}">
                <a16:creationId xmlns:a16="http://schemas.microsoft.com/office/drawing/2014/main" id="{34553FF4-A19A-4FB4-A457-15A5319310E3}"/>
              </a:ext>
            </a:extLst>
          </p:cNvPr>
          <p:cNvSpPr>
            <a:spLocks noGrp="1"/>
          </p:cNvSpPr>
          <p:nvPr>
            <p:ph type="sldNum" sz="quarter" idx="10"/>
          </p:nvPr>
        </p:nvSpPr>
        <p:spPr/>
        <p:txBody>
          <a:bodyPr/>
          <a:lstStyle/>
          <a:p>
            <a:fld id="{7C414AED-89CE-4A48-8B2B-1B3A5C68EA2A}" type="slidenum">
              <a:rPr lang="en-US" smtClean="0"/>
              <a:t>26</a:t>
            </a:fld>
            <a:endParaRPr lang="en-US"/>
          </a:p>
        </p:txBody>
      </p:sp>
    </p:spTree>
    <p:extLst>
      <p:ext uri="{BB962C8B-B14F-4D97-AF65-F5344CB8AC3E}">
        <p14:creationId xmlns:p14="http://schemas.microsoft.com/office/powerpoint/2010/main" val="29067807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r>
              <a:rPr lang="en-US" sz="3600" b="1" dirty="0"/>
              <a:t>Effective Date Considerations</a:t>
            </a: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847165" y="1789114"/>
            <a:ext cx="10945906" cy="4567236"/>
          </a:xfrm>
        </p:spPr>
        <p:txBody>
          <a:bodyPr>
            <a:normAutofit fontScale="92500" lnSpcReduction="10000"/>
          </a:bodyPr>
          <a:lstStyle/>
          <a:p>
            <a:pPr marL="0" marR="0" indent="0">
              <a:spcBef>
                <a:spcPts val="0"/>
              </a:spcBef>
              <a:spcAft>
                <a:spcPts val="0"/>
              </a:spcAft>
              <a:buNone/>
            </a:pPr>
            <a:r>
              <a:rPr lang="en-US" sz="2600" dirty="0">
                <a:solidFill>
                  <a:srgbClr val="000066"/>
                </a:solidFill>
                <a:latin typeface="+mn-lt"/>
                <a:ea typeface="Times New Roman" panose="02020603050405020304" pitchFamily="18" charset="0"/>
              </a:rPr>
              <a:t>When assigning an effective date, it’s crucial to identify: </a:t>
            </a:r>
          </a:p>
          <a:p>
            <a:pPr marL="0" marR="0" indent="0">
              <a:spcBef>
                <a:spcPts val="0"/>
              </a:spcBef>
              <a:spcAft>
                <a:spcPts val="0"/>
              </a:spcAft>
              <a:buNone/>
            </a:pPr>
            <a:endParaRPr lang="en-US" sz="2600" dirty="0">
              <a:solidFill>
                <a:srgbClr val="000066"/>
              </a:solidFill>
              <a:latin typeface="+mn-lt"/>
              <a:ea typeface="Times New Roman" panose="02020603050405020304" pitchFamily="18" charset="0"/>
            </a:endParaRPr>
          </a:p>
          <a:p>
            <a:pPr lvl="1">
              <a:spcBef>
                <a:spcPts val="0"/>
              </a:spcBef>
              <a:spcAft>
                <a:spcPts val="0"/>
              </a:spcAft>
              <a:buFont typeface="Wingdings" panose="05000000000000000000" pitchFamily="2" charset="2"/>
              <a:buChar char="Ø"/>
            </a:pPr>
            <a:r>
              <a:rPr lang="en-US" dirty="0">
                <a:solidFill>
                  <a:srgbClr val="000066"/>
                </a:solidFill>
                <a:ea typeface="Times New Roman" panose="02020603050405020304" pitchFamily="18" charset="0"/>
              </a:rPr>
              <a:t>the date of receipt of previous claim and/or intent to file,</a:t>
            </a:r>
          </a:p>
          <a:p>
            <a:pPr lvl="1">
              <a:spcBef>
                <a:spcPts val="0"/>
              </a:spcBef>
              <a:spcAft>
                <a:spcPts val="0"/>
              </a:spcAft>
              <a:buFont typeface="Wingdings" panose="05000000000000000000" pitchFamily="2" charset="2"/>
              <a:buChar char="Ø"/>
            </a:pPr>
            <a:endParaRPr lang="en-US" dirty="0">
              <a:solidFill>
                <a:srgbClr val="000066"/>
              </a:solidFill>
              <a:ea typeface="Times New Roman" panose="02020603050405020304" pitchFamily="18" charset="0"/>
            </a:endParaRPr>
          </a:p>
          <a:p>
            <a:pPr lvl="1">
              <a:spcBef>
                <a:spcPts val="0"/>
              </a:spcBef>
              <a:spcAft>
                <a:spcPts val="0"/>
              </a:spcAft>
              <a:buFont typeface="Wingdings" panose="05000000000000000000" pitchFamily="2" charset="2"/>
              <a:buChar char="Ø"/>
            </a:pPr>
            <a:r>
              <a:rPr lang="en-US" dirty="0">
                <a:solidFill>
                  <a:srgbClr val="000066"/>
                </a:solidFill>
                <a:ea typeface="Times New Roman" panose="02020603050405020304" pitchFamily="18" charset="0"/>
              </a:rPr>
              <a:t>whether the claim was an original Fully Developed Claim for compensation submitted August 6, 2013 through August 5, 2015,</a:t>
            </a:r>
          </a:p>
          <a:p>
            <a:pPr lvl="1">
              <a:spcBef>
                <a:spcPts val="0"/>
              </a:spcBef>
              <a:spcAft>
                <a:spcPts val="0"/>
              </a:spcAft>
              <a:buFont typeface="Wingdings" panose="05000000000000000000" pitchFamily="2" charset="2"/>
              <a:buChar char="Ø"/>
            </a:pPr>
            <a:endParaRPr lang="en-US" dirty="0">
              <a:solidFill>
                <a:srgbClr val="000066"/>
              </a:solidFill>
              <a:ea typeface="Times New Roman" panose="02020603050405020304" pitchFamily="18" charset="0"/>
            </a:endParaRPr>
          </a:p>
          <a:p>
            <a:pPr lvl="1">
              <a:spcBef>
                <a:spcPts val="0"/>
              </a:spcBef>
              <a:spcAft>
                <a:spcPts val="0"/>
              </a:spcAft>
              <a:buFont typeface="Wingdings" panose="05000000000000000000" pitchFamily="2" charset="2"/>
              <a:buChar char="Ø"/>
            </a:pPr>
            <a:r>
              <a:rPr lang="en-US" dirty="0">
                <a:solidFill>
                  <a:srgbClr val="000066"/>
                </a:solidFill>
                <a:ea typeface="Times New Roman" panose="02020603050405020304" pitchFamily="18" charset="0"/>
              </a:rPr>
              <a:t>the date of discharge from active duty,</a:t>
            </a:r>
          </a:p>
          <a:p>
            <a:pPr lvl="1">
              <a:spcBef>
                <a:spcPts val="0"/>
              </a:spcBef>
              <a:spcAft>
                <a:spcPts val="0"/>
              </a:spcAft>
              <a:buFont typeface="Wingdings" panose="05000000000000000000" pitchFamily="2" charset="2"/>
              <a:buChar char="Ø"/>
            </a:pPr>
            <a:endParaRPr lang="en-US" dirty="0">
              <a:solidFill>
                <a:srgbClr val="000066"/>
              </a:solidFill>
              <a:ea typeface="Times New Roman" panose="02020603050405020304" pitchFamily="18" charset="0"/>
            </a:endParaRPr>
          </a:p>
          <a:p>
            <a:pPr lvl="1">
              <a:spcBef>
                <a:spcPts val="0"/>
              </a:spcBef>
              <a:spcAft>
                <a:spcPts val="0"/>
              </a:spcAft>
              <a:buFont typeface="Wingdings" panose="05000000000000000000" pitchFamily="2" charset="2"/>
              <a:buChar char="Ø"/>
            </a:pPr>
            <a:r>
              <a:rPr lang="en-US" dirty="0">
                <a:solidFill>
                  <a:srgbClr val="000066"/>
                </a:solidFill>
                <a:ea typeface="Times New Roman" panose="02020603050405020304" pitchFamily="18" charset="0"/>
              </a:rPr>
              <a:t>the date of diagnosis for the presumptive disability,</a:t>
            </a:r>
          </a:p>
          <a:p>
            <a:pPr marL="457200" lvl="1" indent="0">
              <a:spcBef>
                <a:spcPts val="0"/>
              </a:spcBef>
              <a:spcAft>
                <a:spcPts val="0"/>
              </a:spcAft>
              <a:buNone/>
            </a:pPr>
            <a:r>
              <a:rPr lang="en-US" dirty="0">
                <a:solidFill>
                  <a:srgbClr val="000066"/>
                </a:solidFill>
                <a:ea typeface="Times New Roman" panose="02020603050405020304" pitchFamily="18" charset="0"/>
              </a:rPr>
              <a:t> </a:t>
            </a:r>
          </a:p>
          <a:p>
            <a:pPr lvl="1">
              <a:spcBef>
                <a:spcPts val="0"/>
              </a:spcBef>
              <a:spcAft>
                <a:spcPts val="0"/>
              </a:spcAft>
              <a:buFont typeface="Wingdings" panose="05000000000000000000" pitchFamily="2" charset="2"/>
              <a:buChar char="Ø"/>
            </a:pPr>
            <a:r>
              <a:rPr lang="en-US" dirty="0">
                <a:solidFill>
                  <a:srgbClr val="000066"/>
                </a:solidFill>
                <a:ea typeface="Times New Roman" panose="02020603050405020304" pitchFamily="18" charset="0"/>
              </a:rPr>
              <a:t>the date the condition was added to 3.309(e), and</a:t>
            </a:r>
          </a:p>
          <a:p>
            <a:pPr marL="457200" lvl="1" indent="0">
              <a:spcBef>
                <a:spcPts val="0"/>
              </a:spcBef>
              <a:spcAft>
                <a:spcPts val="0"/>
              </a:spcAft>
              <a:buNone/>
            </a:pPr>
            <a:endParaRPr lang="en-US" dirty="0">
              <a:solidFill>
                <a:srgbClr val="000066"/>
              </a:solidFill>
              <a:ea typeface="Times New Roman" panose="02020603050405020304" pitchFamily="18" charset="0"/>
            </a:endParaRPr>
          </a:p>
          <a:p>
            <a:pPr lvl="1">
              <a:spcBef>
                <a:spcPts val="0"/>
              </a:spcBef>
              <a:spcAft>
                <a:spcPts val="0"/>
              </a:spcAft>
              <a:buFont typeface="Wingdings" panose="05000000000000000000" pitchFamily="2" charset="2"/>
              <a:buChar char="Ø"/>
            </a:pPr>
            <a:r>
              <a:rPr lang="en-US" dirty="0">
                <a:solidFill>
                  <a:srgbClr val="000066"/>
                </a:solidFill>
                <a:ea typeface="Times New Roman" panose="02020603050405020304" pitchFamily="18" charset="0"/>
              </a:rPr>
              <a:t>Veteran’s date of death.</a:t>
            </a:r>
          </a:p>
          <a:p>
            <a:pPr lvl="1">
              <a:spcBef>
                <a:spcPts val="0"/>
              </a:spcBef>
              <a:spcAft>
                <a:spcPts val="0"/>
              </a:spcAft>
              <a:buFont typeface="Wingdings" panose="05000000000000000000" pitchFamily="2" charset="2"/>
              <a:buChar char="§"/>
            </a:pPr>
            <a:endParaRPr lang="en-US" dirty="0">
              <a:solidFill>
                <a:srgbClr val="000066"/>
              </a:solidFill>
              <a:ea typeface="Times New Roman" panose="02020603050405020304" pitchFamily="18" charset="0"/>
            </a:endParaRP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27</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79573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pPr lvl="0">
              <a:spcBef>
                <a:spcPct val="20000"/>
              </a:spcBef>
              <a:buClr>
                <a:srgbClr val="2D2DB9">
                  <a:lumMod val="75000"/>
                </a:srgbClr>
              </a:buClr>
            </a:pPr>
            <a:r>
              <a:rPr lang="en-US" sz="3600" b="1" dirty="0"/>
              <a:t>Non-retroactive Effective Dates for Compensation</a:t>
            </a:r>
            <a:endParaRPr lang="en-US" sz="3600" dirty="0">
              <a:effectLst>
                <a:outerShdw blurRad="38100" dist="38100" dir="2700000" algn="tl">
                  <a:srgbClr val="000000">
                    <a:alpha val="43137"/>
                  </a:srgbClr>
                </a:outerShdw>
              </a:effectLst>
            </a:endParaRP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694944" y="1609344"/>
            <a:ext cx="11160879" cy="4602920"/>
          </a:xfrm>
        </p:spPr>
        <p:txBody>
          <a:bodyPr>
            <a:normAutofit/>
          </a:bodyPr>
          <a:lstStyle/>
          <a:p>
            <a:pPr marL="0" indent="0">
              <a:buNone/>
            </a:pPr>
            <a:r>
              <a:rPr lang="en-US" sz="2400" dirty="0">
                <a:solidFill>
                  <a:srgbClr val="000066"/>
                </a:solidFill>
                <a:latin typeface="+mn-lt"/>
              </a:rPr>
              <a:t>When service connection is established based on a new claim, and no qualifying previously denied claim exists, apply 38 CFR 3.400 for assignment of effective date. </a:t>
            </a:r>
          </a:p>
          <a:p>
            <a:pPr marL="0" indent="0">
              <a:buNone/>
            </a:pPr>
            <a:endParaRPr lang="en-US" sz="2400" dirty="0">
              <a:solidFill>
                <a:srgbClr val="000066"/>
              </a:solidFill>
              <a:latin typeface="+mn-lt"/>
            </a:endParaRPr>
          </a:p>
          <a:p>
            <a:pPr marL="0" indent="0">
              <a:buNone/>
            </a:pPr>
            <a:r>
              <a:rPr lang="en-US" sz="2400" dirty="0">
                <a:solidFill>
                  <a:srgbClr val="000066"/>
                </a:solidFill>
                <a:latin typeface="+mn-lt"/>
              </a:rPr>
              <a:t>Generally, the effective date for a grant of benefits for a new claim will be the later of </a:t>
            </a:r>
          </a:p>
          <a:p>
            <a:pPr marL="0" indent="0">
              <a:buNone/>
            </a:pPr>
            <a:endParaRPr lang="en-US" sz="2400" dirty="0">
              <a:solidFill>
                <a:srgbClr val="000066"/>
              </a:solidFill>
              <a:latin typeface="+mn-lt"/>
            </a:endParaRPr>
          </a:p>
          <a:p>
            <a:r>
              <a:rPr lang="en-US" sz="2400" dirty="0">
                <a:solidFill>
                  <a:srgbClr val="000066"/>
                </a:solidFill>
                <a:latin typeface="+mn-lt"/>
              </a:rPr>
              <a:t>the date of receipt of the claim, or</a:t>
            </a:r>
          </a:p>
          <a:p>
            <a:r>
              <a:rPr lang="en-US" sz="2400" dirty="0">
                <a:solidFill>
                  <a:srgbClr val="000066"/>
                </a:solidFill>
                <a:latin typeface="+mn-lt"/>
              </a:rPr>
              <a:t>the date entitlement arose.</a:t>
            </a:r>
          </a:p>
          <a:p>
            <a:pPr marL="0" indent="0">
              <a:buNone/>
            </a:pPr>
            <a:endParaRPr lang="en-US" sz="2400" dirty="0">
              <a:solidFill>
                <a:srgbClr val="000066"/>
              </a:solidFill>
              <a:latin typeface="+mn-lt"/>
            </a:endParaRP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28</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11100831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31A350-03D2-4026-B570-7C67806B2897}"/>
              </a:ext>
            </a:extLst>
          </p:cNvPr>
          <p:cNvSpPr>
            <a:spLocks noGrp="1"/>
          </p:cNvSpPr>
          <p:nvPr>
            <p:ph type="title"/>
          </p:nvPr>
        </p:nvSpPr>
        <p:spPr/>
        <p:txBody>
          <a:bodyPr/>
          <a:lstStyle/>
          <a:p>
            <a:pPr>
              <a:spcBef>
                <a:spcPct val="20000"/>
              </a:spcBef>
              <a:buClr>
                <a:srgbClr val="2D2DB9">
                  <a:lumMod val="75000"/>
                </a:srgbClr>
              </a:buClr>
            </a:pPr>
            <a:r>
              <a:rPr lang="en-US" sz="3600" b="1" dirty="0">
                <a:effectLst>
                  <a:outerShdw blurRad="38100" dist="38100" dir="2700000" algn="tl">
                    <a:srgbClr val="000000">
                      <a:alpha val="43137"/>
                    </a:srgbClr>
                  </a:outerShdw>
                </a:effectLst>
              </a:rPr>
              <a:t>Retroactive </a:t>
            </a:r>
            <a:r>
              <a:rPr lang="en-US" sz="3600" b="1" dirty="0"/>
              <a:t>Effective Dates for Compensation</a:t>
            </a:r>
            <a:endParaRPr lang="en-US" sz="3600" dirty="0">
              <a:effectLst>
                <a:outerShdw blurRad="38100" dist="38100" dir="2700000" algn="tl">
                  <a:srgbClr val="000000">
                    <a:alpha val="43137"/>
                  </a:srgbClr>
                </a:outerShdw>
              </a:effectLst>
            </a:endParaRPr>
          </a:p>
        </p:txBody>
      </p:sp>
      <p:sp>
        <p:nvSpPr>
          <p:cNvPr id="6" name="Content Placeholder 5">
            <a:extLst>
              <a:ext uri="{FF2B5EF4-FFF2-40B4-BE49-F238E27FC236}">
                <a16:creationId xmlns:a16="http://schemas.microsoft.com/office/drawing/2014/main" id="{E29A7C86-2E6B-4F0C-BEE5-818710B11147}"/>
              </a:ext>
            </a:extLst>
          </p:cNvPr>
          <p:cNvSpPr>
            <a:spLocks noGrp="1"/>
          </p:cNvSpPr>
          <p:nvPr>
            <p:ph idx="1"/>
          </p:nvPr>
        </p:nvSpPr>
        <p:spPr>
          <a:xfrm>
            <a:off x="694944" y="1609344"/>
            <a:ext cx="11160879" cy="4602920"/>
          </a:xfrm>
        </p:spPr>
        <p:txBody>
          <a:bodyPr>
            <a:normAutofit/>
          </a:bodyPr>
          <a:lstStyle/>
          <a:p>
            <a:pPr marL="0" indent="0">
              <a:buNone/>
            </a:pPr>
            <a:r>
              <a:rPr lang="en-US" sz="2400" dirty="0">
                <a:solidFill>
                  <a:srgbClr val="000066"/>
                </a:solidFill>
                <a:latin typeface="+mn-lt"/>
              </a:rPr>
              <a:t>In order to qualify for a retroactive effective date the Veteran/survivor </a:t>
            </a:r>
            <a:r>
              <a:rPr lang="en-US" sz="2400" b="1" dirty="0">
                <a:solidFill>
                  <a:srgbClr val="000066"/>
                </a:solidFill>
                <a:latin typeface="+mn-lt"/>
              </a:rPr>
              <a:t>must</a:t>
            </a:r>
            <a:r>
              <a:rPr lang="en-US" sz="2400" dirty="0">
                <a:solidFill>
                  <a:srgbClr val="000066"/>
                </a:solidFill>
                <a:latin typeface="+mn-lt"/>
              </a:rPr>
              <a:t>:</a:t>
            </a:r>
          </a:p>
          <a:p>
            <a:pPr marL="0" indent="0">
              <a:buNone/>
            </a:pPr>
            <a:endParaRPr lang="en-US" sz="2400" dirty="0">
              <a:solidFill>
                <a:srgbClr val="000066"/>
              </a:solidFill>
              <a:latin typeface="+mn-lt"/>
            </a:endParaRPr>
          </a:p>
          <a:p>
            <a:pPr marL="0" indent="0">
              <a:buNone/>
            </a:pPr>
            <a:endParaRPr lang="en-US" sz="800" dirty="0">
              <a:solidFill>
                <a:srgbClr val="000066"/>
              </a:solidFill>
              <a:latin typeface="+mn-lt"/>
            </a:endParaRPr>
          </a:p>
          <a:p>
            <a:pPr lvl="1">
              <a:buFont typeface="Wingdings" panose="05000000000000000000" pitchFamily="2" charset="2"/>
              <a:buChar char="Ø"/>
            </a:pPr>
            <a:r>
              <a:rPr lang="en-US" sz="2200" dirty="0">
                <a:solidFill>
                  <a:srgbClr val="000066"/>
                </a:solidFill>
              </a:rPr>
              <a:t>have filed an </a:t>
            </a:r>
            <a:r>
              <a:rPr lang="en-US" sz="2200" b="1" dirty="0">
                <a:solidFill>
                  <a:srgbClr val="000066"/>
                </a:solidFill>
              </a:rPr>
              <a:t>explicit</a:t>
            </a:r>
            <a:r>
              <a:rPr lang="en-US" sz="2200" dirty="0">
                <a:solidFill>
                  <a:srgbClr val="000066"/>
                </a:solidFill>
              </a:rPr>
              <a:t> claim for and have been denied benefits for a disability due to lack of evidence of Vietnam service between September 25, 1985, and January 1, 2020, </a:t>
            </a:r>
            <a:r>
              <a:rPr lang="en-US" sz="2200" b="1" i="1" dirty="0">
                <a:solidFill>
                  <a:srgbClr val="000066"/>
                </a:solidFill>
              </a:rPr>
              <a:t>and</a:t>
            </a:r>
            <a:r>
              <a:rPr lang="en-US" sz="2200" dirty="0">
                <a:solidFill>
                  <a:srgbClr val="000066"/>
                </a:solidFill>
              </a:rPr>
              <a:t> </a:t>
            </a:r>
          </a:p>
          <a:p>
            <a:pPr lvl="1">
              <a:buFont typeface="Wingdings" panose="05000000000000000000" pitchFamily="2" charset="2"/>
              <a:buChar char="§"/>
            </a:pPr>
            <a:endParaRPr lang="en-US" sz="2200" dirty="0">
              <a:solidFill>
                <a:srgbClr val="000066"/>
              </a:solidFill>
            </a:endParaRPr>
          </a:p>
          <a:p>
            <a:pPr lvl="1">
              <a:buFont typeface="Wingdings" panose="05000000000000000000" pitchFamily="2" charset="2"/>
              <a:buChar char="Ø"/>
            </a:pPr>
            <a:r>
              <a:rPr lang="en-US" sz="2200" dirty="0">
                <a:solidFill>
                  <a:srgbClr val="000066"/>
                </a:solidFill>
              </a:rPr>
              <a:t>submit a supplemental claim for disability compensation for the same condition covered by the prior claim.</a:t>
            </a:r>
          </a:p>
          <a:p>
            <a:pPr lvl="1">
              <a:buFont typeface="Wingdings" panose="05000000000000000000" pitchFamily="2" charset="2"/>
              <a:buChar char="§"/>
            </a:pPr>
            <a:endParaRPr lang="en-US" sz="2200" dirty="0">
              <a:solidFill>
                <a:srgbClr val="000066"/>
              </a:solidFill>
            </a:endParaRPr>
          </a:p>
          <a:p>
            <a:pPr marL="457200" lvl="1" indent="0">
              <a:buNone/>
            </a:pPr>
            <a:endParaRPr lang="en-US" sz="2200" dirty="0">
              <a:solidFill>
                <a:srgbClr val="000066"/>
              </a:solidFill>
            </a:endParaRPr>
          </a:p>
        </p:txBody>
      </p:sp>
      <p:sp>
        <p:nvSpPr>
          <p:cNvPr id="4" name="Slide Number Placeholder 3">
            <a:extLst>
              <a:ext uri="{FF2B5EF4-FFF2-40B4-BE49-F238E27FC236}">
                <a16:creationId xmlns:a16="http://schemas.microsoft.com/office/drawing/2014/main" id="{A61E9ED3-275F-470E-AD50-F2DEC321B814}"/>
              </a:ext>
            </a:extLst>
          </p:cNvPr>
          <p:cNvSpPr>
            <a:spLocks noGrp="1"/>
          </p:cNvSpPr>
          <p:nvPr>
            <p:ph type="sldNum" sz="quarter" idx="10"/>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fld id="{7C414AED-89CE-4A48-8B2B-1B3A5C68EA2A}" type="slidenum">
              <a:rPr kumimoji="0" lang="en-US" sz="1600" b="1" i="1" u="none" strike="noStrike" kern="1200" cap="none" spc="0" normalizeH="0" baseline="0" noProof="0" smtClean="0">
                <a:ln>
                  <a:noFill/>
                </a:ln>
                <a:solidFill>
                  <a:srgbClr val="1D3275"/>
                </a:solidFill>
                <a:effectLst>
                  <a:outerShdw blurRad="38100" dist="38100" dir="2700000" algn="tl">
                    <a:srgbClr val="C0C0C0"/>
                  </a:outerShdw>
                </a:effectLst>
                <a:uLnTx/>
                <a:uFillTx/>
                <a:latin typeface="Century Schoolbook" pitchFamily="18"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29</a:t>
            </a:fld>
            <a:endParaRPr kumimoji="0" lang="en-US" sz="1600" b="1" i="1" u="none" strike="noStrike" kern="1200" cap="none" spc="0" normalizeH="0" baseline="0" noProof="0">
              <a:ln>
                <a:noFill/>
              </a:ln>
              <a:solidFill>
                <a:srgbClr val="1D3275"/>
              </a:solidFill>
              <a:effectLst>
                <a:outerShdw blurRad="38100" dist="38100" dir="2700000" algn="tl">
                  <a:srgbClr val="C0C0C0"/>
                </a:outerShdw>
              </a:effectLst>
              <a:uLnTx/>
              <a:uFillTx/>
              <a:latin typeface="Century Schoolbook" pitchFamily="18" charset="0"/>
              <a:ea typeface="+mn-ea"/>
              <a:cs typeface="+mn-cs"/>
            </a:endParaRPr>
          </a:p>
        </p:txBody>
      </p:sp>
    </p:spTree>
    <p:extLst>
      <p:ext uri="{BB962C8B-B14F-4D97-AF65-F5344CB8AC3E}">
        <p14:creationId xmlns:p14="http://schemas.microsoft.com/office/powerpoint/2010/main" val="419788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228600"/>
            <a:ext cx="10058400" cy="762000"/>
          </a:xfrm>
        </p:spPr>
        <p:txBody>
          <a:bodyPr/>
          <a:lstStyle/>
          <a:p>
            <a:pPr algn="ctr">
              <a:defRPr/>
            </a:pPr>
            <a:r>
              <a:rPr lang="en-US" altLang="en-US" sz="3600" cap="none" dirty="0"/>
              <a:t>References</a:t>
            </a:r>
          </a:p>
        </p:txBody>
      </p:sp>
      <p:sp>
        <p:nvSpPr>
          <p:cNvPr id="6146" name="Rectangle 2"/>
          <p:cNvSpPr>
            <a:spLocks noGrp="1"/>
          </p:cNvSpPr>
          <p:nvPr>
            <p:ph type="body" idx="1"/>
          </p:nvPr>
        </p:nvSpPr>
        <p:spPr>
          <a:xfrm>
            <a:off x="609600" y="1524000"/>
            <a:ext cx="11231418" cy="4648200"/>
          </a:xfrm>
        </p:spPr>
        <p:txBody>
          <a:bodyPr anchor="t">
            <a:noAutofit/>
          </a:bodyPr>
          <a:lstStyle/>
          <a:p>
            <a:pPr marL="233363" lvl="0" indent="-233363" hangingPunct="0">
              <a:spcAft>
                <a:spcPts val="600"/>
              </a:spcAft>
              <a:buClr>
                <a:schemeClr val="tx1"/>
              </a:buClr>
              <a:buFont typeface="Arial" panose="020B0604020202020204" pitchFamily="34" charset="0"/>
              <a:buChar char="•"/>
            </a:pPr>
            <a:r>
              <a:rPr lang="en-US" dirty="0"/>
              <a:t>38 CFR 3.114, Change of law or Department of Veterans Affairs issue</a:t>
            </a:r>
          </a:p>
          <a:p>
            <a:pPr marL="233363" lvl="0" indent="-233363" hangingPunct="0">
              <a:spcAft>
                <a:spcPts val="600"/>
              </a:spcAft>
              <a:buClr>
                <a:schemeClr val="tx1"/>
              </a:buClr>
              <a:buFont typeface="Arial" panose="020B0604020202020204" pitchFamily="34" charset="0"/>
              <a:buChar char="•"/>
            </a:pPr>
            <a:r>
              <a:rPr lang="en-US" dirty="0"/>
              <a:t>38 CFR 3.156(c)(3), Service Department Records</a:t>
            </a:r>
          </a:p>
          <a:p>
            <a:pPr marL="233363" lvl="0" indent="-233363" hangingPunct="0">
              <a:spcAft>
                <a:spcPts val="600"/>
              </a:spcAft>
              <a:buClr>
                <a:schemeClr val="tx1"/>
              </a:buClr>
              <a:buFont typeface="Arial" panose="020B0604020202020204" pitchFamily="34" charset="0"/>
              <a:buChar char="•"/>
            </a:pPr>
            <a:r>
              <a:rPr lang="en-US" dirty="0"/>
              <a:t>CFR 3.159, Department of Veterans Affairs assistance in developing claims</a:t>
            </a:r>
          </a:p>
          <a:p>
            <a:pPr marL="233363" lvl="0" indent="-233363" hangingPunct="0">
              <a:spcAft>
                <a:spcPts val="600"/>
              </a:spcAft>
              <a:buClr>
                <a:schemeClr val="tx1"/>
              </a:buClr>
              <a:buFont typeface="Arial" panose="020B0604020202020204" pitchFamily="34" charset="0"/>
              <a:buChar char="•"/>
            </a:pPr>
            <a:r>
              <a:rPr lang="en-US" dirty="0"/>
              <a:t>CFR 3.307(a)(6), Diseases associated with exposure to certain herbicide agents</a:t>
            </a:r>
          </a:p>
          <a:p>
            <a:pPr marL="233363" lvl="0" indent="-233363" hangingPunct="0">
              <a:spcAft>
                <a:spcPts val="600"/>
              </a:spcAft>
              <a:buClr>
                <a:schemeClr val="tx1"/>
              </a:buClr>
              <a:buFont typeface="Arial" panose="020B0604020202020204" pitchFamily="34" charset="0"/>
              <a:buChar char="•"/>
            </a:pPr>
            <a:r>
              <a:rPr lang="en-US" dirty="0"/>
              <a:t>CFR 3.309(e), Disease associated with exposure to certain herbicide agents</a:t>
            </a:r>
          </a:p>
          <a:p>
            <a:pPr marL="233363" lvl="0" indent="-233363" hangingPunct="0">
              <a:spcAft>
                <a:spcPts val="600"/>
              </a:spcAft>
              <a:buClr>
                <a:schemeClr val="tx1"/>
              </a:buClr>
              <a:buFont typeface="Arial" panose="020B0604020202020204" pitchFamily="34" charset="0"/>
              <a:buChar char="•"/>
            </a:pPr>
            <a:r>
              <a:rPr lang="en-US" dirty="0"/>
              <a:t>CFR 3.313, Claims based on service in Vietnam</a:t>
            </a:r>
          </a:p>
          <a:p>
            <a:pPr marL="233363" lvl="0" indent="-233363" hangingPunct="0">
              <a:spcAft>
                <a:spcPts val="600"/>
              </a:spcAft>
              <a:buClr>
                <a:schemeClr val="tx1"/>
              </a:buClr>
              <a:buFont typeface="Arial" panose="020B0604020202020204" pitchFamily="34" charset="0"/>
              <a:buChar char="•"/>
            </a:pPr>
            <a:r>
              <a:rPr lang="en-US" dirty="0"/>
              <a:t>CFR 3.400, General</a:t>
            </a:r>
          </a:p>
          <a:p>
            <a:pPr marL="233363" lvl="0" indent="-233363" hangingPunct="0">
              <a:spcAft>
                <a:spcPts val="600"/>
              </a:spcAft>
              <a:buClr>
                <a:schemeClr val="tx1"/>
              </a:buClr>
              <a:buFont typeface="Arial" panose="020B0604020202020204" pitchFamily="34" charset="0"/>
              <a:buChar char="•"/>
            </a:pPr>
            <a:r>
              <a:rPr lang="en-US" dirty="0"/>
              <a:t>CFR 3.816, Awards under the </a:t>
            </a:r>
            <a:r>
              <a:rPr lang="en-US" i="1" dirty="0" err="1"/>
              <a:t>Nehmer</a:t>
            </a:r>
            <a:r>
              <a:rPr lang="en-US" dirty="0"/>
              <a:t> Court Orders for disability or death caused by a condition presumptively associated with herbicide exposure</a:t>
            </a:r>
          </a:p>
          <a:p>
            <a:pPr marL="233363" lvl="0" indent="-233363" hangingPunct="0">
              <a:spcAft>
                <a:spcPts val="600"/>
              </a:spcAft>
              <a:buClr>
                <a:schemeClr val="tx1"/>
              </a:buClr>
              <a:buFont typeface="Arial" panose="020B0604020202020204" pitchFamily="34" charset="0"/>
              <a:buChar char="•"/>
            </a:pPr>
            <a:r>
              <a:rPr lang="en-US" dirty="0"/>
              <a:t>M21-1, Part III, Subpart i, 3.B.3.d, FDCs and Special Issue Development</a:t>
            </a:r>
          </a:p>
          <a:p>
            <a:pPr marL="233363" lvl="0" indent="-233363" hangingPunct="0">
              <a:spcAft>
                <a:spcPts val="600"/>
              </a:spcAft>
              <a:buClr>
                <a:schemeClr val="tx1"/>
              </a:buClr>
              <a:buFont typeface="Arial" panose="020B0604020202020204" pitchFamily="34" charset="0"/>
              <a:buChar char="•"/>
            </a:pPr>
            <a:r>
              <a:rPr lang="en-US" dirty="0"/>
              <a:t>M21-1, Part III, Subpart iv, 6.F.3.a, Rating Related Language Requirements for ADL Processing</a:t>
            </a:r>
          </a:p>
          <a:p>
            <a:pPr marL="342900" indent="-342900">
              <a:lnSpc>
                <a:spcPct val="90000"/>
              </a:lnSpc>
              <a:buFont typeface="Wingdings" panose="05000000000000000000" pitchFamily="2" charset="2"/>
              <a:buChar char="§"/>
              <a:defRPr/>
            </a:pPr>
            <a:endParaRPr lang="en-US" sz="2400" dirty="0">
              <a:latin typeface="+mn-lt"/>
              <a:ea typeface="Verdana" panose="020B0604030504040204" pitchFamily="34" charset="0"/>
            </a:endParaRPr>
          </a:p>
          <a:p>
            <a:pPr marL="342900" indent="-342900">
              <a:lnSpc>
                <a:spcPct val="90000"/>
              </a:lnSpc>
              <a:buFont typeface="Wingdings" panose="05000000000000000000" pitchFamily="2" charset="2"/>
              <a:buChar char="§"/>
              <a:defRPr/>
            </a:pPr>
            <a:endParaRPr lang="en-US" sz="2400" dirty="0">
              <a:latin typeface="+mn-lt"/>
              <a:ea typeface="Verdana" panose="020B0604030504040204" pitchFamily="34" charset="0"/>
            </a:endParaRPr>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3</a:t>
            </a:fld>
            <a:endParaRPr lang="en-US" dirty="0"/>
          </a:p>
        </p:txBody>
      </p:sp>
    </p:spTree>
    <p:extLst>
      <p:ext uri="{BB962C8B-B14F-4D97-AF65-F5344CB8AC3E}">
        <p14:creationId xmlns:p14="http://schemas.microsoft.com/office/powerpoint/2010/main" val="87618411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62C514-4226-4285-9F0E-C6062AEA161E}"/>
              </a:ext>
            </a:extLst>
          </p:cNvPr>
          <p:cNvSpPr>
            <a:spLocks noGrp="1"/>
          </p:cNvSpPr>
          <p:nvPr>
            <p:ph type="title"/>
          </p:nvPr>
        </p:nvSpPr>
        <p:spPr/>
        <p:txBody>
          <a:bodyPr/>
          <a:lstStyle/>
          <a:p>
            <a:r>
              <a:rPr lang="en-US" sz="3600" b="1" dirty="0"/>
              <a:t>Questions</a:t>
            </a:r>
          </a:p>
        </p:txBody>
      </p:sp>
      <p:sp>
        <p:nvSpPr>
          <p:cNvPr id="4" name="Slide Number Placeholder 3">
            <a:extLst>
              <a:ext uri="{FF2B5EF4-FFF2-40B4-BE49-F238E27FC236}">
                <a16:creationId xmlns:a16="http://schemas.microsoft.com/office/drawing/2014/main" id="{B067CC4C-8A0E-4CFD-8722-AFADF6E902E9}"/>
              </a:ext>
            </a:extLst>
          </p:cNvPr>
          <p:cNvSpPr>
            <a:spLocks noGrp="1"/>
          </p:cNvSpPr>
          <p:nvPr>
            <p:ph type="sldNum" sz="quarter" idx="10"/>
          </p:nvPr>
        </p:nvSpPr>
        <p:spPr/>
        <p:txBody>
          <a:bodyPr/>
          <a:lstStyle/>
          <a:p>
            <a:fld id="{7C414AED-89CE-4A48-8B2B-1B3A5C68EA2A}" type="slidenum">
              <a:rPr lang="en-US" smtClean="0"/>
              <a:t>30</a:t>
            </a:fld>
            <a:endParaRPr lang="en-US"/>
          </a:p>
        </p:txBody>
      </p:sp>
      <p:pic>
        <p:nvPicPr>
          <p:cNvPr id="8" name="Picture 7">
            <a:extLst>
              <a:ext uri="{FF2B5EF4-FFF2-40B4-BE49-F238E27FC236}">
                <a16:creationId xmlns:a16="http://schemas.microsoft.com/office/drawing/2014/main" id="{F014A54C-E35E-4AD8-AA0A-7798F08001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4929" y="1532304"/>
            <a:ext cx="4824046" cy="4824046"/>
          </a:xfrm>
          <a:prstGeom prst="rect">
            <a:avLst/>
          </a:prstGeom>
        </p:spPr>
      </p:pic>
    </p:spTree>
    <p:extLst>
      <p:ext uri="{BB962C8B-B14F-4D97-AF65-F5344CB8AC3E}">
        <p14:creationId xmlns:p14="http://schemas.microsoft.com/office/powerpoint/2010/main" val="175289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228600"/>
            <a:ext cx="10058400" cy="762000"/>
          </a:xfrm>
        </p:spPr>
        <p:txBody>
          <a:bodyPr/>
          <a:lstStyle/>
          <a:p>
            <a:pPr algn="ctr">
              <a:defRPr/>
            </a:pPr>
            <a:r>
              <a:rPr lang="en-US" altLang="en-US" sz="3600" cap="none" dirty="0"/>
              <a:t>References</a:t>
            </a:r>
          </a:p>
        </p:txBody>
      </p:sp>
      <p:sp>
        <p:nvSpPr>
          <p:cNvPr id="6146" name="Rectangle 2"/>
          <p:cNvSpPr>
            <a:spLocks noGrp="1"/>
          </p:cNvSpPr>
          <p:nvPr>
            <p:ph type="body" idx="1"/>
          </p:nvPr>
        </p:nvSpPr>
        <p:spPr>
          <a:xfrm>
            <a:off x="609600" y="1524000"/>
            <a:ext cx="11231418" cy="4648200"/>
          </a:xfrm>
        </p:spPr>
        <p:txBody>
          <a:bodyPr anchor="t">
            <a:noAutofit/>
          </a:bodyPr>
          <a:lstStyle/>
          <a:p>
            <a:pPr marL="233363" lvl="0" indent="-233363" hangingPunct="0">
              <a:spcAft>
                <a:spcPts val="600"/>
              </a:spcAft>
              <a:buClr>
                <a:schemeClr val="tx1"/>
              </a:buClr>
              <a:buFont typeface="Arial" panose="020B0604020202020204" pitchFamily="34" charset="0"/>
              <a:buChar char="•"/>
            </a:pPr>
            <a:r>
              <a:rPr lang="en-US" sz="2400" dirty="0"/>
              <a:t>M21-1, Part IV, Subpart ii, 1.H, Developing Claims for Service Connection (SC) Based on Herbicide Exposure</a:t>
            </a:r>
          </a:p>
          <a:p>
            <a:pPr marL="233363" lvl="0" indent="-233363" hangingPunct="0">
              <a:spcAft>
                <a:spcPts val="600"/>
              </a:spcAft>
              <a:buClr>
                <a:schemeClr val="tx1"/>
              </a:buClr>
              <a:buFont typeface="Arial" panose="020B0604020202020204" pitchFamily="34" charset="0"/>
              <a:buChar char="•"/>
            </a:pPr>
            <a:r>
              <a:rPr lang="en-US" sz="2400" dirty="0"/>
              <a:t>M21-1, Part IV, Subpart ii, 2.C.3.o, Service Connection (SC) for Disabilities Resulting From Exposure to Environmental Hazards or Service in the Republic of Vietnam (RVN)</a:t>
            </a:r>
          </a:p>
          <a:p>
            <a:pPr marL="233363" lvl="0" indent="-233363" hangingPunct="0">
              <a:spcAft>
                <a:spcPts val="600"/>
              </a:spcAft>
              <a:buClr>
                <a:schemeClr val="tx1"/>
              </a:buClr>
              <a:buFont typeface="Arial" panose="020B0604020202020204" pitchFamily="34" charset="0"/>
              <a:buChar char="•"/>
            </a:pPr>
            <a:r>
              <a:rPr lang="en-US" sz="2400" dirty="0"/>
              <a:t>M21-1, Part VI, Chapter 18 Benefits</a:t>
            </a:r>
          </a:p>
          <a:p>
            <a:pPr marL="233363" indent="-233363" hangingPunct="0">
              <a:spcAft>
                <a:spcPts val="600"/>
              </a:spcAft>
              <a:buClr>
                <a:schemeClr val="tx1"/>
              </a:buClr>
              <a:buFont typeface="Arial" panose="020B0604020202020204" pitchFamily="34" charset="0"/>
              <a:buChar char="•"/>
            </a:pPr>
            <a:r>
              <a:rPr lang="en-US" sz="2400" dirty="0"/>
              <a:t>Public Law (PL) 116-23 The Blue Water Navy Vietnam Veterans Act of 2019</a:t>
            </a:r>
          </a:p>
          <a:p>
            <a:pPr marL="233363" indent="-233363" hangingPunct="0">
              <a:spcAft>
                <a:spcPts val="600"/>
              </a:spcAft>
              <a:buClr>
                <a:schemeClr val="tx1"/>
              </a:buClr>
              <a:buFont typeface="Arial" panose="020B0604020202020204" pitchFamily="34" charset="0"/>
              <a:buChar char="•"/>
            </a:pPr>
            <a:r>
              <a:rPr lang="en-US" sz="2400" i="1" dirty="0"/>
              <a:t>Haas v. Shinseki</a:t>
            </a:r>
            <a:endParaRPr lang="en-US" sz="2400" dirty="0"/>
          </a:p>
          <a:p>
            <a:pPr marL="233363" indent="-233363">
              <a:spcAft>
                <a:spcPts val="600"/>
              </a:spcAft>
              <a:buClr>
                <a:schemeClr val="tx1"/>
              </a:buClr>
              <a:buFont typeface="Arial" panose="020B0604020202020204" pitchFamily="34" charset="0"/>
              <a:buChar char="•"/>
            </a:pPr>
            <a:r>
              <a:rPr lang="en-US" sz="2400" i="1" dirty="0"/>
              <a:t>Gray v. McDonald</a:t>
            </a:r>
          </a:p>
          <a:p>
            <a:pPr marL="233363" indent="-233363">
              <a:spcAft>
                <a:spcPts val="600"/>
              </a:spcAft>
              <a:buClr>
                <a:schemeClr val="tx1"/>
              </a:buClr>
              <a:buFont typeface="Arial" panose="020B0604020202020204" pitchFamily="34" charset="0"/>
              <a:buChar char="•"/>
            </a:pPr>
            <a:r>
              <a:rPr lang="en-US" sz="2400" i="1" dirty="0"/>
              <a:t>Procopio v. </a:t>
            </a:r>
            <a:r>
              <a:rPr lang="en-US" sz="2400" i="1" dirty="0" err="1"/>
              <a:t>Wilkie</a:t>
            </a:r>
            <a:r>
              <a:rPr lang="en-US" sz="2400" dirty="0"/>
              <a:t> </a:t>
            </a:r>
          </a:p>
          <a:p>
            <a:pPr marL="342900" indent="-342900">
              <a:lnSpc>
                <a:spcPct val="90000"/>
              </a:lnSpc>
              <a:buFont typeface="Wingdings" panose="05000000000000000000" pitchFamily="2" charset="2"/>
              <a:buChar char="§"/>
              <a:defRPr/>
            </a:pPr>
            <a:endParaRPr lang="en-US" sz="2400" dirty="0">
              <a:latin typeface="+mn-lt"/>
              <a:ea typeface="Verdana" panose="020B0604030504040204" pitchFamily="34" charset="0"/>
            </a:endParaRPr>
          </a:p>
          <a:p>
            <a:pPr marL="342900" indent="-342900">
              <a:lnSpc>
                <a:spcPct val="90000"/>
              </a:lnSpc>
              <a:buFont typeface="Wingdings" panose="05000000000000000000" pitchFamily="2" charset="2"/>
              <a:buChar char="§"/>
              <a:defRPr/>
            </a:pPr>
            <a:endParaRPr lang="en-US" sz="2400" dirty="0">
              <a:latin typeface="+mn-lt"/>
              <a:ea typeface="Verdana" panose="020B0604030504040204" pitchFamily="34" charset="0"/>
            </a:endParaRPr>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4</a:t>
            </a:fld>
            <a:endParaRPr lang="en-US" dirty="0"/>
          </a:p>
        </p:txBody>
      </p:sp>
    </p:spTree>
    <p:extLst>
      <p:ext uri="{BB962C8B-B14F-4D97-AF65-F5344CB8AC3E}">
        <p14:creationId xmlns:p14="http://schemas.microsoft.com/office/powerpoint/2010/main" val="281569150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228600"/>
            <a:ext cx="10058400" cy="762000"/>
          </a:xfrm>
        </p:spPr>
        <p:txBody>
          <a:bodyPr/>
          <a:lstStyle/>
          <a:p>
            <a:pPr algn="ctr" eaLnBrk="1" hangingPunct="1">
              <a:defRPr/>
            </a:pPr>
            <a:r>
              <a:rPr lang="en-US" altLang="en-US" sz="3600" cap="none" dirty="0"/>
              <a:t>Herbicide Development Refresher</a:t>
            </a:r>
          </a:p>
        </p:txBody>
      </p:sp>
      <p:sp>
        <p:nvSpPr>
          <p:cNvPr id="6146" name="Rectangle 2"/>
          <p:cNvSpPr>
            <a:spLocks noGrp="1"/>
          </p:cNvSpPr>
          <p:nvPr>
            <p:ph type="body" idx="1"/>
          </p:nvPr>
        </p:nvSpPr>
        <p:spPr>
          <a:xfrm>
            <a:off x="609600" y="1524000"/>
            <a:ext cx="11231418" cy="4648200"/>
          </a:xfrm>
        </p:spPr>
        <p:txBody>
          <a:bodyPr anchor="t">
            <a:noAutofit/>
          </a:bodyPr>
          <a:lstStyle/>
          <a:p>
            <a:pPr marL="233363" indent="-233363"/>
            <a:endParaRPr lang="en-US" sz="2400" dirty="0"/>
          </a:p>
          <a:p>
            <a:pPr marL="233363" indent="-233363"/>
            <a:r>
              <a:rPr lang="en-US" sz="2400" dirty="0"/>
              <a:t>There are two basic parts of herbicide development:</a:t>
            </a:r>
          </a:p>
          <a:p>
            <a:pPr marL="576262" lvl="1" indent="-342900">
              <a:buFont typeface="Arial" panose="020B0604020202020204" pitchFamily="34" charset="0"/>
              <a:buChar char="•"/>
            </a:pPr>
            <a:r>
              <a:rPr lang="en-US" sz="2000" dirty="0">
                <a:cs typeface="Times New Roman" panose="02020603050405020304" pitchFamily="18" charset="0"/>
              </a:rPr>
              <a:t>Development to the veteran</a:t>
            </a:r>
          </a:p>
          <a:p>
            <a:pPr marL="576262" lvl="1" indent="-342900">
              <a:buFont typeface="Arial" panose="020B0604020202020204" pitchFamily="34" charset="0"/>
              <a:buChar char="•"/>
            </a:pPr>
            <a:r>
              <a:rPr lang="en-US" sz="2000" dirty="0">
                <a:cs typeface="Times New Roman" panose="02020603050405020304" pitchFamily="18" charset="0"/>
              </a:rPr>
              <a:t>Development for service records</a:t>
            </a:r>
            <a:endParaRPr lang="en-US" sz="2000" dirty="0"/>
          </a:p>
          <a:p>
            <a:pPr marL="233363" indent="-233363"/>
            <a:endParaRPr lang="en-US" sz="2400" dirty="0"/>
          </a:p>
          <a:p>
            <a:pPr marL="233363" indent="-233363"/>
            <a:r>
              <a:rPr lang="en-US" sz="2400" dirty="0"/>
              <a:t>The 21-526EZ or standard 5103 letter do not always satisfy our duty to assist for claims based on herbicide exposure</a:t>
            </a:r>
          </a:p>
          <a:p>
            <a:pPr marL="233363" indent="-233363"/>
            <a:endParaRPr lang="en-US" sz="2400" dirty="0"/>
          </a:p>
          <a:p>
            <a:pPr marL="233363" indent="-233363"/>
            <a:r>
              <a:rPr lang="en-US" sz="2400" dirty="0"/>
              <a:t>We should not be excluding the Veteran from the FDC program for herbicide related development </a:t>
            </a:r>
          </a:p>
          <a:p>
            <a:pPr marL="342900" indent="-342900">
              <a:lnSpc>
                <a:spcPct val="90000"/>
              </a:lnSpc>
              <a:buFont typeface="Wingdings" panose="05000000000000000000" pitchFamily="2" charset="2"/>
              <a:buChar char="§"/>
              <a:defRPr/>
            </a:pPr>
            <a:endParaRPr lang="en-US" sz="2000" dirty="0">
              <a:latin typeface="+mn-lt"/>
              <a:ea typeface="Verdana" panose="020B0604030504040204" pitchFamily="34" charset="0"/>
            </a:endParaRPr>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5</a:t>
            </a:fld>
            <a:endParaRPr lang="en-US" dirty="0"/>
          </a:p>
        </p:txBody>
      </p:sp>
    </p:spTree>
    <p:extLst>
      <p:ext uri="{BB962C8B-B14F-4D97-AF65-F5344CB8AC3E}">
        <p14:creationId xmlns:p14="http://schemas.microsoft.com/office/powerpoint/2010/main" val="348199610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BBE6A3-3AC7-403B-B2E0-AEBEE509FBC3}"/>
              </a:ext>
            </a:extLst>
          </p:cNvPr>
          <p:cNvSpPr>
            <a:spLocks noGrp="1"/>
          </p:cNvSpPr>
          <p:nvPr>
            <p:ph type="title"/>
          </p:nvPr>
        </p:nvSpPr>
        <p:spPr/>
        <p:txBody>
          <a:bodyPr/>
          <a:lstStyle/>
          <a:p>
            <a:r>
              <a:rPr lang="en-US" sz="3600" b="1" dirty="0"/>
              <a:t>Herbicide Development Refresher</a:t>
            </a:r>
          </a:p>
        </p:txBody>
      </p:sp>
      <p:sp>
        <p:nvSpPr>
          <p:cNvPr id="7" name="Content Placeholder 6">
            <a:extLst>
              <a:ext uri="{FF2B5EF4-FFF2-40B4-BE49-F238E27FC236}">
                <a16:creationId xmlns:a16="http://schemas.microsoft.com/office/drawing/2014/main" id="{8EE78514-824C-437C-99B3-D56D547405A9}"/>
              </a:ext>
            </a:extLst>
          </p:cNvPr>
          <p:cNvSpPr>
            <a:spLocks noGrp="1"/>
          </p:cNvSpPr>
          <p:nvPr>
            <p:ph idx="1"/>
          </p:nvPr>
        </p:nvSpPr>
        <p:spPr>
          <a:xfrm>
            <a:off x="847165" y="1567543"/>
            <a:ext cx="10945906" cy="4788807"/>
          </a:xfrm>
        </p:spPr>
        <p:txBody>
          <a:bodyPr>
            <a:normAutofit/>
          </a:bodyPr>
          <a:lstStyle/>
          <a:p>
            <a:pPr marL="0" indent="0">
              <a:lnSpc>
                <a:spcPct val="110000"/>
              </a:lnSpc>
              <a:buNone/>
            </a:pPr>
            <a:r>
              <a:rPr lang="en-US" sz="2000" dirty="0"/>
              <a:t>STRs should be requested from the appropriate records holder depending on the Veteran’s dates of service</a:t>
            </a:r>
          </a:p>
          <a:p>
            <a:pPr marL="576262" lvl="1" indent="-342900">
              <a:lnSpc>
                <a:spcPct val="110000"/>
              </a:lnSpc>
              <a:buFont typeface="Wingdings" panose="05000000000000000000" pitchFamily="2" charset="2"/>
              <a:buChar char="Ø"/>
            </a:pPr>
            <a:r>
              <a:rPr lang="en-US" sz="2000" dirty="0">
                <a:cs typeface="Times New Roman" panose="02020603050405020304" pitchFamily="18" charset="0"/>
              </a:rPr>
              <a:t>PIES</a:t>
            </a:r>
          </a:p>
          <a:p>
            <a:pPr marL="576262" lvl="1" indent="-342900">
              <a:lnSpc>
                <a:spcPct val="110000"/>
              </a:lnSpc>
              <a:buFont typeface="Wingdings" panose="05000000000000000000" pitchFamily="2" charset="2"/>
              <a:buChar char="Ø"/>
            </a:pPr>
            <a:r>
              <a:rPr lang="en-US" sz="2000" dirty="0">
                <a:cs typeface="Times New Roman" panose="02020603050405020304" pitchFamily="18" charset="0"/>
              </a:rPr>
              <a:t>RMC</a:t>
            </a:r>
          </a:p>
          <a:p>
            <a:pPr marL="576262" lvl="1" indent="-342900">
              <a:lnSpc>
                <a:spcPct val="110000"/>
              </a:lnSpc>
              <a:buFont typeface="Wingdings" panose="05000000000000000000" pitchFamily="2" charset="2"/>
              <a:buChar char="Ø"/>
            </a:pPr>
            <a:r>
              <a:rPr lang="en-US" sz="2000" dirty="0">
                <a:cs typeface="Times New Roman" panose="02020603050405020304" pitchFamily="18" charset="0"/>
              </a:rPr>
              <a:t>HAIMS</a:t>
            </a:r>
            <a:endParaRPr lang="en-US" sz="2000" dirty="0"/>
          </a:p>
          <a:p>
            <a:pPr marL="0" indent="0">
              <a:lnSpc>
                <a:spcPct val="110000"/>
              </a:lnSpc>
              <a:buNone/>
            </a:pPr>
            <a:endParaRPr lang="en-US" sz="2000" dirty="0"/>
          </a:p>
          <a:p>
            <a:pPr marL="0" indent="0">
              <a:lnSpc>
                <a:spcPct val="110000"/>
              </a:lnSpc>
              <a:buNone/>
            </a:pPr>
            <a:r>
              <a:rPr lang="en-US" sz="2000" dirty="0"/>
              <a:t>Personnel files should be requested from the appropriate records holder depending on the Veteran’s dates of service</a:t>
            </a:r>
          </a:p>
          <a:p>
            <a:pPr marL="576262" lvl="1" indent="-342900">
              <a:lnSpc>
                <a:spcPct val="110000"/>
              </a:lnSpc>
              <a:buFont typeface="Wingdings" panose="05000000000000000000" pitchFamily="2" charset="2"/>
              <a:buChar char="Ø"/>
            </a:pPr>
            <a:r>
              <a:rPr lang="en-US" sz="2000" dirty="0">
                <a:cs typeface="Times New Roman" panose="02020603050405020304" pitchFamily="18" charset="0"/>
              </a:rPr>
              <a:t>PIES</a:t>
            </a:r>
          </a:p>
          <a:p>
            <a:pPr marL="576262" lvl="1" indent="-342900">
              <a:lnSpc>
                <a:spcPct val="110000"/>
              </a:lnSpc>
              <a:buFont typeface="Wingdings" panose="05000000000000000000" pitchFamily="2" charset="2"/>
              <a:buChar char="Ø"/>
            </a:pPr>
            <a:r>
              <a:rPr lang="en-US" sz="2000" dirty="0">
                <a:cs typeface="Times New Roman" panose="02020603050405020304" pitchFamily="18" charset="0"/>
              </a:rPr>
              <a:t>DPRIS</a:t>
            </a:r>
            <a:endParaRPr lang="en-US" sz="2000" dirty="0"/>
          </a:p>
          <a:p>
            <a:pPr marL="0" indent="0">
              <a:lnSpc>
                <a:spcPct val="110000"/>
              </a:lnSpc>
              <a:buNone/>
            </a:pPr>
            <a:endParaRPr lang="en-US" sz="2000" dirty="0"/>
          </a:p>
          <a:p>
            <a:pPr marL="0" indent="0">
              <a:lnSpc>
                <a:spcPct val="110000"/>
              </a:lnSpc>
              <a:buNone/>
            </a:pPr>
            <a:r>
              <a:rPr lang="en-US" sz="2000" dirty="0"/>
              <a:t>If you need deck logs, forward the claim to your station’s JSRRC representative</a:t>
            </a:r>
          </a:p>
          <a:p>
            <a:pPr>
              <a:buFont typeface="Wingdings" panose="05000000000000000000" pitchFamily="2" charset="2"/>
              <a:buChar char="§"/>
            </a:pPr>
            <a:endParaRPr lang="en-US" sz="2400" b="1" dirty="0">
              <a:latin typeface="+mn-lt"/>
            </a:endParaRPr>
          </a:p>
        </p:txBody>
      </p:sp>
      <p:sp>
        <p:nvSpPr>
          <p:cNvPr id="4" name="Slide Number Placeholder 3">
            <a:extLst>
              <a:ext uri="{FF2B5EF4-FFF2-40B4-BE49-F238E27FC236}">
                <a16:creationId xmlns:a16="http://schemas.microsoft.com/office/drawing/2014/main" id="{51189EBB-8EAF-4447-B513-ACB5680FFDE1}"/>
              </a:ext>
            </a:extLst>
          </p:cNvPr>
          <p:cNvSpPr>
            <a:spLocks noGrp="1"/>
          </p:cNvSpPr>
          <p:nvPr>
            <p:ph type="sldNum" sz="quarter" idx="10"/>
          </p:nvPr>
        </p:nvSpPr>
        <p:spPr/>
        <p:txBody>
          <a:bodyPr/>
          <a:lstStyle/>
          <a:p>
            <a:fld id="{7C414AED-89CE-4A48-8B2B-1B3A5C68EA2A}" type="slidenum">
              <a:rPr lang="en-US" smtClean="0"/>
              <a:t>6</a:t>
            </a:fld>
            <a:endParaRPr lang="en-US"/>
          </a:p>
        </p:txBody>
      </p:sp>
    </p:spTree>
    <p:extLst>
      <p:ext uri="{BB962C8B-B14F-4D97-AF65-F5344CB8AC3E}">
        <p14:creationId xmlns:p14="http://schemas.microsoft.com/office/powerpoint/2010/main" val="2111449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BBE6A3-3AC7-403B-B2E0-AEBEE509FBC3}"/>
              </a:ext>
            </a:extLst>
          </p:cNvPr>
          <p:cNvSpPr>
            <a:spLocks noGrp="1"/>
          </p:cNvSpPr>
          <p:nvPr>
            <p:ph type="title"/>
          </p:nvPr>
        </p:nvSpPr>
        <p:spPr/>
        <p:txBody>
          <a:bodyPr/>
          <a:lstStyle/>
          <a:p>
            <a:r>
              <a:rPr lang="en-US" sz="3600" b="1" dirty="0"/>
              <a:t>Herbicide Development Refresher</a:t>
            </a:r>
          </a:p>
        </p:txBody>
      </p:sp>
      <p:sp>
        <p:nvSpPr>
          <p:cNvPr id="7" name="Content Placeholder 6">
            <a:extLst>
              <a:ext uri="{FF2B5EF4-FFF2-40B4-BE49-F238E27FC236}">
                <a16:creationId xmlns:a16="http://schemas.microsoft.com/office/drawing/2014/main" id="{8EE78514-824C-437C-99B3-D56D547405A9}"/>
              </a:ext>
            </a:extLst>
          </p:cNvPr>
          <p:cNvSpPr>
            <a:spLocks noGrp="1"/>
          </p:cNvSpPr>
          <p:nvPr>
            <p:ph idx="1"/>
          </p:nvPr>
        </p:nvSpPr>
        <p:spPr>
          <a:xfrm>
            <a:off x="847165" y="1567543"/>
            <a:ext cx="10945906" cy="4788807"/>
          </a:xfrm>
        </p:spPr>
        <p:txBody>
          <a:bodyPr>
            <a:normAutofit/>
          </a:bodyPr>
          <a:lstStyle/>
          <a:p>
            <a:pPr marL="0" indent="0" hangingPunct="0">
              <a:buNone/>
            </a:pPr>
            <a:r>
              <a:rPr lang="en-US" sz="2400" dirty="0"/>
              <a:t>Historically, verification of information relative to stressor and herbicide exposure claims was requested using the Joint Services Records Research Center (JSRRC) application owned by DoD.  </a:t>
            </a:r>
          </a:p>
          <a:p>
            <a:pPr marL="0" indent="0" hangingPunct="0">
              <a:buNone/>
            </a:pPr>
            <a:endParaRPr lang="en-US" sz="2400" dirty="0"/>
          </a:p>
          <a:p>
            <a:pPr marL="0" indent="0" hangingPunct="0">
              <a:buNone/>
            </a:pPr>
            <a:r>
              <a:rPr lang="en-US" sz="2400" dirty="0"/>
              <a:t>Claims processers will now submit requests for stressor and herbicide exposure using VBMS.</a:t>
            </a:r>
          </a:p>
          <a:p>
            <a:pPr>
              <a:buFont typeface="Wingdings" panose="05000000000000000000" pitchFamily="2" charset="2"/>
              <a:buChar char="§"/>
            </a:pPr>
            <a:endParaRPr lang="en-US" sz="2400" b="1" dirty="0">
              <a:latin typeface="+mn-lt"/>
            </a:endParaRPr>
          </a:p>
        </p:txBody>
      </p:sp>
      <p:sp>
        <p:nvSpPr>
          <p:cNvPr id="4" name="Slide Number Placeholder 3">
            <a:extLst>
              <a:ext uri="{FF2B5EF4-FFF2-40B4-BE49-F238E27FC236}">
                <a16:creationId xmlns:a16="http://schemas.microsoft.com/office/drawing/2014/main" id="{51189EBB-8EAF-4447-B513-ACB5680FFDE1}"/>
              </a:ext>
            </a:extLst>
          </p:cNvPr>
          <p:cNvSpPr>
            <a:spLocks noGrp="1"/>
          </p:cNvSpPr>
          <p:nvPr>
            <p:ph type="sldNum" sz="quarter" idx="10"/>
          </p:nvPr>
        </p:nvSpPr>
        <p:spPr/>
        <p:txBody>
          <a:bodyPr/>
          <a:lstStyle/>
          <a:p>
            <a:fld id="{7C414AED-89CE-4A48-8B2B-1B3A5C68EA2A}" type="slidenum">
              <a:rPr lang="en-US" smtClean="0"/>
              <a:t>7</a:t>
            </a:fld>
            <a:endParaRPr lang="en-US"/>
          </a:p>
        </p:txBody>
      </p:sp>
    </p:spTree>
    <p:extLst>
      <p:ext uri="{BB962C8B-B14F-4D97-AF65-F5344CB8AC3E}">
        <p14:creationId xmlns:p14="http://schemas.microsoft.com/office/powerpoint/2010/main" val="4115820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BBE6A3-3AC7-403B-B2E0-AEBEE509FBC3}"/>
              </a:ext>
            </a:extLst>
          </p:cNvPr>
          <p:cNvSpPr>
            <a:spLocks noGrp="1"/>
          </p:cNvSpPr>
          <p:nvPr>
            <p:ph type="title"/>
          </p:nvPr>
        </p:nvSpPr>
        <p:spPr/>
        <p:txBody>
          <a:bodyPr/>
          <a:lstStyle/>
          <a:p>
            <a:r>
              <a:rPr lang="en-US" sz="3600" b="1" dirty="0"/>
              <a:t>Herbicide Development Refresher</a:t>
            </a:r>
          </a:p>
        </p:txBody>
      </p:sp>
      <p:sp>
        <p:nvSpPr>
          <p:cNvPr id="7" name="Content Placeholder 6">
            <a:extLst>
              <a:ext uri="{FF2B5EF4-FFF2-40B4-BE49-F238E27FC236}">
                <a16:creationId xmlns:a16="http://schemas.microsoft.com/office/drawing/2014/main" id="{8EE78514-824C-437C-99B3-D56D547405A9}"/>
              </a:ext>
            </a:extLst>
          </p:cNvPr>
          <p:cNvSpPr>
            <a:spLocks noGrp="1"/>
          </p:cNvSpPr>
          <p:nvPr>
            <p:ph idx="1"/>
          </p:nvPr>
        </p:nvSpPr>
        <p:spPr>
          <a:xfrm>
            <a:off x="847165" y="1567543"/>
            <a:ext cx="10945906" cy="4788807"/>
          </a:xfrm>
        </p:spPr>
        <p:txBody>
          <a:bodyPr>
            <a:normAutofit/>
          </a:bodyPr>
          <a:lstStyle/>
          <a:p>
            <a:pPr marL="233363" indent="-233363">
              <a:lnSpc>
                <a:spcPct val="110000"/>
              </a:lnSpc>
            </a:pPr>
            <a:r>
              <a:rPr lang="en-US" sz="2400" dirty="0"/>
              <a:t>If we can concede exposure, further development to verify exposure should be ceased and a review for exam should be initiated</a:t>
            </a:r>
          </a:p>
          <a:p>
            <a:pPr marL="233363" indent="-233363">
              <a:lnSpc>
                <a:spcPct val="110000"/>
              </a:lnSpc>
            </a:pPr>
            <a:endParaRPr lang="en-US" sz="2400" dirty="0"/>
          </a:p>
          <a:p>
            <a:pPr marL="233363" indent="-233363">
              <a:lnSpc>
                <a:spcPct val="110000"/>
              </a:lnSpc>
            </a:pPr>
            <a:r>
              <a:rPr lang="en-US" sz="2400" dirty="0"/>
              <a:t>If federal records cannot be located, a formal finding of unavailability will be needed</a:t>
            </a:r>
          </a:p>
          <a:p>
            <a:pPr marL="233363" indent="-233363">
              <a:lnSpc>
                <a:spcPct val="110000"/>
              </a:lnSpc>
            </a:pPr>
            <a:endParaRPr lang="en-US" sz="2400" dirty="0"/>
          </a:p>
          <a:p>
            <a:pPr marL="233363" indent="-233363">
              <a:lnSpc>
                <a:spcPct val="110000"/>
              </a:lnSpc>
            </a:pPr>
            <a:r>
              <a:rPr lang="en-US" sz="2400" dirty="0"/>
              <a:t>If the employee cannot verify exposure but we have enough information to submit to JSRRC for further research, send the claim to your station’s JSRRC rep</a:t>
            </a:r>
          </a:p>
          <a:p>
            <a:pPr marL="0" indent="0">
              <a:lnSpc>
                <a:spcPct val="110000"/>
              </a:lnSpc>
              <a:buNone/>
            </a:pPr>
            <a:endParaRPr lang="en-US" sz="2400" dirty="0"/>
          </a:p>
          <a:p>
            <a:pPr marL="233363" indent="-233363">
              <a:lnSpc>
                <a:spcPct val="110000"/>
              </a:lnSpc>
            </a:pPr>
            <a:r>
              <a:rPr lang="en-US" sz="2400" dirty="0"/>
              <a:t>If we do not receive enough information to submit the herbicide event to JSRRC for further research, a formal finding will be needed (more information on this later)   </a:t>
            </a:r>
          </a:p>
          <a:p>
            <a:pPr>
              <a:buFont typeface="Wingdings" panose="05000000000000000000" pitchFamily="2" charset="2"/>
              <a:buChar char="§"/>
            </a:pPr>
            <a:endParaRPr lang="en-US" sz="2400" b="1" dirty="0">
              <a:latin typeface="+mn-lt"/>
            </a:endParaRPr>
          </a:p>
        </p:txBody>
      </p:sp>
      <p:sp>
        <p:nvSpPr>
          <p:cNvPr id="4" name="Slide Number Placeholder 3">
            <a:extLst>
              <a:ext uri="{FF2B5EF4-FFF2-40B4-BE49-F238E27FC236}">
                <a16:creationId xmlns:a16="http://schemas.microsoft.com/office/drawing/2014/main" id="{51189EBB-8EAF-4447-B513-ACB5680FFDE1}"/>
              </a:ext>
            </a:extLst>
          </p:cNvPr>
          <p:cNvSpPr>
            <a:spLocks noGrp="1"/>
          </p:cNvSpPr>
          <p:nvPr>
            <p:ph type="sldNum" sz="quarter" idx="10"/>
          </p:nvPr>
        </p:nvSpPr>
        <p:spPr/>
        <p:txBody>
          <a:bodyPr/>
          <a:lstStyle/>
          <a:p>
            <a:fld id="{7C414AED-89CE-4A48-8B2B-1B3A5C68EA2A}" type="slidenum">
              <a:rPr lang="en-US" smtClean="0"/>
              <a:t>8</a:t>
            </a:fld>
            <a:endParaRPr lang="en-US"/>
          </a:p>
        </p:txBody>
      </p:sp>
    </p:spTree>
    <p:extLst>
      <p:ext uri="{BB962C8B-B14F-4D97-AF65-F5344CB8AC3E}">
        <p14:creationId xmlns:p14="http://schemas.microsoft.com/office/powerpoint/2010/main" val="644087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1C82C-6182-4041-87AE-683CEFF3E370}"/>
              </a:ext>
            </a:extLst>
          </p:cNvPr>
          <p:cNvSpPr>
            <a:spLocks noGrp="1"/>
          </p:cNvSpPr>
          <p:nvPr>
            <p:ph type="title"/>
          </p:nvPr>
        </p:nvSpPr>
        <p:spPr/>
        <p:txBody>
          <a:bodyPr/>
          <a:lstStyle/>
          <a:p>
            <a:r>
              <a:rPr lang="en-US" sz="3600" b="1" dirty="0"/>
              <a:t>Verification of Herbicide Exposure</a:t>
            </a:r>
          </a:p>
        </p:txBody>
      </p:sp>
      <p:sp>
        <p:nvSpPr>
          <p:cNvPr id="3" name="Content Placeholder 2">
            <a:extLst>
              <a:ext uri="{FF2B5EF4-FFF2-40B4-BE49-F238E27FC236}">
                <a16:creationId xmlns:a16="http://schemas.microsoft.com/office/drawing/2014/main" id="{8D75243B-F5B3-4E16-A234-2B7F8640C749}"/>
              </a:ext>
            </a:extLst>
          </p:cNvPr>
          <p:cNvSpPr>
            <a:spLocks noGrp="1"/>
          </p:cNvSpPr>
          <p:nvPr>
            <p:ph idx="1"/>
          </p:nvPr>
        </p:nvSpPr>
        <p:spPr/>
        <p:txBody>
          <a:bodyPr/>
          <a:lstStyle/>
          <a:p>
            <a:pPr marL="233363" indent="-233363"/>
            <a:r>
              <a:rPr lang="en-US" dirty="0"/>
              <a:t>Herbicides are harmful defoliant chemicals (such as Agent Orange) that were used primarily in the Republic of Vietnam</a:t>
            </a:r>
          </a:p>
          <a:p>
            <a:pPr marL="233363" indent="-233363"/>
            <a:endParaRPr lang="en-US" dirty="0"/>
          </a:p>
          <a:p>
            <a:pPr marL="233363" indent="-233363"/>
            <a:r>
              <a:rPr lang="en-US" dirty="0"/>
              <a:t>When we can establish exposure to herbicides, service-connection can be granted for disabilities listed in 38 CFR 3.309</a:t>
            </a:r>
          </a:p>
          <a:p>
            <a:pPr marL="0" indent="0">
              <a:buNone/>
            </a:pPr>
            <a:endParaRPr lang="en-US" dirty="0"/>
          </a:p>
          <a:p>
            <a:pPr marL="233363" indent="-233363"/>
            <a:r>
              <a:rPr lang="en-US" dirty="0"/>
              <a:t>Presumption removes the need for a nexus between the in-service event (exposure) and the current diagnosed disability  </a:t>
            </a:r>
          </a:p>
          <a:p>
            <a:endParaRPr lang="en-US" dirty="0"/>
          </a:p>
        </p:txBody>
      </p:sp>
      <p:sp>
        <p:nvSpPr>
          <p:cNvPr id="4" name="Slide Number Placeholder 3">
            <a:extLst>
              <a:ext uri="{FF2B5EF4-FFF2-40B4-BE49-F238E27FC236}">
                <a16:creationId xmlns:a16="http://schemas.microsoft.com/office/drawing/2014/main" id="{40BE312C-59D8-4001-8AC4-2F4329364390}"/>
              </a:ext>
            </a:extLst>
          </p:cNvPr>
          <p:cNvSpPr>
            <a:spLocks noGrp="1"/>
          </p:cNvSpPr>
          <p:nvPr>
            <p:ph type="sldNum" sz="quarter" idx="10"/>
          </p:nvPr>
        </p:nvSpPr>
        <p:spPr/>
        <p:txBody>
          <a:bodyPr/>
          <a:lstStyle/>
          <a:p>
            <a:fld id="{7C414AED-89CE-4A48-8B2B-1B3A5C68EA2A}" type="slidenum">
              <a:rPr lang="en-US" smtClean="0"/>
              <a:t>9</a:t>
            </a:fld>
            <a:endParaRPr lang="en-US"/>
          </a:p>
        </p:txBody>
      </p:sp>
    </p:spTree>
    <p:extLst>
      <p:ext uri="{BB962C8B-B14F-4D97-AF65-F5344CB8AC3E}">
        <p14:creationId xmlns:p14="http://schemas.microsoft.com/office/powerpoint/2010/main" val="7961167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5E050F-F6DD-446A-BC54-722BE857956D}">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10163</TotalTime>
  <Words>2109</Words>
  <Application>Microsoft Office PowerPoint</Application>
  <PresentationFormat>Widescreen</PresentationFormat>
  <Paragraphs>247</Paragraphs>
  <Slides>30</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Century Schoolbook</vt:lpstr>
      <vt:lpstr>Tahoma</vt:lpstr>
      <vt:lpstr>Times New Roman</vt:lpstr>
      <vt:lpstr>Verdana</vt:lpstr>
      <vt:lpstr>Wingdings</vt:lpstr>
      <vt:lpstr>Ppt0000000</vt:lpstr>
      <vt:lpstr>PowerPoint Presentation</vt:lpstr>
      <vt:lpstr>Objectives</vt:lpstr>
      <vt:lpstr>References</vt:lpstr>
      <vt:lpstr>References</vt:lpstr>
      <vt:lpstr>Herbicide Development Refresher</vt:lpstr>
      <vt:lpstr>Herbicide Development Refresher</vt:lpstr>
      <vt:lpstr>Herbicide Development Refresher</vt:lpstr>
      <vt:lpstr>Herbicide Development Refresher</vt:lpstr>
      <vt:lpstr>Verification of Herbicide Exposure</vt:lpstr>
      <vt:lpstr>Boots on the Ground</vt:lpstr>
      <vt:lpstr>Inland Waterways</vt:lpstr>
      <vt:lpstr>Offshore Waterways</vt:lpstr>
      <vt:lpstr>Evidence-Based Determinations of Eligibility</vt:lpstr>
      <vt:lpstr>Evidence-Based Determinations of Eligibility</vt:lpstr>
      <vt:lpstr>Thailand</vt:lpstr>
      <vt:lpstr>Korean DMZ</vt:lpstr>
      <vt:lpstr>Other Scenarios</vt:lpstr>
      <vt:lpstr>Johnston Island</vt:lpstr>
      <vt:lpstr>Contaminated C-123s</vt:lpstr>
      <vt:lpstr>Chapter 18 Claims</vt:lpstr>
      <vt:lpstr>Herbicide Exposure in Other Locations</vt:lpstr>
      <vt:lpstr>Herbicide Exposure in Other Locations</vt:lpstr>
      <vt:lpstr>Formal Findings</vt:lpstr>
      <vt:lpstr>Formal Findings</vt:lpstr>
      <vt:lpstr>Exposure Scenarios</vt:lpstr>
      <vt:lpstr>Effective Dates</vt:lpstr>
      <vt:lpstr>Effective Date Considerations</vt:lpstr>
      <vt:lpstr>Non-retroactive Effective Dates for Compensation</vt:lpstr>
      <vt:lpstr>Retroactive Effective Dates for Compensation</vt:lpstr>
      <vt:lpstr>Questions</vt:lpstr>
    </vt:vector>
  </TitlesOfParts>
  <Company>Veterans Benefits Administration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Herbicide Exposure Claims PowerPoint Presentation</dc:title>
  <dc:subject>VSR, AQRS, RVSR, RQRS</dc:subject>
  <dc:creator>Department of Veterans Affairs, Veterans Benefits Administration, Compensation Service, STAFF</dc:creator>
  <cp:keywords/>
  <dc:description/>
  <cp:lastModifiedBy>Kathy Poole</cp:lastModifiedBy>
  <cp:revision>532</cp:revision>
  <dcterms:created xsi:type="dcterms:W3CDTF">2014-04-30T02:32:11Z</dcterms:created>
  <dcterms:modified xsi:type="dcterms:W3CDTF">2020-05-15T14:48:13Z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