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26"/>
  </p:notesMasterIdLst>
  <p:handoutMasterIdLst>
    <p:handoutMasterId r:id="rId27"/>
  </p:handoutMasterIdLst>
  <p:sldIdLst>
    <p:sldId id="256" r:id="rId5"/>
    <p:sldId id="390" r:id="rId6"/>
    <p:sldId id="443" r:id="rId7"/>
    <p:sldId id="391" r:id="rId8"/>
    <p:sldId id="445" r:id="rId9"/>
    <p:sldId id="446" r:id="rId10"/>
    <p:sldId id="447" r:id="rId11"/>
    <p:sldId id="448" r:id="rId12"/>
    <p:sldId id="449" r:id="rId13"/>
    <p:sldId id="444" r:id="rId14"/>
    <p:sldId id="450" r:id="rId15"/>
    <p:sldId id="453" r:id="rId16"/>
    <p:sldId id="454" r:id="rId17"/>
    <p:sldId id="451" r:id="rId18"/>
    <p:sldId id="434" r:id="rId19"/>
    <p:sldId id="435" r:id="rId20"/>
    <p:sldId id="452" r:id="rId21"/>
    <p:sldId id="455" r:id="rId22"/>
    <p:sldId id="456" r:id="rId23"/>
    <p:sldId id="357" r:id="rId24"/>
    <p:sldId id="45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4356" autoAdjust="0"/>
  </p:normalViewPr>
  <p:slideViewPr>
    <p:cSldViewPr>
      <p:cViewPr varScale="1">
        <p:scale>
          <a:sx n="100" d="100"/>
          <a:sy n="100" d="100"/>
        </p:scale>
        <p:origin x="1464" y="72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8562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C347977-F88D-49C0-AC73-B62F6844A84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C347977-F88D-49C0-AC73-B62F6844A84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684E065-F221-4C3A-8F40-97AA14E3283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6AD9D8E-D93A-4FA2-8D69-CB772430F3E4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9AAD39A-57BE-4AFC-A956-41C2E3F2AC0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</a:rPr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6203861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5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6981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0033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8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5513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The Genitourinary System (Post Challenge)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Compensation Service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i="1" dirty="0">
              <a:latin typeface="Century Schoolbook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C8C8C5-A646-48D7-96EF-0077E808EC1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>
                <a:latin typeface="+mj-lt"/>
              </a:rPr>
              <a:t>February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/>
              <a:t>Nephritis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Nephritis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Separate ratings are not to be assigned for disability from disease of the heart and any form of nephritis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Except when absence of kidney is the sole disability, or where regular dialysis is required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270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582" y="4188659"/>
            <a:ext cx="78470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Nephritis provisions in the rating schedule do not apply to nephropathy.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Heart disease may be separately evaluated from nephropathy. Source:  Star Quality Call, April 22, 2010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C97BD2-591C-47C6-97CC-58D3C3A772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45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dirty="0"/>
              <a:t>Normally evaluated as renal dysfunction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dirty="0"/>
              <a:t>Diabetic nephropathy is a common diabetic genitourinary complication of diabetes mellitus and may be rated based on criteria including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renal dysfunction, if renal function is affected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voiding dysfunction, if there is incontinence from autonomic nephropathy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urinary tract infection, if there is chronic pyelonephritis, as appropriate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kidney transplant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hemodialysis, or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nephrectomy.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Nephrolithiasis/Ureterolithiasis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Nephrolithiasis (kidney stones) DC 7508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Ureterolithiasis (ureteral stones) DC 7510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Both evaluated as </a:t>
            </a:r>
            <a:r>
              <a:rPr lang="en-US" dirty="0" err="1"/>
              <a:t>hydronephrosis</a:t>
            </a:r>
            <a:r>
              <a:rPr lang="en-US" dirty="0"/>
              <a:t> DC 7509 </a:t>
            </a:r>
            <a:r>
              <a:rPr lang="en-US" i="1" dirty="0"/>
              <a:t>unless</a:t>
            </a:r>
            <a:r>
              <a:rPr lang="en-US" dirty="0"/>
              <a:t> there are recurrent stone formations that require: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2000" dirty="0"/>
              <a:t>Diet therapy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2000" dirty="0"/>
              <a:t>Drug therapy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2000" dirty="0"/>
              <a:t>Invasive or non-invasive procedures more than 2 times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7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Nephrolithiasis/Ureterolithiasis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Stones may be service connected as direct, aggravated, or as a chronic disease under 38 CFR 3.309(a) if manifest to a compensable degree within the time limits of 38 CFR 3.307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Once service connection is established for calculi, future stone formation is considered service connected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Bilateral stone formation is considered a single disability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6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Prostate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Prostate cancer falls under DC 7528 – malignant neoplasms of the genitourinary system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Service connection may be considered: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on a direct basis, 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as a chronic disease under 38 CFR 3.309(a), 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Presumptively associated to ionizing radiation exposure under 38 CFR 3.309(d)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presumptively associated to herbicide exposure under 38 CFR 3.309(e)</a:t>
            </a:r>
          </a:p>
          <a:p>
            <a:pPr marL="688975" lvl="2" indent="-225425">
              <a:spcAft>
                <a:spcPts val="600"/>
              </a:spcAft>
            </a:pPr>
            <a:r>
              <a:rPr lang="en-US" sz="1600" dirty="0"/>
              <a:t>Added to the list of presumptive conditions November 7, 1996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/>
              <a:t>Prostate Cancer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Prostate cancer is usually treated in one of six ways: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Watchful waiting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Radical prostatectomy(surgery)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Cryotherapy 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Radiation – external or brachytherapy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Hormone suppression therapy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altLang="en-US" sz="1800" dirty="0"/>
              <a:t>Chemotherapy</a:t>
            </a:r>
          </a:p>
          <a:p>
            <a:pPr marL="225425" lvl="0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All treatments have side effects</a:t>
            </a:r>
          </a:p>
          <a:p>
            <a:pPr lvl="0" algn="r" eaLnBrk="1" hangingPunct="1"/>
            <a:r>
              <a:rPr lang="en-US" altLang="en-US" i="1" dirty="0"/>
              <a:t>M21-1, III.iv.4.I.3.g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BAC3C5C-FCCB-4862-8F61-5EF226B57251}" type="slidenum">
              <a:rPr lang="en-US" altLang="en-US" sz="1400" smtClean="0">
                <a:latin typeface="+mj-lt"/>
              </a:rPr>
              <a:pPr eaLnBrk="1" hangingPunct="1"/>
              <a:t>15</a:t>
            </a:fld>
            <a:endParaRPr lang="en-US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41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/>
              <a:t>Prostate Cancer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en-US" dirty="0"/>
              <a:t>Rate at 100% during active cancer.  </a:t>
            </a:r>
          </a:p>
          <a:p>
            <a:pPr>
              <a:buClrTx/>
            </a:pPr>
            <a:r>
              <a:rPr lang="en-US" altLang="en-US" dirty="0"/>
              <a:t>For hormone therapy and watchful waiting stay at 100%.</a:t>
            </a:r>
          </a:p>
          <a:p>
            <a:pPr lvl="1">
              <a:buClrTx/>
            </a:pPr>
            <a:r>
              <a:rPr lang="en-US" altLang="en-US" dirty="0"/>
              <a:t>Consider permanency </a:t>
            </a:r>
          </a:p>
          <a:p>
            <a:pPr>
              <a:buClrTx/>
            </a:pPr>
            <a:r>
              <a:rPr lang="en-US" altLang="en-US" dirty="0"/>
              <a:t>For surgery, 100% for six months after surgery.</a:t>
            </a:r>
          </a:p>
          <a:p>
            <a:pPr>
              <a:buClrTx/>
            </a:pPr>
            <a:r>
              <a:rPr lang="en-US" altLang="en-US" dirty="0"/>
              <a:t>For radiation, 100% for six months after last treatment, or one year plus six months after seed implant</a:t>
            </a:r>
          </a:p>
          <a:p>
            <a:pPr lvl="1">
              <a:buClrTx/>
            </a:pPr>
            <a:r>
              <a:rPr lang="en-US" altLang="en-US" dirty="0"/>
              <a:t>If for palliative therapy, continue the 100% as the cancer will remain active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3ED083D-BDC4-461B-BE7B-0DEA9BA24A49}" type="slidenum">
              <a:rPr lang="en-US" altLang="en-US" sz="1400" smtClean="0">
                <a:latin typeface="+mj-lt"/>
              </a:rPr>
              <a:pPr eaLnBrk="1" hangingPunct="1"/>
              <a:t>16</a:t>
            </a:fld>
            <a:endParaRPr lang="en-US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6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Prostate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dirty="0"/>
              <a:t>Following the cessation of surgical, X-ray, antineoplastic chemotherapy or other therapeutic procedure, the rating of 100 percent shall continue with a mandatory VA examination at the expiration of six months </a:t>
            </a:r>
          </a:p>
          <a:p>
            <a:pPr>
              <a:lnSpc>
                <a:spcPct val="90000"/>
              </a:lnSpc>
              <a:buClrTx/>
            </a:pPr>
            <a:endParaRPr lang="en-US" dirty="0"/>
          </a:p>
          <a:p>
            <a:pPr>
              <a:lnSpc>
                <a:spcPct val="90000"/>
              </a:lnSpc>
              <a:buClrTx/>
            </a:pPr>
            <a:r>
              <a:rPr lang="en-US" altLang="en-US" dirty="0"/>
              <a:t>After this, rate on residuals</a:t>
            </a:r>
          </a:p>
          <a:p>
            <a:pPr>
              <a:lnSpc>
                <a:spcPct val="90000"/>
              </a:lnSpc>
              <a:buClrTx/>
            </a:pPr>
            <a:endParaRPr lang="en-US" altLang="en-US" dirty="0"/>
          </a:p>
          <a:p>
            <a:pPr>
              <a:lnSpc>
                <a:spcPct val="90000"/>
              </a:lnSpc>
              <a:buClrTx/>
            </a:pPr>
            <a:r>
              <a:rPr lang="en-US" altLang="en-US" dirty="0"/>
              <a:t>Reduce under 38 CFR 3.105(e).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Evaluating Renal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Tx/>
            </a:pPr>
            <a:r>
              <a:rPr lang="en-US" dirty="0"/>
              <a:t>38 CFR 4.115a Ratings of the genitourinary system-dysfunctions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For nephritis, do not assign a separate evaluation for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7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Definite Decrease In Kidney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>
              <a:buClrTx/>
            </a:pPr>
            <a:r>
              <a:rPr lang="en-US" dirty="0"/>
              <a:t>A 60% evaluation may be assigned for definite decrease in kidney function</a:t>
            </a:r>
          </a:p>
          <a:p>
            <a:pPr lvl="0">
              <a:buClrTx/>
            </a:pPr>
            <a:r>
              <a:rPr lang="en-US" dirty="0"/>
              <a:t>Creatinine levels above lab upper limits</a:t>
            </a:r>
          </a:p>
          <a:p>
            <a:pPr lvl="0">
              <a:buClrTx/>
            </a:pPr>
            <a:r>
              <a:rPr lang="en-US" dirty="0"/>
              <a:t>BUN levels above lab upper limits, but less than 40 mg% are not to be used</a:t>
            </a:r>
          </a:p>
          <a:p>
            <a:pPr lvl="0">
              <a:buClr>
                <a:srgbClr val="2D2DB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0" indent="0" algn="r">
              <a:buClr>
                <a:srgbClr val="2D2DB9">
                  <a:lumMod val="75000"/>
                </a:srgbClr>
              </a:buClr>
              <a:buNone/>
            </a:pPr>
            <a:r>
              <a:rPr lang="en-US" i="1" dirty="0"/>
              <a:t>M21-1 III.iv.4.I.3.i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1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 lIns="92075" tIns="46038" rIns="92075" bIns="46038" anchor="t"/>
          <a:lstStyle/>
          <a:p>
            <a:pPr eaLnBrk="1" hangingPunct="1"/>
            <a:r>
              <a:rPr lang="en-US" altLang="en-US" sz="2800" dirty="0"/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 lIns="92075" tIns="46038" rIns="92075" bIns="46038"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dirty="0"/>
              <a:t>38 CFR 3.307 – Presumptive service connection for chronic, tropical or prisoner-of-war related disease, or disease associated with exposure to certain herbicide agents; wartime and service on or after January 1, 1947.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38 CFR 3.309 – Disease subject to presumptive service connection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dirty="0"/>
              <a:t>38 CFR 3.383(a) – Special consideration for paired organs and extremities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FA0CFB7-BA2D-49F0-B174-FDABB301FA7C}" type="slidenum">
              <a:rPr lang="en-US" altLang="en-US" sz="1400" smtClean="0">
                <a:latin typeface="+mj-lt"/>
              </a:rPr>
              <a:pPr eaLnBrk="1" hangingPunct="1"/>
              <a:t>2</a:t>
            </a:fld>
            <a:endParaRPr lang="en-US" altLang="en-US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32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7A6C14B2-BBED-4B4E-9FC2-734F189F8D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9535F-7CB7-4CEF-B62C-5D1BFA0714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0" y="2828835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1F497D"/>
                </a:solidFill>
              </a:rPr>
              <a:t>Review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91A6-55A7-46F9-A0E4-B36A29267B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88CF3-FE92-427D-8566-3A6C5DEBCC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8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 lIns="92075" tIns="46038" rIns="92075" bIns="46038" anchor="t"/>
          <a:lstStyle/>
          <a:p>
            <a:pPr eaLnBrk="1" hangingPunct="1"/>
            <a:r>
              <a:rPr lang="en-US" altLang="en-US" sz="2800" dirty="0"/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 lIns="92075" tIns="46038" rIns="92075" bIns="46038">
            <a:normAutofit/>
          </a:bodyPr>
          <a:lstStyle/>
          <a:p>
            <a:pPr marL="225425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38 CFR 4.115 – Nephritis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38 CFR 4.115a – Ratings of the genitourinary system – dysfunctions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dirty="0"/>
              <a:t>38 CFR 4.115b – Ratings of the genitourinary system – diagnoses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dirty="0"/>
              <a:t>M21-1, Part III, Subpart iv, Chapter 4, Section I – Conditions of Other Body Systems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FA0CFB7-BA2D-49F0-B174-FDABB301FA7C}" type="slidenum">
              <a:rPr lang="en-US" altLang="en-US" sz="1400" smtClean="0">
                <a:latin typeface="+mj-lt"/>
              </a:rPr>
              <a:pPr eaLnBrk="1" hangingPunct="1"/>
              <a:t>3</a:t>
            </a:fld>
            <a:endParaRPr lang="en-US" altLang="en-US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54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noFill/>
        </p:spPr>
        <p:txBody>
          <a:bodyPr lIns="92075" tIns="46038" rIns="92075" bIns="46038" anchor="t"/>
          <a:lstStyle/>
          <a:p>
            <a:pPr eaLnBrk="1" hangingPunct="1"/>
            <a:r>
              <a:rPr lang="en-US" altLang="en-US" sz="2800" dirty="0"/>
              <a:t>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 lIns="92075" tIns="46038" rIns="92075" bIns="46038"/>
          <a:lstStyle/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Identify genitourinary diagnoses and dysfunctions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Understand various rules and regulations governing the rating of genitourinary conditions  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Process claims pertaining to prostate cancer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Assign proper evaluations under 38 CFR 4.115a, Renal Dysfunction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dirty="0"/>
              <a:t>Rate genitourinary conditions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883DFDE-83C8-47A1-8B64-B39AB0556D60}" type="slidenum">
              <a:rPr lang="en-US" altLang="en-US" sz="1400" smtClean="0">
                <a:latin typeface="+mj-lt"/>
              </a:rPr>
              <a:pPr eaLnBrk="1" hangingPunct="1"/>
              <a:t>4</a:t>
            </a:fld>
            <a:endParaRPr lang="en-US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2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Key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This training will focus on the following key topics of the genitourinary system: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Erectile dysfunction and/or SMC K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Nephritis vs. Nephropathy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Rating prostate cancer claims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Nephrolithiasis/Ureterolithiasis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Evaluations under renal dysfunctions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Diagnostic Code 7522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DC 7522</a:t>
            </a:r>
            <a:r>
              <a:rPr lang="en-US" altLang="en-US" dirty="0"/>
              <a:t> – </a:t>
            </a:r>
            <a:r>
              <a:rPr lang="en-US" dirty="0"/>
              <a:t>Penis, deformity, with loss of erectile power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In order to assign a compensable evaluation, both penile deformity </a:t>
            </a:r>
            <a:r>
              <a:rPr lang="en-US" sz="1800" i="1" dirty="0"/>
              <a:t>and</a:t>
            </a:r>
            <a:r>
              <a:rPr lang="en-US" sz="1800" dirty="0"/>
              <a:t> loss of erectile power must be present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DC 7522  is also used to evaluate erectile dysfunction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ED is commonly associated with:</a:t>
            </a:r>
          </a:p>
          <a:p>
            <a:pPr marL="688975" lvl="2" indent="-225425">
              <a:spcAft>
                <a:spcPts val="600"/>
              </a:spcAft>
            </a:pPr>
            <a:r>
              <a:rPr lang="en-US" sz="1600" dirty="0"/>
              <a:t>Prostate cancer</a:t>
            </a:r>
          </a:p>
          <a:p>
            <a:pPr marL="688975" lvl="2" indent="-225425">
              <a:spcAft>
                <a:spcPts val="600"/>
              </a:spcAft>
            </a:pPr>
            <a:r>
              <a:rPr lang="en-US" sz="1600" dirty="0"/>
              <a:t>Diabetes mellitus</a:t>
            </a:r>
          </a:p>
          <a:p>
            <a:pPr marL="688975" lvl="2" indent="-225425">
              <a:spcAft>
                <a:spcPts val="600"/>
              </a:spcAft>
            </a:pPr>
            <a:r>
              <a:rPr lang="en-US" sz="1600" dirty="0"/>
              <a:t>Multiple sclerosis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Erectile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When ED is found to be associated with prostate cancer, diabetes mellitus, or multiple sclerosis, without penile deformity, a non-compensable evaluation may be assigned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Consider entitlement to SMC K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Remember Note 1 of DC 7913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8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SMC K (LOU of a creative organ)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Factual determination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Entitlement awarded even if: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the Veteran can achieve erection and penetration with the use of medication, or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the Veteran had a vasectomy prior to the development of the LOU of a creative organ, as vasectomies may be reversible while LOU is not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Nephritis vs. 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Nephritis is defined as an inflammatory kidney disease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Uncommon condition evaluated under DC 7502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Nephropathy is defined as damage to, or disease of, a kidney</a:t>
            </a:r>
          </a:p>
          <a:p>
            <a:pPr marL="463550" lvl="1" indent="-238125">
              <a:spcAft>
                <a:spcPts val="600"/>
              </a:spcAft>
            </a:pPr>
            <a:r>
              <a:rPr lang="en-US" sz="1800" dirty="0"/>
              <a:t>More common condition associated with diabetes mellitus with compensable evaluations under DC 7541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41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PRESENTER_DUMMYTAG" val="&lt;DummyForForceWrite&gt;&lt;/DummyForForceWrite&gt;"/>
  <p:tag name="HTML_SHAPEINFO" val="&lt;ThreeDShapeInfo&gt;&lt;uuid val=&quot;{A10AA436-3BF3-461A-8E35-519D457AF608}&quot;/&gt;&lt;isInvalidForFieldText val=&quot;0&quot;/&gt;&lt;Image&gt;&lt;filename val=&quot;C:\Users\User\AppData\Local\Temp\CP50168340015Session\CPTrustFolder50168340015\PPTImport501628554437\data\asimages\{A10AA436-3BF3-461A-8E35-519D457AF608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F96BA5AE-12B0-49DC-9114-DC1DC97EEC91}&quot;/&gt;&lt;isInvalidForFieldText val=&quot;0&quot;/&gt;&lt;Image&gt;&lt;filename val=&quot;C:\Users\User\AppData\Local\Temp\CP50168340015Session\CPTrustFolder50168340015\PPTImport501628554437\data\asimages\{F96BA5AE-12B0-49DC-9114-DC1DC97EEC91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80E9711B-5BDD-4222-BDD0-2A85C2ECCE32}&quot;/&gt;&lt;isInvalidForFieldText val=&quot;0&quot;/&gt;&lt;Image&gt;&lt;filename val=&quot;C:\Users\User\AppData\Local\Temp\CP50168340015Session\CPTrustFolder50168340015\PPTImport501628554437\data\asimages\{80E9711B-5BDD-4222-BDD0-2A85C2ECCE32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0EF736B-BE4C-40E1-9FD3-C9F72946D4FE}&quot;/&gt;&lt;isInvalidForFieldText val=&quot;0&quot;/&gt;&lt;Image&gt;&lt;filename val=&quot;C:\Users\User\AppData\Local\Temp\CP50168340015Session\CPTrustFolder50168340015\PPTImport501628554437\data\asimages\{40EF736B-BE4C-40E1-9FD3-C9F72946D4FE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63&quot;/&gt;&lt;lineCharCount val=&quot;70&quot;/&gt;&lt;lineCharCount val=&quot;17&quot;/&gt;&lt;lineCharCount val=&quot;65&quot;/&gt;&lt;lineCharCount val=&quot;62&quot;/&gt;&lt;lineCharCount val=&quot;11&quot;/&gt;&lt;/TableIndex&gt;&lt;/ShapeTextInfo&gt;"/>
  <p:tag name="HTML_SHAPEINFO" val="&lt;ThreeDShapeInfo&gt;&lt;uuid val=&quot;{87A4920C-EACC-4140-8C5D-B890E62DA003}&quot;/&gt;&lt;isInvalidForFieldText val=&quot;0&quot;/&gt;&lt;Image&gt;&lt;filename val=&quot;C:\Users\User\AppData\Local\Temp\CP50168340015Session\CPTrustFolder50168340015\PPTImport501628554437\data\asimages\{87A4920C-EACC-4140-8C5D-B890E62DA003}_2.png&quot;/&gt;&lt;left val=&quot;42&quot;/&gt;&lt;top val=&quot;212&quot;/&gt;&lt;width val=&quot;872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293232-53B6-4CB3-B78B-2930A1A5246D}&quot;/&gt;&lt;isInvalidForFieldText val=&quot;0&quot;/&gt;&lt;Image&gt;&lt;filename val=&quot;C:\Users\User\AppData\Local\Temp\CP50168340015Session\CPTrustFolder50168340015\PPTImport501628554437\data\asimages\{65293232-53B6-4CB3-B78B-2930A1A5246D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FD35321-9D8A-44E8-8A5F-FB6032ACC47E}&quot;/&gt;&lt;isInvalidForFieldText val=&quot;0&quot;/&gt;&lt;Image&gt;&lt;filename val=&quot;C:\Users\User\AppData\Local\Temp\CP50168340015Session\CPTrustFolder50168340015\PPTImport501628554437\data\asimages\{EFD35321-9D8A-44E8-8A5F-FB6032ACC47E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67&quot;/&gt;&lt;lineCharCount val=&quot;64&quot;/&gt;&lt;lineCharCount val=&quot;72&quot;/&gt;&lt;lineCharCount val=&quot;12&quot;/&gt;&lt;/TableIndex&gt;&lt;/ShapeTextInfo&gt;"/>
  <p:tag name="HTML_SHAPEINFO" val="&lt;ThreeDShapeInfo&gt;&lt;uuid val=&quot;{CCA212CA-4D28-4359-9C94-121A2DC317E6}&quot;/&gt;&lt;isInvalidForFieldText val=&quot;0&quot;/&gt;&lt;Image&gt;&lt;filename val=&quot;C:\Users\User\AppData\Local\Temp\CP50168340015Session\CPTrustFolder50168340015\PPTImport501628554437\data\asimages\{CCA212CA-4D28-4359-9C94-121A2DC317E6}_3.png&quot;/&gt;&lt;left val=&quot;42&quot;/&gt;&lt;top val=&quot;212&quot;/&gt;&lt;width val=&quot;870&quot;/&gt;&lt;height val=&quot;41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7673546-D494-4981-92B8-1E426EEF4CCE}&quot;/&gt;&lt;isInvalidForFieldText val=&quot;0&quot;/&gt;&lt;Image&gt;&lt;filename val=&quot;C:\Users\User\AppData\Local\Temp\CP50168340015Session\CPTrustFolder50168340015\PPTImport501628554437\data\asimages\{D7673546-D494-4981-92B8-1E426EEF4CCE}_3.png&quot;/&gt;&lt;left val=&quot;727&quot;/&gt;&lt;top val=&quot;687&quot;/&gt;&lt;width val=&quot;226&quot;/&gt;&lt;height val=&quot;4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C57CEC21-012E-428A-B0C4-7968D2731A4D}&quot;/&gt;&lt;isInvalidForFieldText val=&quot;0&quot;/&gt;&lt;Image&gt;&lt;filename val=&quot;C:\Users\User\AppData\Local\Temp\CP50168340015Session\CPTrustFolder50168340015\PPTImport501628554437\data\asimages\{C57CEC21-012E-428A-B0C4-7968D2731A4D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0&quot;/&gt;&lt;lineCharCount val=&quot;65&quot;/&gt;&lt;lineCharCount val=&quot;27&quot;/&gt;&lt;lineCharCount val=&quot;45&quot;/&gt;&lt;lineCharCount val=&quot;65&quot;/&gt;&lt;lineCharCount val=&quot;29&quot;/&gt;&lt;/TableIndex&gt;&lt;/ShapeTextInfo&gt;"/>
  <p:tag name="HTML_SHAPEINFO" val="&lt;ThreeDShapeInfo&gt;&lt;uuid val=&quot;{A0A20138-D1B7-4DC0-A16E-D41BD760BD05}&quot;/&gt;&lt;isInvalidForFieldText val=&quot;0&quot;/&gt;&lt;Image&gt;&lt;filename val=&quot;C:\Users\User\AppData\Local\Temp\CP50168340015Session\CPTrustFolder50168340015\PPTImport501628554437\data\asimages\{A0A20138-D1B7-4DC0-A16E-D41BD760BD05}_4.png&quot;/&gt;&lt;left val=&quot;42&quot;/&gt;&lt;top val=&quot;212&quot;/&gt;&lt;width val=&quot;870&quot;/&gt;&lt;height val=&quot;41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93302F4-1CF4-426E-8DB2-9F08495A015D}&quot;/&gt;&lt;isInvalidForFieldText val=&quot;0&quot;/&gt;&lt;Image&gt;&lt;filename val=&quot;C:\Users\User\AppData\Local\Temp\CP50168340015Session\CPTrustFolder50168340015\PPTImport501628554437\data\asimages\{393302F4-1CF4-426E-8DB2-9F08495A015D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F3C1CC9-31EA-4CC7-8056-5D508EA4C3AC}&quot;/&gt;&lt;isInvalidForFieldText val=&quot;0&quot;/&gt;&lt;Image&gt;&lt;filename val=&quot;C:\Users\User\AppData\Local\Temp\CP50168340015Session\CPTrustFolder50168340015\PPTImport501628554437\data\asimages\{AF3C1CC9-31EA-4CC7-8056-5D508EA4C3AC}_5.png&quot;/&gt;&lt;left val=&quot;0&quot;/&gt;&lt;top val=&quot;76&quot;/&gt;&lt;width val=&quot;961&quot;/&gt;&lt;height val=&quot;12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4&quot;/&gt;&lt;lineCharCount val=&quot;8&quot;/&gt;&lt;lineCharCount val=&quot;34&quot;/&gt;&lt;lineCharCount val=&quot;26&quot;/&gt;&lt;lineCharCount val=&quot;30&quot;/&gt;&lt;lineCharCount val=&quot;33&quot;/&gt;&lt;lineCharCount val=&quot;36&quot;/&gt;&lt;/TableIndex&gt;&lt;/ShapeTextInfo&gt;"/>
  <p:tag name="HTML_SHAPEINFO" val="&lt;ThreeDShapeInfo&gt;&lt;uuid val=&quot;{9409E45E-648A-4EBA-87BD-BC03F65A9DD3}&quot;/&gt;&lt;isInvalidForFieldText val=&quot;0&quot;/&gt;&lt;Image&gt;&lt;filename val=&quot;C:\Users\User\AppData\Local\Temp\CP50168340015Session\CPTrustFolder50168340015\PPTImport501628554437\data\asimages\{9409E45E-648A-4EBA-87BD-BC03F65A9DD3}_5.png&quot;/&gt;&lt;left val=&quot;42&quot;/&gt;&lt;top val=&quot;212&quot;/&gt;&lt;width val=&quot;878&quot;/&gt;&lt;height val=&quot;41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803447E-4F74-4D35-BA11-3365EE85745C}&quot;/&gt;&lt;isInvalidForFieldText val=&quot;0&quot;/&gt;&lt;Image&gt;&lt;filename val=&quot;C:\Users\User\AppData\Local\Temp\CP50168340015Session\CPTrustFolder50168340015\PPTImport501628554437\data\asimages\{B803447E-4F74-4D35-BA11-3365EE85745C}_5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B054974E-5901-47F4-8B73-C3DA7EA5784E}&quot;/&gt;&lt;isInvalidForFieldText val=&quot;0&quot;/&gt;&lt;Image&gt;&lt;filename val=&quot;C:\Users\User\AppData\Local\Temp\CP50168340015Session\CPTrustFolder50168340015\PPTImport501628554437\data\asimages\{B054974E-5901-47F4-8B73-C3DA7EA5784E}_6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6&quot;/&gt;&lt;lineCharCount val=&quot;71&quot;/&gt;&lt;lineCharCount val=&quot;39&quot;/&gt;&lt;lineCharCount val=&quot;55&quot;/&gt;&lt;lineCharCount val=&quot;32&quot;/&gt;&lt;lineCharCount val=&quot;16&quot;/&gt;&lt;lineCharCount val=&quot;18&quot;/&gt;&lt;lineCharCount val=&quot;19&quot;/&gt;&lt;lineCharCount val=&quot;1&quot;/&gt;&lt;/TableIndex&gt;&lt;/ShapeTextInfo&gt;"/>
  <p:tag name="HTML_SHAPEINFO" val="&lt;ThreeDShapeInfo&gt;&lt;uuid val=&quot;{010E6A7A-85B4-463B-BDD8-1384F1F59B19}&quot;/&gt;&lt;isInvalidForFieldText val=&quot;0&quot;/&gt;&lt;Image&gt;&lt;filename val=&quot;C:\Users\User\AppData\Local\Temp\CP50168340015Session\CPTrustFolder50168340015\PPTImport501628554437\data\asimages\{010E6A7A-85B4-463B-BDD8-1384F1F59B19}_6.png&quot;/&gt;&lt;left val=&quot;42&quot;/&gt;&lt;top val=&quot;212&quot;/&gt;&lt;width val=&quot;870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4D42948-D6EA-4E33-B62E-012250752C6D}&quot;/&gt;&lt;isInvalidForFieldText val=&quot;0&quot;/&gt;&lt;Image&gt;&lt;filename val=&quot;C:\Users\User\AppData\Local\Temp\CP50168340015Session\CPTrustFolder50168340015\PPTImport501628554437\data\asimages\{C4D42948-D6EA-4E33-B62E-012250752C6D}_6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FE5E4F5A-7567-4185-B360-227405DCAD33}&quot;/&gt;&lt;isInvalidForFieldText val=&quot;0&quot;/&gt;&lt;Image&gt;&lt;filename val=&quot;C:\Users\User\AppData\Local\Temp\CP50168340015Session\CPTrustFolder50168340015\PPTImport501628554437\data\asimages\{FE5E4F5A-7567-4185-B360-227405DCAD33}_7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65&quot;/&gt;&lt;lineCharCount val=&quot;39&quot;/&gt;&lt;lineCharCount val=&quot;30&quot;/&gt;&lt;lineCharCount val=&quot;26&quot;/&gt;&lt;/TableIndex&gt;&lt;/ShapeTextInfo&gt;"/>
  <p:tag name="HTML_SHAPEINFO" val="&lt;ThreeDShapeInfo&gt;&lt;uuid val=&quot;{AB198763-B211-4550-BB7F-9003880C35A5}&quot;/&gt;&lt;isInvalidForFieldText val=&quot;0&quot;/&gt;&lt;Image&gt;&lt;filename val=&quot;C:\Users\User\AppData\Local\Temp\CP50168340015Session\CPTrustFolder50168340015\PPTImport501628554437\data\asimages\{AB198763-B211-4550-BB7F-9003880C35A5}_7.png&quot;/&gt;&lt;left val=&quot;42&quot;/&gt;&lt;top val=&quot;212&quot;/&gt;&lt;width val=&quot;870&quot;/&gt;&lt;height val=&quot;41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508103D-C4EB-4FB9-A30B-B869AEFD4279}&quot;/&gt;&lt;isInvalidForFieldText val=&quot;0&quot;/&gt;&lt;Image&gt;&lt;filename val=&quot;C:\Users\User\AppData\Local\Temp\CP50168340015Session\CPTrustFolder50168340015\PPTImport501628554437\data\asimages\{3508103D-C4EB-4FB9-A30B-B869AEFD4279}_7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C44723B0-7515-4CAB-AB95-077E0F06A55D}&quot;/&gt;&lt;isInvalidForFieldText val=&quot;0&quot;/&gt;&lt;Image&gt;&lt;filename val=&quot;C:\Users\User\AppData\Local\Temp\CP50168340015Session\CPTrustFolder50168340015\PPTImport501628554437\data\asimages\{C44723B0-7515-4CAB-AB95-077E0F06A55D}_8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2&quot;/&gt;&lt;lineCharCount val=&quot;29&quot;/&gt;&lt;lineCharCount val=&quot;65&quot;/&gt;&lt;lineCharCount val=&quot;15&quot;/&gt;&lt;lineCharCount val=&quot;69&quot;/&gt;&lt;lineCharCount val=&quot;66&quot;/&gt;&lt;/TableIndex&gt;&lt;/ShapeTextInfo&gt;"/>
  <p:tag name="HTML_SHAPEINFO" val="&lt;ThreeDShapeInfo&gt;&lt;uuid val=&quot;{B6163F3B-BAAE-4377-B541-0B96A086BBF8}&quot;/&gt;&lt;isInvalidForFieldText val=&quot;0&quot;/&gt;&lt;Image&gt;&lt;filename val=&quot;C:\Users\User\AppData\Local\Temp\CP50168340015Session\CPTrustFolder50168340015\PPTImport501628554437\data\asimages\{B6163F3B-BAAE-4377-B541-0B96A086BBF8}_8.png&quot;/&gt;&lt;left val=&quot;42&quot;/&gt;&lt;top val=&quot;212&quot;/&gt;&lt;width val=&quot;870&quot;/&gt;&lt;height val=&quot;41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007450F-D17F-43BD-A5E1-D9B1F259055F}&quot;/&gt;&lt;isInvalidForFieldText val=&quot;0&quot;/&gt;&lt;Image&gt;&lt;filename val=&quot;C:\Users\User\AppData\Local\Temp\CP50168340015Session\CPTrustFolder50168340015\PPTImport501628554437\data\asimages\{8007450F-D17F-43BD-A5E1-D9B1F259055F}_8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2B45F59D-5CCE-41A8-A56E-291C3F75622E}&quot;/&gt;&lt;isInvalidForFieldText val=&quot;0&quot;/&gt;&lt;Image&gt;&lt;filename val=&quot;C:\Users\User\AppData\Local\Temp\CP50168340015Session\CPTrustFolder50168340015\PPTImport501628554437\data\asimages\{2B45F59D-5CCE-41A8-A56E-291C3F75622E}_9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43&quot;/&gt;&lt;lineCharCount val=&quot;61&quot;/&gt;&lt;lineCharCount val=&quot;61&quot;/&gt;&lt;lineCharCount val=&quot;37&quot;/&gt;&lt;/TableIndex&gt;&lt;/ShapeTextInfo&gt;"/>
  <p:tag name="HTML_SHAPEINFO" val="&lt;ThreeDShapeInfo&gt;&lt;uuid val=&quot;{B3C818EF-02E7-4BC3-8AB8-A32CFB713079}&quot;/&gt;&lt;isInvalidForFieldText val=&quot;0&quot;/&gt;&lt;Image&gt;&lt;filename val=&quot;C:\Users\User\AppData\Local\Temp\CP50168340015Session\CPTrustFolder50168340015\PPTImport501628554437\data\asimages\{B3C818EF-02E7-4BC3-8AB8-A32CFB713079}_9.png&quot;/&gt;&lt;left val=&quot;42&quot;/&gt;&lt;top val=&quot;212&quot;/&gt;&lt;width val=&quot;870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584E235-B851-407F-82C7-2BA58EB0B8B0}&quot;/&gt;&lt;isInvalidForFieldText val=&quot;0&quot;/&gt;&lt;Image&gt;&lt;filename val=&quot;C:\Users\User\AppData\Local\Temp\CP50168340015Session\CPTrustFolder50168340015\PPTImport501628554437\data\asimages\{3584E235-B851-407F-82C7-2BA58EB0B8B0}_9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C578582-928A-4B34-8058-5FD32928D494}&quot;/&gt;&lt;isInvalidForFieldText val=&quot;0&quot;/&gt;&lt;Image&gt;&lt;filename val=&quot;C:\Users\User\AppData\Local\Temp\CP50168340015Session\CPTrustFolder50168340015\PPTImport501628554437\data\asimages\{5C578582-928A-4B34-8058-5FD32928D494}_10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0&quot;/&gt;&lt;lineCharCount val=&quot;71&quot;/&gt;&lt;lineCharCount val=&quot;36&quot;/&gt;&lt;lineCharCount val=&quot;71&quot;/&gt;&lt;lineCharCount val=&quot;21&quot;/&gt;&lt;/TableIndex&gt;&lt;/ShapeTextInfo&gt;"/>
  <p:tag name="HTML_SHAPEINFO" val="&lt;ThreeDShapeInfo&gt;&lt;uuid val=&quot;{F309E5D1-2D0F-4434-881F-C093902560CA}&quot;/&gt;&lt;isInvalidForFieldText val=&quot;0&quot;/&gt;&lt;Image&gt;&lt;filename val=&quot;C:\Users\User\AppData\Local\Temp\CP50168340015Session\CPTrustFolder50168340015\PPTImport501628554437\data\asimages\{F309E5D1-2D0F-4434-881F-C093902560CA}_10.png&quot;/&gt;&lt;left val=&quot;40&quot;/&gt;&lt;top val=&quot;212&quot;/&gt;&lt;width val=&quot;883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0&quot;/&gt;&lt;lineCharCount val=&quot;13&quot;/&gt;&lt;lineCharCount val=&quot;1&quot;/&gt;&lt;lineCharCount val=&quot;60&quot;/&gt;&lt;lineCharCount val=&quot;42&quot;/&gt;&lt;/TableIndex&gt;&lt;/ShapeTextInfo&gt;"/>
  <p:tag name="HTML_SHAPEINFO" val="&lt;ThreeDShapeInfo&gt;&lt;uuid val=&quot;{2678C216-B400-475D-9EE9-3331F583B1CD}&quot;/&gt;&lt;isInvalidForFieldText val=&quot;0&quot;/&gt;&lt;Image&gt;&lt;filename val=&quot;C:\Users\User\AppData\Local\Temp\CP50168340015Session\CPTrustFolder50168340015\PPTImport501628554437\data\asimages\{2678C216-B400-475D-9EE9-3331F583B1CD}_10.png&quot;/&gt;&lt;left val=&quot;46&quot;/&gt;&lt;top val=&quot;435&quot;/&gt;&lt;width val=&quot;825&quot;/&gt;&lt;height val=&quot;20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A7CA518-F0DD-4D03-94C9-7C2380590AA1}&quot;/&gt;&lt;isInvalidForFieldText val=&quot;0&quot;/&gt;&lt;Image&gt;&lt;filename val=&quot;C:\Users\User\AppData\Local\Temp\CP50168340015Session\CPTrustFolder50168340015\PPTImport501628554437\data\asimages\{BA7CA518-F0DD-4D03-94C9-7C2380590AA1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24119C0F-4B83-4EDB-A943-BC0E495E1EA8}&quot;/&gt;&lt;isInvalidForFieldText val=&quot;0&quot;/&gt;&lt;Image&gt;&lt;filename val=&quot;C:\Users\User\AppData\Local\Temp\CP50168340015Session\CPTrustFolder50168340015\PPTImport501628554437\data\asimages\{24119C0F-4B83-4EDB-A943-BC0E495E1EA8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0&quot;/&gt;&lt;lineCharCount val=&quot;56&quot;/&gt;&lt;lineCharCount val=&quot;60&quot;/&gt;&lt;lineCharCount val=&quot;19&quot;/&gt;&lt;lineCharCount val=&quot;49&quot;/&gt;&lt;lineCharCount val=&quot;73&quot;/&gt;&lt;lineCharCount val=&quot;76&quot;/&gt;&lt;lineCharCount val=&quot;18&quot;/&gt;&lt;lineCharCount val=&quot;17&quot;/&gt;&lt;lineCharCount val=&quot;14&quot;/&gt;&lt;/TableIndex&gt;&lt;/ShapeTextInfo&gt;"/>
  <p:tag name="HTML_SHAPEINFO" val="&lt;ThreeDShapeInfo&gt;&lt;uuid val=&quot;{7F5E2480-6E0A-426A-9CA4-05BA246E9BFE}&quot;/&gt;&lt;isInvalidForFieldText val=&quot;0&quot;/&gt;&lt;Image&gt;&lt;filename val=&quot;C:\Users\User\AppData\Local\Temp\CP50168340015Session\CPTrustFolder50168340015\PPTImport501628554437\data\asimages\{7F5E2480-6E0A-426A-9CA4-05BA246E9BFE}_11.png&quot;/&gt;&lt;left val=&quot;40&quot;/&gt;&lt;top val=&quot;211&quot;/&gt;&lt;width val=&quot;872&quot;/&gt;&lt;height val=&quot;416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B2D81E3-A23E-408A-A4AF-73FE60C16093}&quot;/&gt;&lt;isInvalidForFieldText val=&quot;0&quot;/&gt;&lt;Image&gt;&lt;filename val=&quot;C:\Users\User\AppData\Local\Temp\CP50168340015Session\CPTrustFolder50168340015\PPTImport501628554437\data\asimages\{3B2D81E3-A23E-408A-A4AF-73FE60C16093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81AB24DC-80CD-49CC-94A4-27E745876233}&quot;/&gt;&lt;isInvalidForFieldText val=&quot;0&quot;/&gt;&lt;Image&gt;&lt;filename val=&quot;C:\Users\User\AppData\Local\Temp\CP50168340015Session\CPTrustFolder50168340015\PPTImport501628554437\data\asimages\{81AB24DC-80CD-49CC-94A4-27E745876233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0&quot;/&gt;&lt;lineCharCount val=&quot;43&quot;/&gt;&lt;lineCharCount val=&quot;58&quot;/&gt;&lt;lineCharCount val=&quot;41&quot;/&gt;&lt;lineCharCount val=&quot;13&quot;/&gt;&lt;lineCharCount val=&quot;13&quot;/&gt;&lt;lineCharCount val=&quot;62&quot;/&gt;&lt;/TableIndex&gt;&lt;/ShapeTextInfo&gt;"/>
  <p:tag name="HTML_SHAPEINFO" val="&lt;ThreeDShapeInfo&gt;&lt;uuid val=&quot;{B6A5EC1E-6889-4655-99FF-51741B2B1CA2}&quot;/&gt;&lt;isInvalidForFieldText val=&quot;0&quot;/&gt;&lt;Image&gt;&lt;filename val=&quot;C:\Users\User\AppData\Local\Temp\CP50168340015Session\CPTrustFolder50168340015\PPTImport501628554437\data\asimages\{B6A5EC1E-6889-4655-99FF-51741B2B1CA2}_12.png&quot;/&gt;&lt;left val=&quot;42&quot;/&gt;&lt;top val=&quot;212&quot;/&gt;&lt;width val=&quot;870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6EF93BB-90F9-4DCA-B127-6C70BA327350}&quot;/&gt;&lt;isInvalidForFieldText val=&quot;0&quot;/&gt;&lt;Image&gt;&lt;filename val=&quot;C:\Users\User\AppData\Local\Temp\CP50168340015Session\CPTrustFolder50168340015\PPTImport501628554437\data\asimages\{56EF93BB-90F9-4DCA-B127-6C70BA327350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E7DBDA29-4FDE-49BE-AF04-1F15DA617448}&quot;/&gt;&lt;isInvalidForFieldText val=&quot;0&quot;/&gt;&lt;Image&gt;&lt;filename val=&quot;C:\Users\User\AppData\Local\Temp\CP50168340015Session\CPTrustFolder50168340015\PPTImport501628554437\data\asimages\{E7DBDA29-4FDE-49BE-AF04-1F15DA617448}_13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3&quot;/&gt;&lt;lineCharCount val=&quot;67&quot;/&gt;&lt;lineCharCount val=&quot;46&quot;/&gt;&lt;lineCharCount val=&quot;65&quot;/&gt;&lt;lineCharCount val=&quot;42&quot;/&gt;&lt;lineCharCount val=&quot;60&quot;/&gt;&lt;/TableIndex&gt;&lt;/ShapeTextInfo&gt;"/>
  <p:tag name="HTML_SHAPEINFO" val="&lt;ThreeDShapeInfo&gt;&lt;uuid val=&quot;{30B1AAC0-1C0F-4915-975C-CC07870DF58C}&quot;/&gt;&lt;isInvalidForFieldText val=&quot;0&quot;/&gt;&lt;Image&gt;&lt;filename val=&quot;C:\Users\User\AppData\Local\Temp\CP50168340015Session\CPTrustFolder50168340015\PPTImport501628554437\data\asimages\{30B1AAC0-1C0F-4915-975C-CC07870DF58C}_13.png&quot;/&gt;&lt;left val=&quot;42&quot;/&gt;&lt;top val=&quot;212&quot;/&gt;&lt;width val=&quot;876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3B00AA5-3FDD-4AD9-A1CC-4643CC30C7B5}&quot;/&gt;&lt;isInvalidForFieldText val=&quot;0&quot;/&gt;&lt;Image&gt;&lt;filename val=&quot;C:\Users\User\AppData\Local\Temp\CP50168340015Session\CPTrustFolder50168340015\PPTImport501628554437\data\asimages\{83B00AA5-3FDD-4AD9-A1CC-4643CC30C7B5}_13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1715EC86-9915-43F8-8F8B-77A7BE691263}&quot;/&gt;&lt;isInvalidForFieldText val=&quot;0&quot;/&gt;&lt;Image&gt;&lt;filename val=&quot;C:\Users\User\AppData\Local\Temp\CP50168340015Session\CPTrustFolder50168340015\PPTImport501628554437\data\asimages\{1715EC86-9915-43F8-8F8B-77A7BE691263}_14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5&quot;/&gt;&lt;lineCharCount val=&quot;21&quot;/&gt;&lt;lineCharCount val=&quot;38&quot;/&gt;&lt;lineCharCount val=&quot;20&quot;/&gt;&lt;lineCharCount val=&quot;45&quot;/&gt;&lt;lineCharCount val=&quot;69&quot;/&gt;&lt;lineCharCount val=&quot;9&quot;/&gt;&lt;lineCharCount val=&quot;69&quot;/&gt;&lt;lineCharCount val=&quot;60&quot;/&gt;&lt;/TableIndex&gt;&lt;/ShapeTextInfo&gt;"/>
  <p:tag name="HTML_SHAPEINFO" val="&lt;ThreeDShapeInfo&gt;&lt;uuid val=&quot;{AE0C6A15-9BAE-418E-90B5-DAACACD9EA7E}&quot;/&gt;&lt;isInvalidForFieldText val=&quot;0&quot;/&gt;&lt;Image&gt;&lt;filename val=&quot;C:\Users\User\AppData\Local\Temp\CP50168340015Session\CPTrustFolder50168340015\PPTImport501628554437\data\asimages\{AE0C6A15-9BAE-418E-90B5-DAACACD9EA7E}_14.png&quot;/&gt;&lt;left val=&quot;42&quot;/&gt;&lt;top val=&quot;212&quot;/&gt;&lt;width val=&quot;870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582B20C-0937-4BD2-BD81-085E67717BEE}&quot;/&gt;&lt;isInvalidForFieldText val=&quot;0&quot;/&gt;&lt;Image&gt;&lt;filename val=&quot;C:\Users\User\AppData\Local\Temp\CP50168340015Session\CPTrustFolder50168340015\PPTImport501628554437\data\asimages\{A582B20C-0937-4BD2-BD81-085E67717BEE}_14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B0B4FB50-C57A-41AF-87A3-485A8A06ACE0}&quot;/&gt;&lt;isInvalidForFieldText val=&quot;0&quot;/&gt;&lt;Image&gt;&lt;filename val=&quot;C:\Users\User\AppData\Local\Temp\CP50168340015Session\CPTrustFolder50168340015\PPTImport501628554437\data\asimages\{B0B4FB50-C57A-41AF-87A3-485A8A06ACE0}_15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5&quot;/&gt;&lt;lineCharCount val=&quot;17&quot;/&gt;&lt;lineCharCount val=&quot;31&quot;/&gt;&lt;lineCharCount val=&quot;13&quot;/&gt;&lt;lineCharCount val=&quot;38&quot;/&gt;&lt;lineCharCount val=&quot;28&quot;/&gt;&lt;lineCharCount val=&quot;13&quot;/&gt;&lt;lineCharCount val=&quot;33&quot;/&gt;&lt;lineCharCount val=&quot;21&quot;/&gt;&lt;/TableIndex&gt;&lt;/ShapeTextInfo&gt;"/>
  <p:tag name="HTML_SHAPEINFO" val="&lt;ThreeDShapeInfo&gt;&lt;uuid val=&quot;{1D460A38-FD2D-45ED-A7C1-6F8C79D064E0}&quot;/&gt;&lt;isInvalidForFieldText val=&quot;0&quot;/&gt;&lt;Image&gt;&lt;filename val=&quot;C:\Users\User\AppData\Local\Temp\CP50168340015Session\CPTrustFolder50168340015\PPTImport501628554437\data\asimages\{1D460A38-FD2D-45ED-A7C1-6F8C79D064E0}_15.png&quot;/&gt;&lt;left val=&quot;42&quot;/&gt;&lt;top val=&quot;212&quot;/&gt;&lt;width val=&quot;876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ADDC791-A1E3-4C02-BBF9-2BD9A43117EB}&quot;/&gt;&lt;isInvalidForFieldText val=&quot;0&quot;/&gt;&lt;Image&gt;&lt;filename val=&quot;C:\Users\User\AppData\Local\Temp\CP50168340015Session\CPTrustFolder50168340015\PPTImport501628554437\data\asimages\{3ADDC791-A1E3-4C02-BBF9-2BD9A43117EB}_15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B0722A9-DFEC-4267-95A7-382D192F8A0B}&quot;/&gt;&lt;isInvalidForFieldText val=&quot;0&quot;/&gt;&lt;Image&gt;&lt;filename val=&quot;C:\Users\User\AppData\Local\Temp\CP50168340015Session\CPTrustFolder50168340015\PPTImport501628554437\data\asimages\{8B0722A9-DFEC-4267-95A7-382D192F8A0B}_16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7&quot;/&gt;&lt;lineCharCount val=&quot;55&quot;/&gt;&lt;lineCharCount val=&quot;21&quot;/&gt;&lt;lineCharCount val=&quot;48&quot;/&gt;&lt;lineCharCount val=&quot;69&quot;/&gt;&lt;lineCharCount val=&quot;35&quot;/&gt;&lt;lineCharCount val=&quot;77&quot;/&gt;&lt;/TableIndex&gt;&lt;/ShapeTextInfo&gt;"/>
  <p:tag name="HTML_SHAPEINFO" val="&lt;ThreeDShapeInfo&gt;&lt;uuid val=&quot;{384D4183-7231-475F-8C8C-74AE41C26FA7}&quot;/&gt;&lt;isInvalidForFieldText val=&quot;0&quot;/&gt;&lt;Image&gt;&lt;filename val=&quot;C:\Users\User\AppData\Local\Temp\CP50168340015Session\CPTrustFolder50168340015\PPTImport501628554437\data\asimages\{384D4183-7231-475F-8C8C-74AE41C26FA7}_16.png&quot;/&gt;&lt;left val=&quot;42&quot;/&gt;&lt;top val=&quot;212&quot;/&gt;&lt;width val=&quot;870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3AA21FC-37F2-427E-9083-56FBB8FBA1EC}&quot;/&gt;&lt;isInvalidForFieldText val=&quot;0&quot;/&gt;&lt;Image&gt;&lt;filename val=&quot;C:\Users\User\AppData\Local\Temp\CP50168340015Session\CPTrustFolder50168340015\PPTImport501628554437\data\asimages\{93AA21FC-37F2-427E-9083-56FBB8FBA1EC}_16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5D1F699-1C06-4171-A5F1-45B5CF4C516D}&quot;/&gt;&lt;isInvalidForFieldText val=&quot;0&quot;/&gt;&lt;Image&gt;&lt;filename val=&quot;C:\Users\User\AppData\Local\Temp\CP50168340015Session\CPTrustFolder50168340015\PPTImport501628554437\data\asimages\{45D1F699-1C06-4171-A5F1-45B5CF4C516D}_17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9&quot;/&gt;&lt;lineCharCount val=&quot;63&quot;/&gt;&lt;lineCharCount val=&quot;62&quot;/&gt;&lt;lineCharCount val=&quot;26&quot;/&gt;&lt;lineCharCount val=&quot;1&quot;/&gt;&lt;lineCharCount val=&quot;30&quot;/&gt;&lt;lineCharCount val=&quot;1&quot;/&gt;&lt;lineCharCount val=&quot;30&quot;/&gt;&lt;/TableIndex&gt;&lt;/ShapeTextInfo&gt;"/>
  <p:tag name="HTML_SHAPEINFO" val="&lt;ThreeDShapeInfo&gt;&lt;uuid val=&quot;{7939054B-9D4D-4761-BF8B-7349248C11B7}&quot;/&gt;&lt;isInvalidForFieldText val=&quot;0&quot;/&gt;&lt;Image&gt;&lt;filename val=&quot;C:\Users\User\AppData\Local\Temp\CP50168340015Session\CPTrustFolder50168340015\PPTImport501628554437\data\asimages\{7939054B-9D4D-4761-BF8B-7349248C11B7}_17.png&quot;/&gt;&lt;left val=&quot;42&quot;/&gt;&lt;top val=&quot;208&quot;/&gt;&lt;width val=&quot;870&quot;/&gt;&lt;height val=&quot;41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B1119B-9473-442F-A04A-67F3D0440A83}&quot;/&gt;&lt;isInvalidForFieldText val=&quot;0&quot;/&gt;&lt;Image&gt;&lt;filename val=&quot;C:\Users\User\AppData\Local\Temp\CP50168340015Session\CPTrustFolder50168340015\PPTImport501628554437\data\asimages\{54B1119B-9473-442F-A04A-67F3D0440A83}_17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87352394-3404-408B-8AF9-5E7449EEBF68}&quot;/&gt;&lt;isInvalidForFieldText val=&quot;0&quot;/&gt;&lt;Image&gt;&lt;filename val=&quot;C:\Users\User\AppData\Local\Temp\CP50168340015Session\CPTrustFolder50168340015\PPTImport501628554437\data\asimages\{87352394-3404-408B-8AF9-5E7449EEBF68}_18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3&quot;/&gt;&lt;lineCharCount val=&quot;1&quot;/&gt;&lt;lineCharCount val=&quot;67&quot;/&gt;&lt;/TableIndex&gt;&lt;/ShapeTextInfo&gt;"/>
  <p:tag name="HTML_SHAPEINFO" val="&lt;ThreeDShapeInfo&gt;&lt;uuid val=&quot;{2A7A61BE-14AC-4B2F-B27A-0D85B75D5FD4}&quot;/&gt;&lt;isInvalidForFieldText val=&quot;0&quot;/&gt;&lt;Image&gt;&lt;filename val=&quot;C:\Users\User\AppData\Local\Temp\CP50168340015Session\CPTrustFolder50168340015\PPTImport501628554437\data\asimages\{2A7A61BE-14AC-4B2F-B27A-0D85B75D5FD4}_18.png&quot;/&gt;&lt;left val=&quot;42&quot;/&gt;&lt;top val=&quot;212&quot;/&gt;&lt;width val=&quot;870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6EC1BF-4B6E-4611-9961-7EC707ADB93E}&quot;/&gt;&lt;isInvalidForFieldText val=&quot;0&quot;/&gt;&lt;Image&gt;&lt;filename val=&quot;C:\Users\User\AppData\Local\Temp\CP50168340015Session\CPTrustFolder50168340015\PPTImport501628554437\data\asimages\{8D6EC1BF-4B6E-4611-9961-7EC707ADB93E}_18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F73ECFD8-A800-4EA8-A594-500E4B61571A}&quot;/&gt;&lt;isInvalidForFieldText val=&quot;0&quot;/&gt;&lt;Image&gt;&lt;filename val=&quot;C:\Users\User\AppData\Local\Temp\CP50168340015Session\CPTrustFolder50168340015\PPTImport501628554437\data\asimages\{F73ECFD8-A800-4EA8-A594-500E4B61571A}_19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9&quot;/&gt;&lt;lineCharCount val=&quot;41&quot;/&gt;&lt;lineCharCount val=&quot;67&quot;/&gt;&lt;lineCharCount val=&quot;8&quot;/&gt;&lt;lineCharCount val=&quot;1&quot;/&gt;&lt;lineCharCount val=&quot;20&quot;/&gt;&lt;/TableIndex&gt;&lt;/ShapeTextInfo&gt;"/>
  <p:tag name="HTML_SHAPEINFO" val="&lt;ThreeDShapeInfo&gt;&lt;uuid val=&quot;{AD05A485-5C05-4E80-BC15-11CB50DEEFCE}&quot;/&gt;&lt;isInvalidForFieldText val=&quot;0&quot;/&gt;&lt;Image&gt;&lt;filename val=&quot;C:\Users\User\AppData\Local\Temp\CP50168340015Session\CPTrustFolder50168340015\PPTImport501628554437\data\asimages\{AD05A485-5C05-4E80-BC15-11CB50DEEFCE}_19.png&quot;/&gt;&lt;left val=&quot;42&quot;/&gt;&lt;top val=&quot;212&quot;/&gt;&lt;width val=&quot;876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C2D6CBA-1E53-4658-B30F-8689DC32FCF4}&quot;/&gt;&lt;isInvalidForFieldText val=&quot;0&quot;/&gt;&lt;Image&gt;&lt;filename val=&quot;C:\Users\User\AppData\Local\Temp\CP50168340015Session\CPTrustFolder50168340015\PPTImport501628554437\data\asimages\{5C2D6CBA-1E53-4658-B30F-8689DC32FCF4}_19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B04D9EAE-4C88-4A68-BFC0-471128BDFF75}&quot;/&gt;&lt;isInvalidForFieldText val=&quot;0&quot;/&gt;&lt;Image&gt;&lt;filename val=&quot;C:\Users\User\AppData\Local\Temp\CP50168340015Session\CPTrustFolder50168340015\PPTImport501628554437\data\asimages\{B04D9EAE-4C88-4A68-BFC0-471128BDFF75}_20.png&quot;/&gt;&lt;left val=&quot;0&quot;/&gt;&lt;top val=&quot;0&quot;/&gt;&lt;width val=&quot;1&quot;/&gt;&lt;height val=&quot;1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3758AFD-99C3-49F5-944A-F85143F80DC1}&quot;/&gt;&lt;isInvalidForFieldText val=&quot;0&quot;/&gt;&lt;Image&gt;&lt;filename val=&quot;C:\Users\User\AppData\Local\Temp\CP50168340015Session\CPTrustFolder50168340015\PPTImport501628554437\data\asimages\{43758AFD-99C3-49F5-944A-F85143F80DC1}_20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8F132AE-910A-42CB-8CFF-6AC0641361D0}&quot;/&gt;&lt;isInvalidForFieldText val=&quot;0&quot;/&gt;&lt;Image&gt;&lt;filename val=&quot;C:\Users\User\AppData\Local\Temp\CP50168340015Session\CPTrustFolder50168340015\PPTImport501628554437\data\asimages\{28F132AE-910A-42CB-8CFF-6AC0641361D0}_20.png&quot;/&gt;&lt;left val=&quot;131&quot;/&gt;&lt;top val=&quot;272&quot;/&gt;&lt;width val=&quot;697&quot;/&gt;&lt;height val=&quot;203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EAB064B-7751-444C-9CD8-4079A3337466}&quot;/&gt;&lt;isInvalidForFieldText val=&quot;0&quot;/&gt;&lt;Image&gt;&lt;filename val=&quot;C:\Users\User\AppData\Local\Temp\CP50168340015Session\CPTrustFolder50168340015\PPTImport501628554437\data\asimages\{1EAB064B-7751-444C-9CD8-4079A3337466}_21.png&quot;/&gt;&lt;left val=&quot;0&quot;/&gt;&lt;top val=&quot;278&quot;/&gt;&lt;width val=&quot;961&quot;/&gt;&lt;height val=&quot;20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D6C73DB-37C8-4E1C-94AE-EEF2211F8F9D}&quot;/&gt;&lt;isInvalidForFieldText val=&quot;0&quot;/&gt;&lt;Image&gt;&lt;filename val=&quot;C:\Users\User\AppData\Local\Temp\CP50168340015Session\CPTrustFolder50168340015\PPTImport501628554437\data\asimages\{CD6C73DB-37C8-4E1C-94AE-EEF2211F8F9D}_21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764BB-0EF5-4AA8-B7EF-78A41A12B68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C12261-DC24-483A-8ADF-0E7BD5701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847</TotalTime>
  <Words>977</Words>
  <Application>Microsoft Office PowerPoint</Application>
  <PresentationFormat>On-screen Show (4:3)</PresentationFormat>
  <Paragraphs>147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Schoolbook</vt:lpstr>
      <vt:lpstr>Times New Roman</vt:lpstr>
      <vt:lpstr>Wingdings</vt:lpstr>
      <vt:lpstr>VA Design Theme 042618</vt:lpstr>
      <vt:lpstr>The Genitourinary System (Post Challenge)</vt:lpstr>
      <vt:lpstr>References</vt:lpstr>
      <vt:lpstr>References</vt:lpstr>
      <vt:lpstr>Objectives</vt:lpstr>
      <vt:lpstr>Key Topics</vt:lpstr>
      <vt:lpstr>Diagnostic Code 7522</vt:lpstr>
      <vt:lpstr>Erectile Dysfunction</vt:lpstr>
      <vt:lpstr>SMC K (LOU of a creative organ)</vt:lpstr>
      <vt:lpstr>Nephritis vs. Nephropathy</vt:lpstr>
      <vt:lpstr>Nephritis</vt:lpstr>
      <vt:lpstr>Nephropathy</vt:lpstr>
      <vt:lpstr>Nephrolithiasis/Ureterolithiasis</vt:lpstr>
      <vt:lpstr>Nephrolithiasis/Ureterolithiasis</vt:lpstr>
      <vt:lpstr>Prostate Cancer</vt:lpstr>
      <vt:lpstr>Prostate Cancer</vt:lpstr>
      <vt:lpstr>Prostate Cancer</vt:lpstr>
      <vt:lpstr>Prostate Cancer</vt:lpstr>
      <vt:lpstr>Evaluating Renal Dysfunction</vt:lpstr>
      <vt:lpstr>Definite Decrease In Kidney Function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Genitourinary System (Post Challenge) PowerPoint Presentation</dc:title>
  <dc:subject>RVSR</dc:subject>
  <dc:creator>Department of Veterans Affairs, Veterans Benefits Administration, Compensation Service, STAFF</dc:creator>
  <cp:keywords>genitourinary, prostate, creatinine, BUN, erectile dysfunction, SMC, watchful waiting,; nephritis, nephropathy, neprhrolithiasis, calculi, stone</cp:keywords>
  <dc:description>This lesson highlights key points related to completeing rating decisions pertaining to the Genitourinary System.</dc:description>
  <cp:lastModifiedBy>Kathy Poole</cp:lastModifiedBy>
  <cp:revision>47</cp:revision>
  <cp:lastPrinted>2000-11-13T16:27:02Z</cp:lastPrinted>
  <dcterms:created xsi:type="dcterms:W3CDTF">2011-04-13T12:48:41Z</dcterms:created>
  <dcterms:modified xsi:type="dcterms:W3CDTF">2018-08-17T19:20:02Z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